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 id="2147483689" r:id="rId2"/>
  </p:sldMasterIdLst>
  <p:notesMasterIdLst>
    <p:notesMasterId r:id="rId42"/>
  </p:notesMasterIdLst>
  <p:handoutMasterIdLst>
    <p:handoutMasterId r:id="rId43"/>
  </p:handoutMasterIdLst>
  <p:sldIdLst>
    <p:sldId id="256" r:id="rId3"/>
    <p:sldId id="366" r:id="rId4"/>
    <p:sldId id="368" r:id="rId5"/>
    <p:sldId id="348" r:id="rId6"/>
    <p:sldId id="351" r:id="rId7"/>
    <p:sldId id="381" r:id="rId8"/>
    <p:sldId id="345" r:id="rId9"/>
    <p:sldId id="387" r:id="rId10"/>
    <p:sldId id="389" r:id="rId11"/>
    <p:sldId id="372" r:id="rId12"/>
    <p:sldId id="365" r:id="rId13"/>
    <p:sldId id="350" r:id="rId14"/>
    <p:sldId id="349" r:id="rId15"/>
    <p:sldId id="385" r:id="rId16"/>
    <p:sldId id="373" r:id="rId17"/>
    <p:sldId id="378" r:id="rId18"/>
    <p:sldId id="361" r:id="rId19"/>
    <p:sldId id="342" r:id="rId20"/>
    <p:sldId id="395" r:id="rId21"/>
    <p:sldId id="396" r:id="rId22"/>
    <p:sldId id="355" r:id="rId23"/>
    <p:sldId id="356" r:id="rId24"/>
    <p:sldId id="357" r:id="rId25"/>
    <p:sldId id="362" r:id="rId26"/>
    <p:sldId id="359" r:id="rId27"/>
    <p:sldId id="384" r:id="rId28"/>
    <p:sldId id="354" r:id="rId29"/>
    <p:sldId id="391" r:id="rId30"/>
    <p:sldId id="392" r:id="rId31"/>
    <p:sldId id="393" r:id="rId32"/>
    <p:sldId id="394" r:id="rId33"/>
    <p:sldId id="390" r:id="rId34"/>
    <p:sldId id="360" r:id="rId35"/>
    <p:sldId id="341" r:id="rId36"/>
    <p:sldId id="369" r:id="rId37"/>
    <p:sldId id="312" r:id="rId38"/>
    <p:sldId id="333" r:id="rId39"/>
    <p:sldId id="332" r:id="rId40"/>
    <p:sldId id="383" r:id="rId41"/>
  </p:sldIdLst>
  <p:sldSz cx="9144000" cy="6858000" type="screen4x3"/>
  <p:notesSz cx="7099300" cy="10234613"/>
  <p:embeddedFontLst>
    <p:embeddedFont>
      <p:font typeface="Arial Narrow" pitchFamily="34" charset="0"/>
      <p:regular r:id="rId44"/>
      <p:bold r:id="rId45"/>
      <p:italic r:id="rId46"/>
      <p:boldItalic r:id="rId47"/>
    </p:embeddedFont>
    <p:embeddedFont>
      <p:font typeface="Calibri" pitchFamily="34" charset="0"/>
      <p:regular r:id="rId48"/>
      <p:bold r:id="rId49"/>
      <p:italic r:id="rId50"/>
      <p:boldItalic r:id="rId51"/>
    </p:embeddedFont>
    <p:embeddedFont>
      <p:font typeface="Estrangelo Edessa" pitchFamily="66" charset="0"/>
      <p:regular r:id="rId52"/>
    </p:embeddedFont>
    <p:embeddedFont>
      <p:font typeface="Arial Unicode MS" pitchFamily="34" charset="-128"/>
      <p:regular r:id="rId53"/>
    </p:embeddedFont>
    <p:embeddedFont>
      <p:font typeface="Berlin Sans FB" pitchFamily="34" charset="0"/>
      <p:regular r:id="rId54"/>
      <p:bold r:id="rId55"/>
    </p:embeddedFont>
    <p:embeddedFont>
      <p:font typeface="Impact" pitchFamily="34" charset="0"/>
      <p:regular r:id="rId56"/>
    </p:embeddedFont>
    <p:embeddedFont>
      <p:font typeface="Comic Sans MS" pitchFamily="66" charset="0"/>
      <p:regular r:id="rId57"/>
      <p:bold r:id="rId58"/>
    </p:embeddedFont>
    <p:embeddedFont>
      <p:font typeface="Wingdings 3" pitchFamily="18" charset="2"/>
      <p:regular r:id="rId59"/>
    </p:embeddedFont>
    <p:embeddedFont>
      <p:font typeface="Footlight MT Light" pitchFamily="18" charset="0"/>
      <p:regular r:id="rId60"/>
    </p:embeddedFont>
    <p:embeddedFont>
      <p:font typeface="Times" pitchFamily="18" charset="0"/>
      <p:regular r:id="rId61"/>
      <p:bold r:id="rId62"/>
      <p:italic r:id="rId63"/>
      <p:boldItalic r:id="rId64"/>
    </p:embeddedFont>
  </p:embeddedFontLst>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5" autoAdjust="0"/>
  </p:normalViewPr>
  <p:slideViewPr>
    <p:cSldViewPr>
      <p:cViewPr varScale="1">
        <p:scale>
          <a:sx n="83" d="100"/>
          <a:sy n="83" d="100"/>
        </p:scale>
        <p:origin x="-78"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74"/>
    </p:cViewPr>
  </p:sorterViewPr>
  <p:notesViewPr>
    <p:cSldViewPr>
      <p:cViewPr varScale="1">
        <p:scale>
          <a:sx n="76" d="100"/>
          <a:sy n="76" d="100"/>
        </p:scale>
        <p:origin x="-2184" y="-102"/>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8EB858F2-A248-4BBD-9172-9C01630CBF1A}" type="datetimeFigureOut">
              <a:rPr lang="fr-FR"/>
              <a:pPr>
                <a:defRPr/>
              </a:pPr>
              <a:t>20/03/2014</a:t>
            </a:fld>
            <a:endParaRPr lang="fr-FR"/>
          </a:p>
        </p:txBody>
      </p:sp>
      <p:sp>
        <p:nvSpPr>
          <p:cNvPr id="4" name="Espace réservé du pied de page 3"/>
          <p:cNvSpPr>
            <a:spLocks noGrp="1"/>
          </p:cNvSpPr>
          <p:nvPr>
            <p:ph type="ftr" sz="quarter" idx="2"/>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5" name="Espace réservé du numéro de diapositive 4"/>
          <p:cNvSpPr>
            <a:spLocks noGrp="1"/>
          </p:cNvSpPr>
          <p:nvPr>
            <p:ph type="sldNum" sz="quarter" idx="3"/>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DC17075E-AF08-47CB-968F-B8EF423AB2C7}" type="slidenum">
              <a:rPr lang="fr-FR"/>
              <a:pPr>
                <a:defRPr/>
              </a:pPr>
              <a:t>‹N°›</a:t>
            </a:fld>
            <a:endParaRPr lang="fr-FR"/>
          </a:p>
        </p:txBody>
      </p:sp>
    </p:spTree>
    <p:extLst>
      <p:ext uri="{BB962C8B-B14F-4D97-AF65-F5344CB8AC3E}">
        <p14:creationId xmlns:p14="http://schemas.microsoft.com/office/powerpoint/2010/main" xmlns="" val="11076620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2CE47F6C-9E2F-4212-AA1B-D4871E1090AC}" type="datetimeFigureOut">
              <a:rPr lang="fr-FR"/>
              <a:pPr>
                <a:defRPr/>
              </a:pPr>
              <a:t>20/03/2014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9" tIns="49520" rIns="99039" bIns="49520" rtlCol="0" anchor="ctr"/>
          <a:lstStyle/>
          <a:p>
            <a:pPr lvl="0"/>
            <a:endParaRPr lang="fr-FR" noProof="0"/>
          </a:p>
        </p:txBody>
      </p:sp>
      <p:sp>
        <p:nvSpPr>
          <p:cNvPr id="5" name="Espace réservé des commentaires 4"/>
          <p:cNvSpPr>
            <a:spLocks noGrp="1"/>
          </p:cNvSpPr>
          <p:nvPr>
            <p:ph type="body" sz="quarter" idx="3"/>
          </p:nvPr>
        </p:nvSpPr>
        <p:spPr>
          <a:xfrm>
            <a:off x="710768" y="4860905"/>
            <a:ext cx="5679440" cy="4605329"/>
          </a:xfrm>
          <a:prstGeom prst="rect">
            <a:avLst/>
          </a:prstGeom>
        </p:spPr>
        <p:txBody>
          <a:bodyPr vert="horz" lIns="99039" tIns="49520" rIns="99039" bIns="495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7" name="Espace réservé du numéro de diapositive 6"/>
          <p:cNvSpPr>
            <a:spLocks noGrp="1"/>
          </p:cNvSpPr>
          <p:nvPr>
            <p:ph type="sldNum" sz="quarter" idx="5"/>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9250C700-43A5-4C5C-98FC-C878BB8C0163}" type="slidenum">
              <a:rPr lang="fr-FR"/>
              <a:pPr>
                <a:defRPr/>
              </a:pPr>
              <a:t>‹N°›</a:t>
            </a:fld>
            <a:endParaRPr lang="fr-FR"/>
          </a:p>
        </p:txBody>
      </p:sp>
    </p:spTree>
    <p:extLst>
      <p:ext uri="{BB962C8B-B14F-4D97-AF65-F5344CB8AC3E}">
        <p14:creationId xmlns:p14="http://schemas.microsoft.com/office/powerpoint/2010/main" xmlns="" val="4287506528"/>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futura-sciences.com/fr/definition/t/biologie-4/d/cur_6849/" TargetMode="External"/><Relationship Id="rId3" Type="http://schemas.openxmlformats.org/officeDocument/2006/relationships/hyperlink" Target="http://www.futura-sciences.com/fr/definition/t/univers-1/d/etoile_3730/" TargetMode="External"/><Relationship Id="rId7" Type="http://schemas.openxmlformats.org/officeDocument/2006/relationships/hyperlink" Target="http://www.futura-sciences.com/fr/definition/t/physique-2/d/gravitation_3573/" TargetMode="External"/><Relationship Id="rId12" Type="http://schemas.openxmlformats.org/officeDocument/2006/relationships/hyperlink" Target="http://www.futura-sciences.com/fr/definition/t/physique-2/d/effet-doppler_247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futura-sciences.com/fr/definition/t/physique-2/d/force-centrifuge_1017/" TargetMode="External"/><Relationship Id="rId11" Type="http://schemas.openxmlformats.org/officeDocument/2006/relationships/hyperlink" Target="http://www.futura-sciences.com/fr/definition/t/univers-1/d/soleil_3727/" TargetMode="External"/><Relationship Id="rId5" Type="http://schemas.openxmlformats.org/officeDocument/2006/relationships/hyperlink" Target="http://www.futura-sciences.com/fr/definition/t/physique-2/d/mouvement_316/" TargetMode="External"/><Relationship Id="rId10" Type="http://schemas.openxmlformats.org/officeDocument/2006/relationships/hyperlink" Target="http://www.futura-sciences.com/fr/definition/t/univers-1/d/planete_443/" TargetMode="External"/><Relationship Id="rId4" Type="http://schemas.openxmlformats.org/officeDocument/2006/relationships/hyperlink" Target="http://www.futura-sciences.com/fr/definition/t/univers-1/d/galaxie-spirale_42/" TargetMode="External"/><Relationship Id="rId9" Type="http://schemas.openxmlformats.org/officeDocument/2006/relationships/hyperlink" Target="http://www.futura-sciences.com/fr/definition/t/univers-1/d/systeme-solaire_372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Je vous remercie tout d abord de m avoir invite a venir presenter le lapp  devant  cette assemblee , meme si en 10mn je ne vais pouvoir vous donner qu un appercu succint de ce que nous faisons au laboratoire. </a:t>
            </a:r>
          </a:p>
        </p:txBody>
      </p:sp>
      <p:sp>
        <p:nvSpPr>
          <p:cNvPr id="4" name="Espace réservé de la date 3"/>
          <p:cNvSpPr>
            <a:spLocks noGrp="1"/>
          </p:cNvSpPr>
          <p:nvPr>
            <p:ph type="dt" sz="quarter" idx="1"/>
          </p:nvPr>
        </p:nvSpPr>
        <p:spPr/>
        <p:txBody>
          <a:bodyPr/>
          <a:lstStyle/>
          <a:p>
            <a:pPr>
              <a:defRPr/>
            </a:pPr>
            <a:fld id="{E4DFC6B0-632D-4B29-A218-21931CBBFB08}"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442FD2B9-196E-482E-AF9F-6E983F4AA259}"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 </a:t>
            </a:r>
            <a:r>
              <a:rPr lang="en-US" dirty="0" smtClean="0">
                <a:hlinkClick r:id="rId3"/>
              </a:rPr>
              <a:t>étoiles</a:t>
            </a:r>
            <a:r>
              <a:rPr lang="en-US" dirty="0" smtClean="0"/>
              <a:t> des </a:t>
            </a:r>
            <a:r>
              <a:rPr lang="en-US" dirty="0" smtClean="0">
                <a:hlinkClick r:id="rId4"/>
              </a:rPr>
              <a:t>galaxies spirales</a:t>
            </a:r>
            <a:r>
              <a:rPr lang="en-US" dirty="0" smtClean="0"/>
              <a:t> ne </a:t>
            </a:r>
            <a:r>
              <a:rPr lang="en-US" dirty="0" err="1" smtClean="0"/>
              <a:t>sont</a:t>
            </a:r>
            <a:r>
              <a:rPr lang="en-US" dirty="0" smtClean="0"/>
              <a:t> pas </a:t>
            </a:r>
            <a:r>
              <a:rPr lang="en-US" dirty="0" err="1" smtClean="0"/>
              <a:t>statiques</a:t>
            </a:r>
            <a:r>
              <a:rPr lang="en-US" dirty="0" smtClean="0"/>
              <a:t> </a:t>
            </a:r>
            <a:r>
              <a:rPr lang="en-US" dirty="0" err="1" smtClean="0"/>
              <a:t>mais</a:t>
            </a:r>
            <a:r>
              <a:rPr lang="en-US" dirty="0" smtClean="0"/>
              <a:t> </a:t>
            </a:r>
            <a:r>
              <a:rPr lang="en-US" dirty="0" err="1" smtClean="0"/>
              <a:t>ont</a:t>
            </a:r>
            <a:r>
              <a:rPr lang="en-US" dirty="0" smtClean="0"/>
              <a:t> un </a:t>
            </a:r>
            <a:r>
              <a:rPr lang="en-US" dirty="0" smtClean="0">
                <a:hlinkClick r:id="rId5"/>
              </a:rPr>
              <a:t>mouvement</a:t>
            </a:r>
            <a:r>
              <a:rPr lang="en-US" dirty="0" smtClean="0"/>
              <a:t> </a:t>
            </a:r>
            <a:r>
              <a:rPr lang="en-US" dirty="0" err="1" smtClean="0"/>
              <a:t>circulaire</a:t>
            </a:r>
            <a:r>
              <a:rPr lang="en-US" dirty="0" smtClean="0"/>
              <a:t> </a:t>
            </a:r>
            <a:r>
              <a:rPr lang="en-US" dirty="0" err="1" smtClean="0"/>
              <a:t>autour</a:t>
            </a:r>
            <a:r>
              <a:rPr lang="en-US" dirty="0" smtClean="0"/>
              <a:t> du </a:t>
            </a:r>
            <a:r>
              <a:rPr lang="en-US" dirty="0" err="1" smtClean="0"/>
              <a:t>centre</a:t>
            </a:r>
            <a:r>
              <a:rPr lang="en-US" dirty="0" smtClean="0"/>
              <a:t>. La </a:t>
            </a:r>
            <a:r>
              <a:rPr lang="en-US" dirty="0" smtClean="0">
                <a:hlinkClick r:id="rId6"/>
              </a:rPr>
              <a:t>force centrifuge</a:t>
            </a:r>
            <a:r>
              <a:rPr lang="en-US" dirty="0" smtClean="0"/>
              <a:t> due </a:t>
            </a:r>
            <a:r>
              <a:rPr lang="en-US" dirty="0" err="1" smtClean="0"/>
              <a:t>à</a:t>
            </a:r>
            <a:r>
              <a:rPr lang="en-US" dirty="0" smtClean="0"/>
              <a:t> </a:t>
            </a:r>
            <a:r>
              <a:rPr lang="en-US" dirty="0" err="1" smtClean="0"/>
              <a:t>cette</a:t>
            </a:r>
            <a:r>
              <a:rPr lang="en-US" dirty="0" smtClean="0"/>
              <a:t> rotation </a:t>
            </a:r>
            <a:r>
              <a:rPr lang="en-US" dirty="0" err="1" smtClean="0"/>
              <a:t>compense</a:t>
            </a:r>
            <a:r>
              <a:rPr lang="en-US" dirty="0" smtClean="0"/>
              <a:t> la </a:t>
            </a:r>
            <a:r>
              <a:rPr lang="en-US" dirty="0" smtClean="0">
                <a:hlinkClick r:id="rId7"/>
              </a:rPr>
              <a:t>force de gravitation</a:t>
            </a:r>
            <a:r>
              <a:rPr lang="en-US" dirty="0" smtClean="0"/>
              <a:t>, </a:t>
            </a:r>
            <a:r>
              <a:rPr lang="en-US" dirty="0" err="1" smtClean="0"/>
              <a:t>c'est</a:t>
            </a:r>
            <a:r>
              <a:rPr lang="en-US" dirty="0" smtClean="0"/>
              <a:t> </a:t>
            </a:r>
            <a:r>
              <a:rPr lang="en-US" dirty="0" err="1" smtClean="0"/>
              <a:t>elle</a:t>
            </a:r>
            <a:r>
              <a:rPr lang="en-US" dirty="0" smtClean="0"/>
              <a:t> qui </a:t>
            </a:r>
            <a:r>
              <a:rPr lang="en-US" dirty="0" err="1" smtClean="0"/>
              <a:t>empêche</a:t>
            </a:r>
            <a:r>
              <a:rPr lang="en-US" dirty="0" smtClean="0"/>
              <a:t> les </a:t>
            </a:r>
            <a:r>
              <a:rPr lang="en-US" dirty="0" err="1" smtClean="0"/>
              <a:t>étoiles</a:t>
            </a:r>
            <a:r>
              <a:rPr lang="en-US" dirty="0" smtClean="0"/>
              <a:t> de </a:t>
            </a:r>
            <a:r>
              <a:rPr lang="en-US" dirty="0" err="1" smtClean="0"/>
              <a:t>s'effondrer</a:t>
            </a:r>
            <a:r>
              <a:rPr lang="en-US" dirty="0" smtClean="0"/>
              <a:t> </a:t>
            </a:r>
            <a:r>
              <a:rPr lang="en-US" dirty="0" err="1" smtClean="0"/>
              <a:t>vers</a:t>
            </a:r>
            <a:r>
              <a:rPr lang="en-US" dirty="0" smtClean="0"/>
              <a:t> le </a:t>
            </a:r>
            <a:r>
              <a:rPr lang="en-US" dirty="0" smtClean="0">
                <a:hlinkClick r:id="rId8"/>
              </a:rPr>
              <a:t>cœur</a:t>
            </a:r>
            <a:r>
              <a:rPr lang="en-US" dirty="0" smtClean="0"/>
              <a:t> des galaxies. </a:t>
            </a:r>
          </a:p>
          <a:p>
            <a:r>
              <a:rPr lang="en-US" dirty="0" smtClean="0"/>
              <a:t>A </a:t>
            </a:r>
            <a:r>
              <a:rPr lang="en-US" dirty="0" err="1" smtClean="0"/>
              <a:t>une</a:t>
            </a:r>
            <a:r>
              <a:rPr lang="en-US" dirty="0" smtClean="0"/>
              <a:t> distance </a:t>
            </a:r>
            <a:r>
              <a:rPr lang="en-US" dirty="0" err="1" smtClean="0"/>
              <a:t>donnée</a:t>
            </a:r>
            <a:r>
              <a:rPr lang="en-US" dirty="0" smtClean="0"/>
              <a:t> du </a:t>
            </a:r>
            <a:r>
              <a:rPr lang="en-US" dirty="0" err="1" smtClean="0"/>
              <a:t>centre</a:t>
            </a:r>
            <a:r>
              <a:rPr lang="en-US" dirty="0" smtClean="0"/>
              <a:t> de la </a:t>
            </a:r>
            <a:r>
              <a:rPr lang="en-US" dirty="0" err="1" smtClean="0"/>
              <a:t>galaxie</a:t>
            </a:r>
            <a:r>
              <a:rPr lang="en-US" dirty="0" smtClean="0"/>
              <a:t>, la </a:t>
            </a:r>
            <a:r>
              <a:rPr lang="en-US" dirty="0" err="1" smtClean="0"/>
              <a:t>vitesse</a:t>
            </a:r>
            <a:r>
              <a:rPr lang="en-US" dirty="0" smtClean="0"/>
              <a:t> de rotation </a:t>
            </a:r>
            <a:r>
              <a:rPr lang="en-US" dirty="0" err="1" smtClean="0"/>
              <a:t>est</a:t>
            </a:r>
            <a:r>
              <a:rPr lang="en-US" dirty="0" smtClean="0"/>
              <a:t> </a:t>
            </a:r>
            <a:r>
              <a:rPr lang="en-US" dirty="0" err="1" smtClean="0"/>
              <a:t>donc</a:t>
            </a:r>
            <a:r>
              <a:rPr lang="en-US" dirty="0" smtClean="0"/>
              <a:t> </a:t>
            </a:r>
            <a:r>
              <a:rPr lang="en-US" dirty="0" err="1" smtClean="0"/>
              <a:t>reliée</a:t>
            </a:r>
            <a:r>
              <a:rPr lang="en-US" dirty="0" smtClean="0"/>
              <a:t>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en </a:t>
            </a:r>
            <a:r>
              <a:rPr lang="en-US" dirty="0" err="1" smtClean="0"/>
              <a:t>cet</a:t>
            </a:r>
            <a:r>
              <a:rPr lang="en-US" dirty="0" smtClean="0"/>
              <a:t> </a:t>
            </a:r>
            <a:r>
              <a:rPr lang="en-US" dirty="0" err="1" smtClean="0"/>
              <a:t>endroit</a:t>
            </a:r>
            <a:r>
              <a:rPr lang="en-US" dirty="0" smtClean="0"/>
              <a:t>, et </a:t>
            </a:r>
            <a:r>
              <a:rPr lang="en-US" dirty="0" err="1" smtClean="0"/>
              <a:t>donc</a:t>
            </a:r>
            <a:r>
              <a:rPr lang="en-US" dirty="0" smtClean="0"/>
              <a:t> </a:t>
            </a:r>
            <a:r>
              <a:rPr lang="en-US" dirty="0" err="1" smtClean="0"/>
              <a:t>aussi</a:t>
            </a:r>
            <a:r>
              <a:rPr lang="en-US" dirty="0" smtClean="0"/>
              <a:t> </a:t>
            </a:r>
            <a:r>
              <a:rPr lang="en-US" dirty="0" err="1" smtClean="0"/>
              <a:t>à</a:t>
            </a:r>
            <a:r>
              <a:rPr lang="en-US" dirty="0" smtClean="0"/>
              <a:t> la distribution de masse </a:t>
            </a:r>
            <a:r>
              <a:rPr lang="en-US" dirty="0" err="1" smtClean="0"/>
              <a:t>dans</a:t>
            </a:r>
            <a:r>
              <a:rPr lang="en-US" dirty="0" smtClean="0"/>
              <a:t> la </a:t>
            </a:r>
            <a:r>
              <a:rPr lang="en-US" dirty="0" err="1" smtClean="0"/>
              <a:t>galaxie</a:t>
            </a:r>
            <a:r>
              <a:rPr lang="en-US" dirty="0" smtClean="0"/>
              <a:t>. </a:t>
            </a:r>
            <a:r>
              <a:rPr lang="en-US" dirty="0" err="1" smtClean="0"/>
              <a:t>C'est</a:t>
            </a:r>
            <a:r>
              <a:rPr lang="en-US" dirty="0" smtClean="0"/>
              <a:t> analogue </a:t>
            </a:r>
            <a:r>
              <a:rPr lang="en-US" dirty="0" err="1" smtClean="0"/>
              <a:t>à</a:t>
            </a:r>
            <a:r>
              <a:rPr lang="en-US" dirty="0" smtClean="0"/>
              <a:t> </a:t>
            </a:r>
            <a:r>
              <a:rPr lang="en-US" dirty="0" err="1" smtClean="0"/>
              <a:t>ce</a:t>
            </a:r>
            <a:r>
              <a:rPr lang="en-US" dirty="0" smtClean="0"/>
              <a:t> qui se </a:t>
            </a:r>
            <a:r>
              <a:rPr lang="en-US" dirty="0" err="1" smtClean="0"/>
              <a:t>passe</a:t>
            </a:r>
            <a:r>
              <a:rPr lang="en-US" dirty="0" smtClean="0"/>
              <a:t> </a:t>
            </a:r>
            <a:r>
              <a:rPr lang="en-US" dirty="0" err="1" smtClean="0"/>
              <a:t>dans</a:t>
            </a:r>
            <a:r>
              <a:rPr lang="en-US" dirty="0" smtClean="0"/>
              <a:t> le </a:t>
            </a:r>
            <a:r>
              <a:rPr lang="en-US" dirty="0" smtClean="0">
                <a:hlinkClick r:id="rId9"/>
              </a:rPr>
              <a:t>système solaire</a:t>
            </a:r>
            <a:r>
              <a:rPr lang="en-US" dirty="0" smtClean="0"/>
              <a:t> : la </a:t>
            </a:r>
            <a:r>
              <a:rPr lang="en-US" dirty="0" err="1" smtClean="0"/>
              <a:t>vitesse</a:t>
            </a:r>
            <a:r>
              <a:rPr lang="en-US" dirty="0" smtClean="0"/>
              <a:t> de rotation des </a:t>
            </a:r>
            <a:r>
              <a:rPr lang="en-US" dirty="0" smtClean="0">
                <a:hlinkClick r:id="rId10"/>
              </a:rPr>
              <a:t>planètes</a:t>
            </a:r>
            <a:r>
              <a:rPr lang="en-US" dirty="0" smtClean="0"/>
              <a:t> </a:t>
            </a:r>
            <a:r>
              <a:rPr lang="en-US" dirty="0" err="1" smtClean="0"/>
              <a:t>est</a:t>
            </a:r>
            <a:r>
              <a:rPr lang="en-US" dirty="0" smtClean="0"/>
              <a:t> </a:t>
            </a:r>
            <a:r>
              <a:rPr lang="en-US" dirty="0" err="1" smtClean="0"/>
              <a:t>fixée</a:t>
            </a:r>
            <a:r>
              <a:rPr lang="en-US" dirty="0" smtClean="0"/>
              <a:t> par la masse du </a:t>
            </a:r>
            <a:r>
              <a:rPr lang="en-US" dirty="0" smtClean="0">
                <a:hlinkClick r:id="rId11"/>
              </a:rPr>
              <a:t>Soleil</a:t>
            </a:r>
            <a:r>
              <a:rPr lang="en-US" dirty="0" smtClean="0"/>
              <a:t> et la distance qui les en </a:t>
            </a:r>
            <a:r>
              <a:rPr lang="en-US" dirty="0" err="1" smtClean="0"/>
              <a:t>sépare</a:t>
            </a:r>
            <a:r>
              <a:rPr lang="en-US" dirty="0" smtClean="0"/>
              <a:t>. </a:t>
            </a:r>
          </a:p>
          <a:p>
            <a:r>
              <a:rPr lang="en-US" dirty="0" smtClean="0"/>
              <a:t>On </a:t>
            </a:r>
            <a:r>
              <a:rPr lang="en-US" dirty="0" err="1" smtClean="0"/>
              <a:t>peut</a:t>
            </a:r>
            <a:r>
              <a:rPr lang="en-US" dirty="0" smtClean="0"/>
              <a:t> </a:t>
            </a:r>
            <a:r>
              <a:rPr lang="en-US" dirty="0" err="1" smtClean="0"/>
              <a:t>mesurer</a:t>
            </a:r>
            <a:r>
              <a:rPr lang="en-US" dirty="0" smtClean="0"/>
              <a:t> la </a:t>
            </a:r>
            <a:r>
              <a:rPr lang="en-US" dirty="0" err="1" smtClean="0"/>
              <a:t>vitesse</a:t>
            </a:r>
            <a:r>
              <a:rPr lang="en-US" dirty="0" smtClean="0"/>
              <a:t> de rotation (grâce au </a:t>
            </a:r>
            <a:r>
              <a:rPr lang="en-US" dirty="0" err="1" smtClean="0"/>
              <a:t>décalage</a:t>
            </a:r>
            <a:r>
              <a:rPr lang="en-US" dirty="0" smtClean="0"/>
              <a:t> spectral </a:t>
            </a:r>
            <a:r>
              <a:rPr lang="en-US" dirty="0" err="1" smtClean="0"/>
              <a:t>appelé</a:t>
            </a:r>
            <a:r>
              <a:rPr lang="en-US" dirty="0" smtClean="0"/>
              <a:t> </a:t>
            </a:r>
            <a:r>
              <a:rPr lang="en-US" i="1" dirty="0" smtClean="0">
                <a:hlinkClick r:id="rId12"/>
              </a:rPr>
              <a:t>effet Doppler</a:t>
            </a:r>
            <a:r>
              <a:rPr lang="en-US" dirty="0" smtClean="0"/>
              <a:t>) pour </a:t>
            </a:r>
            <a:r>
              <a:rPr lang="en-US" dirty="0" err="1" smtClean="0"/>
              <a:t>chaque</a:t>
            </a:r>
            <a:r>
              <a:rPr lang="en-US" dirty="0" smtClean="0"/>
              <a:t> distance par rapport au </a:t>
            </a:r>
            <a:r>
              <a:rPr lang="en-US" dirty="0" err="1" smtClean="0"/>
              <a:t>centre</a:t>
            </a:r>
            <a:r>
              <a:rPr lang="en-US" dirty="0" smtClean="0"/>
              <a:t> de la </a:t>
            </a:r>
            <a:r>
              <a:rPr lang="en-US" dirty="0" err="1" smtClean="0"/>
              <a:t>galaxie</a:t>
            </a:r>
            <a:r>
              <a:rPr lang="en-US" dirty="0" smtClean="0"/>
              <a:t> ; on </a:t>
            </a:r>
            <a:r>
              <a:rPr lang="en-US" dirty="0" err="1" smtClean="0"/>
              <a:t>obtient</a:t>
            </a:r>
            <a:r>
              <a:rPr lang="en-US" dirty="0" smtClean="0"/>
              <a:t> </a:t>
            </a:r>
            <a:r>
              <a:rPr lang="en-US" dirty="0" err="1" smtClean="0"/>
              <a:t>alors</a:t>
            </a:r>
            <a:r>
              <a:rPr lang="en-US" dirty="0" smtClean="0"/>
              <a:t> </a:t>
            </a:r>
            <a:r>
              <a:rPr lang="en-US" i="1" dirty="0" err="1" smtClean="0"/>
              <a:t>une</a:t>
            </a:r>
            <a:r>
              <a:rPr lang="en-US" i="1" dirty="0" smtClean="0"/>
              <a:t> </a:t>
            </a:r>
            <a:r>
              <a:rPr lang="en-US" i="1" dirty="0" err="1" smtClean="0"/>
              <a:t>courbe</a:t>
            </a:r>
            <a:r>
              <a:rPr lang="en-US" i="1" dirty="0" smtClean="0"/>
              <a:t> de rotation</a:t>
            </a:r>
            <a:r>
              <a:rPr lang="en-US" dirty="0" smtClean="0"/>
              <a:t>, qui </a:t>
            </a:r>
            <a:r>
              <a:rPr lang="en-US" dirty="0" err="1" smtClean="0"/>
              <a:t>est</a:t>
            </a:r>
            <a:r>
              <a:rPr lang="en-US" dirty="0" smtClean="0"/>
              <a:t> </a:t>
            </a:r>
            <a:r>
              <a:rPr lang="en-US" dirty="0" err="1" smtClean="0"/>
              <a:t>elle</a:t>
            </a:r>
            <a:r>
              <a:rPr lang="en-US" dirty="0" smtClean="0"/>
              <a:t> </a:t>
            </a:r>
            <a:r>
              <a:rPr lang="en-US" dirty="0" err="1" smtClean="0"/>
              <a:t>aussi</a:t>
            </a:r>
            <a:r>
              <a:rPr lang="en-US" dirty="0" smtClean="0"/>
              <a:t> </a:t>
            </a:r>
            <a:r>
              <a:rPr lang="en-US" dirty="0" err="1" smtClean="0"/>
              <a:t>déterminée</a:t>
            </a:r>
            <a:r>
              <a:rPr lang="en-US" dirty="0" smtClean="0"/>
              <a:t> par la distribution de masse. Or, </a:t>
            </a:r>
            <a:r>
              <a:rPr lang="en-US" dirty="0" err="1" smtClean="0"/>
              <a:t>si</a:t>
            </a:r>
            <a:r>
              <a:rPr lang="en-US" dirty="0" smtClean="0"/>
              <a:t> on </a:t>
            </a:r>
            <a:r>
              <a:rPr lang="en-US" dirty="0" err="1" smtClean="0"/>
              <a:t>calcule</a:t>
            </a:r>
            <a:r>
              <a:rPr lang="en-US" dirty="0" smtClean="0"/>
              <a:t> la </a:t>
            </a:r>
            <a:r>
              <a:rPr lang="en-US" dirty="0" err="1" smtClean="0"/>
              <a:t>courbe</a:t>
            </a:r>
            <a:r>
              <a:rPr lang="en-US" dirty="0" smtClean="0"/>
              <a:t> de rotation due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de tout </a:t>
            </a:r>
            <a:r>
              <a:rPr lang="en-US" dirty="0" err="1" smtClean="0"/>
              <a:t>ce</a:t>
            </a:r>
            <a:r>
              <a:rPr lang="en-US" dirty="0" smtClean="0"/>
              <a:t> </a:t>
            </a:r>
            <a:r>
              <a:rPr lang="en-US" dirty="0" err="1" smtClean="0"/>
              <a:t>qu'on</a:t>
            </a:r>
            <a:r>
              <a:rPr lang="en-US" dirty="0" smtClean="0"/>
              <a:t> observe </a:t>
            </a:r>
            <a:r>
              <a:rPr lang="en-US" dirty="0" err="1" smtClean="0"/>
              <a:t>dans</a:t>
            </a:r>
            <a:r>
              <a:rPr lang="en-US" dirty="0" smtClean="0"/>
              <a:t> les galaxies -- les </a:t>
            </a:r>
            <a:r>
              <a:rPr lang="en-US" dirty="0" err="1" smtClean="0"/>
              <a:t>étoiles</a:t>
            </a:r>
            <a:r>
              <a:rPr lang="en-US" dirty="0" smtClean="0"/>
              <a:t>, le </a:t>
            </a:r>
            <a:r>
              <a:rPr lang="en-US" dirty="0" err="1" smtClean="0"/>
              <a:t>gaz</a:t>
            </a:r>
            <a:r>
              <a:rPr lang="en-US" dirty="0" smtClean="0"/>
              <a:t> </a:t>
            </a:r>
            <a:r>
              <a:rPr lang="en-US" dirty="0" err="1" smtClean="0"/>
              <a:t>interstellaire</a:t>
            </a:r>
            <a:r>
              <a:rPr lang="en-US" dirty="0" smtClean="0"/>
              <a:t>, les </a:t>
            </a:r>
            <a:r>
              <a:rPr lang="en-US" dirty="0" err="1" smtClean="0"/>
              <a:t>nuages</a:t>
            </a:r>
            <a:r>
              <a:rPr lang="en-US" dirty="0" smtClean="0"/>
              <a:t> </a:t>
            </a:r>
            <a:r>
              <a:rPr lang="en-US" dirty="0" err="1" smtClean="0"/>
              <a:t>moléculaires</a:t>
            </a:r>
            <a:r>
              <a:rPr lang="en-US" dirty="0" smtClean="0"/>
              <a:t>, les </a:t>
            </a:r>
            <a:r>
              <a:rPr lang="en-US" dirty="0" err="1" smtClean="0"/>
              <a:t>poussières</a:t>
            </a:r>
            <a:r>
              <a:rPr lang="en-US" dirty="0" smtClean="0"/>
              <a:t>--, on </a:t>
            </a:r>
            <a:r>
              <a:rPr lang="en-US" dirty="0" err="1" smtClean="0"/>
              <a:t>trouve</a:t>
            </a:r>
            <a:r>
              <a:rPr lang="en-US" dirty="0" smtClean="0"/>
              <a:t> </a:t>
            </a:r>
            <a:r>
              <a:rPr lang="en-US" dirty="0" err="1" smtClean="0"/>
              <a:t>que</a:t>
            </a:r>
            <a:r>
              <a:rPr lang="en-US" dirty="0" smtClean="0"/>
              <a:t> la </a:t>
            </a:r>
            <a:r>
              <a:rPr lang="en-US" dirty="0" err="1" smtClean="0"/>
              <a:t>vitesse</a:t>
            </a:r>
            <a:r>
              <a:rPr lang="en-US" dirty="0" smtClean="0"/>
              <a:t> de rotation </a:t>
            </a:r>
            <a:r>
              <a:rPr lang="en-US" dirty="0" err="1" smtClean="0"/>
              <a:t>calculée</a:t>
            </a:r>
            <a:r>
              <a:rPr lang="en-US" dirty="0" smtClean="0"/>
              <a:t> </a:t>
            </a:r>
            <a:r>
              <a:rPr lang="en-US" dirty="0" err="1" smtClean="0"/>
              <a:t>est</a:t>
            </a:r>
            <a:r>
              <a:rPr lang="en-US" dirty="0" smtClean="0"/>
              <a:t> plus petite </a:t>
            </a:r>
            <a:r>
              <a:rPr lang="en-US" dirty="0" err="1" smtClean="0"/>
              <a:t>que</a:t>
            </a:r>
            <a:r>
              <a:rPr lang="en-US" dirty="0" smtClean="0"/>
              <a:t> </a:t>
            </a:r>
            <a:r>
              <a:rPr lang="en-US" dirty="0" err="1" smtClean="0"/>
              <a:t>celle</a:t>
            </a:r>
            <a:r>
              <a:rPr lang="en-US" dirty="0" smtClean="0"/>
              <a:t> </a:t>
            </a:r>
            <a:r>
              <a:rPr lang="en-US" dirty="0" err="1" smtClean="0"/>
              <a:t>qu'on</a:t>
            </a:r>
            <a:r>
              <a:rPr lang="en-US" dirty="0" smtClean="0"/>
              <a:t> observe, en </a:t>
            </a:r>
            <a:r>
              <a:rPr lang="en-US" dirty="0" err="1" smtClean="0"/>
              <a:t>particulier</a:t>
            </a:r>
            <a:r>
              <a:rPr lang="en-US" dirty="0" smtClean="0"/>
              <a:t> </a:t>
            </a:r>
            <a:r>
              <a:rPr lang="en-US" dirty="0" err="1" smtClean="0"/>
              <a:t>dans</a:t>
            </a:r>
            <a:r>
              <a:rPr lang="en-US" dirty="0" smtClean="0"/>
              <a:t> les </a:t>
            </a:r>
            <a:r>
              <a:rPr lang="en-US" dirty="0" err="1" smtClean="0"/>
              <a:t>régions</a:t>
            </a:r>
            <a:r>
              <a:rPr lang="en-US" dirty="0" smtClean="0"/>
              <a:t> </a:t>
            </a:r>
            <a:r>
              <a:rPr lang="en-US" dirty="0" err="1" smtClean="0"/>
              <a:t>externes</a:t>
            </a:r>
            <a:r>
              <a:rPr lang="en-US" dirty="0" smtClean="0"/>
              <a:t> des galaxies. Les </a:t>
            </a:r>
            <a:r>
              <a:rPr lang="en-US" dirty="0" err="1" smtClean="0"/>
              <a:t>calculs</a:t>
            </a:r>
            <a:r>
              <a:rPr lang="en-US" dirty="0" smtClean="0"/>
              <a:t> </a:t>
            </a:r>
            <a:r>
              <a:rPr lang="en-US" dirty="0" err="1" smtClean="0"/>
              <a:t>indiquent</a:t>
            </a:r>
            <a:r>
              <a:rPr lang="en-US" dirty="0" smtClean="0"/>
              <a:t> </a:t>
            </a:r>
            <a:r>
              <a:rPr lang="en-US" dirty="0" err="1" smtClean="0"/>
              <a:t>que</a:t>
            </a:r>
            <a:r>
              <a:rPr lang="en-US" dirty="0" smtClean="0"/>
              <a:t> la </a:t>
            </a:r>
            <a:r>
              <a:rPr lang="en-US" dirty="0" err="1" smtClean="0"/>
              <a:t>courbe</a:t>
            </a:r>
            <a:r>
              <a:rPr lang="en-US" dirty="0" smtClean="0"/>
              <a:t> de rotation </a:t>
            </a:r>
            <a:r>
              <a:rPr lang="en-US" dirty="0" err="1" smtClean="0"/>
              <a:t>devrait</a:t>
            </a:r>
            <a:r>
              <a:rPr lang="en-US" dirty="0" smtClean="0"/>
              <a:t> </a:t>
            </a:r>
            <a:r>
              <a:rPr lang="en-US" dirty="0" err="1" smtClean="0"/>
              <a:t>décroître</a:t>
            </a:r>
            <a:r>
              <a:rPr lang="en-US" dirty="0" smtClean="0"/>
              <a:t> aux </a:t>
            </a:r>
            <a:r>
              <a:rPr lang="en-US" dirty="0" err="1" smtClean="0"/>
              <a:t>grandes</a:t>
            </a:r>
            <a:r>
              <a:rPr lang="en-US" dirty="0" smtClean="0"/>
              <a:t> distances, </a:t>
            </a:r>
            <a:r>
              <a:rPr lang="en-US" dirty="0" err="1" smtClean="0"/>
              <a:t>alors</a:t>
            </a:r>
            <a:r>
              <a:rPr lang="en-US" dirty="0" smtClean="0"/>
              <a:t> </a:t>
            </a:r>
            <a:r>
              <a:rPr lang="en-US" dirty="0" err="1" smtClean="0"/>
              <a:t>qu'on</a:t>
            </a:r>
            <a:r>
              <a:rPr lang="en-US" dirty="0" smtClean="0"/>
              <a:t> observe </a:t>
            </a:r>
            <a:r>
              <a:rPr lang="en-US" dirty="0" err="1" smtClean="0"/>
              <a:t>qu'elle</a:t>
            </a:r>
            <a:r>
              <a:rPr lang="en-US" dirty="0" smtClean="0"/>
              <a:t> </a:t>
            </a:r>
            <a:r>
              <a:rPr lang="en-US" dirty="0" err="1" smtClean="0"/>
              <a:t>est</a:t>
            </a:r>
            <a:r>
              <a:rPr lang="en-US" dirty="0" smtClean="0"/>
              <a:t> </a:t>
            </a:r>
            <a:r>
              <a:rPr lang="en-US" dirty="0" err="1" smtClean="0"/>
              <a:t>constante</a:t>
            </a:r>
            <a:r>
              <a:rPr lang="en-US" dirty="0" smtClean="0"/>
              <a:t> </a:t>
            </a:r>
            <a:r>
              <a:rPr lang="en-US" dirty="0" err="1" smtClean="0"/>
              <a:t>dans</a:t>
            </a:r>
            <a:r>
              <a:rPr lang="en-US" dirty="0" smtClean="0"/>
              <a:t> la </a:t>
            </a:r>
            <a:r>
              <a:rPr lang="en-US" dirty="0" err="1" smtClean="0"/>
              <a:t>plupart</a:t>
            </a:r>
            <a:r>
              <a:rPr lang="en-US" dirty="0" smtClean="0"/>
              <a:t> des galaxies </a:t>
            </a:r>
            <a:r>
              <a:rPr lang="en-US" dirty="0" err="1" smtClean="0"/>
              <a:t>observées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00C3D44-6A86-8044-95D4-8E5AB28B6224}" type="slidenum">
              <a:rPr lang="en-US" smtClean="0"/>
              <a:pPr/>
              <a:t>16</a:t>
            </a:fld>
            <a:endParaRPr lang="en-US"/>
          </a:p>
        </p:txBody>
      </p:sp>
    </p:spTree>
    <p:extLst>
      <p:ext uri="{BB962C8B-B14F-4D97-AF65-F5344CB8AC3E}">
        <p14:creationId xmlns:p14="http://schemas.microsoft.com/office/powerpoint/2010/main" xmlns="" val="98740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laboratoire d’Annecy Le Vieux de Physique des Particules, fut crée en 1976, voici plus de 30 ans, par des physiciens originaires de la faculté d’Orsay qui cherchaient à se rapprocher du CERN pour diminuer la fatigue due au transports et être plus près de leurs expériences, qui a cette époque étaient presque toutes situées au CERN. </a:t>
            </a:r>
          </a:p>
        </p:txBody>
      </p:sp>
      <p:sp>
        <p:nvSpPr>
          <p:cNvPr id="4" name="Espace réservé du numéro de diapositive 3"/>
          <p:cNvSpPr>
            <a:spLocks noGrp="1"/>
          </p:cNvSpPr>
          <p:nvPr>
            <p:ph type="sldNum" sz="quarter" idx="5"/>
          </p:nvPr>
        </p:nvSpPr>
        <p:spPr/>
        <p:txBody>
          <a:bodyPr/>
          <a:lstStyle/>
          <a:p>
            <a:pPr>
              <a:defRPr/>
            </a:pPr>
            <a:fld id="{AE5E6BBA-9722-49A7-A57E-3FDAAE908F79}" type="slidenum">
              <a:rPr lang="fr-FR" smtClean="0"/>
              <a:pPr>
                <a:defRPr/>
              </a:pPr>
              <a:t>18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20</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exploration de l infiniment petit necessite paradoxalement des appareillages gigantesques et c est au sein de collaboration internationales de plusieurs centaines, voir plusieurs milliers de personnes, que les chercheurs du lapp travaillent, soit a la construction de l appareillage, a la mise au point de tous les programmes necessaires  à son exploitation, puis à l analyse des donnees. De tels programmes s etalent desormais sur plusieurs decennies et doivent etre planifies longtemps a l avance </a:t>
            </a:r>
          </a:p>
        </p:txBody>
      </p:sp>
      <p:sp>
        <p:nvSpPr>
          <p:cNvPr id="4" name="Espace réservé de la date 3"/>
          <p:cNvSpPr>
            <a:spLocks noGrp="1"/>
          </p:cNvSpPr>
          <p:nvPr>
            <p:ph type="dt" sz="quarter" idx="1"/>
          </p:nvPr>
        </p:nvSpPr>
        <p:spPr/>
        <p:txBody>
          <a:bodyPr/>
          <a:lstStyle/>
          <a:p>
            <a:pPr>
              <a:defRPr/>
            </a:pPr>
            <a:fld id="{E085A654-D324-4EBD-957D-B38DF04442A3}"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9A442477-2263-46F4-891A-1FC6EAB2C70C}" type="slidenum">
              <a:rPr lang="fr-FR" smtClean="0"/>
              <a:pPr>
                <a:defRPr/>
              </a:pPr>
              <a:t>21</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Nos experiences necessitent egalement de puissants moyen de calcul et recemment le lapp c est dote d un centre de calcul de pres de 750cpu et permettant de stocker pres de 300 tera octets de donnee. Ce centre, ouvert sur ce que l on appelle la grille de calcul europeenne,  fournit un petit pourcentage de la puissance de calcul necessaire pour l exploitation du LHC. Il est egalement ouvert a des laboratoires d autres disciplines et meme a des demandes eventuelles d industriels exterieurs. </a:t>
            </a:r>
          </a:p>
        </p:txBody>
      </p:sp>
      <p:sp>
        <p:nvSpPr>
          <p:cNvPr id="4" name="Espace réservé de la date 3"/>
          <p:cNvSpPr>
            <a:spLocks noGrp="1"/>
          </p:cNvSpPr>
          <p:nvPr>
            <p:ph type="dt" sz="quarter" idx="1"/>
          </p:nvPr>
        </p:nvSpPr>
        <p:spPr/>
        <p:txBody>
          <a:bodyPr/>
          <a:lstStyle/>
          <a:p>
            <a:pPr>
              <a:defRPr/>
            </a:pPr>
            <a:fld id="{A55B434D-EF8F-4DBB-B49F-7B273FEEDE40}"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3380D6BC-BD84-47BF-AB18-FC1C0858B2BD}" type="slidenum">
              <a:rPr lang="fr-FR" smtClean="0"/>
              <a:pPr>
                <a:defRPr/>
              </a:pPr>
              <a:t>23</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Avant de terminer je vous presente quelques chiffres cles qui traduisent l activite de notre laboratoire </a:t>
            </a:r>
          </a:p>
        </p:txBody>
      </p:sp>
      <p:sp>
        <p:nvSpPr>
          <p:cNvPr id="4" name="Espace réservé de la date 3"/>
          <p:cNvSpPr>
            <a:spLocks noGrp="1"/>
          </p:cNvSpPr>
          <p:nvPr>
            <p:ph type="dt" sz="quarter" idx="1"/>
          </p:nvPr>
        </p:nvSpPr>
        <p:spPr/>
        <p:txBody>
          <a:bodyPr/>
          <a:lstStyle/>
          <a:p>
            <a:pPr>
              <a:defRPr/>
            </a:pPr>
            <a:fld id="{326D9AE1-CA40-491E-B4B2-E29ED1DE5F3C}"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27DDB4E3-2854-4241-9F23-802A4D5BADCC}" type="slidenum">
              <a:rPr lang="fr-FR" smtClean="0"/>
              <a:pPr>
                <a:defRPr/>
              </a:pPr>
              <a:t>25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E8E60D92-1529-43AB-B7EC-02F6B1F2BDB4}" type="slidenum">
              <a:rPr lang="fr-FR" smtClean="0"/>
              <a:pPr>
                <a:defRPr/>
              </a:pPr>
              <a:t>28</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14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participe egalement a l experience lhcb, specialisee dans la recherche de differences entre matiere et antimatiere </a:t>
            </a:r>
          </a:p>
        </p:txBody>
      </p:sp>
      <p:sp>
        <p:nvSpPr>
          <p:cNvPr id="4" name="Espace réservé de la date 3"/>
          <p:cNvSpPr>
            <a:spLocks noGrp="1"/>
          </p:cNvSpPr>
          <p:nvPr>
            <p:ph type="dt" sz="quarter" idx="1"/>
          </p:nvPr>
        </p:nvSpPr>
        <p:spPr/>
        <p:txBody>
          <a:bodyPr/>
          <a:lstStyle/>
          <a:p>
            <a:pPr>
              <a:defRPr/>
            </a:pPr>
            <a:fld id="{796C3F9C-137B-46D9-83F1-D9E8407BBBEB}"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5AF722D2-C738-4D0A-8437-00D0269FAA17}" type="slidenum">
              <a:rPr lang="fr-FR" smtClean="0"/>
              <a:pPr>
                <a:defRPr/>
              </a:pPr>
              <a:t>32</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p:txBody>
          <a:bodyPr/>
          <a:lstStyle/>
          <a:p>
            <a:pPr defTabSz="956009">
              <a:defRPr/>
            </a:pPr>
            <a:r>
              <a:rPr lang="fr-FR" dirty="0" smtClean="0"/>
              <a:t>ICRC 2007- Merida</a:t>
            </a: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8" name="Rectangle 3"/>
          <p:cNvSpPr>
            <a:spLocks noGrp="1" noChangeArrowheads="1"/>
          </p:cNvSpPr>
          <p:nvPr>
            <p:ph type="body" idx="1"/>
          </p:nvPr>
        </p:nvSpPr>
        <p:spPr bwMode="auto">
          <a:xfrm>
            <a:off x="709093" y="4860905"/>
            <a:ext cx="5681115" cy="460532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07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Mais si tout se passe bien l experience phare du laboratoire en 2011 sera tres certainement ams, une experience destinee a rechercher des traces d anti matiere dans l espace. Elle sera lancee par la navette spatiale en fevrier 2011 pour etre installee sur la station spatiale internationale: une grande premiere pour le lapp!</a:t>
            </a:r>
          </a:p>
        </p:txBody>
      </p:sp>
      <p:sp>
        <p:nvSpPr>
          <p:cNvPr id="4" name="Espace réservé de la date 3"/>
          <p:cNvSpPr>
            <a:spLocks noGrp="1"/>
          </p:cNvSpPr>
          <p:nvPr>
            <p:ph type="dt" sz="quarter" idx="1"/>
          </p:nvPr>
        </p:nvSpPr>
        <p:spPr/>
        <p:txBody>
          <a:bodyPr/>
          <a:lstStyle/>
          <a:p>
            <a:pPr>
              <a:defRPr/>
            </a:pPr>
            <a:fld id="{0CF91A96-B169-4E99-BCF6-7AC16779A73A}"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D1C53E6-C661-433F-AD1F-ACBB528AE297}" type="slidenum">
              <a:rPr lang="fr-FR" smtClean="0"/>
              <a:pPr>
                <a:defRPr/>
              </a:pPr>
              <a:t>36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vocation du LAPP est l’exploration de l’infiniment petit, c'est-à-dire la mise à jour des constituants ultimes de la matière et la compréhension de leurs interactions. Nous travaillons donc a une échelle bien plus petite que celle de l atome [physique du solide et physique atomique) et même plus petite que celle du  noyau (physique nucléaire).</a:t>
            </a:r>
          </a:p>
          <a:p>
            <a:r>
              <a:rPr lang="fr-FR" smtClean="0"/>
              <a:t>Les recherches des 50 dernières années ont permis de construire un modèle  dans lequel les briques élémentaires  sont les quarks, au nombre de six, et les leptons, également au nombre de six. Les forces y apparaissent associées a l échange de particules nommées bosons et ce cadre unifie 3 des 4 interactions fondamentales, les forces forte, faible et électromagnétique. Seule la 1iere famille existe dans la nature: electron et son neutrino pour les leptons, proton, forme de deux quarks u et un quark d, pour le s quarks  </a:t>
            </a:r>
          </a:p>
        </p:txBody>
      </p:sp>
      <p:sp>
        <p:nvSpPr>
          <p:cNvPr id="4" name="Espace réservé de la date 3"/>
          <p:cNvSpPr>
            <a:spLocks noGrp="1"/>
          </p:cNvSpPr>
          <p:nvPr>
            <p:ph type="dt" sz="quarter" idx="1"/>
          </p:nvPr>
        </p:nvSpPr>
        <p:spPr/>
        <p:txBody>
          <a:bodyPr/>
          <a:lstStyle/>
          <a:p>
            <a:pPr>
              <a:defRPr/>
            </a:pPr>
            <a:fld id="{E0B23D59-7F1B-490B-B095-24C9F598CE91}" type="datetime1">
              <a:rPr lang="fr-FR" smtClean="0"/>
              <a:pPr>
                <a:defRPr/>
              </a:pPr>
              <a:t>20/03/2014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95DB3F4-B09B-4A99-8652-4E123BD31577}" type="slidenum">
              <a:rPr lang="fr-FR" smtClean="0"/>
              <a:pPr>
                <a:defRPr/>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FA5B777D-73F0-4287-A47A-6F8827AF643D}" type="slidenum">
              <a:rPr lang="en-GB"/>
              <a:pPr>
                <a:defRPr/>
              </a:pPr>
              <a:t>8</a:t>
            </a:fld>
            <a:endParaRPr lang="en-GB"/>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fr-FR" smtClean="0"/>
              <a:t>L’actualite au lapp, c est evidemment le LHC, un anneau de 27kms et enterré à 100 m sous terre qui est l accelerateur le plus puissant du monde.  Pres de la moitie des chercheurs du lapp travaillent sur des experiences aupres du LHC</a:t>
            </a:r>
          </a:p>
          <a:p>
            <a:pPr eaLnBrk="1" hangingPunct="1"/>
            <a:endParaRPr lang="fr-FR" smtClean="0"/>
          </a:p>
          <a:p>
            <a:pPr eaLnBrk="1" hangingPunct="1"/>
            <a:r>
              <a:rPr lang="fr-FR" i="1" smtClean="0"/>
              <a:t>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i="1"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i="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Higgs.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smtClean="0"/>
          </a:p>
        </p:txBody>
      </p:sp>
      <p:sp>
        <p:nvSpPr>
          <p:cNvPr id="4" name="Espace réservé du numéro de diapositive 3"/>
          <p:cNvSpPr>
            <a:spLocks noGrp="1"/>
          </p:cNvSpPr>
          <p:nvPr>
            <p:ph type="sldNum" sz="quarter" idx="5"/>
          </p:nvPr>
        </p:nvSpPr>
        <p:spPr/>
        <p:txBody>
          <a:bodyPr/>
          <a:lstStyle/>
          <a:p>
            <a:pPr>
              <a:defRPr/>
            </a:pPr>
            <a:fld id="{33BEFE36-C9F7-444A-96A4-E32D85500189}" type="slidenum">
              <a:rPr lang="fr-FR" smtClean="0"/>
              <a:pPr>
                <a:defRPr/>
              </a:pPr>
              <a:t>10</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defTabSz="956097" eaLnBrk="1" fontAlgn="auto" hangingPunct="1">
              <a:spcBef>
                <a:spcPts val="0"/>
              </a:spcBef>
              <a:spcAft>
                <a:spcPts val="0"/>
              </a:spcAft>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13</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6A3A676-BCB8-47FC-8298-DE698C43249E}" type="slidenum">
              <a:rPr lang="en-GB"/>
              <a:pPr/>
              <a:t>14</a:t>
            </a:fld>
            <a:endParaRPr lang="en-GB"/>
          </a:p>
        </p:txBody>
      </p:sp>
      <p:sp>
        <p:nvSpPr>
          <p:cNvPr id="71683" name="Rectangle 2"/>
          <p:cNvSpPr>
            <a:spLocks noGrp="1" noRot="1" noChangeAspect="1" noChangeArrowheads="1" noTextEdit="1"/>
          </p:cNvSpPr>
          <p:nvPr>
            <p:ph type="sldImg"/>
          </p:nvPr>
        </p:nvSpPr>
        <p:spPr>
          <a:xfrm>
            <a:off x="1044575" y="762000"/>
            <a:ext cx="5086350" cy="3814763"/>
          </a:xfrm>
          <a:solidFill>
            <a:srgbClr val="FFFFFF"/>
          </a:solidFill>
          <a:ln/>
        </p:spPr>
      </p:sp>
      <p:sp>
        <p:nvSpPr>
          <p:cNvPr id="71684" name="Rectangle 3"/>
          <p:cNvSpPr>
            <a:spLocks noGrp="1" noChangeArrowheads="1"/>
          </p:cNvSpPr>
          <p:nvPr>
            <p:ph type="body" idx="1"/>
          </p:nvPr>
        </p:nvSpPr>
        <p:spPr>
          <a:xfrm>
            <a:off x="915351" y="4882763"/>
            <a:ext cx="5268601" cy="4577146"/>
          </a:xfrm>
          <a:solidFill>
            <a:srgbClr val="FFFFFF"/>
          </a:solidFill>
          <a:ln>
            <a:solidFill>
              <a:srgbClr val="000000"/>
            </a:solidFill>
          </a:ln>
        </p:spPr>
        <p:txBody>
          <a:bodyPr lIns="91569" tIns="45785" rIns="91569" bIns="45785"/>
          <a:lstStyle/>
          <a:p>
            <a:pPr eaLnBrk="1" hangingPunct="1"/>
            <a:r>
              <a:rPr lang="en-GB" dirty="0" smtClean="0"/>
              <a:t>La physique des </a:t>
            </a:r>
            <a:r>
              <a:rPr lang="en-GB" dirty="0" err="1" smtClean="0"/>
              <a:t>particules</a:t>
            </a:r>
            <a:r>
              <a:rPr lang="en-GB" dirty="0" smtClean="0"/>
              <a:t> ne se </a:t>
            </a:r>
            <a:r>
              <a:rPr lang="en-GB" dirty="0" err="1" smtClean="0"/>
              <a:t>contente</a:t>
            </a:r>
            <a:r>
              <a:rPr lang="en-GB" dirty="0" smtClean="0"/>
              <a:t> pas de </a:t>
            </a:r>
            <a:r>
              <a:rPr lang="en-GB" dirty="0" err="1" smtClean="0"/>
              <a:t>repertorier</a:t>
            </a:r>
            <a:r>
              <a:rPr lang="en-GB" dirty="0" smtClean="0"/>
              <a:t> les </a:t>
            </a:r>
            <a:r>
              <a:rPr lang="en-GB" dirty="0" err="1" smtClean="0"/>
              <a:t>particules</a:t>
            </a:r>
            <a:r>
              <a:rPr lang="en-GB" dirty="0" smtClean="0"/>
              <a:t> </a:t>
            </a:r>
            <a:r>
              <a:rPr lang="en-GB" dirty="0" err="1" smtClean="0"/>
              <a:t>elementaires</a:t>
            </a:r>
            <a:r>
              <a:rPr lang="en-GB" dirty="0" smtClean="0"/>
              <a:t>, </a:t>
            </a:r>
            <a:r>
              <a:rPr lang="en-GB" dirty="0" err="1" smtClean="0"/>
              <a:t>mais</a:t>
            </a:r>
            <a:r>
              <a:rPr lang="en-GB" dirty="0" smtClean="0"/>
              <a:t> </a:t>
            </a:r>
            <a:r>
              <a:rPr lang="en-GB" dirty="0" err="1" smtClean="0"/>
              <a:t>cherche</a:t>
            </a:r>
            <a:r>
              <a:rPr lang="en-GB" dirty="0" smtClean="0"/>
              <a:t> </a:t>
            </a:r>
            <a:r>
              <a:rPr lang="en-GB" dirty="0" err="1" smtClean="0"/>
              <a:t>aussi</a:t>
            </a:r>
            <a:r>
              <a:rPr lang="en-GB" dirty="0" smtClean="0"/>
              <a:t> a </a:t>
            </a:r>
            <a:r>
              <a:rPr lang="en-GB" dirty="0" err="1" smtClean="0"/>
              <a:t>expliquer</a:t>
            </a:r>
            <a:r>
              <a:rPr lang="en-GB" dirty="0" smtClean="0"/>
              <a:t>  </a:t>
            </a:r>
            <a:r>
              <a:rPr lang="en-GB" dirty="0" err="1" smtClean="0"/>
              <a:t>quelles</a:t>
            </a:r>
            <a:r>
              <a:rPr lang="en-GB" dirty="0" smtClean="0"/>
              <a:t> forces </a:t>
            </a:r>
            <a:r>
              <a:rPr lang="en-GB" dirty="0" err="1" smtClean="0"/>
              <a:t>subissent</a:t>
            </a:r>
            <a:r>
              <a:rPr lang="en-GB" dirty="0" smtClean="0"/>
              <a:t> les </a:t>
            </a:r>
            <a:r>
              <a:rPr lang="en-GB" dirty="0" err="1" smtClean="0"/>
              <a:t>particules</a:t>
            </a:r>
            <a:r>
              <a:rPr lang="en-GB" dirty="0" smtClean="0"/>
              <a:t> </a:t>
            </a:r>
            <a:r>
              <a:rPr lang="en-GB" dirty="0" err="1" smtClean="0"/>
              <a:t>lorsqu'elles</a:t>
            </a:r>
            <a:r>
              <a:rPr lang="en-GB" dirty="0" smtClean="0"/>
              <a:t> se </a:t>
            </a:r>
            <a:r>
              <a:rPr lang="en-GB" dirty="0" err="1" smtClean="0"/>
              <a:t>rencontrent</a:t>
            </a:r>
            <a:r>
              <a:rPr lang="en-GB" dirty="0" smtClean="0"/>
              <a:t>. </a:t>
            </a:r>
            <a:r>
              <a:rPr lang="en-GB" dirty="0" err="1" smtClean="0"/>
              <a:t>Ce</a:t>
            </a:r>
            <a:r>
              <a:rPr lang="en-GB" dirty="0" smtClean="0"/>
              <a:t> </a:t>
            </a:r>
            <a:r>
              <a:rPr lang="en-GB" dirty="0" err="1" smtClean="0"/>
              <a:t>sont</a:t>
            </a:r>
            <a:r>
              <a:rPr lang="en-GB" dirty="0" smtClean="0"/>
              <a:t> </a:t>
            </a:r>
            <a:r>
              <a:rPr lang="en-GB" dirty="0" err="1" smtClean="0"/>
              <a:t>ces</a:t>
            </a:r>
            <a:r>
              <a:rPr lang="en-GB" dirty="0" smtClean="0"/>
              <a:t> forces (</a:t>
            </a:r>
            <a:r>
              <a:rPr lang="en-GB" dirty="0" err="1" smtClean="0"/>
              <a:t>que</a:t>
            </a:r>
            <a:r>
              <a:rPr lang="en-GB" dirty="0" smtClean="0"/>
              <a:t> </a:t>
            </a:r>
            <a:r>
              <a:rPr lang="en-GB" dirty="0" err="1" smtClean="0"/>
              <a:t>l'on</a:t>
            </a:r>
            <a:r>
              <a:rPr lang="en-GB" dirty="0" smtClean="0"/>
              <a:t> </a:t>
            </a:r>
            <a:r>
              <a:rPr lang="en-GB" dirty="0" err="1" smtClean="0"/>
              <a:t>appelle</a:t>
            </a:r>
            <a:r>
              <a:rPr lang="en-GB" dirty="0" smtClean="0"/>
              <a:t> </a:t>
            </a:r>
            <a:r>
              <a:rPr lang="en-GB" dirty="0" err="1" smtClean="0"/>
              <a:t>aussi</a:t>
            </a:r>
            <a:r>
              <a:rPr lang="en-GB" dirty="0" smtClean="0"/>
              <a:t> interaction)  qui </a:t>
            </a:r>
            <a:r>
              <a:rPr lang="en-GB" dirty="0" err="1" smtClean="0"/>
              <a:t>vont</a:t>
            </a:r>
            <a:r>
              <a:rPr lang="en-GB" dirty="0" smtClean="0"/>
              <a:t> </a:t>
            </a:r>
            <a:r>
              <a:rPr lang="en-GB" dirty="0" err="1" smtClean="0"/>
              <a:t>servir</a:t>
            </a:r>
            <a:r>
              <a:rPr lang="en-GB" dirty="0" smtClean="0"/>
              <a:t> de </a:t>
            </a:r>
            <a:r>
              <a:rPr lang="en-GB" dirty="0" err="1" smtClean="0"/>
              <a:t>ciment</a:t>
            </a:r>
            <a:r>
              <a:rPr lang="en-GB" dirty="0" smtClean="0"/>
              <a:t> pour </a:t>
            </a:r>
            <a:r>
              <a:rPr lang="en-GB" dirty="0" err="1" smtClean="0"/>
              <a:t>fabriquer</a:t>
            </a:r>
            <a:r>
              <a:rPr lang="en-GB" dirty="0" smtClean="0"/>
              <a:t> les nucleons, les </a:t>
            </a:r>
            <a:r>
              <a:rPr lang="en-GB" dirty="0" err="1" smtClean="0"/>
              <a:t>noyaux</a:t>
            </a:r>
            <a:r>
              <a:rPr lang="en-GB" dirty="0" smtClean="0"/>
              <a:t>, les </a:t>
            </a:r>
            <a:r>
              <a:rPr lang="en-GB" dirty="0" err="1" smtClean="0"/>
              <a:t>atomes</a:t>
            </a:r>
            <a:r>
              <a:rPr lang="en-GB" dirty="0" smtClean="0"/>
              <a:t>, et </a:t>
            </a:r>
            <a:r>
              <a:rPr lang="en-GB" dirty="0" err="1" smtClean="0"/>
              <a:t>toute</a:t>
            </a:r>
            <a:r>
              <a:rPr lang="en-GB" dirty="0" smtClean="0"/>
              <a:t> la </a:t>
            </a:r>
            <a:r>
              <a:rPr lang="en-GB" dirty="0" err="1" smtClean="0"/>
              <a:t>matiere</a:t>
            </a:r>
            <a:r>
              <a:rPr lang="en-GB" dirty="0" smtClean="0"/>
              <a:t> </a:t>
            </a:r>
            <a:r>
              <a:rPr lang="en-GB" dirty="0" err="1" smtClean="0"/>
              <a:t>que</a:t>
            </a:r>
            <a:r>
              <a:rPr lang="en-GB" dirty="0" smtClean="0"/>
              <a:t> nous </a:t>
            </a:r>
            <a:r>
              <a:rPr lang="en-GB" dirty="0" err="1" smtClean="0"/>
              <a:t>connaissons</a:t>
            </a:r>
            <a:r>
              <a:rPr lang="en-GB" dirty="0" smtClean="0"/>
              <a:t>.</a:t>
            </a:r>
          </a:p>
          <a:p>
            <a:pPr eaLnBrk="1" hangingPunct="1"/>
            <a:endParaRPr lang="en-GB" dirty="0" smtClean="0"/>
          </a:p>
          <a:p>
            <a:pPr eaLnBrk="1" hangingPunct="1"/>
            <a:r>
              <a:rPr lang="en-GB" dirty="0" smtClean="0"/>
              <a:t>En phys des part la force (= </a:t>
            </a:r>
            <a:r>
              <a:rPr lang="en-GB" dirty="0" err="1" smtClean="0"/>
              <a:t>l'interaction</a:t>
            </a:r>
            <a:r>
              <a:rPr lang="en-GB" dirty="0" smtClean="0"/>
              <a:t>) qui </a:t>
            </a:r>
            <a:r>
              <a:rPr lang="en-GB" dirty="0" err="1" smtClean="0"/>
              <a:t>s'exerce</a:t>
            </a:r>
            <a:r>
              <a:rPr lang="en-GB" dirty="0" smtClean="0"/>
              <a:t> entre 2 </a:t>
            </a:r>
            <a:r>
              <a:rPr lang="en-GB" dirty="0" err="1" smtClean="0"/>
              <a:t>particules</a:t>
            </a:r>
            <a:r>
              <a:rPr lang="en-GB" dirty="0" smtClean="0"/>
              <a:t> </a:t>
            </a:r>
            <a:r>
              <a:rPr lang="en-GB" dirty="0" err="1" smtClean="0"/>
              <a:t>est</a:t>
            </a:r>
            <a:r>
              <a:rPr lang="en-GB" dirty="0" smtClean="0"/>
              <a:t> </a:t>
            </a:r>
            <a:r>
              <a:rPr lang="en-GB" dirty="0" err="1" smtClean="0"/>
              <a:t>decrite</a:t>
            </a:r>
            <a:r>
              <a:rPr lang="en-GB" dirty="0" smtClean="0"/>
              <a:t> </a:t>
            </a:r>
            <a:r>
              <a:rPr lang="en-GB" dirty="0" err="1" smtClean="0"/>
              <a:t>comme</a:t>
            </a:r>
            <a:r>
              <a:rPr lang="en-GB" dirty="0" smtClean="0"/>
              <a:t> </a:t>
            </a:r>
            <a:r>
              <a:rPr lang="en-GB" dirty="0" err="1" smtClean="0"/>
              <a:t>l'echange</a:t>
            </a:r>
            <a:r>
              <a:rPr lang="en-GB" dirty="0" smtClean="0"/>
              <a:t> </a:t>
            </a:r>
            <a:r>
              <a:rPr lang="en-GB" dirty="0" err="1" smtClean="0"/>
              <a:t>d'une</a:t>
            </a:r>
            <a:r>
              <a:rPr lang="en-GB" dirty="0" smtClean="0"/>
              <a:t> </a:t>
            </a:r>
            <a:r>
              <a:rPr lang="en-GB" dirty="0" err="1" smtClean="0"/>
              <a:t>particule</a:t>
            </a:r>
            <a:r>
              <a:rPr lang="en-GB" dirty="0" smtClean="0"/>
              <a:t> </a:t>
            </a:r>
            <a:r>
              <a:rPr lang="en-GB" dirty="0" err="1" smtClean="0"/>
              <a:t>messagere</a:t>
            </a:r>
            <a:r>
              <a:rPr lang="en-GB" dirty="0" smtClean="0"/>
              <a:t>. </a:t>
            </a:r>
            <a:r>
              <a:rPr lang="en-GB" dirty="0" err="1" smtClean="0"/>
              <a:t>Expliquer</a:t>
            </a:r>
            <a:r>
              <a:rPr lang="en-GB" dirty="0" smtClean="0"/>
              <a:t> l' </a:t>
            </a:r>
            <a:r>
              <a:rPr lang="en-GB" dirty="0" err="1" smtClean="0"/>
              <a:t>analogie</a:t>
            </a:r>
            <a:r>
              <a:rPr lang="en-GB" dirty="0" smtClean="0"/>
              <a:t> avec le </a:t>
            </a:r>
            <a:r>
              <a:rPr lang="en-GB" dirty="0" err="1" smtClean="0"/>
              <a:t>ballon</a:t>
            </a:r>
            <a:r>
              <a:rPr lang="en-GB" dirty="0" smtClean="0"/>
              <a:t> et les barques.  </a:t>
            </a:r>
          </a:p>
          <a:p>
            <a:pPr eaLnBrk="1" hangingPunct="1"/>
            <a:r>
              <a:rPr lang="en-GB" dirty="0" err="1" smtClean="0"/>
              <a:t>Avez-vous</a:t>
            </a:r>
            <a:r>
              <a:rPr lang="en-GB" dirty="0" smtClean="0"/>
              <a:t> un skate-board ?</a:t>
            </a:r>
          </a:p>
          <a:p>
            <a:pPr eaLnBrk="1" hangingPunct="1"/>
            <a:r>
              <a:rPr lang="en-GB" dirty="0" err="1" smtClean="0"/>
              <a:t>Quand</a:t>
            </a:r>
            <a:r>
              <a:rPr lang="en-GB" dirty="0" smtClean="0"/>
              <a:t> je lance le </a:t>
            </a:r>
            <a:r>
              <a:rPr lang="en-GB" dirty="0" err="1" smtClean="0"/>
              <a:t>ballon</a:t>
            </a:r>
            <a:r>
              <a:rPr lang="en-GB" dirty="0" smtClean="0"/>
              <a:t> ma barque </a:t>
            </a:r>
            <a:r>
              <a:rPr lang="en-GB" dirty="0" err="1" smtClean="0"/>
              <a:t>recule</a:t>
            </a:r>
            <a:r>
              <a:rPr lang="en-GB" dirty="0" smtClean="0"/>
              <a:t>, </a:t>
            </a:r>
            <a:r>
              <a:rPr lang="en-GB" dirty="0" err="1" smtClean="0"/>
              <a:t>elle</a:t>
            </a:r>
            <a:r>
              <a:rPr lang="en-GB" dirty="0" smtClean="0"/>
              <a:t> </a:t>
            </a:r>
            <a:r>
              <a:rPr lang="en-GB" dirty="0" err="1" smtClean="0"/>
              <a:t>subit</a:t>
            </a:r>
            <a:r>
              <a:rPr lang="en-GB" dirty="0" smtClean="0"/>
              <a:t> </a:t>
            </a:r>
            <a:r>
              <a:rPr lang="en-GB" dirty="0" err="1" smtClean="0"/>
              <a:t>donc</a:t>
            </a:r>
            <a:r>
              <a:rPr lang="en-GB" dirty="0" smtClean="0"/>
              <a:t> </a:t>
            </a:r>
            <a:r>
              <a:rPr lang="en-GB" dirty="0" err="1" smtClean="0"/>
              <a:t>une</a:t>
            </a:r>
            <a:r>
              <a:rPr lang="en-GB" dirty="0" smtClean="0"/>
              <a:t> interaction.... (</a:t>
            </a:r>
            <a:r>
              <a:rPr lang="en-GB" dirty="0" err="1" smtClean="0"/>
              <a:t>preciser</a:t>
            </a:r>
            <a:r>
              <a:rPr lang="en-GB" dirty="0" smtClean="0"/>
              <a:t> </a:t>
            </a:r>
            <a:r>
              <a:rPr lang="en-GB" dirty="0" err="1" smtClean="0"/>
              <a:t>qu'il</a:t>
            </a:r>
            <a:r>
              <a:rPr lang="en-GB" dirty="0" smtClean="0"/>
              <a:t> ne </a:t>
            </a:r>
            <a:r>
              <a:rPr lang="en-GB" dirty="0" err="1" smtClean="0"/>
              <a:t>s'agit</a:t>
            </a:r>
            <a:r>
              <a:rPr lang="en-GB" dirty="0" smtClean="0"/>
              <a:t> </a:t>
            </a:r>
            <a:r>
              <a:rPr lang="en-GB" dirty="0" err="1" smtClean="0"/>
              <a:t>que</a:t>
            </a:r>
            <a:r>
              <a:rPr lang="en-GB" dirty="0" smtClean="0"/>
              <a:t> </a:t>
            </a:r>
            <a:r>
              <a:rPr lang="en-GB" dirty="0" err="1" smtClean="0"/>
              <a:t>d'une</a:t>
            </a:r>
            <a:r>
              <a:rPr lang="en-GB" dirty="0" smtClean="0"/>
              <a:t> </a:t>
            </a:r>
            <a:r>
              <a:rPr lang="en-GB" dirty="0" err="1" smtClean="0"/>
              <a:t>analogie</a:t>
            </a:r>
            <a:r>
              <a:rPr lang="en-GB" dirty="0" smtClean="0"/>
              <a:t> qui a </a:t>
            </a:r>
            <a:r>
              <a:rPr lang="en-GB" dirty="0" err="1" smtClean="0"/>
              <a:t>ses</a:t>
            </a:r>
            <a:r>
              <a:rPr lang="en-GB" dirty="0" smtClean="0"/>
              <a:t> </a:t>
            </a:r>
            <a:r>
              <a:rPr lang="en-GB" dirty="0" err="1" smtClean="0"/>
              <a:t>limites</a:t>
            </a:r>
            <a:r>
              <a:rPr lang="en-GB" dirty="0" smtClean="0"/>
              <a:t>).</a:t>
            </a:r>
          </a:p>
          <a:p>
            <a:pPr eaLnBrk="1" hangingPunct="1"/>
            <a:endParaRPr lang="en-GB" dirty="0" smtClean="0"/>
          </a:p>
          <a:p>
            <a:pPr eaLnBrk="1" hangingPunct="1"/>
            <a:r>
              <a:rPr lang="en-GB" dirty="0" smtClean="0"/>
              <a:t>Si le </a:t>
            </a:r>
            <a:r>
              <a:rPr lang="en-GB" dirty="0" err="1" smtClean="0"/>
              <a:t>ballon</a:t>
            </a:r>
            <a:r>
              <a:rPr lang="en-GB" dirty="0" smtClean="0"/>
              <a:t> </a:t>
            </a:r>
            <a:r>
              <a:rPr lang="en-GB" dirty="0" err="1" smtClean="0"/>
              <a:t>est</a:t>
            </a:r>
            <a:r>
              <a:rPr lang="en-GB" dirty="0" smtClean="0"/>
              <a:t> </a:t>
            </a:r>
            <a:r>
              <a:rPr lang="en-GB" dirty="0" err="1" smtClean="0"/>
              <a:t>tres</a:t>
            </a:r>
            <a:r>
              <a:rPr lang="en-GB" dirty="0" smtClean="0"/>
              <a:t> </a:t>
            </a:r>
            <a:r>
              <a:rPr lang="en-GB" dirty="0" err="1" smtClean="0"/>
              <a:t>lourd</a:t>
            </a:r>
            <a:r>
              <a:rPr lang="en-GB" dirty="0" smtClean="0"/>
              <a:t>, on ne </a:t>
            </a:r>
            <a:r>
              <a:rPr lang="en-GB" dirty="0" err="1" smtClean="0"/>
              <a:t>peut</a:t>
            </a:r>
            <a:r>
              <a:rPr lang="en-GB" dirty="0" smtClean="0"/>
              <a:t> pas le lancer </a:t>
            </a:r>
            <a:r>
              <a:rPr lang="en-GB" dirty="0" err="1" smtClean="0"/>
              <a:t>tres</a:t>
            </a:r>
            <a:r>
              <a:rPr lang="en-GB" dirty="0" smtClean="0"/>
              <a:t> loin. De la meme </a:t>
            </a:r>
            <a:r>
              <a:rPr lang="en-GB" dirty="0" err="1" smtClean="0"/>
              <a:t>facon</a:t>
            </a:r>
            <a:r>
              <a:rPr lang="en-GB" dirty="0" smtClean="0"/>
              <a:t> la </a:t>
            </a:r>
            <a:r>
              <a:rPr lang="en-GB" dirty="0" err="1" smtClean="0"/>
              <a:t>portee</a:t>
            </a:r>
            <a:r>
              <a:rPr lang="en-GB" dirty="0" smtClean="0"/>
              <a:t> </a:t>
            </a:r>
            <a:r>
              <a:rPr lang="en-GB" dirty="0" err="1" smtClean="0"/>
              <a:t>d'une</a:t>
            </a:r>
            <a:r>
              <a:rPr lang="en-GB" dirty="0" smtClean="0"/>
              <a:t> interaction depend de la masse de la </a:t>
            </a:r>
            <a:r>
              <a:rPr lang="en-GB" dirty="0" err="1" smtClean="0"/>
              <a:t>particule</a:t>
            </a:r>
            <a:r>
              <a:rPr lang="en-GB" dirty="0" smtClean="0"/>
              <a:t> </a:t>
            </a:r>
            <a:r>
              <a:rPr lang="en-GB" dirty="0" err="1" smtClean="0"/>
              <a:t>messagere</a:t>
            </a:r>
            <a:r>
              <a:rPr lang="en-GB" dirty="0" smtClean="0"/>
              <a:t>. Plus </a:t>
            </a:r>
            <a:r>
              <a:rPr lang="en-GB" dirty="0" err="1" smtClean="0"/>
              <a:t>elle</a:t>
            </a:r>
            <a:r>
              <a:rPr lang="en-GB" dirty="0" smtClean="0"/>
              <a:t> </a:t>
            </a:r>
            <a:r>
              <a:rPr lang="en-GB" dirty="0" err="1" smtClean="0"/>
              <a:t>est</a:t>
            </a:r>
            <a:r>
              <a:rPr lang="en-GB" dirty="0" smtClean="0"/>
              <a:t> massive plus la </a:t>
            </a:r>
            <a:r>
              <a:rPr lang="en-GB" dirty="0" err="1" smtClean="0"/>
              <a:t>portee</a:t>
            </a:r>
            <a:r>
              <a:rPr lang="en-GB" dirty="0" smtClean="0"/>
              <a:t> </a:t>
            </a:r>
            <a:r>
              <a:rPr lang="en-GB" dirty="0" err="1" smtClean="0"/>
              <a:t>est</a:t>
            </a:r>
            <a:r>
              <a:rPr lang="en-GB" dirty="0" smtClean="0"/>
              <a:t> </a:t>
            </a:r>
            <a:r>
              <a:rPr lang="en-GB" dirty="0" err="1" smtClean="0"/>
              <a:t>courte</a:t>
            </a:r>
            <a:r>
              <a:rPr lang="en-GB" dirty="0" smtClean="0"/>
              <a:t>.</a:t>
            </a:r>
          </a:p>
          <a:p>
            <a:pPr eaLnBrk="1" hangingPunct="1"/>
            <a:r>
              <a:rPr lang="en-GB" dirty="0" err="1" smtClean="0"/>
              <a:t>Dans</a:t>
            </a:r>
            <a:r>
              <a:rPr lang="en-GB" dirty="0" smtClean="0"/>
              <a:t> </a:t>
            </a:r>
            <a:r>
              <a:rPr lang="en-GB" dirty="0" err="1" smtClean="0"/>
              <a:t>certains</a:t>
            </a:r>
            <a:r>
              <a:rPr lang="en-GB" dirty="0" smtClean="0"/>
              <a:t> </a:t>
            </a:r>
            <a:r>
              <a:rPr lang="en-GB" dirty="0" err="1" smtClean="0"/>
              <a:t>cas</a:t>
            </a:r>
            <a:r>
              <a:rPr lang="en-GB" dirty="0" smtClean="0"/>
              <a:t> </a:t>
            </a:r>
            <a:r>
              <a:rPr lang="en-GB" dirty="0" err="1" smtClean="0"/>
              <a:t>d'interaction</a:t>
            </a:r>
            <a:r>
              <a:rPr lang="en-GB" dirty="0" smtClean="0"/>
              <a:t> un </a:t>
            </a:r>
            <a:r>
              <a:rPr lang="en-GB" dirty="0" err="1" smtClean="0"/>
              <a:t>peu</a:t>
            </a:r>
            <a:r>
              <a:rPr lang="en-GB" dirty="0" smtClean="0"/>
              <a:t> </a:t>
            </a:r>
            <a:r>
              <a:rPr lang="en-GB" dirty="0" err="1" smtClean="0"/>
              <a:t>complexe</a:t>
            </a:r>
            <a:r>
              <a:rPr lang="en-GB" dirty="0" smtClean="0"/>
              <a:t> </a:t>
            </a:r>
            <a:r>
              <a:rPr lang="en-GB" dirty="0" err="1" smtClean="0"/>
              <a:t>il</a:t>
            </a:r>
            <a:r>
              <a:rPr lang="en-GB" dirty="0" smtClean="0"/>
              <a:t> y a </a:t>
            </a:r>
            <a:r>
              <a:rPr lang="en-GB" dirty="0" err="1" smtClean="0"/>
              <a:t>aussi</a:t>
            </a:r>
            <a:r>
              <a:rPr lang="en-GB" dirty="0" smtClean="0"/>
              <a:t> un </a:t>
            </a:r>
            <a:r>
              <a:rPr lang="en-GB" dirty="0" err="1" smtClean="0"/>
              <a:t>effet</a:t>
            </a:r>
            <a:r>
              <a:rPr lang="en-GB" dirty="0" smtClean="0"/>
              <a:t> de collage... la </a:t>
            </a:r>
            <a:r>
              <a:rPr lang="en-GB" dirty="0" err="1" smtClean="0"/>
              <a:t>particule</a:t>
            </a:r>
            <a:r>
              <a:rPr lang="en-GB" dirty="0" smtClean="0"/>
              <a:t> </a:t>
            </a:r>
            <a:r>
              <a:rPr lang="en-GB" dirty="0" err="1" smtClean="0"/>
              <a:t>messagere</a:t>
            </a:r>
            <a:r>
              <a:rPr lang="en-GB" dirty="0" smtClean="0"/>
              <a:t> </a:t>
            </a:r>
            <a:r>
              <a:rPr lang="en-GB" dirty="0" err="1" smtClean="0"/>
              <a:t>reste</a:t>
            </a:r>
            <a:r>
              <a:rPr lang="en-GB" dirty="0" smtClean="0"/>
              <a:t> "</a:t>
            </a:r>
            <a:r>
              <a:rPr lang="en-GB" dirty="0" err="1" smtClean="0"/>
              <a:t>collee</a:t>
            </a:r>
            <a:r>
              <a:rPr lang="en-GB" dirty="0" smtClean="0"/>
              <a:t>" a </a:t>
            </a:r>
            <a:r>
              <a:rPr lang="en-GB" dirty="0" err="1" smtClean="0"/>
              <a:t>ses</a:t>
            </a:r>
            <a:r>
              <a:rPr lang="en-GB" dirty="0" smtClean="0"/>
              <a:t> </a:t>
            </a:r>
            <a:r>
              <a:rPr lang="en-GB" dirty="0" err="1" smtClean="0"/>
              <a:t>particules</a:t>
            </a:r>
            <a:r>
              <a:rPr lang="en-GB" dirty="0" smtClean="0"/>
              <a:t> de </a:t>
            </a:r>
            <a:r>
              <a:rPr lang="en-GB" dirty="0" err="1" smtClean="0"/>
              <a:t>matiere</a:t>
            </a:r>
            <a:r>
              <a:rPr lang="en-GB" dirty="0" smtClean="0"/>
              <a:t>. Un  </a:t>
            </a:r>
            <a:r>
              <a:rPr lang="en-GB" dirty="0" err="1" smtClean="0"/>
              <a:t>peu</a:t>
            </a:r>
            <a:r>
              <a:rPr lang="en-GB" dirty="0" smtClean="0"/>
              <a:t> </a:t>
            </a:r>
            <a:r>
              <a:rPr lang="en-GB" dirty="0" err="1" smtClean="0"/>
              <a:t>comme</a:t>
            </a:r>
            <a:r>
              <a:rPr lang="en-GB" dirty="0" smtClean="0"/>
              <a:t> </a:t>
            </a:r>
            <a:r>
              <a:rPr lang="en-GB" dirty="0" err="1" smtClean="0"/>
              <a:t>si</a:t>
            </a:r>
            <a:r>
              <a:rPr lang="en-GB" dirty="0" smtClean="0"/>
              <a:t> le </a:t>
            </a:r>
            <a:r>
              <a:rPr lang="en-GB" dirty="0" err="1" smtClean="0"/>
              <a:t>ballon</a:t>
            </a:r>
            <a:r>
              <a:rPr lang="en-GB" dirty="0" smtClean="0"/>
              <a:t> </a:t>
            </a:r>
            <a:r>
              <a:rPr lang="en-GB" dirty="0" err="1" smtClean="0"/>
              <a:t>etait</a:t>
            </a:r>
            <a:r>
              <a:rPr lang="en-GB" dirty="0" smtClean="0"/>
              <a:t> </a:t>
            </a:r>
            <a:r>
              <a:rPr lang="en-GB" dirty="0" err="1" smtClean="0"/>
              <a:t>enduit</a:t>
            </a:r>
            <a:r>
              <a:rPr lang="en-GB" dirty="0" smtClean="0"/>
              <a:t> de super-glue... On </a:t>
            </a:r>
            <a:r>
              <a:rPr lang="en-GB" dirty="0" err="1" smtClean="0"/>
              <a:t>n'arriverait</a:t>
            </a:r>
            <a:r>
              <a:rPr lang="en-GB" dirty="0" smtClean="0"/>
              <a:t> plus </a:t>
            </a:r>
            <a:r>
              <a:rPr lang="en-GB" dirty="0" err="1" smtClean="0"/>
              <a:t>alors</a:t>
            </a:r>
            <a:r>
              <a:rPr lang="en-GB" dirty="0" smtClean="0"/>
              <a:t> a </a:t>
            </a:r>
            <a:r>
              <a:rPr lang="en-GB" dirty="0" err="1" smtClean="0"/>
              <a:t>decoller</a:t>
            </a:r>
            <a:r>
              <a:rPr lang="en-GB" dirty="0" smtClean="0"/>
              <a:t> </a:t>
            </a:r>
            <a:r>
              <a:rPr lang="en-GB" dirty="0" err="1" smtClean="0"/>
              <a:t>sa</a:t>
            </a:r>
            <a:r>
              <a:rPr lang="en-GB" dirty="0" smtClean="0"/>
              <a:t> main du </a:t>
            </a:r>
            <a:r>
              <a:rPr lang="en-GB" dirty="0" err="1" smtClean="0"/>
              <a:t>ballon</a:t>
            </a:r>
            <a:r>
              <a:rPr lang="en-GB" dirty="0" smtClean="0"/>
              <a:t>. </a:t>
            </a:r>
            <a:r>
              <a:rPr lang="en-GB" dirty="0" err="1" smtClean="0"/>
              <a:t>Dans</a:t>
            </a:r>
            <a:r>
              <a:rPr lang="en-GB" dirty="0" smtClean="0"/>
              <a:t> </a:t>
            </a:r>
            <a:r>
              <a:rPr lang="en-GB" dirty="0" err="1" smtClean="0"/>
              <a:t>ce</a:t>
            </a:r>
            <a:r>
              <a:rPr lang="en-GB" dirty="0" smtClean="0"/>
              <a:t> </a:t>
            </a:r>
            <a:r>
              <a:rPr lang="en-GB" dirty="0" err="1" smtClean="0"/>
              <a:t>cas</a:t>
            </a:r>
            <a:r>
              <a:rPr lang="en-GB" dirty="0" smtClean="0"/>
              <a:t> la </a:t>
            </a:r>
            <a:r>
              <a:rPr lang="en-GB" dirty="0" err="1" smtClean="0"/>
              <a:t>portee</a:t>
            </a:r>
            <a:r>
              <a:rPr lang="en-GB" dirty="0" smtClean="0"/>
              <a:t> de </a:t>
            </a:r>
            <a:r>
              <a:rPr lang="en-GB" dirty="0" err="1" smtClean="0"/>
              <a:t>l'interaction</a:t>
            </a:r>
            <a:r>
              <a:rPr lang="en-GB" dirty="0" smtClean="0"/>
              <a:t> </a:t>
            </a:r>
            <a:r>
              <a:rPr lang="en-GB" dirty="0" err="1" smtClean="0"/>
              <a:t>est</a:t>
            </a:r>
            <a:r>
              <a:rPr lang="en-GB" dirty="0" smtClean="0"/>
              <a:t> </a:t>
            </a:r>
            <a:r>
              <a:rPr lang="en-GB" dirty="0" err="1" smtClean="0"/>
              <a:t>faible</a:t>
            </a:r>
            <a:r>
              <a:rPr lang="en-GB" dirty="0" smtClean="0"/>
              <a:t>. </a:t>
            </a:r>
            <a:r>
              <a:rPr lang="en-GB" dirty="0" err="1" smtClean="0"/>
              <a:t>Cela</a:t>
            </a:r>
            <a:r>
              <a:rPr lang="en-GB" dirty="0" smtClean="0"/>
              <a:t> arrive pour </a:t>
            </a:r>
            <a:r>
              <a:rPr lang="en-GB" dirty="0" err="1" smtClean="0"/>
              <a:t>une</a:t>
            </a:r>
            <a:r>
              <a:rPr lang="en-GB" dirty="0" smtClean="0"/>
              <a:t> </a:t>
            </a:r>
            <a:r>
              <a:rPr lang="en-GB" dirty="0" err="1" smtClean="0"/>
              <a:t>seule</a:t>
            </a:r>
            <a:r>
              <a:rPr lang="en-GB" dirty="0" smtClean="0"/>
              <a:t> des interaction </a:t>
            </a:r>
            <a:r>
              <a:rPr lang="en-GB" dirty="0" err="1" smtClean="0"/>
              <a:t>dont</a:t>
            </a:r>
            <a:r>
              <a:rPr lang="en-GB" dirty="0" smtClean="0"/>
              <a:t> nous </a:t>
            </a:r>
            <a:r>
              <a:rPr lang="en-GB" dirty="0" err="1" smtClean="0"/>
              <a:t>allons</a:t>
            </a:r>
            <a:r>
              <a:rPr lang="en-GB" dirty="0" smtClean="0"/>
              <a:t> </a:t>
            </a:r>
            <a:r>
              <a:rPr lang="en-GB" dirty="0" err="1" smtClean="0"/>
              <a:t>parler</a:t>
            </a:r>
            <a:r>
              <a:rPr lang="en-GB" dirty="0" smtClean="0"/>
              <a:t>.</a:t>
            </a:r>
          </a:p>
          <a:p>
            <a:pPr eaLnBrk="1" hangingPunct="1"/>
            <a:endParaRPr lang="en-GB" dirty="0" smtClean="0"/>
          </a:p>
          <a:p>
            <a:pPr eaLnBrk="1" hangingPunct="1"/>
            <a:r>
              <a:rPr lang="en-GB" dirty="0" smtClean="0"/>
              <a:t>Notre </a:t>
            </a:r>
            <a:r>
              <a:rPr lang="en-GB" dirty="0" err="1" smtClean="0"/>
              <a:t>monde</a:t>
            </a:r>
            <a:r>
              <a:rPr lang="en-GB" dirty="0" smtClean="0"/>
              <a:t> </a:t>
            </a:r>
            <a:r>
              <a:rPr lang="en-GB" dirty="0" err="1" smtClean="0"/>
              <a:t>est</a:t>
            </a:r>
            <a:r>
              <a:rPr lang="en-GB" dirty="0" smtClean="0"/>
              <a:t> </a:t>
            </a:r>
            <a:r>
              <a:rPr lang="en-GB" dirty="0" err="1" smtClean="0"/>
              <a:t>regi</a:t>
            </a:r>
            <a:r>
              <a:rPr lang="en-GB" dirty="0" smtClean="0"/>
              <a:t> par </a:t>
            </a:r>
            <a:r>
              <a:rPr lang="en-GB" dirty="0" err="1" smtClean="0"/>
              <a:t>quatre</a:t>
            </a:r>
            <a:r>
              <a:rPr lang="en-GB" dirty="0" smtClean="0"/>
              <a:t> forces (=interactions) </a:t>
            </a:r>
            <a:r>
              <a:rPr lang="en-GB" dirty="0" err="1" smtClean="0"/>
              <a:t>fondamentales</a:t>
            </a:r>
            <a:r>
              <a:rPr lang="en-GB" dirty="0" smtClean="0"/>
              <a:t>. </a:t>
            </a:r>
            <a:r>
              <a:rPr lang="en-GB" dirty="0" err="1" smtClean="0"/>
              <a:t>Lesquelles</a:t>
            </a:r>
            <a:r>
              <a:rPr lang="en-GB" dirty="0" smtClean="0"/>
              <a:t> ???</a:t>
            </a:r>
          </a:p>
          <a:p>
            <a:pPr eaLnBrk="1" hangingPunct="1"/>
            <a:endParaRPr lang="en-GB" dirty="0" smtClean="0"/>
          </a:p>
          <a:p>
            <a:pPr eaLnBrk="1" hangingPunct="1"/>
            <a:endParaRPr lang="en-GB"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6DE955-841F-4D71-9064-E9943D5B647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792C6D1-DFDB-47C6-9794-71D6C617BDD5}"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B0D18C-A0B5-48AE-BBEA-53EF891AF2ED}"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1594A78-7649-4AF1-A66E-F5E66C5AAFC3}" type="slidenum">
              <a:rPr lang="fr-FR"/>
              <a:pPr>
                <a:defRPr/>
              </a:pPr>
              <a:t>‹N°›</a:t>
            </a:fld>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A4A356D-1E28-4373-AFD8-5FC94131F7E8}" type="slidenum">
              <a:rPr lang="fr-FR"/>
              <a:pPr>
                <a:defRPr/>
              </a:pPr>
              <a:t>‹N°›</a:t>
            </a:fld>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D6F6C113-D8D0-4215-A4BE-CF4088BF01E7}" type="slidenum">
              <a:rPr lang="fr-FR"/>
              <a:pPr>
                <a:defRPr/>
              </a:pPr>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26C505CC-8CED-4CCB-B4CE-CC3A5DD65014}" type="slidenum">
              <a:rPr lang="fr-FR"/>
              <a:pPr>
                <a:defRPr/>
              </a:pPr>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689CF89-5E4A-49A1-836A-08004F18E7E0}" type="slidenum">
              <a:rPr lang="fr-FR"/>
              <a:pPr>
                <a:defRPr/>
              </a:pPr>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D9E2813C-65CE-44B4-921D-12A01D645353}"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D76453D-05FC-41CD-BC57-D8A482B25357}"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B00D19A9-C87F-4DD6-96D7-66BCD0B63E03}" type="slidenum">
              <a:rPr lang="fr-FR"/>
              <a:pPr>
                <a:defRPr/>
              </a:pPr>
              <a:t>‹N°›</a:t>
            </a:fld>
            <a:endParaRPr lang="fr-F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FDA8E6DD-556F-470D-A0E7-4ECA13CBFC62}" type="slidenum">
              <a:rPr lang="fr-FR"/>
              <a:pPr>
                <a:defRPr/>
              </a:pPr>
              <a:t>‹N°›</a:t>
            </a:fld>
            <a:endParaRPr lang="fr-F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55A91B03-6167-40F9-B523-41D1548E92B9}" type="slidenum">
              <a:rPr lang="fr-FR"/>
              <a:pPr>
                <a:defRPr/>
              </a:pPr>
              <a:t>‹N°›</a:t>
            </a:fld>
            <a:endParaRPr lang="fr-F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3487695-E59F-4FD8-8117-AECCF62108AD}" type="slidenum">
              <a:rPr lang="fr-FR"/>
              <a:pPr>
                <a:defRPr/>
              </a:pPr>
              <a:t>‹N°›</a:t>
            </a:fld>
            <a:endParaRPr lang="fr-F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5C373169-2FCB-4AE3-A06A-B49B0326DD29}"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D50A5A0-8F69-4B03-82FA-7B4673F28336}"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974FD4-7724-45D5-8BA8-BDCB21F1D87F}"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98BB896-AED7-4A1B-99CD-39D01A05CA36}"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5A3651C-25C4-4F24-A0D7-7113149758B9}"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2476D0C-C64C-4064-B69F-1DF544FE4AA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b="1">
                <a:solidFill>
                  <a:srgbClr val="00B0F0"/>
                </a:solidFill>
              </a:defRPr>
            </a:lvl1pPr>
          </a:lstStyle>
          <a:p>
            <a:pPr>
              <a:defRPr/>
            </a:pPr>
            <a:r>
              <a:rPr lang="fr-FR" smtClean="0"/>
              <a:t>21/03/2014</a:t>
            </a:r>
            <a:endParaRPr lang="fr-FR" dirty="0"/>
          </a:p>
        </p:txBody>
      </p:sp>
      <p:sp>
        <p:nvSpPr>
          <p:cNvPr id="3" name="Espace réservé du pied de page 4"/>
          <p:cNvSpPr>
            <a:spLocks noGrp="1"/>
          </p:cNvSpPr>
          <p:nvPr>
            <p:ph type="ftr" sz="quarter" idx="11"/>
          </p:nvPr>
        </p:nvSpPr>
        <p:spPr/>
        <p:txBody>
          <a:bodyPr/>
          <a:lstStyle>
            <a:lvl1pPr>
              <a:defRPr b="1">
                <a:solidFill>
                  <a:srgbClr val="FF0000"/>
                </a:solidFill>
              </a:defRPr>
            </a:lvl1pPr>
          </a:lstStyle>
          <a:p>
            <a:pPr>
              <a:defRPr/>
            </a:pPr>
            <a:r>
              <a:rPr lang="fr-FR" smtClean="0"/>
              <a:t>Visite L3 physique Tours </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2A926D31-2C0C-4E38-AE5D-66022EC96D7E}"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L3 physique Tours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3AE3D90-3064-4866-A260-CABCF173347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fr-FR" smtClean="0"/>
              <a:t>21/03/2014</a:t>
            </a:r>
            <a:endParaRPr lang="fr-FR"/>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fr-FR" smtClean="0"/>
              <a:t>Visite L3 physique Tours </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206FC4D-FEE5-49FC-A581-EBA0A888FAD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26"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2"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2053"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b="1" smtClean="0">
                <a:solidFill>
                  <a:srgbClr val="00B0F0"/>
                </a:solidFill>
                <a:latin typeface="+mn-lt"/>
                <a:cs typeface="+mn-cs"/>
              </a:defRPr>
            </a:lvl1pPr>
          </a:lstStyle>
          <a:p>
            <a:pPr>
              <a:defRPr/>
            </a:pPr>
            <a:r>
              <a:rPr lang="fr-FR" smtClean="0"/>
              <a:t>21/03/2014</a:t>
            </a:r>
            <a:endParaRPr lang="fr-FR" dirty="0"/>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rgbClr val="FF0000"/>
                </a:solidFill>
                <a:latin typeface="+mn-lt"/>
                <a:cs typeface="+mn-cs"/>
              </a:defRPr>
            </a:lvl1pPr>
          </a:lstStyle>
          <a:p>
            <a:pPr>
              <a:defRPr/>
            </a:pPr>
            <a:r>
              <a:rPr lang="fr-FR" smtClean="0"/>
              <a:t>Visite L3 physique Tours </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5058A53-17BC-4BE2-9ADA-68ED32DE9246}"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irfu.cea.fr/Images/astImg/387_1.jpg" TargetMode="External"/><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17" Type="http://schemas.openxmlformats.org/officeDocument/2006/relationships/image" Target="../media/image78.png"/><Relationship Id="rId2" Type="http://schemas.openxmlformats.org/officeDocument/2006/relationships/notesSlide" Target="../notesSlides/notesSlide18.xml"/><Relationship Id="rId16"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wmf"/><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5" Type="http://schemas.openxmlformats.org/officeDocument/2006/relationships/image" Target="../media/image88.jpe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2348880"/>
            <a:ext cx="7772400" cy="2018655"/>
          </a:xfrm>
        </p:spPr>
        <p:txBody>
          <a:bodyPr/>
          <a:lstStyle/>
          <a:p>
            <a:r>
              <a:rPr lang="en-US" dirty="0" err="1" smtClean="0">
                <a:solidFill>
                  <a:schemeClr val="accent1"/>
                </a:solidFill>
                <a:latin typeface="Arial Narrow" pitchFamily="34" charset="0"/>
              </a:rPr>
              <a:t>Laboratoire</a:t>
            </a:r>
            <a:r>
              <a:rPr lang="en-US" dirty="0" smtClean="0">
                <a:solidFill>
                  <a:schemeClr val="accent1"/>
                </a:solidFill>
                <a:latin typeface="Arial Narrow" pitchFamily="34" charset="0"/>
              </a:rPr>
              <a:t> </a:t>
            </a:r>
            <a:r>
              <a:rPr lang="en-US" dirty="0" err="1">
                <a:solidFill>
                  <a:schemeClr val="accent1"/>
                </a:solidFill>
                <a:latin typeface="Arial Narrow" pitchFamily="34" charset="0"/>
              </a:rPr>
              <a:t>d’Annecy</a:t>
            </a:r>
            <a:r>
              <a:rPr lang="en-US" dirty="0">
                <a:solidFill>
                  <a:schemeClr val="accent1"/>
                </a:solidFill>
                <a:latin typeface="Arial Narrow" pitchFamily="34" charset="0"/>
              </a:rPr>
              <a:t>-le-Vieux de Physique des </a:t>
            </a:r>
            <a:r>
              <a:rPr lang="en-US" dirty="0" err="1" smtClean="0">
                <a:solidFill>
                  <a:schemeClr val="accent1"/>
                </a:solidFill>
                <a:latin typeface="Arial Narrow" pitchFamily="34" charset="0"/>
              </a:rPr>
              <a:t>particules</a:t>
            </a:r>
            <a:r>
              <a:rPr lang="en-US" dirty="0" smtClean="0">
                <a:solidFill>
                  <a:schemeClr val="accent1"/>
                </a:solidFill>
                <a:latin typeface="Arial Narrow" pitchFamily="34" charset="0"/>
              </a:rPr>
              <a:t/>
            </a:r>
            <a:br>
              <a:rPr lang="en-US" dirty="0" smtClean="0">
                <a:solidFill>
                  <a:schemeClr val="accent1"/>
                </a:solidFill>
                <a:latin typeface="Arial Narrow" pitchFamily="34" charset="0"/>
              </a:rPr>
            </a:br>
            <a:r>
              <a:rPr lang="fr-FR" sz="1800" b="1" dirty="0">
                <a:solidFill>
                  <a:schemeClr val="accent1"/>
                </a:solidFill>
                <a:latin typeface="Arial Narrow" pitchFamily="34" charset="0"/>
              </a:rPr>
              <a:t>laboratoire du CNRS/IN2P3 (depuis 1976) et de l’Université de Savoie (depuis 1995</a:t>
            </a:r>
            <a:r>
              <a:rPr lang="fr-FR" sz="1800" b="1" dirty="0" smtClean="0">
                <a:solidFill>
                  <a:schemeClr val="accent1"/>
                </a:solidFill>
                <a:latin typeface="Arial Narrow" pitchFamily="34" charset="0"/>
              </a:rPr>
              <a:t>)</a:t>
            </a:r>
            <a:endParaRPr lang="fr-FR" dirty="0">
              <a:solidFill>
                <a:schemeClr val="accent1"/>
              </a:solidFill>
              <a:latin typeface="Arial Narrow" pitchFamily="34" charset="0"/>
            </a:endParaRPr>
          </a:p>
        </p:txBody>
      </p:sp>
      <p:sp>
        <p:nvSpPr>
          <p:cNvPr id="5123" name="Rectangle 3"/>
          <p:cNvSpPr>
            <a:spLocks noGrp="1" noChangeArrowheads="1"/>
          </p:cNvSpPr>
          <p:nvPr>
            <p:ph type="subTitle" idx="1"/>
          </p:nvPr>
        </p:nvSpPr>
        <p:spPr>
          <a:xfrm>
            <a:off x="1403648" y="4581128"/>
            <a:ext cx="6400800" cy="1584325"/>
          </a:xfrm>
        </p:spPr>
        <p:txBody>
          <a:bodyPr/>
          <a:lstStyle/>
          <a:p>
            <a:pPr eaLnBrk="1" hangingPunct="1"/>
            <a:r>
              <a:rPr lang="en-US" b="1" dirty="0">
                <a:solidFill>
                  <a:schemeClr val="accent1"/>
                </a:solidFill>
                <a:latin typeface="Arial Narrow" pitchFamily="34" charset="0"/>
              </a:rPr>
              <a:t>Jean-Pierre Lees</a:t>
            </a:r>
            <a:endParaRPr lang="en-US" sz="2400" i="1" dirty="0">
              <a:solidFill>
                <a:schemeClr val="accent1"/>
              </a:solidFill>
              <a:latin typeface="Arial Narrow" pitchFamily="34" charset="0"/>
            </a:endParaRPr>
          </a:p>
          <a:p>
            <a:pPr eaLnBrk="1" hangingPunct="1"/>
            <a:r>
              <a:rPr lang="en-US" sz="2400" i="1" dirty="0">
                <a:solidFill>
                  <a:schemeClr val="accent1"/>
                </a:solidFill>
                <a:latin typeface="Arial Narrow" pitchFamily="34" charset="0"/>
              </a:rPr>
              <a:t>Directeur </a:t>
            </a:r>
            <a:r>
              <a:rPr lang="en-US" sz="2400" i="1" dirty="0" err="1">
                <a:solidFill>
                  <a:schemeClr val="accent1"/>
                </a:solidFill>
                <a:latin typeface="Arial Narrow" pitchFamily="34" charset="0"/>
              </a:rPr>
              <a:t>adjoint</a:t>
            </a:r>
            <a:endParaRPr lang="en-US" sz="2400" i="1" dirty="0">
              <a:solidFill>
                <a:schemeClr val="accent1"/>
              </a:solidFill>
              <a:latin typeface="Arial Narrow" pitchFamily="34" charset="0"/>
            </a:endParaRPr>
          </a:p>
          <a:p>
            <a:pPr eaLnBrk="1" hangingPunct="1"/>
            <a:r>
              <a:rPr lang="fr-FR" sz="2000" b="1" dirty="0" smtClean="0">
                <a:solidFill>
                  <a:srgbClr val="0070C0"/>
                </a:solidFill>
                <a:latin typeface="Arial Narrow" pitchFamily="34" charset="0"/>
              </a:rPr>
              <a:t>Février 2014</a:t>
            </a:r>
            <a:endParaRPr lang="fr-FR" sz="2000" b="1" dirty="0">
              <a:solidFill>
                <a:srgbClr val="0070C0"/>
              </a:solidFill>
              <a:latin typeface="Arial Narrow" pitchFamily="34" charset="0"/>
            </a:endParaRPr>
          </a:p>
        </p:txBody>
      </p:sp>
      <p:pic>
        <p:nvPicPr>
          <p:cNvPr id="5124" name="Image 6" descr="Lapp_2.jpg"/>
          <p:cNvPicPr>
            <a:picLocks noChangeAspect="1"/>
          </p:cNvPicPr>
          <p:nvPr/>
        </p:nvPicPr>
        <p:blipFill>
          <a:blip r:embed="rId3" cstate="print"/>
          <a:srcRect/>
          <a:stretch>
            <a:fillRect/>
          </a:stretch>
        </p:blipFill>
        <p:spPr bwMode="auto">
          <a:xfrm>
            <a:off x="5003800" y="260350"/>
            <a:ext cx="3649663"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1938338" y="6356350"/>
            <a:ext cx="1062037" cy="365125"/>
          </a:xfrm>
        </p:spPr>
        <p:txBody>
          <a:bodyPr/>
          <a:lstStyle/>
          <a:p>
            <a:pPr algn="l">
              <a:defRPr/>
            </a:pPr>
            <a:fld id="{8B8B8893-CFE4-4893-8999-6A25D02A723B}" type="slidenum">
              <a:rPr lang="en-US" altLang="en-US"/>
              <a:pPr algn="l">
                <a:defRPr/>
              </a:pPr>
              <a:t>10</a:t>
            </a:fld>
            <a:endParaRPr lang="en-US" altLang="en-US"/>
          </a:p>
        </p:txBody>
      </p:sp>
      <p:pic>
        <p:nvPicPr>
          <p:cNvPr id="20483" name="Picture 1027" descr="collisi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988" y="285750"/>
            <a:ext cx="8990012" cy="630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re 1"/>
          <p:cNvSpPr txBox="1">
            <a:spLocks/>
          </p:cNvSpPr>
          <p:nvPr/>
        </p:nvSpPr>
        <p:spPr>
          <a:xfrm>
            <a:off x="571500" y="0"/>
            <a:ext cx="8572500" cy="1143000"/>
          </a:xfrm>
          <a:prstGeom prst="rect">
            <a:avLst/>
          </a:prstGeom>
        </p:spPr>
        <p:txBody>
          <a:bodyPr>
            <a:normAutofit fontScale="97500"/>
          </a:bodyPr>
          <a:lstStyle/>
          <a:p>
            <a:pPr algn="ctr" fontAlgn="auto">
              <a:spcAft>
                <a:spcPts val="0"/>
              </a:spcAft>
              <a:defRPr/>
            </a:pPr>
            <a:r>
              <a:rPr lang="en-US" sz="4400" dirty="0" smtClean="0">
                <a:solidFill>
                  <a:srgbClr val="FF0000"/>
                </a:solidFill>
                <a:latin typeface="+mj-lt"/>
                <a:ea typeface="+mj-ea"/>
                <a:cs typeface="+mj-cs"/>
              </a:rPr>
              <a:t>Les </a:t>
            </a:r>
            <a:r>
              <a:rPr lang="en-US" sz="4400" dirty="0" err="1" smtClean="0">
                <a:solidFill>
                  <a:srgbClr val="FF0000"/>
                </a:solidFill>
                <a:latin typeface="+mj-lt"/>
                <a:ea typeface="+mj-ea"/>
                <a:cs typeface="+mj-cs"/>
              </a:rPr>
              <a:t>expériences</a:t>
            </a:r>
            <a:endParaRPr lang="fr-FR" sz="4400" dirty="0">
              <a:solidFill>
                <a:srgbClr val="FF0000"/>
              </a:solidFill>
              <a:latin typeface="+mj-lt"/>
              <a:ea typeface="+mj-ea"/>
              <a:cs typeface="+mj-cs"/>
            </a:endParaRPr>
          </a:p>
        </p:txBody>
      </p:sp>
      <p:pic>
        <p:nvPicPr>
          <p:cNvPr id="20485" name="Image 5" descr="logolapp.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500" y="6286500"/>
            <a:ext cx="709613"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Visite L3 physique Tours </a:t>
            </a:r>
            <a:endParaRPr lang="fr-FR" dirty="0"/>
          </a:p>
        </p:txBody>
      </p:sp>
      <p:sp>
        <p:nvSpPr>
          <p:cNvPr id="9" name="Ellipse 8"/>
          <p:cNvSpPr/>
          <p:nvPr/>
        </p:nvSpPr>
        <p:spPr>
          <a:xfrm>
            <a:off x="6858000"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88" name="ZoneTexte 7"/>
          <p:cNvSpPr txBox="1">
            <a:spLocks noChangeArrowheads="1"/>
          </p:cNvSpPr>
          <p:nvPr/>
        </p:nvSpPr>
        <p:spPr bwMode="auto">
          <a:xfrm>
            <a:off x="6858000" y="3214688"/>
            <a:ext cx="3492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0" name="Ellipse 9"/>
          <p:cNvSpPr/>
          <p:nvPr/>
        </p:nvSpPr>
        <p:spPr>
          <a:xfrm>
            <a:off x="1643063"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90" name="ZoneTexte 10"/>
          <p:cNvSpPr txBox="1">
            <a:spLocks noChangeArrowheads="1"/>
          </p:cNvSpPr>
          <p:nvPr/>
        </p:nvSpPr>
        <p:spPr bwMode="auto">
          <a:xfrm>
            <a:off x="1643063" y="3214688"/>
            <a:ext cx="3492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2" name="ZoneTexte 11"/>
          <p:cNvSpPr txBox="1"/>
          <p:nvPr/>
        </p:nvSpPr>
        <p:spPr>
          <a:xfrm>
            <a:off x="6429375" y="3857625"/>
            <a:ext cx="1338263"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sp>
        <p:nvSpPr>
          <p:cNvPr id="13" name="ZoneTexte 12"/>
          <p:cNvSpPr txBox="1"/>
          <p:nvPr/>
        </p:nvSpPr>
        <p:spPr>
          <a:xfrm>
            <a:off x="1214438" y="3786188"/>
            <a:ext cx="1419225"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grpSp>
        <p:nvGrpSpPr>
          <p:cNvPr id="20493" name="Group 4"/>
          <p:cNvGrpSpPr>
            <a:grpSpLocks/>
          </p:cNvGrpSpPr>
          <p:nvPr/>
        </p:nvGrpSpPr>
        <p:grpSpPr bwMode="auto">
          <a:xfrm>
            <a:off x="2319338" y="2928938"/>
            <a:ext cx="4068762" cy="1057275"/>
            <a:chOff x="3659" y="3805"/>
            <a:chExt cx="2107" cy="837"/>
          </a:xfrm>
        </p:grpSpPr>
        <p:grpSp>
          <p:nvGrpSpPr>
            <p:cNvPr id="20499" name="Group 5"/>
            <p:cNvGrpSpPr>
              <a:grpSpLocks/>
            </p:cNvGrpSpPr>
            <p:nvPr/>
          </p:nvGrpSpPr>
          <p:grpSpPr bwMode="auto">
            <a:xfrm flipH="1">
              <a:off x="3825" y="4301"/>
              <a:ext cx="809" cy="0"/>
              <a:chOff x="8096" y="4470"/>
              <a:chExt cx="5443" cy="0"/>
            </a:xfrm>
          </p:grpSpPr>
          <p:sp>
            <p:nvSpPr>
              <p:cNvPr id="20734" name="Line 6"/>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735" name="Line 7"/>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736" name="Line 8"/>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737" name="Line 9"/>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00" name="Group 10"/>
            <p:cNvGrpSpPr>
              <a:grpSpLocks/>
            </p:cNvGrpSpPr>
            <p:nvPr/>
          </p:nvGrpSpPr>
          <p:grpSpPr bwMode="auto">
            <a:xfrm>
              <a:off x="4797" y="4093"/>
              <a:ext cx="809" cy="0"/>
              <a:chOff x="8096" y="4470"/>
              <a:chExt cx="5443" cy="0"/>
            </a:xfrm>
          </p:grpSpPr>
          <p:sp>
            <p:nvSpPr>
              <p:cNvPr id="20730" name="Line 11"/>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731" name="Line 12"/>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732" name="Line 13"/>
              <p:cNvSpPr>
                <a:spLocks noChangeShapeType="1"/>
              </p:cNvSpPr>
              <p:nvPr/>
            </p:nvSpPr>
            <p:spPr bwMode="auto">
              <a:xfrm>
                <a:off x="11952" y="4470"/>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733" name="Line 14"/>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sp>
          <p:nvSpPr>
            <p:cNvPr id="17" name="Oval 15"/>
            <p:cNvSpPr>
              <a:spLocks noChangeArrowheads="1"/>
            </p:cNvSpPr>
            <p:nvPr/>
          </p:nvSpPr>
          <p:spPr bwMode="auto">
            <a:xfrm>
              <a:off x="4483" y="3805"/>
              <a:ext cx="298" cy="496"/>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2" name="Group 16"/>
            <p:cNvGrpSpPr>
              <a:grpSpLocks/>
            </p:cNvGrpSpPr>
            <p:nvPr/>
          </p:nvGrpSpPr>
          <p:grpSpPr bwMode="auto">
            <a:xfrm rot="-681839">
              <a:off x="4587" y="3943"/>
              <a:ext cx="65" cy="51"/>
              <a:chOff x="0" y="6512"/>
              <a:chExt cx="21386" cy="6122"/>
            </a:xfrm>
          </p:grpSpPr>
          <p:grpSp>
            <p:nvGrpSpPr>
              <p:cNvPr id="20700" name="Group 17"/>
              <p:cNvGrpSpPr>
                <a:grpSpLocks/>
              </p:cNvGrpSpPr>
              <p:nvPr/>
            </p:nvGrpSpPr>
            <p:grpSpPr bwMode="auto">
              <a:xfrm>
                <a:off x="8595" y="6512"/>
                <a:ext cx="4309" cy="6122"/>
                <a:chOff x="8595" y="6512"/>
                <a:chExt cx="4309" cy="6122"/>
              </a:xfrm>
            </p:grpSpPr>
            <p:sp>
              <p:nvSpPr>
                <p:cNvPr id="20725" name="Arc 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6" name="Arc 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7" name="Arc 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8" name="Arc 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9" name="Line 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701" name="Group 23"/>
              <p:cNvGrpSpPr>
                <a:grpSpLocks/>
              </p:cNvGrpSpPr>
              <p:nvPr/>
            </p:nvGrpSpPr>
            <p:grpSpPr bwMode="auto">
              <a:xfrm>
                <a:off x="12768" y="6512"/>
                <a:ext cx="4309" cy="6122"/>
                <a:chOff x="8595" y="6512"/>
                <a:chExt cx="4309" cy="6122"/>
              </a:xfrm>
            </p:grpSpPr>
            <p:sp>
              <p:nvSpPr>
                <p:cNvPr id="20720" name="Arc 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1" name="Arc 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2" name="Arc 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3" name="Arc 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24" name="Line 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702" name="Group 29"/>
              <p:cNvGrpSpPr>
                <a:grpSpLocks/>
              </p:cNvGrpSpPr>
              <p:nvPr/>
            </p:nvGrpSpPr>
            <p:grpSpPr bwMode="auto">
              <a:xfrm>
                <a:off x="4377" y="6512"/>
                <a:ext cx="4309" cy="6122"/>
                <a:chOff x="8595" y="6512"/>
                <a:chExt cx="4309" cy="6122"/>
              </a:xfrm>
            </p:grpSpPr>
            <p:sp>
              <p:nvSpPr>
                <p:cNvPr id="20715" name="Arc 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6" name="Arc 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7" name="Arc 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8" name="Arc 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9" name="Line 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703" name="Group 35"/>
              <p:cNvGrpSpPr>
                <a:grpSpLocks/>
              </p:cNvGrpSpPr>
              <p:nvPr/>
            </p:nvGrpSpPr>
            <p:grpSpPr bwMode="auto">
              <a:xfrm>
                <a:off x="0" y="6512"/>
                <a:ext cx="4309" cy="6122"/>
                <a:chOff x="8595" y="6512"/>
                <a:chExt cx="4309" cy="6122"/>
              </a:xfrm>
            </p:grpSpPr>
            <p:sp>
              <p:nvSpPr>
                <p:cNvPr id="20710" name="Arc 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1" name="Arc 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2" name="Arc 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3" name="Arc 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14" name="Line 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704" name="Group 41"/>
              <p:cNvGrpSpPr>
                <a:grpSpLocks/>
              </p:cNvGrpSpPr>
              <p:nvPr/>
            </p:nvGrpSpPr>
            <p:grpSpPr bwMode="auto">
              <a:xfrm>
                <a:off x="17077" y="6512"/>
                <a:ext cx="4309" cy="6122"/>
                <a:chOff x="8595" y="6512"/>
                <a:chExt cx="4309" cy="6122"/>
              </a:xfrm>
            </p:grpSpPr>
            <p:sp>
              <p:nvSpPr>
                <p:cNvPr id="20705" name="Arc 4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06" name="Arc 4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07" name="Arc 4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08" name="Arc 4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709" name="Line 4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grpSp>
          <p:nvGrpSpPr>
            <p:cNvPr id="20503" name="Group 47"/>
            <p:cNvGrpSpPr>
              <a:grpSpLocks/>
            </p:cNvGrpSpPr>
            <p:nvPr/>
          </p:nvGrpSpPr>
          <p:grpSpPr bwMode="auto">
            <a:xfrm rot="-4434957">
              <a:off x="4639" y="4045"/>
              <a:ext cx="108" cy="31"/>
              <a:chOff x="0" y="6512"/>
              <a:chExt cx="21386" cy="6122"/>
            </a:xfrm>
          </p:grpSpPr>
          <p:grpSp>
            <p:nvGrpSpPr>
              <p:cNvPr id="20670" name="Group 48"/>
              <p:cNvGrpSpPr>
                <a:grpSpLocks/>
              </p:cNvGrpSpPr>
              <p:nvPr/>
            </p:nvGrpSpPr>
            <p:grpSpPr bwMode="auto">
              <a:xfrm>
                <a:off x="8595" y="6512"/>
                <a:ext cx="4309" cy="6122"/>
                <a:chOff x="8595" y="6512"/>
                <a:chExt cx="4309" cy="6122"/>
              </a:xfrm>
            </p:grpSpPr>
            <p:sp>
              <p:nvSpPr>
                <p:cNvPr id="20695" name="Arc 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6" name="Arc 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7" name="Arc 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8" name="Arc 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9" name="Line 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71" name="Group 54"/>
              <p:cNvGrpSpPr>
                <a:grpSpLocks/>
              </p:cNvGrpSpPr>
              <p:nvPr/>
            </p:nvGrpSpPr>
            <p:grpSpPr bwMode="auto">
              <a:xfrm>
                <a:off x="12768" y="6512"/>
                <a:ext cx="4309" cy="6122"/>
                <a:chOff x="8595" y="6512"/>
                <a:chExt cx="4309" cy="6122"/>
              </a:xfrm>
            </p:grpSpPr>
            <p:sp>
              <p:nvSpPr>
                <p:cNvPr id="20690" name="Arc 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1" name="Arc 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2" name="Arc 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3" name="Arc 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94" name="Line 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72" name="Group 60"/>
              <p:cNvGrpSpPr>
                <a:grpSpLocks/>
              </p:cNvGrpSpPr>
              <p:nvPr/>
            </p:nvGrpSpPr>
            <p:grpSpPr bwMode="auto">
              <a:xfrm>
                <a:off x="4377" y="6512"/>
                <a:ext cx="4309" cy="6122"/>
                <a:chOff x="8595" y="6512"/>
                <a:chExt cx="4309" cy="6122"/>
              </a:xfrm>
            </p:grpSpPr>
            <p:sp>
              <p:nvSpPr>
                <p:cNvPr id="20685" name="Arc 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6" name="Arc 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7" name="Arc 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8" name="Arc 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9" name="Line 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73" name="Group 66"/>
              <p:cNvGrpSpPr>
                <a:grpSpLocks/>
              </p:cNvGrpSpPr>
              <p:nvPr/>
            </p:nvGrpSpPr>
            <p:grpSpPr bwMode="auto">
              <a:xfrm>
                <a:off x="0" y="6512"/>
                <a:ext cx="4309" cy="6122"/>
                <a:chOff x="8595" y="6512"/>
                <a:chExt cx="4309" cy="6122"/>
              </a:xfrm>
            </p:grpSpPr>
            <p:sp>
              <p:nvSpPr>
                <p:cNvPr id="20680" name="Arc 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1" name="Arc 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2" name="Arc 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3" name="Arc 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84" name="Line 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74" name="Group 72"/>
              <p:cNvGrpSpPr>
                <a:grpSpLocks/>
              </p:cNvGrpSpPr>
              <p:nvPr/>
            </p:nvGrpSpPr>
            <p:grpSpPr bwMode="auto">
              <a:xfrm>
                <a:off x="17077" y="6512"/>
                <a:ext cx="4309" cy="6122"/>
                <a:chOff x="8595" y="6512"/>
                <a:chExt cx="4309" cy="6122"/>
              </a:xfrm>
            </p:grpSpPr>
            <p:sp>
              <p:nvSpPr>
                <p:cNvPr id="20675" name="Arc 7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76" name="Arc 7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77" name="Arc 7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78" name="Arc 7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79" name="Line 7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grpSp>
          <p:nvGrpSpPr>
            <p:cNvPr id="20504" name="Group 78"/>
            <p:cNvGrpSpPr>
              <a:grpSpLocks/>
            </p:cNvGrpSpPr>
            <p:nvPr/>
          </p:nvGrpSpPr>
          <p:grpSpPr bwMode="auto">
            <a:xfrm rot="3858794">
              <a:off x="4530" y="4087"/>
              <a:ext cx="108" cy="48"/>
              <a:chOff x="0" y="6512"/>
              <a:chExt cx="21386" cy="6122"/>
            </a:xfrm>
          </p:grpSpPr>
          <p:grpSp>
            <p:nvGrpSpPr>
              <p:cNvPr id="20640" name="Group 79"/>
              <p:cNvGrpSpPr>
                <a:grpSpLocks/>
              </p:cNvGrpSpPr>
              <p:nvPr/>
            </p:nvGrpSpPr>
            <p:grpSpPr bwMode="auto">
              <a:xfrm>
                <a:off x="8595" y="6512"/>
                <a:ext cx="4309" cy="6122"/>
                <a:chOff x="8595" y="6512"/>
                <a:chExt cx="4309" cy="6122"/>
              </a:xfrm>
            </p:grpSpPr>
            <p:sp>
              <p:nvSpPr>
                <p:cNvPr id="20665" name="Arc 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6" name="Arc 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7" name="Arc 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8" name="Arc 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9" name="Line 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41" name="Group 85"/>
              <p:cNvGrpSpPr>
                <a:grpSpLocks/>
              </p:cNvGrpSpPr>
              <p:nvPr/>
            </p:nvGrpSpPr>
            <p:grpSpPr bwMode="auto">
              <a:xfrm>
                <a:off x="12768" y="6512"/>
                <a:ext cx="4309" cy="6122"/>
                <a:chOff x="8595" y="6512"/>
                <a:chExt cx="4309" cy="6122"/>
              </a:xfrm>
            </p:grpSpPr>
            <p:sp>
              <p:nvSpPr>
                <p:cNvPr id="20660" name="Arc 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1" name="Arc 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2" name="Arc 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3" name="Arc 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64" name="Line 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42" name="Group 91"/>
              <p:cNvGrpSpPr>
                <a:grpSpLocks/>
              </p:cNvGrpSpPr>
              <p:nvPr/>
            </p:nvGrpSpPr>
            <p:grpSpPr bwMode="auto">
              <a:xfrm>
                <a:off x="4377" y="6512"/>
                <a:ext cx="4309" cy="6122"/>
                <a:chOff x="8595" y="6512"/>
                <a:chExt cx="4309" cy="6122"/>
              </a:xfrm>
            </p:grpSpPr>
            <p:sp>
              <p:nvSpPr>
                <p:cNvPr id="20655" name="Arc 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6" name="Arc 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7" name="Arc 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8" name="Arc 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9" name="Line 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43" name="Group 97"/>
              <p:cNvGrpSpPr>
                <a:grpSpLocks/>
              </p:cNvGrpSpPr>
              <p:nvPr/>
            </p:nvGrpSpPr>
            <p:grpSpPr bwMode="auto">
              <a:xfrm>
                <a:off x="0" y="6512"/>
                <a:ext cx="4309" cy="6122"/>
                <a:chOff x="8595" y="6512"/>
                <a:chExt cx="4309" cy="6122"/>
              </a:xfrm>
            </p:grpSpPr>
            <p:sp>
              <p:nvSpPr>
                <p:cNvPr id="20650" name="Arc 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1" name="Arc 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2" name="Arc 1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3" name="Arc 1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54" name="Line 1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44" name="Group 103"/>
              <p:cNvGrpSpPr>
                <a:grpSpLocks/>
              </p:cNvGrpSpPr>
              <p:nvPr/>
            </p:nvGrpSpPr>
            <p:grpSpPr bwMode="auto">
              <a:xfrm>
                <a:off x="17077" y="6512"/>
                <a:ext cx="4309" cy="6122"/>
                <a:chOff x="8595" y="6512"/>
                <a:chExt cx="4309" cy="6122"/>
              </a:xfrm>
            </p:grpSpPr>
            <p:sp>
              <p:nvSpPr>
                <p:cNvPr id="20645" name="Arc 10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46" name="Arc 10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47" name="Arc 10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48" name="Arc 10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49" name="Line 10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sp>
          <p:nvSpPr>
            <p:cNvPr id="21" name="Oval 109"/>
            <p:cNvSpPr>
              <a:spLocks noChangeArrowheads="1"/>
            </p:cNvSpPr>
            <p:nvPr/>
          </p:nvSpPr>
          <p:spPr bwMode="auto">
            <a:xfrm>
              <a:off x="4652" y="4093"/>
              <a:ext cx="297" cy="498"/>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6" name="Group 110"/>
            <p:cNvGrpSpPr>
              <a:grpSpLocks/>
            </p:cNvGrpSpPr>
            <p:nvPr/>
          </p:nvGrpSpPr>
          <p:grpSpPr bwMode="auto">
            <a:xfrm rot="-681839">
              <a:off x="4756" y="4231"/>
              <a:ext cx="65" cy="51"/>
              <a:chOff x="0" y="6512"/>
              <a:chExt cx="21386" cy="6122"/>
            </a:xfrm>
          </p:grpSpPr>
          <p:grpSp>
            <p:nvGrpSpPr>
              <p:cNvPr id="20610" name="Group 111"/>
              <p:cNvGrpSpPr>
                <a:grpSpLocks/>
              </p:cNvGrpSpPr>
              <p:nvPr/>
            </p:nvGrpSpPr>
            <p:grpSpPr bwMode="auto">
              <a:xfrm>
                <a:off x="8595" y="6512"/>
                <a:ext cx="4309" cy="6122"/>
                <a:chOff x="8595" y="6512"/>
                <a:chExt cx="4309" cy="6122"/>
              </a:xfrm>
            </p:grpSpPr>
            <p:sp>
              <p:nvSpPr>
                <p:cNvPr id="20635" name="Arc 11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6" name="Arc 11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7" name="Arc 11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8" name="Arc 11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9" name="Line 11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11" name="Group 117"/>
              <p:cNvGrpSpPr>
                <a:grpSpLocks/>
              </p:cNvGrpSpPr>
              <p:nvPr/>
            </p:nvGrpSpPr>
            <p:grpSpPr bwMode="auto">
              <a:xfrm>
                <a:off x="12768" y="6512"/>
                <a:ext cx="4309" cy="6122"/>
                <a:chOff x="8595" y="6512"/>
                <a:chExt cx="4309" cy="6122"/>
              </a:xfrm>
            </p:grpSpPr>
            <p:sp>
              <p:nvSpPr>
                <p:cNvPr id="20630" name="Arc 1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1" name="Arc 1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2" name="Arc 1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3" name="Arc 1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34" name="Line 1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12" name="Group 123"/>
              <p:cNvGrpSpPr>
                <a:grpSpLocks/>
              </p:cNvGrpSpPr>
              <p:nvPr/>
            </p:nvGrpSpPr>
            <p:grpSpPr bwMode="auto">
              <a:xfrm>
                <a:off x="4377" y="6512"/>
                <a:ext cx="4309" cy="6122"/>
                <a:chOff x="8595" y="6512"/>
                <a:chExt cx="4309" cy="6122"/>
              </a:xfrm>
            </p:grpSpPr>
            <p:sp>
              <p:nvSpPr>
                <p:cNvPr id="20625" name="Arc 1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6" name="Arc 1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7" name="Arc 1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8" name="Arc 1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9" name="Line 1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13" name="Group 129"/>
              <p:cNvGrpSpPr>
                <a:grpSpLocks/>
              </p:cNvGrpSpPr>
              <p:nvPr/>
            </p:nvGrpSpPr>
            <p:grpSpPr bwMode="auto">
              <a:xfrm>
                <a:off x="0" y="6512"/>
                <a:ext cx="4309" cy="6122"/>
                <a:chOff x="8595" y="6512"/>
                <a:chExt cx="4309" cy="6122"/>
              </a:xfrm>
            </p:grpSpPr>
            <p:sp>
              <p:nvSpPr>
                <p:cNvPr id="20620" name="Arc 1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1" name="Arc 1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2" name="Arc 1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3" name="Arc 1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24" name="Line 1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614" name="Group 135"/>
              <p:cNvGrpSpPr>
                <a:grpSpLocks/>
              </p:cNvGrpSpPr>
              <p:nvPr/>
            </p:nvGrpSpPr>
            <p:grpSpPr bwMode="auto">
              <a:xfrm>
                <a:off x="17077" y="6512"/>
                <a:ext cx="4309" cy="6122"/>
                <a:chOff x="8595" y="6512"/>
                <a:chExt cx="4309" cy="6122"/>
              </a:xfrm>
            </p:grpSpPr>
            <p:sp>
              <p:nvSpPr>
                <p:cNvPr id="20615" name="Arc 1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16" name="Arc 1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17" name="Arc 1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18" name="Arc 1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19" name="Line 1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grpSp>
          <p:nvGrpSpPr>
            <p:cNvPr id="20507" name="Group 141"/>
            <p:cNvGrpSpPr>
              <a:grpSpLocks/>
            </p:cNvGrpSpPr>
            <p:nvPr/>
          </p:nvGrpSpPr>
          <p:grpSpPr bwMode="auto">
            <a:xfrm rot="-4434957">
              <a:off x="4808" y="4333"/>
              <a:ext cx="108" cy="31"/>
              <a:chOff x="0" y="6512"/>
              <a:chExt cx="21386" cy="6122"/>
            </a:xfrm>
          </p:grpSpPr>
          <p:grpSp>
            <p:nvGrpSpPr>
              <p:cNvPr id="20580" name="Group 142"/>
              <p:cNvGrpSpPr>
                <a:grpSpLocks/>
              </p:cNvGrpSpPr>
              <p:nvPr/>
            </p:nvGrpSpPr>
            <p:grpSpPr bwMode="auto">
              <a:xfrm>
                <a:off x="8595" y="6512"/>
                <a:ext cx="4309" cy="6122"/>
                <a:chOff x="8595" y="6512"/>
                <a:chExt cx="4309" cy="6122"/>
              </a:xfrm>
            </p:grpSpPr>
            <p:sp>
              <p:nvSpPr>
                <p:cNvPr id="20605" name="Arc 14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6" name="Arc 14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7" name="Arc 14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8" name="Arc 14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9" name="Line 14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81" name="Group 148"/>
              <p:cNvGrpSpPr>
                <a:grpSpLocks/>
              </p:cNvGrpSpPr>
              <p:nvPr/>
            </p:nvGrpSpPr>
            <p:grpSpPr bwMode="auto">
              <a:xfrm>
                <a:off x="12768" y="6512"/>
                <a:ext cx="4309" cy="6122"/>
                <a:chOff x="8595" y="6512"/>
                <a:chExt cx="4309" cy="6122"/>
              </a:xfrm>
            </p:grpSpPr>
            <p:sp>
              <p:nvSpPr>
                <p:cNvPr id="20600" name="Arc 1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1" name="Arc 1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2" name="Arc 1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3" name="Arc 1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604" name="Line 1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82" name="Group 154"/>
              <p:cNvGrpSpPr>
                <a:grpSpLocks/>
              </p:cNvGrpSpPr>
              <p:nvPr/>
            </p:nvGrpSpPr>
            <p:grpSpPr bwMode="auto">
              <a:xfrm>
                <a:off x="4377" y="6512"/>
                <a:ext cx="4309" cy="6122"/>
                <a:chOff x="8595" y="6512"/>
                <a:chExt cx="4309" cy="6122"/>
              </a:xfrm>
            </p:grpSpPr>
            <p:sp>
              <p:nvSpPr>
                <p:cNvPr id="20595" name="Arc 1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6" name="Arc 1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7" name="Arc 1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8" name="Arc 1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9" name="Line 1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83" name="Group 160"/>
              <p:cNvGrpSpPr>
                <a:grpSpLocks/>
              </p:cNvGrpSpPr>
              <p:nvPr/>
            </p:nvGrpSpPr>
            <p:grpSpPr bwMode="auto">
              <a:xfrm>
                <a:off x="0" y="6512"/>
                <a:ext cx="4309" cy="6122"/>
                <a:chOff x="8595" y="6512"/>
                <a:chExt cx="4309" cy="6122"/>
              </a:xfrm>
            </p:grpSpPr>
            <p:sp>
              <p:nvSpPr>
                <p:cNvPr id="20590" name="Arc 1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1" name="Arc 1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2" name="Arc 1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3" name="Arc 1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94" name="Line 1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84" name="Group 166"/>
              <p:cNvGrpSpPr>
                <a:grpSpLocks/>
              </p:cNvGrpSpPr>
              <p:nvPr/>
            </p:nvGrpSpPr>
            <p:grpSpPr bwMode="auto">
              <a:xfrm>
                <a:off x="17077" y="6512"/>
                <a:ext cx="4309" cy="6122"/>
                <a:chOff x="8595" y="6512"/>
                <a:chExt cx="4309" cy="6122"/>
              </a:xfrm>
            </p:grpSpPr>
            <p:sp>
              <p:nvSpPr>
                <p:cNvPr id="20585" name="Arc 1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86" name="Arc 1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87" name="Arc 1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88" name="Arc 1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89" name="Line 1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grpSp>
          <p:nvGrpSpPr>
            <p:cNvPr id="20508" name="Group 172"/>
            <p:cNvGrpSpPr>
              <a:grpSpLocks/>
            </p:cNvGrpSpPr>
            <p:nvPr/>
          </p:nvGrpSpPr>
          <p:grpSpPr bwMode="auto">
            <a:xfrm rot="3858794">
              <a:off x="4704" y="4370"/>
              <a:ext cx="94" cy="48"/>
              <a:chOff x="0" y="6512"/>
              <a:chExt cx="21386" cy="6122"/>
            </a:xfrm>
          </p:grpSpPr>
          <p:grpSp>
            <p:nvGrpSpPr>
              <p:cNvPr id="20550" name="Group 173"/>
              <p:cNvGrpSpPr>
                <a:grpSpLocks/>
              </p:cNvGrpSpPr>
              <p:nvPr/>
            </p:nvGrpSpPr>
            <p:grpSpPr bwMode="auto">
              <a:xfrm>
                <a:off x="8595" y="6512"/>
                <a:ext cx="4309" cy="6122"/>
                <a:chOff x="8595" y="6512"/>
                <a:chExt cx="4309" cy="6122"/>
              </a:xfrm>
            </p:grpSpPr>
            <p:sp>
              <p:nvSpPr>
                <p:cNvPr id="20575" name="Arc 17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6" name="Arc 17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7" name="Arc 17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8" name="Arc 17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9" name="Line 17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51" name="Group 179"/>
              <p:cNvGrpSpPr>
                <a:grpSpLocks/>
              </p:cNvGrpSpPr>
              <p:nvPr/>
            </p:nvGrpSpPr>
            <p:grpSpPr bwMode="auto">
              <a:xfrm>
                <a:off x="12768" y="6512"/>
                <a:ext cx="4309" cy="6122"/>
                <a:chOff x="8595" y="6512"/>
                <a:chExt cx="4309" cy="6122"/>
              </a:xfrm>
            </p:grpSpPr>
            <p:sp>
              <p:nvSpPr>
                <p:cNvPr id="20570" name="Arc 1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1" name="Arc 1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2" name="Arc 1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3" name="Arc 1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74" name="Line 1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52" name="Group 185"/>
              <p:cNvGrpSpPr>
                <a:grpSpLocks/>
              </p:cNvGrpSpPr>
              <p:nvPr/>
            </p:nvGrpSpPr>
            <p:grpSpPr bwMode="auto">
              <a:xfrm>
                <a:off x="4377" y="6512"/>
                <a:ext cx="4309" cy="6122"/>
                <a:chOff x="8595" y="6512"/>
                <a:chExt cx="4309" cy="6122"/>
              </a:xfrm>
            </p:grpSpPr>
            <p:sp>
              <p:nvSpPr>
                <p:cNvPr id="20565" name="Arc 1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6" name="Arc 1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7" name="Arc 1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8" name="Arc 1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9" name="Line 1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53" name="Group 191"/>
              <p:cNvGrpSpPr>
                <a:grpSpLocks/>
              </p:cNvGrpSpPr>
              <p:nvPr/>
            </p:nvGrpSpPr>
            <p:grpSpPr bwMode="auto">
              <a:xfrm>
                <a:off x="0" y="6512"/>
                <a:ext cx="4309" cy="6122"/>
                <a:chOff x="8595" y="6512"/>
                <a:chExt cx="4309" cy="6122"/>
              </a:xfrm>
            </p:grpSpPr>
            <p:sp>
              <p:nvSpPr>
                <p:cNvPr id="20560" name="Arc 1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1" name="Arc 1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2" name="Arc 1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3" name="Arc 1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64" name="Line 1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54" name="Group 197"/>
              <p:cNvGrpSpPr>
                <a:grpSpLocks/>
              </p:cNvGrpSpPr>
              <p:nvPr/>
            </p:nvGrpSpPr>
            <p:grpSpPr bwMode="auto">
              <a:xfrm>
                <a:off x="17077" y="6512"/>
                <a:ext cx="4309" cy="6122"/>
                <a:chOff x="8595" y="6512"/>
                <a:chExt cx="4309" cy="6122"/>
              </a:xfrm>
            </p:grpSpPr>
            <p:sp>
              <p:nvSpPr>
                <p:cNvPr id="20555" name="Arc 1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56" name="Arc 1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57" name="Arc 2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58" name="Arc 2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sp>
              <p:nvSpPr>
                <p:cNvPr id="20559" name="Line 2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sp>
          <p:nvSpPr>
            <p:cNvPr id="20509" name="AutoShape 203"/>
            <p:cNvSpPr>
              <a:spLocks noChangeArrowheads="1"/>
            </p:cNvSpPr>
            <p:nvPr/>
          </p:nvSpPr>
          <p:spPr bwMode="auto">
            <a:xfrm>
              <a:off x="3659" y="4022"/>
              <a:ext cx="783" cy="58"/>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0" name="AutoShape 204"/>
            <p:cNvSpPr>
              <a:spLocks noChangeArrowheads="1"/>
            </p:cNvSpPr>
            <p:nvPr/>
          </p:nvSpPr>
          <p:spPr bwMode="auto">
            <a:xfrm flipH="1" flipV="1">
              <a:off x="4983" y="4313"/>
              <a:ext cx="783" cy="59"/>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1"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0512"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513" name="Group 207"/>
            <p:cNvGrpSpPr>
              <a:grpSpLocks/>
            </p:cNvGrpSpPr>
            <p:nvPr/>
          </p:nvGrpSpPr>
          <p:grpSpPr bwMode="auto">
            <a:xfrm>
              <a:off x="4804" y="4589"/>
              <a:ext cx="809" cy="0"/>
              <a:chOff x="8232" y="4606"/>
              <a:chExt cx="5443" cy="0"/>
            </a:xfrm>
          </p:grpSpPr>
          <p:sp>
            <p:nvSpPr>
              <p:cNvPr id="20546" name="Line 20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7" name="Line 20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8" name="Line 21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9" name="Line 21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14" name="Group 212"/>
            <p:cNvGrpSpPr>
              <a:grpSpLocks/>
            </p:cNvGrpSpPr>
            <p:nvPr/>
          </p:nvGrpSpPr>
          <p:grpSpPr bwMode="auto">
            <a:xfrm>
              <a:off x="4946" y="4438"/>
              <a:ext cx="809" cy="0"/>
              <a:chOff x="8232" y="4606"/>
              <a:chExt cx="5443" cy="0"/>
            </a:xfrm>
          </p:grpSpPr>
          <p:sp>
            <p:nvSpPr>
              <p:cNvPr id="20542" name="Line 213"/>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3" name="Line 214"/>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4" name="Line 215"/>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5" name="Line 216"/>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15" name="Group 217"/>
            <p:cNvGrpSpPr>
              <a:grpSpLocks/>
            </p:cNvGrpSpPr>
            <p:nvPr/>
          </p:nvGrpSpPr>
          <p:grpSpPr bwMode="auto">
            <a:xfrm>
              <a:off x="4946" y="4243"/>
              <a:ext cx="809" cy="0"/>
              <a:chOff x="8232" y="4606"/>
              <a:chExt cx="5443" cy="0"/>
            </a:xfrm>
          </p:grpSpPr>
          <p:sp>
            <p:nvSpPr>
              <p:cNvPr id="20538" name="Line 21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9" name="Line 21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0" name="Line 22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41" name="Line 22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16" name="Group 222"/>
            <p:cNvGrpSpPr>
              <a:grpSpLocks/>
            </p:cNvGrpSpPr>
            <p:nvPr/>
          </p:nvGrpSpPr>
          <p:grpSpPr bwMode="auto">
            <a:xfrm flipH="1">
              <a:off x="3812" y="3805"/>
              <a:ext cx="809" cy="0"/>
              <a:chOff x="8096" y="4470"/>
              <a:chExt cx="5443" cy="0"/>
            </a:xfrm>
          </p:grpSpPr>
          <p:sp>
            <p:nvSpPr>
              <p:cNvPr id="20534" name="Line 22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5" name="Line 22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6" name="Line 22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7" name="Line 22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17" name="Group 227"/>
            <p:cNvGrpSpPr>
              <a:grpSpLocks/>
            </p:cNvGrpSpPr>
            <p:nvPr/>
          </p:nvGrpSpPr>
          <p:grpSpPr bwMode="auto">
            <a:xfrm flipH="1">
              <a:off x="3678" y="3955"/>
              <a:ext cx="812" cy="0"/>
              <a:chOff x="8096" y="4470"/>
              <a:chExt cx="5443" cy="0"/>
            </a:xfrm>
          </p:grpSpPr>
          <p:sp>
            <p:nvSpPr>
              <p:cNvPr id="20530" name="Line 228"/>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1" name="Line 229"/>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2" name="Line 230"/>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33" name="Line 231"/>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0518" name="Group 232"/>
            <p:cNvGrpSpPr>
              <a:grpSpLocks/>
            </p:cNvGrpSpPr>
            <p:nvPr/>
          </p:nvGrpSpPr>
          <p:grpSpPr bwMode="auto">
            <a:xfrm flipH="1">
              <a:off x="3671" y="4143"/>
              <a:ext cx="812" cy="0"/>
              <a:chOff x="8096" y="4470"/>
              <a:chExt cx="5443" cy="0"/>
            </a:xfrm>
          </p:grpSpPr>
          <p:sp>
            <p:nvSpPr>
              <p:cNvPr id="20526" name="Line 23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27" name="Line 23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28" name="Line 23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529" name="Line 23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fr-FR"/>
              </a:p>
            </p:txBody>
          </p:sp>
        </p:grpSp>
        <p:sp>
          <p:nvSpPr>
            <p:cNvPr id="20519"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0"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1"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2"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3"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4"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5"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0494" name="ZoneTexte 254"/>
          <p:cNvSpPr txBox="1">
            <a:spLocks noChangeArrowheads="1"/>
          </p:cNvSpPr>
          <p:nvPr/>
        </p:nvSpPr>
        <p:spPr bwMode="auto">
          <a:xfrm>
            <a:off x="1643063" y="1000125"/>
            <a:ext cx="6397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a:latin typeface="Symbol" pitchFamily="18" charset="2"/>
              </a:rPr>
              <a:t>p</a:t>
            </a:r>
            <a:r>
              <a:rPr lang="fr-FR" sz="3200" b="1" baseline="30000"/>
              <a:t>+</a:t>
            </a:r>
            <a:r>
              <a:rPr lang="fr-FR" sz="3200"/>
              <a:t> </a:t>
            </a:r>
          </a:p>
        </p:txBody>
      </p:sp>
      <p:sp>
        <p:nvSpPr>
          <p:cNvPr id="20495" name="ZoneTexte 255"/>
          <p:cNvSpPr txBox="1">
            <a:spLocks noChangeArrowheads="1"/>
          </p:cNvSpPr>
          <p:nvPr/>
        </p:nvSpPr>
        <p:spPr bwMode="auto">
          <a:xfrm>
            <a:off x="5796136" y="6021288"/>
            <a:ext cx="6572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K</a:t>
            </a:r>
            <a:r>
              <a:rPr lang="fr-FR" sz="3200" b="1" baseline="30000" dirty="0"/>
              <a:t>-</a:t>
            </a:r>
            <a:r>
              <a:rPr lang="fr-FR" sz="3200" dirty="0"/>
              <a:t> </a:t>
            </a:r>
          </a:p>
        </p:txBody>
      </p:sp>
      <p:sp>
        <p:nvSpPr>
          <p:cNvPr id="257" name="ZoneTexte 256"/>
          <p:cNvSpPr txBox="1"/>
          <p:nvPr/>
        </p:nvSpPr>
        <p:spPr>
          <a:xfrm>
            <a:off x="7072313" y="5500688"/>
            <a:ext cx="568325" cy="584200"/>
          </a:xfrm>
          <a:prstGeom prst="rect">
            <a:avLst/>
          </a:prstGeom>
          <a:noFill/>
        </p:spPr>
        <p:txBody>
          <a:bodyPr wrap="none">
            <a:spAutoFit/>
          </a:bodyPr>
          <a:lstStyle/>
          <a:p>
            <a:pPr>
              <a:defRPr/>
            </a:pPr>
            <a:r>
              <a:rPr lang="fr-FR" sz="3200" b="1" dirty="0">
                <a:latin typeface="+mj-lt"/>
                <a:cs typeface="Arial" charset="0"/>
              </a:rPr>
              <a:t>e</a:t>
            </a:r>
            <a:r>
              <a:rPr lang="fr-FR" sz="3200" b="1" baseline="30000" dirty="0">
                <a:latin typeface="Arial" charset="0"/>
                <a:cs typeface="Arial" charset="0"/>
              </a:rPr>
              <a:t>-</a:t>
            </a:r>
            <a:r>
              <a:rPr lang="fr-FR" sz="3200" dirty="0">
                <a:latin typeface="Arial" charset="0"/>
                <a:cs typeface="Arial" charset="0"/>
              </a:rPr>
              <a:t> </a:t>
            </a:r>
          </a:p>
        </p:txBody>
      </p:sp>
      <p:sp>
        <p:nvSpPr>
          <p:cNvPr id="258" name="ZoneTexte 257"/>
          <p:cNvSpPr txBox="1"/>
          <p:nvPr/>
        </p:nvSpPr>
        <p:spPr>
          <a:xfrm>
            <a:off x="4140200" y="5732463"/>
            <a:ext cx="404813" cy="585787"/>
          </a:xfrm>
          <a:prstGeom prst="rect">
            <a:avLst/>
          </a:prstGeom>
          <a:noFill/>
        </p:spPr>
        <p:txBody>
          <a:bodyPr wrap="none">
            <a:spAutoFit/>
          </a:bodyPr>
          <a:lstStyle/>
          <a:p>
            <a:pPr>
              <a:defRPr/>
            </a:pPr>
            <a:r>
              <a:rPr lang="fr-FR" sz="3200" b="1" dirty="0">
                <a:latin typeface="+mj-lt"/>
                <a:cs typeface="Arial" charset="0"/>
              </a:rPr>
              <a:t>p</a:t>
            </a:r>
            <a:endParaRPr lang="fr-FR" sz="3200" dirty="0">
              <a:latin typeface="Arial" charset="0"/>
              <a:cs typeface="Arial" charset="0"/>
            </a:endParaRPr>
          </a:p>
        </p:txBody>
      </p:sp>
      <p:sp>
        <p:nvSpPr>
          <p:cNvPr id="20498" name="ZoneTexte 258"/>
          <p:cNvSpPr txBox="1">
            <a:spLocks noChangeArrowheads="1"/>
          </p:cNvSpPr>
          <p:nvPr/>
        </p:nvSpPr>
        <p:spPr bwMode="auto">
          <a:xfrm>
            <a:off x="6357938" y="785813"/>
            <a:ext cx="650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m</a:t>
            </a:r>
            <a:r>
              <a:rPr lang="fr-FR" sz="3200" b="1" baseline="30000" dirty="0"/>
              <a:t>+</a:t>
            </a:r>
            <a:r>
              <a:rPr lang="fr-FR" sz="3200" dirty="0"/>
              <a:t> </a:t>
            </a:r>
          </a:p>
        </p:txBody>
      </p:sp>
      <p:sp>
        <p:nvSpPr>
          <p:cNvPr id="2" name="Espace réservé de la date 1"/>
          <p:cNvSpPr>
            <a:spLocks noGrp="1"/>
          </p:cNvSpPr>
          <p:nvPr>
            <p:ph type="dt" sz="half" idx="10"/>
          </p:nvPr>
        </p:nvSpPr>
        <p:spPr/>
        <p:txBody>
          <a:bodyPr/>
          <a:lstStyle/>
          <a:p>
            <a:pPr>
              <a:defRPr/>
            </a:pPr>
            <a:r>
              <a:rPr lang="fr-FR" smtClean="0"/>
              <a:t>21/03/2014</a:t>
            </a:r>
            <a:endParaRPr lang="fr-FR" dirty="0"/>
          </a:p>
        </p:txBody>
      </p:sp>
      <p:sp>
        <p:nvSpPr>
          <p:cNvPr id="259" name="ZoneTexte 255"/>
          <p:cNvSpPr txBox="1">
            <a:spLocks noChangeArrowheads="1"/>
          </p:cNvSpPr>
          <p:nvPr/>
        </p:nvSpPr>
        <p:spPr bwMode="auto">
          <a:xfrm>
            <a:off x="2915816" y="5949280"/>
            <a:ext cx="40427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fr-FR" sz="3200" b="1" dirty="0" smtClean="0">
                <a:latin typeface="+mj-lt"/>
                <a:cs typeface="Arial" charset="0"/>
              </a:rPr>
              <a:t>n</a:t>
            </a:r>
            <a:endParaRPr lang="fr-FR" sz="3200" b="1" dirty="0">
              <a:latin typeface="+mj-lt"/>
              <a:cs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a:bodyPr>
          <a:lstStyle/>
          <a:p>
            <a:pPr algn="ctr"/>
            <a:r>
              <a:rPr lang="fr-FR" sz="4400" dirty="0" smtClean="0">
                <a:solidFill>
                  <a:srgbClr val="FF0000"/>
                </a:solidFill>
              </a:rPr>
              <a:t>Les enjeux de physique… </a:t>
            </a:r>
            <a:endParaRPr lang="fr-FR" sz="4400" dirty="0">
              <a:solidFill>
                <a:srgbClr val="FF0000"/>
              </a:solidFill>
            </a:endParaRPr>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L3 physique Tours </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11</a:t>
            </a:fld>
            <a:endParaRPr lang="fr-BE"/>
          </a:p>
        </p:txBody>
      </p:sp>
      <p:sp>
        <p:nvSpPr>
          <p:cNvPr id="6" name="Espace réservé de la date 5"/>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extLst>
      <p:ext uri="{BB962C8B-B14F-4D97-AF65-F5344CB8AC3E}">
        <p14:creationId xmlns:p14="http://schemas.microsoft.com/office/powerpoint/2010/main" xmlns="" val="1159188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88640"/>
            <a:ext cx="7400925" cy="850106"/>
          </a:xfrm>
        </p:spPr>
        <p:txBody>
          <a:bodyPr/>
          <a:lstStyle/>
          <a:p>
            <a:r>
              <a:rPr lang="en-US" dirty="0" smtClean="0">
                <a:solidFill>
                  <a:schemeClr val="accent1"/>
                </a:solidFill>
                <a:latin typeface="Arial Narrow" pitchFamily="34" charset="0"/>
              </a:rPr>
              <a:t>Quarks et hadrons </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12</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475088" y="2276872"/>
            <a:ext cx="3181599" cy="4176464"/>
          </a:xfrm>
          <a:prstGeom prst="rect">
            <a:avLst/>
          </a:prstGeom>
          <a:noFill/>
          <a:ln w="9525">
            <a:noFill/>
            <a:miter lim="800000"/>
            <a:headEnd/>
            <a:tailEnd/>
          </a:ln>
          <a:effectLst/>
        </p:spPr>
      </p:pic>
      <p:sp>
        <p:nvSpPr>
          <p:cNvPr id="10" name="ZoneTexte 9"/>
          <p:cNvSpPr txBox="1"/>
          <p:nvPr/>
        </p:nvSpPr>
        <p:spPr>
          <a:xfrm>
            <a:off x="899592" y="2348880"/>
            <a:ext cx="4032448" cy="3785652"/>
          </a:xfrm>
          <a:prstGeom prst="rect">
            <a:avLst/>
          </a:prstGeom>
          <a:noFill/>
        </p:spPr>
        <p:txBody>
          <a:bodyPr wrap="square" rtlCol="0">
            <a:spAutoFit/>
          </a:bodyPr>
          <a:lstStyle/>
          <a:p>
            <a:r>
              <a:rPr lang="fr-FR" sz="2400" dirty="0" smtClean="0">
                <a:latin typeface="Arial Narrow" pitchFamily="34" charset="0"/>
              </a:rPr>
              <a:t>Les quarks ont la particularité de ne pouvoir être observés que sous la forme d’un assemblage soit de </a:t>
            </a:r>
            <a:r>
              <a:rPr lang="fr-FR" sz="2400" dirty="0" smtClean="0">
                <a:solidFill>
                  <a:srgbClr val="0070C0"/>
                </a:solidFill>
                <a:latin typeface="Arial Narrow" pitchFamily="34" charset="0"/>
              </a:rPr>
              <a:t>trois</a:t>
            </a:r>
            <a:r>
              <a:rPr lang="fr-FR" sz="2400" dirty="0" smtClean="0">
                <a:latin typeface="Arial Narrow" pitchFamily="34" charset="0"/>
              </a:rPr>
              <a:t> quarks (</a:t>
            </a:r>
            <a:r>
              <a:rPr lang="fr-FR" sz="2400" dirty="0" smtClean="0">
                <a:solidFill>
                  <a:srgbClr val="FF0000"/>
                </a:solidFill>
                <a:latin typeface="Arial Narrow" pitchFamily="34" charset="0"/>
              </a:rPr>
              <a:t>les baryons</a:t>
            </a:r>
            <a:r>
              <a:rPr lang="fr-FR" sz="2400" dirty="0" smtClean="0">
                <a:latin typeface="Arial Narrow" pitchFamily="34" charset="0"/>
              </a:rPr>
              <a:t>), soit d’un </a:t>
            </a:r>
            <a:r>
              <a:rPr lang="fr-FR" sz="2400" dirty="0" smtClean="0">
                <a:solidFill>
                  <a:srgbClr val="0070C0"/>
                </a:solidFill>
                <a:latin typeface="Arial Narrow" pitchFamily="34" charset="0"/>
              </a:rPr>
              <a:t>quark</a:t>
            </a:r>
            <a:r>
              <a:rPr lang="fr-FR" sz="2400" dirty="0" smtClean="0">
                <a:latin typeface="Arial Narrow" pitchFamily="34" charset="0"/>
              </a:rPr>
              <a:t>   et d’un </a:t>
            </a:r>
            <a:r>
              <a:rPr lang="fr-FR" sz="2400" dirty="0" smtClean="0">
                <a:solidFill>
                  <a:srgbClr val="0070C0"/>
                </a:solidFill>
                <a:latin typeface="Arial Narrow" pitchFamily="34" charset="0"/>
              </a:rPr>
              <a:t>antiquark</a:t>
            </a:r>
            <a:r>
              <a:rPr lang="fr-FR" sz="2400" dirty="0" smtClean="0">
                <a:latin typeface="Arial Narrow" pitchFamily="34" charset="0"/>
              </a:rPr>
              <a:t> (</a:t>
            </a:r>
            <a:r>
              <a:rPr lang="fr-FR" sz="2400" dirty="0" smtClean="0">
                <a:solidFill>
                  <a:srgbClr val="FF0000"/>
                </a:solidFill>
                <a:latin typeface="Arial Narrow" pitchFamily="34" charset="0"/>
              </a:rPr>
              <a:t>les mésons</a:t>
            </a:r>
            <a:r>
              <a:rPr lang="fr-FR" sz="2400" dirty="0" smtClean="0">
                <a:latin typeface="Arial Narrow" pitchFamily="34" charset="0"/>
              </a:rPr>
              <a:t>, comme le pion ou le kaon).</a:t>
            </a:r>
          </a:p>
          <a:p>
            <a:r>
              <a:rPr lang="fr-FR" sz="2400" dirty="0" smtClean="0">
                <a:latin typeface="Arial Narrow" pitchFamily="34" charset="0"/>
              </a:rPr>
              <a:t> Baryons et mésons forment la famille des </a:t>
            </a:r>
            <a:r>
              <a:rPr lang="fr-FR" sz="2400" dirty="0" smtClean="0">
                <a:solidFill>
                  <a:srgbClr val="FF0000"/>
                </a:solidFill>
                <a:latin typeface="Arial Narrow" pitchFamily="34" charset="0"/>
              </a:rPr>
              <a:t>hadrons</a:t>
            </a:r>
            <a:r>
              <a:rPr lang="fr-FR" sz="2400" dirty="0" smtClean="0">
                <a:latin typeface="Arial Narrow" pitchFamily="34" charset="0"/>
              </a:rPr>
              <a:t>, les particules sensibles a l’interaction forte </a:t>
            </a:r>
            <a:endParaRPr lang="en-US" sz="2400" dirty="0" smtClean="0">
              <a:latin typeface="Arial Narrow" pitchFamily="34" charset="0"/>
            </a:endParaRPr>
          </a:p>
        </p:txBody>
      </p:sp>
      <p:sp>
        <p:nvSpPr>
          <p:cNvPr id="7" name="Espace réservé de la date 6"/>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8" name="ZoneTexte 7"/>
          <p:cNvSpPr txBox="1"/>
          <p:nvPr/>
        </p:nvSpPr>
        <p:spPr>
          <a:xfrm>
            <a:off x="827584" y="980728"/>
            <a:ext cx="799288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2400" dirty="0" smtClean="0"/>
              <a:t>Toute une zoologie de particules émerge au fil des années et le besoin d’une classification s’impose: le modèle des quarks (Gell-Mann et Zweig, ~1960)</a:t>
            </a:r>
            <a:endParaRPr lang="fr-FR" sz="2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75" y="274638"/>
            <a:ext cx="7400925" cy="994122"/>
          </a:xfrm>
        </p:spPr>
        <p:txBody>
          <a:bodyPr/>
          <a:lstStyle/>
          <a:p>
            <a:r>
              <a:rPr lang="fr-FR" dirty="0" smtClean="0">
                <a:solidFill>
                  <a:schemeClr val="accent1"/>
                </a:solidFill>
                <a:latin typeface="Arial Narrow" pitchFamily="34" charset="0"/>
              </a:rPr>
              <a:t>le modèle standard</a:t>
            </a:r>
            <a:br>
              <a:rPr lang="fr-FR" dirty="0" smtClean="0">
                <a:solidFill>
                  <a:schemeClr val="accent1"/>
                </a:solidFill>
                <a:latin typeface="Arial Narrow" pitchFamily="34" charset="0"/>
              </a:rPr>
            </a:br>
            <a:endParaRPr lang="fr-FR" sz="2000" b="1" i="1" dirty="0">
              <a:solidFill>
                <a:srgbClr val="FF0000"/>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13</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4985980"/>
          </a:xfrm>
          <a:prstGeom prst="rect">
            <a:avLst/>
          </a:prstGeom>
          <a:noFill/>
          <a:ln w="9525">
            <a:noFill/>
            <a:miter lim="800000"/>
            <a:headEnd/>
            <a:tailEnd/>
          </a:ln>
        </p:spPr>
        <p:txBody>
          <a:bodyPr wrap="square">
            <a:spAutoFit/>
          </a:bodyPr>
          <a:lstStyle/>
          <a:p>
            <a:r>
              <a:rPr lang="fr-FR" sz="2400" b="1" dirty="0" smtClean="0">
                <a:latin typeface="Arial Narrow" pitchFamily="34" charset="0"/>
                <a:cs typeface="Arial" pitchFamily="34" charset="0"/>
              </a:rPr>
              <a:t>Dans l'état actuel de nos connaissances, l'organisation de la matière est décrite par le </a:t>
            </a:r>
            <a:r>
              <a:rPr lang="fr-FR" sz="2400" b="1" dirty="0" smtClean="0">
                <a:solidFill>
                  <a:srgbClr val="FF0000"/>
                </a:solidFill>
                <a:latin typeface="Arial Narrow" pitchFamily="34" charset="0"/>
                <a:cs typeface="Arial" pitchFamily="34" charset="0"/>
              </a:rPr>
              <a:t>modèle standard </a:t>
            </a:r>
          </a:p>
          <a:p>
            <a:pPr>
              <a:buFont typeface="Arial" pitchFamily="34" charset="0"/>
              <a:buChar char="•"/>
            </a:pPr>
            <a:r>
              <a:rPr lang="en-GB" sz="2400" b="1" dirty="0" smtClean="0">
                <a:solidFill>
                  <a:srgbClr val="0070C0"/>
                </a:solidFill>
                <a:latin typeface="Arial Narrow" pitchFamily="34" charset="0"/>
                <a:cs typeface="Arial" pitchFamily="34" charset="0"/>
              </a:rPr>
              <a:t> Interactions </a:t>
            </a:r>
            <a:r>
              <a:rPr lang="en-GB" sz="2400" b="1" dirty="0" err="1" smtClean="0">
                <a:solidFill>
                  <a:srgbClr val="0070C0"/>
                </a:solidFill>
                <a:latin typeface="Arial Narrow" pitchFamily="34" charset="0"/>
                <a:cs typeface="Arial" pitchFamily="34" charset="0"/>
              </a:rPr>
              <a:t>électromagnétique</a:t>
            </a:r>
            <a:r>
              <a:rPr lang="en-GB" sz="2400" b="1" dirty="0" smtClean="0">
                <a:solidFill>
                  <a:srgbClr val="0070C0"/>
                </a:solidFill>
                <a:latin typeface="Arial Narrow" pitchFamily="34" charset="0"/>
                <a:cs typeface="Arial" pitchFamily="34" charset="0"/>
              </a:rPr>
              <a:t>, </a:t>
            </a:r>
            <a:r>
              <a:rPr lang="en-GB" sz="2400" b="1" dirty="0" err="1" smtClean="0">
                <a:solidFill>
                  <a:srgbClr val="0070C0"/>
                </a:solidFill>
                <a:latin typeface="Arial Narrow" pitchFamily="34" charset="0"/>
                <a:cs typeface="Arial" pitchFamily="34" charset="0"/>
              </a:rPr>
              <a:t>faible</a:t>
            </a:r>
            <a:r>
              <a:rPr lang="en-GB" sz="2400" b="1" dirty="0" smtClean="0">
                <a:solidFill>
                  <a:srgbClr val="0070C0"/>
                </a:solidFill>
                <a:latin typeface="Arial Narrow" pitchFamily="34" charset="0"/>
                <a:cs typeface="Arial" pitchFamily="34" charset="0"/>
              </a:rPr>
              <a:t> et forte </a:t>
            </a:r>
          </a:p>
          <a:p>
            <a:pPr>
              <a:buFont typeface="Arial" pitchFamily="34" charset="0"/>
              <a:buChar char="•"/>
            </a:pPr>
            <a:r>
              <a:rPr lang="en-GB" sz="2400" b="1" dirty="0" smtClean="0">
                <a:solidFill>
                  <a:srgbClr val="0070C0"/>
                </a:solidFill>
                <a:latin typeface="Arial Narrow" pitchFamily="34" charset="0"/>
                <a:cs typeface="Arial" pitchFamily="34" charset="0"/>
              </a:rPr>
              <a:t> 12 </a:t>
            </a:r>
            <a:r>
              <a:rPr lang="en-GB" sz="2400" b="1" dirty="0" err="1">
                <a:solidFill>
                  <a:srgbClr val="0070C0"/>
                </a:solidFill>
                <a:latin typeface="Arial Narrow" pitchFamily="34" charset="0"/>
                <a:cs typeface="Arial" pitchFamily="34" charset="0"/>
              </a:rPr>
              <a:t>particules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élémentaires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classées</a:t>
            </a:r>
            <a:r>
              <a:rPr lang="en-GB" sz="2400" b="1" dirty="0">
                <a:solidFill>
                  <a:srgbClr val="0070C0"/>
                </a:solidFill>
                <a:latin typeface="Arial Narrow" pitchFamily="34" charset="0"/>
                <a:cs typeface="Arial" pitchFamily="34" charset="0"/>
              </a:rPr>
              <a:t> en 3 </a:t>
            </a:r>
            <a:r>
              <a:rPr lang="en-GB" sz="2400" b="1" dirty="0" err="1">
                <a:solidFill>
                  <a:srgbClr val="0070C0"/>
                </a:solidFill>
                <a:latin typeface="Arial Narrow" pitchFamily="34" charset="0"/>
                <a:cs typeface="Arial" pitchFamily="34" charset="0"/>
              </a:rPr>
              <a:t>familles</a:t>
            </a:r>
            <a:r>
              <a:rPr lang="en-GB" sz="2400" i="1" dirty="0" smtClean="0">
                <a:solidFill>
                  <a:schemeClr val="accent2"/>
                </a:solidFill>
                <a:latin typeface="Arial Narrow" pitchFamily="34" charset="0"/>
                <a:cs typeface="Arial" pitchFamily="34" charset="0"/>
              </a:rPr>
              <a:t>. (+ </a:t>
            </a:r>
            <a:r>
              <a:rPr lang="en-GB" sz="2400" i="1" dirty="0" err="1" smtClean="0">
                <a:solidFill>
                  <a:schemeClr val="accent2"/>
                </a:solidFill>
                <a:latin typeface="Arial Narrow" pitchFamily="34" charset="0"/>
                <a:cs typeface="Arial" pitchFamily="34" charset="0"/>
              </a:rPr>
              <a:t>antiparticules</a:t>
            </a:r>
            <a:r>
              <a:rPr lang="en-GB" sz="2400" i="1" dirty="0" smtClean="0">
                <a:solidFill>
                  <a:schemeClr val="accent2"/>
                </a:solidFill>
                <a:latin typeface="Arial Narrow" pitchFamily="34" charset="0"/>
                <a:cs typeface="Arial" pitchFamily="34" charset="0"/>
              </a:rPr>
              <a:t> </a:t>
            </a:r>
            <a:r>
              <a:rPr lang="en-GB" sz="2400" i="1" dirty="0" err="1" smtClean="0">
                <a:solidFill>
                  <a:schemeClr val="accent2"/>
                </a:solidFill>
                <a:latin typeface="Arial Narrow" pitchFamily="34" charset="0"/>
                <a:cs typeface="Arial" pitchFamily="34" charset="0"/>
              </a:rPr>
              <a:t>associées</a:t>
            </a:r>
            <a:r>
              <a:rPr lang="en-GB" sz="2400" i="1" dirty="0" smtClean="0">
                <a:solidFill>
                  <a:schemeClr val="accent2"/>
                </a:solidFill>
                <a:latin typeface="Arial Narrow" pitchFamily="34" charset="0"/>
                <a:cs typeface="Arial" pitchFamily="34" charset="0"/>
              </a:rPr>
              <a:t>) </a:t>
            </a:r>
            <a:endParaRPr lang="en-GB" sz="2400" i="1" dirty="0" smtClean="0">
              <a:solidFill>
                <a:schemeClr val="accent2"/>
              </a:solidFill>
              <a:latin typeface="Arial Narrow" pitchFamily="34" charset="0"/>
              <a:cs typeface="Arial" pitchFamily="34" charset="0"/>
              <a:sym typeface="Symbol" pitchFamily="18" charset="2"/>
            </a:endParaRPr>
          </a:p>
          <a:p>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La première </a:t>
            </a:r>
            <a:r>
              <a:rPr lang="en-GB" dirty="0" err="1">
                <a:latin typeface="Arial" pitchFamily="34" charset="0"/>
                <a:cs typeface="Arial" pitchFamily="34" charset="0"/>
                <a:sym typeface="Symbol" pitchFamily="18" charset="2"/>
              </a:rPr>
              <a:t>famille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rassemble</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particules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constitutives</a:t>
            </a:r>
            <a:r>
              <a:rPr lang="en-GB" dirty="0">
                <a:latin typeface="Arial" pitchFamily="34" charset="0"/>
                <a:cs typeface="Arial" pitchFamily="34" charset="0"/>
                <a:sym typeface="Symbol" pitchFamily="18" charset="2"/>
              </a:rPr>
              <a:t> de la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ordinaire</a:t>
            </a:r>
            <a:r>
              <a:rPr lang="en-GB" dirty="0">
                <a:latin typeface="Arial" pitchFamily="34" charset="0"/>
                <a:cs typeface="Arial" pitchFamily="34" charset="0"/>
                <a:sym typeface="Symbol" pitchFamily="18" charset="2"/>
              </a:rPr>
              <a:t>.</a:t>
            </a:r>
          </a:p>
          <a:p>
            <a:pPr>
              <a:buFont typeface="Symbol"/>
              <a:buChar char="®"/>
            </a:pPr>
            <a:r>
              <a:rPr lang="en-GB" dirty="0" err="1" smtClean="0">
                <a:latin typeface="Arial" pitchFamily="34" charset="0"/>
                <a:cs typeface="Arial" pitchFamily="34" charset="0"/>
                <a:sym typeface="Symbol" pitchFamily="18" charset="2"/>
              </a:rPr>
              <a:t>Deuxième</a:t>
            </a:r>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et </a:t>
            </a:r>
            <a:r>
              <a:rPr lang="en-GB" dirty="0" err="1">
                <a:latin typeface="Arial" pitchFamily="34" charset="0"/>
                <a:cs typeface="Arial" pitchFamily="34" charset="0"/>
                <a:sym typeface="Symbol" pitchFamily="18" charset="2"/>
              </a:rPr>
              <a:t>troisième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familles</a:t>
            </a:r>
            <a:r>
              <a:rPr lang="en-GB" dirty="0">
                <a:latin typeface="Arial" pitchFamily="34" charset="0"/>
                <a:cs typeface="Arial" pitchFamily="34" charset="0"/>
                <a:sym typeface="Symbol" pitchFamily="18" charset="2"/>
              </a:rPr>
              <a:t> :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produite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uniquement</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dans</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grands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accélérateurs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ou</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bien</a:t>
            </a:r>
            <a:r>
              <a:rPr lang="en-GB" dirty="0">
                <a:latin typeface="Arial" pitchFamily="34" charset="0"/>
                <a:cs typeface="Arial" pitchFamily="34" charset="0"/>
                <a:sym typeface="Symbol" pitchFamily="18" charset="2"/>
              </a:rPr>
              <a:t> issue des </a:t>
            </a:r>
            <a:r>
              <a:rPr lang="en-GB" dirty="0" err="1">
                <a:latin typeface="Arial" pitchFamily="34" charset="0"/>
                <a:cs typeface="Arial" pitchFamily="34" charset="0"/>
                <a:sym typeface="Symbol" pitchFamily="18" charset="2"/>
              </a:rPr>
              <a:t>rayons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cosmiques</a:t>
            </a:r>
            <a:r>
              <a:rPr lang="en-GB" dirty="0" smtClean="0">
                <a:latin typeface="Arial" pitchFamily="34" charset="0"/>
                <a:cs typeface="Arial" pitchFamily="34" charset="0"/>
                <a:sym typeface="Symbol" pitchFamily="18" charset="2"/>
              </a:rPr>
              <a:t>.</a:t>
            </a:r>
          </a:p>
          <a:p>
            <a:pPr>
              <a:buFont typeface="Symbol"/>
              <a:buChar char="®"/>
            </a:pPr>
            <a:endParaRPr lang="en-GB" dirty="0">
              <a:solidFill>
                <a:schemeClr val="tx1"/>
              </a:solidFill>
              <a:sym typeface="Symbol" pitchFamily="18" charset="2"/>
            </a:endParaRPr>
          </a:p>
        </p:txBody>
      </p:sp>
      <p:sp>
        <p:nvSpPr>
          <p:cNvPr id="9" name="Espace réservé de la date 8"/>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14282" y="142852"/>
            <a:ext cx="8610600" cy="769441"/>
          </a:xfrm>
          <a:prstGeom prst="rect">
            <a:avLst/>
          </a:prstGeom>
          <a:noFill/>
          <a:ln w="9525">
            <a:noFill/>
            <a:miter lim="800000"/>
            <a:headEnd/>
            <a:tailEnd/>
          </a:ln>
        </p:spPr>
        <p:txBody>
          <a:bodyPr wrap="square">
            <a:spAutoFit/>
          </a:bodyPr>
          <a:lstStyle/>
          <a:p>
            <a:pPr algn="ctr" eaLnBrk="0" hangingPunct="0"/>
            <a:r>
              <a:rPr lang="fr-FR" sz="4400" dirty="0" smtClean="0">
                <a:solidFill>
                  <a:schemeClr val="accent1"/>
                </a:solidFill>
                <a:latin typeface="Arial Narrow" pitchFamily="34" charset="0"/>
                <a:ea typeface="+mj-ea"/>
                <a:cs typeface="+mj-cs"/>
              </a:rPr>
              <a:t>Les interactions fondamentales</a:t>
            </a:r>
            <a:endParaRPr lang="fr-FR" sz="4400" dirty="0">
              <a:solidFill>
                <a:schemeClr val="accent1"/>
              </a:solidFill>
              <a:latin typeface="Arial Narrow" pitchFamily="34" charset="0"/>
              <a:ea typeface="+mj-ea"/>
              <a:cs typeface="+mj-cs"/>
            </a:endParaRPr>
          </a:p>
        </p:txBody>
      </p:sp>
      <p:sp>
        <p:nvSpPr>
          <p:cNvPr id="17411" name="Text Box 3"/>
          <p:cNvSpPr txBox="1">
            <a:spLocks noChangeArrowheads="1"/>
          </p:cNvSpPr>
          <p:nvPr/>
        </p:nvSpPr>
        <p:spPr bwMode="auto">
          <a:xfrm>
            <a:off x="642910" y="785794"/>
            <a:ext cx="7620000" cy="3539430"/>
          </a:xfrm>
          <a:prstGeom prst="rect">
            <a:avLst/>
          </a:prstGeom>
          <a:noFill/>
          <a:ln w="9525">
            <a:noFill/>
            <a:miter lim="800000"/>
            <a:headEnd/>
            <a:tailEnd/>
          </a:ln>
        </p:spPr>
        <p:txBody>
          <a:bodyPr>
            <a:spAutoFit/>
          </a:bodyPr>
          <a:lstStyle/>
          <a:p>
            <a:r>
              <a:rPr lang="fr-FR" sz="2400" b="1" dirty="0" smtClean="0">
                <a:latin typeface="Arial Narrow" pitchFamily="34" charset="0"/>
                <a:cs typeface="Arial" pitchFamily="34" charset="0"/>
              </a:rPr>
              <a:t>En physique des particules, l’interaction qui s’exerce entre 2 particules élémentaires  de matière est décrite comme l’échange entre ces 2 particules d’une particule messagère</a:t>
            </a:r>
            <a:r>
              <a:rPr lang="fr-FR" sz="2400" dirty="0" smtClean="0">
                <a:latin typeface="Berlin Sans FB" pitchFamily="34" charset="0"/>
              </a:rPr>
              <a:t>.</a:t>
            </a:r>
          </a:p>
          <a:p>
            <a:endParaRPr lang="fr-FR" sz="2000" dirty="0" smtClean="0"/>
          </a:p>
          <a:p>
            <a:endParaRPr lang="fr-FR" sz="2000" dirty="0" smtClean="0"/>
          </a:p>
          <a:p>
            <a:endParaRPr lang="fr-FR" sz="2000" dirty="0" smtClean="0"/>
          </a:p>
          <a:p>
            <a:endParaRPr lang="fr-FR" sz="2000" dirty="0" smtClean="0"/>
          </a:p>
          <a:p>
            <a:endParaRPr lang="fr-FR" dirty="0" smtClean="0"/>
          </a:p>
          <a:p>
            <a:endParaRPr lang="fr-FR" dirty="0" smtClean="0"/>
          </a:p>
          <a:p>
            <a:endParaRPr lang="fr-FR" dirty="0" smtClean="0"/>
          </a:p>
          <a:p>
            <a:endParaRPr lang="fr-FR" b="1" dirty="0"/>
          </a:p>
        </p:txBody>
      </p:sp>
      <p:sp>
        <p:nvSpPr>
          <p:cNvPr id="17412" name="Text Box 15"/>
          <p:cNvSpPr txBox="1">
            <a:spLocks noChangeArrowheads="1"/>
          </p:cNvSpPr>
          <p:nvPr/>
        </p:nvSpPr>
        <p:spPr bwMode="auto">
          <a:xfrm>
            <a:off x="250825" y="4437063"/>
            <a:ext cx="4652963" cy="641350"/>
          </a:xfrm>
          <a:prstGeom prst="rect">
            <a:avLst/>
          </a:prstGeom>
          <a:noFill/>
          <a:ln w="9525">
            <a:noFill/>
            <a:miter lim="800000"/>
            <a:headEnd/>
            <a:tailEnd/>
          </a:ln>
        </p:spPr>
        <p:txBody>
          <a:bodyPr>
            <a:spAutoFit/>
          </a:bodyPr>
          <a:lstStyle/>
          <a:p>
            <a:r>
              <a:rPr lang="en-GB">
                <a:solidFill>
                  <a:schemeClr val="bg1"/>
                </a:solidFill>
              </a:rPr>
              <a:t>La portée de l’interaction d</a:t>
            </a:r>
            <a:r>
              <a:rPr lang="fr-FR">
                <a:solidFill>
                  <a:schemeClr val="bg1"/>
                </a:solidFill>
              </a:rPr>
              <a:t>épend de </a:t>
            </a:r>
            <a:r>
              <a:rPr lang="en-GB">
                <a:solidFill>
                  <a:schemeClr val="bg1"/>
                </a:solidFill>
              </a:rPr>
              <a:t>la masse de la particule messagère 	</a:t>
            </a:r>
          </a:p>
        </p:txBody>
      </p:sp>
      <p:grpSp>
        <p:nvGrpSpPr>
          <p:cNvPr id="2" name="Group 24"/>
          <p:cNvGrpSpPr>
            <a:grpSpLocks/>
          </p:cNvGrpSpPr>
          <p:nvPr/>
        </p:nvGrpSpPr>
        <p:grpSpPr bwMode="auto">
          <a:xfrm>
            <a:off x="5357818" y="2000240"/>
            <a:ext cx="2957503" cy="1647832"/>
            <a:chOff x="3168" y="1429"/>
            <a:chExt cx="2446" cy="1613"/>
          </a:xfrm>
        </p:grpSpPr>
        <p:grpSp>
          <p:nvGrpSpPr>
            <p:cNvPr id="3" name="Group 23"/>
            <p:cNvGrpSpPr>
              <a:grpSpLocks/>
            </p:cNvGrpSpPr>
            <p:nvPr/>
          </p:nvGrpSpPr>
          <p:grpSpPr bwMode="auto">
            <a:xfrm>
              <a:off x="3168" y="1429"/>
              <a:ext cx="2446" cy="1613"/>
              <a:chOff x="3168" y="1436"/>
              <a:chExt cx="2446" cy="1613"/>
            </a:xfrm>
          </p:grpSpPr>
          <p:pic>
            <p:nvPicPr>
              <p:cNvPr id="17431" name="Picture 14" descr="action_ballon"/>
              <p:cNvPicPr>
                <a:picLocks noChangeAspect="1" noChangeArrowheads="1"/>
              </p:cNvPicPr>
              <p:nvPr/>
            </p:nvPicPr>
            <p:blipFill>
              <a:blip r:embed="rId3" cstate="print"/>
              <a:srcRect/>
              <a:stretch>
                <a:fillRect/>
              </a:stretch>
            </p:blipFill>
            <p:spPr bwMode="auto">
              <a:xfrm>
                <a:off x="3168" y="1440"/>
                <a:ext cx="2446" cy="1609"/>
              </a:xfrm>
              <a:prstGeom prst="rect">
                <a:avLst/>
              </a:prstGeom>
              <a:noFill/>
              <a:ln w="9525">
                <a:noFill/>
                <a:miter lim="800000"/>
                <a:headEnd/>
                <a:tailEnd/>
              </a:ln>
            </p:spPr>
          </p:pic>
          <p:sp>
            <p:nvSpPr>
              <p:cNvPr id="17432" name="Text Box 16"/>
              <p:cNvSpPr txBox="1">
                <a:spLocks noChangeArrowheads="1"/>
              </p:cNvSpPr>
              <p:nvPr/>
            </p:nvSpPr>
            <p:spPr bwMode="auto">
              <a:xfrm>
                <a:off x="3286" y="1436"/>
                <a:ext cx="1237" cy="452"/>
              </a:xfrm>
              <a:prstGeom prst="rect">
                <a:avLst/>
              </a:prstGeom>
              <a:noFill/>
              <a:ln w="9525">
                <a:noFill/>
                <a:miter lim="800000"/>
                <a:headEnd/>
                <a:tailEnd/>
              </a:ln>
            </p:spPr>
            <p:txBody>
              <a:bodyPr>
                <a:spAutoFit/>
              </a:bodyPr>
              <a:lstStyle/>
              <a:p>
                <a:pPr algn="ctr"/>
                <a:r>
                  <a:rPr lang="en-GB" sz="1200" dirty="0">
                    <a:solidFill>
                      <a:schemeClr val="tx1"/>
                    </a:solidFill>
                    <a:latin typeface="Berlin Sans FB" pitchFamily="34" charset="0"/>
                  </a:rPr>
                  <a:t>Le </a:t>
                </a:r>
                <a:r>
                  <a:rPr lang="en-GB" sz="1200" dirty="0" err="1">
                    <a:solidFill>
                      <a:schemeClr val="tx1"/>
                    </a:solidFill>
                    <a:latin typeface="Berlin Sans FB" pitchFamily="34" charset="0"/>
                  </a:rPr>
                  <a:t>messager</a:t>
                </a:r>
                <a:r>
                  <a:rPr lang="en-GB" sz="1200" dirty="0">
                    <a:solidFill>
                      <a:schemeClr val="tx1"/>
                    </a:solidFill>
                    <a:latin typeface="Berlin Sans FB" pitchFamily="34" charset="0"/>
                  </a:rPr>
                  <a:t> de </a:t>
                </a:r>
                <a:r>
                  <a:rPr lang="en-GB" sz="1200" dirty="0" err="1">
                    <a:solidFill>
                      <a:schemeClr val="tx1"/>
                    </a:solidFill>
                    <a:latin typeface="Berlin Sans FB" pitchFamily="34" charset="0"/>
                  </a:rPr>
                  <a:t>l’interaction</a:t>
                </a:r>
                <a:endParaRPr lang="en-GB" sz="2400" dirty="0">
                  <a:solidFill>
                    <a:schemeClr val="tx1"/>
                  </a:solidFill>
                  <a:latin typeface="Berlin Sans FB" pitchFamily="34" charset="0"/>
                </a:endParaRPr>
              </a:p>
            </p:txBody>
          </p:sp>
          <p:sp>
            <p:nvSpPr>
              <p:cNvPr id="17433" name="Text Box 19"/>
              <p:cNvSpPr txBox="1">
                <a:spLocks noChangeArrowheads="1"/>
              </p:cNvSpPr>
              <p:nvPr/>
            </p:nvSpPr>
            <p:spPr bwMode="auto">
              <a:xfrm>
                <a:off x="4012" y="2175"/>
                <a:ext cx="928" cy="452"/>
              </a:xfrm>
              <a:prstGeom prst="rect">
                <a:avLst/>
              </a:prstGeom>
              <a:noFill/>
              <a:ln w="9525">
                <a:noFill/>
                <a:miter lim="800000"/>
                <a:headEnd/>
                <a:tailEnd/>
              </a:ln>
            </p:spPr>
            <p:txBody>
              <a:bodyPr wrap="square">
                <a:spAutoFit/>
              </a:bodyPr>
              <a:lstStyle/>
              <a:p>
                <a:pPr algn="ctr"/>
                <a:r>
                  <a:rPr lang="fr-FR" sz="1200" dirty="0" smtClean="0">
                    <a:solidFill>
                      <a:schemeClr val="tx1"/>
                    </a:solidFill>
                    <a:latin typeface="Berlin Sans FB" pitchFamily="34" charset="0"/>
                  </a:rPr>
                  <a:t>Portée de l’interaction</a:t>
                </a:r>
                <a:endParaRPr lang="fr-FR" sz="2400" dirty="0">
                  <a:solidFill>
                    <a:schemeClr val="tx1"/>
                  </a:solidFill>
                  <a:latin typeface="Berlin Sans FB" pitchFamily="34" charset="0"/>
                </a:endParaRPr>
              </a:p>
            </p:txBody>
          </p:sp>
        </p:grpSp>
        <p:sp>
          <p:nvSpPr>
            <p:cNvPr id="17429" name="Line 17"/>
            <p:cNvSpPr>
              <a:spLocks noChangeShapeType="1"/>
            </p:cNvSpPr>
            <p:nvPr/>
          </p:nvSpPr>
          <p:spPr bwMode="auto">
            <a:xfrm>
              <a:off x="4231" y="1639"/>
              <a:ext cx="206" cy="61"/>
            </a:xfrm>
            <a:prstGeom prst="line">
              <a:avLst/>
            </a:prstGeom>
            <a:noFill/>
            <a:ln w="9525">
              <a:solidFill>
                <a:schemeClr val="tx1"/>
              </a:solidFill>
              <a:round/>
              <a:headEnd/>
              <a:tailEnd type="triangle" w="med" len="med"/>
            </a:ln>
          </p:spPr>
          <p:txBody>
            <a:bodyPr wrap="none" anchor="ctr"/>
            <a:lstStyle/>
            <a:p>
              <a:endParaRPr lang="fr-FR">
                <a:latin typeface="Berlin Sans FB" pitchFamily="34" charset="0"/>
              </a:endParaRPr>
            </a:p>
          </p:txBody>
        </p:sp>
        <p:sp>
          <p:nvSpPr>
            <p:cNvPr id="17430" name="Line 18"/>
            <p:cNvSpPr>
              <a:spLocks noChangeShapeType="1"/>
            </p:cNvSpPr>
            <p:nvPr/>
          </p:nvSpPr>
          <p:spPr bwMode="auto">
            <a:xfrm>
              <a:off x="3925" y="2181"/>
              <a:ext cx="881" cy="0"/>
            </a:xfrm>
            <a:prstGeom prst="line">
              <a:avLst/>
            </a:prstGeom>
            <a:noFill/>
            <a:ln w="9525">
              <a:solidFill>
                <a:schemeClr val="tx1"/>
              </a:solidFill>
              <a:round/>
              <a:headEnd type="triangle" w="med" len="med"/>
              <a:tailEnd type="triangle" w="med" len="med"/>
            </a:ln>
          </p:spPr>
          <p:txBody>
            <a:bodyPr wrap="none" anchor="ctr"/>
            <a:lstStyle/>
            <a:p>
              <a:endParaRPr lang="fr-FR">
                <a:latin typeface="Berlin Sans FB" pitchFamily="34" charset="0"/>
              </a:endParaRPr>
            </a:p>
          </p:txBody>
        </p:sp>
      </p:grpSp>
      <p:grpSp>
        <p:nvGrpSpPr>
          <p:cNvPr id="4" name="Group 28"/>
          <p:cNvGrpSpPr>
            <a:grpSpLocks/>
          </p:cNvGrpSpPr>
          <p:nvPr/>
        </p:nvGrpSpPr>
        <p:grpSpPr bwMode="auto">
          <a:xfrm>
            <a:off x="571472" y="2071678"/>
            <a:ext cx="4759325" cy="1354138"/>
            <a:chOff x="411" y="1534"/>
            <a:chExt cx="2998" cy="853"/>
          </a:xfrm>
        </p:grpSpPr>
        <p:sp>
          <p:nvSpPr>
            <p:cNvPr id="17416" name="Text Box 13"/>
            <p:cNvSpPr txBox="1">
              <a:spLocks noChangeArrowheads="1"/>
            </p:cNvSpPr>
            <p:nvPr/>
          </p:nvSpPr>
          <p:spPr bwMode="auto">
            <a:xfrm>
              <a:off x="1584" y="1824"/>
              <a:ext cx="1825" cy="366"/>
            </a:xfrm>
            <a:prstGeom prst="rect">
              <a:avLst/>
            </a:prstGeom>
            <a:noFill/>
            <a:ln w="9525">
              <a:noFill/>
              <a:miter lim="800000"/>
              <a:headEnd/>
              <a:tailEnd/>
            </a:ln>
          </p:spPr>
          <p:txBody>
            <a:bodyPr>
              <a:spAutoFit/>
            </a:bodyPr>
            <a:lstStyle/>
            <a:p>
              <a:r>
                <a:rPr lang="fr-FR" sz="1600" dirty="0" smtClean="0">
                  <a:solidFill>
                    <a:srgbClr val="CC00CC"/>
                  </a:solidFill>
                  <a:latin typeface="Berlin Sans FB" pitchFamily="34" charset="0"/>
                </a:rPr>
                <a:t>Échange d’une particule messagère</a:t>
              </a:r>
              <a:endParaRPr lang="fr-FR" sz="2400" dirty="0">
                <a:solidFill>
                  <a:schemeClr val="tx1"/>
                </a:solidFill>
                <a:latin typeface="Berlin Sans FB" pitchFamily="34" charset="0"/>
              </a:endParaRPr>
            </a:p>
          </p:txBody>
        </p:sp>
        <p:grpSp>
          <p:nvGrpSpPr>
            <p:cNvPr id="5" name="Group 27"/>
            <p:cNvGrpSpPr>
              <a:grpSpLocks/>
            </p:cNvGrpSpPr>
            <p:nvPr/>
          </p:nvGrpSpPr>
          <p:grpSpPr bwMode="auto">
            <a:xfrm>
              <a:off x="411" y="1534"/>
              <a:ext cx="2237" cy="853"/>
              <a:chOff x="411" y="1534"/>
              <a:chExt cx="2237" cy="853"/>
            </a:xfrm>
          </p:grpSpPr>
          <p:sp>
            <p:nvSpPr>
              <p:cNvPr id="17418" name="Oval 4"/>
              <p:cNvSpPr>
                <a:spLocks noChangeArrowheads="1"/>
              </p:cNvSpPr>
              <p:nvPr/>
            </p:nvSpPr>
            <p:spPr bwMode="auto">
              <a:xfrm>
                <a:off x="411" y="1534"/>
                <a:ext cx="181" cy="181"/>
              </a:xfrm>
              <a:prstGeom prst="ellipse">
                <a:avLst/>
              </a:prstGeom>
              <a:solidFill>
                <a:srgbClr val="FF0000"/>
              </a:solidFill>
              <a:ln w="9525">
                <a:solidFill>
                  <a:schemeClr val="tx1"/>
                </a:solidFill>
                <a:round/>
                <a:headEnd/>
                <a:tailEnd/>
              </a:ln>
            </p:spPr>
            <p:txBody>
              <a:bodyPr wrap="none" anchor="ctr"/>
              <a:lstStyle/>
              <a:p>
                <a:endParaRPr lang="fr-FR">
                  <a:latin typeface="Berlin Sans FB" pitchFamily="34" charset="0"/>
                </a:endParaRPr>
              </a:p>
            </p:txBody>
          </p:sp>
          <p:sp>
            <p:nvSpPr>
              <p:cNvPr id="17419" name="Oval 5"/>
              <p:cNvSpPr>
                <a:spLocks noChangeArrowheads="1"/>
              </p:cNvSpPr>
              <p:nvPr/>
            </p:nvSpPr>
            <p:spPr bwMode="auto">
              <a:xfrm>
                <a:off x="411" y="2206"/>
                <a:ext cx="181" cy="181"/>
              </a:xfrm>
              <a:prstGeom prst="ellipse">
                <a:avLst/>
              </a:prstGeom>
              <a:solidFill>
                <a:schemeClr val="accent1"/>
              </a:solidFill>
              <a:ln w="9525">
                <a:solidFill>
                  <a:schemeClr val="tx1"/>
                </a:solidFill>
                <a:round/>
                <a:headEnd/>
                <a:tailEnd/>
              </a:ln>
            </p:spPr>
            <p:txBody>
              <a:bodyPr wrap="none" anchor="ctr"/>
              <a:lstStyle/>
              <a:p>
                <a:endParaRPr lang="fr-FR">
                  <a:latin typeface="Berlin Sans FB" pitchFamily="34" charset="0"/>
                </a:endParaRPr>
              </a:p>
            </p:txBody>
          </p:sp>
          <p:sp>
            <p:nvSpPr>
              <p:cNvPr id="17420" name="Line 6"/>
              <p:cNvSpPr>
                <a:spLocks noChangeShapeType="1"/>
              </p:cNvSpPr>
              <p:nvPr/>
            </p:nvSpPr>
            <p:spPr bwMode="auto">
              <a:xfrm>
                <a:off x="667" y="1665"/>
                <a:ext cx="544" cy="131"/>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1" name="Line 7"/>
              <p:cNvSpPr>
                <a:spLocks noChangeShapeType="1"/>
              </p:cNvSpPr>
              <p:nvPr/>
            </p:nvSpPr>
            <p:spPr bwMode="auto">
              <a:xfrm flipV="1">
                <a:off x="672" y="2208"/>
                <a:ext cx="532" cy="79"/>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2" name="Freeform 8"/>
              <p:cNvSpPr>
                <a:spLocks/>
              </p:cNvSpPr>
              <p:nvPr/>
            </p:nvSpPr>
            <p:spPr bwMode="auto">
              <a:xfrm>
                <a:off x="1198" y="1590"/>
                <a:ext cx="1450" cy="236"/>
              </a:xfrm>
              <a:custGeom>
                <a:avLst/>
                <a:gdLst>
                  <a:gd name="T0" fmla="*/ 0 w 1450"/>
                  <a:gd name="T1" fmla="*/ 200 h 236"/>
                  <a:gd name="T2" fmla="*/ 150 w 1450"/>
                  <a:gd name="T3" fmla="*/ 225 h 236"/>
                  <a:gd name="T4" fmla="*/ 357 w 1450"/>
                  <a:gd name="T5" fmla="*/ 231 h 236"/>
                  <a:gd name="T6" fmla="*/ 657 w 1450"/>
                  <a:gd name="T7" fmla="*/ 194 h 236"/>
                  <a:gd name="T8" fmla="*/ 1275 w 1450"/>
                  <a:gd name="T9" fmla="*/ 44 h 236"/>
                  <a:gd name="T10" fmla="*/ 1450 w 1450"/>
                  <a:gd name="T11" fmla="*/ 0 h 236"/>
                  <a:gd name="T12" fmla="*/ 0 60000 65536"/>
                  <a:gd name="T13" fmla="*/ 0 60000 65536"/>
                  <a:gd name="T14" fmla="*/ 0 60000 65536"/>
                  <a:gd name="T15" fmla="*/ 0 60000 65536"/>
                  <a:gd name="T16" fmla="*/ 0 60000 65536"/>
                  <a:gd name="T17" fmla="*/ 0 60000 65536"/>
                  <a:gd name="T18" fmla="*/ 0 w 1450"/>
                  <a:gd name="T19" fmla="*/ 0 h 236"/>
                  <a:gd name="T20" fmla="*/ 1450 w 145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50" h="236">
                    <a:moveTo>
                      <a:pt x="0" y="200"/>
                    </a:moveTo>
                    <a:cubicBezTo>
                      <a:pt x="45" y="210"/>
                      <a:pt x="91" y="220"/>
                      <a:pt x="150" y="225"/>
                    </a:cubicBezTo>
                    <a:cubicBezTo>
                      <a:pt x="209" y="230"/>
                      <a:pt x="273" y="236"/>
                      <a:pt x="357" y="231"/>
                    </a:cubicBezTo>
                    <a:cubicBezTo>
                      <a:pt x="441" y="226"/>
                      <a:pt x="504" y="225"/>
                      <a:pt x="657" y="194"/>
                    </a:cubicBezTo>
                    <a:cubicBezTo>
                      <a:pt x="810" y="163"/>
                      <a:pt x="1143" y="76"/>
                      <a:pt x="1275" y="44"/>
                    </a:cubicBezTo>
                    <a:cubicBezTo>
                      <a:pt x="1407" y="12"/>
                      <a:pt x="1428" y="6"/>
                      <a:pt x="1450" y="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sp>
            <p:nvSpPr>
              <p:cNvPr id="17423" name="Freeform 9"/>
              <p:cNvSpPr>
                <a:spLocks/>
              </p:cNvSpPr>
              <p:nvPr/>
            </p:nvSpPr>
            <p:spPr bwMode="auto">
              <a:xfrm>
                <a:off x="1173" y="2164"/>
                <a:ext cx="1338" cy="180"/>
              </a:xfrm>
              <a:custGeom>
                <a:avLst/>
                <a:gdLst>
                  <a:gd name="T0" fmla="*/ 0 w 1338"/>
                  <a:gd name="T1" fmla="*/ 61 h 180"/>
                  <a:gd name="T2" fmla="*/ 169 w 1338"/>
                  <a:gd name="T3" fmla="*/ 36 h 180"/>
                  <a:gd name="T4" fmla="*/ 469 w 1338"/>
                  <a:gd name="T5" fmla="*/ 24 h 180"/>
                  <a:gd name="T6" fmla="*/ 1338 w 1338"/>
                  <a:gd name="T7" fmla="*/ 180 h 180"/>
                  <a:gd name="T8" fmla="*/ 0 60000 65536"/>
                  <a:gd name="T9" fmla="*/ 0 60000 65536"/>
                  <a:gd name="T10" fmla="*/ 0 60000 65536"/>
                  <a:gd name="T11" fmla="*/ 0 60000 65536"/>
                  <a:gd name="T12" fmla="*/ 0 w 1338"/>
                  <a:gd name="T13" fmla="*/ 0 h 180"/>
                  <a:gd name="T14" fmla="*/ 1338 w 1338"/>
                  <a:gd name="T15" fmla="*/ 180 h 180"/>
                </a:gdLst>
                <a:ahLst/>
                <a:cxnLst>
                  <a:cxn ang="T8">
                    <a:pos x="T0" y="T1"/>
                  </a:cxn>
                  <a:cxn ang="T9">
                    <a:pos x="T2" y="T3"/>
                  </a:cxn>
                  <a:cxn ang="T10">
                    <a:pos x="T4" y="T5"/>
                  </a:cxn>
                  <a:cxn ang="T11">
                    <a:pos x="T6" y="T7"/>
                  </a:cxn>
                </a:cxnLst>
                <a:rect l="T12" t="T13" r="T14" b="T15"/>
                <a:pathLst>
                  <a:path w="1338" h="180">
                    <a:moveTo>
                      <a:pt x="0" y="61"/>
                    </a:moveTo>
                    <a:cubicBezTo>
                      <a:pt x="45" y="51"/>
                      <a:pt x="91" y="42"/>
                      <a:pt x="169" y="36"/>
                    </a:cubicBezTo>
                    <a:cubicBezTo>
                      <a:pt x="247" y="30"/>
                      <a:pt x="274" y="0"/>
                      <a:pt x="469" y="24"/>
                    </a:cubicBezTo>
                    <a:cubicBezTo>
                      <a:pt x="664" y="48"/>
                      <a:pt x="1193" y="155"/>
                      <a:pt x="1338" y="18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grpSp>
            <p:nvGrpSpPr>
              <p:cNvPr id="6" name="Group 10"/>
              <p:cNvGrpSpPr>
                <a:grpSpLocks/>
              </p:cNvGrpSpPr>
              <p:nvPr/>
            </p:nvGrpSpPr>
            <p:grpSpPr bwMode="auto">
              <a:xfrm>
                <a:off x="1458" y="1834"/>
                <a:ext cx="79" cy="306"/>
                <a:chOff x="2472" y="2188"/>
                <a:chExt cx="79" cy="306"/>
              </a:xfrm>
            </p:grpSpPr>
            <p:sp>
              <p:nvSpPr>
                <p:cNvPr id="17426" name="Freeform 11"/>
                <p:cNvSpPr>
                  <a:spLocks/>
                </p:cNvSpPr>
                <p:nvPr/>
              </p:nvSpPr>
              <p:spPr bwMode="auto">
                <a:xfrm>
                  <a:off x="2472" y="2275"/>
                  <a:ext cx="79" cy="219"/>
                </a:xfrm>
                <a:custGeom>
                  <a:avLst/>
                  <a:gdLst>
                    <a:gd name="T0" fmla="*/ 53 w 79"/>
                    <a:gd name="T1" fmla="*/ 219 h 219"/>
                    <a:gd name="T2" fmla="*/ 3 w 79"/>
                    <a:gd name="T3" fmla="*/ 194 h 219"/>
                    <a:gd name="T4" fmla="*/ 72 w 79"/>
                    <a:gd name="T5" fmla="*/ 156 h 219"/>
                    <a:gd name="T6" fmla="*/ 9 w 79"/>
                    <a:gd name="T7" fmla="*/ 131 h 219"/>
                    <a:gd name="T8" fmla="*/ 78 w 79"/>
                    <a:gd name="T9" fmla="*/ 75 h 219"/>
                    <a:gd name="T10" fmla="*/ 15 w 79"/>
                    <a:gd name="T11" fmla="*/ 31 h 219"/>
                    <a:gd name="T12" fmla="*/ 53 w 79"/>
                    <a:gd name="T13" fmla="*/ 0 h 219"/>
                    <a:gd name="T14" fmla="*/ 0 60000 65536"/>
                    <a:gd name="T15" fmla="*/ 0 60000 65536"/>
                    <a:gd name="T16" fmla="*/ 0 60000 65536"/>
                    <a:gd name="T17" fmla="*/ 0 60000 65536"/>
                    <a:gd name="T18" fmla="*/ 0 60000 65536"/>
                    <a:gd name="T19" fmla="*/ 0 60000 65536"/>
                    <a:gd name="T20" fmla="*/ 0 60000 65536"/>
                    <a:gd name="T21" fmla="*/ 0 w 79"/>
                    <a:gd name="T22" fmla="*/ 0 h 219"/>
                    <a:gd name="T23" fmla="*/ 79 w 7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19">
                      <a:moveTo>
                        <a:pt x="53" y="219"/>
                      </a:moveTo>
                      <a:cubicBezTo>
                        <a:pt x="26" y="212"/>
                        <a:pt x="0" y="205"/>
                        <a:pt x="3" y="194"/>
                      </a:cubicBezTo>
                      <a:cubicBezTo>
                        <a:pt x="6" y="183"/>
                        <a:pt x="71" y="166"/>
                        <a:pt x="72" y="156"/>
                      </a:cubicBezTo>
                      <a:cubicBezTo>
                        <a:pt x="73" y="146"/>
                        <a:pt x="8" y="144"/>
                        <a:pt x="9" y="131"/>
                      </a:cubicBezTo>
                      <a:cubicBezTo>
                        <a:pt x="10" y="118"/>
                        <a:pt x="77" y="92"/>
                        <a:pt x="78" y="75"/>
                      </a:cubicBezTo>
                      <a:cubicBezTo>
                        <a:pt x="79" y="58"/>
                        <a:pt x="19" y="43"/>
                        <a:pt x="15" y="31"/>
                      </a:cubicBezTo>
                      <a:cubicBezTo>
                        <a:pt x="11" y="19"/>
                        <a:pt x="47" y="5"/>
                        <a:pt x="53" y="0"/>
                      </a:cubicBezTo>
                    </a:path>
                  </a:pathLst>
                </a:custGeom>
                <a:noFill/>
                <a:ln w="28575">
                  <a:solidFill>
                    <a:srgbClr val="CC00CC"/>
                  </a:solidFill>
                  <a:round/>
                  <a:headEnd/>
                  <a:tailEnd/>
                </a:ln>
              </p:spPr>
              <p:txBody>
                <a:bodyPr wrap="none" anchor="ctr"/>
                <a:lstStyle/>
                <a:p>
                  <a:endParaRPr lang="fr-FR">
                    <a:latin typeface="Berlin Sans FB" pitchFamily="34" charset="0"/>
                  </a:endParaRPr>
                </a:p>
              </p:txBody>
            </p:sp>
            <p:sp>
              <p:nvSpPr>
                <p:cNvPr id="17427" name="Line 12"/>
                <p:cNvSpPr>
                  <a:spLocks noChangeShapeType="1"/>
                </p:cNvSpPr>
                <p:nvPr/>
              </p:nvSpPr>
              <p:spPr bwMode="auto">
                <a:xfrm flipV="1">
                  <a:off x="2512" y="2188"/>
                  <a:ext cx="0" cy="63"/>
                </a:xfrm>
                <a:prstGeom prst="line">
                  <a:avLst/>
                </a:prstGeom>
                <a:noFill/>
                <a:ln w="28575">
                  <a:solidFill>
                    <a:srgbClr val="CC00CC"/>
                  </a:solidFill>
                  <a:round/>
                  <a:headEnd/>
                  <a:tailEnd type="triangle" w="med" len="med"/>
                </a:ln>
              </p:spPr>
              <p:txBody>
                <a:bodyPr wrap="none" anchor="ctr"/>
                <a:lstStyle/>
                <a:p>
                  <a:endParaRPr lang="fr-FR">
                    <a:latin typeface="Berlin Sans FB" pitchFamily="34" charset="0"/>
                  </a:endParaRPr>
                </a:p>
              </p:txBody>
            </p:sp>
          </p:grpSp>
          <p:sp>
            <p:nvSpPr>
              <p:cNvPr id="17425" name="Rectangle 25"/>
              <p:cNvSpPr>
                <a:spLocks noChangeArrowheads="1"/>
              </p:cNvSpPr>
              <p:nvPr/>
            </p:nvSpPr>
            <p:spPr bwMode="auto">
              <a:xfrm>
                <a:off x="1018" y="1989"/>
                <a:ext cx="116" cy="288"/>
              </a:xfrm>
              <a:prstGeom prst="rect">
                <a:avLst/>
              </a:prstGeom>
              <a:noFill/>
              <a:ln w="9525">
                <a:noFill/>
                <a:miter lim="800000"/>
                <a:headEnd/>
                <a:tailEnd/>
              </a:ln>
            </p:spPr>
            <p:txBody>
              <a:bodyPr wrap="none">
                <a:spAutoFit/>
              </a:bodyPr>
              <a:lstStyle/>
              <a:p>
                <a:pPr>
                  <a:spcBef>
                    <a:spcPct val="0"/>
                  </a:spcBef>
                </a:pPr>
                <a:endParaRPr lang="en-US" sz="2400">
                  <a:solidFill>
                    <a:schemeClr val="tx1"/>
                  </a:solidFill>
                  <a:latin typeface="Berlin Sans FB" pitchFamily="34" charset="0"/>
                </a:endParaRPr>
              </a:p>
            </p:txBody>
          </p:sp>
        </p:grpSp>
      </p:grpSp>
      <p:sp>
        <p:nvSpPr>
          <p:cNvPr id="17415" name="Text Box 26"/>
          <p:cNvSpPr txBox="1">
            <a:spLocks noChangeArrowheads="1"/>
          </p:cNvSpPr>
          <p:nvPr/>
        </p:nvSpPr>
        <p:spPr bwMode="auto">
          <a:xfrm>
            <a:off x="304800" y="5867400"/>
            <a:ext cx="7967663" cy="1981200"/>
          </a:xfrm>
          <a:prstGeom prst="rect">
            <a:avLst/>
          </a:prstGeom>
          <a:noFill/>
          <a:ln w="9525">
            <a:noFill/>
            <a:miter lim="800000"/>
            <a:headEnd/>
            <a:tailEnd/>
          </a:ln>
        </p:spPr>
        <p:txBody>
          <a:bodyPr wrap="none">
            <a:spAutoFit/>
          </a:bodyPr>
          <a:lstStyle/>
          <a:p>
            <a:r>
              <a:rPr lang="en-GB" sz="2000" b="1" dirty="0">
                <a:solidFill>
                  <a:schemeClr val="bg1"/>
                </a:solidFill>
              </a:rPr>
              <a:t>Notre monde </a:t>
            </a:r>
            <a:r>
              <a:rPr lang="en-GB" sz="2000" b="1" dirty="0" err="1">
                <a:solidFill>
                  <a:schemeClr val="bg1"/>
                </a:solidFill>
              </a:rPr>
              <a:t>est</a:t>
            </a:r>
            <a:r>
              <a:rPr lang="en-GB" sz="2000" b="1" dirty="0">
                <a:solidFill>
                  <a:schemeClr val="bg1"/>
                </a:solidFill>
              </a:rPr>
              <a:t> </a:t>
            </a:r>
            <a:r>
              <a:rPr lang="en-GB" sz="2000" b="1" dirty="0" err="1">
                <a:solidFill>
                  <a:schemeClr val="bg1"/>
                </a:solidFill>
              </a:rPr>
              <a:t>régi</a:t>
            </a:r>
            <a:r>
              <a:rPr lang="en-GB" sz="2000" b="1" dirty="0">
                <a:solidFill>
                  <a:schemeClr val="bg1"/>
                </a:solidFill>
              </a:rPr>
              <a:t> par </a:t>
            </a:r>
            <a:r>
              <a:rPr lang="en-GB" sz="2000" b="1" dirty="0" err="1">
                <a:solidFill>
                  <a:schemeClr val="bg1"/>
                </a:solidFill>
              </a:rPr>
              <a:t>quatre</a:t>
            </a:r>
            <a:r>
              <a:rPr lang="en-GB" sz="2000" b="1" dirty="0">
                <a:solidFill>
                  <a:schemeClr val="bg1"/>
                </a:solidFill>
              </a:rPr>
              <a:t> interactions </a:t>
            </a:r>
            <a:r>
              <a:rPr lang="en-GB" sz="2000" b="1" dirty="0" err="1">
                <a:solidFill>
                  <a:schemeClr val="bg1"/>
                </a:solidFill>
              </a:rPr>
              <a:t>fondamentales</a:t>
            </a:r>
            <a:r>
              <a:rPr lang="en-GB" sz="2000" b="1" dirty="0">
                <a:solidFill>
                  <a:schemeClr val="bg1"/>
                </a:solidFill>
              </a:rPr>
              <a:t> :</a:t>
            </a:r>
            <a:r>
              <a:rPr lang="en-GB" sz="2000" dirty="0">
                <a:solidFill>
                  <a:schemeClr val="bg1"/>
                </a:solidFill>
              </a:rPr>
              <a:t> </a:t>
            </a:r>
          </a:p>
          <a:p>
            <a:r>
              <a:rPr lang="en-GB" sz="2000" dirty="0" err="1">
                <a:solidFill>
                  <a:schemeClr val="bg1"/>
                </a:solidFill>
              </a:rPr>
              <a:t>Lesquelles</a:t>
            </a:r>
            <a:r>
              <a:rPr lang="en-GB" sz="2000" dirty="0">
                <a:solidFill>
                  <a:schemeClr val="bg1"/>
                </a:solidFill>
              </a:rPr>
              <a:t> ?</a:t>
            </a:r>
            <a:endParaRPr lang="en-GB" sz="2400" dirty="0">
              <a:solidFill>
                <a:schemeClr val="tx1"/>
              </a:solidFill>
            </a:endParaRPr>
          </a:p>
          <a:p>
            <a:endParaRPr lang="en-GB" sz="2400" dirty="0">
              <a:solidFill>
                <a:schemeClr val="tx1"/>
              </a:solidFill>
            </a:endParaRPr>
          </a:p>
          <a:p>
            <a:pPr>
              <a:spcBef>
                <a:spcPct val="0"/>
              </a:spcBef>
            </a:pPr>
            <a:endParaRPr lang="fr-FR" sz="2400" dirty="0">
              <a:solidFill>
                <a:schemeClr val="tx1"/>
              </a:solidFill>
              <a:latin typeface="Arial" charset="0"/>
            </a:endParaRPr>
          </a:p>
        </p:txBody>
      </p:sp>
      <p:pic>
        <p:nvPicPr>
          <p:cNvPr id="26" name="Picture 3"/>
          <p:cNvPicPr>
            <a:picLocks noChangeAspect="1" noChangeArrowheads="1"/>
          </p:cNvPicPr>
          <p:nvPr/>
        </p:nvPicPr>
        <p:blipFill>
          <a:blip r:embed="rId4" cstate="print"/>
          <a:srcRect l="7047" t="52083" r="3905" b="5208"/>
          <a:stretch>
            <a:fillRect/>
          </a:stretch>
        </p:blipFill>
        <p:spPr bwMode="auto">
          <a:xfrm>
            <a:off x="571472" y="3714752"/>
            <a:ext cx="8143932" cy="3071810"/>
          </a:xfrm>
          <a:prstGeom prst="rect">
            <a:avLst/>
          </a:prstGeom>
          <a:noFill/>
          <a:ln w="9525">
            <a:noFill/>
            <a:miter lim="800000"/>
            <a:headEnd/>
            <a:tailEnd/>
          </a:ln>
        </p:spPr>
      </p:pic>
      <p:sp>
        <p:nvSpPr>
          <p:cNvPr id="27" name="ZoneTexte 26"/>
          <p:cNvSpPr txBox="1"/>
          <p:nvPr/>
        </p:nvSpPr>
        <p:spPr>
          <a:xfrm>
            <a:off x="2857488" y="4365104"/>
            <a:ext cx="564578"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28" name="ZoneTexte 27"/>
          <p:cNvSpPr txBox="1"/>
          <p:nvPr/>
        </p:nvSpPr>
        <p:spPr>
          <a:xfrm>
            <a:off x="2714612" y="5000636"/>
            <a:ext cx="942887"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29" name="ZoneTexte 28"/>
          <p:cNvSpPr txBox="1"/>
          <p:nvPr/>
        </p:nvSpPr>
        <p:spPr>
          <a:xfrm>
            <a:off x="2714612" y="5620424"/>
            <a:ext cx="942887"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30" name="ZoneTexte 29"/>
          <p:cNvSpPr txBox="1"/>
          <p:nvPr/>
        </p:nvSpPr>
        <p:spPr>
          <a:xfrm>
            <a:off x="2714612" y="6215082"/>
            <a:ext cx="1209316" cy="523220"/>
          </a:xfrm>
          <a:prstGeom prst="rect">
            <a:avLst/>
          </a:prstGeom>
          <a:solidFill>
            <a:srgbClr val="474CB9"/>
          </a:solidFill>
          <a:ln>
            <a:solidFill>
              <a:schemeClr val="tx1"/>
            </a:solidFill>
          </a:ln>
        </p:spPr>
        <p:txBody>
          <a:bodyPr wrap="squar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
        <p:nvSpPr>
          <p:cNvPr id="31" name="Espace réservé de la date 30"/>
          <p:cNvSpPr>
            <a:spLocks noGrp="1"/>
          </p:cNvSpPr>
          <p:nvPr>
            <p:ph type="dt" sz="half" idx="10"/>
          </p:nvPr>
        </p:nvSpPr>
        <p:spPr/>
        <p:txBody>
          <a:bodyPr/>
          <a:lstStyle/>
          <a:p>
            <a:pPr>
              <a:defRPr/>
            </a:pPr>
            <a:r>
              <a:rPr lang="fr-FR" smtClean="0"/>
              <a:t>21/03/2014</a:t>
            </a:r>
            <a:endParaRPr lang="fr-FR" dirty="0"/>
          </a:p>
        </p:txBody>
      </p:sp>
      <p:sp>
        <p:nvSpPr>
          <p:cNvPr id="32" name="Espace réservé du numéro de diapositive 31"/>
          <p:cNvSpPr>
            <a:spLocks noGrp="1"/>
          </p:cNvSpPr>
          <p:nvPr>
            <p:ph type="sldNum" sz="quarter" idx="12"/>
          </p:nvPr>
        </p:nvSpPr>
        <p:spPr/>
        <p:txBody>
          <a:bodyPr/>
          <a:lstStyle/>
          <a:p>
            <a:pPr>
              <a:defRPr/>
            </a:pPr>
            <a:fld id="{2A926D31-2C0C-4E38-AE5D-66022EC96D7E}" type="slidenum">
              <a:rPr lang="fr-FR" smtClean="0"/>
              <a:pPr>
                <a:defRPr/>
              </a:pPr>
              <a:t>14</a:t>
            </a:fld>
            <a:endParaRPr lang="fr-FR"/>
          </a:p>
        </p:txBody>
      </p:sp>
      <p:sp>
        <p:nvSpPr>
          <p:cNvPr id="33" name="Espace réservé du pied de page 32"/>
          <p:cNvSpPr>
            <a:spLocks noGrp="1"/>
          </p:cNvSpPr>
          <p:nvPr>
            <p:ph type="ftr" sz="quarter" idx="11"/>
          </p:nvPr>
        </p:nvSpPr>
        <p:spPr/>
        <p:txBody>
          <a:bodyPr/>
          <a:lstStyle/>
          <a:p>
            <a:pPr>
              <a:defRPr/>
            </a:pPr>
            <a:r>
              <a:rPr lang="fr-FR" smtClean="0"/>
              <a:t>Visite L3 physique Tours </a:t>
            </a:r>
            <a:endParaRPr lang="fr-FR" dirty="0"/>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dirty="0" smtClean="0">
                <a:solidFill>
                  <a:schemeClr val="accent1"/>
                </a:solidFill>
                <a:latin typeface="Arial Narrow" pitchFamily="34" charset="0"/>
              </a:rPr>
              <a:t>Les limites de la théorie </a:t>
            </a:r>
            <a:endParaRPr lang="fr-FR" dirty="0">
              <a:solidFill>
                <a:schemeClr val="accent1"/>
              </a:solidFill>
              <a:latin typeface="Arial Narrow" pitchFamily="34" charset="0"/>
            </a:endParaRPr>
          </a:p>
        </p:txBody>
      </p:sp>
      <p:sp>
        <p:nvSpPr>
          <p:cNvPr id="20483" name="Text Box 3"/>
          <p:cNvSpPr txBox="1">
            <a:spLocks noChangeArrowheads="1"/>
          </p:cNvSpPr>
          <p:nvPr/>
        </p:nvSpPr>
        <p:spPr bwMode="auto">
          <a:xfrm>
            <a:off x="755576" y="1484784"/>
            <a:ext cx="4176464" cy="34778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defTabSz="673100">
              <a:spcBef>
                <a:spcPct val="50000"/>
              </a:spcBef>
              <a:buFont typeface="Arial" pitchFamily="34" charset="0"/>
              <a:buChar char="•"/>
            </a:pPr>
            <a:r>
              <a:rPr lang="fr-FR" sz="2000" b="1" dirty="0" smtClean="0">
                <a:solidFill>
                  <a:srgbClr val="0033CC"/>
                </a:solidFill>
                <a:latin typeface="Arial Narrow" pitchFamily="34" charset="0"/>
              </a:rPr>
              <a:t> Pourquoi </a:t>
            </a:r>
            <a:r>
              <a:rPr lang="fr-FR" sz="2000" b="1" dirty="0" smtClean="0">
                <a:solidFill>
                  <a:srgbClr val="FF0000"/>
                </a:solidFill>
                <a:latin typeface="Arial Narrow" pitchFamily="34" charset="0"/>
              </a:rPr>
              <a:t>3 familles </a:t>
            </a:r>
            <a:r>
              <a:rPr lang="fr-FR" sz="2000" b="1" dirty="0" smtClean="0">
                <a:solidFill>
                  <a:srgbClr val="0033CC"/>
                </a:solidFill>
                <a:latin typeface="Arial Narrow" pitchFamily="34" charset="0"/>
              </a:rPr>
              <a:t>de constituants élémentaires?</a:t>
            </a:r>
          </a:p>
          <a:p>
            <a:pPr defTabSz="673100">
              <a:spcBef>
                <a:spcPct val="50000"/>
              </a:spcBef>
              <a:buFontTx/>
              <a:buChar char="•"/>
            </a:pPr>
            <a:r>
              <a:rPr lang="fr-FR" sz="2000" b="1" dirty="0" smtClean="0">
                <a:solidFill>
                  <a:srgbClr val="0033CC"/>
                </a:solidFill>
                <a:latin typeface="Arial Narrow" pitchFamily="34" charset="0"/>
              </a:rPr>
              <a:t> Pourquoi existe-t-il une grande disparité de masse entre les particules?</a:t>
            </a:r>
          </a:p>
          <a:p>
            <a:pPr defTabSz="673100">
              <a:spcBef>
                <a:spcPct val="50000"/>
              </a:spcBef>
              <a:buFontTx/>
              <a:buChar char="•"/>
            </a:pPr>
            <a:r>
              <a:rPr lang="fr-FR" sz="2000" b="1" dirty="0" smtClean="0">
                <a:solidFill>
                  <a:srgbClr val="0033CC"/>
                </a:solidFill>
                <a:latin typeface="Arial Narrow" pitchFamily="34" charset="0"/>
              </a:rPr>
              <a:t>Quelle est l’origine de la masse? </a:t>
            </a:r>
            <a:r>
              <a:rPr lang="fr-FR" sz="2000" b="1" dirty="0">
                <a:solidFill>
                  <a:srgbClr val="0033CC"/>
                </a:solidFill>
                <a:latin typeface="Arial Narrow" pitchFamily="34" charset="0"/>
              </a:rPr>
              <a:t>le boson de </a:t>
            </a:r>
            <a:r>
              <a:rPr lang="fr-FR" sz="2000" b="1" dirty="0" err="1" smtClean="0">
                <a:solidFill>
                  <a:srgbClr val="0033CC"/>
                </a:solidFill>
                <a:latin typeface="Arial Narrow" pitchFamily="34" charset="0"/>
              </a:rPr>
              <a:t>Higgs</a:t>
            </a:r>
            <a:r>
              <a:rPr lang="fr-FR" sz="2000" b="1" dirty="0" smtClean="0">
                <a:solidFill>
                  <a:srgbClr val="0033CC"/>
                </a:solidFill>
                <a:latin typeface="Arial Narrow" pitchFamily="34" charset="0"/>
              </a:rPr>
              <a:t> </a:t>
            </a:r>
            <a:r>
              <a:rPr lang="fr-FR" sz="2000" i="1" dirty="0" smtClean="0">
                <a:solidFill>
                  <a:srgbClr val="FF0000"/>
                </a:solidFill>
                <a:latin typeface="Arial Narrow" pitchFamily="34" charset="0"/>
              </a:rPr>
              <a:t>(découvert en 2012)</a:t>
            </a:r>
            <a:endParaRPr lang="fr-FR" sz="2000" i="1" dirty="0">
              <a:solidFill>
                <a:srgbClr val="FF0000"/>
              </a:solidFill>
              <a:latin typeface="Arial Narrow" pitchFamily="34" charset="0"/>
            </a:endParaRPr>
          </a:p>
          <a:p>
            <a:pPr defTabSz="673100">
              <a:spcBef>
                <a:spcPct val="50000"/>
              </a:spcBef>
              <a:buFontTx/>
              <a:buChar char="•"/>
            </a:pPr>
            <a:r>
              <a:rPr lang="en-US" sz="2000" b="1" dirty="0" smtClean="0">
                <a:solidFill>
                  <a:srgbClr val="0033CC"/>
                </a:solidFill>
                <a:latin typeface="Arial Narrow" pitchFamily="34" charset="0"/>
              </a:rPr>
              <a:t> La </a:t>
            </a:r>
            <a:r>
              <a:rPr lang="en-US" sz="2000" b="1" dirty="0" err="1">
                <a:solidFill>
                  <a:srgbClr val="0033CC"/>
                </a:solidFill>
                <a:latin typeface="Arial Narrow" pitchFamily="34" charset="0"/>
              </a:rPr>
              <a:t>mati</a:t>
            </a:r>
            <a:r>
              <a:rPr lang="fr-FR" sz="2000" dirty="0">
                <a:solidFill>
                  <a:srgbClr val="0000CC"/>
                </a:solidFill>
                <a:latin typeface="Arial Narrow" pitchFamily="34" charset="0"/>
              </a:rPr>
              <a:t>è</a:t>
            </a:r>
            <a:r>
              <a:rPr lang="en-US" sz="2000" b="1" dirty="0">
                <a:solidFill>
                  <a:srgbClr val="0033CC"/>
                </a:solidFill>
                <a:latin typeface="Arial Narrow" pitchFamily="34" charset="0"/>
              </a:rPr>
              <a:t>re noire? </a:t>
            </a:r>
            <a:endParaRPr lang="en-US" sz="2000" b="1" dirty="0" smtClean="0">
              <a:solidFill>
                <a:srgbClr val="0033CC"/>
              </a:solidFill>
              <a:latin typeface="Arial Narrow" pitchFamily="34" charset="0"/>
            </a:endParaRPr>
          </a:p>
          <a:p>
            <a:pPr defTabSz="673100">
              <a:spcBef>
                <a:spcPct val="50000"/>
              </a:spcBef>
              <a:buFontTx/>
              <a:buChar char="•"/>
            </a:pPr>
            <a:r>
              <a:rPr lang="fr-FR" sz="2000" b="1" dirty="0" smtClean="0">
                <a:solidFill>
                  <a:srgbClr val="0033CC"/>
                </a:solidFill>
                <a:latin typeface="Arial Narrow" pitchFamily="34" charset="0"/>
              </a:rPr>
              <a:t> L’absence d'</a:t>
            </a:r>
            <a:r>
              <a:rPr lang="fr-FR" sz="2000" b="1" dirty="0" err="1" smtClean="0">
                <a:solidFill>
                  <a:srgbClr val="0033CC"/>
                </a:solidFill>
                <a:latin typeface="Arial Narrow" pitchFamily="34" charset="0"/>
              </a:rPr>
              <a:t>anti-matière</a:t>
            </a:r>
            <a:r>
              <a:rPr lang="fr-FR" sz="2000" b="1" dirty="0" smtClean="0">
                <a:solidFill>
                  <a:srgbClr val="0033CC"/>
                </a:solidFill>
                <a:latin typeface="Arial Narrow" pitchFamily="34" charset="0"/>
              </a:rPr>
              <a:t> dans l’univers.</a:t>
            </a: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15</a:t>
            </a:fld>
            <a:endParaRPr lang="fr-FR" dirty="0"/>
          </a:p>
        </p:txBody>
      </p:sp>
      <p:sp>
        <p:nvSpPr>
          <p:cNvPr id="6" name="Espace réservé du pied de page 5"/>
          <p:cNvSpPr>
            <a:spLocks noGrp="1"/>
          </p:cNvSpPr>
          <p:nvPr>
            <p:ph type="ftr" sz="quarter" idx="11"/>
          </p:nvPr>
        </p:nvSpPr>
        <p:spPr/>
        <p:txBody>
          <a:bodyPr/>
          <a:lstStyle/>
          <a:p>
            <a:pPr>
              <a:defRPr/>
            </a:pPr>
            <a:r>
              <a:rPr lang="fr-FR" smtClean="0"/>
              <a:t>Visite L3 physique Tours </a:t>
            </a:r>
            <a:endParaRPr lang="fr-FR"/>
          </a:p>
        </p:txBody>
      </p:sp>
      <p:pic>
        <p:nvPicPr>
          <p:cNvPr id="420" name="Picture 1"/>
          <p:cNvPicPr>
            <a:picLocks noChangeAspect="1"/>
          </p:cNvPicPr>
          <p:nvPr/>
        </p:nvPicPr>
        <p:blipFill>
          <a:blip r:embed="rId3" cstate="print"/>
          <a:srcRect l="45674" t="21000" r="6289" b="26501"/>
          <a:stretch>
            <a:fillRect/>
          </a:stretch>
        </p:blipFill>
        <p:spPr>
          <a:xfrm>
            <a:off x="5076056" y="1484784"/>
            <a:ext cx="3865389" cy="3168352"/>
          </a:xfrm>
          <a:prstGeom prst="rect">
            <a:avLst/>
          </a:prstGeom>
        </p:spPr>
      </p:pic>
      <p:sp>
        <p:nvSpPr>
          <p:cNvPr id="421" name="ZoneTexte 420"/>
          <p:cNvSpPr txBox="1"/>
          <p:nvPr/>
        </p:nvSpPr>
        <p:spPr>
          <a:xfrm>
            <a:off x="755576" y="4869160"/>
            <a:ext cx="8136904"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sz="2000" b="1" dirty="0" smtClean="0">
                <a:solidFill>
                  <a:srgbClr val="0033CC"/>
                </a:solidFill>
                <a:latin typeface="Arial Narrow" pitchFamily="34" charset="0"/>
              </a:rPr>
              <a:t>Y a t </a:t>
            </a:r>
            <a:r>
              <a:rPr lang="en-US" sz="2000" b="1" dirty="0" err="1" smtClean="0">
                <a:solidFill>
                  <a:srgbClr val="0033CC"/>
                </a:solidFill>
                <a:latin typeface="Arial Narrow" pitchFamily="34" charset="0"/>
              </a:rPr>
              <a:t>il</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une</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théorie</a:t>
            </a:r>
            <a:r>
              <a:rPr lang="en-US" sz="2000" b="1" dirty="0" smtClean="0">
                <a:solidFill>
                  <a:srgbClr val="0033CC"/>
                </a:solidFill>
                <a:latin typeface="Arial Narrow" pitchFamily="34" charset="0"/>
              </a:rPr>
              <a:t> (“au </a:t>
            </a:r>
            <a:r>
              <a:rPr lang="en-US" sz="2000" b="1" dirty="0" err="1" smtClean="0">
                <a:solidFill>
                  <a:srgbClr val="0033CC"/>
                </a:solidFill>
                <a:latin typeface="Arial Narrow" pitchFamily="34" charset="0"/>
              </a:rPr>
              <a:t>delà</a:t>
            </a:r>
            <a:r>
              <a:rPr lang="en-US" sz="2000" b="1" dirty="0" smtClean="0">
                <a:solidFill>
                  <a:srgbClr val="0033CC"/>
                </a:solidFill>
                <a:latin typeface="Arial Narrow" pitchFamily="34" charset="0"/>
              </a:rPr>
              <a:t> du </a:t>
            </a:r>
            <a:r>
              <a:rPr lang="en-US" sz="2000" b="1" dirty="0" err="1" smtClean="0">
                <a:solidFill>
                  <a:srgbClr val="0033CC"/>
                </a:solidFill>
                <a:latin typeface="Arial Narrow" pitchFamily="34" charset="0"/>
              </a:rPr>
              <a:t>Modèle</a:t>
            </a:r>
            <a:r>
              <a:rPr lang="en-US" sz="2000" b="1" dirty="0" smtClean="0">
                <a:solidFill>
                  <a:srgbClr val="0033CC"/>
                </a:solidFill>
                <a:latin typeface="Arial Narrow" pitchFamily="34" charset="0"/>
              </a:rPr>
              <a:t> Standard”) qui </a:t>
            </a:r>
            <a:r>
              <a:rPr lang="en-US" sz="2000" b="1" dirty="0" err="1" smtClean="0">
                <a:solidFill>
                  <a:srgbClr val="0033CC"/>
                </a:solidFill>
                <a:latin typeface="Arial Narrow" pitchFamily="34" charset="0"/>
              </a:rPr>
              <a:t>répondrait</a:t>
            </a:r>
            <a:r>
              <a:rPr lang="en-US" sz="2000" b="1" dirty="0" smtClean="0">
                <a:solidFill>
                  <a:srgbClr val="0033CC"/>
                </a:solidFill>
                <a:latin typeface="Arial Narrow" pitchFamily="34" charset="0"/>
              </a:rPr>
              <a:t> à </a:t>
            </a:r>
            <a:r>
              <a:rPr lang="en-US" sz="2000" b="1" dirty="0" err="1" smtClean="0">
                <a:solidFill>
                  <a:srgbClr val="0033CC"/>
                </a:solidFill>
                <a:latin typeface="Arial Narrow" pitchFamily="34" charset="0"/>
              </a:rPr>
              <a:t>ces</a:t>
            </a:r>
            <a:r>
              <a:rPr lang="en-US" sz="2000" b="1" dirty="0" smtClean="0">
                <a:solidFill>
                  <a:srgbClr val="0033CC"/>
                </a:solidFill>
                <a:latin typeface="Arial Narrow" pitchFamily="34" charset="0"/>
              </a:rPr>
              <a:t> questions? </a:t>
            </a:r>
          </a:p>
          <a:p>
            <a:pPr>
              <a:buFont typeface="Arial" pitchFamily="34" charset="0"/>
              <a:buChar char="•"/>
            </a:pPr>
            <a:r>
              <a:rPr lang="fr-FR" sz="2000" b="1" dirty="0" smtClean="0">
                <a:solidFill>
                  <a:srgbClr val="0033CC"/>
                </a:solidFill>
                <a:latin typeface="Arial Narrow" pitchFamily="34" charset="0"/>
              </a:rPr>
              <a:t>Comment unifier la gravitation avec les autres forces ?</a:t>
            </a:r>
            <a:r>
              <a:rPr lang="en-US" sz="2000" b="1" dirty="0" smtClean="0">
                <a:solidFill>
                  <a:srgbClr val="0033CC"/>
                </a:solidFill>
                <a:latin typeface="Arial Narrow" pitchFamily="34" charset="0"/>
              </a:rPr>
              <a:t> </a:t>
            </a:r>
            <a:r>
              <a:rPr lang="fr-FR" sz="2000" b="1" dirty="0" smtClean="0">
                <a:solidFill>
                  <a:srgbClr val="0033CC"/>
                </a:solidFill>
                <a:latin typeface="Arial Narrow" pitchFamily="34" charset="0"/>
              </a:rPr>
              <a:t>Peut on unifier (décrire par une même loi) toutes les forces?</a:t>
            </a:r>
            <a:endParaRPr lang="fr-FR" sz="2000" dirty="0"/>
          </a:p>
        </p:txBody>
      </p:sp>
      <p:sp>
        <p:nvSpPr>
          <p:cNvPr id="8" name="Espace réservé de la date 7"/>
          <p:cNvSpPr>
            <a:spLocks noGrp="1"/>
          </p:cNvSpPr>
          <p:nvPr>
            <p:ph type="dt" sz="half" idx="10"/>
          </p:nvPr>
        </p:nvSpPr>
        <p:spPr/>
        <p:txBody>
          <a:bodyPr/>
          <a:lstStyle/>
          <a:p>
            <a:pPr>
              <a:defRPr/>
            </a:pPr>
            <a:r>
              <a:rPr lang="fr-FR" smtClean="0"/>
              <a:t>21/03/2014</a:t>
            </a:r>
            <a:endParaRPr lang="fr-F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503"/>
            <a:ext cx="9144000" cy="974170"/>
          </a:xfrm>
        </p:spPr>
        <p:txBody>
          <a:bodyPr/>
          <a:lstStyle/>
          <a:p>
            <a:r>
              <a:rPr lang="en-US" dirty="0" smtClean="0">
                <a:solidFill>
                  <a:schemeClr val="accent1"/>
                </a:solidFill>
                <a:latin typeface="Arial Narrow" pitchFamily="34" charset="0"/>
              </a:rPr>
              <a:t>Le </a:t>
            </a:r>
            <a:r>
              <a:rPr lang="en-US" dirty="0" err="1" smtClean="0">
                <a:solidFill>
                  <a:schemeClr val="accent1"/>
                </a:solidFill>
                <a:latin typeface="Arial Narrow" pitchFamily="34" charset="0"/>
              </a:rPr>
              <a:t>problème</a:t>
            </a:r>
            <a:r>
              <a:rPr lang="en-US" dirty="0" smtClean="0">
                <a:solidFill>
                  <a:schemeClr val="accent1"/>
                </a:solidFill>
                <a:latin typeface="Arial Narrow" pitchFamily="34" charset="0"/>
              </a:rPr>
              <a:t> de la </a:t>
            </a:r>
            <a:r>
              <a:rPr lang="en-US" dirty="0" err="1" smtClean="0">
                <a:solidFill>
                  <a:schemeClr val="accent1"/>
                </a:solidFill>
                <a:latin typeface="Arial Narrow" pitchFamily="34" charset="0"/>
              </a:rPr>
              <a:t>matière</a:t>
            </a:r>
            <a:r>
              <a:rPr lang="en-US" dirty="0" smtClean="0">
                <a:solidFill>
                  <a:schemeClr val="accent1"/>
                </a:solidFill>
                <a:latin typeface="Arial Narrow" pitchFamily="34" charset="0"/>
              </a:rPr>
              <a:t> noire</a:t>
            </a:r>
            <a:endParaRPr lang="en-US" dirty="0">
              <a:solidFill>
                <a:schemeClr val="accent1"/>
              </a:solidFill>
              <a:latin typeface="Arial Narrow" pitchFamily="34" charset="0"/>
            </a:endParaRPr>
          </a:p>
        </p:txBody>
      </p:sp>
      <p:sp>
        <p:nvSpPr>
          <p:cNvPr id="13" name="TextBox 12"/>
          <p:cNvSpPr txBox="1"/>
          <p:nvPr/>
        </p:nvSpPr>
        <p:spPr>
          <a:xfrm>
            <a:off x="611560" y="4149080"/>
            <a:ext cx="8352928"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dirty="0" smtClean="0">
                <a:latin typeface="Gill Sans Light"/>
                <a:cs typeface="Gill Sans Light"/>
              </a:rPr>
              <a:t> </a:t>
            </a:r>
            <a:r>
              <a:rPr lang="en-US" sz="2000" dirty="0" smtClean="0">
                <a:latin typeface="Arial Narrow" pitchFamily="34" charset="0"/>
                <a:cs typeface="Gill Sans Light"/>
              </a:rPr>
              <a:t>La </a:t>
            </a:r>
            <a:r>
              <a:rPr lang="en-US" sz="2000" dirty="0" err="1" smtClean="0">
                <a:latin typeface="Arial Narrow" pitchFamily="34" charset="0"/>
                <a:cs typeface="Gill Sans Light"/>
              </a:rPr>
              <a:t>cinématique</a:t>
            </a:r>
            <a:r>
              <a:rPr lang="en-US" sz="2000" dirty="0" smtClean="0">
                <a:latin typeface="Arial Narrow" pitchFamily="34" charset="0"/>
                <a:cs typeface="Gill Sans Light"/>
              </a:rPr>
              <a:t> des galaxies </a:t>
            </a:r>
            <a:r>
              <a:rPr lang="en-US" sz="2000" dirty="0" err="1" smtClean="0">
                <a:latin typeface="Arial Narrow" pitchFamily="34" charset="0"/>
                <a:cs typeface="Gill Sans Light"/>
              </a:rPr>
              <a:t>indique</a:t>
            </a:r>
            <a:r>
              <a:rPr lang="en-US" sz="2000" dirty="0" smtClean="0">
                <a:latin typeface="Arial Narrow" pitchFamily="34" charset="0"/>
                <a:cs typeface="Gill Sans Light"/>
              </a:rPr>
              <a:t> </a:t>
            </a:r>
            <a:r>
              <a:rPr lang="en-US" sz="2000" dirty="0" err="1" smtClean="0">
                <a:latin typeface="Arial Narrow" pitchFamily="34" charset="0"/>
                <a:cs typeface="Gill Sans Light"/>
              </a:rPr>
              <a:t>l’existence</a:t>
            </a:r>
            <a:r>
              <a:rPr lang="en-US" sz="2000" dirty="0" smtClean="0">
                <a:latin typeface="Arial Narrow" pitchFamily="34" charset="0"/>
                <a:cs typeface="Gill Sans Light"/>
              </a:rPr>
              <a:t> </a:t>
            </a:r>
            <a:r>
              <a:rPr lang="en-US" sz="2000" dirty="0" err="1" smtClean="0">
                <a:latin typeface="Arial Narrow" pitchFamily="34" charset="0"/>
                <a:cs typeface="Gill Sans Light"/>
              </a:rPr>
              <a:t>d’une</a:t>
            </a:r>
            <a:r>
              <a:rPr lang="en-US" sz="2000" dirty="0" smtClean="0">
                <a:latin typeface="Arial Narrow" pitchFamily="34" charset="0"/>
                <a:cs typeface="Gill Sans Light"/>
              </a:rPr>
              <a:t> </a:t>
            </a:r>
            <a:r>
              <a:rPr lang="en-US" sz="2000" dirty="0" err="1" smtClean="0">
                <a:latin typeface="Arial Narrow" pitchFamily="34" charset="0"/>
                <a:cs typeface="Gill Sans Light"/>
              </a:rPr>
              <a:t>matière</a:t>
            </a:r>
            <a:r>
              <a:rPr lang="en-US" sz="2000" dirty="0" smtClean="0">
                <a:latin typeface="Arial Narrow" pitchFamily="34" charset="0"/>
                <a:cs typeface="Gill Sans Light"/>
              </a:rPr>
              <a:t> </a:t>
            </a:r>
            <a:r>
              <a:rPr lang="en-US" sz="2000" dirty="0" err="1" smtClean="0">
                <a:latin typeface="Arial Narrow" pitchFamily="34" charset="0"/>
                <a:cs typeface="Gill Sans Light"/>
              </a:rPr>
              <a:t>supplémentaire</a:t>
            </a:r>
            <a:r>
              <a:rPr lang="en-US" sz="2000" dirty="0" smtClean="0">
                <a:latin typeface="Arial Narrow" pitchFamily="34" charset="0"/>
                <a:cs typeface="Gill Sans Light"/>
              </a:rPr>
              <a:t> non </a:t>
            </a:r>
            <a:r>
              <a:rPr lang="en-US" sz="2000" dirty="0" err="1" smtClean="0">
                <a:latin typeface="Arial Narrow" pitchFamily="34" charset="0"/>
                <a:cs typeface="Gill Sans Light"/>
              </a:rPr>
              <a:t>lumineuse</a:t>
            </a:r>
            <a:r>
              <a:rPr lang="en-US" sz="2000" dirty="0" smtClean="0">
                <a:latin typeface="Arial Narrow" pitchFamily="34" charset="0"/>
                <a:cs typeface="Gill Sans Light"/>
              </a:rPr>
              <a:t> : </a:t>
            </a:r>
            <a:r>
              <a:rPr lang="en-US" sz="2000" dirty="0" smtClean="0">
                <a:solidFill>
                  <a:srgbClr val="FF0000"/>
                </a:solidFill>
                <a:latin typeface="Arial Narrow" pitchFamily="34" charset="0"/>
                <a:cs typeface="Gill Sans"/>
              </a:rPr>
              <a:t>la </a:t>
            </a:r>
            <a:r>
              <a:rPr lang="en-US" sz="2000" dirty="0" err="1" smtClean="0">
                <a:solidFill>
                  <a:srgbClr val="FF0000"/>
                </a:solidFill>
                <a:latin typeface="Arial Narrow" pitchFamily="34" charset="0"/>
                <a:cs typeface="Gill Sans"/>
              </a:rPr>
              <a:t>matière</a:t>
            </a:r>
            <a:r>
              <a:rPr lang="en-US" sz="2000" dirty="0" smtClean="0">
                <a:solidFill>
                  <a:srgbClr val="FF0000"/>
                </a:solidFill>
                <a:latin typeface="Arial Narrow" pitchFamily="34" charset="0"/>
                <a:cs typeface="Gill Sans"/>
              </a:rPr>
              <a:t> noire</a:t>
            </a:r>
          </a:p>
          <a:p>
            <a:pPr>
              <a:buFont typeface="Arial" pitchFamily="34" charset="0"/>
              <a:buChar char="•"/>
            </a:pPr>
            <a:r>
              <a:rPr lang="en-US" sz="2000" dirty="0" err="1" smtClean="0">
                <a:latin typeface="Arial Narrow" pitchFamily="34" charset="0"/>
                <a:cs typeface="Gill Sans"/>
              </a:rPr>
              <a:t>Également</a:t>
            </a:r>
            <a:r>
              <a:rPr lang="en-US" sz="2000" dirty="0" smtClean="0">
                <a:latin typeface="Arial Narrow" pitchFamily="34" charset="0"/>
                <a:cs typeface="Gill Sans"/>
              </a:rPr>
              <a:t> </a:t>
            </a:r>
            <a:r>
              <a:rPr lang="en-US" sz="2000" dirty="0" err="1" smtClean="0">
                <a:latin typeface="Arial Narrow" pitchFamily="34" charset="0"/>
                <a:cs typeface="Gill Sans"/>
              </a:rPr>
              <a:t>nécessaire</a:t>
            </a:r>
            <a:r>
              <a:rPr lang="en-US" sz="2000" dirty="0" smtClean="0">
                <a:latin typeface="Arial Narrow" pitchFamily="34" charset="0"/>
                <a:cs typeface="Gill Sans"/>
              </a:rPr>
              <a:t> pour </a:t>
            </a:r>
            <a:r>
              <a:rPr lang="en-US" sz="2000" dirty="0" err="1" smtClean="0">
                <a:latin typeface="Arial Narrow" pitchFamily="34" charset="0"/>
                <a:cs typeface="Gill Sans"/>
              </a:rPr>
              <a:t>expliquer</a:t>
            </a:r>
            <a:r>
              <a:rPr lang="en-US" sz="2000" dirty="0" smtClean="0">
                <a:latin typeface="Arial Narrow" pitchFamily="34" charset="0"/>
                <a:cs typeface="Gill Sans"/>
              </a:rPr>
              <a:t> la </a:t>
            </a:r>
            <a:r>
              <a:rPr lang="en-US" sz="2000" dirty="0" err="1" smtClean="0">
                <a:latin typeface="Arial Narrow" pitchFamily="34" charset="0"/>
                <a:cs typeface="Gill Sans"/>
              </a:rPr>
              <a:t>stabilité</a:t>
            </a:r>
            <a:r>
              <a:rPr lang="en-US" sz="2000" dirty="0" smtClean="0">
                <a:latin typeface="Arial Narrow" pitchFamily="34" charset="0"/>
                <a:cs typeface="Gill Sans"/>
              </a:rPr>
              <a:t> des galaxies, des </a:t>
            </a:r>
            <a:r>
              <a:rPr lang="en-US" sz="2000" dirty="0" err="1" smtClean="0">
                <a:latin typeface="Arial Narrow" pitchFamily="34" charset="0"/>
                <a:cs typeface="Gill Sans"/>
              </a:rPr>
              <a:t>amas</a:t>
            </a:r>
            <a:r>
              <a:rPr lang="en-US" sz="2000" dirty="0" smtClean="0">
                <a:latin typeface="Arial Narrow" pitchFamily="34" charset="0"/>
                <a:cs typeface="Gill Sans"/>
              </a:rPr>
              <a:t> de </a:t>
            </a:r>
            <a:r>
              <a:rPr lang="en-US" sz="2000" dirty="0" err="1" smtClean="0">
                <a:latin typeface="Arial Narrow" pitchFamily="34" charset="0"/>
                <a:cs typeface="Gill Sans"/>
              </a:rPr>
              <a:t>galaxie</a:t>
            </a:r>
            <a:r>
              <a:rPr lang="en-US" sz="2000" dirty="0" smtClean="0">
                <a:latin typeface="Arial Narrow" pitchFamily="34" charset="0"/>
                <a:cs typeface="Gill Sans"/>
              </a:rPr>
              <a:t>, …</a:t>
            </a:r>
          </a:p>
          <a:p>
            <a:pPr>
              <a:buFont typeface="Arial" pitchFamily="34" charset="0"/>
              <a:buChar char="•"/>
            </a:pPr>
            <a:r>
              <a:rPr lang="en-US" sz="2000" dirty="0" err="1" smtClean="0">
                <a:latin typeface="Arial Narrow" pitchFamily="34" charset="0"/>
                <a:cs typeface="Gill Sans"/>
              </a:rPr>
              <a:t>Pourrait</a:t>
            </a:r>
            <a:r>
              <a:rPr lang="en-US" sz="2000" dirty="0" smtClean="0">
                <a:latin typeface="Arial Narrow" pitchFamily="34" charset="0"/>
                <a:cs typeface="Gill Sans"/>
              </a:rPr>
              <a:t> </a:t>
            </a:r>
            <a:r>
              <a:rPr lang="en-US" sz="2000" dirty="0" err="1" smtClean="0">
                <a:latin typeface="Arial Narrow" pitchFamily="34" charset="0"/>
                <a:cs typeface="Gill Sans"/>
              </a:rPr>
              <a:t>être</a:t>
            </a:r>
            <a:r>
              <a:rPr lang="en-US" sz="2000" dirty="0" smtClean="0">
                <a:latin typeface="Arial Narrow" pitchFamily="34" charset="0"/>
                <a:cs typeface="Gill Sans"/>
              </a:rPr>
              <a:t> </a:t>
            </a:r>
            <a:r>
              <a:rPr lang="en-US" sz="2000" dirty="0" err="1" smtClean="0">
                <a:latin typeface="Arial Narrow" pitchFamily="34" charset="0"/>
                <a:cs typeface="Gill Sans"/>
              </a:rPr>
              <a:t>formée</a:t>
            </a:r>
            <a:r>
              <a:rPr lang="en-US" sz="2000" dirty="0" smtClean="0">
                <a:latin typeface="Arial Narrow" pitchFamily="34" charset="0"/>
                <a:cs typeface="Gill Sans"/>
              </a:rPr>
              <a:t> de </a:t>
            </a:r>
            <a:r>
              <a:rPr lang="en-US" sz="2000" b="1" dirty="0" err="1" smtClean="0">
                <a:latin typeface="Arial Narrow" pitchFamily="34" charset="0"/>
                <a:cs typeface="Gill Sans"/>
              </a:rPr>
              <a:t>nouvelles</a:t>
            </a:r>
            <a:r>
              <a:rPr lang="en-US" sz="2000" b="1" dirty="0" smtClean="0">
                <a:latin typeface="Arial Narrow" pitchFamily="34" charset="0"/>
                <a:cs typeface="Gill Sans"/>
              </a:rPr>
              <a:t> </a:t>
            </a:r>
            <a:r>
              <a:rPr lang="en-US" sz="2000" b="1" dirty="0" err="1" smtClean="0">
                <a:latin typeface="Arial Narrow" pitchFamily="34" charset="0"/>
                <a:cs typeface="Gill Sans"/>
              </a:rPr>
              <a:t>particules</a:t>
            </a:r>
            <a:r>
              <a:rPr lang="en-US" sz="2000" b="1" dirty="0" smtClean="0">
                <a:latin typeface="Arial Narrow" pitchFamily="34" charset="0"/>
                <a:cs typeface="Gill Sans"/>
              </a:rPr>
              <a:t> </a:t>
            </a:r>
            <a:r>
              <a:rPr lang="en-US" sz="2000" b="1" dirty="0" err="1" smtClean="0">
                <a:latin typeface="Arial Narrow" pitchFamily="34" charset="0"/>
                <a:cs typeface="Gill Sans"/>
              </a:rPr>
              <a:t>massives</a:t>
            </a:r>
            <a:r>
              <a:rPr lang="en-US" sz="2000" b="1" dirty="0" smtClean="0">
                <a:latin typeface="Arial Narrow" pitchFamily="34" charset="0"/>
                <a:cs typeface="Gill Sans"/>
              </a:rPr>
              <a:t> </a:t>
            </a:r>
            <a:r>
              <a:rPr lang="en-US" sz="2000" dirty="0" err="1" smtClean="0">
                <a:latin typeface="Arial Narrow" pitchFamily="34" charset="0"/>
                <a:cs typeface="Gill Sans"/>
              </a:rPr>
              <a:t>n’interagissant</a:t>
            </a:r>
            <a:r>
              <a:rPr lang="en-US" sz="2000" dirty="0" smtClean="0">
                <a:latin typeface="Arial Narrow" pitchFamily="34" charset="0"/>
                <a:cs typeface="Gill Sans"/>
              </a:rPr>
              <a:t> pas (</a:t>
            </a:r>
            <a:r>
              <a:rPr lang="en-US" sz="2000" dirty="0" err="1" smtClean="0">
                <a:latin typeface="Arial Narrow" pitchFamily="34" charset="0"/>
                <a:cs typeface="Gill Sans"/>
              </a:rPr>
              <a:t>ou</a:t>
            </a:r>
            <a:r>
              <a:rPr lang="en-US" sz="2000" dirty="0" smtClean="0">
                <a:latin typeface="Arial Narrow" pitchFamily="34" charset="0"/>
                <a:cs typeface="Gill Sans"/>
              </a:rPr>
              <a:t> </a:t>
            </a:r>
            <a:r>
              <a:rPr lang="en-US" sz="2000" dirty="0" err="1" smtClean="0">
                <a:latin typeface="Arial Narrow" pitchFamily="34" charset="0"/>
                <a:cs typeface="Gill Sans"/>
              </a:rPr>
              <a:t>très</a:t>
            </a:r>
            <a:r>
              <a:rPr lang="en-US" sz="2000" dirty="0" smtClean="0">
                <a:latin typeface="Arial Narrow" pitchFamily="34" charset="0"/>
                <a:cs typeface="Gill Sans"/>
              </a:rPr>
              <a:t> </a:t>
            </a:r>
            <a:r>
              <a:rPr lang="en-US" sz="2000" dirty="0" err="1" smtClean="0">
                <a:latin typeface="Arial Narrow" pitchFamily="34" charset="0"/>
                <a:cs typeface="Gill Sans"/>
              </a:rPr>
              <a:t>peu</a:t>
            </a:r>
            <a:r>
              <a:rPr lang="en-US" sz="2000" dirty="0" smtClean="0">
                <a:latin typeface="Arial Narrow" pitchFamily="34" charset="0"/>
                <a:cs typeface="Gill Sans"/>
              </a:rPr>
              <a:t>) avec la </a:t>
            </a:r>
            <a:r>
              <a:rPr lang="en-US" sz="2000" dirty="0" err="1" smtClean="0">
                <a:latin typeface="Arial Narrow" pitchFamily="34" charset="0"/>
                <a:cs typeface="Gill Sans"/>
              </a:rPr>
              <a:t>la</a:t>
            </a:r>
            <a:r>
              <a:rPr lang="en-US" sz="2000" dirty="0" smtClean="0">
                <a:latin typeface="Arial Narrow" pitchFamily="34" charset="0"/>
                <a:cs typeface="Gill Sans"/>
              </a:rPr>
              <a:t> </a:t>
            </a:r>
            <a:r>
              <a:rPr lang="en-US" sz="2000" dirty="0" err="1" smtClean="0">
                <a:latin typeface="Arial Narrow" pitchFamily="34" charset="0"/>
                <a:cs typeface="Gill Sans"/>
              </a:rPr>
              <a:t>matière</a:t>
            </a:r>
            <a:r>
              <a:rPr lang="en-US" sz="2000" dirty="0" smtClean="0">
                <a:latin typeface="Arial Narrow" pitchFamily="34" charset="0"/>
                <a:cs typeface="Gill Sans"/>
              </a:rPr>
              <a:t> </a:t>
            </a:r>
            <a:r>
              <a:rPr lang="en-US" sz="2000" dirty="0" err="1" smtClean="0">
                <a:latin typeface="Arial Narrow" pitchFamily="34" charset="0"/>
                <a:cs typeface="Gill Sans"/>
              </a:rPr>
              <a:t>ordinaire</a:t>
            </a:r>
            <a:endParaRPr lang="en-US" sz="2000" dirty="0" smtClean="0">
              <a:latin typeface="Arial Narrow" pitchFamily="34" charset="0"/>
              <a:cs typeface="Gill Sans"/>
            </a:endParaRPr>
          </a:p>
          <a:p>
            <a:pPr>
              <a:buFont typeface="Arial" pitchFamily="34" charset="0"/>
              <a:buChar char="•"/>
            </a:pPr>
            <a:r>
              <a:rPr lang="en-US" sz="2000" dirty="0" err="1" smtClean="0">
                <a:latin typeface="Arial Narrow" pitchFamily="34" charset="0"/>
                <a:cs typeface="Gill Sans"/>
              </a:rPr>
              <a:t>Recherchée</a:t>
            </a:r>
            <a:r>
              <a:rPr lang="en-US" sz="2000" dirty="0" smtClean="0">
                <a:latin typeface="Arial Narrow" pitchFamily="34" charset="0"/>
                <a:cs typeface="Gill Sans"/>
              </a:rPr>
              <a:t> au LHC et </a:t>
            </a:r>
            <a:r>
              <a:rPr lang="en-US" sz="2000" dirty="0" err="1" smtClean="0">
                <a:latin typeface="Arial Narrow" pitchFamily="34" charset="0"/>
                <a:cs typeface="Gill Sans"/>
              </a:rPr>
              <a:t>dans</a:t>
            </a:r>
            <a:r>
              <a:rPr lang="en-US" sz="2000" dirty="0" smtClean="0">
                <a:latin typeface="Arial Narrow" pitchFamily="34" charset="0"/>
                <a:cs typeface="Gill Sans"/>
              </a:rPr>
              <a:t> les </a:t>
            </a:r>
            <a:r>
              <a:rPr lang="en-US" sz="2000" dirty="0" err="1" smtClean="0">
                <a:latin typeface="Arial Narrow" pitchFamily="34" charset="0"/>
                <a:cs typeface="Gill Sans"/>
              </a:rPr>
              <a:t>expériences</a:t>
            </a:r>
            <a:r>
              <a:rPr lang="en-US" sz="2000" dirty="0" smtClean="0">
                <a:latin typeface="Arial Narrow" pitchFamily="34" charset="0"/>
                <a:cs typeface="Gill Sans"/>
              </a:rPr>
              <a:t> </a:t>
            </a:r>
            <a:r>
              <a:rPr lang="en-US" sz="2000" dirty="0" err="1" smtClean="0">
                <a:latin typeface="Arial Narrow" pitchFamily="34" charset="0"/>
                <a:cs typeface="Gill Sans"/>
              </a:rPr>
              <a:t>d’astroparticules</a:t>
            </a:r>
            <a:endParaRPr lang="en-US" sz="2000" dirty="0" smtClean="0">
              <a:latin typeface="Arial Narrow" pitchFamily="34" charset="0"/>
              <a:cs typeface="Gill Sans"/>
            </a:endParaRPr>
          </a:p>
        </p:txBody>
      </p:sp>
      <p:grpSp>
        <p:nvGrpSpPr>
          <p:cNvPr id="14" name="Groupe 13"/>
          <p:cNvGrpSpPr/>
          <p:nvPr/>
        </p:nvGrpSpPr>
        <p:grpSpPr>
          <a:xfrm>
            <a:off x="0" y="908720"/>
            <a:ext cx="9168096" cy="3187509"/>
            <a:chOff x="0" y="2962699"/>
            <a:chExt cx="9168096" cy="3187509"/>
          </a:xfrm>
        </p:grpSpPr>
        <p:pic>
          <p:nvPicPr>
            <p:cNvPr id="10" name="Picture 9" descr="m74_gemini_big.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45032" y="3674114"/>
              <a:ext cx="2623064" cy="2467429"/>
            </a:xfrm>
            <a:prstGeom prst="rect">
              <a:avLst/>
            </a:prstGeom>
          </p:spPr>
        </p:pic>
        <p:pic>
          <p:nvPicPr>
            <p:cNvPr id="11" name="Picture 10" descr="CFHT-NGC4565.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3098952"/>
              <a:ext cx="2555776" cy="3042591"/>
            </a:xfrm>
            <a:prstGeom prst="rect">
              <a:avLst/>
            </a:prstGeom>
          </p:spPr>
        </p:pic>
        <p:pic>
          <p:nvPicPr>
            <p:cNvPr id="12" name="Picture 11" descr="GalacticRotation_(french).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771800" y="3682779"/>
              <a:ext cx="3489844" cy="2467429"/>
            </a:xfrm>
            <a:prstGeom prst="rect">
              <a:avLst/>
            </a:prstGeom>
          </p:spPr>
        </p:pic>
        <p:sp>
          <p:nvSpPr>
            <p:cNvPr id="16" name="TextBox 15"/>
            <p:cNvSpPr txBox="1"/>
            <p:nvPr/>
          </p:nvSpPr>
          <p:spPr>
            <a:xfrm>
              <a:off x="3059832" y="2962699"/>
              <a:ext cx="3342424" cy="1200329"/>
            </a:xfrm>
            <a:prstGeom prst="rect">
              <a:avLst/>
            </a:prstGeom>
            <a:noFill/>
          </p:spPr>
          <p:txBody>
            <a:bodyPr wrap="square" rtlCol="0">
              <a:spAutoFit/>
            </a:bodyPr>
            <a:lstStyle/>
            <a:p>
              <a:r>
                <a:rPr lang="en-US" dirty="0" err="1">
                  <a:latin typeface="Arial Narrow" pitchFamily="34" charset="0"/>
                  <a:cs typeface="Gill Sans Light"/>
                </a:rPr>
                <a:t>C</a:t>
              </a:r>
              <a:r>
                <a:rPr lang="en-US" dirty="0" err="1" smtClean="0">
                  <a:latin typeface="Arial Narrow" pitchFamily="34" charset="0"/>
                  <a:cs typeface="Gill Sans Light"/>
                </a:rPr>
                <a:t>ourbe</a:t>
              </a:r>
              <a:r>
                <a:rPr lang="en-US" dirty="0" smtClean="0">
                  <a:latin typeface="Arial Narrow" pitchFamily="34" charset="0"/>
                  <a:cs typeface="Gill Sans Light"/>
                </a:rPr>
                <a:t> </a:t>
              </a:r>
              <a:r>
                <a:rPr lang="en-US" dirty="0">
                  <a:latin typeface="Arial Narrow" pitchFamily="34" charset="0"/>
                  <a:cs typeface="Gill Sans Light"/>
                </a:rPr>
                <a:t>de rotation </a:t>
              </a:r>
              <a:r>
                <a:rPr lang="en-US" dirty="0" err="1">
                  <a:latin typeface="Arial Narrow" pitchFamily="34" charset="0"/>
                  <a:cs typeface="Gill Sans Light"/>
                </a:rPr>
                <a:t>prévue</a:t>
              </a:r>
              <a:r>
                <a:rPr lang="en-US" dirty="0">
                  <a:latin typeface="Arial Narrow" pitchFamily="34" charset="0"/>
                  <a:cs typeface="Gill Sans Light"/>
                </a:rPr>
                <a:t> par les </a:t>
              </a:r>
              <a:r>
                <a:rPr lang="en-US" dirty="0" err="1">
                  <a:latin typeface="Arial Narrow" pitchFamily="34" charset="0"/>
                  <a:cs typeface="Gill Sans Light"/>
                </a:rPr>
                <a:t>équations</a:t>
              </a:r>
              <a:r>
                <a:rPr lang="en-US" dirty="0">
                  <a:latin typeface="Arial Narrow" pitchFamily="34" charset="0"/>
                  <a:cs typeface="Gill Sans Light"/>
                </a:rPr>
                <a:t> de Newton (A) et la </a:t>
              </a:r>
              <a:r>
                <a:rPr lang="en-US" dirty="0" err="1">
                  <a:latin typeface="Arial Narrow" pitchFamily="34" charset="0"/>
                  <a:cs typeface="Gill Sans Light"/>
                </a:rPr>
                <a:t>courbe</a:t>
              </a:r>
              <a:r>
                <a:rPr lang="en-US" dirty="0">
                  <a:latin typeface="Arial Narrow" pitchFamily="34" charset="0"/>
                  <a:cs typeface="Gill Sans Light"/>
                </a:rPr>
                <a:t> </a:t>
              </a:r>
              <a:r>
                <a:rPr lang="en-US" dirty="0" err="1">
                  <a:latin typeface="Arial Narrow" pitchFamily="34" charset="0"/>
                  <a:cs typeface="Gill Sans Light"/>
                </a:rPr>
                <a:t>observée</a:t>
              </a:r>
              <a:r>
                <a:rPr lang="en-US" dirty="0">
                  <a:latin typeface="Arial Narrow" pitchFamily="34" charset="0"/>
                  <a:cs typeface="Gill Sans Light"/>
                </a:rPr>
                <a:t> (B), en </a:t>
              </a:r>
              <a:r>
                <a:rPr lang="en-US" dirty="0" err="1">
                  <a:latin typeface="Arial Narrow" pitchFamily="34" charset="0"/>
                  <a:cs typeface="Gill Sans Light"/>
                </a:rPr>
                <a:t>fonction</a:t>
              </a:r>
              <a:r>
                <a:rPr lang="en-US" dirty="0">
                  <a:latin typeface="Arial Narrow" pitchFamily="34" charset="0"/>
                  <a:cs typeface="Gill Sans Light"/>
                </a:rPr>
                <a:t> de la distance au </a:t>
              </a:r>
              <a:r>
                <a:rPr lang="en-US" dirty="0" err="1">
                  <a:latin typeface="Arial Narrow" pitchFamily="34" charset="0"/>
                  <a:cs typeface="Gill Sans Light"/>
                </a:rPr>
                <a:t>centre</a:t>
              </a:r>
              <a:r>
                <a:rPr lang="en-US" dirty="0">
                  <a:latin typeface="Arial Narrow" pitchFamily="34" charset="0"/>
                  <a:cs typeface="Gill Sans Light"/>
                </a:rPr>
                <a:t> de la </a:t>
              </a:r>
              <a:r>
                <a:rPr lang="en-US" dirty="0" err="1">
                  <a:latin typeface="Arial Narrow" pitchFamily="34" charset="0"/>
                  <a:cs typeface="Gill Sans Light"/>
                </a:rPr>
                <a:t>galaxie</a:t>
              </a:r>
              <a:r>
                <a:rPr lang="en-US" dirty="0">
                  <a:latin typeface="Arial Narrow" pitchFamily="34" charset="0"/>
                  <a:cs typeface="Gill Sans Light"/>
                </a:rPr>
                <a:t>.</a:t>
              </a:r>
            </a:p>
          </p:txBody>
        </p:sp>
      </p:grpSp>
      <p:sp>
        <p:nvSpPr>
          <p:cNvPr id="9" name="Espace réservé de la date 8"/>
          <p:cNvSpPr>
            <a:spLocks noGrp="1"/>
          </p:cNvSpPr>
          <p:nvPr>
            <p:ph type="dt" sz="half" idx="10"/>
          </p:nvPr>
        </p:nvSpPr>
        <p:spPr/>
        <p:txBody>
          <a:bodyPr/>
          <a:lstStyle/>
          <a:p>
            <a:pPr>
              <a:defRPr/>
            </a:pPr>
            <a:r>
              <a:rPr lang="fr-FR" smtClean="0"/>
              <a:t>21/03/2014</a:t>
            </a:r>
            <a:endParaRPr lang="fr-FR"/>
          </a:p>
        </p:txBody>
      </p:sp>
      <p:sp>
        <p:nvSpPr>
          <p:cNvPr id="15" name="Espace réservé du numéro de diapositive 14"/>
          <p:cNvSpPr>
            <a:spLocks noGrp="1"/>
          </p:cNvSpPr>
          <p:nvPr>
            <p:ph type="sldNum" sz="quarter" idx="12"/>
          </p:nvPr>
        </p:nvSpPr>
        <p:spPr/>
        <p:txBody>
          <a:bodyPr/>
          <a:lstStyle/>
          <a:p>
            <a:pPr>
              <a:defRPr/>
            </a:pPr>
            <a:fld id="{4D50A5A0-8F69-4B03-82FA-7B4673F28336}" type="slidenum">
              <a:rPr lang="fr-FR" smtClean="0"/>
              <a:pPr>
                <a:defRPr/>
              </a:pPr>
              <a:t>16</a:t>
            </a:fld>
            <a:endParaRPr lang="fr-FR"/>
          </a:p>
        </p:txBody>
      </p:sp>
      <p:sp>
        <p:nvSpPr>
          <p:cNvPr id="17" name="Espace réservé du pied de page 16"/>
          <p:cNvSpPr>
            <a:spLocks noGrp="1"/>
          </p:cNvSpPr>
          <p:nvPr>
            <p:ph type="ftr" sz="quarter" idx="11"/>
          </p:nvPr>
        </p:nvSpPr>
        <p:spPr/>
        <p:txBody>
          <a:bodyPr/>
          <a:lstStyle/>
          <a:p>
            <a:pPr>
              <a:defRPr/>
            </a:pPr>
            <a:r>
              <a:rPr lang="fr-FR" smtClean="0"/>
              <a:t>Visite L3 physique Tours </a:t>
            </a:r>
            <a:endParaRPr lang="fr-FR"/>
          </a:p>
        </p:txBody>
      </p:sp>
    </p:spTree>
    <p:extLst>
      <p:ext uri="{BB962C8B-B14F-4D97-AF65-F5344CB8AC3E}">
        <p14:creationId xmlns:p14="http://schemas.microsoft.com/office/powerpoint/2010/main" xmlns="" val="2326844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 LAPP</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17</a:t>
            </a:fld>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25" y="142875"/>
            <a:ext cx="8015288" cy="1143000"/>
          </a:xfrm>
        </p:spPr>
        <p:txBody>
          <a:bodyPr/>
          <a:lstStyle/>
          <a:p>
            <a:pPr marL="342900" indent="-342900">
              <a:spcBef>
                <a:spcPct val="20000"/>
              </a:spcBef>
              <a:defRPr/>
            </a:pPr>
            <a:r>
              <a:rPr lang="en-US" dirty="0" err="1" smtClean="0">
                <a:solidFill>
                  <a:schemeClr val="accent1"/>
                </a:solidFill>
                <a:latin typeface="Arial Narrow" pitchFamily="34" charset="0"/>
                <a:ea typeface="+mn-ea"/>
                <a:cs typeface="Arial" pitchFamily="34" charset="0"/>
              </a:rPr>
              <a:t>Historique</a:t>
            </a:r>
            <a:r>
              <a:rPr lang="en-US" dirty="0" smtClean="0">
                <a:solidFill>
                  <a:schemeClr val="accent1"/>
                </a:solidFill>
                <a:latin typeface="Arial Narrow" pitchFamily="34" charset="0"/>
                <a:ea typeface="+mn-ea"/>
                <a:cs typeface="Arial" pitchFamily="34" charset="0"/>
              </a:rPr>
              <a:t> du LAPP</a:t>
            </a:r>
            <a:endParaRPr lang="fr-FR" dirty="0" smtClean="0">
              <a:solidFill>
                <a:schemeClr val="accent1"/>
              </a:solidFill>
              <a:latin typeface="Arial Narrow" pitchFamily="34" charset="0"/>
              <a:ea typeface="+mn-ea"/>
              <a:cs typeface="Arial" pitchFamily="34" charset="0"/>
            </a:endParaRPr>
          </a:p>
        </p:txBody>
      </p:sp>
      <p:sp>
        <p:nvSpPr>
          <p:cNvPr id="11" name="Espace réservé du numéro de diapositive 10"/>
          <p:cNvSpPr>
            <a:spLocks noGrp="1"/>
          </p:cNvSpPr>
          <p:nvPr>
            <p:ph type="sldNum" sz="quarter" idx="12"/>
          </p:nvPr>
        </p:nvSpPr>
        <p:spPr/>
        <p:txBody>
          <a:bodyPr/>
          <a:lstStyle/>
          <a:p>
            <a:pPr>
              <a:defRPr/>
            </a:pPr>
            <a:fld id="{0D68A05E-D8E2-401A-A33F-9CC6B7EBCC47}" type="slidenum">
              <a:rPr lang="fr-FR" smtClean="0"/>
              <a:pPr>
                <a:defRPr/>
              </a:pPr>
              <a:t>18</a:t>
            </a:fld>
            <a:endParaRPr lang="fr-FR" dirty="0"/>
          </a:p>
        </p:txBody>
      </p:sp>
      <p:pic>
        <p:nvPicPr>
          <p:cNvPr id="6" name="Image 5" descr="Lapp_1.jpg"/>
          <p:cNvPicPr>
            <a:picLocks noChangeAspect="1"/>
          </p:cNvPicPr>
          <p:nvPr/>
        </p:nvPicPr>
        <p:blipFill>
          <a:blip r:embed="rId3" cstate="print"/>
          <a:stretch>
            <a:fillRect/>
          </a:stretch>
        </p:blipFill>
        <p:spPr>
          <a:xfrm>
            <a:off x="6357938" y="1285875"/>
            <a:ext cx="2500312" cy="2039938"/>
          </a:xfrm>
          <a:prstGeom prst="rect">
            <a:avLst/>
          </a:prstGeom>
          <a:ln>
            <a:noFill/>
          </a:ln>
          <a:effectLst>
            <a:outerShdw blurRad="292100" dist="139700" dir="2700000" algn="tl" rotWithShape="0">
              <a:srgbClr val="333333">
                <a:alpha val="65000"/>
              </a:srgbClr>
            </a:outerShdw>
          </a:effectLst>
        </p:spPr>
      </p:pic>
      <p:sp>
        <p:nvSpPr>
          <p:cNvPr id="7173" name="ZoneTexte 7"/>
          <p:cNvSpPr txBox="1">
            <a:spLocks noChangeArrowheads="1"/>
          </p:cNvSpPr>
          <p:nvPr/>
        </p:nvSpPr>
        <p:spPr bwMode="auto">
          <a:xfrm>
            <a:off x="3786188" y="1285875"/>
            <a:ext cx="2428875" cy="1938338"/>
          </a:xfrm>
          <a:prstGeom prst="rect">
            <a:avLst/>
          </a:prstGeom>
          <a:noFill/>
          <a:ln w="9525">
            <a:noFill/>
            <a:miter lim="800000"/>
            <a:headEnd/>
            <a:tailEnd/>
          </a:ln>
        </p:spPr>
        <p:txBody>
          <a:bodyPr>
            <a:spAutoFit/>
          </a:bodyPr>
          <a:lstStyle/>
          <a:p>
            <a:pPr algn="just"/>
            <a:r>
              <a:rPr lang="fr-FR" sz="2000" b="1" dirty="0">
                <a:solidFill>
                  <a:srgbClr val="0070C0"/>
                </a:solidFill>
                <a:latin typeface="Arial Narrow" pitchFamily="34" charset="0"/>
              </a:rPr>
              <a:t>1976: </a:t>
            </a:r>
            <a:r>
              <a:rPr lang="fr-FR" sz="2000" dirty="0">
                <a:latin typeface="Arial Narrow" pitchFamily="34" charset="0"/>
              </a:rPr>
              <a:t>création du LAPP par Marcel </a:t>
            </a:r>
            <a:r>
              <a:rPr lang="fr-FR" sz="2000" dirty="0" err="1">
                <a:latin typeface="Arial Narrow" pitchFamily="34" charset="0"/>
              </a:rPr>
              <a:t>Vivargent</a:t>
            </a:r>
            <a:r>
              <a:rPr lang="fr-FR" sz="2000" dirty="0">
                <a:latin typeface="Arial Narrow" pitchFamily="34" charset="0"/>
              </a:rPr>
              <a:t> (1926-2010) et un groupe de physiciens d’Orsay désireux de se rapprocher  du</a:t>
            </a:r>
            <a:r>
              <a:rPr lang="fr-FR" sz="2000" b="1" dirty="0">
                <a:latin typeface="Arial Narrow" pitchFamily="34" charset="0"/>
              </a:rPr>
              <a:t> CERN.  </a:t>
            </a:r>
            <a:endParaRPr lang="fr-FR" sz="2000" dirty="0">
              <a:latin typeface="Arial Narrow" pitchFamily="34" charset="0"/>
            </a:endParaRPr>
          </a:p>
        </p:txBody>
      </p:sp>
      <p:sp>
        <p:nvSpPr>
          <p:cNvPr id="3081" name="ZoneTexte 9"/>
          <p:cNvSpPr txBox="1">
            <a:spLocks noChangeArrowheads="1"/>
          </p:cNvSpPr>
          <p:nvPr/>
        </p:nvSpPr>
        <p:spPr bwMode="auto">
          <a:xfrm>
            <a:off x="899592" y="4000504"/>
            <a:ext cx="4743978"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dirty="0">
                <a:latin typeface="Arial Narrow" pitchFamily="34" charset="0"/>
                <a:cs typeface="+mn-cs"/>
              </a:rPr>
              <a:t>Le LAPP a participé à des expériences importantes de l'histoire de la </a:t>
            </a:r>
            <a:r>
              <a:rPr lang="fr-FR" sz="2000" b="1" dirty="0">
                <a:latin typeface="Arial Narrow" pitchFamily="34" charset="0"/>
                <a:cs typeface="+mn-cs"/>
              </a:rPr>
              <a:t>physique des particules</a:t>
            </a:r>
            <a:r>
              <a:rPr lang="fr-FR" sz="2000" dirty="0">
                <a:latin typeface="Arial Narrow" pitchFamily="34" charset="0"/>
                <a:cs typeface="+mn-cs"/>
              </a:rPr>
              <a:t>, dont UA1, qui permit en 1983 de découvrir les bosons W et Z  [Carlo Rubbia, prix Nobel de physique 1984]</a:t>
            </a:r>
          </a:p>
        </p:txBody>
      </p:sp>
      <p:pic>
        <p:nvPicPr>
          <p:cNvPr id="15" name="Image 14" descr="UA1.jpg"/>
          <p:cNvPicPr>
            <a:picLocks noChangeAspect="1"/>
          </p:cNvPicPr>
          <p:nvPr/>
        </p:nvPicPr>
        <p:blipFill>
          <a:blip r:embed="rId4" cstate="print"/>
          <a:stretch>
            <a:fillRect/>
          </a:stretch>
        </p:blipFill>
        <p:spPr>
          <a:xfrm>
            <a:off x="6072188" y="3786188"/>
            <a:ext cx="2843212" cy="2028825"/>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5" cstate="print"/>
          <a:stretch>
            <a:fillRect/>
          </a:stretch>
        </p:blipFill>
        <p:spPr>
          <a:xfrm>
            <a:off x="755650" y="1341438"/>
            <a:ext cx="2809875" cy="1865312"/>
          </a:xfrm>
          <a:effectLst>
            <a:outerShdw blurRad="292100" dist="139700" dir="2700000" algn="tl" rotWithShape="0">
              <a:srgbClr val="333333">
                <a:alpha val="65000"/>
              </a:srgbClr>
            </a:outerShdw>
          </a:effectLst>
        </p:spPr>
      </p:pic>
      <p:cxnSp>
        <p:nvCxnSpPr>
          <p:cNvPr id="17" name="Connecteur droit avec flèche 16"/>
          <p:cNvCxnSpPr/>
          <p:nvPr/>
        </p:nvCxnSpPr>
        <p:spPr>
          <a:xfrm>
            <a:off x="5651500" y="4724400"/>
            <a:ext cx="428625"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Espace réservé de la date 11"/>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13" name="Espace réservé du pied de page 12"/>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Visite L3 physique Tours </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19</a:t>
            </a:fld>
            <a:endParaRPr lang="fr-BE" dirty="0"/>
          </a:p>
        </p:txBody>
      </p:sp>
      <p:pic>
        <p:nvPicPr>
          <p:cNvPr id="50178" name="Picture 2" descr="http://lappweb.in2p3.fr/archives/f20ans/Images/nobel1.gif"/>
          <p:cNvPicPr>
            <a:picLocks noChangeAspect="1" noChangeArrowheads="1"/>
          </p:cNvPicPr>
          <p:nvPr/>
        </p:nvPicPr>
        <p:blipFill>
          <a:blip r:embed="rId2" cstate="print"/>
          <a:srcRect/>
          <a:stretch>
            <a:fillRect/>
          </a:stretch>
        </p:blipFill>
        <p:spPr bwMode="auto">
          <a:xfrm>
            <a:off x="1" y="477519"/>
            <a:ext cx="9144000" cy="6380481"/>
          </a:xfrm>
          <a:prstGeom prst="rect">
            <a:avLst/>
          </a:prstGeom>
          <a:noFill/>
        </p:spPr>
      </p:pic>
      <p:sp>
        <p:nvSpPr>
          <p:cNvPr id="7" name="Ellipse 6"/>
          <p:cNvSpPr/>
          <p:nvPr/>
        </p:nvSpPr>
        <p:spPr>
          <a:xfrm>
            <a:off x="2339752" y="1844824"/>
            <a:ext cx="1080120"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3568" y="1196752"/>
            <a:ext cx="2953053" cy="369332"/>
          </a:xfrm>
          <a:prstGeom prst="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Carlo Rubbia, prix </a:t>
            </a:r>
            <a:r>
              <a:rPr lang="fr-FR" dirty="0" err="1" smtClean="0"/>
              <a:t>nobel</a:t>
            </a:r>
            <a:r>
              <a:rPr lang="fr-FR" dirty="0" smtClean="0"/>
              <a:t> 1984</a:t>
            </a:r>
            <a:endParaRPr lang="fr-FR" dirty="0"/>
          </a:p>
        </p:txBody>
      </p:sp>
      <p:cxnSp>
        <p:nvCxnSpPr>
          <p:cNvPr id="10" name="Connecteur droit avec flèche 9"/>
          <p:cNvCxnSpPr>
            <a:stCxn id="8" idx="2"/>
          </p:cNvCxnSpPr>
          <p:nvPr/>
        </p:nvCxnSpPr>
        <p:spPr>
          <a:xfrm>
            <a:off x="2160095" y="1566084"/>
            <a:ext cx="323673" cy="4227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6228184" y="2132856"/>
            <a:ext cx="792088" cy="79208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580113" y="836712"/>
            <a:ext cx="338437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smtClean="0"/>
              <a:t>Bernard Aubert, physicien responsable du groupe UA1 LAPP</a:t>
            </a:r>
            <a:endParaRPr lang="fr-FR" dirty="0"/>
          </a:p>
        </p:txBody>
      </p:sp>
      <p:cxnSp>
        <p:nvCxnSpPr>
          <p:cNvPr id="14" name="Connecteur droit avec flèche 13"/>
          <p:cNvCxnSpPr>
            <a:stCxn id="12" idx="2"/>
          </p:cNvCxnSpPr>
          <p:nvPr/>
        </p:nvCxnSpPr>
        <p:spPr>
          <a:xfrm flipH="1">
            <a:off x="6804248" y="1483043"/>
            <a:ext cx="468053" cy="64981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 y="0"/>
            <a:ext cx="9144000" cy="764704"/>
          </a:xfrm>
          <a:solidFill>
            <a:schemeClr val="bg1"/>
          </a:solidFill>
        </p:spPr>
        <p:txBody>
          <a:bodyPr/>
          <a:lstStyle/>
          <a:p>
            <a:pPr marL="342900" indent="-342900">
              <a:spcBef>
                <a:spcPct val="20000"/>
              </a:spcBef>
              <a:defRPr/>
            </a:pPr>
            <a:r>
              <a:rPr lang="fr-FR" dirty="0" smtClean="0">
                <a:solidFill>
                  <a:schemeClr val="accent1"/>
                </a:solidFill>
                <a:latin typeface="Arial Narrow" pitchFamily="34" charset="0"/>
                <a:ea typeface="+mn-ea"/>
                <a:cs typeface="Arial" pitchFamily="34" charset="0"/>
              </a:rPr>
              <a:t>Cérémonie du Nobel 1984</a:t>
            </a:r>
            <a:endParaRPr lang="fr-FR" dirty="0">
              <a:solidFill>
                <a:schemeClr val="accent1"/>
              </a:solidFill>
              <a:latin typeface="Arial Narrow" pitchFamily="34" charset="0"/>
              <a:ea typeface="+mn-ea"/>
              <a:cs typeface="Arial" pitchFamily="34" charset="0"/>
            </a:endParaRPr>
          </a:p>
        </p:txBody>
      </p:sp>
      <p:sp>
        <p:nvSpPr>
          <p:cNvPr id="13" name="Espace réservé de la date 12"/>
          <p:cNvSpPr>
            <a:spLocks noGrp="1"/>
          </p:cNvSpPr>
          <p:nvPr>
            <p:ph type="dt" sz="half" idx="10"/>
          </p:nvPr>
        </p:nvSpPr>
        <p:spPr/>
        <p:txBody>
          <a:bodyPr/>
          <a:lstStyle/>
          <a:p>
            <a:pPr>
              <a:defRPr/>
            </a:pPr>
            <a:r>
              <a:rPr lang="fr-FR" smtClean="0"/>
              <a:t>21/03/2014</a:t>
            </a:r>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21/03/2014</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L3 physique Tours </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2</a:t>
            </a:fld>
            <a:endParaRPr lang="fr-FR"/>
          </a:p>
        </p:txBody>
      </p:sp>
      <p:sp>
        <p:nvSpPr>
          <p:cNvPr id="6149" name="ZoneTexte 4"/>
          <p:cNvSpPr txBox="1">
            <a:spLocks noChangeArrowheads="1"/>
          </p:cNvSpPr>
          <p:nvPr/>
        </p:nvSpPr>
        <p:spPr bwMode="auto">
          <a:xfrm>
            <a:off x="900113" y="692150"/>
            <a:ext cx="7993062"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a:solidFill>
                  <a:schemeClr val="accent1"/>
                </a:solidFill>
                <a:latin typeface="Arial Narrow" pitchFamily="34" charset="0"/>
              </a:rPr>
              <a:t>Le LAPP est un laboratoire du CNRS/IN2P3 (depuis 1976) </a:t>
            </a:r>
            <a:r>
              <a:rPr lang="fr-FR" sz="4400" dirty="0" smtClean="0">
                <a:solidFill>
                  <a:schemeClr val="accent1"/>
                </a:solidFill>
                <a:latin typeface="Arial Narrow" pitchFamily="34" charset="0"/>
              </a:rPr>
              <a:t>également associé à l’Université </a:t>
            </a:r>
            <a:r>
              <a:rPr lang="fr-FR" sz="4400" dirty="0">
                <a:solidFill>
                  <a:schemeClr val="accent1"/>
                </a:solidFill>
                <a:latin typeface="Arial Narrow" pitchFamily="34" charset="0"/>
              </a:rPr>
              <a:t>de Savoie (depuis 1995)</a:t>
            </a:r>
          </a:p>
        </p:txBody>
      </p:sp>
      <p:pic>
        <p:nvPicPr>
          <p:cNvPr id="6150" name="Image 5" descr="IN2P3FilairePastille-Q_DevV copie.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80" y="3645024"/>
            <a:ext cx="2917825" cy="219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Image 6" descr="couleur_sansfond.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92080" y="4005064"/>
            <a:ext cx="1735137" cy="173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pied de page 11"/>
          <p:cNvSpPr>
            <a:spLocks noGrp="1"/>
          </p:cNvSpPr>
          <p:nvPr>
            <p:ph type="ftr" sz="quarter" idx="11"/>
          </p:nvPr>
        </p:nvSpPr>
        <p:spPr/>
        <p:txBody>
          <a:bodyPr/>
          <a:lstStyle/>
          <a:p>
            <a:pPr>
              <a:defRPr/>
            </a:pPr>
            <a:r>
              <a:rPr lang="fr-FR" b="1" smtClean="0"/>
              <a:t>Visite L3 physique Tours </a:t>
            </a:r>
            <a:endParaRPr lang="fr-FR" b="1" dirty="0"/>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20</a:t>
            </a:fld>
            <a:endParaRPr lang="fr-FR" dirty="0"/>
          </a:p>
        </p:txBody>
      </p:sp>
      <p:pic>
        <p:nvPicPr>
          <p:cNvPr id="3078" name="Image 6" descr="Lapp_2.jpg"/>
          <p:cNvPicPr>
            <a:picLocks noChangeAspect="1"/>
          </p:cNvPicPr>
          <p:nvPr/>
        </p:nvPicPr>
        <p:blipFill>
          <a:blip r:embed="rId3" cstate="print"/>
          <a:srcRect/>
          <a:stretch>
            <a:fillRect/>
          </a:stretch>
        </p:blipFill>
        <p:spPr bwMode="auto">
          <a:xfrm>
            <a:off x="5292080" y="1446203"/>
            <a:ext cx="3851920" cy="2110853"/>
          </a:xfrm>
          <a:prstGeom prst="rect">
            <a:avLst/>
          </a:prstGeom>
          <a:noFill/>
          <a:ln w="9525">
            <a:noFill/>
            <a:miter lim="800000"/>
            <a:headEnd/>
            <a:tailEnd/>
          </a:ln>
        </p:spPr>
      </p:pic>
      <p:sp>
        <p:nvSpPr>
          <p:cNvPr id="16" name="ZoneTexte 8"/>
          <p:cNvSpPr txBox="1">
            <a:spLocks noChangeArrowheads="1"/>
          </p:cNvSpPr>
          <p:nvPr/>
        </p:nvSpPr>
        <p:spPr bwMode="auto">
          <a:xfrm>
            <a:off x="5143472" y="1052736"/>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8" name="ZoneTexte 17"/>
          <p:cNvSpPr txBox="1"/>
          <p:nvPr/>
        </p:nvSpPr>
        <p:spPr>
          <a:xfrm>
            <a:off x="395536" y="1124744"/>
            <a:ext cx="4752528" cy="1015663"/>
          </a:xfrm>
          <a:prstGeom prst="rect">
            <a:avLst/>
          </a:prstGeom>
          <a:solidFill>
            <a:schemeClr val="tx2">
              <a:lumMod val="20000"/>
              <a:lumOff val="80000"/>
            </a:schemeClr>
          </a:solidFill>
          <a:effectLst>
            <a:innerShdw blurRad="63500" dist="50800" dir="2700000">
              <a:prstClr val="black">
                <a:alpha val="50000"/>
              </a:prstClr>
            </a:innerShdw>
          </a:effectLst>
        </p:spPr>
        <p:txBody>
          <a:bodyPr wrap="square" rtlCol="0">
            <a:spAutoFit/>
          </a:bodyPr>
          <a:lstStyle/>
          <a:p>
            <a:r>
              <a:rPr lang="fr-FR" sz="2000" b="1" dirty="0" smtClean="0">
                <a:solidFill>
                  <a:srgbClr val="0070C0"/>
                </a:solidFill>
              </a:rPr>
              <a:t>1990-2000:</a:t>
            </a: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 </a:t>
            </a:r>
          </a:p>
          <a:p>
            <a:r>
              <a:rPr lang="fr-FR" sz="2000" dirty="0" smtClean="0"/>
              <a:t>le </a:t>
            </a:r>
            <a:r>
              <a:rPr lang="fr-FR" sz="2000" b="1" dirty="0" smtClean="0"/>
              <a:t>Modèle Standard </a:t>
            </a:r>
            <a:r>
              <a:rPr lang="fr-FR" sz="2000" dirty="0" smtClean="0"/>
              <a:t>est testé avec précision</a:t>
            </a:r>
            <a:r>
              <a:rPr lang="en-US" sz="2000" dirty="0" smtClean="0"/>
              <a:t> </a:t>
            </a:r>
            <a:endParaRPr lang="fr-FR" sz="2000" dirty="0"/>
          </a:p>
        </p:txBody>
      </p:sp>
      <p:sp>
        <p:nvSpPr>
          <p:cNvPr id="19" name="ZoneTexte 8"/>
          <p:cNvSpPr txBox="1">
            <a:spLocks noChangeArrowheads="1"/>
          </p:cNvSpPr>
          <p:nvPr/>
        </p:nvSpPr>
        <p:spPr bwMode="auto">
          <a:xfrm>
            <a:off x="395536" y="4653136"/>
            <a:ext cx="4752528" cy="1944216"/>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2000-2008: </a:t>
            </a:r>
            <a:r>
              <a:rPr lang="fr-FR" sz="2000" dirty="0" smtClean="0"/>
              <a:t>au </a:t>
            </a:r>
            <a:r>
              <a:rPr lang="fr-FR" sz="2000" b="1" dirty="0" smtClean="0"/>
              <a:t>CERN, </a:t>
            </a:r>
            <a:r>
              <a:rPr lang="fr-FR" sz="2000" dirty="0" smtClean="0"/>
              <a:t>construction du</a:t>
            </a:r>
            <a:r>
              <a:rPr lang="fr-FR" sz="2000" b="1" dirty="0" smtClean="0"/>
              <a:t> LHC (p p) </a:t>
            </a:r>
            <a:r>
              <a:rPr lang="fr-FR" sz="2000" dirty="0" smtClean="0"/>
              <a:t>et de ses expériences </a:t>
            </a:r>
            <a:r>
              <a:rPr lang="fr-FR" sz="2000" b="1" dirty="0" smtClean="0"/>
              <a:t>(ATLAS, </a:t>
            </a:r>
            <a:r>
              <a:rPr lang="fr-FR" sz="2000" b="1" dirty="0" err="1" smtClean="0"/>
              <a:t>LHCb</a:t>
            </a:r>
            <a:r>
              <a:rPr lang="fr-FR" sz="2000" b="1" dirty="0" smtClean="0"/>
              <a:t>)</a:t>
            </a:r>
          </a:p>
          <a:p>
            <a:pPr algn="just"/>
            <a:r>
              <a:rPr lang="fr-FR" sz="2000" b="1" dirty="0" smtClean="0">
                <a:solidFill>
                  <a:srgbClr val="0070C0"/>
                </a:solidFill>
              </a:rPr>
              <a:t>2012:</a:t>
            </a:r>
            <a:r>
              <a:rPr lang="fr-FR" sz="2000" b="1" dirty="0" smtClean="0"/>
              <a:t> </a:t>
            </a:r>
            <a:r>
              <a:rPr lang="fr-FR" sz="2000" dirty="0" smtClean="0"/>
              <a:t>observation du boson de </a:t>
            </a:r>
            <a:r>
              <a:rPr lang="fr-FR" sz="2000" dirty="0" err="1" smtClean="0"/>
              <a:t>Higgs</a:t>
            </a:r>
            <a:r>
              <a:rPr lang="fr-FR" sz="2000" dirty="0" smtClean="0"/>
              <a:t> (dernière pièce manquante du modèle standard)</a:t>
            </a:r>
            <a:endParaRPr lang="fr-FR" sz="2000" dirty="0"/>
          </a:p>
        </p:txBody>
      </p:sp>
      <p:sp>
        <p:nvSpPr>
          <p:cNvPr id="3080" name="ZoneTexte 8"/>
          <p:cNvSpPr txBox="1">
            <a:spLocks noChangeArrowheads="1"/>
          </p:cNvSpPr>
          <p:nvPr/>
        </p:nvSpPr>
        <p:spPr bwMode="auto">
          <a:xfrm>
            <a:off x="395536" y="2204864"/>
            <a:ext cx="4752528" cy="230832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éloignés: Italie, Californie, Namibie, station spatiale internationale (ISS)</a:t>
            </a:r>
            <a:endParaRPr lang="fr-FR" sz="2000" dirty="0"/>
          </a:p>
        </p:txBody>
      </p:sp>
      <p:pic>
        <p:nvPicPr>
          <p:cNvPr id="15" name="Image 14" descr="iss028e016134_bis.jpg"/>
          <p:cNvPicPr>
            <a:picLocks noChangeAspect="1"/>
          </p:cNvPicPr>
          <p:nvPr/>
        </p:nvPicPr>
        <p:blipFill>
          <a:blip r:embed="rId4" cstate="print"/>
          <a:stretch>
            <a:fillRect/>
          </a:stretch>
        </p:blipFill>
        <p:spPr>
          <a:xfrm>
            <a:off x="5292080" y="3598642"/>
            <a:ext cx="3851920" cy="2917624"/>
          </a:xfrm>
          <a:prstGeom prst="rect">
            <a:avLst/>
          </a:prstGeom>
        </p:spPr>
      </p:pic>
      <p:sp>
        <p:nvSpPr>
          <p:cNvPr id="20" name="ZoneTexte 19"/>
          <p:cNvSpPr txBox="1"/>
          <p:nvPr/>
        </p:nvSpPr>
        <p:spPr>
          <a:xfrm>
            <a:off x="5292080" y="3573016"/>
            <a:ext cx="3851920" cy="369332"/>
          </a:xfrm>
          <a:prstGeom prst="rect">
            <a:avLst/>
          </a:prstGeom>
          <a:solidFill>
            <a:schemeClr val="tx1"/>
          </a:solidFill>
        </p:spPr>
        <p:txBody>
          <a:bodyPr wrap="square" rtlCol="0">
            <a:spAutoFit/>
          </a:bodyPr>
          <a:lstStyle/>
          <a:p>
            <a:r>
              <a:rPr lang="fr-FR" b="1" dirty="0" smtClean="0">
                <a:solidFill>
                  <a:schemeClr val="bg1"/>
                </a:solidFill>
              </a:rPr>
              <a:t>2011: installation d’AMS sur l’ISS</a:t>
            </a:r>
            <a:endParaRPr lang="fr-FR" b="1" dirty="0">
              <a:solidFill>
                <a:schemeClr val="bg1"/>
              </a:solidFill>
            </a:endParaRPr>
          </a:p>
        </p:txBody>
      </p:sp>
      <p:sp>
        <p:nvSpPr>
          <p:cNvPr id="13" name="Titre 1"/>
          <p:cNvSpPr txBox="1">
            <a:spLocks/>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0" i="0" u="none" strike="noStrike" kern="1200" cap="none" spc="0" normalizeH="0" baseline="0" noProof="0" dirty="0" smtClean="0">
                <a:ln>
                  <a:noFill/>
                </a:ln>
                <a:solidFill>
                  <a:schemeClr val="accent1"/>
                </a:solidFill>
                <a:effectLst/>
                <a:uLnTx/>
                <a:uFillTx/>
                <a:latin typeface="Arial Narrow" pitchFamily="34" charset="0"/>
                <a:ea typeface="+mn-ea"/>
                <a:cs typeface="Arial" pitchFamily="34" charset="0"/>
              </a:rPr>
              <a:t>Evolution</a:t>
            </a:r>
            <a:endParaRPr kumimoji="0" lang="fr-FR" sz="4400" b="0" i="0" u="none" strike="noStrike" kern="1200" cap="none" spc="0" normalizeH="0" baseline="0" noProof="0" dirty="0" smtClean="0">
              <a:ln>
                <a:noFill/>
              </a:ln>
              <a:solidFill>
                <a:schemeClr val="accent1"/>
              </a:solidFill>
              <a:effectLst/>
              <a:uLnTx/>
              <a:uFillTx/>
              <a:latin typeface="Arial Narrow" pitchFamily="34" charset="0"/>
              <a:ea typeface="+mn-ea"/>
              <a:cs typeface="Arial" pitchFamily="34" charset="0"/>
            </a:endParaRPr>
          </a:p>
        </p:txBody>
      </p:sp>
      <p:sp>
        <p:nvSpPr>
          <p:cNvPr id="17" name="Espace réservé de la date 16"/>
          <p:cNvSpPr>
            <a:spLocks noGrp="1"/>
          </p:cNvSpPr>
          <p:nvPr>
            <p:ph type="dt" sz="half" idx="10"/>
          </p:nvPr>
        </p:nvSpPr>
        <p:spPr/>
        <p:txBody>
          <a:bodyPr/>
          <a:lstStyle/>
          <a:p>
            <a:pPr>
              <a:defRPr/>
            </a:pPr>
            <a:r>
              <a:rPr lang="fr-FR" smtClean="0"/>
              <a:t>21/03/2014</a:t>
            </a:r>
            <a:endParaRPr lang="fr-F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285875" y="274638"/>
            <a:ext cx="7400925" cy="993775"/>
          </a:xfrm>
        </p:spPr>
        <p:txBody>
          <a:bodyPr/>
          <a:lstStyle/>
          <a:p>
            <a:r>
              <a:rPr lang="fr-FR" dirty="0" smtClean="0">
                <a:solidFill>
                  <a:schemeClr val="accent1"/>
                </a:solidFill>
                <a:latin typeface="Arial Narrow" pitchFamily="34" charset="0"/>
              </a:rPr>
              <a:t>Des physiciens expérimentateurs…</a:t>
            </a:r>
          </a:p>
        </p:txBody>
      </p:sp>
      <p:sp>
        <p:nvSpPr>
          <p:cNvPr id="10243" name="Espace réservé du contenu 2"/>
          <p:cNvSpPr>
            <a:spLocks noGrp="1"/>
          </p:cNvSpPr>
          <p:nvPr>
            <p:ph idx="1"/>
          </p:nvPr>
        </p:nvSpPr>
        <p:spPr>
          <a:xfrm>
            <a:off x="900113" y="1268413"/>
            <a:ext cx="7759700" cy="1944687"/>
          </a:xfrm>
        </p:spPr>
        <p:txBody>
          <a:bodyPr/>
          <a:lstStyle/>
          <a:p>
            <a:pPr eaLnBrk="1" hangingPunct="1"/>
            <a:r>
              <a:rPr lang="fr-FR" sz="2400" smtClean="0">
                <a:latin typeface="Arial Narrow" pitchFamily="34" charset="0"/>
              </a:rPr>
              <a:t>Au sein de </a:t>
            </a:r>
            <a:r>
              <a:rPr lang="fr-FR" sz="2400" b="1" smtClean="0">
                <a:latin typeface="Arial Narrow" pitchFamily="34" charset="0"/>
              </a:rPr>
              <a:t>collaborations internationales</a:t>
            </a:r>
            <a:r>
              <a:rPr lang="fr-FR" sz="2400" smtClean="0">
                <a:latin typeface="Arial Narrow" pitchFamily="34" charset="0"/>
              </a:rPr>
              <a:t>, les chercheurs du LAPP participent à la conception et/ou à la réalisation de détecteurs pour des expériences souvent </a:t>
            </a:r>
            <a:r>
              <a:rPr lang="fr-FR" sz="2400" b="1" smtClean="0">
                <a:latin typeface="Arial Narrow" pitchFamily="34" charset="0"/>
              </a:rPr>
              <a:t>gigantesques</a:t>
            </a:r>
            <a:r>
              <a:rPr lang="fr-FR" sz="2400" smtClean="0">
                <a:latin typeface="Arial Narrow" pitchFamily="34" charset="0"/>
              </a:rPr>
              <a:t> et de </a:t>
            </a:r>
            <a:r>
              <a:rPr lang="fr-FR" sz="2400" b="1" smtClean="0">
                <a:latin typeface="Arial Narrow" pitchFamily="34" charset="0"/>
              </a:rPr>
              <a:t>longue durée</a:t>
            </a:r>
            <a:r>
              <a:rPr lang="fr-FR" sz="2400" smtClean="0">
                <a:latin typeface="Arial Narrow" pitchFamily="34" charset="0"/>
              </a:rPr>
              <a:t>, puis analysent leurs résultats pour vérifier ou infirmer les théories et découvrir de nouveaux phénomènes.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D16BDB96-001F-44DA-B4BB-2EFD54E6E1BE}" type="slidenum">
              <a:rPr lang="fr-FR" smtClean="0"/>
              <a:pPr>
                <a:defRPr/>
              </a:pPr>
              <a:t>21</a:t>
            </a:fld>
            <a:endParaRPr lang="fr-FR" dirty="0"/>
          </a:p>
        </p:txBody>
      </p:sp>
      <p:pic>
        <p:nvPicPr>
          <p:cNvPr id="10247" name="Image 5" descr="test2.jpg"/>
          <p:cNvPicPr>
            <a:picLocks noChangeAspect="1"/>
          </p:cNvPicPr>
          <p:nvPr/>
        </p:nvPicPr>
        <p:blipFill>
          <a:blip r:embed="rId3" cstate="print"/>
          <a:srcRect/>
          <a:stretch>
            <a:fillRect/>
          </a:stretch>
        </p:blipFill>
        <p:spPr bwMode="auto">
          <a:xfrm>
            <a:off x="1331913" y="3284538"/>
            <a:ext cx="3643312" cy="2733675"/>
          </a:xfrm>
          <a:prstGeom prst="rect">
            <a:avLst/>
          </a:prstGeom>
          <a:noFill/>
          <a:ln w="9525">
            <a:noFill/>
            <a:miter lim="800000"/>
            <a:headEnd/>
            <a:tailEnd/>
          </a:ln>
        </p:spPr>
      </p:pic>
      <p:sp>
        <p:nvSpPr>
          <p:cNvPr id="10248" name="ZoneTexte 8"/>
          <p:cNvSpPr txBox="1">
            <a:spLocks noChangeArrowheads="1"/>
          </p:cNvSpPr>
          <p:nvPr/>
        </p:nvSpPr>
        <p:spPr bwMode="auto">
          <a:xfrm>
            <a:off x="5219700" y="3500438"/>
            <a:ext cx="3600450" cy="2308225"/>
          </a:xfrm>
          <a:prstGeom prst="rect">
            <a:avLst/>
          </a:prstGeom>
          <a:noFill/>
          <a:ln w="9525">
            <a:noFill/>
            <a:miter lim="800000"/>
            <a:headEnd/>
            <a:tailEnd/>
          </a:ln>
        </p:spPr>
        <p:txBody>
          <a:bodyPr>
            <a:spAutoFit/>
          </a:bodyPr>
          <a:lstStyle/>
          <a:p>
            <a:pPr>
              <a:buFont typeface="Arial" pitchFamily="34" charset="0"/>
              <a:buChar char="•"/>
            </a:pPr>
            <a:r>
              <a:rPr lang="fr-FR"/>
              <a:t> Auprès des accélérateurs du </a:t>
            </a:r>
            <a:r>
              <a:rPr lang="fr-FR" i="1">
                <a:solidFill>
                  <a:srgbClr val="7030A0"/>
                </a:solidFill>
              </a:rPr>
              <a:t>CERN</a:t>
            </a:r>
            <a:r>
              <a:rPr lang="fr-FR"/>
              <a:t> (ATLAS, LHCb) ou de </a:t>
            </a:r>
            <a:r>
              <a:rPr lang="fr-FR" i="1">
                <a:solidFill>
                  <a:srgbClr val="7030A0"/>
                </a:solidFill>
              </a:rPr>
              <a:t>Stanford</a:t>
            </a:r>
            <a:r>
              <a:rPr lang="fr-FR"/>
              <a:t> (BaBar)</a:t>
            </a:r>
          </a:p>
          <a:p>
            <a:endParaRPr lang="fr-FR"/>
          </a:p>
          <a:p>
            <a:pPr>
              <a:buFont typeface="Arial" pitchFamily="34" charset="0"/>
              <a:buChar char="•"/>
            </a:pPr>
            <a:r>
              <a:rPr lang="fr-FR"/>
              <a:t> Sur des sites éloignés ou dans l’espace: VIRGO </a:t>
            </a:r>
            <a:r>
              <a:rPr lang="fr-FR" i="1">
                <a:solidFill>
                  <a:srgbClr val="7030A0"/>
                </a:solidFill>
              </a:rPr>
              <a:t>(Pise), </a:t>
            </a:r>
            <a:r>
              <a:rPr lang="fr-FR"/>
              <a:t>OPERA </a:t>
            </a:r>
            <a:r>
              <a:rPr lang="fr-FR" i="1">
                <a:solidFill>
                  <a:srgbClr val="7030A0"/>
                </a:solidFill>
              </a:rPr>
              <a:t>(Gran Sasso), </a:t>
            </a:r>
            <a:r>
              <a:rPr lang="fr-FR"/>
              <a:t>HESS </a:t>
            </a:r>
            <a:r>
              <a:rPr lang="fr-FR" i="1">
                <a:solidFill>
                  <a:srgbClr val="7030A0"/>
                </a:solidFill>
              </a:rPr>
              <a:t>(Namibie), </a:t>
            </a:r>
            <a:r>
              <a:rPr lang="fr-FR"/>
              <a:t>AMS </a:t>
            </a:r>
            <a:r>
              <a:rPr lang="fr-FR" i="1">
                <a:solidFill>
                  <a:srgbClr val="7030A0"/>
                </a:solidFill>
              </a:rPr>
              <a:t>(Station spatiale).</a:t>
            </a:r>
            <a:r>
              <a:rPr lang="fr-F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285875" y="188913"/>
            <a:ext cx="7400925" cy="719137"/>
          </a:xfrm>
        </p:spPr>
        <p:txBody>
          <a:bodyPr/>
          <a:lstStyle/>
          <a:p>
            <a:r>
              <a:rPr lang="fr-FR" smtClean="0">
                <a:solidFill>
                  <a:schemeClr val="accent1"/>
                </a:solidFill>
                <a:latin typeface="Arial Narrow" pitchFamily="34" charset="0"/>
              </a:rPr>
              <a:t>Les services Techniques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5DBB7C46-A518-49BC-A6EC-9B9E50E886CE}" type="slidenum">
              <a:rPr lang="fr-FR" smtClean="0"/>
              <a:pPr>
                <a:defRPr/>
              </a:pPr>
              <a:t>22</a:t>
            </a:fld>
            <a:endParaRPr lang="fr-FR"/>
          </a:p>
        </p:txBody>
      </p:sp>
      <p:pic>
        <p:nvPicPr>
          <p:cNvPr id="11270" name="Picture 8" descr="atlas_Assemblage_m08_3"/>
          <p:cNvPicPr>
            <a:picLocks noChangeAspect="1" noChangeArrowheads="1"/>
          </p:cNvPicPr>
          <p:nvPr/>
        </p:nvPicPr>
        <p:blipFill>
          <a:blip r:embed="rId2" cstate="print"/>
          <a:srcRect t="6122" b="5103"/>
          <a:stretch>
            <a:fillRect/>
          </a:stretch>
        </p:blipFill>
        <p:spPr bwMode="auto">
          <a:xfrm>
            <a:off x="755650" y="1628775"/>
            <a:ext cx="2703513" cy="1800225"/>
          </a:xfrm>
          <a:prstGeom prst="rect">
            <a:avLst/>
          </a:prstGeom>
          <a:noFill/>
          <a:ln w="9525">
            <a:noFill/>
            <a:miter lim="800000"/>
            <a:headEnd/>
            <a:tailEnd/>
          </a:ln>
        </p:spPr>
      </p:pic>
      <p:pic>
        <p:nvPicPr>
          <p:cNvPr id="11271" name="Picture 2" descr="http://irfu.cea.fr/Images/astImg/mr_387_1.jpg?reload=1256118700">
            <a:hlinkClick r:id="rId3"/>
          </p:cNvPr>
          <p:cNvPicPr>
            <a:picLocks noChangeAspect="1" noChangeArrowheads="1"/>
          </p:cNvPicPr>
          <p:nvPr/>
        </p:nvPicPr>
        <p:blipFill>
          <a:blip r:embed="rId4" cstate="print"/>
          <a:srcRect/>
          <a:stretch>
            <a:fillRect/>
          </a:stretch>
        </p:blipFill>
        <p:spPr bwMode="auto">
          <a:xfrm>
            <a:off x="6443663" y="4221163"/>
            <a:ext cx="2438400" cy="2000250"/>
          </a:xfrm>
          <a:prstGeom prst="rect">
            <a:avLst/>
          </a:prstGeom>
          <a:noFill/>
          <a:ln w="9525">
            <a:noFill/>
            <a:miter lim="800000"/>
            <a:headEnd/>
            <a:tailEnd/>
          </a:ln>
        </p:spPr>
      </p:pic>
      <p:pic>
        <p:nvPicPr>
          <p:cNvPr id="11272" name="Image 8" descr="ElectroniqueATLAS.jpg"/>
          <p:cNvPicPr>
            <a:picLocks noChangeAspect="1"/>
          </p:cNvPicPr>
          <p:nvPr/>
        </p:nvPicPr>
        <p:blipFill>
          <a:blip r:embed="rId5" cstate="print"/>
          <a:srcRect/>
          <a:stretch>
            <a:fillRect/>
          </a:stretch>
        </p:blipFill>
        <p:spPr bwMode="auto">
          <a:xfrm>
            <a:off x="3851275" y="1628775"/>
            <a:ext cx="2449513" cy="1800225"/>
          </a:xfrm>
          <a:prstGeom prst="rect">
            <a:avLst/>
          </a:prstGeom>
          <a:noFill/>
          <a:ln w="9525">
            <a:noFill/>
            <a:miter lim="800000"/>
            <a:headEnd/>
            <a:tailEnd/>
          </a:ln>
        </p:spPr>
      </p:pic>
      <p:pic>
        <p:nvPicPr>
          <p:cNvPr id="11273" name="Picture 7" descr="E:\Images\Nikon\29\Dsc_2198_mod1.jpg"/>
          <p:cNvPicPr>
            <a:picLocks noChangeAspect="1" noChangeArrowheads="1"/>
          </p:cNvPicPr>
          <p:nvPr/>
        </p:nvPicPr>
        <p:blipFill>
          <a:blip r:embed="rId6" cstate="print"/>
          <a:srcRect/>
          <a:stretch>
            <a:fillRect/>
          </a:stretch>
        </p:blipFill>
        <p:spPr bwMode="auto">
          <a:xfrm>
            <a:off x="6732588" y="1700213"/>
            <a:ext cx="2171700" cy="1649412"/>
          </a:xfrm>
          <a:prstGeom prst="rect">
            <a:avLst/>
          </a:prstGeom>
          <a:noFill/>
          <a:ln w="9525">
            <a:noFill/>
            <a:miter lim="800000"/>
            <a:headEnd/>
            <a:tailEnd/>
          </a:ln>
        </p:spPr>
      </p:pic>
      <p:sp>
        <p:nvSpPr>
          <p:cNvPr id="11274" name="ZoneTexte 10"/>
          <p:cNvSpPr txBox="1">
            <a:spLocks noChangeArrowheads="1"/>
          </p:cNvSpPr>
          <p:nvPr/>
        </p:nvSpPr>
        <p:spPr bwMode="auto">
          <a:xfrm>
            <a:off x="3492500" y="2349500"/>
            <a:ext cx="423863" cy="584200"/>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5" name="Rectangle 11"/>
          <p:cNvSpPr>
            <a:spLocks noChangeArrowheads="1"/>
          </p:cNvSpPr>
          <p:nvPr/>
        </p:nvSpPr>
        <p:spPr bwMode="auto">
          <a:xfrm>
            <a:off x="6300788" y="2276475"/>
            <a:ext cx="423862" cy="585788"/>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6" name="ZoneTexte 12"/>
          <p:cNvSpPr txBox="1">
            <a:spLocks noChangeArrowheads="1"/>
          </p:cNvSpPr>
          <p:nvPr/>
        </p:nvSpPr>
        <p:spPr bwMode="auto">
          <a:xfrm>
            <a:off x="468313" y="4797425"/>
            <a:ext cx="423862" cy="584200"/>
          </a:xfrm>
          <a:prstGeom prst="rect">
            <a:avLst/>
          </a:prstGeom>
          <a:noFill/>
          <a:ln w="9525">
            <a:noFill/>
            <a:miter lim="800000"/>
            <a:headEnd/>
            <a:tailEnd/>
          </a:ln>
        </p:spPr>
        <p:txBody>
          <a:bodyPr wrap="none">
            <a:spAutoFit/>
          </a:bodyPr>
          <a:lstStyle/>
          <a:p>
            <a:r>
              <a:rPr lang="fr-FR" sz="3200" b="1">
                <a:solidFill>
                  <a:srgbClr val="FF0000"/>
                </a:solidFill>
              </a:rPr>
              <a:t>+</a:t>
            </a:r>
          </a:p>
        </p:txBody>
      </p:sp>
      <p:pic>
        <p:nvPicPr>
          <p:cNvPr id="11277" name="Picture 4" descr="\\Lapp.in2p3.fr\dfs_lapp\HOME3\neyroud\Management\Rapport d'activite LAPP\2006-2008\INFO_Fig2.jpg"/>
          <p:cNvPicPr>
            <a:picLocks noChangeAspect="1" noChangeArrowheads="1"/>
          </p:cNvPicPr>
          <p:nvPr/>
        </p:nvPicPr>
        <p:blipFill>
          <a:blip r:embed="rId7" cstate="print"/>
          <a:srcRect/>
          <a:stretch>
            <a:fillRect/>
          </a:stretch>
        </p:blipFill>
        <p:spPr bwMode="auto">
          <a:xfrm>
            <a:off x="900113" y="4292600"/>
            <a:ext cx="2633662" cy="1903413"/>
          </a:xfrm>
          <a:prstGeom prst="rect">
            <a:avLst/>
          </a:prstGeom>
          <a:noFill/>
          <a:ln w="9525">
            <a:noFill/>
            <a:miter lim="800000"/>
            <a:headEnd/>
            <a:tailEnd/>
          </a:ln>
        </p:spPr>
      </p:pic>
      <p:pic>
        <p:nvPicPr>
          <p:cNvPr id="11278" name="Picture 2" descr="\\Lappfile2\informatique\MUST\Présentations\Photothèque_Must\Must 1.jpg"/>
          <p:cNvPicPr>
            <a:picLocks noChangeAspect="1" noChangeArrowheads="1"/>
          </p:cNvPicPr>
          <p:nvPr/>
        </p:nvPicPr>
        <p:blipFill>
          <a:blip r:embed="rId8" cstate="print"/>
          <a:srcRect/>
          <a:stretch>
            <a:fillRect/>
          </a:stretch>
        </p:blipFill>
        <p:spPr bwMode="auto">
          <a:xfrm>
            <a:off x="3995738" y="4292600"/>
            <a:ext cx="1439862" cy="1871663"/>
          </a:xfrm>
          <a:prstGeom prst="rect">
            <a:avLst/>
          </a:prstGeom>
          <a:noFill/>
          <a:ln w="9525">
            <a:noFill/>
            <a:miter lim="800000"/>
            <a:headEnd/>
            <a:tailEnd/>
          </a:ln>
        </p:spPr>
      </p:pic>
      <p:sp>
        <p:nvSpPr>
          <p:cNvPr id="11279" name="ZoneTexte 15"/>
          <p:cNvSpPr txBox="1">
            <a:spLocks noChangeArrowheads="1"/>
          </p:cNvSpPr>
          <p:nvPr/>
        </p:nvSpPr>
        <p:spPr bwMode="auto">
          <a:xfrm>
            <a:off x="3492500" y="4724400"/>
            <a:ext cx="423863" cy="585788"/>
          </a:xfrm>
          <a:prstGeom prst="rect">
            <a:avLst/>
          </a:prstGeom>
          <a:noFill/>
          <a:ln w="9525">
            <a:noFill/>
            <a:miter lim="800000"/>
            <a:headEnd/>
            <a:tailEnd/>
          </a:ln>
        </p:spPr>
        <p:txBody>
          <a:bodyPr wrap="none">
            <a:spAutoFit/>
          </a:bodyPr>
          <a:lstStyle/>
          <a:p>
            <a:r>
              <a:rPr lang="fr-FR" sz="3200" b="1">
                <a:solidFill>
                  <a:srgbClr val="FF0000"/>
                </a:solidFill>
              </a:rPr>
              <a:t>+</a:t>
            </a:r>
          </a:p>
        </p:txBody>
      </p:sp>
      <p:cxnSp>
        <p:nvCxnSpPr>
          <p:cNvPr id="19" name="Connecteur droit avec flèche 18"/>
          <p:cNvCxnSpPr/>
          <p:nvPr/>
        </p:nvCxnSpPr>
        <p:spPr>
          <a:xfrm>
            <a:off x="5580063" y="5084763"/>
            <a:ext cx="647700"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11188" y="908050"/>
            <a:ext cx="2952750" cy="6477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dirty="0">
                <a:latin typeface="Arial" pitchFamily="34" charset="0"/>
                <a:cs typeface="Arial" pitchFamily="34" charset="0"/>
              </a:rPr>
              <a:t>Mécanique: 24 </a:t>
            </a:r>
            <a:r>
              <a:rPr lang="fr-FR" dirty="0">
                <a:latin typeface="Arial" pitchFamily="34" charset="0"/>
              </a:rPr>
              <a:t>personnes dont 10 ingénieurs</a:t>
            </a:r>
            <a:r>
              <a:rPr lang="fr-FR" dirty="0"/>
              <a:t> </a:t>
            </a:r>
          </a:p>
        </p:txBody>
      </p:sp>
      <p:sp>
        <p:nvSpPr>
          <p:cNvPr id="21" name="ZoneTexte 20"/>
          <p:cNvSpPr txBox="1"/>
          <p:nvPr/>
        </p:nvSpPr>
        <p:spPr>
          <a:xfrm>
            <a:off x="4859338" y="908050"/>
            <a:ext cx="3025775" cy="6477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dirty="0">
                <a:latin typeface="Arial" pitchFamily="34" charset="0"/>
                <a:cs typeface="Arial" pitchFamily="34" charset="0"/>
              </a:rPr>
              <a:t>Electronique: 19 </a:t>
            </a:r>
            <a:r>
              <a:rPr lang="fr-FR" dirty="0">
                <a:latin typeface="Arial" pitchFamily="34" charset="0"/>
              </a:rPr>
              <a:t>personnes dont 14 ingénieurs</a:t>
            </a:r>
            <a:r>
              <a:rPr lang="fr-FR" dirty="0"/>
              <a:t> </a:t>
            </a:r>
          </a:p>
        </p:txBody>
      </p:sp>
      <p:sp>
        <p:nvSpPr>
          <p:cNvPr id="22" name="ZoneTexte 21"/>
          <p:cNvSpPr txBox="1"/>
          <p:nvPr/>
        </p:nvSpPr>
        <p:spPr>
          <a:xfrm>
            <a:off x="2051050" y="3573463"/>
            <a:ext cx="3025775"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dirty="0">
                <a:latin typeface="Arial" pitchFamily="34" charset="0"/>
                <a:cs typeface="Arial" pitchFamily="34" charset="0"/>
              </a:rPr>
              <a:t>Informatique: 21 </a:t>
            </a:r>
            <a:r>
              <a:rPr lang="fr-FR" dirty="0">
                <a:latin typeface="Arial" pitchFamily="34" charset="0"/>
              </a:rPr>
              <a:t>personnes dont 15 ingénieurs</a:t>
            </a:r>
            <a:r>
              <a:rPr lang="fr-FR" dirty="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650" y="2276475"/>
            <a:ext cx="4432300" cy="4357688"/>
          </a:xfrm>
        </p:spPr>
        <p:txBody>
          <a:bodyPr rtlCol="0">
            <a:normAutofit fontScale="70000" lnSpcReduction="20000"/>
          </a:bodyPr>
          <a:lstStyle/>
          <a:p>
            <a:pPr marL="342900" lvl="1" indent="-342900" eaLnBrk="1" fontAlgn="auto" hangingPunct="1">
              <a:spcAft>
                <a:spcPts val="0"/>
              </a:spcAft>
              <a:defRPr/>
            </a:pPr>
            <a:r>
              <a:rPr lang="fr-FR" sz="3400" b="1" dirty="0" smtClean="0">
                <a:latin typeface="Arial Narrow" pitchFamily="34" charset="0"/>
              </a:rPr>
              <a:t>MUST,</a:t>
            </a:r>
            <a:r>
              <a:rPr lang="fr-FR" sz="3400" dirty="0" smtClean="0">
                <a:latin typeface="Arial Narrow" pitchFamily="34" charset="0"/>
              </a:rPr>
              <a:t> ferme d’analyse ouverte sur la GRILLE Européenne, offre des ressources de calcul et de stockage aux chercheurs du LAPP ainsi qu’aux laboratoires de l’Université de Savoie</a:t>
            </a:r>
          </a:p>
          <a:p>
            <a:pPr lvl="1">
              <a:buFont typeface="Arial" charset="0"/>
              <a:buChar char="–"/>
              <a:defRPr/>
            </a:pPr>
            <a:r>
              <a:rPr lang="fr-FR" sz="3400" b="1" dirty="0" smtClean="0">
                <a:solidFill>
                  <a:prstClr val="black"/>
                </a:solidFill>
                <a:latin typeface="Arial Narrow" pitchFamily="34" charset="0"/>
              </a:rPr>
              <a:t>1168 CPU </a:t>
            </a:r>
            <a:r>
              <a:rPr lang="fr-FR" sz="3400" dirty="0" smtClean="0">
                <a:solidFill>
                  <a:prstClr val="black"/>
                </a:solidFill>
                <a:latin typeface="Arial Narrow" pitchFamily="34" charset="0"/>
              </a:rPr>
              <a:t>(8 mille milliard d’opérations par seconde)</a:t>
            </a:r>
          </a:p>
          <a:p>
            <a:pPr lvl="1">
              <a:buFont typeface="Arial" charset="0"/>
              <a:buChar char="–"/>
              <a:defRPr/>
            </a:pPr>
            <a:r>
              <a:rPr lang="fr-FR" sz="3400" b="1" dirty="0" smtClean="0">
                <a:solidFill>
                  <a:prstClr val="black"/>
                </a:solidFill>
                <a:latin typeface="Arial Narrow" pitchFamily="34" charset="0"/>
              </a:rPr>
              <a:t>700 To de stockage </a:t>
            </a:r>
            <a:r>
              <a:rPr lang="fr-FR" sz="3400" dirty="0" smtClean="0">
                <a:solidFill>
                  <a:prstClr val="black"/>
                </a:solidFill>
                <a:latin typeface="Arial Narrow" pitchFamily="34" charset="0"/>
              </a:rPr>
              <a:t>(</a:t>
            </a:r>
            <a:r>
              <a:rPr lang="fr-FR" sz="3400" dirty="0" smtClean="0">
                <a:solidFill>
                  <a:prstClr val="black"/>
                </a:solidFill>
                <a:latin typeface="Arial Narrow" pitchFamily="34" charset="0"/>
                <a:sym typeface="Symbol"/>
              </a:rPr>
              <a:t></a:t>
            </a:r>
            <a:r>
              <a:rPr lang="fr-FR" sz="3400" dirty="0" smtClean="0">
                <a:solidFill>
                  <a:prstClr val="black"/>
                </a:solidFill>
                <a:latin typeface="Arial Narrow" pitchFamily="34" charset="0"/>
              </a:rPr>
              <a:t>140000 DVD de 5Giga)</a:t>
            </a:r>
            <a:endParaRPr lang="fr-FR" sz="3400" dirty="0">
              <a:latin typeface="Arial Narrow" pitchFamily="34" charset="0"/>
            </a:endParaRPr>
          </a:p>
          <a:p>
            <a:pPr marL="342900" lvl="1" indent="-342900" eaLnBrk="1" fontAlgn="auto" hangingPunct="1">
              <a:spcAft>
                <a:spcPts val="0"/>
              </a:spcAft>
              <a:defRPr/>
            </a:pPr>
            <a:r>
              <a:rPr lang="fr-FR" sz="3400" dirty="0" smtClean="0">
                <a:latin typeface="Arial Narrow" pitchFamily="34" charset="0"/>
              </a:rPr>
              <a:t>Le LAPP dispose également de connexions performantes vers Lyon (CC- IN2P3) et le CERN</a:t>
            </a:r>
          </a:p>
          <a:p>
            <a:pPr marL="342900" lvl="1" indent="-342900" eaLnBrk="1" fontAlgn="auto" hangingPunct="1">
              <a:spcAft>
                <a:spcPts val="0"/>
              </a:spcAft>
              <a:buFont typeface="Arial" pitchFamily="34" charset="0"/>
              <a:buChar char="•"/>
              <a:defRPr/>
            </a:pPr>
            <a:endParaRPr lang="fr-FR" sz="2000"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8F27CED5-2E2E-41E9-A75D-DA2698ABE3CA}" type="slidenum">
              <a:rPr lang="fr-FR">
                <a:solidFill>
                  <a:schemeClr val="tx1">
                    <a:tint val="75000"/>
                  </a:schemeClr>
                </a:solidFill>
              </a:rPr>
              <a:pPr>
                <a:defRPr/>
              </a:pPr>
              <a:t>23</a:t>
            </a:fld>
            <a:endParaRPr lang="fr-FR" dirty="0">
              <a:solidFill>
                <a:schemeClr val="tx1">
                  <a:tint val="75000"/>
                </a:schemeClr>
              </a:solidFill>
            </a:endParaRPr>
          </a:p>
        </p:txBody>
      </p:sp>
      <p:sp>
        <p:nvSpPr>
          <p:cNvPr id="14" name="Titre 1"/>
          <p:cNvSpPr txBox="1">
            <a:spLocks/>
          </p:cNvSpPr>
          <p:nvPr/>
        </p:nvSpPr>
        <p:spPr bwMode="auto">
          <a:xfrm>
            <a:off x="3000375" y="3571875"/>
            <a:ext cx="2500313" cy="571500"/>
          </a:xfrm>
          <a:prstGeom prst="rect">
            <a:avLst/>
          </a:prstGeom>
          <a:noFill/>
          <a:ln w="9525">
            <a:noFill/>
            <a:miter lim="800000"/>
            <a:headEnd/>
            <a:tailEnd/>
          </a:ln>
        </p:spPr>
        <p:txBody>
          <a:bodyPr anchor="ctr"/>
          <a:lstStyle/>
          <a:p>
            <a:pPr algn="ctr" eaLnBrk="0" hangingPunct="0">
              <a:defRPr/>
            </a:pPr>
            <a:endParaRPr lang="fr-FR" sz="4400" dirty="0">
              <a:solidFill>
                <a:srgbClr val="FF0000"/>
              </a:solidFill>
              <a:latin typeface="+mj-lt"/>
              <a:ea typeface="+mj-ea"/>
              <a:cs typeface="+mj-cs"/>
            </a:endParaRPr>
          </a:p>
        </p:txBody>
      </p:sp>
      <p:sp>
        <p:nvSpPr>
          <p:cNvPr id="12294" name="Titre 12"/>
          <p:cNvSpPr>
            <a:spLocks noGrp="1"/>
          </p:cNvSpPr>
          <p:nvPr>
            <p:ph type="title"/>
          </p:nvPr>
        </p:nvSpPr>
        <p:spPr>
          <a:xfrm>
            <a:off x="3132138" y="115888"/>
            <a:ext cx="4608512" cy="1143000"/>
          </a:xfrm>
        </p:spPr>
        <p:txBody>
          <a:bodyPr/>
          <a:lstStyle/>
          <a:p>
            <a:pPr eaLnBrk="1" hangingPunct="1"/>
            <a:r>
              <a:rPr lang="en-US" dirty="0" smtClean="0">
                <a:solidFill>
                  <a:schemeClr val="accent1"/>
                </a:solidFill>
                <a:latin typeface="Arial Narrow" pitchFamily="34" charset="0"/>
              </a:rPr>
              <a:t>Les </a:t>
            </a:r>
            <a:r>
              <a:rPr lang="en-US" dirty="0" err="1" smtClean="0">
                <a:solidFill>
                  <a:schemeClr val="accent1"/>
                </a:solidFill>
                <a:latin typeface="Arial Narrow" pitchFamily="34" charset="0"/>
              </a:rPr>
              <a:t>moyens</a:t>
            </a:r>
            <a:r>
              <a:rPr lang="en-US" dirty="0" smtClean="0">
                <a:solidFill>
                  <a:schemeClr val="accent1"/>
                </a:solidFill>
                <a:latin typeface="Arial Narrow" pitchFamily="34" charset="0"/>
              </a:rPr>
              <a:t> de </a:t>
            </a:r>
            <a:r>
              <a:rPr lang="en-US" dirty="0" err="1" smtClean="0">
                <a:solidFill>
                  <a:schemeClr val="accent1"/>
                </a:solidFill>
                <a:latin typeface="Arial Narrow" pitchFamily="34" charset="0"/>
              </a:rPr>
              <a:t>calcul</a:t>
            </a:r>
            <a:endParaRPr lang="fr-FR" dirty="0" smtClean="0">
              <a:solidFill>
                <a:schemeClr val="accent1"/>
              </a:solidFill>
              <a:latin typeface="Arial Narrow" pitchFamily="34" charset="0"/>
            </a:endParaRPr>
          </a:p>
        </p:txBody>
      </p:sp>
      <p:grpSp>
        <p:nvGrpSpPr>
          <p:cNvPr id="2" name="Groupe 15"/>
          <p:cNvGrpSpPr>
            <a:grpSpLocks/>
          </p:cNvGrpSpPr>
          <p:nvPr/>
        </p:nvGrpSpPr>
        <p:grpSpPr bwMode="auto">
          <a:xfrm>
            <a:off x="5500688" y="4000500"/>
            <a:ext cx="2513012" cy="2359025"/>
            <a:chOff x="971550" y="1125538"/>
            <a:chExt cx="5041900" cy="5134071"/>
          </a:xfrm>
        </p:grpSpPr>
        <p:sp>
          <p:nvSpPr>
            <p:cNvPr id="12302" name="Oval 4"/>
            <p:cNvSpPr>
              <a:spLocks noChangeArrowheads="1"/>
            </p:cNvSpPr>
            <p:nvPr/>
          </p:nvSpPr>
          <p:spPr bwMode="auto">
            <a:xfrm>
              <a:off x="971550" y="2276475"/>
              <a:ext cx="2952750" cy="2736850"/>
            </a:xfrm>
            <a:prstGeom prst="ellipse">
              <a:avLst/>
            </a:prstGeom>
            <a:solidFill>
              <a:schemeClr val="bg1"/>
            </a:solidFill>
            <a:ln w="127000">
              <a:solidFill>
                <a:srgbClr val="FF0000"/>
              </a:solidFill>
              <a:round/>
              <a:headEnd/>
              <a:tailEnd/>
            </a:ln>
          </p:spPr>
          <p:txBody>
            <a:bodyPr wrap="none" anchor="ctr"/>
            <a:lstStyle/>
            <a:p>
              <a:endParaRPr lang="fr-FR"/>
            </a:p>
          </p:txBody>
        </p:sp>
        <p:sp>
          <p:nvSpPr>
            <p:cNvPr id="12303" name="Line 5"/>
            <p:cNvSpPr>
              <a:spLocks noChangeShapeType="1"/>
            </p:cNvSpPr>
            <p:nvPr/>
          </p:nvSpPr>
          <p:spPr bwMode="auto">
            <a:xfrm flipV="1">
              <a:off x="2411413" y="1628775"/>
              <a:ext cx="0" cy="576263"/>
            </a:xfrm>
            <a:prstGeom prst="line">
              <a:avLst/>
            </a:prstGeom>
            <a:noFill/>
            <a:ln w="76200">
              <a:solidFill>
                <a:schemeClr val="tx1"/>
              </a:solidFill>
              <a:round/>
              <a:headEnd/>
              <a:tailEnd type="triangle" w="med" len="med"/>
            </a:ln>
          </p:spPr>
          <p:txBody>
            <a:bodyPr/>
            <a:lstStyle/>
            <a:p>
              <a:endParaRPr lang="fr-FR"/>
            </a:p>
          </p:txBody>
        </p:sp>
        <p:sp>
          <p:nvSpPr>
            <p:cNvPr id="12304" name="Oval 6"/>
            <p:cNvSpPr>
              <a:spLocks noChangeArrowheads="1"/>
            </p:cNvSpPr>
            <p:nvPr/>
          </p:nvSpPr>
          <p:spPr bwMode="auto">
            <a:xfrm>
              <a:off x="2411413" y="48688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5" name="Oval 7"/>
            <p:cNvSpPr>
              <a:spLocks noChangeArrowheads="1"/>
            </p:cNvSpPr>
            <p:nvPr/>
          </p:nvSpPr>
          <p:spPr bwMode="auto">
            <a:xfrm>
              <a:off x="3348038" y="24923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6" name="Oval 8"/>
            <p:cNvSpPr>
              <a:spLocks noChangeArrowheads="1"/>
            </p:cNvSpPr>
            <p:nvPr/>
          </p:nvSpPr>
          <p:spPr bwMode="auto">
            <a:xfrm>
              <a:off x="3779838" y="35004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7" name="Oval 9"/>
            <p:cNvSpPr>
              <a:spLocks noChangeArrowheads="1"/>
            </p:cNvSpPr>
            <p:nvPr/>
          </p:nvSpPr>
          <p:spPr bwMode="auto">
            <a:xfrm>
              <a:off x="3276600" y="45815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8" name="Oval 10"/>
            <p:cNvSpPr>
              <a:spLocks noChangeArrowheads="1"/>
            </p:cNvSpPr>
            <p:nvPr/>
          </p:nvSpPr>
          <p:spPr bwMode="auto">
            <a:xfrm>
              <a:off x="1187450" y="43656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9" name="Oval 11"/>
            <p:cNvSpPr>
              <a:spLocks noChangeArrowheads="1"/>
            </p:cNvSpPr>
            <p:nvPr/>
          </p:nvSpPr>
          <p:spPr bwMode="auto">
            <a:xfrm>
              <a:off x="2268538" y="21336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0" name="Line 12"/>
            <p:cNvSpPr>
              <a:spLocks noChangeShapeType="1"/>
            </p:cNvSpPr>
            <p:nvPr/>
          </p:nvSpPr>
          <p:spPr bwMode="auto">
            <a:xfrm>
              <a:off x="2484438" y="5013325"/>
              <a:ext cx="0" cy="647700"/>
            </a:xfrm>
            <a:prstGeom prst="line">
              <a:avLst/>
            </a:prstGeom>
            <a:noFill/>
            <a:ln w="76200">
              <a:solidFill>
                <a:schemeClr val="tx1"/>
              </a:solidFill>
              <a:round/>
              <a:headEnd/>
              <a:tailEnd type="triangle" w="med" len="med"/>
            </a:ln>
          </p:spPr>
          <p:txBody>
            <a:bodyPr/>
            <a:lstStyle/>
            <a:p>
              <a:endParaRPr lang="fr-FR"/>
            </a:p>
          </p:txBody>
        </p:sp>
        <p:sp>
          <p:nvSpPr>
            <p:cNvPr id="12311" name="Oval 13"/>
            <p:cNvSpPr>
              <a:spLocks noChangeArrowheads="1"/>
            </p:cNvSpPr>
            <p:nvPr/>
          </p:nvSpPr>
          <p:spPr bwMode="auto">
            <a:xfrm>
              <a:off x="1116013" y="27082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2" name="Text Box 14"/>
            <p:cNvSpPr txBox="1">
              <a:spLocks noChangeArrowheads="1"/>
            </p:cNvSpPr>
            <p:nvPr/>
          </p:nvSpPr>
          <p:spPr bwMode="auto">
            <a:xfrm>
              <a:off x="1835151" y="112553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3" name="Text Box 15"/>
            <p:cNvSpPr txBox="1">
              <a:spLocks noChangeArrowheads="1"/>
            </p:cNvSpPr>
            <p:nvPr/>
          </p:nvSpPr>
          <p:spPr bwMode="auto">
            <a:xfrm>
              <a:off x="1835151" y="558958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4" name="Text Box 16"/>
            <p:cNvSpPr txBox="1">
              <a:spLocks noChangeArrowheads="1"/>
            </p:cNvSpPr>
            <p:nvPr/>
          </p:nvSpPr>
          <p:spPr bwMode="auto">
            <a:xfrm>
              <a:off x="1763714" y="4581525"/>
              <a:ext cx="1846699" cy="670021"/>
            </a:xfrm>
            <a:prstGeom prst="rect">
              <a:avLst/>
            </a:prstGeom>
            <a:noFill/>
            <a:ln w="9525">
              <a:noFill/>
              <a:miter lim="800000"/>
              <a:headEnd/>
              <a:tailEnd/>
            </a:ln>
          </p:spPr>
          <p:txBody>
            <a:bodyPr wrap="none">
              <a:spAutoFit/>
            </a:bodyPr>
            <a:lstStyle/>
            <a:p>
              <a:r>
                <a:rPr lang="fr-FR" sz="1400">
                  <a:solidFill>
                    <a:srgbClr val="000099"/>
                  </a:solidFill>
                </a:rPr>
                <a:t>Grenoble</a:t>
              </a:r>
            </a:p>
          </p:txBody>
        </p:sp>
        <p:sp>
          <p:nvSpPr>
            <p:cNvPr id="12315" name="Text Box 17"/>
            <p:cNvSpPr txBox="1">
              <a:spLocks noChangeArrowheads="1"/>
            </p:cNvSpPr>
            <p:nvPr/>
          </p:nvSpPr>
          <p:spPr bwMode="auto">
            <a:xfrm>
              <a:off x="1979613" y="2349499"/>
              <a:ext cx="1135420" cy="670021"/>
            </a:xfrm>
            <a:prstGeom prst="rect">
              <a:avLst/>
            </a:prstGeom>
            <a:noFill/>
            <a:ln w="9525">
              <a:noFill/>
              <a:miter lim="800000"/>
              <a:headEnd/>
              <a:tailEnd/>
            </a:ln>
          </p:spPr>
          <p:txBody>
            <a:bodyPr wrap="none">
              <a:spAutoFit/>
            </a:bodyPr>
            <a:lstStyle/>
            <a:p>
              <a:r>
                <a:rPr lang="fr-FR" sz="1400">
                  <a:solidFill>
                    <a:srgbClr val="000099"/>
                  </a:solidFill>
                </a:rPr>
                <a:t>Lyon</a:t>
              </a:r>
            </a:p>
          </p:txBody>
        </p:sp>
        <p:sp>
          <p:nvSpPr>
            <p:cNvPr id="12316" name="Text Box 18"/>
            <p:cNvSpPr txBox="1">
              <a:spLocks noChangeArrowheads="1"/>
            </p:cNvSpPr>
            <p:nvPr/>
          </p:nvSpPr>
          <p:spPr bwMode="auto">
            <a:xfrm>
              <a:off x="2771775" y="3428999"/>
              <a:ext cx="1570113" cy="670021"/>
            </a:xfrm>
            <a:prstGeom prst="rect">
              <a:avLst/>
            </a:prstGeom>
            <a:noFill/>
            <a:ln w="9525">
              <a:noFill/>
              <a:miter lim="800000"/>
              <a:headEnd/>
              <a:tailEnd/>
            </a:ln>
          </p:spPr>
          <p:txBody>
            <a:bodyPr wrap="none">
              <a:spAutoFit/>
            </a:bodyPr>
            <a:lstStyle/>
            <a:p>
              <a:r>
                <a:rPr lang="fr-FR" sz="1400">
                  <a:solidFill>
                    <a:srgbClr val="000099"/>
                  </a:solidFill>
                </a:rPr>
                <a:t>Annecy</a:t>
              </a:r>
            </a:p>
          </p:txBody>
        </p:sp>
        <p:sp>
          <p:nvSpPr>
            <p:cNvPr id="12317" name="WordArt 19"/>
            <p:cNvSpPr>
              <a:spLocks noChangeArrowheads="1" noChangeShapeType="1" noTextEdit="1"/>
            </p:cNvSpPr>
            <p:nvPr/>
          </p:nvSpPr>
          <p:spPr bwMode="auto">
            <a:xfrm>
              <a:off x="5292725" y="3284538"/>
              <a:ext cx="720725" cy="65881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Lapp</a:t>
              </a:r>
            </a:p>
          </p:txBody>
        </p:sp>
        <p:sp>
          <p:nvSpPr>
            <p:cNvPr id="12318" name="Line 22"/>
            <p:cNvSpPr>
              <a:spLocks noChangeShapeType="1"/>
            </p:cNvSpPr>
            <p:nvPr/>
          </p:nvSpPr>
          <p:spPr bwMode="auto">
            <a:xfrm flipH="1">
              <a:off x="3924300" y="3573463"/>
              <a:ext cx="1295400" cy="0"/>
            </a:xfrm>
            <a:prstGeom prst="line">
              <a:avLst/>
            </a:prstGeom>
            <a:noFill/>
            <a:ln w="127000">
              <a:solidFill>
                <a:srgbClr val="FF0000"/>
              </a:solidFill>
              <a:round/>
              <a:headEnd/>
              <a:tailEnd type="triangle" w="med" len="med"/>
            </a:ln>
          </p:spPr>
          <p:txBody>
            <a:bodyPr/>
            <a:lstStyle/>
            <a:p>
              <a:endParaRPr lang="fr-FR"/>
            </a:p>
          </p:txBody>
        </p:sp>
        <p:sp>
          <p:nvSpPr>
            <p:cNvPr id="12319" name="Text Box 27"/>
            <p:cNvSpPr txBox="1">
              <a:spLocks noChangeArrowheads="1"/>
            </p:cNvSpPr>
            <p:nvPr/>
          </p:nvSpPr>
          <p:spPr bwMode="auto">
            <a:xfrm>
              <a:off x="3851275" y="3860801"/>
              <a:ext cx="1730919" cy="1943058"/>
            </a:xfrm>
            <a:prstGeom prst="rect">
              <a:avLst/>
            </a:prstGeom>
            <a:noFill/>
            <a:ln w="9525">
              <a:noFill/>
              <a:miter lim="800000"/>
              <a:headEnd/>
              <a:tailEnd/>
            </a:ln>
          </p:spPr>
          <p:txBody>
            <a:bodyPr wrap="none">
              <a:spAutoFit/>
            </a:bodyPr>
            <a:lstStyle/>
            <a:p>
              <a:r>
                <a:rPr lang="fr-FR" sz="1400">
                  <a:solidFill>
                    <a:srgbClr val="000099"/>
                  </a:solidFill>
                </a:rPr>
                <a:t>Amplivia</a:t>
              </a:r>
            </a:p>
            <a:p>
              <a:r>
                <a:rPr lang="fr-FR" sz="1400">
                  <a:solidFill>
                    <a:srgbClr val="000099"/>
                  </a:solidFill>
                </a:rPr>
                <a:t>1 Gbit</a:t>
              </a:r>
            </a:p>
            <a:p>
              <a:endParaRPr lang="fr-FR" sz="2400" b="1">
                <a:solidFill>
                  <a:srgbClr val="FF0000"/>
                </a:solidFill>
              </a:endParaRPr>
            </a:p>
          </p:txBody>
        </p:sp>
        <p:pic>
          <p:nvPicPr>
            <p:cNvPr id="12320" name="Picture 29" descr="logo"/>
            <p:cNvPicPr>
              <a:picLocks noChangeAspect="1" noChangeArrowheads="1"/>
            </p:cNvPicPr>
            <p:nvPr/>
          </p:nvPicPr>
          <p:blipFill>
            <a:blip r:embed="rId3" cstate="print"/>
            <a:srcRect/>
            <a:stretch>
              <a:fillRect/>
            </a:stretch>
          </p:blipFill>
          <p:spPr bwMode="auto">
            <a:xfrm>
              <a:off x="1258888" y="2924175"/>
              <a:ext cx="1512887" cy="1290638"/>
            </a:xfrm>
            <a:prstGeom prst="rect">
              <a:avLst/>
            </a:prstGeom>
            <a:noFill/>
            <a:ln w="9525">
              <a:noFill/>
              <a:miter lim="800000"/>
              <a:headEnd/>
              <a:tailEnd/>
            </a:ln>
          </p:spPr>
        </p:pic>
      </p:grpSp>
      <p:pic>
        <p:nvPicPr>
          <p:cNvPr id="12296" name="Picture 2" descr="\\LAPPFILE2\informatique\MUST\Présentations\Photothèque_Must\Must_PhotoEnsemble.jpg"/>
          <p:cNvPicPr>
            <a:picLocks noChangeAspect="1" noChangeArrowheads="1"/>
          </p:cNvPicPr>
          <p:nvPr/>
        </p:nvPicPr>
        <p:blipFill>
          <a:blip r:embed="rId4" cstate="print"/>
          <a:srcRect/>
          <a:stretch>
            <a:fillRect/>
          </a:stretch>
        </p:blipFill>
        <p:spPr bwMode="auto">
          <a:xfrm>
            <a:off x="5795963" y="1196975"/>
            <a:ext cx="1871662" cy="2789238"/>
          </a:xfrm>
          <a:prstGeom prst="rect">
            <a:avLst/>
          </a:prstGeom>
          <a:noFill/>
          <a:ln w="9525">
            <a:noFill/>
            <a:miter lim="800000"/>
            <a:headEnd/>
            <a:tailEnd/>
          </a:ln>
        </p:spPr>
      </p:pic>
      <p:pic>
        <p:nvPicPr>
          <p:cNvPr id="12297" name="Picture 6" descr="j0399406"/>
          <p:cNvPicPr>
            <a:picLocks noChangeAspect="1" noChangeArrowheads="1"/>
          </p:cNvPicPr>
          <p:nvPr/>
        </p:nvPicPr>
        <p:blipFill>
          <a:blip r:embed="rId5" cstate="print"/>
          <a:srcRect/>
          <a:stretch>
            <a:fillRect/>
          </a:stretch>
        </p:blipFill>
        <p:spPr bwMode="auto">
          <a:xfrm>
            <a:off x="2381250" y="500063"/>
            <a:ext cx="560388" cy="398462"/>
          </a:xfrm>
          <a:prstGeom prst="rect">
            <a:avLst/>
          </a:prstGeom>
          <a:noFill/>
          <a:ln w="9525">
            <a:noFill/>
            <a:miter lim="800000"/>
            <a:headEnd/>
            <a:tailEnd/>
          </a:ln>
        </p:spPr>
      </p:pic>
      <p:pic>
        <p:nvPicPr>
          <p:cNvPr id="12298" name="Picture 3" descr="\\LAPPFILE2\informatique\MUST\Logos\LogoMUST.jpg"/>
          <p:cNvPicPr>
            <a:picLocks noChangeAspect="1" noChangeArrowheads="1"/>
          </p:cNvPicPr>
          <p:nvPr/>
        </p:nvPicPr>
        <p:blipFill>
          <a:blip r:embed="rId6" cstate="print"/>
          <a:srcRect/>
          <a:stretch>
            <a:fillRect/>
          </a:stretch>
        </p:blipFill>
        <p:spPr bwMode="auto">
          <a:xfrm>
            <a:off x="827088" y="260350"/>
            <a:ext cx="1143000" cy="1657350"/>
          </a:xfrm>
          <a:prstGeom prst="rect">
            <a:avLst/>
          </a:prstGeom>
          <a:noFill/>
          <a:ln w="9525">
            <a:noFill/>
            <a:miter lim="800000"/>
            <a:headEnd/>
            <a:tailEnd/>
          </a:ln>
        </p:spPr>
      </p:pic>
      <p:pic>
        <p:nvPicPr>
          <p:cNvPr id="12299" name="Picture 4" descr="\\LAPPFILE2\informatique\MUST\Logos\EGEE_blue.jpg"/>
          <p:cNvPicPr>
            <a:picLocks noChangeAspect="1" noChangeArrowheads="1"/>
          </p:cNvPicPr>
          <p:nvPr/>
        </p:nvPicPr>
        <p:blipFill>
          <a:blip r:embed="rId7" cstate="print"/>
          <a:srcRect/>
          <a:stretch>
            <a:fillRect/>
          </a:stretch>
        </p:blipFill>
        <p:spPr bwMode="auto">
          <a:xfrm>
            <a:off x="1871663" y="627063"/>
            <a:ext cx="847725" cy="565150"/>
          </a:xfrm>
          <a:prstGeom prst="rect">
            <a:avLst/>
          </a:prstGeom>
          <a:noFill/>
          <a:ln w="9525">
            <a:noFill/>
            <a:miter lim="800000"/>
            <a:headEnd/>
            <a:tailEnd/>
          </a:ln>
        </p:spPr>
      </p:pic>
      <p:pic>
        <p:nvPicPr>
          <p:cNvPr id="12300" name="Picture 5" descr="\\LAPPFILE2\informatique\MUST\Logos\LCGlogo.jpg"/>
          <p:cNvPicPr>
            <a:picLocks noChangeAspect="1" noChangeArrowheads="1"/>
          </p:cNvPicPr>
          <p:nvPr/>
        </p:nvPicPr>
        <p:blipFill>
          <a:blip r:embed="rId8" cstate="print"/>
          <a:srcRect/>
          <a:stretch>
            <a:fillRect/>
          </a:stretch>
        </p:blipFill>
        <p:spPr bwMode="auto">
          <a:xfrm>
            <a:off x="1854200" y="1216025"/>
            <a:ext cx="693738" cy="693738"/>
          </a:xfrm>
          <a:prstGeom prst="rect">
            <a:avLst/>
          </a:prstGeom>
          <a:noFill/>
          <a:ln w="9525">
            <a:noFill/>
            <a:miter lim="800000"/>
            <a:headEnd/>
            <a:tailEnd/>
          </a:ln>
        </p:spPr>
      </p:pic>
      <p:sp>
        <p:nvSpPr>
          <p:cNvPr id="32" name="Espace réservé de la date 31"/>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pPr eaLnBrk="1" hangingPunct="1"/>
            <a:r>
              <a:rPr lang="en-US" dirty="0" smtClean="0">
                <a:solidFill>
                  <a:schemeClr val="accent1"/>
                </a:solidFill>
                <a:latin typeface="Arial Narrow" pitchFamily="34" charset="0"/>
              </a:rPr>
              <a:t>La physique </a:t>
            </a:r>
            <a:r>
              <a:rPr lang="en-US" dirty="0" err="1" smtClean="0">
                <a:solidFill>
                  <a:schemeClr val="accent1"/>
                </a:solidFill>
                <a:latin typeface="Arial Narrow" pitchFamily="34" charset="0"/>
              </a:rPr>
              <a:t>théorique</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11560" y="1500174"/>
            <a:ext cx="4746258" cy="4500594"/>
          </a:xfrm>
        </p:spPr>
        <p:txBody>
          <a:bodyPr>
            <a:normAutofit lnSpcReduction="10000"/>
          </a:bodyPr>
          <a:lstStyle/>
          <a:p>
            <a:pPr marL="342900" lvl="1" indent="-342900">
              <a:buNone/>
            </a:pPr>
            <a:r>
              <a:rPr lang="fr-FR" sz="2400" dirty="0" smtClean="0">
                <a:latin typeface="Arial Narrow" pitchFamily="34" charset="0"/>
              </a:rPr>
              <a:t>Le LAPP abrite dans ses murs un important  groupe de physique théorique, le </a:t>
            </a:r>
            <a:r>
              <a:rPr lang="fr-FR" sz="2400" b="1" dirty="0" smtClean="0">
                <a:latin typeface="Arial Narrow" pitchFamily="34" charset="0"/>
              </a:rPr>
              <a:t>LAPTH  </a:t>
            </a:r>
            <a:r>
              <a:rPr lang="fr-FR" sz="2400" dirty="0" smtClean="0">
                <a:latin typeface="Arial Narrow" pitchFamily="34" charset="0"/>
              </a:rPr>
              <a:t>(~40 personnes</a:t>
            </a:r>
          </a:p>
          <a:p>
            <a:pPr marL="342900" lvl="1" indent="-342900">
              <a:buFont typeface="Arial" pitchFamily="34" charset="0"/>
              <a:buChar char="•"/>
            </a:pPr>
            <a:r>
              <a:rPr lang="fr-FR" sz="2400" dirty="0" smtClean="0">
                <a:latin typeface="Arial Narrow" pitchFamily="34" charset="0"/>
              </a:rPr>
              <a:t>Les théoriciens construisent des modèles et prédisent des effets que les expérimentateurs cherchent à mesurer</a:t>
            </a:r>
          </a:p>
          <a:p>
            <a:pPr marL="342900" lvl="1" indent="-342900">
              <a:buFont typeface="Arial" pitchFamily="34" charset="0"/>
              <a:buChar char="•"/>
            </a:pPr>
            <a:r>
              <a:rPr lang="fr-FR" sz="2400" dirty="0" smtClean="0">
                <a:latin typeface="Arial Narrow" pitchFamily="34" charset="0"/>
              </a:rPr>
              <a:t>Parfois c’est le contraire: les théoriciens doivent modifier leurs modèles ou en créer de nouveaux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24</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
        <p:nvSpPr>
          <p:cNvPr id="10" name="Espace réservé de la date 9"/>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1285875" y="274638"/>
            <a:ext cx="7318375" cy="777875"/>
          </a:xfrm>
        </p:spPr>
        <p:txBody>
          <a:bodyPr/>
          <a:lstStyle/>
          <a:p>
            <a:pPr eaLnBrk="1" hangingPunct="1">
              <a:defRPr/>
            </a:pPr>
            <a:r>
              <a:rPr lang="fr-FR" dirty="0" smtClean="0">
                <a:solidFill>
                  <a:schemeClr val="accent1"/>
                </a:solidFill>
                <a:latin typeface="Arial Narrow" pitchFamily="34" charset="0"/>
                <a:ea typeface="+mn-ea"/>
                <a:cs typeface="+mn-cs"/>
              </a:rPr>
              <a:t>Chiffres clés</a:t>
            </a:r>
          </a:p>
        </p:txBody>
      </p:sp>
      <p:sp>
        <p:nvSpPr>
          <p:cNvPr id="5" name="Espace réservé du numéro de diapositive 4"/>
          <p:cNvSpPr>
            <a:spLocks noGrp="1"/>
          </p:cNvSpPr>
          <p:nvPr>
            <p:ph type="sldNum" sz="quarter" idx="12"/>
          </p:nvPr>
        </p:nvSpPr>
        <p:spPr/>
        <p:txBody>
          <a:bodyPr/>
          <a:lstStyle/>
          <a:p>
            <a:pPr>
              <a:defRPr/>
            </a:pPr>
            <a:fld id="{233CB0C5-9A24-48E8-94DD-9C54220C7B1F}" type="slidenum">
              <a:rPr lang="fr-FR"/>
              <a:pPr>
                <a:defRPr/>
              </a:pPr>
              <a:t>25</a:t>
            </a:fld>
            <a:endParaRPr lang="fr-FR" dirty="0"/>
          </a:p>
        </p:txBody>
      </p:sp>
      <p:sp>
        <p:nvSpPr>
          <p:cNvPr id="8" name="Espace réservé de la date 7"/>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9" name="Espace réservé du pied de page 8"/>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14342" name="Rectangle 3"/>
          <p:cNvSpPr txBox="1">
            <a:spLocks noChangeArrowheads="1"/>
          </p:cNvSpPr>
          <p:nvPr/>
        </p:nvSpPr>
        <p:spPr bwMode="auto">
          <a:xfrm>
            <a:off x="1331913" y="1125538"/>
            <a:ext cx="7343775" cy="5040312"/>
          </a:xfrm>
          <a:prstGeom prst="rect">
            <a:avLst/>
          </a:prstGeom>
          <a:noFill/>
          <a:ln w="9525">
            <a:noFill/>
            <a:miter lim="800000"/>
            <a:headEnd/>
            <a:tailEnd/>
          </a:ln>
        </p:spPr>
        <p:txBody>
          <a:bodyPr/>
          <a:lstStyle/>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59 chercheurs expérimentateurs  (permanents, post doctorants et étudiants) + 7 émérites</a:t>
            </a:r>
          </a:p>
          <a:p>
            <a:pPr marL="342900" indent="-342900">
              <a:lnSpc>
                <a:spcPct val="90000"/>
              </a:lnSpc>
              <a:spcBef>
                <a:spcPct val="20000"/>
              </a:spcBef>
              <a:spcAft>
                <a:spcPct val="20000"/>
              </a:spcAft>
            </a:pPr>
            <a:r>
              <a:rPr lang="fr-FR" sz="2400" i="1" dirty="0">
                <a:solidFill>
                  <a:srgbClr val="3B349C"/>
                </a:solidFill>
                <a:latin typeface="Arial Narrow" pitchFamily="34" charset="0"/>
              </a:rPr>
              <a:t>	</a:t>
            </a:r>
            <a:r>
              <a:rPr lang="fr-FR" sz="2000" i="1" dirty="0">
                <a:solidFill>
                  <a:srgbClr val="0070C0"/>
                </a:solidFill>
                <a:latin typeface="Calibri" pitchFamily="34" charset="0"/>
              </a:rPr>
              <a:t>Au sein de grandes collaborations internationales , ils conçoivent et construisent les expériences, puis interprètent leurs résultats </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~40 chercheurs théoriciens [LAPTH] </a:t>
            </a:r>
          </a:p>
          <a:p>
            <a:pPr marL="342900" indent="-342900">
              <a:lnSpc>
                <a:spcPct val="90000"/>
              </a:lnSpc>
              <a:spcBef>
                <a:spcPct val="20000"/>
              </a:spcBef>
              <a:spcAft>
                <a:spcPct val="20000"/>
              </a:spcAft>
            </a:pPr>
            <a:r>
              <a:rPr lang="fr-FR" sz="2400" dirty="0">
                <a:solidFill>
                  <a:srgbClr val="3B349C"/>
                </a:solidFill>
                <a:latin typeface="Arial Narrow" pitchFamily="34" charset="0"/>
              </a:rPr>
              <a:t>	</a:t>
            </a:r>
            <a:r>
              <a:rPr lang="fr-FR" sz="2000" i="1" dirty="0">
                <a:solidFill>
                  <a:srgbClr val="0070C0"/>
                </a:solidFill>
                <a:latin typeface="Calibri" pitchFamily="34" charset="0"/>
              </a:rPr>
              <a:t>Ils élaborent de nouvelles </a:t>
            </a:r>
            <a:r>
              <a:rPr lang="fr-FR" sz="2000" i="1" dirty="0" smtClean="0">
                <a:solidFill>
                  <a:srgbClr val="0070C0"/>
                </a:solidFill>
                <a:latin typeface="Calibri" pitchFamily="34" charset="0"/>
              </a:rPr>
              <a:t>théories et les confrontent aux expériences.</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78 ingénieurs et techniciens CNRS (électronique, informatique, mécanique et administration) </a:t>
            </a:r>
          </a:p>
          <a:p>
            <a:pPr marL="342900" indent="-342900">
              <a:lnSpc>
                <a:spcPct val="90000"/>
              </a:lnSpc>
              <a:spcBef>
                <a:spcPct val="20000"/>
              </a:spcBef>
              <a:spcAft>
                <a:spcPct val="20000"/>
              </a:spcAft>
            </a:pPr>
            <a:r>
              <a:rPr lang="fr-FR" sz="2000" i="1" dirty="0">
                <a:solidFill>
                  <a:srgbClr val="0070C0"/>
                </a:solidFill>
                <a:latin typeface="Calibri" pitchFamily="34" charset="0"/>
              </a:rPr>
              <a:t>	Aident à concevoir des détecteurs innovants et souvent situés à la limite de la technologie existante</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Budget annuel (hors salaires) : </a:t>
            </a:r>
            <a:r>
              <a:rPr lang="fr-FR" sz="2400" dirty="0">
                <a:latin typeface="Arial Narrow" pitchFamily="34" charset="0"/>
                <a:sym typeface="Symbol" pitchFamily="18" charset="2"/>
              </a:rPr>
              <a:t> </a:t>
            </a:r>
            <a:r>
              <a:rPr lang="fr-FR" sz="2400" dirty="0">
                <a:latin typeface="Arial Narrow" pitchFamily="34" charset="0"/>
              </a:rPr>
              <a:t>2 M€</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 gros projets internationaux et plusieurs projets de R&amp;D</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Les expériences du LAPP</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26</a:t>
            </a:fld>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627784" y="-387424"/>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467544" y="4509120"/>
            <a:ext cx="8676456" cy="500066"/>
          </a:xfrm>
        </p:spPr>
        <p:txBody>
          <a:bodyPr>
            <a:normAutofit fontScale="90000"/>
          </a:bodyPr>
          <a:lstStyle/>
          <a:p>
            <a:pPr>
              <a:defRPr/>
            </a:pPr>
            <a:r>
              <a:rPr lang="fr-FR" sz="3200" b="1" i="1" dirty="0" smtClean="0">
                <a:solidFill>
                  <a:srgbClr val="FF0000"/>
                </a:solidFill>
              </a:rPr>
              <a:t>le détecteur ATLAS au LHC</a:t>
            </a:r>
            <a:endParaRPr lang="fr-FR" sz="2000" b="1" i="1" dirty="0" smtClean="0">
              <a:solidFill>
                <a:srgbClr val="0070C0"/>
              </a:solidFill>
            </a:endParaRPr>
          </a:p>
        </p:txBody>
      </p:sp>
      <p:sp>
        <p:nvSpPr>
          <p:cNvPr id="43" name="Espace réservé du pied de page 42"/>
          <p:cNvSpPr>
            <a:spLocks noGrp="1"/>
          </p:cNvSpPr>
          <p:nvPr>
            <p:ph type="ftr" sz="quarter" idx="11"/>
          </p:nvPr>
        </p:nvSpPr>
        <p:spPr/>
        <p:txBody>
          <a:bodyPr/>
          <a:lstStyle/>
          <a:p>
            <a:r>
              <a:rPr lang="fr-FR" b="1" smtClean="0">
                <a:solidFill>
                  <a:srgbClr val="FF0000"/>
                </a:solidFill>
              </a:rPr>
              <a:t>Visite L3 physique Tours </a:t>
            </a:r>
            <a:endParaRPr lang="fr-BE" b="1" dirty="0">
              <a:solidFill>
                <a:srgbClr val="FF0000"/>
              </a:solidFill>
            </a:endParaRPr>
          </a:p>
        </p:txBody>
      </p:sp>
      <p:sp>
        <p:nvSpPr>
          <p:cNvPr id="41" name="ZoneTexte 10"/>
          <p:cNvSpPr txBox="1">
            <a:spLocks noChangeArrowheads="1"/>
          </p:cNvSpPr>
          <p:nvPr/>
        </p:nvSpPr>
        <p:spPr bwMode="auto">
          <a:xfrm>
            <a:off x="2411760" y="5301208"/>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27</a:t>
            </a:fld>
            <a:endParaRPr lang="fr-FR"/>
          </a:p>
        </p:txBody>
      </p:sp>
      <p:sp>
        <p:nvSpPr>
          <p:cNvPr id="42" name="Text Box 7"/>
          <p:cNvSpPr txBox="1">
            <a:spLocks noChangeArrowheads="1"/>
          </p:cNvSpPr>
          <p:nvPr/>
        </p:nvSpPr>
        <p:spPr bwMode="auto">
          <a:xfrm>
            <a:off x="827584" y="5013176"/>
            <a:ext cx="8136904" cy="1615827"/>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45" name="Espace réservé de la date 44"/>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ppt_x"/>
                                          </p:val>
                                        </p:tav>
                                        <p:tav tm="100000">
                                          <p:val>
                                            <p:strVal val="#ppt_x"/>
                                          </p:val>
                                        </p:tav>
                                      </p:tavLst>
                                    </p:anim>
                                    <p:anim calcmode="lin" valueType="num">
                                      <p:cBhvr additive="base">
                                        <p:cTn id="19"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par>
                                <p:cTn id="26" presetID="2" presetClass="exit" presetSubtype="4" fill="hold" grpId="1" nodeType="withEffect">
                                  <p:stCondLst>
                                    <p:cond delay="0"/>
                                  </p:stCondLst>
                                  <p:childTnLst>
                                    <p:anim calcmode="lin" valueType="num">
                                      <p:cBhvr additive="base">
                                        <p:cTn id="27" dur="500"/>
                                        <p:tgtEl>
                                          <p:spTgt spid="42"/>
                                        </p:tgtEl>
                                        <p:attrNameLst>
                                          <p:attrName>ppt_x</p:attrName>
                                        </p:attrNameLst>
                                      </p:cBhvr>
                                      <p:tavLst>
                                        <p:tav tm="0">
                                          <p:val>
                                            <p:strVal val="ppt_x"/>
                                          </p:val>
                                        </p:tav>
                                        <p:tav tm="100000">
                                          <p:val>
                                            <p:strVal val="ppt_x"/>
                                          </p:val>
                                        </p:tav>
                                      </p:tavLst>
                                    </p:anim>
                                    <p:anim calcmode="lin" valueType="num">
                                      <p:cBhvr additive="base">
                                        <p:cTn id="28" dur="500"/>
                                        <p:tgtEl>
                                          <p:spTgt spid="42"/>
                                        </p:tgtEl>
                                        <p:attrNameLst>
                                          <p:attrName>ppt_y</p:attrName>
                                        </p:attrNameLst>
                                      </p:cBhvr>
                                      <p:tavLst>
                                        <p:tav tm="0">
                                          <p:val>
                                            <p:strVal val="ppt_y"/>
                                          </p:val>
                                        </p:tav>
                                        <p:tav tm="100000">
                                          <p:val>
                                            <p:strVal val="1+ppt_h/2"/>
                                          </p:val>
                                        </p:tav>
                                      </p:tavLst>
                                    </p:anim>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P spid="41" grpId="0"/>
      <p:bldP spid="42" grpId="0"/>
      <p:bldP spid="4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1258888" y="115888"/>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Visite L3 physique Tours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41F765B5-BC81-4CFA-BD3F-9F2E493B0E9F}" type="slidenum">
              <a:rPr lang="fr-FR" smtClean="0"/>
              <a:pPr>
                <a:defRPr/>
              </a:pPr>
              <a:t>28</a:t>
            </a:fld>
            <a:endParaRPr lang="fr-FR"/>
          </a:p>
        </p:txBody>
      </p:sp>
      <p:pic>
        <p:nvPicPr>
          <p:cNvPr id="12297" name="Image 11" descr="Atlantis_154817_968871-3d.png"/>
          <p:cNvPicPr>
            <a:picLocks noChangeAspect="1"/>
          </p:cNvPicPr>
          <p:nvPr/>
        </p:nvPicPr>
        <p:blipFill>
          <a:blip r:embed="rId3" cstate="print"/>
          <a:srcRect/>
          <a:stretch>
            <a:fillRect/>
          </a:stretch>
        </p:blipFill>
        <p:spPr bwMode="auto">
          <a:xfrm>
            <a:off x="827584" y="1159181"/>
            <a:ext cx="8021141" cy="4717744"/>
          </a:xfrm>
          <a:prstGeom prst="rect">
            <a:avLst/>
          </a:prstGeom>
          <a:noFill/>
          <a:ln w="9525">
            <a:noFill/>
            <a:miter lim="800000"/>
            <a:headEnd/>
            <a:tailEnd/>
          </a:ln>
        </p:spPr>
      </p:pic>
      <p:pic>
        <p:nvPicPr>
          <p:cNvPr id="12298"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pPr>
              <a:defRPr/>
            </a:pPr>
            <a:r>
              <a:rPr lang="fr-FR" smtClean="0"/>
              <a:t>21/03/2014</a:t>
            </a:r>
            <a:endParaRPr lang="fr-F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accent1"/>
                </a:solidFill>
                <a:latin typeface="Arial Narrow" pitchFamily="34" charset="0"/>
              </a:rPr>
              <a:t>Masse des </a:t>
            </a:r>
            <a:r>
              <a:rPr lang="en-US" dirty="0" err="1" smtClean="0">
                <a:solidFill>
                  <a:schemeClr val="accent1"/>
                </a:solidFill>
                <a:latin typeface="Arial Narrow" pitchFamily="34" charset="0"/>
              </a:rPr>
              <a:t>candidats</a:t>
            </a:r>
            <a:r>
              <a:rPr lang="en-US" dirty="0" smtClean="0">
                <a:solidFill>
                  <a:schemeClr val="accent1"/>
                </a:solidFill>
                <a:latin typeface="Arial Narrow" pitchFamily="34" charset="0"/>
              </a:rPr>
              <a:t> Z</a:t>
            </a:r>
            <a:r>
              <a:rPr lang="en-US" baseline="30000" dirty="0" smtClean="0">
                <a:solidFill>
                  <a:schemeClr val="accent1"/>
                </a:solidFill>
                <a:latin typeface="Arial Narrow" pitchFamily="34" charset="0"/>
              </a:rPr>
              <a:t>0</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dans</a:t>
            </a:r>
            <a:r>
              <a:rPr lang="en-US" dirty="0" smtClean="0">
                <a:solidFill>
                  <a:schemeClr val="accent1"/>
                </a:solidFill>
                <a:latin typeface="Arial Narrow" pitchFamily="34" charset="0"/>
              </a:rPr>
              <a:t> ATLAS</a:t>
            </a:r>
            <a:endParaRPr lang="fr-FR" dirty="0"/>
          </a:p>
        </p:txBody>
      </p:sp>
      <p:pic>
        <p:nvPicPr>
          <p:cNvPr id="1026" name="Picture 2"/>
          <p:cNvPicPr>
            <a:picLocks noGrp="1" noChangeAspect="1" noChangeArrowheads="1"/>
          </p:cNvPicPr>
          <p:nvPr>
            <p:ph idx="1"/>
          </p:nvPr>
        </p:nvPicPr>
        <p:blipFill>
          <a:blip r:embed="rId2" cstate="print"/>
          <a:stretch>
            <a:fillRect/>
          </a:stretch>
        </p:blipFill>
        <p:spPr bwMode="auto">
          <a:xfrm>
            <a:off x="1690687" y="1615281"/>
            <a:ext cx="6591300" cy="4495800"/>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smtClean="0"/>
              <a:t>Visite L3 physique Tours </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29</a:t>
            </a:fld>
            <a:endParaRPr lang="fr-BE" dirty="0"/>
          </a:p>
        </p:txBody>
      </p:sp>
      <p:sp>
        <p:nvSpPr>
          <p:cNvPr id="6" name="Espace réservé de la date 5"/>
          <p:cNvSpPr>
            <a:spLocks noGrp="1"/>
          </p:cNvSpPr>
          <p:nvPr>
            <p:ph type="dt" sz="half" idx="10"/>
          </p:nvPr>
        </p:nvSpPr>
        <p:spPr/>
        <p:txBody>
          <a:bodyPr/>
          <a:lstStyle/>
          <a:p>
            <a:pPr>
              <a:defRPr/>
            </a:pPr>
            <a:r>
              <a:rPr lang="fr-FR" smtClean="0"/>
              <a:t>21/03/2014</a:t>
            </a:r>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21/03/2014</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L3 physique Tours </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3</a:t>
            </a:fld>
            <a:endParaRPr lang="fr-FR"/>
          </a:p>
        </p:txBody>
      </p:sp>
      <p:sp>
        <p:nvSpPr>
          <p:cNvPr id="6149" name="ZoneTexte 4"/>
          <p:cNvSpPr txBox="1">
            <a:spLocks noChangeArrowheads="1"/>
          </p:cNvSpPr>
          <p:nvPr/>
        </p:nvSpPr>
        <p:spPr bwMode="auto">
          <a:xfrm>
            <a:off x="900113" y="327226"/>
            <a:ext cx="799306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smtClean="0">
                <a:solidFill>
                  <a:schemeClr val="accent1"/>
                </a:solidFill>
                <a:latin typeface="Arial Narrow" pitchFamily="34" charset="0"/>
              </a:rPr>
              <a:t>l’IN2P3 et ses laboratoires</a:t>
            </a:r>
            <a:endParaRPr lang="fr-FR" sz="4400" dirty="0">
              <a:solidFill>
                <a:schemeClr val="accent1"/>
              </a:solidFill>
              <a:latin typeface="Arial Narrow" pitchFamily="34" charset="0"/>
            </a:endParaRPr>
          </a:p>
        </p:txBody>
      </p:sp>
      <p:pic>
        <p:nvPicPr>
          <p:cNvPr id="8" name="Picture 6" descr="carte_labo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7190" y="1096667"/>
            <a:ext cx="3981274" cy="4564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900113" y="1495648"/>
            <a:ext cx="3710032" cy="41656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lnSpc>
                <a:spcPct val="90000"/>
              </a:lnSpc>
              <a:spcAft>
                <a:spcPct val="20000"/>
              </a:spcAft>
              <a:buFont typeface="Arial" charset="0"/>
              <a:buChar char="•"/>
            </a:pPr>
            <a:r>
              <a:rPr lang="fr-FR" sz="2400" b="1" dirty="0" smtClean="0">
                <a:solidFill>
                  <a:srgbClr val="3B349C"/>
                </a:solidFill>
                <a:latin typeface="Arial Narrow" pitchFamily="34" charset="0"/>
              </a:rPr>
              <a:t>L’IN2P3 est un institut du CNRS qui coordonne </a:t>
            </a:r>
            <a:r>
              <a:rPr lang="fr-FR" sz="2400" dirty="0" smtClean="0">
                <a:solidFill>
                  <a:srgbClr val="3B349C"/>
                </a:solidFill>
                <a:latin typeface="Arial Narrow" pitchFamily="34" charset="0"/>
              </a:rPr>
              <a:t>la recherche  en physique nucléaire, </a:t>
            </a:r>
            <a:r>
              <a:rPr lang="fr-FR" sz="2400" dirty="0" smtClean="0">
                <a:solidFill>
                  <a:srgbClr val="FF0000"/>
                </a:solidFill>
                <a:latin typeface="Arial Narrow" pitchFamily="34" charset="0"/>
              </a:rPr>
              <a:t>physique des particules </a:t>
            </a:r>
            <a:r>
              <a:rPr lang="fr-FR" sz="2400" dirty="0" smtClean="0">
                <a:solidFill>
                  <a:srgbClr val="3B349C"/>
                </a:solidFill>
                <a:latin typeface="Arial Narrow" pitchFamily="34" charset="0"/>
              </a:rPr>
              <a:t>et </a:t>
            </a:r>
            <a:r>
              <a:rPr lang="fr-FR" sz="2400" dirty="0" err="1" smtClean="0">
                <a:solidFill>
                  <a:srgbClr val="FF0000"/>
                </a:solidFill>
                <a:latin typeface="Arial Narrow" pitchFamily="34" charset="0"/>
              </a:rPr>
              <a:t>astroparticules</a:t>
            </a:r>
            <a:r>
              <a:rPr lang="fr-FR" sz="2400" dirty="0" smtClean="0">
                <a:solidFill>
                  <a:srgbClr val="3B349C"/>
                </a:solidFill>
                <a:latin typeface="Arial Narrow" pitchFamily="34" charset="0"/>
              </a:rPr>
              <a:t> (</a:t>
            </a:r>
            <a:r>
              <a:rPr lang="fr-FR" sz="2000" dirty="0">
                <a:solidFill>
                  <a:srgbClr val="3B349C"/>
                </a:solidFill>
                <a:latin typeface="Arial Narrow" pitchFamily="34" charset="0"/>
              </a:rPr>
              <a:t>connexions infiniment petit / infiniment </a:t>
            </a:r>
            <a:r>
              <a:rPr lang="fr-FR" sz="2000" dirty="0" smtClean="0">
                <a:solidFill>
                  <a:srgbClr val="3B349C"/>
                </a:solidFill>
                <a:latin typeface="Arial Narrow" pitchFamily="34" charset="0"/>
              </a:rPr>
              <a:t>grand) </a:t>
            </a:r>
            <a:r>
              <a:rPr lang="fr-FR" sz="2400" dirty="0">
                <a:solidFill>
                  <a:srgbClr val="3B349C"/>
                </a:solidFill>
                <a:latin typeface="Arial Narrow" pitchFamily="34" charset="0"/>
              </a:rPr>
              <a:t>pour le compte du CNRS et universités, partenariat avec le </a:t>
            </a:r>
            <a:r>
              <a:rPr lang="fr-FR" sz="2400" dirty="0" smtClean="0">
                <a:solidFill>
                  <a:srgbClr val="3B349C"/>
                </a:solidFill>
                <a:latin typeface="Arial Narrow" pitchFamily="34" charset="0"/>
              </a:rPr>
              <a:t>CEA</a:t>
            </a:r>
          </a:p>
          <a:p>
            <a:pPr marL="342900" lvl="1" indent="-342900" eaLnBrk="1" hangingPunct="1">
              <a:lnSpc>
                <a:spcPct val="90000"/>
              </a:lnSpc>
              <a:spcAft>
                <a:spcPct val="20000"/>
              </a:spcAft>
              <a:buFont typeface="Arial" charset="0"/>
              <a:buChar char="•"/>
            </a:pPr>
            <a:r>
              <a:rPr lang="fr-FR" sz="2400" dirty="0" smtClean="0">
                <a:solidFill>
                  <a:srgbClr val="3B349C"/>
                </a:solidFill>
                <a:latin typeface="Arial Narrow" pitchFamily="34" charset="0"/>
              </a:rPr>
              <a:t>Une vingtaine de laboratoires en France</a:t>
            </a:r>
            <a:endParaRPr lang="fr-FR" sz="2400" dirty="0">
              <a:solidFill>
                <a:srgbClr val="3B349C"/>
              </a:solidFill>
              <a:latin typeface="Arial Narrow" pitchFamily="34" charset="0"/>
            </a:endParaRPr>
          </a:p>
          <a:p>
            <a:pPr marL="342900" lvl="1" indent="-342900" eaLnBrk="1" hangingPunct="1">
              <a:lnSpc>
                <a:spcPct val="90000"/>
              </a:lnSpc>
              <a:spcAft>
                <a:spcPct val="20000"/>
              </a:spcAft>
              <a:buFont typeface="Arial" charset="0"/>
              <a:buChar char="•"/>
            </a:pPr>
            <a:endParaRPr lang="fr-FR" sz="2000" dirty="0">
              <a:solidFill>
                <a:srgbClr val="3B349C"/>
              </a:solidFill>
              <a:latin typeface="Arial Narrow" pitchFamily="34" charset="0"/>
            </a:endParaRPr>
          </a:p>
          <a:p>
            <a:pPr eaLnBrk="1" hangingPunct="1">
              <a:lnSpc>
                <a:spcPct val="90000"/>
              </a:lnSpc>
              <a:spcAft>
                <a:spcPct val="20000"/>
              </a:spcAft>
            </a:pPr>
            <a:endParaRPr lang="fr-FR" sz="2400" dirty="0" smtClean="0">
              <a:solidFill>
                <a:srgbClr val="3B349C"/>
              </a:solidFill>
              <a:latin typeface="Arial Narrow" pitchFamily="34" charset="0"/>
            </a:endParaRPr>
          </a:p>
        </p:txBody>
      </p:sp>
      <p:cxnSp>
        <p:nvCxnSpPr>
          <p:cNvPr id="11" name="Connecteur droit 10"/>
          <p:cNvCxnSpPr/>
          <p:nvPr/>
        </p:nvCxnSpPr>
        <p:spPr>
          <a:xfrm>
            <a:off x="8316416" y="3356992"/>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56376" y="3933056"/>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7452320" y="3140968"/>
            <a:ext cx="360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444208" y="3501008"/>
            <a:ext cx="576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92280" y="450912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8172400" y="4581128"/>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372200" y="2708920"/>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372200" y="2564904"/>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236296"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8388424"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7236296" y="2204864"/>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5868144" y="4221088"/>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868144" y="2924944"/>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51941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507288" cy="1143000"/>
          </a:xfrm>
        </p:spPr>
        <p:txBody>
          <a:bodyPr>
            <a:normAutofit/>
          </a:bodyPr>
          <a:lstStyle/>
          <a:p>
            <a:r>
              <a:rPr lang="fr-FR" dirty="0" smtClean="0">
                <a:solidFill>
                  <a:srgbClr val="FF0000"/>
                </a:solidFill>
                <a:latin typeface="Arial Narrow" pitchFamily="34" charset="0"/>
              </a:rPr>
              <a:t>Exemple de désintégrations dans Atlas</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Visite L3 physique Tours </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30</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395536" y="2420888"/>
            <a:ext cx="5868144" cy="3718477"/>
          </a:xfrm>
          <a:prstGeom prst="rect">
            <a:avLst/>
          </a:prstGeom>
          <a:noFill/>
          <a:ln w="9525">
            <a:noFill/>
            <a:miter lim="800000"/>
            <a:headEnd/>
            <a:tailEnd/>
          </a:ln>
        </p:spPr>
      </p:pic>
      <p:sp>
        <p:nvSpPr>
          <p:cNvPr id="6" name="ZoneTexte 5"/>
          <p:cNvSpPr txBox="1"/>
          <p:nvPr/>
        </p:nvSpPr>
        <p:spPr>
          <a:xfrm>
            <a:off x="2123728" y="1052736"/>
            <a:ext cx="510659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400" dirty="0" smtClean="0"/>
              <a:t>Masse de toutes les combinaisons </a:t>
            </a:r>
            <a:r>
              <a:rPr lang="fr-FR" sz="2400" dirty="0" smtClean="0">
                <a:latin typeface="Symbol" pitchFamily="18" charset="2"/>
              </a:rPr>
              <a:t>m</a:t>
            </a:r>
            <a:r>
              <a:rPr lang="fr-FR" sz="2400" dirty="0" smtClean="0"/>
              <a:t>+</a:t>
            </a:r>
            <a:r>
              <a:rPr lang="fr-FR" sz="2400" dirty="0" smtClean="0">
                <a:latin typeface="Symbol" pitchFamily="18" charset="2"/>
              </a:rPr>
              <a:t>m</a:t>
            </a:r>
            <a:r>
              <a:rPr lang="fr-FR" sz="2400" dirty="0" smtClean="0"/>
              <a:t>-</a:t>
            </a:r>
            <a:endParaRPr lang="fr-FR" sz="2400" dirty="0"/>
          </a:p>
        </p:txBody>
      </p:sp>
      <p:sp>
        <p:nvSpPr>
          <p:cNvPr id="7" name="ZoneTexte 6"/>
          <p:cNvSpPr txBox="1"/>
          <p:nvPr/>
        </p:nvSpPr>
        <p:spPr>
          <a:xfrm>
            <a:off x="6228184" y="2492896"/>
            <a:ext cx="2522485" cy="369332"/>
          </a:xfrm>
          <a:prstGeom prst="rect">
            <a:avLst/>
          </a:prstGeom>
          <a:noFill/>
          <a:ln>
            <a:solidFill>
              <a:srgbClr val="CC0099"/>
            </a:solidFill>
          </a:ln>
        </p:spPr>
        <p:txBody>
          <a:bodyPr wrap="none" rtlCol="0">
            <a:spAutoFit/>
          </a:bodyPr>
          <a:lstStyle/>
          <a:p>
            <a:r>
              <a:rPr lang="fr-FR" dirty="0" smtClean="0"/>
              <a:t>Combinaisons aléatoires </a:t>
            </a:r>
            <a:endParaRPr lang="fr-FR" dirty="0"/>
          </a:p>
        </p:txBody>
      </p:sp>
      <p:sp>
        <p:nvSpPr>
          <p:cNvPr id="8" name="ZoneTexte 7"/>
          <p:cNvSpPr txBox="1"/>
          <p:nvPr/>
        </p:nvSpPr>
        <p:spPr>
          <a:xfrm>
            <a:off x="683568" y="1844824"/>
            <a:ext cx="2577437" cy="646331"/>
          </a:xfrm>
          <a:prstGeom prst="rect">
            <a:avLst/>
          </a:prstGeom>
          <a:noFill/>
          <a:ln>
            <a:solidFill>
              <a:srgbClr val="FF0000"/>
            </a:solidFill>
          </a:ln>
        </p:spPr>
        <p:txBody>
          <a:bodyPr wrap="none" rtlCol="0">
            <a:spAutoFit/>
          </a:bodyPr>
          <a:lstStyle/>
          <a:p>
            <a:r>
              <a:rPr lang="fr-FR" dirty="0" smtClean="0"/>
              <a:t>Méson </a:t>
            </a:r>
            <a:r>
              <a:rPr lang="fr-FR" dirty="0" smtClean="0">
                <a:sym typeface="Symbol"/>
              </a:rPr>
              <a:t></a:t>
            </a:r>
            <a:r>
              <a:rPr lang="fr-FR" dirty="0" smtClean="0"/>
              <a:t> (c anti c)</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3.096 </a:t>
            </a:r>
            <a:r>
              <a:rPr lang="fr-FR" dirty="0" err="1" smtClean="0"/>
              <a:t>GeV</a:t>
            </a:r>
            <a:r>
              <a:rPr lang="fr-FR" dirty="0" smtClean="0"/>
              <a:t>/c</a:t>
            </a:r>
            <a:r>
              <a:rPr lang="fr-FR" baseline="30000" dirty="0" smtClean="0"/>
              <a:t>2</a:t>
            </a:r>
          </a:p>
        </p:txBody>
      </p:sp>
      <p:cxnSp>
        <p:nvCxnSpPr>
          <p:cNvPr id="10" name="Connecteur droit avec flèche 9"/>
          <p:cNvCxnSpPr>
            <a:stCxn id="8" idx="2"/>
          </p:cNvCxnSpPr>
          <p:nvPr/>
        </p:nvCxnSpPr>
        <p:spPr>
          <a:xfrm rot="16200000" flipH="1">
            <a:off x="2263161" y="2200281"/>
            <a:ext cx="505797" cy="1087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851920" y="1700808"/>
            <a:ext cx="2625527" cy="646331"/>
          </a:xfrm>
          <a:prstGeom prst="rect">
            <a:avLst/>
          </a:prstGeom>
          <a:noFill/>
          <a:ln>
            <a:solidFill>
              <a:srgbClr val="0000FF"/>
            </a:solidFill>
          </a:ln>
        </p:spPr>
        <p:txBody>
          <a:bodyPr wrap="none" rtlCol="0">
            <a:spAutoFit/>
          </a:bodyPr>
          <a:lstStyle/>
          <a:p>
            <a:r>
              <a:rPr lang="fr-FR" dirty="0" smtClean="0"/>
              <a:t>Méson </a:t>
            </a:r>
            <a:r>
              <a:rPr lang="fr-FR" dirty="0" smtClean="0">
                <a:latin typeface="Symbol" pitchFamily="18" charset="2"/>
                <a:sym typeface="Symbol"/>
              </a:rPr>
              <a:t></a:t>
            </a:r>
            <a:r>
              <a:rPr lang="fr-FR" dirty="0" smtClean="0"/>
              <a:t> (b anti b)</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9.460 </a:t>
            </a:r>
            <a:r>
              <a:rPr lang="fr-FR" dirty="0" err="1" smtClean="0"/>
              <a:t>GeV</a:t>
            </a:r>
            <a:r>
              <a:rPr lang="fr-FR" dirty="0" smtClean="0"/>
              <a:t>/c</a:t>
            </a:r>
            <a:r>
              <a:rPr lang="fr-FR" baseline="30000" dirty="0" smtClean="0"/>
              <a:t>2</a:t>
            </a:r>
          </a:p>
        </p:txBody>
      </p:sp>
      <p:cxnSp>
        <p:nvCxnSpPr>
          <p:cNvPr id="13" name="Connecteur droit avec flèche 12"/>
          <p:cNvCxnSpPr/>
          <p:nvPr/>
        </p:nvCxnSpPr>
        <p:spPr>
          <a:xfrm rot="5400000">
            <a:off x="3527886" y="2744924"/>
            <a:ext cx="936102" cy="14401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7" idx="1"/>
          </p:cNvCxnSpPr>
          <p:nvPr/>
        </p:nvCxnSpPr>
        <p:spPr>
          <a:xfrm rot="10800000" flipV="1">
            <a:off x="4644008" y="2677562"/>
            <a:ext cx="1584176" cy="1039470"/>
          </a:xfrm>
          <a:prstGeom prst="straightConnector1">
            <a:avLst/>
          </a:prstGeom>
          <a:ln w="19050">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516216" y="3356992"/>
            <a:ext cx="2177134" cy="646331"/>
          </a:xfrm>
          <a:prstGeom prst="rect">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dirty="0" smtClean="0"/>
              <a:t>Boson Z</a:t>
            </a:r>
            <a:r>
              <a:rPr lang="fr-FR" baseline="30000" dirty="0" smtClean="0"/>
              <a:t>0</a:t>
            </a:r>
            <a:r>
              <a:rPr lang="fr-FR" dirty="0" smtClean="0">
                <a:sym typeface="Symbol"/>
              </a:rPr>
              <a:t> </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91.19 </a:t>
            </a:r>
            <a:r>
              <a:rPr lang="fr-FR" dirty="0" err="1" smtClean="0"/>
              <a:t>GeV</a:t>
            </a:r>
            <a:r>
              <a:rPr lang="fr-FR" dirty="0" smtClean="0"/>
              <a:t>/c</a:t>
            </a:r>
            <a:r>
              <a:rPr lang="fr-FR" baseline="30000" dirty="0" smtClean="0"/>
              <a:t>2</a:t>
            </a:r>
            <a:r>
              <a:rPr lang="fr-FR" dirty="0" smtClean="0"/>
              <a:t> </a:t>
            </a:r>
          </a:p>
        </p:txBody>
      </p:sp>
      <p:cxnSp>
        <p:nvCxnSpPr>
          <p:cNvPr id="20" name="Connecteur droit avec flèche 19"/>
          <p:cNvCxnSpPr>
            <a:stCxn id="18" idx="1"/>
          </p:cNvCxnSpPr>
          <p:nvPr/>
        </p:nvCxnSpPr>
        <p:spPr>
          <a:xfrm rot="10800000" flipV="1">
            <a:off x="5508104" y="3680158"/>
            <a:ext cx="1008112" cy="10888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3528" y="5877272"/>
            <a:ext cx="2577437" cy="646331"/>
          </a:xfrm>
          <a:prstGeom prst="rect">
            <a:avLst/>
          </a:prstGeom>
          <a:noFill/>
          <a:ln>
            <a:solidFill>
              <a:srgbClr val="C00000"/>
            </a:solidFill>
          </a:ln>
        </p:spPr>
        <p:txBody>
          <a:bodyPr wrap="none" rtlCol="0">
            <a:spAutoFit/>
          </a:bodyPr>
          <a:lstStyle/>
          <a:p>
            <a:r>
              <a:rPr lang="fr-FR" dirty="0" smtClean="0"/>
              <a:t>Méson </a:t>
            </a:r>
            <a:r>
              <a:rPr lang="fr-FR" dirty="0" smtClean="0">
                <a:latin typeface="Symbol" pitchFamily="18" charset="2"/>
                <a:sym typeface="Symbol"/>
              </a:rPr>
              <a:t>f</a:t>
            </a:r>
            <a:r>
              <a:rPr lang="fr-FR" dirty="0" smtClean="0"/>
              <a:t> (s anti s)</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1.020 </a:t>
            </a:r>
            <a:r>
              <a:rPr lang="fr-FR" dirty="0" err="1" smtClean="0"/>
              <a:t>GeV</a:t>
            </a:r>
            <a:r>
              <a:rPr lang="fr-FR" dirty="0" smtClean="0"/>
              <a:t>/c</a:t>
            </a:r>
            <a:r>
              <a:rPr lang="fr-FR" baseline="30000" dirty="0" smtClean="0"/>
              <a:t>2</a:t>
            </a:r>
          </a:p>
        </p:txBody>
      </p:sp>
      <p:cxnSp>
        <p:nvCxnSpPr>
          <p:cNvPr id="19" name="Connecteur droit avec flèche 18"/>
          <p:cNvCxnSpPr>
            <a:stCxn id="15" idx="0"/>
          </p:cNvCxnSpPr>
          <p:nvPr/>
        </p:nvCxnSpPr>
        <p:spPr>
          <a:xfrm rot="5400000" flipH="1" flipV="1">
            <a:off x="751863" y="4217376"/>
            <a:ext cx="2520280" cy="799513"/>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Espace réservé de la date 20"/>
          <p:cNvSpPr>
            <a:spLocks noGrp="1"/>
          </p:cNvSpPr>
          <p:nvPr>
            <p:ph type="dt" sz="half" idx="10"/>
          </p:nvPr>
        </p:nvSpPr>
        <p:spPr/>
        <p:txBody>
          <a:bodyPr/>
          <a:lstStyle/>
          <a:p>
            <a:pPr>
              <a:defRPr/>
            </a:pPr>
            <a:r>
              <a:rPr lang="fr-FR" smtClean="0"/>
              <a:t>21/03/2014</a:t>
            </a:r>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91680" y="2124127"/>
            <a:ext cx="5832648" cy="4551233"/>
          </a:xfrm>
          <a:prstGeom prst="rect">
            <a:avLst/>
          </a:prstGeom>
          <a:noFill/>
          <a:ln w="9525">
            <a:noFill/>
            <a:miter lim="800000"/>
            <a:headEnd/>
            <a:tailEnd/>
          </a:ln>
        </p:spPr>
      </p:pic>
      <p:sp>
        <p:nvSpPr>
          <p:cNvPr id="2" name="Titre 1"/>
          <p:cNvSpPr>
            <a:spLocks noGrp="1"/>
          </p:cNvSpPr>
          <p:nvPr>
            <p:ph type="title"/>
          </p:nvPr>
        </p:nvSpPr>
        <p:spPr>
          <a:xfrm>
            <a:off x="467544" y="116632"/>
            <a:ext cx="8507288" cy="936104"/>
          </a:xfrm>
        </p:spPr>
        <p:txBody>
          <a:bodyPr>
            <a:normAutofit/>
          </a:bodyPr>
          <a:lstStyle/>
          <a:p>
            <a:r>
              <a:rPr lang="fr-FR" dirty="0" smtClean="0">
                <a:solidFill>
                  <a:srgbClr val="FF0000"/>
                </a:solidFill>
                <a:latin typeface="Arial Narrow" pitchFamily="34" charset="0"/>
              </a:rPr>
              <a:t>La recherche du </a:t>
            </a:r>
            <a:r>
              <a:rPr lang="fr-FR" dirty="0" err="1" smtClean="0">
                <a:solidFill>
                  <a:srgbClr val="FF0000"/>
                </a:solidFill>
                <a:latin typeface="Arial Narrow" pitchFamily="34" charset="0"/>
              </a:rPr>
              <a:t>Higgs</a:t>
            </a:r>
            <a:r>
              <a:rPr lang="fr-FR" dirty="0" smtClean="0">
                <a:solidFill>
                  <a:srgbClr val="FF0000"/>
                </a:solidFill>
                <a:latin typeface="Arial Narrow" pitchFamily="34" charset="0"/>
              </a:rPr>
              <a:t> H</a:t>
            </a:r>
            <a:r>
              <a:rPr lang="fr-FR" dirty="0" smtClean="0">
                <a:solidFill>
                  <a:srgbClr val="FF0000"/>
                </a:solidFill>
                <a:latin typeface="Arial Narrow" pitchFamily="34" charset="0"/>
                <a:sym typeface="Symbol"/>
              </a:rPr>
              <a:t></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Visite L3 physique Tours </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31</a:t>
            </a:fld>
            <a:endParaRPr lang="fr-BE"/>
          </a:p>
        </p:txBody>
      </p:sp>
      <p:sp>
        <p:nvSpPr>
          <p:cNvPr id="6" name="ZoneTexte 5"/>
          <p:cNvSpPr txBox="1"/>
          <p:nvPr/>
        </p:nvSpPr>
        <p:spPr>
          <a:xfrm>
            <a:off x="1619672" y="980728"/>
            <a:ext cx="5952655"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buFont typeface="Arial" pitchFamily="34" charset="0"/>
              <a:buChar char="•"/>
            </a:pPr>
            <a:r>
              <a:rPr lang="fr-FR" sz="2400" dirty="0" smtClean="0"/>
              <a:t>Recherche de deux photons de haute énergie</a:t>
            </a:r>
          </a:p>
          <a:p>
            <a:pPr>
              <a:buFont typeface="Arial" pitchFamily="34" charset="0"/>
              <a:buChar char="•"/>
            </a:pPr>
            <a:r>
              <a:rPr lang="fr-FR" sz="2400" dirty="0" smtClean="0"/>
              <a:t>Masse de toutes les combinaisons </a:t>
            </a:r>
            <a:r>
              <a:rPr lang="fr-FR" sz="2400" dirty="0" err="1" smtClean="0">
                <a:latin typeface="Symbol" pitchFamily="18" charset="2"/>
              </a:rPr>
              <a:t>gg</a:t>
            </a:r>
            <a:endParaRPr lang="fr-FR" sz="2400" dirty="0" smtClean="0">
              <a:latin typeface="Symbol" pitchFamily="18" charset="2"/>
            </a:endParaRPr>
          </a:p>
          <a:p>
            <a:pPr>
              <a:buFont typeface="Arial" pitchFamily="34" charset="0"/>
              <a:buChar char="•"/>
            </a:pPr>
            <a:r>
              <a:rPr lang="fr-FR" sz="2400" dirty="0" smtClean="0"/>
              <a:t>Important bruit de fond</a:t>
            </a:r>
            <a:endParaRPr lang="fr-FR" sz="2400" dirty="0"/>
          </a:p>
        </p:txBody>
      </p:sp>
      <p:sp>
        <p:nvSpPr>
          <p:cNvPr id="8" name="Espace réservé de la date 7"/>
          <p:cNvSpPr>
            <a:spLocks noGrp="1"/>
          </p:cNvSpPr>
          <p:nvPr>
            <p:ph type="dt" sz="half" idx="10"/>
          </p:nvPr>
        </p:nvSpPr>
        <p:spPr/>
        <p:txBody>
          <a:bodyPr/>
          <a:lstStyle/>
          <a:p>
            <a:pPr>
              <a:defRPr/>
            </a:pPr>
            <a:r>
              <a:rPr lang="fr-FR" smtClean="0"/>
              <a:t>21/03/2014</a:t>
            </a:r>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1116013" y="260350"/>
            <a:ext cx="7400925" cy="1081088"/>
          </a:xfrm>
        </p:spPr>
        <p:txBody>
          <a:bodyPr/>
          <a:lstStyle/>
          <a:p>
            <a:pPr eaLnBrk="1" hangingPunct="1">
              <a:defRPr/>
            </a:pPr>
            <a:r>
              <a:rPr lang="en-US" dirty="0" err="1" smtClean="0">
                <a:solidFill>
                  <a:schemeClr val="accent1"/>
                </a:solidFill>
                <a:latin typeface="Arial Narrow" pitchFamily="34" charset="0"/>
                <a:ea typeface="+mn-ea"/>
                <a:cs typeface="+mn-cs"/>
              </a:rPr>
              <a:t>Expérience</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LHCb</a:t>
            </a:r>
            <a:r>
              <a:rPr lang="en-US" dirty="0" smtClean="0">
                <a:solidFill>
                  <a:schemeClr val="accent1"/>
                </a:solidFill>
                <a:latin typeface="Arial Narrow" pitchFamily="34" charset="0"/>
                <a:ea typeface="+mn-ea"/>
                <a:cs typeface="+mn-cs"/>
              </a:rPr>
              <a:t/>
            </a:r>
            <a:br>
              <a:rPr lang="en-US" dirty="0" smtClean="0">
                <a:solidFill>
                  <a:schemeClr val="accent1"/>
                </a:solidFill>
                <a:latin typeface="Arial Narrow" pitchFamily="34" charset="0"/>
                <a:ea typeface="+mn-ea"/>
                <a:cs typeface="+mn-cs"/>
              </a:rPr>
            </a:br>
            <a:r>
              <a:rPr lang="en-US" sz="2800" i="1" dirty="0" err="1" smtClean="0">
                <a:solidFill>
                  <a:schemeClr val="accent1"/>
                </a:solidFill>
                <a:latin typeface="Arial Narrow" pitchFamily="34" charset="0"/>
                <a:ea typeface="+mn-ea"/>
                <a:cs typeface="+mn-cs"/>
              </a:rPr>
              <a:t>reconstruit</a:t>
            </a:r>
            <a:r>
              <a:rPr lang="en-US" sz="2800" i="1" dirty="0" smtClean="0">
                <a:solidFill>
                  <a:schemeClr val="accent1"/>
                </a:solidFill>
                <a:latin typeface="Arial Narrow" pitchFamily="34" charset="0"/>
                <a:ea typeface="+mn-ea"/>
                <a:cs typeface="+mn-cs"/>
              </a:rPr>
              <a:t> les hadrons “beaux”</a:t>
            </a:r>
          </a:p>
        </p:txBody>
      </p:sp>
      <p:pic>
        <p:nvPicPr>
          <p:cNvPr id="26627" name="Picture 4" descr="LHCbCavernDec06"/>
          <p:cNvPicPr>
            <a:picLocks noChangeAspect="1" noChangeArrowheads="1"/>
          </p:cNvPicPr>
          <p:nvPr/>
        </p:nvPicPr>
        <p:blipFill>
          <a:blip r:embed="rId3" cstate="print"/>
          <a:srcRect/>
          <a:stretch>
            <a:fillRect/>
          </a:stretch>
        </p:blipFill>
        <p:spPr bwMode="auto">
          <a:xfrm>
            <a:off x="0" y="1412875"/>
            <a:ext cx="7023100" cy="4679950"/>
          </a:xfrm>
          <a:prstGeom prst="rect">
            <a:avLst/>
          </a:prstGeom>
          <a:noFill/>
          <a:ln w="9525">
            <a:noFill/>
            <a:miter lim="800000"/>
            <a:headEnd/>
            <a:tailEnd/>
          </a:ln>
        </p:spPr>
      </p:pic>
      <p:sp>
        <p:nvSpPr>
          <p:cNvPr id="4" name="Espace réservé de la date 3"/>
          <p:cNvSpPr>
            <a:spLocks noGrp="1"/>
          </p:cNvSpPr>
          <p:nvPr>
            <p:ph type="dt" sz="quarter" idx="10"/>
          </p:nvPr>
        </p:nvSpPr>
        <p:spPr/>
        <p:txBody>
          <a:bodyPr/>
          <a:lstStyle/>
          <a:p>
            <a:pPr>
              <a:defRPr/>
            </a:pPr>
            <a:r>
              <a:rPr lang="fr-FR" b="1" smtClean="0">
                <a:solidFill>
                  <a:srgbClr val="FF0000"/>
                </a:solidFill>
              </a:rPr>
              <a:t>21/03/2014</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900EBECB-C75B-403B-816C-54A532FE23A3}" type="slidenum">
              <a:rPr lang="fr-FR" smtClean="0"/>
              <a:pPr>
                <a:defRPr/>
              </a:pPr>
              <a:t>32</a:t>
            </a:fld>
            <a:endParaRPr lang="fr-FR"/>
          </a:p>
        </p:txBody>
      </p:sp>
      <p:sp>
        <p:nvSpPr>
          <p:cNvPr id="6" name="Espace réservé du pied de page 5"/>
          <p:cNvSpPr>
            <a:spLocks noGrp="1"/>
          </p:cNvSpPr>
          <p:nvPr>
            <p:ph type="ftr" sz="quarter" idx="11"/>
          </p:nvPr>
        </p:nvSpPr>
        <p:spPr/>
        <p:txBody>
          <a:bodyPr/>
          <a:lstStyle/>
          <a:p>
            <a:pPr>
              <a:defRPr/>
            </a:pPr>
            <a:r>
              <a:rPr lang="fr-FR" b="1" smtClean="0">
                <a:solidFill>
                  <a:srgbClr val="00B0F0"/>
                </a:solidFill>
              </a:rPr>
              <a:t>Visite L3 physique Tours </a:t>
            </a:r>
            <a:endParaRPr lang="fr-FR" b="1">
              <a:solidFill>
                <a:srgbClr val="00B0F0"/>
              </a:solidFill>
            </a:endParaRPr>
          </a:p>
        </p:txBody>
      </p:sp>
      <p:pic>
        <p:nvPicPr>
          <p:cNvPr id="26631" name="Picture 16"/>
          <p:cNvPicPr>
            <a:picLocks noChangeAspect="1" noChangeArrowheads="1"/>
          </p:cNvPicPr>
          <p:nvPr/>
        </p:nvPicPr>
        <p:blipFill>
          <a:blip r:embed="rId4" cstate="print"/>
          <a:srcRect/>
          <a:stretch>
            <a:fillRect/>
          </a:stretch>
        </p:blipFill>
        <p:spPr bwMode="auto">
          <a:xfrm>
            <a:off x="7642225" y="115888"/>
            <a:ext cx="1363663" cy="936625"/>
          </a:xfrm>
          <a:prstGeom prst="rect">
            <a:avLst/>
          </a:prstGeom>
          <a:noFill/>
          <a:ln w="9525">
            <a:noFill/>
            <a:miter lim="800000"/>
            <a:headEnd/>
            <a:tailEnd/>
          </a:ln>
        </p:spPr>
      </p:pic>
      <p:sp>
        <p:nvSpPr>
          <p:cNvPr id="10" name="ZoneTexte 9"/>
          <p:cNvSpPr txBox="1"/>
          <p:nvPr/>
        </p:nvSpPr>
        <p:spPr>
          <a:xfrm>
            <a:off x="7092950" y="1557338"/>
            <a:ext cx="1943100" cy="12001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sz="2400" b="1" dirty="0"/>
              <a:t>B</a:t>
            </a:r>
            <a:r>
              <a:rPr lang="fr-FR" sz="2400" b="1" baseline="30000" dirty="0"/>
              <a:t>+  </a:t>
            </a:r>
            <a:r>
              <a:rPr lang="fr-FR" sz="2400" b="1" dirty="0"/>
              <a:t>: anti b – u</a:t>
            </a:r>
          </a:p>
          <a:p>
            <a:pPr>
              <a:defRPr/>
            </a:pPr>
            <a:r>
              <a:rPr lang="fr-FR" sz="2400" b="1" dirty="0"/>
              <a:t>B</a:t>
            </a:r>
            <a:r>
              <a:rPr lang="fr-FR" sz="2400" b="1" baseline="30000" dirty="0"/>
              <a:t>0</a:t>
            </a:r>
            <a:r>
              <a:rPr lang="fr-FR" sz="2400" b="1" baseline="-25000" dirty="0"/>
              <a:t>d</a:t>
            </a:r>
            <a:r>
              <a:rPr lang="fr-FR" sz="2400" b="1" dirty="0"/>
              <a:t>: anti b – d</a:t>
            </a:r>
          </a:p>
          <a:p>
            <a:pPr>
              <a:defRPr/>
            </a:pPr>
            <a:r>
              <a:rPr lang="fr-FR" sz="2400" b="1" dirty="0"/>
              <a:t>B</a:t>
            </a:r>
            <a:r>
              <a:rPr lang="fr-FR" sz="2400" b="1" baseline="30000" dirty="0"/>
              <a:t>0</a:t>
            </a:r>
            <a:r>
              <a:rPr lang="fr-FR" sz="2400" b="1" baseline="-25000" dirty="0"/>
              <a:t>s</a:t>
            </a:r>
            <a:r>
              <a:rPr lang="fr-FR" sz="2400" b="1" dirty="0"/>
              <a:t>: anti b – s</a:t>
            </a:r>
          </a:p>
        </p:txBody>
      </p:sp>
      <p:sp>
        <p:nvSpPr>
          <p:cNvPr id="26633" name="ZoneTexte 10"/>
          <p:cNvSpPr txBox="1">
            <a:spLocks noChangeArrowheads="1"/>
          </p:cNvSpPr>
          <p:nvPr/>
        </p:nvSpPr>
        <p:spPr bwMode="auto">
          <a:xfrm>
            <a:off x="7143750" y="3429000"/>
            <a:ext cx="1892300" cy="2308225"/>
          </a:xfrm>
          <a:prstGeom prst="rect">
            <a:avLst/>
          </a:prstGeom>
          <a:solidFill>
            <a:srgbClr val="0070C0"/>
          </a:solidFill>
          <a:ln w="9525">
            <a:noFill/>
            <a:miter lim="800000"/>
            <a:headEnd/>
            <a:tailEnd/>
          </a:ln>
        </p:spPr>
        <p:txBody>
          <a:bodyPr>
            <a:spAutoFit/>
          </a:bodyPr>
          <a:lstStyle/>
          <a:p>
            <a:r>
              <a:rPr lang="fr-FR" sz="2400" b="1">
                <a:solidFill>
                  <a:schemeClr val="bg1"/>
                </a:solidFill>
                <a:latin typeface="Comic Sans MS" pitchFamily="66" charset="0"/>
              </a:rPr>
              <a:t>Pour Etudier l'asymétrie matière – anti-matière</a:t>
            </a:r>
            <a:endParaRPr lang="fr-FR" sz="240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71500" y="571500"/>
            <a:ext cx="5429250" cy="846138"/>
          </a:xfrm>
        </p:spPr>
        <p:txBody>
          <a:bodyPr/>
          <a:lstStyle/>
          <a:p>
            <a:pPr eaLnBrk="1" hangingPunct="1"/>
            <a:r>
              <a:rPr lang="en-US" smtClean="0">
                <a:solidFill>
                  <a:schemeClr val="accent1"/>
                </a:solidFill>
                <a:latin typeface="Arial Narrow" pitchFamily="34" charset="0"/>
              </a:rPr>
              <a:t>Les neutrinos: expérience OPERA</a:t>
            </a:r>
          </a:p>
        </p:txBody>
      </p:sp>
      <p:sp>
        <p:nvSpPr>
          <p:cNvPr id="49" name="Espace réservé du pied de page 48"/>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48" name="Espace réservé du numéro de diapositive 47"/>
          <p:cNvSpPr>
            <a:spLocks noGrp="1"/>
          </p:cNvSpPr>
          <p:nvPr>
            <p:ph type="sldNum" sz="quarter" idx="12"/>
          </p:nvPr>
        </p:nvSpPr>
        <p:spPr/>
        <p:txBody>
          <a:bodyPr/>
          <a:lstStyle/>
          <a:p>
            <a:pPr>
              <a:defRPr/>
            </a:pPr>
            <a:fld id="{D5646209-6559-48BE-81A2-2482F1889A45}" type="slidenum">
              <a:rPr lang="fr-FR" smtClean="0"/>
              <a:pPr>
                <a:defRPr/>
              </a:pPr>
              <a:t>33</a:t>
            </a:fld>
            <a:endParaRPr lang="fr-FR" dirty="0"/>
          </a:p>
        </p:txBody>
      </p:sp>
      <p:sp>
        <p:nvSpPr>
          <p:cNvPr id="27653"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27661"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62"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3"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4"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5"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6"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7"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8"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9"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27670"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27671"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27672"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27673"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27674"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27675"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27676"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27677"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27678"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27679"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27680"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27681"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27682"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27683"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27684"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27685"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27686"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27687"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27688"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27689"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27690"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27691"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92"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27693"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27694"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27695"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27655"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27656"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27657" name="Picture 76" descr="SSL12603"/>
          <p:cNvPicPr>
            <a:picLocks noChangeAspect="1" noChangeArrowheads="1"/>
          </p:cNvPicPr>
          <p:nvPr/>
        </p:nvPicPr>
        <p:blipFill>
          <a:blip r:embed="rId2" cstate="print"/>
          <a:srcRect l="23236" r="16608" b="14738"/>
          <a:stretch>
            <a:fillRect/>
          </a:stretch>
        </p:blipFill>
        <p:spPr bwMode="auto">
          <a:xfrm>
            <a:off x="6572250" y="3286125"/>
            <a:ext cx="2168525" cy="2305050"/>
          </a:xfrm>
          <a:prstGeom prst="rect">
            <a:avLst/>
          </a:prstGeom>
          <a:noFill/>
          <a:ln w="9525">
            <a:noFill/>
            <a:miter lim="800000"/>
            <a:headEnd/>
            <a:tailEnd/>
          </a:ln>
        </p:spPr>
      </p:pic>
      <p:sp>
        <p:nvSpPr>
          <p:cNvPr id="27658" name="Rectangle 2"/>
          <p:cNvSpPr>
            <a:spLocks noChangeArrowheads="1"/>
          </p:cNvSpPr>
          <p:nvPr/>
        </p:nvSpPr>
        <p:spPr bwMode="auto">
          <a:xfrm>
            <a:off x="6000750" y="5572125"/>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27659" name="Picture 5" descr="montagnes"/>
          <p:cNvPicPr>
            <a:picLocks noChangeAspect="1" noChangeArrowheads="1"/>
          </p:cNvPicPr>
          <p:nvPr/>
        </p:nvPicPr>
        <p:blipFill>
          <a:blip r:embed="rId3" cstate="print"/>
          <a:srcRect/>
          <a:stretch>
            <a:fillRect/>
          </a:stretch>
        </p:blipFill>
        <p:spPr bwMode="auto">
          <a:xfrm>
            <a:off x="0" y="2286000"/>
            <a:ext cx="5562600" cy="3082925"/>
          </a:xfrm>
          <a:prstGeom prst="rect">
            <a:avLst/>
          </a:prstGeom>
          <a:noFill/>
          <a:ln w="9525">
            <a:noFill/>
            <a:miter lim="800000"/>
            <a:headEnd/>
            <a:tailEnd/>
          </a:ln>
        </p:spPr>
      </p:pic>
      <p:sp>
        <p:nvSpPr>
          <p:cNvPr id="47" name="Espace réservé de la date 46"/>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899592" y="4437112"/>
            <a:ext cx="8244408" cy="1815882"/>
          </a:xfrm>
          <a:prstGeom prst="rect">
            <a:avLst/>
          </a:prstGeom>
          <a:noFill/>
          <a:ln w="9525">
            <a:noFill/>
            <a:miter lim="800000"/>
            <a:headEnd type="none" w="sm" len="sm"/>
            <a:tailEnd type="none" w="sm" len="sm"/>
          </a:ln>
        </p:spPr>
        <p:txBody>
          <a:bodyPr wrap="square">
            <a:spAutoFit/>
          </a:bodyPr>
          <a:lstStyle/>
          <a:p>
            <a:r>
              <a:rPr kumimoji="0" lang="fr-FR" sz="2800" i="1" dirty="0">
                <a:latin typeface="Arial Unicode MS" pitchFamily="34" charset="-128"/>
              </a:rPr>
              <a:t>L’espace contient </a:t>
            </a:r>
            <a:r>
              <a:rPr kumimoji="0" lang="fr-FR" sz="2800" i="1" dirty="0" smtClean="0">
                <a:latin typeface="Arial Unicode MS" pitchFamily="34" charset="-128"/>
              </a:rPr>
              <a:t> aussi des </a:t>
            </a:r>
            <a:r>
              <a:rPr kumimoji="0" lang="fr-FR" sz="2800" i="1" dirty="0">
                <a:latin typeface="Arial Unicode MS" pitchFamily="34" charset="-128"/>
              </a:rPr>
              <a:t>accélérateurs naturels extrêmement  </a:t>
            </a:r>
            <a:r>
              <a:rPr kumimoji="0" lang="fr-FR" sz="2800" i="1" dirty="0" smtClean="0">
                <a:latin typeface="Arial Unicode MS" pitchFamily="34" charset="-128"/>
              </a:rPr>
              <a:t>puissants (restes de supernova, nébuleuses de pulsars, AGN, …) </a:t>
            </a:r>
          </a:p>
          <a:p>
            <a:r>
              <a:rPr kumimoji="0" lang="fr-FR" sz="2800" i="1" dirty="0" smtClean="0">
                <a:latin typeface="Arial Unicode MS" pitchFamily="34" charset="-128"/>
              </a:rPr>
              <a:t>c’est le domaine des </a:t>
            </a:r>
            <a:r>
              <a:rPr kumimoji="0" lang="fr-FR" sz="2800" b="1" i="1" dirty="0" smtClean="0">
                <a:solidFill>
                  <a:srgbClr val="FF0000"/>
                </a:solidFill>
                <a:latin typeface="Arial Unicode MS" pitchFamily="34" charset="-128"/>
              </a:rPr>
              <a:t>expériences d’</a:t>
            </a:r>
            <a:r>
              <a:rPr kumimoji="0" lang="fr-FR" sz="2800" b="1" i="1" dirty="0" err="1" smtClean="0">
                <a:solidFill>
                  <a:srgbClr val="FF0000"/>
                </a:solidFill>
                <a:latin typeface="Arial Unicode MS" pitchFamily="34" charset="-128"/>
              </a:rPr>
              <a:t>Astroparticules</a:t>
            </a:r>
            <a:endParaRPr kumimoji="0" lang="fr-FR" sz="2800" b="1" i="1" dirty="0">
              <a:solidFill>
                <a:srgbClr val="FF0000"/>
              </a:solidFill>
              <a:latin typeface="Arial Unicode MS" pitchFamily="34" charset="-128"/>
            </a:endParaRP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 y="4076700"/>
            <a:ext cx="9144000" cy="307777"/>
          </a:xfrm>
          <a:prstGeom prst="rect">
            <a:avLst/>
          </a:prstGeom>
          <a:noFill/>
          <a:ln w="9525">
            <a:noFill/>
            <a:miter lim="800000"/>
            <a:headEnd type="none" w="sm" len="sm"/>
            <a:tailEnd type="none" w="sm" len="sm"/>
          </a:ln>
        </p:spPr>
        <p:txBody>
          <a:bodyPr wrap="square">
            <a:spAutoFit/>
          </a:bodyPr>
          <a:lstStyle/>
          <a:p>
            <a:r>
              <a:rPr lang="fr-FR" sz="1400" b="1" i="1" dirty="0">
                <a:latin typeface="Arial Unicode MS" pitchFamily="34" charset="-128"/>
              </a:rPr>
              <a:t>Image optique et Image en rayons X de la nébuleuse du Crabe (reste d’une explosion de supernova)</a:t>
            </a:r>
            <a:endParaRPr lang="fr-FR" sz="1400" b="1" dirty="0"/>
          </a:p>
        </p:txBody>
      </p:sp>
      <p:sp>
        <p:nvSpPr>
          <p:cNvPr id="9" name="Espace réservé de la date 8"/>
          <p:cNvSpPr>
            <a:spLocks noGrp="1"/>
          </p:cNvSpPr>
          <p:nvPr>
            <p:ph type="dt" sz="half" idx="10"/>
          </p:nvPr>
        </p:nvSpPr>
        <p:spPr/>
        <p:txBody>
          <a:bodyPr/>
          <a:lstStyle/>
          <a:p>
            <a:pPr>
              <a:defRPr/>
            </a:pPr>
            <a:r>
              <a:rPr lang="fr-FR" smtClean="0"/>
              <a:t>21/03/2014</a:t>
            </a:r>
            <a:endParaRPr lang="fr-FR" dirty="0"/>
          </a:p>
        </p:txBody>
      </p:sp>
      <p:sp>
        <p:nvSpPr>
          <p:cNvPr id="10" name="Espace réservé du numéro de diapositive 9"/>
          <p:cNvSpPr>
            <a:spLocks noGrp="1"/>
          </p:cNvSpPr>
          <p:nvPr>
            <p:ph type="sldNum" sz="quarter" idx="12"/>
          </p:nvPr>
        </p:nvSpPr>
        <p:spPr/>
        <p:txBody>
          <a:bodyPr/>
          <a:lstStyle/>
          <a:p>
            <a:pPr>
              <a:defRPr/>
            </a:pPr>
            <a:fld id="{2A926D31-2C0C-4E38-AE5D-66022EC96D7E}" type="slidenum">
              <a:rPr lang="fr-FR" smtClean="0"/>
              <a:pPr>
                <a:defRPr/>
              </a:pPr>
              <a:t>34</a:t>
            </a:fld>
            <a:endParaRPr lang="fr-FR" dirty="0"/>
          </a:p>
        </p:txBody>
      </p:sp>
      <p:sp>
        <p:nvSpPr>
          <p:cNvPr id="11" name="Espace réservé du pied de page 10"/>
          <p:cNvSpPr>
            <a:spLocks noGrp="1"/>
          </p:cNvSpPr>
          <p:nvPr>
            <p:ph type="ftr" sz="quarter" idx="11"/>
          </p:nvPr>
        </p:nvSpPr>
        <p:spPr/>
        <p:txBody>
          <a:bodyPr/>
          <a:lstStyle/>
          <a:p>
            <a:pPr>
              <a:defRPr/>
            </a:pPr>
            <a:r>
              <a:rPr lang="fr-FR" smtClean="0"/>
              <a:t>Visite L3 physique Tours </a:t>
            </a:r>
            <a:endParaRPr lang="fr-FR" dirty="0"/>
          </a:p>
        </p:txBody>
      </p:sp>
    </p:spTree>
  </p:cSld>
  <p:clrMapOvr>
    <a:masterClrMapping/>
  </p:clrMapOvr>
  <p:transition advClick="0" advTm="6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92"/>
          <p:cNvSpPr>
            <a:spLocks noGrp="1" noChangeArrowheads="1"/>
          </p:cNvSpPr>
          <p:nvPr>
            <p:ph type="body" sz="half" idx="1"/>
          </p:nvPr>
        </p:nvSpPr>
        <p:spPr>
          <a:xfrm>
            <a:off x="0" y="3284538"/>
            <a:ext cx="7200900" cy="5041900"/>
          </a:xfrm>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FontTx/>
              <a:buNone/>
            </a:pPr>
            <a:endParaRPr lang="en-US" sz="2400" smtClean="0"/>
          </a:p>
          <a:p>
            <a:pPr lvl="1" eaLnBrk="1" hangingPunct="1">
              <a:buFont typeface="Wingdings 3" pitchFamily="18" charset="2"/>
              <a:buNone/>
            </a:pPr>
            <a:endParaRPr lang="fr-FR" smtClean="0"/>
          </a:p>
        </p:txBody>
      </p:sp>
      <p:grpSp>
        <p:nvGrpSpPr>
          <p:cNvPr id="31747" name="Groupe 56"/>
          <p:cNvGrpSpPr>
            <a:grpSpLocks/>
          </p:cNvGrpSpPr>
          <p:nvPr/>
        </p:nvGrpSpPr>
        <p:grpSpPr bwMode="auto">
          <a:xfrm>
            <a:off x="0" y="1071563"/>
            <a:ext cx="3071813" cy="1357312"/>
            <a:chOff x="0" y="1071563"/>
            <a:chExt cx="3071813" cy="1357312"/>
          </a:xfrm>
        </p:grpSpPr>
        <p:sp>
          <p:nvSpPr>
            <p:cNvPr id="31781"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fr-FR"/>
            </a:p>
          </p:txBody>
        </p:sp>
        <p:grpSp>
          <p:nvGrpSpPr>
            <p:cNvPr id="31782" name="Groupe 61"/>
            <p:cNvGrpSpPr>
              <a:grpSpLocks/>
            </p:cNvGrpSpPr>
            <p:nvPr/>
          </p:nvGrpSpPr>
          <p:grpSpPr bwMode="auto">
            <a:xfrm>
              <a:off x="200025" y="1071563"/>
              <a:ext cx="2300288" cy="1143000"/>
              <a:chOff x="708833" y="1086880"/>
              <a:chExt cx="2515536" cy="1341988"/>
            </a:xfrm>
          </p:grpSpPr>
          <p:sp>
            <p:nvSpPr>
              <p:cNvPr id="31783"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4"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5"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6"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7"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8"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9"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0"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1"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fr-FR"/>
              </a:p>
            </p:txBody>
          </p:sp>
          <p:sp>
            <p:nvSpPr>
              <p:cNvPr id="31792"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fr-FR"/>
              </a:p>
            </p:txBody>
          </p:sp>
          <p:sp>
            <p:nvSpPr>
              <p:cNvPr id="31793"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pic>
            <p:nvPicPr>
              <p:cNvPr id="31794" name="Picture 81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20688" y="1403363"/>
                <a:ext cx="456366" cy="245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95" name="Picture 8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04230" y="1469896"/>
                <a:ext cx="441750" cy="235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96" name="Picture 81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884503" y="2045039"/>
                <a:ext cx="368666" cy="322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97" name="Picture 81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75906" y="2079045"/>
                <a:ext cx="490472" cy="24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98" name="Picture 81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660380" y="1898666"/>
                <a:ext cx="280966" cy="322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99" name="Picture 81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99098" y="1854310"/>
                <a:ext cx="368666" cy="275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00"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31801"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grpSp>
      <p:pic>
        <p:nvPicPr>
          <p:cNvPr id="31748" name="Picture 825" descr="terre-europe"/>
          <p:cNvPicPr>
            <a:picLocks noChangeAspect="1" noChangeArrowheads="1"/>
          </p:cNvPicPr>
          <p:nvPr/>
        </p:nvPicPr>
        <p:blipFill>
          <a:blip r:embed="rId9" cstate="print">
            <a:clrChange>
              <a:clrFrom>
                <a:srgbClr val="070506"/>
              </a:clrFrom>
              <a:clrTo>
                <a:srgbClr val="070506">
                  <a:alpha val="0"/>
                </a:srgbClr>
              </a:clrTo>
            </a:clrChange>
            <a:extLst>
              <a:ext uri="{28A0092B-C50C-407E-A947-70E740481C1C}">
                <a14:useLocalDpi xmlns:a14="http://schemas.microsoft.com/office/drawing/2010/main" xmlns="" val="0"/>
              </a:ext>
            </a:extLst>
          </a:blip>
          <a:srcRect/>
          <a:stretch>
            <a:fillRect/>
          </a:stretch>
        </p:blipFill>
        <p:spPr bwMode="auto">
          <a:xfrm>
            <a:off x="7929563" y="1285875"/>
            <a:ext cx="13843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826" descr="0304AMSsmall"/>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7262813" y="1428750"/>
            <a:ext cx="809625"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0" name="Groupe 78"/>
          <p:cNvGrpSpPr>
            <a:grpSpLocks/>
          </p:cNvGrpSpPr>
          <p:nvPr/>
        </p:nvGrpSpPr>
        <p:grpSpPr bwMode="auto">
          <a:xfrm>
            <a:off x="2411413" y="1143000"/>
            <a:ext cx="4713287" cy="3714750"/>
            <a:chOff x="2109632" y="1413911"/>
            <a:chExt cx="4690562" cy="3571792"/>
          </a:xfrm>
        </p:grpSpPr>
        <p:sp>
          <p:nvSpPr>
            <p:cNvPr id="31772" name="Text Box 812"/>
            <p:cNvSpPr txBox="1">
              <a:spLocks noChangeArrowheads="1"/>
            </p:cNvSpPr>
            <p:nvPr/>
          </p:nvSpPr>
          <p:spPr bwMode="auto">
            <a:xfrm>
              <a:off x="2126666" y="1622642"/>
              <a:ext cx="11430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latin typeface="Footlight MT Light" pitchFamily="18" charset="0"/>
                </a:rPr>
                <a:t>Etat</a:t>
              </a:r>
            </a:p>
            <a:p>
              <a:pPr eaLnBrk="1" hangingPunct="1">
                <a:spcBef>
                  <a:spcPct val="50000"/>
                </a:spcBef>
              </a:pPr>
              <a:r>
                <a:rPr lang="en-US" sz="1600">
                  <a:latin typeface="Footlight MT Light" pitchFamily="18" charset="0"/>
                </a:rPr>
                <a:t> final</a:t>
              </a:r>
            </a:p>
          </p:txBody>
        </p:sp>
        <p:sp>
          <p:nvSpPr>
            <p:cNvPr id="31773" name="Freeform 824"/>
            <p:cNvSpPr>
              <a:spLocks/>
            </p:cNvSpPr>
            <p:nvPr/>
          </p:nvSpPr>
          <p:spPr bwMode="auto">
            <a:xfrm rot="-1009801">
              <a:off x="2481423" y="1413911"/>
              <a:ext cx="4318771" cy="1933898"/>
            </a:xfrm>
            <a:custGeom>
              <a:avLst/>
              <a:gdLst>
                <a:gd name="T0" fmla="*/ 2147483647 w 2427"/>
                <a:gd name="T1" fmla="*/ 2147483647 h 2245"/>
                <a:gd name="T2" fmla="*/ 2147483647 w 2427"/>
                <a:gd name="T3" fmla="*/ 2147483647 h 2245"/>
                <a:gd name="T4" fmla="*/ 2147483647 w 2427"/>
                <a:gd name="T5" fmla="*/ 2147483647 h 2245"/>
                <a:gd name="T6" fmla="*/ 2147483647 w 2427"/>
                <a:gd name="T7" fmla="*/ 2147483647 h 2245"/>
                <a:gd name="T8" fmla="*/ 2147483647 w 2427"/>
                <a:gd name="T9" fmla="*/ 2147483647 h 2245"/>
                <a:gd name="T10" fmla="*/ 2147483647 w 2427"/>
                <a:gd name="T11" fmla="*/ 2147483647 h 2245"/>
                <a:gd name="T12" fmla="*/ 2147483647 w 2427"/>
                <a:gd name="T13" fmla="*/ 2147483647 h 2245"/>
                <a:gd name="T14" fmla="*/ 2147483647 w 2427"/>
                <a:gd name="T15" fmla="*/ 2147483647 h 2245"/>
                <a:gd name="T16" fmla="*/ 2147483647 w 2427"/>
                <a:gd name="T17" fmla="*/ 2147483647 h 2245"/>
                <a:gd name="T18" fmla="*/ 2147483647 w 2427"/>
                <a:gd name="T19" fmla="*/ 2147483647 h 2245"/>
                <a:gd name="T20" fmla="*/ 2147483647 w 2427"/>
                <a:gd name="T21" fmla="*/ 2147483647 h 2245"/>
                <a:gd name="T22" fmla="*/ 2147483647 w 2427"/>
                <a:gd name="T23" fmla="*/ 2147483647 h 2245"/>
                <a:gd name="T24" fmla="*/ 2147483647 w 2427"/>
                <a:gd name="T25" fmla="*/ 2147483647 h 2245"/>
                <a:gd name="T26" fmla="*/ 2147483647 w 2427"/>
                <a:gd name="T27" fmla="*/ 2147483647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31774" name="Text Box 828"/>
            <p:cNvSpPr txBox="1">
              <a:spLocks noChangeArrowheads="1"/>
            </p:cNvSpPr>
            <p:nvPr/>
          </p:nvSpPr>
          <p:spPr bwMode="auto">
            <a:xfrm>
              <a:off x="2109632" y="2919568"/>
              <a:ext cx="1599520" cy="828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eaLnBrk="1" hangingPunct="1">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31775" name="Text Box 829"/>
            <p:cNvSpPr txBox="1">
              <a:spLocks noChangeArrowheads="1"/>
            </p:cNvSpPr>
            <p:nvPr/>
          </p:nvSpPr>
          <p:spPr bwMode="auto">
            <a:xfrm>
              <a:off x="2754627" y="3265753"/>
              <a:ext cx="4433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cs typeface="Times New Roman" pitchFamily="18" charset="0"/>
                </a:rPr>
                <a:t>¯</a:t>
              </a:r>
            </a:p>
          </p:txBody>
        </p:sp>
        <p:sp>
          <p:nvSpPr>
            <p:cNvPr id="31776" name="Text Box 830"/>
            <p:cNvSpPr txBox="1">
              <a:spLocks noChangeArrowheads="1"/>
            </p:cNvSpPr>
            <p:nvPr/>
          </p:nvSpPr>
          <p:spPr bwMode="auto">
            <a:xfrm>
              <a:off x="2467962" y="3334989"/>
              <a:ext cx="443374" cy="355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a:t>
              </a:r>
            </a:p>
          </p:txBody>
        </p:sp>
        <p:sp>
          <p:nvSpPr>
            <p:cNvPr id="31777" name="Text Box 822"/>
            <p:cNvSpPr txBox="1">
              <a:spLocks noChangeArrowheads="1"/>
            </p:cNvSpPr>
            <p:nvPr/>
          </p:nvSpPr>
          <p:spPr bwMode="auto">
            <a:xfrm>
              <a:off x="5824111" y="4298820"/>
              <a:ext cx="6999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31778" name="Text Box 822"/>
            <p:cNvSpPr txBox="1">
              <a:spLocks noChangeArrowheads="1"/>
            </p:cNvSpPr>
            <p:nvPr/>
          </p:nvSpPr>
          <p:spPr bwMode="auto">
            <a:xfrm>
              <a:off x="5977389" y="2809497"/>
              <a:ext cx="699979" cy="443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009900"/>
                  </a:solidFill>
                  <a:latin typeface="Symbol" pitchFamily="18" charset="2"/>
                  <a:cs typeface="Times New Roman" pitchFamily="18" charset="0"/>
                  <a:sym typeface="Symbol" pitchFamily="18" charset="2"/>
                </a:rPr>
                <a:t></a:t>
              </a:r>
              <a:endParaRPr lang="en-US" sz="2400">
                <a:solidFill>
                  <a:srgbClr val="009900"/>
                </a:solidFill>
                <a:latin typeface="Symbol" pitchFamily="18" charset="2"/>
                <a:cs typeface="Times New Roman" pitchFamily="18" charset="0"/>
              </a:endParaRPr>
            </a:p>
          </p:txBody>
        </p:sp>
        <p:sp>
          <p:nvSpPr>
            <p:cNvPr id="3177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3178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pic>
        <p:nvPicPr>
          <p:cNvPr id="31751" name="Picture 18" descr="0052_xray_widefield.jpg                                        001F4348Macintosh HD                   B746CC0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14375" y="4333875"/>
            <a:ext cx="1071563"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2" name="ZoneTexte 68"/>
          <p:cNvSpPr txBox="1">
            <a:spLocks noChangeArrowheads="1"/>
          </p:cNvSpPr>
          <p:nvPr/>
        </p:nvSpPr>
        <p:spPr bwMode="auto">
          <a:xfrm>
            <a:off x="684213" y="0"/>
            <a:ext cx="2286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solidFill>
                  <a:srgbClr val="0000FF"/>
                </a:solidFill>
              </a:rPr>
              <a:t>Sources des rayons cosmiques galactiques et extra galactiques  </a:t>
            </a:r>
          </a:p>
        </p:txBody>
      </p:sp>
      <p:sp>
        <p:nvSpPr>
          <p:cNvPr id="31753" name="ZoneTexte 70"/>
          <p:cNvSpPr txBox="1">
            <a:spLocks noChangeArrowheads="1"/>
          </p:cNvSpPr>
          <p:nvPr/>
        </p:nvSpPr>
        <p:spPr bwMode="auto">
          <a:xfrm>
            <a:off x="3500438" y="0"/>
            <a:ext cx="2357437"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messagers cosmiques:</a:t>
            </a:r>
          </a:p>
          <a:p>
            <a:pPr eaLnBrk="1" hangingPunct="1"/>
            <a:r>
              <a:rPr lang="fr-FR">
                <a:solidFill>
                  <a:srgbClr val="0000FF"/>
                </a:solidFill>
              </a:rPr>
              <a:t>Particules chargées, neutres et ondes gravitationnelles</a:t>
            </a:r>
          </a:p>
          <a:p>
            <a:pPr eaLnBrk="1" hangingPunct="1"/>
            <a:endParaRPr lang="fr-FR">
              <a:solidFill>
                <a:srgbClr val="0000FF"/>
              </a:solidFill>
            </a:endParaRPr>
          </a:p>
        </p:txBody>
      </p:sp>
      <p:sp>
        <p:nvSpPr>
          <p:cNvPr id="31754" name="ZoneTexte 71"/>
          <p:cNvSpPr txBox="1">
            <a:spLocks noChangeArrowheads="1"/>
          </p:cNvSpPr>
          <p:nvPr/>
        </p:nvSpPr>
        <p:spPr bwMode="auto">
          <a:xfrm>
            <a:off x="6572250" y="-3175"/>
            <a:ext cx="2357438"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31755" name="ZoneTexte 73"/>
          <p:cNvSpPr txBox="1">
            <a:spLocks noChangeArrowheads="1"/>
          </p:cNvSpPr>
          <p:nvPr/>
        </p:nvSpPr>
        <p:spPr bwMode="auto">
          <a:xfrm>
            <a:off x="285750" y="4000500"/>
            <a:ext cx="20716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t>Nebuleuses de pulsar</a:t>
            </a:r>
          </a:p>
        </p:txBody>
      </p:sp>
      <p:sp>
        <p:nvSpPr>
          <p:cNvPr id="31756" name="ZoneTexte 74"/>
          <p:cNvSpPr txBox="1">
            <a:spLocks noChangeArrowheads="1"/>
          </p:cNvSpPr>
          <p:nvPr/>
        </p:nvSpPr>
        <p:spPr bwMode="auto">
          <a:xfrm>
            <a:off x="214313" y="2500313"/>
            <a:ext cx="2143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 </a:t>
            </a:r>
            <a:r>
              <a:rPr lang="en-US" sz="1400"/>
              <a:t>Restes de Supernovae</a:t>
            </a:r>
          </a:p>
        </p:txBody>
      </p:sp>
      <p:pic>
        <p:nvPicPr>
          <p:cNvPr id="31757" name="Picture 4" descr="&#10;sn1006.jpg                                                     001F4348Macintosh HD                   B746CC0A:"/>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66763" y="2928938"/>
            <a:ext cx="1019175"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8" descr="HESS_from_air_1"/>
          <p:cNvPicPr>
            <a:picLocks noChangeAspect="1" noChangeArrowheads="1"/>
          </p:cNvPicPr>
          <p:nvPr/>
        </p:nvPicPr>
        <p:blipFill>
          <a:blip r:embed="rId13" cstate="print">
            <a:extLst>
              <a:ext uri="{28A0092B-C50C-407E-A947-70E740481C1C}">
                <a14:useLocalDpi xmlns:a14="http://schemas.microsoft.com/office/drawing/2010/main" xmlns="" val="0"/>
              </a:ext>
            </a:extLst>
          </a:blip>
          <a:srcRect l="-175" r="229"/>
          <a:stretch>
            <a:fillRect/>
          </a:stretch>
        </p:blipFill>
        <p:spPr bwMode="auto">
          <a:xfrm>
            <a:off x="6715125" y="4025900"/>
            <a:ext cx="2143125" cy="133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9" name="Picture 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286625" y="2714625"/>
            <a:ext cx="1428750" cy="107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60" name="Text Box 827"/>
          <p:cNvSpPr txBox="1">
            <a:spLocks noChangeArrowheads="1"/>
          </p:cNvSpPr>
          <p:nvPr/>
        </p:nvSpPr>
        <p:spPr bwMode="auto">
          <a:xfrm>
            <a:off x="6964363" y="1071563"/>
            <a:ext cx="1179512" cy="3206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AMS02</a:t>
            </a:r>
          </a:p>
        </p:txBody>
      </p:sp>
      <p:sp>
        <p:nvSpPr>
          <p:cNvPr id="31761" name="Text Box 827"/>
          <p:cNvSpPr txBox="1">
            <a:spLocks noChangeArrowheads="1"/>
          </p:cNvSpPr>
          <p:nvPr/>
        </p:nvSpPr>
        <p:spPr bwMode="auto">
          <a:xfrm>
            <a:off x="6786563" y="2357438"/>
            <a:ext cx="2286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Antares:Telescope neutrinos </a:t>
            </a:r>
          </a:p>
        </p:txBody>
      </p:sp>
      <p:pic>
        <p:nvPicPr>
          <p:cNvPr id="31762" name="Picture 5"/>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14375" y="5715000"/>
            <a:ext cx="1214438"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63" name="Text Box 827"/>
          <p:cNvSpPr txBox="1">
            <a:spLocks noChangeArrowheads="1"/>
          </p:cNvSpPr>
          <p:nvPr/>
        </p:nvSpPr>
        <p:spPr bwMode="auto">
          <a:xfrm>
            <a:off x="5715000" y="3763963"/>
            <a:ext cx="3429000" cy="3079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HESS: Telescope  Gamma </a:t>
            </a:r>
          </a:p>
        </p:txBody>
      </p:sp>
      <p:sp>
        <p:nvSpPr>
          <p:cNvPr id="31764" name="Text Box 827"/>
          <p:cNvSpPr txBox="1">
            <a:spLocks noChangeArrowheads="1"/>
          </p:cNvSpPr>
          <p:nvPr/>
        </p:nvSpPr>
        <p:spPr bwMode="auto">
          <a:xfrm>
            <a:off x="5580063" y="5370513"/>
            <a:ext cx="3563937" cy="3079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Virgo:  detection des ondes gravitationnelles</a:t>
            </a:r>
          </a:p>
        </p:txBody>
      </p:sp>
      <p:pic>
        <p:nvPicPr>
          <p:cNvPr id="31765" name="Picture 4"/>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6929438" y="5643563"/>
            <a:ext cx="1841500" cy="121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6" name="Picture 5"/>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3595688" y="5500688"/>
            <a:ext cx="1190625" cy="1182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67" name="ZoneTexte 93"/>
          <p:cNvSpPr txBox="1">
            <a:spLocks noChangeArrowheads="1"/>
          </p:cNvSpPr>
          <p:nvPr/>
        </p:nvSpPr>
        <p:spPr bwMode="auto">
          <a:xfrm>
            <a:off x="285750" y="5407025"/>
            <a:ext cx="25574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Sursaut G</a:t>
            </a:r>
            <a:r>
              <a:rPr lang="en-US" sz="1400"/>
              <a:t>amma associé </a:t>
            </a:r>
            <a:r>
              <a:rPr lang="fr-FR" sz="1400"/>
              <a:t> </a:t>
            </a:r>
            <a:r>
              <a:rPr lang="en-US" sz="1400"/>
              <a:t>   </a:t>
            </a:r>
          </a:p>
        </p:txBody>
      </p:sp>
      <p:sp>
        <p:nvSpPr>
          <p:cNvPr id="31768" name="ZoneTexte 94"/>
          <p:cNvSpPr txBox="1">
            <a:spLocks noChangeArrowheads="1"/>
          </p:cNvSpPr>
          <p:nvPr/>
        </p:nvSpPr>
        <p:spPr bwMode="auto">
          <a:xfrm>
            <a:off x="3214688" y="5121275"/>
            <a:ext cx="20716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Ondes gravitationnelles</a:t>
            </a:r>
            <a:r>
              <a:rPr lang="en-US" sz="1400"/>
              <a:t> </a:t>
            </a:r>
            <a:r>
              <a:rPr lang="fr-FR" sz="1400"/>
              <a:t> </a:t>
            </a:r>
            <a:r>
              <a:rPr lang="en-US" sz="1400"/>
              <a:t>   </a:t>
            </a:r>
          </a:p>
        </p:txBody>
      </p:sp>
      <p:sp>
        <p:nvSpPr>
          <p:cNvPr id="54" name="Espace réservé de la date 53"/>
          <p:cNvSpPr>
            <a:spLocks noGrp="1"/>
          </p:cNvSpPr>
          <p:nvPr>
            <p:ph type="dt" sz="quarter" idx="10"/>
          </p:nvPr>
        </p:nvSpPr>
        <p:spPr/>
        <p:txBody>
          <a:bodyPr/>
          <a:lstStyle/>
          <a:p>
            <a:pPr>
              <a:defRPr/>
            </a:pPr>
            <a:r>
              <a:rPr lang="fr-FR" smtClean="0"/>
              <a:t>21/03/2014</a:t>
            </a:r>
            <a:endParaRPr lang="fr-FR"/>
          </a:p>
        </p:txBody>
      </p:sp>
      <p:sp>
        <p:nvSpPr>
          <p:cNvPr id="55" name="Espace réservé du numéro de diapositive 54"/>
          <p:cNvSpPr>
            <a:spLocks noGrp="1"/>
          </p:cNvSpPr>
          <p:nvPr>
            <p:ph type="sldNum" sz="quarter" idx="12"/>
          </p:nvPr>
        </p:nvSpPr>
        <p:spPr/>
        <p:txBody>
          <a:bodyPr/>
          <a:lstStyle/>
          <a:p>
            <a:pPr>
              <a:defRPr/>
            </a:pPr>
            <a:fld id="{4EA3CF74-9010-47FE-BE1E-42F2900C94BC}" type="slidenum">
              <a:rPr lang="fr-FR" smtClean="0"/>
              <a:pPr>
                <a:defRPr/>
              </a:pPr>
              <a:t>35</a:t>
            </a:fld>
            <a:endParaRPr lang="fr-FR"/>
          </a:p>
        </p:txBody>
      </p:sp>
      <p:sp>
        <p:nvSpPr>
          <p:cNvPr id="56" name="Espace réservé du pied de page 55"/>
          <p:cNvSpPr>
            <a:spLocks noGrp="1"/>
          </p:cNvSpPr>
          <p:nvPr>
            <p:ph type="ftr" sz="quarter" idx="11"/>
          </p:nvPr>
        </p:nvSpPr>
        <p:spPr/>
        <p:txBody>
          <a:bodyPr/>
          <a:lstStyle/>
          <a:p>
            <a:pPr>
              <a:defRPr/>
            </a:pPr>
            <a:r>
              <a:rPr lang="fr-FR" smtClean="0"/>
              <a:t>Visite L3 physique Tours </a:t>
            </a:r>
            <a:endParaRPr lang="fr-FR"/>
          </a:p>
        </p:txBody>
      </p:sp>
    </p:spTree>
  </p:cSld>
  <p:clrMapOvr>
    <a:masterClrMapping/>
  </p:clrMapOvr>
  <p:transition advTm="41046"/>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17"/>
          <p:cNvSpPr>
            <a:spLocks noGrp="1"/>
          </p:cNvSpPr>
          <p:nvPr>
            <p:ph type="ftr" sz="quarter" idx="11"/>
          </p:nvPr>
        </p:nvSpPr>
        <p:spPr/>
        <p:txBody>
          <a:bodyPr/>
          <a:lstStyle/>
          <a:p>
            <a:pPr algn="l">
              <a:defRPr/>
            </a:pPr>
            <a:r>
              <a:rPr lang="fr-FR" b="1" smtClean="0">
                <a:solidFill>
                  <a:srgbClr val="FF0000"/>
                </a:solidFill>
              </a:rPr>
              <a:t>Visite L3 physique Tours </a:t>
            </a:r>
            <a:endParaRPr lang="fr-FR" b="1" dirty="0">
              <a:solidFill>
                <a:srgbClr val="FF0000"/>
              </a:solidFill>
            </a:endParaRPr>
          </a:p>
        </p:txBody>
      </p:sp>
      <p:sp>
        <p:nvSpPr>
          <p:cNvPr id="17" name="Espace réservé du numéro de diapositive 16"/>
          <p:cNvSpPr>
            <a:spLocks noGrp="1"/>
          </p:cNvSpPr>
          <p:nvPr>
            <p:ph type="sldNum" sz="quarter" idx="12"/>
          </p:nvPr>
        </p:nvSpPr>
        <p:spPr/>
        <p:txBody>
          <a:bodyPr/>
          <a:lstStyle/>
          <a:p>
            <a:pPr>
              <a:defRPr/>
            </a:pPr>
            <a:fld id="{B8C3DDCC-24BA-491D-9169-6D71EAD125A3}" type="slidenum">
              <a:rPr lang="fr-FR" smtClean="0"/>
              <a:pPr>
                <a:defRPr/>
              </a:pPr>
              <a:t>36</a:t>
            </a:fld>
            <a:endParaRPr lang="fr-FR" dirty="0"/>
          </a:p>
        </p:txBody>
      </p:sp>
      <p:pic>
        <p:nvPicPr>
          <p:cNvPr id="14340" name="Picture 5" descr="Dscn1054"/>
          <p:cNvPicPr>
            <a:picLocks noChangeAspect="1" noChangeArrowheads="1"/>
          </p:cNvPicPr>
          <p:nvPr/>
        </p:nvPicPr>
        <p:blipFill>
          <a:blip r:embed="rId3" cstate="print"/>
          <a:srcRect/>
          <a:stretch>
            <a:fillRect/>
          </a:stretch>
        </p:blipFill>
        <p:spPr bwMode="auto">
          <a:xfrm>
            <a:off x="684213" y="3716338"/>
            <a:ext cx="3311525" cy="2251075"/>
          </a:xfrm>
          <a:prstGeom prst="rect">
            <a:avLst/>
          </a:prstGeom>
          <a:noFill/>
          <a:ln w="28575">
            <a:noFill/>
            <a:miter lim="800000"/>
            <a:headEnd/>
            <a:tailEnd/>
          </a:ln>
        </p:spPr>
      </p:pic>
      <p:sp>
        <p:nvSpPr>
          <p:cNvPr id="14342"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charset="0"/>
            </a:endParaRPr>
          </a:p>
        </p:txBody>
      </p:sp>
      <p:sp>
        <p:nvSpPr>
          <p:cNvPr id="14343" name="Rectangle 12"/>
          <p:cNvSpPr>
            <a:spLocks noChangeArrowheads="1"/>
          </p:cNvSpPr>
          <p:nvPr/>
        </p:nvSpPr>
        <p:spPr bwMode="auto">
          <a:xfrm>
            <a:off x="528638" y="5949950"/>
            <a:ext cx="3560762" cy="306388"/>
          </a:xfrm>
          <a:prstGeom prst="rect">
            <a:avLst/>
          </a:prstGeom>
          <a:noFill/>
          <a:ln w="9525">
            <a:noFill/>
            <a:miter lim="800000"/>
            <a:headEnd/>
            <a:tailEnd/>
          </a:ln>
        </p:spPr>
        <p:txBody>
          <a:bodyPr wrap="none">
            <a:spAutoFit/>
          </a:bodyPr>
          <a:lstStyle/>
          <a:p>
            <a:pPr algn="ctr"/>
            <a:r>
              <a:rPr lang="fr-FR" sz="1400" b="1">
                <a:latin typeface="Arial Narrow" pitchFamily="34" charset="0"/>
              </a:rPr>
              <a:t>Calorimètre Plomb-Scintillateur. Poids: </a:t>
            </a:r>
            <a:r>
              <a:rPr lang="fr-FR" sz="1400" b="1">
                <a:latin typeface="Arial Narrow" pitchFamily="34" charset="0"/>
                <a:sym typeface="Symbol" charset="2"/>
              </a:rPr>
              <a:t> 630 kg</a:t>
            </a:r>
            <a:endParaRPr lang="fr-FR" sz="1400" b="1">
              <a:latin typeface="Arial Narrow" pitchFamily="34" charset="0"/>
            </a:endParaRPr>
          </a:p>
        </p:txBody>
      </p:sp>
      <p:pic>
        <p:nvPicPr>
          <p:cNvPr id="14344"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4345" name="Rectangle 14"/>
          <p:cNvSpPr>
            <a:spLocks noChangeArrowheads="1"/>
          </p:cNvSpPr>
          <p:nvPr/>
        </p:nvSpPr>
        <p:spPr bwMode="auto">
          <a:xfrm>
            <a:off x="7073900" y="5807075"/>
            <a:ext cx="1765300" cy="523875"/>
          </a:xfrm>
          <a:prstGeom prst="rect">
            <a:avLst/>
          </a:prstGeom>
          <a:noFill/>
          <a:ln w="9525">
            <a:noFill/>
            <a:miter lim="800000"/>
            <a:headEnd/>
            <a:tailEnd/>
          </a:ln>
        </p:spPr>
        <p:txBody>
          <a:bodyPr wrap="none">
            <a:spAutoFit/>
          </a:bodyPr>
          <a:lstStyle/>
          <a:p>
            <a:pPr algn="ctr"/>
            <a:r>
              <a:rPr lang="fr-FR" sz="1400" b="1">
                <a:latin typeface="Arial Narrow" pitchFamily="34" charset="0"/>
              </a:rPr>
              <a:t>Electronique front-end</a:t>
            </a:r>
          </a:p>
          <a:p>
            <a:pPr algn="ctr"/>
            <a:r>
              <a:rPr lang="fr-FR" sz="1400" b="1">
                <a:latin typeface="Arial Narrow" pitchFamily="34" charset="0"/>
              </a:rPr>
              <a:t>des PM</a:t>
            </a:r>
          </a:p>
        </p:txBody>
      </p:sp>
      <p:pic>
        <p:nvPicPr>
          <p:cNvPr id="14346" name="Picture 15" descr="PM4"/>
          <p:cNvPicPr>
            <a:picLocks noChangeAspect="1" noChangeArrowheads="1"/>
          </p:cNvPicPr>
          <p:nvPr/>
        </p:nvPicPr>
        <p:blipFill>
          <a:blip r:embed="rId5" cstate="print"/>
          <a:srcRect/>
          <a:stretch>
            <a:fillRect/>
          </a:stretch>
        </p:blipFill>
        <p:spPr bwMode="auto">
          <a:xfrm>
            <a:off x="4808538" y="4508500"/>
            <a:ext cx="2114550" cy="1296988"/>
          </a:xfrm>
          <a:prstGeom prst="rect">
            <a:avLst/>
          </a:prstGeom>
          <a:noFill/>
          <a:ln w="9525">
            <a:noFill/>
            <a:miter lim="800000"/>
            <a:headEnd/>
            <a:tailEnd/>
          </a:ln>
        </p:spPr>
      </p:pic>
      <p:sp>
        <p:nvSpPr>
          <p:cNvPr id="14347" name="Rectangle 16"/>
          <p:cNvSpPr>
            <a:spLocks noChangeArrowheads="1"/>
          </p:cNvSpPr>
          <p:nvPr/>
        </p:nvSpPr>
        <p:spPr bwMode="auto">
          <a:xfrm>
            <a:off x="5003800" y="5805488"/>
            <a:ext cx="1598613" cy="522287"/>
          </a:xfrm>
          <a:prstGeom prst="rect">
            <a:avLst/>
          </a:prstGeom>
          <a:noFill/>
          <a:ln w="9525">
            <a:noFill/>
            <a:miter lim="800000"/>
            <a:headEnd/>
            <a:tailEnd/>
          </a:ln>
        </p:spPr>
        <p:txBody>
          <a:bodyPr wrap="none">
            <a:spAutoFit/>
          </a:bodyPr>
          <a:lstStyle/>
          <a:p>
            <a:pPr algn="ctr"/>
            <a:r>
              <a:rPr lang="fr-FR" sz="1400" b="1">
                <a:latin typeface="Arial Narrow" pitchFamily="34" charset="0"/>
              </a:rPr>
              <a:t>Boîtier des photo-</a:t>
            </a:r>
          </a:p>
          <a:p>
            <a:pPr algn="ctr"/>
            <a:r>
              <a:rPr lang="fr-FR" sz="1400" b="1">
                <a:latin typeface="Arial Narrow" pitchFamily="34" charset="0"/>
              </a:rPr>
              <a:t>multiplicateurs (PM)</a:t>
            </a:r>
          </a:p>
        </p:txBody>
      </p:sp>
      <p:grpSp>
        <p:nvGrpSpPr>
          <p:cNvPr id="14348" name="Group 28"/>
          <p:cNvGrpSpPr>
            <a:grpSpLocks/>
          </p:cNvGrpSpPr>
          <p:nvPr/>
        </p:nvGrpSpPr>
        <p:grpSpPr bwMode="auto">
          <a:xfrm>
            <a:off x="6072188" y="0"/>
            <a:ext cx="2697162" cy="3816350"/>
            <a:chOff x="431" y="572"/>
            <a:chExt cx="1699" cy="2404"/>
          </a:xfrm>
        </p:grpSpPr>
        <p:pic>
          <p:nvPicPr>
            <p:cNvPr id="14354" name="Picture 5" descr="ams_detector"/>
            <p:cNvPicPr>
              <a:picLocks noChangeAspect="1" noChangeArrowheads="1"/>
            </p:cNvPicPr>
            <p:nvPr/>
          </p:nvPicPr>
          <p:blipFill>
            <a:blip r:embed="rId6" cstate="print"/>
            <a:srcRect/>
            <a:stretch>
              <a:fillRect/>
            </a:stretch>
          </p:blipFill>
          <p:spPr bwMode="auto">
            <a:xfrm>
              <a:off x="431" y="935"/>
              <a:ext cx="1699" cy="2041"/>
            </a:xfrm>
            <a:prstGeom prst="rect">
              <a:avLst/>
            </a:prstGeom>
            <a:noFill/>
            <a:ln w="9525">
              <a:noFill/>
              <a:miter lim="800000"/>
              <a:headEnd/>
              <a:tailEnd/>
            </a:ln>
          </p:spPr>
        </p:pic>
        <p:sp>
          <p:nvSpPr>
            <p:cNvPr id="14355" name="Line 6"/>
            <p:cNvSpPr>
              <a:spLocks noChangeShapeType="1"/>
            </p:cNvSpPr>
            <p:nvPr/>
          </p:nvSpPr>
          <p:spPr bwMode="auto">
            <a:xfrm>
              <a:off x="521" y="572"/>
              <a:ext cx="500" cy="1135"/>
            </a:xfrm>
            <a:prstGeom prst="line">
              <a:avLst/>
            </a:prstGeom>
            <a:noFill/>
            <a:ln w="28575">
              <a:solidFill>
                <a:schemeClr val="bg1"/>
              </a:solidFill>
              <a:prstDash val="sysDot"/>
              <a:round/>
              <a:headEnd/>
              <a:tailEnd/>
            </a:ln>
          </p:spPr>
          <p:txBody>
            <a:bodyPr/>
            <a:lstStyle/>
            <a:p>
              <a:endParaRPr lang="fr-FR"/>
            </a:p>
          </p:txBody>
        </p:sp>
        <p:sp>
          <p:nvSpPr>
            <p:cNvPr id="14356" name="Freeform 7"/>
            <p:cNvSpPr>
              <a:spLocks/>
            </p:cNvSpPr>
            <p:nvPr/>
          </p:nvSpPr>
          <p:spPr bwMode="auto">
            <a:xfrm>
              <a:off x="1020" y="1706"/>
              <a:ext cx="137" cy="589"/>
            </a:xfrm>
            <a:custGeom>
              <a:avLst/>
              <a:gdLst>
                <a:gd name="T0" fmla="*/ 0 w 182"/>
                <a:gd name="T1" fmla="*/ 0 h 589"/>
                <a:gd name="T2" fmla="*/ 59 w 182"/>
                <a:gd name="T3" fmla="*/ 272 h 589"/>
                <a:gd name="T4" fmla="*/ 78 w 182"/>
                <a:gd name="T5" fmla="*/ 589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lstStyle/>
            <a:p>
              <a:endParaRPr lang="fr-FR"/>
            </a:p>
          </p:txBody>
        </p:sp>
        <p:sp>
          <p:nvSpPr>
            <p:cNvPr id="14357" name="Line 8"/>
            <p:cNvSpPr>
              <a:spLocks noChangeShapeType="1"/>
            </p:cNvSpPr>
            <p:nvPr/>
          </p:nvSpPr>
          <p:spPr bwMode="auto">
            <a:xfrm>
              <a:off x="1156" y="2296"/>
              <a:ext cx="0" cy="499"/>
            </a:xfrm>
            <a:prstGeom prst="line">
              <a:avLst/>
            </a:prstGeom>
            <a:noFill/>
            <a:ln w="28575">
              <a:solidFill>
                <a:schemeClr val="bg1"/>
              </a:solidFill>
              <a:prstDash val="sysDot"/>
              <a:round/>
              <a:headEnd/>
              <a:tailEnd/>
            </a:ln>
          </p:spPr>
          <p:txBody>
            <a:bodyPr/>
            <a:lstStyle/>
            <a:p>
              <a:endParaRPr lang="fr-FR"/>
            </a:p>
          </p:txBody>
        </p:sp>
        <p:sp>
          <p:nvSpPr>
            <p:cNvPr id="14358" name="AutoShape 9"/>
            <p:cNvSpPr>
              <a:spLocks noChangeArrowheads="1"/>
            </p:cNvSpPr>
            <p:nvPr/>
          </p:nvSpPr>
          <p:spPr bwMode="auto">
            <a:xfrm>
              <a:off x="1111" y="2795"/>
              <a:ext cx="45" cy="136"/>
            </a:xfrm>
            <a:prstGeom prst="triangle">
              <a:avLst>
                <a:gd name="adj" fmla="val 50000"/>
              </a:avLst>
            </a:prstGeom>
            <a:solidFill>
              <a:schemeClr val="hlink"/>
            </a:solidFill>
            <a:ln w="19050">
              <a:solidFill>
                <a:srgbClr val="DDDDDD"/>
              </a:solidFill>
              <a:miter lim="800000"/>
              <a:headEnd/>
              <a:tailEnd/>
            </a:ln>
          </p:spPr>
          <p:txBody>
            <a:bodyPr wrap="none" anchor="ctr"/>
            <a:lstStyle/>
            <a:p>
              <a:endParaRPr lang="fr-FR">
                <a:latin typeface="Calibri" pitchFamily="34" charset="0"/>
              </a:endParaRPr>
            </a:p>
          </p:txBody>
        </p:sp>
      </p:grpSp>
      <p:sp>
        <p:nvSpPr>
          <p:cNvPr id="25" name="Espace réservé de la date 24"/>
          <p:cNvSpPr>
            <a:spLocks noGrp="1"/>
          </p:cNvSpPr>
          <p:nvPr>
            <p:ph type="dt" sz="quarter" idx="10"/>
          </p:nvPr>
        </p:nvSpPr>
        <p:spPr>
          <a:xfrm>
            <a:off x="1908175" y="6381750"/>
            <a:ext cx="1062038" cy="365125"/>
          </a:xfrm>
        </p:spPr>
        <p:txBody>
          <a:bodyPr/>
          <a:lstStyle/>
          <a:p>
            <a:pPr>
              <a:defRPr/>
            </a:pPr>
            <a:r>
              <a:rPr lang="fr-FR" b="1" smtClean="0">
                <a:solidFill>
                  <a:srgbClr val="00B0F0"/>
                </a:solidFill>
              </a:rPr>
              <a:t>21/03/2014</a:t>
            </a:r>
            <a:endParaRPr lang="fr-FR" b="1" dirty="0">
              <a:solidFill>
                <a:srgbClr val="00B0F0"/>
              </a:solidFill>
            </a:endParaRPr>
          </a:p>
        </p:txBody>
      </p:sp>
      <p:sp>
        <p:nvSpPr>
          <p:cNvPr id="13314" name="Rectangle 2"/>
          <p:cNvSpPr>
            <a:spLocks noGrp="1" noRot="1" noChangeArrowheads="1"/>
          </p:cNvSpPr>
          <p:nvPr>
            <p:ph type="title"/>
          </p:nvPr>
        </p:nvSpPr>
        <p:spPr>
          <a:xfrm>
            <a:off x="179388" y="115888"/>
            <a:ext cx="5256212" cy="1081087"/>
          </a:xfrm>
        </p:spPr>
        <p:txBody>
          <a:bodyPr/>
          <a:lstStyle/>
          <a:p>
            <a:pPr eaLnBrk="1" hangingPunct="1">
              <a:defRPr/>
            </a:pPr>
            <a:r>
              <a:rPr lang="fr-FR" dirty="0" smtClean="0">
                <a:solidFill>
                  <a:schemeClr val="accent1"/>
                </a:solidFill>
                <a:latin typeface="Arial Narrow" pitchFamily="34" charset="0"/>
              </a:rPr>
              <a:t>L'expérience AMS </a:t>
            </a:r>
            <a:r>
              <a:rPr lang="fr-FR" dirty="0" smtClean="0">
                <a:solidFill>
                  <a:srgbClr val="FF0000"/>
                </a:solidFill>
                <a:latin typeface="Arial Narrow" pitchFamily="34" charset="0"/>
              </a:rPr>
              <a:t/>
            </a:r>
            <a:br>
              <a:rPr lang="fr-FR" dirty="0" smtClean="0">
                <a:solidFill>
                  <a:srgbClr val="FF0000"/>
                </a:solidFill>
                <a:latin typeface="Arial Narrow" pitchFamily="34" charset="0"/>
              </a:rPr>
            </a:br>
            <a:r>
              <a:rPr lang="fr-FR" sz="2400" dirty="0" smtClean="0">
                <a:solidFill>
                  <a:srgbClr val="FF0000"/>
                </a:solidFill>
                <a:latin typeface="Arial Narrow" pitchFamily="34" charset="0"/>
                <a:ea typeface="+mn-ea"/>
                <a:cs typeface="+mn-cs"/>
              </a:rPr>
              <a:t>sur la station spatiale!</a:t>
            </a:r>
          </a:p>
        </p:txBody>
      </p:sp>
      <p:sp>
        <p:nvSpPr>
          <p:cNvPr id="14351" name="Rectangle 3"/>
          <p:cNvSpPr>
            <a:spLocks noChangeArrowheads="1"/>
          </p:cNvSpPr>
          <p:nvPr/>
        </p:nvSpPr>
        <p:spPr bwMode="auto">
          <a:xfrm>
            <a:off x="4140200" y="1628775"/>
            <a:ext cx="1785938" cy="2554545"/>
          </a:xfrm>
          <a:prstGeom prst="rect">
            <a:avLst/>
          </a:prstGeom>
          <a:solidFill>
            <a:schemeClr val="accent2"/>
          </a:solidFill>
          <a:ln w="9525">
            <a:noFill/>
            <a:miter lim="800000"/>
            <a:headEnd/>
            <a:tailEnd/>
          </a:ln>
        </p:spPr>
        <p:txBody>
          <a:bodyPr>
            <a:spAutoFit/>
          </a:bodyPr>
          <a:lstStyle/>
          <a:p>
            <a:pPr>
              <a:spcBef>
                <a:spcPct val="50000"/>
              </a:spcBef>
            </a:pPr>
            <a:r>
              <a:rPr lang="fr-FR" sz="2000" b="1" dirty="0">
                <a:solidFill>
                  <a:schemeClr val="bg1"/>
                </a:solidFill>
                <a:latin typeface="Arial Narrow" pitchFamily="34" charset="0"/>
              </a:rPr>
              <a:t>Pour rechercher de l’antimatière dans </a:t>
            </a:r>
            <a:r>
              <a:rPr lang="fr-FR" sz="2000" b="1" dirty="0" smtClean="0">
                <a:solidFill>
                  <a:schemeClr val="bg1"/>
                </a:solidFill>
                <a:latin typeface="Arial Narrow" pitchFamily="34" charset="0"/>
              </a:rPr>
              <a:t>l’espace et  mesurer les propriétés du rayonnement cosmique…</a:t>
            </a:r>
            <a:endParaRPr lang="fr-FR" sz="2000" b="1" dirty="0">
              <a:solidFill>
                <a:schemeClr val="bg1"/>
              </a:solidFill>
              <a:latin typeface="Arial Narrow" pitchFamily="34" charset="0"/>
            </a:endParaRPr>
          </a:p>
        </p:txBody>
      </p:sp>
      <p:pic>
        <p:nvPicPr>
          <p:cNvPr id="14352" name="Picture 4"/>
          <p:cNvPicPr>
            <a:picLocks noChangeAspect="1" noChangeArrowheads="1"/>
          </p:cNvPicPr>
          <p:nvPr/>
        </p:nvPicPr>
        <p:blipFill>
          <a:blip r:embed="rId7" cstate="print"/>
          <a:srcRect t="13620" r="58427" b="5447"/>
          <a:stretch>
            <a:fillRect/>
          </a:stretch>
        </p:blipFill>
        <p:spPr bwMode="auto">
          <a:xfrm>
            <a:off x="6000750" y="98425"/>
            <a:ext cx="3143250" cy="4405313"/>
          </a:xfrm>
          <a:prstGeom prst="rect">
            <a:avLst/>
          </a:prstGeom>
          <a:noFill/>
          <a:ln w="9525">
            <a:noFill/>
            <a:miter lim="800000"/>
            <a:headEnd/>
            <a:tailEnd/>
          </a:ln>
        </p:spPr>
      </p:pic>
      <p:sp>
        <p:nvSpPr>
          <p:cNvPr id="14353" name="Rectangle 11"/>
          <p:cNvSpPr>
            <a:spLocks noChangeArrowheads="1"/>
          </p:cNvSpPr>
          <p:nvPr/>
        </p:nvSpPr>
        <p:spPr bwMode="auto">
          <a:xfrm>
            <a:off x="4716463" y="0"/>
            <a:ext cx="1701800" cy="1200150"/>
          </a:xfrm>
          <a:prstGeom prst="rect">
            <a:avLst/>
          </a:prstGeom>
          <a:noFill/>
          <a:ln w="9525">
            <a:noFill/>
            <a:miter lim="800000"/>
            <a:headEnd/>
            <a:tailEnd/>
          </a:ln>
        </p:spPr>
        <p:txBody>
          <a:bodyPr wrap="none">
            <a:spAutoFit/>
          </a:bodyPr>
          <a:lstStyle/>
          <a:p>
            <a:pPr algn="ctr"/>
            <a:r>
              <a:rPr lang="fr-FR" sz="2400">
                <a:latin typeface="Arial Narrow" pitchFamily="34" charset="0"/>
              </a:rPr>
              <a:t>Alpha</a:t>
            </a:r>
          </a:p>
          <a:p>
            <a:pPr algn="ctr"/>
            <a:r>
              <a:rPr lang="fr-FR" sz="2400">
                <a:latin typeface="Arial Narrow" pitchFamily="34" charset="0"/>
              </a:rPr>
              <a:t>Magnetic</a:t>
            </a:r>
          </a:p>
          <a:p>
            <a:pPr algn="ctr"/>
            <a:r>
              <a:rPr lang="fr-FR" sz="2400">
                <a:latin typeface="Arial Narrow" pitchFamily="34" charset="0"/>
              </a:rPr>
              <a:t>Spectrometer</a:t>
            </a:r>
          </a:p>
        </p:txBody>
      </p:sp>
      <p:pic>
        <p:nvPicPr>
          <p:cNvPr id="2050" name="Picture 2" descr="E:\Mes images\lapp\ams_ISS_1.jpg"/>
          <p:cNvPicPr>
            <a:picLocks noChangeAspect="1" noChangeArrowheads="1"/>
          </p:cNvPicPr>
          <p:nvPr/>
        </p:nvPicPr>
        <p:blipFill>
          <a:blip r:embed="rId8" cstate="print"/>
          <a:srcRect/>
          <a:stretch>
            <a:fillRect/>
          </a:stretch>
        </p:blipFill>
        <p:spPr bwMode="auto">
          <a:xfrm>
            <a:off x="683569" y="1196752"/>
            <a:ext cx="3312367" cy="2484275"/>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L3 physique Tours </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3"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4"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7"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0"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13"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17"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25"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29"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33"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42"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46"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50"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59"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63" name="Group 83"/>
          <p:cNvGrpSpPr>
            <a:grpSpLocks/>
          </p:cNvGrpSpPr>
          <p:nvPr/>
        </p:nvGrpSpPr>
        <p:grpSpPr bwMode="auto">
          <a:xfrm>
            <a:off x="6248401" y="4293096"/>
            <a:ext cx="2212032" cy="2134692"/>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9" name="Rectangle 88"/>
          <p:cNvSpPr/>
          <p:nvPr/>
        </p:nvSpPr>
        <p:spPr>
          <a:xfrm>
            <a:off x="971600" y="260648"/>
            <a:ext cx="7848922" cy="769441"/>
          </a:xfrm>
          <a:prstGeom prst="rect">
            <a:avLst/>
          </a:prstGeom>
        </p:spPr>
        <p:txBody>
          <a:bodyPr wrap="square">
            <a:spAutoFit/>
          </a:bodyPr>
          <a:lstStyle/>
          <a:p>
            <a:pPr>
              <a:defRPr/>
            </a:pPr>
            <a:r>
              <a:rPr lang="fr-FR" sz="4400" dirty="0">
                <a:solidFill>
                  <a:schemeClr val="accent1"/>
                </a:solidFill>
                <a:latin typeface="Arial Narrow" pitchFamily="34" charset="0"/>
                <a:ea typeface="+mj-ea"/>
                <a:cs typeface="+mj-cs"/>
              </a:rPr>
              <a:t>l'expérience </a:t>
            </a:r>
            <a:r>
              <a:rPr lang="fr-FR" sz="4400" dirty="0" smtClean="0">
                <a:solidFill>
                  <a:schemeClr val="accent1"/>
                </a:solidFill>
                <a:latin typeface="Arial Narrow" pitchFamily="34" charset="0"/>
                <a:ea typeface="+mj-ea"/>
                <a:cs typeface="+mj-cs"/>
              </a:rPr>
              <a:t>H.E.S.S.</a:t>
            </a:r>
            <a:endParaRPr lang="fr-FR" sz="4400" dirty="0">
              <a:solidFill>
                <a:schemeClr val="accent1"/>
              </a:solidFill>
              <a:latin typeface="Arial Narrow" pitchFamily="34" charset="0"/>
              <a:ea typeface="+mj-ea"/>
              <a:cs typeface="+mj-cs"/>
            </a:endParaRPr>
          </a:p>
        </p:txBody>
      </p:sp>
      <p:sp>
        <p:nvSpPr>
          <p:cNvPr id="91" name="ZoneTexte 90"/>
          <p:cNvSpPr txBox="1"/>
          <p:nvPr/>
        </p:nvSpPr>
        <p:spPr>
          <a:xfrm>
            <a:off x="3491880" y="1124744"/>
            <a:ext cx="5472608" cy="1107996"/>
          </a:xfrm>
          <a:prstGeom prst="rect">
            <a:avLst/>
          </a:prstGeom>
          <a:noFill/>
        </p:spPr>
        <p:txBody>
          <a:bodyPr wrap="square" rtlCol="0">
            <a:spAutoFit/>
          </a:bodyPr>
          <a:lstStyle/>
          <a:p>
            <a:r>
              <a:rPr lang="fr-FR" sz="2400" dirty="0" smtClean="0">
                <a:latin typeface="Arial Narrow" pitchFamily="34" charset="0"/>
              </a:rPr>
              <a:t>En Namibie, étudie </a:t>
            </a:r>
            <a:r>
              <a:rPr lang="fr-FR" sz="2400" dirty="0">
                <a:latin typeface="Arial Narrow" pitchFamily="34" charset="0"/>
              </a:rPr>
              <a:t>les sources </a:t>
            </a:r>
            <a:r>
              <a:rPr lang="fr-FR" sz="2400" dirty="0" smtClean="0">
                <a:latin typeface="Arial Narrow" pitchFamily="34" charset="0"/>
              </a:rPr>
              <a:t>de photons cosmiques de très haute énergie </a:t>
            </a:r>
            <a:r>
              <a:rPr lang="fr-FR" sz="2400" b="1" dirty="0" smtClean="0">
                <a:solidFill>
                  <a:srgbClr val="FF0000"/>
                </a:solidFill>
                <a:latin typeface="Arial Narrow" pitchFamily="34" charset="0"/>
              </a:rPr>
              <a:t>(E</a:t>
            </a:r>
            <a:r>
              <a:rPr lang="fr-FR" sz="2400" b="1" baseline="-25000" dirty="0" smtClean="0">
                <a:solidFill>
                  <a:srgbClr val="FF0000"/>
                </a:solidFill>
                <a:latin typeface="Arial Narrow" pitchFamily="34" charset="0"/>
                <a:sym typeface="Symbol"/>
              </a:rPr>
              <a:t></a:t>
            </a:r>
            <a:r>
              <a:rPr lang="fr-FR" sz="2400" b="1" dirty="0" smtClean="0">
                <a:solidFill>
                  <a:srgbClr val="FF0000"/>
                </a:solidFill>
                <a:latin typeface="Arial Narrow" pitchFamily="34" charset="0"/>
              </a:rPr>
              <a:t>&gt;100GeV)</a:t>
            </a:r>
            <a:endParaRPr lang="fr-FR" sz="2400" b="1" dirty="0">
              <a:solidFill>
                <a:srgbClr val="FF0000"/>
              </a:solidFill>
              <a:latin typeface="Arial Narrow" pitchFamily="34" charset="0"/>
            </a:endParaRPr>
          </a:p>
          <a:p>
            <a:endParaRPr lang="fr-FR" dirty="0"/>
          </a:p>
        </p:txBody>
      </p:sp>
      <p:pic>
        <p:nvPicPr>
          <p:cNvPr id="92" name="Picture 5"/>
          <p:cNvPicPr>
            <a:picLocks noChangeAspect="1" noChangeArrowheads="1"/>
          </p:cNvPicPr>
          <p:nvPr/>
        </p:nvPicPr>
        <p:blipFill>
          <a:blip r:embed="rId4" cstate="print"/>
          <a:srcRect l="4082" r="14285" b="29033"/>
          <a:stretch>
            <a:fillRect/>
          </a:stretch>
        </p:blipFill>
        <p:spPr bwMode="auto">
          <a:xfrm>
            <a:off x="8028384" y="188640"/>
            <a:ext cx="935162" cy="1030123"/>
          </a:xfrm>
          <a:prstGeom prst="rect">
            <a:avLst/>
          </a:prstGeom>
          <a:noFill/>
          <a:ln w="9525">
            <a:noFill/>
            <a:miter lim="800000"/>
            <a:headEnd/>
            <a:tailEnd/>
          </a:ln>
        </p:spPr>
      </p:pic>
      <p:sp>
        <p:nvSpPr>
          <p:cNvPr id="93" name="Espace réservé de la date 92"/>
          <p:cNvSpPr>
            <a:spLocks noGrp="1"/>
          </p:cNvSpPr>
          <p:nvPr>
            <p:ph type="dt" sz="half" idx="10"/>
          </p:nvPr>
        </p:nvSpPr>
        <p:spPr/>
        <p:txBody>
          <a:bodyPr/>
          <a:lstStyle/>
          <a:p>
            <a:pPr>
              <a:defRPr/>
            </a:pPr>
            <a:r>
              <a:rPr lang="fr-FR" smtClean="0"/>
              <a:t>21/03/2014</a:t>
            </a:r>
            <a:endParaRPr lang="fr-FR" dirty="0"/>
          </a:p>
        </p:txBody>
      </p:sp>
      <p:sp>
        <p:nvSpPr>
          <p:cNvPr id="94" name="Espace réservé du numéro de diapositive 93"/>
          <p:cNvSpPr>
            <a:spLocks noGrp="1"/>
          </p:cNvSpPr>
          <p:nvPr>
            <p:ph type="sldNum" sz="quarter" idx="12"/>
          </p:nvPr>
        </p:nvSpPr>
        <p:spPr/>
        <p:txBody>
          <a:bodyPr/>
          <a:lstStyle/>
          <a:p>
            <a:pPr>
              <a:defRPr/>
            </a:pPr>
            <a:fld id="{2A926D31-2C0C-4E38-AE5D-66022EC96D7E}" type="slidenum">
              <a:rPr lang="fr-FR" smtClean="0"/>
              <a:pPr>
                <a:defRPr/>
              </a:pPr>
              <a:t>37</a:t>
            </a:fld>
            <a:endParaRPr lang="fr-FR"/>
          </a:p>
        </p:txBody>
      </p:sp>
      <p:pic>
        <p:nvPicPr>
          <p:cNvPr id="3074" name="Picture 2" descr="E:\Mes images\lapp\DSC03680.jpg"/>
          <p:cNvPicPr>
            <a:picLocks noChangeAspect="1" noChangeArrowheads="1"/>
          </p:cNvPicPr>
          <p:nvPr/>
        </p:nvPicPr>
        <p:blipFill>
          <a:blip r:embed="rId5" cstate="print"/>
          <a:srcRect/>
          <a:stretch>
            <a:fillRect/>
          </a:stretch>
        </p:blipFill>
        <p:spPr bwMode="auto">
          <a:xfrm>
            <a:off x="4211960" y="1988840"/>
            <a:ext cx="4248472" cy="226569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10588" cy="608013"/>
          </a:xfrm>
        </p:spPr>
        <p:txBody>
          <a:bodyPr rtlCol="0">
            <a:noAutofit/>
          </a:bodyPr>
          <a:lstStyle/>
          <a:p>
            <a:pPr eaLnBrk="1" hangingPunct="1">
              <a:defRPr/>
            </a:pPr>
            <a:r>
              <a:rPr lang="fr-FR" dirty="0" smtClean="0">
                <a:solidFill>
                  <a:schemeClr val="accent1"/>
                </a:solidFill>
                <a:latin typeface="Arial Narrow" pitchFamily="34" charset="0"/>
              </a:rPr>
              <a:t>L'expérience VIRGO</a:t>
            </a:r>
          </a:p>
        </p:txBody>
      </p:sp>
      <p:sp>
        <p:nvSpPr>
          <p:cNvPr id="11" name="Espace réservé du pied de page 10"/>
          <p:cNvSpPr>
            <a:spLocks noGrp="1"/>
          </p:cNvSpPr>
          <p:nvPr>
            <p:ph type="ftr" sz="quarter" idx="11"/>
          </p:nvPr>
        </p:nvSpPr>
        <p:spPr>
          <a:xfrm>
            <a:off x="3357563" y="6356350"/>
            <a:ext cx="1790501" cy="365125"/>
          </a:xfrm>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10" name="Espace réservé du numéro de diapositive 9"/>
          <p:cNvSpPr>
            <a:spLocks noGrp="1"/>
          </p:cNvSpPr>
          <p:nvPr>
            <p:ph type="sldNum" sz="quarter" idx="12"/>
          </p:nvPr>
        </p:nvSpPr>
        <p:spPr/>
        <p:txBody>
          <a:bodyPr/>
          <a:lstStyle/>
          <a:p>
            <a:pPr>
              <a:defRPr/>
            </a:pPr>
            <a:fld id="{EB161BD3-4B07-47D2-A804-8CE8F18AEF4F}" type="slidenum">
              <a:rPr lang="fr-FR"/>
              <a:pPr>
                <a:defRPr/>
              </a:pPr>
              <a:t>38</a:t>
            </a:fld>
            <a:endParaRPr lang="fr-FR"/>
          </a:p>
        </p:txBody>
      </p:sp>
      <p:sp>
        <p:nvSpPr>
          <p:cNvPr id="20485" name="Rectangle 3"/>
          <p:cNvSpPr>
            <a:spLocks noChangeArrowheads="1"/>
          </p:cNvSpPr>
          <p:nvPr/>
        </p:nvSpPr>
        <p:spPr bwMode="auto">
          <a:xfrm>
            <a:off x="79765" y="836613"/>
            <a:ext cx="6452408" cy="461665"/>
          </a:xfrm>
          <a:prstGeom prst="rect">
            <a:avLst/>
          </a:prstGeom>
          <a:noFill/>
          <a:ln w="9525">
            <a:noFill/>
            <a:miter lim="800000"/>
            <a:headEnd/>
            <a:tailEnd/>
          </a:ln>
        </p:spPr>
        <p:txBody>
          <a:bodyPr wrap="none">
            <a:spAutoFit/>
          </a:bodyPr>
          <a:lstStyle/>
          <a:p>
            <a:pPr algn="ctr"/>
            <a:r>
              <a:rPr lang="fr-FR" sz="2400" dirty="0">
                <a:latin typeface="Arial Narrow" pitchFamily="34" charset="0"/>
              </a:rPr>
              <a:t>Détection d’ondes gravitationnelles de source cosmique</a:t>
            </a:r>
          </a:p>
        </p:txBody>
      </p:sp>
      <p:pic>
        <p:nvPicPr>
          <p:cNvPr id="20486" name="Picture 5" descr="virgo4"/>
          <p:cNvPicPr>
            <a:picLocks noChangeAspect="1" noChangeArrowheads="1"/>
          </p:cNvPicPr>
          <p:nvPr/>
        </p:nvPicPr>
        <p:blipFill>
          <a:blip r:embed="rId2" cstate="print"/>
          <a:srcRect t="6828" b="4410"/>
          <a:stretch>
            <a:fillRect/>
          </a:stretch>
        </p:blipFill>
        <p:spPr bwMode="auto">
          <a:xfrm>
            <a:off x="6588125" y="981075"/>
            <a:ext cx="2317750" cy="2743200"/>
          </a:xfrm>
          <a:prstGeom prst="rect">
            <a:avLst/>
          </a:prstGeom>
          <a:noFill/>
          <a:ln w="9525">
            <a:noFill/>
            <a:miter lim="800000"/>
            <a:headEnd/>
            <a:tailEnd/>
          </a:ln>
        </p:spPr>
      </p:pic>
      <p:sp>
        <p:nvSpPr>
          <p:cNvPr id="20487" name="Rectangle 6"/>
          <p:cNvSpPr>
            <a:spLocks noChangeArrowheads="1"/>
          </p:cNvSpPr>
          <p:nvPr/>
        </p:nvSpPr>
        <p:spPr bwMode="auto">
          <a:xfrm>
            <a:off x="251520" y="3429000"/>
            <a:ext cx="5832647"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Interféromètre suspendu de Michelson avec ses bras de 3km</a:t>
            </a:r>
          </a:p>
        </p:txBody>
      </p:sp>
      <p:sp>
        <p:nvSpPr>
          <p:cNvPr id="20488" name="Rectangle 8"/>
          <p:cNvSpPr>
            <a:spLocks noChangeArrowheads="1"/>
          </p:cNvSpPr>
          <p:nvPr/>
        </p:nvSpPr>
        <p:spPr bwMode="auto">
          <a:xfrm>
            <a:off x="611560" y="6021288"/>
            <a:ext cx="3361819"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Banc de détection et électronique </a:t>
            </a:r>
          </a:p>
        </p:txBody>
      </p:sp>
      <p:pic>
        <p:nvPicPr>
          <p:cNvPr id="20489" name="Picture 11" descr="aerial"/>
          <p:cNvPicPr>
            <a:picLocks noChangeAspect="1" noChangeArrowheads="1"/>
          </p:cNvPicPr>
          <p:nvPr/>
        </p:nvPicPr>
        <p:blipFill>
          <a:blip r:embed="rId3" cstate="print"/>
          <a:srcRect t="19170" b="4424"/>
          <a:stretch>
            <a:fillRect/>
          </a:stretch>
        </p:blipFill>
        <p:spPr bwMode="auto">
          <a:xfrm>
            <a:off x="251520" y="1268760"/>
            <a:ext cx="5410200" cy="2157412"/>
          </a:xfrm>
          <a:prstGeom prst="rect">
            <a:avLst/>
          </a:prstGeom>
          <a:noFill/>
          <a:ln w="9525">
            <a:noFill/>
            <a:miter lim="800000"/>
            <a:headEnd/>
            <a:tailEnd/>
          </a:ln>
        </p:spPr>
      </p:pic>
      <p:pic>
        <p:nvPicPr>
          <p:cNvPr id="20490" name="Picture 12" descr="DetecLabSep00"/>
          <p:cNvPicPr>
            <a:picLocks noChangeAspect="1" noChangeArrowheads="1"/>
          </p:cNvPicPr>
          <p:nvPr/>
        </p:nvPicPr>
        <p:blipFill>
          <a:blip r:embed="rId4" cstate="print"/>
          <a:srcRect l="2184" t="16609" r="1773"/>
          <a:stretch>
            <a:fillRect/>
          </a:stretch>
        </p:blipFill>
        <p:spPr bwMode="auto">
          <a:xfrm>
            <a:off x="611560" y="3789040"/>
            <a:ext cx="3352800" cy="2195513"/>
          </a:xfrm>
          <a:prstGeom prst="rect">
            <a:avLst/>
          </a:prstGeom>
          <a:noFill/>
          <a:ln w="9525">
            <a:noFill/>
            <a:miter lim="800000"/>
            <a:headEnd/>
            <a:tailEnd/>
          </a:ln>
        </p:spPr>
      </p:pic>
      <p:pic>
        <p:nvPicPr>
          <p:cNvPr id="20491" name="Picture 14" descr="VirgoBancdetection"/>
          <p:cNvPicPr>
            <a:picLocks noChangeAspect="1" noChangeArrowheads="1"/>
          </p:cNvPicPr>
          <p:nvPr/>
        </p:nvPicPr>
        <p:blipFill>
          <a:blip r:embed="rId5" cstate="print"/>
          <a:srcRect/>
          <a:stretch>
            <a:fillRect/>
          </a:stretch>
        </p:blipFill>
        <p:spPr bwMode="auto">
          <a:xfrm>
            <a:off x="5148064" y="3789040"/>
            <a:ext cx="3756025" cy="2816225"/>
          </a:xfrm>
          <a:prstGeom prst="rect">
            <a:avLst/>
          </a:prstGeom>
          <a:noFill/>
          <a:ln w="9525">
            <a:noFill/>
            <a:miter lim="800000"/>
            <a:headEnd/>
            <a:tailEnd/>
          </a:ln>
        </p:spPr>
      </p:pic>
      <p:sp>
        <p:nvSpPr>
          <p:cNvPr id="12" name="Espace réservé de la date 11"/>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smtClean="0">
                <a:solidFill>
                  <a:schemeClr val="accent1"/>
                </a:solidFill>
                <a:latin typeface="Arial Narrow" pitchFamily="34" charset="0"/>
              </a:rPr>
              <a:t>Votre visite</a:t>
            </a:r>
          </a:p>
        </p:txBody>
      </p:sp>
      <p:sp>
        <p:nvSpPr>
          <p:cNvPr id="3" name="Espace réservé du contenu 2"/>
          <p:cNvSpPr>
            <a:spLocks noGrp="1"/>
          </p:cNvSpPr>
          <p:nvPr>
            <p:ph idx="1"/>
          </p:nvPr>
        </p:nvSpPr>
        <p:spPr>
          <a:xfrm>
            <a:off x="1331640" y="2564904"/>
            <a:ext cx="7400925" cy="3096344"/>
          </a:xfrm>
        </p:spPr>
        <p:txBody>
          <a:bodyPr/>
          <a:lstStyle/>
          <a:p>
            <a:r>
              <a:rPr lang="fr-FR" b="1" dirty="0" smtClean="0"/>
              <a:t>3 groupes: </a:t>
            </a:r>
          </a:p>
          <a:p>
            <a:pPr lvl="1"/>
            <a:r>
              <a:rPr lang="fr-FR" dirty="0" smtClean="0"/>
              <a:t>Expérience </a:t>
            </a:r>
            <a:r>
              <a:rPr lang="fr-FR" dirty="0" smtClean="0"/>
              <a:t>ATLAS </a:t>
            </a:r>
            <a:r>
              <a:rPr lang="fr-FR" dirty="0" smtClean="0"/>
              <a:t>auprès du </a:t>
            </a:r>
            <a:r>
              <a:rPr lang="fr-FR" dirty="0" smtClean="0"/>
              <a:t>LHC </a:t>
            </a:r>
            <a:r>
              <a:rPr lang="fr-FR" sz="2400" b="1" i="1" dirty="0" smtClean="0">
                <a:solidFill>
                  <a:srgbClr val="0070C0"/>
                </a:solidFill>
              </a:rPr>
              <a:t>(</a:t>
            </a:r>
            <a:r>
              <a:rPr lang="fr-FR" sz="2400" b="1" i="1" dirty="0" err="1" smtClean="0">
                <a:solidFill>
                  <a:srgbClr val="0070C0"/>
                </a:solidFill>
              </a:rPr>
              <a:t>S.Jezequel</a:t>
            </a:r>
            <a:r>
              <a:rPr lang="fr-FR" sz="2400" b="1" i="1" dirty="0" smtClean="0">
                <a:solidFill>
                  <a:srgbClr val="0070C0"/>
                </a:solidFill>
              </a:rPr>
              <a:t>, Nicolas Dumont </a:t>
            </a:r>
            <a:r>
              <a:rPr lang="fr-FR" sz="2400" b="1" i="1" dirty="0" err="1" smtClean="0">
                <a:solidFill>
                  <a:srgbClr val="0070C0"/>
                </a:solidFill>
              </a:rPr>
              <a:t>Dayot</a:t>
            </a:r>
            <a:r>
              <a:rPr lang="fr-FR" sz="2400" b="1" i="1" dirty="0" smtClean="0">
                <a:solidFill>
                  <a:srgbClr val="0070C0"/>
                </a:solidFill>
              </a:rPr>
              <a:t>)</a:t>
            </a:r>
          </a:p>
          <a:p>
            <a:pPr lvl="1"/>
            <a:r>
              <a:rPr lang="fr-FR" dirty="0" smtClean="0"/>
              <a:t>Rayons cosmiques: </a:t>
            </a:r>
            <a:r>
              <a:rPr lang="fr-FR" dirty="0" smtClean="0"/>
              <a:t>la chambre à étincelles, les expériences </a:t>
            </a:r>
            <a:r>
              <a:rPr lang="fr-FR" dirty="0" smtClean="0"/>
              <a:t>HESS et </a:t>
            </a:r>
            <a:r>
              <a:rPr lang="fr-FR" dirty="0" smtClean="0"/>
              <a:t>AMS </a:t>
            </a:r>
            <a:r>
              <a:rPr lang="fr-FR" sz="2400" b="1" i="1" dirty="0" smtClean="0">
                <a:solidFill>
                  <a:srgbClr val="0070C0"/>
                </a:solidFill>
              </a:rPr>
              <a:t>(Sami Caroff) </a:t>
            </a:r>
          </a:p>
          <a:p>
            <a:pPr lvl="1"/>
            <a:r>
              <a:rPr lang="fr-FR" dirty="0" smtClean="0"/>
              <a:t>Physique </a:t>
            </a:r>
            <a:r>
              <a:rPr lang="fr-FR" dirty="0" err="1" smtClean="0"/>
              <a:t>Theorique</a:t>
            </a:r>
            <a:r>
              <a:rPr lang="fr-FR" dirty="0" smtClean="0"/>
              <a:t> </a:t>
            </a:r>
            <a:r>
              <a:rPr lang="fr-FR" sz="2400" b="1" i="1" dirty="0" smtClean="0">
                <a:solidFill>
                  <a:srgbClr val="0070C0"/>
                </a:solidFill>
              </a:rPr>
              <a:t>(Bjorn Hermann)</a:t>
            </a:r>
            <a:endParaRPr lang="fr-FR" sz="2400" b="1" i="1" dirty="0" smtClean="0">
              <a:solidFill>
                <a:srgbClr val="0070C0"/>
              </a:solidFill>
            </a:endParaRPr>
          </a:p>
          <a:p>
            <a:pPr lvl="1">
              <a:buNone/>
            </a:pPr>
            <a:endParaRPr lang="fr-FR" dirty="0"/>
          </a:p>
        </p:txBody>
      </p:sp>
      <p:sp>
        <p:nvSpPr>
          <p:cNvPr id="4" name="Espace réservé de la date 3"/>
          <p:cNvSpPr>
            <a:spLocks noGrp="1"/>
          </p:cNvSpPr>
          <p:nvPr>
            <p:ph type="dt" sz="half" idx="10"/>
          </p:nvPr>
        </p:nvSpPr>
        <p:spPr/>
        <p:txBody>
          <a:body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p>
            <a:pPr>
              <a:defRPr/>
            </a:pPr>
            <a:r>
              <a:rPr lang="fr-FR" smtClean="0"/>
              <a:t>Visite L3 physique Tours </a:t>
            </a:r>
            <a:endParaRPr lang="fr-F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39</a:t>
            </a:fld>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971550" y="476250"/>
            <a:ext cx="7921625" cy="1143000"/>
          </a:xfrm>
        </p:spPr>
        <p:txBody>
          <a:bodyPr/>
          <a:lstStyle/>
          <a:p>
            <a:r>
              <a:rPr lang="fr-FR" dirty="0" smtClean="0">
                <a:solidFill>
                  <a:schemeClr val="accent1"/>
                </a:solidFill>
                <a:latin typeface="Arial Narrow" pitchFamily="34" charset="0"/>
              </a:rPr>
              <a:t>Le LAPP est un laboratoire de recherche de physique fondamentale</a:t>
            </a:r>
          </a:p>
        </p:txBody>
      </p:sp>
      <p:sp>
        <p:nvSpPr>
          <p:cNvPr id="8195" name="Espace réservé du contenu 2"/>
          <p:cNvSpPr>
            <a:spLocks noGrp="1"/>
          </p:cNvSpPr>
          <p:nvPr>
            <p:ph idx="1"/>
          </p:nvPr>
        </p:nvSpPr>
        <p:spPr>
          <a:xfrm>
            <a:off x="827088" y="1773238"/>
            <a:ext cx="7848600" cy="1368425"/>
          </a:xfrm>
        </p:spPr>
        <p:txBody>
          <a:bodyPr/>
          <a:lstStyle/>
          <a:p>
            <a:pPr lvl="1">
              <a:buFont typeface="Arial" charset="0"/>
              <a:buNone/>
            </a:pPr>
            <a:r>
              <a:rPr lang="en-US" dirty="0" smtClean="0">
                <a:latin typeface="Arial Narrow" pitchFamily="34" charset="0"/>
              </a:rPr>
              <a:t>La vocation du LAPP </a:t>
            </a:r>
            <a:r>
              <a:rPr lang="en-US" dirty="0" err="1" smtClean="0">
                <a:latin typeface="Arial Narrow" pitchFamily="34" charset="0"/>
              </a:rPr>
              <a:t>est</a:t>
            </a:r>
            <a:r>
              <a:rPr lang="en-US" dirty="0" smtClean="0">
                <a:latin typeface="Arial Narrow" pitchFamily="34" charset="0"/>
              </a:rPr>
              <a:t> l’</a:t>
            </a:r>
            <a:r>
              <a:rPr lang="fr-FR" b="1" dirty="0" smtClean="0">
                <a:latin typeface="Arial Narrow" pitchFamily="34" charset="0"/>
              </a:rPr>
              <a:t>étude des constituants élémentaires </a:t>
            </a:r>
            <a:r>
              <a:rPr lang="fr-FR" dirty="0" smtClean="0">
                <a:latin typeface="Arial Narrow" pitchFamily="34" charset="0"/>
              </a:rPr>
              <a:t>de la matière et des </a:t>
            </a:r>
            <a:r>
              <a:rPr lang="fr-FR" b="1" dirty="0" smtClean="0">
                <a:latin typeface="Arial Narrow" pitchFamily="34" charset="0"/>
              </a:rPr>
              <a:t>interactions</a:t>
            </a:r>
            <a:r>
              <a:rPr lang="fr-FR" dirty="0" smtClean="0">
                <a:latin typeface="Arial Narrow" pitchFamily="34" charset="0"/>
              </a:rPr>
              <a:t> (forces) fondamentales auxquelles ils sont soumis.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7A6567DB-668C-4D21-9609-66E2971AF654}" type="slidenum">
              <a:rPr lang="fr-FR" smtClean="0"/>
              <a:pPr>
                <a:defRPr/>
              </a:pPr>
              <a:t>4</a:t>
            </a:fld>
            <a:endParaRPr lang="fr-FR" dirty="0"/>
          </a:p>
        </p:txBody>
      </p:sp>
      <p:pic>
        <p:nvPicPr>
          <p:cNvPr id="8199" name="Picture 3"/>
          <p:cNvPicPr>
            <a:picLocks noChangeAspect="1" noChangeArrowheads="1"/>
          </p:cNvPicPr>
          <p:nvPr/>
        </p:nvPicPr>
        <p:blipFill>
          <a:blip r:embed="rId3" cstate="print"/>
          <a:srcRect/>
          <a:stretch>
            <a:fillRect/>
          </a:stretch>
        </p:blipFill>
        <p:spPr bwMode="auto">
          <a:xfrm>
            <a:off x="1116013" y="3284538"/>
            <a:ext cx="4221162" cy="2928937"/>
          </a:xfrm>
          <a:prstGeom prst="rect">
            <a:avLst/>
          </a:prstGeom>
          <a:noFill/>
          <a:ln w="9525">
            <a:noFill/>
            <a:miter lim="800000"/>
            <a:headEnd/>
            <a:tailEnd/>
          </a:ln>
        </p:spPr>
      </p:pic>
      <p:sp>
        <p:nvSpPr>
          <p:cNvPr id="10" name="ZoneTexte 9"/>
          <p:cNvSpPr txBox="1"/>
          <p:nvPr/>
        </p:nvSpPr>
        <p:spPr>
          <a:xfrm>
            <a:off x="6012160" y="3645024"/>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1" name="ZoneTexte 10"/>
          <p:cNvSpPr txBox="1"/>
          <p:nvPr/>
        </p:nvSpPr>
        <p:spPr>
          <a:xfrm>
            <a:off x="6012160" y="4221088"/>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2" name="ZoneTexte 11"/>
          <p:cNvSpPr txBox="1"/>
          <p:nvPr/>
        </p:nvSpPr>
        <p:spPr>
          <a:xfrm>
            <a:off x="6084168" y="5229200"/>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Mais la physique des particules</a:t>
            </a:r>
            <a:endParaRPr lang="fr-FR"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p:nvPr/>
        </p:nvPicPr>
        <p:blipFill>
          <a:blip r:embed="rId2" cstate="print"/>
          <a:srcRect/>
          <a:stretch>
            <a:fillRect/>
          </a:stretch>
        </p:blipFill>
        <p:spPr bwMode="auto">
          <a:xfrm>
            <a:off x="899592" y="5013176"/>
            <a:ext cx="3672408" cy="1224136"/>
          </a:xfrm>
          <a:prstGeom prst="rect">
            <a:avLst/>
          </a:prstGeom>
          <a:noFill/>
          <a:ln w="9525">
            <a:noFill/>
            <a:miter lim="800000"/>
            <a:headEnd/>
            <a:tailEnd/>
          </a:ln>
        </p:spPr>
      </p:pic>
      <p:sp>
        <p:nvSpPr>
          <p:cNvPr id="2" name="Titre 1"/>
          <p:cNvSpPr>
            <a:spLocks noGrp="1"/>
          </p:cNvSpPr>
          <p:nvPr>
            <p:ph type="title"/>
          </p:nvPr>
        </p:nvSpPr>
        <p:spPr>
          <a:xfrm>
            <a:off x="467544" y="188640"/>
            <a:ext cx="8229600" cy="1143000"/>
          </a:xfrm>
        </p:spPr>
        <p:txBody>
          <a:bodyPr/>
          <a:lstStyle/>
          <a:p>
            <a:r>
              <a:rPr lang="fr-FR" dirty="0" smtClean="0">
                <a:solidFill>
                  <a:schemeClr val="accent1"/>
                </a:solidFill>
                <a:latin typeface="Arial Narrow" pitchFamily="34" charset="0"/>
              </a:rPr>
              <a:t>Un peu d’histoire (1)</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r>
              <a:rPr lang="fr-FR" b="1" dirty="0" smtClean="0">
                <a:solidFill>
                  <a:srgbClr val="FF0000"/>
                </a:solidFill>
              </a:rPr>
              <a:t>Visite L3 physique Tours </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5</a:t>
            </a:fld>
            <a:endParaRPr lang="fr-BE" dirty="0"/>
          </a:p>
        </p:txBody>
      </p:sp>
      <p:sp>
        <p:nvSpPr>
          <p:cNvPr id="10" name="Espace réservé de la date 9"/>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12" name="Espace réservé du contenu 2"/>
          <p:cNvSpPr txBox="1">
            <a:spLocks/>
          </p:cNvSpPr>
          <p:nvPr/>
        </p:nvSpPr>
        <p:spPr bwMode="auto">
          <a:xfrm>
            <a:off x="683568" y="1268760"/>
            <a:ext cx="8280920" cy="72008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Les premières particules élémentaires ont été découvertes dès les années 1930 en étudiant les interactions du rayonnement cosmique </a:t>
            </a: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Image 13" descr="img434.jpg"/>
          <p:cNvPicPr preferRelativeResize="0">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79912" y="2060848"/>
            <a:ext cx="2016224" cy="2016224"/>
          </a:xfrm>
          <a:prstGeom prst="rect">
            <a:avLst/>
          </a:prstGeom>
        </p:spPr>
      </p:pic>
      <p:sp>
        <p:nvSpPr>
          <p:cNvPr id="13" name="ZoneTexte 12"/>
          <p:cNvSpPr txBox="1"/>
          <p:nvPr/>
        </p:nvSpPr>
        <p:spPr>
          <a:xfrm>
            <a:off x="611560" y="2132856"/>
            <a:ext cx="3312368" cy="2031325"/>
          </a:xfrm>
          <a:prstGeom prst="rect">
            <a:avLst/>
          </a:prstGeom>
          <a:noFill/>
        </p:spPr>
        <p:txBody>
          <a:bodyPr wrap="square" rtlCol="0">
            <a:spAutoFit/>
          </a:bodyPr>
          <a:lstStyle/>
          <a:p>
            <a:pPr>
              <a:buFont typeface="Wingdings" pitchFamily="2" charset="2"/>
              <a:buChar char="q"/>
            </a:pPr>
            <a:r>
              <a:rPr lang="fr-FR" b="1" dirty="0" smtClean="0">
                <a:solidFill>
                  <a:srgbClr val="C00000"/>
                </a:solidFill>
              </a:rPr>
              <a:t>2 août 1932: </a:t>
            </a:r>
            <a:r>
              <a:rPr lang="fr-FR" b="1" dirty="0" smtClean="0">
                <a:solidFill>
                  <a:schemeClr val="accent6">
                    <a:lumMod val="50000"/>
                  </a:schemeClr>
                </a:solidFill>
              </a:rPr>
              <a:t>Carl Anderson</a:t>
            </a:r>
            <a:r>
              <a:rPr lang="fr-FR" b="1" dirty="0" smtClean="0">
                <a:solidFill>
                  <a:srgbClr val="C00000"/>
                </a:solidFill>
              </a:rPr>
              <a:t> </a:t>
            </a:r>
            <a:r>
              <a:rPr lang="fr-FR" dirty="0" smtClean="0"/>
              <a:t>en utilisant une </a:t>
            </a:r>
            <a:r>
              <a:rPr lang="fr-FR" b="1" dirty="0" smtClean="0"/>
              <a:t>chambre à brouillard </a:t>
            </a:r>
            <a:r>
              <a:rPr lang="fr-FR" dirty="0" smtClean="0"/>
              <a:t>placée dans  un champ magnétique, découvre  le </a:t>
            </a:r>
            <a:r>
              <a:rPr lang="fr-FR" b="1" dirty="0" smtClean="0">
                <a:solidFill>
                  <a:srgbClr val="C00000"/>
                </a:solidFill>
              </a:rPr>
              <a:t>positron </a:t>
            </a:r>
            <a:r>
              <a:rPr lang="fr-FR" dirty="0" smtClean="0"/>
              <a:t>(</a:t>
            </a:r>
            <a:r>
              <a:rPr lang="fr-FR" dirty="0" err="1" smtClean="0"/>
              <a:t>anti-électron</a:t>
            </a:r>
            <a:r>
              <a:rPr lang="fr-FR" dirty="0" smtClean="0"/>
              <a:t>)</a:t>
            </a:r>
          </a:p>
          <a:p>
            <a:endParaRPr lang="fr-FR" dirty="0"/>
          </a:p>
        </p:txBody>
      </p:sp>
      <p:pic>
        <p:nvPicPr>
          <p:cNvPr id="15" name="Image 14"/>
          <p:cNvPicPr preferRelativeResize="0">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80963" y="2132856"/>
            <a:ext cx="2487715" cy="1872208"/>
          </a:xfrm>
          <a:prstGeom prst="rect">
            <a:avLst/>
          </a:prstGeom>
        </p:spPr>
      </p:pic>
      <p:sp>
        <p:nvSpPr>
          <p:cNvPr id="16" name="ZoneTexte 15"/>
          <p:cNvSpPr txBox="1"/>
          <p:nvPr/>
        </p:nvSpPr>
        <p:spPr>
          <a:xfrm>
            <a:off x="683568" y="4149080"/>
            <a:ext cx="8136904" cy="923330"/>
          </a:xfrm>
          <a:prstGeom prst="rect">
            <a:avLst/>
          </a:prstGeom>
          <a:noFill/>
        </p:spPr>
        <p:txBody>
          <a:bodyPr wrap="square" rtlCol="0">
            <a:spAutoFit/>
          </a:bodyPr>
          <a:lstStyle/>
          <a:p>
            <a:pPr>
              <a:buFont typeface="Wingdings" pitchFamily="2" charset="2"/>
              <a:buChar char="q"/>
            </a:pPr>
            <a:r>
              <a:rPr lang="fr-FR" b="1" dirty="0" smtClean="0">
                <a:solidFill>
                  <a:srgbClr val="C00000"/>
                </a:solidFill>
              </a:rPr>
              <a:t>1947</a:t>
            </a:r>
            <a:r>
              <a:rPr lang="fr-FR" b="1" dirty="0" smtClean="0">
                <a:solidFill>
                  <a:schemeClr val="accent6">
                    <a:lumMod val="50000"/>
                  </a:schemeClr>
                </a:solidFill>
              </a:rPr>
              <a:t>: C. Lattes, G. </a:t>
            </a:r>
            <a:r>
              <a:rPr lang="fr-FR" b="1" dirty="0" err="1" smtClean="0">
                <a:solidFill>
                  <a:schemeClr val="accent6">
                    <a:lumMod val="50000"/>
                  </a:schemeClr>
                </a:solidFill>
              </a:rPr>
              <a:t>Occhialini</a:t>
            </a:r>
            <a:r>
              <a:rPr lang="fr-FR" b="1" dirty="0" smtClean="0">
                <a:solidFill>
                  <a:schemeClr val="accent6">
                    <a:lumMod val="50000"/>
                  </a:schemeClr>
                </a:solidFill>
              </a:rPr>
              <a:t> </a:t>
            </a:r>
            <a:r>
              <a:rPr lang="fr-FR" dirty="0" smtClean="0"/>
              <a:t>et</a:t>
            </a:r>
            <a:r>
              <a:rPr lang="fr-FR" b="1" dirty="0" smtClean="0">
                <a:solidFill>
                  <a:srgbClr val="C00000"/>
                </a:solidFill>
              </a:rPr>
              <a:t> </a:t>
            </a:r>
            <a:r>
              <a:rPr lang="fr-FR" b="1" dirty="0" smtClean="0">
                <a:solidFill>
                  <a:schemeClr val="accent6">
                    <a:lumMod val="50000"/>
                  </a:schemeClr>
                </a:solidFill>
              </a:rPr>
              <a:t>C. Powell</a:t>
            </a:r>
            <a:r>
              <a:rPr lang="fr-FR" dirty="0" smtClean="0"/>
              <a:t>, en utilisant des </a:t>
            </a:r>
            <a:r>
              <a:rPr lang="fr-FR" b="1" dirty="0" smtClean="0"/>
              <a:t>émulsions photographiques</a:t>
            </a:r>
            <a:r>
              <a:rPr lang="fr-FR" dirty="0" smtClean="0"/>
              <a:t>, au Pic du Midi (2900 m) et au mont </a:t>
            </a:r>
            <a:r>
              <a:rPr lang="fr-FR" dirty="0" err="1" smtClean="0"/>
              <a:t>Chacalcaya</a:t>
            </a:r>
            <a:r>
              <a:rPr lang="fr-FR" dirty="0" smtClean="0"/>
              <a:t> (5500 m, Andes boliviennes) découvrent le méson </a:t>
            </a:r>
            <a:r>
              <a:rPr lang="fr-FR" dirty="0" smtClean="0">
                <a:latin typeface="Symbol" pitchFamily="18" charset="2"/>
              </a:rPr>
              <a:t>p</a:t>
            </a:r>
            <a:r>
              <a:rPr lang="fr-FR" dirty="0" smtClean="0"/>
              <a:t> (pion) et le muon (</a:t>
            </a:r>
            <a:r>
              <a:rPr lang="fr-FR" dirty="0" smtClean="0">
                <a:latin typeface="Symbol" pitchFamily="18" charset="2"/>
              </a:rPr>
              <a:t>m</a:t>
            </a:r>
            <a:r>
              <a:rPr lang="fr-FR" dirty="0" smtClean="0"/>
              <a:t>)</a:t>
            </a:r>
            <a:endParaRPr lang="fr-FR" dirty="0"/>
          </a:p>
        </p:txBody>
      </p:sp>
      <p:sp>
        <p:nvSpPr>
          <p:cNvPr id="18" name="ZoneTexte 17"/>
          <p:cNvSpPr txBox="1"/>
          <p:nvPr/>
        </p:nvSpPr>
        <p:spPr>
          <a:xfrm>
            <a:off x="4788025" y="5157192"/>
            <a:ext cx="4176464" cy="646331"/>
          </a:xfrm>
          <a:prstGeom prst="rect">
            <a:avLst/>
          </a:prstGeom>
          <a:noFill/>
        </p:spPr>
        <p:txBody>
          <a:bodyPr wrap="square" rtlCol="0">
            <a:spAutoFit/>
          </a:bodyPr>
          <a:lstStyle/>
          <a:p>
            <a:r>
              <a:rPr lang="fr-FR" dirty="0" smtClean="0">
                <a:latin typeface="Symbol" pitchFamily="18" charset="2"/>
              </a:rPr>
              <a:t>p </a:t>
            </a:r>
            <a:r>
              <a:rPr lang="fr-FR" dirty="0" smtClean="0">
                <a:latin typeface="Symbol" pitchFamily="18" charset="2"/>
                <a:sym typeface="Wingdings" pitchFamily="2" charset="2"/>
              </a:rPr>
              <a:t></a:t>
            </a:r>
            <a:r>
              <a:rPr lang="fr-FR" dirty="0" smtClean="0">
                <a:latin typeface="Symbol" pitchFamily="18" charset="2"/>
              </a:rPr>
              <a:t>m</a:t>
            </a:r>
            <a:r>
              <a:rPr lang="fr-FR" sz="2000" dirty="0" smtClean="0">
                <a:latin typeface="Symbol" pitchFamily="18" charset="2"/>
              </a:rPr>
              <a:t>+(n)  </a:t>
            </a:r>
            <a:r>
              <a:rPr lang="fr-FR" sz="1600" dirty="0" smtClean="0"/>
              <a:t>masse 139 MeV, durée de vie 26 ns, sensible à l’interaction forte </a:t>
            </a:r>
          </a:p>
        </p:txBody>
      </p:sp>
      <p:sp>
        <p:nvSpPr>
          <p:cNvPr id="19" name="ZoneTexte 18"/>
          <p:cNvSpPr txBox="1"/>
          <p:nvPr/>
        </p:nvSpPr>
        <p:spPr>
          <a:xfrm>
            <a:off x="4788024" y="5877272"/>
            <a:ext cx="4248472" cy="615553"/>
          </a:xfrm>
          <a:prstGeom prst="rect">
            <a:avLst/>
          </a:prstGeom>
          <a:noFill/>
        </p:spPr>
        <p:txBody>
          <a:bodyPr wrap="square" rtlCol="0">
            <a:spAutoFit/>
          </a:bodyPr>
          <a:lstStyle/>
          <a:p>
            <a:r>
              <a:rPr lang="fr-FR" dirty="0" smtClean="0">
                <a:latin typeface="Symbol" pitchFamily="18" charset="2"/>
              </a:rPr>
              <a:t>m </a:t>
            </a:r>
            <a:r>
              <a:rPr lang="fr-FR" dirty="0" smtClean="0">
                <a:latin typeface="Symbol" pitchFamily="18" charset="2"/>
                <a:sym typeface="Wingdings" pitchFamily="2" charset="2"/>
              </a:rPr>
              <a:t> </a:t>
            </a:r>
            <a:r>
              <a:rPr lang="fr-FR" dirty="0" smtClean="0">
                <a:sym typeface="Wingdings" pitchFamily="2" charset="2"/>
              </a:rPr>
              <a:t>e+(2</a:t>
            </a:r>
            <a:r>
              <a:rPr lang="fr-FR" dirty="0" smtClean="0">
                <a:latin typeface="Symbol" pitchFamily="18" charset="2"/>
                <a:sym typeface="Wingdings" pitchFamily="2" charset="2"/>
              </a:rPr>
              <a:t>n) </a:t>
            </a:r>
            <a:r>
              <a:rPr lang="fr-FR" sz="1600" dirty="0" smtClean="0"/>
              <a:t>masse 106 MeV, durée de vie 2,2</a:t>
            </a:r>
            <a:r>
              <a:rPr lang="fr-FR" sz="1600" dirty="0" smtClean="0">
                <a:latin typeface="Symbol" pitchFamily="18" charset="2"/>
              </a:rPr>
              <a:t>m</a:t>
            </a:r>
            <a:r>
              <a:rPr lang="fr-FR" sz="1600" dirty="0" smtClean="0"/>
              <a:t>s, insensible à l’interaction forte </a:t>
            </a:r>
            <a:endParaRPr lang="fr-FR"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solidFill>
                <a:latin typeface="Arial Narrow" pitchFamily="34" charset="0"/>
              </a:rPr>
              <a:t>Un peu d’histoire (2)</a:t>
            </a:r>
            <a:endParaRPr lang="fr-FR" dirty="0"/>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L3 physique Tours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6</a:t>
            </a:fld>
            <a:endParaRPr lang="fr-FR"/>
          </a:p>
        </p:txBody>
      </p:sp>
      <p:pic>
        <p:nvPicPr>
          <p:cNvPr id="7" name="Image 6" descr="leprince labo cosmiques.jpg"/>
          <p:cNvPicPr/>
          <p:nvPr/>
        </p:nvPicPr>
        <p:blipFill>
          <a:blip r:embed="rId2" cstate="print"/>
          <a:stretch>
            <a:fillRect/>
          </a:stretch>
        </p:blipFill>
        <p:spPr>
          <a:xfrm>
            <a:off x="6228184" y="1268760"/>
            <a:ext cx="2649220" cy="1868170"/>
          </a:xfrm>
          <a:prstGeom prst="rect">
            <a:avLst/>
          </a:prstGeom>
        </p:spPr>
      </p:pic>
      <p:pic>
        <p:nvPicPr>
          <p:cNvPr id="62466" name="Picture 2"/>
          <p:cNvPicPr>
            <a:picLocks noChangeAspect="1" noChangeArrowheads="1"/>
          </p:cNvPicPr>
          <p:nvPr/>
        </p:nvPicPr>
        <p:blipFill>
          <a:blip r:embed="rId3" cstate="print"/>
          <a:srcRect/>
          <a:stretch>
            <a:fillRect/>
          </a:stretch>
        </p:blipFill>
        <p:spPr bwMode="auto">
          <a:xfrm>
            <a:off x="4427984" y="3212976"/>
            <a:ext cx="4601145" cy="2849710"/>
          </a:xfrm>
          <a:prstGeom prst="rect">
            <a:avLst/>
          </a:prstGeom>
          <a:noFill/>
          <a:ln w="9525">
            <a:noFill/>
            <a:miter lim="800000"/>
            <a:headEnd/>
            <a:tailEnd/>
          </a:ln>
        </p:spPr>
      </p:pic>
      <p:sp>
        <p:nvSpPr>
          <p:cNvPr id="9" name="ZoneTexte 8"/>
          <p:cNvSpPr txBox="1"/>
          <p:nvPr/>
        </p:nvSpPr>
        <p:spPr>
          <a:xfrm>
            <a:off x="755576" y="1268760"/>
            <a:ext cx="5184576" cy="147732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buNone/>
            </a:pPr>
            <a:r>
              <a:rPr lang="fr-FR" dirty="0" smtClean="0"/>
              <a:t>Dans les années 1950, de nombreuses particules subatomiques sont découvertes en étudiant les interactions de rayons cosmiques dans des expériences à haute altitude </a:t>
            </a:r>
          </a:p>
          <a:p>
            <a:endParaRPr lang="fr-FR" dirty="0"/>
          </a:p>
        </p:txBody>
      </p:sp>
      <p:sp>
        <p:nvSpPr>
          <p:cNvPr id="10" name="ZoneTexte 9"/>
          <p:cNvSpPr txBox="1"/>
          <p:nvPr/>
        </p:nvSpPr>
        <p:spPr>
          <a:xfrm>
            <a:off x="827584" y="3068960"/>
            <a:ext cx="3528392" cy="31393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683569" y="116632"/>
            <a:ext cx="8280920" cy="936104"/>
          </a:xfrm>
        </p:spPr>
        <p:txBody>
          <a:bodyPr/>
          <a:lstStyle/>
          <a:p>
            <a:r>
              <a:rPr lang="fr-FR" dirty="0" smtClean="0">
                <a:solidFill>
                  <a:schemeClr val="accent1"/>
                </a:solidFill>
                <a:latin typeface="Arial Narrow" pitchFamily="34" charset="0"/>
              </a:rPr>
              <a:t>Accélérateurs de particules (CERN)</a:t>
            </a:r>
          </a:p>
        </p:txBody>
      </p:sp>
      <p:sp>
        <p:nvSpPr>
          <p:cNvPr id="19" name="Espace réservé de la date 18"/>
          <p:cNvSpPr>
            <a:spLocks noGrp="1"/>
          </p:cNvSpPr>
          <p:nvPr>
            <p:ph type="dt" sz="quarter" idx="10"/>
          </p:nvPr>
        </p:nvSpPr>
        <p:spPr/>
        <p:txBody>
          <a:bodyPr/>
          <a:lstStyle/>
          <a:p>
            <a:r>
              <a:rPr lang="fr-FR" b="1" smtClean="0">
                <a:solidFill>
                  <a:srgbClr val="00B0F0"/>
                </a:solidFill>
              </a:rPr>
              <a:t>21/03/2014</a:t>
            </a:r>
            <a:endParaRPr lang="fr-FR" b="1" dirty="0">
              <a:solidFill>
                <a:srgbClr val="00B0F0"/>
              </a:solidFill>
            </a:endParaRPr>
          </a:p>
        </p:txBody>
      </p:sp>
      <p:sp>
        <p:nvSpPr>
          <p:cNvPr id="3" name="Espace réservé du pied de page 2"/>
          <p:cNvSpPr>
            <a:spLocks noGrp="1"/>
          </p:cNvSpPr>
          <p:nvPr>
            <p:ph type="ftr" sz="quarter" idx="11"/>
          </p:nvPr>
        </p:nvSpPr>
        <p:spPr/>
        <p:txBody>
          <a:bodyPr/>
          <a:lstStyle/>
          <a:p>
            <a:r>
              <a:rPr lang="fr-FR" b="1" smtClean="0">
                <a:solidFill>
                  <a:srgbClr val="FF0000"/>
                </a:solidFill>
              </a:rPr>
              <a:t>Visite L3 physique Tours </a:t>
            </a:r>
            <a:endParaRPr lang="fr-BE" b="1" dirty="0">
              <a:solidFill>
                <a:srgbClr val="FF0000"/>
              </a:solidFill>
            </a:endParaRPr>
          </a:p>
        </p:txBody>
      </p:sp>
      <p:sp>
        <p:nvSpPr>
          <p:cNvPr id="15" name="Espace réservé du numéro de diapositive 14"/>
          <p:cNvSpPr>
            <a:spLocks noGrp="1"/>
          </p:cNvSpPr>
          <p:nvPr>
            <p:ph type="sldNum" sz="quarter" idx="12"/>
          </p:nvPr>
        </p:nvSpPr>
        <p:spPr/>
        <p:txBody>
          <a:bodyPr/>
          <a:lstStyle/>
          <a:p>
            <a:fld id="{4948B9FB-9D14-4A1F-81FB-072618C42B96}" type="slidenum">
              <a:rPr lang="fr-BE" smtClean="0"/>
              <a:pPr/>
              <a:t>7</a:t>
            </a:fld>
            <a:endParaRPr lang="fr-BE" dirty="0"/>
          </a:p>
        </p:txBody>
      </p:sp>
      <p:sp>
        <p:nvSpPr>
          <p:cNvPr id="16388" name="ZoneTexte 3"/>
          <p:cNvSpPr txBox="1">
            <a:spLocks noChangeArrowheads="1"/>
          </p:cNvSpPr>
          <p:nvPr/>
        </p:nvSpPr>
        <p:spPr bwMode="auto">
          <a:xfrm>
            <a:off x="642938" y="1000125"/>
            <a:ext cx="8143875" cy="1200150"/>
          </a:xfrm>
          <a:prstGeom prst="rect">
            <a:avLst/>
          </a:prstGeom>
          <a:noFill/>
          <a:ln w="9525">
            <a:noFill/>
            <a:miter lim="800000"/>
            <a:headEnd/>
            <a:tailEnd/>
          </a:ln>
        </p:spPr>
        <p:txBody>
          <a:bodyPr>
            <a:spAutoFit/>
          </a:bodyPr>
          <a:lstStyle/>
          <a:p>
            <a:r>
              <a:rPr lang="fr-FR" sz="2400" dirty="0">
                <a:latin typeface="Arial Narrow" pitchFamily="34" charset="0"/>
              </a:rPr>
              <a:t>Instruments qui utilisent des </a:t>
            </a:r>
            <a:r>
              <a:rPr lang="fr-FR" sz="2400" b="1" dirty="0">
                <a:solidFill>
                  <a:srgbClr val="0000FF"/>
                </a:solidFill>
                <a:latin typeface="Arial Narrow" pitchFamily="34" charset="0"/>
              </a:rPr>
              <a:t>champs électriques </a:t>
            </a:r>
            <a:r>
              <a:rPr lang="fr-FR" sz="2400" dirty="0">
                <a:latin typeface="Arial Narrow" pitchFamily="34" charset="0"/>
              </a:rPr>
              <a:t>(accélération) et </a:t>
            </a:r>
            <a:r>
              <a:rPr lang="fr-FR" sz="2400" b="1" dirty="0">
                <a:solidFill>
                  <a:srgbClr val="FF0000"/>
                </a:solidFill>
                <a:latin typeface="Arial Narrow" pitchFamily="34" charset="0"/>
              </a:rPr>
              <a:t>magnétiques</a:t>
            </a:r>
            <a:r>
              <a:rPr lang="fr-FR" sz="2400" dirty="0">
                <a:latin typeface="Arial Narrow" pitchFamily="34" charset="0"/>
              </a:rPr>
              <a:t> (guidage) pour accélérer des particules chargées et leur communiquer de l'énergie</a:t>
            </a:r>
          </a:p>
        </p:txBody>
      </p:sp>
      <p:pic>
        <p:nvPicPr>
          <p:cNvPr id="16389" name="Picture 2"/>
          <p:cNvPicPr>
            <a:picLocks noChangeAspect="1" noChangeArrowheads="1"/>
          </p:cNvPicPr>
          <p:nvPr/>
        </p:nvPicPr>
        <p:blipFill>
          <a:blip r:embed="rId3" cstate="print"/>
          <a:srcRect/>
          <a:stretch>
            <a:fillRect/>
          </a:stretch>
        </p:blipFill>
        <p:spPr bwMode="auto">
          <a:xfrm>
            <a:off x="3714750" y="2786063"/>
            <a:ext cx="4762500" cy="3095625"/>
          </a:xfrm>
          <a:prstGeom prst="rect">
            <a:avLst/>
          </a:prstGeom>
          <a:noFill/>
          <a:ln w="9525">
            <a:noFill/>
            <a:miter lim="800000"/>
            <a:headEnd/>
            <a:tailEnd/>
          </a:ln>
        </p:spPr>
      </p:pic>
      <p:sp>
        <p:nvSpPr>
          <p:cNvPr id="16390" name="ZoneTexte 5"/>
          <p:cNvSpPr txBox="1">
            <a:spLocks noChangeArrowheads="1"/>
          </p:cNvSpPr>
          <p:nvPr/>
        </p:nvSpPr>
        <p:spPr bwMode="auto">
          <a:xfrm>
            <a:off x="6715125" y="5357813"/>
            <a:ext cx="1817688" cy="369887"/>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sp>
        <p:nvSpPr>
          <p:cNvPr id="16391" name="ZoneTexte 6"/>
          <p:cNvSpPr txBox="1">
            <a:spLocks noChangeArrowheads="1"/>
          </p:cNvSpPr>
          <p:nvPr/>
        </p:nvSpPr>
        <p:spPr bwMode="auto">
          <a:xfrm>
            <a:off x="7215188" y="4500563"/>
            <a:ext cx="1273175" cy="369887"/>
          </a:xfrm>
          <a:prstGeom prst="rect">
            <a:avLst/>
          </a:prstGeom>
          <a:solidFill>
            <a:schemeClr val="bg1"/>
          </a:solidFill>
          <a:ln w="9525">
            <a:noFill/>
            <a:miter lim="800000"/>
            <a:headEnd/>
            <a:tailEnd/>
          </a:ln>
        </p:spPr>
        <p:txBody>
          <a:bodyPr wrap="none">
            <a:spAutoFit/>
          </a:bodyPr>
          <a:lstStyle/>
          <a:p>
            <a:r>
              <a:rPr lang="fr-FR" b="1"/>
              <a:t>Tube à vide</a:t>
            </a:r>
          </a:p>
        </p:txBody>
      </p:sp>
      <p:sp>
        <p:nvSpPr>
          <p:cNvPr id="16392" name="ZoneTexte 7"/>
          <p:cNvSpPr txBox="1">
            <a:spLocks noChangeArrowheads="1"/>
          </p:cNvSpPr>
          <p:nvPr/>
        </p:nvSpPr>
        <p:spPr bwMode="auto">
          <a:xfrm>
            <a:off x="4643438" y="2133600"/>
            <a:ext cx="2428875" cy="646331"/>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3" name="ZoneTexte 8"/>
          <p:cNvSpPr txBox="1">
            <a:spLocks noChangeArrowheads="1"/>
          </p:cNvSpPr>
          <p:nvPr/>
        </p:nvSpPr>
        <p:spPr bwMode="auto">
          <a:xfrm>
            <a:off x="4572000" y="5572125"/>
            <a:ext cx="2143125" cy="646113"/>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4" name="ZoneTexte 9"/>
          <p:cNvSpPr txBox="1">
            <a:spLocks noChangeArrowheads="1"/>
          </p:cNvSpPr>
          <p:nvPr/>
        </p:nvSpPr>
        <p:spPr bwMode="auto">
          <a:xfrm>
            <a:off x="7143750" y="2428875"/>
            <a:ext cx="1820863" cy="369888"/>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cxnSp>
        <p:nvCxnSpPr>
          <p:cNvPr id="12" name="Connecteur droit avec flèche 11"/>
          <p:cNvCxnSpPr>
            <a:stCxn id="16394" idx="1"/>
          </p:cNvCxnSpPr>
          <p:nvPr/>
        </p:nvCxnSpPr>
        <p:spPr>
          <a:xfrm flipH="1">
            <a:off x="6786563" y="2613025"/>
            <a:ext cx="357187" cy="673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75" y="2286000"/>
            <a:ext cx="4500563" cy="10160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sz="2000" dirty="0">
                <a:latin typeface="Arial Narrow" pitchFamily="34" charset="0"/>
              </a:rPr>
              <a:t>En général on accélère:</a:t>
            </a:r>
          </a:p>
          <a:p>
            <a:pPr marL="342900" indent="-342900">
              <a:buFont typeface="Arial" pitchFamily="34" charset="0"/>
              <a:buChar char="•"/>
              <a:defRPr/>
            </a:pPr>
            <a:r>
              <a:rPr lang="fr-FR" sz="2000" dirty="0">
                <a:latin typeface="Arial Narrow" pitchFamily="34" charset="0"/>
              </a:rPr>
              <a:t>Des électrons e</a:t>
            </a:r>
            <a:r>
              <a:rPr lang="fr-FR" sz="2000" baseline="30000" dirty="0">
                <a:latin typeface="Arial Narrow" pitchFamily="34" charset="0"/>
              </a:rPr>
              <a:t>-</a:t>
            </a:r>
            <a:r>
              <a:rPr lang="fr-FR" sz="2000" dirty="0">
                <a:latin typeface="Arial Narrow" pitchFamily="34" charset="0"/>
              </a:rPr>
              <a:t> (antiélectrons e</a:t>
            </a:r>
            <a:r>
              <a:rPr lang="fr-FR" sz="2000" baseline="30000" dirty="0">
                <a:latin typeface="Arial Narrow" pitchFamily="34" charset="0"/>
              </a:rPr>
              <a:t>+</a:t>
            </a:r>
            <a:r>
              <a:rPr lang="fr-FR" sz="2000" dirty="0">
                <a:latin typeface="Arial Narrow" pitchFamily="34" charset="0"/>
              </a:rPr>
              <a:t>)</a:t>
            </a:r>
          </a:p>
          <a:p>
            <a:pPr marL="342900" indent="-342900">
              <a:buFont typeface="Arial" pitchFamily="34" charset="0"/>
              <a:buChar char="•"/>
              <a:defRPr/>
            </a:pPr>
            <a:r>
              <a:rPr lang="fr-FR" sz="2000" dirty="0">
                <a:latin typeface="Arial Narrow" pitchFamily="34" charset="0"/>
              </a:rPr>
              <a:t>Des protons p</a:t>
            </a:r>
            <a:r>
              <a:rPr lang="fr-FR" sz="2000" baseline="30000" dirty="0">
                <a:latin typeface="Arial Narrow" pitchFamily="34" charset="0"/>
              </a:rPr>
              <a:t>+</a:t>
            </a:r>
            <a:r>
              <a:rPr lang="fr-FR" sz="2000" dirty="0">
                <a:latin typeface="Arial Narrow" pitchFamily="34" charset="0"/>
              </a:rPr>
              <a:t> (</a:t>
            </a:r>
            <a:r>
              <a:rPr lang="fr-FR" sz="2000" dirty="0" err="1">
                <a:latin typeface="Arial Narrow" pitchFamily="34" charset="0"/>
              </a:rPr>
              <a:t>anti-protons</a:t>
            </a:r>
            <a:r>
              <a:rPr lang="fr-FR" sz="2000" dirty="0">
                <a:latin typeface="Arial Narrow" pitchFamily="34" charset="0"/>
              </a:rPr>
              <a:t> p</a:t>
            </a:r>
            <a:r>
              <a:rPr lang="fr-FR" sz="2000" baseline="30000" dirty="0">
                <a:latin typeface="Arial Narrow" pitchFamily="34" charset="0"/>
              </a:rPr>
              <a:t>-</a:t>
            </a:r>
            <a:r>
              <a:rPr lang="fr-FR" sz="2000" dirty="0">
                <a:latin typeface="Arial Narrow" pitchFamily="34" charset="0"/>
              </a:rPr>
              <a:t>)</a:t>
            </a:r>
          </a:p>
        </p:txBody>
      </p:sp>
      <p:sp>
        <p:nvSpPr>
          <p:cNvPr id="18" name="ZoneTexte 17"/>
          <p:cNvSpPr txBox="1"/>
          <p:nvPr/>
        </p:nvSpPr>
        <p:spPr>
          <a:xfrm>
            <a:off x="107504" y="5013176"/>
            <a:ext cx="3671887" cy="120032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fr-FR" sz="2400" dirty="0" smtClean="0">
                <a:latin typeface="Arial Narrow" pitchFamily="34" charset="0"/>
              </a:rPr>
              <a:t>Energie </a:t>
            </a:r>
            <a:r>
              <a:rPr lang="fr-FR" sz="2400" dirty="0">
                <a:latin typeface="Arial Narrow" pitchFamily="34" charset="0"/>
              </a:rPr>
              <a:t>de l’accélérateur </a:t>
            </a:r>
            <a:r>
              <a:rPr lang="fr-FR" sz="2400" dirty="0">
                <a:latin typeface="Arial Narrow" pitchFamily="34" charset="0"/>
                <a:sym typeface="Symbol"/>
              </a:rPr>
              <a:t> création de nouvelles particules massives</a:t>
            </a:r>
            <a:r>
              <a:rPr lang="fr-FR" sz="2400" dirty="0">
                <a:latin typeface="Arial Narrow" pitchFamily="34" charset="0"/>
              </a:rPr>
              <a:t> </a:t>
            </a:r>
          </a:p>
        </p:txBody>
      </p:sp>
      <p:grpSp>
        <p:nvGrpSpPr>
          <p:cNvPr id="16" name="Groupe 24"/>
          <p:cNvGrpSpPr>
            <a:grpSpLocks/>
          </p:cNvGrpSpPr>
          <p:nvPr/>
        </p:nvGrpSpPr>
        <p:grpSpPr bwMode="auto">
          <a:xfrm>
            <a:off x="0" y="4005064"/>
            <a:ext cx="4010930" cy="863600"/>
            <a:chOff x="4355976" y="4149080"/>
            <a:chExt cx="3313692" cy="864096"/>
          </a:xfrm>
        </p:grpSpPr>
        <p:graphicFrame>
          <p:nvGraphicFramePr>
            <p:cNvPr id="17" name="Object 2"/>
            <p:cNvGraphicFramePr>
              <a:graphicFrameLocks noChangeAspect="1"/>
            </p:cNvGraphicFramePr>
            <p:nvPr/>
          </p:nvGraphicFramePr>
          <p:xfrm>
            <a:off x="4355976" y="4152751"/>
            <a:ext cx="1092200" cy="860425"/>
          </p:xfrm>
          <a:graphic>
            <a:graphicData uri="http://schemas.openxmlformats.org/presentationml/2006/ole">
              <p:oleObj spid="_x0000_s63490" name="Équation" r:id="rId4" imgW="762000" imgH="647700" progId="Equation.3">
                <p:embed/>
              </p:oleObj>
            </a:graphicData>
          </a:graphic>
        </p:graphicFrame>
        <p:sp>
          <p:nvSpPr>
            <p:cNvPr id="21" name="Ellipse 20"/>
            <p:cNvSpPr/>
            <p:nvPr/>
          </p:nvSpPr>
          <p:spPr>
            <a:xfrm>
              <a:off x="5004835" y="4436583"/>
              <a:ext cx="431791" cy="360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ZoneTexte 20"/>
            <p:cNvSpPr txBox="1">
              <a:spLocks noChangeArrowheads="1"/>
            </p:cNvSpPr>
            <p:nvPr/>
          </p:nvSpPr>
          <p:spPr bwMode="auto">
            <a:xfrm>
              <a:off x="6229508" y="4149080"/>
              <a:ext cx="1440160" cy="831474"/>
            </a:xfrm>
            <a:prstGeom prst="rect">
              <a:avLst/>
            </a:prstGeom>
            <a:solidFill>
              <a:srgbClr val="FEF994"/>
            </a:solidFill>
            <a:ln w="25400">
              <a:solidFill>
                <a:srgbClr val="FF0000"/>
              </a:solidFill>
              <a:miter lim="800000"/>
              <a:headEnd/>
              <a:tailEnd/>
            </a:ln>
          </p:spPr>
          <p:txBody>
            <a:bodyPr>
              <a:spAutoFit/>
            </a:bodyPr>
            <a:lstStyle/>
            <a:p>
              <a:r>
                <a:rPr lang="fr-FR" sz="1600" b="1" dirty="0">
                  <a:solidFill>
                    <a:schemeClr val="tx1"/>
                  </a:solidFill>
                  <a:latin typeface="Arial Narrow" pitchFamily="34" charset="0"/>
                  <a:cs typeface="Estrangelo Edessa" pitchFamily="66" charset="0"/>
                </a:rPr>
                <a:t>Si </a:t>
              </a:r>
              <a:r>
                <a:rPr lang="fr-FR" sz="1600" b="1" i="1" dirty="0">
                  <a:solidFill>
                    <a:schemeClr val="tx1"/>
                  </a:solidFill>
                  <a:latin typeface="Arial Narrow" pitchFamily="34" charset="0"/>
                  <a:cs typeface="Estrangelo Edessa" pitchFamily="66" charset="0"/>
                </a:rPr>
                <a:t>v</a:t>
              </a:r>
              <a:r>
                <a:rPr lang="fr-FR" sz="1600" b="1" dirty="0">
                  <a:solidFill>
                    <a:schemeClr val="tx1"/>
                  </a:solidFill>
                  <a:latin typeface="Arial Narrow" pitchFamily="34" charset="0"/>
                  <a:cs typeface="Estrangelo Edessa" pitchFamily="66" charset="0"/>
                </a:rPr>
                <a:t> approche </a:t>
              </a:r>
              <a:r>
                <a:rPr lang="fr-FR" sz="1600" b="1" i="1" dirty="0">
                  <a:solidFill>
                    <a:schemeClr val="tx1"/>
                  </a:solidFill>
                  <a:latin typeface="Arial Narrow" pitchFamily="34" charset="0"/>
                  <a:cs typeface="Estrangelo Edessa" pitchFamily="66" charset="0"/>
                </a:rPr>
                <a:t>c</a:t>
              </a:r>
              <a:r>
                <a:rPr lang="fr-FR" sz="1600" b="1" dirty="0">
                  <a:solidFill>
                    <a:schemeClr val="tx1"/>
                  </a:solidFill>
                  <a:latin typeface="Arial Narrow" pitchFamily="34" charset="0"/>
                  <a:cs typeface="Estrangelo Edessa" pitchFamily="66" charset="0"/>
                </a:rPr>
                <a:t>, </a:t>
              </a:r>
              <a:r>
                <a:rPr lang="fr-FR" sz="1600" b="1" i="1" dirty="0">
                  <a:solidFill>
                    <a:schemeClr val="tx1"/>
                  </a:solidFill>
                  <a:latin typeface="Arial Narrow" pitchFamily="34" charset="0"/>
                  <a:cs typeface="Estrangelo Edessa" pitchFamily="66" charset="0"/>
                </a:rPr>
                <a:t>E</a:t>
              </a:r>
              <a:r>
                <a:rPr lang="fr-FR" sz="1600" b="1" dirty="0">
                  <a:solidFill>
                    <a:schemeClr val="tx1"/>
                  </a:solidFill>
                  <a:latin typeface="Arial Narrow" pitchFamily="34" charset="0"/>
                  <a:cs typeface="Estrangelo Edessa" pitchFamily="66" charset="0"/>
                </a:rPr>
                <a:t> devient très élevé</a:t>
              </a:r>
            </a:p>
          </p:txBody>
        </p:sp>
        <p:cxnSp>
          <p:nvCxnSpPr>
            <p:cNvPr id="23" name="Connecteur en arc 22"/>
            <p:cNvCxnSpPr>
              <a:stCxn id="21" idx="7"/>
            </p:cNvCxnSpPr>
            <p:nvPr/>
          </p:nvCxnSpPr>
          <p:spPr>
            <a:xfrm rot="16200000" flipH="1">
              <a:off x="5791480" y="4071299"/>
              <a:ext cx="19939" cy="856117"/>
            </a:xfrm>
            <a:prstGeom prst="curvedConnector4">
              <a:avLst>
                <a:gd name="adj1" fmla="val -1147130"/>
                <a:gd name="adj2" fmla="val 5369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ZoneTexte 23"/>
          <p:cNvSpPr txBox="1"/>
          <p:nvPr/>
        </p:nvSpPr>
        <p:spPr>
          <a:xfrm>
            <a:off x="0" y="3429000"/>
            <a:ext cx="439248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fr-FR" sz="2400" dirty="0">
                <a:latin typeface="Arial Narrow" pitchFamily="34" charset="0"/>
              </a:rPr>
              <a:t>Principe: équivalence énergie-masse</a:t>
            </a:r>
            <a:r>
              <a:rPr lang="fr-FR" sz="2400" dirty="0" smtClean="0">
                <a:latin typeface="Arial Narrow" pitchFamily="34" charset="0"/>
              </a:rPr>
              <a:t>:</a:t>
            </a:r>
            <a:endParaRPr lang="fr-FR" sz="24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288" y="115888"/>
            <a:ext cx="2357437" cy="1143000"/>
          </a:xfrm>
        </p:spPr>
        <p:txBody>
          <a:bodyPr/>
          <a:lstStyle/>
          <a:p>
            <a:r>
              <a:rPr lang="en-US" dirty="0" smtClean="0">
                <a:solidFill>
                  <a:schemeClr val="accent1"/>
                </a:solidFill>
                <a:latin typeface="Arial Narrow" pitchFamily="34" charset="0"/>
              </a:rPr>
              <a:t>le LHC</a:t>
            </a:r>
            <a:endParaRPr lang="fr-FR" dirty="0" smtClean="0">
              <a:solidFill>
                <a:schemeClr val="accent1"/>
              </a:solidFill>
              <a:latin typeface="Arial Narrow" pitchFamily="34" charset="0"/>
            </a:endParaRPr>
          </a:p>
        </p:txBody>
      </p:sp>
      <p:sp>
        <p:nvSpPr>
          <p:cNvPr id="11267" name="Text Box 9"/>
          <p:cNvSpPr txBox="1">
            <a:spLocks noChangeArrowheads="1"/>
          </p:cNvSpPr>
          <p:nvPr/>
        </p:nvSpPr>
        <p:spPr bwMode="auto">
          <a:xfrm>
            <a:off x="107950" y="2500313"/>
            <a:ext cx="2808288" cy="2678112"/>
          </a:xfrm>
          <a:prstGeom prst="rect">
            <a:avLst/>
          </a:prstGeom>
          <a:noFill/>
          <a:ln w="9525">
            <a:noFill/>
            <a:miter lim="800000"/>
            <a:headEnd/>
            <a:tailEnd/>
          </a:ln>
        </p:spPr>
        <p:txBody>
          <a:bodyPr>
            <a:spAutoFit/>
          </a:bodyPr>
          <a:lstStyle/>
          <a:p>
            <a:r>
              <a:rPr lang="fr-FR" sz="2400" b="1" dirty="0">
                <a:solidFill>
                  <a:srgbClr val="FF0000"/>
                </a:solidFill>
                <a:latin typeface="Arial Narrow" pitchFamily="34" charset="0"/>
              </a:rPr>
              <a:t>2009/2010: démarrage du  LHC (Large Hadron </a:t>
            </a:r>
            <a:r>
              <a:rPr lang="fr-FR" sz="2400" b="1" dirty="0" err="1">
                <a:solidFill>
                  <a:srgbClr val="FF0000"/>
                </a:solidFill>
                <a:latin typeface="Arial Narrow" pitchFamily="34" charset="0"/>
              </a:rPr>
              <a:t>Collider</a:t>
            </a:r>
            <a:r>
              <a:rPr lang="fr-FR" sz="2400" b="1" dirty="0">
                <a:solidFill>
                  <a:srgbClr val="FF0000"/>
                </a:solidFill>
                <a:latin typeface="Arial Narrow" pitchFamily="34" charset="0"/>
              </a:rPr>
              <a:t>),  le plus puissant accélérateur du monde, à 50kms d’Annecy </a:t>
            </a:r>
          </a:p>
        </p:txBody>
      </p:sp>
      <p:sp>
        <p:nvSpPr>
          <p:cNvPr id="11268" name="Text Box 10"/>
          <p:cNvSpPr txBox="1">
            <a:spLocks noChangeArrowheads="1"/>
          </p:cNvSpPr>
          <p:nvPr/>
        </p:nvSpPr>
        <p:spPr bwMode="auto">
          <a:xfrm>
            <a:off x="323850" y="1341438"/>
            <a:ext cx="2422525" cy="830262"/>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11269" name="Picture 4" descr="colliding_beam"/>
          <p:cNvPicPr>
            <a:picLocks noChangeArrowheads="1"/>
          </p:cNvPicPr>
          <p:nvPr/>
        </p:nvPicPr>
        <p:blipFill>
          <a:blip r:embed="rId3" cstate="print"/>
          <a:srcRect/>
          <a:stretch>
            <a:fillRect/>
          </a:stretch>
        </p:blipFill>
        <p:spPr bwMode="auto">
          <a:xfrm>
            <a:off x="3059113" y="4724400"/>
            <a:ext cx="5354637" cy="787400"/>
          </a:xfrm>
          <a:prstGeom prst="rect">
            <a:avLst/>
          </a:prstGeom>
          <a:noFill/>
          <a:ln w="9525">
            <a:noFill/>
            <a:miter lim="800000"/>
            <a:headEnd/>
            <a:tailEnd/>
          </a:ln>
        </p:spPr>
      </p:pic>
      <p:sp>
        <p:nvSpPr>
          <p:cNvPr id="12" name="Text Box 7"/>
          <p:cNvSpPr txBox="1">
            <a:spLocks noChangeArrowheads="1"/>
          </p:cNvSpPr>
          <p:nvPr/>
        </p:nvSpPr>
        <p:spPr bwMode="auto">
          <a:xfrm>
            <a:off x="3132138" y="5661025"/>
            <a:ext cx="5286375" cy="7080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a:solidFill>
                  <a:srgbClr val="0070C0"/>
                </a:solidFill>
              </a:rPr>
              <a:t>TeV</a:t>
            </a:r>
            <a:r>
              <a:rPr lang="fr-FR" sz="2000" b="1" dirty="0">
                <a:solidFill>
                  <a:srgbClr val="0070C0"/>
                </a:solidFill>
              </a:rPr>
              <a:t> (énergie équivalente à environ 14000 fois la masse du proton)</a:t>
            </a:r>
          </a:p>
        </p:txBody>
      </p:sp>
      <p:pic>
        <p:nvPicPr>
          <p:cNvPr id="11271" name="Picture 2" descr="LHC-OverallView"/>
          <p:cNvPicPr>
            <a:picLocks noChangeAspect="1" noChangeArrowheads="1"/>
          </p:cNvPicPr>
          <p:nvPr/>
        </p:nvPicPr>
        <p:blipFill>
          <a:blip r:embed="rId4" cstate="print"/>
          <a:srcRect t="8064"/>
          <a:stretch>
            <a:fillRect/>
          </a:stretch>
        </p:blipFill>
        <p:spPr bwMode="auto">
          <a:xfrm>
            <a:off x="2857500" y="428625"/>
            <a:ext cx="5772150" cy="4286250"/>
          </a:xfrm>
          <a:prstGeom prst="rect">
            <a:avLst/>
          </a:prstGeom>
          <a:noFill/>
          <a:ln w="9525">
            <a:noFill/>
            <a:miter lim="800000"/>
            <a:headEnd/>
            <a:tailEnd/>
          </a:ln>
        </p:spPr>
      </p:pic>
      <p:sp>
        <p:nvSpPr>
          <p:cNvPr id="11272" name="Text Box 4"/>
          <p:cNvSpPr txBox="1">
            <a:spLocks noChangeArrowheads="1"/>
          </p:cNvSpPr>
          <p:nvPr/>
        </p:nvSpPr>
        <p:spPr bwMode="auto">
          <a:xfrm>
            <a:off x="0" y="4149725"/>
            <a:ext cx="2643188" cy="400050"/>
          </a:xfrm>
          <a:prstGeom prst="rect">
            <a:avLst/>
          </a:prstGeom>
          <a:noFill/>
          <a:ln w="9525">
            <a:noFill/>
            <a:miter lim="800000"/>
            <a:headEnd/>
            <a:tailEnd/>
          </a:ln>
        </p:spPr>
        <p:txBody>
          <a:bodyPr>
            <a:spAutoFit/>
          </a:bodyPr>
          <a:lstStyle/>
          <a:p>
            <a:pPr marL="457200" indent="-457200"/>
            <a:r>
              <a:rPr lang="fr-FR" sz="2000" b="1" i="1">
                <a:solidFill>
                  <a:srgbClr val="FF0000"/>
                </a:solidFill>
              </a:rPr>
              <a:t>	</a:t>
            </a:r>
            <a:endParaRPr lang="fr-FR" sz="2400"/>
          </a:p>
        </p:txBody>
      </p:sp>
      <p:sp>
        <p:nvSpPr>
          <p:cNvPr id="9" name="Espace réservé de la date 8"/>
          <p:cNvSpPr>
            <a:spLocks noGrp="1"/>
          </p:cNvSpPr>
          <p:nvPr>
            <p:ph type="dt" sz="half" idx="10"/>
          </p:nvPr>
        </p:nvSpPr>
        <p:spPr>
          <a:xfrm>
            <a:off x="1938338" y="6356350"/>
            <a:ext cx="1337518" cy="365125"/>
          </a:xfrm>
        </p:spPr>
        <p:txBody>
          <a:bodyPr/>
          <a:lstStyle/>
          <a:p>
            <a:pPr>
              <a:defRPr/>
            </a:pPr>
            <a:r>
              <a:rPr lang="fr-FR" b="1" smtClean="0">
                <a:solidFill>
                  <a:srgbClr val="00B0F0"/>
                </a:solidFill>
              </a:rPr>
              <a:t>21/03/2014</a:t>
            </a:r>
            <a:endParaRPr lang="fr-FR" b="1" dirty="0">
              <a:solidFill>
                <a:srgbClr val="00B0F0"/>
              </a:solidFill>
            </a:endParaRPr>
          </a:p>
        </p:txBody>
      </p:sp>
      <p:sp>
        <p:nvSpPr>
          <p:cNvPr id="10" name="Espace réservé du numéro de diapositive 9"/>
          <p:cNvSpPr>
            <a:spLocks noGrp="1"/>
          </p:cNvSpPr>
          <p:nvPr>
            <p:ph type="sldNum" sz="quarter" idx="12"/>
          </p:nvPr>
        </p:nvSpPr>
        <p:spPr/>
        <p:txBody>
          <a:bodyPr/>
          <a:lstStyle/>
          <a:p>
            <a:pPr>
              <a:defRPr/>
            </a:pPr>
            <a:fld id="{4D50A5A0-8F69-4B03-82FA-7B4673F28336}" type="slidenum">
              <a:rPr lang="fr-FR" smtClean="0"/>
              <a:pPr>
                <a:defRPr/>
              </a:pPr>
              <a:t>8</a:t>
            </a:fld>
            <a:endParaRPr lang="fr-FR"/>
          </a:p>
        </p:txBody>
      </p:sp>
      <p:sp>
        <p:nvSpPr>
          <p:cNvPr id="11" name="Espace réservé du pied de page 10"/>
          <p:cNvSpPr>
            <a:spLocks noGrp="1"/>
          </p:cNvSpPr>
          <p:nvPr>
            <p:ph type="ftr" sz="quarter" idx="11"/>
          </p:nvPr>
        </p:nvSpPr>
        <p:spPr/>
        <p:txBody>
          <a:bodyPr/>
          <a:lstStyle/>
          <a:p>
            <a:pPr algn="l">
              <a:defRPr/>
            </a:pPr>
            <a:r>
              <a:rPr lang="fr-FR" b="1" smtClean="0">
                <a:solidFill>
                  <a:srgbClr val="FF0000"/>
                </a:solidFill>
              </a:rPr>
              <a:t>Visite L3 physique Tours </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0504028_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0548938"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9"/>
          <p:cNvSpPr>
            <a:spLocks noChangeArrowheads="1"/>
          </p:cNvSpPr>
          <p:nvPr/>
        </p:nvSpPr>
        <p:spPr bwMode="auto">
          <a:xfrm>
            <a:off x="7216775" y="6491288"/>
            <a:ext cx="19272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p>
            <a:r>
              <a:rPr lang="en-US">
                <a:latin typeface="Arial Unicode MS" pitchFamily="34" charset="-128"/>
              </a:rPr>
              <a:t>©CERN, Geneva</a:t>
            </a:r>
            <a:endParaRPr lang="fr-FR">
              <a:latin typeface="Arial Unicode MS" pitchFamily="34" charset="-128"/>
            </a:endParaRPr>
          </a:p>
        </p:txBody>
      </p:sp>
      <p:sp>
        <p:nvSpPr>
          <p:cNvPr id="4" name="Espace réservé du numéro de diapositive 3"/>
          <p:cNvSpPr>
            <a:spLocks noGrp="1"/>
          </p:cNvSpPr>
          <p:nvPr>
            <p:ph type="sldNum" sz="quarter" idx="12"/>
          </p:nvPr>
        </p:nvSpPr>
        <p:spPr/>
        <p:txBody>
          <a:bodyPr/>
          <a:lstStyle/>
          <a:p>
            <a:pPr>
              <a:defRPr/>
            </a:pPr>
            <a:fld id="{6BC586ED-5B67-4209-9371-26390DEC34D4}" type="slidenum">
              <a:rPr lang="fr-BE" smtClean="0"/>
              <a:pPr>
                <a:defRPr/>
              </a:pPr>
              <a:t>9</a:t>
            </a:fld>
            <a:endParaRPr lang="fr-BE"/>
          </a:p>
        </p:txBody>
      </p:sp>
      <p:sp>
        <p:nvSpPr>
          <p:cNvPr id="5" name="Espace réservé du pied de page 4"/>
          <p:cNvSpPr>
            <a:spLocks noGrp="1"/>
          </p:cNvSpPr>
          <p:nvPr>
            <p:ph type="ftr" sz="quarter" idx="11"/>
          </p:nvPr>
        </p:nvSpPr>
        <p:spPr/>
        <p:txBody>
          <a:bodyPr/>
          <a:lstStyle/>
          <a:p>
            <a:pPr>
              <a:defRPr/>
            </a:pPr>
            <a:r>
              <a:rPr lang="fr-FR" b="1" smtClean="0">
                <a:solidFill>
                  <a:srgbClr val="00B0F0"/>
                </a:solidFill>
              </a:rPr>
              <a:t>Visite L3 physique Tours </a:t>
            </a:r>
            <a:endParaRPr lang="fr-BE" b="1">
              <a:solidFill>
                <a:srgbClr val="00B0F0"/>
              </a:solidFill>
            </a:endParaRPr>
          </a:p>
        </p:txBody>
      </p:sp>
      <p:sp>
        <p:nvSpPr>
          <p:cNvPr id="6" name="Espace réservé de la date 5"/>
          <p:cNvSpPr>
            <a:spLocks noGrp="1"/>
          </p:cNvSpPr>
          <p:nvPr>
            <p:ph type="dt" sz="quarter" idx="10"/>
          </p:nvPr>
        </p:nvSpPr>
        <p:spPr/>
        <p:txBody>
          <a:bodyPr/>
          <a:lstStyle/>
          <a:p>
            <a:pPr>
              <a:defRPr/>
            </a:pPr>
            <a:r>
              <a:rPr lang="fr-FR" b="1" smtClean="0">
                <a:solidFill>
                  <a:srgbClr val="FF0000"/>
                </a:solidFill>
              </a:rPr>
              <a:t>21/03/2014</a:t>
            </a:r>
            <a:endParaRPr lang="fr-FR" b="1">
              <a:solidFill>
                <a:srgbClr val="FF0000"/>
              </a:solidFill>
            </a:endParaRPr>
          </a:p>
        </p:txBody>
      </p:sp>
    </p:spTree>
  </p:cSld>
  <p:clrMapOvr>
    <a:masterClrMapping/>
  </p:clrMapOvr>
  <p:transition advClick="0" advTm="6000"/>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4259</TotalTime>
  <Words>3896</Words>
  <Application>Microsoft Office PowerPoint</Application>
  <PresentationFormat>Affichage à l'écran (4:3)</PresentationFormat>
  <Paragraphs>458</Paragraphs>
  <Slides>39</Slides>
  <Notes>19</Notes>
  <HiddenSlides>0</HiddenSlides>
  <MMClips>0</MMClips>
  <ScaleCrop>false</ScaleCrop>
  <HeadingPairs>
    <vt:vector size="8" baseType="variant">
      <vt:variant>
        <vt:lpstr>Polices utilisées</vt:lpstr>
      </vt:variant>
      <vt:variant>
        <vt:i4>18</vt:i4>
      </vt:variant>
      <vt:variant>
        <vt:lpstr>Thème</vt:lpstr>
      </vt:variant>
      <vt:variant>
        <vt:i4>2</vt:i4>
      </vt:variant>
      <vt:variant>
        <vt:lpstr>Serveurs OLE incorporés</vt:lpstr>
      </vt:variant>
      <vt:variant>
        <vt:i4>1</vt:i4>
      </vt:variant>
      <vt:variant>
        <vt:lpstr>Titres des diapositives</vt:lpstr>
      </vt:variant>
      <vt:variant>
        <vt:i4>39</vt:i4>
      </vt:variant>
    </vt:vector>
  </HeadingPairs>
  <TitlesOfParts>
    <vt:vector size="60" baseType="lpstr">
      <vt:lpstr>Arial</vt:lpstr>
      <vt:lpstr>Arial Narrow</vt:lpstr>
      <vt:lpstr>Calibri</vt:lpstr>
      <vt:lpstr>Wingdings</vt:lpstr>
      <vt:lpstr>Symbol</vt:lpstr>
      <vt:lpstr>Estrangelo Edessa</vt:lpstr>
      <vt:lpstr>Arial Unicode MS</vt:lpstr>
      <vt:lpstr>Berlin Sans FB</vt:lpstr>
      <vt:lpstr>Gill Sans Light</vt:lpstr>
      <vt:lpstr>Gill Sans</vt:lpstr>
      <vt:lpstr>Impact</vt:lpstr>
      <vt:lpstr>Times New Roman</vt:lpstr>
      <vt:lpstr>Comic Sans MS</vt:lpstr>
      <vt:lpstr>Wingdings 3</vt:lpstr>
      <vt:lpstr>Footlight MT Light</vt:lpstr>
      <vt:lpstr>Times</vt:lpstr>
      <vt:lpstr>Times New Roman Bar</vt:lpstr>
      <vt:lpstr>StarSymbol</vt:lpstr>
      <vt:lpstr>Conception personnalisée</vt:lpstr>
      <vt:lpstr>1_Conception personnalisée</vt:lpstr>
      <vt:lpstr>Équation</vt:lpstr>
      <vt:lpstr>Laboratoire d’Annecy-le-Vieux de Physique des particules laboratoire du CNRS/IN2P3 (depuis 1976) et de l’Université de Savoie (depuis 1995)</vt:lpstr>
      <vt:lpstr>Diapositive 2</vt:lpstr>
      <vt:lpstr>Diapositive 3</vt:lpstr>
      <vt:lpstr>Le LAPP est un laboratoire de recherche de physique fondamentale</vt:lpstr>
      <vt:lpstr>Un peu d’histoire (1)</vt:lpstr>
      <vt:lpstr>Un peu d’histoire (2)</vt:lpstr>
      <vt:lpstr>Accélérateurs de particules (CERN)</vt:lpstr>
      <vt:lpstr>le LHC</vt:lpstr>
      <vt:lpstr>Diapositive 9</vt:lpstr>
      <vt:lpstr>Diapositive 10</vt:lpstr>
      <vt:lpstr>Diapositive 11</vt:lpstr>
      <vt:lpstr>Quarks et hadrons </vt:lpstr>
      <vt:lpstr>le modèle standard </vt:lpstr>
      <vt:lpstr>Diapositive 14</vt:lpstr>
      <vt:lpstr>Les limites de la théorie </vt:lpstr>
      <vt:lpstr>Le problème de la matière noire</vt:lpstr>
      <vt:lpstr>Le LAPP</vt:lpstr>
      <vt:lpstr>Historique du LAPP</vt:lpstr>
      <vt:lpstr>Cérémonie du Nobel 1984</vt:lpstr>
      <vt:lpstr>Diapositive 20</vt:lpstr>
      <vt:lpstr>Des physiciens expérimentateurs…</vt:lpstr>
      <vt:lpstr>Les services Techniques</vt:lpstr>
      <vt:lpstr>Les moyens de calcul</vt:lpstr>
      <vt:lpstr>La physique théorique</vt:lpstr>
      <vt:lpstr>Chiffres clés</vt:lpstr>
      <vt:lpstr>Les expériences du LAPP</vt:lpstr>
      <vt:lpstr>le détecteur ATLAS au LHC</vt:lpstr>
      <vt:lpstr>Un candidat Z0 dans ATLAS</vt:lpstr>
      <vt:lpstr>Masse des candidats Z0e+e- dans ATLAS</vt:lpstr>
      <vt:lpstr>Exemple de désintégrations dans Atlas</vt:lpstr>
      <vt:lpstr>La recherche du Higgs H</vt:lpstr>
      <vt:lpstr>Expérience LHCb reconstruit les hadrons “beaux”</vt:lpstr>
      <vt:lpstr>Les neutrinos: expérience OPERA</vt:lpstr>
      <vt:lpstr>Diapositive 34</vt:lpstr>
      <vt:lpstr>Diapositive 35</vt:lpstr>
      <vt:lpstr>L'expérience AMS  sur la station spatiale!</vt:lpstr>
      <vt:lpstr>Diapositive 37</vt:lpstr>
      <vt:lpstr>L'expérience VIRGO</vt:lpstr>
      <vt:lpstr>Votre visite</vt:lpstr>
    </vt:vector>
  </TitlesOfParts>
  <Company>CNRS IN2P3 LAPP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orand</dc:creator>
  <cp:lastModifiedBy>lees</cp:lastModifiedBy>
  <cp:revision>307</cp:revision>
  <dcterms:created xsi:type="dcterms:W3CDTF">2007-11-12T09:58:39Z</dcterms:created>
  <dcterms:modified xsi:type="dcterms:W3CDTF">2014-03-20T18:27:13Z</dcterms:modified>
</cp:coreProperties>
</file>