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embeddings/oleObject1.bin" ContentType="application/vnd.openxmlformats-officedocument.oleObject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2" r:id="rId6"/>
    <p:sldMasterId id="2147483734" r:id="rId7"/>
    <p:sldMasterId id="2147483746" r:id="rId8"/>
    <p:sldMasterId id="2147483770" r:id="rId9"/>
    <p:sldMasterId id="2147483782" r:id="rId10"/>
    <p:sldMasterId id="2147483794" r:id="rId11"/>
    <p:sldMasterId id="2147483806" r:id="rId12"/>
    <p:sldMasterId id="2147483842" r:id="rId13"/>
  </p:sldMasterIdLst>
  <p:notesMasterIdLst>
    <p:notesMasterId r:id="rId42"/>
  </p:notesMasterIdLst>
  <p:sldIdLst>
    <p:sldId id="256" r:id="rId14"/>
    <p:sldId id="257" r:id="rId15"/>
    <p:sldId id="258" r:id="rId16"/>
    <p:sldId id="259" r:id="rId17"/>
    <p:sldId id="260" r:id="rId18"/>
    <p:sldId id="264" r:id="rId19"/>
    <p:sldId id="261" r:id="rId20"/>
    <p:sldId id="262" r:id="rId21"/>
    <p:sldId id="263" r:id="rId22"/>
    <p:sldId id="265" r:id="rId23"/>
    <p:sldId id="274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5" r:id="rId33"/>
    <p:sldId id="276" r:id="rId34"/>
    <p:sldId id="277" r:id="rId35"/>
    <p:sldId id="278" r:id="rId36"/>
    <p:sldId id="279" r:id="rId37"/>
    <p:sldId id="281" r:id="rId38"/>
    <p:sldId id="280" r:id="rId39"/>
    <p:sldId id="282" r:id="rId40"/>
    <p:sldId id="28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79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120"/>
    <a:srgbClr val="00FF00"/>
    <a:srgbClr val="FF8000"/>
    <a:srgbClr val="BFBFBF"/>
    <a:srgbClr val="006600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563" autoAdjust="0"/>
  </p:normalViewPr>
  <p:slideViewPr>
    <p:cSldViewPr showGuides="1">
      <p:cViewPr varScale="1">
        <p:scale>
          <a:sx n="111" d="100"/>
          <a:sy n="111" d="100"/>
        </p:scale>
        <p:origin x="-2360" y="-112"/>
      </p:cViewPr>
      <p:guideLst>
        <p:guide orient="horz" pos="18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5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commentAuthors" Target="commentAuthors.xml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705F-B394-464E-B433-3DE5C596BE11}" type="datetimeFigureOut">
              <a:rPr lang="en-GB" smtClean="0"/>
              <a:pPr/>
              <a:t>21/02/2014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8BC1-5116-42E9-9FD1-534C1449E4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05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94F5C-C032-D046-A784-97F145B228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0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94F5C-C032-D046-A784-97F145B228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6156" y="3043"/>
            <a:ext cx="2297844" cy="68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692696"/>
            <a:ext cx="4857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K. Long, 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fld id="{B46D80FD-1E49-4E81-A679-73D7E036491C}" type="datetime3">
              <a:rPr lang="en-GB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 February 2014</a:t>
            </a:fld>
            <a:endParaRPr lang="en-GB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21/02/2014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160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6101032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396335"/>
            <a:ext cx="4857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21 February 2014</a:t>
            </a:fld>
            <a:endParaRPr lang="en-GB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9961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322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741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5256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8661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75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3181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1624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25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21/02/2014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7242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8193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34891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6156" y="3043"/>
            <a:ext cx="2297844" cy="68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692696"/>
            <a:ext cx="4857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r>
              <a:rPr lang="en-GB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fld id="{B46D80FD-1E49-4E81-A679-73D7E036491C}" type="datetime3">
              <a:rPr lang="en-GB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21 February 2014</a:t>
            </a:fld>
            <a:endParaRPr lang="en-GB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9176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5295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0936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3239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236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9042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8081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78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11300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K. Long, </a:t>
            </a:r>
            <a:fld id="{FEB0E208-6759-44CC-95DA-736AD889AAB9}" type="datetime3">
              <a:rPr lang="en-GB" sz="2800" b="1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21 February 2014</a:t>
            </a:fld>
            <a:endParaRPr lang="en-GB" sz="2800" b="1" dirty="0" smtClean="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4552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5499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9676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38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46393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6101032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396335"/>
            <a:ext cx="4857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21 February 2014</a:t>
            </a:fld>
            <a:endParaRPr lang="en-GB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9117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814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0074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9872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5898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25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69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1049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5797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1126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23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21 February 2014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FFC000"/>
                </a:solidFill>
              </a:defRPr>
            </a:lvl2pPr>
            <a:lvl3pPr>
              <a:defRPr b="1">
                <a:solidFill>
                  <a:srgbClr val="00FF00"/>
                </a:solidFill>
              </a:defRPr>
            </a:lvl3pPr>
            <a:lvl4pPr>
              <a:defRPr b="1">
                <a:solidFill>
                  <a:srgbClr val="66FFFF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  <a:lvl6pPr>
              <a:defRPr>
                <a:solidFill>
                  <a:schemeClr val="bg1">
                    <a:lumMod val="95000"/>
                  </a:schemeClr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47E8-38B6-46E7-BEF2-7BAC618809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r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50EA-9A08-43FB-9044-F456722C9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EB85-40C7-4048-A383-C5F10F173D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299C-8D3B-4F1B-B9A7-C8F9B0B3B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4BA-D1B1-49A9-BB51-0D62F5ECC8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A7B6-FE23-4E46-9BC5-63F9D6A90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1E0-2AD9-4B5C-BBA5-37B145F60F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FE87-2C63-4FBF-97A1-67107CB11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96F4-EEED-4CE8-B7E3-2479000CB6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06CD-FA3D-4339-AA4C-9D86CA904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6793-1F12-43CC-83A9-C28CBDB24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E6F0-99AD-4A23-BEA0-A2E713A0BB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F338-CCC3-41E3-85CB-30A6640E86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38B9-EDA9-4D02-B2BA-41BA3EF9E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94E1-47AE-4534-B96E-24D9092A39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7494-90AB-4F3E-9FE7-24A3A4E23B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B237-94C2-4793-8136-DF347D1DAB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7658" name="Picture 10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cs typeface="Arial" pitchFamily="34" charset="0"/>
              </a:rPr>
              <a:t>K. Long, </a:t>
            </a:r>
            <a:fld id="{5FDF8525-CCCE-4582-8ECC-51A1A9E69662}" type="datetime3">
              <a:rPr lang="en-GB" sz="2800" b="1" smtClean="0">
                <a:solidFill>
                  <a:srgbClr val="FFFFCC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21 February 2014</a:t>
            </a:fld>
            <a:endParaRPr lang="en-GB" sz="2800" b="1" dirty="0" smtClean="0">
              <a:solidFill>
                <a:srgbClr val="FFFFCC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04800" y="304800"/>
          <a:ext cx="13430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Document" r:id="rId5" imgW="3683000" imgH="1104900" progId="Word.Document.8">
                  <p:embed/>
                </p:oleObj>
              </mc:Choice>
              <mc:Fallback>
                <p:oleObj name="Document" r:id="rId5" imgW="3683000" imgH="110490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3430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MAP Review - MICE Overview - L. Coney      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94E3C-3540-4A80-99EF-6E5D5883DB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21 February 2014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21 February 2014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21/02/2014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21/02/2014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21 February 2014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81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21/02/2014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38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1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766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7309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8711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187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69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548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723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03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21/02/2014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9" indent="0" algn="ctr">
              <a:buNone/>
              <a:defRPr/>
            </a:lvl2pPr>
            <a:lvl3pPr marL="914199" indent="0" algn="ctr">
              <a:buNone/>
              <a:defRPr/>
            </a:lvl3pPr>
            <a:lvl4pPr marL="1371297" indent="0" algn="ctr">
              <a:buNone/>
              <a:defRPr/>
            </a:lvl4pPr>
            <a:lvl5pPr marL="1828398" indent="0" algn="ctr">
              <a:buNone/>
              <a:defRPr/>
            </a:lvl5pPr>
            <a:lvl6pPr marL="2285498" indent="0" algn="ctr">
              <a:buNone/>
              <a:defRPr/>
            </a:lvl6pPr>
            <a:lvl7pPr marL="2742596" indent="0" algn="ctr">
              <a:buNone/>
              <a:defRPr/>
            </a:lvl7pPr>
            <a:lvl8pPr marL="3199698" indent="0" algn="ctr">
              <a:buNone/>
              <a:defRPr/>
            </a:lvl8pPr>
            <a:lvl9pPr marL="36567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10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535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9" indent="0">
              <a:buNone/>
              <a:defRPr sz="1800"/>
            </a:lvl2pPr>
            <a:lvl3pPr marL="914199" indent="0">
              <a:buNone/>
              <a:defRPr sz="1600"/>
            </a:lvl3pPr>
            <a:lvl4pPr marL="1371297" indent="0">
              <a:buNone/>
              <a:defRPr sz="1400"/>
            </a:lvl4pPr>
            <a:lvl5pPr marL="1828398" indent="0">
              <a:buNone/>
              <a:defRPr sz="1400"/>
            </a:lvl5pPr>
            <a:lvl6pPr marL="2285498" indent="0">
              <a:buNone/>
              <a:defRPr sz="1400"/>
            </a:lvl6pPr>
            <a:lvl7pPr marL="2742596" indent="0">
              <a:buNone/>
              <a:defRPr sz="1400"/>
            </a:lvl7pPr>
            <a:lvl8pPr marL="3199698" indent="0">
              <a:buNone/>
              <a:defRPr sz="1400"/>
            </a:lvl8pPr>
            <a:lvl9pPr marL="365679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54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2210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0586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365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8294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3642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9" indent="0">
              <a:buNone/>
              <a:defRPr sz="2800"/>
            </a:lvl2pPr>
            <a:lvl3pPr marL="914199" indent="0">
              <a:buNone/>
              <a:defRPr sz="2400"/>
            </a:lvl3pPr>
            <a:lvl4pPr marL="1371297" indent="0">
              <a:buNone/>
              <a:defRPr sz="2000"/>
            </a:lvl4pPr>
            <a:lvl5pPr marL="1828398" indent="0">
              <a:buNone/>
              <a:defRPr sz="2000"/>
            </a:lvl5pPr>
            <a:lvl6pPr marL="2285498" indent="0">
              <a:buNone/>
              <a:defRPr sz="2000"/>
            </a:lvl6pPr>
            <a:lvl7pPr marL="2742596" indent="0">
              <a:buNone/>
              <a:defRPr sz="2000"/>
            </a:lvl7pPr>
            <a:lvl8pPr marL="3199698" indent="0">
              <a:buNone/>
              <a:defRPr sz="2000"/>
            </a:lvl8pPr>
            <a:lvl9pPr marL="36567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5884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53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 smtClean="0"/>
              <a:pPr/>
              <a:t>21/02/2014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43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37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5" indent="-342825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6" indent="-28568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9" indent="-2285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8" indent="-2285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47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46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7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96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42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9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1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C15101-DFFF-4CAA-AE93-B7D24E12C5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080060-40C5-4FA9-B3AB-EA8B673958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MAP Review - MICE Overview - L. Coney                   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7A3611A-3316-4A9D-8E08-7540EE7BD76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issmallbottom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21/02/2014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1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3900"/>
            <a:ext cx="7772400" cy="14465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Neutrino Panel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for the Panel: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Or perhaps better:</a:t>
            </a:r>
          </a:p>
          <a:p>
            <a:pPr lvl="1"/>
            <a:r>
              <a:rPr lang="en-US" dirty="0" smtClean="0"/>
              <a:t>Issue for the international, accelerator-based neutrino-oscillation community …</a:t>
            </a:r>
          </a:p>
          <a:p>
            <a:r>
              <a:rPr lang="en-US" dirty="0" smtClean="0"/>
              <a:t>What is the optimum </a:t>
            </a:r>
            <a:r>
              <a:rPr lang="en-US" dirty="0" err="1" smtClean="0"/>
              <a:t>programme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there an optimum “distribution” of the required infrastructures?</a:t>
            </a:r>
          </a:p>
          <a:p>
            <a:endParaRPr lang="en-US" dirty="0" smtClean="0"/>
          </a:p>
          <a:p>
            <a:r>
              <a:rPr lang="en-US" dirty="0" smtClean="0"/>
              <a:t>The Panel needs to consider:</a:t>
            </a:r>
          </a:p>
          <a:p>
            <a:pPr lvl="1"/>
            <a:r>
              <a:rPr lang="en-US" dirty="0" smtClean="0"/>
              <a:t>The “landscape”: </a:t>
            </a:r>
          </a:p>
          <a:p>
            <a:pPr lvl="2"/>
            <a:r>
              <a:rPr lang="en-US" dirty="0" smtClean="0"/>
              <a:t>LBNE</a:t>
            </a:r>
            <a:r>
              <a:rPr lang="en-US" sz="2900" dirty="0" smtClean="0"/>
              <a:t>/LBNO</a:t>
            </a:r>
            <a:r>
              <a:rPr lang="en-US" dirty="0" smtClean="0"/>
              <a:t>, T2HK, short-baseline experiments, </a:t>
            </a:r>
            <a:br>
              <a:rPr lang="en-US" dirty="0" smtClean="0"/>
            </a:br>
            <a:r>
              <a:rPr lang="en-US" dirty="0" smtClean="0"/>
              <a:t>development of Neutrino </a:t>
            </a:r>
            <a:r>
              <a:rPr lang="en-US" dirty="0"/>
              <a:t>Factory, </a:t>
            </a:r>
            <a:r>
              <a:rPr lang="en-US" dirty="0" err="1" smtClean="0"/>
              <a:t>ESSν</a:t>
            </a:r>
            <a:r>
              <a:rPr lang="en-US" dirty="0" smtClean="0"/>
              <a:t> …</a:t>
            </a:r>
          </a:p>
          <a:p>
            <a:pPr lvl="3"/>
            <a:r>
              <a:rPr lang="en-US" dirty="0" smtClean="0"/>
              <a:t>Timescales and constraints</a:t>
            </a:r>
          </a:p>
          <a:p>
            <a:pPr lvl="1"/>
            <a:r>
              <a:rPr lang="en-US" dirty="0" smtClean="0"/>
              <a:t>Mission critical measurements:</a:t>
            </a:r>
          </a:p>
          <a:p>
            <a:pPr lvl="2"/>
            <a:r>
              <a:rPr lang="en-US" dirty="0" err="1" smtClean="0"/>
              <a:t>Hadro</a:t>
            </a:r>
            <a:r>
              <a:rPr lang="en-US" dirty="0" smtClean="0"/>
              <a:t>-production, </a:t>
            </a:r>
            <a:r>
              <a:rPr lang="en-US" dirty="0" err="1" smtClean="0"/>
              <a:t>ν</a:t>
            </a:r>
            <a:r>
              <a:rPr lang="en-US" i="1" dirty="0" err="1" smtClean="0"/>
              <a:t>N</a:t>
            </a:r>
            <a:r>
              <a:rPr lang="en-US" dirty="0" smtClean="0"/>
              <a:t> scattering, theory/phenomenology …</a:t>
            </a:r>
          </a:p>
          <a:p>
            <a:pPr lvl="3"/>
            <a:r>
              <a:rPr lang="en-US" dirty="0" smtClean="0"/>
              <a:t>NA61/Shine, </a:t>
            </a:r>
            <a:r>
              <a:rPr lang="en-US" dirty="0" err="1" smtClean="0"/>
              <a:t>nuSTORM</a:t>
            </a:r>
            <a:r>
              <a:rPr lang="en-US" dirty="0" smtClean="0"/>
              <a:t> …</a:t>
            </a:r>
          </a:p>
          <a:p>
            <a:pPr lvl="1"/>
            <a:r>
              <a:rPr lang="en-US" dirty="0" smtClean="0"/>
              <a:t>R&amp;D:</a:t>
            </a:r>
          </a:p>
          <a:p>
            <a:pPr lvl="2"/>
            <a:r>
              <a:rPr lang="en-US" dirty="0" smtClean="0"/>
              <a:t>Accelerator, detector, …</a:t>
            </a:r>
          </a:p>
          <a:p>
            <a:endParaRPr lang="en-US" dirty="0" smtClean="0"/>
          </a:p>
          <a:p>
            <a:r>
              <a:rPr lang="en-US" dirty="0" smtClean="0"/>
              <a:t>Hence the regional Town Meetings as a critical first step</a:t>
            </a:r>
          </a:p>
        </p:txBody>
      </p:sp>
    </p:spTree>
    <p:extLst>
      <p:ext uri="{BB962C8B-B14F-4D97-AF65-F5344CB8AC3E}">
        <p14:creationId xmlns:p14="http://schemas.microsoft.com/office/powerpoint/2010/main" val="208198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92224"/>
            <a:ext cx="2149475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6349"/>
            <a:ext cx="2211387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649538" y="273174"/>
            <a:ext cx="3843337" cy="3354387"/>
            <a:chOff x="1677" y="570"/>
            <a:chExt cx="2421" cy="2113"/>
          </a:xfrm>
        </p:grpSpPr>
        <p:sp>
          <p:nvSpPr>
            <p:cNvPr id="5" name="AutoShape 18"/>
            <p:cNvSpPr>
              <a:spLocks noChangeArrowheads="1"/>
            </p:cNvSpPr>
            <p:nvPr/>
          </p:nvSpPr>
          <p:spPr bwMode="auto">
            <a:xfrm rot="-5400000">
              <a:off x="1232" y="1015"/>
              <a:ext cx="2108" cy="121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 rot="5400000" flipH="1">
              <a:off x="2435" y="1020"/>
              <a:ext cx="2108" cy="121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044" y="1305000"/>
            <a:ext cx="3743080" cy="1331912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94" y="3789040"/>
            <a:ext cx="3402211" cy="2921612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4437112"/>
            <a:ext cx="2540982" cy="196900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44208" y="4437112"/>
            <a:ext cx="97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Steriles</a:t>
            </a:r>
            <a:endParaRPr lang="en-US" sz="20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24" y="4574799"/>
            <a:ext cx="2483768" cy="173452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552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Town Meetings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Neutrino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1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4" y="692746"/>
            <a:ext cx="8483068" cy="60445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585" y="1168043"/>
            <a:ext cx="2324626" cy="5431967"/>
          </a:xfrm>
          <a:prstGeom prst="rect">
            <a:avLst/>
          </a:prstGeom>
          <a:solidFill>
            <a:schemeClr val="accent3">
              <a:lumMod val="60000"/>
              <a:lumOff val="40000"/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8211" y="1168043"/>
            <a:ext cx="5306950" cy="5431967"/>
          </a:xfrm>
          <a:prstGeom prst="rect">
            <a:avLst/>
          </a:prstGeom>
          <a:solidFill>
            <a:schemeClr val="tx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Status/4—7-year expectations:</a:t>
            </a:r>
          </a:p>
          <a:p>
            <a:pPr lvl="1"/>
            <a:r>
              <a:rPr lang="en-US" dirty="0" smtClean="0"/>
              <a:t>T2K: </a:t>
            </a:r>
          </a:p>
          <a:p>
            <a:pPr lvl="2"/>
            <a:r>
              <a:rPr lang="en-US" dirty="0" err="1" smtClean="0"/>
              <a:t>CPiV</a:t>
            </a:r>
            <a:r>
              <a:rPr lang="en-US" dirty="0" smtClean="0"/>
              <a:t> at ~2σ [25% of </a:t>
            </a:r>
            <a:r>
              <a:rPr lang="en-US" dirty="0" err="1" smtClean="0"/>
              <a:t>δ</a:t>
            </a:r>
            <a:r>
              <a:rPr lang="en-US" dirty="0" smtClean="0"/>
              <a:t>]; improved precision on θ</a:t>
            </a:r>
            <a:r>
              <a:rPr lang="en-US" baseline="-25000" dirty="0" smtClean="0"/>
              <a:t>13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θ</a:t>
            </a:r>
            <a:r>
              <a:rPr lang="en-US" baseline="-25000" dirty="0" smtClean="0"/>
              <a:t>23</a:t>
            </a:r>
            <a:r>
              <a:rPr lang="en-US" dirty="0" smtClean="0"/>
              <a:t>; </a:t>
            </a:r>
          </a:p>
          <a:p>
            <a:pPr lvl="1"/>
            <a:r>
              <a:rPr lang="en-US" dirty="0" smtClean="0"/>
              <a:t>SK: </a:t>
            </a:r>
          </a:p>
          <a:p>
            <a:pPr lvl="2"/>
            <a:r>
              <a:rPr lang="en-US" dirty="0" smtClean="0"/>
              <a:t>MH and </a:t>
            </a:r>
            <a:r>
              <a:rPr lang="en-US" dirty="0" err="1" smtClean="0"/>
              <a:t>sgn</a:t>
            </a:r>
            <a:r>
              <a:rPr lang="en-US" dirty="0" smtClean="0"/>
              <a:t>(45</a:t>
            </a:r>
            <a:r>
              <a:rPr lang="en-US" baseline="30000" dirty="0" smtClean="0"/>
              <a:t>o</a:t>
            </a:r>
            <a:r>
              <a:rPr lang="en-US" dirty="0" smtClean="0"/>
              <a:t>—θ</a:t>
            </a:r>
            <a:r>
              <a:rPr lang="en-US" baseline="-25000" dirty="0" smtClean="0"/>
              <a:t>23</a:t>
            </a:r>
            <a:r>
              <a:rPr lang="en-US" dirty="0"/>
              <a:t>)</a:t>
            </a:r>
            <a:r>
              <a:rPr lang="en-US" dirty="0" smtClean="0"/>
              <a:t> at </a:t>
            </a:r>
            <a:r>
              <a:rPr lang="en-US" dirty="0"/>
              <a:t>~2σ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RENO, </a:t>
            </a:r>
            <a:r>
              <a:rPr lang="en-US" dirty="0" err="1" smtClean="0"/>
              <a:t>Daya</a:t>
            </a:r>
            <a:r>
              <a:rPr lang="en-US" dirty="0" smtClean="0"/>
              <a:t> Bay:</a:t>
            </a:r>
          </a:p>
          <a:p>
            <a:pPr lvl="2"/>
            <a:r>
              <a:rPr lang="en-US" dirty="0" smtClean="0"/>
              <a:t>Precision on θ</a:t>
            </a:r>
            <a:r>
              <a:rPr lang="en-US" baseline="-25000" dirty="0" smtClean="0"/>
              <a:t>13</a:t>
            </a:r>
            <a:r>
              <a:rPr lang="en-US" dirty="0" smtClean="0"/>
              <a:t> at 3% level</a:t>
            </a:r>
          </a:p>
          <a:p>
            <a:pPr lvl="1"/>
            <a:r>
              <a:rPr lang="en-US" dirty="0" err="1" smtClean="0"/>
              <a:t>KamLAND</a:t>
            </a:r>
            <a:r>
              <a:rPr lang="en-US" dirty="0" smtClean="0"/>
              <a:t>/J-PARC/Korea:</a:t>
            </a:r>
          </a:p>
          <a:p>
            <a:pPr lvl="2"/>
            <a:r>
              <a:rPr lang="en-US" dirty="0" smtClean="0"/>
              <a:t>Improvements in sterile-neutrino limits</a:t>
            </a:r>
          </a:p>
          <a:p>
            <a:endParaRPr lang="en-US" dirty="0" smtClean="0"/>
          </a:p>
          <a:p>
            <a:r>
              <a:rPr lang="en-US" dirty="0" smtClean="0"/>
              <a:t>Opportunities 7—25-year timescale:</a:t>
            </a:r>
          </a:p>
          <a:p>
            <a:pPr lvl="1"/>
            <a:r>
              <a:rPr lang="en-US" dirty="0" smtClean="0"/>
              <a:t>HK and T2HK:</a:t>
            </a:r>
          </a:p>
          <a:p>
            <a:pPr lvl="2"/>
            <a:r>
              <a:rPr lang="en-US" dirty="0" err="1" smtClean="0"/>
              <a:t>CPiV</a:t>
            </a:r>
            <a:r>
              <a:rPr lang="en-US" dirty="0" smtClean="0"/>
              <a:t> at &gt;</a:t>
            </a:r>
            <a:r>
              <a:rPr lang="en-US" dirty="0"/>
              <a:t>3σ </a:t>
            </a:r>
            <a:r>
              <a:rPr lang="en-US" dirty="0" smtClean="0"/>
              <a:t>[74% </a:t>
            </a:r>
            <a:r>
              <a:rPr lang="en-US" dirty="0"/>
              <a:t>of </a:t>
            </a:r>
            <a:r>
              <a:rPr lang="en-US" dirty="0" err="1"/>
              <a:t>δ</a:t>
            </a:r>
            <a:r>
              <a:rPr lang="en-US" dirty="0"/>
              <a:t>], </a:t>
            </a:r>
            <a:r>
              <a:rPr lang="en-US" dirty="0" smtClean="0"/>
              <a:t>MH, </a:t>
            </a:r>
            <a:r>
              <a:rPr lang="en-US" dirty="0" err="1"/>
              <a:t>sgn</a:t>
            </a:r>
            <a:r>
              <a:rPr lang="en-US" dirty="0"/>
              <a:t>(45</a:t>
            </a:r>
            <a:r>
              <a:rPr lang="en-US" baseline="30000" dirty="0"/>
              <a:t>o</a:t>
            </a:r>
            <a:r>
              <a:rPr lang="en-US" dirty="0"/>
              <a:t>—θ</a:t>
            </a:r>
            <a:r>
              <a:rPr lang="en-US" baseline="-25000" dirty="0"/>
              <a:t>23</a:t>
            </a:r>
            <a:r>
              <a:rPr lang="en-US" dirty="0" smtClean="0"/>
              <a:t>)</a:t>
            </a:r>
          </a:p>
          <a:p>
            <a:pPr lvl="3"/>
            <a:r>
              <a:rPr lang="en-US" dirty="0" err="1" smtClean="0"/>
              <a:t>CPiV</a:t>
            </a:r>
            <a:r>
              <a:rPr lang="en-US" dirty="0" smtClean="0"/>
              <a:t>/MH degeneracy broken by reactor and atmospheric </a:t>
            </a:r>
            <a:r>
              <a:rPr lang="en-US" dirty="0" err="1" smtClean="0"/>
              <a:t>ν</a:t>
            </a:r>
            <a:r>
              <a:rPr lang="en-US" dirty="0" smtClean="0"/>
              <a:t> measurements</a:t>
            </a:r>
          </a:p>
          <a:p>
            <a:pPr lvl="1"/>
            <a:r>
              <a:rPr lang="en-US" dirty="0" smtClean="0"/>
              <a:t>JUNO, RENO-50:</a:t>
            </a:r>
          </a:p>
          <a:p>
            <a:pPr lvl="2"/>
            <a:r>
              <a:rPr lang="en-US" dirty="0" smtClean="0"/>
              <a:t>MH, Δm</a:t>
            </a:r>
            <a:r>
              <a:rPr lang="en-US" baseline="-25000" dirty="0" smtClean="0"/>
              <a:t>31</a:t>
            </a:r>
            <a:r>
              <a:rPr lang="en-US" baseline="30000" dirty="0" smtClean="0"/>
              <a:t>2</a:t>
            </a:r>
            <a:r>
              <a:rPr lang="en-US" dirty="0" smtClean="0"/>
              <a:t>, θ</a:t>
            </a:r>
            <a:r>
              <a:rPr lang="en-US" baseline="-25000" dirty="0" smtClean="0"/>
              <a:t>12</a:t>
            </a:r>
            <a:r>
              <a:rPr lang="en-US" dirty="0" smtClean="0"/>
              <a:t>, Δm</a:t>
            </a:r>
            <a:r>
              <a:rPr lang="en-US" baseline="-25000" dirty="0" smtClean="0"/>
              <a:t>21</a:t>
            </a:r>
            <a:r>
              <a:rPr lang="en-US" baseline="30000" dirty="0" smtClean="0"/>
              <a:t>2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Measurements, R&amp;D required for </a:t>
            </a:r>
            <a:r>
              <a:rPr lang="en-US" dirty="0" err="1" smtClean="0"/>
              <a:t>programme</a:t>
            </a:r>
            <a:r>
              <a:rPr lang="en-US" dirty="0" smtClean="0"/>
              <a:t> to reach its full potential:</a:t>
            </a:r>
          </a:p>
          <a:p>
            <a:pPr lvl="1"/>
            <a:r>
              <a:rPr lang="en-US" dirty="0" smtClean="0"/>
              <a:t>Proton-beam (J-PARC) power upgrade</a:t>
            </a:r>
          </a:p>
          <a:p>
            <a:pPr lvl="2"/>
            <a:r>
              <a:rPr lang="en-US" dirty="0" smtClean="0"/>
              <a:t>Near detector and HK;</a:t>
            </a:r>
          </a:p>
          <a:p>
            <a:pPr lvl="1"/>
            <a:r>
              <a:rPr lang="en-US" dirty="0" smtClean="0"/>
              <a:t>R&amp;D for liquid scintillator and photo-sensors</a:t>
            </a:r>
          </a:p>
          <a:p>
            <a:pPr lvl="1"/>
            <a:r>
              <a:rPr lang="en-US" dirty="0" smtClean="0"/>
              <a:t>R&amp;D for advanced detectors:</a:t>
            </a:r>
          </a:p>
          <a:p>
            <a:pPr lvl="2"/>
            <a:r>
              <a:rPr lang="en-US" dirty="0" err="1" smtClean="0"/>
              <a:t>Lar</a:t>
            </a:r>
            <a:r>
              <a:rPr lang="en-US" dirty="0" smtClean="0"/>
              <a:t>, </a:t>
            </a:r>
            <a:r>
              <a:rPr lang="en-US" dirty="0" err="1" smtClean="0"/>
              <a:t>Gd</a:t>
            </a:r>
            <a:r>
              <a:rPr lang="en-US" dirty="0" smtClean="0"/>
              <a:t> loaded water CH</a:t>
            </a:r>
          </a:p>
          <a:p>
            <a:pPr lvl="1"/>
            <a:r>
              <a:rPr lang="en-US" dirty="0" smtClean="0"/>
              <a:t>MOMENT:</a:t>
            </a:r>
          </a:p>
          <a:p>
            <a:pPr lvl="2"/>
            <a:r>
              <a:rPr lang="en-US" dirty="0" smtClean="0"/>
              <a:t>R&amp;D for 15 MW proton SC </a:t>
            </a:r>
            <a:r>
              <a:rPr lang="en-US" dirty="0" err="1" smtClean="0"/>
              <a:t>linac</a:t>
            </a:r>
            <a:r>
              <a:rPr lang="en-US" dirty="0" smtClean="0"/>
              <a:t>, high-power target, </a:t>
            </a:r>
            <a:r>
              <a:rPr lang="en-US" dirty="0" err="1" smtClean="0"/>
              <a:t>muon</a:t>
            </a:r>
            <a:r>
              <a:rPr lang="en-US" dirty="0" smtClean="0"/>
              <a:t> transport, far detector</a:t>
            </a:r>
          </a:p>
          <a:p>
            <a:pPr lvl="1"/>
            <a:r>
              <a:rPr lang="en-US" dirty="0" smtClean="0"/>
              <a:t>Hadron production and neutrino cross section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6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764704"/>
            <a:ext cx="8820472" cy="595220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778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36713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APPEC:</a:t>
            </a:r>
          </a:p>
          <a:p>
            <a:pPr lvl="1"/>
            <a:r>
              <a:rPr lang="en-US" dirty="0" smtClean="0"/>
              <a:t>Neutrino “network” meeting at Paris APC 23-24 June 2014;</a:t>
            </a:r>
          </a:p>
          <a:p>
            <a:pPr lvl="1"/>
            <a:r>
              <a:rPr lang="en-US" dirty="0" smtClean="0"/>
              <a:t>ICFA Panel has been invited to contribute; </a:t>
            </a:r>
          </a:p>
          <a:p>
            <a:pPr lvl="2"/>
            <a:r>
              <a:rPr lang="en-US" dirty="0" smtClean="0"/>
              <a:t>A welcome development that will allow </a:t>
            </a:r>
            <a:r>
              <a:rPr lang="en-US" dirty="0" err="1" smtClean="0"/>
              <a:t>astro</a:t>
            </a:r>
            <a:r>
              <a:rPr lang="en-US" dirty="0" smtClean="0"/>
              <a:t>-particle aspects to be considered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64" y="826934"/>
            <a:ext cx="7038528" cy="524721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5298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77663"/>
            <a:ext cx="8964488" cy="472760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0257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7272"/>
            <a:ext cx="9144000" cy="98072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 the near term, FAs, labs are negotiating contributions to LBNE;</a:t>
            </a:r>
          </a:p>
          <a:p>
            <a:pPr lvl="1"/>
            <a:r>
              <a:rPr lang="en-US" dirty="0" smtClean="0"/>
              <a:t>These negotiations are not within the purview of the Panel, however; </a:t>
            </a:r>
          </a:p>
          <a:p>
            <a:pPr lvl="1"/>
            <a:r>
              <a:rPr lang="en-US" dirty="0" smtClean="0"/>
              <a:t>The Panel welcomes the positive developments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4" y="1124744"/>
            <a:ext cx="8892480" cy="418682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8620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Points of consensus from Town Meetings: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Scientific imperative:</a:t>
            </a:r>
          </a:p>
          <a:p>
            <a:pPr lvl="1"/>
            <a:r>
              <a:rPr lang="en-US" dirty="0" smtClean="0"/>
              <a:t>Establish a </a:t>
            </a:r>
            <a:r>
              <a:rPr lang="en-US" i="1" dirty="0" err="1" smtClean="0"/>
              <a:t>programme</a:t>
            </a:r>
            <a:r>
              <a:rPr lang="en-US" dirty="0" smtClean="0"/>
              <a:t> to measure the properties of the neutrino with a precision sufficient to allow the underlying physics to be understood</a:t>
            </a:r>
          </a:p>
          <a:p>
            <a:r>
              <a:rPr lang="en-US" dirty="0" smtClean="0"/>
              <a:t>Key steps:</a:t>
            </a:r>
          </a:p>
          <a:p>
            <a:pPr lvl="1"/>
            <a:r>
              <a:rPr lang="en-US" dirty="0" smtClean="0"/>
              <a:t>Completing the picture:</a:t>
            </a:r>
          </a:p>
          <a:p>
            <a:pPr lvl="2"/>
            <a:r>
              <a:rPr lang="en-US" dirty="0" smtClean="0"/>
              <a:t>Determine the mass hierarchy;</a:t>
            </a:r>
          </a:p>
          <a:p>
            <a:pPr lvl="2"/>
            <a:r>
              <a:rPr lang="en-US" dirty="0" smtClean="0"/>
              <a:t>Search for (and discover?) CP-invariance violation (</a:t>
            </a:r>
            <a:r>
              <a:rPr lang="en-US" dirty="0" err="1" smtClean="0"/>
              <a:t>CPiV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Determine (θ</a:t>
            </a:r>
            <a:r>
              <a:rPr lang="en-US" baseline="-25000" dirty="0" smtClean="0"/>
              <a:t>23</a:t>
            </a:r>
            <a:r>
              <a:rPr lang="en-US" dirty="0" smtClean="0"/>
              <a:t> – 45°)</a:t>
            </a:r>
          </a:p>
          <a:p>
            <a:pPr lvl="1"/>
            <a:r>
              <a:rPr lang="en-US" dirty="0" smtClean="0"/>
              <a:t>Testing the framework:</a:t>
            </a:r>
          </a:p>
          <a:p>
            <a:pPr lvl="2"/>
            <a:r>
              <a:rPr lang="en-US" dirty="0" smtClean="0"/>
              <a:t>Redundant set of precise measurements to:</a:t>
            </a:r>
          </a:p>
          <a:p>
            <a:pPr lvl="3"/>
            <a:r>
              <a:rPr lang="en-US" dirty="0" smtClean="0"/>
              <a:t>Establish the 3-neutrino mixing framework; or</a:t>
            </a:r>
          </a:p>
          <a:p>
            <a:pPr lvl="3"/>
            <a:r>
              <a:rPr lang="en-US" dirty="0" smtClean="0"/>
              <a:t>By establishing inconsistent parameter sets, or in consistent space-time </a:t>
            </a:r>
            <a:r>
              <a:rPr lang="en-US" dirty="0" err="1" smtClean="0"/>
              <a:t>behaviour</a:t>
            </a:r>
            <a:r>
              <a:rPr lang="en-US" dirty="0" smtClean="0"/>
              <a:t>, demonstrate the existence of entirely new phenomena</a:t>
            </a:r>
          </a:p>
          <a:p>
            <a:r>
              <a:rPr lang="en-US" dirty="0" smtClean="0"/>
              <a:t>The accelerator-based </a:t>
            </a:r>
            <a:r>
              <a:rPr lang="en-US" dirty="0" err="1" smtClean="0"/>
              <a:t>programme</a:t>
            </a:r>
            <a:r>
              <a:rPr lang="en-US" dirty="0" smtClean="0"/>
              <a:t> is essential:</a:t>
            </a:r>
          </a:p>
          <a:p>
            <a:pPr lvl="1"/>
            <a:r>
              <a:rPr lang="en-US" dirty="0" smtClean="0"/>
              <a:t>The only means to study transitions between each of the three </a:t>
            </a:r>
            <a:r>
              <a:rPr lang="en-US" dirty="0" err="1" smtClean="0"/>
              <a:t>flavours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Conventional facilities are sufficient to:</a:t>
            </a:r>
          </a:p>
          <a:p>
            <a:pPr lvl="2"/>
            <a:r>
              <a:rPr lang="en-US" dirty="0" smtClean="0"/>
              <a:t>Determine the mass hierarchy, initial search for </a:t>
            </a:r>
            <a:r>
              <a:rPr lang="en-US" dirty="0" err="1" smtClean="0"/>
              <a:t>CPiV</a:t>
            </a:r>
            <a:r>
              <a:rPr lang="en-US" dirty="0" smtClean="0"/>
              <a:t>, </a:t>
            </a:r>
            <a:r>
              <a:rPr lang="en-US" dirty="0" err="1"/>
              <a:t>sgn</a:t>
            </a:r>
            <a:r>
              <a:rPr lang="en-US" dirty="0"/>
              <a:t>(θ</a:t>
            </a:r>
            <a:r>
              <a:rPr lang="en-US" baseline="-25000" dirty="0"/>
              <a:t>23</a:t>
            </a:r>
            <a:r>
              <a:rPr lang="en-US" dirty="0"/>
              <a:t> – 45°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i.e. complete the picture (depending on the value of </a:t>
            </a:r>
            <a:r>
              <a:rPr lang="en-US" dirty="0" err="1" smtClean="0"/>
              <a:t>δ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Novel facilities are required to:</a:t>
            </a:r>
          </a:p>
          <a:p>
            <a:pPr lvl="2"/>
            <a:r>
              <a:rPr lang="en-US" dirty="0" smtClean="0"/>
              <a:t>Test the framework:</a:t>
            </a:r>
          </a:p>
          <a:p>
            <a:pPr lvl="3"/>
            <a:r>
              <a:rPr lang="en-US" dirty="0" smtClean="0"/>
              <a:t>The Neutrino Factory is </a:t>
            </a:r>
            <a:r>
              <a:rPr lang="en-US" dirty="0" err="1" smtClean="0"/>
              <a:t>recognised</a:t>
            </a:r>
            <a:r>
              <a:rPr lang="en-US" dirty="0" smtClean="0"/>
              <a:t> to be the facility that offers the ultimate sensitivity and precision</a:t>
            </a:r>
          </a:p>
        </p:txBody>
      </p:sp>
    </p:spTree>
    <p:extLst>
      <p:ext uri="{BB962C8B-B14F-4D97-AF65-F5344CB8AC3E}">
        <p14:creationId xmlns:p14="http://schemas.microsoft.com/office/powerpoint/2010/main" val="146360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143644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dirty="0" smtClean="0"/>
              <a:t>History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Regional Town Meetings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Initial report; highlights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Vision and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7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report; highlights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Neutrino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9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644" y="-27384"/>
            <a:ext cx="9253156" cy="1120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51" y="1048771"/>
            <a:ext cx="6667825" cy="58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Elements of the future </a:t>
            </a:r>
            <a:r>
              <a:rPr lang="en-US" dirty="0" err="1" smtClean="0"/>
              <a:t>programme</a:t>
            </a:r>
            <a:r>
              <a:rPr lang="en-US" dirty="0" smtClean="0"/>
              <a:t> [1]: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Narrow-band and wide-band beams are complementary; they measure different things in different ways:</a:t>
            </a:r>
          </a:p>
          <a:p>
            <a:pPr lvl="1"/>
            <a:r>
              <a:rPr lang="en-US" dirty="0" smtClean="0"/>
              <a:t>Narrow-band beam:</a:t>
            </a:r>
          </a:p>
          <a:p>
            <a:pPr lvl="2"/>
            <a:r>
              <a:rPr lang="en-US" dirty="0" smtClean="0"/>
              <a:t>Low neutrino energy; relatively short baseline; very large (water Cherenkov) detector:</a:t>
            </a:r>
          </a:p>
          <a:p>
            <a:pPr lvl="3"/>
            <a:r>
              <a:rPr lang="en-US" dirty="0" smtClean="0"/>
              <a:t>Measure difference between neutrino and anti-neutrino rate</a:t>
            </a:r>
          </a:p>
          <a:p>
            <a:pPr lvl="4"/>
            <a:r>
              <a:rPr lang="en-US" dirty="0" smtClean="0"/>
              <a:t>Direct investigation of </a:t>
            </a:r>
            <a:r>
              <a:rPr lang="en-US" dirty="0" err="1" smtClean="0"/>
              <a:t>CPiV</a:t>
            </a:r>
            <a:endParaRPr lang="en-US" dirty="0" smtClean="0"/>
          </a:p>
          <a:p>
            <a:pPr lvl="2"/>
            <a:r>
              <a:rPr lang="en-US" dirty="0" smtClean="0"/>
              <a:t>T2HK (on MEXT roadmap, supported by R&amp;D </a:t>
            </a:r>
            <a:r>
              <a:rPr lang="en-US" dirty="0" err="1" smtClean="0"/>
              <a:t>programme</a:t>
            </a:r>
            <a:r>
              <a:rPr lang="en-US" dirty="0" smtClean="0"/>
              <a:t>); </a:t>
            </a:r>
            <a:r>
              <a:rPr lang="en-US" dirty="0" err="1" smtClean="0"/>
              <a:t>ESSnu</a:t>
            </a:r>
            <a:r>
              <a:rPr lang="en-US" dirty="0" smtClean="0"/>
              <a:t> (design study)</a:t>
            </a:r>
          </a:p>
          <a:p>
            <a:pPr lvl="1"/>
            <a:r>
              <a:rPr lang="en-US" dirty="0" smtClean="0"/>
              <a:t>Wide-band beam:</a:t>
            </a:r>
          </a:p>
          <a:p>
            <a:pPr lvl="2"/>
            <a:r>
              <a:rPr lang="en-US" dirty="0" smtClean="0"/>
              <a:t>High neutrino energy; long (or very long) baseline; large, high resolution (liquid argon) detector:</a:t>
            </a:r>
          </a:p>
          <a:p>
            <a:pPr lvl="3"/>
            <a:r>
              <a:rPr lang="en-US" dirty="0" smtClean="0"/>
              <a:t>Long baseline gives sensitivity to mass hierarchy via the matter effect</a:t>
            </a:r>
          </a:p>
          <a:p>
            <a:pPr lvl="3"/>
            <a:r>
              <a:rPr lang="en-US" dirty="0" smtClean="0"/>
              <a:t>Opportunity to measure neutrino energy spectrum (first and second oscillation </a:t>
            </a:r>
            <a:r>
              <a:rPr lang="en-US" dirty="0" err="1" smtClean="0"/>
              <a:t>measurent</a:t>
            </a:r>
            <a:r>
              <a:rPr lang="en-US" dirty="0" smtClean="0"/>
              <a:t>);</a:t>
            </a:r>
          </a:p>
          <a:p>
            <a:pPr lvl="3"/>
            <a:r>
              <a:rPr lang="en-US" dirty="0" smtClean="0"/>
              <a:t>Comparison of neutrino and antineutrino rate</a:t>
            </a:r>
          </a:p>
          <a:p>
            <a:pPr lvl="3"/>
            <a:r>
              <a:rPr lang="en-US" dirty="0" smtClean="0"/>
              <a:t>Determination of </a:t>
            </a:r>
            <a:r>
              <a:rPr lang="en-US" dirty="0" err="1" smtClean="0"/>
              <a:t>δ</a:t>
            </a:r>
            <a:r>
              <a:rPr lang="en-US" dirty="0" smtClean="0"/>
              <a:t> from spectrum</a:t>
            </a:r>
          </a:p>
          <a:p>
            <a:pPr lvl="2"/>
            <a:r>
              <a:rPr lang="en-US" dirty="0" smtClean="0"/>
              <a:t>LBNE:</a:t>
            </a:r>
          </a:p>
          <a:p>
            <a:pPr lvl="3"/>
            <a:r>
              <a:rPr lang="en-US" dirty="0" smtClean="0"/>
              <a:t>CD1 approval and $867M DOE planning line:</a:t>
            </a:r>
          </a:p>
          <a:p>
            <a:pPr lvl="4"/>
            <a:r>
              <a:rPr lang="en-US" dirty="0" smtClean="0"/>
              <a:t>Panel notes and welcomes recent progress in the “</a:t>
            </a:r>
            <a:r>
              <a:rPr lang="en-US" dirty="0" err="1" smtClean="0"/>
              <a:t>internationalisation</a:t>
            </a:r>
            <a:r>
              <a:rPr lang="en-US" dirty="0" smtClean="0"/>
              <a:t>” of LBNE</a:t>
            </a:r>
          </a:p>
          <a:p>
            <a:pPr lvl="2"/>
            <a:r>
              <a:rPr lang="en-US" dirty="0" smtClean="0"/>
              <a:t>LBNO: </a:t>
            </a:r>
          </a:p>
          <a:p>
            <a:pPr lvl="3"/>
            <a:r>
              <a:rPr lang="en-US" dirty="0" smtClean="0"/>
              <a:t>Design study to be completed by the end of 2014</a:t>
            </a:r>
          </a:p>
          <a:p>
            <a:pPr lvl="1"/>
            <a:r>
              <a:rPr lang="en-US" dirty="0" smtClean="0"/>
              <a:t>Substantial benefits:</a:t>
            </a:r>
          </a:p>
          <a:p>
            <a:pPr lvl="2"/>
            <a:r>
              <a:rPr lang="en-US" dirty="0" smtClean="0"/>
              <a:t>Different measurements with</a:t>
            </a:r>
          </a:p>
          <a:p>
            <a:pPr lvl="2"/>
            <a:r>
              <a:rPr lang="en-US" dirty="0" smtClean="0"/>
              <a:t>Different systematics exploiting</a:t>
            </a:r>
          </a:p>
          <a:p>
            <a:pPr lvl="2"/>
            <a:r>
              <a:rPr lang="en-US" dirty="0" smtClean="0"/>
              <a:t>Regional strengths</a:t>
            </a:r>
          </a:p>
          <a:p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future </a:t>
            </a:r>
            <a:r>
              <a:rPr lang="en-US" dirty="0" err="1" smtClean="0"/>
              <a:t>programme</a:t>
            </a:r>
            <a:r>
              <a:rPr lang="en-US" dirty="0" smtClean="0"/>
              <a:t> [2]: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Testing the framework:</a:t>
            </a:r>
          </a:p>
          <a:p>
            <a:pPr lvl="1"/>
            <a:r>
              <a:rPr lang="en-US" dirty="0" smtClean="0"/>
              <a:t>Sterile neutrinos (short-baseline </a:t>
            </a:r>
            <a:r>
              <a:rPr lang="en-US" dirty="0" err="1" smtClean="0"/>
              <a:t>programme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Accelerator-experiment </a:t>
            </a:r>
            <a:r>
              <a:rPr lang="en-US" dirty="0"/>
              <a:t>a</a:t>
            </a:r>
            <a:r>
              <a:rPr lang="en-US" dirty="0" smtClean="0"/>
              <a:t>nomalies:</a:t>
            </a:r>
          </a:p>
          <a:p>
            <a:pPr lvl="3"/>
            <a:r>
              <a:rPr lang="en-US" dirty="0" smtClean="0"/>
              <a:t>LSND:</a:t>
            </a:r>
          </a:p>
          <a:p>
            <a:pPr lvl="4"/>
            <a:r>
              <a:rPr lang="en-US" dirty="0" smtClean="0"/>
              <a:t>Electron antineutrino appearance</a:t>
            </a:r>
          </a:p>
          <a:p>
            <a:pPr lvl="3"/>
            <a:r>
              <a:rPr lang="en-US" dirty="0" err="1" smtClean="0"/>
              <a:t>MiniBooNE</a:t>
            </a:r>
            <a:r>
              <a:rPr lang="en-US" dirty="0" smtClean="0"/>
              <a:t>:</a:t>
            </a:r>
          </a:p>
          <a:p>
            <a:pPr lvl="4"/>
            <a:r>
              <a:rPr lang="en-US" dirty="0" smtClean="0"/>
              <a:t>Electron neutrino excess at low neutrino energy</a:t>
            </a:r>
          </a:p>
          <a:p>
            <a:pPr marL="1165225" lvl="2" indent="0">
              <a:buNone/>
            </a:pPr>
            <a:r>
              <a:rPr lang="en-US" dirty="0" smtClean="0"/>
              <a:t>Can be interpreted as oscillations with Δm</a:t>
            </a:r>
            <a:r>
              <a:rPr lang="en-US" baseline="30000" dirty="0" smtClean="0"/>
              <a:t>2</a:t>
            </a:r>
            <a:r>
              <a:rPr lang="en-US" dirty="0" smtClean="0"/>
              <a:t> ~ 1eV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Accelerator-based </a:t>
            </a:r>
            <a:r>
              <a:rPr lang="en-US" dirty="0" err="1" smtClean="0"/>
              <a:t>programme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Approved:</a:t>
            </a:r>
          </a:p>
          <a:p>
            <a:pPr lvl="4"/>
            <a:r>
              <a:rPr lang="en-US" dirty="0" err="1" smtClean="0"/>
              <a:t>MicroBooNE</a:t>
            </a:r>
            <a:r>
              <a:rPr lang="en-US" dirty="0" smtClean="0"/>
              <a:t>; </a:t>
            </a:r>
            <a:r>
              <a:rPr lang="en-US" dirty="0" err="1" smtClean="0"/>
              <a:t>LAr</a:t>
            </a:r>
            <a:r>
              <a:rPr lang="en-US" dirty="0" smtClean="0"/>
              <a:t> TPC to establish origin of </a:t>
            </a:r>
            <a:r>
              <a:rPr lang="en-US" dirty="0" err="1" smtClean="0"/>
              <a:t>MiniBooNE</a:t>
            </a:r>
            <a:r>
              <a:rPr lang="en-US" dirty="0" smtClean="0"/>
              <a:t> anomaly</a:t>
            </a:r>
          </a:p>
          <a:p>
            <a:pPr lvl="3"/>
            <a:r>
              <a:rPr lang="en-US" dirty="0" smtClean="0"/>
              <a:t>Proposed:</a:t>
            </a:r>
          </a:p>
          <a:p>
            <a:pPr lvl="4"/>
            <a:r>
              <a:rPr lang="en-US" dirty="0" smtClean="0"/>
              <a:t>Two, </a:t>
            </a:r>
            <a:r>
              <a:rPr lang="en-US" dirty="0" err="1" smtClean="0"/>
              <a:t>LAr</a:t>
            </a:r>
            <a:r>
              <a:rPr lang="en-US" dirty="0" smtClean="0"/>
              <a:t> TPCs at different baselines to address LSND and </a:t>
            </a:r>
            <a:r>
              <a:rPr lang="en-US" dirty="0" err="1" smtClean="0"/>
              <a:t>MiniBooNE</a:t>
            </a:r>
            <a:r>
              <a:rPr lang="en-US" dirty="0" smtClean="0"/>
              <a:t> anomalies:</a:t>
            </a:r>
          </a:p>
          <a:p>
            <a:pPr lvl="5"/>
            <a:r>
              <a:rPr lang="en-US" dirty="0" smtClean="0">
                <a:solidFill>
                  <a:schemeClr val="bg1"/>
                </a:solidFill>
              </a:rPr>
              <a:t>ICARUS/</a:t>
            </a:r>
            <a:r>
              <a:rPr lang="en-US" dirty="0" err="1" smtClean="0">
                <a:solidFill>
                  <a:schemeClr val="bg1"/>
                </a:solidFill>
              </a:rPr>
              <a:t>NESSiE</a:t>
            </a:r>
            <a:r>
              <a:rPr lang="en-US" dirty="0" smtClean="0">
                <a:solidFill>
                  <a:schemeClr val="bg1"/>
                </a:solidFill>
              </a:rPr>
              <a:t> at CERN; </a:t>
            </a:r>
            <a:r>
              <a:rPr lang="en-US" dirty="0" err="1" smtClean="0">
                <a:solidFill>
                  <a:schemeClr val="bg1"/>
                </a:solidFill>
              </a:rPr>
              <a:t>LArLAr</a:t>
            </a:r>
            <a:r>
              <a:rPr lang="en-US" dirty="0" smtClean="0">
                <a:solidFill>
                  <a:schemeClr val="bg1"/>
                </a:solidFill>
              </a:rPr>
              <a:t> at FNAL</a:t>
            </a:r>
          </a:p>
          <a:p>
            <a:pPr lvl="4"/>
            <a:r>
              <a:rPr lang="en-US" dirty="0" smtClean="0"/>
              <a:t>LSND-like experiment at ORNL</a:t>
            </a:r>
          </a:p>
          <a:p>
            <a:pPr lvl="4"/>
            <a:r>
              <a:rPr lang="en-US" dirty="0" err="1" smtClean="0"/>
              <a:t>Muon</a:t>
            </a:r>
            <a:r>
              <a:rPr lang="en-US" dirty="0" smtClean="0"/>
              <a:t> storage ring serving near/far detectors:</a:t>
            </a:r>
          </a:p>
          <a:p>
            <a:pPr lvl="5"/>
            <a:r>
              <a:rPr lang="en-US" dirty="0" err="1" smtClean="0">
                <a:solidFill>
                  <a:srgbClr val="FFFFFF"/>
                </a:solidFill>
              </a:rPr>
              <a:t>nuSTORM</a:t>
            </a:r>
            <a:r>
              <a:rPr lang="en-US" dirty="0" smtClean="0">
                <a:solidFill>
                  <a:srgbClr val="FFFFFF"/>
                </a:solidFill>
              </a:rPr>
              <a:t>:  under consideration at CERN and FNAL</a:t>
            </a:r>
          </a:p>
          <a:p>
            <a:pPr lvl="1"/>
            <a:r>
              <a:rPr lang="en-US" dirty="0" smtClean="0"/>
              <a:t>Precision measurements in long-baseline oscillation experiments:</a:t>
            </a:r>
          </a:p>
          <a:p>
            <a:pPr lvl="2"/>
            <a:r>
              <a:rPr lang="en-US" dirty="0" smtClean="0"/>
              <a:t>Over constrain three-neutrino mixing matrix;</a:t>
            </a:r>
          </a:p>
          <a:p>
            <a:pPr lvl="2"/>
            <a:r>
              <a:rPr lang="en-US" dirty="0" smtClean="0"/>
              <a:t>Detailed measurements of all of the accessible oscillation channels;</a:t>
            </a:r>
          </a:p>
          <a:p>
            <a:pPr lvl="2"/>
            <a:r>
              <a:rPr lang="en-US" dirty="0" smtClean="0"/>
              <a:t>Investigation of space-time (</a:t>
            </a:r>
            <a:r>
              <a:rPr lang="en-US" i="1" dirty="0" smtClean="0"/>
              <a:t>L/E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Requires development of novel accelerator or detector capabilities:</a:t>
            </a:r>
          </a:p>
          <a:p>
            <a:pPr lvl="2"/>
            <a:r>
              <a:rPr lang="en-US" dirty="0" smtClean="0"/>
              <a:t>Neutrino Factory (design study supported by substantial R&amp;D </a:t>
            </a:r>
            <a:r>
              <a:rPr lang="en-US" dirty="0" err="1" smtClean="0"/>
              <a:t>programme</a:t>
            </a:r>
            <a:r>
              <a:rPr lang="en-US" dirty="0" smtClean="0"/>
              <a:t>):</a:t>
            </a:r>
          </a:p>
          <a:p>
            <a:pPr lvl="3"/>
            <a:r>
              <a:rPr lang="en-US" dirty="0" smtClean="0"/>
              <a:t>Flexible; high-energy electron and </a:t>
            </a:r>
            <a:r>
              <a:rPr lang="en-US" dirty="0" err="1" smtClean="0"/>
              <a:t>muon</a:t>
            </a:r>
            <a:r>
              <a:rPr lang="en-US" dirty="0" smtClean="0"/>
              <a:t> neutrino beams;</a:t>
            </a:r>
          </a:p>
          <a:p>
            <a:pPr lvl="4"/>
            <a:r>
              <a:rPr lang="en-US" dirty="0" smtClean="0"/>
              <a:t>Capable of investigating all accessible channels</a:t>
            </a:r>
          </a:p>
          <a:p>
            <a:pPr lvl="2"/>
            <a:r>
              <a:rPr lang="en-US" dirty="0" smtClean="0"/>
              <a:t>Daedalus (design study):</a:t>
            </a:r>
          </a:p>
          <a:p>
            <a:pPr lvl="3"/>
            <a:r>
              <a:rPr lang="en-US" dirty="0" smtClean="0"/>
              <a:t>Electron-neutrino beam from </a:t>
            </a:r>
            <a:r>
              <a:rPr lang="en-US" dirty="0" err="1" smtClean="0"/>
              <a:t>muon</a:t>
            </a:r>
            <a:r>
              <a:rPr lang="en-US" dirty="0" smtClean="0"/>
              <a:t> decay at rest; exploit </a:t>
            </a:r>
            <a:r>
              <a:rPr lang="en-US" i="1" dirty="0" smtClean="0"/>
              <a:t>L</a:t>
            </a:r>
            <a:r>
              <a:rPr lang="en-US" dirty="0" smtClean="0"/>
              <a:t> dependence of oscillation spectrum</a:t>
            </a:r>
          </a:p>
        </p:txBody>
      </p:sp>
    </p:spTree>
    <p:extLst>
      <p:ext uri="{BB962C8B-B14F-4D97-AF65-F5344CB8AC3E}">
        <p14:creationId xmlns:p14="http://schemas.microsoft.com/office/powerpoint/2010/main" val="51104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future </a:t>
            </a:r>
            <a:r>
              <a:rPr lang="en-US" dirty="0" err="1" smtClean="0"/>
              <a:t>programme</a:t>
            </a:r>
            <a:r>
              <a:rPr lang="en-US" dirty="0" smtClean="0"/>
              <a:t> [3]: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Management of systematic uncertainties:</a:t>
            </a:r>
          </a:p>
          <a:p>
            <a:pPr lvl="1"/>
            <a:r>
              <a:rPr lang="en-US" dirty="0" smtClean="0"/>
              <a:t>Require to control uncertainties on flux and signal/background cross sections in line with statistical uncertainty:</a:t>
            </a:r>
          </a:p>
          <a:p>
            <a:pPr lvl="2"/>
            <a:r>
              <a:rPr lang="en-US" dirty="0" smtClean="0"/>
              <a:t>Eventually this requires systematic uncertainties at the (few) per-cent level</a:t>
            </a:r>
          </a:p>
          <a:p>
            <a:pPr lvl="1"/>
            <a:r>
              <a:rPr lang="en-US" dirty="0" smtClean="0"/>
              <a:t>Requires a coordinated </a:t>
            </a:r>
            <a:r>
              <a:rPr lang="en-US" dirty="0" err="1" smtClean="0"/>
              <a:t>programme</a:t>
            </a:r>
            <a:r>
              <a:rPr lang="en-US" dirty="0" smtClean="0"/>
              <a:t> of:</a:t>
            </a:r>
          </a:p>
          <a:p>
            <a:pPr lvl="2"/>
            <a:r>
              <a:rPr lang="en-US" dirty="0" err="1" smtClean="0"/>
              <a:t>Hadro</a:t>
            </a:r>
            <a:r>
              <a:rPr lang="en-US" dirty="0" smtClean="0"/>
              <a:t>-production measurements:</a:t>
            </a:r>
          </a:p>
          <a:p>
            <a:pPr lvl="3"/>
            <a:r>
              <a:rPr lang="en-US" dirty="0" smtClean="0"/>
              <a:t>NA61 (SHINE) at CERN; development of this </a:t>
            </a:r>
            <a:r>
              <a:rPr lang="en-US" dirty="0" err="1" smtClean="0"/>
              <a:t>programme</a:t>
            </a:r>
            <a:r>
              <a:rPr lang="en-US" dirty="0" smtClean="0"/>
              <a:t> likely to be required</a:t>
            </a:r>
            <a:endParaRPr lang="en-US" dirty="0"/>
          </a:p>
          <a:p>
            <a:pPr lvl="2"/>
            <a:r>
              <a:rPr lang="en-US" dirty="0" smtClean="0"/>
              <a:t>Neutrino-nucleus cross section measurements:</a:t>
            </a:r>
          </a:p>
          <a:p>
            <a:pPr lvl="3"/>
            <a:r>
              <a:rPr lang="en-US" dirty="0" smtClean="0"/>
              <a:t>Present/approved </a:t>
            </a:r>
            <a:r>
              <a:rPr lang="en-US" dirty="0" err="1" smtClean="0"/>
              <a:t>programme</a:t>
            </a:r>
            <a:r>
              <a:rPr lang="en-US" dirty="0" smtClean="0"/>
              <a:t>:</a:t>
            </a:r>
          </a:p>
          <a:p>
            <a:pPr lvl="4"/>
            <a:r>
              <a:rPr lang="en-US" dirty="0" smtClean="0"/>
              <a:t>T2K ND280</a:t>
            </a:r>
          </a:p>
          <a:p>
            <a:pPr lvl="4"/>
            <a:r>
              <a:rPr lang="en-US" dirty="0" smtClean="0"/>
              <a:t>Minerva, </a:t>
            </a:r>
            <a:r>
              <a:rPr lang="en-US" dirty="0" err="1" smtClean="0"/>
              <a:t>MiniBooNE</a:t>
            </a:r>
            <a:r>
              <a:rPr lang="en-US" dirty="0" smtClean="0"/>
              <a:t>, </a:t>
            </a:r>
            <a:r>
              <a:rPr lang="en-US" dirty="0" err="1" smtClean="0"/>
              <a:t>MicroBooNE</a:t>
            </a:r>
            <a:r>
              <a:rPr lang="en-US" dirty="0" smtClean="0"/>
              <a:t> at FNAL</a:t>
            </a:r>
          </a:p>
          <a:p>
            <a:pPr lvl="3"/>
            <a:r>
              <a:rPr lang="en-US" dirty="0" smtClean="0"/>
              <a:t>Proposed:</a:t>
            </a:r>
          </a:p>
          <a:p>
            <a:pPr lvl="4"/>
            <a:r>
              <a:rPr lang="en-US" dirty="0" err="1" smtClean="0"/>
              <a:t>nuSTORM</a:t>
            </a:r>
            <a:r>
              <a:rPr lang="en-US" dirty="0" smtClean="0"/>
              <a:t> (being considered at CERN and FNAL)</a:t>
            </a:r>
          </a:p>
          <a:p>
            <a:pPr lvl="5"/>
            <a:r>
              <a:rPr lang="en-US" dirty="0">
                <a:solidFill>
                  <a:srgbClr val="FFFFFF"/>
                </a:solidFill>
              </a:rPr>
              <a:t>O</a:t>
            </a:r>
            <a:r>
              <a:rPr lang="en-US" dirty="0" smtClean="0">
                <a:solidFill>
                  <a:srgbClr val="FFFFFF"/>
                </a:solidFill>
              </a:rPr>
              <a:t>nly way to measure electron-neutrino (signal) cross sections precisely</a:t>
            </a:r>
          </a:p>
          <a:p>
            <a:r>
              <a:rPr lang="en-US" dirty="0" smtClean="0"/>
              <a:t>R&amp;D </a:t>
            </a:r>
            <a:r>
              <a:rPr lang="en-US" dirty="0" err="1" smtClean="0"/>
              <a:t>programme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Essential both to: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eliver the next-generation </a:t>
            </a:r>
            <a:r>
              <a:rPr lang="en-US" dirty="0" err="1" smtClean="0"/>
              <a:t>programme</a:t>
            </a:r>
            <a:r>
              <a:rPr lang="en-US" dirty="0" smtClean="0"/>
              <a:t>; and to</a:t>
            </a:r>
          </a:p>
          <a:p>
            <a:pPr lvl="2"/>
            <a:r>
              <a:rPr lang="en-US" dirty="0" err="1" smtClean="0"/>
              <a:t>Realise</a:t>
            </a:r>
            <a:r>
              <a:rPr lang="en-US" dirty="0" smtClean="0"/>
              <a:t> the innovative accelerator/detector combinations required to complete and then to test the three-neutrino mixing picture</a:t>
            </a:r>
          </a:p>
          <a:p>
            <a:pPr lvl="1"/>
            <a:r>
              <a:rPr lang="en-US" dirty="0" smtClean="0"/>
              <a:t>Panel has identified </a:t>
            </a:r>
            <a:r>
              <a:rPr lang="en-US" dirty="0" err="1" smtClean="0"/>
              <a:t>programme</a:t>
            </a:r>
            <a:r>
              <a:rPr lang="en-US" dirty="0" smtClean="0"/>
              <a:t> required in:</a:t>
            </a:r>
          </a:p>
          <a:p>
            <a:pPr lvl="2"/>
            <a:r>
              <a:rPr lang="en-US" dirty="0" smtClean="0"/>
              <a:t>Detectors:</a:t>
            </a:r>
          </a:p>
          <a:p>
            <a:pPr lvl="3"/>
            <a:r>
              <a:rPr lang="en-US" dirty="0" smtClean="0"/>
              <a:t>Photo-sensors; </a:t>
            </a:r>
            <a:r>
              <a:rPr lang="en-US" dirty="0" err="1" smtClean="0"/>
              <a:t>LAr</a:t>
            </a:r>
            <a:r>
              <a:rPr lang="en-US" dirty="0" smtClean="0"/>
              <a:t>; </a:t>
            </a:r>
            <a:r>
              <a:rPr lang="en-US" dirty="0" err="1" smtClean="0"/>
              <a:t>magnetisation</a:t>
            </a:r>
            <a:r>
              <a:rPr lang="en-US" dirty="0" smtClean="0"/>
              <a:t> of large volumes; high granularity for near detectors</a:t>
            </a:r>
          </a:p>
          <a:p>
            <a:pPr lvl="2"/>
            <a:r>
              <a:rPr lang="en-US" dirty="0" smtClean="0"/>
              <a:t>Accelerators:</a:t>
            </a:r>
          </a:p>
          <a:p>
            <a:pPr lvl="3"/>
            <a:r>
              <a:rPr lang="en-US" dirty="0" smtClean="0"/>
              <a:t>High power proton source and target; pion/</a:t>
            </a:r>
            <a:r>
              <a:rPr lang="en-US" dirty="0" err="1" smtClean="0"/>
              <a:t>muon</a:t>
            </a:r>
            <a:r>
              <a:rPr lang="en-US" dirty="0" smtClean="0"/>
              <a:t> capture; ionization cooling; novel, rapid acceleration</a:t>
            </a:r>
          </a:p>
          <a:p>
            <a:pPr lvl="2"/>
            <a:r>
              <a:rPr lang="en-US" dirty="0" smtClean="0"/>
              <a:t>Software and computing</a:t>
            </a:r>
          </a:p>
          <a:p>
            <a:pPr lvl="3"/>
            <a:r>
              <a:rPr lang="en-US" dirty="0" err="1" smtClean="0"/>
              <a:t>LAr</a:t>
            </a:r>
            <a:r>
              <a:rPr lang="en-US" dirty="0"/>
              <a:t>:</a:t>
            </a:r>
            <a:r>
              <a:rPr lang="en-US" dirty="0" smtClean="0"/>
              <a:t> reconstruction and </a:t>
            </a:r>
            <a:r>
              <a:rPr lang="en-US" dirty="0" err="1" smtClean="0"/>
              <a:t>visualisation</a:t>
            </a:r>
            <a:r>
              <a:rPr lang="en-US" dirty="0" smtClean="0"/>
              <a:t>, neutrino event generators, modeling of cross sections and final states …</a:t>
            </a:r>
          </a:p>
        </p:txBody>
      </p:sp>
    </p:spTree>
    <p:extLst>
      <p:ext uri="{BB962C8B-B14F-4D97-AF65-F5344CB8AC3E}">
        <p14:creationId xmlns:p14="http://schemas.microsoft.com/office/powerpoint/2010/main" val="266679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Opportunities for promoting cooperation and collaboration: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Panel can promote cooperation in:</a:t>
            </a:r>
          </a:p>
          <a:p>
            <a:pPr lvl="1"/>
            <a:r>
              <a:rPr lang="en-US" dirty="0" smtClean="0"/>
              <a:t>Simulation:</a:t>
            </a:r>
          </a:p>
          <a:p>
            <a:pPr lvl="2"/>
            <a:r>
              <a:rPr lang="en-US" dirty="0" smtClean="0"/>
              <a:t>Understanding and implementation of cross section and particle-production models</a:t>
            </a:r>
          </a:p>
          <a:p>
            <a:pPr lvl="1"/>
            <a:r>
              <a:rPr lang="en-US" dirty="0" smtClean="0"/>
              <a:t>Analysis:</a:t>
            </a:r>
          </a:p>
          <a:p>
            <a:pPr lvl="2"/>
            <a:r>
              <a:rPr lang="en-US" dirty="0" smtClean="0"/>
              <a:t>Combination of results with appropriate treatment of systematic uncertainties</a:t>
            </a:r>
          </a:p>
          <a:p>
            <a:pPr lvl="1"/>
            <a:r>
              <a:rPr lang="en-US" dirty="0" err="1" smtClean="0"/>
              <a:t>Programme</a:t>
            </a:r>
            <a:r>
              <a:rPr lang="en-US" dirty="0" smtClean="0"/>
              <a:t> of supporting measurements:</a:t>
            </a:r>
          </a:p>
          <a:p>
            <a:pPr lvl="2"/>
            <a:r>
              <a:rPr lang="en-US" dirty="0" smtClean="0"/>
              <a:t>Evaluation and planning of the necessary </a:t>
            </a:r>
            <a:r>
              <a:rPr lang="en-US" dirty="0" err="1" smtClean="0"/>
              <a:t>programme</a:t>
            </a:r>
            <a:r>
              <a:rPr lang="en-US" dirty="0" smtClean="0"/>
              <a:t> of </a:t>
            </a:r>
            <a:r>
              <a:rPr lang="en-US" dirty="0" err="1" smtClean="0"/>
              <a:t>hadroproduction</a:t>
            </a:r>
            <a:r>
              <a:rPr lang="en-US" dirty="0"/>
              <a:t> </a:t>
            </a:r>
            <a:r>
              <a:rPr lang="en-US" dirty="0" smtClean="0"/>
              <a:t>and cross section measurements</a:t>
            </a:r>
          </a:p>
          <a:p>
            <a:pPr marL="0" indent="0">
              <a:buNone/>
              <a:tabLst>
                <a:tab pos="354013" algn="l"/>
              </a:tabLst>
            </a:pPr>
            <a:r>
              <a:rPr lang="en-US" dirty="0" smtClean="0"/>
              <a:t>	The Panel is considering </a:t>
            </a:r>
            <a:r>
              <a:rPr lang="en-US" dirty="0" err="1" smtClean="0"/>
              <a:t>organising</a:t>
            </a:r>
            <a:r>
              <a:rPr lang="en-US" dirty="0" smtClean="0"/>
              <a:t> a w/s to foster/develop such cooperation</a:t>
            </a:r>
          </a:p>
          <a:p>
            <a:pPr marL="0" indent="0">
              <a:buNone/>
              <a:tabLst>
                <a:tab pos="354013" algn="l"/>
              </a:tabLst>
            </a:pPr>
            <a:endParaRPr lang="en-US" dirty="0" smtClean="0"/>
          </a:p>
          <a:p>
            <a:r>
              <a:rPr lang="en-US" dirty="0" smtClean="0"/>
              <a:t>The Panel has identified opportunities to promote collaboration in:</a:t>
            </a:r>
          </a:p>
          <a:p>
            <a:pPr lvl="1"/>
            <a:r>
              <a:rPr lang="en-US" dirty="0" smtClean="0"/>
              <a:t>Detector and accelerator R&amp;D:</a:t>
            </a:r>
          </a:p>
          <a:p>
            <a:pPr lvl="2"/>
            <a:r>
              <a:rPr lang="en-US" dirty="0" smtClean="0"/>
              <a:t>Great opportunity to define a coordinated/collaborative </a:t>
            </a:r>
            <a:r>
              <a:rPr lang="en-US" dirty="0" err="1" smtClean="0"/>
              <a:t>programme</a:t>
            </a:r>
            <a:r>
              <a:rPr lang="en-US" dirty="0" smtClean="0"/>
              <a:t> that plays to the strengths of each region</a:t>
            </a:r>
          </a:p>
          <a:p>
            <a:pPr lvl="3"/>
            <a:r>
              <a:rPr lang="en-US" dirty="0" smtClean="0"/>
              <a:t>The model of the CERN “RD” </a:t>
            </a:r>
            <a:r>
              <a:rPr lang="en-US" dirty="0" err="1" smtClean="0"/>
              <a:t>programme</a:t>
            </a:r>
            <a:r>
              <a:rPr lang="en-US" dirty="0"/>
              <a:t> </a:t>
            </a:r>
            <a:r>
              <a:rPr lang="en-US" dirty="0" smtClean="0"/>
              <a:t>for LHC preparation could be a basis for this;</a:t>
            </a:r>
          </a:p>
          <a:p>
            <a:endParaRPr lang="en-US" dirty="0" smtClean="0"/>
          </a:p>
          <a:p>
            <a:r>
              <a:rPr lang="en-US" dirty="0" smtClean="0"/>
              <a:t>The timely implementation of the ambitious </a:t>
            </a:r>
            <a:r>
              <a:rPr lang="en-US" dirty="0" err="1" smtClean="0"/>
              <a:t>programme</a:t>
            </a:r>
            <a:r>
              <a:rPr lang="en-US" dirty="0" smtClean="0"/>
              <a:t> required first to complete and then to test the three-neutrino mixing model calls for coordination to </a:t>
            </a:r>
            <a:r>
              <a:rPr lang="en-US" dirty="0" err="1" smtClean="0"/>
              <a:t>optimise</a:t>
            </a:r>
            <a:r>
              <a:rPr lang="en-US" dirty="0" smtClean="0"/>
              <a:t> the collaborative exploitation of the infrastructures that exist across the world (CERN, FNAL and J-PARC)</a:t>
            </a:r>
          </a:p>
          <a:p>
            <a:pPr lvl="1"/>
            <a:r>
              <a:rPr lang="en-US" dirty="0" smtClean="0"/>
              <a:t>To work though the issues and opportunities now need to initiate the second phase of the Panel’s consultation process:</a:t>
            </a:r>
          </a:p>
          <a:p>
            <a:pPr lvl="2"/>
            <a:r>
              <a:rPr lang="en-US" dirty="0" smtClean="0"/>
              <a:t>The consultation with Laboratory and Funding Agency Directors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8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and next steps: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Neutrino Panel</a:t>
            </a:r>
            <a:endParaRPr lang="en-US" dirty="0"/>
          </a:p>
        </p:txBody>
      </p:sp>
      <p:pic>
        <p:nvPicPr>
          <p:cNvPr id="4" name="Picture 3" descr="danielhburnhamar01mooruoft_00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896" y="1"/>
            <a:ext cx="1158104" cy="1772816"/>
          </a:xfrm>
          <a:prstGeom prst="rect">
            <a:avLst/>
          </a:prstGeom>
        </p:spPr>
      </p:pic>
      <p:pic>
        <p:nvPicPr>
          <p:cNvPr id="5" name="Picture 4" descr="danielhburnhamar01mooruoft_00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188695" cy="1772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88640"/>
            <a:ext cx="3456384" cy="102977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3724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coordinated </a:t>
            </a:r>
            <a:r>
              <a:rPr lang="en-US" dirty="0" err="1" smtClean="0"/>
              <a:t>programme</a:t>
            </a:r>
            <a:r>
              <a:rPr lang="en-US" dirty="0" smtClean="0"/>
              <a:t>; considerations: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Motivation:</a:t>
            </a:r>
            <a:endParaRPr lang="en-US" dirty="0"/>
          </a:p>
          <a:p>
            <a:pPr lvl="1"/>
            <a:r>
              <a:rPr lang="en-US" dirty="0" smtClean="0"/>
              <a:t>To </a:t>
            </a:r>
            <a:r>
              <a:rPr lang="en-US" dirty="0" err="1"/>
              <a:t>optimise</a:t>
            </a:r>
            <a:r>
              <a:rPr lang="en-US" dirty="0"/>
              <a:t> discovery </a:t>
            </a:r>
            <a:r>
              <a:rPr lang="en-US" dirty="0" smtClean="0"/>
              <a:t>potential:</a:t>
            </a:r>
          </a:p>
          <a:p>
            <a:pPr lvl="2"/>
            <a:r>
              <a:rPr lang="en-US" dirty="0" smtClean="0"/>
              <a:t>Neutrino </a:t>
            </a:r>
            <a:r>
              <a:rPr lang="en-US" dirty="0"/>
              <a:t>community </a:t>
            </a:r>
            <a:r>
              <a:rPr lang="en-US" dirty="0" smtClean="0"/>
              <a:t>requires timely </a:t>
            </a:r>
            <a:r>
              <a:rPr lang="en-US" dirty="0"/>
              <a:t>access to </a:t>
            </a:r>
            <a:r>
              <a:rPr lang="en-US" dirty="0" smtClean="0"/>
              <a:t>a number of complementary</a:t>
            </a:r>
            <a:r>
              <a:rPr lang="en-US" dirty="0"/>
              <a:t>, powerful neutrino-beam facilities;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/>
              <a:t>to reach its </a:t>
            </a:r>
            <a:r>
              <a:rPr lang="en-US" dirty="0" smtClean="0"/>
              <a:t>full potential require:</a:t>
            </a:r>
          </a:p>
          <a:p>
            <a:pPr lvl="2"/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/>
              <a:t>of measurement by which the systematic errors are made commensurate with the statistical </a:t>
            </a:r>
            <a:r>
              <a:rPr lang="en-US" dirty="0" smtClean="0"/>
              <a:t>power; and</a:t>
            </a:r>
          </a:p>
          <a:p>
            <a:pPr lvl="2"/>
            <a:r>
              <a:rPr lang="en-US" dirty="0" smtClean="0"/>
              <a:t>Parallel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of accelerator </a:t>
            </a:r>
            <a:r>
              <a:rPr lang="en-US" dirty="0"/>
              <a:t>and detector </a:t>
            </a:r>
            <a:r>
              <a:rPr lang="en-US" dirty="0" smtClean="0"/>
              <a:t>R&amp;D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ensure timely access to </a:t>
            </a:r>
            <a:r>
              <a:rPr lang="en-US" dirty="0" smtClean="0"/>
              <a:t>necessary facilities:</a:t>
            </a:r>
          </a:p>
          <a:p>
            <a:pPr lvl="2"/>
            <a:r>
              <a:rPr lang="en-US" dirty="0" smtClean="0"/>
              <a:t>Exploit the the </a:t>
            </a:r>
            <a:r>
              <a:rPr lang="en-US" dirty="0"/>
              <a:t>opportunities </a:t>
            </a:r>
            <a:r>
              <a:rPr lang="en-US" dirty="0" smtClean="0"/>
              <a:t>to develop </a:t>
            </a:r>
            <a:r>
              <a:rPr lang="en-US" dirty="0"/>
              <a:t>infrastructures that exist at CERN, J-PARC </a:t>
            </a:r>
            <a:r>
              <a:rPr lang="en-US" dirty="0" smtClean="0"/>
              <a:t>and FNAL </a:t>
            </a:r>
            <a:r>
              <a:rPr lang="en-US" dirty="0"/>
              <a:t>such that each region makes a unique </a:t>
            </a:r>
            <a:r>
              <a:rPr lang="en-US" dirty="0" smtClean="0"/>
              <a:t>and critically</a:t>
            </a:r>
            <a:r>
              <a:rPr lang="en-US" dirty="0"/>
              <a:t>-important contribution</a:t>
            </a:r>
            <a:r>
              <a:rPr lang="en-US" dirty="0" smtClean="0"/>
              <a:t>; </a:t>
            </a:r>
          </a:p>
          <a:p>
            <a:pPr lvl="1"/>
            <a:r>
              <a:rPr lang="en-US" dirty="0" smtClean="0"/>
              <a:t>To </a:t>
            </a:r>
            <a:r>
              <a:rPr lang="en-US" dirty="0" err="1" smtClean="0"/>
              <a:t>maximise</a:t>
            </a:r>
            <a:r>
              <a:rPr lang="en-US" dirty="0" smtClean="0"/>
              <a:t> the impact that the expertise, experience and resources of institutes worldwide can have on the development and execution of the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8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coordinated </a:t>
            </a:r>
            <a:r>
              <a:rPr lang="en-US" dirty="0" err="1" smtClean="0"/>
              <a:t>programme</a:t>
            </a:r>
            <a:r>
              <a:rPr lang="en-US" dirty="0" smtClean="0"/>
              <a:t>; considerations: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Through consultation with Directors the Panel </a:t>
            </a:r>
            <a:r>
              <a:rPr lang="en-US" dirty="0"/>
              <a:t>can engage to: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a </a:t>
            </a:r>
            <a:r>
              <a:rPr lang="en-US" dirty="0" smtClean="0"/>
              <a:t>road</a:t>
            </a:r>
            <a:r>
              <a:rPr lang="en-US" dirty="0"/>
              <a:t>-</a:t>
            </a:r>
            <a:r>
              <a:rPr lang="en-US" dirty="0" smtClean="0"/>
              <a:t>map that:</a:t>
            </a:r>
          </a:p>
          <a:p>
            <a:pPr lvl="2"/>
            <a:r>
              <a:rPr lang="en-US" dirty="0" smtClean="0"/>
              <a:t>Exploits </a:t>
            </a:r>
            <a:r>
              <a:rPr lang="en-US" dirty="0"/>
              <a:t>the articulated ambitions at CERN</a:t>
            </a:r>
            <a:r>
              <a:rPr lang="en-US" dirty="0" smtClean="0"/>
              <a:t>,  </a:t>
            </a:r>
            <a:r>
              <a:rPr lang="en-US" dirty="0"/>
              <a:t>J-PARC and </a:t>
            </a:r>
            <a:r>
              <a:rPr lang="en-US" dirty="0" smtClean="0"/>
              <a:t>FNAL;</a:t>
            </a:r>
          </a:p>
          <a:p>
            <a:pPr lvl="2"/>
            <a:r>
              <a:rPr lang="en-US" dirty="0" smtClean="0"/>
              <a:t>Includes the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measurement/test-beam exposure required </a:t>
            </a:r>
            <a:r>
              <a:rPr lang="en-US" dirty="0" smtClean="0"/>
              <a:t>to </a:t>
            </a:r>
            <a:r>
              <a:rPr lang="en-US" dirty="0"/>
              <a:t>ensure that </a:t>
            </a:r>
            <a:r>
              <a:rPr lang="en-US" dirty="0" smtClean="0"/>
              <a:t>the </a:t>
            </a:r>
            <a:r>
              <a:rPr lang="en-US" dirty="0" err="1" smtClean="0"/>
              <a:t>programm</a:t>
            </a:r>
            <a:r>
              <a:rPr lang="en-US" dirty="0" smtClean="0"/>
              <a:t> fulfills its </a:t>
            </a:r>
            <a:r>
              <a:rPr lang="en-US" dirty="0"/>
              <a:t>potential; </a:t>
            </a:r>
          </a:p>
          <a:p>
            <a:pPr lvl="1"/>
            <a:r>
              <a:rPr lang="en-US" dirty="0" smtClean="0"/>
              <a:t>Develop an “RD” </a:t>
            </a:r>
            <a:r>
              <a:rPr lang="en-US" dirty="0" err="1" smtClean="0"/>
              <a:t>programme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Conceived as detector and accelerator R&amp;D; and</a:t>
            </a:r>
          </a:p>
          <a:p>
            <a:pPr lvl="2"/>
            <a:r>
              <a:rPr lang="en-US" dirty="0" smtClean="0"/>
              <a:t>In which each contributor can make an important contribution such that</a:t>
            </a:r>
          </a:p>
          <a:p>
            <a:pPr lvl="2"/>
            <a:r>
              <a:rPr lang="en-US" dirty="0" smtClean="0"/>
              <a:t>The whole is greater than the sum of the parts.  </a:t>
            </a:r>
          </a:p>
          <a:p>
            <a:r>
              <a:rPr lang="en-US" dirty="0" smtClean="0"/>
              <a:t>Can we articulate an </a:t>
            </a:r>
            <a:br>
              <a:rPr lang="en-US" dirty="0" smtClean="0"/>
            </a:br>
            <a:r>
              <a:rPr lang="en-US" dirty="0" smtClean="0"/>
              <a:t>“International neutrino </a:t>
            </a:r>
            <a:r>
              <a:rPr lang="en-US" dirty="0" err="1" smtClean="0"/>
              <a:t>Programme</a:t>
            </a:r>
            <a:r>
              <a:rPr lang="en-US" dirty="0" smtClean="0"/>
              <a:t>” (</a:t>
            </a:r>
            <a:r>
              <a:rPr lang="en-US" dirty="0" err="1" smtClean="0"/>
              <a:t>IνP</a:t>
            </a:r>
            <a:r>
              <a:rPr lang="en-US" dirty="0" smtClean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11595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Neutrino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8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Initiation, September 2012: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2" y="1484784"/>
            <a:ext cx="8982677" cy="467364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2845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Panel membership, February 2013: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5805263"/>
            <a:ext cx="7056784" cy="105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Neutrino Panel endorsed by ICFA and that the proposed members were appointed for an initial three-year term</a:t>
            </a:r>
            <a:endParaRPr lang="en-US" sz="1800" dirty="0"/>
          </a:p>
        </p:txBody>
      </p:sp>
      <p:pic>
        <p:nvPicPr>
          <p:cNvPr id="4" name="Picture 3" descr="ProposedMembe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836712"/>
            <a:ext cx="7560840" cy="487745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5606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Reference, July 2013: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367"/>
            <a:ext cx="9144000" cy="3863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9144000" cy="435099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673" y="2994435"/>
            <a:ext cx="9144000" cy="386356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67544" y="3910376"/>
            <a:ext cx="8173260" cy="75045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4654433"/>
            <a:ext cx="8173260" cy="126426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920443"/>
            <a:ext cx="8173260" cy="7504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62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6156588"/>
            <a:ext cx="9068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http://</a:t>
            </a: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www.fnal.gov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/directorate/</a:t>
            </a: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icfa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/</a:t>
            </a:r>
            <a:r>
              <a:rPr lang="en-US" sz="2800" b="1" dirty="0" err="1" smtClean="0">
                <a:solidFill>
                  <a:prstClr val="white"/>
                </a:solidFill>
                <a:latin typeface="Calibri"/>
              </a:rPr>
              <a:t>neutrino_panel.html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1643" cy="57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0" y="73271"/>
            <a:ext cx="4797174" cy="436372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6493" y="530896"/>
            <a:ext cx="6984135" cy="625906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6068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strategic planning </a:t>
            </a:r>
            <a:r>
              <a:rPr lang="en-US" dirty="0" err="1" smtClean="0"/>
              <a:t>excersises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Asia:</a:t>
            </a:r>
          </a:p>
          <a:p>
            <a:pPr lvl="1"/>
            <a:r>
              <a:rPr lang="en-US" dirty="0" smtClean="0"/>
              <a:t>KEK roadmap </a:t>
            </a:r>
            <a:r>
              <a:rPr lang="en-US" dirty="0" err="1" smtClean="0"/>
              <a:t>finalised</a:t>
            </a:r>
            <a:r>
              <a:rPr lang="en-US" dirty="0" smtClean="0"/>
              <a:t> April 2013;</a:t>
            </a:r>
          </a:p>
          <a:p>
            <a:pPr lvl="2"/>
            <a:r>
              <a:rPr lang="en-US" dirty="0" smtClean="0"/>
              <a:t>Informed discussion at the Asian Town Meeting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Americas:</a:t>
            </a:r>
          </a:p>
          <a:p>
            <a:pPr lvl="1"/>
            <a:r>
              <a:rPr lang="en-US" dirty="0" smtClean="0"/>
              <a:t>Canada:</a:t>
            </a:r>
          </a:p>
          <a:p>
            <a:pPr lvl="2"/>
            <a:r>
              <a:rPr lang="en-US" dirty="0" smtClean="0"/>
              <a:t>2015-2020 TRIUMF 5-year plan</a:t>
            </a:r>
          </a:p>
          <a:p>
            <a:pPr lvl="2"/>
            <a:r>
              <a:rPr lang="en-US" dirty="0" smtClean="0"/>
              <a:t>2012-2016 Canadian (NSERC) long range plan in subatomic physics</a:t>
            </a:r>
          </a:p>
          <a:p>
            <a:pPr lvl="1"/>
            <a:r>
              <a:rPr lang="en-US" dirty="0" smtClean="0"/>
              <a:t>US:</a:t>
            </a:r>
          </a:p>
          <a:p>
            <a:pPr lvl="2"/>
            <a:r>
              <a:rPr lang="en-US" dirty="0" smtClean="0"/>
              <a:t>Community Summer Study (Snowmass):</a:t>
            </a:r>
          </a:p>
          <a:p>
            <a:pPr lvl="3"/>
            <a:r>
              <a:rPr lang="en-US" dirty="0" smtClean="0"/>
              <a:t>Community process complete;</a:t>
            </a:r>
          </a:p>
          <a:p>
            <a:pPr lvl="3"/>
            <a:r>
              <a:rPr lang="en-US" dirty="0" smtClean="0"/>
              <a:t>Particle Physics Projects </a:t>
            </a:r>
            <a:r>
              <a:rPr lang="en-US" dirty="0" err="1" smtClean="0"/>
              <a:t>Prioritisation</a:t>
            </a:r>
            <a:r>
              <a:rPr lang="en-US" dirty="0" smtClean="0"/>
              <a:t> Panel (P5) now “in session”</a:t>
            </a:r>
          </a:p>
          <a:p>
            <a:pPr lvl="4"/>
            <a:r>
              <a:rPr lang="en-US" dirty="0" smtClean="0"/>
              <a:t>What is known of considerations will inform The Americas Town meeting</a:t>
            </a:r>
          </a:p>
          <a:p>
            <a:endParaRPr lang="en-US" dirty="0" smtClean="0"/>
          </a:p>
          <a:p>
            <a:r>
              <a:rPr lang="en-US" dirty="0" smtClean="0"/>
              <a:t>Europe:</a:t>
            </a:r>
          </a:p>
          <a:p>
            <a:pPr lvl="1"/>
            <a:r>
              <a:rPr lang="en-US" dirty="0" smtClean="0"/>
              <a:t>European Strategy: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nform the discussions at the European Town Meeting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9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2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3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ta-proj-slides">
  <a:themeElements>
    <a:clrScheme name="Data-proj-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Data-proj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ta-proj-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lides">
  <a:themeElements>
    <a:clrScheme name="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Standard-black.potx</Template>
  <TotalTime>3600</TotalTime>
  <Words>1637</Words>
  <Application>Microsoft Macintosh PowerPoint</Application>
  <PresentationFormat>On-screen Show (4:3)</PresentationFormat>
  <Paragraphs>230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Standard-black</vt:lpstr>
      <vt:lpstr>1_Data-proj-slides</vt:lpstr>
      <vt:lpstr>1_Theme1</vt:lpstr>
      <vt:lpstr>Slides</vt:lpstr>
      <vt:lpstr>Presentation1</vt:lpstr>
      <vt:lpstr>1_Theme2</vt:lpstr>
      <vt:lpstr>2_Theme2</vt:lpstr>
      <vt:lpstr>ISIS Small Bottom Banner</vt:lpstr>
      <vt:lpstr>1_KL-pres</vt:lpstr>
      <vt:lpstr>16_Default Design</vt:lpstr>
      <vt:lpstr>6_KL-pres</vt:lpstr>
      <vt:lpstr>2_KL-pres</vt:lpstr>
      <vt:lpstr>3_KL-pres</vt:lpstr>
      <vt:lpstr>Document</vt:lpstr>
      <vt:lpstr> Neutrino Panel</vt:lpstr>
      <vt:lpstr>Contents:</vt:lpstr>
      <vt:lpstr>History</vt:lpstr>
      <vt:lpstr>Initiation, September 2012:</vt:lpstr>
      <vt:lpstr>Panel membership, February 2013:</vt:lpstr>
      <vt:lpstr>Terms of Reference, July 2013:</vt:lpstr>
      <vt:lpstr>PowerPoint Presentation</vt:lpstr>
      <vt:lpstr>PowerPoint Presentation</vt:lpstr>
      <vt:lpstr>Regional strategic planning excersises:</vt:lpstr>
      <vt:lpstr>Issue for the Panel:</vt:lpstr>
      <vt:lpstr>PowerPoint Presentation</vt:lpstr>
      <vt:lpstr>Regional Town Meetings</vt:lpstr>
      <vt:lpstr>Asia:</vt:lpstr>
      <vt:lpstr>Asia:</vt:lpstr>
      <vt:lpstr>Europe:</vt:lpstr>
      <vt:lpstr>Europe:</vt:lpstr>
      <vt:lpstr>The Americas:</vt:lpstr>
      <vt:lpstr>The Americas:</vt:lpstr>
      <vt:lpstr>Points of consensus from Town Meetings:</vt:lpstr>
      <vt:lpstr>Initial report; highlights</vt:lpstr>
      <vt:lpstr>PowerPoint Presentation</vt:lpstr>
      <vt:lpstr>Elements of the future programme [1]:</vt:lpstr>
      <vt:lpstr>Elements of the future programme [2]:</vt:lpstr>
      <vt:lpstr>Elements of the future programme [3]:</vt:lpstr>
      <vt:lpstr>Opportunities for promoting cooperation and collaboration:</vt:lpstr>
      <vt:lpstr>Vision and next steps:</vt:lpstr>
      <vt:lpstr>A coordinated programme; considerations:</vt:lpstr>
      <vt:lpstr>A coordinated programme; considerations: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UKNF &amp; MICE:</dc:title>
  <dc:creator>Ken</dc:creator>
  <cp:lastModifiedBy>Kenneth Long</cp:lastModifiedBy>
  <cp:revision>181</cp:revision>
  <dcterms:created xsi:type="dcterms:W3CDTF">2012-05-06T10:05:37Z</dcterms:created>
  <dcterms:modified xsi:type="dcterms:W3CDTF">2014-02-21T07:58:46Z</dcterms:modified>
</cp:coreProperties>
</file>