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79" r:id="rId3"/>
  </p:sldMasterIdLst>
  <p:notesMasterIdLst>
    <p:notesMasterId r:id="rId35"/>
  </p:notesMasterIdLst>
  <p:sldIdLst>
    <p:sldId id="256" r:id="rId4"/>
    <p:sldId id="402" r:id="rId5"/>
    <p:sldId id="292" r:id="rId6"/>
    <p:sldId id="293" r:id="rId7"/>
    <p:sldId id="387" r:id="rId8"/>
    <p:sldId id="406" r:id="rId9"/>
    <p:sldId id="388" r:id="rId10"/>
    <p:sldId id="407" r:id="rId11"/>
    <p:sldId id="304" r:id="rId12"/>
    <p:sldId id="403" r:id="rId13"/>
    <p:sldId id="409" r:id="rId14"/>
    <p:sldId id="414" r:id="rId15"/>
    <p:sldId id="349" r:id="rId16"/>
    <p:sldId id="394" r:id="rId17"/>
    <p:sldId id="395" r:id="rId18"/>
    <p:sldId id="397" r:id="rId19"/>
    <p:sldId id="412" r:id="rId20"/>
    <p:sldId id="372" r:id="rId21"/>
    <p:sldId id="391" r:id="rId22"/>
    <p:sldId id="351" r:id="rId23"/>
    <p:sldId id="331" r:id="rId24"/>
    <p:sldId id="352" r:id="rId25"/>
    <p:sldId id="411" r:id="rId26"/>
    <p:sldId id="410" r:id="rId27"/>
    <p:sldId id="413" r:id="rId28"/>
    <p:sldId id="300" r:id="rId29"/>
    <p:sldId id="405" r:id="rId30"/>
    <p:sldId id="309" r:id="rId31"/>
    <p:sldId id="358" r:id="rId32"/>
    <p:sldId id="359" r:id="rId33"/>
    <p:sldId id="360" r:id="rId34"/>
  </p:sldIdLst>
  <p:sldSz cx="9756775" cy="7315200"/>
  <p:notesSz cx="6858000" cy="9144000"/>
  <p:defaultTextStyle>
    <a:defPPr>
      <a:defRPr lang="en-US"/>
    </a:defPPr>
    <a:lvl1pPr marL="0" algn="l" defTabSz="486494" rtl="0" eaLnBrk="1" latinLnBrk="0" hangingPunct="1">
      <a:defRPr sz="1900" kern="1200">
        <a:solidFill>
          <a:schemeClr val="tx1"/>
        </a:solidFill>
        <a:latin typeface="+mn-lt"/>
        <a:ea typeface="+mn-ea"/>
        <a:cs typeface="+mn-cs"/>
      </a:defRPr>
    </a:lvl1pPr>
    <a:lvl2pPr marL="486494" algn="l" defTabSz="486494" rtl="0" eaLnBrk="1" latinLnBrk="0" hangingPunct="1">
      <a:defRPr sz="1900" kern="1200">
        <a:solidFill>
          <a:schemeClr val="tx1"/>
        </a:solidFill>
        <a:latin typeface="+mn-lt"/>
        <a:ea typeface="+mn-ea"/>
        <a:cs typeface="+mn-cs"/>
      </a:defRPr>
    </a:lvl2pPr>
    <a:lvl3pPr marL="972992" algn="l" defTabSz="486494" rtl="0" eaLnBrk="1" latinLnBrk="0" hangingPunct="1">
      <a:defRPr sz="1900" kern="1200">
        <a:solidFill>
          <a:schemeClr val="tx1"/>
        </a:solidFill>
        <a:latin typeface="+mn-lt"/>
        <a:ea typeface="+mn-ea"/>
        <a:cs typeface="+mn-cs"/>
      </a:defRPr>
    </a:lvl3pPr>
    <a:lvl4pPr marL="1459487" algn="l" defTabSz="486494" rtl="0" eaLnBrk="1" latinLnBrk="0" hangingPunct="1">
      <a:defRPr sz="1900" kern="1200">
        <a:solidFill>
          <a:schemeClr val="tx1"/>
        </a:solidFill>
        <a:latin typeface="+mn-lt"/>
        <a:ea typeface="+mn-ea"/>
        <a:cs typeface="+mn-cs"/>
      </a:defRPr>
    </a:lvl4pPr>
    <a:lvl5pPr marL="1945981" algn="l" defTabSz="486494" rtl="0" eaLnBrk="1" latinLnBrk="0" hangingPunct="1">
      <a:defRPr sz="1900" kern="1200">
        <a:solidFill>
          <a:schemeClr val="tx1"/>
        </a:solidFill>
        <a:latin typeface="+mn-lt"/>
        <a:ea typeface="+mn-ea"/>
        <a:cs typeface="+mn-cs"/>
      </a:defRPr>
    </a:lvl5pPr>
    <a:lvl6pPr marL="2432474" algn="l" defTabSz="486494" rtl="0" eaLnBrk="1" latinLnBrk="0" hangingPunct="1">
      <a:defRPr sz="1900" kern="1200">
        <a:solidFill>
          <a:schemeClr val="tx1"/>
        </a:solidFill>
        <a:latin typeface="+mn-lt"/>
        <a:ea typeface="+mn-ea"/>
        <a:cs typeface="+mn-cs"/>
      </a:defRPr>
    </a:lvl6pPr>
    <a:lvl7pPr marL="2918975" algn="l" defTabSz="486494" rtl="0" eaLnBrk="1" latinLnBrk="0" hangingPunct="1">
      <a:defRPr sz="1900" kern="1200">
        <a:solidFill>
          <a:schemeClr val="tx1"/>
        </a:solidFill>
        <a:latin typeface="+mn-lt"/>
        <a:ea typeface="+mn-ea"/>
        <a:cs typeface="+mn-cs"/>
      </a:defRPr>
    </a:lvl7pPr>
    <a:lvl8pPr marL="3405469" algn="l" defTabSz="486494" rtl="0" eaLnBrk="1" latinLnBrk="0" hangingPunct="1">
      <a:defRPr sz="1900" kern="1200">
        <a:solidFill>
          <a:schemeClr val="tx1"/>
        </a:solidFill>
        <a:latin typeface="+mn-lt"/>
        <a:ea typeface="+mn-ea"/>
        <a:cs typeface="+mn-cs"/>
      </a:defRPr>
    </a:lvl8pPr>
    <a:lvl9pPr marL="3891969" algn="l" defTabSz="486494"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B9DC"/>
    <a:srgbClr val="496DAC"/>
    <a:srgbClr val="0094CA"/>
    <a:srgbClr val="0084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214" autoAdjust="0"/>
  </p:normalViewPr>
  <p:slideViewPr>
    <p:cSldViewPr snapToGrid="0" snapToObjects="1">
      <p:cViewPr>
        <p:scale>
          <a:sx n="94" d="100"/>
          <a:sy n="94" d="100"/>
        </p:scale>
        <p:origin x="-416" y="-280"/>
      </p:cViewPr>
      <p:guideLst>
        <p:guide orient="horz" pos="2304"/>
        <p:guide pos="307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2.png"/><Relationship Id="rId2" Type="http://schemas.openxmlformats.org/officeDocument/2006/relationships/image" Target="../media/image103.png"/><Relationship Id="rId3" Type="http://schemas.openxmlformats.org/officeDocument/2006/relationships/image" Target="../media/image10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E6C1F0-9D40-1248-9255-F3BBE7F223B4}" type="datetimeFigureOut">
              <a:t>3/12/14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9738D3-7715-0C4A-857D-0EED37D056F4}" type="slidenum">
              <a:t>‹#›</a:t>
            </a:fld>
            <a:endParaRPr lang="en-US"/>
          </a:p>
        </p:txBody>
      </p:sp>
    </p:spTree>
    <p:extLst>
      <p:ext uri="{BB962C8B-B14F-4D97-AF65-F5344CB8AC3E}">
        <p14:creationId xmlns:p14="http://schemas.microsoft.com/office/powerpoint/2010/main" val="4038534182"/>
      </p:ext>
    </p:extLst>
  </p:cSld>
  <p:clrMap bg1="lt1" tx1="dk1" bg2="lt2" tx2="dk2" accent1="accent1" accent2="accent2" accent3="accent3" accent4="accent4" accent5="accent5" accent6="accent6" hlink="hlink" folHlink="folHlink"/>
  <p:notesStyle>
    <a:lvl1pPr marL="0" algn="l" defTabSz="456034" rtl="0" eaLnBrk="1" latinLnBrk="0" hangingPunct="1">
      <a:defRPr sz="1200" kern="1200">
        <a:solidFill>
          <a:schemeClr val="tx1"/>
        </a:solidFill>
        <a:latin typeface="+mn-lt"/>
        <a:ea typeface="+mn-ea"/>
        <a:cs typeface="+mn-cs"/>
      </a:defRPr>
    </a:lvl1pPr>
    <a:lvl2pPr marL="456034" algn="l" defTabSz="456034" rtl="0" eaLnBrk="1" latinLnBrk="0" hangingPunct="1">
      <a:defRPr sz="1200" kern="1200">
        <a:solidFill>
          <a:schemeClr val="tx1"/>
        </a:solidFill>
        <a:latin typeface="+mn-lt"/>
        <a:ea typeface="+mn-ea"/>
        <a:cs typeface="+mn-cs"/>
      </a:defRPr>
    </a:lvl2pPr>
    <a:lvl3pPr marL="912077" algn="l" defTabSz="456034" rtl="0" eaLnBrk="1" latinLnBrk="0" hangingPunct="1">
      <a:defRPr sz="1200" kern="1200">
        <a:solidFill>
          <a:schemeClr val="tx1"/>
        </a:solidFill>
        <a:latin typeface="+mn-lt"/>
        <a:ea typeface="+mn-ea"/>
        <a:cs typeface="+mn-cs"/>
      </a:defRPr>
    </a:lvl3pPr>
    <a:lvl4pPr marL="1368098" algn="l" defTabSz="456034" rtl="0" eaLnBrk="1" latinLnBrk="0" hangingPunct="1">
      <a:defRPr sz="1200" kern="1200">
        <a:solidFill>
          <a:schemeClr val="tx1"/>
        </a:solidFill>
        <a:latin typeface="+mn-lt"/>
        <a:ea typeface="+mn-ea"/>
        <a:cs typeface="+mn-cs"/>
      </a:defRPr>
    </a:lvl4pPr>
    <a:lvl5pPr marL="1824133" algn="l" defTabSz="456034" rtl="0" eaLnBrk="1" latinLnBrk="0" hangingPunct="1">
      <a:defRPr sz="1200" kern="1200">
        <a:solidFill>
          <a:schemeClr val="tx1"/>
        </a:solidFill>
        <a:latin typeface="+mn-lt"/>
        <a:ea typeface="+mn-ea"/>
        <a:cs typeface="+mn-cs"/>
      </a:defRPr>
    </a:lvl5pPr>
    <a:lvl6pPr marL="2280164" algn="l" defTabSz="456034" rtl="0" eaLnBrk="1" latinLnBrk="0" hangingPunct="1">
      <a:defRPr sz="1200" kern="1200">
        <a:solidFill>
          <a:schemeClr val="tx1"/>
        </a:solidFill>
        <a:latin typeface="+mn-lt"/>
        <a:ea typeface="+mn-ea"/>
        <a:cs typeface="+mn-cs"/>
      </a:defRPr>
    </a:lvl6pPr>
    <a:lvl7pPr marL="2736198" algn="l" defTabSz="456034" rtl="0" eaLnBrk="1" latinLnBrk="0" hangingPunct="1">
      <a:defRPr sz="1200" kern="1200">
        <a:solidFill>
          <a:schemeClr val="tx1"/>
        </a:solidFill>
        <a:latin typeface="+mn-lt"/>
        <a:ea typeface="+mn-ea"/>
        <a:cs typeface="+mn-cs"/>
      </a:defRPr>
    </a:lvl7pPr>
    <a:lvl8pPr marL="3192229" algn="l" defTabSz="456034" rtl="0" eaLnBrk="1" latinLnBrk="0" hangingPunct="1">
      <a:defRPr sz="1200" kern="1200">
        <a:solidFill>
          <a:schemeClr val="tx1"/>
        </a:solidFill>
        <a:latin typeface="+mn-lt"/>
        <a:ea typeface="+mn-ea"/>
        <a:cs typeface="+mn-cs"/>
      </a:defRPr>
    </a:lvl8pPr>
    <a:lvl9pPr marL="3648267" algn="l" defTabSz="45603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 description:</a:t>
            </a:r>
          </a:p>
          <a:p>
            <a:endParaRPr lang="en-US" dirty="0" smtClean="0"/>
          </a:p>
          <a:p>
            <a:r>
              <a:rPr lang="en-US" dirty="0" smtClean="0"/>
              <a:t>Neutron scatter from the nucleus and not the electrons -&gt;</a:t>
            </a:r>
            <a:r>
              <a:rPr lang="en-US" baseline="0" dirty="0" smtClean="0"/>
              <a:t> penetrating, see light atoms, and magnetic structures.</a:t>
            </a:r>
          </a:p>
          <a:p>
            <a:endParaRPr lang="en-US" baseline="0" dirty="0" smtClean="0"/>
          </a:p>
          <a:p>
            <a:r>
              <a:rPr lang="en-US" baseline="0" dirty="0" smtClean="0"/>
              <a:t>Top clockwise:</a:t>
            </a:r>
          </a:p>
          <a:p>
            <a:endParaRPr lang="en-US" baseline="0" dirty="0" smtClean="0"/>
          </a:p>
          <a:p>
            <a:pPr marL="224325" indent="-224325">
              <a:buAutoNum type="arabicPeriod"/>
            </a:pPr>
            <a:r>
              <a:rPr lang="en-US" baseline="0" dirty="0" smtClean="0"/>
              <a:t>Neutron Radiograph (from Munich) of an operating BMW engine</a:t>
            </a:r>
          </a:p>
          <a:p>
            <a:pPr marL="224325" indent="-224325">
              <a:buAutoNum type="arabicPeriod"/>
            </a:pPr>
            <a:r>
              <a:rPr lang="en-US" baseline="0" dirty="0" smtClean="0"/>
              <a:t>X-rays reveal the protein crystal structure – neutrons reveal the positions of the H atoms which are key to the catalytic activity</a:t>
            </a:r>
          </a:p>
          <a:p>
            <a:pPr marL="224325" indent="-224325">
              <a:buAutoNum type="arabicPeriod"/>
            </a:pPr>
            <a:r>
              <a:rPr lang="en-US" baseline="0" dirty="0" smtClean="0"/>
              <a:t>Isotope contrast (H/D in this case) allows specific strands to be picked out in this complex polymer</a:t>
            </a:r>
          </a:p>
          <a:p>
            <a:pPr marL="224325" indent="-224325">
              <a:buAutoNum type="arabicPeriod"/>
            </a:pPr>
            <a:r>
              <a:rPr lang="en-US" baseline="0" dirty="0" smtClean="0"/>
              <a:t>Neutrons have mass similar to atoms – and can measure dynamics easily. This is a CH4 electrolyte – the H is transferred via a rotation and cross over mechanism – revealed by neutrons</a:t>
            </a:r>
          </a:p>
          <a:p>
            <a:pPr marL="224325" indent="-224325">
              <a:buAutoNum type="arabicPeriod"/>
            </a:pPr>
            <a:r>
              <a:rPr lang="en-US" baseline="0" dirty="0" smtClean="0"/>
              <a:t>Neutrons have a magnetic moment. Most magnetic structures have been determined with neutrons. Can also be applied to magnetic dynamics e.g. Spin waves – important in studies of high </a:t>
            </a:r>
            <a:r>
              <a:rPr lang="en-US" baseline="0" dirty="0" err="1" smtClean="0"/>
              <a:t>Tc</a:t>
            </a:r>
            <a:r>
              <a:rPr lang="en-US" baseline="0" dirty="0" smtClean="0"/>
              <a:t> materials.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3728531C-4E17-4EBA-B4F2-B5EEAF0CB637}" type="slidenum">
              <a:rPr lang="en-US" smtClean="0"/>
              <a:pPr>
                <a:defRPr/>
              </a:pPr>
              <a:t>5</a:t>
            </a:fld>
            <a:endParaRPr lang="en-US"/>
          </a:p>
        </p:txBody>
      </p:sp>
    </p:spTree>
    <p:extLst>
      <p:ext uri="{BB962C8B-B14F-4D97-AF65-F5344CB8AC3E}">
        <p14:creationId xmlns:p14="http://schemas.microsoft.com/office/powerpoint/2010/main" val="3850663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reactor based neutron sources are being phased out = decline in the availability of</a:t>
            </a:r>
            <a:r>
              <a:rPr lang="en-US" baseline="0" dirty="0"/>
              <a:t> neutrons = decline in competence and </a:t>
            </a:r>
            <a:r>
              <a:rPr lang="en-US" baseline="0" dirty="0" smtClean="0"/>
              <a:t>competitiveness</a:t>
            </a:r>
          </a:p>
          <a:p>
            <a:endParaRPr lang="en-US" baseline="0" dirty="0" smtClean="0"/>
          </a:p>
          <a:p>
            <a:pPr marL="285750" lvl="0" indent="-285750">
              <a:buFont typeface="Arial"/>
              <a:buChar char="•"/>
            </a:pPr>
            <a:r>
              <a:rPr lang="en-US" sz="1600" dirty="0" smtClean="0">
                <a:latin typeface="Papyrus" charset="0"/>
                <a:ea typeface="ＭＳ Ｐゴシック" charset="0"/>
              </a:rPr>
              <a:t>The vast majority of users will profit from a pulsed structure</a:t>
            </a:r>
          </a:p>
          <a:p>
            <a:pPr marL="285750" lvl="0" indent="-285750">
              <a:buFont typeface="Arial"/>
              <a:buChar char="•"/>
            </a:pPr>
            <a:r>
              <a:rPr lang="en-US" sz="1600" dirty="0" smtClean="0">
                <a:latin typeface="Papyrus" charset="0"/>
                <a:ea typeface="ＭＳ Ｐゴシック" charset="0"/>
              </a:rPr>
              <a:t>A large fraction of users are fully satisfied by a long pulse source</a:t>
            </a:r>
          </a:p>
          <a:p>
            <a:pPr marL="285750" lvl="0" indent="-285750">
              <a:buFont typeface="Arial"/>
              <a:buChar char="•"/>
            </a:pPr>
            <a:r>
              <a:rPr lang="en-US" sz="1600" dirty="0" smtClean="0">
                <a:latin typeface="Papyrus" charset="0"/>
                <a:ea typeface="ＭＳ Ｐゴシック" charset="0"/>
              </a:rPr>
              <a:t>Existing short pulse sources (ISIS, JPARC and SNS) can supply the present and imminent future need of short pulse users</a:t>
            </a:r>
          </a:p>
          <a:p>
            <a:pPr lvl="1"/>
            <a:endParaRPr lang="en-US" sz="800" dirty="0" smtClean="0">
              <a:latin typeface="Papyrus" charset="0"/>
              <a:ea typeface="ＭＳ Ｐゴシック" charset="0"/>
            </a:endParaRPr>
          </a:p>
          <a:p>
            <a:r>
              <a:rPr lang="en-US" sz="1800" dirty="0" smtClean="0">
                <a:latin typeface="Papyrus" charset="0"/>
                <a:ea typeface="ＭＳ Ｐゴシック" charset="0"/>
              </a:rPr>
              <a:t>Long pulse for physics flexibility (cold and thermal neutrons available)</a:t>
            </a:r>
          </a:p>
          <a:p>
            <a:endParaRPr lang="en-US" dirty="0" smtClean="0"/>
          </a:p>
          <a:p>
            <a:endParaRPr lang="en-US" dirty="0" smtClean="0"/>
          </a:p>
          <a:p>
            <a:r>
              <a:rPr lang="en-US" dirty="0" smtClean="0"/>
              <a:t>++. Keep competency in communities – countries balance in science knowledge</a:t>
            </a:r>
            <a:endParaRPr lang="en-US" dirty="0"/>
          </a:p>
        </p:txBody>
      </p:sp>
      <p:sp>
        <p:nvSpPr>
          <p:cNvPr id="4" name="Slide Number Placeholder 3"/>
          <p:cNvSpPr>
            <a:spLocks noGrp="1"/>
          </p:cNvSpPr>
          <p:nvPr>
            <p:ph type="sldNum" sz="quarter" idx="10"/>
          </p:nvPr>
        </p:nvSpPr>
        <p:spPr/>
        <p:txBody>
          <a:bodyPr/>
          <a:lstStyle/>
          <a:p>
            <a:fld id="{C89738D3-7715-0C4A-857D-0EED37D056F4}" type="slidenum">
              <a:t>7</a:t>
            </a:fld>
            <a:endParaRPr lang="en-US"/>
          </a:p>
        </p:txBody>
      </p:sp>
    </p:spTree>
    <p:extLst>
      <p:ext uri="{BB962C8B-B14F-4D97-AF65-F5344CB8AC3E}">
        <p14:creationId xmlns:p14="http://schemas.microsoft.com/office/powerpoint/2010/main" val="3660363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User driven innovation – external actor to be collective ownership </a:t>
            </a:r>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13</a:t>
            </a:fld>
            <a:endParaRPr lang="en-US"/>
          </a:p>
        </p:txBody>
      </p:sp>
    </p:spTree>
    <p:extLst>
      <p:ext uri="{BB962C8B-B14F-4D97-AF65-F5344CB8AC3E}">
        <p14:creationId xmlns:p14="http://schemas.microsoft.com/office/powerpoint/2010/main" val="3257975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89738D3-7715-0C4A-857D-0EED37D056F4}" type="slidenum">
              <a:rPr lang="en-US" smtClean="0"/>
              <a:t>17</a:t>
            </a:fld>
            <a:endParaRPr lang="en-US"/>
          </a:p>
        </p:txBody>
      </p:sp>
    </p:spTree>
    <p:extLst>
      <p:ext uri="{BB962C8B-B14F-4D97-AF65-F5344CB8AC3E}">
        <p14:creationId xmlns:p14="http://schemas.microsoft.com/office/powerpoint/2010/main" val="3855192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User driven innovation – external actor to be collective ownership </a:t>
            </a:r>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25</a:t>
            </a:fld>
            <a:endParaRPr lang="en-US"/>
          </a:p>
        </p:txBody>
      </p:sp>
    </p:spTree>
    <p:extLst>
      <p:ext uri="{BB962C8B-B14F-4D97-AF65-F5344CB8AC3E}">
        <p14:creationId xmlns:p14="http://schemas.microsoft.com/office/powerpoint/2010/main" val="3257975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w="9525"/>
        </p:spPr>
        <p:txBody>
          <a:bodyPr/>
          <a:lstStyle/>
          <a:p>
            <a:r>
              <a:rPr lang="en-US" smtClean="0">
                <a:latin typeface="Gill Sans" charset="0"/>
                <a:ea typeface="ＭＳ Ｐゴシック" charset="-128"/>
                <a:cs typeface="ＭＳ Ｐゴシック" charset="-128"/>
              </a:rPr>
              <a:t>Högsta temp: 118 GWH</a:t>
            </a:r>
          </a:p>
          <a:p>
            <a:r>
              <a:rPr lang="en-US" smtClean="0">
                <a:latin typeface="Gill Sans" charset="0"/>
                <a:ea typeface="ＭＳ Ｐゴシック" charset="-128"/>
                <a:cs typeface="ＭＳ Ｐゴシック" charset="-128"/>
              </a:rPr>
              <a:t>All värme: 215 GWh = 10 000 villor</a:t>
            </a:r>
          </a:p>
          <a:p>
            <a:endParaRPr lang="en-US" smtClean="0">
              <a:latin typeface="Gill Sans" charset="0"/>
              <a:ea typeface="ＭＳ Ｐゴシック" charset="-128"/>
              <a:cs typeface="ＭＳ Ｐゴシック" charset="-128"/>
            </a:endParaRPr>
          </a:p>
        </p:txBody>
      </p:sp>
      <p:sp>
        <p:nvSpPr>
          <p:cNvPr id="29700" name="Slide Number Placeholder 3"/>
          <p:cNvSpPr>
            <a:spLocks noGrp="1"/>
          </p:cNvSpPr>
          <p:nvPr>
            <p:ph type="sldNum" sz="quarter" idx="5"/>
          </p:nvPr>
        </p:nvSpPr>
        <p:spPr>
          <a:noFill/>
        </p:spPr>
        <p:txBody>
          <a:bodyPr/>
          <a:lstStyle/>
          <a:p>
            <a:fld id="{0FB4142E-3297-7645-B12A-DE699AD65630}" type="slidenum">
              <a:rPr lang="en-US"/>
              <a:pPr/>
              <a:t>26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1% would be 1.7 Billion Dollars in 2011</a:t>
            </a:r>
            <a:endParaRPr lang="en-US" dirty="0"/>
          </a:p>
        </p:txBody>
      </p:sp>
      <p:sp>
        <p:nvSpPr>
          <p:cNvPr id="4" name="Slide Number Placeholder 3"/>
          <p:cNvSpPr>
            <a:spLocks noGrp="1"/>
          </p:cNvSpPr>
          <p:nvPr>
            <p:ph type="sldNum" sz="quarter" idx="5"/>
          </p:nvPr>
        </p:nvSpPr>
        <p:spPr>
          <a:xfrm>
            <a:off x="3884613" y="8685213"/>
            <a:ext cx="2971800" cy="457200"/>
          </a:xfrm>
        </p:spPr>
        <p:txBody>
          <a:bodyPr/>
          <a:lstStyle/>
          <a:p>
            <a:pPr>
              <a:defRPr/>
            </a:pPr>
            <a:fld id="{A4E831C7-0CB9-5143-86A9-61FE65A19A6E}" type="slidenum">
              <a:rPr lang="en-US" smtClean="0"/>
              <a:pPr>
                <a:defRPr/>
              </a:pPr>
              <a:t>27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7848" y="1157627"/>
            <a:ext cx="8781096" cy="4857100"/>
          </a:xfrm>
        </p:spPr>
        <p:txBody>
          <a:bodyPr/>
          <a:lstStyle>
            <a:lvl1pPr marL="0" indent="0" algn="l">
              <a:buNone/>
              <a:defRPr>
                <a:solidFill>
                  <a:schemeClr val="tx1"/>
                </a:solidFill>
              </a:defRPr>
            </a:lvl1pPr>
            <a:lvl2pPr marL="486494" indent="0" algn="ctr">
              <a:buNone/>
              <a:defRPr>
                <a:solidFill>
                  <a:schemeClr val="tx1">
                    <a:tint val="75000"/>
                  </a:schemeClr>
                </a:solidFill>
              </a:defRPr>
            </a:lvl2pPr>
            <a:lvl3pPr marL="972992" indent="0" algn="ctr">
              <a:buNone/>
              <a:defRPr>
                <a:solidFill>
                  <a:schemeClr val="tx1">
                    <a:tint val="75000"/>
                  </a:schemeClr>
                </a:solidFill>
              </a:defRPr>
            </a:lvl3pPr>
            <a:lvl4pPr marL="1459487" indent="0" algn="ctr">
              <a:buNone/>
              <a:defRPr>
                <a:solidFill>
                  <a:schemeClr val="tx1">
                    <a:tint val="75000"/>
                  </a:schemeClr>
                </a:solidFill>
              </a:defRPr>
            </a:lvl4pPr>
            <a:lvl5pPr marL="1945981" indent="0" algn="ctr">
              <a:buNone/>
              <a:defRPr>
                <a:solidFill>
                  <a:schemeClr val="tx1">
                    <a:tint val="75000"/>
                  </a:schemeClr>
                </a:solidFill>
              </a:defRPr>
            </a:lvl5pPr>
            <a:lvl6pPr marL="2432474" indent="0" algn="ctr">
              <a:buNone/>
              <a:defRPr>
                <a:solidFill>
                  <a:schemeClr val="tx1">
                    <a:tint val="75000"/>
                  </a:schemeClr>
                </a:solidFill>
              </a:defRPr>
            </a:lvl6pPr>
            <a:lvl7pPr marL="2918975" indent="0" algn="ctr">
              <a:buNone/>
              <a:defRPr>
                <a:solidFill>
                  <a:schemeClr val="tx1">
                    <a:tint val="75000"/>
                  </a:schemeClr>
                </a:solidFill>
              </a:defRPr>
            </a:lvl7pPr>
            <a:lvl8pPr marL="3405469" indent="0" algn="ctr">
              <a:buNone/>
              <a:defRPr>
                <a:solidFill>
                  <a:schemeClr val="tx1">
                    <a:tint val="75000"/>
                  </a:schemeClr>
                </a:solidFill>
              </a:defRPr>
            </a:lvl8pPr>
            <a:lvl9pPr marL="3891969" indent="0" algn="ctr">
              <a:buNone/>
              <a:defRPr>
                <a:solidFill>
                  <a:schemeClr val="tx1">
                    <a:tint val="75000"/>
                  </a:schemeClr>
                </a:solidFill>
              </a:defRPr>
            </a:lvl9pPr>
          </a:lstStyle>
          <a:p>
            <a:r>
              <a:rPr lang="sv-SE"/>
              <a:t>Click to edit Master subtitle style</a:t>
            </a:r>
            <a:endParaRPr lang="en-US"/>
          </a:p>
        </p:txBody>
      </p:sp>
      <p:sp>
        <p:nvSpPr>
          <p:cNvPr id="7" name="Title Placeholder 1"/>
          <p:cNvSpPr>
            <a:spLocks noGrp="1"/>
          </p:cNvSpPr>
          <p:nvPr>
            <p:ph type="title"/>
          </p:nvPr>
        </p:nvSpPr>
        <p:spPr>
          <a:xfrm>
            <a:off x="487839" y="169329"/>
            <a:ext cx="8781098" cy="785999"/>
          </a:xfrm>
          <a:prstGeom prst="rect">
            <a:avLst/>
          </a:prstGeom>
        </p:spPr>
        <p:txBody>
          <a:bodyPr vert="horz" lIns="97299" tIns="48649" rIns="97299" bIns="48649" rtlCol="0" anchor="ctr">
            <a:normAutofit/>
          </a:bodyPr>
          <a:lstStyle/>
          <a:p>
            <a:r>
              <a:rPr lang="sv-SE"/>
              <a:t>Click to edit Master title style</a:t>
            </a:r>
            <a:endParaRPr lang="en-US"/>
          </a:p>
        </p:txBody>
      </p:sp>
    </p:spTree>
    <p:extLst>
      <p:ext uri="{BB962C8B-B14F-4D97-AF65-F5344CB8AC3E}">
        <p14:creationId xmlns:p14="http://schemas.microsoft.com/office/powerpoint/2010/main" val="1349309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2549293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3662" y="292976"/>
            <a:ext cx="2195274" cy="6241627"/>
          </a:xfrm>
        </p:spPr>
        <p:txBody>
          <a:bodyPr vert="eaVert"/>
          <a:lstStyle/>
          <a:p>
            <a:r>
              <a:rPr lang="sv-SE"/>
              <a:t>Click to edit Master title style</a:t>
            </a:r>
            <a:endParaRPr lang="en-US"/>
          </a:p>
        </p:txBody>
      </p:sp>
      <p:sp>
        <p:nvSpPr>
          <p:cNvPr id="3" name="Vertical Text Placeholder 2"/>
          <p:cNvSpPr>
            <a:spLocks noGrp="1"/>
          </p:cNvSpPr>
          <p:nvPr>
            <p:ph type="body" orient="vert" idx="1"/>
          </p:nvPr>
        </p:nvSpPr>
        <p:spPr>
          <a:xfrm>
            <a:off x="487839" y="292976"/>
            <a:ext cx="6423210" cy="6241627"/>
          </a:xfrm>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3345535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Tree>
    <p:extLst>
      <p:ext uri="{BB962C8B-B14F-4D97-AF65-F5344CB8AC3E}">
        <p14:creationId xmlns:p14="http://schemas.microsoft.com/office/powerpoint/2010/main" val="1843640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to the right">
    <p:spTree>
      <p:nvGrpSpPr>
        <p:cNvPr id="1" name=""/>
        <p:cNvGrpSpPr/>
        <p:nvPr/>
      </p:nvGrpSpPr>
      <p:grpSpPr>
        <a:xfrm>
          <a:off x="0" y="0"/>
          <a:ext cx="0" cy="0"/>
          <a:chOff x="0" y="0"/>
          <a:chExt cx="0" cy="0"/>
        </a:xfrm>
      </p:grpSpPr>
      <p:sp>
        <p:nvSpPr>
          <p:cNvPr id="9" name="Picture Placeholder 8"/>
          <p:cNvSpPr>
            <a:spLocks noGrp="1" noChangeAspect="1"/>
          </p:cNvSpPr>
          <p:nvPr>
            <p:ph type="pic" sz="quarter" idx="13"/>
          </p:nvPr>
        </p:nvSpPr>
        <p:spPr>
          <a:xfrm>
            <a:off x="5236728" y="1722697"/>
            <a:ext cx="4038221" cy="4036907"/>
          </a:xfrm>
          <a:prstGeom prst="roundRect">
            <a:avLst>
              <a:gd name="adj" fmla="val 3636"/>
            </a:avLst>
          </a:prstGeom>
          <a:solidFill>
            <a:schemeClr val="tx2">
              <a:lumMod val="40000"/>
              <a:lumOff val="60000"/>
            </a:schemeClr>
          </a:solidFill>
          <a:effectLst>
            <a:outerShdw blurRad="50800" dist="38100" dir="2700000" algn="tl" rotWithShape="0">
              <a:srgbClr val="000000">
                <a:alpha val="43000"/>
              </a:srgbClr>
            </a:outerShdw>
            <a:reflection stA="55000" endPos="20000" dist="12700" dir="5400000" sy="-100000" algn="bl" rotWithShape="0"/>
          </a:effectLst>
        </p:spPr>
        <p:txBody>
          <a:bodyPr/>
          <a:lstStyle/>
          <a:p>
            <a:r>
              <a:rPr lang="en-US" smtClean="0"/>
              <a:t>Drag picture to placeholder or click icon to add</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12" name="Text Placeholder 11"/>
          <p:cNvSpPr>
            <a:spLocks noGrp="1"/>
          </p:cNvSpPr>
          <p:nvPr>
            <p:ph type="body" sz="quarter" idx="14"/>
          </p:nvPr>
        </p:nvSpPr>
        <p:spPr>
          <a:xfrm>
            <a:off x="487839" y="1722131"/>
            <a:ext cx="4551468" cy="4036907"/>
          </a:xfrm>
        </p:spPr>
        <p:txBody>
          <a:bodyPr/>
          <a:lstStyle>
            <a:lvl4pPr marL="1459487" indent="0">
              <a:buNone/>
              <a:defRPr/>
            </a:lvl4pPr>
            <a:lvl5pPr marL="1945981" indent="0">
              <a:buNone/>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892458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633285" y="-1"/>
            <a:ext cx="6148800" cy="1537548"/>
          </a:xfrm>
        </p:spPr>
        <p:txBody>
          <a:bodyPr/>
          <a:lstStyle/>
          <a:p>
            <a:r>
              <a:rPr lang="sv-SE" smtClean="0"/>
              <a:t>Klicka här för att ändra format</a:t>
            </a:r>
            <a:endParaRPr lang="sv-SE"/>
          </a:p>
        </p:txBody>
      </p:sp>
      <p:cxnSp>
        <p:nvCxnSpPr>
          <p:cNvPr id="3" name="Rak 7"/>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1898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633289" y="2086190"/>
            <a:ext cx="5086395" cy="4032661"/>
          </a:xfrm>
        </p:spPr>
        <p:txBody>
          <a:bodyPr lIns="0" tIns="0" rIns="0" bIns="0">
            <a:noAutofit/>
          </a:bodyPr>
          <a:lstStyle>
            <a:lvl1pPr marL="365134" indent="-365134" algn="l">
              <a:lnSpc>
                <a:spcPct val="90000"/>
              </a:lnSpc>
              <a:buFont typeface="Arial"/>
              <a:buChar char="•"/>
              <a:defRPr sz="2600">
                <a:solidFill>
                  <a:schemeClr val="bg1"/>
                </a:solidFill>
              </a:defRPr>
            </a:lvl1pPr>
            <a:lvl2pPr marL="486836" indent="0" algn="ctr">
              <a:buNone/>
              <a:defRPr>
                <a:solidFill>
                  <a:schemeClr val="tx1">
                    <a:tint val="75000"/>
                  </a:schemeClr>
                </a:solidFill>
              </a:defRPr>
            </a:lvl2pPr>
            <a:lvl3pPr marL="973673" indent="0" algn="ctr">
              <a:buNone/>
              <a:defRPr>
                <a:solidFill>
                  <a:schemeClr val="tx1">
                    <a:tint val="75000"/>
                  </a:schemeClr>
                </a:solidFill>
              </a:defRPr>
            </a:lvl3pPr>
            <a:lvl4pPr marL="1460511" indent="0" algn="ctr">
              <a:buNone/>
              <a:defRPr>
                <a:solidFill>
                  <a:schemeClr val="tx1">
                    <a:tint val="75000"/>
                  </a:schemeClr>
                </a:solidFill>
              </a:defRPr>
            </a:lvl4pPr>
            <a:lvl5pPr marL="1947345" indent="0" algn="ctr">
              <a:buNone/>
              <a:defRPr>
                <a:solidFill>
                  <a:schemeClr val="tx1">
                    <a:tint val="75000"/>
                  </a:schemeClr>
                </a:solidFill>
              </a:defRPr>
            </a:lvl5pPr>
            <a:lvl6pPr marL="2434179" indent="0" algn="ctr">
              <a:buNone/>
              <a:defRPr>
                <a:solidFill>
                  <a:schemeClr val="tx1">
                    <a:tint val="75000"/>
                  </a:schemeClr>
                </a:solidFill>
              </a:defRPr>
            </a:lvl6pPr>
            <a:lvl7pPr marL="2921021" indent="0" algn="ctr">
              <a:buNone/>
              <a:defRPr>
                <a:solidFill>
                  <a:schemeClr val="tx1">
                    <a:tint val="75000"/>
                  </a:schemeClr>
                </a:solidFill>
              </a:defRPr>
            </a:lvl7pPr>
            <a:lvl8pPr marL="3407854" indent="0" algn="ctr">
              <a:buNone/>
              <a:defRPr>
                <a:solidFill>
                  <a:schemeClr val="tx1">
                    <a:tint val="75000"/>
                  </a:schemeClr>
                </a:solidFill>
              </a:defRPr>
            </a:lvl8pPr>
            <a:lvl9pPr marL="3894694"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633285" y="-1"/>
            <a:ext cx="6148800" cy="1537548"/>
          </a:xfrm>
        </p:spPr>
        <p:txBody>
          <a:bodyPr/>
          <a:lstStyle/>
          <a:p>
            <a:r>
              <a:rPr lang="sv-SE" smtClean="0"/>
              <a:t>Klicka här för att ändra format</a:t>
            </a:r>
            <a:endParaRPr lang="sv-SE"/>
          </a:p>
        </p:txBody>
      </p:sp>
      <p:sp>
        <p:nvSpPr>
          <p:cNvPr id="6" name="Rektangel med rundade hörn 5"/>
          <p:cNvSpPr/>
          <p:nvPr userDrawn="1"/>
        </p:nvSpPr>
        <p:spPr>
          <a:xfrm>
            <a:off x="6621736" y="2086190"/>
            <a:ext cx="2645170" cy="2644309"/>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7369" tIns="48684" rIns="97369" bIns="48684" rtlCol="0" anchor="ctr"/>
          <a:lstStyle/>
          <a:p>
            <a:pPr algn="ctr" defTabSz="486836"/>
            <a:endParaRPr lang="sv-SE">
              <a:solidFill>
                <a:prstClr val="white"/>
              </a:solidFill>
              <a:latin typeface="Calibri"/>
            </a:endParaRPr>
          </a:p>
        </p:txBody>
      </p:sp>
      <p:cxnSp>
        <p:nvCxnSpPr>
          <p:cNvPr id="7" name="Rak 5"/>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0567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633289" y="2086190"/>
            <a:ext cx="5086395" cy="4032661"/>
          </a:xfrm>
        </p:spPr>
        <p:txBody>
          <a:bodyPr lIns="0" tIns="0" rIns="0" bIns="0">
            <a:noAutofit/>
          </a:bodyPr>
          <a:lstStyle>
            <a:lvl1pPr marL="422629" marR="0" indent="-365134" algn="l" defTabSz="486836" rtl="0" eaLnBrk="1" fontAlgn="auto" latinLnBrk="0" hangingPunct="1">
              <a:lnSpc>
                <a:spcPct val="100000"/>
              </a:lnSpc>
              <a:spcBef>
                <a:spcPts val="1280"/>
              </a:spcBef>
              <a:spcAft>
                <a:spcPts val="640"/>
              </a:spcAft>
              <a:buClrTx/>
              <a:buSzTx/>
              <a:buFont typeface="Arial"/>
              <a:buChar char="•"/>
              <a:tabLst/>
              <a:defRPr sz="2600" b="0">
                <a:solidFill>
                  <a:schemeClr val="bg1"/>
                </a:solidFill>
              </a:defRPr>
            </a:lvl1pPr>
            <a:lvl2pPr marL="690005" marR="0" indent="-249168" algn="l" defTabSz="486836" rtl="0" eaLnBrk="1" fontAlgn="auto" latinLnBrk="0" hangingPunct="1">
              <a:lnSpc>
                <a:spcPct val="100000"/>
              </a:lnSpc>
              <a:spcBef>
                <a:spcPts val="213"/>
              </a:spcBef>
              <a:spcAft>
                <a:spcPts val="213"/>
              </a:spcAft>
              <a:buClrTx/>
              <a:buSzPct val="75000"/>
              <a:buFont typeface="Lucida Grande"/>
              <a:buChar char="-"/>
              <a:tabLst/>
              <a:defRPr sz="1900" baseline="0">
                <a:solidFill>
                  <a:srgbClr val="FFFFFF"/>
                </a:solidFill>
              </a:defRPr>
            </a:lvl2pPr>
            <a:lvl3pPr marL="973673" indent="0" algn="ctr">
              <a:buNone/>
              <a:defRPr>
                <a:solidFill>
                  <a:schemeClr val="tx1">
                    <a:tint val="75000"/>
                  </a:schemeClr>
                </a:solidFill>
              </a:defRPr>
            </a:lvl3pPr>
            <a:lvl4pPr marL="1460511" indent="0" algn="ctr">
              <a:buNone/>
              <a:defRPr>
                <a:solidFill>
                  <a:schemeClr val="tx1">
                    <a:tint val="75000"/>
                  </a:schemeClr>
                </a:solidFill>
              </a:defRPr>
            </a:lvl4pPr>
            <a:lvl5pPr marL="1947345" indent="0" algn="ctr">
              <a:buNone/>
              <a:defRPr>
                <a:solidFill>
                  <a:schemeClr val="tx1">
                    <a:tint val="75000"/>
                  </a:schemeClr>
                </a:solidFill>
              </a:defRPr>
            </a:lvl5pPr>
            <a:lvl6pPr marL="2434179" indent="0" algn="ctr">
              <a:buNone/>
              <a:defRPr>
                <a:solidFill>
                  <a:schemeClr val="tx1">
                    <a:tint val="75000"/>
                  </a:schemeClr>
                </a:solidFill>
              </a:defRPr>
            </a:lvl6pPr>
            <a:lvl7pPr marL="2921021" indent="0" algn="ctr">
              <a:buNone/>
              <a:defRPr>
                <a:solidFill>
                  <a:schemeClr val="tx1">
                    <a:tint val="75000"/>
                  </a:schemeClr>
                </a:solidFill>
              </a:defRPr>
            </a:lvl7pPr>
            <a:lvl8pPr marL="3407854" indent="0" algn="ctr">
              <a:buNone/>
              <a:defRPr>
                <a:solidFill>
                  <a:schemeClr val="tx1">
                    <a:tint val="75000"/>
                  </a:schemeClr>
                </a:solidFill>
              </a:defRPr>
            </a:lvl8pPr>
            <a:lvl9pPr marL="3894694"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633285" y="-1"/>
            <a:ext cx="6148800" cy="1537548"/>
          </a:xfrm>
        </p:spPr>
        <p:txBody>
          <a:bodyPr/>
          <a:lstStyle>
            <a:lvl1pPr>
              <a:defRPr baseline="0"/>
            </a:lvl1pPr>
          </a:lstStyle>
          <a:p>
            <a:r>
              <a:rPr lang="sv-SE" smtClean="0"/>
              <a:t>Blue bullet page</a:t>
            </a:r>
            <a:endParaRPr lang="sv-SE"/>
          </a:p>
        </p:txBody>
      </p:sp>
      <p:cxnSp>
        <p:nvCxnSpPr>
          <p:cNvPr id="4" name="Rak 5"/>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3931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633289" y="2086190"/>
            <a:ext cx="5086395" cy="4032661"/>
          </a:xfrm>
        </p:spPr>
        <p:txBody>
          <a:bodyPr lIns="0" tIns="0" rIns="0" bIns="0">
            <a:noAutofit/>
          </a:bodyPr>
          <a:lstStyle>
            <a:lvl1pPr marL="422629" marR="0" indent="-365134" algn="l" defTabSz="486836" rtl="0" eaLnBrk="1" fontAlgn="auto" latinLnBrk="0" hangingPunct="1">
              <a:lnSpc>
                <a:spcPct val="100000"/>
              </a:lnSpc>
              <a:spcBef>
                <a:spcPts val="1280"/>
              </a:spcBef>
              <a:spcAft>
                <a:spcPts val="640"/>
              </a:spcAft>
              <a:buClrTx/>
              <a:buSzTx/>
              <a:buFont typeface="Arial"/>
              <a:buChar char="•"/>
              <a:tabLst/>
              <a:defRPr sz="2600" b="0">
                <a:solidFill>
                  <a:srgbClr val="0094CA"/>
                </a:solidFill>
              </a:defRPr>
            </a:lvl1pPr>
            <a:lvl2pPr marL="690005" marR="0" indent="-249168" algn="l" defTabSz="486836" rtl="0" eaLnBrk="1" fontAlgn="auto" latinLnBrk="0" hangingPunct="1">
              <a:lnSpc>
                <a:spcPct val="100000"/>
              </a:lnSpc>
              <a:spcBef>
                <a:spcPts val="213"/>
              </a:spcBef>
              <a:spcAft>
                <a:spcPts val="213"/>
              </a:spcAft>
              <a:buClrTx/>
              <a:buSzPct val="75000"/>
              <a:buFont typeface="Lucida Grande"/>
              <a:buChar char="-"/>
              <a:tabLst/>
              <a:defRPr sz="1900" baseline="0">
                <a:solidFill>
                  <a:srgbClr val="0094CA"/>
                </a:solidFill>
              </a:defRPr>
            </a:lvl2pPr>
            <a:lvl3pPr marL="973673" indent="0" algn="ctr">
              <a:buNone/>
              <a:defRPr>
                <a:solidFill>
                  <a:schemeClr val="tx1">
                    <a:tint val="75000"/>
                  </a:schemeClr>
                </a:solidFill>
              </a:defRPr>
            </a:lvl3pPr>
            <a:lvl4pPr marL="1460511" indent="0" algn="ctr">
              <a:buNone/>
              <a:defRPr>
                <a:solidFill>
                  <a:schemeClr val="tx1">
                    <a:tint val="75000"/>
                  </a:schemeClr>
                </a:solidFill>
              </a:defRPr>
            </a:lvl4pPr>
            <a:lvl5pPr marL="1947345" indent="0" algn="ctr">
              <a:buNone/>
              <a:defRPr>
                <a:solidFill>
                  <a:schemeClr val="tx1">
                    <a:tint val="75000"/>
                  </a:schemeClr>
                </a:solidFill>
              </a:defRPr>
            </a:lvl5pPr>
            <a:lvl6pPr marL="2434179" indent="0" algn="ctr">
              <a:buNone/>
              <a:defRPr>
                <a:solidFill>
                  <a:schemeClr val="tx1">
                    <a:tint val="75000"/>
                  </a:schemeClr>
                </a:solidFill>
              </a:defRPr>
            </a:lvl6pPr>
            <a:lvl7pPr marL="2921021" indent="0" algn="ctr">
              <a:buNone/>
              <a:defRPr>
                <a:solidFill>
                  <a:schemeClr val="tx1">
                    <a:tint val="75000"/>
                  </a:schemeClr>
                </a:solidFill>
              </a:defRPr>
            </a:lvl7pPr>
            <a:lvl8pPr marL="3407854" indent="0" algn="ctr">
              <a:buNone/>
              <a:defRPr>
                <a:solidFill>
                  <a:schemeClr val="tx1">
                    <a:tint val="75000"/>
                  </a:schemeClr>
                </a:solidFill>
              </a:defRPr>
            </a:lvl8pPr>
            <a:lvl9pPr marL="3894694"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633285" y="-1"/>
            <a:ext cx="6148800" cy="1537548"/>
          </a:xfrm>
        </p:spPr>
        <p:txBody>
          <a:bodyPr/>
          <a:lstStyle>
            <a:lvl1pPr>
              <a:defRPr baseline="0"/>
            </a:lvl1pPr>
          </a:lstStyle>
          <a:p>
            <a:r>
              <a:rPr lang="sv-SE" smtClean="0"/>
              <a:t>White bullet page</a:t>
            </a:r>
            <a:endParaRPr lang="sv-SE"/>
          </a:p>
        </p:txBody>
      </p:sp>
      <p:cxnSp>
        <p:nvCxnSpPr>
          <p:cNvPr id="4" name="Rak 5"/>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8623725"/>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17708" y="23"/>
            <a:ext cx="6474028" cy="1537633"/>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08213" y="2095942"/>
            <a:ext cx="6974429" cy="4308246"/>
          </a:xfrm>
        </p:spPr>
        <p:txBody>
          <a:bodyPr/>
          <a:lstStyle>
            <a:lvl1pPr marL="0" indent="0">
              <a:buNone/>
              <a:defRPr/>
            </a:lvl1pPr>
            <a:lvl2pPr marL="486836" indent="0">
              <a:buNone/>
              <a:defRPr/>
            </a:lvl2pPr>
            <a:lvl3pPr marL="973673" indent="0">
              <a:buNone/>
              <a:defRPr/>
            </a:lvl3pPr>
            <a:lvl4pPr marL="1460511" indent="0">
              <a:buNone/>
              <a:defRPr/>
            </a:lvl4pPr>
            <a:lvl5pPr marL="1947345"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45A6A15-A2C2-0E41-9DE4-010C0B0B3333}" type="datetime1">
              <a:rPr lang="sv-SE" smtClean="0">
                <a:latin typeface="Calibri"/>
              </a:rPr>
              <a:pPr/>
              <a:t>3/12/14</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5223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70720" y="4700697"/>
            <a:ext cx="8293259" cy="1452880"/>
          </a:xfrm>
          <a:prstGeom prst="rect">
            <a:avLst/>
          </a:prstGeom>
        </p:spPr>
        <p:txBody>
          <a:bodyPr anchor="t"/>
          <a:lstStyle>
            <a:lvl1pPr algn="l">
              <a:defRPr sz="43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70720" y="3100517"/>
            <a:ext cx="8293259" cy="1600199"/>
          </a:xfrm>
        </p:spPr>
        <p:txBody>
          <a:bodyPr anchor="b"/>
          <a:lstStyle>
            <a:lvl1pPr marL="0" indent="0">
              <a:buNone/>
              <a:defRPr sz="2100">
                <a:solidFill>
                  <a:schemeClr val="tx1">
                    <a:tint val="75000"/>
                  </a:schemeClr>
                </a:solidFill>
              </a:defRPr>
            </a:lvl1pPr>
            <a:lvl2pPr marL="486836" indent="0">
              <a:buNone/>
              <a:defRPr sz="1900">
                <a:solidFill>
                  <a:schemeClr val="tx1">
                    <a:tint val="75000"/>
                  </a:schemeClr>
                </a:solidFill>
              </a:defRPr>
            </a:lvl2pPr>
            <a:lvl3pPr marL="973673" indent="0">
              <a:buNone/>
              <a:defRPr sz="1700">
                <a:solidFill>
                  <a:schemeClr val="tx1">
                    <a:tint val="75000"/>
                  </a:schemeClr>
                </a:solidFill>
              </a:defRPr>
            </a:lvl3pPr>
            <a:lvl4pPr marL="1460511" indent="0">
              <a:buNone/>
              <a:defRPr sz="1500">
                <a:solidFill>
                  <a:schemeClr val="tx1">
                    <a:tint val="75000"/>
                  </a:schemeClr>
                </a:solidFill>
              </a:defRPr>
            </a:lvl4pPr>
            <a:lvl5pPr marL="1947345" indent="0">
              <a:buNone/>
              <a:defRPr sz="1500">
                <a:solidFill>
                  <a:schemeClr val="tx1">
                    <a:tint val="75000"/>
                  </a:schemeClr>
                </a:solidFill>
              </a:defRPr>
            </a:lvl5pPr>
            <a:lvl6pPr marL="2434179" indent="0">
              <a:buNone/>
              <a:defRPr sz="1500">
                <a:solidFill>
                  <a:schemeClr val="tx1">
                    <a:tint val="75000"/>
                  </a:schemeClr>
                </a:solidFill>
              </a:defRPr>
            </a:lvl6pPr>
            <a:lvl7pPr marL="2921021" indent="0">
              <a:buNone/>
              <a:defRPr sz="1500">
                <a:solidFill>
                  <a:schemeClr val="tx1">
                    <a:tint val="75000"/>
                  </a:schemeClr>
                </a:solidFill>
              </a:defRPr>
            </a:lvl7pPr>
            <a:lvl8pPr marL="3407854" indent="0">
              <a:buNone/>
              <a:defRPr sz="1500">
                <a:solidFill>
                  <a:schemeClr val="tx1">
                    <a:tint val="75000"/>
                  </a:schemeClr>
                </a:solidFill>
              </a:defRPr>
            </a:lvl8pPr>
            <a:lvl9pPr marL="3894694" indent="0">
              <a:buNone/>
              <a:defRPr sz="15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4CAB1DA-B944-6140-B7F5-AB5049DAE69B}" type="datetime1">
              <a:rPr lang="sv-SE" smtClean="0">
                <a:latin typeface="Calibri"/>
              </a:rPr>
              <a:pPr/>
              <a:t>3/12/14</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5200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Content Placeholder 2"/>
          <p:cNvSpPr>
            <a:spLocks noGrp="1"/>
          </p:cNvSpPr>
          <p:nvPr>
            <p:ph idx="1"/>
          </p:nvPr>
        </p:nvSpPr>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3889016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87839" y="292947"/>
            <a:ext cx="8781098" cy="12192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87839" y="1706880"/>
            <a:ext cx="4309242" cy="4827694"/>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959694" y="1706880"/>
            <a:ext cx="4309242" cy="4827694"/>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17569FA7-588D-F242-B226-5AB564D508AA}" type="datetime1">
              <a:rPr lang="sv-SE" smtClean="0">
                <a:latin typeface="Calibri"/>
              </a:rPr>
              <a:pPr/>
              <a:t>3/12/14</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0858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87839" y="292947"/>
            <a:ext cx="8781098" cy="1219200"/>
          </a:xfrm>
          <a:prstGeom prst="rect">
            <a:avLst/>
          </a:prstGeo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87845" y="1637458"/>
            <a:ext cx="4310937" cy="682413"/>
          </a:xfrm>
        </p:spPr>
        <p:txBody>
          <a:bodyPr anchor="b"/>
          <a:lstStyle>
            <a:lvl1pPr marL="0" indent="0">
              <a:buNone/>
              <a:defRPr sz="2600" b="1"/>
            </a:lvl1pPr>
            <a:lvl2pPr marL="486836" indent="0">
              <a:buNone/>
              <a:defRPr sz="2100" b="1"/>
            </a:lvl2pPr>
            <a:lvl3pPr marL="973673" indent="0">
              <a:buNone/>
              <a:defRPr sz="1900" b="1"/>
            </a:lvl3pPr>
            <a:lvl4pPr marL="1460511" indent="0">
              <a:buNone/>
              <a:defRPr sz="1700" b="1"/>
            </a:lvl4pPr>
            <a:lvl5pPr marL="1947345" indent="0">
              <a:buNone/>
              <a:defRPr sz="1700" b="1"/>
            </a:lvl5pPr>
            <a:lvl6pPr marL="2434179" indent="0">
              <a:buNone/>
              <a:defRPr sz="1700" b="1"/>
            </a:lvl6pPr>
            <a:lvl7pPr marL="2921021" indent="0">
              <a:buNone/>
              <a:defRPr sz="1700" b="1"/>
            </a:lvl7pPr>
            <a:lvl8pPr marL="3407854" indent="0">
              <a:buNone/>
              <a:defRPr sz="1700" b="1"/>
            </a:lvl8pPr>
            <a:lvl9pPr marL="3894694" indent="0">
              <a:buNone/>
              <a:defRPr sz="17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87845" y="2319871"/>
            <a:ext cx="4310937" cy="4214707"/>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956311" y="1637458"/>
            <a:ext cx="4312630" cy="682413"/>
          </a:xfrm>
        </p:spPr>
        <p:txBody>
          <a:bodyPr anchor="b"/>
          <a:lstStyle>
            <a:lvl1pPr marL="0" indent="0">
              <a:buNone/>
              <a:defRPr sz="2600" b="1"/>
            </a:lvl1pPr>
            <a:lvl2pPr marL="486836" indent="0">
              <a:buNone/>
              <a:defRPr sz="2100" b="1"/>
            </a:lvl2pPr>
            <a:lvl3pPr marL="973673" indent="0">
              <a:buNone/>
              <a:defRPr sz="1900" b="1"/>
            </a:lvl3pPr>
            <a:lvl4pPr marL="1460511" indent="0">
              <a:buNone/>
              <a:defRPr sz="1700" b="1"/>
            </a:lvl4pPr>
            <a:lvl5pPr marL="1947345" indent="0">
              <a:buNone/>
              <a:defRPr sz="1700" b="1"/>
            </a:lvl5pPr>
            <a:lvl6pPr marL="2434179" indent="0">
              <a:buNone/>
              <a:defRPr sz="1700" b="1"/>
            </a:lvl6pPr>
            <a:lvl7pPr marL="2921021" indent="0">
              <a:buNone/>
              <a:defRPr sz="1700" b="1"/>
            </a:lvl7pPr>
            <a:lvl8pPr marL="3407854" indent="0">
              <a:buNone/>
              <a:defRPr sz="1700" b="1"/>
            </a:lvl8pPr>
            <a:lvl9pPr marL="3894694" indent="0">
              <a:buNone/>
              <a:defRPr sz="17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956311" y="2319871"/>
            <a:ext cx="4312630" cy="4214707"/>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3CFDDC82-EAE6-AF49-8201-FFCF32064398}" type="datetime1">
              <a:rPr lang="sv-SE" smtClean="0">
                <a:latin typeface="Calibri"/>
              </a:rPr>
              <a:pPr/>
              <a:t>3/12/14</a:t>
            </a:fld>
            <a:endParaRPr lang="sv-SE">
              <a:latin typeface="Calibri"/>
            </a:endParaRPr>
          </a:p>
        </p:txBody>
      </p:sp>
      <p:sp>
        <p:nvSpPr>
          <p:cNvPr id="8" name="Platshållare för sidfot 7"/>
          <p:cNvSpPr>
            <a:spLocks noGrp="1"/>
          </p:cNvSpPr>
          <p:nvPr>
            <p:ph type="ftr" sz="quarter" idx="11"/>
          </p:nvPr>
        </p:nvSpPr>
        <p:spPr/>
        <p:txBody>
          <a:bodyPr/>
          <a:lstStyle/>
          <a:p>
            <a:endParaRPr lang="sv-SE">
              <a:latin typeface="Calibri"/>
            </a:endParaRPr>
          </a:p>
        </p:txBody>
      </p:sp>
      <p:sp>
        <p:nvSpPr>
          <p:cNvPr id="9" name="Platshållare för bildnummer 8"/>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10" name="Rak 7"/>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8110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87839" y="292947"/>
            <a:ext cx="8781098" cy="12192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485DCD4-91F4-4C4C-B804-E8D3D9779EF3}" type="datetime1">
              <a:rPr lang="sv-SE" smtClean="0">
                <a:latin typeface="Calibri"/>
              </a:rPr>
              <a:pPr/>
              <a:t>3/12/14</a:t>
            </a:fld>
            <a:endParaRPr lang="sv-SE">
              <a:latin typeface="Calibri"/>
            </a:endParaRPr>
          </a:p>
        </p:txBody>
      </p:sp>
      <p:sp>
        <p:nvSpPr>
          <p:cNvPr id="4" name="Platshållare för sidfot 3"/>
          <p:cNvSpPr>
            <a:spLocks noGrp="1"/>
          </p:cNvSpPr>
          <p:nvPr>
            <p:ph type="ftr" sz="quarter" idx="11"/>
          </p:nvPr>
        </p:nvSpPr>
        <p:spPr/>
        <p:txBody>
          <a:bodyPr/>
          <a:lstStyle/>
          <a:p>
            <a:endParaRPr lang="sv-SE">
              <a:latin typeface="Calibri"/>
            </a:endParaRPr>
          </a:p>
        </p:txBody>
      </p:sp>
      <p:sp>
        <p:nvSpPr>
          <p:cNvPr id="5" name="Platshållare för bildnummer 4"/>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6" name="Rak 7"/>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9038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1AB6FA8-2747-8B48-B875-7188D7D52357}" type="datetime1">
              <a:rPr lang="sv-SE" smtClean="0">
                <a:latin typeface="Calibri"/>
              </a:rPr>
              <a:pPr/>
              <a:t>3/12/14</a:t>
            </a:fld>
            <a:endParaRPr lang="sv-SE">
              <a:latin typeface="Calibri"/>
            </a:endParaRPr>
          </a:p>
        </p:txBody>
      </p:sp>
      <p:sp>
        <p:nvSpPr>
          <p:cNvPr id="3" name="Platshållare för sidfot 2"/>
          <p:cNvSpPr>
            <a:spLocks noGrp="1"/>
          </p:cNvSpPr>
          <p:nvPr>
            <p:ph type="ftr" sz="quarter" idx="11"/>
          </p:nvPr>
        </p:nvSpPr>
        <p:spPr/>
        <p:txBody>
          <a:bodyPr/>
          <a:lstStyle/>
          <a:p>
            <a:endParaRPr lang="sv-SE">
              <a:latin typeface="Calibri"/>
            </a:endParaRPr>
          </a:p>
        </p:txBody>
      </p:sp>
      <p:sp>
        <p:nvSpPr>
          <p:cNvPr id="4" name="Platshållare för bildnummer 3"/>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895609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87839" y="291253"/>
            <a:ext cx="3209912" cy="1239520"/>
          </a:xfrm>
          <a:prstGeom prst="rect">
            <a:avLst/>
          </a:prstGeom>
        </p:spPr>
        <p:txBody>
          <a:bodyPr anchor="b"/>
          <a:lstStyle>
            <a:lvl1pPr algn="l">
              <a:defRPr sz="2100" b="1"/>
            </a:lvl1pPr>
          </a:lstStyle>
          <a:p>
            <a:r>
              <a:rPr lang="sv-SE" smtClean="0"/>
              <a:t>Klicka här för att ändra format</a:t>
            </a:r>
            <a:endParaRPr lang="sv-SE"/>
          </a:p>
        </p:txBody>
      </p:sp>
      <p:sp>
        <p:nvSpPr>
          <p:cNvPr id="3" name="Platshållare för innehåll 2"/>
          <p:cNvSpPr>
            <a:spLocks noGrp="1"/>
          </p:cNvSpPr>
          <p:nvPr>
            <p:ph idx="1"/>
          </p:nvPr>
        </p:nvSpPr>
        <p:spPr>
          <a:xfrm>
            <a:off x="3814628" y="291276"/>
            <a:ext cx="5454308" cy="6243321"/>
          </a:xfrm>
        </p:spPr>
        <p:txBody>
          <a:bodyPr/>
          <a:lstStyle>
            <a:lvl1pPr>
              <a:defRPr sz="3400"/>
            </a:lvl1pPr>
            <a:lvl2pPr>
              <a:defRPr sz="3000"/>
            </a:lvl2pPr>
            <a:lvl3pPr>
              <a:defRPr sz="2600"/>
            </a:lvl3pPr>
            <a:lvl4pPr>
              <a:defRPr sz="2100"/>
            </a:lvl4pPr>
            <a:lvl5pPr>
              <a:defRPr sz="2100"/>
            </a:lvl5pPr>
            <a:lvl6pPr>
              <a:defRPr sz="2100"/>
            </a:lvl6pPr>
            <a:lvl7pPr>
              <a:defRPr sz="2100"/>
            </a:lvl7pPr>
            <a:lvl8pPr>
              <a:defRPr sz="2100"/>
            </a:lvl8pPr>
            <a:lvl9pPr>
              <a:defRPr sz="21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87839" y="1530787"/>
            <a:ext cx="3209912" cy="5003801"/>
          </a:xfrm>
        </p:spPr>
        <p:txBody>
          <a:bodyPr/>
          <a:lstStyle>
            <a:lvl1pPr marL="0" indent="0">
              <a:buNone/>
              <a:defRPr sz="1500"/>
            </a:lvl1pPr>
            <a:lvl2pPr marL="486836" indent="0">
              <a:buNone/>
              <a:defRPr sz="1300"/>
            </a:lvl2pPr>
            <a:lvl3pPr marL="973673" indent="0">
              <a:buNone/>
              <a:defRPr sz="1100"/>
            </a:lvl3pPr>
            <a:lvl4pPr marL="1460511" indent="0">
              <a:buNone/>
              <a:defRPr sz="1000"/>
            </a:lvl4pPr>
            <a:lvl5pPr marL="1947345" indent="0">
              <a:buNone/>
              <a:defRPr sz="1000"/>
            </a:lvl5pPr>
            <a:lvl6pPr marL="2434179" indent="0">
              <a:buNone/>
              <a:defRPr sz="1000"/>
            </a:lvl6pPr>
            <a:lvl7pPr marL="2921021" indent="0">
              <a:buNone/>
              <a:defRPr sz="1000"/>
            </a:lvl7pPr>
            <a:lvl8pPr marL="3407854" indent="0">
              <a:buNone/>
              <a:defRPr sz="1000"/>
            </a:lvl8pPr>
            <a:lvl9pPr marL="3894694"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68581D5-AA54-714D-95DB-FC2D521B139D}" type="datetime1">
              <a:rPr lang="sv-SE" smtClean="0">
                <a:latin typeface="Calibri"/>
              </a:rPr>
              <a:pPr/>
              <a:t>3/12/14</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1676275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912396" y="5120644"/>
            <a:ext cx="5854065" cy="604521"/>
          </a:xfrm>
          <a:prstGeom prst="rect">
            <a:avLst/>
          </a:prstGeom>
        </p:spPr>
        <p:txBody>
          <a:bodyPr anchor="b"/>
          <a:lstStyle>
            <a:lvl1pPr algn="l">
              <a:defRPr sz="2100" b="1"/>
            </a:lvl1pPr>
          </a:lstStyle>
          <a:p>
            <a:r>
              <a:rPr lang="sv-SE" smtClean="0"/>
              <a:t>Klicka här för att ändra format</a:t>
            </a:r>
            <a:endParaRPr lang="sv-SE"/>
          </a:p>
        </p:txBody>
      </p:sp>
      <p:sp>
        <p:nvSpPr>
          <p:cNvPr id="3" name="Platshållare för bild 2"/>
          <p:cNvSpPr>
            <a:spLocks noGrp="1"/>
          </p:cNvSpPr>
          <p:nvPr>
            <p:ph type="pic" idx="1"/>
          </p:nvPr>
        </p:nvSpPr>
        <p:spPr>
          <a:xfrm>
            <a:off x="1912396" y="653627"/>
            <a:ext cx="5854065" cy="4389120"/>
          </a:xfrm>
        </p:spPr>
        <p:txBody>
          <a:bodyPr/>
          <a:lstStyle>
            <a:lvl1pPr marL="0" indent="0">
              <a:buNone/>
              <a:defRPr sz="3400"/>
            </a:lvl1pPr>
            <a:lvl2pPr marL="486836" indent="0">
              <a:buNone/>
              <a:defRPr sz="3000"/>
            </a:lvl2pPr>
            <a:lvl3pPr marL="973673" indent="0">
              <a:buNone/>
              <a:defRPr sz="2600"/>
            </a:lvl3pPr>
            <a:lvl4pPr marL="1460511" indent="0">
              <a:buNone/>
              <a:defRPr sz="2100"/>
            </a:lvl4pPr>
            <a:lvl5pPr marL="1947345" indent="0">
              <a:buNone/>
              <a:defRPr sz="2100"/>
            </a:lvl5pPr>
            <a:lvl6pPr marL="2434179" indent="0">
              <a:buNone/>
              <a:defRPr sz="2100"/>
            </a:lvl6pPr>
            <a:lvl7pPr marL="2921021" indent="0">
              <a:buNone/>
              <a:defRPr sz="2100"/>
            </a:lvl7pPr>
            <a:lvl8pPr marL="3407854" indent="0">
              <a:buNone/>
              <a:defRPr sz="2100"/>
            </a:lvl8pPr>
            <a:lvl9pPr marL="3894694" indent="0">
              <a:buNone/>
              <a:defRPr sz="2100"/>
            </a:lvl9pPr>
          </a:lstStyle>
          <a:p>
            <a:endParaRPr lang="sv-SE"/>
          </a:p>
        </p:txBody>
      </p:sp>
      <p:sp>
        <p:nvSpPr>
          <p:cNvPr id="4" name="Platshållare för text 3"/>
          <p:cNvSpPr>
            <a:spLocks noGrp="1"/>
          </p:cNvSpPr>
          <p:nvPr>
            <p:ph type="body" sz="half" idx="2"/>
          </p:nvPr>
        </p:nvSpPr>
        <p:spPr>
          <a:xfrm>
            <a:off x="1912396" y="5725165"/>
            <a:ext cx="5854065" cy="858519"/>
          </a:xfrm>
        </p:spPr>
        <p:txBody>
          <a:bodyPr/>
          <a:lstStyle>
            <a:lvl1pPr marL="0" indent="0">
              <a:buNone/>
              <a:defRPr sz="1500"/>
            </a:lvl1pPr>
            <a:lvl2pPr marL="486836" indent="0">
              <a:buNone/>
              <a:defRPr sz="1300"/>
            </a:lvl2pPr>
            <a:lvl3pPr marL="973673" indent="0">
              <a:buNone/>
              <a:defRPr sz="1100"/>
            </a:lvl3pPr>
            <a:lvl4pPr marL="1460511" indent="0">
              <a:buNone/>
              <a:defRPr sz="1000"/>
            </a:lvl4pPr>
            <a:lvl5pPr marL="1947345" indent="0">
              <a:buNone/>
              <a:defRPr sz="1000"/>
            </a:lvl5pPr>
            <a:lvl6pPr marL="2434179" indent="0">
              <a:buNone/>
              <a:defRPr sz="1000"/>
            </a:lvl6pPr>
            <a:lvl7pPr marL="2921021" indent="0">
              <a:buNone/>
              <a:defRPr sz="1000"/>
            </a:lvl7pPr>
            <a:lvl8pPr marL="3407854" indent="0">
              <a:buNone/>
              <a:defRPr sz="1000"/>
            </a:lvl8pPr>
            <a:lvl9pPr marL="3894694"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DB87EBA-003E-894C-98C0-8C1EF1E9C0CE}" type="datetime1">
              <a:rPr lang="sv-SE" smtClean="0">
                <a:latin typeface="Calibri"/>
              </a:rPr>
              <a:pPr/>
              <a:t>3/12/14</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4843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87839" y="292947"/>
            <a:ext cx="8781098" cy="12192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FF401DC-9CB6-C94C-A035-AE4D557374BC}" type="datetime1">
              <a:rPr lang="sv-SE" smtClean="0">
                <a:latin typeface="Calibri"/>
              </a:rPr>
              <a:pPr/>
              <a:t>3/12/14</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145569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7073662" y="292970"/>
            <a:ext cx="2195274" cy="6241627"/>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87839" y="292970"/>
            <a:ext cx="6423210" cy="6241627"/>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F5BB0AE-5A3A-F04D-A9F3-EAE846CBBB6B}" type="datetime1">
              <a:rPr lang="sv-SE" smtClean="0">
                <a:latin typeface="Calibri"/>
              </a:rPr>
              <a:pPr/>
              <a:t>3/12/14</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206122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7"/>
            <a:ext cx="9756775" cy="1794932"/>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lIns="97369" tIns="48684" rIns="97369" bIns="48684" rtlCol="0" anchor="ctr"/>
          <a:lstStyle/>
          <a:p>
            <a:pPr algn="ctr" defTabSz="486836"/>
            <a:endParaRPr lang="sv-SE">
              <a:solidFill>
                <a:srgbClr val="0094CA"/>
              </a:solidFill>
              <a:latin typeface="Calibri"/>
            </a:endParaRPr>
          </a:p>
        </p:txBody>
      </p:sp>
      <p:pic>
        <p:nvPicPr>
          <p:cNvPr id="11" name="Bildobjekt 10" descr="ESS-logga-bl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65337" y="386996"/>
            <a:ext cx="1843800" cy="986112"/>
          </a:xfrm>
          <a:prstGeom prst="rect">
            <a:avLst/>
          </a:prstGeom>
        </p:spPr>
      </p:pic>
      <p:sp>
        <p:nvSpPr>
          <p:cNvPr id="3" name="Underrubrik 2"/>
          <p:cNvSpPr>
            <a:spLocks noGrp="1"/>
          </p:cNvSpPr>
          <p:nvPr>
            <p:ph type="subTitle" idx="1"/>
          </p:nvPr>
        </p:nvSpPr>
        <p:spPr>
          <a:xfrm>
            <a:off x="1463516" y="4145280"/>
            <a:ext cx="6829743" cy="1869440"/>
          </a:xfrm>
        </p:spPr>
        <p:txBody>
          <a:bodyPr/>
          <a:lstStyle>
            <a:lvl1pPr marL="0" indent="0" algn="ctr">
              <a:buNone/>
              <a:defRPr>
                <a:solidFill>
                  <a:schemeClr val="tx1">
                    <a:tint val="75000"/>
                  </a:schemeClr>
                </a:solidFill>
              </a:defRPr>
            </a:lvl1pPr>
            <a:lvl2pPr marL="486836" indent="0" algn="ctr">
              <a:buNone/>
              <a:defRPr>
                <a:solidFill>
                  <a:schemeClr val="tx1">
                    <a:tint val="75000"/>
                  </a:schemeClr>
                </a:solidFill>
              </a:defRPr>
            </a:lvl2pPr>
            <a:lvl3pPr marL="973673" indent="0" algn="ctr">
              <a:buNone/>
              <a:defRPr>
                <a:solidFill>
                  <a:schemeClr val="tx1">
                    <a:tint val="75000"/>
                  </a:schemeClr>
                </a:solidFill>
              </a:defRPr>
            </a:lvl3pPr>
            <a:lvl4pPr marL="1460511" indent="0" algn="ctr">
              <a:buNone/>
              <a:defRPr>
                <a:solidFill>
                  <a:schemeClr val="tx1">
                    <a:tint val="75000"/>
                  </a:schemeClr>
                </a:solidFill>
              </a:defRPr>
            </a:lvl4pPr>
            <a:lvl5pPr marL="1947345" indent="0" algn="ctr">
              <a:buNone/>
              <a:defRPr>
                <a:solidFill>
                  <a:schemeClr val="tx1">
                    <a:tint val="75000"/>
                  </a:schemeClr>
                </a:solidFill>
              </a:defRPr>
            </a:lvl5pPr>
            <a:lvl6pPr marL="2434179" indent="0" algn="ctr">
              <a:buNone/>
              <a:defRPr>
                <a:solidFill>
                  <a:schemeClr val="tx1">
                    <a:tint val="75000"/>
                  </a:schemeClr>
                </a:solidFill>
              </a:defRPr>
            </a:lvl6pPr>
            <a:lvl7pPr marL="2921021" indent="0" algn="ctr">
              <a:buNone/>
              <a:defRPr>
                <a:solidFill>
                  <a:schemeClr val="tx1">
                    <a:tint val="75000"/>
                  </a:schemeClr>
                </a:solidFill>
              </a:defRPr>
            </a:lvl7pPr>
            <a:lvl8pPr marL="3407854" indent="0" algn="ctr">
              <a:buNone/>
              <a:defRPr>
                <a:solidFill>
                  <a:schemeClr val="tx1">
                    <a:tint val="75000"/>
                  </a:schemeClr>
                </a:solidFill>
              </a:defRPr>
            </a:lvl8pPr>
            <a:lvl9pPr marL="3894694"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EA79773-FC84-AC4D-9D28-F5B786E3C95F}" type="datetime1">
              <a:rPr lang="sv-SE" smtClean="0">
                <a:latin typeface="Calibri"/>
              </a:rPr>
              <a:pPr/>
              <a:t>3/12/14</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
        <p:nvSpPr>
          <p:cNvPr id="9" name="Rubrik 1"/>
          <p:cNvSpPr>
            <a:spLocks noGrp="1"/>
          </p:cNvSpPr>
          <p:nvPr>
            <p:ph type="ctrTitle"/>
          </p:nvPr>
        </p:nvSpPr>
        <p:spPr>
          <a:xfrm>
            <a:off x="663830" y="139442"/>
            <a:ext cx="6711606" cy="1568027"/>
          </a:xfrm>
          <a:prstGeom prst="rect">
            <a:avLst/>
          </a:prstGeom>
          <a:noFill/>
        </p:spPr>
        <p:txBody>
          <a:bodyPr>
            <a:normAutofit/>
          </a:bodyPr>
          <a:lstStyle>
            <a:lvl1pPr algn="l">
              <a:defRPr sz="4300">
                <a:solidFill>
                  <a:srgbClr val="0094CA"/>
                </a:solidFill>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1536084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633285" y="-1"/>
            <a:ext cx="6148800" cy="1537548"/>
          </a:xfrm>
        </p:spPr>
        <p:txBody>
          <a:bodyPr/>
          <a:lstStyle/>
          <a:p>
            <a:r>
              <a:rPr lang="sv-SE" smtClean="0"/>
              <a:t>Klicka här för att ändra format</a:t>
            </a:r>
            <a:endParaRPr lang="sv-SE"/>
          </a:p>
        </p:txBody>
      </p:sp>
      <p:cxnSp>
        <p:nvCxnSpPr>
          <p:cNvPr id="3" name="Rak 7"/>
          <p:cNvCxnSpPr/>
          <p:nvPr userDrawn="1"/>
        </p:nvCxnSpPr>
        <p:spPr>
          <a:xfrm>
            <a:off x="-347921"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8008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0720" y="4700697"/>
            <a:ext cx="8293259" cy="1452880"/>
          </a:xfrm>
        </p:spPr>
        <p:txBody>
          <a:bodyPr anchor="t"/>
          <a:lstStyle>
            <a:lvl1pPr algn="l">
              <a:defRPr sz="4300" b="1" cap="all"/>
            </a:lvl1pPr>
          </a:lstStyle>
          <a:p>
            <a:r>
              <a:rPr lang="sv-SE"/>
              <a:t>Click to edit Master title style</a:t>
            </a:r>
            <a:endParaRPr lang="en-US"/>
          </a:p>
        </p:txBody>
      </p:sp>
      <p:sp>
        <p:nvSpPr>
          <p:cNvPr id="3" name="Text Placeholder 2"/>
          <p:cNvSpPr>
            <a:spLocks noGrp="1"/>
          </p:cNvSpPr>
          <p:nvPr>
            <p:ph type="body" idx="1"/>
          </p:nvPr>
        </p:nvSpPr>
        <p:spPr>
          <a:xfrm>
            <a:off x="770720" y="3100523"/>
            <a:ext cx="8293259" cy="1600199"/>
          </a:xfrm>
        </p:spPr>
        <p:txBody>
          <a:bodyPr anchor="b"/>
          <a:lstStyle>
            <a:lvl1pPr marL="0" indent="0">
              <a:buNone/>
              <a:defRPr sz="2100">
                <a:solidFill>
                  <a:schemeClr val="tx1">
                    <a:tint val="75000"/>
                  </a:schemeClr>
                </a:solidFill>
              </a:defRPr>
            </a:lvl1pPr>
            <a:lvl2pPr marL="486494" indent="0">
              <a:buNone/>
              <a:defRPr sz="1900">
                <a:solidFill>
                  <a:schemeClr val="tx1">
                    <a:tint val="75000"/>
                  </a:schemeClr>
                </a:solidFill>
              </a:defRPr>
            </a:lvl2pPr>
            <a:lvl3pPr marL="972992" indent="0">
              <a:buNone/>
              <a:defRPr sz="1700">
                <a:solidFill>
                  <a:schemeClr val="tx1">
                    <a:tint val="75000"/>
                  </a:schemeClr>
                </a:solidFill>
              </a:defRPr>
            </a:lvl3pPr>
            <a:lvl4pPr marL="1459487" indent="0">
              <a:buNone/>
              <a:defRPr sz="1500">
                <a:solidFill>
                  <a:schemeClr val="tx1">
                    <a:tint val="75000"/>
                  </a:schemeClr>
                </a:solidFill>
              </a:defRPr>
            </a:lvl4pPr>
            <a:lvl5pPr marL="1945981" indent="0">
              <a:buNone/>
              <a:defRPr sz="1500">
                <a:solidFill>
                  <a:schemeClr val="tx1">
                    <a:tint val="75000"/>
                  </a:schemeClr>
                </a:solidFill>
              </a:defRPr>
            </a:lvl5pPr>
            <a:lvl6pPr marL="2432474" indent="0">
              <a:buNone/>
              <a:defRPr sz="1500">
                <a:solidFill>
                  <a:schemeClr val="tx1">
                    <a:tint val="75000"/>
                  </a:schemeClr>
                </a:solidFill>
              </a:defRPr>
            </a:lvl6pPr>
            <a:lvl7pPr marL="2918975" indent="0">
              <a:buNone/>
              <a:defRPr sz="1500">
                <a:solidFill>
                  <a:schemeClr val="tx1">
                    <a:tint val="75000"/>
                  </a:schemeClr>
                </a:solidFill>
              </a:defRPr>
            </a:lvl7pPr>
            <a:lvl8pPr marL="3405469" indent="0">
              <a:buNone/>
              <a:defRPr sz="1500">
                <a:solidFill>
                  <a:schemeClr val="tx1">
                    <a:tint val="75000"/>
                  </a:schemeClr>
                </a:solidFill>
              </a:defRPr>
            </a:lvl8pPr>
            <a:lvl9pPr marL="3891969" indent="0">
              <a:buNone/>
              <a:defRPr sz="1500">
                <a:solidFill>
                  <a:schemeClr val="tx1">
                    <a:tint val="75000"/>
                  </a:schemeClr>
                </a:solidFill>
              </a:defRPr>
            </a:lvl9pPr>
          </a:lstStyle>
          <a:p>
            <a:pPr lvl="0"/>
            <a:r>
              <a:rPr lang="sv-SE"/>
              <a:t>Click to edit Master text styles</a:t>
            </a:r>
          </a:p>
        </p:txBody>
      </p:sp>
    </p:spTree>
    <p:extLst>
      <p:ext uri="{BB962C8B-B14F-4D97-AF65-F5344CB8AC3E}">
        <p14:creationId xmlns:p14="http://schemas.microsoft.com/office/powerpoint/2010/main" val="969267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633289" y="2086190"/>
            <a:ext cx="5086395" cy="4032661"/>
          </a:xfrm>
        </p:spPr>
        <p:txBody>
          <a:bodyPr lIns="0" tIns="0" rIns="0" bIns="0">
            <a:noAutofit/>
          </a:bodyPr>
          <a:lstStyle>
            <a:lvl1pPr marL="365710" indent="-365710" algn="l">
              <a:lnSpc>
                <a:spcPct val="90000"/>
              </a:lnSpc>
              <a:buFont typeface="Arial"/>
              <a:buChar char="•"/>
              <a:defRPr sz="2600">
                <a:solidFill>
                  <a:schemeClr val="bg1"/>
                </a:solidFill>
              </a:defRPr>
            </a:lvl1pPr>
            <a:lvl2pPr marL="487612" indent="0" algn="ctr">
              <a:buNone/>
              <a:defRPr>
                <a:solidFill>
                  <a:schemeClr val="tx1">
                    <a:tint val="75000"/>
                  </a:schemeClr>
                </a:solidFill>
              </a:defRPr>
            </a:lvl2pPr>
            <a:lvl3pPr marL="975224" indent="0" algn="ctr">
              <a:buNone/>
              <a:defRPr>
                <a:solidFill>
                  <a:schemeClr val="tx1">
                    <a:tint val="75000"/>
                  </a:schemeClr>
                </a:solidFill>
              </a:defRPr>
            </a:lvl3pPr>
            <a:lvl4pPr marL="1462836" indent="0" algn="ctr">
              <a:buNone/>
              <a:defRPr>
                <a:solidFill>
                  <a:schemeClr val="tx1">
                    <a:tint val="75000"/>
                  </a:schemeClr>
                </a:solidFill>
              </a:defRPr>
            </a:lvl4pPr>
            <a:lvl5pPr marL="1950446" indent="0" algn="ctr">
              <a:buNone/>
              <a:defRPr>
                <a:solidFill>
                  <a:schemeClr val="tx1">
                    <a:tint val="75000"/>
                  </a:schemeClr>
                </a:solidFill>
              </a:defRPr>
            </a:lvl5pPr>
            <a:lvl6pPr marL="2438058" indent="0" algn="ctr">
              <a:buNone/>
              <a:defRPr>
                <a:solidFill>
                  <a:schemeClr val="tx1">
                    <a:tint val="75000"/>
                  </a:schemeClr>
                </a:solidFill>
              </a:defRPr>
            </a:lvl6pPr>
            <a:lvl7pPr marL="2925670" indent="0" algn="ctr">
              <a:buNone/>
              <a:defRPr>
                <a:solidFill>
                  <a:schemeClr val="tx1">
                    <a:tint val="75000"/>
                  </a:schemeClr>
                </a:solidFill>
              </a:defRPr>
            </a:lvl7pPr>
            <a:lvl8pPr marL="3413281" indent="0" algn="ctr">
              <a:buNone/>
              <a:defRPr>
                <a:solidFill>
                  <a:schemeClr val="tx1">
                    <a:tint val="75000"/>
                  </a:schemeClr>
                </a:solidFill>
              </a:defRPr>
            </a:lvl8pPr>
            <a:lvl9pPr marL="3900894"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633285" y="-1"/>
            <a:ext cx="6148800" cy="1537548"/>
          </a:xfrm>
        </p:spPr>
        <p:txBody>
          <a:bodyPr/>
          <a:lstStyle/>
          <a:p>
            <a:r>
              <a:rPr lang="sv-SE" smtClean="0"/>
              <a:t>Klicka här för att ändra format</a:t>
            </a:r>
            <a:endParaRPr lang="sv-SE"/>
          </a:p>
        </p:txBody>
      </p:sp>
      <p:sp>
        <p:nvSpPr>
          <p:cNvPr id="6" name="Rektangel med rundade hörn 5"/>
          <p:cNvSpPr/>
          <p:nvPr userDrawn="1"/>
        </p:nvSpPr>
        <p:spPr>
          <a:xfrm>
            <a:off x="6621736" y="2086190"/>
            <a:ext cx="2645170" cy="2644309"/>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7523" tIns="48761" rIns="97523" bIns="48761" rtlCol="0" anchor="ctr"/>
          <a:lstStyle/>
          <a:p>
            <a:pPr algn="ctr" defTabSz="487612"/>
            <a:endParaRPr lang="sv-SE">
              <a:solidFill>
                <a:prstClr val="white"/>
              </a:solidFill>
              <a:latin typeface="Calibri"/>
            </a:endParaRPr>
          </a:p>
        </p:txBody>
      </p:sp>
      <p:cxnSp>
        <p:nvCxnSpPr>
          <p:cNvPr id="7" name="Rak 5"/>
          <p:cNvCxnSpPr/>
          <p:nvPr userDrawn="1"/>
        </p:nvCxnSpPr>
        <p:spPr>
          <a:xfrm>
            <a:off x="-347921"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29074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633289" y="2086190"/>
            <a:ext cx="5086395" cy="4032661"/>
          </a:xfrm>
        </p:spPr>
        <p:txBody>
          <a:bodyPr lIns="0" tIns="0" rIns="0" bIns="0">
            <a:noAutofit/>
          </a:bodyPr>
          <a:lstStyle>
            <a:lvl1pPr marL="423301" marR="0" indent="-365710" algn="l" defTabSz="487612" rtl="0" eaLnBrk="1" fontAlgn="auto" latinLnBrk="0" hangingPunct="1">
              <a:lnSpc>
                <a:spcPct val="100000"/>
              </a:lnSpc>
              <a:spcBef>
                <a:spcPts val="1280"/>
              </a:spcBef>
              <a:spcAft>
                <a:spcPts val="640"/>
              </a:spcAft>
              <a:buClrTx/>
              <a:buSzTx/>
              <a:buFont typeface="Arial"/>
              <a:buChar char="•"/>
              <a:tabLst/>
              <a:defRPr sz="2600" b="0">
                <a:solidFill>
                  <a:schemeClr val="bg1"/>
                </a:solidFill>
              </a:defRPr>
            </a:lvl1pPr>
            <a:lvl2pPr marL="691103" marR="0" indent="-249565" algn="l" defTabSz="487612" rtl="0" eaLnBrk="1" fontAlgn="auto" latinLnBrk="0" hangingPunct="1">
              <a:lnSpc>
                <a:spcPct val="100000"/>
              </a:lnSpc>
              <a:spcBef>
                <a:spcPts val="213"/>
              </a:spcBef>
              <a:spcAft>
                <a:spcPts val="213"/>
              </a:spcAft>
              <a:buClrTx/>
              <a:buSzPct val="75000"/>
              <a:buFont typeface="Lucida Grande"/>
              <a:buChar char="-"/>
              <a:tabLst/>
              <a:defRPr sz="1900" baseline="0">
                <a:solidFill>
                  <a:srgbClr val="FFFFFF"/>
                </a:solidFill>
              </a:defRPr>
            </a:lvl2pPr>
            <a:lvl3pPr marL="975224" indent="0" algn="ctr">
              <a:buNone/>
              <a:defRPr>
                <a:solidFill>
                  <a:schemeClr val="tx1">
                    <a:tint val="75000"/>
                  </a:schemeClr>
                </a:solidFill>
              </a:defRPr>
            </a:lvl3pPr>
            <a:lvl4pPr marL="1462836" indent="0" algn="ctr">
              <a:buNone/>
              <a:defRPr>
                <a:solidFill>
                  <a:schemeClr val="tx1">
                    <a:tint val="75000"/>
                  </a:schemeClr>
                </a:solidFill>
              </a:defRPr>
            </a:lvl4pPr>
            <a:lvl5pPr marL="1950446" indent="0" algn="ctr">
              <a:buNone/>
              <a:defRPr>
                <a:solidFill>
                  <a:schemeClr val="tx1">
                    <a:tint val="75000"/>
                  </a:schemeClr>
                </a:solidFill>
              </a:defRPr>
            </a:lvl5pPr>
            <a:lvl6pPr marL="2438058" indent="0" algn="ctr">
              <a:buNone/>
              <a:defRPr>
                <a:solidFill>
                  <a:schemeClr val="tx1">
                    <a:tint val="75000"/>
                  </a:schemeClr>
                </a:solidFill>
              </a:defRPr>
            </a:lvl6pPr>
            <a:lvl7pPr marL="2925670" indent="0" algn="ctr">
              <a:buNone/>
              <a:defRPr>
                <a:solidFill>
                  <a:schemeClr val="tx1">
                    <a:tint val="75000"/>
                  </a:schemeClr>
                </a:solidFill>
              </a:defRPr>
            </a:lvl7pPr>
            <a:lvl8pPr marL="3413281" indent="0" algn="ctr">
              <a:buNone/>
              <a:defRPr>
                <a:solidFill>
                  <a:schemeClr val="tx1">
                    <a:tint val="75000"/>
                  </a:schemeClr>
                </a:solidFill>
              </a:defRPr>
            </a:lvl8pPr>
            <a:lvl9pPr marL="3900894"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633285" y="-1"/>
            <a:ext cx="6148800" cy="1537548"/>
          </a:xfrm>
        </p:spPr>
        <p:txBody>
          <a:bodyPr/>
          <a:lstStyle>
            <a:lvl1pPr>
              <a:defRPr baseline="0"/>
            </a:lvl1pPr>
          </a:lstStyle>
          <a:p>
            <a:r>
              <a:rPr lang="sv-SE" smtClean="0"/>
              <a:t>Blue bullet page</a:t>
            </a:r>
            <a:endParaRPr lang="sv-SE"/>
          </a:p>
        </p:txBody>
      </p:sp>
      <p:cxnSp>
        <p:nvCxnSpPr>
          <p:cNvPr id="4" name="Rak 5"/>
          <p:cNvCxnSpPr/>
          <p:nvPr userDrawn="1"/>
        </p:nvCxnSpPr>
        <p:spPr>
          <a:xfrm>
            <a:off x="-347921"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61667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633289" y="2086190"/>
            <a:ext cx="5086395" cy="4032661"/>
          </a:xfrm>
        </p:spPr>
        <p:txBody>
          <a:bodyPr lIns="0" tIns="0" rIns="0" bIns="0">
            <a:noAutofit/>
          </a:bodyPr>
          <a:lstStyle>
            <a:lvl1pPr marL="423301" marR="0" indent="-365710" algn="l" defTabSz="487612" rtl="0" eaLnBrk="1" fontAlgn="auto" latinLnBrk="0" hangingPunct="1">
              <a:lnSpc>
                <a:spcPct val="100000"/>
              </a:lnSpc>
              <a:spcBef>
                <a:spcPts val="1280"/>
              </a:spcBef>
              <a:spcAft>
                <a:spcPts val="640"/>
              </a:spcAft>
              <a:buClrTx/>
              <a:buSzTx/>
              <a:buFont typeface="Arial"/>
              <a:buChar char="•"/>
              <a:tabLst/>
              <a:defRPr sz="2600" b="0">
                <a:solidFill>
                  <a:srgbClr val="0094CA"/>
                </a:solidFill>
              </a:defRPr>
            </a:lvl1pPr>
            <a:lvl2pPr marL="691103" marR="0" indent="-249565" algn="l" defTabSz="487612" rtl="0" eaLnBrk="1" fontAlgn="auto" latinLnBrk="0" hangingPunct="1">
              <a:lnSpc>
                <a:spcPct val="100000"/>
              </a:lnSpc>
              <a:spcBef>
                <a:spcPts val="213"/>
              </a:spcBef>
              <a:spcAft>
                <a:spcPts val="213"/>
              </a:spcAft>
              <a:buClrTx/>
              <a:buSzPct val="75000"/>
              <a:buFont typeface="Lucida Grande"/>
              <a:buChar char="-"/>
              <a:tabLst/>
              <a:defRPr sz="1900" baseline="0">
                <a:solidFill>
                  <a:srgbClr val="0094CA"/>
                </a:solidFill>
              </a:defRPr>
            </a:lvl2pPr>
            <a:lvl3pPr marL="975224" indent="0" algn="ctr">
              <a:buNone/>
              <a:defRPr>
                <a:solidFill>
                  <a:schemeClr val="tx1">
                    <a:tint val="75000"/>
                  </a:schemeClr>
                </a:solidFill>
              </a:defRPr>
            </a:lvl3pPr>
            <a:lvl4pPr marL="1462836" indent="0" algn="ctr">
              <a:buNone/>
              <a:defRPr>
                <a:solidFill>
                  <a:schemeClr val="tx1">
                    <a:tint val="75000"/>
                  </a:schemeClr>
                </a:solidFill>
              </a:defRPr>
            </a:lvl4pPr>
            <a:lvl5pPr marL="1950446" indent="0" algn="ctr">
              <a:buNone/>
              <a:defRPr>
                <a:solidFill>
                  <a:schemeClr val="tx1">
                    <a:tint val="75000"/>
                  </a:schemeClr>
                </a:solidFill>
              </a:defRPr>
            </a:lvl5pPr>
            <a:lvl6pPr marL="2438058" indent="0" algn="ctr">
              <a:buNone/>
              <a:defRPr>
                <a:solidFill>
                  <a:schemeClr val="tx1">
                    <a:tint val="75000"/>
                  </a:schemeClr>
                </a:solidFill>
              </a:defRPr>
            </a:lvl6pPr>
            <a:lvl7pPr marL="2925670" indent="0" algn="ctr">
              <a:buNone/>
              <a:defRPr>
                <a:solidFill>
                  <a:schemeClr val="tx1">
                    <a:tint val="75000"/>
                  </a:schemeClr>
                </a:solidFill>
              </a:defRPr>
            </a:lvl7pPr>
            <a:lvl8pPr marL="3413281" indent="0" algn="ctr">
              <a:buNone/>
              <a:defRPr>
                <a:solidFill>
                  <a:schemeClr val="tx1">
                    <a:tint val="75000"/>
                  </a:schemeClr>
                </a:solidFill>
              </a:defRPr>
            </a:lvl8pPr>
            <a:lvl9pPr marL="3900894"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633285" y="-1"/>
            <a:ext cx="6148800" cy="1537548"/>
          </a:xfrm>
        </p:spPr>
        <p:txBody>
          <a:bodyPr/>
          <a:lstStyle>
            <a:lvl1pPr>
              <a:defRPr baseline="0"/>
            </a:lvl1pPr>
          </a:lstStyle>
          <a:p>
            <a:r>
              <a:rPr lang="sv-SE" smtClean="0"/>
              <a:t>White bullet page</a:t>
            </a:r>
            <a:endParaRPr lang="sv-SE"/>
          </a:p>
        </p:txBody>
      </p:sp>
      <p:cxnSp>
        <p:nvCxnSpPr>
          <p:cNvPr id="4" name="Rak 5"/>
          <p:cNvCxnSpPr/>
          <p:nvPr userDrawn="1"/>
        </p:nvCxnSpPr>
        <p:spPr>
          <a:xfrm>
            <a:off x="-347921"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4587202"/>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17708" y="4"/>
            <a:ext cx="6474028" cy="1537633"/>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08194" y="2095942"/>
            <a:ext cx="6974429" cy="4308246"/>
          </a:xfrm>
        </p:spPr>
        <p:txBody>
          <a:bodyPr/>
          <a:lstStyle>
            <a:lvl1pPr marL="0" indent="0">
              <a:buNone/>
              <a:defRPr/>
            </a:lvl1pPr>
            <a:lvl2pPr marL="487612" indent="0">
              <a:buNone/>
              <a:defRPr/>
            </a:lvl2pPr>
            <a:lvl3pPr marL="975224" indent="0">
              <a:buNone/>
              <a:defRPr/>
            </a:lvl3pPr>
            <a:lvl4pPr marL="1462836" indent="0">
              <a:buNone/>
              <a:defRPr/>
            </a:lvl4pPr>
            <a:lvl5pPr marL="1950446"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9CC0C22-9EDB-E14B-9D1D-02359A0D0385}" type="datetime1">
              <a:rPr lang="en-US" smtClean="0">
                <a:latin typeface="Calibri"/>
              </a:rPr>
              <a:pPr/>
              <a:t>3/12/14</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47921"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473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70720" y="4700697"/>
            <a:ext cx="8293259" cy="1452880"/>
          </a:xfrm>
          <a:prstGeom prst="rect">
            <a:avLst/>
          </a:prstGeom>
        </p:spPr>
        <p:txBody>
          <a:bodyPr anchor="t"/>
          <a:lstStyle>
            <a:lvl1pPr algn="l">
              <a:defRPr sz="43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70720" y="3100498"/>
            <a:ext cx="8293259" cy="1600199"/>
          </a:xfrm>
        </p:spPr>
        <p:txBody>
          <a:bodyPr anchor="b"/>
          <a:lstStyle>
            <a:lvl1pPr marL="0" indent="0">
              <a:buNone/>
              <a:defRPr sz="2100">
                <a:solidFill>
                  <a:schemeClr val="tx1">
                    <a:tint val="75000"/>
                  </a:schemeClr>
                </a:solidFill>
              </a:defRPr>
            </a:lvl1pPr>
            <a:lvl2pPr marL="487612" indent="0">
              <a:buNone/>
              <a:defRPr sz="1900">
                <a:solidFill>
                  <a:schemeClr val="tx1">
                    <a:tint val="75000"/>
                  </a:schemeClr>
                </a:solidFill>
              </a:defRPr>
            </a:lvl2pPr>
            <a:lvl3pPr marL="975224" indent="0">
              <a:buNone/>
              <a:defRPr sz="1700">
                <a:solidFill>
                  <a:schemeClr val="tx1">
                    <a:tint val="75000"/>
                  </a:schemeClr>
                </a:solidFill>
              </a:defRPr>
            </a:lvl3pPr>
            <a:lvl4pPr marL="1462836" indent="0">
              <a:buNone/>
              <a:defRPr sz="1500">
                <a:solidFill>
                  <a:schemeClr val="tx1">
                    <a:tint val="75000"/>
                  </a:schemeClr>
                </a:solidFill>
              </a:defRPr>
            </a:lvl4pPr>
            <a:lvl5pPr marL="1950446" indent="0">
              <a:buNone/>
              <a:defRPr sz="1500">
                <a:solidFill>
                  <a:schemeClr val="tx1">
                    <a:tint val="75000"/>
                  </a:schemeClr>
                </a:solidFill>
              </a:defRPr>
            </a:lvl5pPr>
            <a:lvl6pPr marL="2438058" indent="0">
              <a:buNone/>
              <a:defRPr sz="1500">
                <a:solidFill>
                  <a:schemeClr val="tx1">
                    <a:tint val="75000"/>
                  </a:schemeClr>
                </a:solidFill>
              </a:defRPr>
            </a:lvl6pPr>
            <a:lvl7pPr marL="2925670" indent="0">
              <a:buNone/>
              <a:defRPr sz="1500">
                <a:solidFill>
                  <a:schemeClr val="tx1">
                    <a:tint val="75000"/>
                  </a:schemeClr>
                </a:solidFill>
              </a:defRPr>
            </a:lvl7pPr>
            <a:lvl8pPr marL="3413281" indent="0">
              <a:buNone/>
              <a:defRPr sz="1500">
                <a:solidFill>
                  <a:schemeClr val="tx1">
                    <a:tint val="75000"/>
                  </a:schemeClr>
                </a:solidFill>
              </a:defRPr>
            </a:lvl8pPr>
            <a:lvl9pPr marL="3900894" indent="0">
              <a:buNone/>
              <a:defRPr sz="15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0FA5BB91-6E5D-4E44-A313-B74B25380F86}" type="datetime1">
              <a:rPr lang="en-US" smtClean="0">
                <a:latin typeface="Calibri"/>
              </a:rPr>
              <a:pPr/>
              <a:t>3/12/14</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47921"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56195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87839" y="292947"/>
            <a:ext cx="8781098" cy="12192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87839" y="1706880"/>
            <a:ext cx="4309242" cy="4827694"/>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959694" y="1706880"/>
            <a:ext cx="4309242" cy="4827694"/>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4C0FE33-BB3B-F54C-A8F8-03B587A53342}" type="datetime1">
              <a:rPr lang="en-US" smtClean="0">
                <a:latin typeface="Calibri"/>
              </a:rPr>
              <a:pPr/>
              <a:t>3/12/14</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47921"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5387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87839" y="292947"/>
            <a:ext cx="8781098" cy="1219200"/>
          </a:xfrm>
          <a:prstGeom prst="rect">
            <a:avLst/>
          </a:prstGeo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87842" y="1637457"/>
            <a:ext cx="4310937" cy="682413"/>
          </a:xfrm>
        </p:spPr>
        <p:txBody>
          <a:bodyPr anchor="b"/>
          <a:lstStyle>
            <a:lvl1pPr marL="0" indent="0">
              <a:buNone/>
              <a:defRPr sz="2600" b="1"/>
            </a:lvl1pPr>
            <a:lvl2pPr marL="487612" indent="0">
              <a:buNone/>
              <a:defRPr sz="2100" b="1"/>
            </a:lvl2pPr>
            <a:lvl3pPr marL="975224" indent="0">
              <a:buNone/>
              <a:defRPr sz="1900" b="1"/>
            </a:lvl3pPr>
            <a:lvl4pPr marL="1462836" indent="0">
              <a:buNone/>
              <a:defRPr sz="1700" b="1"/>
            </a:lvl4pPr>
            <a:lvl5pPr marL="1950446" indent="0">
              <a:buNone/>
              <a:defRPr sz="1700" b="1"/>
            </a:lvl5pPr>
            <a:lvl6pPr marL="2438058" indent="0">
              <a:buNone/>
              <a:defRPr sz="1700" b="1"/>
            </a:lvl6pPr>
            <a:lvl7pPr marL="2925670" indent="0">
              <a:buNone/>
              <a:defRPr sz="1700" b="1"/>
            </a:lvl7pPr>
            <a:lvl8pPr marL="3413281" indent="0">
              <a:buNone/>
              <a:defRPr sz="1700" b="1"/>
            </a:lvl8pPr>
            <a:lvl9pPr marL="3900894" indent="0">
              <a:buNone/>
              <a:defRPr sz="17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87842" y="2319870"/>
            <a:ext cx="4310937" cy="4214707"/>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956310" y="1637457"/>
            <a:ext cx="4312630" cy="682413"/>
          </a:xfrm>
        </p:spPr>
        <p:txBody>
          <a:bodyPr anchor="b"/>
          <a:lstStyle>
            <a:lvl1pPr marL="0" indent="0">
              <a:buNone/>
              <a:defRPr sz="2600" b="1"/>
            </a:lvl1pPr>
            <a:lvl2pPr marL="487612" indent="0">
              <a:buNone/>
              <a:defRPr sz="2100" b="1"/>
            </a:lvl2pPr>
            <a:lvl3pPr marL="975224" indent="0">
              <a:buNone/>
              <a:defRPr sz="1900" b="1"/>
            </a:lvl3pPr>
            <a:lvl4pPr marL="1462836" indent="0">
              <a:buNone/>
              <a:defRPr sz="1700" b="1"/>
            </a:lvl4pPr>
            <a:lvl5pPr marL="1950446" indent="0">
              <a:buNone/>
              <a:defRPr sz="1700" b="1"/>
            </a:lvl5pPr>
            <a:lvl6pPr marL="2438058" indent="0">
              <a:buNone/>
              <a:defRPr sz="1700" b="1"/>
            </a:lvl6pPr>
            <a:lvl7pPr marL="2925670" indent="0">
              <a:buNone/>
              <a:defRPr sz="1700" b="1"/>
            </a:lvl7pPr>
            <a:lvl8pPr marL="3413281" indent="0">
              <a:buNone/>
              <a:defRPr sz="1700" b="1"/>
            </a:lvl8pPr>
            <a:lvl9pPr marL="3900894" indent="0">
              <a:buNone/>
              <a:defRPr sz="17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956310" y="2319870"/>
            <a:ext cx="4312630" cy="4214707"/>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8D0B4D03-6436-924D-BD12-1D8F540DD88C}" type="datetime1">
              <a:rPr lang="en-US" smtClean="0">
                <a:latin typeface="Calibri"/>
              </a:rPr>
              <a:pPr/>
              <a:t>3/12/14</a:t>
            </a:fld>
            <a:endParaRPr lang="sv-SE">
              <a:latin typeface="Calibri"/>
            </a:endParaRPr>
          </a:p>
        </p:txBody>
      </p:sp>
      <p:sp>
        <p:nvSpPr>
          <p:cNvPr id="8" name="Platshållare för sidfot 7"/>
          <p:cNvSpPr>
            <a:spLocks noGrp="1"/>
          </p:cNvSpPr>
          <p:nvPr>
            <p:ph type="ftr" sz="quarter" idx="11"/>
          </p:nvPr>
        </p:nvSpPr>
        <p:spPr/>
        <p:txBody>
          <a:bodyPr/>
          <a:lstStyle/>
          <a:p>
            <a:endParaRPr lang="sv-SE">
              <a:latin typeface="Calibri"/>
            </a:endParaRPr>
          </a:p>
        </p:txBody>
      </p:sp>
      <p:sp>
        <p:nvSpPr>
          <p:cNvPr id="9" name="Platshållare för bildnummer 8"/>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10" name="Rak 7"/>
          <p:cNvCxnSpPr/>
          <p:nvPr userDrawn="1"/>
        </p:nvCxnSpPr>
        <p:spPr>
          <a:xfrm>
            <a:off x="-347921"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624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87839" y="292947"/>
            <a:ext cx="8781098" cy="12192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88F81278-4430-4444-9D70-1555BC514269}" type="datetime1">
              <a:rPr lang="en-US" smtClean="0">
                <a:latin typeface="Calibri"/>
              </a:rPr>
              <a:pPr/>
              <a:t>3/12/14</a:t>
            </a:fld>
            <a:endParaRPr lang="sv-SE">
              <a:latin typeface="Calibri"/>
            </a:endParaRPr>
          </a:p>
        </p:txBody>
      </p:sp>
      <p:sp>
        <p:nvSpPr>
          <p:cNvPr id="4" name="Platshållare för sidfot 3"/>
          <p:cNvSpPr>
            <a:spLocks noGrp="1"/>
          </p:cNvSpPr>
          <p:nvPr>
            <p:ph type="ftr" sz="quarter" idx="11"/>
          </p:nvPr>
        </p:nvSpPr>
        <p:spPr/>
        <p:txBody>
          <a:bodyPr/>
          <a:lstStyle/>
          <a:p>
            <a:endParaRPr lang="sv-SE">
              <a:latin typeface="Calibri"/>
            </a:endParaRPr>
          </a:p>
        </p:txBody>
      </p:sp>
      <p:sp>
        <p:nvSpPr>
          <p:cNvPr id="5" name="Platshållare för bildnummer 4"/>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6" name="Rak 7"/>
          <p:cNvCxnSpPr/>
          <p:nvPr userDrawn="1"/>
        </p:nvCxnSpPr>
        <p:spPr>
          <a:xfrm>
            <a:off x="-347921"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3330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4B6CE20-AFC7-3F45-B0E0-5A45C0AF0FEF}" type="datetime1">
              <a:rPr lang="en-US" smtClean="0">
                <a:latin typeface="Calibri"/>
              </a:rPr>
              <a:pPr/>
              <a:t>3/12/14</a:t>
            </a:fld>
            <a:endParaRPr lang="sv-SE">
              <a:latin typeface="Calibri"/>
            </a:endParaRPr>
          </a:p>
        </p:txBody>
      </p:sp>
      <p:sp>
        <p:nvSpPr>
          <p:cNvPr id="3" name="Platshållare för sidfot 2"/>
          <p:cNvSpPr>
            <a:spLocks noGrp="1"/>
          </p:cNvSpPr>
          <p:nvPr>
            <p:ph type="ftr" sz="quarter" idx="11"/>
          </p:nvPr>
        </p:nvSpPr>
        <p:spPr/>
        <p:txBody>
          <a:bodyPr/>
          <a:lstStyle/>
          <a:p>
            <a:endParaRPr lang="sv-SE">
              <a:latin typeface="Calibri"/>
            </a:endParaRPr>
          </a:p>
        </p:txBody>
      </p:sp>
      <p:sp>
        <p:nvSpPr>
          <p:cNvPr id="4" name="Platshållare för bildnummer 3"/>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222721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87839" y="291253"/>
            <a:ext cx="3209912" cy="1239520"/>
          </a:xfrm>
          <a:prstGeom prst="rect">
            <a:avLst/>
          </a:prstGeom>
        </p:spPr>
        <p:txBody>
          <a:bodyPr anchor="b"/>
          <a:lstStyle>
            <a:lvl1pPr algn="l">
              <a:defRPr sz="2100" b="1"/>
            </a:lvl1pPr>
          </a:lstStyle>
          <a:p>
            <a:r>
              <a:rPr lang="sv-SE" smtClean="0"/>
              <a:t>Klicka här för att ändra format</a:t>
            </a:r>
            <a:endParaRPr lang="sv-SE"/>
          </a:p>
        </p:txBody>
      </p:sp>
      <p:sp>
        <p:nvSpPr>
          <p:cNvPr id="3" name="Platshållare för innehåll 2"/>
          <p:cNvSpPr>
            <a:spLocks noGrp="1"/>
          </p:cNvSpPr>
          <p:nvPr>
            <p:ph idx="1"/>
          </p:nvPr>
        </p:nvSpPr>
        <p:spPr>
          <a:xfrm>
            <a:off x="3814628" y="291257"/>
            <a:ext cx="5454308" cy="6243321"/>
          </a:xfrm>
        </p:spPr>
        <p:txBody>
          <a:bodyPr/>
          <a:lstStyle>
            <a:lvl1pPr>
              <a:defRPr sz="3400"/>
            </a:lvl1pPr>
            <a:lvl2pPr>
              <a:defRPr sz="3000"/>
            </a:lvl2pPr>
            <a:lvl3pPr>
              <a:defRPr sz="2600"/>
            </a:lvl3pPr>
            <a:lvl4pPr>
              <a:defRPr sz="2100"/>
            </a:lvl4pPr>
            <a:lvl5pPr>
              <a:defRPr sz="2100"/>
            </a:lvl5pPr>
            <a:lvl6pPr>
              <a:defRPr sz="2100"/>
            </a:lvl6pPr>
            <a:lvl7pPr>
              <a:defRPr sz="2100"/>
            </a:lvl7pPr>
            <a:lvl8pPr>
              <a:defRPr sz="2100"/>
            </a:lvl8pPr>
            <a:lvl9pPr>
              <a:defRPr sz="21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87839" y="1530777"/>
            <a:ext cx="3209912" cy="5003801"/>
          </a:xfrm>
        </p:spPr>
        <p:txBody>
          <a:bodyPr/>
          <a:lstStyle>
            <a:lvl1pPr marL="0" indent="0">
              <a:buNone/>
              <a:defRPr sz="1500"/>
            </a:lvl1pPr>
            <a:lvl2pPr marL="487612" indent="0">
              <a:buNone/>
              <a:defRPr sz="1300"/>
            </a:lvl2pPr>
            <a:lvl3pPr marL="975224" indent="0">
              <a:buNone/>
              <a:defRPr sz="1100"/>
            </a:lvl3pPr>
            <a:lvl4pPr marL="1462836" indent="0">
              <a:buNone/>
              <a:defRPr sz="1000"/>
            </a:lvl4pPr>
            <a:lvl5pPr marL="1950446" indent="0">
              <a:buNone/>
              <a:defRPr sz="1000"/>
            </a:lvl5pPr>
            <a:lvl6pPr marL="2438058" indent="0">
              <a:buNone/>
              <a:defRPr sz="1000"/>
            </a:lvl6pPr>
            <a:lvl7pPr marL="2925670" indent="0">
              <a:buNone/>
              <a:defRPr sz="1000"/>
            </a:lvl7pPr>
            <a:lvl8pPr marL="3413281" indent="0">
              <a:buNone/>
              <a:defRPr sz="1000"/>
            </a:lvl8pPr>
            <a:lvl9pPr marL="3900894"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B3D1E751-A629-5E4A-A202-65D0E0233AA2}" type="datetime1">
              <a:rPr lang="en-US" smtClean="0">
                <a:latin typeface="Calibri"/>
              </a:rPr>
              <a:pPr/>
              <a:t>3/12/14</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802599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Content Placeholder 2"/>
          <p:cNvSpPr>
            <a:spLocks noGrp="1"/>
          </p:cNvSpPr>
          <p:nvPr>
            <p:ph sz="half" idx="1"/>
          </p:nvPr>
        </p:nvSpPr>
        <p:spPr>
          <a:xfrm>
            <a:off x="487839" y="1706880"/>
            <a:ext cx="4309242" cy="4827694"/>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Content Placeholder 3"/>
          <p:cNvSpPr>
            <a:spLocks noGrp="1"/>
          </p:cNvSpPr>
          <p:nvPr>
            <p:ph sz="half" idx="2"/>
          </p:nvPr>
        </p:nvSpPr>
        <p:spPr>
          <a:xfrm>
            <a:off x="4959694" y="1706880"/>
            <a:ext cx="4309242" cy="4827694"/>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11666904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912396" y="5120643"/>
            <a:ext cx="5854065" cy="604521"/>
          </a:xfrm>
          <a:prstGeom prst="rect">
            <a:avLst/>
          </a:prstGeom>
        </p:spPr>
        <p:txBody>
          <a:bodyPr anchor="b"/>
          <a:lstStyle>
            <a:lvl1pPr algn="l">
              <a:defRPr sz="2100" b="1"/>
            </a:lvl1pPr>
          </a:lstStyle>
          <a:p>
            <a:r>
              <a:rPr lang="sv-SE" smtClean="0"/>
              <a:t>Klicka här för att ändra format</a:t>
            </a:r>
            <a:endParaRPr lang="sv-SE"/>
          </a:p>
        </p:txBody>
      </p:sp>
      <p:sp>
        <p:nvSpPr>
          <p:cNvPr id="3" name="Platshållare för bild 2"/>
          <p:cNvSpPr>
            <a:spLocks noGrp="1"/>
          </p:cNvSpPr>
          <p:nvPr>
            <p:ph type="pic" idx="1"/>
          </p:nvPr>
        </p:nvSpPr>
        <p:spPr>
          <a:xfrm>
            <a:off x="1912396" y="653627"/>
            <a:ext cx="5854065" cy="4389120"/>
          </a:xfrm>
        </p:spPr>
        <p:txBody>
          <a:bodyPr/>
          <a:lstStyle>
            <a:lvl1pPr marL="0" indent="0">
              <a:buNone/>
              <a:defRPr sz="3400"/>
            </a:lvl1pPr>
            <a:lvl2pPr marL="487612" indent="0">
              <a:buNone/>
              <a:defRPr sz="3000"/>
            </a:lvl2pPr>
            <a:lvl3pPr marL="975224" indent="0">
              <a:buNone/>
              <a:defRPr sz="2600"/>
            </a:lvl3pPr>
            <a:lvl4pPr marL="1462836" indent="0">
              <a:buNone/>
              <a:defRPr sz="2100"/>
            </a:lvl4pPr>
            <a:lvl5pPr marL="1950446" indent="0">
              <a:buNone/>
              <a:defRPr sz="2100"/>
            </a:lvl5pPr>
            <a:lvl6pPr marL="2438058" indent="0">
              <a:buNone/>
              <a:defRPr sz="2100"/>
            </a:lvl6pPr>
            <a:lvl7pPr marL="2925670" indent="0">
              <a:buNone/>
              <a:defRPr sz="2100"/>
            </a:lvl7pPr>
            <a:lvl8pPr marL="3413281" indent="0">
              <a:buNone/>
              <a:defRPr sz="2100"/>
            </a:lvl8pPr>
            <a:lvl9pPr marL="3900894" indent="0">
              <a:buNone/>
              <a:defRPr sz="2100"/>
            </a:lvl9pPr>
          </a:lstStyle>
          <a:p>
            <a:endParaRPr lang="sv-SE"/>
          </a:p>
        </p:txBody>
      </p:sp>
      <p:sp>
        <p:nvSpPr>
          <p:cNvPr id="4" name="Platshållare för text 3"/>
          <p:cNvSpPr>
            <a:spLocks noGrp="1"/>
          </p:cNvSpPr>
          <p:nvPr>
            <p:ph type="body" sz="half" idx="2"/>
          </p:nvPr>
        </p:nvSpPr>
        <p:spPr>
          <a:xfrm>
            <a:off x="1912396" y="5725164"/>
            <a:ext cx="5854065" cy="858519"/>
          </a:xfrm>
        </p:spPr>
        <p:txBody>
          <a:bodyPr/>
          <a:lstStyle>
            <a:lvl1pPr marL="0" indent="0">
              <a:buNone/>
              <a:defRPr sz="1500"/>
            </a:lvl1pPr>
            <a:lvl2pPr marL="487612" indent="0">
              <a:buNone/>
              <a:defRPr sz="1300"/>
            </a:lvl2pPr>
            <a:lvl3pPr marL="975224" indent="0">
              <a:buNone/>
              <a:defRPr sz="1100"/>
            </a:lvl3pPr>
            <a:lvl4pPr marL="1462836" indent="0">
              <a:buNone/>
              <a:defRPr sz="1000"/>
            </a:lvl4pPr>
            <a:lvl5pPr marL="1950446" indent="0">
              <a:buNone/>
              <a:defRPr sz="1000"/>
            </a:lvl5pPr>
            <a:lvl6pPr marL="2438058" indent="0">
              <a:buNone/>
              <a:defRPr sz="1000"/>
            </a:lvl6pPr>
            <a:lvl7pPr marL="2925670" indent="0">
              <a:buNone/>
              <a:defRPr sz="1000"/>
            </a:lvl7pPr>
            <a:lvl8pPr marL="3413281" indent="0">
              <a:buNone/>
              <a:defRPr sz="1000"/>
            </a:lvl8pPr>
            <a:lvl9pPr marL="3900894"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F3D8524D-C923-984C-AA4B-C3BB39D88DE4}" type="datetime1">
              <a:rPr lang="en-US" smtClean="0">
                <a:latin typeface="Calibri"/>
              </a:rPr>
              <a:pPr/>
              <a:t>3/12/14</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47921"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18987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87839" y="292947"/>
            <a:ext cx="8781098" cy="12192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54AD09B-6E0E-F342-90BC-7E5749EEA10B}" type="datetime1">
              <a:rPr lang="en-US" smtClean="0">
                <a:latin typeface="Calibri"/>
              </a:rPr>
              <a:pPr/>
              <a:t>3/12/14</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89644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7073662" y="292951"/>
            <a:ext cx="2195274" cy="6241627"/>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87839" y="292951"/>
            <a:ext cx="6423210" cy="6241627"/>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6DBDF2D1-8BC8-2440-AB2E-6BB6C9E19346}" type="datetime1">
              <a:rPr lang="en-US" smtClean="0">
                <a:latin typeface="Calibri"/>
              </a:rPr>
              <a:pPr/>
              <a:t>3/12/14</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862767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4"/>
            <a:ext cx="9756775" cy="1794932"/>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lIns="97523" tIns="48761" rIns="97523" bIns="48761" rtlCol="0" anchor="ctr"/>
          <a:lstStyle/>
          <a:p>
            <a:pPr algn="ctr" defTabSz="487612"/>
            <a:endParaRPr lang="sv-SE">
              <a:solidFill>
                <a:srgbClr val="0094CA"/>
              </a:solidFill>
              <a:latin typeface="Calibri"/>
            </a:endParaRPr>
          </a:p>
        </p:txBody>
      </p:sp>
      <p:pic>
        <p:nvPicPr>
          <p:cNvPr id="11" name="Bildobjekt 10" descr="ESS-logga-bl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65337" y="386996"/>
            <a:ext cx="1843800" cy="986112"/>
          </a:xfrm>
          <a:prstGeom prst="rect">
            <a:avLst/>
          </a:prstGeom>
        </p:spPr>
      </p:pic>
      <p:sp>
        <p:nvSpPr>
          <p:cNvPr id="3" name="Underrubrik 2"/>
          <p:cNvSpPr>
            <a:spLocks noGrp="1"/>
          </p:cNvSpPr>
          <p:nvPr>
            <p:ph type="subTitle" idx="1"/>
          </p:nvPr>
        </p:nvSpPr>
        <p:spPr>
          <a:xfrm>
            <a:off x="1463516" y="4145280"/>
            <a:ext cx="6829743" cy="1869440"/>
          </a:xfrm>
        </p:spPr>
        <p:txBody>
          <a:bodyPr/>
          <a:lstStyle>
            <a:lvl1pPr marL="0" indent="0" algn="ctr">
              <a:buNone/>
              <a:defRPr>
                <a:solidFill>
                  <a:schemeClr val="tx1">
                    <a:tint val="75000"/>
                  </a:schemeClr>
                </a:solidFill>
              </a:defRPr>
            </a:lvl1pPr>
            <a:lvl2pPr marL="487612" indent="0" algn="ctr">
              <a:buNone/>
              <a:defRPr>
                <a:solidFill>
                  <a:schemeClr val="tx1">
                    <a:tint val="75000"/>
                  </a:schemeClr>
                </a:solidFill>
              </a:defRPr>
            </a:lvl2pPr>
            <a:lvl3pPr marL="975224" indent="0" algn="ctr">
              <a:buNone/>
              <a:defRPr>
                <a:solidFill>
                  <a:schemeClr val="tx1">
                    <a:tint val="75000"/>
                  </a:schemeClr>
                </a:solidFill>
              </a:defRPr>
            </a:lvl3pPr>
            <a:lvl4pPr marL="1462836" indent="0" algn="ctr">
              <a:buNone/>
              <a:defRPr>
                <a:solidFill>
                  <a:schemeClr val="tx1">
                    <a:tint val="75000"/>
                  </a:schemeClr>
                </a:solidFill>
              </a:defRPr>
            </a:lvl4pPr>
            <a:lvl5pPr marL="1950446" indent="0" algn="ctr">
              <a:buNone/>
              <a:defRPr>
                <a:solidFill>
                  <a:schemeClr val="tx1">
                    <a:tint val="75000"/>
                  </a:schemeClr>
                </a:solidFill>
              </a:defRPr>
            </a:lvl5pPr>
            <a:lvl6pPr marL="2438058" indent="0" algn="ctr">
              <a:buNone/>
              <a:defRPr>
                <a:solidFill>
                  <a:schemeClr val="tx1">
                    <a:tint val="75000"/>
                  </a:schemeClr>
                </a:solidFill>
              </a:defRPr>
            </a:lvl6pPr>
            <a:lvl7pPr marL="2925670" indent="0" algn="ctr">
              <a:buNone/>
              <a:defRPr>
                <a:solidFill>
                  <a:schemeClr val="tx1">
                    <a:tint val="75000"/>
                  </a:schemeClr>
                </a:solidFill>
              </a:defRPr>
            </a:lvl7pPr>
            <a:lvl8pPr marL="3413281" indent="0" algn="ctr">
              <a:buNone/>
              <a:defRPr>
                <a:solidFill>
                  <a:schemeClr val="tx1">
                    <a:tint val="75000"/>
                  </a:schemeClr>
                </a:solidFill>
              </a:defRPr>
            </a:lvl8pPr>
            <a:lvl9pPr marL="3900894"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DDF9349A-E89C-B948-9787-66E804B9853F}" type="datetime1">
              <a:rPr lang="en-US" smtClean="0">
                <a:latin typeface="Calibri"/>
              </a:rPr>
              <a:pPr/>
              <a:t>3/12/14</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
        <p:nvSpPr>
          <p:cNvPr id="9" name="Rubrik 1"/>
          <p:cNvSpPr>
            <a:spLocks noGrp="1"/>
          </p:cNvSpPr>
          <p:nvPr>
            <p:ph type="ctrTitle"/>
          </p:nvPr>
        </p:nvSpPr>
        <p:spPr>
          <a:xfrm>
            <a:off x="663830" y="139436"/>
            <a:ext cx="6711606" cy="1568027"/>
          </a:xfrm>
          <a:prstGeom prst="rect">
            <a:avLst/>
          </a:prstGeom>
          <a:noFill/>
        </p:spPr>
        <p:txBody>
          <a:bodyPr>
            <a:normAutofit/>
          </a:bodyPr>
          <a:lstStyle>
            <a:lvl1pPr algn="l">
              <a:defRPr sz="4300">
                <a:solidFill>
                  <a:srgbClr val="0094CA"/>
                </a:solidFill>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459600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463516" y="4145280"/>
            <a:ext cx="6829743" cy="1869440"/>
          </a:xfrm>
        </p:spPr>
        <p:txBody>
          <a:bodyPr/>
          <a:lstStyle>
            <a:lvl1pPr marL="0" indent="0" algn="ctr">
              <a:buNone/>
              <a:defRPr>
                <a:solidFill>
                  <a:schemeClr val="tx1">
                    <a:tint val="75000"/>
                  </a:schemeClr>
                </a:solidFill>
              </a:defRPr>
            </a:lvl1pPr>
            <a:lvl2pPr marL="487612" indent="0" algn="ctr">
              <a:buNone/>
              <a:defRPr>
                <a:solidFill>
                  <a:schemeClr val="tx1">
                    <a:tint val="75000"/>
                  </a:schemeClr>
                </a:solidFill>
              </a:defRPr>
            </a:lvl2pPr>
            <a:lvl3pPr marL="975224" indent="0" algn="ctr">
              <a:buNone/>
              <a:defRPr>
                <a:solidFill>
                  <a:schemeClr val="tx1">
                    <a:tint val="75000"/>
                  </a:schemeClr>
                </a:solidFill>
              </a:defRPr>
            </a:lvl3pPr>
            <a:lvl4pPr marL="1462836" indent="0" algn="ctr">
              <a:buNone/>
              <a:defRPr>
                <a:solidFill>
                  <a:schemeClr val="tx1">
                    <a:tint val="75000"/>
                  </a:schemeClr>
                </a:solidFill>
              </a:defRPr>
            </a:lvl4pPr>
            <a:lvl5pPr marL="1950446" indent="0" algn="ctr">
              <a:buNone/>
              <a:defRPr>
                <a:solidFill>
                  <a:schemeClr val="tx1">
                    <a:tint val="75000"/>
                  </a:schemeClr>
                </a:solidFill>
              </a:defRPr>
            </a:lvl5pPr>
            <a:lvl6pPr marL="2438058" indent="0" algn="ctr">
              <a:buNone/>
              <a:defRPr>
                <a:solidFill>
                  <a:schemeClr val="tx1">
                    <a:tint val="75000"/>
                  </a:schemeClr>
                </a:solidFill>
              </a:defRPr>
            </a:lvl6pPr>
            <a:lvl7pPr marL="2925670" indent="0" algn="ctr">
              <a:buNone/>
              <a:defRPr>
                <a:solidFill>
                  <a:schemeClr val="tx1">
                    <a:tint val="75000"/>
                  </a:schemeClr>
                </a:solidFill>
              </a:defRPr>
            </a:lvl7pPr>
            <a:lvl8pPr marL="3413281" indent="0" algn="ctr">
              <a:buNone/>
              <a:defRPr>
                <a:solidFill>
                  <a:schemeClr val="tx1">
                    <a:tint val="75000"/>
                  </a:schemeClr>
                </a:solidFill>
              </a:defRPr>
            </a:lvl8pPr>
            <a:lvl9pPr marL="3900894"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2536056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a:t>Click to edit Master title style</a:t>
            </a:r>
            <a:endParaRPr lang="en-US"/>
          </a:p>
        </p:txBody>
      </p:sp>
      <p:sp>
        <p:nvSpPr>
          <p:cNvPr id="3" name="Text Placeholder 2"/>
          <p:cNvSpPr>
            <a:spLocks noGrp="1"/>
          </p:cNvSpPr>
          <p:nvPr>
            <p:ph type="body" idx="1"/>
          </p:nvPr>
        </p:nvSpPr>
        <p:spPr>
          <a:xfrm>
            <a:off x="487845" y="1637458"/>
            <a:ext cx="4310937" cy="682413"/>
          </a:xfrm>
        </p:spPr>
        <p:txBody>
          <a:bodyPr anchor="b"/>
          <a:lstStyle>
            <a:lvl1pPr marL="0" indent="0">
              <a:buNone/>
              <a:defRPr sz="2600" b="1"/>
            </a:lvl1pPr>
            <a:lvl2pPr marL="486494" indent="0">
              <a:buNone/>
              <a:defRPr sz="2100" b="1"/>
            </a:lvl2pPr>
            <a:lvl3pPr marL="972992" indent="0">
              <a:buNone/>
              <a:defRPr sz="1900" b="1"/>
            </a:lvl3pPr>
            <a:lvl4pPr marL="1459487" indent="0">
              <a:buNone/>
              <a:defRPr sz="1700" b="1"/>
            </a:lvl4pPr>
            <a:lvl5pPr marL="1945981" indent="0">
              <a:buNone/>
              <a:defRPr sz="1700" b="1"/>
            </a:lvl5pPr>
            <a:lvl6pPr marL="2432474" indent="0">
              <a:buNone/>
              <a:defRPr sz="1700" b="1"/>
            </a:lvl6pPr>
            <a:lvl7pPr marL="2918975" indent="0">
              <a:buNone/>
              <a:defRPr sz="1700" b="1"/>
            </a:lvl7pPr>
            <a:lvl8pPr marL="3405469" indent="0">
              <a:buNone/>
              <a:defRPr sz="1700" b="1"/>
            </a:lvl8pPr>
            <a:lvl9pPr marL="3891969" indent="0">
              <a:buNone/>
              <a:defRPr sz="1700" b="1"/>
            </a:lvl9pPr>
          </a:lstStyle>
          <a:p>
            <a:pPr lvl="0"/>
            <a:r>
              <a:rPr lang="sv-SE"/>
              <a:t>Click to edit Master text styles</a:t>
            </a:r>
          </a:p>
        </p:txBody>
      </p:sp>
      <p:sp>
        <p:nvSpPr>
          <p:cNvPr id="4" name="Content Placeholder 3"/>
          <p:cNvSpPr>
            <a:spLocks noGrp="1"/>
          </p:cNvSpPr>
          <p:nvPr>
            <p:ph sz="half" idx="2"/>
          </p:nvPr>
        </p:nvSpPr>
        <p:spPr>
          <a:xfrm>
            <a:off x="487845" y="2319873"/>
            <a:ext cx="4310937" cy="4214707"/>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5" name="Text Placeholder 4"/>
          <p:cNvSpPr>
            <a:spLocks noGrp="1"/>
          </p:cNvSpPr>
          <p:nvPr>
            <p:ph type="body" sz="quarter" idx="3"/>
          </p:nvPr>
        </p:nvSpPr>
        <p:spPr>
          <a:xfrm>
            <a:off x="4956311" y="1637458"/>
            <a:ext cx="4312630" cy="682413"/>
          </a:xfrm>
        </p:spPr>
        <p:txBody>
          <a:bodyPr anchor="b"/>
          <a:lstStyle>
            <a:lvl1pPr marL="0" indent="0">
              <a:buNone/>
              <a:defRPr sz="2600" b="1"/>
            </a:lvl1pPr>
            <a:lvl2pPr marL="486494" indent="0">
              <a:buNone/>
              <a:defRPr sz="2100" b="1"/>
            </a:lvl2pPr>
            <a:lvl3pPr marL="972992" indent="0">
              <a:buNone/>
              <a:defRPr sz="1900" b="1"/>
            </a:lvl3pPr>
            <a:lvl4pPr marL="1459487" indent="0">
              <a:buNone/>
              <a:defRPr sz="1700" b="1"/>
            </a:lvl4pPr>
            <a:lvl5pPr marL="1945981" indent="0">
              <a:buNone/>
              <a:defRPr sz="1700" b="1"/>
            </a:lvl5pPr>
            <a:lvl6pPr marL="2432474" indent="0">
              <a:buNone/>
              <a:defRPr sz="1700" b="1"/>
            </a:lvl6pPr>
            <a:lvl7pPr marL="2918975" indent="0">
              <a:buNone/>
              <a:defRPr sz="1700" b="1"/>
            </a:lvl7pPr>
            <a:lvl8pPr marL="3405469" indent="0">
              <a:buNone/>
              <a:defRPr sz="1700" b="1"/>
            </a:lvl8pPr>
            <a:lvl9pPr marL="3891969" indent="0">
              <a:buNone/>
              <a:defRPr sz="1700" b="1"/>
            </a:lvl9pPr>
          </a:lstStyle>
          <a:p>
            <a:pPr lvl="0"/>
            <a:r>
              <a:rPr lang="sv-SE"/>
              <a:t>Click to edit Master text styles</a:t>
            </a:r>
          </a:p>
        </p:txBody>
      </p:sp>
      <p:sp>
        <p:nvSpPr>
          <p:cNvPr id="6" name="Content Placeholder 5"/>
          <p:cNvSpPr>
            <a:spLocks noGrp="1"/>
          </p:cNvSpPr>
          <p:nvPr>
            <p:ph sz="quarter" idx="4"/>
          </p:nvPr>
        </p:nvSpPr>
        <p:spPr>
          <a:xfrm>
            <a:off x="4956311" y="2319873"/>
            <a:ext cx="4312630" cy="4214707"/>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3557463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Tree>
    <p:extLst>
      <p:ext uri="{BB962C8B-B14F-4D97-AF65-F5344CB8AC3E}">
        <p14:creationId xmlns:p14="http://schemas.microsoft.com/office/powerpoint/2010/main" val="400423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04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839" y="291255"/>
            <a:ext cx="3209912" cy="1239520"/>
          </a:xfrm>
        </p:spPr>
        <p:txBody>
          <a:bodyPr anchor="b"/>
          <a:lstStyle>
            <a:lvl1pPr algn="l">
              <a:defRPr sz="2100" b="1"/>
            </a:lvl1pPr>
          </a:lstStyle>
          <a:p>
            <a:r>
              <a:rPr lang="sv-SE"/>
              <a:t>Click to edit Master title style</a:t>
            </a:r>
            <a:endParaRPr lang="en-US"/>
          </a:p>
        </p:txBody>
      </p:sp>
      <p:sp>
        <p:nvSpPr>
          <p:cNvPr id="3" name="Content Placeholder 2"/>
          <p:cNvSpPr>
            <a:spLocks noGrp="1"/>
          </p:cNvSpPr>
          <p:nvPr>
            <p:ph idx="1"/>
          </p:nvPr>
        </p:nvSpPr>
        <p:spPr>
          <a:xfrm>
            <a:off x="3814628" y="291276"/>
            <a:ext cx="5454308" cy="6243321"/>
          </a:xfrm>
        </p:spPr>
        <p:txBody>
          <a:bodyPr/>
          <a:lstStyle>
            <a:lvl1pPr>
              <a:defRPr sz="3400"/>
            </a:lvl1pPr>
            <a:lvl2pPr>
              <a:defRPr sz="3000"/>
            </a:lvl2pPr>
            <a:lvl3pPr>
              <a:defRPr sz="2600"/>
            </a:lvl3pPr>
            <a:lvl4pPr>
              <a:defRPr sz="2100"/>
            </a:lvl4pPr>
            <a:lvl5pPr>
              <a:defRPr sz="2100"/>
            </a:lvl5pPr>
            <a:lvl6pPr>
              <a:defRPr sz="2100"/>
            </a:lvl6pPr>
            <a:lvl7pPr>
              <a:defRPr sz="2100"/>
            </a:lvl7pPr>
            <a:lvl8pPr>
              <a:defRPr sz="2100"/>
            </a:lvl8pPr>
            <a:lvl9pPr>
              <a:defRPr sz="21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Text Placeholder 3"/>
          <p:cNvSpPr>
            <a:spLocks noGrp="1"/>
          </p:cNvSpPr>
          <p:nvPr>
            <p:ph type="body" sz="half" idx="2"/>
          </p:nvPr>
        </p:nvSpPr>
        <p:spPr>
          <a:xfrm>
            <a:off x="487839" y="1530787"/>
            <a:ext cx="3209912" cy="5003801"/>
          </a:xfrm>
        </p:spPr>
        <p:txBody>
          <a:bodyPr/>
          <a:lstStyle>
            <a:lvl1pPr marL="0" indent="0">
              <a:buNone/>
              <a:defRPr sz="1500"/>
            </a:lvl1pPr>
            <a:lvl2pPr marL="486494" indent="0">
              <a:buNone/>
              <a:defRPr sz="1300"/>
            </a:lvl2pPr>
            <a:lvl3pPr marL="972992" indent="0">
              <a:buNone/>
              <a:defRPr sz="1100"/>
            </a:lvl3pPr>
            <a:lvl4pPr marL="1459487" indent="0">
              <a:buNone/>
              <a:defRPr sz="1000"/>
            </a:lvl4pPr>
            <a:lvl5pPr marL="1945981" indent="0">
              <a:buNone/>
              <a:defRPr sz="1000"/>
            </a:lvl5pPr>
            <a:lvl6pPr marL="2432474" indent="0">
              <a:buNone/>
              <a:defRPr sz="1000"/>
            </a:lvl6pPr>
            <a:lvl7pPr marL="2918975" indent="0">
              <a:buNone/>
              <a:defRPr sz="1000"/>
            </a:lvl7pPr>
            <a:lvl8pPr marL="3405469" indent="0">
              <a:buNone/>
              <a:defRPr sz="1000"/>
            </a:lvl8pPr>
            <a:lvl9pPr marL="3891969" indent="0">
              <a:buNone/>
              <a:defRPr sz="1000"/>
            </a:lvl9pPr>
          </a:lstStyle>
          <a:p>
            <a:pPr lvl="0"/>
            <a:r>
              <a:rPr lang="sv-SE"/>
              <a:t>Click to edit Master text styles</a:t>
            </a:r>
          </a:p>
        </p:txBody>
      </p:sp>
    </p:spTree>
    <p:extLst>
      <p:ext uri="{BB962C8B-B14F-4D97-AF65-F5344CB8AC3E}">
        <p14:creationId xmlns:p14="http://schemas.microsoft.com/office/powerpoint/2010/main" val="315777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2396" y="5120644"/>
            <a:ext cx="5854065" cy="604521"/>
          </a:xfrm>
        </p:spPr>
        <p:txBody>
          <a:bodyPr anchor="b"/>
          <a:lstStyle>
            <a:lvl1pPr algn="l">
              <a:defRPr sz="2100" b="1"/>
            </a:lvl1pPr>
          </a:lstStyle>
          <a:p>
            <a:r>
              <a:rPr lang="sv-SE"/>
              <a:t>Click to edit Master title style</a:t>
            </a:r>
            <a:endParaRPr lang="en-US"/>
          </a:p>
        </p:txBody>
      </p:sp>
      <p:sp>
        <p:nvSpPr>
          <p:cNvPr id="3" name="Picture Placeholder 2"/>
          <p:cNvSpPr>
            <a:spLocks noGrp="1"/>
          </p:cNvSpPr>
          <p:nvPr>
            <p:ph type="pic" idx="1"/>
          </p:nvPr>
        </p:nvSpPr>
        <p:spPr>
          <a:xfrm>
            <a:off x="1912396" y="653627"/>
            <a:ext cx="5854065" cy="4389120"/>
          </a:xfrm>
        </p:spPr>
        <p:txBody>
          <a:bodyPr/>
          <a:lstStyle>
            <a:lvl1pPr marL="0" indent="0">
              <a:buNone/>
              <a:defRPr sz="3400"/>
            </a:lvl1pPr>
            <a:lvl2pPr marL="486494" indent="0">
              <a:buNone/>
              <a:defRPr sz="3000"/>
            </a:lvl2pPr>
            <a:lvl3pPr marL="972992" indent="0">
              <a:buNone/>
              <a:defRPr sz="2600"/>
            </a:lvl3pPr>
            <a:lvl4pPr marL="1459487" indent="0">
              <a:buNone/>
              <a:defRPr sz="2100"/>
            </a:lvl4pPr>
            <a:lvl5pPr marL="1945981" indent="0">
              <a:buNone/>
              <a:defRPr sz="2100"/>
            </a:lvl5pPr>
            <a:lvl6pPr marL="2432474" indent="0">
              <a:buNone/>
              <a:defRPr sz="2100"/>
            </a:lvl6pPr>
            <a:lvl7pPr marL="2918975" indent="0">
              <a:buNone/>
              <a:defRPr sz="2100"/>
            </a:lvl7pPr>
            <a:lvl8pPr marL="3405469" indent="0">
              <a:buNone/>
              <a:defRPr sz="2100"/>
            </a:lvl8pPr>
            <a:lvl9pPr marL="3891969" indent="0">
              <a:buNone/>
              <a:defRPr sz="2100"/>
            </a:lvl9pPr>
          </a:lstStyle>
          <a:p>
            <a:endParaRPr lang="en-US"/>
          </a:p>
        </p:txBody>
      </p:sp>
      <p:sp>
        <p:nvSpPr>
          <p:cNvPr id="4" name="Text Placeholder 3"/>
          <p:cNvSpPr>
            <a:spLocks noGrp="1"/>
          </p:cNvSpPr>
          <p:nvPr>
            <p:ph type="body" sz="half" idx="2"/>
          </p:nvPr>
        </p:nvSpPr>
        <p:spPr>
          <a:xfrm>
            <a:off x="1912396" y="5725165"/>
            <a:ext cx="5854065" cy="858519"/>
          </a:xfrm>
        </p:spPr>
        <p:txBody>
          <a:bodyPr/>
          <a:lstStyle>
            <a:lvl1pPr marL="0" indent="0">
              <a:buNone/>
              <a:defRPr sz="1500"/>
            </a:lvl1pPr>
            <a:lvl2pPr marL="486494" indent="0">
              <a:buNone/>
              <a:defRPr sz="1300"/>
            </a:lvl2pPr>
            <a:lvl3pPr marL="972992" indent="0">
              <a:buNone/>
              <a:defRPr sz="1100"/>
            </a:lvl3pPr>
            <a:lvl4pPr marL="1459487" indent="0">
              <a:buNone/>
              <a:defRPr sz="1000"/>
            </a:lvl4pPr>
            <a:lvl5pPr marL="1945981" indent="0">
              <a:buNone/>
              <a:defRPr sz="1000"/>
            </a:lvl5pPr>
            <a:lvl6pPr marL="2432474" indent="0">
              <a:buNone/>
              <a:defRPr sz="1000"/>
            </a:lvl6pPr>
            <a:lvl7pPr marL="2918975" indent="0">
              <a:buNone/>
              <a:defRPr sz="1000"/>
            </a:lvl7pPr>
            <a:lvl8pPr marL="3405469" indent="0">
              <a:buNone/>
              <a:defRPr sz="1000"/>
            </a:lvl8pPr>
            <a:lvl9pPr marL="3891969" indent="0">
              <a:buNone/>
              <a:defRPr sz="1000"/>
            </a:lvl9pPr>
          </a:lstStyle>
          <a:p>
            <a:pPr lvl="0"/>
            <a:r>
              <a:rPr lang="sv-SE"/>
              <a:t>Click to edit Master text styles</a:t>
            </a:r>
          </a:p>
        </p:txBody>
      </p:sp>
    </p:spTree>
    <p:extLst>
      <p:ext uri="{BB962C8B-B14F-4D97-AF65-F5344CB8AC3E}">
        <p14:creationId xmlns:p14="http://schemas.microsoft.com/office/powerpoint/2010/main" val="10133082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slideLayout" Target="../slideLayouts/slideLayout28.xml"/><Relationship Id="rId16" Type="http://schemas.openxmlformats.org/officeDocument/2006/relationships/theme" Target="../theme/theme2.xml"/><Relationship Id="rId17" Type="http://schemas.openxmlformats.org/officeDocument/2006/relationships/image" Target="../media/image2.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slideLayout" Target="../slideLayouts/slideLayout42.xml"/><Relationship Id="rId15" Type="http://schemas.openxmlformats.org/officeDocument/2006/relationships/slideLayout" Target="../slideLayouts/slideLayout43.xml"/><Relationship Id="rId16" Type="http://schemas.openxmlformats.org/officeDocument/2006/relationships/slideLayout" Target="../slideLayouts/slideLayout44.xml"/><Relationship Id="rId17" Type="http://schemas.openxmlformats.org/officeDocument/2006/relationships/theme" Target="../theme/theme3.xml"/><Relationship Id="rId18" Type="http://schemas.openxmlformats.org/officeDocument/2006/relationships/image" Target="../media/image4.png"/><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7839" y="169319"/>
            <a:ext cx="8781098" cy="643482"/>
          </a:xfrm>
          <a:prstGeom prst="rect">
            <a:avLst/>
          </a:prstGeom>
        </p:spPr>
        <p:txBody>
          <a:bodyPr vert="horz" lIns="97299" tIns="48649" rIns="97299" bIns="48649" rtlCol="0" anchor="ctr">
            <a:normAutofit/>
          </a:bodyPr>
          <a:lstStyle/>
          <a:p>
            <a:r>
              <a:rPr lang="sv-SE"/>
              <a:t>Click to edit Master title style</a:t>
            </a:r>
            <a:endParaRPr lang="en-US"/>
          </a:p>
        </p:txBody>
      </p:sp>
      <p:sp>
        <p:nvSpPr>
          <p:cNvPr id="3" name="Text Placeholder 2"/>
          <p:cNvSpPr>
            <a:spLocks noGrp="1"/>
          </p:cNvSpPr>
          <p:nvPr>
            <p:ph type="body" idx="1"/>
          </p:nvPr>
        </p:nvSpPr>
        <p:spPr>
          <a:xfrm>
            <a:off x="487839" y="1234842"/>
            <a:ext cx="8781098" cy="4827694"/>
          </a:xfrm>
          <a:prstGeom prst="rect">
            <a:avLst/>
          </a:prstGeom>
        </p:spPr>
        <p:txBody>
          <a:bodyPr vert="horz" lIns="97299" tIns="48649" rIns="97299" bIns="48649" rtlCol="0">
            <a:normAutofit/>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Date Placeholder 3"/>
          <p:cNvSpPr>
            <a:spLocks noGrp="1"/>
          </p:cNvSpPr>
          <p:nvPr>
            <p:ph type="dt" sz="half" idx="2"/>
          </p:nvPr>
        </p:nvSpPr>
        <p:spPr>
          <a:xfrm>
            <a:off x="487844" y="6780136"/>
            <a:ext cx="2276581" cy="389467"/>
          </a:xfrm>
          <a:prstGeom prst="rect">
            <a:avLst/>
          </a:prstGeom>
        </p:spPr>
        <p:txBody>
          <a:bodyPr vert="horz" lIns="97299" tIns="48649" rIns="97299" bIns="48649" rtlCol="0" anchor="ctr"/>
          <a:lstStyle>
            <a:lvl1pPr algn="l">
              <a:defRPr sz="1300">
                <a:solidFill>
                  <a:schemeClr val="tx1">
                    <a:tint val="75000"/>
                  </a:schemeClr>
                </a:solidFill>
              </a:defRPr>
            </a:lvl1pPr>
          </a:lstStyle>
          <a:p>
            <a:fld id="{3D8122E6-B24E-3144-9B09-FA6699224100}" type="datetimeFigureOut">
              <a:t>3/12/14</a:t>
            </a:fld>
            <a:endParaRPr lang="en-US"/>
          </a:p>
        </p:txBody>
      </p:sp>
      <p:sp>
        <p:nvSpPr>
          <p:cNvPr id="5" name="Footer Placeholder 4"/>
          <p:cNvSpPr>
            <a:spLocks noGrp="1"/>
          </p:cNvSpPr>
          <p:nvPr>
            <p:ph type="ftr" sz="quarter" idx="3"/>
          </p:nvPr>
        </p:nvSpPr>
        <p:spPr>
          <a:xfrm>
            <a:off x="3333567" y="6780136"/>
            <a:ext cx="3089645" cy="389467"/>
          </a:xfrm>
          <a:prstGeom prst="rect">
            <a:avLst/>
          </a:prstGeom>
        </p:spPr>
        <p:txBody>
          <a:bodyPr vert="horz" lIns="97299" tIns="48649" rIns="97299" bIns="48649"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2357" y="6780136"/>
            <a:ext cx="2276581" cy="389467"/>
          </a:xfrm>
          <a:prstGeom prst="rect">
            <a:avLst/>
          </a:prstGeom>
        </p:spPr>
        <p:txBody>
          <a:bodyPr vert="horz" lIns="97299" tIns="48649" rIns="97299" bIns="48649" rtlCol="0" anchor="ctr"/>
          <a:lstStyle>
            <a:lvl1pPr algn="r">
              <a:defRPr sz="1300">
                <a:solidFill>
                  <a:schemeClr val="tx1">
                    <a:tint val="75000"/>
                  </a:schemeClr>
                </a:solidFill>
              </a:defRPr>
            </a:lvl1pPr>
          </a:lstStyle>
          <a:p>
            <a:fld id="{AC28833C-A449-5240-9838-2D5CFB7CE9FE}" type="slidenum">
              <a:t>‹#›</a:t>
            </a:fld>
            <a:endParaRPr lang="en-US"/>
          </a:p>
        </p:txBody>
      </p:sp>
      <p:pic>
        <p:nvPicPr>
          <p:cNvPr id="7" name="Picture 6" descr="banner_PPT_ess.pdf"/>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 y="6362396"/>
            <a:ext cx="9756775" cy="952810"/>
          </a:xfrm>
          <a:prstGeom prst="rect">
            <a:avLst/>
          </a:prstGeom>
          <a:ln>
            <a:noFill/>
          </a:ln>
          <a:effectLst>
            <a:outerShdw blurRad="82550" dist="50800" dir="16200000" algn="tl" rotWithShape="0">
              <a:srgbClr val="333333">
                <a:alpha val="15000"/>
              </a:srgbClr>
            </a:outerShdw>
          </a:effectLst>
        </p:spPr>
      </p:pic>
      <p:sp>
        <p:nvSpPr>
          <p:cNvPr id="8" name="Slide Number Placeholder 4"/>
          <p:cNvSpPr txBox="1">
            <a:spLocks/>
          </p:cNvSpPr>
          <p:nvPr userDrawn="1"/>
        </p:nvSpPr>
        <p:spPr>
          <a:xfrm>
            <a:off x="6546864" y="6482975"/>
            <a:ext cx="2998127" cy="389467"/>
          </a:xfrm>
          <a:prstGeom prst="rect">
            <a:avLst/>
          </a:prstGeom>
        </p:spPr>
        <p:txBody>
          <a:bodyPr lIns="91209" tIns="45601" rIns="91209" bIns="45601"/>
          <a:lstStyle>
            <a:defPPr>
              <a:defRPr lang="en-US"/>
            </a:defPPr>
            <a:lvl1pPr marL="0" algn="l" defTabSz="487741" rtl="0" eaLnBrk="1" latinLnBrk="0" hangingPunct="1">
              <a:defRPr sz="1900" kern="1200">
                <a:solidFill>
                  <a:schemeClr val="tx1"/>
                </a:solidFill>
                <a:latin typeface="+mn-lt"/>
                <a:ea typeface="+mn-ea"/>
                <a:cs typeface="+mn-cs"/>
              </a:defRPr>
            </a:lvl1pPr>
            <a:lvl2pPr marL="487741" algn="l" defTabSz="487741" rtl="0" eaLnBrk="1" latinLnBrk="0" hangingPunct="1">
              <a:defRPr sz="1900" kern="1200">
                <a:solidFill>
                  <a:schemeClr val="tx1"/>
                </a:solidFill>
                <a:latin typeface="+mn-lt"/>
                <a:ea typeface="+mn-ea"/>
                <a:cs typeface="+mn-cs"/>
              </a:defRPr>
            </a:lvl2pPr>
            <a:lvl3pPr marL="975482" algn="l" defTabSz="487741" rtl="0" eaLnBrk="1" latinLnBrk="0" hangingPunct="1">
              <a:defRPr sz="1900" kern="1200">
                <a:solidFill>
                  <a:schemeClr val="tx1"/>
                </a:solidFill>
                <a:latin typeface="+mn-lt"/>
                <a:ea typeface="+mn-ea"/>
                <a:cs typeface="+mn-cs"/>
              </a:defRPr>
            </a:lvl3pPr>
            <a:lvl4pPr marL="1463223" algn="l" defTabSz="487741" rtl="0" eaLnBrk="1" latinLnBrk="0" hangingPunct="1">
              <a:defRPr sz="1900" kern="1200">
                <a:solidFill>
                  <a:schemeClr val="tx1"/>
                </a:solidFill>
                <a:latin typeface="+mn-lt"/>
                <a:ea typeface="+mn-ea"/>
                <a:cs typeface="+mn-cs"/>
              </a:defRPr>
            </a:lvl4pPr>
            <a:lvl5pPr marL="1950964" algn="l" defTabSz="487741" rtl="0" eaLnBrk="1" latinLnBrk="0" hangingPunct="1">
              <a:defRPr sz="1900" kern="1200">
                <a:solidFill>
                  <a:schemeClr val="tx1"/>
                </a:solidFill>
                <a:latin typeface="+mn-lt"/>
                <a:ea typeface="+mn-ea"/>
                <a:cs typeface="+mn-cs"/>
              </a:defRPr>
            </a:lvl5pPr>
            <a:lvl6pPr marL="2438705" algn="l" defTabSz="487741" rtl="0" eaLnBrk="1" latinLnBrk="0" hangingPunct="1">
              <a:defRPr sz="1900" kern="1200">
                <a:solidFill>
                  <a:schemeClr val="tx1"/>
                </a:solidFill>
                <a:latin typeface="+mn-lt"/>
                <a:ea typeface="+mn-ea"/>
                <a:cs typeface="+mn-cs"/>
              </a:defRPr>
            </a:lvl6pPr>
            <a:lvl7pPr marL="2926446" algn="l" defTabSz="487741" rtl="0" eaLnBrk="1" latinLnBrk="0" hangingPunct="1">
              <a:defRPr sz="1900" kern="1200">
                <a:solidFill>
                  <a:schemeClr val="tx1"/>
                </a:solidFill>
                <a:latin typeface="+mn-lt"/>
                <a:ea typeface="+mn-ea"/>
                <a:cs typeface="+mn-cs"/>
              </a:defRPr>
            </a:lvl7pPr>
            <a:lvl8pPr marL="3414187" algn="l" defTabSz="487741" rtl="0" eaLnBrk="1" latinLnBrk="0" hangingPunct="1">
              <a:defRPr sz="1900" kern="1200">
                <a:solidFill>
                  <a:schemeClr val="tx1"/>
                </a:solidFill>
                <a:latin typeface="+mn-lt"/>
                <a:ea typeface="+mn-ea"/>
                <a:cs typeface="+mn-cs"/>
              </a:defRPr>
            </a:lvl8pPr>
            <a:lvl9pPr marL="3901928" algn="l" defTabSz="487741" rtl="0" eaLnBrk="1" latinLnBrk="0" hangingPunct="1">
              <a:defRPr sz="1900" kern="1200">
                <a:solidFill>
                  <a:schemeClr val="tx1"/>
                </a:solidFill>
                <a:latin typeface="+mn-lt"/>
                <a:ea typeface="+mn-ea"/>
                <a:cs typeface="+mn-cs"/>
              </a:defRPr>
            </a:lvl9pPr>
          </a:lstStyle>
          <a:p>
            <a:pPr algn="r"/>
            <a:r>
              <a:rPr lang="en-US" sz="1400" dirty="0">
                <a:solidFill>
                  <a:schemeClr val="bg1"/>
                </a:solidFill>
                <a:latin typeface="Helvetica"/>
                <a:cs typeface="Helvetica"/>
              </a:rPr>
              <a:t>ESS </a:t>
            </a:r>
            <a:r>
              <a:rPr lang="en-US" sz="1400" dirty="0" smtClean="0">
                <a:solidFill>
                  <a:schemeClr val="bg1"/>
                </a:solidFill>
                <a:latin typeface="Helvetica"/>
                <a:cs typeface="Helvetica"/>
              </a:rPr>
              <a:t>2014-03-12</a:t>
            </a:r>
            <a:endParaRPr lang="en-US" sz="1400" dirty="0">
              <a:solidFill>
                <a:schemeClr val="bg1"/>
              </a:solidFill>
              <a:latin typeface="Helvetica"/>
              <a:cs typeface="Helvetica"/>
            </a:endParaRPr>
          </a:p>
        </p:txBody>
      </p:sp>
    </p:spTree>
    <p:extLst>
      <p:ext uri="{BB962C8B-B14F-4D97-AF65-F5344CB8AC3E}">
        <p14:creationId xmlns:p14="http://schemas.microsoft.com/office/powerpoint/2010/main" val="3956199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xmlns:p14="http://schemas.microsoft.com/office/powerpoint/2010/main" id="1" dur="indefinite" restart="never" nodeType="tmRoot"/>
      </p:par>
    </p:tnLst>
  </p:timing>
  <p:txStyles>
    <p:titleStyle>
      <a:lvl1pPr algn="ctr" defTabSz="486494" rtl="0" eaLnBrk="1" latinLnBrk="0" hangingPunct="1">
        <a:spcBef>
          <a:spcPct val="0"/>
        </a:spcBef>
        <a:buNone/>
        <a:defRPr sz="3200" b="1" kern="1200">
          <a:solidFill>
            <a:srgbClr val="0094CA"/>
          </a:solidFill>
          <a:latin typeface="+mn-lt"/>
          <a:ea typeface="+mj-ea"/>
          <a:cs typeface="Helvetica"/>
        </a:defRPr>
      </a:lvl1pPr>
    </p:titleStyle>
    <p:bodyStyle>
      <a:lvl1pPr marL="364877" indent="-364877" algn="l" defTabSz="486494" rtl="0" eaLnBrk="1" latinLnBrk="0" hangingPunct="1">
        <a:spcBef>
          <a:spcPct val="20000"/>
        </a:spcBef>
        <a:buFont typeface="Arial"/>
        <a:buChar char="•"/>
        <a:defRPr sz="2300" kern="1200">
          <a:solidFill>
            <a:schemeClr val="tx1"/>
          </a:solidFill>
          <a:latin typeface="+mn-lt"/>
          <a:ea typeface="+mn-ea"/>
          <a:cs typeface="Helvetica"/>
        </a:defRPr>
      </a:lvl1pPr>
      <a:lvl2pPr marL="790554" indent="-304058" algn="l" defTabSz="486494" rtl="0" eaLnBrk="1" latinLnBrk="0" hangingPunct="1">
        <a:spcBef>
          <a:spcPct val="20000"/>
        </a:spcBef>
        <a:buFont typeface="Arial"/>
        <a:buChar char="–"/>
        <a:defRPr sz="2000" kern="1200">
          <a:solidFill>
            <a:schemeClr val="tx1"/>
          </a:solidFill>
          <a:latin typeface="+mn-lt"/>
          <a:ea typeface="+mn-ea"/>
          <a:cs typeface="Helvetica"/>
        </a:defRPr>
      </a:lvl2pPr>
      <a:lvl3pPr marL="1216236" indent="-243250" algn="l" defTabSz="486494" rtl="0" eaLnBrk="1" latinLnBrk="0" hangingPunct="1">
        <a:spcBef>
          <a:spcPct val="20000"/>
        </a:spcBef>
        <a:buFont typeface="Arial"/>
        <a:buChar char="•"/>
        <a:defRPr sz="1600" kern="1200">
          <a:solidFill>
            <a:schemeClr val="tx1"/>
          </a:solidFill>
          <a:latin typeface="+mn-lt"/>
          <a:ea typeface="+mn-ea"/>
          <a:cs typeface="Helvetica"/>
        </a:defRPr>
      </a:lvl3pPr>
      <a:lvl4pPr marL="1702735" indent="-243250" algn="l" defTabSz="486494" rtl="0" eaLnBrk="1" latinLnBrk="0" hangingPunct="1">
        <a:spcBef>
          <a:spcPct val="20000"/>
        </a:spcBef>
        <a:buFont typeface="Arial"/>
        <a:buChar char="–"/>
        <a:defRPr sz="1400" kern="1200">
          <a:solidFill>
            <a:schemeClr val="tx1"/>
          </a:solidFill>
          <a:latin typeface="+mn-lt"/>
          <a:ea typeface="+mn-ea"/>
          <a:cs typeface="Helvetica"/>
        </a:defRPr>
      </a:lvl4pPr>
      <a:lvl5pPr marL="2189235" indent="-243250" algn="l" defTabSz="486494" rtl="0" eaLnBrk="1" latinLnBrk="0" hangingPunct="1">
        <a:spcBef>
          <a:spcPct val="20000"/>
        </a:spcBef>
        <a:buFont typeface="Arial"/>
        <a:buChar char="»"/>
        <a:defRPr sz="1200" kern="1200">
          <a:solidFill>
            <a:schemeClr val="tx1"/>
          </a:solidFill>
          <a:latin typeface="+mn-lt"/>
          <a:ea typeface="+mn-ea"/>
          <a:cs typeface="Helvetica"/>
        </a:defRPr>
      </a:lvl5pPr>
      <a:lvl6pPr marL="2675725" indent="-243250" algn="l" defTabSz="486494" rtl="0" eaLnBrk="1" latinLnBrk="0" hangingPunct="1">
        <a:spcBef>
          <a:spcPct val="20000"/>
        </a:spcBef>
        <a:buFont typeface="Arial"/>
        <a:buChar char="•"/>
        <a:defRPr sz="2100" kern="1200">
          <a:solidFill>
            <a:schemeClr val="tx1"/>
          </a:solidFill>
          <a:latin typeface="+mn-lt"/>
          <a:ea typeface="+mn-ea"/>
          <a:cs typeface="+mn-cs"/>
        </a:defRPr>
      </a:lvl6pPr>
      <a:lvl7pPr marL="3162225" indent="-243250" algn="l" defTabSz="486494" rtl="0" eaLnBrk="1" latinLnBrk="0" hangingPunct="1">
        <a:spcBef>
          <a:spcPct val="20000"/>
        </a:spcBef>
        <a:buFont typeface="Arial"/>
        <a:buChar char="•"/>
        <a:defRPr sz="2100" kern="1200">
          <a:solidFill>
            <a:schemeClr val="tx1"/>
          </a:solidFill>
          <a:latin typeface="+mn-lt"/>
          <a:ea typeface="+mn-ea"/>
          <a:cs typeface="+mn-cs"/>
        </a:defRPr>
      </a:lvl7pPr>
      <a:lvl8pPr marL="3648722" indent="-243250" algn="l" defTabSz="486494" rtl="0" eaLnBrk="1" latinLnBrk="0" hangingPunct="1">
        <a:spcBef>
          <a:spcPct val="20000"/>
        </a:spcBef>
        <a:buFont typeface="Arial"/>
        <a:buChar char="•"/>
        <a:defRPr sz="2100" kern="1200">
          <a:solidFill>
            <a:schemeClr val="tx1"/>
          </a:solidFill>
          <a:latin typeface="+mn-lt"/>
          <a:ea typeface="+mn-ea"/>
          <a:cs typeface="+mn-cs"/>
        </a:defRPr>
      </a:lvl8pPr>
      <a:lvl9pPr marL="4135214" indent="-243250" algn="l" defTabSz="486494"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86494" rtl="0" eaLnBrk="1" latinLnBrk="0" hangingPunct="1">
        <a:defRPr sz="1900" kern="1200">
          <a:solidFill>
            <a:schemeClr val="tx1"/>
          </a:solidFill>
          <a:latin typeface="+mn-lt"/>
          <a:ea typeface="+mn-ea"/>
          <a:cs typeface="+mn-cs"/>
        </a:defRPr>
      </a:lvl1pPr>
      <a:lvl2pPr marL="486494" algn="l" defTabSz="486494" rtl="0" eaLnBrk="1" latinLnBrk="0" hangingPunct="1">
        <a:defRPr sz="1900" kern="1200">
          <a:solidFill>
            <a:schemeClr val="tx1"/>
          </a:solidFill>
          <a:latin typeface="+mn-lt"/>
          <a:ea typeface="+mn-ea"/>
          <a:cs typeface="+mn-cs"/>
        </a:defRPr>
      </a:lvl2pPr>
      <a:lvl3pPr marL="972992" algn="l" defTabSz="486494" rtl="0" eaLnBrk="1" latinLnBrk="0" hangingPunct="1">
        <a:defRPr sz="1900" kern="1200">
          <a:solidFill>
            <a:schemeClr val="tx1"/>
          </a:solidFill>
          <a:latin typeface="+mn-lt"/>
          <a:ea typeface="+mn-ea"/>
          <a:cs typeface="+mn-cs"/>
        </a:defRPr>
      </a:lvl3pPr>
      <a:lvl4pPr marL="1459487" algn="l" defTabSz="486494" rtl="0" eaLnBrk="1" latinLnBrk="0" hangingPunct="1">
        <a:defRPr sz="1900" kern="1200">
          <a:solidFill>
            <a:schemeClr val="tx1"/>
          </a:solidFill>
          <a:latin typeface="+mn-lt"/>
          <a:ea typeface="+mn-ea"/>
          <a:cs typeface="+mn-cs"/>
        </a:defRPr>
      </a:lvl4pPr>
      <a:lvl5pPr marL="1945981" algn="l" defTabSz="486494" rtl="0" eaLnBrk="1" latinLnBrk="0" hangingPunct="1">
        <a:defRPr sz="1900" kern="1200">
          <a:solidFill>
            <a:schemeClr val="tx1"/>
          </a:solidFill>
          <a:latin typeface="+mn-lt"/>
          <a:ea typeface="+mn-ea"/>
          <a:cs typeface="+mn-cs"/>
        </a:defRPr>
      </a:lvl5pPr>
      <a:lvl6pPr marL="2432474" algn="l" defTabSz="486494" rtl="0" eaLnBrk="1" latinLnBrk="0" hangingPunct="1">
        <a:defRPr sz="1900" kern="1200">
          <a:solidFill>
            <a:schemeClr val="tx1"/>
          </a:solidFill>
          <a:latin typeface="+mn-lt"/>
          <a:ea typeface="+mn-ea"/>
          <a:cs typeface="+mn-cs"/>
        </a:defRPr>
      </a:lvl6pPr>
      <a:lvl7pPr marL="2918975" algn="l" defTabSz="486494" rtl="0" eaLnBrk="1" latinLnBrk="0" hangingPunct="1">
        <a:defRPr sz="1900" kern="1200">
          <a:solidFill>
            <a:schemeClr val="tx1"/>
          </a:solidFill>
          <a:latin typeface="+mn-lt"/>
          <a:ea typeface="+mn-ea"/>
          <a:cs typeface="+mn-cs"/>
        </a:defRPr>
      </a:lvl7pPr>
      <a:lvl8pPr marL="3405469" algn="l" defTabSz="486494" rtl="0" eaLnBrk="1" latinLnBrk="0" hangingPunct="1">
        <a:defRPr sz="1900" kern="1200">
          <a:solidFill>
            <a:schemeClr val="tx1"/>
          </a:solidFill>
          <a:latin typeface="+mn-lt"/>
          <a:ea typeface="+mn-ea"/>
          <a:cs typeface="+mn-cs"/>
        </a:defRPr>
      </a:lvl8pPr>
      <a:lvl9pPr marL="3891969" algn="l" defTabSz="48649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33307" y="2095942"/>
            <a:ext cx="6974429" cy="4308246"/>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87844" y="6780129"/>
            <a:ext cx="2276581" cy="389467"/>
          </a:xfrm>
          <a:prstGeom prst="rect">
            <a:avLst/>
          </a:prstGeom>
        </p:spPr>
        <p:txBody>
          <a:bodyPr vert="horz" lIns="97369" tIns="48684" rIns="97369" bIns="48684" rtlCol="0" anchor="ctr"/>
          <a:lstStyle>
            <a:lvl1pPr algn="l">
              <a:defRPr sz="1300">
                <a:solidFill>
                  <a:srgbClr val="0094CA"/>
                </a:solidFill>
              </a:defRPr>
            </a:lvl1pPr>
          </a:lstStyle>
          <a:p>
            <a:pPr defTabSz="486836"/>
            <a:fld id="{536FF277-5E8C-C849-958D-3EBBE89D3841}" type="datetime1">
              <a:rPr lang="sv-SE" smtClean="0">
                <a:latin typeface="Calibri"/>
              </a:rPr>
              <a:pPr defTabSz="486836"/>
              <a:t>3/12/14</a:t>
            </a:fld>
            <a:endParaRPr lang="sv-SE">
              <a:latin typeface="Calibri"/>
            </a:endParaRPr>
          </a:p>
        </p:txBody>
      </p:sp>
      <p:sp>
        <p:nvSpPr>
          <p:cNvPr id="5" name="Platshållare för sidfot 4"/>
          <p:cNvSpPr>
            <a:spLocks noGrp="1"/>
          </p:cNvSpPr>
          <p:nvPr>
            <p:ph type="ftr" sz="quarter" idx="3"/>
          </p:nvPr>
        </p:nvSpPr>
        <p:spPr>
          <a:xfrm>
            <a:off x="3333565" y="6780129"/>
            <a:ext cx="3089645" cy="389467"/>
          </a:xfrm>
          <a:prstGeom prst="rect">
            <a:avLst/>
          </a:prstGeom>
        </p:spPr>
        <p:txBody>
          <a:bodyPr vert="horz" lIns="97369" tIns="48684" rIns="97369" bIns="48684" rtlCol="0" anchor="ctr"/>
          <a:lstStyle>
            <a:lvl1pPr algn="ctr">
              <a:defRPr sz="1300">
                <a:solidFill>
                  <a:srgbClr val="0094CA"/>
                </a:solidFill>
              </a:defRPr>
            </a:lvl1pPr>
          </a:lstStyle>
          <a:p>
            <a:pPr defTabSz="486836"/>
            <a:endParaRPr lang="sv-SE">
              <a:latin typeface="Calibri"/>
            </a:endParaRPr>
          </a:p>
        </p:txBody>
      </p:sp>
      <p:sp>
        <p:nvSpPr>
          <p:cNvPr id="6" name="Platshållare för bildnummer 5"/>
          <p:cNvSpPr>
            <a:spLocks noGrp="1"/>
          </p:cNvSpPr>
          <p:nvPr>
            <p:ph type="sldNum" sz="quarter" idx="4"/>
          </p:nvPr>
        </p:nvSpPr>
        <p:spPr>
          <a:xfrm>
            <a:off x="6992355" y="6780129"/>
            <a:ext cx="2276581" cy="389467"/>
          </a:xfrm>
          <a:prstGeom prst="rect">
            <a:avLst/>
          </a:prstGeom>
        </p:spPr>
        <p:txBody>
          <a:bodyPr vert="horz" lIns="97369" tIns="48684" rIns="97369" bIns="48684" rtlCol="0" anchor="ctr"/>
          <a:lstStyle>
            <a:lvl1pPr algn="r">
              <a:defRPr sz="1300">
                <a:solidFill>
                  <a:srgbClr val="0094CA"/>
                </a:solidFill>
              </a:defRPr>
            </a:lvl1pPr>
          </a:lstStyle>
          <a:p>
            <a:pPr defTabSz="486836"/>
            <a:fld id="{038C62C7-F79B-CD4A-A5DF-5683BBEC4A65}" type="slidenum">
              <a:rPr lang="sv-SE" smtClean="0">
                <a:latin typeface="Calibri"/>
              </a:rPr>
              <a:pPr defTabSz="486836"/>
              <a:t>‹#›</a:t>
            </a:fld>
            <a:endParaRPr lang="sv-SE">
              <a:latin typeface="Calibri"/>
            </a:endParaRPr>
          </a:p>
        </p:txBody>
      </p:sp>
      <p:sp>
        <p:nvSpPr>
          <p:cNvPr id="7" name="Rektangel 6"/>
          <p:cNvSpPr/>
          <p:nvPr userDrawn="1"/>
        </p:nvSpPr>
        <p:spPr>
          <a:xfrm>
            <a:off x="0" y="0"/>
            <a:ext cx="9756775" cy="1529978"/>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7369" tIns="48684" rIns="97369" bIns="48684" rtlCol="0" anchor="ctr"/>
          <a:lstStyle/>
          <a:p>
            <a:pPr algn="ctr" defTabSz="486836"/>
            <a:endParaRPr lang="sv-SE">
              <a:solidFill>
                <a:srgbClr val="0094CA"/>
              </a:solidFill>
              <a:latin typeface="Calibri"/>
            </a:endParaRPr>
          </a:p>
        </p:txBody>
      </p:sp>
      <p:pic>
        <p:nvPicPr>
          <p:cNvPr id="8" name="Bildobjekt 7" descr="ESS-vit-logga.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817983" y="404033"/>
            <a:ext cx="1450953" cy="776007"/>
          </a:xfrm>
          <a:prstGeom prst="rect">
            <a:avLst/>
          </a:prstGeom>
        </p:spPr>
      </p:pic>
      <p:sp>
        <p:nvSpPr>
          <p:cNvPr id="11" name="Platshållare för rubrik 10"/>
          <p:cNvSpPr>
            <a:spLocks noGrp="1"/>
          </p:cNvSpPr>
          <p:nvPr>
            <p:ph type="title"/>
          </p:nvPr>
        </p:nvSpPr>
        <p:spPr>
          <a:xfrm>
            <a:off x="633285" y="-1"/>
            <a:ext cx="6148800" cy="1537548"/>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294356341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hf hdr="0" ftr="0" dt="0"/>
  <p:txStyles>
    <p:titleStyle>
      <a:lvl1pPr algn="l" defTabSz="486836" rtl="0" eaLnBrk="1" latinLnBrk="0" hangingPunct="1">
        <a:spcBef>
          <a:spcPct val="0"/>
        </a:spcBef>
        <a:buNone/>
        <a:defRPr sz="3000" kern="1200">
          <a:solidFill>
            <a:schemeClr val="bg1"/>
          </a:solidFill>
          <a:latin typeface="+mj-lt"/>
          <a:ea typeface="+mj-ea"/>
          <a:cs typeface="+mj-cs"/>
        </a:defRPr>
      </a:lvl1pPr>
    </p:titleStyle>
    <p:bodyStyle>
      <a:lvl1pPr marL="0" indent="0" algn="l" defTabSz="486836" rtl="0" eaLnBrk="1" latinLnBrk="0" hangingPunct="1">
        <a:lnSpc>
          <a:spcPts val="2559"/>
        </a:lnSpc>
        <a:spcBef>
          <a:spcPct val="20000"/>
        </a:spcBef>
        <a:spcAft>
          <a:spcPts val="1280"/>
        </a:spcAft>
        <a:buFont typeface="Wingdings" charset="2"/>
        <a:buNone/>
        <a:defRPr sz="2100" kern="1200">
          <a:solidFill>
            <a:srgbClr val="0094CA"/>
          </a:solidFill>
          <a:latin typeface="+mn-lt"/>
          <a:ea typeface="+mn-ea"/>
          <a:cs typeface="+mn-cs"/>
        </a:defRPr>
      </a:lvl1pPr>
      <a:lvl2pPr marL="486836" indent="0" algn="l" defTabSz="486836" rtl="0" eaLnBrk="1" latinLnBrk="0" hangingPunct="1">
        <a:spcBef>
          <a:spcPct val="20000"/>
        </a:spcBef>
        <a:buFont typeface="Wingdings" charset="2"/>
        <a:buNone/>
        <a:defRPr sz="2100" kern="1200">
          <a:solidFill>
            <a:srgbClr val="0094CA"/>
          </a:solidFill>
          <a:latin typeface="+mn-lt"/>
          <a:ea typeface="+mn-ea"/>
          <a:cs typeface="+mn-cs"/>
        </a:defRPr>
      </a:lvl2pPr>
      <a:lvl3pPr marL="973673" indent="0" algn="l" defTabSz="486836" rtl="0" eaLnBrk="1" latinLnBrk="0" hangingPunct="1">
        <a:spcBef>
          <a:spcPct val="20000"/>
        </a:spcBef>
        <a:buFont typeface="Wingdings" charset="2"/>
        <a:buNone/>
        <a:defRPr sz="2100" kern="1200">
          <a:solidFill>
            <a:srgbClr val="0094CA"/>
          </a:solidFill>
          <a:latin typeface="+mn-lt"/>
          <a:ea typeface="+mn-ea"/>
          <a:cs typeface="+mn-cs"/>
        </a:defRPr>
      </a:lvl3pPr>
      <a:lvl4pPr marL="1460511" indent="0" algn="l" defTabSz="486836" rtl="0" eaLnBrk="1" latinLnBrk="0" hangingPunct="1">
        <a:spcBef>
          <a:spcPct val="20000"/>
        </a:spcBef>
        <a:buFont typeface="Wingdings" charset="2"/>
        <a:buNone/>
        <a:defRPr sz="2100" kern="1200">
          <a:solidFill>
            <a:srgbClr val="0094CA"/>
          </a:solidFill>
          <a:latin typeface="+mn-lt"/>
          <a:ea typeface="+mn-ea"/>
          <a:cs typeface="+mn-cs"/>
        </a:defRPr>
      </a:lvl4pPr>
      <a:lvl5pPr marL="1947345" indent="0" algn="l" defTabSz="486836" rtl="0" eaLnBrk="1" latinLnBrk="0" hangingPunct="1">
        <a:spcBef>
          <a:spcPct val="20000"/>
        </a:spcBef>
        <a:buFont typeface="Wingdings" charset="2"/>
        <a:buNone/>
        <a:defRPr sz="2100" kern="1200">
          <a:solidFill>
            <a:srgbClr val="0094CA"/>
          </a:solidFill>
          <a:latin typeface="+mn-lt"/>
          <a:ea typeface="+mn-ea"/>
          <a:cs typeface="+mn-cs"/>
        </a:defRPr>
      </a:lvl5pPr>
      <a:lvl6pPr marL="2677602" indent="-243420" algn="l" defTabSz="486836" rtl="0" eaLnBrk="1" latinLnBrk="0" hangingPunct="1">
        <a:spcBef>
          <a:spcPct val="20000"/>
        </a:spcBef>
        <a:buFont typeface="Arial"/>
        <a:buChar char="•"/>
        <a:defRPr sz="2100" kern="1200">
          <a:solidFill>
            <a:schemeClr val="tx1"/>
          </a:solidFill>
          <a:latin typeface="+mn-lt"/>
          <a:ea typeface="+mn-ea"/>
          <a:cs typeface="+mn-cs"/>
        </a:defRPr>
      </a:lvl6pPr>
      <a:lvl7pPr marL="3164444" indent="-243420" algn="l" defTabSz="486836" rtl="0" eaLnBrk="1" latinLnBrk="0" hangingPunct="1">
        <a:spcBef>
          <a:spcPct val="20000"/>
        </a:spcBef>
        <a:buFont typeface="Arial"/>
        <a:buChar char="•"/>
        <a:defRPr sz="2100" kern="1200">
          <a:solidFill>
            <a:schemeClr val="tx1"/>
          </a:solidFill>
          <a:latin typeface="+mn-lt"/>
          <a:ea typeface="+mn-ea"/>
          <a:cs typeface="+mn-cs"/>
        </a:defRPr>
      </a:lvl7pPr>
      <a:lvl8pPr marL="3651276" indent="-243420" algn="l" defTabSz="486836" rtl="0" eaLnBrk="1" latinLnBrk="0" hangingPunct="1">
        <a:spcBef>
          <a:spcPct val="20000"/>
        </a:spcBef>
        <a:buFont typeface="Arial"/>
        <a:buChar char="•"/>
        <a:defRPr sz="2100" kern="1200">
          <a:solidFill>
            <a:schemeClr val="tx1"/>
          </a:solidFill>
          <a:latin typeface="+mn-lt"/>
          <a:ea typeface="+mn-ea"/>
          <a:cs typeface="+mn-cs"/>
        </a:defRPr>
      </a:lvl8pPr>
      <a:lvl9pPr marL="4138105" indent="-243420" algn="l" defTabSz="486836"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sv-SE"/>
      </a:defPPr>
      <a:lvl1pPr marL="0" algn="l" defTabSz="486836" rtl="0" eaLnBrk="1" latinLnBrk="0" hangingPunct="1">
        <a:defRPr sz="1900" kern="1200">
          <a:solidFill>
            <a:schemeClr val="tx1"/>
          </a:solidFill>
          <a:latin typeface="+mn-lt"/>
          <a:ea typeface="+mn-ea"/>
          <a:cs typeface="+mn-cs"/>
        </a:defRPr>
      </a:lvl1pPr>
      <a:lvl2pPr marL="486836" algn="l" defTabSz="486836" rtl="0" eaLnBrk="1" latinLnBrk="0" hangingPunct="1">
        <a:defRPr sz="1900" kern="1200">
          <a:solidFill>
            <a:schemeClr val="tx1"/>
          </a:solidFill>
          <a:latin typeface="+mn-lt"/>
          <a:ea typeface="+mn-ea"/>
          <a:cs typeface="+mn-cs"/>
        </a:defRPr>
      </a:lvl2pPr>
      <a:lvl3pPr marL="973673" algn="l" defTabSz="486836" rtl="0" eaLnBrk="1" latinLnBrk="0" hangingPunct="1">
        <a:defRPr sz="1900" kern="1200">
          <a:solidFill>
            <a:schemeClr val="tx1"/>
          </a:solidFill>
          <a:latin typeface="+mn-lt"/>
          <a:ea typeface="+mn-ea"/>
          <a:cs typeface="+mn-cs"/>
        </a:defRPr>
      </a:lvl3pPr>
      <a:lvl4pPr marL="1460511" algn="l" defTabSz="486836" rtl="0" eaLnBrk="1" latinLnBrk="0" hangingPunct="1">
        <a:defRPr sz="1900" kern="1200">
          <a:solidFill>
            <a:schemeClr val="tx1"/>
          </a:solidFill>
          <a:latin typeface="+mn-lt"/>
          <a:ea typeface="+mn-ea"/>
          <a:cs typeface="+mn-cs"/>
        </a:defRPr>
      </a:lvl4pPr>
      <a:lvl5pPr marL="1947345" algn="l" defTabSz="486836" rtl="0" eaLnBrk="1" latinLnBrk="0" hangingPunct="1">
        <a:defRPr sz="1900" kern="1200">
          <a:solidFill>
            <a:schemeClr val="tx1"/>
          </a:solidFill>
          <a:latin typeface="+mn-lt"/>
          <a:ea typeface="+mn-ea"/>
          <a:cs typeface="+mn-cs"/>
        </a:defRPr>
      </a:lvl5pPr>
      <a:lvl6pPr marL="2434179" algn="l" defTabSz="486836" rtl="0" eaLnBrk="1" latinLnBrk="0" hangingPunct="1">
        <a:defRPr sz="1900" kern="1200">
          <a:solidFill>
            <a:schemeClr val="tx1"/>
          </a:solidFill>
          <a:latin typeface="+mn-lt"/>
          <a:ea typeface="+mn-ea"/>
          <a:cs typeface="+mn-cs"/>
        </a:defRPr>
      </a:lvl6pPr>
      <a:lvl7pPr marL="2921021" algn="l" defTabSz="486836" rtl="0" eaLnBrk="1" latinLnBrk="0" hangingPunct="1">
        <a:defRPr sz="1900" kern="1200">
          <a:solidFill>
            <a:schemeClr val="tx1"/>
          </a:solidFill>
          <a:latin typeface="+mn-lt"/>
          <a:ea typeface="+mn-ea"/>
          <a:cs typeface="+mn-cs"/>
        </a:defRPr>
      </a:lvl7pPr>
      <a:lvl8pPr marL="3407854" algn="l" defTabSz="486836" rtl="0" eaLnBrk="1" latinLnBrk="0" hangingPunct="1">
        <a:defRPr sz="1900" kern="1200">
          <a:solidFill>
            <a:schemeClr val="tx1"/>
          </a:solidFill>
          <a:latin typeface="+mn-lt"/>
          <a:ea typeface="+mn-ea"/>
          <a:cs typeface="+mn-cs"/>
        </a:defRPr>
      </a:lvl8pPr>
      <a:lvl9pPr marL="3894694" algn="l" defTabSz="486836"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33288" y="2095942"/>
            <a:ext cx="6974429" cy="4308246"/>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87842" y="6780110"/>
            <a:ext cx="2276581" cy="389467"/>
          </a:xfrm>
          <a:prstGeom prst="rect">
            <a:avLst/>
          </a:prstGeom>
        </p:spPr>
        <p:txBody>
          <a:bodyPr vert="horz" lIns="97523" tIns="48761" rIns="97523" bIns="48761" rtlCol="0" anchor="ctr"/>
          <a:lstStyle>
            <a:lvl1pPr algn="l">
              <a:defRPr sz="1300">
                <a:solidFill>
                  <a:srgbClr val="0094CA"/>
                </a:solidFill>
              </a:defRPr>
            </a:lvl1pPr>
          </a:lstStyle>
          <a:p>
            <a:pPr defTabSz="487612"/>
            <a:fld id="{8F5C681F-1FB5-764D-BC0F-BB7944416E1E}" type="datetime1">
              <a:rPr lang="en-US" smtClean="0">
                <a:latin typeface="Calibri"/>
              </a:rPr>
              <a:pPr defTabSz="487612"/>
              <a:t>3/12/14</a:t>
            </a:fld>
            <a:endParaRPr lang="sv-SE">
              <a:latin typeface="Calibri"/>
            </a:endParaRPr>
          </a:p>
        </p:txBody>
      </p:sp>
      <p:sp>
        <p:nvSpPr>
          <p:cNvPr id="5" name="Platshållare för sidfot 4"/>
          <p:cNvSpPr>
            <a:spLocks noGrp="1"/>
          </p:cNvSpPr>
          <p:nvPr>
            <p:ph type="ftr" sz="quarter" idx="3"/>
          </p:nvPr>
        </p:nvSpPr>
        <p:spPr>
          <a:xfrm>
            <a:off x="3333565" y="6780110"/>
            <a:ext cx="3089645" cy="389467"/>
          </a:xfrm>
          <a:prstGeom prst="rect">
            <a:avLst/>
          </a:prstGeom>
        </p:spPr>
        <p:txBody>
          <a:bodyPr vert="horz" lIns="97523" tIns="48761" rIns="97523" bIns="48761" rtlCol="0" anchor="ctr"/>
          <a:lstStyle>
            <a:lvl1pPr algn="ctr">
              <a:defRPr sz="1300">
                <a:solidFill>
                  <a:srgbClr val="0094CA"/>
                </a:solidFill>
              </a:defRPr>
            </a:lvl1pPr>
          </a:lstStyle>
          <a:p>
            <a:pPr defTabSz="487612"/>
            <a:endParaRPr lang="sv-SE">
              <a:latin typeface="Calibri"/>
            </a:endParaRPr>
          </a:p>
        </p:txBody>
      </p:sp>
      <p:sp>
        <p:nvSpPr>
          <p:cNvPr id="6" name="Platshållare för bildnummer 5"/>
          <p:cNvSpPr>
            <a:spLocks noGrp="1"/>
          </p:cNvSpPr>
          <p:nvPr>
            <p:ph type="sldNum" sz="quarter" idx="4"/>
          </p:nvPr>
        </p:nvSpPr>
        <p:spPr>
          <a:xfrm>
            <a:off x="6992355" y="6780110"/>
            <a:ext cx="2276581" cy="389467"/>
          </a:xfrm>
          <a:prstGeom prst="rect">
            <a:avLst/>
          </a:prstGeom>
        </p:spPr>
        <p:txBody>
          <a:bodyPr vert="horz" lIns="97523" tIns="48761" rIns="97523" bIns="48761" rtlCol="0" anchor="ctr"/>
          <a:lstStyle>
            <a:lvl1pPr algn="r">
              <a:defRPr sz="1300">
                <a:solidFill>
                  <a:srgbClr val="0094CA"/>
                </a:solidFill>
              </a:defRPr>
            </a:lvl1pPr>
          </a:lstStyle>
          <a:p>
            <a:pPr defTabSz="487612"/>
            <a:fld id="{038C62C7-F79B-CD4A-A5DF-5683BBEC4A65}" type="slidenum">
              <a:rPr lang="sv-SE" smtClean="0">
                <a:latin typeface="Calibri"/>
              </a:rPr>
              <a:pPr defTabSz="487612"/>
              <a:t>‹#›</a:t>
            </a:fld>
            <a:endParaRPr lang="sv-SE">
              <a:latin typeface="Calibri"/>
            </a:endParaRPr>
          </a:p>
        </p:txBody>
      </p:sp>
      <p:sp>
        <p:nvSpPr>
          <p:cNvPr id="7" name="Rektangel 6"/>
          <p:cNvSpPr/>
          <p:nvPr userDrawn="1"/>
        </p:nvSpPr>
        <p:spPr>
          <a:xfrm>
            <a:off x="0" y="0"/>
            <a:ext cx="9756775" cy="1529978"/>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7523" tIns="48761" rIns="97523" bIns="48761" rtlCol="0" anchor="ctr"/>
          <a:lstStyle/>
          <a:p>
            <a:pPr algn="ctr" defTabSz="487612"/>
            <a:endParaRPr lang="sv-SE">
              <a:solidFill>
                <a:srgbClr val="0094CA"/>
              </a:solidFill>
              <a:latin typeface="Calibri"/>
            </a:endParaRPr>
          </a:p>
        </p:txBody>
      </p:sp>
      <p:pic>
        <p:nvPicPr>
          <p:cNvPr id="8" name="Bildobjekt 7" descr="ESS-vit-logga.png"/>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7817983" y="404014"/>
            <a:ext cx="1450953" cy="776007"/>
          </a:xfrm>
          <a:prstGeom prst="rect">
            <a:avLst/>
          </a:prstGeom>
        </p:spPr>
      </p:pic>
      <p:sp>
        <p:nvSpPr>
          <p:cNvPr id="11" name="Platshållare för rubrik 10"/>
          <p:cNvSpPr>
            <a:spLocks noGrp="1"/>
          </p:cNvSpPr>
          <p:nvPr>
            <p:ph type="title"/>
          </p:nvPr>
        </p:nvSpPr>
        <p:spPr>
          <a:xfrm>
            <a:off x="633285" y="-1"/>
            <a:ext cx="6148800" cy="1537548"/>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280721015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hf sldNum="0" hdr="0" ftr="0" dt="0"/>
  <p:txStyles>
    <p:titleStyle>
      <a:lvl1pPr algn="l" defTabSz="487612" rtl="0" eaLnBrk="1" latinLnBrk="0" hangingPunct="1">
        <a:spcBef>
          <a:spcPct val="0"/>
        </a:spcBef>
        <a:buNone/>
        <a:defRPr sz="3000" kern="1200">
          <a:solidFill>
            <a:schemeClr val="bg1"/>
          </a:solidFill>
          <a:latin typeface="+mj-lt"/>
          <a:ea typeface="+mj-ea"/>
          <a:cs typeface="+mj-cs"/>
        </a:defRPr>
      </a:lvl1pPr>
    </p:titleStyle>
    <p:bodyStyle>
      <a:lvl1pPr marL="0" indent="0" algn="l" defTabSz="487612" rtl="0" eaLnBrk="1" latinLnBrk="0" hangingPunct="1">
        <a:lnSpc>
          <a:spcPts val="2559"/>
        </a:lnSpc>
        <a:spcBef>
          <a:spcPct val="20000"/>
        </a:spcBef>
        <a:spcAft>
          <a:spcPts val="1280"/>
        </a:spcAft>
        <a:buFont typeface="Wingdings" charset="2"/>
        <a:buNone/>
        <a:defRPr sz="2100" kern="1200">
          <a:solidFill>
            <a:srgbClr val="0094CA"/>
          </a:solidFill>
          <a:latin typeface="+mn-lt"/>
          <a:ea typeface="+mn-ea"/>
          <a:cs typeface="+mn-cs"/>
        </a:defRPr>
      </a:lvl1pPr>
      <a:lvl2pPr marL="487612" indent="0" algn="l" defTabSz="487612" rtl="0" eaLnBrk="1" latinLnBrk="0" hangingPunct="1">
        <a:spcBef>
          <a:spcPct val="20000"/>
        </a:spcBef>
        <a:buFont typeface="Wingdings" charset="2"/>
        <a:buNone/>
        <a:defRPr sz="2100" kern="1200">
          <a:solidFill>
            <a:srgbClr val="0094CA"/>
          </a:solidFill>
          <a:latin typeface="+mn-lt"/>
          <a:ea typeface="+mn-ea"/>
          <a:cs typeface="+mn-cs"/>
        </a:defRPr>
      </a:lvl2pPr>
      <a:lvl3pPr marL="975224" indent="0" algn="l" defTabSz="487612" rtl="0" eaLnBrk="1" latinLnBrk="0" hangingPunct="1">
        <a:spcBef>
          <a:spcPct val="20000"/>
        </a:spcBef>
        <a:buFont typeface="Wingdings" charset="2"/>
        <a:buNone/>
        <a:defRPr sz="2100" kern="1200">
          <a:solidFill>
            <a:srgbClr val="0094CA"/>
          </a:solidFill>
          <a:latin typeface="+mn-lt"/>
          <a:ea typeface="+mn-ea"/>
          <a:cs typeface="+mn-cs"/>
        </a:defRPr>
      </a:lvl3pPr>
      <a:lvl4pPr marL="1462836" indent="0" algn="l" defTabSz="487612" rtl="0" eaLnBrk="1" latinLnBrk="0" hangingPunct="1">
        <a:spcBef>
          <a:spcPct val="20000"/>
        </a:spcBef>
        <a:buFont typeface="Wingdings" charset="2"/>
        <a:buNone/>
        <a:defRPr sz="2100" kern="1200">
          <a:solidFill>
            <a:srgbClr val="0094CA"/>
          </a:solidFill>
          <a:latin typeface="+mn-lt"/>
          <a:ea typeface="+mn-ea"/>
          <a:cs typeface="+mn-cs"/>
        </a:defRPr>
      </a:lvl4pPr>
      <a:lvl5pPr marL="1950446" indent="0" algn="l" defTabSz="487612" rtl="0" eaLnBrk="1" latinLnBrk="0" hangingPunct="1">
        <a:spcBef>
          <a:spcPct val="20000"/>
        </a:spcBef>
        <a:buFont typeface="Wingdings" charset="2"/>
        <a:buNone/>
        <a:defRPr sz="2100" kern="1200">
          <a:solidFill>
            <a:srgbClr val="0094CA"/>
          </a:solidFill>
          <a:latin typeface="+mn-lt"/>
          <a:ea typeface="+mn-ea"/>
          <a:cs typeface="+mn-cs"/>
        </a:defRPr>
      </a:lvl5pPr>
      <a:lvl6pPr marL="2681864" indent="-243805" algn="l" defTabSz="487612" rtl="0" eaLnBrk="1" latinLnBrk="0" hangingPunct="1">
        <a:spcBef>
          <a:spcPct val="20000"/>
        </a:spcBef>
        <a:buFont typeface="Arial"/>
        <a:buChar char="•"/>
        <a:defRPr sz="2100" kern="1200">
          <a:solidFill>
            <a:schemeClr val="tx1"/>
          </a:solidFill>
          <a:latin typeface="+mn-lt"/>
          <a:ea typeface="+mn-ea"/>
          <a:cs typeface="+mn-cs"/>
        </a:defRPr>
      </a:lvl6pPr>
      <a:lvl7pPr marL="3169476" indent="-243805" algn="l" defTabSz="487612" rtl="0" eaLnBrk="1" latinLnBrk="0" hangingPunct="1">
        <a:spcBef>
          <a:spcPct val="20000"/>
        </a:spcBef>
        <a:buFont typeface="Arial"/>
        <a:buChar char="•"/>
        <a:defRPr sz="2100" kern="1200">
          <a:solidFill>
            <a:schemeClr val="tx1"/>
          </a:solidFill>
          <a:latin typeface="+mn-lt"/>
          <a:ea typeface="+mn-ea"/>
          <a:cs typeface="+mn-cs"/>
        </a:defRPr>
      </a:lvl7pPr>
      <a:lvl8pPr marL="3657087" indent="-243805" algn="l" defTabSz="487612" rtl="0" eaLnBrk="1" latinLnBrk="0" hangingPunct="1">
        <a:spcBef>
          <a:spcPct val="20000"/>
        </a:spcBef>
        <a:buFont typeface="Arial"/>
        <a:buChar char="•"/>
        <a:defRPr sz="2100" kern="1200">
          <a:solidFill>
            <a:schemeClr val="tx1"/>
          </a:solidFill>
          <a:latin typeface="+mn-lt"/>
          <a:ea typeface="+mn-ea"/>
          <a:cs typeface="+mn-cs"/>
        </a:defRPr>
      </a:lvl8pPr>
      <a:lvl9pPr marL="4144697" indent="-243805" algn="l" defTabSz="487612"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sv-SE"/>
      </a:defPPr>
      <a:lvl1pPr marL="0" algn="l" defTabSz="487612" rtl="0" eaLnBrk="1" latinLnBrk="0" hangingPunct="1">
        <a:defRPr sz="1900" kern="1200">
          <a:solidFill>
            <a:schemeClr val="tx1"/>
          </a:solidFill>
          <a:latin typeface="+mn-lt"/>
          <a:ea typeface="+mn-ea"/>
          <a:cs typeface="+mn-cs"/>
        </a:defRPr>
      </a:lvl1pPr>
      <a:lvl2pPr marL="487612" algn="l" defTabSz="487612" rtl="0" eaLnBrk="1" latinLnBrk="0" hangingPunct="1">
        <a:defRPr sz="1900" kern="1200">
          <a:solidFill>
            <a:schemeClr val="tx1"/>
          </a:solidFill>
          <a:latin typeface="+mn-lt"/>
          <a:ea typeface="+mn-ea"/>
          <a:cs typeface="+mn-cs"/>
        </a:defRPr>
      </a:lvl2pPr>
      <a:lvl3pPr marL="975224" algn="l" defTabSz="487612" rtl="0" eaLnBrk="1" latinLnBrk="0" hangingPunct="1">
        <a:defRPr sz="1900" kern="1200">
          <a:solidFill>
            <a:schemeClr val="tx1"/>
          </a:solidFill>
          <a:latin typeface="+mn-lt"/>
          <a:ea typeface="+mn-ea"/>
          <a:cs typeface="+mn-cs"/>
        </a:defRPr>
      </a:lvl3pPr>
      <a:lvl4pPr marL="1462836" algn="l" defTabSz="487612" rtl="0" eaLnBrk="1" latinLnBrk="0" hangingPunct="1">
        <a:defRPr sz="1900" kern="1200">
          <a:solidFill>
            <a:schemeClr val="tx1"/>
          </a:solidFill>
          <a:latin typeface="+mn-lt"/>
          <a:ea typeface="+mn-ea"/>
          <a:cs typeface="+mn-cs"/>
        </a:defRPr>
      </a:lvl4pPr>
      <a:lvl5pPr marL="1950446" algn="l" defTabSz="487612" rtl="0" eaLnBrk="1" latinLnBrk="0" hangingPunct="1">
        <a:defRPr sz="1900" kern="1200">
          <a:solidFill>
            <a:schemeClr val="tx1"/>
          </a:solidFill>
          <a:latin typeface="+mn-lt"/>
          <a:ea typeface="+mn-ea"/>
          <a:cs typeface="+mn-cs"/>
        </a:defRPr>
      </a:lvl5pPr>
      <a:lvl6pPr marL="2438058" algn="l" defTabSz="487612" rtl="0" eaLnBrk="1" latinLnBrk="0" hangingPunct="1">
        <a:defRPr sz="1900" kern="1200">
          <a:solidFill>
            <a:schemeClr val="tx1"/>
          </a:solidFill>
          <a:latin typeface="+mn-lt"/>
          <a:ea typeface="+mn-ea"/>
          <a:cs typeface="+mn-cs"/>
        </a:defRPr>
      </a:lvl6pPr>
      <a:lvl7pPr marL="2925670" algn="l" defTabSz="487612" rtl="0" eaLnBrk="1" latinLnBrk="0" hangingPunct="1">
        <a:defRPr sz="1900" kern="1200">
          <a:solidFill>
            <a:schemeClr val="tx1"/>
          </a:solidFill>
          <a:latin typeface="+mn-lt"/>
          <a:ea typeface="+mn-ea"/>
          <a:cs typeface="+mn-cs"/>
        </a:defRPr>
      </a:lvl7pPr>
      <a:lvl8pPr marL="3413281" algn="l" defTabSz="487612" rtl="0" eaLnBrk="1" latinLnBrk="0" hangingPunct="1">
        <a:defRPr sz="1900" kern="1200">
          <a:solidFill>
            <a:schemeClr val="tx1"/>
          </a:solidFill>
          <a:latin typeface="+mn-lt"/>
          <a:ea typeface="+mn-ea"/>
          <a:cs typeface="+mn-cs"/>
        </a:defRPr>
      </a:lvl8pPr>
      <a:lvl9pPr marL="3900894" algn="l" defTabSz="48761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emf"/><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6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jpe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17.xml.rels><?xml version="1.0" encoding="UTF-8" standalone="yes"?>
<Relationships xmlns="http://schemas.openxmlformats.org/package/2006/relationships"><Relationship Id="rId9" Type="http://schemas.openxmlformats.org/officeDocument/2006/relationships/image" Target="../media/image76.png"/><Relationship Id="rId20" Type="http://schemas.openxmlformats.org/officeDocument/2006/relationships/image" Target="../media/image87.png"/><Relationship Id="rId21" Type="http://schemas.openxmlformats.org/officeDocument/2006/relationships/image" Target="../media/image88.png"/><Relationship Id="rId22" Type="http://schemas.openxmlformats.org/officeDocument/2006/relationships/image" Target="../media/image89.png"/><Relationship Id="rId23" Type="http://schemas.openxmlformats.org/officeDocument/2006/relationships/image" Target="../media/image90.png"/><Relationship Id="rId24" Type="http://schemas.openxmlformats.org/officeDocument/2006/relationships/image" Target="../media/image91.png"/><Relationship Id="rId25" Type="http://schemas.openxmlformats.org/officeDocument/2006/relationships/hyperlink" Target="http://irfu-i.cea.fr/Page/474/irfu_signaturesac_der.png" TargetMode="External"/><Relationship Id="rId26" Type="http://schemas.openxmlformats.org/officeDocument/2006/relationships/image" Target="../media/image92.png"/><Relationship Id="rId27" Type="http://schemas.openxmlformats.org/officeDocument/2006/relationships/image" Target="../media/image93.jpeg"/><Relationship Id="rId28" Type="http://schemas.openxmlformats.org/officeDocument/2006/relationships/image" Target="../media/image94.png"/><Relationship Id="rId29" Type="http://schemas.openxmlformats.org/officeDocument/2006/relationships/image" Target="../media/image95.png"/><Relationship Id="rId10" Type="http://schemas.openxmlformats.org/officeDocument/2006/relationships/image" Target="../media/image77.png"/><Relationship Id="rId11" Type="http://schemas.openxmlformats.org/officeDocument/2006/relationships/image" Target="../media/image78.jpeg"/><Relationship Id="rId12" Type="http://schemas.openxmlformats.org/officeDocument/2006/relationships/image" Target="../media/image79.png"/><Relationship Id="rId13" Type="http://schemas.openxmlformats.org/officeDocument/2006/relationships/image" Target="../media/image80.jpeg"/><Relationship Id="rId14" Type="http://schemas.openxmlformats.org/officeDocument/2006/relationships/image" Target="../media/image81.png"/><Relationship Id="rId15" Type="http://schemas.openxmlformats.org/officeDocument/2006/relationships/image" Target="../media/image82.png"/><Relationship Id="rId16" Type="http://schemas.openxmlformats.org/officeDocument/2006/relationships/image" Target="../media/image83.png"/><Relationship Id="rId17" Type="http://schemas.openxmlformats.org/officeDocument/2006/relationships/image" Target="../media/image84.png"/><Relationship Id="rId18" Type="http://schemas.openxmlformats.org/officeDocument/2006/relationships/image" Target="../media/image85.png"/><Relationship Id="rId19"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0.png"/><Relationship Id="rId4" Type="http://schemas.openxmlformats.org/officeDocument/2006/relationships/image" Target="../media/image71.jpe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jpeg"/><Relationship Id="rId8" Type="http://schemas.openxmlformats.org/officeDocument/2006/relationships/image" Target="../media/image7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6.png"/><Relationship Id="rId3" Type="http://schemas.openxmlformats.org/officeDocument/2006/relationships/image" Target="../media/image9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hyperlink" Target="http://eval.esss.lu.se/cgi-bin/public/DocDB/ShowDocument?docid=274" TargetMode="External"/><Relationship Id="rId1" Type="http://schemas.openxmlformats.org/officeDocument/2006/relationships/slideLayout" Target="../slideLayouts/slideLayout13.xml"/><Relationship Id="rId2" Type="http://schemas.openxmlformats.org/officeDocument/2006/relationships/image" Target="../media/image9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emf"/></Relationships>
</file>

<file path=ppt/slides/_rels/slide24.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oleObject" Target="../embeddings/oleObject1.bin"/><Relationship Id="rId5" Type="http://schemas.openxmlformats.org/officeDocument/2006/relationships/image" Target="../media/image102.png"/><Relationship Id="rId6" Type="http://schemas.openxmlformats.org/officeDocument/2006/relationships/oleObject" Target="../embeddings/oleObject2.bin"/><Relationship Id="rId7" Type="http://schemas.openxmlformats.org/officeDocument/2006/relationships/image" Target="../media/image103.png"/><Relationship Id="rId8" Type="http://schemas.openxmlformats.org/officeDocument/2006/relationships/oleObject" Target="../embeddings/oleObject3.bin"/><Relationship Id="rId9" Type="http://schemas.openxmlformats.org/officeDocument/2006/relationships/image" Target="../media/image104.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06.png"/></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0.jpg"/><Relationship Id="rId3" Type="http://schemas.openxmlformats.org/officeDocument/2006/relationships/image" Target="../media/image1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 Id="rId3" Type="http://schemas.openxmlformats.org/officeDocument/2006/relationships/image" Target="../media/image113.png"/></Relationships>
</file>

<file path=ppt/slides/_rels/slide3.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12.jpeg"/><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 Id="rId3" Type="http://schemas.openxmlformats.org/officeDocument/2006/relationships/image" Target="../media/image115.png"/></Relationships>
</file>

<file path=ppt/slides/_rels/slide31.xml.rels><?xml version="1.0" encoding="UTF-8" standalone="yes"?>
<Relationships xmlns="http://schemas.openxmlformats.org/package/2006/relationships"><Relationship Id="rId3" Type="http://schemas.openxmlformats.org/officeDocument/2006/relationships/image" Target="../media/image117.jpg"/><Relationship Id="rId4" Type="http://schemas.openxmlformats.org/officeDocument/2006/relationships/image" Target="../media/image118.jpg"/><Relationship Id="rId5"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image" Target="../media/image1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1" Type="http://schemas.openxmlformats.org/officeDocument/2006/relationships/image" Target="../media/image31.jpeg"/><Relationship Id="rId12" Type="http://schemas.openxmlformats.org/officeDocument/2006/relationships/image" Target="../media/image32.jpeg"/><Relationship Id="rId13" Type="http://schemas.openxmlformats.org/officeDocument/2006/relationships/image" Target="../media/image33.png"/><Relationship Id="rId14" Type="http://schemas.openxmlformats.org/officeDocument/2006/relationships/image" Target="../media/image34.png"/><Relationship Id="rId1" Type="http://schemas.microsoft.com/office/2007/relationships/media" Target="file://localhost/Users/matslindroos/Documents/Visit,%20meeting%20and%20conferences/India-Dec-2011/CsDSO4.AVI" TargetMode="External"/><Relationship Id="rId2" Type="http://schemas.openxmlformats.org/officeDocument/2006/relationships/video" Target="file://localhost/Users/matslindroos/Documents/Visit,%20meeting%20and%20conferences/India-Dec-2011/CsDSO4.AVI" TargetMode="External"/><Relationship Id="rId3" Type="http://schemas.microsoft.com/office/2007/relationships/media" Target="file://localhost/Users/matslindroos/Documents/Visit,%20meeting%20and%20conferences/Go%CC%88teborg%20April%202010/bmw15d.avi.mpg" TargetMode="External"/><Relationship Id="rId4" Type="http://schemas.openxmlformats.org/officeDocument/2006/relationships/video" Target="file://localhost/Users/matslindroos/Documents/Visit,%20meeting%20and%20conferences/Go%CC%88teborg%20April%202010/bmw15d.avi.mpg" TargetMode="External"/><Relationship Id="rId5" Type="http://schemas.openxmlformats.org/officeDocument/2006/relationships/slideLayout" Target="../slideLayouts/slideLayout2.xml"/><Relationship Id="rId6" Type="http://schemas.openxmlformats.org/officeDocument/2006/relationships/notesSlide" Target="../notesSlides/notesSlide1.xml"/><Relationship Id="rId7" Type="http://schemas.openxmlformats.org/officeDocument/2006/relationships/image" Target="../media/image27.jpeg"/><Relationship Id="rId8" Type="http://schemas.openxmlformats.org/officeDocument/2006/relationships/image" Target="../media/image28.jpeg"/><Relationship Id="rId9" Type="http://schemas.openxmlformats.org/officeDocument/2006/relationships/image" Target="../media/image29.png"/><Relationship Id="rId10"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9.xml.rels><?xml version="1.0" encoding="UTF-8" standalone="yes"?>
<Relationships xmlns="http://schemas.openxmlformats.org/package/2006/relationships"><Relationship Id="rId9" Type="http://schemas.openxmlformats.org/officeDocument/2006/relationships/image" Target="../media/image48.png"/><Relationship Id="rId20" Type="http://schemas.openxmlformats.org/officeDocument/2006/relationships/image" Target="../media/image59.png"/><Relationship Id="rId10" Type="http://schemas.openxmlformats.org/officeDocument/2006/relationships/image" Target="../media/image49.png"/><Relationship Id="rId11" Type="http://schemas.openxmlformats.org/officeDocument/2006/relationships/image" Target="../media/image50.png"/><Relationship Id="rId12" Type="http://schemas.openxmlformats.org/officeDocument/2006/relationships/image" Target="../media/image51.png"/><Relationship Id="rId13" Type="http://schemas.openxmlformats.org/officeDocument/2006/relationships/image" Target="../media/image52.png"/><Relationship Id="rId14" Type="http://schemas.openxmlformats.org/officeDocument/2006/relationships/image" Target="../media/image53.png"/><Relationship Id="rId15" Type="http://schemas.openxmlformats.org/officeDocument/2006/relationships/image" Target="../media/image54.png"/><Relationship Id="rId16" Type="http://schemas.openxmlformats.org/officeDocument/2006/relationships/image" Target="../media/image55.png"/><Relationship Id="rId17" Type="http://schemas.openxmlformats.org/officeDocument/2006/relationships/image" Target="../media/image56.png"/><Relationship Id="rId18" Type="http://schemas.openxmlformats.org/officeDocument/2006/relationships/image" Target="../media/image57.png"/><Relationship Id="rId19"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41.jp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SS_frugal_PP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1"/>
            <a:ext cx="9766300" cy="7324725"/>
          </a:xfrm>
          <a:prstGeom prst="rect">
            <a:avLst/>
          </a:prstGeom>
        </p:spPr>
      </p:pic>
      <p:pic>
        <p:nvPicPr>
          <p:cNvPr id="5" name="Picture 4" descr="ESS_outline_logo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398" y="292101"/>
            <a:ext cx="3006725" cy="1795552"/>
          </a:xfrm>
          <a:prstGeom prst="rect">
            <a:avLst/>
          </a:prstGeom>
        </p:spPr>
      </p:pic>
      <p:sp>
        <p:nvSpPr>
          <p:cNvPr id="6" name="TextBox 5"/>
          <p:cNvSpPr txBox="1"/>
          <p:nvPr/>
        </p:nvSpPr>
        <p:spPr>
          <a:xfrm>
            <a:off x="673100" y="3424769"/>
            <a:ext cx="1723882" cy="1246279"/>
          </a:xfrm>
          <a:prstGeom prst="rect">
            <a:avLst/>
          </a:prstGeom>
          <a:noFill/>
        </p:spPr>
        <p:txBody>
          <a:bodyPr wrap="none" lIns="91209" tIns="45601" rIns="91209" bIns="45601" rtlCol="0">
            <a:spAutoFit/>
          </a:bodyPr>
          <a:lstStyle/>
          <a:p>
            <a:pPr>
              <a:lnSpc>
                <a:spcPct val="130000"/>
              </a:lnSpc>
            </a:pPr>
            <a:r>
              <a:rPr lang="en-US" sz="6000" b="1" dirty="0">
                <a:solidFill>
                  <a:srgbClr val="FFFFFF"/>
                </a:solidFill>
                <a:cs typeface="Helvetica"/>
              </a:rPr>
              <a:t>ESS</a:t>
            </a:r>
          </a:p>
        </p:txBody>
      </p:sp>
      <p:sp>
        <p:nvSpPr>
          <p:cNvPr id="2" name="Rectangle 1"/>
          <p:cNvSpPr/>
          <p:nvPr/>
        </p:nvSpPr>
        <p:spPr>
          <a:xfrm>
            <a:off x="673128" y="5586536"/>
            <a:ext cx="7694119" cy="798681"/>
          </a:xfrm>
          <a:prstGeom prst="rect">
            <a:avLst/>
          </a:prstGeom>
        </p:spPr>
        <p:txBody>
          <a:bodyPr wrap="square" lIns="91209" tIns="45601" rIns="91209" bIns="45601">
            <a:spAutoFit/>
          </a:bodyPr>
          <a:lstStyle/>
          <a:p>
            <a:pPr>
              <a:lnSpc>
                <a:spcPct val="130000"/>
              </a:lnSpc>
            </a:pPr>
            <a:r>
              <a:rPr lang="en-US" sz="1800" dirty="0">
                <a:solidFill>
                  <a:srgbClr val="FFFFFF"/>
                </a:solidFill>
                <a:cs typeface="Helvetica"/>
              </a:rPr>
              <a:t>Mats </a:t>
            </a:r>
            <a:r>
              <a:rPr lang="en-US" sz="1800" dirty="0" err="1">
                <a:solidFill>
                  <a:srgbClr val="FFFFFF"/>
                </a:solidFill>
                <a:cs typeface="Helvetica"/>
              </a:rPr>
              <a:t>Lindroos</a:t>
            </a:r>
            <a:r>
              <a:rPr lang="en-US" sz="1800" dirty="0">
                <a:solidFill>
                  <a:srgbClr val="FFFFFF"/>
                </a:solidFill>
                <a:cs typeface="Helvetica"/>
              </a:rPr>
              <a:t> on behalf of the ESS </a:t>
            </a:r>
          </a:p>
          <a:p>
            <a:pPr>
              <a:lnSpc>
                <a:spcPct val="130000"/>
              </a:lnSpc>
            </a:pPr>
            <a:r>
              <a:rPr lang="en-US" sz="1800" dirty="0">
                <a:solidFill>
                  <a:srgbClr val="FFFFFF"/>
                </a:solidFill>
                <a:cs typeface="Helvetica"/>
              </a:rPr>
              <a:t>Milano, LASA, 12 </a:t>
            </a:r>
            <a:r>
              <a:rPr lang="en-US" sz="1800" dirty="0">
                <a:solidFill>
                  <a:srgbClr val="FFFFFF"/>
                </a:solidFill>
                <a:cs typeface="Helvetica"/>
              </a:rPr>
              <a:t>March 2014</a:t>
            </a:r>
          </a:p>
        </p:txBody>
      </p:sp>
    </p:spTree>
    <p:extLst>
      <p:ext uri="{BB962C8B-B14F-4D97-AF65-F5344CB8AC3E}">
        <p14:creationId xmlns:p14="http://schemas.microsoft.com/office/powerpoint/2010/main" val="23360269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Helicopter view of ESS</a:t>
            </a:r>
            <a:endParaRPr lang="en-US" dirty="0"/>
          </a:p>
        </p:txBody>
      </p:sp>
      <p:pic>
        <p:nvPicPr>
          <p:cNvPr id="4" name="Content Placeholder 3"/>
          <p:cNvPicPr>
            <a:picLocks noGrp="1" noChangeAspect="1"/>
          </p:cNvPicPr>
          <p:nvPr>
            <p:ph idx="1"/>
          </p:nvPr>
        </p:nvPicPr>
        <p:blipFill>
          <a:blip r:embed="rId2"/>
          <a:srcRect t="2000" b="2000"/>
          <a:stretch>
            <a:fillRect/>
          </a:stretch>
        </p:blipFill>
        <p:spPr/>
      </p:pic>
    </p:spTree>
    <p:extLst>
      <p:ext uri="{BB962C8B-B14F-4D97-AF65-F5344CB8AC3E}">
        <p14:creationId xmlns:p14="http://schemas.microsoft.com/office/powerpoint/2010/main" val="177695780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ubrik 5"/>
          <p:cNvSpPr>
            <a:spLocks noGrp="1"/>
          </p:cNvSpPr>
          <p:nvPr>
            <p:ph type="ctrTitle"/>
          </p:nvPr>
        </p:nvSpPr>
        <p:spPr>
          <a:xfrm>
            <a:off x="633518" y="3"/>
            <a:ext cx="6148801" cy="1537547"/>
          </a:xfrm>
        </p:spPr>
        <p:txBody>
          <a:bodyPr/>
          <a:lstStyle/>
          <a:p>
            <a:r>
              <a:rPr lang="sv-SE">
                <a:latin typeface="Calibri" charset="0"/>
              </a:rPr>
              <a:t>Road to realizing the world’s leading facility for research using neutrons</a:t>
            </a:r>
          </a:p>
        </p:txBody>
      </p:sp>
      <p:pic>
        <p:nvPicPr>
          <p:cNvPr id="23554" name="Picture 1" descr="ppt_visio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29086"/>
            <a:ext cx="9756775" cy="578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5" name="Group 98"/>
          <p:cNvGrpSpPr>
            <a:grpSpLocks/>
          </p:cNvGrpSpPr>
          <p:nvPr/>
        </p:nvGrpSpPr>
        <p:grpSpPr bwMode="auto">
          <a:xfrm>
            <a:off x="220205" y="1708579"/>
            <a:ext cx="9329916" cy="5400039"/>
            <a:chOff x="206261" y="1602495"/>
            <a:chExt cx="8743541" cy="5062003"/>
          </a:xfrm>
        </p:grpSpPr>
        <p:cxnSp>
          <p:nvCxnSpPr>
            <p:cNvPr id="97" name="Straight Connector 96"/>
            <p:cNvCxnSpPr/>
            <p:nvPr/>
          </p:nvCxnSpPr>
          <p:spPr>
            <a:xfrm>
              <a:off x="7876702" y="2372351"/>
              <a:ext cx="0" cy="369849"/>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4339918" y="3934286"/>
              <a:ext cx="0" cy="19206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1984178" y="4813668"/>
              <a:ext cx="0" cy="19206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23559" name="TextBox 33"/>
            <p:cNvSpPr txBox="1">
              <a:spLocks noChangeArrowheads="1"/>
            </p:cNvSpPr>
            <p:nvPr/>
          </p:nvSpPr>
          <p:spPr bwMode="auto">
            <a:xfrm>
              <a:off x="2815819" y="3160280"/>
              <a:ext cx="1764796"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87569"/>
              <a:r>
                <a:rPr lang="en-US" sz="1700" b="1">
                  <a:solidFill>
                    <a:srgbClr val="0094CA"/>
                  </a:solidFill>
                </a:rPr>
                <a:t>2014</a:t>
              </a:r>
            </a:p>
            <a:p>
              <a:pPr defTabSz="487569"/>
              <a:r>
                <a:rPr lang="en-US" sz="1500" b="1">
                  <a:solidFill>
                    <a:srgbClr val="000000"/>
                  </a:solidFill>
                </a:rPr>
                <a:t>Construction work starts on the site</a:t>
              </a:r>
            </a:p>
          </p:txBody>
        </p:sp>
        <p:sp>
          <p:nvSpPr>
            <p:cNvPr id="23560" name="TextBox 36"/>
            <p:cNvSpPr txBox="1">
              <a:spLocks noChangeArrowheads="1"/>
            </p:cNvSpPr>
            <p:nvPr/>
          </p:nvSpPr>
          <p:spPr bwMode="auto">
            <a:xfrm>
              <a:off x="749731" y="4044425"/>
              <a:ext cx="1563932"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87569"/>
              <a:r>
                <a:rPr lang="en-US" sz="1700" b="1">
                  <a:solidFill>
                    <a:srgbClr val="0094CA"/>
                  </a:solidFill>
                </a:rPr>
                <a:t>2009</a:t>
              </a:r>
            </a:p>
            <a:p>
              <a:pPr defTabSz="487569"/>
              <a:r>
                <a:rPr lang="en-US" sz="1500" b="1">
                  <a:solidFill>
                    <a:srgbClr val="000000"/>
                  </a:solidFill>
                </a:rPr>
                <a:t>Decision: ESS will be built in Lund</a:t>
              </a:r>
            </a:p>
          </p:txBody>
        </p:sp>
        <p:grpSp>
          <p:nvGrpSpPr>
            <p:cNvPr id="23561" name="Group 84"/>
            <p:cNvGrpSpPr>
              <a:grpSpLocks/>
            </p:cNvGrpSpPr>
            <p:nvPr/>
          </p:nvGrpSpPr>
          <p:grpSpPr bwMode="auto">
            <a:xfrm>
              <a:off x="509589" y="2439056"/>
              <a:ext cx="8219880" cy="3290515"/>
              <a:chOff x="509589" y="2248826"/>
              <a:chExt cx="8219880" cy="3425699"/>
            </a:xfrm>
          </p:grpSpPr>
          <p:grpSp>
            <p:nvGrpSpPr>
              <p:cNvPr id="23571" name="Group 72"/>
              <p:cNvGrpSpPr>
                <a:grpSpLocks/>
              </p:cNvGrpSpPr>
              <p:nvPr/>
            </p:nvGrpSpPr>
            <p:grpSpPr bwMode="auto">
              <a:xfrm>
                <a:off x="7576067" y="2569291"/>
                <a:ext cx="608554" cy="270369"/>
                <a:chOff x="1665943" y="4915251"/>
                <a:chExt cx="608554" cy="270369"/>
              </a:xfrm>
            </p:grpSpPr>
            <p:cxnSp>
              <p:nvCxnSpPr>
                <p:cNvPr id="74" name="Straight Connector 73"/>
                <p:cNvCxnSpPr/>
                <p:nvPr/>
              </p:nvCxnSpPr>
              <p:spPr>
                <a:xfrm flipH="1">
                  <a:off x="1664967" y="505085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2115796" y="505085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76" name="Oval 75"/>
                <p:cNvSpPr/>
                <p:nvPr/>
              </p:nvSpPr>
              <p:spPr>
                <a:xfrm>
                  <a:off x="1834822" y="4915342"/>
                  <a:ext cx="269862"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487569">
                    <a:defRPr/>
                  </a:pPr>
                  <a:endParaRPr lang="en-US">
                    <a:solidFill>
                      <a:prstClr val="white"/>
                    </a:solidFill>
                    <a:latin typeface="Calibri"/>
                  </a:endParaRPr>
                </a:p>
              </p:txBody>
            </p:sp>
          </p:grpSp>
          <p:cxnSp>
            <p:nvCxnSpPr>
              <p:cNvPr id="22" name="Straight Arrow Connector 21"/>
              <p:cNvCxnSpPr/>
              <p:nvPr/>
            </p:nvCxnSpPr>
            <p:spPr>
              <a:xfrm flipV="1">
                <a:off x="8167201" y="2248787"/>
                <a:ext cx="561949" cy="461061"/>
              </a:xfrm>
              <a:prstGeom prst="straightConnector1">
                <a:avLst/>
              </a:prstGeom>
              <a:ln w="57150" cmpd="sng">
                <a:solidFill>
                  <a:srgbClr val="0094CA"/>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6986157" y="2696628"/>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3574" name="Group 60"/>
              <p:cNvGrpSpPr>
                <a:grpSpLocks/>
              </p:cNvGrpSpPr>
              <p:nvPr/>
            </p:nvGrpSpPr>
            <p:grpSpPr bwMode="auto">
              <a:xfrm>
                <a:off x="6394219" y="3039642"/>
                <a:ext cx="608554" cy="270369"/>
                <a:chOff x="1665943" y="4915251"/>
                <a:chExt cx="608554" cy="270369"/>
              </a:xfrm>
            </p:grpSpPr>
            <p:cxnSp>
              <p:nvCxnSpPr>
                <p:cNvPr id="62" name="Straight Connector 61"/>
                <p:cNvCxnSpPr/>
                <p:nvPr/>
              </p:nvCxnSpPr>
              <p:spPr>
                <a:xfrm flipH="1">
                  <a:off x="1665770" y="5051475"/>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a:off x="2115012" y="5051475"/>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64" name="Oval 63"/>
                <p:cNvSpPr/>
                <p:nvPr/>
              </p:nvSpPr>
              <p:spPr>
                <a:xfrm>
                  <a:off x="1834037" y="4915966"/>
                  <a:ext cx="271450" cy="269364"/>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487569">
                    <a:defRPr/>
                  </a:pPr>
                  <a:endParaRPr lang="en-US">
                    <a:solidFill>
                      <a:prstClr val="white"/>
                    </a:solidFill>
                    <a:latin typeface="Calibri"/>
                  </a:endParaRPr>
                </a:p>
              </p:txBody>
            </p:sp>
          </p:grpSp>
          <p:cxnSp>
            <p:nvCxnSpPr>
              <p:cNvPr id="81" name="Straight Connector 80"/>
              <p:cNvCxnSpPr/>
              <p:nvPr/>
            </p:nvCxnSpPr>
            <p:spPr>
              <a:xfrm flipH="1">
                <a:off x="5808287" y="3169256"/>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3576" name="Group 56"/>
              <p:cNvGrpSpPr>
                <a:grpSpLocks/>
              </p:cNvGrpSpPr>
              <p:nvPr/>
            </p:nvGrpSpPr>
            <p:grpSpPr bwMode="auto">
              <a:xfrm>
                <a:off x="5217882" y="3517943"/>
                <a:ext cx="608554" cy="270369"/>
                <a:chOff x="1665943" y="4915251"/>
                <a:chExt cx="608554" cy="270369"/>
              </a:xfrm>
            </p:grpSpPr>
            <p:cxnSp>
              <p:nvCxnSpPr>
                <p:cNvPr id="58" name="Straight Connector 57"/>
                <p:cNvCxnSpPr/>
                <p:nvPr/>
              </p:nvCxnSpPr>
              <p:spPr>
                <a:xfrm flipH="1">
                  <a:off x="1665825" y="505075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2115066" y="505075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60" name="Oval 59"/>
                <p:cNvSpPr/>
                <p:nvPr/>
              </p:nvSpPr>
              <p:spPr>
                <a:xfrm>
                  <a:off x="1834092" y="4915250"/>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487569">
                    <a:defRPr/>
                  </a:pPr>
                  <a:endParaRPr lang="en-US">
                    <a:solidFill>
                      <a:prstClr val="white"/>
                    </a:solidFill>
                    <a:latin typeface="Calibri"/>
                  </a:endParaRPr>
                </a:p>
              </p:txBody>
            </p:sp>
          </p:grpSp>
          <p:cxnSp>
            <p:nvCxnSpPr>
              <p:cNvPr id="80" name="Straight Connector 79"/>
              <p:cNvCxnSpPr/>
              <p:nvPr/>
            </p:nvCxnSpPr>
            <p:spPr>
              <a:xfrm flipH="1">
                <a:off x="4627242" y="3646840"/>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3578" name="Group 52"/>
              <p:cNvGrpSpPr>
                <a:grpSpLocks/>
              </p:cNvGrpSpPr>
              <p:nvPr/>
            </p:nvGrpSpPr>
            <p:grpSpPr bwMode="auto">
              <a:xfrm>
                <a:off x="4037531" y="3996109"/>
                <a:ext cx="608554" cy="270369"/>
                <a:chOff x="1665943" y="4915251"/>
                <a:chExt cx="608554" cy="270369"/>
              </a:xfrm>
            </p:grpSpPr>
            <p:cxnSp>
              <p:nvCxnSpPr>
                <p:cNvPr id="54" name="Straight Connector 53"/>
                <p:cNvCxnSpPr/>
                <p:nvPr/>
              </p:nvCxnSpPr>
              <p:spPr>
                <a:xfrm flipH="1">
                  <a:off x="1665132" y="505017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2115961" y="505017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1834986" y="4914670"/>
                  <a:ext cx="269862"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487569">
                    <a:defRPr/>
                  </a:pPr>
                  <a:endParaRPr lang="en-US">
                    <a:solidFill>
                      <a:prstClr val="white"/>
                    </a:solidFill>
                    <a:latin typeface="Calibri"/>
                  </a:endParaRPr>
                </a:p>
              </p:txBody>
            </p:sp>
          </p:grpSp>
          <p:cxnSp>
            <p:nvCxnSpPr>
              <p:cNvPr id="82" name="Straight Connector 81"/>
              <p:cNvCxnSpPr/>
              <p:nvPr/>
            </p:nvCxnSpPr>
            <p:spPr>
              <a:xfrm flipH="1">
                <a:off x="3452547" y="4121121"/>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3580" name="Group 44"/>
              <p:cNvGrpSpPr>
                <a:grpSpLocks/>
              </p:cNvGrpSpPr>
              <p:nvPr/>
            </p:nvGrpSpPr>
            <p:grpSpPr bwMode="auto">
              <a:xfrm>
                <a:off x="2858379" y="4465147"/>
                <a:ext cx="608554" cy="270369"/>
                <a:chOff x="1665943" y="4915251"/>
                <a:chExt cx="608554" cy="270369"/>
              </a:xfrm>
            </p:grpSpPr>
            <p:cxnSp>
              <p:nvCxnSpPr>
                <p:cNvPr id="46" name="Straight Connector 45"/>
                <p:cNvCxnSpPr/>
                <p:nvPr/>
              </p:nvCxnSpPr>
              <p:spPr>
                <a:xfrm flipH="1">
                  <a:off x="1666414" y="5050463"/>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2115655" y="5050463"/>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1834681" y="4914954"/>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487569">
                    <a:defRPr/>
                  </a:pPr>
                  <a:endParaRPr lang="en-US">
                    <a:solidFill>
                      <a:prstClr val="white"/>
                    </a:solidFill>
                    <a:latin typeface="Calibri"/>
                  </a:endParaRPr>
                </a:p>
              </p:txBody>
            </p:sp>
          </p:grpSp>
          <p:cxnSp>
            <p:nvCxnSpPr>
              <p:cNvPr id="83" name="Straight Connector 82"/>
              <p:cNvCxnSpPr/>
              <p:nvPr/>
            </p:nvCxnSpPr>
            <p:spPr>
              <a:xfrm flipH="1">
                <a:off x="2274677" y="4592096"/>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3582" name="Group 43"/>
              <p:cNvGrpSpPr>
                <a:grpSpLocks/>
              </p:cNvGrpSpPr>
              <p:nvPr/>
            </p:nvGrpSpPr>
            <p:grpSpPr bwMode="auto">
              <a:xfrm>
                <a:off x="1682729" y="4932036"/>
                <a:ext cx="608554" cy="270369"/>
                <a:chOff x="1665943" y="4915251"/>
                <a:chExt cx="608554" cy="270369"/>
              </a:xfrm>
            </p:grpSpPr>
            <p:cxnSp>
              <p:nvCxnSpPr>
                <p:cNvPr id="40" name="Straight Connector 39"/>
                <p:cNvCxnSpPr/>
                <p:nvPr/>
              </p:nvCxnSpPr>
              <p:spPr>
                <a:xfrm flipH="1">
                  <a:off x="1665781" y="5051244"/>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2115023" y="5051244"/>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1834048" y="4915735"/>
                  <a:ext cx="271450" cy="269366"/>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487569">
                    <a:defRPr/>
                  </a:pPr>
                  <a:endParaRPr lang="en-US">
                    <a:solidFill>
                      <a:prstClr val="white"/>
                    </a:solidFill>
                    <a:latin typeface="Calibri"/>
                  </a:endParaRPr>
                </a:p>
              </p:txBody>
            </p:sp>
          </p:grpSp>
          <p:cxnSp>
            <p:nvCxnSpPr>
              <p:cNvPr id="84" name="Straight Connector 83"/>
              <p:cNvCxnSpPr/>
              <p:nvPr/>
            </p:nvCxnSpPr>
            <p:spPr>
              <a:xfrm flipH="1">
                <a:off x="1099982" y="5061419"/>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3584" name="Group 64"/>
              <p:cNvGrpSpPr>
                <a:grpSpLocks/>
              </p:cNvGrpSpPr>
              <p:nvPr/>
            </p:nvGrpSpPr>
            <p:grpSpPr bwMode="auto">
              <a:xfrm>
                <a:off x="509589" y="5404156"/>
                <a:ext cx="608554" cy="270369"/>
                <a:chOff x="1665943" y="4915251"/>
                <a:chExt cx="608554" cy="270369"/>
              </a:xfrm>
            </p:grpSpPr>
            <p:cxnSp>
              <p:nvCxnSpPr>
                <p:cNvPr id="66" name="Straight Connector 65"/>
                <p:cNvCxnSpPr/>
                <p:nvPr/>
              </p:nvCxnSpPr>
              <p:spPr>
                <a:xfrm flipH="1">
                  <a:off x="1665814" y="505010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a:off x="2115055" y="505010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68" name="Oval 67"/>
                <p:cNvSpPr/>
                <p:nvPr/>
              </p:nvSpPr>
              <p:spPr>
                <a:xfrm>
                  <a:off x="1834081" y="4914591"/>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487569">
                    <a:defRPr/>
                  </a:pPr>
                  <a:endParaRPr lang="en-US">
                    <a:solidFill>
                      <a:prstClr val="white"/>
                    </a:solidFill>
                    <a:latin typeface="Calibri"/>
                  </a:endParaRPr>
                </a:p>
              </p:txBody>
            </p:sp>
          </p:grpSp>
        </p:grpSp>
        <p:sp>
          <p:nvSpPr>
            <p:cNvPr id="23562" name="TextBox 32"/>
            <p:cNvSpPr txBox="1">
              <a:spLocks noChangeArrowheads="1"/>
            </p:cNvSpPr>
            <p:nvPr/>
          </p:nvSpPr>
          <p:spPr bwMode="auto">
            <a:xfrm>
              <a:off x="7373945" y="1602495"/>
              <a:ext cx="1575857"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87569"/>
              <a:r>
                <a:rPr lang="en-US" sz="1700" b="1">
                  <a:solidFill>
                    <a:srgbClr val="0094CA"/>
                  </a:solidFill>
                </a:rPr>
                <a:t>2025</a:t>
              </a:r>
            </a:p>
            <a:p>
              <a:pPr defTabSz="487569"/>
              <a:r>
                <a:rPr lang="en-US" sz="1500" b="1">
                  <a:solidFill>
                    <a:srgbClr val="000000"/>
                  </a:solidFill>
                </a:rPr>
                <a:t>ESS construction complete</a:t>
              </a:r>
            </a:p>
          </p:txBody>
        </p:sp>
        <p:cxnSp>
          <p:nvCxnSpPr>
            <p:cNvPr id="86" name="Straight Connector 85"/>
            <p:cNvCxnSpPr/>
            <p:nvPr/>
          </p:nvCxnSpPr>
          <p:spPr>
            <a:xfrm>
              <a:off x="815832" y="5729560"/>
              <a:ext cx="0" cy="158733"/>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23564" name="TextBox 35"/>
            <p:cNvSpPr txBox="1">
              <a:spLocks noChangeArrowheads="1"/>
            </p:cNvSpPr>
            <p:nvPr/>
          </p:nvSpPr>
          <p:spPr bwMode="auto">
            <a:xfrm>
              <a:off x="206261" y="5895057"/>
              <a:ext cx="2085021"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87569"/>
              <a:r>
                <a:rPr lang="en-US" sz="1700" b="1">
                  <a:solidFill>
                    <a:srgbClr val="0094CA"/>
                  </a:solidFill>
                </a:rPr>
                <a:t>2003</a:t>
              </a:r>
            </a:p>
            <a:p>
              <a:pPr defTabSz="487569"/>
              <a:r>
                <a:rPr lang="en-US" sz="1500" b="1">
                  <a:solidFill>
                    <a:srgbClr val="000000"/>
                  </a:solidFill>
                </a:rPr>
                <a:t>First European design effort of ESS completed</a:t>
              </a:r>
            </a:p>
          </p:txBody>
        </p:sp>
        <p:cxnSp>
          <p:nvCxnSpPr>
            <p:cNvPr id="90" name="Straight Connector 89"/>
            <p:cNvCxnSpPr/>
            <p:nvPr/>
          </p:nvCxnSpPr>
          <p:spPr>
            <a:xfrm>
              <a:off x="3171572" y="4827955"/>
              <a:ext cx="0" cy="312704"/>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23566" name="TextBox 34"/>
            <p:cNvSpPr txBox="1">
              <a:spLocks noChangeArrowheads="1"/>
            </p:cNvSpPr>
            <p:nvPr/>
          </p:nvSpPr>
          <p:spPr bwMode="auto">
            <a:xfrm>
              <a:off x="2585547" y="5143565"/>
              <a:ext cx="1878218"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87569"/>
              <a:r>
                <a:rPr lang="en-US" sz="1700" b="1">
                  <a:solidFill>
                    <a:srgbClr val="0094CA"/>
                  </a:solidFill>
                </a:rPr>
                <a:t>2012</a:t>
              </a:r>
            </a:p>
            <a:p>
              <a:pPr defTabSz="487569"/>
              <a:r>
                <a:rPr lang="en-US" sz="1500" b="1">
                  <a:solidFill>
                    <a:prstClr val="black"/>
                  </a:solidFill>
                </a:rPr>
                <a:t>ESS Design Update phase complete</a:t>
              </a:r>
            </a:p>
          </p:txBody>
        </p:sp>
        <p:cxnSp>
          <p:nvCxnSpPr>
            <p:cNvPr id="93" name="Straight Connector 92"/>
            <p:cNvCxnSpPr/>
            <p:nvPr/>
          </p:nvCxnSpPr>
          <p:spPr>
            <a:xfrm>
              <a:off x="5520962" y="3929525"/>
              <a:ext cx="0" cy="747633"/>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23568" name="TextBox 31"/>
            <p:cNvSpPr txBox="1">
              <a:spLocks noChangeArrowheads="1"/>
            </p:cNvSpPr>
            <p:nvPr/>
          </p:nvSpPr>
          <p:spPr bwMode="auto">
            <a:xfrm>
              <a:off x="5040914" y="4677757"/>
              <a:ext cx="1746495"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87569"/>
              <a:r>
                <a:rPr lang="en-US" sz="1700" b="1">
                  <a:solidFill>
                    <a:srgbClr val="0094CA"/>
                  </a:solidFill>
                </a:rPr>
                <a:t>2019</a:t>
              </a:r>
            </a:p>
            <a:p>
              <a:pPr defTabSz="487569"/>
              <a:r>
                <a:rPr lang="en-US" sz="1500" b="1">
                  <a:solidFill>
                    <a:prstClr val="black"/>
                  </a:solidFill>
                </a:rPr>
                <a:t>First neutrons on instruments</a:t>
              </a:r>
            </a:p>
          </p:txBody>
        </p:sp>
        <p:cxnSp>
          <p:nvCxnSpPr>
            <p:cNvPr id="95" name="Straight Connector 94"/>
            <p:cNvCxnSpPr/>
            <p:nvPr/>
          </p:nvCxnSpPr>
          <p:spPr>
            <a:xfrm>
              <a:off x="6702007" y="3464436"/>
              <a:ext cx="0" cy="25714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23570" name="TextBox 22"/>
            <p:cNvSpPr txBox="1">
              <a:spLocks noChangeArrowheads="1"/>
            </p:cNvSpPr>
            <p:nvPr/>
          </p:nvSpPr>
          <p:spPr bwMode="auto">
            <a:xfrm>
              <a:off x="6394218" y="3721188"/>
              <a:ext cx="1695862"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87569"/>
              <a:r>
                <a:rPr lang="en-US" sz="1700" b="1">
                  <a:solidFill>
                    <a:srgbClr val="0094CA"/>
                  </a:solidFill>
                </a:rPr>
                <a:t>2023</a:t>
              </a:r>
            </a:p>
            <a:p>
              <a:pPr defTabSz="487569"/>
              <a:r>
                <a:rPr lang="en-US" sz="1500" b="1">
                  <a:solidFill>
                    <a:srgbClr val="000000"/>
                  </a:solidFill>
                </a:rPr>
                <a:t>ESS starts</a:t>
              </a:r>
            </a:p>
            <a:p>
              <a:pPr defTabSz="487569"/>
              <a:r>
                <a:rPr lang="en-US" sz="1500" b="1">
                  <a:solidFill>
                    <a:srgbClr val="000000"/>
                  </a:solidFill>
                </a:rPr>
                <a:t>user program</a:t>
              </a:r>
            </a:p>
          </p:txBody>
        </p:sp>
      </p:grpSp>
    </p:spTree>
    <p:extLst>
      <p:ext uri="{BB962C8B-B14F-4D97-AF65-F5344CB8AC3E}">
        <p14:creationId xmlns:p14="http://schemas.microsoft.com/office/powerpoint/2010/main" val="3340443297"/>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229550" y="2922021"/>
            <a:ext cx="7373562" cy="4434727"/>
            <a:chOff x="3202172" y="2563918"/>
            <a:chExt cx="6910465" cy="4157557"/>
          </a:xfrm>
        </p:grpSpPr>
        <p:pic>
          <p:nvPicPr>
            <p:cNvPr id="6" name="Picture 5"/>
            <p:cNvPicPr/>
            <p:nvPr/>
          </p:nvPicPr>
          <p:blipFill rotWithShape="1">
            <a:blip r:embed="rId2" cstate="email">
              <a:extLst>
                <a:ext uri="{28A0092B-C50C-407E-A947-70E740481C1C}">
                  <a14:useLocalDpi xmlns:a14="http://schemas.microsoft.com/office/drawing/2010/main"/>
                </a:ext>
              </a:extLst>
            </a:blip>
            <a:srcRect t="14375"/>
            <a:stretch/>
          </p:blipFill>
          <p:spPr bwMode="auto">
            <a:xfrm>
              <a:off x="3202172" y="2563918"/>
              <a:ext cx="6910465" cy="4157557"/>
            </a:xfrm>
            <a:prstGeom prst="rect">
              <a:avLst/>
            </a:prstGeom>
            <a:noFill/>
            <a:ln>
              <a:noFill/>
            </a:ln>
            <a:extLst>
              <a:ext uri="{53640926-AAD7-44d8-BBD7-CCE9431645EC}">
                <a14:shadowObscured xmlns:a14="http://schemas.microsoft.com/office/drawing/2010/main"/>
              </a:ext>
            </a:extLst>
          </p:spPr>
        </p:pic>
        <p:cxnSp>
          <p:nvCxnSpPr>
            <p:cNvPr id="8" name="Straight Connector 7"/>
            <p:cNvCxnSpPr/>
            <p:nvPr/>
          </p:nvCxnSpPr>
          <p:spPr>
            <a:xfrm>
              <a:off x="6737839" y="4080113"/>
              <a:ext cx="0" cy="4820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6737839" y="4385828"/>
              <a:ext cx="1493378" cy="0"/>
            </a:xfrm>
            <a:prstGeom prst="straightConnector1">
              <a:avLst/>
            </a:prstGeom>
            <a:ln>
              <a:tailEnd type="arrow" w="lg" len="lg"/>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701325" y="4048241"/>
              <a:ext cx="1681520" cy="338554"/>
            </a:xfrm>
            <a:prstGeom prst="rect">
              <a:avLst/>
            </a:prstGeom>
            <a:noFill/>
          </p:spPr>
          <p:txBody>
            <a:bodyPr wrap="square" rtlCol="0">
              <a:spAutoFit/>
            </a:bodyPr>
            <a:lstStyle/>
            <a:p>
              <a:r>
                <a:rPr lang="en-US" sz="1700" dirty="0">
                  <a:solidFill>
                    <a:schemeClr val="accent1"/>
                  </a:solidFill>
                </a:rPr>
                <a:t>Initial User Ops</a:t>
              </a:r>
              <a:endParaRPr lang="en-US" sz="1700" dirty="0">
                <a:solidFill>
                  <a:schemeClr val="accent1"/>
                </a:solidFill>
              </a:endParaRPr>
            </a:p>
          </p:txBody>
        </p:sp>
      </p:grpSp>
      <p:sp>
        <p:nvSpPr>
          <p:cNvPr id="2" name="Title 1"/>
          <p:cNvSpPr>
            <a:spLocks noGrp="1"/>
          </p:cNvSpPr>
          <p:nvPr>
            <p:ph type="title"/>
          </p:nvPr>
        </p:nvSpPr>
        <p:spPr>
          <a:xfrm>
            <a:off x="487839" y="391551"/>
            <a:ext cx="8781098" cy="643482"/>
          </a:xfrm>
        </p:spPr>
        <p:txBody>
          <a:bodyPr lIns="91424" tIns="45712" rIns="91424" bIns="45712">
            <a:normAutofit/>
          </a:bodyPr>
          <a:lstStyle/>
          <a:p>
            <a:r>
              <a:rPr lang="en-US" sz="3600" dirty="0"/>
              <a:t>Commissioning and operations</a:t>
            </a:r>
            <a:endParaRPr lang="en-US" sz="3800" dirty="0"/>
          </a:p>
        </p:txBody>
      </p:sp>
      <p:sp>
        <p:nvSpPr>
          <p:cNvPr id="3" name="Content Placeholder 2"/>
          <p:cNvSpPr>
            <a:spLocks noGrp="1"/>
          </p:cNvSpPr>
          <p:nvPr>
            <p:ph idx="1"/>
          </p:nvPr>
        </p:nvSpPr>
        <p:spPr>
          <a:xfrm>
            <a:off x="487839" y="1699606"/>
            <a:ext cx="8781098" cy="4827694"/>
          </a:xfrm>
        </p:spPr>
        <p:txBody>
          <a:bodyPr lIns="91424" tIns="45712" rIns="91424" bIns="45712"/>
          <a:lstStyle/>
          <a:p>
            <a:r>
              <a:rPr lang="en-US" b="1" dirty="0" smtClean="0">
                <a:solidFill>
                  <a:srgbClr val="000000"/>
                </a:solidFill>
              </a:rPr>
              <a:t>Criteria for start of Initial Operations: </a:t>
            </a:r>
            <a:r>
              <a:rPr lang="en-US" dirty="0" smtClean="0">
                <a:solidFill>
                  <a:srgbClr val="000000"/>
                </a:solidFill>
              </a:rPr>
              <a:t/>
            </a:r>
            <a:br>
              <a:rPr lang="en-US" dirty="0" smtClean="0">
                <a:solidFill>
                  <a:srgbClr val="000000"/>
                </a:solidFill>
              </a:rPr>
            </a:br>
            <a:r>
              <a:rPr lang="en-US" dirty="0" smtClean="0">
                <a:solidFill>
                  <a:srgbClr val="000000"/>
                </a:solidFill>
              </a:rPr>
              <a:t>Deliver a measurable number of moderated neutrons to an instrument. </a:t>
            </a:r>
          </a:p>
          <a:p>
            <a:r>
              <a:rPr lang="en-US" b="1" dirty="0" smtClean="0">
                <a:solidFill>
                  <a:srgbClr val="000000"/>
                </a:solidFill>
              </a:rPr>
              <a:t>										TDR Performance Goals</a:t>
            </a:r>
            <a:br>
              <a:rPr lang="en-US" b="1" dirty="0" smtClean="0">
                <a:solidFill>
                  <a:srgbClr val="000000"/>
                </a:solidFill>
              </a:rPr>
            </a:br>
            <a:r>
              <a:rPr lang="en-US" b="1" dirty="0" smtClean="0">
                <a:solidFill>
                  <a:srgbClr val="000000"/>
                </a:solidFill>
              </a:rPr>
              <a:t>Strategy</a:t>
            </a:r>
          </a:p>
          <a:p>
            <a:pPr marL="365806" indent="-365806">
              <a:buFont typeface="Arial"/>
              <a:buChar char="•"/>
            </a:pPr>
            <a:r>
              <a:rPr lang="en-US" dirty="0" smtClean="0">
                <a:solidFill>
                  <a:srgbClr val="000000"/>
                </a:solidFill>
              </a:rPr>
              <a:t>Initially keep radioactivity </a:t>
            </a:r>
            <a:br>
              <a:rPr lang="en-US" dirty="0" smtClean="0">
                <a:solidFill>
                  <a:srgbClr val="000000"/>
                </a:solidFill>
              </a:rPr>
            </a:br>
            <a:r>
              <a:rPr lang="en-US" dirty="0" smtClean="0">
                <a:solidFill>
                  <a:srgbClr val="000000"/>
                </a:solidFill>
              </a:rPr>
              <a:t>and doses low to allow </a:t>
            </a:r>
            <a:br>
              <a:rPr lang="en-US" dirty="0" smtClean="0">
                <a:solidFill>
                  <a:srgbClr val="000000"/>
                </a:solidFill>
              </a:rPr>
            </a:br>
            <a:r>
              <a:rPr lang="en-US" dirty="0" smtClean="0">
                <a:solidFill>
                  <a:srgbClr val="000000"/>
                </a:solidFill>
              </a:rPr>
              <a:t>hands on maintenance.  </a:t>
            </a:r>
          </a:p>
          <a:p>
            <a:pPr marL="365806" indent="-365806">
              <a:buFont typeface="Arial"/>
              <a:buChar char="•"/>
            </a:pPr>
            <a:r>
              <a:rPr lang="en-US" dirty="0" smtClean="0">
                <a:solidFill>
                  <a:srgbClr val="000000"/>
                </a:solidFill>
              </a:rPr>
              <a:t>Ramp up power quickly </a:t>
            </a:r>
            <a:br>
              <a:rPr lang="en-US" dirty="0" smtClean="0">
                <a:solidFill>
                  <a:srgbClr val="000000"/>
                </a:solidFill>
              </a:rPr>
            </a:br>
            <a:r>
              <a:rPr lang="en-US" dirty="0" smtClean="0">
                <a:solidFill>
                  <a:srgbClr val="000000"/>
                </a:solidFill>
              </a:rPr>
              <a:t>to find limitations and </a:t>
            </a:r>
            <a:br>
              <a:rPr lang="en-US" dirty="0" smtClean="0">
                <a:solidFill>
                  <a:srgbClr val="000000"/>
                </a:solidFill>
              </a:rPr>
            </a:br>
            <a:r>
              <a:rPr lang="en-US" dirty="0" smtClean="0">
                <a:solidFill>
                  <a:srgbClr val="000000"/>
                </a:solidFill>
              </a:rPr>
              <a:t>increase reliability</a:t>
            </a:r>
            <a:br>
              <a:rPr lang="en-US" dirty="0" smtClean="0">
                <a:solidFill>
                  <a:srgbClr val="000000"/>
                </a:solidFill>
              </a:rPr>
            </a:br>
            <a:r>
              <a:rPr lang="en-US" dirty="0" smtClean="0">
                <a:solidFill>
                  <a:srgbClr val="000000"/>
                </a:solidFill>
              </a:rPr>
              <a:t>before user operations</a:t>
            </a:r>
            <a:br>
              <a:rPr lang="en-US" dirty="0" smtClean="0">
                <a:solidFill>
                  <a:srgbClr val="000000"/>
                </a:solidFill>
              </a:rPr>
            </a:br>
            <a:r>
              <a:rPr lang="en-US" dirty="0" smtClean="0">
                <a:solidFill>
                  <a:srgbClr val="000000"/>
                </a:solidFill>
              </a:rPr>
              <a:t>start.</a:t>
            </a:r>
            <a:endParaRPr lang="en-US" dirty="0">
              <a:solidFill>
                <a:srgbClr val="000000"/>
              </a:solidFill>
            </a:endParaRPr>
          </a:p>
        </p:txBody>
      </p:sp>
    </p:spTree>
    <p:extLst>
      <p:ext uri="{BB962C8B-B14F-4D97-AF65-F5344CB8AC3E}">
        <p14:creationId xmlns:p14="http://schemas.microsoft.com/office/powerpoint/2010/main" val="6347137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5" name="Rectangle 1"/>
          <p:cNvSpPr>
            <a:spLocks noGrp="1" noChangeArrowheads="1"/>
          </p:cNvSpPr>
          <p:nvPr>
            <p:ph type="title"/>
          </p:nvPr>
        </p:nvSpPr>
        <p:spPr>
          <a:xfrm>
            <a:off x="1275000" y="194239"/>
            <a:ext cx="7392615" cy="694963"/>
          </a:xfrm>
        </p:spPr>
        <p:txBody>
          <a:bodyPr>
            <a:normAutofit/>
          </a:bodyPr>
          <a:lstStyle/>
          <a:p>
            <a:pPr eaLnBrk="1" hangingPunct="1">
              <a:defRPr/>
            </a:pPr>
            <a:r>
              <a:rPr lang="en-US" b="1" dirty="0" smtClean="0">
                <a:sym typeface="Helvetica" charset="0"/>
              </a:rPr>
              <a:t>Collaborative projects</a:t>
            </a:r>
          </a:p>
        </p:txBody>
      </p:sp>
      <p:sp>
        <p:nvSpPr>
          <p:cNvPr id="82946" name="Rectangle 2"/>
          <p:cNvSpPr>
            <a:spLocks noGrp="1" noChangeArrowheads="1"/>
          </p:cNvSpPr>
          <p:nvPr>
            <p:ph type="body" idx="1"/>
          </p:nvPr>
        </p:nvSpPr>
        <p:spPr>
          <a:xfrm>
            <a:off x="483337" y="1122919"/>
            <a:ext cx="8936331" cy="5104796"/>
          </a:xfrm>
        </p:spPr>
        <p:txBody>
          <a:bodyPr>
            <a:noAutofit/>
          </a:bodyPr>
          <a:lstStyle/>
          <a:p>
            <a:pPr marL="222777" indent="-222777">
              <a:lnSpc>
                <a:spcPct val="130000"/>
              </a:lnSpc>
              <a:spcBef>
                <a:spcPct val="0"/>
              </a:spcBef>
              <a:buFont typeface="Helvetica" charset="0"/>
              <a:buChar char="•"/>
              <a:defRPr/>
            </a:pPr>
            <a:r>
              <a:rPr lang="en-US" sz="1800" dirty="0">
                <a:sym typeface="Helvetica" charset="0"/>
              </a:rPr>
              <a:t>ESS is an emerging research laboratory with (still) very limited capacity in-house</a:t>
            </a:r>
          </a:p>
          <a:p>
            <a:pPr marL="222777" indent="-222777">
              <a:lnSpc>
                <a:spcPct val="130000"/>
              </a:lnSpc>
              <a:spcBef>
                <a:spcPts val="1473"/>
              </a:spcBef>
              <a:buFont typeface="Helvetica" charset="0"/>
              <a:buChar char="•"/>
              <a:defRPr/>
            </a:pPr>
            <a:r>
              <a:rPr lang="en-US" sz="1800" dirty="0">
                <a:sym typeface="Helvetica" charset="0"/>
              </a:rPr>
              <a:t>Two possibilities:</a:t>
            </a:r>
          </a:p>
          <a:p>
            <a:pPr lvl="1">
              <a:lnSpc>
                <a:spcPct val="130000"/>
              </a:lnSpc>
              <a:spcBef>
                <a:spcPts val="1473"/>
              </a:spcBef>
              <a:buFont typeface="Helvetica" charset="0"/>
              <a:buChar char="•"/>
              <a:defRPr/>
            </a:pPr>
            <a:r>
              <a:rPr lang="en-US" sz="1800" dirty="0">
                <a:sym typeface="Helvetica" charset="0"/>
              </a:rPr>
              <a:t>Limit the scope of the project so that it can be done with in-house resources</a:t>
            </a:r>
          </a:p>
          <a:p>
            <a:pPr lvl="1">
              <a:lnSpc>
                <a:spcPct val="130000"/>
              </a:lnSpc>
              <a:spcBef>
                <a:spcPts val="1473"/>
              </a:spcBef>
              <a:buFont typeface="Helvetica" charset="0"/>
              <a:buChar char="•"/>
              <a:defRPr/>
            </a:pPr>
            <a:r>
              <a:rPr lang="en-US" sz="1800" dirty="0">
                <a:sym typeface="Helvetica" charset="0"/>
              </a:rPr>
              <a:t>Work in a collaboration where the scope of the project can be set by the total capacity (distributed) of the partners</a:t>
            </a:r>
          </a:p>
          <a:p>
            <a:pPr marL="222777" indent="-222777">
              <a:lnSpc>
                <a:spcPct val="130000"/>
              </a:lnSpc>
              <a:spcBef>
                <a:spcPts val="1473"/>
              </a:spcBef>
              <a:buFont typeface="Helvetica" charset="0"/>
              <a:buChar char="•"/>
              <a:defRPr/>
            </a:pPr>
            <a:r>
              <a:rPr lang="en-US" sz="1800" dirty="0">
                <a:sym typeface="Helvetica" charset="0"/>
              </a:rPr>
              <a:t>The accelerator part of the project well suited for this as this community has a strong tradition of open collaboration </a:t>
            </a:r>
          </a:p>
          <a:p>
            <a:pPr marL="222777" indent="-222777">
              <a:lnSpc>
                <a:spcPct val="130000"/>
              </a:lnSpc>
              <a:spcBef>
                <a:spcPts val="1473"/>
              </a:spcBef>
              <a:buFont typeface="Helvetica" charset="0"/>
              <a:buChar char="•"/>
              <a:defRPr/>
            </a:pPr>
            <a:r>
              <a:rPr lang="en-US" sz="1800" dirty="0">
                <a:sym typeface="Helvetica" charset="0"/>
              </a:rPr>
              <a:t>To keep cost down and to optimize schedule this requires that investments in required infrastructure is done at the partner with best capacity to deliver</a:t>
            </a:r>
          </a:p>
        </p:txBody>
      </p:sp>
      <p:sp>
        <p:nvSpPr>
          <p:cNvPr id="142339" name="Text Box 3"/>
          <p:cNvSpPr txBox="1">
            <a:spLocks noChangeArrowheads="1"/>
          </p:cNvSpPr>
          <p:nvPr/>
        </p:nvSpPr>
        <p:spPr bwMode="auto">
          <a:xfrm>
            <a:off x="9519765" y="6905634"/>
            <a:ext cx="237012"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181" tIns="33592" rIns="67181" bIns="33592"/>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r" eaLnBrk="1" hangingPunct="1"/>
            <a:fld id="{DB99572B-3284-1243-8770-79BCC2BA4123}" type="slidenum">
              <a:rPr lang="en-US" sz="1200">
                <a:latin typeface="Helvetica" charset="0"/>
                <a:ea typeface="ＭＳ Ｐゴシック" charset="0"/>
                <a:cs typeface="ＭＳ Ｐゴシック" charset="0"/>
                <a:sym typeface="Helvetica" charset="0"/>
              </a:rPr>
              <a:pPr algn="r" eaLnBrk="1" hangingPunct="1"/>
              <a:t>13</a:t>
            </a:fld>
            <a:endParaRPr lang="en-US" sz="1200">
              <a:latin typeface="Helvetica" charset="0"/>
              <a:ea typeface="ＭＳ Ｐゴシック" charset="0"/>
              <a:cs typeface="ＭＳ Ｐゴシック" charset="0"/>
              <a:sym typeface="Helvetica" charset="0"/>
            </a:endParaRPr>
          </a:p>
        </p:txBody>
      </p:sp>
      <p:grpSp>
        <p:nvGrpSpPr>
          <p:cNvPr id="142340" name="Group 6"/>
          <p:cNvGrpSpPr>
            <a:grpSpLocks/>
          </p:cNvGrpSpPr>
          <p:nvPr/>
        </p:nvGrpSpPr>
        <p:grpSpPr bwMode="auto">
          <a:xfrm>
            <a:off x="2" y="6391278"/>
            <a:ext cx="9756775" cy="923925"/>
            <a:chOff x="0" y="0"/>
            <a:chExt cx="8192" cy="776"/>
          </a:xfrm>
        </p:grpSpPr>
        <p:pic>
          <p:nvPicPr>
            <p:cNvPr id="82948" name="Picture 4"/>
            <p:cNvPicPr>
              <a:picLocks noChangeAspect="1" noChangeArrowheads="1"/>
            </p:cNvPicPr>
            <p:nvPr/>
          </p:nvPicPr>
          <p:blipFill>
            <a:blip r:embed="rId3">
              <a:extLst>
                <a:ext uri="{28A0092B-C50C-407E-A947-70E740481C1C}">
                  <a14:useLocalDpi xmlns:a14="http://schemas.microsoft.com/office/drawing/2010/main" val="0"/>
                </a:ext>
              </a:extLst>
            </a:blip>
            <a:srcRect t="23958" b="63411"/>
            <a:stretch>
              <a:fillRect/>
            </a:stretch>
          </p:blipFill>
          <p:spPr bwMode="auto">
            <a:xfrm>
              <a:off x="0" y="0"/>
              <a:ext cx="8192" cy="776"/>
            </a:xfrm>
            <a:prstGeom prst="rect">
              <a:avLst/>
            </a:prstGeom>
            <a:noFill/>
            <a:ln>
              <a:noFill/>
            </a:ln>
            <a:effectLst>
              <a:outerShdw blurRad="127000" dist="76199" dir="20880030" algn="ctr" rotWithShape="0">
                <a:schemeClr val="bg2">
                  <a:alpha val="56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4234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48"/>
              <a:ext cx="1138"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28112467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055856" y="1324911"/>
            <a:ext cx="4194028" cy="4696177"/>
          </a:xfrm>
          <a:prstGeom prst="rect">
            <a:avLst/>
          </a:prstGeom>
          <a:ln>
            <a:solidFill>
              <a:schemeClr val="tx1"/>
            </a:solidFill>
          </a:ln>
        </p:spPr>
        <p:txBody>
          <a:bodyPr lIns="68383" tIns="34190" rIns="68383" bIns="34190">
            <a:normAutofit fontScale="92500" lnSpcReduction="10000"/>
          </a:bodyPr>
          <a:lstStyle/>
          <a:p>
            <a:pPr defTabSz="972740" eaLnBrk="0" hangingPunct="0">
              <a:defRPr/>
            </a:pPr>
            <a:endParaRPr lang="en-US" sz="2100" kern="0" dirty="0">
              <a:solidFill>
                <a:srgbClr val="0000E5"/>
              </a:solidFill>
              <a:latin typeface="Arial"/>
              <a:sym typeface="Futura Condensed" charset="0"/>
            </a:endParaRPr>
          </a:p>
          <a:p>
            <a:pPr defTabSz="972740" eaLnBrk="0" hangingPunct="0">
              <a:defRPr/>
            </a:pPr>
            <a:r>
              <a:rPr lang="en-US" sz="2100" kern="0" dirty="0">
                <a:solidFill>
                  <a:srgbClr val="0000E5"/>
                </a:solidFill>
                <a:latin typeface="Arial"/>
                <a:sym typeface="Futura Condensed" charset="0"/>
              </a:rPr>
              <a:t>    Key parameters:</a:t>
            </a:r>
            <a:endParaRPr lang="en-US" kern="0" dirty="0">
              <a:solidFill>
                <a:srgbClr val="0000E5"/>
              </a:solidFill>
              <a:latin typeface="Arial"/>
              <a:sym typeface="Futura Condensed" charset="0"/>
            </a:endParaRPr>
          </a:p>
          <a:p>
            <a:pPr marL="851150" lvl="2" defTabSz="972740" eaLnBrk="0" hangingPunct="0">
              <a:defRPr/>
            </a:pPr>
            <a:r>
              <a:rPr lang="en-US" sz="2100" kern="0" dirty="0">
                <a:solidFill>
                  <a:srgbClr val="0000E5"/>
                </a:solidFill>
                <a:latin typeface="Arial"/>
                <a:sym typeface="Futura Condensed" charset="0"/>
              </a:rPr>
              <a:t>-2.86 </a:t>
            </a:r>
            <a:r>
              <a:rPr lang="en-US" sz="2100" kern="0" dirty="0" err="1">
                <a:solidFill>
                  <a:srgbClr val="0000E5"/>
                </a:solidFill>
                <a:latin typeface="Arial"/>
                <a:sym typeface="Futura Condensed" charset="0"/>
              </a:rPr>
              <a:t>ms</a:t>
            </a:r>
            <a:r>
              <a:rPr lang="en-US" sz="2100" kern="0" dirty="0">
                <a:solidFill>
                  <a:srgbClr val="0000E5"/>
                </a:solidFill>
                <a:latin typeface="Arial"/>
                <a:sym typeface="Futura Condensed" charset="0"/>
              </a:rPr>
              <a:t> pulses</a:t>
            </a:r>
          </a:p>
          <a:p>
            <a:pPr marL="851150" lvl="2" defTabSz="972740" eaLnBrk="0" hangingPunct="0">
              <a:defRPr/>
            </a:pPr>
            <a:r>
              <a:rPr lang="en-US" sz="2100" kern="0" dirty="0">
                <a:solidFill>
                  <a:schemeClr val="accent2"/>
                </a:solidFill>
                <a:latin typeface="Arial"/>
                <a:sym typeface="Futura Condensed" charset="0"/>
              </a:rPr>
              <a:t>-2 </a:t>
            </a:r>
            <a:r>
              <a:rPr lang="en-US" sz="2100" kern="0" dirty="0" err="1">
                <a:solidFill>
                  <a:schemeClr val="accent2"/>
                </a:solidFill>
                <a:latin typeface="Arial"/>
                <a:sym typeface="Futura Condensed" charset="0"/>
              </a:rPr>
              <a:t>GeV</a:t>
            </a:r>
            <a:endParaRPr lang="en-US" sz="2100" kern="0" dirty="0">
              <a:solidFill>
                <a:schemeClr val="accent2"/>
              </a:solidFill>
              <a:latin typeface="Arial"/>
              <a:sym typeface="Futura Condensed" charset="0"/>
            </a:endParaRPr>
          </a:p>
          <a:p>
            <a:pPr marL="851150" lvl="2" defTabSz="972740" eaLnBrk="0" hangingPunct="0">
              <a:defRPr/>
            </a:pPr>
            <a:r>
              <a:rPr lang="en-US" sz="2100" kern="0" dirty="0">
                <a:solidFill>
                  <a:schemeClr val="accent2"/>
                </a:solidFill>
                <a:latin typeface="Arial"/>
                <a:sym typeface="Futura Condensed" charset="0"/>
              </a:rPr>
              <a:t>-62.5 mA</a:t>
            </a:r>
          </a:p>
          <a:p>
            <a:pPr marL="851150" lvl="2" defTabSz="972740" eaLnBrk="0" hangingPunct="0">
              <a:defRPr/>
            </a:pPr>
            <a:r>
              <a:rPr lang="en-US" sz="2100" kern="0" dirty="0">
                <a:solidFill>
                  <a:srgbClr val="0000E5"/>
                </a:solidFill>
                <a:latin typeface="Arial"/>
                <a:sym typeface="Futura Condensed" charset="0"/>
              </a:rPr>
              <a:t>-14 Hz</a:t>
            </a:r>
          </a:p>
          <a:p>
            <a:pPr marL="851150" lvl="2" defTabSz="972740" eaLnBrk="0" hangingPunct="0">
              <a:defRPr/>
            </a:pPr>
            <a:r>
              <a:rPr lang="en-US" sz="2100" kern="0" dirty="0">
                <a:solidFill>
                  <a:srgbClr val="0000E5"/>
                </a:solidFill>
                <a:latin typeface="Arial"/>
                <a:sym typeface="Futura Condensed" charset="0"/>
              </a:rPr>
              <a:t>-Protons (H+)	</a:t>
            </a:r>
          </a:p>
          <a:p>
            <a:pPr marL="851150" lvl="2" defTabSz="972740" eaLnBrk="0" hangingPunct="0">
              <a:defRPr/>
            </a:pPr>
            <a:r>
              <a:rPr lang="en-US" sz="2100" kern="0" dirty="0">
                <a:solidFill>
                  <a:srgbClr val="0000E5"/>
                </a:solidFill>
                <a:latin typeface="Arial"/>
                <a:sym typeface="Futura Condensed" charset="0"/>
              </a:rPr>
              <a:t>-Low losses</a:t>
            </a:r>
          </a:p>
          <a:p>
            <a:pPr marL="851150" lvl="2" defTabSz="972740" eaLnBrk="0" hangingPunct="0">
              <a:defRPr/>
            </a:pPr>
            <a:r>
              <a:rPr lang="en-US" sz="2100" kern="0" dirty="0">
                <a:solidFill>
                  <a:srgbClr val="0000E5"/>
                </a:solidFill>
                <a:latin typeface="Arial"/>
                <a:sym typeface="Futura Condensed" charset="0"/>
              </a:rPr>
              <a:t>-</a:t>
            </a:r>
            <a:r>
              <a:rPr lang="en-US" sz="2100" kern="0" dirty="0">
                <a:solidFill>
                  <a:srgbClr val="0000E5"/>
                </a:solidFill>
                <a:sym typeface="Futura Condensed" charset="0"/>
              </a:rPr>
              <a:t>Attention is paid to </a:t>
            </a:r>
            <a:r>
              <a:rPr lang="en-US" sz="2100" kern="0" dirty="0" err="1">
                <a:solidFill>
                  <a:srgbClr val="0000E5"/>
                </a:solidFill>
                <a:sym typeface="Futura Condensed" charset="0"/>
              </a:rPr>
              <a:t>cryoplant</a:t>
            </a:r>
            <a:r>
              <a:rPr lang="en-US" sz="2100" kern="0" dirty="0">
                <a:solidFill>
                  <a:srgbClr val="0000E5"/>
                </a:solidFill>
                <a:sym typeface="Futura Condensed" charset="0"/>
              </a:rPr>
              <a:t> turn down capabilities to minimize use of electrical heaters at low temperatures and proper cryogenic design techniques to minimize static heat leaks</a:t>
            </a:r>
          </a:p>
          <a:p>
            <a:pPr marL="851150" lvl="2" defTabSz="972740" eaLnBrk="0" hangingPunct="0">
              <a:defRPr/>
            </a:pPr>
            <a:r>
              <a:rPr lang="en-US" sz="2100" kern="0" dirty="0">
                <a:solidFill>
                  <a:srgbClr val="0000E5"/>
                </a:solidFill>
                <a:latin typeface="Arial"/>
                <a:sym typeface="Futura Condensed" charset="0"/>
              </a:rPr>
              <a:t>-Flexible design for </a:t>
            </a:r>
          </a:p>
          <a:p>
            <a:pPr marL="851150" lvl="2" defTabSz="972740" eaLnBrk="0" hangingPunct="0">
              <a:defRPr/>
            </a:pPr>
            <a:r>
              <a:rPr lang="en-US" sz="2100" kern="0" dirty="0">
                <a:solidFill>
                  <a:srgbClr val="0000E5"/>
                </a:solidFill>
                <a:latin typeface="Arial"/>
                <a:sym typeface="Futura Condensed" charset="0"/>
              </a:rPr>
              <a:t>future upgrades</a:t>
            </a:r>
          </a:p>
          <a:p>
            <a:pPr marL="256463" indent="-256463" defTabSz="972740" eaLnBrk="0" hangingPunct="0">
              <a:buFont typeface="Arial" pitchFamily="34" charset="0"/>
              <a:buChar char="•"/>
              <a:defRPr/>
            </a:pPr>
            <a:endParaRPr lang="en-US" kern="0" dirty="0">
              <a:solidFill>
                <a:srgbClr val="3E3E5C"/>
              </a:solidFill>
              <a:latin typeface="Arial"/>
              <a:sym typeface="Futura Condensed" charset="0"/>
            </a:endParaRPr>
          </a:p>
        </p:txBody>
      </p:sp>
      <p:sp>
        <p:nvSpPr>
          <p:cNvPr id="6" name="Title 5"/>
          <p:cNvSpPr>
            <a:spLocks noGrp="1"/>
          </p:cNvSpPr>
          <p:nvPr>
            <p:ph type="title"/>
          </p:nvPr>
        </p:nvSpPr>
        <p:spPr>
          <a:xfrm>
            <a:off x="1366861" y="201217"/>
            <a:ext cx="7393119" cy="650240"/>
          </a:xfrm>
        </p:spPr>
        <p:txBody>
          <a:bodyPr>
            <a:normAutofit fontScale="90000"/>
          </a:bodyPr>
          <a:lstStyle/>
          <a:p>
            <a:r>
              <a:rPr lang="en-US" sz="4500" dirty="0">
                <a:cs typeface="Arial"/>
              </a:rPr>
              <a:t>ESS accelerator</a:t>
            </a:r>
          </a:p>
        </p:txBody>
      </p:sp>
      <p:grpSp>
        <p:nvGrpSpPr>
          <p:cNvPr id="2" name="Group 1"/>
          <p:cNvGrpSpPr/>
          <p:nvPr/>
        </p:nvGrpSpPr>
        <p:grpSpPr>
          <a:xfrm>
            <a:off x="376421" y="1003845"/>
            <a:ext cx="4547137" cy="2981353"/>
            <a:chOff x="376420" y="1206481"/>
            <a:chExt cx="4547137" cy="2981352"/>
          </a:xfrm>
        </p:grpSpPr>
        <p:sp>
          <p:nvSpPr>
            <p:cNvPr id="8" name="Rectangle 7"/>
            <p:cNvSpPr/>
            <p:nvPr/>
          </p:nvSpPr>
          <p:spPr bwMode="auto">
            <a:xfrm>
              <a:off x="376420" y="1206481"/>
              <a:ext cx="4122809" cy="2981352"/>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7548" tIns="48774" rIns="97548" bIns="48774" numCol="1" rtlCol="0" anchor="t" anchorCtr="0" compatLnSpc="1">
              <a:prstTxWarp prst="textNoShape">
                <a:avLst/>
              </a:prstTxWarp>
            </a:bodyPr>
            <a:lstStyle/>
            <a:p>
              <a:pPr defTabSz="972992" eaLnBrk="0" fontAlgn="base" hangingPunct="0">
                <a:spcBef>
                  <a:spcPct val="0"/>
                </a:spcBef>
                <a:spcAft>
                  <a:spcPct val="0"/>
                </a:spcAft>
              </a:pPr>
              <a:endParaRPr lang="en-US" sz="2100" b="1">
                <a:solidFill>
                  <a:srgbClr val="333333"/>
                </a:solidFill>
                <a:effectLst>
                  <a:outerShdw blurRad="38100" dist="38100" dir="2700000" algn="tl">
                    <a:srgbClr val="000000">
                      <a:alpha val="43137"/>
                    </a:srgbClr>
                  </a:outerShdw>
                </a:effectLst>
                <a:latin typeface="Arial" pitchFamily="-112" charset="0"/>
              </a:endParaRPr>
            </a:p>
          </p:txBody>
        </p:sp>
        <p:sp>
          <p:nvSpPr>
            <p:cNvPr id="7" name="Content Placeholder 2"/>
            <p:cNvSpPr txBox="1">
              <a:spLocks/>
            </p:cNvSpPr>
            <p:nvPr/>
          </p:nvSpPr>
          <p:spPr>
            <a:xfrm>
              <a:off x="518002" y="1313763"/>
              <a:ext cx="4405555" cy="2543763"/>
            </a:xfrm>
            <a:prstGeom prst="rect">
              <a:avLst/>
            </a:prstGeom>
            <a:noFill/>
            <a:ln>
              <a:noFill/>
            </a:ln>
          </p:spPr>
          <p:txBody>
            <a:bodyPr lIns="97548" tIns="48774" rIns="97548" bIns="48774"/>
            <a:lstStyle>
              <a:lvl1pPr marL="342813" indent="-342813" algn="l" rtl="0" eaLnBrk="0" fontAlgn="base" hangingPunct="0">
                <a:spcBef>
                  <a:spcPct val="20000"/>
                </a:spcBef>
                <a:spcAft>
                  <a:spcPct val="0"/>
                </a:spcAft>
                <a:buChar char="•"/>
                <a:defRPr sz="2800">
                  <a:solidFill>
                    <a:srgbClr val="000000"/>
                  </a:solidFill>
                  <a:latin typeface="+mn-lt"/>
                  <a:ea typeface="ＭＳ Ｐゴシック" pitchFamily="-112" charset="-128"/>
                  <a:cs typeface="ＭＳ Ｐゴシック" pitchFamily="-112" charset="-128"/>
                </a:defRPr>
              </a:lvl1pPr>
              <a:lvl2pPr marL="742760" indent="-285677"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2706"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3pPr>
              <a:lvl4pPr marL="1599790"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4pPr>
              <a:lvl5pPr marL="2056875"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a:lstStyle>
            <a:p>
              <a:pPr marL="0" indent="0">
                <a:buNone/>
              </a:pPr>
              <a:r>
                <a:rPr lang="en-US" sz="2000" dirty="0"/>
                <a:t>Design Drivers:</a:t>
              </a:r>
              <a:endParaRPr lang="en-US" sz="1400" dirty="0"/>
            </a:p>
            <a:p>
              <a:pPr marL="0" indent="0">
                <a:buNone/>
              </a:pPr>
              <a:r>
                <a:rPr lang="en-US" sz="2000" dirty="0"/>
                <a:t>	High Average Beam Power</a:t>
              </a:r>
            </a:p>
            <a:p>
              <a:pPr marL="0" indent="0">
                <a:buNone/>
              </a:pPr>
              <a:r>
                <a:rPr lang="en-US" sz="2000" dirty="0"/>
                <a:t>		5 MW</a:t>
              </a:r>
            </a:p>
            <a:p>
              <a:pPr marL="0" indent="0">
                <a:buNone/>
              </a:pPr>
              <a:r>
                <a:rPr lang="en-US" sz="2000" dirty="0"/>
                <a:t>	High Peak Beam Power</a:t>
              </a:r>
            </a:p>
            <a:p>
              <a:pPr marL="0" indent="0">
                <a:buNone/>
              </a:pPr>
              <a:r>
                <a:rPr lang="en-US" sz="2000" dirty="0"/>
                <a:t>		125 MW</a:t>
              </a:r>
              <a:endParaRPr lang="sv-SE" sz="2000" dirty="0"/>
            </a:p>
            <a:p>
              <a:pPr marL="0" indent="0">
                <a:buNone/>
              </a:pPr>
              <a:r>
                <a:rPr lang="en-US" sz="2000" dirty="0"/>
                <a:t>	High Availability </a:t>
              </a:r>
            </a:p>
            <a:p>
              <a:pPr marL="0" indent="0">
                <a:buNone/>
              </a:pPr>
              <a:r>
                <a:rPr lang="en-US" sz="2000" dirty="0"/>
                <a:t>		&gt; 95%</a:t>
              </a:r>
            </a:p>
            <a:p>
              <a:pPr marL="486448" lvl="1" indent="0">
                <a:buNone/>
              </a:pPr>
              <a:endParaRPr lang="sv-SE" dirty="0"/>
            </a:p>
            <a:p>
              <a:endParaRPr lang="sv-SE" dirty="0"/>
            </a:p>
          </p:txBody>
        </p:sp>
      </p:grpSp>
      <p:pic>
        <p:nvPicPr>
          <p:cNvPr id="21" name="Picture 2" descr="http://www.bustler.net/images/news2/henning_larsen_architects_ess_vide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361" y="4276183"/>
            <a:ext cx="3203840" cy="184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571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5 </a:t>
            </a:r>
            <a:r>
              <a:rPr lang="en-US" dirty="0" err="1" smtClean="0"/>
              <a:t>MegaWatts</a:t>
            </a:r>
            <a:r>
              <a:rPr lang="en-US" dirty="0" smtClean="0"/>
              <a:t>?</a:t>
            </a:r>
            <a:endParaRPr lang="en-US" dirty="0"/>
          </a:p>
        </p:txBody>
      </p:sp>
      <p:sp>
        <p:nvSpPr>
          <p:cNvPr id="3" name="Content Placeholder 2"/>
          <p:cNvSpPr>
            <a:spLocks noGrp="1"/>
          </p:cNvSpPr>
          <p:nvPr>
            <p:ph idx="1"/>
          </p:nvPr>
        </p:nvSpPr>
        <p:spPr>
          <a:xfrm>
            <a:off x="237184" y="1261818"/>
            <a:ext cx="4049493" cy="5272759"/>
          </a:xfrm>
        </p:spPr>
        <p:txBody>
          <a:bodyPr>
            <a:normAutofit/>
          </a:bodyPr>
          <a:lstStyle/>
          <a:p>
            <a:r>
              <a:rPr lang="en-US" dirty="0"/>
              <a:t>At 5 </a:t>
            </a:r>
            <a:r>
              <a:rPr lang="en-US" dirty="0" err="1"/>
              <a:t>MegaWatts</a:t>
            </a:r>
            <a:r>
              <a:rPr lang="en-US" dirty="0"/>
              <a:t>, </a:t>
            </a:r>
          </a:p>
          <a:p>
            <a:pPr lvl="1"/>
            <a:r>
              <a:rPr lang="en-US" sz="2300" b="1" dirty="0">
                <a:solidFill>
                  <a:srgbClr val="FF0000"/>
                </a:solidFill>
              </a:rPr>
              <a:t>one</a:t>
            </a:r>
            <a:r>
              <a:rPr lang="en-US" sz="2300" dirty="0"/>
              <a:t> beam pulse </a:t>
            </a:r>
          </a:p>
          <a:p>
            <a:pPr lvl="2"/>
            <a:r>
              <a:rPr lang="en-US" sz="1800" dirty="0"/>
              <a:t>has the same energy as a 16 </a:t>
            </a:r>
            <a:r>
              <a:rPr lang="en-US" sz="1800" dirty="0" err="1"/>
              <a:t>lb</a:t>
            </a:r>
            <a:r>
              <a:rPr lang="en-US" sz="1800" dirty="0"/>
              <a:t> (7.2kg) shot traveling at </a:t>
            </a:r>
          </a:p>
          <a:p>
            <a:pPr lvl="3"/>
            <a:r>
              <a:rPr lang="en-US" sz="1600" dirty="0"/>
              <a:t>1100 km/hour</a:t>
            </a:r>
          </a:p>
          <a:p>
            <a:pPr lvl="3"/>
            <a:r>
              <a:rPr lang="en-US" sz="1600" dirty="0"/>
              <a:t>Mach 0.93</a:t>
            </a:r>
          </a:p>
          <a:p>
            <a:pPr lvl="2"/>
            <a:r>
              <a:rPr lang="en-US" sz="1800" dirty="0"/>
              <a:t>Has the same energy as a 1000 kg car traveling at 96 km/hour</a:t>
            </a:r>
          </a:p>
          <a:p>
            <a:pPr lvl="2"/>
            <a:r>
              <a:rPr lang="en-US" sz="1800" dirty="0"/>
              <a:t>Happens 14 x per second</a:t>
            </a:r>
          </a:p>
          <a:p>
            <a:pPr lvl="1"/>
            <a:r>
              <a:rPr lang="en-US" sz="2300" dirty="0"/>
              <a:t>You boil 1000 kg of ice in 83 seconds</a:t>
            </a:r>
          </a:p>
          <a:p>
            <a:pPr lvl="2"/>
            <a:r>
              <a:rPr lang="en-US" sz="1800" dirty="0"/>
              <a:t>A ton of tea!!! </a:t>
            </a:r>
          </a:p>
        </p:txBody>
      </p:sp>
      <p:pic>
        <p:nvPicPr>
          <p:cNvPr id="10" name="Picture 9"/>
          <p:cNvPicPr>
            <a:picLocks noChangeAspect="1"/>
          </p:cNvPicPr>
          <p:nvPr/>
        </p:nvPicPr>
        <p:blipFill>
          <a:blip r:embed="rId2"/>
          <a:stretch>
            <a:fillRect/>
          </a:stretch>
        </p:blipFill>
        <p:spPr>
          <a:xfrm>
            <a:off x="5017041" y="4999152"/>
            <a:ext cx="2008827" cy="2008173"/>
          </a:xfrm>
          <a:prstGeom prst="rect">
            <a:avLst/>
          </a:prstGeom>
        </p:spPr>
      </p:pic>
      <p:pic>
        <p:nvPicPr>
          <p:cNvPr id="11" name="Picture 10"/>
          <p:cNvPicPr>
            <a:picLocks noChangeAspect="1"/>
          </p:cNvPicPr>
          <p:nvPr/>
        </p:nvPicPr>
        <p:blipFill rotWithShape="1">
          <a:blip r:embed="rId3"/>
          <a:srcRect t="3357" r="5162"/>
          <a:stretch/>
        </p:blipFill>
        <p:spPr>
          <a:xfrm>
            <a:off x="7943538" y="4261046"/>
            <a:ext cx="1446310" cy="2127303"/>
          </a:xfrm>
          <a:prstGeom prst="rect">
            <a:avLst/>
          </a:prstGeom>
        </p:spPr>
      </p:pic>
      <p:sp>
        <p:nvSpPr>
          <p:cNvPr id="12" name="Right Arrow 11"/>
          <p:cNvSpPr/>
          <p:nvPr/>
        </p:nvSpPr>
        <p:spPr>
          <a:xfrm>
            <a:off x="7025872" y="5442816"/>
            <a:ext cx="826787" cy="495947"/>
          </a:xfrm>
          <a:prstGeom prst="rightArrow">
            <a:avLst/>
          </a:prstGeom>
        </p:spPr>
        <p:style>
          <a:lnRef idx="1">
            <a:schemeClr val="accent1"/>
          </a:lnRef>
          <a:fillRef idx="3">
            <a:schemeClr val="accent1"/>
          </a:fillRef>
          <a:effectRef idx="2">
            <a:schemeClr val="accent1"/>
          </a:effectRef>
          <a:fontRef idx="minor">
            <a:schemeClr val="lt1"/>
          </a:fontRef>
        </p:style>
        <p:txBody>
          <a:bodyPr lIns="97523" tIns="48761" rIns="97523" bIns="48761" rtlCol="0" anchor="ctr"/>
          <a:lstStyle/>
          <a:p>
            <a:pPr algn="ctr"/>
            <a:endParaRPr lang="en-US"/>
          </a:p>
        </p:txBody>
      </p:sp>
      <p:pic>
        <p:nvPicPr>
          <p:cNvPr id="13" name="Picture 12"/>
          <p:cNvPicPr>
            <a:picLocks noChangeAspect="1"/>
          </p:cNvPicPr>
          <p:nvPr/>
        </p:nvPicPr>
        <p:blipFill>
          <a:blip r:embed="rId4"/>
          <a:stretch>
            <a:fillRect/>
          </a:stretch>
        </p:blipFill>
        <p:spPr>
          <a:xfrm>
            <a:off x="4537331" y="1261815"/>
            <a:ext cx="5135858" cy="1991360"/>
          </a:xfrm>
          <a:prstGeom prst="rect">
            <a:avLst/>
          </a:prstGeom>
        </p:spPr>
      </p:pic>
      <p:pic>
        <p:nvPicPr>
          <p:cNvPr id="4" name="Picture 3"/>
          <p:cNvPicPr>
            <a:picLocks noChangeAspect="1"/>
          </p:cNvPicPr>
          <p:nvPr/>
        </p:nvPicPr>
        <p:blipFill>
          <a:blip r:embed="rId5"/>
          <a:stretch>
            <a:fillRect/>
          </a:stretch>
        </p:blipFill>
        <p:spPr>
          <a:xfrm>
            <a:off x="4878388" y="3456917"/>
            <a:ext cx="1987330" cy="1589347"/>
          </a:xfrm>
          <a:prstGeom prst="rect">
            <a:avLst/>
          </a:prstGeom>
        </p:spPr>
      </p:pic>
    </p:spTree>
    <p:extLst>
      <p:ext uri="{BB962C8B-B14F-4D97-AF65-F5344CB8AC3E}">
        <p14:creationId xmlns:p14="http://schemas.microsoft.com/office/powerpoint/2010/main" val="24051271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lide Number Placeholder 3"/>
          <p:cNvSpPr>
            <a:spLocks noGrp="1"/>
          </p:cNvSpPr>
          <p:nvPr>
            <p:ph type="sldNum" sz="quarter" idx="4294967295"/>
          </p:nvPr>
        </p:nvSpPr>
        <p:spPr>
          <a:xfrm>
            <a:off x="9489996" y="6976186"/>
            <a:ext cx="257259" cy="266700"/>
          </a:xfrm>
          <a:prstGeom prst="rect">
            <a:avLst/>
          </a:prstGeom>
        </p:spPr>
        <p:txBody>
          <a:bodyPr lIns="68454" tIns="34225" rIns="68454" bIns="34225"/>
          <a:lstStyle/>
          <a:p>
            <a:fld id="{56C41586-D860-644E-9CFF-C0246DBDABBD}" type="slidenum">
              <a:rPr lang="en-US"/>
              <a:pPr/>
              <a:t>16</a:t>
            </a:fld>
            <a:endParaRPr lang="en-US"/>
          </a:p>
        </p:txBody>
      </p:sp>
      <p:sp>
        <p:nvSpPr>
          <p:cNvPr id="9217" name="Rectangle 1"/>
          <p:cNvSpPr>
            <a:spLocks noGrp="1" noChangeArrowheads="1"/>
          </p:cNvSpPr>
          <p:nvPr>
            <p:ph type="title"/>
          </p:nvPr>
        </p:nvSpPr>
        <p:spPr>
          <a:xfrm>
            <a:off x="487839" y="75231"/>
            <a:ext cx="8781098" cy="643482"/>
          </a:xfrm>
          <a:ln/>
        </p:spPr>
        <p:txBody>
          <a:bodyPr/>
          <a:lstStyle/>
          <a:p>
            <a:r>
              <a:rPr lang="en-US" dirty="0"/>
              <a:t>ESS </a:t>
            </a:r>
            <a:r>
              <a:rPr lang="en-US" dirty="0" err="1"/>
              <a:t>Linac</a:t>
            </a:r>
            <a:endParaRPr lang="en-US" dirty="0"/>
          </a:p>
        </p:txBody>
      </p:sp>
      <p:pic>
        <p:nvPicPr>
          <p:cNvPr id="921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 y="772017"/>
            <a:ext cx="9775831"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aphicFrame>
        <p:nvGraphicFramePr>
          <p:cNvPr id="9219" name="Group 3"/>
          <p:cNvGraphicFramePr>
            <a:graphicFrameLocks noGrp="1"/>
          </p:cNvGraphicFramePr>
          <p:nvPr>
            <p:extLst>
              <p:ext uri="{D42A27DB-BD31-4B8C-83A1-F6EECF244321}">
                <p14:modId xmlns:p14="http://schemas.microsoft.com/office/powerpoint/2010/main" val="1371754263"/>
              </p:ext>
            </p:extLst>
          </p:nvPr>
        </p:nvGraphicFramePr>
        <p:xfrm>
          <a:off x="409732" y="2627898"/>
          <a:ext cx="8918299" cy="3675896"/>
        </p:xfrm>
        <a:graphic>
          <a:graphicData uri="http://schemas.openxmlformats.org/drawingml/2006/table">
            <a:tbl>
              <a:tblPr/>
              <a:tblGrid>
                <a:gridCol w="1257074"/>
                <a:gridCol w="1229760"/>
                <a:gridCol w="1553080"/>
                <a:gridCol w="1448271"/>
                <a:gridCol w="800360"/>
                <a:gridCol w="981393"/>
                <a:gridCol w="1648361"/>
              </a:tblGrid>
              <a:tr h="502919">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endParaRPr kumimoji="0" lang="en-US" sz="2000" b="0" i="0" u="none" strike="noStrike" cap="none" normalizeH="0" baseline="0">
                        <a:ln>
                          <a:noFill/>
                        </a:ln>
                        <a:solidFill>
                          <a:srgbClr val="FFFFFF"/>
                        </a:solidFill>
                        <a:effectLst/>
                        <a:latin typeface="Gill Sans Light" charset="0"/>
                        <a:ea typeface="ヒラギノ角ゴ ProN W3" charset="0"/>
                        <a:cs typeface="ヒラギノ角ゴ ProN W3" charset="0"/>
                        <a:sym typeface="Gill Sans Light" charset="0"/>
                      </a:endParaRP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400" b="1" i="0" u="none" strike="noStrike" cap="none" normalizeH="0" baseline="0">
                          <a:ln>
                            <a:noFill/>
                          </a:ln>
                          <a:solidFill>
                            <a:srgbClr val="FFFFFF"/>
                          </a:solidFill>
                          <a:effectLst/>
                          <a:latin typeface="Gill Sans" charset="0"/>
                          <a:ea typeface="ヒラギノ角ゴ ProN W3" charset="0"/>
                          <a:cs typeface="Gill Sans" charset="0"/>
                          <a:sym typeface="Gill Sans" charset="0"/>
                        </a:rPr>
                        <a:t>Energy (MeV)</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400" b="1" i="0" u="none" strike="noStrike" cap="none" normalizeH="0" baseline="0">
                          <a:ln>
                            <a:noFill/>
                          </a:ln>
                          <a:solidFill>
                            <a:srgbClr val="FFFFFF"/>
                          </a:solidFill>
                          <a:effectLst/>
                          <a:latin typeface="Gill Sans" charset="0"/>
                          <a:ea typeface="ヒラギノ角ゴ ProN W3" charset="0"/>
                          <a:cs typeface="Gill Sans" charset="0"/>
                          <a:sym typeface="Gill Sans" charset="0"/>
                        </a:rPr>
                        <a:t>No. of Modules</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400" b="1" i="0" u="none" strike="noStrike" cap="none" normalizeH="0" baseline="0">
                          <a:ln>
                            <a:noFill/>
                          </a:ln>
                          <a:solidFill>
                            <a:srgbClr val="FFFFFF"/>
                          </a:solidFill>
                          <a:effectLst/>
                          <a:latin typeface="Gill Sans" charset="0"/>
                          <a:ea typeface="ヒラギノ角ゴ ProN W3" charset="0"/>
                          <a:cs typeface="Gill Sans" charset="0"/>
                          <a:sym typeface="Gill Sans" charset="0"/>
                        </a:rPr>
                        <a:t>No. of Cavities</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400" b="1" i="0" u="none" strike="noStrike" cap="none" normalizeH="0" baseline="0">
                          <a:ln>
                            <a:noFill/>
                          </a:ln>
                          <a:solidFill>
                            <a:srgbClr val="FFFFFF"/>
                          </a:solidFill>
                          <a:effectLst/>
                          <a:latin typeface="Gill Sans" charset="0"/>
                          <a:ea typeface="ヒラギノ角ゴ ProN W3" charset="0"/>
                          <a:cs typeface="Lucida Grande" charset="0"/>
                          <a:sym typeface="Gill Sans" charset="0"/>
                        </a:rPr>
                        <a:t>βg</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400" b="1" i="0" u="none" strike="noStrike" cap="none" normalizeH="0" baseline="0" dirty="0">
                          <a:ln>
                            <a:noFill/>
                          </a:ln>
                          <a:solidFill>
                            <a:srgbClr val="FFFFFF"/>
                          </a:solidFill>
                          <a:effectLst/>
                          <a:latin typeface="Gill Sans" charset="0"/>
                          <a:ea typeface="ヒラギノ角ゴ ProN W3" charset="0"/>
                          <a:cs typeface="Gill Sans" charset="0"/>
                          <a:sym typeface="Gill Sans" charset="0"/>
                        </a:rPr>
                        <a:t>Temp (K)</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400" b="1" i="0" u="none" strike="noStrike" cap="none" normalizeH="0" baseline="0">
                          <a:ln>
                            <a:noFill/>
                          </a:ln>
                          <a:solidFill>
                            <a:srgbClr val="FFFFFF"/>
                          </a:solidFill>
                          <a:effectLst/>
                          <a:latin typeface="Gill Sans" charset="0"/>
                          <a:ea typeface="ヒラギノ角ゴ ProN W3" charset="0"/>
                          <a:cs typeface="Gill Sans" charset="0"/>
                          <a:sym typeface="Gill Sans" charset="0"/>
                        </a:rPr>
                        <a:t>Cryo Length (m)</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r>
              <a:tr h="352553">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dirty="0">
                          <a:ln>
                            <a:noFill/>
                          </a:ln>
                          <a:solidFill>
                            <a:srgbClr val="FF0000"/>
                          </a:solidFill>
                          <a:effectLst/>
                          <a:latin typeface="Gill Sans" charset="0"/>
                          <a:ea typeface="ヒラギノ角ゴ ProN W3" charset="0"/>
                          <a:cs typeface="Gill Sans" charset="0"/>
                          <a:sym typeface="Gill Sans" charset="0"/>
                        </a:rPr>
                        <a:t>Source</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0.075</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1</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2553">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dirty="0">
                          <a:ln>
                            <a:noFill/>
                          </a:ln>
                          <a:solidFill>
                            <a:schemeClr val="accent6">
                              <a:lumMod val="75000"/>
                            </a:schemeClr>
                          </a:solidFill>
                          <a:effectLst/>
                          <a:latin typeface="Gill Sans" charset="0"/>
                          <a:ea typeface="ヒラギノ角ゴ ProN W3" charset="0"/>
                          <a:cs typeface="Gill Sans" charset="0"/>
                          <a:sym typeface="Gill Sans" charset="0"/>
                        </a:rPr>
                        <a:t>LEBT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0.075</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2553">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dirty="0">
                          <a:ln>
                            <a:noFill/>
                          </a:ln>
                          <a:solidFill>
                            <a:srgbClr val="FF6600"/>
                          </a:solidFill>
                          <a:effectLst/>
                          <a:latin typeface="Gill Sans" charset="0"/>
                          <a:ea typeface="ヒラギノ角ゴ ProN W3" charset="0"/>
                          <a:cs typeface="Gill Sans" charset="0"/>
                          <a:sym typeface="Gill Sans" charset="0"/>
                        </a:rPr>
                        <a:t>RFQ</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3.6</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1</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1</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2553">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dirty="0">
                          <a:ln>
                            <a:noFill/>
                          </a:ln>
                          <a:solidFill>
                            <a:srgbClr val="FFFF00"/>
                          </a:solidFill>
                          <a:effectLst/>
                          <a:latin typeface="Gill Sans" charset="0"/>
                          <a:ea typeface="ヒラギノ角ゴ ProN W3" charset="0"/>
                          <a:cs typeface="Gill Sans" charset="0"/>
                          <a:sym typeface="Gill Sans" charset="0"/>
                        </a:rPr>
                        <a:t>MEBT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3.6</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2553">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dirty="0">
                          <a:ln>
                            <a:noFill/>
                          </a:ln>
                          <a:solidFill>
                            <a:srgbClr val="FFFF00"/>
                          </a:solidFill>
                          <a:effectLst/>
                          <a:latin typeface="Gill Sans" charset="0"/>
                          <a:ea typeface="ヒラギノ角ゴ ProN W3" charset="0"/>
                          <a:cs typeface="Gill Sans" charset="0"/>
                          <a:sym typeface="Gill Sans" charset="0"/>
                        </a:rPr>
                        <a:t>DTL</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90</a:t>
                      </a:r>
                      <a:endPar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5</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5</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2553">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dirty="0">
                          <a:ln>
                            <a:noFill/>
                          </a:ln>
                          <a:solidFill>
                            <a:srgbClr val="2E6FFD"/>
                          </a:solidFill>
                          <a:effectLst/>
                          <a:latin typeface="Gill Sans" charset="0"/>
                          <a:ea typeface="ヒラギノ角ゴ ProN W3" charset="0"/>
                          <a:cs typeface="Gill Sans" charset="0"/>
                          <a:sym typeface="Gill Sans" charset="0"/>
                        </a:rPr>
                        <a:t>Spoke</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rPr>
                        <a:t>220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13</a:t>
                      </a:r>
                      <a:endPar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rPr>
                        <a:t>2 (2S) × </a:t>
                      </a:r>
                      <a:r>
                        <a:rPr kumimoji="0" lang="en-US" sz="18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13</a:t>
                      </a:r>
                      <a:endPar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0.5 </a:t>
                      </a:r>
                      <a:r>
                        <a:rPr kumimoji="0" lang="en-US" sz="1200" b="0" i="0" u="none" strike="noStrike" cap="none" normalizeH="0" baseline="0">
                          <a:ln>
                            <a:noFill/>
                          </a:ln>
                          <a:solidFill>
                            <a:srgbClr val="4D6165"/>
                          </a:solidFill>
                          <a:effectLst/>
                          <a:latin typeface="Gill Sans" charset="0"/>
                          <a:ea typeface="ヒラギノ角ゴ ProN W3" charset="0"/>
                          <a:cs typeface="Lucida Grande" charset="0"/>
                          <a:sym typeface="Gill Sans" charset="0"/>
                        </a:rPr>
                        <a:t>β</a:t>
                      </a:r>
                      <a:r>
                        <a:rPr kumimoji="0" lang="en-US" sz="1200" b="0" i="0" u="none" strike="noStrike" cap="none" normalizeH="0" baseline="-6000">
                          <a:ln>
                            <a:noFill/>
                          </a:ln>
                          <a:solidFill>
                            <a:srgbClr val="4D6165"/>
                          </a:solidFill>
                          <a:effectLst/>
                          <a:latin typeface="Gill Sans" charset="0"/>
                          <a:ea typeface="ヒラギノ角ゴ ProN W3" charset="0"/>
                          <a:cs typeface="Gill Sans" charset="0"/>
                          <a:sym typeface="Gill Sans" charset="0"/>
                        </a:rPr>
                        <a:t>opt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~2</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4.14</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2553">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dirty="0" smtClean="0">
                          <a:ln>
                            <a:noFill/>
                          </a:ln>
                          <a:solidFill>
                            <a:srgbClr val="2E72C6"/>
                          </a:solidFill>
                          <a:effectLst/>
                          <a:latin typeface="Gill Sans" charset="0"/>
                          <a:ea typeface="ヒラギノ角ゴ ProN W3" charset="0"/>
                          <a:cs typeface="Lucida Grande" charset="0"/>
                          <a:sym typeface="Gill Sans" charset="0"/>
                        </a:rPr>
                        <a:t>Medium </a:t>
                      </a:r>
                      <a:r>
                        <a:rPr kumimoji="0" lang="en-US" sz="1700" b="1" i="0" u="none" strike="noStrike" cap="none" normalizeH="0" baseline="0" dirty="0">
                          <a:ln>
                            <a:noFill/>
                          </a:ln>
                          <a:solidFill>
                            <a:srgbClr val="2E72C6"/>
                          </a:solidFill>
                          <a:effectLst/>
                          <a:latin typeface="Gill Sans" charset="0"/>
                          <a:ea typeface="ヒラギノ角ゴ ProN W3" charset="0"/>
                          <a:cs typeface="Lucida Grande" charset="0"/>
                          <a:sym typeface="Gill Sans" charset="0"/>
                        </a:rPr>
                        <a:t>β</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570</a:t>
                      </a:r>
                      <a:endPar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rPr>
                        <a:t>9</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rPr>
                        <a:t>4 (6C) × </a:t>
                      </a:r>
                      <a:r>
                        <a:rPr kumimoji="0" lang="en-US" sz="18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9</a:t>
                      </a:r>
                      <a:endPar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0.67</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~2</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8.28</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2553">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dirty="0">
                          <a:ln>
                            <a:noFill/>
                          </a:ln>
                          <a:solidFill>
                            <a:srgbClr val="2491FF"/>
                          </a:solidFill>
                          <a:effectLst/>
                          <a:latin typeface="Gill Sans" charset="0"/>
                          <a:ea typeface="ヒラギノ角ゴ ProN W3" charset="0"/>
                          <a:cs typeface="Lucida Grande" charset="0"/>
                          <a:sym typeface="Gill Sans" charset="0"/>
                        </a:rPr>
                        <a:t>High β</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2000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21</a:t>
                      </a:r>
                      <a:endPar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rPr>
                        <a:t>4 (5C) × </a:t>
                      </a:r>
                      <a:r>
                        <a:rPr kumimoji="0" lang="en-US" sz="18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21</a:t>
                      </a:r>
                      <a:endPar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0.86</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~2</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8.28</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2553">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dirty="0">
                          <a:ln>
                            <a:noFill/>
                          </a:ln>
                          <a:solidFill>
                            <a:srgbClr val="D000D0"/>
                          </a:solidFill>
                          <a:effectLst/>
                          <a:latin typeface="Gill Sans" charset="0"/>
                          <a:ea typeface="ヒラギノ角ゴ ProN W3" charset="0"/>
                          <a:cs typeface="Gill Sans" charset="0"/>
                          <a:sym typeface="Gill Sans" charset="0"/>
                        </a:rPr>
                        <a:t>HEBT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2000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bl>
          </a:graphicData>
        </a:graphic>
      </p:graphicFrame>
      <p:grpSp>
        <p:nvGrpSpPr>
          <p:cNvPr id="9506" name="Group 290"/>
          <p:cNvGrpSpPr>
            <a:grpSpLocks/>
          </p:cNvGrpSpPr>
          <p:nvPr/>
        </p:nvGrpSpPr>
        <p:grpSpPr bwMode="auto">
          <a:xfrm>
            <a:off x="200114" y="1240964"/>
            <a:ext cx="9413763" cy="1219201"/>
            <a:chOff x="0" y="29"/>
            <a:chExt cx="7904" cy="1024"/>
          </a:xfrm>
        </p:grpSpPr>
        <p:sp>
          <p:nvSpPr>
            <p:cNvPr id="9448" name="AutoShape 232"/>
            <p:cNvSpPr>
              <a:spLocks/>
            </p:cNvSpPr>
            <p:nvPr/>
          </p:nvSpPr>
          <p:spPr bwMode="auto">
            <a:xfrm>
              <a:off x="3440" y="408"/>
              <a:ext cx="608" cy="296"/>
            </a:xfrm>
            <a:prstGeom prst="roundRect">
              <a:avLst>
                <a:gd name="adj" fmla="val 29727"/>
              </a:avLst>
            </a:prstGeom>
            <a:solidFill>
              <a:srgbClr val="0000FF">
                <a:alpha val="79999"/>
              </a:srgbClr>
            </a:solidFill>
            <a:ln w="25400" cap="flat">
              <a:solidFill>
                <a:srgbClr val="4D4D4D">
                  <a:alpha val="79999"/>
                </a:srgbClr>
              </a:solidFill>
              <a:prstDash val="solid"/>
              <a:miter lim="800000"/>
              <a:headEnd type="none" w="med" len="med"/>
              <a:tailEnd type="none" w="med" len="med"/>
            </a:ln>
          </p:spPr>
          <p:txBody>
            <a:bodyPr lIns="0" tIns="0" rIns="0" bIns="0" anchor="ctr"/>
            <a:lstStyle/>
            <a:p>
              <a:r>
                <a:rPr lang="en-US" sz="1400" dirty="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Spokes</a:t>
              </a:r>
            </a:p>
          </p:txBody>
        </p:sp>
        <p:sp>
          <p:nvSpPr>
            <p:cNvPr id="9449" name="AutoShape 233"/>
            <p:cNvSpPr>
              <a:spLocks/>
            </p:cNvSpPr>
            <p:nvPr/>
          </p:nvSpPr>
          <p:spPr bwMode="auto">
            <a:xfrm>
              <a:off x="4168" y="408"/>
              <a:ext cx="779" cy="296"/>
            </a:xfrm>
            <a:prstGeom prst="roundRect">
              <a:avLst>
                <a:gd name="adj" fmla="val 27023"/>
              </a:avLst>
            </a:prstGeom>
            <a:solidFill>
              <a:srgbClr val="2E72C6">
                <a:alpha val="79999"/>
              </a:srgbClr>
            </a:solidFill>
            <a:ln w="25400" cap="flat">
              <a:solidFill>
                <a:srgbClr val="4D4D4D">
                  <a:alpha val="79999"/>
                </a:srgbClr>
              </a:solidFill>
              <a:prstDash val="solid"/>
              <a:miter lim="800000"/>
              <a:headEnd type="none" w="med" len="med"/>
              <a:tailEnd type="none" w="med" len="med"/>
            </a:ln>
          </p:spPr>
          <p:txBody>
            <a:bodyPr lIns="0" tIns="0" rIns="0" bIns="0" anchor="ctr"/>
            <a:lstStyle/>
            <a:p>
              <a:r>
                <a:rPr lang="en-US" sz="1400" dirty="0">
                  <a:solidFill>
                    <a:srgbClr val="FFFFFF"/>
                  </a:solidFill>
                  <a:effectLst>
                    <a:outerShdw blurRad="38100" dist="38100" dir="2700000" algn="tl">
                      <a:srgbClr val="000000"/>
                    </a:outerShdw>
                  </a:effectLst>
                  <a:latin typeface="Gill Sans" charset="0"/>
                  <a:ea typeface="ＭＳ Ｐゴシック" charset="0"/>
                  <a:cs typeface="Lucida Grande" charset="0"/>
                  <a:sym typeface="Gill Sans" charset="0"/>
                </a:rPr>
                <a:t>Medium β</a:t>
              </a:r>
            </a:p>
          </p:txBody>
        </p:sp>
        <p:sp>
          <p:nvSpPr>
            <p:cNvPr id="9450" name="AutoShape 234"/>
            <p:cNvSpPr>
              <a:spLocks/>
            </p:cNvSpPr>
            <p:nvPr/>
          </p:nvSpPr>
          <p:spPr bwMode="auto">
            <a:xfrm>
              <a:off x="5098" y="404"/>
              <a:ext cx="801" cy="304"/>
            </a:xfrm>
            <a:prstGeom prst="roundRect">
              <a:avLst>
                <a:gd name="adj" fmla="val 26315"/>
              </a:avLst>
            </a:prstGeom>
            <a:solidFill>
              <a:srgbClr val="2491FF">
                <a:alpha val="79999"/>
              </a:srgbClr>
            </a:solidFill>
            <a:ln w="25400" cap="flat">
              <a:solidFill>
                <a:srgbClr val="4D4D4D">
                  <a:alpha val="79999"/>
                </a:srgbClr>
              </a:solidFill>
              <a:prstDash val="solid"/>
              <a:miter lim="800000"/>
              <a:headEnd type="none" w="med" len="med"/>
              <a:tailEnd type="none" w="med" len="med"/>
            </a:ln>
          </p:spPr>
          <p:txBody>
            <a:bodyPr lIns="0" tIns="0" rIns="0" bIns="0" anchor="ctr"/>
            <a:lstStyle/>
            <a:p>
              <a:r>
                <a:rPr lang="en-US" sz="1400" dirty="0">
                  <a:solidFill>
                    <a:srgbClr val="FFFFFF"/>
                  </a:solidFill>
                  <a:effectLst>
                    <a:outerShdw blurRad="38100" dist="38100" dir="2700000" algn="tl">
                      <a:srgbClr val="000000"/>
                    </a:outerShdw>
                  </a:effectLst>
                  <a:latin typeface="Gill Sans" charset="0"/>
                  <a:ea typeface="ＭＳ Ｐゴシック" charset="0"/>
                  <a:cs typeface="Lucida Grande" charset="0"/>
                  <a:sym typeface="Gill Sans" charset="0"/>
                </a:rPr>
                <a:t>High β</a:t>
              </a:r>
            </a:p>
          </p:txBody>
        </p:sp>
        <p:sp>
          <p:nvSpPr>
            <p:cNvPr id="9451" name="AutoShape 235"/>
            <p:cNvSpPr>
              <a:spLocks/>
            </p:cNvSpPr>
            <p:nvPr/>
          </p:nvSpPr>
          <p:spPr bwMode="auto">
            <a:xfrm>
              <a:off x="2736" y="408"/>
              <a:ext cx="488" cy="296"/>
            </a:xfrm>
            <a:prstGeom prst="roundRect">
              <a:avLst>
                <a:gd name="adj" fmla="val 21620"/>
              </a:avLst>
            </a:prstGeom>
            <a:solidFill>
              <a:srgbClr val="FFFF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400" dirty="0">
                  <a:solidFill>
                    <a:srgbClr val="000000"/>
                  </a:solidFill>
                  <a:effectLst>
                    <a:outerShdw blurRad="38100" dist="38100" dir="2700000" algn="tl">
                      <a:srgbClr val="000000"/>
                    </a:outerShdw>
                  </a:effectLst>
                  <a:latin typeface="Gill Sans" charset="0"/>
                  <a:ea typeface="ＭＳ Ｐゴシック" charset="0"/>
                  <a:cs typeface="Gill Sans" charset="0"/>
                  <a:sym typeface="Gill Sans" charset="0"/>
                </a:rPr>
                <a:t>DTL</a:t>
              </a:r>
            </a:p>
          </p:txBody>
        </p:sp>
        <p:sp>
          <p:nvSpPr>
            <p:cNvPr id="9452" name="AutoShape 236"/>
            <p:cNvSpPr>
              <a:spLocks/>
            </p:cNvSpPr>
            <p:nvPr/>
          </p:nvSpPr>
          <p:spPr bwMode="auto">
            <a:xfrm>
              <a:off x="2080" y="408"/>
              <a:ext cx="544" cy="296"/>
            </a:xfrm>
            <a:prstGeom prst="roundRect">
              <a:avLst>
                <a:gd name="adj" fmla="val 29727"/>
              </a:avLst>
            </a:prstGeom>
            <a:solidFill>
              <a:srgbClr val="FFFF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400" dirty="0">
                  <a:solidFill>
                    <a:srgbClr val="000000"/>
                  </a:solidFill>
                  <a:effectLst>
                    <a:outerShdw blurRad="38100" dist="38100" dir="2700000" algn="tl">
                      <a:srgbClr val="000000"/>
                    </a:outerShdw>
                  </a:effectLst>
                  <a:latin typeface="Gill Sans" charset="0"/>
                  <a:ea typeface="ＭＳ Ｐゴシック" charset="0"/>
                  <a:cs typeface="Gill Sans" charset="0"/>
                  <a:sym typeface="Gill Sans" charset="0"/>
                </a:rPr>
                <a:t>MEBT</a:t>
              </a:r>
            </a:p>
          </p:txBody>
        </p:sp>
        <p:sp>
          <p:nvSpPr>
            <p:cNvPr id="9453" name="AutoShape 237"/>
            <p:cNvSpPr>
              <a:spLocks/>
            </p:cNvSpPr>
            <p:nvPr/>
          </p:nvSpPr>
          <p:spPr bwMode="auto">
            <a:xfrm>
              <a:off x="1408" y="408"/>
              <a:ext cx="548" cy="296"/>
            </a:xfrm>
            <a:prstGeom prst="roundRect">
              <a:avLst>
                <a:gd name="adj" fmla="val 29727"/>
              </a:avLst>
            </a:prstGeom>
            <a:solidFill>
              <a:srgbClr val="FF66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400">
                  <a:solidFill>
                    <a:srgbClr val="000000"/>
                  </a:solidFill>
                  <a:effectLst>
                    <a:outerShdw blurRad="38100" dist="38100" dir="2700000" algn="tl">
                      <a:srgbClr val="000000"/>
                    </a:outerShdw>
                  </a:effectLst>
                  <a:latin typeface="Gill Sans" charset="0"/>
                  <a:ea typeface="ＭＳ Ｐゴシック" charset="0"/>
                  <a:cs typeface="Gill Sans" charset="0"/>
                  <a:sym typeface="Gill Sans" charset="0"/>
                </a:rPr>
                <a:t>RFQ</a:t>
              </a:r>
            </a:p>
          </p:txBody>
        </p:sp>
        <p:sp>
          <p:nvSpPr>
            <p:cNvPr id="9454" name="AutoShape 238"/>
            <p:cNvSpPr>
              <a:spLocks/>
            </p:cNvSpPr>
            <p:nvPr/>
          </p:nvSpPr>
          <p:spPr bwMode="auto">
            <a:xfrm>
              <a:off x="768" y="408"/>
              <a:ext cx="548" cy="296"/>
            </a:xfrm>
            <a:prstGeom prst="roundRect">
              <a:avLst>
                <a:gd name="adj" fmla="val 27023"/>
              </a:avLst>
            </a:prstGeom>
            <a:solidFill>
              <a:schemeClr val="accent6">
                <a:alpha val="89999"/>
              </a:scheme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400">
                  <a:solidFill>
                    <a:srgbClr val="000000"/>
                  </a:solidFill>
                  <a:effectLst>
                    <a:outerShdw blurRad="38100" dist="38100" dir="2700000" algn="tl">
                      <a:srgbClr val="000000"/>
                    </a:outerShdw>
                  </a:effectLst>
                  <a:latin typeface="Gill Sans" charset="0"/>
                  <a:ea typeface="ＭＳ Ｐゴシック" charset="0"/>
                  <a:cs typeface="Gill Sans" charset="0"/>
                  <a:sym typeface="Gill Sans" charset="0"/>
                </a:rPr>
                <a:t>LEBT</a:t>
              </a:r>
            </a:p>
          </p:txBody>
        </p:sp>
        <p:sp>
          <p:nvSpPr>
            <p:cNvPr id="9455" name="AutoShape 239"/>
            <p:cNvSpPr>
              <a:spLocks/>
            </p:cNvSpPr>
            <p:nvPr/>
          </p:nvSpPr>
          <p:spPr bwMode="auto">
            <a:xfrm>
              <a:off x="0" y="408"/>
              <a:ext cx="664" cy="296"/>
            </a:xfrm>
            <a:prstGeom prst="roundRect">
              <a:avLst>
                <a:gd name="adj" fmla="val 24324"/>
              </a:avLst>
            </a:prstGeom>
            <a:solidFill>
              <a:srgbClr val="FF00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400" dirty="0">
                  <a:effectLst>
                    <a:outerShdw blurRad="38100" dist="38100" dir="2700000" algn="tl">
                      <a:srgbClr val="000000"/>
                    </a:outerShdw>
                  </a:effectLst>
                  <a:latin typeface="Gill Sans" charset="0"/>
                  <a:ea typeface="ＭＳ Ｐゴシック" charset="0"/>
                  <a:cs typeface="Gill Sans" charset="0"/>
                  <a:sym typeface="Gill Sans" charset="0"/>
                </a:rPr>
                <a:t>Source</a:t>
              </a:r>
            </a:p>
          </p:txBody>
        </p:sp>
        <p:sp>
          <p:nvSpPr>
            <p:cNvPr id="9456" name="AutoShape 240"/>
            <p:cNvSpPr>
              <a:spLocks/>
            </p:cNvSpPr>
            <p:nvPr/>
          </p:nvSpPr>
          <p:spPr bwMode="auto">
            <a:xfrm>
              <a:off x="6040" y="408"/>
              <a:ext cx="1136" cy="296"/>
            </a:xfrm>
            <a:prstGeom prst="roundRect">
              <a:avLst>
                <a:gd name="adj" fmla="val 18917"/>
              </a:avLst>
            </a:prstGeom>
            <a:solidFill>
              <a:srgbClr val="D000D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1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HEBT &amp; Contingency</a:t>
              </a:r>
            </a:p>
          </p:txBody>
        </p:sp>
        <p:sp>
          <p:nvSpPr>
            <p:cNvPr id="9457" name="Oval 241"/>
            <p:cNvSpPr>
              <a:spLocks/>
            </p:cNvSpPr>
            <p:nvPr/>
          </p:nvSpPr>
          <p:spPr bwMode="auto">
            <a:xfrm>
              <a:off x="7296" y="256"/>
              <a:ext cx="608" cy="608"/>
            </a:xfrm>
            <a:prstGeom prst="ellipse">
              <a:avLst/>
            </a:prstGeom>
            <a:solidFill>
              <a:srgbClr val="FF0000">
                <a:alpha val="79999"/>
              </a:srgbClr>
            </a:solidFill>
            <a:ln w="25400" cap="flat">
              <a:solidFill>
                <a:srgbClr val="676767">
                  <a:alpha val="79999"/>
                </a:srgbClr>
              </a:solidFill>
              <a:prstDash val="solid"/>
              <a:miter lim="800000"/>
              <a:headEnd type="none" w="med" len="med"/>
              <a:tailEnd type="none" w="med" len="med"/>
            </a:ln>
          </p:spPr>
          <p:txBody>
            <a:bodyPr lIns="0" tIns="0" rIns="0" bIns="0" anchor="ctr"/>
            <a:lstStyle/>
            <a:p>
              <a:pPr>
                <a:lnSpc>
                  <a:spcPct val="120000"/>
                </a:lnSpc>
              </a:pPr>
              <a:r>
                <a:rPr lang="en-US" sz="14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Target</a:t>
              </a:r>
            </a:p>
          </p:txBody>
        </p:sp>
        <p:sp>
          <p:nvSpPr>
            <p:cNvPr id="9458" name="Line 242"/>
            <p:cNvSpPr>
              <a:spLocks noChangeShapeType="1"/>
            </p:cNvSpPr>
            <p:nvPr/>
          </p:nvSpPr>
          <p:spPr bwMode="auto">
            <a:xfrm flipH="1">
              <a:off x="656"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59" name="Line 243"/>
            <p:cNvSpPr>
              <a:spLocks noChangeShapeType="1"/>
            </p:cNvSpPr>
            <p:nvPr/>
          </p:nvSpPr>
          <p:spPr bwMode="auto">
            <a:xfrm flipH="1">
              <a:off x="1312"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0" name="Line 244"/>
            <p:cNvSpPr>
              <a:spLocks noChangeShapeType="1"/>
            </p:cNvSpPr>
            <p:nvPr/>
          </p:nvSpPr>
          <p:spPr bwMode="auto">
            <a:xfrm flipH="1">
              <a:off x="1960"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1" name="Line 245"/>
            <p:cNvSpPr>
              <a:spLocks noChangeShapeType="1"/>
            </p:cNvSpPr>
            <p:nvPr/>
          </p:nvSpPr>
          <p:spPr bwMode="auto">
            <a:xfrm flipH="1">
              <a:off x="2624"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2" name="Line 246"/>
            <p:cNvSpPr>
              <a:spLocks noChangeShapeType="1"/>
            </p:cNvSpPr>
            <p:nvPr/>
          </p:nvSpPr>
          <p:spPr bwMode="auto">
            <a:xfrm flipH="1">
              <a:off x="3232" y="560"/>
              <a:ext cx="20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3" name="Line 247"/>
            <p:cNvSpPr>
              <a:spLocks noChangeShapeType="1"/>
            </p:cNvSpPr>
            <p:nvPr/>
          </p:nvSpPr>
          <p:spPr bwMode="auto">
            <a:xfrm flipH="1">
              <a:off x="4056"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4" name="Line 248"/>
            <p:cNvSpPr>
              <a:spLocks noChangeShapeType="1"/>
            </p:cNvSpPr>
            <p:nvPr/>
          </p:nvSpPr>
          <p:spPr bwMode="auto">
            <a:xfrm flipH="1">
              <a:off x="4936" y="560"/>
              <a:ext cx="152"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5" name="Line 249"/>
            <p:cNvSpPr>
              <a:spLocks noChangeShapeType="1"/>
            </p:cNvSpPr>
            <p:nvPr/>
          </p:nvSpPr>
          <p:spPr bwMode="auto">
            <a:xfrm flipH="1">
              <a:off x="5920"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6" name="Line 250"/>
            <p:cNvSpPr>
              <a:spLocks noChangeShapeType="1"/>
            </p:cNvSpPr>
            <p:nvPr/>
          </p:nvSpPr>
          <p:spPr bwMode="auto">
            <a:xfrm flipH="1">
              <a:off x="7176"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7" name="Line 251"/>
            <p:cNvSpPr>
              <a:spLocks noChangeShapeType="1"/>
            </p:cNvSpPr>
            <p:nvPr/>
          </p:nvSpPr>
          <p:spPr bwMode="auto">
            <a:xfrm flipH="1">
              <a:off x="1192" y="304"/>
              <a:ext cx="128"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8" name="Line 252"/>
            <p:cNvSpPr>
              <a:spLocks noChangeShapeType="1"/>
            </p:cNvSpPr>
            <p:nvPr/>
          </p:nvSpPr>
          <p:spPr bwMode="auto">
            <a:xfrm flipH="1">
              <a:off x="784" y="304"/>
              <a:ext cx="120"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9" name="Rectangle 253"/>
            <p:cNvSpPr>
              <a:spLocks/>
            </p:cNvSpPr>
            <p:nvPr/>
          </p:nvSpPr>
          <p:spPr bwMode="auto">
            <a:xfrm>
              <a:off x="923" y="221"/>
              <a:ext cx="2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2.4 m</a:t>
              </a:r>
            </a:p>
          </p:txBody>
        </p:sp>
        <p:sp>
          <p:nvSpPr>
            <p:cNvPr id="9470" name="Line 254"/>
            <p:cNvSpPr>
              <a:spLocks noChangeShapeType="1"/>
            </p:cNvSpPr>
            <p:nvPr/>
          </p:nvSpPr>
          <p:spPr bwMode="auto">
            <a:xfrm flipH="1">
              <a:off x="1848" y="304"/>
              <a:ext cx="112"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1" name="Line 255"/>
            <p:cNvSpPr>
              <a:spLocks noChangeShapeType="1"/>
            </p:cNvSpPr>
            <p:nvPr/>
          </p:nvSpPr>
          <p:spPr bwMode="auto">
            <a:xfrm flipH="1">
              <a:off x="1424" y="304"/>
              <a:ext cx="10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2" name="Rectangle 256"/>
            <p:cNvSpPr>
              <a:spLocks/>
            </p:cNvSpPr>
            <p:nvPr/>
          </p:nvSpPr>
          <p:spPr bwMode="auto">
            <a:xfrm>
              <a:off x="1579" y="221"/>
              <a:ext cx="2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4.5 m</a:t>
              </a:r>
            </a:p>
          </p:txBody>
        </p:sp>
        <p:sp>
          <p:nvSpPr>
            <p:cNvPr id="9473" name="Line 257"/>
            <p:cNvSpPr>
              <a:spLocks noChangeShapeType="1"/>
            </p:cNvSpPr>
            <p:nvPr/>
          </p:nvSpPr>
          <p:spPr bwMode="auto">
            <a:xfrm flipH="1">
              <a:off x="2512" y="304"/>
              <a:ext cx="112"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4" name="Line 258"/>
            <p:cNvSpPr>
              <a:spLocks noChangeShapeType="1"/>
            </p:cNvSpPr>
            <p:nvPr/>
          </p:nvSpPr>
          <p:spPr bwMode="auto">
            <a:xfrm flipH="1">
              <a:off x="2112" y="304"/>
              <a:ext cx="10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5" name="Rectangle 259"/>
            <p:cNvSpPr>
              <a:spLocks/>
            </p:cNvSpPr>
            <p:nvPr/>
          </p:nvSpPr>
          <p:spPr bwMode="auto">
            <a:xfrm>
              <a:off x="2231" y="221"/>
              <a:ext cx="2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3.6 m</a:t>
              </a:r>
            </a:p>
          </p:txBody>
        </p:sp>
        <p:sp>
          <p:nvSpPr>
            <p:cNvPr id="9476" name="Line 260"/>
            <p:cNvSpPr>
              <a:spLocks noChangeShapeType="1"/>
            </p:cNvSpPr>
            <p:nvPr/>
          </p:nvSpPr>
          <p:spPr bwMode="auto">
            <a:xfrm flipH="1">
              <a:off x="3160" y="304"/>
              <a:ext cx="88"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7" name="Line 261"/>
            <p:cNvSpPr>
              <a:spLocks noChangeShapeType="1"/>
            </p:cNvSpPr>
            <p:nvPr/>
          </p:nvSpPr>
          <p:spPr bwMode="auto">
            <a:xfrm flipH="1">
              <a:off x="2728" y="304"/>
              <a:ext cx="80"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8" name="Rectangle 262"/>
            <p:cNvSpPr>
              <a:spLocks/>
            </p:cNvSpPr>
            <p:nvPr/>
          </p:nvSpPr>
          <p:spPr bwMode="auto">
            <a:xfrm>
              <a:off x="2840" y="221"/>
              <a:ext cx="27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 40 m</a:t>
              </a:r>
            </a:p>
          </p:txBody>
        </p:sp>
        <p:sp>
          <p:nvSpPr>
            <p:cNvPr id="9479" name="Line 263"/>
            <p:cNvSpPr>
              <a:spLocks noChangeShapeType="1"/>
            </p:cNvSpPr>
            <p:nvPr/>
          </p:nvSpPr>
          <p:spPr bwMode="auto">
            <a:xfrm flipH="1">
              <a:off x="3928" y="304"/>
              <a:ext cx="112"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0" name="Line 264"/>
            <p:cNvSpPr>
              <a:spLocks noChangeShapeType="1"/>
            </p:cNvSpPr>
            <p:nvPr/>
          </p:nvSpPr>
          <p:spPr bwMode="auto">
            <a:xfrm flipH="1">
              <a:off x="3456" y="304"/>
              <a:ext cx="10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1" name="Rectangle 265"/>
            <p:cNvSpPr>
              <a:spLocks/>
            </p:cNvSpPr>
            <p:nvPr/>
          </p:nvSpPr>
          <p:spPr bwMode="auto">
            <a:xfrm>
              <a:off x="3611" y="221"/>
              <a:ext cx="24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54 m</a:t>
              </a:r>
            </a:p>
          </p:txBody>
        </p:sp>
        <p:sp>
          <p:nvSpPr>
            <p:cNvPr id="9482" name="Line 266"/>
            <p:cNvSpPr>
              <a:spLocks noChangeShapeType="1"/>
            </p:cNvSpPr>
            <p:nvPr/>
          </p:nvSpPr>
          <p:spPr bwMode="auto">
            <a:xfrm flipH="1">
              <a:off x="4752" y="304"/>
              <a:ext cx="160"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3" name="Line 267"/>
            <p:cNvSpPr>
              <a:spLocks noChangeShapeType="1"/>
            </p:cNvSpPr>
            <p:nvPr/>
          </p:nvSpPr>
          <p:spPr bwMode="auto">
            <a:xfrm flipH="1">
              <a:off x="4176" y="304"/>
              <a:ext cx="18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4" name="Rectangle 268"/>
            <p:cNvSpPr>
              <a:spLocks/>
            </p:cNvSpPr>
            <p:nvPr/>
          </p:nvSpPr>
          <p:spPr bwMode="auto">
            <a:xfrm>
              <a:off x="4391" y="221"/>
              <a:ext cx="24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75 m</a:t>
              </a:r>
            </a:p>
          </p:txBody>
        </p:sp>
        <p:sp>
          <p:nvSpPr>
            <p:cNvPr id="9485" name="Line 269"/>
            <p:cNvSpPr>
              <a:spLocks noChangeShapeType="1"/>
            </p:cNvSpPr>
            <p:nvPr/>
          </p:nvSpPr>
          <p:spPr bwMode="auto">
            <a:xfrm flipH="1">
              <a:off x="5744" y="304"/>
              <a:ext cx="184"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6" name="Line 270"/>
            <p:cNvSpPr>
              <a:spLocks noChangeShapeType="1"/>
            </p:cNvSpPr>
            <p:nvPr/>
          </p:nvSpPr>
          <p:spPr bwMode="auto">
            <a:xfrm flipH="1">
              <a:off x="5096" y="304"/>
              <a:ext cx="14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7" name="Rectangle 271"/>
            <p:cNvSpPr>
              <a:spLocks/>
            </p:cNvSpPr>
            <p:nvPr/>
          </p:nvSpPr>
          <p:spPr bwMode="auto">
            <a:xfrm>
              <a:off x="5297" y="221"/>
              <a:ext cx="3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174 m</a:t>
              </a:r>
            </a:p>
          </p:txBody>
        </p:sp>
        <p:sp>
          <p:nvSpPr>
            <p:cNvPr id="9488" name="AutoShape 272"/>
            <p:cNvSpPr>
              <a:spLocks/>
            </p:cNvSpPr>
            <p:nvPr/>
          </p:nvSpPr>
          <p:spPr bwMode="auto">
            <a:xfrm rot="-5400000">
              <a:off x="636"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89" name="AutoShape 273"/>
            <p:cNvSpPr>
              <a:spLocks/>
            </p:cNvSpPr>
            <p:nvPr/>
          </p:nvSpPr>
          <p:spPr bwMode="auto">
            <a:xfrm rot="-5400000">
              <a:off x="1916"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0" name="AutoShape 274"/>
            <p:cNvSpPr>
              <a:spLocks/>
            </p:cNvSpPr>
            <p:nvPr/>
          </p:nvSpPr>
          <p:spPr bwMode="auto">
            <a:xfrm rot="-5400000">
              <a:off x="3204"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1" name="AutoShape 275"/>
            <p:cNvSpPr>
              <a:spLocks/>
            </p:cNvSpPr>
            <p:nvPr/>
          </p:nvSpPr>
          <p:spPr bwMode="auto">
            <a:xfrm rot="-5400000">
              <a:off x="4020"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2" name="AutoShape 276"/>
            <p:cNvSpPr>
              <a:spLocks/>
            </p:cNvSpPr>
            <p:nvPr/>
          </p:nvSpPr>
          <p:spPr bwMode="auto">
            <a:xfrm rot="-5400000">
              <a:off x="4908"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3" name="AutoShape 277"/>
            <p:cNvSpPr>
              <a:spLocks/>
            </p:cNvSpPr>
            <p:nvPr/>
          </p:nvSpPr>
          <p:spPr bwMode="auto">
            <a:xfrm rot="-5400000">
              <a:off x="5884"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4" name="Rectangle 278"/>
            <p:cNvSpPr>
              <a:spLocks/>
            </p:cNvSpPr>
            <p:nvPr/>
          </p:nvSpPr>
          <p:spPr bwMode="auto">
            <a:xfrm>
              <a:off x="506" y="894"/>
              <a:ext cx="36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a:solidFill>
                    <a:srgbClr val="000000"/>
                  </a:solidFill>
                  <a:latin typeface="Gill Sans" charset="0"/>
                  <a:ea typeface="ＭＳ Ｐゴシック" charset="0"/>
                  <a:cs typeface="Gill Sans" charset="0"/>
                  <a:sym typeface="Gill Sans" charset="0"/>
                </a:rPr>
                <a:t>75 keV</a:t>
              </a:r>
            </a:p>
          </p:txBody>
        </p:sp>
        <p:sp>
          <p:nvSpPr>
            <p:cNvPr id="9495" name="Rectangle 279"/>
            <p:cNvSpPr>
              <a:spLocks/>
            </p:cNvSpPr>
            <p:nvPr/>
          </p:nvSpPr>
          <p:spPr bwMode="auto">
            <a:xfrm>
              <a:off x="1844" y="898"/>
              <a:ext cx="43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dirty="0">
                  <a:solidFill>
                    <a:srgbClr val="000000"/>
                  </a:solidFill>
                  <a:latin typeface="Gill Sans" charset="0"/>
                  <a:ea typeface="ＭＳ Ｐゴシック" charset="0"/>
                  <a:cs typeface="Gill Sans" charset="0"/>
                  <a:sym typeface="Gill Sans" charset="0"/>
                </a:rPr>
                <a:t>3.6 MeV</a:t>
              </a:r>
            </a:p>
          </p:txBody>
        </p:sp>
        <p:sp>
          <p:nvSpPr>
            <p:cNvPr id="9496" name="Rectangle 280"/>
            <p:cNvSpPr>
              <a:spLocks/>
            </p:cNvSpPr>
            <p:nvPr/>
          </p:nvSpPr>
          <p:spPr bwMode="auto">
            <a:xfrm>
              <a:off x="3058" y="898"/>
              <a:ext cx="40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dirty="0">
                  <a:solidFill>
                    <a:srgbClr val="000000"/>
                  </a:solidFill>
                  <a:latin typeface="Gill Sans" charset="0"/>
                  <a:ea typeface="ＭＳ Ｐゴシック" charset="0"/>
                  <a:cs typeface="Gill Sans" charset="0"/>
                  <a:sym typeface="Gill Sans" charset="0"/>
                </a:rPr>
                <a:t>90 MeV</a:t>
              </a:r>
            </a:p>
          </p:txBody>
        </p:sp>
        <p:sp>
          <p:nvSpPr>
            <p:cNvPr id="9497" name="Rectangle 281"/>
            <p:cNvSpPr>
              <a:spLocks/>
            </p:cNvSpPr>
            <p:nvPr/>
          </p:nvSpPr>
          <p:spPr bwMode="auto">
            <a:xfrm>
              <a:off x="3822" y="898"/>
              <a:ext cx="47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dirty="0">
                  <a:solidFill>
                    <a:srgbClr val="000000"/>
                  </a:solidFill>
                  <a:latin typeface="Gill Sans" charset="0"/>
                  <a:ea typeface="ＭＳ Ｐゴシック" charset="0"/>
                  <a:cs typeface="Gill Sans" charset="0"/>
                  <a:sym typeface="Gill Sans" charset="0"/>
                </a:rPr>
                <a:t>220 MeV</a:t>
              </a:r>
            </a:p>
          </p:txBody>
        </p:sp>
        <p:sp>
          <p:nvSpPr>
            <p:cNvPr id="9498" name="Rectangle 282"/>
            <p:cNvSpPr>
              <a:spLocks/>
            </p:cNvSpPr>
            <p:nvPr/>
          </p:nvSpPr>
          <p:spPr bwMode="auto">
            <a:xfrm>
              <a:off x="4706" y="898"/>
              <a:ext cx="47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dirty="0">
                  <a:solidFill>
                    <a:srgbClr val="000000"/>
                  </a:solidFill>
                  <a:latin typeface="Gill Sans" charset="0"/>
                  <a:ea typeface="ＭＳ Ｐゴシック" charset="0"/>
                  <a:cs typeface="Gill Sans" charset="0"/>
                  <a:sym typeface="Gill Sans" charset="0"/>
                </a:rPr>
                <a:t>570 MeV</a:t>
              </a:r>
            </a:p>
          </p:txBody>
        </p:sp>
        <p:sp>
          <p:nvSpPr>
            <p:cNvPr id="9499" name="Rectangle 283"/>
            <p:cNvSpPr>
              <a:spLocks/>
            </p:cNvSpPr>
            <p:nvPr/>
          </p:nvSpPr>
          <p:spPr bwMode="auto">
            <a:xfrm>
              <a:off x="5626" y="898"/>
              <a:ext cx="53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a:solidFill>
                    <a:srgbClr val="000000"/>
                  </a:solidFill>
                  <a:latin typeface="Gill Sans" charset="0"/>
                  <a:ea typeface="ＭＳ Ｐゴシック" charset="0"/>
                  <a:cs typeface="Gill Sans" charset="0"/>
                  <a:sym typeface="Gill Sans" charset="0"/>
                </a:rPr>
                <a:t>2000 MeV</a:t>
              </a:r>
            </a:p>
          </p:txBody>
        </p:sp>
        <p:sp>
          <p:nvSpPr>
            <p:cNvPr id="9500" name="Rectangle 284"/>
            <p:cNvSpPr>
              <a:spLocks/>
            </p:cNvSpPr>
            <p:nvPr/>
          </p:nvSpPr>
          <p:spPr bwMode="auto">
            <a:xfrm>
              <a:off x="2395" y="29"/>
              <a:ext cx="58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a:solidFill>
                    <a:srgbClr val="000000"/>
                  </a:solidFill>
                  <a:latin typeface="Gill Sans" charset="0"/>
                  <a:ea typeface="ＭＳ Ｐゴシック" charset="0"/>
                  <a:cs typeface="Gill Sans" charset="0"/>
                  <a:sym typeface="Gill Sans" charset="0"/>
                </a:rPr>
                <a:t>352.21 MHz</a:t>
              </a:r>
            </a:p>
          </p:txBody>
        </p:sp>
        <p:sp>
          <p:nvSpPr>
            <p:cNvPr id="9501" name="Rectangle 285"/>
            <p:cNvSpPr>
              <a:spLocks/>
            </p:cNvSpPr>
            <p:nvPr/>
          </p:nvSpPr>
          <p:spPr bwMode="auto">
            <a:xfrm>
              <a:off x="4712" y="29"/>
              <a:ext cx="58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a:solidFill>
                    <a:srgbClr val="000000"/>
                  </a:solidFill>
                  <a:latin typeface="Gill Sans" charset="0"/>
                  <a:ea typeface="ＭＳ Ｐゴシック" charset="0"/>
                  <a:cs typeface="Gill Sans" charset="0"/>
                  <a:sym typeface="Gill Sans" charset="0"/>
                </a:rPr>
                <a:t>704.42 MHz</a:t>
              </a:r>
            </a:p>
          </p:txBody>
        </p:sp>
        <p:sp>
          <p:nvSpPr>
            <p:cNvPr id="9502" name="AutoShape 286"/>
            <p:cNvSpPr>
              <a:spLocks/>
            </p:cNvSpPr>
            <p:nvPr/>
          </p:nvSpPr>
          <p:spPr bwMode="auto">
            <a:xfrm flipH="1">
              <a:off x="1400" y="40"/>
              <a:ext cx="1000" cy="120"/>
            </a:xfrm>
            <a:prstGeom prst="rightArrow">
              <a:avLst>
                <a:gd name="adj1" fmla="val 50824"/>
                <a:gd name="adj2" fmla="val 213349"/>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503" name="AutoShape 287"/>
            <p:cNvSpPr>
              <a:spLocks/>
            </p:cNvSpPr>
            <p:nvPr/>
          </p:nvSpPr>
          <p:spPr bwMode="auto">
            <a:xfrm>
              <a:off x="5352" y="40"/>
              <a:ext cx="584" cy="120"/>
            </a:xfrm>
            <a:prstGeom prst="rightArrow">
              <a:avLst>
                <a:gd name="adj1" fmla="val 50824"/>
                <a:gd name="adj2" fmla="val 213345"/>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504" name="AutoShape 288"/>
            <p:cNvSpPr>
              <a:spLocks/>
            </p:cNvSpPr>
            <p:nvPr/>
          </p:nvSpPr>
          <p:spPr bwMode="auto">
            <a:xfrm flipH="1">
              <a:off x="4152" y="40"/>
              <a:ext cx="592" cy="120"/>
            </a:xfrm>
            <a:prstGeom prst="rightArrow">
              <a:avLst>
                <a:gd name="adj1" fmla="val 50824"/>
                <a:gd name="adj2" fmla="val 213344"/>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505" name="AutoShape 289"/>
            <p:cNvSpPr>
              <a:spLocks/>
            </p:cNvSpPr>
            <p:nvPr/>
          </p:nvSpPr>
          <p:spPr bwMode="auto">
            <a:xfrm>
              <a:off x="3040" y="40"/>
              <a:ext cx="1008" cy="120"/>
            </a:xfrm>
            <a:prstGeom prst="rightArrow">
              <a:avLst>
                <a:gd name="adj1" fmla="val 50824"/>
                <a:gd name="adj2" fmla="val 213344"/>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292817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3848" y="1380279"/>
            <a:ext cx="3944634" cy="3943350"/>
          </a:xfrm>
          <a:prstGeom prst="rect">
            <a:avLst/>
          </a:prstGeom>
          <a:noFill/>
          <a:ln w="12700" cap="flat">
            <a:solidFill>
              <a:srgbClr val="008040"/>
            </a:solidFill>
            <a:prstDash val="solid"/>
            <a:miter lim="800000"/>
            <a:headEnd/>
            <a:tailEnd/>
          </a:ln>
          <a:effectLst>
            <a:outerShdw blurRad="101600" dist="152400" dir="2700000" algn="ctr" rotWithShape="0">
              <a:schemeClr val="bg2">
                <a:alpha val="42999"/>
              </a:schemeClr>
            </a:outerShdw>
          </a:effectLst>
          <a:extLst>
            <a:ext uri="{909E8E84-426E-40dd-AFC4-6F175D3DCCD1}">
              <a14:hiddenFill xmlns:a14="http://schemas.microsoft.com/office/drawing/2010/main">
                <a:solidFill>
                  <a:srgbClr val="FFFFFF"/>
                </a:solidFill>
              </a14:hiddenFill>
            </a:ext>
          </a:extLst>
        </p:spPr>
      </p:pic>
      <p:pic>
        <p:nvPicPr>
          <p:cNvPr id="14546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349" y="976755"/>
            <a:ext cx="832518" cy="84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66" name="Rectangle 4"/>
          <p:cNvSpPr>
            <a:spLocks/>
          </p:cNvSpPr>
          <p:nvPr/>
        </p:nvSpPr>
        <p:spPr bwMode="auto">
          <a:xfrm>
            <a:off x="188203" y="1778151"/>
            <a:ext cx="1772227" cy="58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7986" tIns="37986" rIns="37986" bIns="37986"/>
          <a:lstStyle/>
          <a:p>
            <a:pPr algn="l"/>
            <a:r>
              <a:rPr lang="en-US" sz="1400" dirty="0" err="1">
                <a:ea typeface="ＭＳ Ｐゴシック" charset="0"/>
                <a:cs typeface="ＭＳ Ｐゴシック" charset="0"/>
              </a:rPr>
              <a:t>Sebastien</a:t>
            </a:r>
            <a:r>
              <a:rPr lang="en-US" sz="1400" dirty="0">
                <a:ea typeface="ＭＳ Ｐゴシック" charset="0"/>
                <a:cs typeface="ＭＳ Ｐゴシック" charset="0"/>
              </a:rPr>
              <a:t> </a:t>
            </a:r>
            <a:r>
              <a:rPr lang="en-US" sz="1400" dirty="0" err="1">
                <a:ea typeface="ＭＳ Ｐゴシック" charset="0"/>
                <a:cs typeface="ＭＳ Ｐゴシック" charset="0"/>
              </a:rPr>
              <a:t>Bousson</a:t>
            </a:r>
            <a:endParaRPr lang="en-US" sz="1400" dirty="0">
              <a:ea typeface="ＭＳ Ｐゴシック" charset="0"/>
              <a:cs typeface="ＭＳ Ｐゴシック" charset="0"/>
            </a:endParaRPr>
          </a:p>
        </p:txBody>
      </p:sp>
      <p:pic>
        <p:nvPicPr>
          <p:cNvPr id="145412" name="Picture 8"/>
          <p:cNvPicPr>
            <a:picLocks noChangeArrowheads="1"/>
          </p:cNvPicPr>
          <p:nvPr/>
        </p:nvPicPr>
        <p:blipFill>
          <a:blip r:embed="rId5">
            <a:extLst>
              <a:ext uri="{28A0092B-C50C-407E-A947-70E740481C1C}">
                <a14:useLocalDpi xmlns:a14="http://schemas.microsoft.com/office/drawing/2010/main" val="0"/>
              </a:ext>
            </a:extLst>
          </a:blip>
          <a:srcRect l="9482" r="5336"/>
          <a:stretch>
            <a:fillRect/>
          </a:stretch>
        </p:blipFill>
        <p:spPr bwMode="auto">
          <a:xfrm>
            <a:off x="1570407" y="1231518"/>
            <a:ext cx="1023692" cy="69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1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045" y="2514897"/>
            <a:ext cx="1679030" cy="102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1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0222" y="5521662"/>
            <a:ext cx="1672784" cy="78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145415" name="Picture 11"/>
          <p:cNvPicPr>
            <a:picLocks noChangeArrowheads="1"/>
          </p:cNvPicPr>
          <p:nvPr/>
        </p:nvPicPr>
        <p:blipFill>
          <a:blip r:embed="rId8">
            <a:extLst>
              <a:ext uri="{28A0092B-C50C-407E-A947-70E740481C1C}">
                <a14:useLocalDpi xmlns:a14="http://schemas.microsoft.com/office/drawing/2010/main" val="0"/>
              </a:ext>
            </a:extLst>
          </a:blip>
          <a:srcRect l="18253" r="18892"/>
          <a:stretch>
            <a:fillRect/>
          </a:stretch>
        </p:blipFill>
        <p:spPr bwMode="auto">
          <a:xfrm>
            <a:off x="4943006" y="5337573"/>
            <a:ext cx="1012318" cy="94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61" name="Rectangle 12"/>
          <p:cNvSpPr>
            <a:spLocks/>
          </p:cNvSpPr>
          <p:nvPr/>
        </p:nvSpPr>
        <p:spPr bwMode="auto">
          <a:xfrm>
            <a:off x="755217" y="3440831"/>
            <a:ext cx="12737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7986" tIns="37986" rIns="37986" bIns="37986"/>
          <a:lstStyle/>
          <a:p>
            <a:pPr algn="l"/>
            <a:r>
              <a:rPr lang="en-US" sz="1400" dirty="0">
                <a:ea typeface="ＭＳ Ｐゴシック" charset="0"/>
                <a:cs typeface="ＭＳ Ｐゴシック" charset="0"/>
              </a:rPr>
              <a:t>Pierre </a:t>
            </a:r>
            <a:r>
              <a:rPr lang="en-US" sz="1400" dirty="0" err="1">
                <a:ea typeface="ＭＳ Ｐゴシック" charset="0"/>
                <a:cs typeface="ＭＳ Ｐゴシック" charset="0"/>
              </a:rPr>
              <a:t>Bosland</a:t>
            </a:r>
            <a:endParaRPr lang="en-US" sz="1400" dirty="0">
              <a:ea typeface="ＭＳ Ｐゴシック" charset="0"/>
              <a:cs typeface="ＭＳ Ｐゴシック" charset="0"/>
            </a:endParaRPr>
          </a:p>
        </p:txBody>
      </p:sp>
      <p:pic>
        <p:nvPicPr>
          <p:cNvPr id="145459"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76687" y="5617727"/>
            <a:ext cx="565006" cy="66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60" name="Rectangle 16"/>
          <p:cNvSpPr>
            <a:spLocks/>
          </p:cNvSpPr>
          <p:nvPr/>
        </p:nvSpPr>
        <p:spPr bwMode="auto">
          <a:xfrm>
            <a:off x="5661920" y="6038542"/>
            <a:ext cx="1886564"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7986" tIns="37986" rIns="37986" bIns="37986"/>
          <a:lstStyle/>
          <a:p>
            <a:pPr algn="l"/>
            <a:r>
              <a:rPr lang="en-US" sz="1400">
                <a:ea typeface="ＭＳ Ｐゴシック" charset="0"/>
                <a:cs typeface="ＭＳ Ｐゴシック" charset="0"/>
              </a:rPr>
              <a:t>Santo Gammino</a:t>
            </a:r>
          </a:p>
        </p:txBody>
      </p:sp>
      <p:pic>
        <p:nvPicPr>
          <p:cNvPr id="145458"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97321" y="5701290"/>
            <a:ext cx="683641" cy="38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55"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15576" y="599954"/>
            <a:ext cx="628854" cy="89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56" name="Rectangle 21"/>
          <p:cNvSpPr>
            <a:spLocks/>
          </p:cNvSpPr>
          <p:nvPr/>
        </p:nvSpPr>
        <p:spPr bwMode="auto">
          <a:xfrm>
            <a:off x="8604809" y="1490066"/>
            <a:ext cx="1039158" cy="58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7986" tIns="37986" rIns="37986" bIns="37986"/>
          <a:lstStyle/>
          <a:p>
            <a:pPr algn="l"/>
            <a:r>
              <a:rPr lang="en-US" sz="1400">
                <a:ea typeface="ＭＳ Ｐゴシック" charset="0"/>
                <a:cs typeface="ＭＳ Ｐゴシック" charset="0"/>
              </a:rPr>
              <a:t>Søren Pape Møller</a:t>
            </a:r>
          </a:p>
        </p:txBody>
      </p:sp>
      <p:pic>
        <p:nvPicPr>
          <p:cNvPr id="145454" name="Picture 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7506" y="1121844"/>
            <a:ext cx="497843" cy="42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50" name="Picture 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55037" y="2162829"/>
            <a:ext cx="578833" cy="56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51" name="Rectangle 26"/>
          <p:cNvSpPr>
            <a:spLocks/>
          </p:cNvSpPr>
          <p:nvPr/>
        </p:nvSpPr>
        <p:spPr bwMode="auto">
          <a:xfrm>
            <a:off x="8808724" y="2700379"/>
            <a:ext cx="690182" cy="58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7986" tIns="37986" rIns="37986" bIns="37986"/>
          <a:lstStyle/>
          <a:p>
            <a:pPr algn="l"/>
            <a:r>
              <a:rPr lang="en-US" sz="1400" dirty="0">
                <a:ea typeface="ＭＳ Ｐゴシック" charset="0"/>
                <a:cs typeface="ＭＳ Ｐゴシック" charset="0"/>
              </a:rPr>
              <a:t>Roger </a:t>
            </a:r>
            <a:r>
              <a:rPr lang="en-US" sz="1400" dirty="0" err="1">
                <a:ea typeface="ＭＳ Ｐゴシック" charset="0"/>
                <a:cs typeface="ＭＳ Ｐゴシック" charset="0"/>
              </a:rPr>
              <a:t>Ruber</a:t>
            </a:r>
            <a:endParaRPr lang="en-US" sz="1400" dirty="0">
              <a:ea typeface="ＭＳ Ｐゴシック" charset="0"/>
              <a:cs typeface="ＭＳ Ｐゴシック" charset="0"/>
            </a:endParaRPr>
          </a:p>
        </p:txBody>
      </p:sp>
      <p:pic>
        <p:nvPicPr>
          <p:cNvPr id="145452" name="Picture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30299" y="2501794"/>
            <a:ext cx="689596" cy="6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21" name="Rectangle 30"/>
          <p:cNvSpPr>
            <a:spLocks/>
          </p:cNvSpPr>
          <p:nvPr/>
        </p:nvSpPr>
        <p:spPr bwMode="auto">
          <a:xfrm>
            <a:off x="1744492" y="5494918"/>
            <a:ext cx="165789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28494" tIns="28494" rIns="28494" bIns="28494"/>
          <a:lstStyle/>
          <a:p>
            <a:pPr algn="l"/>
            <a:r>
              <a:rPr lang="en-US" sz="1400" dirty="0" err="1">
                <a:ea typeface="ＭＳ Ｐゴシック" charset="0"/>
                <a:cs typeface="ＭＳ Ｐゴシック" charset="0"/>
                <a:sym typeface="Helvetica" charset="0"/>
              </a:rPr>
              <a:t>Ibon</a:t>
            </a:r>
            <a:r>
              <a:rPr lang="en-US" sz="1400" dirty="0">
                <a:ea typeface="ＭＳ Ｐゴシック" charset="0"/>
                <a:cs typeface="ＭＳ Ｐゴシック" charset="0"/>
                <a:sym typeface="Helvetica" charset="0"/>
              </a:rPr>
              <a:t> </a:t>
            </a:r>
            <a:r>
              <a:rPr lang="en-US" sz="1400" dirty="0" err="1">
                <a:ea typeface="ＭＳ Ｐゴシック" charset="0"/>
                <a:cs typeface="ＭＳ Ｐゴシック" charset="0"/>
                <a:sym typeface="Helvetica" charset="0"/>
              </a:rPr>
              <a:t>Bustinduy</a:t>
            </a:r>
            <a:endParaRPr lang="en-US" sz="1400" dirty="0">
              <a:ea typeface="ＭＳ Ｐゴシック" charset="0"/>
              <a:cs typeface="ＭＳ Ｐゴシック" charset="0"/>
              <a:sym typeface="Helvetica" charset="0"/>
            </a:endParaRPr>
          </a:p>
        </p:txBody>
      </p:sp>
      <p:pic>
        <p:nvPicPr>
          <p:cNvPr id="145422" name="Picture 3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69353" y="5792955"/>
            <a:ext cx="976630" cy="39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145423" name="Picture 3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39999">
            <a:off x="6866967" y="1149086"/>
            <a:ext cx="810992" cy="85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24" name="Line 33"/>
          <p:cNvSpPr>
            <a:spLocks noChangeShapeType="1"/>
          </p:cNvSpPr>
          <p:nvPr/>
        </p:nvSpPr>
        <p:spPr bwMode="auto">
          <a:xfrm>
            <a:off x="2150881" y="1821622"/>
            <a:ext cx="1130619" cy="2624527"/>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25" name="Line 34"/>
          <p:cNvSpPr>
            <a:spLocks noChangeShapeType="1"/>
          </p:cNvSpPr>
          <p:nvPr/>
        </p:nvSpPr>
        <p:spPr bwMode="auto">
          <a:xfrm>
            <a:off x="1960427" y="2991198"/>
            <a:ext cx="1321066" cy="1454944"/>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26" name="Line 35"/>
          <p:cNvSpPr>
            <a:spLocks noChangeShapeType="1"/>
          </p:cNvSpPr>
          <p:nvPr/>
        </p:nvSpPr>
        <p:spPr bwMode="auto">
          <a:xfrm flipV="1">
            <a:off x="4106611" y="5358157"/>
            <a:ext cx="190562" cy="474722"/>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27" name="Line 36"/>
          <p:cNvSpPr>
            <a:spLocks noChangeShapeType="1"/>
          </p:cNvSpPr>
          <p:nvPr/>
        </p:nvSpPr>
        <p:spPr bwMode="auto">
          <a:xfrm rot="10800000">
            <a:off x="3993733" y="4855718"/>
            <a:ext cx="1668188" cy="828246"/>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28" name="Line 37"/>
          <p:cNvSpPr>
            <a:spLocks noChangeShapeType="1"/>
          </p:cNvSpPr>
          <p:nvPr/>
        </p:nvSpPr>
        <p:spPr bwMode="auto">
          <a:xfrm flipH="1">
            <a:off x="3993737" y="1930783"/>
            <a:ext cx="3026429" cy="1815930"/>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29" name="Line 38"/>
          <p:cNvSpPr>
            <a:spLocks noChangeShapeType="1"/>
          </p:cNvSpPr>
          <p:nvPr/>
        </p:nvSpPr>
        <p:spPr bwMode="auto">
          <a:xfrm flipH="1">
            <a:off x="4459460" y="2991196"/>
            <a:ext cx="2611609" cy="294404"/>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30" name="Line 39"/>
          <p:cNvSpPr>
            <a:spLocks noChangeShapeType="1"/>
          </p:cNvSpPr>
          <p:nvPr/>
        </p:nvSpPr>
        <p:spPr bwMode="auto">
          <a:xfrm rot="10800000">
            <a:off x="4106612" y="3638894"/>
            <a:ext cx="2981104" cy="345282"/>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31" name="Line 40"/>
          <p:cNvSpPr>
            <a:spLocks noChangeShapeType="1"/>
          </p:cNvSpPr>
          <p:nvPr/>
        </p:nvSpPr>
        <p:spPr bwMode="auto">
          <a:xfrm rot="10800000" flipH="1">
            <a:off x="1769355" y="4961841"/>
            <a:ext cx="1306982" cy="559823"/>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32" name="Rectangle 41"/>
          <p:cNvSpPr>
            <a:spLocks/>
          </p:cNvSpPr>
          <p:nvPr/>
        </p:nvSpPr>
        <p:spPr bwMode="auto">
          <a:xfrm>
            <a:off x="897944" y="4616818"/>
            <a:ext cx="116242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8494" tIns="28494" rIns="28494" bIns="28494"/>
          <a:lstStyle/>
          <a:p>
            <a:pPr algn="l"/>
            <a:r>
              <a:rPr lang="en-US" sz="1400">
                <a:ea typeface="ＭＳ Ｐゴシック" charset="0"/>
                <a:cs typeface="ＭＳ Ｐゴシック" charset="0"/>
                <a:sym typeface="Helvetica" charset="0"/>
              </a:rPr>
              <a:t>CERN</a:t>
            </a:r>
          </a:p>
        </p:txBody>
      </p:sp>
      <p:sp>
        <p:nvSpPr>
          <p:cNvPr id="145433" name="Line 42"/>
          <p:cNvSpPr>
            <a:spLocks noChangeShapeType="1"/>
          </p:cNvSpPr>
          <p:nvPr/>
        </p:nvSpPr>
        <p:spPr bwMode="auto">
          <a:xfrm rot="10800000" flipH="1" flipV="1">
            <a:off x="1570410" y="4201024"/>
            <a:ext cx="2193190" cy="476593"/>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pic>
        <p:nvPicPr>
          <p:cNvPr id="145434" name="Picture 4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7525" y="3978231"/>
            <a:ext cx="626474" cy="61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35" name="Rectangle 44"/>
          <p:cNvSpPr>
            <a:spLocks/>
          </p:cNvSpPr>
          <p:nvPr/>
        </p:nvSpPr>
        <p:spPr bwMode="auto">
          <a:xfrm>
            <a:off x="7047800" y="4677600"/>
            <a:ext cx="222116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8494" tIns="28494" rIns="28494" bIns="28494"/>
          <a:lstStyle/>
          <a:p>
            <a:pPr algn="l"/>
            <a:r>
              <a:rPr lang="en-US" sz="1400">
                <a:ea typeface="ＭＳ Ｐゴシック" charset="0"/>
                <a:cs typeface="ＭＳ Ｐゴシック" charset="0"/>
                <a:sym typeface="Helvetica" charset="0"/>
              </a:rPr>
              <a:t>The National Center for Nuclear Research, Swierk </a:t>
            </a:r>
          </a:p>
        </p:txBody>
      </p:sp>
      <p:sp>
        <p:nvSpPr>
          <p:cNvPr id="145436" name="Line 45"/>
          <p:cNvSpPr>
            <a:spLocks noChangeShapeType="1"/>
          </p:cNvSpPr>
          <p:nvPr/>
        </p:nvSpPr>
        <p:spPr bwMode="auto">
          <a:xfrm flipH="1" flipV="1">
            <a:off x="4571107" y="3984192"/>
            <a:ext cx="2338292" cy="871537"/>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pic>
        <p:nvPicPr>
          <p:cNvPr id="145437" name="Picture 4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22304" y="2353878"/>
            <a:ext cx="1121558" cy="78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38" name="Picture 4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94766" y="3543647"/>
            <a:ext cx="114694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145439" name="Picture 4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05346" y="3984190"/>
            <a:ext cx="759866" cy="60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40" name="Picture 4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87841" y="5385799"/>
            <a:ext cx="1270162" cy="7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48" name="Picture 5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41665" y="4201042"/>
            <a:ext cx="1385929" cy="28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145449" name="Rectangle 51"/>
          <p:cNvSpPr>
            <a:spLocks/>
          </p:cNvSpPr>
          <p:nvPr/>
        </p:nvSpPr>
        <p:spPr bwMode="auto">
          <a:xfrm>
            <a:off x="8313712" y="4034322"/>
            <a:ext cx="1045798" cy="58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7986" tIns="37986" rIns="37986" bIns="37986"/>
          <a:lstStyle/>
          <a:p>
            <a:pPr algn="l"/>
            <a:r>
              <a:rPr lang="en-US" sz="1400" dirty="0">
                <a:ea typeface="ＭＳ Ｐゴシック" charset="0"/>
                <a:cs typeface="ＭＳ Ｐゴシック" charset="0"/>
              </a:rPr>
              <a:t>Anders J </a:t>
            </a:r>
            <a:br>
              <a:rPr lang="en-US" sz="1400" dirty="0">
                <a:ea typeface="ＭＳ Ｐゴシック" charset="0"/>
                <a:cs typeface="ＭＳ Ｐゴシック" charset="0"/>
              </a:rPr>
            </a:br>
            <a:r>
              <a:rPr lang="en-US" sz="1400" dirty="0">
                <a:ea typeface="ＭＳ Ｐゴシック" charset="0"/>
                <a:cs typeface="ＭＳ Ｐゴシック" charset="0"/>
              </a:rPr>
              <a:t>Johansson</a:t>
            </a:r>
          </a:p>
        </p:txBody>
      </p:sp>
      <p:pic>
        <p:nvPicPr>
          <p:cNvPr id="145447" name="Picture 5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518690" y="3380932"/>
            <a:ext cx="526725" cy="7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61" name="Title 1"/>
          <p:cNvSpPr txBox="1">
            <a:spLocks/>
          </p:cNvSpPr>
          <p:nvPr/>
        </p:nvSpPr>
        <p:spPr>
          <a:xfrm>
            <a:off x="487848" y="202355"/>
            <a:ext cx="8781096" cy="699345"/>
          </a:xfrm>
          <a:prstGeom prst="rect">
            <a:avLst/>
          </a:prstGeom>
        </p:spPr>
        <p:txBody>
          <a:bodyPr vert="horz" lIns="97244" tIns="48625" rIns="97244" bIns="48625" rtlCol="0" anchor="ctr">
            <a:normAutofit/>
          </a:bodyPr>
          <a:lstStyle>
            <a:lvl1pPr algn="ctr" defTabSz="487741" rtl="0" eaLnBrk="1" latinLnBrk="0" hangingPunct="1">
              <a:spcBef>
                <a:spcPct val="0"/>
              </a:spcBef>
              <a:buNone/>
              <a:defRPr sz="3200" b="1" kern="1200">
                <a:solidFill>
                  <a:srgbClr val="0094CA"/>
                </a:solidFill>
                <a:latin typeface="+mn-lt"/>
                <a:ea typeface="+mj-ea"/>
                <a:cs typeface="Helvetica"/>
              </a:defRPr>
            </a:lvl1pPr>
          </a:lstStyle>
          <a:p>
            <a:r>
              <a:rPr lang="en-US" dirty="0"/>
              <a:t>Prototyping </a:t>
            </a:r>
            <a:r>
              <a:rPr lang="en-US" dirty="0" smtClean="0">
                <a:solidFill>
                  <a:schemeClr val="tx2">
                    <a:lumMod val="60000"/>
                    <a:lumOff val="40000"/>
                  </a:schemeClr>
                </a:solidFill>
              </a:rPr>
              <a:t>the</a:t>
            </a:r>
            <a:r>
              <a:rPr lang="en-US" dirty="0" smtClean="0"/>
              <a:t> </a:t>
            </a:r>
            <a:r>
              <a:rPr lang="en-US" dirty="0"/>
              <a:t>ESS accelerator</a:t>
            </a:r>
          </a:p>
        </p:txBody>
      </p:sp>
      <p:pic>
        <p:nvPicPr>
          <p:cNvPr id="47" name="Picture 46"/>
          <p:cNvPicPr>
            <a:picLocks noChangeAspect="1"/>
          </p:cNvPicPr>
          <p:nvPr/>
        </p:nvPicPr>
        <p:blipFill>
          <a:blip r:embed="rId24"/>
          <a:stretch>
            <a:fillRect/>
          </a:stretch>
        </p:blipFill>
        <p:spPr>
          <a:xfrm>
            <a:off x="227524" y="2818795"/>
            <a:ext cx="595338" cy="774924"/>
          </a:xfrm>
          <a:prstGeom prst="rect">
            <a:avLst/>
          </a:prstGeom>
        </p:spPr>
      </p:pic>
      <p:pic>
        <p:nvPicPr>
          <p:cNvPr id="50" name="Picture 2" descr="irfu_signaturesac_der.png">
            <a:hlinkClick r:id="rId25" tooltip="irfu_signaturesac_der.png"/>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29905" y="2311235"/>
            <a:ext cx="444138" cy="50758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C:\D\adm_ service\logos-charte graphique\CEA\CEA_logo_quadri-sur-fond-rouge_1.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20864" y="2326789"/>
            <a:ext cx="533958" cy="43557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a:blip r:embed="rId28"/>
          <a:stretch>
            <a:fillRect/>
          </a:stretch>
        </p:blipFill>
        <p:spPr>
          <a:xfrm>
            <a:off x="730690" y="990119"/>
            <a:ext cx="839723" cy="496137"/>
          </a:xfrm>
          <a:prstGeom prst="rect">
            <a:avLst/>
          </a:prstGeom>
        </p:spPr>
      </p:pic>
      <p:pic>
        <p:nvPicPr>
          <p:cNvPr id="2" name="Picture 1"/>
          <p:cNvPicPr>
            <a:picLocks noChangeAspect="1"/>
          </p:cNvPicPr>
          <p:nvPr/>
        </p:nvPicPr>
        <p:blipFill>
          <a:blip r:embed="rId29"/>
          <a:stretch>
            <a:fillRect/>
          </a:stretch>
        </p:blipFill>
        <p:spPr>
          <a:xfrm>
            <a:off x="184837" y="4790596"/>
            <a:ext cx="685778" cy="533063"/>
          </a:xfrm>
          <a:prstGeom prst="rect">
            <a:avLst/>
          </a:prstGeom>
        </p:spPr>
      </p:pic>
      <p:sp>
        <p:nvSpPr>
          <p:cNvPr id="48" name="Rectangle 30"/>
          <p:cNvSpPr>
            <a:spLocks/>
          </p:cNvSpPr>
          <p:nvPr/>
        </p:nvSpPr>
        <p:spPr bwMode="auto">
          <a:xfrm>
            <a:off x="951121" y="5079943"/>
            <a:ext cx="165789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28494" tIns="28494" rIns="28494" bIns="28494"/>
          <a:lstStyle/>
          <a:p>
            <a:pPr algn="l"/>
            <a:r>
              <a:rPr lang="en-US" sz="1400" dirty="0">
                <a:ea typeface="ＭＳ Ｐゴシック" charset="0"/>
                <a:cs typeface="ＭＳ Ｐゴシック" charset="0"/>
                <a:sym typeface="Helvetica" charset="0"/>
              </a:rPr>
              <a:t>Roger Barlow</a:t>
            </a:r>
          </a:p>
        </p:txBody>
      </p:sp>
      <p:sp>
        <p:nvSpPr>
          <p:cNvPr id="49" name="Line 40"/>
          <p:cNvSpPr>
            <a:spLocks noChangeShapeType="1"/>
          </p:cNvSpPr>
          <p:nvPr/>
        </p:nvSpPr>
        <p:spPr bwMode="auto">
          <a:xfrm rot="10800000" flipH="1">
            <a:off x="1406881" y="3978221"/>
            <a:ext cx="1511538" cy="1083255"/>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Tree>
    <p:extLst>
      <p:ext uri="{BB962C8B-B14F-4D97-AF65-F5344CB8AC3E}">
        <p14:creationId xmlns:p14="http://schemas.microsoft.com/office/powerpoint/2010/main" val="285000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 and Work package leaders</a:t>
            </a:r>
            <a:endParaRPr lang="en-US" dirty="0"/>
          </a:p>
        </p:txBody>
      </p:sp>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18</a:t>
            </a:fld>
            <a:endParaRPr lang="sv-SE">
              <a:latin typeface="Calibri"/>
            </a:endParaRPr>
          </a:p>
        </p:txBody>
      </p:sp>
      <p:pic>
        <p:nvPicPr>
          <p:cNvPr id="17" name="Picture 16"/>
          <p:cNvPicPr>
            <a:picLocks noChangeAspect="1"/>
          </p:cNvPicPr>
          <p:nvPr/>
        </p:nvPicPr>
        <p:blipFill>
          <a:blip r:embed="rId2"/>
          <a:stretch>
            <a:fillRect/>
          </a:stretch>
        </p:blipFill>
        <p:spPr>
          <a:xfrm>
            <a:off x="1251453" y="5005888"/>
            <a:ext cx="2796412" cy="2128922"/>
          </a:xfrm>
          <a:prstGeom prst="rect">
            <a:avLst/>
          </a:prstGeom>
        </p:spPr>
      </p:pic>
      <p:sp>
        <p:nvSpPr>
          <p:cNvPr id="19" name="TextBox 18"/>
          <p:cNvSpPr txBox="1"/>
          <p:nvPr/>
        </p:nvSpPr>
        <p:spPr>
          <a:xfrm>
            <a:off x="5307336" y="1994200"/>
            <a:ext cx="3961602" cy="4807482"/>
          </a:xfrm>
          <a:prstGeom prst="rect">
            <a:avLst/>
          </a:prstGeom>
          <a:noFill/>
          <a:ln>
            <a:solidFill>
              <a:schemeClr val="bg2"/>
            </a:solidFill>
          </a:ln>
        </p:spPr>
        <p:txBody>
          <a:bodyPr wrap="square" lIns="97360" tIns="48680" rIns="97360" bIns="48680" rtlCol="0">
            <a:spAutoFit/>
          </a:bodyPr>
          <a:lstStyle/>
          <a:p>
            <a:pPr marL="304249" indent="-304249" defTabSz="486793">
              <a:buFont typeface="Arial"/>
              <a:buChar char="•"/>
            </a:pPr>
            <a:r>
              <a:rPr lang="en-US" dirty="0">
                <a:solidFill>
                  <a:prstClr val="black"/>
                </a:solidFill>
                <a:latin typeface="Calibri"/>
              </a:rPr>
              <a:t>Division and project aligned at high level</a:t>
            </a:r>
          </a:p>
          <a:p>
            <a:pPr marL="669342" lvl="1" indent="-182551" defTabSz="486793">
              <a:buFont typeface="Wingdings" charset="2"/>
              <a:buChar char="ü"/>
            </a:pPr>
            <a:r>
              <a:rPr lang="en-US" sz="1200" dirty="0">
                <a:solidFill>
                  <a:prstClr val="black"/>
                </a:solidFill>
                <a:latin typeface="Calibri"/>
              </a:rPr>
              <a:t>“WP as a group” would make for too big fragmentation</a:t>
            </a:r>
          </a:p>
          <a:p>
            <a:pPr marL="669342" lvl="1" indent="-182551" defTabSz="486793">
              <a:buFont typeface="Wingdings" charset="2"/>
              <a:buChar char="ü"/>
            </a:pPr>
            <a:r>
              <a:rPr lang="en-US" sz="1200" dirty="0">
                <a:solidFill>
                  <a:prstClr val="black"/>
                </a:solidFill>
                <a:latin typeface="Calibri"/>
              </a:rPr>
              <a:t>Four WPs have external leaders</a:t>
            </a:r>
          </a:p>
          <a:p>
            <a:pPr marL="304249" indent="-304249" defTabSz="486793">
              <a:buFont typeface="Arial"/>
              <a:buChar char="•"/>
            </a:pPr>
            <a:r>
              <a:rPr lang="en-US" dirty="0">
                <a:solidFill>
                  <a:prstClr val="black"/>
                </a:solidFill>
                <a:latin typeface="Calibri"/>
              </a:rPr>
              <a:t>Weekly or bi-weekly meetings at ESS Accelerator Division</a:t>
            </a:r>
          </a:p>
          <a:p>
            <a:pPr marL="669342" lvl="1" indent="-182551" defTabSz="486793">
              <a:buFont typeface="Wingdings" charset="2"/>
              <a:buChar char="ü"/>
            </a:pPr>
            <a:r>
              <a:rPr lang="en-US" sz="1200" dirty="0">
                <a:solidFill>
                  <a:prstClr val="black"/>
                </a:solidFill>
                <a:latin typeface="Calibri"/>
              </a:rPr>
              <a:t>Management board of project and division</a:t>
            </a:r>
          </a:p>
          <a:p>
            <a:pPr marL="669342" lvl="1" indent="-182551" defTabSz="486793">
              <a:buFont typeface="Wingdings" charset="2"/>
              <a:buChar char="ü"/>
            </a:pPr>
            <a:r>
              <a:rPr lang="en-US" sz="1200" dirty="0">
                <a:solidFill>
                  <a:prstClr val="black"/>
                </a:solidFill>
                <a:latin typeface="Calibri"/>
              </a:rPr>
              <a:t>WP leaders</a:t>
            </a:r>
          </a:p>
          <a:p>
            <a:pPr marL="669342" lvl="1" indent="-182551" defTabSz="486793">
              <a:buFont typeface="Wingdings" charset="2"/>
              <a:buChar char="ü"/>
            </a:pPr>
            <a:r>
              <a:rPr lang="en-US" sz="1200" dirty="0">
                <a:solidFill>
                  <a:prstClr val="black"/>
                </a:solidFill>
                <a:latin typeface="Calibri"/>
              </a:rPr>
              <a:t>Lead engineers</a:t>
            </a:r>
          </a:p>
          <a:p>
            <a:pPr marL="669342" lvl="1" indent="-182551" defTabSz="486793">
              <a:buFont typeface="Wingdings" charset="2"/>
              <a:buChar char="ü"/>
            </a:pPr>
            <a:r>
              <a:rPr lang="en-US" sz="1200" dirty="0">
                <a:solidFill>
                  <a:prstClr val="black"/>
                </a:solidFill>
                <a:latin typeface="Calibri"/>
              </a:rPr>
              <a:t>Safety</a:t>
            </a:r>
          </a:p>
          <a:p>
            <a:pPr marL="304249" indent="-304249" defTabSz="486793">
              <a:buFont typeface="Arial"/>
              <a:buChar char="•"/>
            </a:pPr>
            <a:r>
              <a:rPr lang="en-US" dirty="0">
                <a:solidFill>
                  <a:prstClr val="black"/>
                </a:solidFill>
                <a:latin typeface="Calibri"/>
              </a:rPr>
              <a:t>Regular meetings for ACCSYS project</a:t>
            </a:r>
          </a:p>
          <a:p>
            <a:pPr marL="669342" lvl="1" indent="-182551" defTabSz="486793">
              <a:buFont typeface="Wingdings" charset="2"/>
              <a:buChar char="ü"/>
            </a:pPr>
            <a:r>
              <a:rPr lang="en-US" sz="1200" dirty="0">
                <a:solidFill>
                  <a:prstClr val="black"/>
                </a:solidFill>
                <a:latin typeface="Calibri"/>
              </a:rPr>
              <a:t>Technical board (all WP leaders and reps of labs/</a:t>
            </a:r>
            <a:r>
              <a:rPr lang="en-US" sz="1200" dirty="0" err="1">
                <a:solidFill>
                  <a:prstClr val="black"/>
                </a:solidFill>
                <a:latin typeface="Calibri"/>
              </a:rPr>
              <a:t>uni.</a:t>
            </a:r>
            <a:r>
              <a:rPr lang="en-US" sz="1200" dirty="0">
                <a:solidFill>
                  <a:prstClr val="black"/>
                </a:solidFill>
                <a:latin typeface="Calibri"/>
              </a:rPr>
              <a:t> with contract) as governance and CCB on project level (6 meetings per year)</a:t>
            </a:r>
          </a:p>
          <a:p>
            <a:pPr marL="669342" lvl="1" indent="-182551" defTabSz="486793">
              <a:buFont typeface="Wingdings" charset="2"/>
              <a:buChar char="ü"/>
            </a:pPr>
            <a:r>
              <a:rPr lang="en-US" sz="1200" dirty="0">
                <a:solidFill>
                  <a:prstClr val="black"/>
                </a:solidFill>
                <a:latin typeface="Calibri"/>
              </a:rPr>
              <a:t>Collaboration board with reps of director of of labs/</a:t>
            </a:r>
            <a:r>
              <a:rPr lang="en-US" sz="1200" dirty="0" err="1">
                <a:solidFill>
                  <a:prstClr val="black"/>
                </a:solidFill>
                <a:latin typeface="Calibri"/>
              </a:rPr>
              <a:t>uni.</a:t>
            </a:r>
            <a:r>
              <a:rPr lang="en-US" sz="1200" dirty="0">
                <a:solidFill>
                  <a:prstClr val="black"/>
                </a:solidFill>
                <a:latin typeface="Calibri"/>
              </a:rPr>
              <a:t> with contracts as oversight committee</a:t>
            </a:r>
          </a:p>
          <a:p>
            <a:pPr marL="669342" lvl="1" indent="-182551" defTabSz="486793">
              <a:buFont typeface="Wingdings" charset="2"/>
              <a:buChar char="ü"/>
            </a:pPr>
            <a:r>
              <a:rPr lang="en-US" sz="1200" dirty="0">
                <a:solidFill>
                  <a:prstClr val="black"/>
                </a:solidFill>
                <a:latin typeface="Calibri"/>
              </a:rPr>
              <a:t>Audits yearly of every WP</a:t>
            </a:r>
          </a:p>
          <a:p>
            <a:pPr marL="669342" lvl="1" indent="-182551" defTabSz="486793">
              <a:buFont typeface="Wingdings" charset="2"/>
              <a:buChar char="ü"/>
            </a:pPr>
            <a:r>
              <a:rPr lang="en-US" sz="1200" dirty="0">
                <a:solidFill>
                  <a:prstClr val="black"/>
                </a:solidFill>
                <a:latin typeface="Calibri"/>
              </a:rPr>
              <a:t>Reviews (Conceptual, design, ready to build) as required mostly co-organized with audits</a:t>
            </a:r>
          </a:p>
          <a:p>
            <a:pPr marL="486793" lvl="1" defTabSz="486793"/>
            <a:endParaRPr lang="en-US" sz="1200" dirty="0">
              <a:solidFill>
                <a:prstClr val="black"/>
              </a:solidFill>
              <a:latin typeface="Calibri"/>
            </a:endParaRPr>
          </a:p>
        </p:txBody>
      </p:sp>
      <p:sp>
        <p:nvSpPr>
          <p:cNvPr id="20" name="TextBox 19"/>
          <p:cNvSpPr txBox="1"/>
          <p:nvPr/>
        </p:nvSpPr>
        <p:spPr>
          <a:xfrm>
            <a:off x="898891" y="4336552"/>
            <a:ext cx="3966554" cy="498610"/>
          </a:xfrm>
          <a:prstGeom prst="rect">
            <a:avLst/>
          </a:prstGeom>
          <a:noFill/>
        </p:spPr>
        <p:txBody>
          <a:bodyPr wrap="square" lIns="97360" tIns="48680" rIns="97360" bIns="48680" rtlCol="0">
            <a:spAutoFit/>
          </a:bodyPr>
          <a:lstStyle/>
          <a:p>
            <a:pPr defTabSz="486793"/>
            <a:r>
              <a:rPr lang="en-US" sz="1300" b="1" dirty="0">
                <a:solidFill>
                  <a:prstClr val="black"/>
                </a:solidFill>
                <a:latin typeface="Calibri"/>
              </a:rPr>
              <a:t>Lead engineers:</a:t>
            </a:r>
            <a:r>
              <a:rPr lang="en-US" sz="1300" dirty="0">
                <a:solidFill>
                  <a:prstClr val="black"/>
                </a:solidFill>
                <a:latin typeface="Calibri"/>
              </a:rPr>
              <a:t> </a:t>
            </a:r>
            <a:r>
              <a:rPr lang="en-US" sz="1300" dirty="0" err="1">
                <a:solidFill>
                  <a:prstClr val="black"/>
                </a:solidFill>
                <a:latin typeface="Calibri"/>
              </a:rPr>
              <a:t>Aurelien</a:t>
            </a:r>
            <a:r>
              <a:rPr lang="en-US" sz="1300" dirty="0">
                <a:solidFill>
                  <a:prstClr val="black"/>
                </a:solidFill>
                <a:latin typeface="Calibri"/>
              </a:rPr>
              <a:t> </a:t>
            </a:r>
            <a:r>
              <a:rPr lang="en-US" sz="1300" dirty="0" err="1">
                <a:solidFill>
                  <a:prstClr val="black"/>
                </a:solidFill>
                <a:latin typeface="Calibri"/>
              </a:rPr>
              <a:t>Ponton</a:t>
            </a:r>
            <a:r>
              <a:rPr lang="en-US" sz="1300" dirty="0">
                <a:solidFill>
                  <a:prstClr val="black"/>
                </a:solidFill>
                <a:latin typeface="Calibri"/>
              </a:rPr>
              <a:t>, Stephen Molloy, Tom Shea </a:t>
            </a:r>
          </a:p>
        </p:txBody>
      </p: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542794" y="1648562"/>
            <a:ext cx="4375285" cy="2660973"/>
          </a:xfrm>
          <a:prstGeom prst="rect">
            <a:avLst/>
          </a:prstGeom>
          <a:noFill/>
          <a:ln>
            <a:noFill/>
          </a:ln>
        </p:spPr>
      </p:pic>
    </p:spTree>
    <p:extLst>
      <p:ext uri="{BB962C8B-B14F-4D97-AF65-F5344CB8AC3E}">
        <p14:creationId xmlns:p14="http://schemas.microsoft.com/office/powerpoint/2010/main" val="40352455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39" y="391551"/>
            <a:ext cx="8781098" cy="643482"/>
          </a:xfrm>
        </p:spPr>
        <p:txBody>
          <a:bodyPr lIns="91408" tIns="45704" rIns="91408" bIns="45704">
            <a:normAutofit/>
          </a:bodyPr>
          <a:lstStyle/>
          <a:p>
            <a:r>
              <a:rPr lang="en-US" sz="3600" dirty="0"/>
              <a:t>Very high level Schedule</a:t>
            </a:r>
            <a:endParaRPr lang="en-US" sz="3800" dirty="0"/>
          </a:p>
        </p:txBody>
      </p:sp>
      <p:sp>
        <p:nvSpPr>
          <p:cNvPr id="4" name="Slide Number Placeholder 3"/>
          <p:cNvSpPr>
            <a:spLocks noGrp="1"/>
          </p:cNvSpPr>
          <p:nvPr>
            <p:ph type="sldNum" sz="quarter" idx="12"/>
          </p:nvPr>
        </p:nvSpPr>
        <p:spPr>
          <a:xfrm>
            <a:off x="6814179" y="7005863"/>
            <a:ext cx="2276581" cy="389467"/>
          </a:xfrm>
        </p:spPr>
        <p:txBody>
          <a:bodyPr/>
          <a:lstStyle/>
          <a:p>
            <a:fld id="{038C62C7-F79B-CD4A-A5DF-5683BBEC4A65}" type="slidenum">
              <a:rPr lang="sv-SE" smtClean="0"/>
              <a:t>19</a:t>
            </a:fld>
            <a:endParaRPr lang="sv-SE" dirty="0"/>
          </a:p>
        </p:txBody>
      </p:sp>
      <p:cxnSp>
        <p:nvCxnSpPr>
          <p:cNvPr id="7" name="Straight Connector 6"/>
          <p:cNvCxnSpPr/>
          <p:nvPr/>
        </p:nvCxnSpPr>
        <p:spPr>
          <a:xfrm>
            <a:off x="349822" y="2019282"/>
            <a:ext cx="0" cy="5142275"/>
          </a:xfrm>
          <a:prstGeom prst="line">
            <a:avLst/>
          </a:prstGeom>
          <a:ln w="3175" cmpd="sng">
            <a:solidFill>
              <a:schemeClr val="bg1">
                <a:lumMod val="8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043829" y="2019282"/>
            <a:ext cx="0" cy="5142275"/>
          </a:xfrm>
          <a:prstGeom prst="line">
            <a:avLst/>
          </a:prstGeom>
          <a:ln w="3175" cmpd="sng">
            <a:solidFill>
              <a:schemeClr val="bg1">
                <a:lumMod val="8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819857" y="2019282"/>
            <a:ext cx="0" cy="5142275"/>
          </a:xfrm>
          <a:prstGeom prst="line">
            <a:avLst/>
          </a:prstGeom>
          <a:ln w="3175" cmpd="sng">
            <a:solidFill>
              <a:schemeClr val="bg1">
                <a:lumMod val="8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595886" y="2019282"/>
            <a:ext cx="0" cy="5142275"/>
          </a:xfrm>
          <a:prstGeom prst="line">
            <a:avLst/>
          </a:prstGeom>
          <a:ln w="3175" cmpd="sng">
            <a:solidFill>
              <a:schemeClr val="bg1">
                <a:lumMod val="8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371918" y="2019282"/>
            <a:ext cx="0" cy="5142275"/>
          </a:xfrm>
          <a:prstGeom prst="line">
            <a:avLst/>
          </a:prstGeom>
          <a:ln w="3175" cmpd="sng">
            <a:solidFill>
              <a:schemeClr val="bg1">
                <a:lumMod val="8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431843" y="2019282"/>
            <a:ext cx="0" cy="5142275"/>
          </a:xfrm>
          <a:prstGeom prst="line">
            <a:avLst/>
          </a:prstGeom>
          <a:ln w="3175" cmpd="sng">
            <a:solidFill>
              <a:schemeClr val="bg1">
                <a:lumMod val="8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737836" y="2019282"/>
            <a:ext cx="0" cy="5142275"/>
          </a:xfrm>
          <a:prstGeom prst="line">
            <a:avLst/>
          </a:prstGeom>
          <a:ln w="3175" cmpd="sng">
            <a:solidFill>
              <a:schemeClr val="bg1">
                <a:lumMod val="8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513865" y="2019282"/>
            <a:ext cx="0" cy="5142275"/>
          </a:xfrm>
          <a:prstGeom prst="line">
            <a:avLst/>
          </a:prstGeom>
          <a:ln w="3175" cmpd="sng">
            <a:solidFill>
              <a:schemeClr val="bg1">
                <a:lumMod val="8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07872" y="2019282"/>
            <a:ext cx="0" cy="5142275"/>
          </a:xfrm>
          <a:prstGeom prst="line">
            <a:avLst/>
          </a:prstGeom>
          <a:ln w="3175" cmpd="sng">
            <a:solidFill>
              <a:schemeClr val="bg1">
                <a:lumMod val="8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901879" y="2019282"/>
            <a:ext cx="0" cy="5142275"/>
          </a:xfrm>
          <a:prstGeom prst="line">
            <a:avLst/>
          </a:prstGeom>
          <a:ln w="3175" cmpd="sng">
            <a:solidFill>
              <a:schemeClr val="bg1">
                <a:lumMod val="8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289893" y="2019282"/>
            <a:ext cx="0" cy="5142275"/>
          </a:xfrm>
          <a:prstGeom prst="line">
            <a:avLst/>
          </a:prstGeom>
          <a:ln w="3175" cmpd="sng">
            <a:solidFill>
              <a:schemeClr val="bg1">
                <a:lumMod val="8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983900" y="2019282"/>
            <a:ext cx="0" cy="5142275"/>
          </a:xfrm>
          <a:prstGeom prst="line">
            <a:avLst/>
          </a:prstGeom>
          <a:ln w="3175" cmpd="sng">
            <a:solidFill>
              <a:schemeClr val="bg1">
                <a:lumMod val="8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8677908" y="2019282"/>
            <a:ext cx="0" cy="5142275"/>
          </a:xfrm>
          <a:prstGeom prst="line">
            <a:avLst/>
          </a:prstGeom>
          <a:ln w="3175" cmpd="sng">
            <a:solidFill>
              <a:schemeClr val="bg1">
                <a:lumMod val="85000"/>
              </a:schemeClr>
            </a:solidFill>
            <a:prstDash val="dot"/>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987" y="1441981"/>
            <a:ext cx="876299" cy="393954"/>
          </a:xfrm>
          <a:prstGeom prst="rect">
            <a:avLst/>
          </a:prstGeom>
          <a:noFill/>
        </p:spPr>
        <p:txBody>
          <a:bodyPr wrap="square" lIns="97531" tIns="48766" rIns="97531" bIns="48766" rtlCol="0">
            <a:spAutoFit/>
          </a:bodyPr>
          <a:lstStyle/>
          <a:p>
            <a:r>
              <a:rPr lang="en-US" dirty="0" smtClean="0">
                <a:solidFill>
                  <a:schemeClr val="tx1">
                    <a:lumMod val="50000"/>
                    <a:lumOff val="50000"/>
                  </a:schemeClr>
                </a:solidFill>
              </a:rPr>
              <a:t>2010</a:t>
            </a:r>
            <a:endParaRPr lang="en-US" dirty="0">
              <a:solidFill>
                <a:schemeClr val="tx1">
                  <a:lumMod val="50000"/>
                  <a:lumOff val="50000"/>
                </a:schemeClr>
              </a:solidFill>
            </a:endParaRPr>
          </a:p>
        </p:txBody>
      </p:sp>
      <p:sp>
        <p:nvSpPr>
          <p:cNvPr id="24" name="TextBox 23"/>
          <p:cNvSpPr txBox="1"/>
          <p:nvPr/>
        </p:nvSpPr>
        <p:spPr>
          <a:xfrm>
            <a:off x="2885784" y="1441981"/>
            <a:ext cx="478272" cy="393954"/>
          </a:xfrm>
          <a:prstGeom prst="rect">
            <a:avLst/>
          </a:prstGeom>
          <a:noFill/>
        </p:spPr>
        <p:txBody>
          <a:bodyPr wrap="square" lIns="97531" tIns="48766" rIns="97531" bIns="48766" rtlCol="0">
            <a:spAutoFit/>
          </a:bodyPr>
          <a:lstStyle/>
          <a:p>
            <a:r>
              <a:rPr lang="en-US" dirty="0" smtClean="0">
                <a:solidFill>
                  <a:schemeClr val="tx1">
                    <a:lumMod val="50000"/>
                    <a:lumOff val="50000"/>
                  </a:schemeClr>
                </a:solidFill>
              </a:rPr>
              <a:t>14</a:t>
            </a:r>
            <a:endParaRPr lang="en-US" dirty="0">
              <a:solidFill>
                <a:schemeClr val="tx1">
                  <a:lumMod val="50000"/>
                  <a:lumOff val="50000"/>
                </a:schemeClr>
              </a:solidFill>
            </a:endParaRPr>
          </a:p>
        </p:txBody>
      </p:sp>
      <p:sp>
        <p:nvSpPr>
          <p:cNvPr id="25" name="TextBox 24"/>
          <p:cNvSpPr txBox="1"/>
          <p:nvPr/>
        </p:nvSpPr>
        <p:spPr>
          <a:xfrm>
            <a:off x="805017" y="1441981"/>
            <a:ext cx="478272" cy="393954"/>
          </a:xfrm>
          <a:prstGeom prst="rect">
            <a:avLst/>
          </a:prstGeom>
          <a:noFill/>
        </p:spPr>
        <p:txBody>
          <a:bodyPr wrap="square" lIns="97531" tIns="48766" rIns="97531" bIns="48766" rtlCol="0">
            <a:spAutoFit/>
          </a:bodyPr>
          <a:lstStyle/>
          <a:p>
            <a:r>
              <a:rPr lang="en-US" dirty="0" smtClean="0">
                <a:solidFill>
                  <a:schemeClr val="tx1">
                    <a:lumMod val="50000"/>
                    <a:lumOff val="50000"/>
                  </a:schemeClr>
                </a:solidFill>
              </a:rPr>
              <a:t>11</a:t>
            </a:r>
            <a:endParaRPr lang="en-US" dirty="0">
              <a:solidFill>
                <a:schemeClr val="tx1">
                  <a:lumMod val="50000"/>
                  <a:lumOff val="50000"/>
                </a:schemeClr>
              </a:solidFill>
            </a:endParaRPr>
          </a:p>
        </p:txBody>
      </p:sp>
      <p:sp>
        <p:nvSpPr>
          <p:cNvPr id="26" name="TextBox 25"/>
          <p:cNvSpPr txBox="1"/>
          <p:nvPr/>
        </p:nvSpPr>
        <p:spPr>
          <a:xfrm>
            <a:off x="1498606" y="1441981"/>
            <a:ext cx="478272" cy="393954"/>
          </a:xfrm>
          <a:prstGeom prst="rect">
            <a:avLst/>
          </a:prstGeom>
          <a:noFill/>
        </p:spPr>
        <p:txBody>
          <a:bodyPr wrap="square" lIns="97531" tIns="48766" rIns="97531" bIns="48766" rtlCol="0">
            <a:spAutoFit/>
          </a:bodyPr>
          <a:lstStyle/>
          <a:p>
            <a:r>
              <a:rPr lang="en-US" dirty="0" smtClean="0">
                <a:solidFill>
                  <a:schemeClr val="tx1">
                    <a:lumMod val="50000"/>
                    <a:lumOff val="50000"/>
                  </a:schemeClr>
                </a:solidFill>
              </a:rPr>
              <a:t>12</a:t>
            </a:r>
            <a:endParaRPr lang="en-US" dirty="0">
              <a:solidFill>
                <a:schemeClr val="tx1">
                  <a:lumMod val="50000"/>
                  <a:lumOff val="50000"/>
                </a:schemeClr>
              </a:solidFill>
            </a:endParaRPr>
          </a:p>
        </p:txBody>
      </p:sp>
      <p:sp>
        <p:nvSpPr>
          <p:cNvPr id="27" name="TextBox 26"/>
          <p:cNvSpPr txBox="1"/>
          <p:nvPr/>
        </p:nvSpPr>
        <p:spPr>
          <a:xfrm>
            <a:off x="2192195" y="1441981"/>
            <a:ext cx="478272" cy="393954"/>
          </a:xfrm>
          <a:prstGeom prst="rect">
            <a:avLst/>
          </a:prstGeom>
          <a:noFill/>
        </p:spPr>
        <p:txBody>
          <a:bodyPr wrap="square" lIns="97531" tIns="48766" rIns="97531" bIns="48766" rtlCol="0">
            <a:spAutoFit/>
          </a:bodyPr>
          <a:lstStyle/>
          <a:p>
            <a:r>
              <a:rPr lang="en-US" dirty="0" smtClean="0">
                <a:solidFill>
                  <a:schemeClr val="tx1">
                    <a:lumMod val="50000"/>
                    <a:lumOff val="50000"/>
                  </a:schemeClr>
                </a:solidFill>
              </a:rPr>
              <a:t>13</a:t>
            </a:r>
            <a:endParaRPr lang="en-US" dirty="0">
              <a:solidFill>
                <a:schemeClr val="tx1">
                  <a:lumMod val="50000"/>
                  <a:lumOff val="50000"/>
                </a:schemeClr>
              </a:solidFill>
            </a:endParaRPr>
          </a:p>
        </p:txBody>
      </p:sp>
      <p:sp>
        <p:nvSpPr>
          <p:cNvPr id="28" name="TextBox 27"/>
          <p:cNvSpPr txBox="1"/>
          <p:nvPr/>
        </p:nvSpPr>
        <p:spPr>
          <a:xfrm>
            <a:off x="3579373" y="1441497"/>
            <a:ext cx="478272" cy="393954"/>
          </a:xfrm>
          <a:prstGeom prst="rect">
            <a:avLst/>
          </a:prstGeom>
          <a:noFill/>
        </p:spPr>
        <p:txBody>
          <a:bodyPr wrap="square" lIns="97531" tIns="48766" rIns="97531" bIns="48766" rtlCol="0">
            <a:spAutoFit/>
          </a:bodyPr>
          <a:lstStyle/>
          <a:p>
            <a:r>
              <a:rPr lang="en-US" dirty="0" smtClean="0">
                <a:solidFill>
                  <a:schemeClr val="tx1">
                    <a:lumMod val="50000"/>
                    <a:lumOff val="50000"/>
                  </a:schemeClr>
                </a:solidFill>
              </a:rPr>
              <a:t>15</a:t>
            </a:r>
            <a:endParaRPr lang="en-US" dirty="0">
              <a:solidFill>
                <a:schemeClr val="tx1">
                  <a:lumMod val="50000"/>
                  <a:lumOff val="50000"/>
                </a:schemeClr>
              </a:solidFill>
            </a:endParaRPr>
          </a:p>
        </p:txBody>
      </p:sp>
      <p:sp>
        <p:nvSpPr>
          <p:cNvPr id="29" name="TextBox 28"/>
          <p:cNvSpPr txBox="1"/>
          <p:nvPr/>
        </p:nvSpPr>
        <p:spPr>
          <a:xfrm>
            <a:off x="6353728" y="1441497"/>
            <a:ext cx="478272" cy="393954"/>
          </a:xfrm>
          <a:prstGeom prst="rect">
            <a:avLst/>
          </a:prstGeom>
          <a:noFill/>
        </p:spPr>
        <p:txBody>
          <a:bodyPr wrap="square" lIns="97531" tIns="48766" rIns="97531" bIns="48766" rtlCol="0">
            <a:spAutoFit/>
          </a:bodyPr>
          <a:lstStyle/>
          <a:p>
            <a:r>
              <a:rPr lang="en-US" dirty="0" smtClean="0">
                <a:solidFill>
                  <a:schemeClr val="tx1">
                    <a:lumMod val="50000"/>
                    <a:lumOff val="50000"/>
                  </a:schemeClr>
                </a:solidFill>
              </a:rPr>
              <a:t>19</a:t>
            </a:r>
            <a:endParaRPr lang="en-US" dirty="0">
              <a:solidFill>
                <a:schemeClr val="tx1">
                  <a:lumMod val="50000"/>
                  <a:lumOff val="50000"/>
                </a:schemeClr>
              </a:solidFill>
            </a:endParaRPr>
          </a:p>
        </p:txBody>
      </p:sp>
      <p:sp>
        <p:nvSpPr>
          <p:cNvPr id="30" name="TextBox 29"/>
          <p:cNvSpPr txBox="1"/>
          <p:nvPr/>
        </p:nvSpPr>
        <p:spPr>
          <a:xfrm>
            <a:off x="4272962" y="1441497"/>
            <a:ext cx="478272" cy="393954"/>
          </a:xfrm>
          <a:prstGeom prst="rect">
            <a:avLst/>
          </a:prstGeom>
          <a:noFill/>
        </p:spPr>
        <p:txBody>
          <a:bodyPr wrap="square" lIns="97531" tIns="48766" rIns="97531" bIns="48766" rtlCol="0">
            <a:spAutoFit/>
          </a:bodyPr>
          <a:lstStyle/>
          <a:p>
            <a:r>
              <a:rPr lang="en-US" dirty="0" smtClean="0">
                <a:solidFill>
                  <a:schemeClr val="tx1">
                    <a:lumMod val="50000"/>
                    <a:lumOff val="50000"/>
                  </a:schemeClr>
                </a:solidFill>
              </a:rPr>
              <a:t>16</a:t>
            </a:r>
            <a:endParaRPr lang="en-US" dirty="0">
              <a:solidFill>
                <a:schemeClr val="tx1">
                  <a:lumMod val="50000"/>
                  <a:lumOff val="50000"/>
                </a:schemeClr>
              </a:solidFill>
            </a:endParaRPr>
          </a:p>
        </p:txBody>
      </p:sp>
      <p:sp>
        <p:nvSpPr>
          <p:cNvPr id="31" name="TextBox 30"/>
          <p:cNvSpPr txBox="1"/>
          <p:nvPr/>
        </p:nvSpPr>
        <p:spPr>
          <a:xfrm>
            <a:off x="4966551" y="1441497"/>
            <a:ext cx="478272" cy="393954"/>
          </a:xfrm>
          <a:prstGeom prst="rect">
            <a:avLst/>
          </a:prstGeom>
          <a:noFill/>
        </p:spPr>
        <p:txBody>
          <a:bodyPr wrap="square" lIns="97531" tIns="48766" rIns="97531" bIns="48766" rtlCol="0">
            <a:spAutoFit/>
          </a:bodyPr>
          <a:lstStyle/>
          <a:p>
            <a:r>
              <a:rPr lang="en-US" dirty="0" smtClean="0">
                <a:solidFill>
                  <a:schemeClr val="tx1">
                    <a:lumMod val="50000"/>
                    <a:lumOff val="50000"/>
                  </a:schemeClr>
                </a:solidFill>
              </a:rPr>
              <a:t>17</a:t>
            </a:r>
            <a:endParaRPr lang="en-US" dirty="0">
              <a:solidFill>
                <a:schemeClr val="tx1">
                  <a:lumMod val="50000"/>
                  <a:lumOff val="50000"/>
                </a:schemeClr>
              </a:solidFill>
            </a:endParaRPr>
          </a:p>
        </p:txBody>
      </p:sp>
      <p:sp>
        <p:nvSpPr>
          <p:cNvPr id="32" name="TextBox 31"/>
          <p:cNvSpPr txBox="1"/>
          <p:nvPr/>
        </p:nvSpPr>
        <p:spPr>
          <a:xfrm>
            <a:off x="5660139" y="1441497"/>
            <a:ext cx="478272" cy="393954"/>
          </a:xfrm>
          <a:prstGeom prst="rect">
            <a:avLst/>
          </a:prstGeom>
          <a:noFill/>
        </p:spPr>
        <p:txBody>
          <a:bodyPr wrap="square" lIns="97531" tIns="48766" rIns="97531" bIns="48766" rtlCol="0">
            <a:spAutoFit/>
          </a:bodyPr>
          <a:lstStyle/>
          <a:p>
            <a:r>
              <a:rPr lang="en-US" dirty="0" smtClean="0">
                <a:solidFill>
                  <a:schemeClr val="tx1">
                    <a:lumMod val="50000"/>
                    <a:lumOff val="50000"/>
                  </a:schemeClr>
                </a:solidFill>
              </a:rPr>
              <a:t>18</a:t>
            </a:r>
            <a:endParaRPr lang="en-US" dirty="0">
              <a:solidFill>
                <a:schemeClr val="tx1">
                  <a:lumMod val="50000"/>
                  <a:lumOff val="50000"/>
                </a:schemeClr>
              </a:solidFill>
            </a:endParaRPr>
          </a:p>
        </p:txBody>
      </p:sp>
      <p:sp>
        <p:nvSpPr>
          <p:cNvPr id="33" name="TextBox 32"/>
          <p:cNvSpPr txBox="1"/>
          <p:nvPr/>
        </p:nvSpPr>
        <p:spPr>
          <a:xfrm>
            <a:off x="7047317" y="1441012"/>
            <a:ext cx="478272" cy="393954"/>
          </a:xfrm>
          <a:prstGeom prst="rect">
            <a:avLst/>
          </a:prstGeom>
          <a:noFill/>
        </p:spPr>
        <p:txBody>
          <a:bodyPr wrap="square" lIns="97531" tIns="48766" rIns="97531" bIns="48766" rtlCol="0">
            <a:spAutoFit/>
          </a:bodyPr>
          <a:lstStyle/>
          <a:p>
            <a:r>
              <a:rPr lang="en-US" dirty="0" smtClean="0">
                <a:solidFill>
                  <a:schemeClr val="tx1">
                    <a:lumMod val="50000"/>
                    <a:lumOff val="50000"/>
                  </a:schemeClr>
                </a:solidFill>
              </a:rPr>
              <a:t>20</a:t>
            </a:r>
            <a:endParaRPr lang="en-US" dirty="0">
              <a:solidFill>
                <a:schemeClr val="tx1">
                  <a:lumMod val="50000"/>
                  <a:lumOff val="50000"/>
                </a:schemeClr>
              </a:solidFill>
            </a:endParaRPr>
          </a:p>
        </p:txBody>
      </p:sp>
      <p:sp>
        <p:nvSpPr>
          <p:cNvPr id="35" name="TextBox 34"/>
          <p:cNvSpPr txBox="1"/>
          <p:nvPr/>
        </p:nvSpPr>
        <p:spPr>
          <a:xfrm>
            <a:off x="7740906" y="1441012"/>
            <a:ext cx="478272" cy="393954"/>
          </a:xfrm>
          <a:prstGeom prst="rect">
            <a:avLst/>
          </a:prstGeom>
          <a:noFill/>
        </p:spPr>
        <p:txBody>
          <a:bodyPr wrap="square" lIns="97531" tIns="48766" rIns="97531" bIns="48766" rtlCol="0">
            <a:spAutoFit/>
          </a:bodyPr>
          <a:lstStyle/>
          <a:p>
            <a:r>
              <a:rPr lang="en-US" dirty="0" smtClean="0">
                <a:solidFill>
                  <a:schemeClr val="tx1">
                    <a:lumMod val="50000"/>
                    <a:lumOff val="50000"/>
                  </a:schemeClr>
                </a:solidFill>
              </a:rPr>
              <a:t>21</a:t>
            </a:r>
            <a:endParaRPr lang="en-US" dirty="0">
              <a:solidFill>
                <a:schemeClr val="tx1">
                  <a:lumMod val="50000"/>
                  <a:lumOff val="50000"/>
                </a:schemeClr>
              </a:solidFill>
            </a:endParaRPr>
          </a:p>
        </p:txBody>
      </p:sp>
      <p:sp>
        <p:nvSpPr>
          <p:cNvPr id="36" name="TextBox 35"/>
          <p:cNvSpPr txBox="1"/>
          <p:nvPr/>
        </p:nvSpPr>
        <p:spPr>
          <a:xfrm>
            <a:off x="8434495" y="1441012"/>
            <a:ext cx="478272" cy="393954"/>
          </a:xfrm>
          <a:prstGeom prst="rect">
            <a:avLst/>
          </a:prstGeom>
          <a:noFill/>
        </p:spPr>
        <p:txBody>
          <a:bodyPr wrap="square" lIns="97531" tIns="48766" rIns="97531" bIns="48766" rtlCol="0">
            <a:spAutoFit/>
          </a:bodyPr>
          <a:lstStyle/>
          <a:p>
            <a:r>
              <a:rPr lang="en-US" dirty="0">
                <a:solidFill>
                  <a:schemeClr val="tx1">
                    <a:lumMod val="50000"/>
                    <a:lumOff val="50000"/>
                  </a:schemeClr>
                </a:solidFill>
              </a:rPr>
              <a:t>2</a:t>
            </a:r>
            <a:r>
              <a:rPr lang="en-US" dirty="0" smtClean="0">
                <a:solidFill>
                  <a:schemeClr val="tx1">
                    <a:lumMod val="50000"/>
                    <a:lumOff val="50000"/>
                  </a:schemeClr>
                </a:solidFill>
              </a:rPr>
              <a:t>2</a:t>
            </a:r>
            <a:endParaRPr lang="en-US" dirty="0">
              <a:solidFill>
                <a:schemeClr val="tx1">
                  <a:lumMod val="50000"/>
                  <a:lumOff val="50000"/>
                </a:schemeClr>
              </a:solidFill>
            </a:endParaRPr>
          </a:p>
        </p:txBody>
      </p:sp>
      <p:sp>
        <p:nvSpPr>
          <p:cNvPr id="37" name="TextBox 36"/>
          <p:cNvSpPr txBox="1"/>
          <p:nvPr/>
        </p:nvSpPr>
        <p:spPr>
          <a:xfrm>
            <a:off x="9128087" y="1441012"/>
            <a:ext cx="478272" cy="393954"/>
          </a:xfrm>
          <a:prstGeom prst="rect">
            <a:avLst/>
          </a:prstGeom>
          <a:noFill/>
        </p:spPr>
        <p:txBody>
          <a:bodyPr wrap="square" lIns="97531" tIns="48766" rIns="97531" bIns="48766" rtlCol="0">
            <a:spAutoFit/>
          </a:bodyPr>
          <a:lstStyle/>
          <a:p>
            <a:r>
              <a:rPr lang="en-US" dirty="0">
                <a:solidFill>
                  <a:schemeClr val="tx1">
                    <a:lumMod val="50000"/>
                    <a:lumOff val="50000"/>
                  </a:schemeClr>
                </a:solidFill>
              </a:rPr>
              <a:t>2</a:t>
            </a:r>
            <a:r>
              <a:rPr lang="en-US" dirty="0" smtClean="0">
                <a:solidFill>
                  <a:schemeClr val="tx1">
                    <a:lumMod val="50000"/>
                    <a:lumOff val="50000"/>
                  </a:schemeClr>
                </a:solidFill>
              </a:rPr>
              <a:t>3</a:t>
            </a:r>
            <a:endParaRPr lang="en-US" dirty="0">
              <a:solidFill>
                <a:schemeClr val="tx1">
                  <a:lumMod val="50000"/>
                  <a:lumOff val="50000"/>
                </a:schemeClr>
              </a:solidFill>
            </a:endParaRPr>
          </a:p>
        </p:txBody>
      </p:sp>
      <p:sp>
        <p:nvSpPr>
          <p:cNvPr id="38" name="4-Point Star 37"/>
          <p:cNvSpPr/>
          <p:nvPr/>
        </p:nvSpPr>
        <p:spPr>
          <a:xfrm>
            <a:off x="255197" y="2331317"/>
            <a:ext cx="189715" cy="162560"/>
          </a:xfrm>
          <a:prstGeom prst="star4">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chemeClr val="accent1"/>
              </a:solidFill>
            </a:endParaRPr>
          </a:p>
        </p:txBody>
      </p:sp>
      <p:sp>
        <p:nvSpPr>
          <p:cNvPr id="39" name="TextBox 38"/>
          <p:cNvSpPr txBox="1"/>
          <p:nvPr/>
        </p:nvSpPr>
        <p:spPr>
          <a:xfrm>
            <a:off x="-85841" y="1840426"/>
            <a:ext cx="876299" cy="467833"/>
          </a:xfrm>
          <a:prstGeom prst="rect">
            <a:avLst/>
          </a:prstGeom>
          <a:noFill/>
          <a:ln>
            <a:noFill/>
          </a:ln>
        </p:spPr>
        <p:txBody>
          <a:bodyPr wrap="square" lIns="97531" tIns="48766" rIns="97531" bIns="48766" rtlCol="0">
            <a:spAutoFit/>
          </a:bodyPr>
          <a:lstStyle/>
          <a:p>
            <a:pPr algn="ctr"/>
            <a:r>
              <a:rPr lang="en-US" sz="1200" dirty="0">
                <a:solidFill>
                  <a:srgbClr val="0094CA"/>
                </a:solidFill>
              </a:rPr>
              <a:t>ESS ADU starts</a:t>
            </a:r>
          </a:p>
        </p:txBody>
      </p:sp>
      <p:sp>
        <p:nvSpPr>
          <p:cNvPr id="44" name="4-Point Star 43"/>
          <p:cNvSpPr/>
          <p:nvPr/>
        </p:nvSpPr>
        <p:spPr>
          <a:xfrm>
            <a:off x="2323411" y="3229511"/>
            <a:ext cx="189715" cy="162560"/>
          </a:xfrm>
          <a:prstGeom prst="star4">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rgbClr val="0094CA"/>
              </a:solidFill>
            </a:endParaRPr>
          </a:p>
        </p:txBody>
      </p:sp>
      <p:sp>
        <p:nvSpPr>
          <p:cNvPr id="45" name="TextBox 44"/>
          <p:cNvSpPr txBox="1"/>
          <p:nvPr/>
        </p:nvSpPr>
        <p:spPr>
          <a:xfrm>
            <a:off x="1982376" y="2634918"/>
            <a:ext cx="876299" cy="652498"/>
          </a:xfrm>
          <a:prstGeom prst="rect">
            <a:avLst/>
          </a:prstGeom>
          <a:noFill/>
          <a:ln>
            <a:noFill/>
          </a:ln>
        </p:spPr>
        <p:txBody>
          <a:bodyPr wrap="square" lIns="97531" tIns="48766" rIns="97531" bIns="48766" rtlCol="0">
            <a:spAutoFit/>
          </a:bodyPr>
          <a:lstStyle/>
          <a:p>
            <a:pPr algn="ctr"/>
            <a:r>
              <a:rPr lang="en-US" sz="1200" dirty="0">
                <a:solidFill>
                  <a:srgbClr val="0094CA"/>
                </a:solidFill>
              </a:rPr>
              <a:t>CM prototypes launched</a:t>
            </a:r>
          </a:p>
        </p:txBody>
      </p:sp>
      <p:sp>
        <p:nvSpPr>
          <p:cNvPr id="47" name="4-Point Star 46"/>
          <p:cNvSpPr/>
          <p:nvPr/>
        </p:nvSpPr>
        <p:spPr>
          <a:xfrm>
            <a:off x="1733203" y="3229511"/>
            <a:ext cx="189715" cy="162560"/>
          </a:xfrm>
          <a:prstGeom prst="star4">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rgbClr val="0094CA"/>
              </a:solidFill>
            </a:endParaRPr>
          </a:p>
        </p:txBody>
      </p:sp>
      <p:sp>
        <p:nvSpPr>
          <p:cNvPr id="48" name="TextBox 47"/>
          <p:cNvSpPr txBox="1"/>
          <p:nvPr/>
        </p:nvSpPr>
        <p:spPr>
          <a:xfrm>
            <a:off x="1392168" y="2659516"/>
            <a:ext cx="876299" cy="606332"/>
          </a:xfrm>
          <a:prstGeom prst="rect">
            <a:avLst/>
          </a:prstGeom>
          <a:noFill/>
          <a:ln>
            <a:noFill/>
          </a:ln>
        </p:spPr>
        <p:txBody>
          <a:bodyPr wrap="square" lIns="97531" tIns="48766" rIns="97531" bIns="48766" rtlCol="0">
            <a:spAutoFit/>
          </a:bodyPr>
          <a:lstStyle/>
          <a:p>
            <a:pPr algn="ctr"/>
            <a:r>
              <a:rPr lang="en-US" sz="1100" dirty="0">
                <a:solidFill>
                  <a:srgbClr val="0094CA"/>
                </a:solidFill>
              </a:rPr>
              <a:t>First SC cavity ordered</a:t>
            </a:r>
          </a:p>
        </p:txBody>
      </p:sp>
      <p:sp>
        <p:nvSpPr>
          <p:cNvPr id="49" name="4-Point Star 48"/>
          <p:cNvSpPr/>
          <p:nvPr/>
        </p:nvSpPr>
        <p:spPr>
          <a:xfrm>
            <a:off x="4230059" y="3229511"/>
            <a:ext cx="189715" cy="162560"/>
          </a:xfrm>
          <a:prstGeom prst="star4">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rgbClr val="0094CA"/>
              </a:solidFill>
            </a:endParaRPr>
          </a:p>
        </p:txBody>
      </p:sp>
      <p:sp>
        <p:nvSpPr>
          <p:cNvPr id="50" name="TextBox 49"/>
          <p:cNvSpPr txBox="1"/>
          <p:nvPr/>
        </p:nvSpPr>
        <p:spPr>
          <a:xfrm>
            <a:off x="3889024" y="2596808"/>
            <a:ext cx="876299" cy="652498"/>
          </a:xfrm>
          <a:prstGeom prst="rect">
            <a:avLst/>
          </a:prstGeom>
          <a:noFill/>
          <a:ln>
            <a:noFill/>
          </a:ln>
        </p:spPr>
        <p:txBody>
          <a:bodyPr wrap="square" lIns="97531" tIns="48766" rIns="97531" bIns="48766" rtlCol="0">
            <a:spAutoFit/>
          </a:bodyPr>
          <a:lstStyle/>
          <a:p>
            <a:pPr algn="ctr"/>
            <a:r>
              <a:rPr lang="en-US" sz="1200" dirty="0" err="1">
                <a:solidFill>
                  <a:srgbClr val="0094CA"/>
                </a:solidFill>
              </a:rPr>
              <a:t>Ellip</a:t>
            </a:r>
            <a:r>
              <a:rPr lang="en-US" sz="1200" dirty="0">
                <a:solidFill>
                  <a:srgbClr val="0094CA"/>
                </a:solidFill>
              </a:rPr>
              <a:t> CM </a:t>
            </a:r>
            <a:r>
              <a:rPr lang="en-US" sz="1200" dirty="0" err="1">
                <a:solidFill>
                  <a:srgbClr val="0094CA"/>
                </a:solidFill>
              </a:rPr>
              <a:t>productionlaunched</a:t>
            </a:r>
            <a:endParaRPr lang="en-US" sz="1200" dirty="0">
              <a:solidFill>
                <a:srgbClr val="0094CA"/>
              </a:solidFill>
            </a:endParaRPr>
          </a:p>
        </p:txBody>
      </p:sp>
      <p:sp>
        <p:nvSpPr>
          <p:cNvPr id="51" name="4-Point Star 50"/>
          <p:cNvSpPr/>
          <p:nvPr/>
        </p:nvSpPr>
        <p:spPr>
          <a:xfrm>
            <a:off x="5597188" y="6966503"/>
            <a:ext cx="189715" cy="162560"/>
          </a:xfrm>
          <a:prstGeom prst="star4">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rgbClr val="0094CA"/>
              </a:solidFill>
            </a:endParaRPr>
          </a:p>
        </p:txBody>
      </p:sp>
      <p:sp>
        <p:nvSpPr>
          <p:cNvPr id="52" name="TextBox 51"/>
          <p:cNvSpPr txBox="1"/>
          <p:nvPr/>
        </p:nvSpPr>
        <p:spPr>
          <a:xfrm>
            <a:off x="5256150" y="6383966"/>
            <a:ext cx="876299" cy="652498"/>
          </a:xfrm>
          <a:prstGeom prst="rect">
            <a:avLst/>
          </a:prstGeom>
          <a:noFill/>
          <a:ln>
            <a:noFill/>
          </a:ln>
        </p:spPr>
        <p:txBody>
          <a:bodyPr wrap="square" lIns="97531" tIns="48766" rIns="97531" bIns="48766" rtlCol="0">
            <a:spAutoFit/>
          </a:bodyPr>
          <a:lstStyle/>
          <a:p>
            <a:pPr algn="ctr"/>
            <a:r>
              <a:rPr lang="en-US" sz="1200" dirty="0">
                <a:solidFill>
                  <a:srgbClr val="0094CA"/>
                </a:solidFill>
              </a:rPr>
              <a:t>Early access to tunnel</a:t>
            </a:r>
          </a:p>
        </p:txBody>
      </p:sp>
      <p:sp>
        <p:nvSpPr>
          <p:cNvPr id="53" name="4-Point Star 52"/>
          <p:cNvSpPr/>
          <p:nvPr/>
        </p:nvSpPr>
        <p:spPr>
          <a:xfrm>
            <a:off x="6148756" y="4195719"/>
            <a:ext cx="189715" cy="162560"/>
          </a:xfrm>
          <a:prstGeom prst="star4">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rgbClr val="0094CA"/>
              </a:solidFill>
            </a:endParaRPr>
          </a:p>
        </p:txBody>
      </p:sp>
      <p:sp>
        <p:nvSpPr>
          <p:cNvPr id="54" name="TextBox 53"/>
          <p:cNvSpPr txBox="1"/>
          <p:nvPr/>
        </p:nvSpPr>
        <p:spPr>
          <a:xfrm>
            <a:off x="5807721" y="3712065"/>
            <a:ext cx="876299" cy="467833"/>
          </a:xfrm>
          <a:prstGeom prst="rect">
            <a:avLst/>
          </a:prstGeom>
          <a:noFill/>
          <a:ln>
            <a:noFill/>
          </a:ln>
        </p:spPr>
        <p:txBody>
          <a:bodyPr wrap="square" lIns="97531" tIns="48766" rIns="97531" bIns="48766" rtlCol="0">
            <a:spAutoFit/>
          </a:bodyPr>
          <a:lstStyle/>
          <a:p>
            <a:pPr algn="ctr"/>
            <a:r>
              <a:rPr lang="en-US" sz="1200" dirty="0">
                <a:solidFill>
                  <a:srgbClr val="0094CA"/>
                </a:solidFill>
              </a:rPr>
              <a:t>NC </a:t>
            </a:r>
            <a:r>
              <a:rPr lang="en-US" sz="1200" dirty="0" err="1">
                <a:solidFill>
                  <a:srgbClr val="0094CA"/>
                </a:solidFill>
              </a:rPr>
              <a:t>linac</a:t>
            </a:r>
            <a:r>
              <a:rPr lang="en-US" sz="1200" dirty="0">
                <a:solidFill>
                  <a:srgbClr val="0094CA"/>
                </a:solidFill>
              </a:rPr>
              <a:t> ready</a:t>
            </a:r>
          </a:p>
        </p:txBody>
      </p:sp>
      <p:sp>
        <p:nvSpPr>
          <p:cNvPr id="55" name="4-Point Star 54"/>
          <p:cNvSpPr/>
          <p:nvPr/>
        </p:nvSpPr>
        <p:spPr>
          <a:xfrm>
            <a:off x="6850893" y="3229511"/>
            <a:ext cx="189715" cy="162560"/>
          </a:xfrm>
          <a:prstGeom prst="star4">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rgbClr val="0094CA"/>
              </a:solidFill>
            </a:endParaRPr>
          </a:p>
        </p:txBody>
      </p:sp>
      <p:sp>
        <p:nvSpPr>
          <p:cNvPr id="56" name="TextBox 55"/>
          <p:cNvSpPr txBox="1"/>
          <p:nvPr/>
        </p:nvSpPr>
        <p:spPr>
          <a:xfrm>
            <a:off x="6509855" y="2595354"/>
            <a:ext cx="876299" cy="652498"/>
          </a:xfrm>
          <a:prstGeom prst="rect">
            <a:avLst/>
          </a:prstGeom>
          <a:noFill/>
          <a:ln>
            <a:noFill/>
          </a:ln>
        </p:spPr>
        <p:txBody>
          <a:bodyPr wrap="square" lIns="97531" tIns="48766" rIns="97531" bIns="48766" rtlCol="0">
            <a:spAutoFit/>
          </a:bodyPr>
          <a:lstStyle/>
          <a:p>
            <a:pPr algn="ctr"/>
            <a:r>
              <a:rPr lang="en-US" sz="1200" dirty="0">
                <a:solidFill>
                  <a:srgbClr val="0094CA"/>
                </a:solidFill>
              </a:rPr>
              <a:t>SC </a:t>
            </a:r>
            <a:r>
              <a:rPr lang="en-US" sz="1200" dirty="0" err="1">
                <a:solidFill>
                  <a:srgbClr val="0094CA"/>
                </a:solidFill>
              </a:rPr>
              <a:t>linac</a:t>
            </a:r>
            <a:r>
              <a:rPr lang="en-US" sz="1200" dirty="0">
                <a:solidFill>
                  <a:srgbClr val="0094CA"/>
                </a:solidFill>
              </a:rPr>
              <a:t> 570 MeV ready</a:t>
            </a:r>
          </a:p>
        </p:txBody>
      </p:sp>
      <p:sp>
        <p:nvSpPr>
          <p:cNvPr id="57" name="4-Point Star 56"/>
          <p:cNvSpPr/>
          <p:nvPr/>
        </p:nvSpPr>
        <p:spPr>
          <a:xfrm>
            <a:off x="6975865" y="6959022"/>
            <a:ext cx="189715" cy="162560"/>
          </a:xfrm>
          <a:prstGeom prst="star4">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rgbClr val="0094CA"/>
              </a:solidFill>
            </a:endParaRPr>
          </a:p>
        </p:txBody>
      </p:sp>
      <p:sp>
        <p:nvSpPr>
          <p:cNvPr id="58" name="TextBox 57"/>
          <p:cNvSpPr txBox="1"/>
          <p:nvPr/>
        </p:nvSpPr>
        <p:spPr>
          <a:xfrm>
            <a:off x="6634827" y="6332346"/>
            <a:ext cx="876299" cy="652498"/>
          </a:xfrm>
          <a:prstGeom prst="rect">
            <a:avLst/>
          </a:prstGeom>
          <a:noFill/>
          <a:ln>
            <a:noFill/>
          </a:ln>
        </p:spPr>
        <p:txBody>
          <a:bodyPr wrap="square" lIns="97531" tIns="48766" rIns="97531" bIns="48766" rtlCol="0">
            <a:spAutoFit/>
          </a:bodyPr>
          <a:lstStyle/>
          <a:p>
            <a:pPr algn="ctr"/>
            <a:r>
              <a:rPr lang="en-US" sz="1200" dirty="0">
                <a:solidFill>
                  <a:srgbClr val="0094CA"/>
                </a:solidFill>
              </a:rPr>
              <a:t>First protons to target</a:t>
            </a:r>
          </a:p>
        </p:txBody>
      </p:sp>
      <p:sp>
        <p:nvSpPr>
          <p:cNvPr id="59" name="4-Point Star 58"/>
          <p:cNvSpPr/>
          <p:nvPr/>
        </p:nvSpPr>
        <p:spPr>
          <a:xfrm>
            <a:off x="4844367" y="6113657"/>
            <a:ext cx="189715" cy="162560"/>
          </a:xfrm>
          <a:prstGeom prst="star4">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rgbClr val="0094CA"/>
              </a:solidFill>
            </a:endParaRPr>
          </a:p>
        </p:txBody>
      </p:sp>
      <p:sp>
        <p:nvSpPr>
          <p:cNvPr id="60" name="TextBox 59"/>
          <p:cNvSpPr txBox="1"/>
          <p:nvPr/>
        </p:nvSpPr>
        <p:spPr>
          <a:xfrm>
            <a:off x="4503329" y="5342993"/>
            <a:ext cx="876299" cy="1021814"/>
          </a:xfrm>
          <a:prstGeom prst="rect">
            <a:avLst/>
          </a:prstGeom>
          <a:noFill/>
          <a:ln>
            <a:noFill/>
          </a:ln>
        </p:spPr>
        <p:txBody>
          <a:bodyPr wrap="square" lIns="97531" tIns="48766" rIns="97531" bIns="48766" rtlCol="0">
            <a:spAutoFit/>
          </a:bodyPr>
          <a:lstStyle/>
          <a:p>
            <a:pPr algn="ctr"/>
            <a:r>
              <a:rPr lang="en-US" sz="1200" dirty="0">
                <a:solidFill>
                  <a:srgbClr val="0094CA"/>
                </a:solidFill>
              </a:rPr>
              <a:t>Early access </a:t>
            </a:r>
            <a:r>
              <a:rPr lang="en-US" sz="1200" dirty="0" err="1">
                <a:solidFill>
                  <a:srgbClr val="0094CA"/>
                </a:solidFill>
              </a:rPr>
              <a:t>cryo</a:t>
            </a:r>
            <a:r>
              <a:rPr lang="en-US" sz="1200" dirty="0">
                <a:solidFill>
                  <a:srgbClr val="0094CA"/>
                </a:solidFill>
              </a:rPr>
              <a:t> and test buildings</a:t>
            </a:r>
          </a:p>
        </p:txBody>
      </p:sp>
      <p:sp>
        <p:nvSpPr>
          <p:cNvPr id="61" name="4-Point Star 60"/>
          <p:cNvSpPr/>
          <p:nvPr/>
        </p:nvSpPr>
        <p:spPr>
          <a:xfrm>
            <a:off x="8192426" y="6959022"/>
            <a:ext cx="189715" cy="162560"/>
          </a:xfrm>
          <a:prstGeom prst="star4">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rgbClr val="0094CA"/>
              </a:solidFill>
            </a:endParaRPr>
          </a:p>
        </p:txBody>
      </p:sp>
      <p:sp>
        <p:nvSpPr>
          <p:cNvPr id="62" name="TextBox 61"/>
          <p:cNvSpPr txBox="1"/>
          <p:nvPr/>
        </p:nvSpPr>
        <p:spPr>
          <a:xfrm>
            <a:off x="7851390" y="6344405"/>
            <a:ext cx="876299" cy="652498"/>
          </a:xfrm>
          <a:prstGeom prst="rect">
            <a:avLst/>
          </a:prstGeom>
          <a:noFill/>
          <a:ln>
            <a:noFill/>
          </a:ln>
        </p:spPr>
        <p:txBody>
          <a:bodyPr wrap="square" lIns="97531" tIns="48766" rIns="97531" bIns="48766" rtlCol="0">
            <a:spAutoFit/>
          </a:bodyPr>
          <a:lstStyle/>
          <a:p>
            <a:pPr algn="ctr"/>
            <a:r>
              <a:rPr lang="en-US" sz="1200" dirty="0">
                <a:solidFill>
                  <a:srgbClr val="0094CA"/>
                </a:solidFill>
              </a:rPr>
              <a:t>1370 MeV protons available</a:t>
            </a:r>
          </a:p>
        </p:txBody>
      </p:sp>
      <p:sp>
        <p:nvSpPr>
          <p:cNvPr id="63" name="4-Point Star 62"/>
          <p:cNvSpPr/>
          <p:nvPr/>
        </p:nvSpPr>
        <p:spPr>
          <a:xfrm>
            <a:off x="8932203" y="6959022"/>
            <a:ext cx="189715" cy="162560"/>
          </a:xfrm>
          <a:prstGeom prst="star4">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rgbClr val="0094CA"/>
              </a:solidFill>
            </a:endParaRPr>
          </a:p>
        </p:txBody>
      </p:sp>
      <p:sp>
        <p:nvSpPr>
          <p:cNvPr id="64" name="TextBox 63"/>
          <p:cNvSpPr txBox="1"/>
          <p:nvPr/>
        </p:nvSpPr>
        <p:spPr>
          <a:xfrm>
            <a:off x="8591165" y="6343921"/>
            <a:ext cx="876299" cy="652498"/>
          </a:xfrm>
          <a:prstGeom prst="rect">
            <a:avLst/>
          </a:prstGeom>
          <a:noFill/>
          <a:ln>
            <a:noFill/>
          </a:ln>
        </p:spPr>
        <p:txBody>
          <a:bodyPr wrap="square" lIns="97531" tIns="48766" rIns="97531" bIns="48766" rtlCol="0">
            <a:spAutoFit/>
          </a:bodyPr>
          <a:lstStyle/>
          <a:p>
            <a:pPr algn="ctr"/>
            <a:r>
              <a:rPr lang="en-US" sz="1200" dirty="0">
                <a:solidFill>
                  <a:srgbClr val="0094CA"/>
                </a:solidFill>
              </a:rPr>
              <a:t>2 </a:t>
            </a:r>
            <a:r>
              <a:rPr lang="en-US" sz="1200" dirty="0" err="1">
                <a:solidFill>
                  <a:srgbClr val="0094CA"/>
                </a:solidFill>
              </a:rPr>
              <a:t>GeV</a:t>
            </a:r>
            <a:r>
              <a:rPr lang="en-US" sz="1200" dirty="0">
                <a:solidFill>
                  <a:srgbClr val="0094CA"/>
                </a:solidFill>
              </a:rPr>
              <a:t> protons available</a:t>
            </a:r>
          </a:p>
        </p:txBody>
      </p:sp>
      <p:sp>
        <p:nvSpPr>
          <p:cNvPr id="65" name="4-Point Star 64"/>
          <p:cNvSpPr/>
          <p:nvPr/>
        </p:nvSpPr>
        <p:spPr>
          <a:xfrm>
            <a:off x="3138471" y="4195719"/>
            <a:ext cx="189715" cy="162560"/>
          </a:xfrm>
          <a:prstGeom prst="star4">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rgbClr val="0094CA"/>
              </a:solidFill>
            </a:endParaRPr>
          </a:p>
        </p:txBody>
      </p:sp>
      <p:sp>
        <p:nvSpPr>
          <p:cNvPr id="66" name="TextBox 65"/>
          <p:cNvSpPr txBox="1"/>
          <p:nvPr/>
        </p:nvSpPr>
        <p:spPr>
          <a:xfrm>
            <a:off x="2797434" y="3575074"/>
            <a:ext cx="876299" cy="652498"/>
          </a:xfrm>
          <a:prstGeom prst="rect">
            <a:avLst/>
          </a:prstGeom>
          <a:noFill/>
          <a:ln>
            <a:noFill/>
          </a:ln>
        </p:spPr>
        <p:txBody>
          <a:bodyPr wrap="square" lIns="97531" tIns="48766" rIns="97531" bIns="48766" rtlCol="0">
            <a:spAutoFit/>
          </a:bodyPr>
          <a:lstStyle/>
          <a:p>
            <a:pPr algn="ctr"/>
            <a:r>
              <a:rPr lang="en-US" sz="1200" dirty="0">
                <a:solidFill>
                  <a:srgbClr val="0094CA"/>
                </a:solidFill>
              </a:rPr>
              <a:t>NC and FE IK contracts  </a:t>
            </a:r>
          </a:p>
        </p:txBody>
      </p:sp>
      <p:sp>
        <p:nvSpPr>
          <p:cNvPr id="67" name="4-Point Star 66"/>
          <p:cNvSpPr/>
          <p:nvPr/>
        </p:nvSpPr>
        <p:spPr>
          <a:xfrm>
            <a:off x="3388913" y="3229511"/>
            <a:ext cx="189715" cy="162560"/>
          </a:xfrm>
          <a:prstGeom prst="star4">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rgbClr val="0094CA"/>
              </a:solidFill>
            </a:endParaRPr>
          </a:p>
        </p:txBody>
      </p:sp>
      <p:sp>
        <p:nvSpPr>
          <p:cNvPr id="68" name="TextBox 67"/>
          <p:cNvSpPr txBox="1"/>
          <p:nvPr/>
        </p:nvSpPr>
        <p:spPr>
          <a:xfrm>
            <a:off x="3047876" y="2621406"/>
            <a:ext cx="876299" cy="652498"/>
          </a:xfrm>
          <a:prstGeom prst="rect">
            <a:avLst/>
          </a:prstGeom>
          <a:noFill/>
          <a:ln>
            <a:noFill/>
          </a:ln>
        </p:spPr>
        <p:txBody>
          <a:bodyPr wrap="square" lIns="97531" tIns="48766" rIns="97531" bIns="48766" rtlCol="0">
            <a:spAutoFit/>
          </a:bodyPr>
          <a:lstStyle/>
          <a:p>
            <a:pPr algn="ctr"/>
            <a:r>
              <a:rPr lang="en-US" sz="1200" dirty="0">
                <a:solidFill>
                  <a:srgbClr val="0094CA"/>
                </a:solidFill>
              </a:rPr>
              <a:t>Spoke CM prototype available</a:t>
            </a:r>
          </a:p>
        </p:txBody>
      </p:sp>
      <p:sp>
        <p:nvSpPr>
          <p:cNvPr id="69" name="4-Point Star 68"/>
          <p:cNvSpPr/>
          <p:nvPr/>
        </p:nvSpPr>
        <p:spPr>
          <a:xfrm>
            <a:off x="2824793" y="2331317"/>
            <a:ext cx="189715" cy="162560"/>
          </a:xfrm>
          <a:prstGeom prst="star4">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rgbClr val="0094CA"/>
              </a:solidFill>
            </a:endParaRPr>
          </a:p>
        </p:txBody>
      </p:sp>
      <p:sp>
        <p:nvSpPr>
          <p:cNvPr id="70" name="TextBox 69"/>
          <p:cNvSpPr txBox="1"/>
          <p:nvPr/>
        </p:nvSpPr>
        <p:spPr>
          <a:xfrm>
            <a:off x="2395929" y="1919547"/>
            <a:ext cx="876299" cy="467833"/>
          </a:xfrm>
          <a:prstGeom prst="rect">
            <a:avLst/>
          </a:prstGeom>
          <a:noFill/>
          <a:ln>
            <a:noFill/>
          </a:ln>
        </p:spPr>
        <p:txBody>
          <a:bodyPr wrap="square" lIns="97531" tIns="48766" rIns="97531" bIns="48766" rtlCol="0">
            <a:spAutoFit/>
          </a:bodyPr>
          <a:lstStyle/>
          <a:p>
            <a:pPr algn="ctr"/>
            <a:r>
              <a:rPr lang="en-US" sz="1200" dirty="0">
                <a:solidFill>
                  <a:srgbClr val="0094CA"/>
                </a:solidFill>
              </a:rPr>
              <a:t>Redesign approved</a:t>
            </a:r>
          </a:p>
        </p:txBody>
      </p:sp>
      <p:sp>
        <p:nvSpPr>
          <p:cNvPr id="71" name="4-Point Star 70"/>
          <p:cNvSpPr/>
          <p:nvPr/>
        </p:nvSpPr>
        <p:spPr>
          <a:xfrm>
            <a:off x="3764823" y="5166261"/>
            <a:ext cx="189715" cy="162560"/>
          </a:xfrm>
          <a:prstGeom prst="star4">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rgbClr val="0094CA"/>
              </a:solidFill>
            </a:endParaRPr>
          </a:p>
        </p:txBody>
      </p:sp>
      <p:sp>
        <p:nvSpPr>
          <p:cNvPr id="72" name="TextBox 71"/>
          <p:cNvSpPr txBox="1"/>
          <p:nvPr/>
        </p:nvSpPr>
        <p:spPr>
          <a:xfrm>
            <a:off x="3423788" y="4539829"/>
            <a:ext cx="876299" cy="652498"/>
          </a:xfrm>
          <a:prstGeom prst="rect">
            <a:avLst/>
          </a:prstGeom>
          <a:noFill/>
          <a:ln>
            <a:noFill/>
          </a:ln>
        </p:spPr>
        <p:txBody>
          <a:bodyPr wrap="square" lIns="97531" tIns="48766" rIns="97531" bIns="48766" rtlCol="0">
            <a:spAutoFit/>
          </a:bodyPr>
          <a:lstStyle/>
          <a:p>
            <a:pPr algn="ctr"/>
            <a:r>
              <a:rPr lang="en-US" sz="1200" dirty="0">
                <a:solidFill>
                  <a:srgbClr val="0094CA"/>
                </a:solidFill>
              </a:rPr>
              <a:t>Prototype IOT tubes  delivered </a:t>
            </a:r>
          </a:p>
        </p:txBody>
      </p:sp>
      <p:sp>
        <p:nvSpPr>
          <p:cNvPr id="73" name="4-Point Star 72"/>
          <p:cNvSpPr/>
          <p:nvPr/>
        </p:nvSpPr>
        <p:spPr>
          <a:xfrm>
            <a:off x="4830821" y="4195719"/>
            <a:ext cx="189715" cy="162560"/>
          </a:xfrm>
          <a:prstGeom prst="star4">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rgbClr val="0094CA"/>
              </a:solidFill>
            </a:endParaRPr>
          </a:p>
        </p:txBody>
      </p:sp>
      <p:sp>
        <p:nvSpPr>
          <p:cNvPr id="74" name="TextBox 73"/>
          <p:cNvSpPr txBox="1"/>
          <p:nvPr/>
        </p:nvSpPr>
        <p:spPr>
          <a:xfrm>
            <a:off x="4489786" y="3548536"/>
            <a:ext cx="876299" cy="652498"/>
          </a:xfrm>
          <a:prstGeom prst="rect">
            <a:avLst/>
          </a:prstGeom>
          <a:noFill/>
          <a:ln>
            <a:noFill/>
          </a:ln>
        </p:spPr>
        <p:txBody>
          <a:bodyPr wrap="square" lIns="97531" tIns="48766" rIns="97531" bIns="48766" rtlCol="0">
            <a:spAutoFit/>
          </a:bodyPr>
          <a:lstStyle/>
          <a:p>
            <a:pPr algn="ctr"/>
            <a:r>
              <a:rPr lang="en-US" sz="1200" dirty="0">
                <a:solidFill>
                  <a:srgbClr val="0094CA"/>
                </a:solidFill>
              </a:rPr>
              <a:t>Injector test at </a:t>
            </a:r>
            <a:r>
              <a:rPr lang="en-US" sz="1200" dirty="0" err="1">
                <a:solidFill>
                  <a:srgbClr val="0094CA"/>
                </a:solidFill>
              </a:rPr>
              <a:t>Saclay</a:t>
            </a:r>
            <a:endParaRPr lang="en-US" sz="1200" dirty="0">
              <a:solidFill>
                <a:srgbClr val="0094CA"/>
              </a:solidFill>
            </a:endParaRPr>
          </a:p>
        </p:txBody>
      </p:sp>
      <p:sp>
        <p:nvSpPr>
          <p:cNvPr id="75" name="4-Point Star 74"/>
          <p:cNvSpPr/>
          <p:nvPr/>
        </p:nvSpPr>
        <p:spPr>
          <a:xfrm>
            <a:off x="5733708" y="5166261"/>
            <a:ext cx="189715" cy="162560"/>
          </a:xfrm>
          <a:prstGeom prst="star4">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rgbClr val="0094CA"/>
              </a:solidFill>
            </a:endParaRPr>
          </a:p>
        </p:txBody>
      </p:sp>
      <p:sp>
        <p:nvSpPr>
          <p:cNvPr id="76" name="TextBox 75"/>
          <p:cNvSpPr txBox="1"/>
          <p:nvPr/>
        </p:nvSpPr>
        <p:spPr>
          <a:xfrm>
            <a:off x="5392673" y="4550982"/>
            <a:ext cx="876299" cy="652498"/>
          </a:xfrm>
          <a:prstGeom prst="rect">
            <a:avLst/>
          </a:prstGeom>
          <a:noFill/>
          <a:ln>
            <a:noFill/>
          </a:ln>
        </p:spPr>
        <p:txBody>
          <a:bodyPr wrap="square" lIns="97531" tIns="48766" rIns="97531" bIns="48766" rtlCol="0">
            <a:spAutoFit/>
          </a:bodyPr>
          <a:lstStyle/>
          <a:p>
            <a:pPr algn="ctr"/>
            <a:r>
              <a:rPr lang="en-US" sz="1200" dirty="0">
                <a:solidFill>
                  <a:srgbClr val="0094CA"/>
                </a:solidFill>
              </a:rPr>
              <a:t>Decision IOT or klystrons</a:t>
            </a:r>
          </a:p>
        </p:txBody>
      </p:sp>
      <p:sp>
        <p:nvSpPr>
          <p:cNvPr id="77" name="4-Point Star 76"/>
          <p:cNvSpPr/>
          <p:nvPr/>
        </p:nvSpPr>
        <p:spPr>
          <a:xfrm>
            <a:off x="6311369" y="6113657"/>
            <a:ext cx="189715" cy="162560"/>
          </a:xfrm>
          <a:prstGeom prst="star4">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rgbClr val="0094CA"/>
              </a:solidFill>
            </a:endParaRPr>
          </a:p>
        </p:txBody>
      </p:sp>
      <p:sp>
        <p:nvSpPr>
          <p:cNvPr id="78" name="TextBox 77"/>
          <p:cNvSpPr txBox="1"/>
          <p:nvPr/>
        </p:nvSpPr>
        <p:spPr>
          <a:xfrm>
            <a:off x="5970334" y="5655572"/>
            <a:ext cx="876299" cy="467833"/>
          </a:xfrm>
          <a:prstGeom prst="rect">
            <a:avLst/>
          </a:prstGeom>
          <a:noFill/>
          <a:ln>
            <a:noFill/>
          </a:ln>
        </p:spPr>
        <p:txBody>
          <a:bodyPr wrap="square" lIns="97531" tIns="48766" rIns="97531" bIns="48766" rtlCol="0">
            <a:spAutoFit/>
          </a:bodyPr>
          <a:lstStyle/>
          <a:p>
            <a:pPr algn="ctr"/>
            <a:r>
              <a:rPr lang="en-US" sz="1200" dirty="0" err="1">
                <a:solidFill>
                  <a:srgbClr val="0094CA"/>
                </a:solidFill>
              </a:rPr>
              <a:t>Cryoplant</a:t>
            </a:r>
            <a:r>
              <a:rPr lang="en-US" sz="1200" dirty="0">
                <a:solidFill>
                  <a:srgbClr val="0094CA"/>
                </a:solidFill>
              </a:rPr>
              <a:t> ready</a:t>
            </a:r>
          </a:p>
        </p:txBody>
      </p:sp>
      <p:cxnSp>
        <p:nvCxnSpPr>
          <p:cNvPr id="80" name="Straight Connector 79"/>
          <p:cNvCxnSpPr/>
          <p:nvPr/>
        </p:nvCxnSpPr>
        <p:spPr>
          <a:xfrm>
            <a:off x="3125922" y="2019883"/>
            <a:ext cx="0" cy="5142275"/>
          </a:xfrm>
          <a:prstGeom prst="line">
            <a:avLst/>
          </a:prstGeom>
          <a:ln w="3175" cmpd="sng">
            <a:solidFill>
              <a:schemeClr val="bg1">
                <a:lumMod val="8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38" idx="3"/>
            <a:endCxn id="69" idx="1"/>
          </p:cNvCxnSpPr>
          <p:nvPr/>
        </p:nvCxnSpPr>
        <p:spPr>
          <a:xfrm>
            <a:off x="444910" y="2412597"/>
            <a:ext cx="2379884" cy="0"/>
          </a:xfrm>
          <a:prstGeom prst="line">
            <a:avLst/>
          </a:prstGeom>
          <a:ln w="28575"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89703" y="3320843"/>
            <a:ext cx="8342500" cy="0"/>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86" name="Straight Connector 85"/>
          <p:cNvCxnSpPr>
            <a:endCxn id="53" idx="1"/>
          </p:cNvCxnSpPr>
          <p:nvPr/>
        </p:nvCxnSpPr>
        <p:spPr>
          <a:xfrm>
            <a:off x="805020" y="4276999"/>
            <a:ext cx="5343739" cy="0"/>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1851150" y="5255198"/>
            <a:ext cx="7081053" cy="0"/>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2295055" y="6195421"/>
            <a:ext cx="47565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4264438" y="7047783"/>
            <a:ext cx="4756591" cy="0"/>
          </a:xfrm>
          <a:prstGeom prst="line">
            <a:avLst/>
          </a:prstGeom>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3102339" y="2180815"/>
            <a:ext cx="2405525" cy="393954"/>
          </a:xfrm>
          <a:prstGeom prst="rect">
            <a:avLst/>
          </a:prstGeom>
          <a:noFill/>
          <a:ln>
            <a:noFill/>
          </a:ln>
        </p:spPr>
        <p:txBody>
          <a:bodyPr wrap="square" lIns="97531" tIns="48766" rIns="97531" bIns="48766" rtlCol="0">
            <a:spAutoFit/>
          </a:bodyPr>
          <a:lstStyle/>
          <a:p>
            <a:r>
              <a:rPr lang="en-US" dirty="0" smtClean="0">
                <a:solidFill>
                  <a:schemeClr val="tx1">
                    <a:lumMod val="50000"/>
                    <a:lumOff val="50000"/>
                  </a:schemeClr>
                </a:solidFill>
              </a:rPr>
              <a:t>Conceptual Design</a:t>
            </a:r>
            <a:endParaRPr lang="en-US" dirty="0">
              <a:solidFill>
                <a:schemeClr val="tx1">
                  <a:lumMod val="50000"/>
                  <a:lumOff val="50000"/>
                </a:schemeClr>
              </a:solidFill>
            </a:endParaRPr>
          </a:p>
        </p:txBody>
      </p:sp>
      <p:sp>
        <p:nvSpPr>
          <p:cNvPr id="94" name="TextBox 93"/>
          <p:cNvSpPr txBox="1"/>
          <p:nvPr/>
        </p:nvSpPr>
        <p:spPr>
          <a:xfrm>
            <a:off x="8900465" y="3086240"/>
            <a:ext cx="806273" cy="393954"/>
          </a:xfrm>
          <a:prstGeom prst="rect">
            <a:avLst/>
          </a:prstGeom>
          <a:noFill/>
          <a:ln>
            <a:noFill/>
          </a:ln>
        </p:spPr>
        <p:txBody>
          <a:bodyPr wrap="square" lIns="97531" tIns="48766" rIns="97531" bIns="48766" rtlCol="0">
            <a:spAutoFit/>
          </a:bodyPr>
          <a:lstStyle/>
          <a:p>
            <a:r>
              <a:rPr lang="en-US" dirty="0" smtClean="0">
                <a:solidFill>
                  <a:schemeClr val="tx1">
                    <a:lumMod val="50000"/>
                    <a:lumOff val="50000"/>
                  </a:schemeClr>
                </a:solidFill>
              </a:rPr>
              <a:t>SC RF</a:t>
            </a:r>
            <a:endParaRPr lang="en-US" dirty="0">
              <a:solidFill>
                <a:schemeClr val="tx1">
                  <a:lumMod val="50000"/>
                  <a:lumOff val="50000"/>
                </a:schemeClr>
              </a:solidFill>
            </a:endParaRPr>
          </a:p>
        </p:txBody>
      </p:sp>
      <p:sp>
        <p:nvSpPr>
          <p:cNvPr id="95" name="TextBox 94"/>
          <p:cNvSpPr txBox="1"/>
          <p:nvPr/>
        </p:nvSpPr>
        <p:spPr>
          <a:xfrm>
            <a:off x="6472847" y="4068437"/>
            <a:ext cx="1052742" cy="393954"/>
          </a:xfrm>
          <a:prstGeom prst="rect">
            <a:avLst/>
          </a:prstGeom>
          <a:noFill/>
          <a:ln>
            <a:noFill/>
          </a:ln>
        </p:spPr>
        <p:txBody>
          <a:bodyPr wrap="square" lIns="97531" tIns="48766" rIns="97531" bIns="48766" rtlCol="0">
            <a:spAutoFit/>
          </a:bodyPr>
          <a:lstStyle/>
          <a:p>
            <a:r>
              <a:rPr lang="en-US" dirty="0" smtClean="0">
                <a:solidFill>
                  <a:schemeClr val="tx1">
                    <a:lumMod val="50000"/>
                    <a:lumOff val="50000"/>
                  </a:schemeClr>
                </a:solidFill>
              </a:rPr>
              <a:t>NC </a:t>
            </a:r>
            <a:r>
              <a:rPr lang="en-US" dirty="0" err="1" smtClean="0">
                <a:solidFill>
                  <a:schemeClr val="tx1">
                    <a:lumMod val="50000"/>
                    <a:lumOff val="50000"/>
                  </a:schemeClr>
                </a:solidFill>
              </a:rPr>
              <a:t>linac</a:t>
            </a:r>
            <a:endParaRPr lang="en-US" dirty="0">
              <a:solidFill>
                <a:schemeClr val="tx1">
                  <a:lumMod val="50000"/>
                  <a:lumOff val="50000"/>
                </a:schemeClr>
              </a:solidFill>
            </a:endParaRPr>
          </a:p>
        </p:txBody>
      </p:sp>
      <p:sp>
        <p:nvSpPr>
          <p:cNvPr id="96" name="TextBox 95"/>
          <p:cNvSpPr txBox="1"/>
          <p:nvPr/>
        </p:nvSpPr>
        <p:spPr>
          <a:xfrm>
            <a:off x="9003924" y="5045679"/>
            <a:ext cx="806273" cy="393954"/>
          </a:xfrm>
          <a:prstGeom prst="rect">
            <a:avLst/>
          </a:prstGeom>
          <a:noFill/>
          <a:ln>
            <a:noFill/>
          </a:ln>
        </p:spPr>
        <p:txBody>
          <a:bodyPr wrap="square" lIns="97531" tIns="48766" rIns="97531" bIns="48766" rtlCol="0">
            <a:spAutoFit/>
          </a:bodyPr>
          <a:lstStyle/>
          <a:p>
            <a:r>
              <a:rPr lang="en-US" dirty="0" smtClean="0">
                <a:solidFill>
                  <a:schemeClr val="tx1">
                    <a:lumMod val="50000"/>
                    <a:lumOff val="50000"/>
                  </a:schemeClr>
                </a:solidFill>
              </a:rPr>
              <a:t>RF</a:t>
            </a:r>
            <a:endParaRPr lang="en-US" dirty="0">
              <a:solidFill>
                <a:schemeClr val="tx1">
                  <a:lumMod val="50000"/>
                  <a:lumOff val="50000"/>
                </a:schemeClr>
              </a:solidFill>
            </a:endParaRPr>
          </a:p>
        </p:txBody>
      </p:sp>
      <p:sp>
        <p:nvSpPr>
          <p:cNvPr id="97" name="TextBox 96"/>
          <p:cNvSpPr txBox="1"/>
          <p:nvPr/>
        </p:nvSpPr>
        <p:spPr>
          <a:xfrm>
            <a:off x="7174381" y="5973360"/>
            <a:ext cx="1429331" cy="393954"/>
          </a:xfrm>
          <a:prstGeom prst="rect">
            <a:avLst/>
          </a:prstGeom>
          <a:noFill/>
          <a:ln>
            <a:noFill/>
          </a:ln>
        </p:spPr>
        <p:txBody>
          <a:bodyPr wrap="square" lIns="97531" tIns="48766" rIns="97531" bIns="48766" rtlCol="0">
            <a:spAutoFit/>
          </a:bodyPr>
          <a:lstStyle/>
          <a:p>
            <a:r>
              <a:rPr lang="en-US" dirty="0" smtClean="0">
                <a:solidFill>
                  <a:schemeClr val="tx1">
                    <a:lumMod val="50000"/>
                    <a:lumOff val="50000"/>
                  </a:schemeClr>
                </a:solidFill>
              </a:rPr>
              <a:t>Cryogenics</a:t>
            </a:r>
          </a:p>
        </p:txBody>
      </p:sp>
      <p:sp>
        <p:nvSpPr>
          <p:cNvPr id="98" name="TextBox 97"/>
          <p:cNvSpPr txBox="1"/>
          <p:nvPr/>
        </p:nvSpPr>
        <p:spPr>
          <a:xfrm>
            <a:off x="978657" y="6811652"/>
            <a:ext cx="3285778" cy="393954"/>
          </a:xfrm>
          <a:prstGeom prst="rect">
            <a:avLst/>
          </a:prstGeom>
          <a:noFill/>
          <a:ln>
            <a:noFill/>
          </a:ln>
        </p:spPr>
        <p:txBody>
          <a:bodyPr wrap="square" lIns="97531" tIns="48766" rIns="97531" bIns="48766" rtlCol="0">
            <a:spAutoFit/>
          </a:bodyPr>
          <a:lstStyle/>
          <a:p>
            <a:r>
              <a:rPr lang="en-US" dirty="0" smtClean="0">
                <a:solidFill>
                  <a:schemeClr val="tx1">
                    <a:lumMod val="50000"/>
                    <a:lumOff val="50000"/>
                  </a:schemeClr>
                </a:solidFill>
              </a:rPr>
              <a:t>Services, installation and com.</a:t>
            </a:r>
          </a:p>
        </p:txBody>
      </p:sp>
      <p:sp>
        <p:nvSpPr>
          <p:cNvPr id="99" name="4-Point Star 98"/>
          <p:cNvSpPr/>
          <p:nvPr/>
        </p:nvSpPr>
        <p:spPr>
          <a:xfrm>
            <a:off x="5733212" y="3234330"/>
            <a:ext cx="189715" cy="162560"/>
          </a:xfrm>
          <a:prstGeom prst="star4">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rgbClr val="0094CA"/>
              </a:solidFill>
            </a:endParaRPr>
          </a:p>
        </p:txBody>
      </p:sp>
      <p:sp>
        <p:nvSpPr>
          <p:cNvPr id="100" name="TextBox 99"/>
          <p:cNvSpPr txBox="1"/>
          <p:nvPr/>
        </p:nvSpPr>
        <p:spPr>
          <a:xfrm>
            <a:off x="5392174" y="2619049"/>
            <a:ext cx="876299" cy="652498"/>
          </a:xfrm>
          <a:prstGeom prst="rect">
            <a:avLst/>
          </a:prstGeom>
          <a:noFill/>
          <a:ln>
            <a:noFill/>
          </a:ln>
        </p:spPr>
        <p:txBody>
          <a:bodyPr wrap="square" lIns="97531" tIns="48766" rIns="97531" bIns="48766" rtlCol="0">
            <a:spAutoFit/>
          </a:bodyPr>
          <a:lstStyle/>
          <a:p>
            <a:pPr algn="ctr"/>
            <a:r>
              <a:rPr lang="en-US" sz="1200" dirty="0">
                <a:solidFill>
                  <a:srgbClr val="0094CA"/>
                </a:solidFill>
              </a:rPr>
              <a:t>Decision on </a:t>
            </a:r>
          </a:p>
          <a:p>
            <a:pPr algn="ctr"/>
            <a:r>
              <a:rPr lang="en-US" sz="1200" dirty="0">
                <a:solidFill>
                  <a:srgbClr val="0094CA"/>
                </a:solidFill>
              </a:rPr>
              <a:t>Scope</a:t>
            </a:r>
          </a:p>
        </p:txBody>
      </p:sp>
      <p:sp>
        <p:nvSpPr>
          <p:cNvPr id="83" name="4-Point Star 82"/>
          <p:cNvSpPr/>
          <p:nvPr/>
        </p:nvSpPr>
        <p:spPr>
          <a:xfrm>
            <a:off x="3124428" y="5165777"/>
            <a:ext cx="189715" cy="162560"/>
          </a:xfrm>
          <a:prstGeom prst="star4">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rgbClr val="0094CA"/>
              </a:solidFill>
            </a:endParaRPr>
          </a:p>
        </p:txBody>
      </p:sp>
      <p:sp>
        <p:nvSpPr>
          <p:cNvPr id="85" name="TextBox 84"/>
          <p:cNvSpPr txBox="1"/>
          <p:nvPr/>
        </p:nvSpPr>
        <p:spPr>
          <a:xfrm>
            <a:off x="2783392" y="4539345"/>
            <a:ext cx="876299" cy="652498"/>
          </a:xfrm>
          <a:prstGeom prst="rect">
            <a:avLst/>
          </a:prstGeom>
          <a:noFill/>
          <a:ln>
            <a:noFill/>
          </a:ln>
        </p:spPr>
        <p:txBody>
          <a:bodyPr wrap="square" lIns="97531" tIns="48766" rIns="97531" bIns="48766" rtlCol="0">
            <a:spAutoFit/>
          </a:bodyPr>
          <a:lstStyle/>
          <a:p>
            <a:pPr algn="ctr"/>
            <a:r>
              <a:rPr lang="en-US" sz="1200" dirty="0">
                <a:solidFill>
                  <a:srgbClr val="0094CA"/>
                </a:solidFill>
              </a:rPr>
              <a:t>Klystrons and IOTs ordered </a:t>
            </a:r>
          </a:p>
        </p:txBody>
      </p:sp>
      <p:sp>
        <p:nvSpPr>
          <p:cNvPr id="87" name="4-Point Star 86"/>
          <p:cNvSpPr/>
          <p:nvPr/>
        </p:nvSpPr>
        <p:spPr>
          <a:xfrm>
            <a:off x="6635919" y="5165062"/>
            <a:ext cx="189715" cy="162560"/>
          </a:xfrm>
          <a:prstGeom prst="star4">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rgbClr val="0094CA"/>
              </a:solidFill>
            </a:endParaRPr>
          </a:p>
        </p:txBody>
      </p:sp>
      <p:sp>
        <p:nvSpPr>
          <p:cNvPr id="88" name="TextBox 87"/>
          <p:cNvSpPr txBox="1"/>
          <p:nvPr/>
        </p:nvSpPr>
        <p:spPr>
          <a:xfrm>
            <a:off x="6294884" y="4538630"/>
            <a:ext cx="876299" cy="652498"/>
          </a:xfrm>
          <a:prstGeom prst="rect">
            <a:avLst/>
          </a:prstGeom>
          <a:noFill/>
          <a:ln>
            <a:noFill/>
          </a:ln>
        </p:spPr>
        <p:txBody>
          <a:bodyPr wrap="square" lIns="97531" tIns="48766" rIns="97531" bIns="48766" rtlCol="0">
            <a:spAutoFit/>
          </a:bodyPr>
          <a:lstStyle/>
          <a:p>
            <a:pPr algn="ctr"/>
            <a:r>
              <a:rPr lang="en-US" sz="1200" dirty="0">
                <a:solidFill>
                  <a:srgbClr val="0094CA"/>
                </a:solidFill>
              </a:rPr>
              <a:t>RF for medium beta ready</a:t>
            </a:r>
          </a:p>
        </p:txBody>
      </p:sp>
      <p:sp>
        <p:nvSpPr>
          <p:cNvPr id="90" name="4-Point Star 89"/>
          <p:cNvSpPr/>
          <p:nvPr/>
        </p:nvSpPr>
        <p:spPr>
          <a:xfrm>
            <a:off x="7626433" y="5152521"/>
            <a:ext cx="189715" cy="162560"/>
          </a:xfrm>
          <a:prstGeom prst="star4">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rgbClr val="0094CA"/>
              </a:solidFill>
            </a:endParaRPr>
          </a:p>
        </p:txBody>
      </p:sp>
      <p:sp>
        <p:nvSpPr>
          <p:cNvPr id="101" name="TextBox 100"/>
          <p:cNvSpPr txBox="1"/>
          <p:nvPr/>
        </p:nvSpPr>
        <p:spPr>
          <a:xfrm>
            <a:off x="7285395" y="4701674"/>
            <a:ext cx="876299" cy="467833"/>
          </a:xfrm>
          <a:prstGeom prst="rect">
            <a:avLst/>
          </a:prstGeom>
          <a:noFill/>
          <a:ln>
            <a:noFill/>
          </a:ln>
        </p:spPr>
        <p:txBody>
          <a:bodyPr wrap="square" lIns="97531" tIns="48766" rIns="97531" bIns="48766" rtlCol="0">
            <a:spAutoFit/>
          </a:bodyPr>
          <a:lstStyle/>
          <a:p>
            <a:pPr algn="ctr"/>
            <a:r>
              <a:rPr lang="en-US" sz="1200" dirty="0">
                <a:solidFill>
                  <a:srgbClr val="0094CA"/>
                </a:solidFill>
              </a:rPr>
              <a:t>RF for High beta ready</a:t>
            </a:r>
          </a:p>
        </p:txBody>
      </p:sp>
      <p:sp>
        <p:nvSpPr>
          <p:cNvPr id="102" name="4-Point Star 101"/>
          <p:cNvSpPr/>
          <p:nvPr/>
        </p:nvSpPr>
        <p:spPr>
          <a:xfrm>
            <a:off x="3826564" y="6105933"/>
            <a:ext cx="189715" cy="162560"/>
          </a:xfrm>
          <a:prstGeom prst="star4">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rgbClr val="0094CA"/>
              </a:solidFill>
            </a:endParaRPr>
          </a:p>
        </p:txBody>
      </p:sp>
      <p:sp>
        <p:nvSpPr>
          <p:cNvPr id="103" name="TextBox 102"/>
          <p:cNvSpPr txBox="1"/>
          <p:nvPr/>
        </p:nvSpPr>
        <p:spPr>
          <a:xfrm>
            <a:off x="3485526" y="5479499"/>
            <a:ext cx="876299" cy="652498"/>
          </a:xfrm>
          <a:prstGeom prst="rect">
            <a:avLst/>
          </a:prstGeom>
          <a:noFill/>
          <a:ln>
            <a:noFill/>
          </a:ln>
        </p:spPr>
        <p:txBody>
          <a:bodyPr wrap="square" lIns="97531" tIns="48766" rIns="97531" bIns="48766" rtlCol="0">
            <a:spAutoFit/>
          </a:bodyPr>
          <a:lstStyle/>
          <a:p>
            <a:pPr algn="ctr"/>
            <a:r>
              <a:rPr lang="en-US" sz="1200" dirty="0" err="1">
                <a:solidFill>
                  <a:srgbClr val="0094CA"/>
                </a:solidFill>
              </a:rPr>
              <a:t>Acc</a:t>
            </a:r>
            <a:r>
              <a:rPr lang="en-US" sz="1200" dirty="0">
                <a:solidFill>
                  <a:srgbClr val="0094CA"/>
                </a:solidFill>
              </a:rPr>
              <a:t> </a:t>
            </a:r>
            <a:r>
              <a:rPr lang="en-US" sz="1200" dirty="0" err="1">
                <a:solidFill>
                  <a:srgbClr val="0094CA"/>
                </a:solidFill>
              </a:rPr>
              <a:t>cryoplant</a:t>
            </a:r>
            <a:r>
              <a:rPr lang="en-US" sz="1200" dirty="0">
                <a:solidFill>
                  <a:srgbClr val="0094CA"/>
                </a:solidFill>
              </a:rPr>
              <a:t> ordered</a:t>
            </a:r>
          </a:p>
        </p:txBody>
      </p:sp>
      <p:sp>
        <p:nvSpPr>
          <p:cNvPr id="104" name="4-Point Star 103"/>
          <p:cNvSpPr/>
          <p:nvPr/>
        </p:nvSpPr>
        <p:spPr>
          <a:xfrm>
            <a:off x="3211259" y="6105449"/>
            <a:ext cx="189715" cy="162560"/>
          </a:xfrm>
          <a:prstGeom prst="star4">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97531" tIns="48766" rIns="97531" bIns="48766" rtlCol="0" anchor="ctr"/>
          <a:lstStyle/>
          <a:p>
            <a:pPr algn="ctr"/>
            <a:endParaRPr lang="en-US">
              <a:solidFill>
                <a:srgbClr val="0094CA"/>
              </a:solidFill>
            </a:endParaRPr>
          </a:p>
        </p:txBody>
      </p:sp>
      <p:sp>
        <p:nvSpPr>
          <p:cNvPr id="105" name="TextBox 104"/>
          <p:cNvSpPr txBox="1"/>
          <p:nvPr/>
        </p:nvSpPr>
        <p:spPr>
          <a:xfrm>
            <a:off x="2870224" y="5479016"/>
            <a:ext cx="876299" cy="652498"/>
          </a:xfrm>
          <a:prstGeom prst="rect">
            <a:avLst/>
          </a:prstGeom>
          <a:noFill/>
          <a:ln>
            <a:noFill/>
          </a:ln>
        </p:spPr>
        <p:txBody>
          <a:bodyPr wrap="square" lIns="97531" tIns="48766" rIns="97531" bIns="48766" rtlCol="0">
            <a:spAutoFit/>
          </a:bodyPr>
          <a:lstStyle/>
          <a:p>
            <a:pPr algn="ctr"/>
            <a:r>
              <a:rPr lang="en-US" sz="1200" dirty="0" err="1">
                <a:solidFill>
                  <a:srgbClr val="0094CA"/>
                </a:solidFill>
              </a:rPr>
              <a:t>Cryo</a:t>
            </a:r>
            <a:r>
              <a:rPr lang="en-US" sz="1200" dirty="0">
                <a:solidFill>
                  <a:srgbClr val="0094CA"/>
                </a:solidFill>
              </a:rPr>
              <a:t> dist. line ordered</a:t>
            </a:r>
          </a:p>
        </p:txBody>
      </p:sp>
    </p:spTree>
    <p:extLst>
      <p:ext uri="{BB962C8B-B14F-4D97-AF65-F5344CB8AC3E}">
        <p14:creationId xmlns:p14="http://schemas.microsoft.com/office/powerpoint/2010/main" val="829955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13042" b="21651"/>
          <a:stretch/>
        </p:blipFill>
        <p:spPr>
          <a:xfrm>
            <a:off x="1" y="-24903"/>
            <a:ext cx="10036175" cy="6355853"/>
          </a:xfrm>
        </p:spPr>
      </p:pic>
      <p:sp>
        <p:nvSpPr>
          <p:cNvPr id="2" name="Title 1"/>
          <p:cNvSpPr>
            <a:spLocks noGrp="1"/>
          </p:cNvSpPr>
          <p:nvPr>
            <p:ph type="title"/>
          </p:nvPr>
        </p:nvSpPr>
        <p:spPr>
          <a:xfrm>
            <a:off x="676995" y="81054"/>
            <a:ext cx="4565350" cy="1174039"/>
          </a:xfrm>
        </p:spPr>
        <p:txBody>
          <a:bodyPr>
            <a:normAutofit/>
          </a:bodyPr>
          <a:lstStyle/>
          <a:p>
            <a:r>
              <a:rPr lang="en-US" dirty="0"/>
              <a:t>A </a:t>
            </a:r>
            <a:r>
              <a:rPr lang="en-US" dirty="0" smtClean="0"/>
              <a:t>European research center</a:t>
            </a:r>
            <a:endParaRPr lang="en-US" dirty="0"/>
          </a:p>
        </p:txBody>
      </p:sp>
      <p:pic>
        <p:nvPicPr>
          <p:cNvPr id="5" name="Bildobjekt 6" descr="MediconV-logoPms_sto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8804" y="1149137"/>
            <a:ext cx="992743" cy="971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5775555" y="4480784"/>
            <a:ext cx="1515880" cy="802966"/>
          </a:xfrm>
          <a:prstGeom prst="rect">
            <a:avLst/>
          </a:prstGeom>
        </p:spPr>
      </p:pic>
      <p:pic>
        <p:nvPicPr>
          <p:cNvPr id="7" name="Picture 6"/>
          <p:cNvPicPr>
            <a:picLocks noChangeAspect="1"/>
          </p:cNvPicPr>
          <p:nvPr/>
        </p:nvPicPr>
        <p:blipFill>
          <a:blip r:embed="rId5"/>
          <a:stretch>
            <a:fillRect/>
          </a:stretch>
        </p:blipFill>
        <p:spPr>
          <a:xfrm>
            <a:off x="6802257" y="1457392"/>
            <a:ext cx="1897151" cy="772160"/>
          </a:xfrm>
          <a:prstGeom prst="rect">
            <a:avLst/>
          </a:prstGeom>
        </p:spPr>
      </p:pic>
      <p:pic>
        <p:nvPicPr>
          <p:cNvPr id="8" name="Picture 7"/>
          <p:cNvPicPr>
            <a:picLocks noChangeAspect="1"/>
          </p:cNvPicPr>
          <p:nvPr/>
        </p:nvPicPr>
        <p:blipFill>
          <a:blip r:embed="rId6"/>
          <a:stretch>
            <a:fillRect/>
          </a:stretch>
        </p:blipFill>
        <p:spPr>
          <a:xfrm>
            <a:off x="3033117" y="2292950"/>
            <a:ext cx="2285687" cy="1021577"/>
          </a:xfrm>
          <a:prstGeom prst="rect">
            <a:avLst/>
          </a:prstGeom>
        </p:spPr>
      </p:pic>
    </p:spTree>
    <p:extLst>
      <p:ext uri="{BB962C8B-B14F-4D97-AF65-F5344CB8AC3E}">
        <p14:creationId xmlns:p14="http://schemas.microsoft.com/office/powerpoint/2010/main" val="39334772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5254" t="1575" r="9014" b="4694"/>
          <a:stretch/>
        </p:blipFill>
        <p:spPr>
          <a:xfrm>
            <a:off x="5124227" y="1363200"/>
            <a:ext cx="4386708" cy="4581120"/>
          </a:xfrm>
          <a:prstGeom prst="rect">
            <a:avLst/>
          </a:prstGeom>
        </p:spPr>
      </p:pic>
      <p:sp>
        <p:nvSpPr>
          <p:cNvPr id="3" name="Title 2"/>
          <p:cNvSpPr>
            <a:spLocks noGrp="1"/>
          </p:cNvSpPr>
          <p:nvPr>
            <p:ph type="title"/>
          </p:nvPr>
        </p:nvSpPr>
        <p:spPr>
          <a:xfrm>
            <a:off x="243920" y="292947"/>
            <a:ext cx="9268936" cy="1219200"/>
          </a:xfrm>
        </p:spPr>
        <p:txBody>
          <a:bodyPr>
            <a:noAutofit/>
          </a:bodyPr>
          <a:lstStyle/>
          <a:p>
            <a:r>
              <a:rPr lang="en-US" sz="3400" dirty="0"/>
              <a:t>The target station design is detailed in the Technical Design Report</a:t>
            </a:r>
          </a:p>
        </p:txBody>
      </p:sp>
      <p:sp>
        <p:nvSpPr>
          <p:cNvPr id="4" name="Text Placeholder 3"/>
          <p:cNvSpPr>
            <a:spLocks noGrp="1"/>
          </p:cNvSpPr>
          <p:nvPr>
            <p:ph type="body" sz="quarter" idx="14"/>
          </p:nvPr>
        </p:nvSpPr>
        <p:spPr>
          <a:xfrm>
            <a:off x="487839" y="1722125"/>
            <a:ext cx="4636388" cy="4682743"/>
          </a:xfrm>
        </p:spPr>
        <p:txBody>
          <a:bodyPr>
            <a:normAutofit fontScale="92500"/>
          </a:bodyPr>
          <a:lstStyle/>
          <a:p>
            <a:r>
              <a:rPr lang="en-US" sz="3000" dirty="0"/>
              <a:t>Helium-cooled rotating tungsten target</a:t>
            </a:r>
          </a:p>
          <a:p>
            <a:r>
              <a:rPr lang="en-US" sz="3000" dirty="0"/>
              <a:t>Nearly 5 MW of heat carried away by cooling systems</a:t>
            </a:r>
          </a:p>
          <a:p>
            <a:r>
              <a:rPr lang="en-US" sz="3000" dirty="0"/>
              <a:t>Entombed in 5 m of steel</a:t>
            </a:r>
          </a:p>
          <a:p>
            <a:r>
              <a:rPr lang="en-US" sz="3000" dirty="0"/>
              <a:t>Critical components become highly activated, requiring remote handling for servicing</a:t>
            </a:r>
          </a:p>
        </p:txBody>
      </p:sp>
      <p:sp>
        <p:nvSpPr>
          <p:cNvPr id="5" name="TextBox 4"/>
          <p:cNvSpPr txBox="1"/>
          <p:nvPr/>
        </p:nvSpPr>
        <p:spPr>
          <a:xfrm>
            <a:off x="4182916" y="5859294"/>
            <a:ext cx="5615396" cy="498610"/>
          </a:xfrm>
          <a:prstGeom prst="rect">
            <a:avLst/>
          </a:prstGeom>
          <a:noFill/>
        </p:spPr>
        <p:txBody>
          <a:bodyPr wrap="none" lIns="97299" tIns="48649" rIns="97299" bIns="48649" rtlCol="0">
            <a:spAutoFit/>
          </a:bodyPr>
          <a:lstStyle/>
          <a:p>
            <a:r>
              <a:rPr lang="en-US" sz="1300" dirty="0"/>
              <a:t>ESS Technical Design Report, ESS-2013-001, April 22, 2013, available at</a:t>
            </a:r>
            <a:br>
              <a:rPr lang="en-US" sz="1300" dirty="0"/>
            </a:br>
            <a:r>
              <a:rPr lang="en-US" sz="1300" dirty="0"/>
              <a:t> </a:t>
            </a:r>
            <a:r>
              <a:rPr lang="en-US" sz="1300" dirty="0">
                <a:hlinkClick r:id="rId4"/>
              </a:rPr>
              <a:t>http://eval.esss.lu.se/cgi-bin/public/DocDB/ShowDocument?docid=274</a:t>
            </a:r>
            <a:r>
              <a:rPr lang="en-US" sz="1300" dirty="0"/>
              <a:t> .</a:t>
            </a:r>
          </a:p>
        </p:txBody>
      </p:sp>
      <p:sp>
        <p:nvSpPr>
          <p:cNvPr id="6" name="TextBox 5"/>
          <p:cNvSpPr txBox="1"/>
          <p:nvPr/>
        </p:nvSpPr>
        <p:spPr>
          <a:xfrm>
            <a:off x="7616192" y="5313769"/>
            <a:ext cx="1496806" cy="393874"/>
          </a:xfrm>
          <a:prstGeom prst="rect">
            <a:avLst/>
          </a:prstGeom>
          <a:noFill/>
        </p:spPr>
        <p:txBody>
          <a:bodyPr wrap="none" lIns="97299" tIns="48649" rIns="97299" bIns="48649" rtlCol="0">
            <a:spAutoFit/>
          </a:bodyPr>
          <a:lstStyle/>
          <a:p>
            <a:r>
              <a:rPr lang="en-US" dirty="0" smtClean="0"/>
              <a:t>Source: KIT</a:t>
            </a:r>
            <a:endParaRPr lang="en-US" dirty="0"/>
          </a:p>
        </p:txBody>
      </p:sp>
    </p:spTree>
    <p:extLst>
      <p:ext uri="{BB962C8B-B14F-4D97-AF65-F5344CB8AC3E}">
        <p14:creationId xmlns:p14="http://schemas.microsoft.com/office/powerpoint/2010/main" val="16646084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6859" t="1793" r="1560" b="958"/>
          <a:stretch/>
        </p:blipFill>
        <p:spPr>
          <a:xfrm rot="17201793">
            <a:off x="4335545" y="1454007"/>
            <a:ext cx="6295077" cy="3882431"/>
          </a:xfrm>
          <a:prstGeom prst="rect">
            <a:avLst/>
          </a:prstGeom>
        </p:spPr>
      </p:pic>
      <p:sp>
        <p:nvSpPr>
          <p:cNvPr id="3" name="Title 2"/>
          <p:cNvSpPr>
            <a:spLocks noGrp="1"/>
          </p:cNvSpPr>
          <p:nvPr>
            <p:ph type="title"/>
          </p:nvPr>
        </p:nvSpPr>
        <p:spPr>
          <a:xfrm>
            <a:off x="243920" y="292947"/>
            <a:ext cx="9268936" cy="1219200"/>
          </a:xfrm>
        </p:spPr>
        <p:txBody>
          <a:bodyPr>
            <a:noAutofit/>
          </a:bodyPr>
          <a:lstStyle/>
          <a:p>
            <a:pPr algn="l"/>
            <a:r>
              <a:rPr lang="en-US" sz="3800" dirty="0"/>
              <a:t>High beam power leads</a:t>
            </a:r>
            <a:br>
              <a:rPr lang="en-US" sz="3800" dirty="0"/>
            </a:br>
            <a:r>
              <a:rPr lang="en-US" sz="3800" dirty="0"/>
              <a:t>to an innovative design </a:t>
            </a:r>
          </a:p>
        </p:txBody>
      </p:sp>
      <p:sp>
        <p:nvSpPr>
          <p:cNvPr id="4" name="Text Placeholder 3"/>
          <p:cNvSpPr>
            <a:spLocks noGrp="1"/>
          </p:cNvSpPr>
          <p:nvPr>
            <p:ph type="body" sz="quarter" idx="14"/>
          </p:nvPr>
        </p:nvSpPr>
        <p:spPr>
          <a:xfrm>
            <a:off x="397502" y="1533119"/>
            <a:ext cx="4950812" cy="4916004"/>
          </a:xfrm>
        </p:spPr>
        <p:txBody>
          <a:bodyPr>
            <a:normAutofit fontScale="92500" lnSpcReduction="10000"/>
          </a:bodyPr>
          <a:lstStyle/>
          <a:p>
            <a:r>
              <a:rPr lang="en-US" sz="3000" dirty="0"/>
              <a:t>Rotating tungsten target</a:t>
            </a:r>
          </a:p>
          <a:p>
            <a:pPr lvl="1"/>
            <a:r>
              <a:rPr lang="en-US" sz="2600" dirty="0"/>
              <a:t>2.5 m diameter</a:t>
            </a:r>
          </a:p>
          <a:p>
            <a:pPr lvl="1"/>
            <a:r>
              <a:rPr lang="en-US" sz="2600" dirty="0"/>
              <a:t>33 sectors</a:t>
            </a:r>
          </a:p>
          <a:p>
            <a:pPr lvl="1"/>
            <a:r>
              <a:rPr lang="en-US" sz="2600" dirty="0"/>
              <a:t>Suspended on a 6 m shaft</a:t>
            </a:r>
          </a:p>
          <a:p>
            <a:pPr lvl="1"/>
            <a:r>
              <a:rPr lang="en-US" sz="2600" dirty="0"/>
              <a:t>Total mass: 17 </a:t>
            </a:r>
            <a:r>
              <a:rPr lang="en-US" sz="2600" dirty="0" err="1"/>
              <a:t>tonnes</a:t>
            </a:r>
            <a:endParaRPr lang="en-US" sz="2600" dirty="0"/>
          </a:p>
          <a:p>
            <a:pPr lvl="1"/>
            <a:r>
              <a:rPr lang="en-US" sz="2600" dirty="0"/>
              <a:t>Rotational speed = 0.42 Hz</a:t>
            </a:r>
          </a:p>
          <a:p>
            <a:pPr lvl="1"/>
            <a:r>
              <a:rPr lang="en-US" sz="2600" dirty="0"/>
              <a:t>Estimated lifetime = 5 years</a:t>
            </a:r>
          </a:p>
          <a:p>
            <a:r>
              <a:rPr lang="en-US" sz="3000" dirty="0"/>
              <a:t>Helium coolant</a:t>
            </a:r>
          </a:p>
          <a:p>
            <a:pPr lvl="1"/>
            <a:r>
              <a:rPr lang="en-US" sz="2600" dirty="0"/>
              <a:t>3 kg/s flow rate</a:t>
            </a:r>
          </a:p>
          <a:p>
            <a:pPr lvl="1"/>
            <a:r>
              <a:rPr lang="en-US" sz="2600" dirty="0"/>
              <a:t>4 bar inlet, 1 bar ∆P</a:t>
            </a:r>
          </a:p>
          <a:p>
            <a:pPr lvl="1"/>
            <a:r>
              <a:rPr lang="en-US" sz="2600" dirty="0"/>
              <a:t>20°C inlet, 200°C ∆T</a:t>
            </a:r>
          </a:p>
        </p:txBody>
      </p:sp>
      <p:sp>
        <p:nvSpPr>
          <p:cNvPr id="5" name="TextBox 4"/>
          <p:cNvSpPr txBox="1"/>
          <p:nvPr/>
        </p:nvSpPr>
        <p:spPr>
          <a:xfrm>
            <a:off x="8241747" y="5978248"/>
            <a:ext cx="1496806" cy="393874"/>
          </a:xfrm>
          <a:prstGeom prst="rect">
            <a:avLst/>
          </a:prstGeom>
          <a:noFill/>
        </p:spPr>
        <p:txBody>
          <a:bodyPr wrap="none" lIns="97299" tIns="48649" rIns="97299" bIns="48649" rtlCol="0">
            <a:spAutoFit/>
          </a:bodyPr>
          <a:lstStyle/>
          <a:p>
            <a:r>
              <a:rPr lang="en-US" dirty="0" smtClean="0"/>
              <a:t>Source: KIT</a:t>
            </a:r>
            <a:endParaRPr lang="en-US" dirty="0"/>
          </a:p>
        </p:txBody>
      </p:sp>
    </p:spTree>
    <p:extLst>
      <p:ext uri="{BB962C8B-B14F-4D97-AF65-F5344CB8AC3E}">
        <p14:creationId xmlns:p14="http://schemas.microsoft.com/office/powerpoint/2010/main" val="413258500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184474" y="292947"/>
            <a:ext cx="9387877" cy="1219200"/>
          </a:xfrm>
        </p:spPr>
        <p:txBody>
          <a:bodyPr>
            <a:normAutofit/>
          </a:bodyPr>
          <a:lstStyle/>
          <a:p>
            <a:r>
              <a:rPr lang="en-US" dirty="0" smtClean="0"/>
              <a:t>Liquid hydrogen moderators deliver cold neutrons to instruments</a:t>
            </a:r>
            <a:endParaRPr lang="en-US" dirty="0"/>
          </a:p>
        </p:txBody>
      </p:sp>
      <p:sp>
        <p:nvSpPr>
          <p:cNvPr id="8" name="Content Placeholder 7"/>
          <p:cNvSpPr>
            <a:spLocks noGrp="1"/>
          </p:cNvSpPr>
          <p:nvPr>
            <p:ph idx="1"/>
          </p:nvPr>
        </p:nvSpPr>
        <p:spPr>
          <a:xfrm>
            <a:off x="487839" y="1706883"/>
            <a:ext cx="5394340" cy="4657216"/>
          </a:xfrm>
        </p:spPr>
        <p:txBody>
          <a:bodyPr>
            <a:normAutofit/>
          </a:bodyPr>
          <a:lstStyle/>
          <a:p>
            <a:r>
              <a:rPr lang="en-US" sz="3000" dirty="0"/>
              <a:t>Liquid </a:t>
            </a:r>
            <a:r>
              <a:rPr lang="en-US" sz="3000" dirty="0" err="1"/>
              <a:t>para</a:t>
            </a:r>
            <a:r>
              <a:rPr lang="en-US" sz="3000" dirty="0"/>
              <a:t>-hydrogen at 20 K carries away 20 kW </a:t>
            </a:r>
            <a:br>
              <a:rPr lang="en-US" sz="3000" dirty="0"/>
            </a:br>
            <a:r>
              <a:rPr lang="en-US" sz="3000" dirty="0"/>
              <a:t>of deposited heat</a:t>
            </a:r>
          </a:p>
          <a:p>
            <a:r>
              <a:rPr lang="en-US" sz="3000" dirty="0"/>
              <a:t>Moderators surrounded by beryllium reflector provides peak </a:t>
            </a:r>
            <a:r>
              <a:rPr lang="en-US" sz="3000" dirty="0" err="1"/>
              <a:t>neutronic</a:t>
            </a:r>
            <a:r>
              <a:rPr lang="en-US" sz="3000" dirty="0"/>
              <a:t> performance</a:t>
            </a:r>
          </a:p>
          <a:p>
            <a:r>
              <a:rPr lang="en-US" sz="3000" dirty="0"/>
              <a:t>Moderator-reflector plug weighs 24 </a:t>
            </a:r>
            <a:r>
              <a:rPr lang="en-US" sz="3000" dirty="0" err="1"/>
              <a:t>tonnes</a:t>
            </a:r>
            <a:endParaRPr lang="en-US" sz="3000" dirty="0"/>
          </a:p>
          <a:p>
            <a:r>
              <a:rPr lang="en-US" sz="3000" dirty="0"/>
              <a:t>Estimated lifetime = 1 year</a:t>
            </a:r>
          </a:p>
        </p:txBody>
      </p:sp>
      <p:pic>
        <p:nvPicPr>
          <p:cNvPr id="7" name="Picture 6"/>
          <p:cNvPicPr>
            <a:picLocks noChangeAspect="1"/>
          </p:cNvPicPr>
          <p:nvPr/>
        </p:nvPicPr>
        <p:blipFill>
          <a:blip r:embed="rId2"/>
          <a:stretch>
            <a:fillRect/>
          </a:stretch>
        </p:blipFill>
        <p:spPr>
          <a:xfrm>
            <a:off x="7050331" y="1642840"/>
            <a:ext cx="2513760" cy="4721285"/>
          </a:xfrm>
          <a:prstGeom prst="rect">
            <a:avLst/>
          </a:prstGeom>
        </p:spPr>
      </p:pic>
      <p:grpSp>
        <p:nvGrpSpPr>
          <p:cNvPr id="15" name="Group 14"/>
          <p:cNvGrpSpPr/>
          <p:nvPr/>
        </p:nvGrpSpPr>
        <p:grpSpPr>
          <a:xfrm>
            <a:off x="6696217" y="3717900"/>
            <a:ext cx="1241306" cy="1507065"/>
            <a:chOff x="6200950" y="3713805"/>
            <a:chExt cx="1238056" cy="1184576"/>
          </a:xfrm>
        </p:grpSpPr>
        <p:cxnSp>
          <p:nvCxnSpPr>
            <p:cNvPr id="10" name="Straight Arrow Connector 9"/>
            <p:cNvCxnSpPr/>
            <p:nvPr/>
          </p:nvCxnSpPr>
          <p:spPr>
            <a:xfrm>
              <a:off x="6200950" y="3713805"/>
              <a:ext cx="1238056" cy="8110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200950" y="3716797"/>
              <a:ext cx="1238056" cy="11815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a:off x="6012933" y="3323924"/>
            <a:ext cx="1429322" cy="390889"/>
          </a:xfrm>
          <a:prstGeom prst="rect">
            <a:avLst/>
          </a:prstGeom>
          <a:noFill/>
        </p:spPr>
        <p:txBody>
          <a:bodyPr wrap="none" lIns="97299" tIns="48649" rIns="97299" bIns="48649" rtlCol="0">
            <a:spAutoFit/>
          </a:bodyPr>
          <a:lstStyle/>
          <a:p>
            <a:r>
              <a:rPr lang="en-US" dirty="0" smtClean="0"/>
              <a:t>moderators</a:t>
            </a:r>
            <a:endParaRPr lang="en-US" dirty="0"/>
          </a:p>
        </p:txBody>
      </p:sp>
      <p:cxnSp>
        <p:nvCxnSpPr>
          <p:cNvPr id="17" name="Straight Arrow Connector 16"/>
          <p:cNvCxnSpPr/>
          <p:nvPr/>
        </p:nvCxnSpPr>
        <p:spPr>
          <a:xfrm>
            <a:off x="6696217" y="4963127"/>
            <a:ext cx="1241306" cy="8537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95828" y="4310251"/>
            <a:ext cx="1104526" cy="683276"/>
          </a:xfrm>
          <a:prstGeom prst="rect">
            <a:avLst/>
          </a:prstGeom>
          <a:noFill/>
        </p:spPr>
        <p:txBody>
          <a:bodyPr wrap="none" lIns="97299" tIns="48649" rIns="97299" bIns="48649" rtlCol="0">
            <a:spAutoFit/>
          </a:bodyPr>
          <a:lstStyle/>
          <a:p>
            <a:r>
              <a:rPr lang="en-US" dirty="0"/>
              <a:t>i</a:t>
            </a:r>
            <a:r>
              <a:rPr lang="en-US" dirty="0" smtClean="0"/>
              <a:t>nner Be</a:t>
            </a:r>
            <a:br>
              <a:rPr lang="en-US" dirty="0" smtClean="0"/>
            </a:br>
            <a:r>
              <a:rPr lang="en-US" dirty="0" smtClean="0"/>
              <a:t>reflector</a:t>
            </a:r>
            <a:endParaRPr lang="en-US" dirty="0"/>
          </a:p>
        </p:txBody>
      </p:sp>
      <p:sp>
        <p:nvSpPr>
          <p:cNvPr id="20" name="TextBox 19"/>
          <p:cNvSpPr txBox="1"/>
          <p:nvPr/>
        </p:nvSpPr>
        <p:spPr>
          <a:xfrm>
            <a:off x="6076232" y="5159980"/>
            <a:ext cx="1145096" cy="683276"/>
          </a:xfrm>
          <a:prstGeom prst="rect">
            <a:avLst/>
          </a:prstGeom>
          <a:noFill/>
        </p:spPr>
        <p:txBody>
          <a:bodyPr wrap="none" lIns="97299" tIns="48649" rIns="97299" bIns="48649" rtlCol="0">
            <a:spAutoFit/>
          </a:bodyPr>
          <a:lstStyle/>
          <a:p>
            <a:r>
              <a:rPr lang="en-US" dirty="0"/>
              <a:t>o</a:t>
            </a:r>
            <a:r>
              <a:rPr lang="en-US" dirty="0" smtClean="0"/>
              <a:t>uter SS</a:t>
            </a:r>
            <a:br>
              <a:rPr lang="en-US" dirty="0" smtClean="0"/>
            </a:br>
            <a:r>
              <a:rPr lang="en-US" dirty="0" smtClean="0"/>
              <a:t>reflector</a:t>
            </a:r>
            <a:endParaRPr lang="en-US" dirty="0"/>
          </a:p>
        </p:txBody>
      </p:sp>
      <p:cxnSp>
        <p:nvCxnSpPr>
          <p:cNvPr id="21" name="Straight Arrow Connector 20"/>
          <p:cNvCxnSpPr/>
          <p:nvPr/>
        </p:nvCxnSpPr>
        <p:spPr>
          <a:xfrm>
            <a:off x="6733558" y="5831458"/>
            <a:ext cx="987590" cy="3610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495207" y="1540362"/>
            <a:ext cx="1469416" cy="975664"/>
          </a:xfrm>
          <a:prstGeom prst="rect">
            <a:avLst/>
          </a:prstGeom>
          <a:noFill/>
        </p:spPr>
        <p:txBody>
          <a:bodyPr wrap="none" lIns="97299" tIns="48649" rIns="97299" bIns="48649" rtlCol="0">
            <a:spAutoFit/>
          </a:bodyPr>
          <a:lstStyle/>
          <a:p>
            <a:r>
              <a:rPr lang="en-US" b="1" dirty="0" smtClean="0"/>
              <a:t>Moderator-</a:t>
            </a:r>
            <a:br>
              <a:rPr lang="en-US" b="1" dirty="0" smtClean="0"/>
            </a:br>
            <a:r>
              <a:rPr lang="en-US" b="1" dirty="0" smtClean="0"/>
              <a:t>Reflector</a:t>
            </a:r>
            <a:br>
              <a:rPr lang="en-US" b="1" dirty="0" smtClean="0"/>
            </a:br>
            <a:r>
              <a:rPr lang="en-US" b="1" dirty="0" smtClean="0"/>
              <a:t>Plug</a:t>
            </a:r>
            <a:endParaRPr lang="en-US" b="1" dirty="0"/>
          </a:p>
        </p:txBody>
      </p:sp>
    </p:spTree>
    <p:extLst>
      <p:ext uri="{BB962C8B-B14F-4D97-AF65-F5344CB8AC3E}">
        <p14:creationId xmlns:p14="http://schemas.microsoft.com/office/powerpoint/2010/main" val="39992181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 Reference suite of instruments</a:t>
            </a:r>
            <a:endParaRPr lang="en-US" dirty="0"/>
          </a:p>
        </p:txBody>
      </p:sp>
      <p:pic>
        <p:nvPicPr>
          <p:cNvPr id="7" name="Picture 6"/>
          <p:cNvPicPr>
            <a:picLocks noChangeAspect="1"/>
          </p:cNvPicPr>
          <p:nvPr/>
        </p:nvPicPr>
        <p:blipFill>
          <a:blip r:embed="rId2"/>
          <a:stretch>
            <a:fillRect/>
          </a:stretch>
        </p:blipFill>
        <p:spPr>
          <a:xfrm>
            <a:off x="1001078" y="812803"/>
            <a:ext cx="8426985" cy="5527265"/>
          </a:xfrm>
          <a:prstGeom prst="rect">
            <a:avLst/>
          </a:prstGeom>
        </p:spPr>
      </p:pic>
    </p:spTree>
    <p:extLst>
      <p:ext uri="{BB962C8B-B14F-4D97-AF65-F5344CB8AC3E}">
        <p14:creationId xmlns:p14="http://schemas.microsoft.com/office/powerpoint/2010/main" val="249523804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487843" y="202355"/>
            <a:ext cx="8781096" cy="699345"/>
          </a:xfrm>
          <a:prstGeom prst="rect">
            <a:avLst/>
          </a:prstGeom>
        </p:spPr>
        <p:txBody>
          <a:bodyPr vert="horz" lIns="97523" tIns="48761" rIns="97523" bIns="48761" rtlCol="0" anchor="ctr">
            <a:normAutofit/>
          </a:bodyPr>
          <a:lstStyle>
            <a:lvl1pPr algn="ctr" defTabSz="487741" rtl="0" eaLnBrk="1" latinLnBrk="0" hangingPunct="1">
              <a:spcBef>
                <a:spcPct val="0"/>
              </a:spcBef>
              <a:buNone/>
              <a:defRPr sz="3200" b="1" kern="1200">
                <a:solidFill>
                  <a:srgbClr val="0094CA"/>
                </a:solidFill>
                <a:latin typeface="Helvetica"/>
                <a:ea typeface="+mj-ea"/>
                <a:cs typeface="Helvetica"/>
              </a:defRPr>
            </a:lvl1pPr>
          </a:lstStyle>
          <a:p>
            <a:r>
              <a:rPr lang="en-US" dirty="0">
                <a:latin typeface="+mn-lt"/>
              </a:rPr>
              <a:t>ESS In-kind contributions potential</a:t>
            </a:r>
          </a:p>
        </p:txBody>
      </p:sp>
      <p:grpSp>
        <p:nvGrpSpPr>
          <p:cNvPr id="16" name="Group 15"/>
          <p:cNvGrpSpPr/>
          <p:nvPr/>
        </p:nvGrpSpPr>
        <p:grpSpPr>
          <a:xfrm>
            <a:off x="554276" y="1307622"/>
            <a:ext cx="8651304" cy="4819674"/>
            <a:chOff x="346586" y="791490"/>
            <a:chExt cx="9397843" cy="5392616"/>
          </a:xfrm>
        </p:grpSpPr>
        <p:pic>
          <p:nvPicPr>
            <p:cNvPr id="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5" y="791490"/>
              <a:ext cx="9108864"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aphicFrame>
          <p:nvGraphicFramePr>
            <p:cNvPr id="22" name="Object 6"/>
            <p:cNvGraphicFramePr>
              <a:graphicFrameLocks noChangeAspect="1"/>
            </p:cNvGraphicFramePr>
            <p:nvPr>
              <p:extLst>
                <p:ext uri="{D42A27DB-BD31-4B8C-83A1-F6EECF244321}">
                  <p14:modId xmlns:p14="http://schemas.microsoft.com/office/powerpoint/2010/main" val="3140546028"/>
                </p:ext>
              </p:extLst>
            </p:nvPr>
          </p:nvGraphicFramePr>
          <p:xfrm>
            <a:off x="6332188" y="2658861"/>
            <a:ext cx="3306251" cy="3305175"/>
          </p:xfrm>
          <a:graphic>
            <a:graphicData uri="http://schemas.openxmlformats.org/presentationml/2006/ole">
              <mc:AlternateContent xmlns:mc="http://schemas.openxmlformats.org/markup-compatibility/2006">
                <mc:Choice xmlns:v="urn:schemas-microsoft-com:vml" Requires="v">
                  <p:oleObj spid="_x0000_s1072" name="Chart" r:id="rId4" imgW="6192457" imgH="6192457" progId="MSGraph.Chart.8">
                    <p:embed/>
                  </p:oleObj>
                </mc:Choice>
                <mc:Fallback>
                  <p:oleObj name="Chart" r:id="rId4" imgW="6192457" imgH="6192457" progId="MSGraph.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2188" y="2658861"/>
                          <a:ext cx="3306251" cy="3305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3" name="Object 7"/>
            <p:cNvGraphicFramePr>
              <a:graphicFrameLocks noChangeAspect="1"/>
            </p:cNvGraphicFramePr>
            <p:nvPr>
              <p:extLst>
                <p:ext uri="{D42A27DB-BD31-4B8C-83A1-F6EECF244321}">
                  <p14:modId xmlns:p14="http://schemas.microsoft.com/office/powerpoint/2010/main" val="3012836696"/>
                </p:ext>
              </p:extLst>
            </p:nvPr>
          </p:nvGraphicFramePr>
          <p:xfrm>
            <a:off x="346586" y="4461272"/>
            <a:ext cx="1723395" cy="1722834"/>
          </p:xfrm>
          <a:graphic>
            <a:graphicData uri="http://schemas.openxmlformats.org/presentationml/2006/ole">
              <mc:AlternateContent xmlns:mc="http://schemas.openxmlformats.org/markup-compatibility/2006">
                <mc:Choice xmlns:v="urn:schemas-microsoft-com:vml" Requires="v">
                  <p:oleObj spid="_x0000_s1073" name="Chart" r:id="rId6" imgW="3225580" imgH="3225580" progId="MSGraph.Chart.8">
                    <p:embed/>
                  </p:oleObj>
                </mc:Choice>
                <mc:Fallback>
                  <p:oleObj name="Chart" r:id="rId6" imgW="3225580" imgH="3225580" progId="MSGraph.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586" y="4461272"/>
                          <a:ext cx="1723395" cy="17228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4" name="Rectangle 9"/>
            <p:cNvSpPr>
              <a:spLocks/>
            </p:cNvSpPr>
            <p:nvPr/>
          </p:nvSpPr>
          <p:spPr bwMode="auto">
            <a:xfrm>
              <a:off x="5754974" y="1441606"/>
              <a:ext cx="1784717" cy="73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2100" dirty="0">
                  <a:solidFill>
                    <a:srgbClr val="0091CE"/>
                  </a:solidFill>
                  <a:ea typeface="ＭＳ Ｐゴシック" charset="0"/>
                  <a:cs typeface="Helvetica" charset="0"/>
                  <a:sym typeface="Helvetica" charset="0"/>
                </a:rPr>
                <a:t>Target station</a:t>
              </a:r>
            </a:p>
            <a:p>
              <a:pPr algn="l"/>
              <a:r>
                <a:rPr lang="en-US" sz="2100" dirty="0">
                  <a:solidFill>
                    <a:srgbClr val="0091CE"/>
                  </a:solidFill>
                  <a:ea typeface="ＭＳ Ｐゴシック" charset="0"/>
                  <a:cs typeface="Helvetica" charset="0"/>
                  <a:sym typeface="Helvetica" charset="0"/>
                </a:rPr>
                <a:t>€ 154M</a:t>
              </a:r>
            </a:p>
          </p:txBody>
        </p:sp>
        <p:sp>
          <p:nvSpPr>
            <p:cNvPr id="25" name="Rectangle 10"/>
            <p:cNvSpPr>
              <a:spLocks/>
            </p:cNvSpPr>
            <p:nvPr/>
          </p:nvSpPr>
          <p:spPr bwMode="auto">
            <a:xfrm>
              <a:off x="4715608" y="4118616"/>
              <a:ext cx="1526684" cy="73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r"/>
              <a:r>
                <a:rPr lang="en-US" sz="2100" dirty="0">
                  <a:solidFill>
                    <a:srgbClr val="0091CE"/>
                  </a:solidFill>
                  <a:ea typeface="ＭＳ Ｐゴシック" charset="0"/>
                  <a:cs typeface="Helvetica" charset="0"/>
                  <a:sym typeface="Helvetica" charset="0"/>
                </a:rPr>
                <a:t>Accelerator</a:t>
              </a:r>
            </a:p>
            <a:p>
              <a:pPr algn="r"/>
              <a:r>
                <a:rPr lang="en-US" sz="2100" dirty="0">
                  <a:solidFill>
                    <a:srgbClr val="0091CE"/>
                  </a:solidFill>
                  <a:ea typeface="ＭＳ Ｐゴシック" charset="0"/>
                  <a:cs typeface="Helvetica" charset="0"/>
                  <a:sym typeface="Helvetica" charset="0"/>
                </a:rPr>
                <a:t>€ 510M</a:t>
              </a:r>
            </a:p>
          </p:txBody>
        </p:sp>
        <p:sp>
          <p:nvSpPr>
            <p:cNvPr id="26" name="Rectangle 11"/>
            <p:cNvSpPr>
              <a:spLocks/>
            </p:cNvSpPr>
            <p:nvPr/>
          </p:nvSpPr>
          <p:spPr bwMode="auto">
            <a:xfrm>
              <a:off x="2096183" y="5391151"/>
              <a:ext cx="2246901" cy="73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2100" dirty="0">
                  <a:solidFill>
                    <a:srgbClr val="0091CE"/>
                  </a:solidFill>
                  <a:ea typeface="ＭＳ Ｐゴシック" charset="0"/>
                  <a:cs typeface="Helvetica" charset="0"/>
                  <a:sym typeface="Helvetica" charset="0"/>
                </a:rPr>
                <a:t>NSS/Instruments</a:t>
              </a:r>
            </a:p>
            <a:p>
              <a:pPr algn="l"/>
              <a:r>
                <a:rPr lang="en-US" sz="2100" dirty="0">
                  <a:solidFill>
                    <a:srgbClr val="0091CE"/>
                  </a:solidFill>
                  <a:ea typeface="ＭＳ Ｐゴシック" charset="0"/>
                  <a:cs typeface="Helvetica" charset="0"/>
                  <a:sym typeface="Helvetica" charset="0"/>
                </a:rPr>
                <a:t>€ 350M</a:t>
              </a:r>
            </a:p>
          </p:txBody>
        </p:sp>
        <p:graphicFrame>
          <p:nvGraphicFramePr>
            <p:cNvPr id="27" name="Object 2"/>
            <p:cNvGraphicFramePr>
              <a:graphicFrameLocks noChangeAspect="1"/>
            </p:cNvGraphicFramePr>
            <p:nvPr>
              <p:extLst>
                <p:ext uri="{D42A27DB-BD31-4B8C-83A1-F6EECF244321}">
                  <p14:modId xmlns:p14="http://schemas.microsoft.com/office/powerpoint/2010/main" val="1001094815"/>
                </p:ext>
              </p:extLst>
            </p:nvPr>
          </p:nvGraphicFramePr>
          <p:xfrm>
            <a:off x="4348388" y="1211357"/>
            <a:ext cx="1257708" cy="1257300"/>
          </p:xfrm>
          <a:graphic>
            <a:graphicData uri="http://schemas.openxmlformats.org/presentationml/2006/ole">
              <mc:AlternateContent xmlns:mc="http://schemas.openxmlformats.org/markup-compatibility/2006">
                <mc:Choice xmlns:v="urn:schemas-microsoft-com:vml" Requires="v">
                  <p:oleObj spid="_x0000_s1074" name="Chart" r:id="rId8" imgW="2355259" imgH="2355259" progId="MSGraph.Chart.8">
                    <p:embed/>
                  </p:oleObj>
                </mc:Choice>
                <mc:Fallback>
                  <p:oleObj name="Chart" r:id="rId8" imgW="2355259" imgH="2355259" progId="MSGraph.Char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8388" y="1211357"/>
                          <a:ext cx="1257708" cy="1257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8" name="Rectangle 27"/>
            <p:cNvSpPr/>
            <p:nvPr/>
          </p:nvSpPr>
          <p:spPr>
            <a:xfrm>
              <a:off x="4187257" y="5214656"/>
              <a:ext cx="352988" cy="352989"/>
            </a:xfrm>
            <a:prstGeom prst="rect">
              <a:avLst/>
            </a:prstGeom>
            <a:solidFill>
              <a:srgbClr val="8EB9DC"/>
            </a:solidFill>
            <a:ln>
              <a:noFill/>
            </a:ln>
            <a:effectLst/>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endParaRPr lang="en-US"/>
            </a:p>
          </p:txBody>
        </p:sp>
        <p:sp>
          <p:nvSpPr>
            <p:cNvPr id="29" name="Rectangle 28"/>
            <p:cNvSpPr/>
            <p:nvPr/>
          </p:nvSpPr>
          <p:spPr>
            <a:xfrm>
              <a:off x="4187677" y="5739446"/>
              <a:ext cx="352988" cy="352989"/>
            </a:xfrm>
            <a:prstGeom prst="rect">
              <a:avLst/>
            </a:prstGeom>
            <a:solidFill>
              <a:srgbClr val="496DAC"/>
            </a:solidFill>
            <a:ln>
              <a:noFill/>
            </a:ln>
            <a:effectLst/>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endParaRPr lang="en-US"/>
            </a:p>
          </p:txBody>
        </p:sp>
        <p:sp>
          <p:nvSpPr>
            <p:cNvPr id="30" name="Rectangle 8"/>
            <p:cNvSpPr txBox="1">
              <a:spLocks noChangeArrowheads="1"/>
            </p:cNvSpPr>
            <p:nvPr/>
          </p:nvSpPr>
          <p:spPr>
            <a:xfrm>
              <a:off x="4557147" y="5167321"/>
              <a:ext cx="3981345" cy="498816"/>
            </a:xfrm>
            <a:prstGeom prst="rect">
              <a:avLst/>
            </a:prstGeom>
            <a:ln/>
          </p:spPr>
          <p:txBody>
            <a:bodyPr vert="horz" lIns="97540" tIns="48770" rIns="97540" bIns="48770" rtlCol="0" anchor="ctr">
              <a:normAutofit/>
            </a:bodyPr>
            <a:lstStyle>
              <a:lvl1pPr algn="ctr" defTabSz="487741" rtl="0" eaLnBrk="1" latinLnBrk="0" hangingPunct="1">
                <a:spcBef>
                  <a:spcPct val="0"/>
                </a:spcBef>
                <a:buNone/>
                <a:defRPr sz="3200" b="1" kern="1200">
                  <a:solidFill>
                    <a:srgbClr val="0094CA"/>
                  </a:solidFill>
                  <a:latin typeface="+mn-lt"/>
                  <a:ea typeface="+mj-ea"/>
                  <a:cs typeface="Helvetica"/>
                </a:defRPr>
              </a:lvl1pPr>
            </a:lstStyle>
            <a:p>
              <a:pPr algn="l">
                <a:lnSpc>
                  <a:spcPct val="110000"/>
                </a:lnSpc>
              </a:pPr>
              <a:r>
                <a:rPr lang="en-US" sz="1800" b="0">
                  <a:solidFill>
                    <a:schemeClr val="tx1"/>
                  </a:solidFill>
                  <a:cs typeface="Helvetica" charset="0"/>
                  <a:sym typeface="Helvetica" charset="0"/>
                </a:rPr>
                <a:t>In-kind</a:t>
              </a:r>
              <a:endParaRPr lang="en-US" sz="1800" b="0">
                <a:solidFill>
                  <a:schemeClr val="tx1"/>
                </a:solidFill>
                <a:sym typeface="Helvetica" charset="0"/>
              </a:endParaRPr>
            </a:p>
          </p:txBody>
        </p:sp>
        <p:sp>
          <p:nvSpPr>
            <p:cNvPr id="31" name="Rectangle 8"/>
            <p:cNvSpPr txBox="1">
              <a:spLocks noChangeArrowheads="1"/>
            </p:cNvSpPr>
            <p:nvPr/>
          </p:nvSpPr>
          <p:spPr>
            <a:xfrm>
              <a:off x="4557147" y="5636652"/>
              <a:ext cx="3981345" cy="498816"/>
            </a:xfrm>
            <a:prstGeom prst="rect">
              <a:avLst/>
            </a:prstGeom>
            <a:ln/>
          </p:spPr>
          <p:txBody>
            <a:bodyPr vert="horz" lIns="97540" tIns="48770" rIns="97540" bIns="48770" rtlCol="0" anchor="ctr">
              <a:normAutofit/>
            </a:bodyPr>
            <a:lstStyle>
              <a:lvl1pPr algn="ctr" defTabSz="487741" rtl="0" eaLnBrk="1" latinLnBrk="0" hangingPunct="1">
                <a:spcBef>
                  <a:spcPct val="0"/>
                </a:spcBef>
                <a:buNone/>
                <a:defRPr sz="3200" b="1" kern="1200">
                  <a:solidFill>
                    <a:srgbClr val="0094CA"/>
                  </a:solidFill>
                  <a:latin typeface="+mn-lt"/>
                  <a:ea typeface="+mj-ea"/>
                  <a:cs typeface="Helvetica"/>
                </a:defRPr>
              </a:lvl1pPr>
            </a:lstStyle>
            <a:p>
              <a:pPr algn="l">
                <a:lnSpc>
                  <a:spcPct val="110000"/>
                </a:lnSpc>
              </a:pPr>
              <a:r>
                <a:rPr lang="en-US" sz="1800" b="0">
                  <a:solidFill>
                    <a:schemeClr val="tx1"/>
                  </a:solidFill>
                  <a:cs typeface="Helvetica" charset="0"/>
                  <a:sym typeface="Helvetica" charset="0"/>
                </a:rPr>
                <a:t>Cash</a:t>
              </a:r>
              <a:endParaRPr lang="en-US" sz="1800" b="0">
                <a:solidFill>
                  <a:schemeClr val="tx1"/>
                </a:solidFill>
                <a:sym typeface="Helvetica" charset="0"/>
              </a:endParaRPr>
            </a:p>
          </p:txBody>
        </p:sp>
      </p:grpSp>
      <p:sp>
        <p:nvSpPr>
          <p:cNvPr id="32" name="Rectangle 8"/>
          <p:cNvSpPr txBox="1">
            <a:spLocks noChangeArrowheads="1"/>
          </p:cNvSpPr>
          <p:nvPr/>
        </p:nvSpPr>
        <p:spPr>
          <a:xfrm>
            <a:off x="610014" y="1307624"/>
            <a:ext cx="3346257" cy="1093198"/>
          </a:xfrm>
          <a:prstGeom prst="rect">
            <a:avLst/>
          </a:prstGeom>
          <a:ln>
            <a:solidFill>
              <a:srgbClr val="4F81BD"/>
            </a:solidFill>
          </a:ln>
        </p:spPr>
        <p:txBody>
          <a:bodyPr vert="horz" lIns="91424" tIns="45712" rIns="91424" bIns="45712"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pPr>
              <a:lnSpc>
                <a:spcPct val="110000"/>
              </a:lnSpc>
            </a:pPr>
            <a:r>
              <a:rPr lang="en-US" sz="2300" dirty="0">
                <a:solidFill>
                  <a:srgbClr val="0094CA"/>
                </a:solidFill>
                <a:cs typeface="Helvetica" charset="0"/>
                <a:sym typeface="Helvetica" charset="0"/>
              </a:rPr>
              <a:t>Total construction cost: </a:t>
            </a:r>
            <a:br>
              <a:rPr lang="en-US" sz="2300" dirty="0">
                <a:solidFill>
                  <a:srgbClr val="0094CA"/>
                </a:solidFill>
                <a:cs typeface="Helvetica" charset="0"/>
                <a:sym typeface="Helvetica" charset="0"/>
              </a:rPr>
            </a:br>
            <a:r>
              <a:rPr lang="en-US" sz="2300" dirty="0">
                <a:solidFill>
                  <a:srgbClr val="0094CA"/>
                </a:solidFill>
                <a:ea typeface="ＭＳ Ｐゴシック" charset="0"/>
                <a:cs typeface="Helvetica" charset="0"/>
                <a:sym typeface="Helvetica" charset="0"/>
              </a:rPr>
              <a:t>€ </a:t>
            </a:r>
            <a:r>
              <a:rPr lang="en-US" sz="2300" dirty="0">
                <a:solidFill>
                  <a:srgbClr val="0094CA"/>
                </a:solidFill>
                <a:cs typeface="Helvetica" charset="0"/>
                <a:sym typeface="Helvetica" charset="0"/>
              </a:rPr>
              <a:t>1,84 billion</a:t>
            </a:r>
            <a:endParaRPr lang="en-US" sz="2300" dirty="0">
              <a:solidFill>
                <a:srgbClr val="0094CA"/>
              </a:solidFill>
              <a:sym typeface="Helvetica" charset="0"/>
            </a:endParaRPr>
          </a:p>
        </p:txBody>
      </p:sp>
    </p:spTree>
    <p:extLst>
      <p:ext uri="{BB962C8B-B14F-4D97-AF65-F5344CB8AC3E}">
        <p14:creationId xmlns:p14="http://schemas.microsoft.com/office/powerpoint/2010/main" val="419401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Grp="1" noChangeArrowheads="1"/>
          </p:cNvSpPr>
          <p:nvPr>
            <p:ph type="title"/>
          </p:nvPr>
        </p:nvSpPr>
        <p:spPr>
          <a:xfrm>
            <a:off x="1275000" y="194239"/>
            <a:ext cx="7392615" cy="694963"/>
          </a:xfrm>
        </p:spPr>
        <p:txBody>
          <a:bodyPr>
            <a:normAutofit/>
          </a:bodyPr>
          <a:lstStyle/>
          <a:p>
            <a:pPr eaLnBrk="1" hangingPunct="1">
              <a:defRPr/>
            </a:pPr>
            <a:r>
              <a:rPr lang="en-US" b="1" dirty="0" smtClean="0">
                <a:sym typeface="Helvetica" charset="0"/>
              </a:rPr>
              <a:t>Fundamental physics at ESS</a:t>
            </a:r>
            <a:endParaRPr lang="en-US" b="1" dirty="0" smtClean="0">
              <a:sym typeface="Helvetica" charset="0"/>
            </a:endParaRPr>
          </a:p>
        </p:txBody>
      </p:sp>
      <p:sp>
        <p:nvSpPr>
          <p:cNvPr id="82946" name="Rectangle 2"/>
          <p:cNvSpPr>
            <a:spLocks noGrp="1" noChangeArrowheads="1"/>
          </p:cNvSpPr>
          <p:nvPr>
            <p:ph type="body" idx="1"/>
          </p:nvPr>
        </p:nvSpPr>
        <p:spPr>
          <a:xfrm>
            <a:off x="483337" y="1122919"/>
            <a:ext cx="8936331" cy="5104796"/>
          </a:xfrm>
        </p:spPr>
        <p:txBody>
          <a:bodyPr>
            <a:noAutofit/>
          </a:bodyPr>
          <a:lstStyle/>
          <a:p>
            <a:pPr marL="222777" indent="-222777">
              <a:lnSpc>
                <a:spcPct val="130000"/>
              </a:lnSpc>
              <a:spcBef>
                <a:spcPct val="0"/>
              </a:spcBef>
              <a:buFont typeface="Helvetica" charset="0"/>
              <a:buChar char="•"/>
              <a:defRPr/>
            </a:pPr>
            <a:r>
              <a:rPr lang="en-US" sz="1600" dirty="0"/>
              <a:t>The ESS Scientific and Technical Advisory Panel (STAP) on fundamental physics is charged to evaluate the scientific opportunities at the ESS for experiments that address questions in nuclear, particle, and astrophysics, as well as those that probe the character of the fundamental symmetries of nature and search for physics beyond the Standard Model. The STAP reports to the ESS Scientific Advisory Committee (SAC</a:t>
            </a:r>
            <a:r>
              <a:rPr lang="en-US" sz="1600" dirty="0"/>
              <a:t>).</a:t>
            </a:r>
          </a:p>
          <a:p>
            <a:pPr marL="222777" indent="-222777">
              <a:lnSpc>
                <a:spcPct val="130000"/>
              </a:lnSpc>
              <a:spcBef>
                <a:spcPct val="0"/>
              </a:spcBef>
              <a:buFont typeface="Helvetica" charset="0"/>
              <a:buChar char="•"/>
              <a:defRPr/>
            </a:pPr>
            <a:r>
              <a:rPr lang="en-US" sz="1600" i="1" dirty="0"/>
              <a:t>Last report “there </a:t>
            </a:r>
            <a:r>
              <a:rPr lang="en-US" sz="1600" i="1" dirty="0"/>
              <a:t>are extraordinary opportunities for a class of fundamental neutron physics experiments that require the highest possible integrated neutron flux. Particularly notable among these is the proposed search for neutron-antineutron oscillations</a:t>
            </a:r>
            <a:r>
              <a:rPr lang="en-US" sz="1600" i="1" dirty="0"/>
              <a:t>”</a:t>
            </a:r>
            <a:endParaRPr lang="en-US" sz="1600" dirty="0"/>
          </a:p>
          <a:p>
            <a:pPr marL="222777" indent="-222777">
              <a:lnSpc>
                <a:spcPct val="130000"/>
              </a:lnSpc>
              <a:spcBef>
                <a:spcPct val="0"/>
              </a:spcBef>
              <a:buFont typeface="Helvetica" charset="0"/>
              <a:buChar char="•"/>
              <a:defRPr/>
            </a:pPr>
            <a:r>
              <a:rPr lang="en-US" sz="1600" dirty="0"/>
              <a:t>In addition to the neutron measurements relevant for fundamental physics possible at ESS the construction of a proton high intensity frontier accelerator also open possibilities for many other experiments such as neutrino oscillation measurements. The STAP recognized that this is beyond the competence of this committee to give </a:t>
            </a:r>
            <a:r>
              <a:rPr lang="en-US" sz="1600" dirty="0"/>
              <a:t>recommendations.</a:t>
            </a:r>
          </a:p>
          <a:p>
            <a:pPr marL="222777" indent="-222777">
              <a:lnSpc>
                <a:spcPct val="130000"/>
              </a:lnSpc>
              <a:spcBef>
                <a:spcPct val="0"/>
              </a:spcBef>
              <a:buFont typeface="Helvetica" charset="0"/>
              <a:buChar char="•"/>
              <a:defRPr/>
            </a:pPr>
            <a:r>
              <a:rPr lang="en-US" sz="1600" dirty="0">
                <a:sym typeface="Helvetica" charset="0"/>
              </a:rPr>
              <a:t>ESS looking forward to relevant bodies in particle physics to study the case for </a:t>
            </a:r>
            <a:r>
              <a:rPr lang="en-US" sz="1600" dirty="0" err="1">
                <a:sym typeface="Helvetica" charset="0"/>
              </a:rPr>
              <a:t>ESSnuSB</a:t>
            </a:r>
            <a:r>
              <a:rPr lang="en-US" sz="1600" dirty="0">
                <a:sym typeface="Helvetica" charset="0"/>
              </a:rPr>
              <a:t> and make recommendations</a:t>
            </a:r>
          </a:p>
        </p:txBody>
      </p:sp>
      <p:sp>
        <p:nvSpPr>
          <p:cNvPr id="142339" name="Text Box 3"/>
          <p:cNvSpPr txBox="1">
            <a:spLocks noChangeArrowheads="1"/>
          </p:cNvSpPr>
          <p:nvPr/>
        </p:nvSpPr>
        <p:spPr bwMode="auto">
          <a:xfrm>
            <a:off x="9519765" y="6905634"/>
            <a:ext cx="237012"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181" tIns="33592" rIns="67181" bIns="33592"/>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r" eaLnBrk="1" hangingPunct="1"/>
            <a:fld id="{DB99572B-3284-1243-8770-79BCC2BA4123}" type="slidenum">
              <a:rPr lang="en-US" sz="1200">
                <a:latin typeface="Helvetica" charset="0"/>
                <a:ea typeface="ＭＳ Ｐゴシック" charset="0"/>
                <a:cs typeface="ＭＳ Ｐゴシック" charset="0"/>
                <a:sym typeface="Helvetica" charset="0"/>
              </a:rPr>
              <a:pPr algn="r" eaLnBrk="1" hangingPunct="1"/>
              <a:t>25</a:t>
            </a:fld>
            <a:endParaRPr lang="en-US" sz="1200">
              <a:latin typeface="Helvetica" charset="0"/>
              <a:ea typeface="ＭＳ Ｐゴシック" charset="0"/>
              <a:cs typeface="ＭＳ Ｐゴシック" charset="0"/>
              <a:sym typeface="Helvetica" charset="0"/>
            </a:endParaRPr>
          </a:p>
        </p:txBody>
      </p:sp>
      <p:grpSp>
        <p:nvGrpSpPr>
          <p:cNvPr id="142340" name="Group 6"/>
          <p:cNvGrpSpPr>
            <a:grpSpLocks/>
          </p:cNvGrpSpPr>
          <p:nvPr/>
        </p:nvGrpSpPr>
        <p:grpSpPr bwMode="auto">
          <a:xfrm>
            <a:off x="2" y="6391278"/>
            <a:ext cx="9756775" cy="923925"/>
            <a:chOff x="0" y="0"/>
            <a:chExt cx="8192" cy="776"/>
          </a:xfrm>
        </p:grpSpPr>
        <p:pic>
          <p:nvPicPr>
            <p:cNvPr id="82948" name="Picture 4"/>
            <p:cNvPicPr>
              <a:picLocks noChangeAspect="1" noChangeArrowheads="1"/>
            </p:cNvPicPr>
            <p:nvPr/>
          </p:nvPicPr>
          <p:blipFill>
            <a:blip r:embed="rId3">
              <a:extLst>
                <a:ext uri="{28A0092B-C50C-407E-A947-70E740481C1C}">
                  <a14:useLocalDpi xmlns:a14="http://schemas.microsoft.com/office/drawing/2010/main" val="0"/>
                </a:ext>
              </a:extLst>
            </a:blip>
            <a:srcRect t="23958" b="63411"/>
            <a:stretch>
              <a:fillRect/>
            </a:stretch>
          </p:blipFill>
          <p:spPr bwMode="auto">
            <a:xfrm>
              <a:off x="0" y="0"/>
              <a:ext cx="8192" cy="776"/>
            </a:xfrm>
            <a:prstGeom prst="rect">
              <a:avLst/>
            </a:prstGeom>
            <a:noFill/>
            <a:ln>
              <a:noFill/>
            </a:ln>
            <a:effectLst>
              <a:outerShdw blurRad="127000" dist="76199" dir="20880030" algn="ctr" rotWithShape="0">
                <a:schemeClr val="bg2">
                  <a:alpha val="56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4234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48"/>
              <a:ext cx="1138"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910204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781086" y="63220"/>
            <a:ext cx="7393119" cy="650240"/>
          </a:xfrm>
        </p:spPr>
        <p:txBody>
          <a:bodyPr/>
          <a:lstStyle/>
          <a:p>
            <a:r>
              <a:rPr lang="en-US" dirty="0" smtClean="0"/>
              <a:t>A sustainable research facility</a:t>
            </a:r>
            <a:endParaRPr lang="en-US" dirty="0"/>
          </a:p>
        </p:txBody>
      </p:sp>
      <p:pic>
        <p:nvPicPr>
          <p:cNvPr id="28675" name="Content Placeholder 3" descr="Illustration, ESS total.gif"/>
          <p:cNvPicPr>
            <a:picLocks noGrp="1" noChangeAspect="1"/>
          </p:cNvPicPr>
          <p:nvPr>
            <p:ph idx="4294967295"/>
          </p:nvPr>
        </p:nvPicPr>
        <p:blipFill>
          <a:blip r:embed="rId3"/>
          <a:srcRect l="-19263" r="-12491"/>
          <a:stretch>
            <a:fillRect/>
          </a:stretch>
        </p:blipFill>
        <p:spPr>
          <a:xfrm>
            <a:off x="2" y="1143021"/>
            <a:ext cx="9756775" cy="5828453"/>
          </a:xfrm>
        </p:spPr>
      </p:pic>
      <p:sp>
        <p:nvSpPr>
          <p:cNvPr id="5" name="Text Box 5"/>
          <p:cNvSpPr txBox="1">
            <a:spLocks noChangeArrowheads="1"/>
          </p:cNvSpPr>
          <p:nvPr/>
        </p:nvSpPr>
        <p:spPr bwMode="gray">
          <a:xfrm>
            <a:off x="237796" y="2877694"/>
            <a:ext cx="2271446" cy="984885"/>
          </a:xfrm>
          <a:prstGeom prst="rect">
            <a:avLst/>
          </a:prstGeom>
          <a:noFill/>
          <a:ln w="12700">
            <a:noFill/>
            <a:miter lim="800000"/>
            <a:headEnd/>
            <a:tailEnd type="none" w="med" len="lg"/>
          </a:ln>
        </p:spPr>
        <p:txBody>
          <a:bodyPr wrap="none" lIns="0" tIns="0" rIns="0" bIns="0">
            <a:prstTxWarp prst="textNoShape">
              <a:avLst/>
            </a:prstTxWarp>
            <a:spAutoFit/>
          </a:bodyPr>
          <a:lstStyle/>
          <a:p>
            <a:pPr algn="l">
              <a:buClr>
                <a:srgbClr val="F21C0A"/>
              </a:buClr>
              <a:buSzPct val="100000"/>
            </a:pPr>
            <a:r>
              <a:rPr lang="sv-SE" sz="2100" b="1" dirty="0" err="1">
                <a:latin typeface="Tahoma" charset="0"/>
                <a:ea typeface="Tahoma" charset="0"/>
                <a:cs typeface="Tahoma" charset="0"/>
              </a:rPr>
              <a:t>Renewable</a:t>
            </a:r>
            <a:endParaRPr lang="sv-SE" sz="2100" b="1" dirty="0">
              <a:latin typeface="Tahoma" charset="0"/>
              <a:ea typeface="Tahoma" charset="0"/>
              <a:cs typeface="Tahoma" charset="0"/>
            </a:endParaRPr>
          </a:p>
          <a:p>
            <a:pPr algn="l">
              <a:buClr>
                <a:srgbClr val="F21C0A"/>
              </a:buClr>
              <a:buSzPct val="100000"/>
            </a:pPr>
            <a:r>
              <a:rPr lang="sv-SE" sz="2100" dirty="0" err="1">
                <a:latin typeface="Tahoma" charset="0"/>
                <a:ea typeface="Tahoma" charset="0"/>
                <a:cs typeface="Tahoma" charset="0"/>
              </a:rPr>
              <a:t>Carbondioxide</a:t>
            </a:r>
            <a:r>
              <a:rPr lang="sv-SE" sz="2100" dirty="0">
                <a:latin typeface="Tahoma" charset="0"/>
                <a:ea typeface="Tahoma" charset="0"/>
                <a:cs typeface="Tahoma" charset="0"/>
              </a:rPr>
              <a:t>: </a:t>
            </a:r>
            <a:br>
              <a:rPr lang="sv-SE" sz="2100" dirty="0">
                <a:latin typeface="Tahoma" charset="0"/>
                <a:ea typeface="Tahoma" charset="0"/>
                <a:cs typeface="Tahoma" charset="0"/>
              </a:rPr>
            </a:br>
            <a:r>
              <a:rPr lang="sv-SE" sz="2100" dirty="0">
                <a:latin typeface="Tahoma" charset="0"/>
                <a:ea typeface="Tahoma" charset="0"/>
                <a:cs typeface="Tahoma" charset="0"/>
              </a:rPr>
              <a:t>- 120 000 </a:t>
            </a:r>
            <a:r>
              <a:rPr lang="sv-SE" sz="2100" dirty="0" err="1">
                <a:latin typeface="Tahoma" charset="0"/>
                <a:ea typeface="Tahoma" charset="0"/>
                <a:cs typeface="Tahoma" charset="0"/>
              </a:rPr>
              <a:t>ton/year</a:t>
            </a:r>
            <a:endParaRPr lang="sv-SE" sz="2100" dirty="0">
              <a:latin typeface="Tahoma" charset="0"/>
              <a:ea typeface="Tahoma" charset="0"/>
              <a:cs typeface="Tahoma" charset="0"/>
            </a:endParaRPr>
          </a:p>
        </p:txBody>
      </p:sp>
      <p:sp>
        <p:nvSpPr>
          <p:cNvPr id="6" name="Text Box 7"/>
          <p:cNvSpPr txBox="1">
            <a:spLocks noChangeArrowheads="1"/>
          </p:cNvSpPr>
          <p:nvPr/>
        </p:nvSpPr>
        <p:spPr bwMode="gray">
          <a:xfrm>
            <a:off x="7254926" y="5985935"/>
            <a:ext cx="2120929" cy="984885"/>
          </a:xfrm>
          <a:prstGeom prst="rect">
            <a:avLst/>
          </a:prstGeom>
          <a:noFill/>
          <a:ln w="12700">
            <a:noFill/>
            <a:miter lim="800000"/>
            <a:headEnd/>
            <a:tailEnd type="none" w="med" len="lg"/>
          </a:ln>
        </p:spPr>
        <p:txBody>
          <a:bodyPr wrap="none" lIns="0" tIns="0" rIns="0" bIns="0">
            <a:prstTxWarp prst="textNoShape">
              <a:avLst/>
            </a:prstTxWarp>
            <a:spAutoFit/>
          </a:bodyPr>
          <a:lstStyle/>
          <a:p>
            <a:pPr algn="l"/>
            <a:r>
              <a:rPr lang="sv-SE" sz="2100" b="1" dirty="0" err="1">
                <a:latin typeface="Tahoma" charset="0"/>
                <a:ea typeface="Tahoma" charset="0"/>
                <a:cs typeface="Tahoma" charset="0"/>
              </a:rPr>
              <a:t>Recyclable</a:t>
            </a:r>
            <a:endParaRPr lang="sv-SE" sz="2100" b="1" dirty="0">
              <a:latin typeface="Tahoma" charset="0"/>
              <a:ea typeface="Tahoma" charset="0"/>
              <a:cs typeface="Tahoma" charset="0"/>
            </a:endParaRPr>
          </a:p>
          <a:p>
            <a:pPr algn="l"/>
            <a:r>
              <a:rPr lang="sv-SE" sz="2100" dirty="0" err="1">
                <a:latin typeface="Tahoma" charset="0"/>
                <a:ea typeface="Tahoma" charset="0"/>
                <a:cs typeface="Tahoma" charset="0"/>
              </a:rPr>
              <a:t>Carbondioxide</a:t>
            </a:r>
            <a:r>
              <a:rPr lang="sv-SE" sz="2100" dirty="0">
                <a:latin typeface="Tahoma" charset="0"/>
                <a:ea typeface="Tahoma" charset="0"/>
                <a:cs typeface="Tahoma" charset="0"/>
              </a:rPr>
              <a:t>:</a:t>
            </a:r>
          </a:p>
          <a:p>
            <a:pPr algn="l"/>
            <a:r>
              <a:rPr lang="sv-SE" sz="2100" dirty="0">
                <a:latin typeface="Tahoma" charset="0"/>
                <a:ea typeface="Tahoma" charset="0"/>
                <a:cs typeface="Tahoma" charset="0"/>
              </a:rPr>
              <a:t>- 15 000 </a:t>
            </a:r>
            <a:r>
              <a:rPr lang="sv-SE" sz="2100" dirty="0" err="1">
                <a:latin typeface="Tahoma" charset="0"/>
                <a:ea typeface="Tahoma" charset="0"/>
                <a:cs typeface="Tahoma" charset="0"/>
              </a:rPr>
              <a:t>ton/year</a:t>
            </a:r>
            <a:endParaRPr lang="sv-SE" sz="2100" dirty="0">
              <a:latin typeface="Tahoma" charset="0"/>
              <a:ea typeface="Tahoma" charset="0"/>
              <a:cs typeface="Tahoma" charset="0"/>
            </a:endParaRPr>
          </a:p>
        </p:txBody>
      </p:sp>
      <p:sp>
        <p:nvSpPr>
          <p:cNvPr id="7" name="Text Box 7"/>
          <p:cNvSpPr txBox="1">
            <a:spLocks noChangeArrowheads="1"/>
          </p:cNvSpPr>
          <p:nvPr/>
        </p:nvSpPr>
        <p:spPr bwMode="gray">
          <a:xfrm>
            <a:off x="7398557" y="865838"/>
            <a:ext cx="2120929" cy="984885"/>
          </a:xfrm>
          <a:prstGeom prst="rect">
            <a:avLst/>
          </a:prstGeom>
          <a:noFill/>
          <a:ln w="12700">
            <a:noFill/>
            <a:miter lim="800000"/>
            <a:headEnd/>
            <a:tailEnd type="none" w="med" len="lg"/>
          </a:ln>
        </p:spPr>
        <p:txBody>
          <a:bodyPr wrap="none" lIns="0" tIns="0" rIns="0" bIns="0">
            <a:prstTxWarp prst="textNoShape">
              <a:avLst/>
            </a:prstTxWarp>
            <a:spAutoFit/>
          </a:bodyPr>
          <a:lstStyle/>
          <a:p>
            <a:pPr algn="l"/>
            <a:r>
              <a:rPr lang="sv-SE" sz="2100" b="1" dirty="0" err="1">
                <a:latin typeface="Tahoma" charset="0"/>
                <a:ea typeface="Tahoma" charset="0"/>
                <a:cs typeface="Tahoma" charset="0"/>
              </a:rPr>
              <a:t>Responsible</a:t>
            </a:r>
            <a:endParaRPr lang="sv-SE" sz="2100" b="1" dirty="0">
              <a:latin typeface="Tahoma" charset="0"/>
              <a:ea typeface="Tahoma" charset="0"/>
              <a:cs typeface="Tahoma" charset="0"/>
            </a:endParaRPr>
          </a:p>
          <a:p>
            <a:pPr algn="l"/>
            <a:r>
              <a:rPr lang="sv-SE" sz="2100" dirty="0" err="1">
                <a:latin typeface="Tahoma" charset="0"/>
                <a:ea typeface="Tahoma" charset="0"/>
                <a:cs typeface="Tahoma" charset="0"/>
              </a:rPr>
              <a:t>Carbondioxide</a:t>
            </a:r>
            <a:r>
              <a:rPr lang="sv-SE" sz="2100" dirty="0">
                <a:latin typeface="Tahoma" charset="0"/>
                <a:ea typeface="Tahoma" charset="0"/>
                <a:cs typeface="Tahoma" charset="0"/>
              </a:rPr>
              <a:t>:</a:t>
            </a:r>
          </a:p>
          <a:p>
            <a:pPr algn="l"/>
            <a:r>
              <a:rPr lang="sv-SE" sz="2100" dirty="0">
                <a:latin typeface="Tahoma" charset="0"/>
                <a:ea typeface="Tahoma" charset="0"/>
                <a:cs typeface="Tahoma" charset="0"/>
              </a:rPr>
              <a:t>- 30 000 </a:t>
            </a:r>
            <a:r>
              <a:rPr lang="sv-SE" sz="2100" dirty="0" err="1">
                <a:latin typeface="Tahoma" charset="0"/>
                <a:ea typeface="Tahoma" charset="0"/>
                <a:cs typeface="Tahoma" charset="0"/>
              </a:rPr>
              <a:t>ton/year</a:t>
            </a:r>
            <a:endParaRPr lang="sv-SE" sz="2100" dirty="0">
              <a:latin typeface="Tahoma" charset="0"/>
              <a:ea typeface="Tahoma" charset="0"/>
              <a:cs typeface="Tahoma" charset="0"/>
            </a:endParaRPr>
          </a:p>
        </p:txBody>
      </p:sp>
    </p:spTree>
    <p:extLst>
      <p:ext uri="{BB962C8B-B14F-4D97-AF65-F5344CB8AC3E}">
        <p14:creationId xmlns:p14="http://schemas.microsoft.com/office/powerpoint/2010/main" val="3362066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1"/>
          <p:cNvSpPr>
            <a:spLocks noGrp="1"/>
          </p:cNvSpPr>
          <p:nvPr>
            <p:ph type="sldNum" sz="quarter" idx="4294967295"/>
          </p:nvPr>
        </p:nvSpPr>
        <p:spPr bwMode="auto">
          <a:xfrm>
            <a:off x="8863013" y="6908803"/>
            <a:ext cx="649286"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294" tIns="48647" rIns="97294" bIns="48647"/>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818" indent="-285699" eaLnBrk="0" hangingPunct="0">
              <a:defRPr sz="3200">
                <a:solidFill>
                  <a:srgbClr val="000000"/>
                </a:solidFill>
                <a:latin typeface="Gill Sans" charset="0"/>
                <a:ea typeface="ヒラギノ角ゴ ProN W3" charset="0"/>
                <a:cs typeface="ヒラギノ角ゴ ProN W3" charset="0"/>
                <a:sym typeface="Gill Sans" charset="0"/>
              </a:defRPr>
            </a:lvl2pPr>
            <a:lvl3pPr marL="1142798" indent="-228560" eaLnBrk="0" hangingPunct="0">
              <a:defRPr sz="3200">
                <a:solidFill>
                  <a:srgbClr val="000000"/>
                </a:solidFill>
                <a:latin typeface="Gill Sans" charset="0"/>
                <a:ea typeface="ヒラギノ角ゴ ProN W3" charset="0"/>
                <a:cs typeface="ヒラギノ角ゴ ProN W3" charset="0"/>
                <a:sym typeface="Gill Sans" charset="0"/>
              </a:defRPr>
            </a:lvl3pPr>
            <a:lvl4pPr marL="1599916" indent="-228560" eaLnBrk="0" hangingPunct="0">
              <a:defRPr sz="3200">
                <a:solidFill>
                  <a:srgbClr val="000000"/>
                </a:solidFill>
                <a:latin typeface="Gill Sans" charset="0"/>
                <a:ea typeface="ヒラギノ角ゴ ProN W3" charset="0"/>
                <a:cs typeface="ヒラギノ角ゴ ProN W3" charset="0"/>
                <a:sym typeface="Gill Sans" charset="0"/>
              </a:defRPr>
            </a:lvl4pPr>
            <a:lvl5pPr marL="2057036" indent="-228560" eaLnBrk="0" hangingPunct="0">
              <a:defRPr sz="3200">
                <a:solidFill>
                  <a:srgbClr val="000000"/>
                </a:solidFill>
                <a:latin typeface="Gill Sans" charset="0"/>
                <a:ea typeface="ヒラギノ角ゴ ProN W3" charset="0"/>
                <a:cs typeface="ヒラギノ角ゴ ProN W3" charset="0"/>
                <a:sym typeface="Gill Sans" charset="0"/>
              </a:defRPr>
            </a:lvl5pPr>
            <a:lvl6pPr marL="2514155" indent="-22856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275" indent="-22856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8394" indent="-22856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5513" indent="-22856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fld id="{891C1678-293B-CA40-8F4B-F72717B24687}" type="slidenum">
              <a:rPr lang="en-GB"/>
              <a:pPr eaLnBrk="1" hangingPunct="1"/>
              <a:t>27</a:t>
            </a:fld>
            <a:endParaRPr lang="en-GB"/>
          </a:p>
        </p:txBody>
      </p:sp>
      <p:sp>
        <p:nvSpPr>
          <p:cNvPr id="3" name="Title 71"/>
          <p:cNvSpPr txBox="1">
            <a:spLocks/>
          </p:cNvSpPr>
          <p:nvPr/>
        </p:nvSpPr>
        <p:spPr>
          <a:xfrm>
            <a:off x="406403" y="88900"/>
            <a:ext cx="8843963" cy="649289"/>
          </a:xfrm>
          <a:prstGeom prst="rect">
            <a:avLst/>
          </a:prstGeom>
        </p:spPr>
        <p:txBody>
          <a:bodyPr lIns="97294" tIns="48647" rIns="97294" bIns="48647"/>
          <a:lstStyle>
            <a:lvl1pPr algn="ctr" rtl="0" eaLnBrk="0" fontAlgn="base" hangingPunct="0">
              <a:spcBef>
                <a:spcPct val="0"/>
              </a:spcBef>
              <a:spcAft>
                <a:spcPct val="0"/>
              </a:spcAft>
              <a:defRPr sz="3600">
                <a:solidFill>
                  <a:srgbClr val="0000FF"/>
                </a:solidFill>
                <a:latin typeface="Papyrus"/>
                <a:ea typeface="ＭＳ Ｐゴシック" pitchFamily="-112" charset="-128"/>
                <a:cs typeface="Papyrus"/>
              </a:defRPr>
            </a:lvl1pPr>
            <a:lvl2pPr algn="ctr" rtl="0" eaLnBrk="0" fontAlgn="base" hangingPunct="0">
              <a:spcBef>
                <a:spcPct val="0"/>
              </a:spcBef>
              <a:spcAft>
                <a:spcPct val="0"/>
              </a:spcAft>
              <a:defRPr sz="3600">
                <a:solidFill>
                  <a:srgbClr val="FF0000"/>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3600">
                <a:solidFill>
                  <a:srgbClr val="FF0000"/>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3600">
                <a:solidFill>
                  <a:srgbClr val="FF0000"/>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3600">
                <a:solidFill>
                  <a:srgbClr val="FF0000"/>
                </a:solidFill>
                <a:latin typeface="Arial" pitchFamily="-112" charset="0"/>
                <a:ea typeface="ＭＳ Ｐゴシック" pitchFamily="-112" charset="-128"/>
                <a:cs typeface="ＭＳ Ｐゴシック" pitchFamily="-112" charset="-128"/>
              </a:defRPr>
            </a:lvl5pPr>
            <a:lvl6pPr marL="457082" algn="ctr" rtl="0" fontAlgn="base">
              <a:spcBef>
                <a:spcPct val="0"/>
              </a:spcBef>
              <a:spcAft>
                <a:spcPct val="0"/>
              </a:spcAft>
              <a:defRPr sz="3600">
                <a:solidFill>
                  <a:srgbClr val="FF0000"/>
                </a:solidFill>
                <a:latin typeface="Arial" pitchFamily="-112" charset="0"/>
              </a:defRPr>
            </a:lvl6pPr>
            <a:lvl7pPr marL="914165" algn="ctr" rtl="0" fontAlgn="base">
              <a:spcBef>
                <a:spcPct val="0"/>
              </a:spcBef>
              <a:spcAft>
                <a:spcPct val="0"/>
              </a:spcAft>
              <a:defRPr sz="3600">
                <a:solidFill>
                  <a:srgbClr val="FF0000"/>
                </a:solidFill>
                <a:latin typeface="Arial" pitchFamily="-112" charset="0"/>
              </a:defRPr>
            </a:lvl7pPr>
            <a:lvl8pPr marL="1371250" algn="ctr" rtl="0" fontAlgn="base">
              <a:spcBef>
                <a:spcPct val="0"/>
              </a:spcBef>
              <a:spcAft>
                <a:spcPct val="0"/>
              </a:spcAft>
              <a:defRPr sz="3600">
                <a:solidFill>
                  <a:srgbClr val="FF0000"/>
                </a:solidFill>
                <a:latin typeface="Arial" pitchFamily="-112" charset="0"/>
              </a:defRPr>
            </a:lvl8pPr>
            <a:lvl9pPr marL="1828332" algn="ctr" rtl="0" fontAlgn="base">
              <a:spcBef>
                <a:spcPct val="0"/>
              </a:spcBef>
              <a:spcAft>
                <a:spcPct val="0"/>
              </a:spcAft>
              <a:defRPr sz="3600">
                <a:solidFill>
                  <a:srgbClr val="FF0000"/>
                </a:solidFill>
                <a:latin typeface="Arial" pitchFamily="-112" charset="0"/>
              </a:defRPr>
            </a:lvl9pPr>
          </a:lstStyle>
          <a:p>
            <a:pPr>
              <a:defRPr/>
            </a:pPr>
            <a:r>
              <a:rPr lang="sv-SE" sz="2600" b="1" dirty="0">
                <a:solidFill>
                  <a:srgbClr val="0094CA"/>
                </a:solidFill>
                <a:latin typeface="+mn-lt"/>
                <a:cs typeface="Arial"/>
              </a:rPr>
              <a:t>1.8 Billion Euros:</a:t>
            </a:r>
          </a:p>
          <a:p>
            <a:pPr>
              <a:defRPr/>
            </a:pPr>
            <a:r>
              <a:rPr lang="sv-SE" sz="2600" b="1" dirty="0" err="1">
                <a:solidFill>
                  <a:srgbClr val="0094CA"/>
                </a:solidFill>
                <a:latin typeface="+mn-lt"/>
                <a:cs typeface="Arial"/>
              </a:rPr>
              <a:t>Biggest</a:t>
            </a:r>
            <a:r>
              <a:rPr lang="sv-SE" sz="2600" b="1" dirty="0">
                <a:solidFill>
                  <a:srgbClr val="0094CA"/>
                </a:solidFill>
                <a:latin typeface="+mn-lt"/>
                <a:cs typeface="Arial"/>
              </a:rPr>
              <a:t> investment in Science </a:t>
            </a:r>
            <a:r>
              <a:rPr lang="sv-SE" sz="2600" b="1" dirty="0" err="1">
                <a:solidFill>
                  <a:srgbClr val="0094CA"/>
                </a:solidFill>
                <a:latin typeface="+mn-lt"/>
                <a:cs typeface="Arial"/>
              </a:rPr>
              <a:t>ever</a:t>
            </a:r>
            <a:r>
              <a:rPr lang="sv-SE" sz="2600" b="1" dirty="0">
                <a:solidFill>
                  <a:srgbClr val="0094CA"/>
                </a:solidFill>
                <a:latin typeface="+mn-lt"/>
                <a:cs typeface="Arial"/>
              </a:rPr>
              <a:t> in Scandinavia?</a:t>
            </a:r>
            <a:endParaRPr lang="en-US" sz="2600" b="1" dirty="0">
              <a:solidFill>
                <a:srgbClr val="0094CA"/>
              </a:solidFill>
              <a:latin typeface="+mn-lt"/>
              <a:cs typeface="Arial"/>
            </a:endParaRPr>
          </a:p>
        </p:txBody>
      </p:sp>
      <p:sp>
        <p:nvSpPr>
          <p:cNvPr id="4" name="Content Placeholder 8"/>
          <p:cNvSpPr txBox="1">
            <a:spLocks/>
          </p:cNvSpPr>
          <p:nvPr/>
        </p:nvSpPr>
        <p:spPr bwMode="auto">
          <a:xfrm>
            <a:off x="406400" y="1096963"/>
            <a:ext cx="861853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294" tIns="48647" rIns="97294" bIns="48647"/>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a:spcBef>
                <a:spcPct val="20000"/>
              </a:spcBef>
            </a:pPr>
            <a:r>
              <a:rPr lang="en-US">
                <a:latin typeface="TitilliumText22L 400 wt" charset="0"/>
                <a:ea typeface="ＭＳ Ｐゴシック" charset="0"/>
                <a:cs typeface="ＭＳ Ｐゴシック" charset="0"/>
              </a:rPr>
              <a:t>In modern time, definitely YES!</a:t>
            </a:r>
          </a:p>
        </p:txBody>
      </p:sp>
      <p:sp>
        <p:nvSpPr>
          <p:cNvPr id="5" name="Content Placeholder 8"/>
          <p:cNvSpPr txBox="1">
            <a:spLocks/>
          </p:cNvSpPr>
          <p:nvPr/>
        </p:nvSpPr>
        <p:spPr>
          <a:xfrm>
            <a:off x="406400" y="5426075"/>
            <a:ext cx="8618538" cy="1123950"/>
          </a:xfrm>
          <a:prstGeom prst="rect">
            <a:avLst/>
          </a:prstGeom>
        </p:spPr>
        <p:txBody>
          <a:bodyPr lIns="97294" tIns="48647" rIns="97294" bIns="48647"/>
          <a:lstStyle>
            <a:lvl1pPr marL="342813" indent="-342813" algn="l" rtl="0" eaLnBrk="0" fontAlgn="base" hangingPunct="0">
              <a:spcBef>
                <a:spcPct val="20000"/>
              </a:spcBef>
              <a:spcAft>
                <a:spcPct val="0"/>
              </a:spcAft>
              <a:buChar char="•"/>
              <a:defRPr sz="2800">
                <a:solidFill>
                  <a:srgbClr val="000000"/>
                </a:solidFill>
                <a:latin typeface="+mn-lt"/>
                <a:ea typeface="ＭＳ Ｐゴシック" pitchFamily="-112" charset="-128"/>
                <a:cs typeface="ＭＳ Ｐゴシック" pitchFamily="-112" charset="-128"/>
              </a:defRPr>
            </a:lvl1pPr>
            <a:lvl2pPr marL="742760" indent="-285677"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2706"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3pPr>
            <a:lvl4pPr marL="1599790"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4pPr>
            <a:lvl5pPr marL="2056875"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a:lstStyle>
          <a:p>
            <a:pPr marL="0" indent="0" algn="ctr">
              <a:buNone/>
              <a:defRPr/>
            </a:pPr>
            <a:r>
              <a:rPr lang="en-US" sz="2000" dirty="0"/>
              <a:t>“With better measurements of the stars positions and movements I can make much better horoscopes for you, your majesty!”</a:t>
            </a:r>
          </a:p>
          <a:p>
            <a:pPr>
              <a:defRPr/>
            </a:pPr>
            <a:endParaRPr lang="en-US" sz="2000" dirty="0"/>
          </a:p>
        </p:txBody>
      </p:sp>
      <p:grpSp>
        <p:nvGrpSpPr>
          <p:cNvPr id="15" name="Group 14"/>
          <p:cNvGrpSpPr>
            <a:grpSpLocks/>
          </p:cNvGrpSpPr>
          <p:nvPr/>
        </p:nvGrpSpPr>
        <p:grpSpPr bwMode="auto">
          <a:xfrm>
            <a:off x="631825" y="1857375"/>
            <a:ext cx="8618538" cy="3308350"/>
            <a:chOff x="449274" y="2105025"/>
            <a:chExt cx="8077200" cy="3101975"/>
          </a:xfrm>
        </p:grpSpPr>
        <p:sp>
          <p:nvSpPr>
            <p:cNvPr id="73734" name="Content Placeholder 8"/>
            <p:cNvSpPr txBox="1">
              <a:spLocks/>
            </p:cNvSpPr>
            <p:nvPr/>
          </p:nvSpPr>
          <p:spPr bwMode="auto">
            <a:xfrm>
              <a:off x="449274" y="2105025"/>
              <a:ext cx="80772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algn="l">
                <a:spcBef>
                  <a:spcPct val="20000"/>
                </a:spcBef>
              </a:pPr>
              <a:r>
                <a:rPr lang="en-US" sz="2600">
                  <a:latin typeface="TitilliumText22L 400 wt" charset="0"/>
                  <a:ea typeface="ＭＳ Ｐゴシック" charset="0"/>
                  <a:cs typeface="ＭＳ Ｐゴシック" charset="0"/>
                </a:rPr>
                <a:t>However, Tycho Brahe’s Stjärneborg costed the Danish king 1% of the state budget in 1580.</a:t>
              </a:r>
            </a:p>
            <a:p>
              <a:pPr algn="l">
                <a:spcBef>
                  <a:spcPct val="20000"/>
                </a:spcBef>
              </a:pPr>
              <a:endParaRPr lang="en-US" sz="2600">
                <a:latin typeface="TitilliumText22L 400 wt" charset="0"/>
                <a:ea typeface="ＭＳ Ｐゴシック" charset="0"/>
                <a:cs typeface="ＭＳ Ｐゴシック" charset="0"/>
              </a:endParaRPr>
            </a:p>
          </p:txBody>
        </p:sp>
        <p:grpSp>
          <p:nvGrpSpPr>
            <p:cNvPr id="73735" name="Group 13"/>
            <p:cNvGrpSpPr>
              <a:grpSpLocks/>
            </p:cNvGrpSpPr>
            <p:nvPr/>
          </p:nvGrpSpPr>
          <p:grpSpPr bwMode="auto">
            <a:xfrm>
              <a:off x="694849" y="3039620"/>
              <a:ext cx="6816119" cy="2167380"/>
              <a:chOff x="694849" y="3039620"/>
              <a:chExt cx="6816119" cy="2167380"/>
            </a:xfrm>
          </p:grpSpPr>
          <p:pic>
            <p:nvPicPr>
              <p:cNvPr id="73736"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4849" y="3172497"/>
                <a:ext cx="2118825" cy="166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stretch>
                <a:fillRect/>
              </a:stretch>
            </p:blipFill>
            <p:spPr>
              <a:xfrm>
                <a:off x="3254376" y="3039620"/>
                <a:ext cx="1460498" cy="216738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3738"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43056" y="3172498"/>
                <a:ext cx="2067912" cy="166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22070376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freds render_board meet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7131"/>
            <a:ext cx="9783088" cy="6980913"/>
          </a:xfrm>
          <a:prstGeom prst="rect">
            <a:avLst/>
          </a:prstGeom>
        </p:spPr>
      </p:pic>
      <p:sp>
        <p:nvSpPr>
          <p:cNvPr id="6" name="Rectangle 9"/>
          <p:cNvSpPr>
            <a:spLocks/>
          </p:cNvSpPr>
          <p:nvPr/>
        </p:nvSpPr>
        <p:spPr bwMode="auto">
          <a:xfrm>
            <a:off x="2660577" y="750247"/>
            <a:ext cx="6651062" cy="1525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61501" bIns="0"/>
          <a:lstStyle/>
          <a:p>
            <a:pPr marL="60814"/>
            <a:r>
              <a:rPr lang="en-US" sz="3400" dirty="0">
                <a:solidFill>
                  <a:srgbClr val="005A7C"/>
                </a:solidFill>
                <a:latin typeface="Arial"/>
                <a:ea typeface="ＭＳ Ｐゴシック" charset="0"/>
                <a:cs typeface="Arial"/>
                <a:sym typeface="Helvetica" charset="0"/>
              </a:rPr>
              <a:t>ESS will be at the proton high intensity frontier</a:t>
            </a:r>
            <a:r>
              <a:rPr lang="en-US" sz="3400" dirty="0" smtClean="0">
                <a:solidFill>
                  <a:srgbClr val="005A7C"/>
                </a:solidFill>
                <a:latin typeface="Arial"/>
                <a:ea typeface="ＭＳ Ｐゴシック" charset="0"/>
                <a:cs typeface="Arial"/>
                <a:sym typeface="Helvetica" charset="0"/>
              </a:rPr>
              <a:t>!</a:t>
            </a:r>
          </a:p>
          <a:p>
            <a:pPr marL="60814"/>
            <a:endParaRPr lang="en-US" sz="3400" dirty="0">
              <a:solidFill>
                <a:srgbClr val="005A7C"/>
              </a:solidFill>
              <a:latin typeface="Arial"/>
              <a:ea typeface="ＭＳ Ｐゴシック" charset="0"/>
              <a:cs typeface="Arial"/>
              <a:sym typeface="Helvetica" charset="0"/>
            </a:endParaRPr>
          </a:p>
          <a:p>
            <a:pPr marL="60814"/>
            <a:r>
              <a:rPr lang="en-US" sz="3400" dirty="0" smtClean="0">
                <a:solidFill>
                  <a:srgbClr val="005A7C"/>
                </a:solidFill>
                <a:latin typeface="Arial"/>
                <a:ea typeface="ＭＳ Ｐゴシック" charset="0"/>
                <a:cs typeface="Arial"/>
                <a:sym typeface="Helvetica" charset="0"/>
              </a:rPr>
              <a:t>Welcome!</a:t>
            </a:r>
            <a:endParaRPr lang="en-US" sz="3400" dirty="0">
              <a:solidFill>
                <a:srgbClr val="005A7C"/>
              </a:solidFill>
              <a:latin typeface="Arial"/>
              <a:ea typeface="ＭＳ Ｐゴシック" charset="0"/>
              <a:cs typeface="Arial"/>
              <a:sym typeface="Helvetica" charset="0"/>
            </a:endParaRPr>
          </a:p>
        </p:txBody>
      </p:sp>
      <p:pic>
        <p:nvPicPr>
          <p:cNvPr id="1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9420" y="-119328"/>
            <a:ext cx="1852219" cy="977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extLst>
      <p:ext uri="{BB962C8B-B14F-4D97-AF65-F5344CB8AC3E}">
        <p14:creationId xmlns:p14="http://schemas.microsoft.com/office/powerpoint/2010/main" val="368113003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753" y="139543"/>
            <a:ext cx="7720025" cy="650240"/>
          </a:xfrm>
        </p:spPr>
        <p:txBody>
          <a:bodyPr/>
          <a:lstStyle/>
          <a:p>
            <a:r>
              <a:rPr lang="en-US" dirty="0" smtClean="0"/>
              <a:t>Short pulse neutron sources-SNS</a:t>
            </a:r>
            <a:endParaRPr lang="en-US" dirty="0"/>
          </a:p>
        </p:txBody>
      </p:sp>
      <p:sp>
        <p:nvSpPr>
          <p:cNvPr id="3" name="Content Placeholder 2"/>
          <p:cNvSpPr>
            <a:spLocks noGrp="1"/>
          </p:cNvSpPr>
          <p:nvPr>
            <p:ph idx="1"/>
          </p:nvPr>
        </p:nvSpPr>
        <p:spPr>
          <a:xfrm>
            <a:off x="406540" y="4322394"/>
            <a:ext cx="8618484" cy="2098729"/>
          </a:xfrm>
        </p:spPr>
        <p:txBody>
          <a:bodyPr/>
          <a:lstStyle/>
          <a:p>
            <a:r>
              <a:rPr lang="en-US" dirty="0" smtClean="0"/>
              <a:t>SNS, SC LINAC/Storage ring, 2007, 1.4 MW, 1 </a:t>
            </a:r>
            <a:r>
              <a:rPr lang="en-US" dirty="0" err="1" smtClean="0"/>
              <a:t>GeV</a:t>
            </a:r>
            <a:r>
              <a:rPr lang="en-US" dirty="0" smtClean="0"/>
              <a:t>, 26 </a:t>
            </a:r>
            <a:r>
              <a:rPr lang="en-US" dirty="0" err="1" smtClean="0"/>
              <a:t>mA</a:t>
            </a:r>
            <a:r>
              <a:rPr lang="en-US" dirty="0" smtClean="0"/>
              <a:t> in </a:t>
            </a:r>
            <a:r>
              <a:rPr lang="en-US" dirty="0" err="1" smtClean="0"/>
              <a:t>linac</a:t>
            </a:r>
            <a:r>
              <a:rPr lang="en-US" dirty="0" smtClean="0"/>
              <a:t>, 627 ns long pulse, 60 Hz</a:t>
            </a:r>
          </a:p>
          <a:p>
            <a:r>
              <a:rPr lang="en-US" dirty="0" smtClean="0"/>
              <a:t>Examples of challenges: Better understand stripping reaction in </a:t>
            </a:r>
            <a:r>
              <a:rPr lang="en-US" dirty="0" err="1" smtClean="0"/>
              <a:t>linac</a:t>
            </a:r>
            <a:r>
              <a:rPr lang="en-US" dirty="0" smtClean="0"/>
              <a:t>, accumulation in storage ring </a:t>
            </a:r>
          </a:p>
          <a:p>
            <a:endParaRPr lang="en-US" dirty="0"/>
          </a:p>
        </p:txBody>
      </p:sp>
      <p:pic>
        <p:nvPicPr>
          <p:cNvPr id="4" name="Picture 3"/>
          <p:cNvPicPr>
            <a:picLocks noChangeAspect="1"/>
          </p:cNvPicPr>
          <p:nvPr/>
        </p:nvPicPr>
        <p:blipFill>
          <a:blip r:embed="rId2"/>
          <a:stretch>
            <a:fillRect/>
          </a:stretch>
        </p:blipFill>
        <p:spPr>
          <a:xfrm>
            <a:off x="406544" y="1064867"/>
            <a:ext cx="4065323" cy="2898987"/>
          </a:xfrm>
          <a:prstGeom prst="rect">
            <a:avLst/>
          </a:prstGeom>
        </p:spPr>
      </p:pic>
      <p:pic>
        <p:nvPicPr>
          <p:cNvPr id="5" name="Picture 4"/>
          <p:cNvPicPr>
            <a:picLocks noChangeAspect="1"/>
          </p:cNvPicPr>
          <p:nvPr/>
        </p:nvPicPr>
        <p:blipFill>
          <a:blip r:embed="rId3"/>
          <a:stretch>
            <a:fillRect/>
          </a:stretch>
        </p:blipFill>
        <p:spPr>
          <a:xfrm>
            <a:off x="4878389" y="1064890"/>
            <a:ext cx="4546384" cy="2533785"/>
          </a:xfrm>
          <a:prstGeom prst="rect">
            <a:avLst/>
          </a:prstGeom>
        </p:spPr>
      </p:pic>
    </p:spTree>
    <p:extLst>
      <p:ext uri="{BB962C8B-B14F-4D97-AF65-F5344CB8AC3E}">
        <p14:creationId xmlns:p14="http://schemas.microsoft.com/office/powerpoint/2010/main" val="7855239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8084" name="Group 1028"/>
          <p:cNvGrpSpPr>
            <a:grpSpLocks/>
          </p:cNvGrpSpPr>
          <p:nvPr/>
        </p:nvGrpSpPr>
        <p:grpSpPr bwMode="auto">
          <a:xfrm>
            <a:off x="740300" y="1608189"/>
            <a:ext cx="8362709" cy="3459479"/>
            <a:chOff x="776" y="1515"/>
            <a:chExt cx="4937" cy="2043"/>
          </a:xfrm>
        </p:grpSpPr>
        <p:grpSp>
          <p:nvGrpSpPr>
            <p:cNvPr id="558085" name="Group 1029"/>
            <p:cNvGrpSpPr>
              <a:grpSpLocks/>
            </p:cNvGrpSpPr>
            <p:nvPr/>
          </p:nvGrpSpPr>
          <p:grpSpPr bwMode="auto">
            <a:xfrm>
              <a:off x="776" y="1515"/>
              <a:ext cx="4937" cy="2043"/>
              <a:chOff x="776" y="1515"/>
              <a:chExt cx="4984" cy="2043"/>
            </a:xfrm>
          </p:grpSpPr>
          <p:grpSp>
            <p:nvGrpSpPr>
              <p:cNvPr id="558086" name="Group 1030"/>
              <p:cNvGrpSpPr>
                <a:grpSpLocks/>
              </p:cNvGrpSpPr>
              <p:nvPr/>
            </p:nvGrpSpPr>
            <p:grpSpPr bwMode="auto">
              <a:xfrm>
                <a:off x="776" y="2767"/>
                <a:ext cx="4944" cy="713"/>
                <a:chOff x="776" y="2766"/>
                <a:chExt cx="4944" cy="713"/>
              </a:xfrm>
            </p:grpSpPr>
            <p:pic>
              <p:nvPicPr>
                <p:cNvPr id="558087" name="Picture 10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6" y="3027"/>
                  <a:ext cx="187"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88" name="Picture 1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8" y="2978"/>
                  <a:ext cx="2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89" name="Picture 103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9" y="2939"/>
                  <a:ext cx="364"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0" name="Picture 103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9" y="2854"/>
                  <a:ext cx="531" cy="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1" name="Picture 103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84" y="2834"/>
                  <a:ext cx="570" cy="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2" name="Picture 103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26" y="2790"/>
                  <a:ext cx="659" cy="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3" name="Picture 10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73" y="2766"/>
                  <a:ext cx="708" cy="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4" name="Picture 1038"/>
                <p:cNvPicPr>
                  <a:picLocks noChangeAspect="1" noChangeArrowheads="1"/>
                </p:cNvPicPr>
                <p:nvPr/>
              </p:nvPicPr>
              <p:blipFill>
                <a:blip r:embed="rId7" cstate="print">
                  <a:extLst>
                    <a:ext uri="{28A0092B-C50C-407E-A947-70E740481C1C}">
                      <a14:useLocalDpi xmlns:a14="http://schemas.microsoft.com/office/drawing/2010/main" val="0"/>
                    </a:ext>
                  </a:extLst>
                </a:blip>
                <a:srcRect t="3615" b="2409"/>
                <a:stretch>
                  <a:fillRect/>
                </a:stretch>
              </p:blipFill>
              <p:spPr bwMode="auto">
                <a:xfrm>
                  <a:off x="776" y="2810"/>
                  <a:ext cx="659" cy="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58095" name="Group 1039"/>
              <p:cNvGrpSpPr>
                <a:grpSpLocks/>
              </p:cNvGrpSpPr>
              <p:nvPr/>
            </p:nvGrpSpPr>
            <p:grpSpPr bwMode="auto">
              <a:xfrm>
                <a:off x="1090" y="1881"/>
                <a:ext cx="4670" cy="757"/>
                <a:chOff x="1090" y="1927"/>
                <a:chExt cx="4670" cy="757"/>
              </a:xfrm>
            </p:grpSpPr>
            <p:pic>
              <p:nvPicPr>
                <p:cNvPr id="558096" name="Picture 104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 y="2126"/>
                  <a:ext cx="346" cy="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7" name="Picture 104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89" y="2031"/>
                  <a:ext cx="581" cy="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8" name="Picture 104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94" y="2261"/>
                  <a:ext cx="84" cy="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9" name="Picture 1043"/>
                <p:cNvPicPr>
                  <a:picLocks noChangeAspect="1" noChangeArrowheads="1"/>
                </p:cNvPicPr>
                <p:nvPr/>
              </p:nvPicPr>
              <p:blipFill>
                <a:blip r:embed="rId10">
                  <a:extLst>
                    <a:ext uri="{28A0092B-C50C-407E-A947-70E740481C1C}">
                      <a14:useLocalDpi xmlns:a14="http://schemas.microsoft.com/office/drawing/2010/main" val="0"/>
                    </a:ext>
                  </a:extLst>
                </a:blip>
                <a:srcRect l="3000" r="5875"/>
                <a:stretch>
                  <a:fillRect/>
                </a:stretch>
              </p:blipFill>
              <p:spPr bwMode="auto">
                <a:xfrm>
                  <a:off x="5031" y="1927"/>
                  <a:ext cx="729" cy="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100" name="Picture 10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80" y="2192"/>
                  <a:ext cx="221" cy="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8101" name="Group 1045"/>
                <p:cNvGrpSpPr>
                  <a:grpSpLocks/>
                </p:cNvGrpSpPr>
                <p:nvPr/>
              </p:nvGrpSpPr>
              <p:grpSpPr bwMode="auto">
                <a:xfrm>
                  <a:off x="1090" y="2287"/>
                  <a:ext cx="644" cy="37"/>
                  <a:chOff x="1090" y="2287"/>
                  <a:chExt cx="644" cy="37"/>
                </a:xfrm>
              </p:grpSpPr>
              <p:pic>
                <p:nvPicPr>
                  <p:cNvPr id="558102" name="Picture 104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90" y="2297"/>
                    <a:ext cx="20" cy="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103" name="Picture 104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94" y="2287"/>
                    <a:ext cx="40" cy="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58104" name="Picture 104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13" y="2248"/>
                  <a:ext cx="11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58105" name="Group 1049"/>
              <p:cNvGrpSpPr>
                <a:grpSpLocks/>
              </p:cNvGrpSpPr>
              <p:nvPr/>
            </p:nvGrpSpPr>
            <p:grpSpPr bwMode="auto">
              <a:xfrm>
                <a:off x="984" y="1532"/>
                <a:ext cx="4577" cy="291"/>
                <a:chOff x="984" y="1772"/>
                <a:chExt cx="4577" cy="291"/>
              </a:xfrm>
            </p:grpSpPr>
            <p:sp>
              <p:nvSpPr>
                <p:cNvPr id="558106" name="Rectangle 1050"/>
                <p:cNvSpPr>
                  <a:spLocks noChangeArrowheads="1"/>
                </p:cNvSpPr>
                <p:nvPr/>
              </p:nvSpPr>
              <p:spPr bwMode="auto">
                <a:xfrm>
                  <a:off x="5204" y="1772"/>
                  <a:ext cx="35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buClrTx/>
                    <a:buFontTx/>
                    <a:buNone/>
                  </a:pPr>
                  <a:r>
                    <a:rPr lang="en-GB" sz="2600">
                      <a:latin typeface="Frutiger" pitchFamily="2" charset="0"/>
                    </a:rPr>
                    <a:t>Cs</a:t>
                  </a:r>
                </a:p>
              </p:txBody>
            </p:sp>
            <p:sp>
              <p:nvSpPr>
                <p:cNvPr id="558107" name="Rectangle 1051"/>
                <p:cNvSpPr>
                  <a:spLocks noChangeArrowheads="1"/>
                </p:cNvSpPr>
                <p:nvPr/>
              </p:nvSpPr>
              <p:spPr bwMode="auto">
                <a:xfrm>
                  <a:off x="4609" y="1772"/>
                  <a:ext cx="30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buClrTx/>
                    <a:buFontTx/>
                    <a:buNone/>
                  </a:pPr>
                  <a:r>
                    <a:rPr lang="en-GB" sz="2600">
                      <a:latin typeface="Frutiger" pitchFamily="2" charset="0"/>
                    </a:rPr>
                    <a:t>Zr</a:t>
                  </a:r>
                </a:p>
              </p:txBody>
            </p:sp>
            <p:sp>
              <p:nvSpPr>
                <p:cNvPr id="558108" name="Rectangle 1052"/>
                <p:cNvSpPr>
                  <a:spLocks noChangeArrowheads="1"/>
                </p:cNvSpPr>
                <p:nvPr/>
              </p:nvSpPr>
              <p:spPr bwMode="auto">
                <a:xfrm>
                  <a:off x="4007" y="1772"/>
                  <a:ext cx="38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buClrTx/>
                    <a:buFontTx/>
                    <a:buNone/>
                  </a:pPr>
                  <a:r>
                    <a:rPr lang="en-GB" sz="2600">
                      <a:latin typeface="Frutiger" pitchFamily="2" charset="0"/>
                    </a:rPr>
                    <a:t>Mn</a:t>
                  </a:r>
                </a:p>
              </p:txBody>
            </p:sp>
            <p:sp>
              <p:nvSpPr>
                <p:cNvPr id="558109" name="Rectangle 1053"/>
                <p:cNvSpPr>
                  <a:spLocks noChangeArrowheads="1"/>
                </p:cNvSpPr>
                <p:nvPr/>
              </p:nvSpPr>
              <p:spPr bwMode="auto">
                <a:xfrm>
                  <a:off x="3471" y="1772"/>
                  <a:ext cx="24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buClrTx/>
                    <a:buFontTx/>
                    <a:buNone/>
                  </a:pPr>
                  <a:r>
                    <a:rPr lang="en-GB" sz="2600">
                      <a:latin typeface="Frutiger" pitchFamily="2" charset="0"/>
                    </a:rPr>
                    <a:t>S</a:t>
                  </a:r>
                </a:p>
              </p:txBody>
            </p:sp>
            <p:sp>
              <p:nvSpPr>
                <p:cNvPr id="558110" name="Rectangle 1054"/>
                <p:cNvSpPr>
                  <a:spLocks noChangeArrowheads="1"/>
                </p:cNvSpPr>
                <p:nvPr/>
              </p:nvSpPr>
              <p:spPr bwMode="auto">
                <a:xfrm>
                  <a:off x="2848" y="1772"/>
                  <a:ext cx="27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buClrTx/>
                    <a:buFontTx/>
                    <a:buNone/>
                  </a:pPr>
                  <a:r>
                    <a:rPr lang="en-GB" sz="2600">
                      <a:latin typeface="Frutiger" pitchFamily="2" charset="0"/>
                    </a:rPr>
                    <a:t>O</a:t>
                  </a:r>
                </a:p>
              </p:txBody>
            </p:sp>
            <p:sp>
              <p:nvSpPr>
                <p:cNvPr id="558111" name="Rectangle 1055"/>
                <p:cNvSpPr>
                  <a:spLocks noChangeArrowheads="1"/>
                </p:cNvSpPr>
                <p:nvPr/>
              </p:nvSpPr>
              <p:spPr bwMode="auto">
                <a:xfrm>
                  <a:off x="2205" y="1772"/>
                  <a:ext cx="25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buClrTx/>
                    <a:buFontTx/>
                    <a:buNone/>
                  </a:pPr>
                  <a:r>
                    <a:rPr lang="en-GB" sz="2600">
                      <a:latin typeface="Frutiger" pitchFamily="2" charset="0"/>
                    </a:rPr>
                    <a:t>C</a:t>
                  </a:r>
                </a:p>
              </p:txBody>
            </p:sp>
            <p:sp>
              <p:nvSpPr>
                <p:cNvPr id="558112" name="Rectangle 1056"/>
                <p:cNvSpPr>
                  <a:spLocks noChangeArrowheads="1"/>
                </p:cNvSpPr>
                <p:nvPr/>
              </p:nvSpPr>
              <p:spPr bwMode="auto">
                <a:xfrm>
                  <a:off x="1586" y="1772"/>
                  <a:ext cx="27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buClrTx/>
                    <a:buFontTx/>
                    <a:buNone/>
                  </a:pPr>
                  <a:r>
                    <a:rPr lang="en-GB" sz="2600">
                      <a:latin typeface="Frutiger" pitchFamily="2" charset="0"/>
                    </a:rPr>
                    <a:t>Li</a:t>
                  </a:r>
                </a:p>
              </p:txBody>
            </p:sp>
            <p:sp>
              <p:nvSpPr>
                <p:cNvPr id="558113" name="Rectangle 1057"/>
                <p:cNvSpPr>
                  <a:spLocks noChangeArrowheads="1"/>
                </p:cNvSpPr>
                <p:nvPr/>
              </p:nvSpPr>
              <p:spPr bwMode="auto">
                <a:xfrm>
                  <a:off x="984" y="1772"/>
                  <a:ext cx="25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buClrTx/>
                    <a:buFontTx/>
                    <a:buNone/>
                  </a:pPr>
                  <a:r>
                    <a:rPr lang="en-GB" sz="2600">
                      <a:latin typeface="Frutiger" pitchFamily="2" charset="0"/>
                    </a:rPr>
                    <a:t>H</a:t>
                  </a:r>
                </a:p>
              </p:txBody>
            </p:sp>
          </p:grpSp>
          <p:sp>
            <p:nvSpPr>
              <p:cNvPr id="558114" name="Rectangle 1058"/>
              <p:cNvSpPr>
                <a:spLocks noChangeArrowheads="1"/>
              </p:cNvSpPr>
              <p:nvPr/>
            </p:nvSpPr>
            <p:spPr bwMode="auto">
              <a:xfrm>
                <a:off x="789" y="1515"/>
                <a:ext cx="4971" cy="3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8115" name="Rectangle 1059"/>
              <p:cNvSpPr>
                <a:spLocks noChangeArrowheads="1"/>
              </p:cNvSpPr>
              <p:nvPr/>
            </p:nvSpPr>
            <p:spPr bwMode="auto">
              <a:xfrm>
                <a:off x="789" y="1825"/>
                <a:ext cx="4971" cy="869"/>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8116" name="Rectangle 1060"/>
              <p:cNvSpPr>
                <a:spLocks noChangeArrowheads="1"/>
              </p:cNvSpPr>
              <p:nvPr/>
            </p:nvSpPr>
            <p:spPr bwMode="auto">
              <a:xfrm>
                <a:off x="789" y="2689"/>
                <a:ext cx="4971" cy="869"/>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58117" name="Rectangle 1061"/>
            <p:cNvSpPr>
              <a:spLocks noChangeArrowheads="1"/>
            </p:cNvSpPr>
            <p:nvPr/>
          </p:nvSpPr>
          <p:spPr bwMode="auto">
            <a:xfrm>
              <a:off x="3408" y="2446"/>
              <a:ext cx="56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buClrTx/>
                <a:buFontTx/>
                <a:buNone/>
              </a:pPr>
              <a:r>
                <a:rPr lang="en-GB" b="1">
                  <a:latin typeface="Frutiger" pitchFamily="2" charset="0"/>
                </a:rPr>
                <a:t>X-rays</a:t>
              </a:r>
            </a:p>
          </p:txBody>
        </p:sp>
        <p:sp>
          <p:nvSpPr>
            <p:cNvPr id="558118" name="Rectangle 1062"/>
            <p:cNvSpPr>
              <a:spLocks noChangeArrowheads="1"/>
            </p:cNvSpPr>
            <p:nvPr/>
          </p:nvSpPr>
          <p:spPr bwMode="auto">
            <a:xfrm>
              <a:off x="3320" y="3315"/>
              <a:ext cx="73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buClrTx/>
                <a:buFontTx/>
                <a:buNone/>
              </a:pPr>
              <a:r>
                <a:rPr lang="en-GB" b="1">
                  <a:latin typeface="Frutiger" pitchFamily="2" charset="0"/>
                </a:rPr>
                <a:t>neutrons</a:t>
              </a:r>
            </a:p>
          </p:txBody>
        </p:sp>
      </p:grpSp>
      <p:sp>
        <p:nvSpPr>
          <p:cNvPr id="38" name="Title 1"/>
          <p:cNvSpPr txBox="1">
            <a:spLocks/>
          </p:cNvSpPr>
          <p:nvPr/>
        </p:nvSpPr>
        <p:spPr>
          <a:xfrm>
            <a:off x="1078076" y="237639"/>
            <a:ext cx="7431434" cy="939060"/>
          </a:xfrm>
          <a:prstGeom prst="rect">
            <a:avLst/>
          </a:prstGeom>
        </p:spPr>
        <p:txBody>
          <a:bodyPr lIns="97299" tIns="48649" rIns="97299" bIns="48649"/>
          <a:lstStyle>
            <a:lvl1pPr algn="l" rtl="0" fontAlgn="base">
              <a:lnSpc>
                <a:spcPct val="85000"/>
              </a:lnSpc>
              <a:spcBef>
                <a:spcPct val="0"/>
              </a:spcBef>
              <a:spcAft>
                <a:spcPct val="0"/>
              </a:spcAft>
              <a:defRPr sz="3000" kern="1200">
                <a:solidFill>
                  <a:srgbClr val="006C3A"/>
                </a:solidFill>
                <a:latin typeface="Arial Black" pitchFamily="34" charset="0"/>
                <a:ea typeface="+mj-ea"/>
                <a:cs typeface="+mj-cs"/>
              </a:defRPr>
            </a:lvl1pPr>
            <a:lvl2pPr algn="l" rtl="0" fontAlgn="base">
              <a:lnSpc>
                <a:spcPct val="85000"/>
              </a:lnSpc>
              <a:spcBef>
                <a:spcPct val="0"/>
              </a:spcBef>
              <a:spcAft>
                <a:spcPct val="0"/>
              </a:spcAft>
              <a:defRPr sz="3000">
                <a:solidFill>
                  <a:srgbClr val="006C3A"/>
                </a:solidFill>
                <a:latin typeface="Arial Black" pitchFamily="34" charset="0"/>
              </a:defRPr>
            </a:lvl2pPr>
            <a:lvl3pPr algn="l" rtl="0" fontAlgn="base">
              <a:lnSpc>
                <a:spcPct val="85000"/>
              </a:lnSpc>
              <a:spcBef>
                <a:spcPct val="0"/>
              </a:spcBef>
              <a:spcAft>
                <a:spcPct val="0"/>
              </a:spcAft>
              <a:defRPr sz="3000">
                <a:solidFill>
                  <a:srgbClr val="006C3A"/>
                </a:solidFill>
                <a:latin typeface="Arial Black" pitchFamily="34" charset="0"/>
              </a:defRPr>
            </a:lvl3pPr>
            <a:lvl4pPr algn="l" rtl="0" fontAlgn="base">
              <a:lnSpc>
                <a:spcPct val="85000"/>
              </a:lnSpc>
              <a:spcBef>
                <a:spcPct val="0"/>
              </a:spcBef>
              <a:spcAft>
                <a:spcPct val="0"/>
              </a:spcAft>
              <a:defRPr sz="3000">
                <a:solidFill>
                  <a:srgbClr val="006C3A"/>
                </a:solidFill>
                <a:latin typeface="Arial Black" pitchFamily="34" charset="0"/>
              </a:defRPr>
            </a:lvl4pPr>
            <a:lvl5pPr algn="l" rtl="0" fontAlgn="base">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algn="ctr"/>
            <a:r>
              <a:rPr lang="en-US" b="1" dirty="0" smtClean="0">
                <a:solidFill>
                  <a:srgbClr val="0094CA"/>
                </a:solidFill>
                <a:latin typeface="+mn-lt"/>
                <a:cs typeface="Papyrus"/>
              </a:rPr>
              <a:t>Light and neutrons</a:t>
            </a:r>
            <a:endParaRPr lang="en-US" b="1" dirty="0">
              <a:solidFill>
                <a:srgbClr val="0094CA"/>
              </a:solidFill>
              <a:latin typeface="+mn-lt"/>
              <a:cs typeface="Papyrus"/>
            </a:endParaRPr>
          </a:p>
        </p:txBody>
      </p:sp>
    </p:spTree>
    <p:extLst>
      <p:ext uri="{BB962C8B-B14F-4D97-AF65-F5344CB8AC3E}">
        <p14:creationId xmlns:p14="http://schemas.microsoft.com/office/powerpoint/2010/main" val="8636772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 pulse sources-LANCSE</a:t>
            </a:r>
            <a:endParaRPr lang="en-US" dirty="0"/>
          </a:p>
        </p:txBody>
      </p:sp>
      <p:sp>
        <p:nvSpPr>
          <p:cNvPr id="3" name="Content Placeholder 2"/>
          <p:cNvSpPr>
            <a:spLocks noGrp="1"/>
          </p:cNvSpPr>
          <p:nvPr>
            <p:ph idx="1"/>
          </p:nvPr>
        </p:nvSpPr>
        <p:spPr>
          <a:xfrm>
            <a:off x="4662936" y="3657601"/>
            <a:ext cx="4514649" cy="3398054"/>
          </a:xfrm>
        </p:spPr>
        <p:txBody>
          <a:bodyPr/>
          <a:lstStyle/>
          <a:p>
            <a:r>
              <a:rPr lang="en-US" dirty="0" smtClean="0"/>
              <a:t>LANCSE, NC LINAC /Storage ring, 1972, 100 kW, 800 </a:t>
            </a:r>
            <a:r>
              <a:rPr lang="en-US" dirty="0" err="1" smtClean="0"/>
              <a:t>MeV</a:t>
            </a:r>
            <a:r>
              <a:rPr lang="en-US" dirty="0" smtClean="0"/>
              <a:t>, 17 </a:t>
            </a:r>
            <a:r>
              <a:rPr lang="en-US" dirty="0" err="1" smtClean="0"/>
              <a:t>mA</a:t>
            </a:r>
            <a:r>
              <a:rPr lang="en-US" dirty="0" smtClean="0"/>
              <a:t> in </a:t>
            </a:r>
            <a:r>
              <a:rPr lang="en-US" dirty="0" err="1" smtClean="0"/>
              <a:t>linac</a:t>
            </a:r>
            <a:r>
              <a:rPr lang="en-US" dirty="0" smtClean="0"/>
              <a:t>, 600 ns, 20 Hz</a:t>
            </a:r>
          </a:p>
          <a:p>
            <a:r>
              <a:rPr lang="en-US" dirty="0" smtClean="0"/>
              <a:t>Examples: Combined H- and H+ acceleration </a:t>
            </a:r>
            <a:endParaRPr lang="en-US" dirty="0"/>
          </a:p>
        </p:txBody>
      </p:sp>
      <p:pic>
        <p:nvPicPr>
          <p:cNvPr id="4" name="Picture 3"/>
          <p:cNvPicPr>
            <a:picLocks noChangeAspect="1"/>
          </p:cNvPicPr>
          <p:nvPr/>
        </p:nvPicPr>
        <p:blipFill>
          <a:blip r:embed="rId2"/>
          <a:stretch>
            <a:fillRect/>
          </a:stretch>
        </p:blipFill>
        <p:spPr>
          <a:xfrm>
            <a:off x="540952" y="1250508"/>
            <a:ext cx="3524372" cy="5825066"/>
          </a:xfrm>
          <a:prstGeom prst="rect">
            <a:avLst/>
          </a:prstGeom>
        </p:spPr>
      </p:pic>
      <p:pic>
        <p:nvPicPr>
          <p:cNvPr id="5" name="Picture 4"/>
          <p:cNvPicPr>
            <a:picLocks noChangeAspect="1"/>
          </p:cNvPicPr>
          <p:nvPr/>
        </p:nvPicPr>
        <p:blipFill>
          <a:blip r:embed="rId3"/>
          <a:stretch>
            <a:fillRect/>
          </a:stretch>
        </p:blipFill>
        <p:spPr>
          <a:xfrm>
            <a:off x="5200980" y="1209407"/>
            <a:ext cx="3594841" cy="2138111"/>
          </a:xfrm>
          <a:prstGeom prst="rect">
            <a:avLst/>
          </a:prstGeom>
        </p:spPr>
      </p:pic>
    </p:spTree>
    <p:extLst>
      <p:ext uri="{BB962C8B-B14F-4D97-AF65-F5344CB8AC3E}">
        <p14:creationId xmlns:p14="http://schemas.microsoft.com/office/powerpoint/2010/main" val="182172575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66933" y="687270"/>
            <a:ext cx="3403485" cy="5724636"/>
          </a:xfrm>
        </p:spPr>
        <p:txBody>
          <a:bodyPr>
            <a:noAutofit/>
          </a:bodyPr>
          <a:lstStyle/>
          <a:p>
            <a:pPr marL="0" indent="0">
              <a:buNone/>
            </a:pPr>
            <a:r>
              <a:rPr lang="en-GB" sz="2100" dirty="0"/>
              <a:t>Accelerated intensity at 800 MeV:</a:t>
            </a:r>
          </a:p>
          <a:p>
            <a:pPr marL="0" indent="0">
              <a:buNone/>
            </a:pPr>
            <a:r>
              <a:rPr lang="en-GB" sz="2100" b="1" dirty="0"/>
              <a:t>2.5x10</a:t>
            </a:r>
            <a:r>
              <a:rPr lang="en-GB" sz="2100" b="1" baseline="30000" dirty="0"/>
              <a:t>13</a:t>
            </a:r>
            <a:r>
              <a:rPr lang="en-GB" sz="2100" b="1" dirty="0"/>
              <a:t> </a:t>
            </a:r>
            <a:r>
              <a:rPr lang="en-GB" sz="2100" b="1" dirty="0" err="1"/>
              <a:t>ppp</a:t>
            </a:r>
            <a:r>
              <a:rPr lang="en-GB" sz="2100" b="1" dirty="0"/>
              <a:t>  - 3.75x10</a:t>
            </a:r>
            <a:r>
              <a:rPr lang="en-GB" sz="2100" b="1" baseline="30000" dirty="0"/>
              <a:t>13</a:t>
            </a:r>
            <a:r>
              <a:rPr lang="en-GB" sz="2100" b="1" dirty="0"/>
              <a:t> </a:t>
            </a:r>
            <a:r>
              <a:rPr lang="en-GB" sz="2100" b="1" dirty="0" err="1"/>
              <a:t>ppp</a:t>
            </a:r>
            <a:r>
              <a:rPr lang="en-GB" sz="2100" b="1" dirty="0"/>
              <a:t> </a:t>
            </a:r>
            <a:endParaRPr lang="en-GB" sz="2100" dirty="0"/>
          </a:p>
          <a:p>
            <a:pPr marL="0" indent="0">
              <a:buNone/>
            </a:pPr>
            <a:r>
              <a:rPr lang="en-GB" sz="2100" dirty="0"/>
              <a:t>(200 </a:t>
            </a:r>
            <a:r>
              <a:rPr lang="en-US" sz="2100" dirty="0">
                <a:cs typeface="Arial" charset="0"/>
              </a:rPr>
              <a:t>µA)            </a:t>
            </a:r>
            <a:r>
              <a:rPr lang="en-GB" sz="2100" dirty="0"/>
              <a:t>(300 </a:t>
            </a:r>
            <a:r>
              <a:rPr lang="en-US" sz="2100" dirty="0"/>
              <a:t>µA)</a:t>
            </a:r>
            <a:r>
              <a:rPr lang="en-US" sz="2100" dirty="0">
                <a:cs typeface="Arial" charset="0"/>
              </a:rPr>
              <a:t> </a:t>
            </a:r>
            <a:endParaRPr lang="en-US" sz="3600" dirty="0"/>
          </a:p>
          <a:p>
            <a:pPr marL="0" indent="0">
              <a:buNone/>
            </a:pPr>
            <a:endParaRPr lang="en-US" sz="2100" dirty="0"/>
          </a:p>
          <a:p>
            <a:r>
              <a:rPr lang="en-US" sz="2100" dirty="0"/>
              <a:t>Neutron scattering facility</a:t>
            </a:r>
          </a:p>
          <a:p>
            <a:r>
              <a:rPr lang="en-US" sz="2100" dirty="0"/>
              <a:t>Two target stations</a:t>
            </a:r>
          </a:p>
          <a:p>
            <a:r>
              <a:rPr lang="en-US" sz="2100" dirty="0" err="1"/>
              <a:t>Muon</a:t>
            </a:r>
            <a:r>
              <a:rPr lang="en-US" sz="2100" dirty="0"/>
              <a:t> facility</a:t>
            </a:r>
          </a:p>
          <a:p>
            <a:pPr marL="0" indent="0">
              <a:buNone/>
            </a:pPr>
            <a:endParaRPr lang="en-US" sz="2100" dirty="0"/>
          </a:p>
          <a:p>
            <a:pPr marL="0" indent="0">
              <a:buNone/>
            </a:pPr>
            <a:r>
              <a:rPr lang="en-US" sz="2100" dirty="0"/>
              <a:t>Examples of challenges: Ceramic vacuum chambers, high space charge synchrotron</a:t>
            </a:r>
          </a:p>
          <a:p>
            <a:pPr marL="0" indent="0">
              <a:buNone/>
            </a:pPr>
            <a:endParaRPr lang="en-US" sz="2100" dirty="0"/>
          </a:p>
          <a:p>
            <a:pPr marL="0" indent="0">
              <a:buNone/>
            </a:pPr>
            <a:endParaRPr lang="en-US" sz="3300" dirty="0"/>
          </a:p>
          <a:p>
            <a:pPr marL="0" indent="0">
              <a:buNone/>
            </a:pPr>
            <a:endParaRPr lang="en-US" sz="3300" dirty="0"/>
          </a:p>
        </p:txBody>
      </p:sp>
      <p:sp>
        <p:nvSpPr>
          <p:cNvPr id="4" name="Slide Number Placeholder 3"/>
          <p:cNvSpPr>
            <a:spLocks noGrp="1"/>
          </p:cNvSpPr>
          <p:nvPr>
            <p:ph type="sldNum" sz="quarter" idx="4294967295"/>
          </p:nvPr>
        </p:nvSpPr>
        <p:spPr>
          <a:xfrm>
            <a:off x="7480774" y="6780717"/>
            <a:ext cx="2276025" cy="389335"/>
          </a:xfrm>
          <a:prstGeom prst="rect">
            <a:avLst/>
          </a:prstGeom>
        </p:spPr>
        <p:txBody>
          <a:bodyPr lIns="68436" tIns="34215" rIns="68436" bIns="34215"/>
          <a:lstStyle/>
          <a:p>
            <a:fld id="{7D8276B1-1688-7F40-8AC2-57F8358002F5}" type="slidenum">
              <a:rPr lang="en-US" smtClean="0"/>
              <a:t>31</a:t>
            </a:fld>
            <a:endParaRPr lang="en-US"/>
          </a:p>
        </p:txBody>
      </p:sp>
      <p:pic>
        <p:nvPicPr>
          <p:cNvPr id="6" name="Picture 5" descr="7mm10mmtargetsmk3withremotehandlingtabsdec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383" y="4452047"/>
            <a:ext cx="2397996" cy="1797913"/>
          </a:xfrm>
          <a:prstGeom prst="rect">
            <a:avLst/>
          </a:prstGeom>
        </p:spPr>
      </p:pic>
      <p:pic>
        <p:nvPicPr>
          <p:cNvPr id="7" name="Picture 6" descr="iglo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3684" y="4737781"/>
            <a:ext cx="2809227" cy="2106233"/>
          </a:xfrm>
          <a:prstGeom prst="rect">
            <a:avLst/>
          </a:prstGeom>
        </p:spPr>
      </p:pic>
      <p:pic>
        <p:nvPicPr>
          <p:cNvPr id="8" name="Picture 7" descr="FEATURE_ISIS_pg181a_350_tcm18-20979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5153" y="1335342"/>
            <a:ext cx="3945423" cy="2862318"/>
          </a:xfrm>
          <a:prstGeom prst="rect">
            <a:avLst/>
          </a:prstGeom>
        </p:spPr>
      </p:pic>
      <p:pic>
        <p:nvPicPr>
          <p:cNvPr id="9" name="Picture 8"/>
          <p:cNvPicPr>
            <a:picLocks noChangeAspect="1"/>
          </p:cNvPicPr>
          <p:nvPr/>
        </p:nvPicPr>
        <p:blipFill>
          <a:blip r:embed="rId5"/>
          <a:stretch>
            <a:fillRect/>
          </a:stretch>
        </p:blipFill>
        <p:spPr>
          <a:xfrm>
            <a:off x="178342" y="147211"/>
            <a:ext cx="3449171" cy="876300"/>
          </a:xfrm>
          <a:prstGeom prst="rect">
            <a:avLst/>
          </a:prstGeom>
        </p:spPr>
      </p:pic>
    </p:spTree>
    <p:extLst>
      <p:ext uri="{BB962C8B-B14F-4D97-AF65-F5344CB8AC3E}">
        <p14:creationId xmlns:p14="http://schemas.microsoft.com/office/powerpoint/2010/main" val="2252191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998" y="-267974"/>
            <a:ext cx="8781098" cy="1219200"/>
          </a:xfrm>
        </p:spPr>
        <p:txBody>
          <a:bodyPr/>
          <a:lstStyle/>
          <a:p>
            <a:r>
              <a:rPr lang="en-US" dirty="0" smtClean="0"/>
              <a:t>Engineering materials</a:t>
            </a:r>
            <a:endParaRPr lang="en-US" dirty="0"/>
          </a:p>
        </p:txBody>
      </p:sp>
      <p:sp>
        <p:nvSpPr>
          <p:cNvPr id="4" name="Date Placeholder 3"/>
          <p:cNvSpPr>
            <a:spLocks noGrp="1"/>
          </p:cNvSpPr>
          <p:nvPr>
            <p:ph type="dt" sz="half" idx="4294967295"/>
          </p:nvPr>
        </p:nvSpPr>
        <p:spPr>
          <a:xfrm>
            <a:off x="487844" y="6780136"/>
            <a:ext cx="2276581" cy="389467"/>
          </a:xfrm>
          <a:prstGeom prst="rect">
            <a:avLst/>
          </a:prstGeom>
        </p:spPr>
        <p:txBody>
          <a:bodyPr/>
          <a:lstStyle/>
          <a:p>
            <a:fld id="{D07437E9-6E86-4A85-9F42-8339F2D3D4BB}" type="datetime1">
              <a:rPr lang="en-GB" smtClean="0"/>
              <a:t>3/12/14</a:t>
            </a:fld>
            <a:endParaRPr lang="en-GB" dirty="0"/>
          </a:p>
        </p:txBody>
      </p:sp>
      <p:sp>
        <p:nvSpPr>
          <p:cNvPr id="6" name="Slide Number Placeholder 5"/>
          <p:cNvSpPr>
            <a:spLocks noGrp="1"/>
          </p:cNvSpPr>
          <p:nvPr>
            <p:ph type="sldNum" sz="quarter" idx="4294967295"/>
          </p:nvPr>
        </p:nvSpPr>
        <p:spPr>
          <a:xfrm>
            <a:off x="6992357" y="6780136"/>
            <a:ext cx="2276581" cy="389467"/>
          </a:xfrm>
          <a:prstGeom prst="rect">
            <a:avLst/>
          </a:prstGeom>
        </p:spPr>
        <p:txBody>
          <a:bodyPr/>
          <a:lstStyle/>
          <a:p>
            <a:fld id="{2ECB77A6-74DC-4CC8-8221-D6BCCF2FF28B}" type="slidenum">
              <a:rPr lang="en-GB" smtClean="0"/>
              <a:t>4</a:t>
            </a:fld>
            <a:endParaRPr lang="en-GB"/>
          </a:p>
        </p:txBody>
      </p:sp>
      <p:pic>
        <p:nvPicPr>
          <p:cNvPr id="8" name="Picture 7"/>
          <p:cNvPicPr>
            <a:picLocks noChangeAspect="1"/>
          </p:cNvPicPr>
          <p:nvPr/>
        </p:nvPicPr>
        <p:blipFill>
          <a:blip r:embed="rId2"/>
          <a:stretch>
            <a:fillRect/>
          </a:stretch>
        </p:blipFill>
        <p:spPr>
          <a:xfrm>
            <a:off x="623350" y="638019"/>
            <a:ext cx="8510076" cy="5093547"/>
          </a:xfrm>
          <a:prstGeom prst="rect">
            <a:avLst/>
          </a:prstGeom>
        </p:spPr>
      </p:pic>
      <p:pic>
        <p:nvPicPr>
          <p:cNvPr id="9" name="Picture 8"/>
          <p:cNvPicPr>
            <a:picLocks noChangeAspect="1"/>
          </p:cNvPicPr>
          <p:nvPr/>
        </p:nvPicPr>
        <p:blipFill>
          <a:blip r:embed="rId2"/>
          <a:stretch>
            <a:fillRect/>
          </a:stretch>
        </p:blipFill>
        <p:spPr>
          <a:xfrm>
            <a:off x="623350" y="638019"/>
            <a:ext cx="8510076" cy="5093547"/>
          </a:xfrm>
          <a:prstGeom prst="rect">
            <a:avLst/>
          </a:prstGeom>
        </p:spPr>
      </p:pic>
      <p:pic>
        <p:nvPicPr>
          <p:cNvPr id="10" name="Picture 9" descr="Screen Shot 2012-12-16 at 6.36.18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37" y="957340"/>
            <a:ext cx="9071435" cy="4841954"/>
          </a:xfrm>
          <a:prstGeom prst="rect">
            <a:avLst/>
          </a:prstGeom>
        </p:spPr>
      </p:pic>
      <p:sp>
        <p:nvSpPr>
          <p:cNvPr id="11" name="TextBox 10"/>
          <p:cNvSpPr txBox="1"/>
          <p:nvPr/>
        </p:nvSpPr>
        <p:spPr>
          <a:xfrm>
            <a:off x="3341727" y="6576328"/>
            <a:ext cx="4422370" cy="393874"/>
          </a:xfrm>
          <a:prstGeom prst="rect">
            <a:avLst/>
          </a:prstGeom>
          <a:noFill/>
        </p:spPr>
        <p:txBody>
          <a:bodyPr wrap="none" lIns="97299" tIns="48649" rIns="97299" bIns="48649" rtlCol="0">
            <a:spAutoFit/>
          </a:bodyPr>
          <a:lstStyle/>
          <a:p>
            <a:r>
              <a:rPr lang="en-US" dirty="0" smtClean="0"/>
              <a:t>Source: PSI, CEMNET workshop 2007</a:t>
            </a:r>
            <a:endParaRPr lang="en-US" dirty="0"/>
          </a:p>
        </p:txBody>
      </p:sp>
      <p:sp>
        <p:nvSpPr>
          <p:cNvPr id="13" name="TextBox 12"/>
          <p:cNvSpPr txBox="1"/>
          <p:nvPr/>
        </p:nvSpPr>
        <p:spPr>
          <a:xfrm>
            <a:off x="345209" y="5796288"/>
            <a:ext cx="8912690" cy="271601"/>
          </a:xfrm>
          <a:prstGeom prst="rect">
            <a:avLst/>
          </a:prstGeom>
          <a:noFill/>
        </p:spPr>
        <p:txBody>
          <a:bodyPr wrap="square" lIns="97299" tIns="48649" rIns="97299" bIns="48649" rtlCol="0">
            <a:spAutoFit/>
          </a:bodyPr>
          <a:lstStyle/>
          <a:p>
            <a:pPr algn="ctr"/>
            <a:r>
              <a:rPr lang="en-US" sz="1100" dirty="0"/>
              <a:t>Non-destructive analysis of a steel armed concrete block with neutron imaging and X-ray tomography.</a:t>
            </a:r>
          </a:p>
        </p:txBody>
      </p:sp>
      <p:pic>
        <p:nvPicPr>
          <p:cNvPr id="14" name="Picture 13" descr="Screen Shot 2012-12-16 at 6.36.18 .png"/>
          <p:cNvPicPr>
            <a:picLocks noChangeAspect="1"/>
          </p:cNvPicPr>
          <p:nvPr/>
        </p:nvPicPr>
        <p:blipFill rotWithShape="1">
          <a:blip r:embed="rId3">
            <a:extLst>
              <a:ext uri="{28A0092B-C50C-407E-A947-70E740481C1C}">
                <a14:useLocalDpi xmlns:a14="http://schemas.microsoft.com/office/drawing/2010/main" val="0"/>
              </a:ext>
            </a:extLst>
          </a:blip>
          <a:srcRect l="22927" t="17904" r="73306" b="77231"/>
          <a:stretch/>
        </p:blipFill>
        <p:spPr>
          <a:xfrm>
            <a:off x="2727076" y="1418191"/>
            <a:ext cx="1920839" cy="3917235"/>
          </a:xfrm>
          <a:prstGeom prst="rect">
            <a:avLst/>
          </a:prstGeom>
        </p:spPr>
      </p:pic>
      <p:pic>
        <p:nvPicPr>
          <p:cNvPr id="15" name="Picture 14" descr="Screen Shot 2012-12-16 at 6.36.18 .png"/>
          <p:cNvPicPr>
            <a:picLocks noChangeAspect="1"/>
          </p:cNvPicPr>
          <p:nvPr/>
        </p:nvPicPr>
        <p:blipFill rotWithShape="1">
          <a:blip r:embed="rId3">
            <a:extLst>
              <a:ext uri="{28A0092B-C50C-407E-A947-70E740481C1C}">
                <a14:useLocalDpi xmlns:a14="http://schemas.microsoft.com/office/drawing/2010/main" val="0"/>
              </a:ext>
            </a:extLst>
          </a:blip>
          <a:srcRect l="22927" t="17904" r="73306" b="77231"/>
          <a:stretch/>
        </p:blipFill>
        <p:spPr>
          <a:xfrm>
            <a:off x="4801584" y="1418191"/>
            <a:ext cx="1920839" cy="3917235"/>
          </a:xfrm>
          <a:prstGeom prst="rect">
            <a:avLst/>
          </a:prstGeom>
        </p:spPr>
      </p:pic>
      <p:pic>
        <p:nvPicPr>
          <p:cNvPr id="16" name="Picture 15" descr="Screen Shot 2012-12-16 at 6.36.18 .png"/>
          <p:cNvPicPr>
            <a:picLocks noChangeAspect="1"/>
          </p:cNvPicPr>
          <p:nvPr/>
        </p:nvPicPr>
        <p:blipFill rotWithShape="1">
          <a:blip r:embed="rId3">
            <a:extLst>
              <a:ext uri="{28A0092B-C50C-407E-A947-70E740481C1C}">
                <a14:useLocalDpi xmlns:a14="http://schemas.microsoft.com/office/drawing/2010/main" val="0"/>
              </a:ext>
            </a:extLst>
          </a:blip>
          <a:srcRect l="22927" t="17904" r="73306" b="77231"/>
          <a:stretch/>
        </p:blipFill>
        <p:spPr>
          <a:xfrm>
            <a:off x="7106590" y="1418191"/>
            <a:ext cx="1920839" cy="3917235"/>
          </a:xfrm>
          <a:prstGeom prst="rect">
            <a:avLst/>
          </a:prstGeom>
        </p:spPr>
      </p:pic>
    </p:spTree>
    <p:extLst>
      <p:ext uri="{BB962C8B-B14F-4D97-AF65-F5344CB8AC3E}">
        <p14:creationId xmlns:p14="http://schemas.microsoft.com/office/powerpoint/2010/main" val="7308410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713" y="-85973"/>
            <a:ext cx="8234534" cy="939060"/>
          </a:xfrm>
        </p:spPr>
        <p:txBody>
          <a:bodyPr/>
          <a:lstStyle/>
          <a:p>
            <a:r>
              <a:rPr lang="en-US" sz="2600" dirty="0"/>
              <a:t>Neutrons and x-rays are complementary</a:t>
            </a:r>
            <a:br>
              <a:rPr lang="en-US" sz="2600" dirty="0"/>
            </a:br>
            <a:r>
              <a:rPr lang="en-US" sz="2600" dirty="0"/>
              <a:t>- neutrons…</a:t>
            </a:r>
          </a:p>
        </p:txBody>
      </p:sp>
      <p:pic>
        <p:nvPicPr>
          <p:cNvPr id="4" name="Picture 7" descr="catsite"/>
          <p:cNvPicPr>
            <a:picLocks noChangeArrowheads="1"/>
          </p:cNvPicPr>
          <p:nvPr/>
        </p:nvPicPr>
        <p:blipFill>
          <a:blip r:embed="rId7"/>
          <a:srcRect/>
          <a:stretch>
            <a:fillRect/>
          </a:stretch>
        </p:blipFill>
        <p:spPr bwMode="auto">
          <a:xfrm>
            <a:off x="7317584" y="1788165"/>
            <a:ext cx="2179005" cy="1983419"/>
          </a:xfrm>
          <a:prstGeom prst="rect">
            <a:avLst/>
          </a:prstGeom>
          <a:noFill/>
          <a:ln w="22225" cap="flat" cmpd="sng" algn="ctr">
            <a:solidFill>
              <a:srgbClr val="000000"/>
            </a:solidFill>
            <a:prstDash val="solid"/>
            <a:miter lim="800000"/>
            <a:headEnd type="none" w="med" len="med"/>
            <a:tailEnd type="none" w="med" len="med"/>
          </a:ln>
          <a:effectLst>
            <a:outerShdw blurRad="63500" dist="38100" dir="2700000">
              <a:srgbClr val="000000">
                <a:alpha val="43000"/>
              </a:srgbClr>
            </a:outerShdw>
          </a:effectLst>
        </p:spPr>
      </p:pic>
      <p:pic>
        <p:nvPicPr>
          <p:cNvPr id="5" name="Picture 2" descr="test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30740"/>
          <a:stretch>
            <a:fillRect/>
          </a:stretch>
        </p:blipFill>
        <p:spPr bwMode="auto">
          <a:xfrm>
            <a:off x="4797086" y="4521201"/>
            <a:ext cx="3847482" cy="1788160"/>
          </a:xfrm>
          <a:prstGeom prst="rect">
            <a:avLst/>
          </a:prstGeom>
          <a:noFill/>
          <a:extLst>
            <a:ext uri="{909E8E84-426E-40dd-AFC4-6F175D3DCCD1}">
              <a14:hiddenFill xmlns:a14="http://schemas.microsoft.com/office/drawing/2010/main">
                <a:solidFill>
                  <a:srgbClr val="FFFFFF"/>
                </a:solidFill>
              </a14:hiddenFill>
            </a:ext>
          </a:extLst>
        </p:spPr>
      </p:pic>
      <p:pic>
        <p:nvPicPr>
          <p:cNvPr id="6" name="CsDSO4.AVI">
            <a:hlinkClick r:id="" action="ppaction://media"/>
          </p:cNvPr>
          <p:cNvPicPr>
            <a:picLocks noGrp="1" noChangeAspect="1" noChangeArrowheads="1"/>
          </p:cNvPicPr>
          <p:nvPr>
            <p:ph/>
            <a:vide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a:xfrm>
            <a:off x="706355" y="3669454"/>
            <a:ext cx="3521585" cy="2639906"/>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 name="Group 6"/>
          <p:cNvGrpSpPr>
            <a:grpSpLocks/>
          </p:cNvGrpSpPr>
          <p:nvPr/>
        </p:nvGrpSpPr>
        <p:grpSpPr bwMode="auto">
          <a:xfrm>
            <a:off x="213680" y="1137920"/>
            <a:ext cx="3323422" cy="2194560"/>
            <a:chOff x="2736" y="1479"/>
            <a:chExt cx="2790" cy="1614"/>
          </a:xfrm>
        </p:grpSpPr>
        <p:grpSp>
          <p:nvGrpSpPr>
            <p:cNvPr id="8" name="Group 7"/>
            <p:cNvGrpSpPr>
              <a:grpSpLocks/>
            </p:cNvGrpSpPr>
            <p:nvPr/>
          </p:nvGrpSpPr>
          <p:grpSpPr bwMode="auto">
            <a:xfrm>
              <a:off x="2928" y="1479"/>
              <a:ext cx="2448" cy="1614"/>
              <a:chOff x="2928" y="1479"/>
              <a:chExt cx="2448" cy="1614"/>
            </a:xfrm>
          </p:grpSpPr>
          <p:pic>
            <p:nvPicPr>
              <p:cNvPr id="11" name="Picture 8"/>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7799"/>
              <a:stretch>
                <a:fillRect/>
              </a:stretch>
            </p:blipFill>
            <p:spPr bwMode="auto">
              <a:xfrm>
                <a:off x="3106" y="1479"/>
                <a:ext cx="2270" cy="1614"/>
              </a:xfrm>
              <a:prstGeom prst="rect">
                <a:avLst/>
              </a:prstGeom>
              <a:noFill/>
              <a:extLst>
                <a:ext uri="{909E8E84-426E-40dd-AFC4-6F175D3DCCD1}">
                  <a14:hiddenFill xmlns:a14="http://schemas.microsoft.com/office/drawing/2010/main">
                    <a:solidFill>
                      <a:srgbClr val="FFFFFF"/>
                    </a:solidFill>
                  </a14:hiddenFill>
                </a:ext>
              </a:extLst>
            </p:spPr>
          </p:pic>
          <p:sp>
            <p:nvSpPr>
              <p:cNvPr id="12" name="Line 9"/>
              <p:cNvSpPr>
                <a:spLocks noChangeShapeType="1"/>
              </p:cNvSpPr>
              <p:nvPr/>
            </p:nvSpPr>
            <p:spPr bwMode="auto">
              <a:xfrm flipH="1">
                <a:off x="2928" y="2295"/>
                <a:ext cx="912" cy="245"/>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75103">
                  <a:defRPr/>
                </a:pPr>
                <a:endParaRPr lang="en-US" sz="2000" kern="0">
                  <a:solidFill>
                    <a:sysClr val="windowText" lastClr="000000"/>
                  </a:solidFill>
                </a:endParaRPr>
              </a:p>
            </p:txBody>
          </p:sp>
          <p:sp>
            <p:nvSpPr>
              <p:cNvPr id="13" name="Line 10"/>
              <p:cNvSpPr>
                <a:spLocks noChangeShapeType="1"/>
              </p:cNvSpPr>
              <p:nvPr/>
            </p:nvSpPr>
            <p:spPr bwMode="auto">
              <a:xfrm>
                <a:off x="4032" y="2295"/>
                <a:ext cx="1104" cy="192"/>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75103">
                  <a:defRPr/>
                </a:pPr>
                <a:endParaRPr lang="en-US" sz="2000" kern="0">
                  <a:solidFill>
                    <a:sysClr val="windowText" lastClr="000000"/>
                  </a:solidFill>
                </a:endParaRPr>
              </a:p>
            </p:txBody>
          </p:sp>
          <p:sp>
            <p:nvSpPr>
              <p:cNvPr id="14" name="Freeform 11"/>
              <p:cNvSpPr>
                <a:spLocks/>
              </p:cNvSpPr>
              <p:nvPr/>
            </p:nvSpPr>
            <p:spPr bwMode="auto">
              <a:xfrm>
                <a:off x="3024" y="2199"/>
                <a:ext cx="816" cy="384"/>
              </a:xfrm>
              <a:custGeom>
                <a:avLst/>
                <a:gdLst>
                  <a:gd name="T0" fmla="*/ 0 w 816"/>
                  <a:gd name="T1" fmla="*/ 384 h 384"/>
                  <a:gd name="T2" fmla="*/ 96 w 816"/>
                  <a:gd name="T3" fmla="*/ 240 h 384"/>
                  <a:gd name="T4" fmla="*/ 288 w 816"/>
                  <a:gd name="T5" fmla="*/ 336 h 384"/>
                  <a:gd name="T6" fmla="*/ 480 w 816"/>
                  <a:gd name="T7" fmla="*/ 96 h 384"/>
                  <a:gd name="T8" fmla="*/ 672 w 816"/>
                  <a:gd name="T9" fmla="*/ 192 h 384"/>
                  <a:gd name="T10" fmla="*/ 816 w 816"/>
                  <a:gd name="T11" fmla="*/ 0 h 384"/>
                </a:gdLst>
                <a:ahLst/>
                <a:cxnLst>
                  <a:cxn ang="0">
                    <a:pos x="T0" y="T1"/>
                  </a:cxn>
                  <a:cxn ang="0">
                    <a:pos x="T2" y="T3"/>
                  </a:cxn>
                  <a:cxn ang="0">
                    <a:pos x="T4" y="T5"/>
                  </a:cxn>
                  <a:cxn ang="0">
                    <a:pos x="T6" y="T7"/>
                  </a:cxn>
                  <a:cxn ang="0">
                    <a:pos x="T8" y="T9"/>
                  </a:cxn>
                  <a:cxn ang="0">
                    <a:pos x="T10" y="T11"/>
                  </a:cxn>
                </a:cxnLst>
                <a:rect l="0" t="0" r="r" b="b"/>
                <a:pathLst>
                  <a:path w="816" h="384">
                    <a:moveTo>
                      <a:pt x="0" y="384"/>
                    </a:moveTo>
                    <a:cubicBezTo>
                      <a:pt x="24" y="316"/>
                      <a:pt x="48" y="248"/>
                      <a:pt x="96" y="240"/>
                    </a:cubicBezTo>
                    <a:cubicBezTo>
                      <a:pt x="144" y="232"/>
                      <a:pt x="224" y="359"/>
                      <a:pt x="288" y="336"/>
                    </a:cubicBezTo>
                    <a:cubicBezTo>
                      <a:pt x="351" y="312"/>
                      <a:pt x="416" y="119"/>
                      <a:pt x="480" y="96"/>
                    </a:cubicBezTo>
                    <a:cubicBezTo>
                      <a:pt x="543" y="72"/>
                      <a:pt x="616" y="207"/>
                      <a:pt x="672" y="192"/>
                    </a:cubicBezTo>
                    <a:cubicBezTo>
                      <a:pt x="727" y="176"/>
                      <a:pt x="792" y="32"/>
                      <a:pt x="816" y="0"/>
                    </a:cubicBezTo>
                  </a:path>
                </a:pathLst>
              </a:custGeom>
              <a:noFill/>
              <a:ln w="12700" cmpd="sng">
                <a:solidFill>
                  <a:srgbClr val="00CC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75103">
                  <a:defRPr/>
                </a:pPr>
                <a:endParaRPr lang="en-US" sz="2000" kern="0">
                  <a:solidFill>
                    <a:sysClr val="windowText" lastClr="000000"/>
                  </a:solidFill>
                </a:endParaRPr>
              </a:p>
            </p:txBody>
          </p:sp>
          <p:sp>
            <p:nvSpPr>
              <p:cNvPr id="15" name="Freeform 12"/>
              <p:cNvSpPr>
                <a:spLocks/>
              </p:cNvSpPr>
              <p:nvPr/>
            </p:nvSpPr>
            <p:spPr bwMode="auto">
              <a:xfrm rot="1986916">
                <a:off x="4128" y="2199"/>
                <a:ext cx="816" cy="384"/>
              </a:xfrm>
              <a:custGeom>
                <a:avLst/>
                <a:gdLst>
                  <a:gd name="T0" fmla="*/ 0 w 816"/>
                  <a:gd name="T1" fmla="*/ 384 h 384"/>
                  <a:gd name="T2" fmla="*/ 96 w 816"/>
                  <a:gd name="T3" fmla="*/ 240 h 384"/>
                  <a:gd name="T4" fmla="*/ 288 w 816"/>
                  <a:gd name="T5" fmla="*/ 336 h 384"/>
                  <a:gd name="T6" fmla="*/ 480 w 816"/>
                  <a:gd name="T7" fmla="*/ 96 h 384"/>
                  <a:gd name="T8" fmla="*/ 672 w 816"/>
                  <a:gd name="T9" fmla="*/ 192 h 384"/>
                  <a:gd name="T10" fmla="*/ 816 w 816"/>
                  <a:gd name="T11" fmla="*/ 0 h 384"/>
                </a:gdLst>
                <a:ahLst/>
                <a:cxnLst>
                  <a:cxn ang="0">
                    <a:pos x="T0" y="T1"/>
                  </a:cxn>
                  <a:cxn ang="0">
                    <a:pos x="T2" y="T3"/>
                  </a:cxn>
                  <a:cxn ang="0">
                    <a:pos x="T4" y="T5"/>
                  </a:cxn>
                  <a:cxn ang="0">
                    <a:pos x="T6" y="T7"/>
                  </a:cxn>
                  <a:cxn ang="0">
                    <a:pos x="T8" y="T9"/>
                  </a:cxn>
                  <a:cxn ang="0">
                    <a:pos x="T10" y="T11"/>
                  </a:cxn>
                </a:cxnLst>
                <a:rect l="0" t="0" r="r" b="b"/>
                <a:pathLst>
                  <a:path w="816" h="384">
                    <a:moveTo>
                      <a:pt x="0" y="384"/>
                    </a:moveTo>
                    <a:cubicBezTo>
                      <a:pt x="24" y="316"/>
                      <a:pt x="48" y="248"/>
                      <a:pt x="96" y="240"/>
                    </a:cubicBezTo>
                    <a:cubicBezTo>
                      <a:pt x="144" y="232"/>
                      <a:pt x="224" y="359"/>
                      <a:pt x="288" y="336"/>
                    </a:cubicBezTo>
                    <a:cubicBezTo>
                      <a:pt x="351" y="312"/>
                      <a:pt x="416" y="119"/>
                      <a:pt x="480" y="96"/>
                    </a:cubicBezTo>
                    <a:cubicBezTo>
                      <a:pt x="543" y="72"/>
                      <a:pt x="616" y="207"/>
                      <a:pt x="672" y="192"/>
                    </a:cubicBezTo>
                    <a:cubicBezTo>
                      <a:pt x="727" y="176"/>
                      <a:pt x="792" y="32"/>
                      <a:pt x="816" y="0"/>
                    </a:cubicBezTo>
                  </a:path>
                </a:pathLst>
              </a:custGeom>
              <a:noFill/>
              <a:ln w="12700" cmpd="sng">
                <a:solidFill>
                  <a:srgbClr val="00CC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75103">
                  <a:defRPr/>
                </a:pPr>
                <a:endParaRPr lang="en-US" sz="2000" kern="0">
                  <a:solidFill>
                    <a:sysClr val="windowText" lastClr="000000"/>
                  </a:solidFill>
                </a:endParaRPr>
              </a:p>
            </p:txBody>
          </p:sp>
        </p:grpSp>
        <p:pic>
          <p:nvPicPr>
            <p:cNvPr id="9" name="Picture 13" descr="pg4c"/>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4527"/>
            <a:stretch>
              <a:fillRect/>
            </a:stretch>
          </p:blipFill>
          <p:spPr bwMode="auto">
            <a:xfrm>
              <a:off x="2736" y="2295"/>
              <a:ext cx="299" cy="4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Pg4c"/>
            <p:cNvPicPr>
              <a:picLocks noChangeAspect="1" noChangeArrowheads="1"/>
            </p:cNvPicPr>
            <p:nvPr/>
          </p:nvPicPr>
          <p:blipFill>
            <a:blip r:embed="rId12" cstate="print">
              <a:clrChange>
                <a:clrFrom>
                  <a:srgbClr val="FEFEFC"/>
                </a:clrFrom>
                <a:clrTo>
                  <a:srgbClr val="FEFEFC">
                    <a:alpha val="0"/>
                  </a:srgbClr>
                </a:clrTo>
              </a:clrChange>
              <a:extLst>
                <a:ext uri="{28A0092B-C50C-407E-A947-70E740481C1C}">
                  <a14:useLocalDpi xmlns:a14="http://schemas.microsoft.com/office/drawing/2010/main" val="0"/>
                </a:ext>
              </a:extLst>
            </a:blip>
            <a:srcRect l="41965"/>
            <a:stretch>
              <a:fillRect/>
            </a:stretch>
          </p:blipFill>
          <p:spPr bwMode="auto">
            <a:xfrm>
              <a:off x="5136" y="2097"/>
              <a:ext cx="390" cy="67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3797916" y="3588768"/>
            <a:ext cx="2510524" cy="393935"/>
          </a:xfrm>
          <a:prstGeom prst="rect">
            <a:avLst/>
          </a:prstGeom>
          <a:noFill/>
        </p:spPr>
        <p:txBody>
          <a:bodyPr wrap="none" lIns="97510" tIns="48755" rIns="97510" bIns="48755" rtlCol="0">
            <a:spAutoFit/>
          </a:bodyPr>
          <a:lstStyle/>
          <a:p>
            <a:r>
              <a:rPr lang="en-US" dirty="0" smtClean="0"/>
              <a:t>..see inside materials</a:t>
            </a:r>
            <a:endParaRPr lang="en-US" dirty="0"/>
          </a:p>
        </p:txBody>
      </p:sp>
      <p:sp>
        <p:nvSpPr>
          <p:cNvPr id="19" name="TextBox 18"/>
          <p:cNvSpPr txBox="1"/>
          <p:nvPr/>
        </p:nvSpPr>
        <p:spPr>
          <a:xfrm>
            <a:off x="6985307" y="3927632"/>
            <a:ext cx="1990380" cy="393935"/>
          </a:xfrm>
          <a:prstGeom prst="rect">
            <a:avLst/>
          </a:prstGeom>
          <a:noFill/>
        </p:spPr>
        <p:txBody>
          <a:bodyPr wrap="none" lIns="97510" tIns="48755" rIns="97510" bIns="48755" rtlCol="0">
            <a:spAutoFit/>
          </a:bodyPr>
          <a:lstStyle/>
          <a:p>
            <a:r>
              <a:rPr lang="en-US" dirty="0" smtClean="0"/>
              <a:t>..see light atoms</a:t>
            </a:r>
            <a:endParaRPr lang="en-US" dirty="0"/>
          </a:p>
        </p:txBody>
      </p:sp>
      <p:sp>
        <p:nvSpPr>
          <p:cNvPr id="20" name="TextBox 19"/>
          <p:cNvSpPr txBox="1"/>
          <p:nvPr/>
        </p:nvSpPr>
        <p:spPr>
          <a:xfrm>
            <a:off x="5580698" y="6309361"/>
            <a:ext cx="1700437" cy="390878"/>
          </a:xfrm>
          <a:prstGeom prst="rect">
            <a:avLst/>
          </a:prstGeom>
          <a:noFill/>
        </p:spPr>
        <p:txBody>
          <a:bodyPr wrap="none" lIns="97510" tIns="48755" rIns="97510" bIns="48755" rtlCol="0">
            <a:spAutoFit/>
          </a:bodyPr>
          <a:lstStyle/>
          <a:p>
            <a:r>
              <a:rPr lang="en-US" dirty="0" smtClean="0"/>
              <a:t>..see isotopes</a:t>
            </a:r>
            <a:endParaRPr lang="en-US" dirty="0"/>
          </a:p>
        </p:txBody>
      </p:sp>
      <p:sp>
        <p:nvSpPr>
          <p:cNvPr id="21" name="TextBox 20"/>
          <p:cNvSpPr txBox="1"/>
          <p:nvPr/>
        </p:nvSpPr>
        <p:spPr>
          <a:xfrm>
            <a:off x="1731740" y="6309361"/>
            <a:ext cx="2140831" cy="393935"/>
          </a:xfrm>
          <a:prstGeom prst="rect">
            <a:avLst/>
          </a:prstGeom>
          <a:noFill/>
        </p:spPr>
        <p:txBody>
          <a:bodyPr wrap="none" lIns="97510" tIns="48755" rIns="97510" bIns="48755" rtlCol="0">
            <a:spAutoFit/>
          </a:bodyPr>
          <a:lstStyle/>
          <a:p>
            <a:r>
              <a:rPr lang="en-US" dirty="0" smtClean="0"/>
              <a:t>..see atoms move</a:t>
            </a:r>
            <a:endParaRPr lang="en-US" dirty="0"/>
          </a:p>
        </p:txBody>
      </p:sp>
      <p:sp>
        <p:nvSpPr>
          <p:cNvPr id="22" name="TextBox 21"/>
          <p:cNvSpPr txBox="1"/>
          <p:nvPr/>
        </p:nvSpPr>
        <p:spPr>
          <a:xfrm>
            <a:off x="286384" y="3225553"/>
            <a:ext cx="2537944" cy="393935"/>
          </a:xfrm>
          <a:prstGeom prst="rect">
            <a:avLst/>
          </a:prstGeom>
          <a:noFill/>
        </p:spPr>
        <p:txBody>
          <a:bodyPr wrap="none" lIns="97510" tIns="48755" rIns="97510" bIns="48755" rtlCol="0">
            <a:spAutoFit/>
          </a:bodyPr>
          <a:lstStyle/>
          <a:p>
            <a:r>
              <a:rPr lang="en-US" dirty="0" smtClean="0"/>
              <a:t>..see magnetic atoms</a:t>
            </a:r>
            <a:endParaRPr lang="en-US" dirty="0"/>
          </a:p>
        </p:txBody>
      </p:sp>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83558" y="985168"/>
            <a:ext cx="2564878" cy="2509873"/>
          </a:xfrm>
          <a:prstGeom prst="rect">
            <a:avLst/>
          </a:prstGeom>
        </p:spPr>
      </p:pic>
      <p:pic>
        <p:nvPicPr>
          <p:cNvPr id="23" name="Picture 3" descr="/Users/matslindroos/Documents/Visit, meeting and conferences/Göteborg April 2010/bmw15d.avi.mpg">
            <a:hlinkClick r:id="" action="ppaction://media"/>
          </p:cNvPr>
          <p:cNvPicPr/>
          <p:nvPr>
            <a:videoFile r:link="rId4"/>
            <p:extLst>
              <p:ext uri="{DAA4B4D4-6D71-4841-9C94-3DE7FCFB9230}">
                <p14:media xmlns:p14="http://schemas.microsoft.com/office/powerpoint/2010/main" r:link="rId3"/>
              </p:ext>
            </p:extLst>
          </p:nvPr>
        </p:nvPicPr>
        <p:blipFill>
          <a:blip r:embed="rId14"/>
          <a:srcRect/>
          <a:stretch>
            <a:fillRect/>
          </a:stretch>
        </p:blipFill>
        <p:spPr bwMode="auto">
          <a:xfrm>
            <a:off x="4227939" y="955041"/>
            <a:ext cx="2619431" cy="2633726"/>
          </a:xfrm>
          <a:prstGeom prst="rect">
            <a:avLst/>
          </a:prstGeom>
          <a:noFill/>
          <a:ln w="9525">
            <a:noFill/>
            <a:miter lim="800000"/>
            <a:headEnd/>
            <a:tailEnd/>
          </a:ln>
        </p:spPr>
      </p:pic>
      <p:sp>
        <p:nvSpPr>
          <p:cNvPr id="3" name="TextBox 2"/>
          <p:cNvSpPr txBox="1"/>
          <p:nvPr/>
        </p:nvSpPr>
        <p:spPr>
          <a:xfrm>
            <a:off x="1420881" y="6789948"/>
            <a:ext cx="3619855" cy="426764"/>
          </a:xfrm>
          <a:prstGeom prst="rect">
            <a:avLst/>
          </a:prstGeom>
          <a:noFill/>
        </p:spPr>
        <p:txBody>
          <a:bodyPr wrap="none" lIns="97510" tIns="48755" rIns="97510" bIns="48755" rtlCol="0">
            <a:spAutoFit/>
          </a:bodyPr>
          <a:lstStyle/>
          <a:p>
            <a:r>
              <a:rPr lang="en-US" sz="2100" dirty="0"/>
              <a:t>Courtesy of Ian S. Anderson</a:t>
            </a:r>
          </a:p>
        </p:txBody>
      </p:sp>
    </p:spTree>
    <p:extLst>
      <p:ext uri="{BB962C8B-B14F-4D97-AF65-F5344CB8AC3E}">
        <p14:creationId xmlns:p14="http://schemas.microsoft.com/office/powerpoint/2010/main" val="32588559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750" fill="hold"/>
                                        <p:tgtEl>
                                          <p:spTgt spid="6"/>
                                        </p:tgtEl>
                                      </p:cBhvr>
                                    </p:cmd>
                                  </p:childTnLst>
                                </p:cTn>
                              </p:par>
                              <p:par>
                                <p:cTn id="7" presetID="1" presetClass="mediacall" presetSubtype="0" fill="hold" nodeType="withEffect">
                                  <p:stCondLst>
                                    <p:cond delay="0"/>
                                  </p:stCondLst>
                                  <p:childTnLst>
                                    <p:cmd type="call" cmd="playFrom(0.0)">
                                      <p:cBhvr>
                                        <p:cTn id="8" dur="325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6"/>
                  </p:tgtEl>
                </p:cond>
              </p:nextCondLst>
            </p:seq>
            <p:video>
              <p:cMediaNode>
                <p:cTn id="14" repeatCount="indefinite" fill="hold" display="0">
                  <p:stCondLst>
                    <p:cond delay="indefinite"/>
                  </p:stCondLst>
                  <p:endCondLst>
                    <p:cond evt="onNext" delay="0">
                      <p:tgtEl>
                        <p:sldTgt/>
                      </p:tgtEl>
                    </p:cond>
                    <p:cond evt="onPrev" delay="0">
                      <p:tgtEl>
                        <p:sldTgt/>
                      </p:tgtEl>
                    </p:cond>
                  </p:endCondLst>
                </p:cTn>
                <p:tgtEl>
                  <p:spTgt spid="6"/>
                </p:tgtEl>
              </p:cMediaNode>
            </p:video>
            <p:video>
              <p:cMediaNode>
                <p:cTn id="15" repeatCount="indefinite" fill="hold" display="0">
                  <p:stCondLst>
                    <p:cond delay="indefinite"/>
                  </p:stCondLst>
                </p:cTn>
                <p:tgtEl>
                  <p:spTgt spid="23"/>
                </p:tgtEl>
              </p:cMediaNode>
            </p:video>
            <p:seq concurrent="1" nextAc="seek">
              <p:cTn id="16" restart="whenNotActive" fill="hold" evtFilter="cancelBubble" nodeType="interactiveSeq">
                <p:stCondLst>
                  <p:cond evt="onClick" delay="0">
                    <p:tgtEl>
                      <p:spTgt spid="2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00" dirty="0"/>
              <a:t>ICNS talk: Predicting and preventing failure</a:t>
            </a:r>
            <a:r>
              <a:rPr lang="en-US" sz="2100" dirty="0"/>
              <a:t/>
            </a:r>
            <a:br>
              <a:rPr lang="en-US" sz="2100" dirty="0"/>
            </a:br>
            <a:r>
              <a:rPr lang="en-US" sz="2100" dirty="0"/>
              <a:t> Prof. Phil Withers, Manchester University</a:t>
            </a:r>
          </a:p>
        </p:txBody>
      </p:sp>
      <p:pic>
        <p:nvPicPr>
          <p:cNvPr id="4" name="Picture 3"/>
          <p:cNvPicPr>
            <a:picLocks noChangeAspect="1"/>
          </p:cNvPicPr>
          <p:nvPr/>
        </p:nvPicPr>
        <p:blipFill>
          <a:blip r:embed="rId2"/>
          <a:stretch>
            <a:fillRect/>
          </a:stretch>
        </p:blipFill>
        <p:spPr>
          <a:xfrm>
            <a:off x="610531" y="2253454"/>
            <a:ext cx="3455090" cy="2610965"/>
          </a:xfrm>
          <a:prstGeom prst="rect">
            <a:avLst/>
          </a:prstGeom>
        </p:spPr>
      </p:pic>
      <p:pic>
        <p:nvPicPr>
          <p:cNvPr id="5" name="Picture 4"/>
          <p:cNvPicPr>
            <a:picLocks noChangeAspect="1"/>
          </p:cNvPicPr>
          <p:nvPr/>
        </p:nvPicPr>
        <p:blipFill>
          <a:blip r:embed="rId3"/>
          <a:stretch>
            <a:fillRect/>
          </a:stretch>
        </p:blipFill>
        <p:spPr>
          <a:xfrm>
            <a:off x="4878414" y="795284"/>
            <a:ext cx="3625955" cy="2709387"/>
          </a:xfrm>
          <a:prstGeom prst="rect">
            <a:avLst/>
          </a:prstGeom>
        </p:spPr>
      </p:pic>
      <p:pic>
        <p:nvPicPr>
          <p:cNvPr id="6" name="Picture 5"/>
          <p:cNvPicPr>
            <a:picLocks noChangeAspect="1"/>
          </p:cNvPicPr>
          <p:nvPr/>
        </p:nvPicPr>
        <p:blipFill>
          <a:blip r:embed="rId4"/>
          <a:stretch>
            <a:fillRect/>
          </a:stretch>
        </p:blipFill>
        <p:spPr>
          <a:xfrm>
            <a:off x="4986435" y="3533045"/>
            <a:ext cx="3619580" cy="2716847"/>
          </a:xfrm>
          <a:prstGeom prst="rect">
            <a:avLst/>
          </a:prstGeom>
        </p:spPr>
      </p:pic>
    </p:spTree>
    <p:extLst>
      <p:ext uri="{BB962C8B-B14F-4D97-AF65-F5344CB8AC3E}">
        <p14:creationId xmlns:p14="http://schemas.microsoft.com/office/powerpoint/2010/main" val="42223816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854" t="6771" r="2854" b="6249"/>
          <a:stretch/>
        </p:blipFill>
        <p:spPr bwMode="auto">
          <a:xfrm>
            <a:off x="2" y="12700"/>
            <a:ext cx="9756775"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808080"/>
                </a:solidFill>
                <a:round/>
                <a:headEnd/>
                <a:tailEnd/>
              </a14:hiddenLine>
            </a:ext>
          </a:extLst>
        </p:spPr>
      </p:pic>
      <p:sp>
        <p:nvSpPr>
          <p:cNvPr id="109" name="Rectangle 2"/>
          <p:cNvSpPr>
            <a:spLocks/>
          </p:cNvSpPr>
          <p:nvPr/>
        </p:nvSpPr>
        <p:spPr bwMode="auto">
          <a:xfrm flipH="1">
            <a:off x="2" y="-13689"/>
            <a:ext cx="9756775" cy="6351984"/>
          </a:xfrm>
          <a:prstGeom prst="rect">
            <a:avLst/>
          </a:prstGeom>
          <a:gradFill rotWithShape="0">
            <a:gsLst>
              <a:gs pos="0">
                <a:srgbClr val="0084C0">
                  <a:alpha val="0"/>
                </a:srgbClr>
              </a:gs>
              <a:gs pos="100000">
                <a:srgbClr val="0084C0">
                  <a:alpha val="39999"/>
                </a:srgbClr>
              </a:gs>
            </a:gsLst>
            <a:lin ang="16200000" scaled="0"/>
          </a:gradFill>
          <a:ln>
            <a:noFill/>
          </a:ln>
        </p:spPr>
        <p:txBody>
          <a:bodyPr lIns="0" tIns="0" rIns="0" bIns="0"/>
          <a:lstStyle/>
          <a:p>
            <a:endParaRPr lang="en-US"/>
          </a:p>
        </p:txBody>
      </p:sp>
      <p:sp>
        <p:nvSpPr>
          <p:cNvPr id="2050" name="Rectangle 2"/>
          <p:cNvSpPr>
            <a:spLocks/>
          </p:cNvSpPr>
          <p:nvPr/>
        </p:nvSpPr>
        <p:spPr bwMode="auto">
          <a:xfrm>
            <a:off x="2" y="21236"/>
            <a:ext cx="9756775" cy="6351984"/>
          </a:xfrm>
          <a:prstGeom prst="rect">
            <a:avLst/>
          </a:prstGeom>
          <a:gradFill rotWithShape="0">
            <a:gsLst>
              <a:gs pos="0">
                <a:srgbClr val="000000">
                  <a:alpha val="0"/>
                </a:srgbClr>
              </a:gs>
              <a:gs pos="100000">
                <a:srgbClr val="000000">
                  <a:alpha val="39999"/>
                </a:srgbClr>
              </a:gs>
            </a:gsLst>
            <a:lin ang="5400000" scaled="1"/>
          </a:gradFill>
          <a:ln>
            <a:noFill/>
          </a:ln>
          <a:extLst>
            <a:ext uri="{91240B29-F687-4f45-9708-019B960494DF}">
              <a14:hiddenLine xmlns:a14="http://schemas.microsoft.com/office/drawing/2010/main" w="25400" cap="flat">
                <a:solidFill>
                  <a:srgbClr val="808080">
                    <a:alpha val="39999"/>
                  </a:srgbClr>
                </a:solidFill>
                <a:round/>
                <a:headEnd type="none" w="med" len="med"/>
                <a:tailEnd type="none" w="med" len="med"/>
              </a14:hiddenLine>
            </a:ext>
          </a:extLst>
        </p:spPr>
        <p:txBody>
          <a:bodyPr lIns="0" tIns="0" rIns="0" bIns="0"/>
          <a:lstStyle/>
          <a:p>
            <a:endParaRPr lang="en-US"/>
          </a:p>
        </p:txBody>
      </p:sp>
      <p:grpSp>
        <p:nvGrpSpPr>
          <p:cNvPr id="2148" name="Group 100"/>
          <p:cNvGrpSpPr>
            <a:grpSpLocks/>
          </p:cNvGrpSpPr>
          <p:nvPr/>
        </p:nvGrpSpPr>
        <p:grpSpPr bwMode="auto">
          <a:xfrm>
            <a:off x="472832" y="1476385"/>
            <a:ext cx="8499067" cy="4568429"/>
            <a:chOff x="0" y="0"/>
            <a:chExt cx="7135" cy="3837"/>
          </a:xfrm>
        </p:grpSpPr>
        <p:sp>
          <p:nvSpPr>
            <p:cNvPr id="2052" name="Freeform 4"/>
            <p:cNvSpPr>
              <a:spLocks/>
            </p:cNvSpPr>
            <p:nvPr/>
          </p:nvSpPr>
          <p:spPr bwMode="auto">
            <a:xfrm>
              <a:off x="761" y="1786"/>
              <a:ext cx="895" cy="1409"/>
            </a:xfrm>
            <a:custGeom>
              <a:avLst/>
              <a:gdLst>
                <a:gd name="T0" fmla="*/ 0 w 21600"/>
                <a:gd name="T1" fmla="*/ 21600 h 21600"/>
                <a:gd name="T2" fmla="*/ 3580 w 21600"/>
                <a:gd name="T3" fmla="*/ 12118 h 21600"/>
                <a:gd name="T4" fmla="*/ 8906 w 21600"/>
                <a:gd name="T5" fmla="*/ 6452 h 21600"/>
                <a:gd name="T6" fmla="*/ 21600 w 21600"/>
                <a:gd name="T7" fmla="*/ 0 h 21600"/>
              </a:gdLst>
              <a:ahLst/>
              <a:cxnLst>
                <a:cxn ang="0">
                  <a:pos x="T0" y="T1"/>
                </a:cxn>
                <a:cxn ang="0">
                  <a:pos x="T2" y="T3"/>
                </a:cxn>
                <a:cxn ang="0">
                  <a:pos x="T4" y="T5"/>
                </a:cxn>
                <a:cxn ang="0">
                  <a:pos x="T6" y="T7"/>
                </a:cxn>
              </a:cxnLst>
              <a:rect l="0" t="0" r="r" b="b"/>
              <a:pathLst>
                <a:path w="21600" h="21600">
                  <a:moveTo>
                    <a:pt x="0" y="21600"/>
                  </a:moveTo>
                  <a:cubicBezTo>
                    <a:pt x="1036" y="18118"/>
                    <a:pt x="2101" y="14636"/>
                    <a:pt x="3580" y="12118"/>
                  </a:cubicBezTo>
                  <a:cubicBezTo>
                    <a:pt x="5060" y="9600"/>
                    <a:pt x="5918" y="8479"/>
                    <a:pt x="8906" y="6452"/>
                  </a:cubicBezTo>
                  <a:cubicBezTo>
                    <a:pt x="11895" y="4426"/>
                    <a:pt x="16747" y="2203"/>
                    <a:pt x="21600" y="0"/>
                  </a:cubicBezTo>
                </a:path>
              </a:pathLst>
            </a:custGeom>
            <a:noFill/>
            <a:ln w="38100" cap="flat">
              <a:solidFill>
                <a:srgbClr val="47CCF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53" name="Rectangle 5"/>
            <p:cNvSpPr>
              <a:spLocks/>
            </p:cNvSpPr>
            <p:nvPr/>
          </p:nvSpPr>
          <p:spPr bwMode="auto">
            <a:xfrm>
              <a:off x="1165" y="2258"/>
              <a:ext cx="17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marL="42822"/>
              <a:r>
                <a:rPr lang="en-US" sz="1200">
                  <a:solidFill>
                    <a:srgbClr val="47CCFC"/>
                  </a:solidFill>
                  <a:ea typeface="ＭＳ Ｐゴシック" charset="0"/>
                  <a:cs typeface="Arial Bold" charset="0"/>
                </a:rPr>
                <a:t>Berkeley 37-inch cyclotron</a:t>
              </a:r>
            </a:p>
          </p:txBody>
        </p:sp>
        <p:sp>
          <p:nvSpPr>
            <p:cNvPr id="2054" name="Rectangle 6"/>
            <p:cNvSpPr>
              <a:spLocks/>
            </p:cNvSpPr>
            <p:nvPr/>
          </p:nvSpPr>
          <p:spPr bwMode="auto">
            <a:xfrm>
              <a:off x="976" y="2540"/>
              <a:ext cx="15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marL="42822"/>
              <a:r>
                <a:rPr lang="en-US" sz="1200">
                  <a:solidFill>
                    <a:srgbClr val="47CCFC"/>
                  </a:solidFill>
                  <a:ea typeface="ＭＳ Ｐゴシック" charset="0"/>
                  <a:cs typeface="Arial Bold" charset="0"/>
                </a:rPr>
                <a:t>350 mCi Ra-Be source</a:t>
              </a:r>
            </a:p>
          </p:txBody>
        </p:sp>
        <p:sp>
          <p:nvSpPr>
            <p:cNvPr id="2055" name="Rectangle 7"/>
            <p:cNvSpPr>
              <a:spLocks/>
            </p:cNvSpPr>
            <p:nvPr/>
          </p:nvSpPr>
          <p:spPr bwMode="auto">
            <a:xfrm>
              <a:off x="833" y="3071"/>
              <a:ext cx="179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marL="42822"/>
              <a:r>
                <a:rPr lang="en-US" sz="1200">
                  <a:solidFill>
                    <a:srgbClr val="47CCFC"/>
                  </a:solidFill>
                  <a:ea typeface="ＭＳ Ｐゴシック" charset="0"/>
                  <a:cs typeface="Arial Bold" charset="0"/>
                </a:rPr>
                <a:t>Chadwick</a:t>
              </a:r>
            </a:p>
          </p:txBody>
        </p:sp>
        <p:sp>
          <p:nvSpPr>
            <p:cNvPr id="2056" name="AutoShape 8"/>
            <p:cNvSpPr>
              <a:spLocks/>
            </p:cNvSpPr>
            <p:nvPr/>
          </p:nvSpPr>
          <p:spPr bwMode="auto">
            <a:xfrm>
              <a:off x="743" y="3124"/>
              <a:ext cx="82" cy="88"/>
            </a:xfrm>
            <a:prstGeom prst="diamond">
              <a:avLst/>
            </a:prstGeom>
            <a:solidFill>
              <a:srgbClr val="47CCFC"/>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057" name="AutoShape 9"/>
            <p:cNvSpPr>
              <a:spLocks/>
            </p:cNvSpPr>
            <p:nvPr/>
          </p:nvSpPr>
          <p:spPr bwMode="auto">
            <a:xfrm>
              <a:off x="873" y="2562"/>
              <a:ext cx="83" cy="87"/>
            </a:xfrm>
            <a:prstGeom prst="diamond">
              <a:avLst/>
            </a:prstGeom>
            <a:solidFill>
              <a:srgbClr val="47CCFC"/>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058" name="AutoShape 10"/>
            <p:cNvSpPr>
              <a:spLocks/>
            </p:cNvSpPr>
            <p:nvPr/>
          </p:nvSpPr>
          <p:spPr bwMode="auto">
            <a:xfrm>
              <a:off x="1098" y="2155"/>
              <a:ext cx="80" cy="88"/>
            </a:xfrm>
            <a:prstGeom prst="diamond">
              <a:avLst/>
            </a:prstGeom>
            <a:solidFill>
              <a:srgbClr val="47CCFC"/>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059" name="Line 11"/>
            <p:cNvSpPr>
              <a:spLocks noChangeShapeType="1"/>
            </p:cNvSpPr>
            <p:nvPr/>
          </p:nvSpPr>
          <p:spPr bwMode="auto">
            <a:xfrm rot="10800000" flipH="1">
              <a:off x="6720" y="239"/>
              <a:ext cx="65"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60" name="Rectangle 12"/>
            <p:cNvSpPr>
              <a:spLocks/>
            </p:cNvSpPr>
            <p:nvPr/>
          </p:nvSpPr>
          <p:spPr bwMode="auto">
            <a:xfrm>
              <a:off x="437"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400" b="1">
                  <a:solidFill>
                    <a:srgbClr val="FFFFFF"/>
                  </a:solidFill>
                  <a:ea typeface="ＭＳ Ｐゴシック" charset="0"/>
                  <a:cs typeface="Helvetica" charset="0"/>
                  <a:sym typeface="Helvetica" charset="0"/>
                </a:rPr>
                <a:t>1930</a:t>
              </a:r>
            </a:p>
          </p:txBody>
        </p:sp>
        <p:sp>
          <p:nvSpPr>
            <p:cNvPr id="2061" name="Rectangle 13"/>
            <p:cNvSpPr>
              <a:spLocks/>
            </p:cNvSpPr>
            <p:nvPr/>
          </p:nvSpPr>
          <p:spPr bwMode="auto">
            <a:xfrm>
              <a:off x="3149"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400" b="1">
                  <a:solidFill>
                    <a:srgbClr val="FFFFFF"/>
                  </a:solidFill>
                  <a:ea typeface="ＭＳ Ｐゴシック" charset="0"/>
                  <a:cs typeface="Helvetica" charset="0"/>
                  <a:sym typeface="Helvetica" charset="0"/>
                </a:rPr>
                <a:t>1970</a:t>
              </a:r>
            </a:p>
          </p:txBody>
        </p:sp>
        <p:sp>
          <p:nvSpPr>
            <p:cNvPr id="2062" name="Rectangle 14"/>
            <p:cNvSpPr>
              <a:spLocks/>
            </p:cNvSpPr>
            <p:nvPr/>
          </p:nvSpPr>
          <p:spPr bwMode="auto">
            <a:xfrm>
              <a:off x="3828"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400" b="1">
                  <a:solidFill>
                    <a:srgbClr val="FFFFFF"/>
                  </a:solidFill>
                  <a:ea typeface="ＭＳ Ｐゴシック" charset="0"/>
                  <a:cs typeface="Helvetica" charset="0"/>
                  <a:sym typeface="Helvetica" charset="0"/>
                </a:rPr>
                <a:t>1980</a:t>
              </a:r>
            </a:p>
          </p:txBody>
        </p:sp>
        <p:sp>
          <p:nvSpPr>
            <p:cNvPr id="2063" name="Rectangle 15"/>
            <p:cNvSpPr>
              <a:spLocks/>
            </p:cNvSpPr>
            <p:nvPr/>
          </p:nvSpPr>
          <p:spPr bwMode="auto">
            <a:xfrm>
              <a:off x="4506"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400" b="1">
                  <a:solidFill>
                    <a:srgbClr val="FFFFFF"/>
                  </a:solidFill>
                  <a:ea typeface="ＭＳ Ｐゴシック" charset="0"/>
                  <a:cs typeface="Helvetica" charset="0"/>
                  <a:sym typeface="Helvetica" charset="0"/>
                </a:rPr>
                <a:t>1990</a:t>
              </a:r>
            </a:p>
          </p:txBody>
        </p:sp>
        <p:sp>
          <p:nvSpPr>
            <p:cNvPr id="2064" name="Rectangle 16"/>
            <p:cNvSpPr>
              <a:spLocks/>
            </p:cNvSpPr>
            <p:nvPr/>
          </p:nvSpPr>
          <p:spPr bwMode="auto">
            <a:xfrm>
              <a:off x="5183"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400" b="1">
                  <a:solidFill>
                    <a:srgbClr val="FFFFFF"/>
                  </a:solidFill>
                  <a:ea typeface="ＭＳ Ｐゴシック" charset="0"/>
                  <a:cs typeface="Helvetica" charset="0"/>
                  <a:sym typeface="Helvetica" charset="0"/>
                </a:rPr>
                <a:t>2000</a:t>
              </a:r>
            </a:p>
          </p:txBody>
        </p:sp>
        <p:sp>
          <p:nvSpPr>
            <p:cNvPr id="2065" name="Rectangle 17"/>
            <p:cNvSpPr>
              <a:spLocks/>
            </p:cNvSpPr>
            <p:nvPr/>
          </p:nvSpPr>
          <p:spPr bwMode="auto">
            <a:xfrm>
              <a:off x="5862"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400" b="1">
                  <a:solidFill>
                    <a:srgbClr val="FFFFFF"/>
                  </a:solidFill>
                  <a:ea typeface="ＭＳ Ｐゴシック" charset="0"/>
                  <a:cs typeface="Helvetica" charset="0"/>
                  <a:sym typeface="Helvetica" charset="0"/>
                </a:rPr>
                <a:t>2010</a:t>
              </a:r>
            </a:p>
          </p:txBody>
        </p:sp>
        <p:sp>
          <p:nvSpPr>
            <p:cNvPr id="2066" name="Rectangle 18"/>
            <p:cNvSpPr>
              <a:spLocks/>
            </p:cNvSpPr>
            <p:nvPr/>
          </p:nvSpPr>
          <p:spPr bwMode="auto">
            <a:xfrm>
              <a:off x="6540"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400" b="1">
                  <a:solidFill>
                    <a:srgbClr val="FFFFFF"/>
                  </a:solidFill>
                  <a:ea typeface="ＭＳ Ｐゴシック" charset="0"/>
                  <a:cs typeface="Helvetica" charset="0"/>
                  <a:sym typeface="Helvetica" charset="0"/>
                </a:rPr>
                <a:t>2020</a:t>
              </a:r>
            </a:p>
          </p:txBody>
        </p:sp>
        <p:sp>
          <p:nvSpPr>
            <p:cNvPr id="2067" name="Line 19"/>
            <p:cNvSpPr>
              <a:spLocks noChangeShapeType="1"/>
            </p:cNvSpPr>
            <p:nvPr/>
          </p:nvSpPr>
          <p:spPr bwMode="auto">
            <a:xfrm>
              <a:off x="1304" y="3249"/>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68" name="Line 20"/>
            <p:cNvSpPr>
              <a:spLocks noChangeShapeType="1"/>
            </p:cNvSpPr>
            <p:nvPr/>
          </p:nvSpPr>
          <p:spPr bwMode="auto">
            <a:xfrm>
              <a:off x="6082" y="3249"/>
              <a:ext cx="0"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69" name="Line 21"/>
            <p:cNvSpPr>
              <a:spLocks noChangeShapeType="1"/>
            </p:cNvSpPr>
            <p:nvPr/>
          </p:nvSpPr>
          <p:spPr bwMode="auto">
            <a:xfrm>
              <a:off x="1985" y="3249"/>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0" name="Line 22"/>
            <p:cNvSpPr>
              <a:spLocks noChangeShapeType="1"/>
            </p:cNvSpPr>
            <p:nvPr/>
          </p:nvSpPr>
          <p:spPr bwMode="auto">
            <a:xfrm>
              <a:off x="2667" y="3249"/>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1" name="Line 23"/>
            <p:cNvSpPr>
              <a:spLocks noChangeShapeType="1"/>
            </p:cNvSpPr>
            <p:nvPr/>
          </p:nvSpPr>
          <p:spPr bwMode="auto">
            <a:xfrm>
              <a:off x="3350" y="3249"/>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2" name="Line 24"/>
            <p:cNvSpPr>
              <a:spLocks noChangeShapeType="1"/>
            </p:cNvSpPr>
            <p:nvPr/>
          </p:nvSpPr>
          <p:spPr bwMode="auto">
            <a:xfrm>
              <a:off x="4033" y="3249"/>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3" name="Line 25"/>
            <p:cNvSpPr>
              <a:spLocks noChangeShapeType="1"/>
            </p:cNvSpPr>
            <p:nvPr/>
          </p:nvSpPr>
          <p:spPr bwMode="auto">
            <a:xfrm>
              <a:off x="4715" y="3249"/>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4" name="Line 26"/>
            <p:cNvSpPr>
              <a:spLocks noChangeShapeType="1"/>
            </p:cNvSpPr>
            <p:nvPr/>
          </p:nvSpPr>
          <p:spPr bwMode="auto">
            <a:xfrm>
              <a:off x="5397" y="3249"/>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5" name="Line 27"/>
            <p:cNvSpPr>
              <a:spLocks noChangeShapeType="1"/>
            </p:cNvSpPr>
            <p:nvPr/>
          </p:nvSpPr>
          <p:spPr bwMode="auto">
            <a:xfrm>
              <a:off x="1304" y="108"/>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6" name="Line 28"/>
            <p:cNvSpPr>
              <a:spLocks noChangeShapeType="1"/>
            </p:cNvSpPr>
            <p:nvPr/>
          </p:nvSpPr>
          <p:spPr bwMode="auto">
            <a:xfrm>
              <a:off x="6082" y="108"/>
              <a:ext cx="0"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7" name="Line 29"/>
            <p:cNvSpPr>
              <a:spLocks noChangeShapeType="1"/>
            </p:cNvSpPr>
            <p:nvPr/>
          </p:nvSpPr>
          <p:spPr bwMode="auto">
            <a:xfrm>
              <a:off x="1985" y="108"/>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8" name="Line 30"/>
            <p:cNvSpPr>
              <a:spLocks noChangeShapeType="1"/>
            </p:cNvSpPr>
            <p:nvPr/>
          </p:nvSpPr>
          <p:spPr bwMode="auto">
            <a:xfrm>
              <a:off x="2667" y="108"/>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9" name="Line 31"/>
            <p:cNvSpPr>
              <a:spLocks noChangeShapeType="1"/>
            </p:cNvSpPr>
            <p:nvPr/>
          </p:nvSpPr>
          <p:spPr bwMode="auto">
            <a:xfrm>
              <a:off x="3350" y="108"/>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0" name="Line 32"/>
            <p:cNvSpPr>
              <a:spLocks noChangeShapeType="1"/>
            </p:cNvSpPr>
            <p:nvPr/>
          </p:nvSpPr>
          <p:spPr bwMode="auto">
            <a:xfrm>
              <a:off x="4033" y="108"/>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1" name="Line 33"/>
            <p:cNvSpPr>
              <a:spLocks noChangeShapeType="1"/>
            </p:cNvSpPr>
            <p:nvPr/>
          </p:nvSpPr>
          <p:spPr bwMode="auto">
            <a:xfrm>
              <a:off x="4715" y="108"/>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2" name="Line 34"/>
            <p:cNvSpPr>
              <a:spLocks noChangeShapeType="1"/>
            </p:cNvSpPr>
            <p:nvPr/>
          </p:nvSpPr>
          <p:spPr bwMode="auto">
            <a:xfrm>
              <a:off x="5397" y="108"/>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3" name="Line 35"/>
            <p:cNvSpPr>
              <a:spLocks noChangeShapeType="1"/>
            </p:cNvSpPr>
            <p:nvPr/>
          </p:nvSpPr>
          <p:spPr bwMode="auto">
            <a:xfrm rot="10800000" flipH="1">
              <a:off x="646" y="1702"/>
              <a:ext cx="6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4" name="Line 36"/>
            <p:cNvSpPr>
              <a:spLocks noChangeShapeType="1"/>
            </p:cNvSpPr>
            <p:nvPr/>
          </p:nvSpPr>
          <p:spPr bwMode="auto">
            <a:xfrm rot="10800000" flipH="1">
              <a:off x="646" y="971"/>
              <a:ext cx="6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5" name="Line 37"/>
            <p:cNvSpPr>
              <a:spLocks noChangeShapeType="1"/>
            </p:cNvSpPr>
            <p:nvPr/>
          </p:nvSpPr>
          <p:spPr bwMode="auto">
            <a:xfrm rot="10800000" flipH="1">
              <a:off x="646" y="239"/>
              <a:ext cx="6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6" name="Line 38"/>
            <p:cNvSpPr>
              <a:spLocks noChangeShapeType="1"/>
            </p:cNvSpPr>
            <p:nvPr/>
          </p:nvSpPr>
          <p:spPr bwMode="auto">
            <a:xfrm rot="10800000" flipH="1">
              <a:off x="6720" y="3165"/>
              <a:ext cx="65"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7" name="Line 39"/>
            <p:cNvSpPr>
              <a:spLocks noChangeShapeType="1"/>
            </p:cNvSpPr>
            <p:nvPr/>
          </p:nvSpPr>
          <p:spPr bwMode="auto">
            <a:xfrm rot="10800000" flipH="1">
              <a:off x="6720" y="2434"/>
              <a:ext cx="65"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8" name="Line 40"/>
            <p:cNvSpPr>
              <a:spLocks noChangeShapeType="1"/>
            </p:cNvSpPr>
            <p:nvPr/>
          </p:nvSpPr>
          <p:spPr bwMode="auto">
            <a:xfrm rot="10800000" flipH="1">
              <a:off x="6720" y="1702"/>
              <a:ext cx="65"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9" name="Line 41"/>
            <p:cNvSpPr>
              <a:spLocks noChangeShapeType="1"/>
            </p:cNvSpPr>
            <p:nvPr/>
          </p:nvSpPr>
          <p:spPr bwMode="auto">
            <a:xfrm rot="10800000" flipH="1">
              <a:off x="6720" y="971"/>
              <a:ext cx="65"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90" name="Rectangle 42"/>
            <p:cNvSpPr>
              <a:spLocks/>
            </p:cNvSpPr>
            <p:nvPr/>
          </p:nvSpPr>
          <p:spPr bwMode="auto">
            <a:xfrm>
              <a:off x="640" y="117"/>
              <a:ext cx="6150" cy="3182"/>
            </a:xfrm>
            <a:prstGeom prst="rect">
              <a:avLst/>
            </a:prstGeom>
            <a:noFill/>
            <a:ln w="381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91" name="Rectangle 43"/>
            <p:cNvSpPr>
              <a:spLocks/>
            </p:cNvSpPr>
            <p:nvPr/>
          </p:nvSpPr>
          <p:spPr bwMode="auto">
            <a:xfrm>
              <a:off x="190" y="2269"/>
              <a:ext cx="49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b="1">
                  <a:solidFill>
                    <a:srgbClr val="FFFFFF"/>
                  </a:solidFill>
                  <a:ea typeface="ＭＳ Ｐゴシック" charset="0"/>
                  <a:cs typeface="Helvetica" charset="0"/>
                  <a:sym typeface="Helvetica" charset="0"/>
                </a:rPr>
                <a:t>10</a:t>
              </a:r>
              <a:r>
                <a:rPr lang="en-US" sz="1200" b="1" baseline="29000">
                  <a:solidFill>
                    <a:srgbClr val="FFFFFF"/>
                  </a:solidFill>
                  <a:ea typeface="ＭＳ Ｐゴシック" charset="0"/>
                  <a:cs typeface="Helvetica" charset="0"/>
                  <a:sym typeface="Helvetica" charset="0"/>
                </a:rPr>
                <a:t>5</a:t>
              </a:r>
            </a:p>
          </p:txBody>
        </p:sp>
        <p:sp>
          <p:nvSpPr>
            <p:cNvPr id="2092" name="Rectangle 44"/>
            <p:cNvSpPr>
              <a:spLocks/>
            </p:cNvSpPr>
            <p:nvPr/>
          </p:nvSpPr>
          <p:spPr bwMode="auto">
            <a:xfrm>
              <a:off x="192" y="1532"/>
              <a:ext cx="49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b="1">
                  <a:solidFill>
                    <a:srgbClr val="FFFFFF"/>
                  </a:solidFill>
                  <a:ea typeface="ＭＳ Ｐゴシック" charset="0"/>
                  <a:cs typeface="Helvetica" charset="0"/>
                  <a:sym typeface="Helvetica" charset="0"/>
                </a:rPr>
                <a:t>10</a:t>
              </a:r>
              <a:r>
                <a:rPr lang="en-US" sz="1200" b="1" baseline="29000">
                  <a:solidFill>
                    <a:srgbClr val="FFFFFF"/>
                  </a:solidFill>
                  <a:ea typeface="ＭＳ Ｐゴシック" charset="0"/>
                  <a:cs typeface="Helvetica" charset="0"/>
                  <a:sym typeface="Helvetica" charset="0"/>
                </a:rPr>
                <a:t>10</a:t>
              </a:r>
            </a:p>
          </p:txBody>
        </p:sp>
        <p:sp>
          <p:nvSpPr>
            <p:cNvPr id="2093" name="Rectangle 45"/>
            <p:cNvSpPr>
              <a:spLocks/>
            </p:cNvSpPr>
            <p:nvPr/>
          </p:nvSpPr>
          <p:spPr bwMode="auto">
            <a:xfrm>
              <a:off x="192" y="799"/>
              <a:ext cx="49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b="1">
                  <a:solidFill>
                    <a:srgbClr val="FFFFFF"/>
                  </a:solidFill>
                  <a:ea typeface="ＭＳ Ｐゴシック" charset="0"/>
                  <a:cs typeface="Helvetica" charset="0"/>
                  <a:sym typeface="Helvetica" charset="0"/>
                </a:rPr>
                <a:t>10</a:t>
              </a:r>
              <a:r>
                <a:rPr lang="en-US" sz="1200" b="1" baseline="29000">
                  <a:solidFill>
                    <a:srgbClr val="FFFFFF"/>
                  </a:solidFill>
                  <a:ea typeface="ＭＳ Ｐゴシック" charset="0"/>
                  <a:cs typeface="Helvetica" charset="0"/>
                  <a:sym typeface="Helvetica" charset="0"/>
                </a:rPr>
                <a:t>15</a:t>
              </a:r>
            </a:p>
          </p:txBody>
        </p:sp>
        <p:sp>
          <p:nvSpPr>
            <p:cNvPr id="2094" name="Rectangle 46"/>
            <p:cNvSpPr>
              <a:spLocks/>
            </p:cNvSpPr>
            <p:nvPr/>
          </p:nvSpPr>
          <p:spPr bwMode="auto">
            <a:xfrm>
              <a:off x="192" y="65"/>
              <a:ext cx="49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b="1">
                  <a:solidFill>
                    <a:srgbClr val="FFFFFF"/>
                  </a:solidFill>
                  <a:ea typeface="ＭＳ Ｐゴシック" charset="0"/>
                  <a:cs typeface="Helvetica" charset="0"/>
                  <a:sym typeface="Helvetica" charset="0"/>
                </a:rPr>
                <a:t>10</a:t>
              </a:r>
              <a:r>
                <a:rPr lang="en-US" sz="1200" b="1" baseline="29000">
                  <a:solidFill>
                    <a:srgbClr val="FFFFFF"/>
                  </a:solidFill>
                  <a:ea typeface="ＭＳ Ｐゴシック" charset="0"/>
                  <a:cs typeface="Helvetica" charset="0"/>
                  <a:sym typeface="Helvetica" charset="0"/>
                </a:rPr>
                <a:t>20</a:t>
              </a:r>
            </a:p>
          </p:txBody>
        </p:sp>
        <p:sp>
          <p:nvSpPr>
            <p:cNvPr id="2095" name="Rectangle 47"/>
            <p:cNvSpPr>
              <a:spLocks/>
            </p:cNvSpPr>
            <p:nvPr/>
          </p:nvSpPr>
          <p:spPr bwMode="auto">
            <a:xfrm>
              <a:off x="410" y="3005"/>
              <a:ext cx="140"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800">
                  <a:solidFill>
                    <a:srgbClr val="FFFFFF"/>
                  </a:solidFill>
                  <a:ea typeface="ＭＳ Ｐゴシック" charset="0"/>
                  <a:cs typeface="Helvetica" charset="0"/>
                  <a:sym typeface="Helvetica" charset="0"/>
                </a:rPr>
                <a:t>1</a:t>
              </a:r>
            </a:p>
          </p:txBody>
        </p:sp>
        <p:sp>
          <p:nvSpPr>
            <p:cNvPr id="2096" name="Rectangle 48"/>
            <p:cNvSpPr>
              <a:spLocks/>
            </p:cNvSpPr>
            <p:nvPr/>
          </p:nvSpPr>
          <p:spPr bwMode="auto">
            <a:xfrm>
              <a:off x="4500" y="654"/>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b="1">
                  <a:solidFill>
                    <a:srgbClr val="FCBD00"/>
                  </a:solidFill>
                  <a:ea typeface="ＭＳ Ｐゴシック" charset="0"/>
                  <a:cs typeface="Helvetica" charset="0"/>
                  <a:sym typeface="Helvetica" charset="0"/>
                </a:rPr>
                <a:t>ISIS</a:t>
              </a:r>
            </a:p>
          </p:txBody>
        </p:sp>
        <p:sp>
          <p:nvSpPr>
            <p:cNvPr id="2097" name="Rectangle 49"/>
            <p:cNvSpPr>
              <a:spLocks/>
            </p:cNvSpPr>
            <p:nvPr/>
          </p:nvSpPr>
          <p:spPr bwMode="auto">
            <a:xfrm>
              <a:off x="3660" y="2784"/>
              <a:ext cx="77" cy="71"/>
            </a:xfrm>
            <a:prstGeom prst="rect">
              <a:avLst/>
            </a:prstGeom>
            <a:solidFill>
              <a:srgbClr val="FDC131"/>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098" name="Rectangle 50"/>
            <p:cNvSpPr>
              <a:spLocks/>
            </p:cNvSpPr>
            <p:nvPr/>
          </p:nvSpPr>
          <p:spPr bwMode="auto">
            <a:xfrm>
              <a:off x="3835" y="2708"/>
              <a:ext cx="1968"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800">
                  <a:solidFill>
                    <a:srgbClr val="FCBD00"/>
                  </a:solidFill>
                  <a:ea typeface="ＭＳ Ｐゴシック" charset="0"/>
                  <a:cs typeface="Helvetica" charset="0"/>
                  <a:sym typeface="Helvetica" charset="0"/>
                </a:rPr>
                <a:t>Pulsed Sources</a:t>
              </a:r>
            </a:p>
          </p:txBody>
        </p:sp>
        <p:sp>
          <p:nvSpPr>
            <p:cNvPr id="2099" name="Rectangle 51"/>
            <p:cNvSpPr>
              <a:spLocks/>
            </p:cNvSpPr>
            <p:nvPr/>
          </p:nvSpPr>
          <p:spPr bwMode="auto">
            <a:xfrm>
              <a:off x="4117" y="678"/>
              <a:ext cx="140"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a:solidFill>
                    <a:srgbClr val="FFFFFF"/>
                  </a:solidFill>
                  <a:ea typeface="ＭＳ Ｐゴシック" charset="0"/>
                  <a:cs typeface="Helvetica" charset="0"/>
                  <a:sym typeface="Helvetica" charset="0"/>
                </a:rPr>
                <a:t>   </a:t>
              </a:r>
            </a:p>
          </p:txBody>
        </p:sp>
        <p:sp>
          <p:nvSpPr>
            <p:cNvPr id="2100" name="Rectangle 52"/>
            <p:cNvSpPr>
              <a:spLocks/>
            </p:cNvSpPr>
            <p:nvPr/>
          </p:nvSpPr>
          <p:spPr bwMode="auto">
            <a:xfrm>
              <a:off x="3829" y="1195"/>
              <a:ext cx="77"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101" name="Rectangle 53"/>
            <p:cNvSpPr>
              <a:spLocks/>
            </p:cNvSpPr>
            <p:nvPr/>
          </p:nvSpPr>
          <p:spPr bwMode="auto">
            <a:xfrm>
              <a:off x="3937" y="1106"/>
              <a:ext cx="78" cy="73"/>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102" name="Rectangle 54"/>
            <p:cNvSpPr>
              <a:spLocks/>
            </p:cNvSpPr>
            <p:nvPr/>
          </p:nvSpPr>
          <p:spPr bwMode="auto">
            <a:xfrm>
              <a:off x="4068" y="1188"/>
              <a:ext cx="76"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103" name="Rectangle 55"/>
            <p:cNvSpPr>
              <a:spLocks/>
            </p:cNvSpPr>
            <p:nvPr/>
          </p:nvSpPr>
          <p:spPr bwMode="auto">
            <a:xfrm>
              <a:off x="4231" y="1035"/>
              <a:ext cx="77" cy="71"/>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104" name="Rectangle 56"/>
            <p:cNvSpPr>
              <a:spLocks/>
            </p:cNvSpPr>
            <p:nvPr/>
          </p:nvSpPr>
          <p:spPr bwMode="auto">
            <a:xfrm>
              <a:off x="4609" y="839"/>
              <a:ext cx="76"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105" name="Rectangle 57"/>
            <p:cNvSpPr>
              <a:spLocks/>
            </p:cNvSpPr>
            <p:nvPr/>
          </p:nvSpPr>
          <p:spPr bwMode="auto">
            <a:xfrm>
              <a:off x="3604" y="1534"/>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b="1">
                  <a:solidFill>
                    <a:srgbClr val="FCBD00"/>
                  </a:solidFill>
                  <a:ea typeface="ＭＳ Ｐゴシック" charset="0"/>
                  <a:cs typeface="Helvetica" charset="0"/>
                  <a:sym typeface="Helvetica" charset="0"/>
                </a:rPr>
                <a:t>ZINP-P</a:t>
              </a:r>
            </a:p>
          </p:txBody>
        </p:sp>
        <p:sp>
          <p:nvSpPr>
            <p:cNvPr id="2106" name="Rectangle 58"/>
            <p:cNvSpPr>
              <a:spLocks/>
            </p:cNvSpPr>
            <p:nvPr/>
          </p:nvSpPr>
          <p:spPr bwMode="auto">
            <a:xfrm>
              <a:off x="3506" y="988"/>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b="1">
                  <a:solidFill>
                    <a:srgbClr val="FCBD00"/>
                  </a:solidFill>
                  <a:ea typeface="ＭＳ Ｐゴシック" charset="0"/>
                  <a:cs typeface="Helvetica" charset="0"/>
                  <a:sym typeface="Helvetica" charset="0"/>
                </a:rPr>
                <a:t>ZINP-P</a:t>
              </a:r>
              <a:r>
                <a:rPr lang="en-US" sz="1200" b="1" baseline="30000">
                  <a:solidFill>
                    <a:srgbClr val="FCBD00"/>
                  </a:solidFill>
                  <a:ea typeface="ＭＳ Ｐゴシック" charset="0"/>
                  <a:cs typeface="Helvetica" charset="0"/>
                  <a:sym typeface="Helvetica" charset="0"/>
                </a:rPr>
                <a:t>/</a:t>
              </a:r>
            </a:p>
          </p:txBody>
        </p:sp>
        <p:sp>
          <p:nvSpPr>
            <p:cNvPr id="2107" name="Rectangle 59"/>
            <p:cNvSpPr>
              <a:spLocks/>
            </p:cNvSpPr>
            <p:nvPr/>
          </p:nvSpPr>
          <p:spPr bwMode="auto">
            <a:xfrm>
              <a:off x="4146" y="1206"/>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b="1">
                  <a:solidFill>
                    <a:srgbClr val="FCBD00"/>
                  </a:solidFill>
                  <a:ea typeface="ＭＳ Ｐゴシック" charset="0"/>
                  <a:cs typeface="Helvetica" charset="0"/>
                  <a:sym typeface="Helvetica" charset="0"/>
                </a:rPr>
                <a:t>KENS</a:t>
              </a:r>
            </a:p>
          </p:txBody>
        </p:sp>
        <p:sp>
          <p:nvSpPr>
            <p:cNvPr id="2108" name="Rectangle 60"/>
            <p:cNvSpPr>
              <a:spLocks/>
            </p:cNvSpPr>
            <p:nvPr/>
          </p:nvSpPr>
          <p:spPr bwMode="auto">
            <a:xfrm>
              <a:off x="3442" y="1155"/>
              <a:ext cx="3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b="1">
                  <a:solidFill>
                    <a:srgbClr val="FCBD00"/>
                  </a:solidFill>
                  <a:ea typeface="ＭＳ Ｐゴシック" charset="0"/>
                  <a:cs typeface="Helvetica" charset="0"/>
                  <a:sym typeface="Helvetica" charset="0"/>
                </a:rPr>
                <a:t>WNR</a:t>
              </a:r>
            </a:p>
          </p:txBody>
        </p:sp>
        <p:sp>
          <p:nvSpPr>
            <p:cNvPr id="2109" name="Rectangle 61"/>
            <p:cNvSpPr>
              <a:spLocks/>
            </p:cNvSpPr>
            <p:nvPr/>
          </p:nvSpPr>
          <p:spPr bwMode="auto">
            <a:xfrm>
              <a:off x="4360" y="1034"/>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b="1">
                  <a:solidFill>
                    <a:srgbClr val="FCBD00"/>
                  </a:solidFill>
                  <a:ea typeface="ＭＳ Ｐゴシック" charset="0"/>
                  <a:cs typeface="Helvetica" charset="0"/>
                  <a:sym typeface="Helvetica" charset="0"/>
                </a:rPr>
                <a:t>IPNS</a:t>
              </a:r>
            </a:p>
          </p:txBody>
        </p:sp>
        <p:sp>
          <p:nvSpPr>
            <p:cNvPr id="2110" name="Rectangle 62"/>
            <p:cNvSpPr>
              <a:spLocks/>
            </p:cNvSpPr>
            <p:nvPr/>
          </p:nvSpPr>
          <p:spPr bwMode="auto">
            <a:xfrm>
              <a:off x="3644" y="1416"/>
              <a:ext cx="75"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111" name="Rectangle 63"/>
            <p:cNvSpPr>
              <a:spLocks/>
            </p:cNvSpPr>
            <p:nvPr/>
          </p:nvSpPr>
          <p:spPr bwMode="auto">
            <a:xfrm>
              <a:off x="3426" y="709"/>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b="1">
                  <a:solidFill>
                    <a:srgbClr val="FFFFFF"/>
                  </a:solidFill>
                  <a:ea typeface="ＭＳ Ｐゴシック" charset="0"/>
                  <a:cs typeface="Helvetica" charset="0"/>
                  <a:sym typeface="Helvetica" charset="0"/>
                </a:rPr>
                <a:t>ILL</a:t>
              </a:r>
            </a:p>
          </p:txBody>
        </p:sp>
        <p:sp>
          <p:nvSpPr>
            <p:cNvPr id="2112" name="Oval 64"/>
            <p:cNvSpPr>
              <a:spLocks/>
            </p:cNvSpPr>
            <p:nvPr/>
          </p:nvSpPr>
          <p:spPr bwMode="auto">
            <a:xfrm>
              <a:off x="3488" y="883"/>
              <a:ext cx="69" cy="74"/>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13" name="Freeform 65"/>
            <p:cNvSpPr>
              <a:spLocks/>
            </p:cNvSpPr>
            <p:nvPr/>
          </p:nvSpPr>
          <p:spPr bwMode="auto">
            <a:xfrm>
              <a:off x="1439" y="944"/>
              <a:ext cx="2143" cy="1229"/>
            </a:xfrm>
            <a:custGeom>
              <a:avLst/>
              <a:gdLst>
                <a:gd name="T0" fmla="+- 0 51 39"/>
                <a:gd name="T1" fmla="*/ T0 w 21561"/>
                <a:gd name="T2" fmla="+- 0 21600 96"/>
                <a:gd name="T3" fmla="*/ 21600 h 21504"/>
                <a:gd name="T4" fmla="+- 0 396 39"/>
                <a:gd name="T5" fmla="*/ T4 w 21561"/>
                <a:gd name="T6" fmla="+- 0 13562 96"/>
                <a:gd name="T7" fmla="*/ 13562 h 21504"/>
                <a:gd name="T8" fmla="+- 0 2451 39"/>
                <a:gd name="T9" fmla="*/ T8 w 21561"/>
                <a:gd name="T10" fmla="+- 0 5842 96"/>
                <a:gd name="T11" fmla="*/ 5842 h 21504"/>
                <a:gd name="T12" fmla="+- 0 5962 39"/>
                <a:gd name="T13" fmla="*/ T12 w 21561"/>
                <a:gd name="T14" fmla="+- 0 1585 96"/>
                <a:gd name="T15" fmla="*/ 1585 h 21504"/>
                <a:gd name="T16" fmla="+- 0 11004 39"/>
                <a:gd name="T17" fmla="*/ T16 w 21561"/>
                <a:gd name="T18" fmla="+- 0 226 96"/>
                <a:gd name="T19" fmla="*/ 226 h 21504"/>
                <a:gd name="T20" fmla="+- 0 21600 39"/>
                <a:gd name="T21" fmla="*/ T20 w 21561"/>
                <a:gd name="T22" fmla="+- 0 226 96"/>
                <a:gd name="T23" fmla="*/ 226 h 21504"/>
              </a:gdLst>
              <a:ahLst/>
              <a:cxnLst>
                <a:cxn ang="0">
                  <a:pos x="T1" y="T3"/>
                </a:cxn>
                <a:cxn ang="0">
                  <a:pos x="T5" y="T7"/>
                </a:cxn>
                <a:cxn ang="0">
                  <a:pos x="T9" y="T11"/>
                </a:cxn>
                <a:cxn ang="0">
                  <a:pos x="T13" y="T15"/>
                </a:cxn>
                <a:cxn ang="0">
                  <a:pos x="T17" y="T19"/>
                </a:cxn>
                <a:cxn ang="0">
                  <a:pos x="T21" y="T23"/>
                </a:cxn>
              </a:cxnLst>
              <a:rect l="0" t="0" r="r" b="b"/>
              <a:pathLst>
                <a:path w="21561" h="21504">
                  <a:moveTo>
                    <a:pt x="12" y="21504"/>
                  </a:moveTo>
                  <a:cubicBezTo>
                    <a:pt x="-13" y="18787"/>
                    <a:pt x="-39" y="16093"/>
                    <a:pt x="357" y="13466"/>
                  </a:cubicBezTo>
                  <a:cubicBezTo>
                    <a:pt x="752" y="10840"/>
                    <a:pt x="1480" y="7738"/>
                    <a:pt x="2412" y="5746"/>
                  </a:cubicBezTo>
                  <a:cubicBezTo>
                    <a:pt x="3344" y="3753"/>
                    <a:pt x="4493" y="2417"/>
                    <a:pt x="5923" y="1489"/>
                  </a:cubicBezTo>
                  <a:cubicBezTo>
                    <a:pt x="7352" y="561"/>
                    <a:pt x="8361" y="357"/>
                    <a:pt x="10965" y="130"/>
                  </a:cubicBezTo>
                  <a:cubicBezTo>
                    <a:pt x="13570" y="-96"/>
                    <a:pt x="17565" y="17"/>
                    <a:pt x="21561" y="130"/>
                  </a:cubicBezTo>
                </a:path>
              </a:pathLst>
            </a:cu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14" name="Rectangle 66"/>
            <p:cNvSpPr>
              <a:spLocks/>
            </p:cNvSpPr>
            <p:nvPr/>
          </p:nvSpPr>
          <p:spPr bwMode="auto">
            <a:xfrm>
              <a:off x="1160" y="1229"/>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a:solidFill>
                    <a:srgbClr val="FFFFFF"/>
                  </a:solidFill>
                  <a:ea typeface="ＭＳ Ｐゴシック" charset="0"/>
                  <a:cs typeface="Arial Bold" charset="0"/>
                </a:rPr>
                <a:t>X-10</a:t>
              </a:r>
            </a:p>
          </p:txBody>
        </p:sp>
        <p:sp>
          <p:nvSpPr>
            <p:cNvPr id="2115" name="Rectangle 67"/>
            <p:cNvSpPr>
              <a:spLocks/>
            </p:cNvSpPr>
            <p:nvPr/>
          </p:nvSpPr>
          <p:spPr bwMode="auto">
            <a:xfrm>
              <a:off x="1091" y="1650"/>
              <a:ext cx="49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a:solidFill>
                    <a:srgbClr val="FFFFFF"/>
                  </a:solidFill>
                  <a:ea typeface="ＭＳ Ｐゴシック" charset="0"/>
                  <a:cs typeface="Arial Bold" charset="0"/>
                </a:rPr>
                <a:t>CP-2</a:t>
              </a:r>
            </a:p>
          </p:txBody>
        </p:sp>
        <p:sp>
          <p:nvSpPr>
            <p:cNvPr id="2116" name="Oval 68"/>
            <p:cNvSpPr>
              <a:spLocks/>
            </p:cNvSpPr>
            <p:nvPr/>
          </p:nvSpPr>
          <p:spPr bwMode="auto">
            <a:xfrm>
              <a:off x="1402" y="2141"/>
              <a:ext cx="69"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17" name="Oval 69"/>
            <p:cNvSpPr>
              <a:spLocks/>
            </p:cNvSpPr>
            <p:nvPr/>
          </p:nvSpPr>
          <p:spPr bwMode="auto">
            <a:xfrm>
              <a:off x="1481" y="1699"/>
              <a:ext cx="69"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18" name="Oval 70"/>
            <p:cNvSpPr>
              <a:spLocks/>
            </p:cNvSpPr>
            <p:nvPr/>
          </p:nvSpPr>
          <p:spPr bwMode="auto">
            <a:xfrm>
              <a:off x="1515" y="1331"/>
              <a:ext cx="70" cy="74"/>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19" name="Oval 71"/>
            <p:cNvSpPr>
              <a:spLocks/>
            </p:cNvSpPr>
            <p:nvPr/>
          </p:nvSpPr>
          <p:spPr bwMode="auto">
            <a:xfrm>
              <a:off x="1785" y="1098"/>
              <a:ext cx="70"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20" name="Oval 72"/>
            <p:cNvSpPr>
              <a:spLocks/>
            </p:cNvSpPr>
            <p:nvPr/>
          </p:nvSpPr>
          <p:spPr bwMode="auto">
            <a:xfrm>
              <a:off x="2145" y="976"/>
              <a:ext cx="72" cy="74"/>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21" name="Oval 73"/>
            <p:cNvSpPr>
              <a:spLocks/>
            </p:cNvSpPr>
            <p:nvPr/>
          </p:nvSpPr>
          <p:spPr bwMode="auto">
            <a:xfrm>
              <a:off x="2499" y="1002"/>
              <a:ext cx="72"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22" name="Oval 74"/>
            <p:cNvSpPr>
              <a:spLocks/>
            </p:cNvSpPr>
            <p:nvPr/>
          </p:nvSpPr>
          <p:spPr bwMode="auto">
            <a:xfrm>
              <a:off x="3056" y="974"/>
              <a:ext cx="70"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23" name="Oval 75"/>
            <p:cNvSpPr>
              <a:spLocks/>
            </p:cNvSpPr>
            <p:nvPr/>
          </p:nvSpPr>
          <p:spPr bwMode="auto">
            <a:xfrm>
              <a:off x="3095" y="876"/>
              <a:ext cx="70" cy="84"/>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24" name="Rectangle 76"/>
            <p:cNvSpPr>
              <a:spLocks/>
            </p:cNvSpPr>
            <p:nvPr/>
          </p:nvSpPr>
          <p:spPr bwMode="auto">
            <a:xfrm>
              <a:off x="3836" y="2420"/>
              <a:ext cx="238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800">
                  <a:solidFill>
                    <a:srgbClr val="FFFFFF"/>
                  </a:solidFill>
                  <a:ea typeface="ＭＳ Ｐゴシック" charset="0"/>
                  <a:cs typeface="Arial" charset="0"/>
                  <a:sym typeface="Arial" charset="0"/>
                </a:rPr>
                <a:t>Steady State Sources</a:t>
              </a:r>
            </a:p>
          </p:txBody>
        </p:sp>
        <p:sp>
          <p:nvSpPr>
            <p:cNvPr id="2125" name="Oval 77"/>
            <p:cNvSpPr>
              <a:spLocks/>
            </p:cNvSpPr>
            <p:nvPr/>
          </p:nvSpPr>
          <p:spPr bwMode="auto">
            <a:xfrm>
              <a:off x="3659" y="2487"/>
              <a:ext cx="73" cy="72"/>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26" name="Rectangle 78"/>
            <p:cNvSpPr>
              <a:spLocks/>
            </p:cNvSpPr>
            <p:nvPr/>
          </p:nvSpPr>
          <p:spPr bwMode="auto">
            <a:xfrm>
              <a:off x="2875" y="1072"/>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a:solidFill>
                    <a:srgbClr val="FFFFFF"/>
                  </a:solidFill>
                  <a:ea typeface="ＭＳ Ｐゴシック" charset="0"/>
                  <a:cs typeface="Arial Bold" charset="0"/>
                </a:rPr>
                <a:t>HFBR</a:t>
              </a:r>
            </a:p>
          </p:txBody>
        </p:sp>
        <p:sp>
          <p:nvSpPr>
            <p:cNvPr id="2127" name="Rectangle 79"/>
            <p:cNvSpPr>
              <a:spLocks/>
            </p:cNvSpPr>
            <p:nvPr/>
          </p:nvSpPr>
          <p:spPr bwMode="auto">
            <a:xfrm>
              <a:off x="2953" y="712"/>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a:solidFill>
                    <a:srgbClr val="FFFFFF"/>
                  </a:solidFill>
                  <a:ea typeface="ＭＳ Ｐゴシック" charset="0"/>
                  <a:cs typeface="Arial Bold" charset="0"/>
                </a:rPr>
                <a:t>HFIR</a:t>
              </a:r>
            </a:p>
          </p:txBody>
        </p:sp>
        <p:sp>
          <p:nvSpPr>
            <p:cNvPr id="2128" name="Rectangle 80"/>
            <p:cNvSpPr>
              <a:spLocks/>
            </p:cNvSpPr>
            <p:nvPr/>
          </p:nvSpPr>
          <p:spPr bwMode="auto">
            <a:xfrm>
              <a:off x="2373" y="747"/>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a:solidFill>
                    <a:srgbClr val="FFFFFF"/>
                  </a:solidFill>
                  <a:ea typeface="ＭＳ Ｐゴシック" charset="0"/>
                  <a:cs typeface="Arial Bold" charset="0"/>
                </a:rPr>
                <a:t>NRU</a:t>
              </a:r>
            </a:p>
          </p:txBody>
        </p:sp>
        <p:sp>
          <p:nvSpPr>
            <p:cNvPr id="2129" name="Rectangle 81"/>
            <p:cNvSpPr>
              <a:spLocks/>
            </p:cNvSpPr>
            <p:nvPr/>
          </p:nvSpPr>
          <p:spPr bwMode="auto">
            <a:xfrm>
              <a:off x="1969" y="776"/>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a:solidFill>
                    <a:srgbClr val="FFFFFF"/>
                  </a:solidFill>
                  <a:ea typeface="ＭＳ Ｐゴシック" charset="0"/>
                  <a:cs typeface="Arial Bold" charset="0"/>
                </a:rPr>
                <a:t>MTR</a:t>
              </a:r>
            </a:p>
          </p:txBody>
        </p:sp>
        <p:sp>
          <p:nvSpPr>
            <p:cNvPr id="2130" name="Rectangle 82"/>
            <p:cNvSpPr>
              <a:spLocks/>
            </p:cNvSpPr>
            <p:nvPr/>
          </p:nvSpPr>
          <p:spPr bwMode="auto">
            <a:xfrm>
              <a:off x="1424" y="951"/>
              <a:ext cx="49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a:solidFill>
                    <a:srgbClr val="FFFFFF"/>
                  </a:solidFill>
                  <a:ea typeface="ＭＳ Ｐゴシック" charset="0"/>
                  <a:cs typeface="Arial Bold" charset="0"/>
                </a:rPr>
                <a:t>NRX</a:t>
              </a:r>
            </a:p>
          </p:txBody>
        </p:sp>
        <p:sp>
          <p:nvSpPr>
            <p:cNvPr id="2131" name="Rectangle 83"/>
            <p:cNvSpPr>
              <a:spLocks/>
            </p:cNvSpPr>
            <p:nvPr/>
          </p:nvSpPr>
          <p:spPr bwMode="auto">
            <a:xfrm>
              <a:off x="1481" y="2098"/>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a:solidFill>
                    <a:srgbClr val="FFFFFF"/>
                  </a:solidFill>
                  <a:ea typeface="ＭＳ Ｐゴシック" charset="0"/>
                  <a:cs typeface="Arial Bold" charset="0"/>
                </a:rPr>
                <a:t>CP-1</a:t>
              </a:r>
            </a:p>
          </p:txBody>
        </p:sp>
        <p:sp>
          <p:nvSpPr>
            <p:cNvPr id="2132" name="Rectangle 84"/>
            <p:cNvSpPr>
              <a:spLocks/>
            </p:cNvSpPr>
            <p:nvPr/>
          </p:nvSpPr>
          <p:spPr bwMode="auto">
            <a:xfrm>
              <a:off x="1114"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400" b="1">
                  <a:solidFill>
                    <a:srgbClr val="FFFFFF"/>
                  </a:solidFill>
                  <a:ea typeface="ＭＳ Ｐゴシック" charset="0"/>
                  <a:cs typeface="Helvetica" charset="0"/>
                  <a:sym typeface="Helvetica" charset="0"/>
                </a:rPr>
                <a:t>1940</a:t>
              </a:r>
            </a:p>
          </p:txBody>
        </p:sp>
        <p:sp>
          <p:nvSpPr>
            <p:cNvPr id="2133" name="Rectangle 85"/>
            <p:cNvSpPr>
              <a:spLocks/>
            </p:cNvSpPr>
            <p:nvPr/>
          </p:nvSpPr>
          <p:spPr bwMode="auto">
            <a:xfrm>
              <a:off x="1793"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400" b="1">
                  <a:solidFill>
                    <a:srgbClr val="FFFFFF"/>
                  </a:solidFill>
                  <a:ea typeface="ＭＳ Ｐゴシック" charset="0"/>
                  <a:cs typeface="Helvetica" charset="0"/>
                  <a:sym typeface="Helvetica" charset="0"/>
                </a:rPr>
                <a:t>1950</a:t>
              </a:r>
            </a:p>
          </p:txBody>
        </p:sp>
        <p:sp>
          <p:nvSpPr>
            <p:cNvPr id="2134" name="Rectangle 86"/>
            <p:cNvSpPr>
              <a:spLocks/>
            </p:cNvSpPr>
            <p:nvPr/>
          </p:nvSpPr>
          <p:spPr bwMode="auto">
            <a:xfrm>
              <a:off x="2472"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400" b="1">
                  <a:solidFill>
                    <a:srgbClr val="FFFFFF"/>
                  </a:solidFill>
                  <a:ea typeface="ＭＳ Ｐゴシック" charset="0"/>
                  <a:cs typeface="Helvetica" charset="0"/>
                  <a:sym typeface="Helvetica" charset="0"/>
                </a:rPr>
                <a:t>1960</a:t>
              </a:r>
            </a:p>
          </p:txBody>
        </p:sp>
        <p:sp>
          <p:nvSpPr>
            <p:cNvPr id="2135" name="Line 87"/>
            <p:cNvSpPr>
              <a:spLocks noChangeShapeType="1"/>
            </p:cNvSpPr>
            <p:nvPr/>
          </p:nvSpPr>
          <p:spPr bwMode="auto">
            <a:xfrm rot="10800000" flipH="1">
              <a:off x="646" y="3165"/>
              <a:ext cx="6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6" name="Line 88"/>
            <p:cNvSpPr>
              <a:spLocks noChangeShapeType="1"/>
            </p:cNvSpPr>
            <p:nvPr/>
          </p:nvSpPr>
          <p:spPr bwMode="auto">
            <a:xfrm rot="10800000" flipH="1">
              <a:off x="646" y="2434"/>
              <a:ext cx="6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7" name="AutoShape 89"/>
            <p:cNvSpPr>
              <a:spLocks/>
            </p:cNvSpPr>
            <p:nvPr/>
          </p:nvSpPr>
          <p:spPr bwMode="auto">
            <a:xfrm rot="-5400000">
              <a:off x="-1264" y="1264"/>
              <a:ext cx="2719" cy="192"/>
            </a:xfrm>
            <a:custGeom>
              <a:avLst/>
              <a:gdLst/>
              <a:ahLst/>
              <a:cxnLst/>
              <a:rect l="0" t="0" r="r" b="b"/>
              <a:pathLst>
                <a:path w="21600" h="21600">
                  <a:moveTo>
                    <a:pt x="0" y="0"/>
                  </a:moveTo>
                  <a:lnTo>
                    <a:pt x="21600" y="0"/>
                  </a:lnTo>
                  <a:lnTo>
                    <a:pt x="21600" y="21600"/>
                  </a:lnTo>
                  <a:lnTo>
                    <a:pt x="0" y="216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a:solidFill>
                    <a:srgbClr val="FFFFFF"/>
                  </a:solidFill>
                  <a:ea typeface="ＭＳ Ｐゴシック" charset="0"/>
                  <a:cs typeface="Helvetica" charset="0"/>
                  <a:sym typeface="Helvetica" charset="0"/>
                </a:rPr>
                <a:t>Effective thermal neutron flux n/cm</a:t>
              </a:r>
              <a:r>
                <a:rPr lang="en-US" sz="1200" baseline="31000">
                  <a:solidFill>
                    <a:srgbClr val="FFFFFF"/>
                  </a:solidFill>
                  <a:ea typeface="ＭＳ Ｐゴシック" charset="0"/>
                  <a:cs typeface="Helvetica" charset="0"/>
                  <a:sym typeface="Helvetica" charset="0"/>
                </a:rPr>
                <a:t>2</a:t>
              </a:r>
              <a:r>
                <a:rPr lang="en-US" sz="1200">
                  <a:solidFill>
                    <a:srgbClr val="FFFFFF"/>
                  </a:solidFill>
                  <a:ea typeface="ＭＳ Ｐゴシック" charset="0"/>
                  <a:cs typeface="Helvetica" charset="0"/>
                  <a:sym typeface="Helvetica" charset="0"/>
                </a:rPr>
                <a:t>-s</a:t>
              </a:r>
            </a:p>
          </p:txBody>
        </p:sp>
        <p:sp>
          <p:nvSpPr>
            <p:cNvPr id="2138" name="Rectangle 90"/>
            <p:cNvSpPr>
              <a:spLocks/>
            </p:cNvSpPr>
            <p:nvPr/>
          </p:nvSpPr>
          <p:spPr bwMode="auto">
            <a:xfrm>
              <a:off x="2368" y="3696"/>
              <a:ext cx="476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100">
                  <a:solidFill>
                    <a:srgbClr val="FFFFFF"/>
                  </a:solidFill>
                  <a:ea typeface="ＭＳ Ｐゴシック" charset="0"/>
                  <a:cs typeface="Helvetica" charset="0"/>
                  <a:sym typeface="Helvetica" charset="0"/>
                </a:rPr>
                <a:t>(Updated from </a:t>
              </a:r>
              <a:r>
                <a:rPr lang="en-US" sz="1100" i="1">
                  <a:solidFill>
                    <a:srgbClr val="FFFFFF"/>
                  </a:solidFill>
                  <a:ea typeface="ＭＳ Ｐゴシック" charset="0"/>
                  <a:cs typeface="Helvetica" charset="0"/>
                  <a:sym typeface="Helvetica" charset="0"/>
                </a:rPr>
                <a:t>Neutron Scattering</a:t>
              </a:r>
              <a:r>
                <a:rPr lang="en-US" sz="1100">
                  <a:solidFill>
                    <a:srgbClr val="FFFFFF"/>
                  </a:solidFill>
                  <a:ea typeface="ＭＳ Ｐゴシック" charset="0"/>
                  <a:cs typeface="Helvetica" charset="0"/>
                  <a:sym typeface="Helvetica" charset="0"/>
                </a:rPr>
                <a:t>, K. Skold and D. L. Price, eds., Academic Press, 1986) </a:t>
              </a:r>
            </a:p>
          </p:txBody>
        </p:sp>
        <p:sp>
          <p:nvSpPr>
            <p:cNvPr id="2139" name="Rectangle 91"/>
            <p:cNvSpPr>
              <a:spLocks/>
            </p:cNvSpPr>
            <p:nvPr/>
          </p:nvSpPr>
          <p:spPr bwMode="auto">
            <a:xfrm>
              <a:off x="6002" y="656"/>
              <a:ext cx="76"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140" name="Line 92"/>
            <p:cNvSpPr>
              <a:spLocks noChangeShapeType="1"/>
            </p:cNvSpPr>
            <p:nvPr/>
          </p:nvSpPr>
          <p:spPr bwMode="auto">
            <a:xfrm>
              <a:off x="3579" y="947"/>
              <a:ext cx="285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41" name="Rectangle 93"/>
            <p:cNvSpPr>
              <a:spLocks/>
            </p:cNvSpPr>
            <p:nvPr/>
          </p:nvSpPr>
          <p:spPr bwMode="auto">
            <a:xfrm>
              <a:off x="5409" y="1099"/>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a:solidFill>
                    <a:srgbClr val="FFFFFF"/>
                  </a:solidFill>
                  <a:ea typeface="ＭＳ Ｐゴシック" charset="0"/>
                  <a:cs typeface="Arial Bold" charset="0"/>
                </a:rPr>
                <a:t>FRM-II</a:t>
              </a:r>
            </a:p>
          </p:txBody>
        </p:sp>
        <p:sp>
          <p:nvSpPr>
            <p:cNvPr id="2142" name="Oval 94"/>
            <p:cNvSpPr>
              <a:spLocks/>
            </p:cNvSpPr>
            <p:nvPr/>
          </p:nvSpPr>
          <p:spPr bwMode="auto">
            <a:xfrm>
              <a:off x="5568" y="997"/>
              <a:ext cx="71" cy="72"/>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43" name="Oval 95"/>
            <p:cNvSpPr>
              <a:spLocks/>
            </p:cNvSpPr>
            <p:nvPr/>
          </p:nvSpPr>
          <p:spPr bwMode="auto">
            <a:xfrm>
              <a:off x="4965" y="1136"/>
              <a:ext cx="69"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44" name="Rectangle 96"/>
            <p:cNvSpPr>
              <a:spLocks/>
            </p:cNvSpPr>
            <p:nvPr/>
          </p:nvSpPr>
          <p:spPr bwMode="auto">
            <a:xfrm>
              <a:off x="4810" y="1246"/>
              <a:ext cx="49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a:solidFill>
                    <a:srgbClr val="FFFFFF"/>
                  </a:solidFill>
                  <a:ea typeface="ＭＳ Ｐゴシック" charset="0"/>
                  <a:cs typeface="Arial Bold" charset="0"/>
                </a:rPr>
                <a:t>SINQ</a:t>
              </a:r>
            </a:p>
          </p:txBody>
        </p:sp>
        <p:sp>
          <p:nvSpPr>
            <p:cNvPr id="2145" name="Freeform 97"/>
            <p:cNvSpPr>
              <a:spLocks/>
            </p:cNvSpPr>
            <p:nvPr/>
          </p:nvSpPr>
          <p:spPr bwMode="auto">
            <a:xfrm flipH="1">
              <a:off x="3523" y="690"/>
              <a:ext cx="2656" cy="914"/>
            </a:xfrm>
            <a:custGeom>
              <a:avLst/>
              <a:gdLst>
                <a:gd name="T0" fmla="*/ 0 w 21600"/>
                <a:gd name="T1" fmla="*/ 53 h 21600"/>
                <a:gd name="T2" fmla="*/ 1104 w 21600"/>
                <a:gd name="T3" fmla="*/ 0 h 21600"/>
                <a:gd name="T4" fmla="*/ 21600 w 21600"/>
                <a:gd name="T5" fmla="*/ 21600 h 21600"/>
              </a:gdLst>
              <a:ahLst/>
              <a:cxnLst>
                <a:cxn ang="0">
                  <a:pos x="T0" y="T1"/>
                </a:cxn>
                <a:cxn ang="0">
                  <a:pos x="T2" y="T3"/>
                </a:cxn>
                <a:cxn ang="0">
                  <a:pos x="T4" y="T5"/>
                </a:cxn>
              </a:cxnLst>
              <a:rect l="0" t="0" r="r" b="b"/>
              <a:pathLst>
                <a:path w="21600" h="21600">
                  <a:moveTo>
                    <a:pt x="0" y="53"/>
                  </a:moveTo>
                  <a:cubicBezTo>
                    <a:pt x="367" y="19"/>
                    <a:pt x="736" y="0"/>
                    <a:pt x="1104" y="0"/>
                  </a:cubicBezTo>
                  <a:cubicBezTo>
                    <a:pt x="9087" y="0"/>
                    <a:pt x="16633" y="7953"/>
                    <a:pt x="21600" y="21600"/>
                  </a:cubicBezTo>
                </a:path>
              </a:pathLst>
            </a:custGeom>
            <a:noFill/>
            <a:ln w="38100" cap="flat">
              <a:solidFill>
                <a:srgbClr val="FCBD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46" name="Rectangle 98"/>
            <p:cNvSpPr>
              <a:spLocks/>
            </p:cNvSpPr>
            <p:nvPr/>
          </p:nvSpPr>
          <p:spPr bwMode="auto">
            <a:xfrm>
              <a:off x="5897" y="478"/>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b="1">
                  <a:solidFill>
                    <a:srgbClr val="FCBD00"/>
                  </a:solidFill>
                  <a:ea typeface="ＭＳ Ｐゴシック" charset="0"/>
                  <a:cs typeface="Helvetica" charset="0"/>
                  <a:sym typeface="Helvetica" charset="0"/>
                </a:rPr>
                <a:t>SNS</a:t>
              </a:r>
            </a:p>
          </p:txBody>
        </p:sp>
        <p:sp>
          <p:nvSpPr>
            <p:cNvPr id="2147" name="Rectangle 99"/>
            <p:cNvSpPr>
              <a:spLocks/>
            </p:cNvSpPr>
            <p:nvPr/>
          </p:nvSpPr>
          <p:spPr bwMode="auto">
            <a:xfrm>
              <a:off x="6710" y="545"/>
              <a:ext cx="126" cy="119"/>
            </a:xfrm>
            <a:prstGeom prst="rect">
              <a:avLst/>
            </a:prstGeom>
            <a:solidFill>
              <a:srgbClr val="FF0000"/>
            </a:solidFill>
            <a:ln w="12700" cap="flat">
              <a:solidFill>
                <a:srgbClr val="FFFFFF"/>
              </a:solidFill>
              <a:prstDash val="solid"/>
              <a:miter lim="800000"/>
              <a:headEnd type="none" w="med" len="med"/>
              <a:tailEnd type="none" w="med" len="med"/>
            </a:ln>
          </p:spPr>
          <p:txBody>
            <a:bodyPr lIns="0" tIns="0" rIns="0" bIns="0"/>
            <a:lstStyle/>
            <a:p>
              <a:endParaRPr lang="en-US"/>
            </a:p>
          </p:txBody>
        </p:sp>
      </p:grpSp>
      <p:sp>
        <p:nvSpPr>
          <p:cNvPr id="2150" name="Rectangle 102"/>
          <p:cNvSpPr>
            <a:spLocks/>
          </p:cNvSpPr>
          <p:nvPr/>
        </p:nvSpPr>
        <p:spPr bwMode="auto">
          <a:xfrm>
            <a:off x="8839694" y="1997876"/>
            <a:ext cx="590742" cy="16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22"/>
            <a:r>
              <a:rPr lang="en-US" sz="1200" b="1">
                <a:solidFill>
                  <a:srgbClr val="FCBD00"/>
                </a:solidFill>
                <a:ea typeface="ＭＳ Ｐゴシック" charset="0"/>
                <a:cs typeface="Helvetica" charset="0"/>
                <a:sym typeface="Helvetica" charset="0"/>
              </a:rPr>
              <a:t>ESS</a:t>
            </a:r>
          </a:p>
        </p:txBody>
      </p:sp>
      <p:sp>
        <p:nvSpPr>
          <p:cNvPr id="106" name="Title 1"/>
          <p:cNvSpPr txBox="1">
            <a:spLocks/>
          </p:cNvSpPr>
          <p:nvPr/>
        </p:nvSpPr>
        <p:spPr>
          <a:xfrm>
            <a:off x="487843" y="202355"/>
            <a:ext cx="8781096" cy="699345"/>
          </a:xfrm>
          <a:prstGeom prst="rect">
            <a:avLst/>
          </a:prstGeom>
        </p:spPr>
        <p:txBody>
          <a:bodyPr vert="horz" lIns="97440" tIns="48720" rIns="97440" bIns="48720" rtlCol="0" anchor="ctr">
            <a:normAutofit/>
          </a:bodyPr>
          <a:lstStyle>
            <a:lvl1pPr algn="ctr" defTabSz="487741" rtl="0" eaLnBrk="1" latinLnBrk="0" hangingPunct="1">
              <a:spcBef>
                <a:spcPct val="0"/>
              </a:spcBef>
              <a:buNone/>
              <a:defRPr sz="3200" b="1" kern="1200">
                <a:solidFill>
                  <a:srgbClr val="0094CA"/>
                </a:solidFill>
                <a:latin typeface="Helvetica"/>
                <a:ea typeface="+mj-ea"/>
                <a:cs typeface="Helvetica"/>
              </a:defRPr>
            </a:lvl1pPr>
          </a:lstStyle>
          <a:p>
            <a:r>
              <a:rPr lang="en-US">
                <a:solidFill>
                  <a:schemeClr val="bg1"/>
                </a:solidFill>
                <a:latin typeface="+mn-lt"/>
              </a:rPr>
              <a:t>ESS - Bridging the neutron gap</a:t>
            </a:r>
          </a:p>
        </p:txBody>
      </p:sp>
      <p:pic>
        <p:nvPicPr>
          <p:cNvPr id="105" name="Picture 104" descr="HI-frontier-psi.jpg"/>
          <p:cNvPicPr>
            <a:picLocks noChangeAspect="1"/>
          </p:cNvPicPr>
          <p:nvPr/>
        </p:nvPicPr>
        <p:blipFill rotWithShape="1">
          <a:blip r:embed="rId4">
            <a:extLst>
              <a:ext uri="{28A0092B-C50C-407E-A947-70E740481C1C}">
                <a14:useLocalDpi xmlns:a14="http://schemas.microsoft.com/office/drawing/2010/main" val="0"/>
              </a:ext>
            </a:extLst>
          </a:blip>
          <a:srcRect b="3374"/>
          <a:stretch/>
        </p:blipFill>
        <p:spPr>
          <a:xfrm>
            <a:off x="2839708" y="2822351"/>
            <a:ext cx="6360795" cy="4300949"/>
          </a:xfrm>
          <a:prstGeom prst="rect">
            <a:avLst/>
          </a:prstGeom>
        </p:spPr>
      </p:pic>
      <p:sp>
        <p:nvSpPr>
          <p:cNvPr id="2" name="TextBox 1"/>
          <p:cNvSpPr txBox="1"/>
          <p:nvPr/>
        </p:nvSpPr>
        <p:spPr>
          <a:xfrm>
            <a:off x="7770255" y="1999184"/>
            <a:ext cx="738532" cy="276999"/>
          </a:xfrm>
          <a:prstGeom prst="rect">
            <a:avLst/>
          </a:prstGeom>
          <a:noFill/>
        </p:spPr>
        <p:txBody>
          <a:bodyPr wrap="square" lIns="91416" tIns="45708" rIns="91416" bIns="45708" rtlCol="0">
            <a:spAutoFit/>
          </a:bodyPr>
          <a:lstStyle/>
          <a:p>
            <a:r>
              <a:rPr lang="en-US" sz="1200" b="1" dirty="0">
                <a:solidFill>
                  <a:srgbClr val="FFC20A"/>
                </a:solidFill>
              </a:rPr>
              <a:t>J-PARC</a:t>
            </a:r>
          </a:p>
        </p:txBody>
      </p:sp>
      <p:sp>
        <p:nvSpPr>
          <p:cNvPr id="3" name="Rectangle 2"/>
          <p:cNvSpPr/>
          <p:nvPr/>
        </p:nvSpPr>
        <p:spPr>
          <a:xfrm>
            <a:off x="8072028" y="2267293"/>
            <a:ext cx="81051" cy="59531"/>
          </a:xfrm>
          <a:prstGeom prst="rect">
            <a:avLst/>
          </a:prstGeom>
          <a:solidFill>
            <a:srgbClr val="FFC20A"/>
          </a:solidFill>
          <a:ln>
            <a:solidFill>
              <a:srgbClr val="FFC20A"/>
            </a:solidFill>
          </a:ln>
        </p:spPr>
        <p:style>
          <a:lnRef idx="1">
            <a:schemeClr val="accent1"/>
          </a:lnRef>
          <a:fillRef idx="3">
            <a:schemeClr val="accent1"/>
          </a:fillRef>
          <a:effectRef idx="2">
            <a:schemeClr val="accent1"/>
          </a:effectRef>
          <a:fontRef idx="minor">
            <a:schemeClr val="lt1"/>
          </a:fontRef>
        </p:style>
        <p:txBody>
          <a:bodyPr lIns="91416" tIns="45708" rIns="91416" bIns="45708" rtlCol="0" anchor="ctr"/>
          <a:lstStyle/>
          <a:p>
            <a:pPr algn="ctr"/>
            <a:endParaRPr lang="en-US">
              <a:solidFill>
                <a:srgbClr val="FFC20A"/>
              </a:solidFill>
            </a:endParaRPr>
          </a:p>
        </p:txBody>
      </p:sp>
      <p:sp>
        <p:nvSpPr>
          <p:cNvPr id="107" name="Explosion 2 106"/>
          <p:cNvSpPr/>
          <p:nvPr/>
        </p:nvSpPr>
        <p:spPr>
          <a:xfrm>
            <a:off x="5649415" y="3980794"/>
            <a:ext cx="303719" cy="250230"/>
          </a:xfrm>
          <a:prstGeom prst="irregularSeal2">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91416" tIns="45708" rIns="91416" bIns="45708" rtlCol="0" anchor="ctr"/>
          <a:lstStyle/>
          <a:p>
            <a:pPr algn="ctr"/>
            <a:endParaRPr lang="en-US"/>
          </a:p>
        </p:txBody>
      </p:sp>
    </p:spTree>
    <p:extLst>
      <p:ext uri="{BB962C8B-B14F-4D97-AF65-F5344CB8AC3E}">
        <p14:creationId xmlns:p14="http://schemas.microsoft.com/office/powerpoint/2010/main" val="312453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 is a long pulse source</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t="3760" b="3760"/>
          <a:stretch>
            <a:fillRect/>
          </a:stretch>
        </p:blipFill>
        <p:spPr/>
      </p:pic>
    </p:spTree>
    <p:extLst>
      <p:ext uri="{BB962C8B-B14F-4D97-AF65-F5344CB8AC3E}">
        <p14:creationId xmlns:p14="http://schemas.microsoft.com/office/powerpoint/2010/main" val="182256252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urope_map.jpg"/>
          <p:cNvPicPr>
            <a:picLocks noChangeAspect="1"/>
          </p:cNvPicPr>
          <p:nvPr/>
        </p:nvPicPr>
        <p:blipFill rotWithShape="1">
          <a:blip r:embed="rId2">
            <a:alphaModFix/>
            <a:extLst>
              <a:ext uri="{28A0092B-C50C-407E-A947-70E740481C1C}">
                <a14:useLocalDpi xmlns:a14="http://schemas.microsoft.com/office/drawing/2010/main" val="0"/>
              </a:ext>
            </a:extLst>
          </a:blip>
          <a:srcRect t="921" b="6709"/>
          <a:stretch/>
        </p:blipFill>
        <p:spPr>
          <a:xfrm>
            <a:off x="2" y="-6804"/>
            <a:ext cx="9756775" cy="6371420"/>
          </a:xfrm>
          <a:prstGeom prst="rect">
            <a:avLst/>
          </a:prstGeom>
        </p:spPr>
      </p:pic>
      <p:sp>
        <p:nvSpPr>
          <p:cNvPr id="5" name="Title 1"/>
          <p:cNvSpPr txBox="1">
            <a:spLocks/>
          </p:cNvSpPr>
          <p:nvPr/>
        </p:nvSpPr>
        <p:spPr>
          <a:xfrm>
            <a:off x="487848" y="202355"/>
            <a:ext cx="8781096" cy="699345"/>
          </a:xfrm>
          <a:prstGeom prst="rect">
            <a:avLst/>
          </a:prstGeom>
        </p:spPr>
        <p:txBody>
          <a:bodyPr vert="horz" lIns="97299" tIns="48649" rIns="97299" bIns="48649" rtlCol="0" anchor="ctr">
            <a:normAutofit/>
          </a:bodyPr>
          <a:lstStyle>
            <a:lvl1pPr algn="ctr" defTabSz="487741" rtl="0" eaLnBrk="1" latinLnBrk="0" hangingPunct="1">
              <a:spcBef>
                <a:spcPct val="0"/>
              </a:spcBef>
              <a:buNone/>
              <a:defRPr sz="3200" b="1" kern="1200">
                <a:solidFill>
                  <a:srgbClr val="0094CA"/>
                </a:solidFill>
                <a:latin typeface="Helvetica"/>
                <a:ea typeface="+mj-ea"/>
                <a:cs typeface="Helvetica"/>
              </a:defRPr>
            </a:lvl1pPr>
          </a:lstStyle>
          <a:p>
            <a:r>
              <a:rPr lang="en-US">
                <a:solidFill>
                  <a:schemeClr val="bg1"/>
                </a:solidFill>
              </a:rPr>
              <a:t>17 nations committed to build ESS</a:t>
            </a:r>
          </a:p>
        </p:txBody>
      </p:sp>
      <p:sp>
        <p:nvSpPr>
          <p:cNvPr id="7" name="Rectangle 22"/>
          <p:cNvSpPr>
            <a:spLocks/>
          </p:cNvSpPr>
          <p:nvPr/>
        </p:nvSpPr>
        <p:spPr bwMode="auto">
          <a:xfrm>
            <a:off x="2188480" y="1080735"/>
            <a:ext cx="2794054" cy="17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38005" tIns="38005" rIns="38005" bIns="38005"/>
          <a:lstStyle/>
          <a:p>
            <a:r>
              <a:rPr lang="en-US" sz="1800" b="1" dirty="0">
                <a:solidFill>
                  <a:schemeClr val="bg1"/>
                </a:solidFill>
                <a:latin typeface="Helvetica" charset="0"/>
                <a:ea typeface="ＭＳ Ｐゴシック" charset="0"/>
                <a:sym typeface="Helvetica" charset="0"/>
              </a:rPr>
              <a:t>Cash contributions</a:t>
            </a:r>
          </a:p>
          <a:p>
            <a:r>
              <a:rPr lang="en-US" sz="1800" b="1" dirty="0">
                <a:solidFill>
                  <a:schemeClr val="bg1"/>
                </a:solidFill>
                <a:latin typeface="Helvetica" charset="0"/>
                <a:ea typeface="ＭＳ Ｐゴシック" charset="0"/>
                <a:sym typeface="Helvetica" charset="0"/>
              </a:rPr>
              <a:t>from Sweden, Denmark and Norway</a:t>
            </a:r>
          </a:p>
          <a:p>
            <a:r>
              <a:rPr lang="en-US" sz="1800" dirty="0">
                <a:solidFill>
                  <a:schemeClr val="bg1"/>
                </a:solidFill>
                <a:latin typeface="Helvetica" charset="0"/>
                <a:ea typeface="ＭＳ Ｐゴシック" charset="0"/>
                <a:sym typeface="Helvetica" charset="0"/>
              </a:rPr>
              <a:t>50% of construction and </a:t>
            </a:r>
            <a:br>
              <a:rPr lang="en-US" sz="1800" dirty="0">
                <a:solidFill>
                  <a:schemeClr val="bg1"/>
                </a:solidFill>
                <a:latin typeface="Helvetica" charset="0"/>
                <a:ea typeface="ＭＳ Ｐゴシック" charset="0"/>
                <a:sym typeface="Helvetica" charset="0"/>
              </a:rPr>
            </a:br>
            <a:r>
              <a:rPr lang="en-US" sz="1800" dirty="0">
                <a:solidFill>
                  <a:schemeClr val="bg1"/>
                </a:solidFill>
                <a:latin typeface="Helvetica" charset="0"/>
                <a:ea typeface="ＭＳ Ｐゴシック" charset="0"/>
                <a:sym typeface="Helvetica" charset="0"/>
              </a:rPr>
              <a:t>15-20</a:t>
            </a:r>
            <a:r>
              <a:rPr lang="en-US" sz="1800" dirty="0">
                <a:solidFill>
                  <a:schemeClr val="bg1"/>
                </a:solidFill>
                <a:latin typeface="Helvetica" charset="0"/>
                <a:ea typeface="ＭＳ Ｐゴシック" charset="0"/>
                <a:sym typeface="Helvetica" charset="0"/>
              </a:rPr>
              <a:t>% of operations costs</a:t>
            </a:r>
          </a:p>
        </p:txBody>
      </p:sp>
      <p:pic>
        <p:nvPicPr>
          <p:cNvPr id="1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507" y="1967121"/>
            <a:ext cx="743436"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3"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507" y="1100061"/>
            <a:ext cx="743436"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4"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699" y="2834178"/>
            <a:ext cx="743436"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5"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507" y="2834178"/>
            <a:ext cx="743436"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6" name="Picture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3892" y="4568298"/>
            <a:ext cx="743436"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7" name="Picture 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3892" y="5435356"/>
            <a:ext cx="743436"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8" name="Picture 10"/>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7699" y="3701238"/>
            <a:ext cx="743436"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9" name="Picture 1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52466" y="5435356"/>
            <a:ext cx="743436"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20" name="Picture 12"/>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1507" y="5435356"/>
            <a:ext cx="743436"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21" name="Picture 13"/>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76274" y="5435356"/>
            <a:ext cx="743436"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22" name="Picture 14"/>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1507" y="3701238"/>
            <a:ext cx="743436"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23" name="Picture 1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23892" y="3701238"/>
            <a:ext cx="743436"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24" name="Picture 16"/>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1507" y="4568298"/>
            <a:ext cx="743436"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25" name="Picture 17"/>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00082" y="4568298"/>
            <a:ext cx="743436"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26" name="Picture 18"/>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7699" y="4568298"/>
            <a:ext cx="743436"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27" name="Picture 19"/>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00082" y="5435356"/>
            <a:ext cx="743436"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28" name="Picture 20"/>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47699" y="5435356"/>
            <a:ext cx="743436"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9" name="Rectangle 27"/>
          <p:cNvSpPr>
            <a:spLocks/>
          </p:cNvSpPr>
          <p:nvPr/>
        </p:nvSpPr>
        <p:spPr bwMode="auto">
          <a:xfrm>
            <a:off x="5172433" y="1080733"/>
            <a:ext cx="389699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38005" tIns="38005" rIns="38005" bIns="38005"/>
          <a:lstStyle/>
          <a:p>
            <a:r>
              <a:rPr lang="en-US" sz="1800" b="1">
                <a:solidFill>
                  <a:schemeClr val="bg1"/>
                </a:solidFill>
                <a:latin typeface="Helvetica" charset="0"/>
                <a:ea typeface="ＭＳ Ｐゴシック" charset="0"/>
                <a:sym typeface="Helvetica" charset="0"/>
              </a:rPr>
              <a:t>In-kind contributions</a:t>
            </a:r>
          </a:p>
          <a:p>
            <a:r>
              <a:rPr lang="en-US" sz="1800" b="1">
                <a:solidFill>
                  <a:schemeClr val="bg1"/>
                </a:solidFill>
                <a:latin typeface="Helvetica" charset="0"/>
                <a:ea typeface="ＭＳ Ｐゴシック" charset="0"/>
                <a:sym typeface="Helvetica" charset="0"/>
              </a:rPr>
              <a:t>from the other </a:t>
            </a:r>
            <a:br>
              <a:rPr lang="en-US" sz="1800" b="1">
                <a:solidFill>
                  <a:schemeClr val="bg1"/>
                </a:solidFill>
                <a:latin typeface="Helvetica" charset="0"/>
                <a:ea typeface="ＭＳ Ｐゴシック" charset="0"/>
                <a:sym typeface="Helvetica" charset="0"/>
              </a:rPr>
            </a:br>
            <a:r>
              <a:rPr lang="en-US" sz="1800" b="1">
                <a:solidFill>
                  <a:schemeClr val="bg1"/>
                </a:solidFill>
                <a:latin typeface="Helvetica" charset="0"/>
                <a:ea typeface="ＭＳ Ｐゴシック" charset="0"/>
                <a:sym typeface="Helvetica" charset="0"/>
              </a:rPr>
              <a:t>14 nations</a:t>
            </a:r>
          </a:p>
        </p:txBody>
      </p:sp>
      <p:sp>
        <p:nvSpPr>
          <p:cNvPr id="3" name="TextBox 2"/>
          <p:cNvSpPr txBox="1"/>
          <p:nvPr/>
        </p:nvSpPr>
        <p:spPr>
          <a:xfrm>
            <a:off x="4319145" y="2628539"/>
            <a:ext cx="3812634" cy="1864882"/>
          </a:xfrm>
          <a:prstGeom prst="rect">
            <a:avLst/>
          </a:prstGeom>
          <a:noFill/>
        </p:spPr>
        <p:txBody>
          <a:bodyPr wrap="square" lIns="91209" tIns="45601" rIns="91209" bIns="45601" rtlCol="0">
            <a:spAutoFit/>
          </a:bodyPr>
          <a:lstStyle/>
          <a:p>
            <a:r>
              <a:rPr lang="en-US" dirty="0" smtClean="0"/>
              <a:t>Construction cost: 1843 M€</a:t>
            </a:r>
          </a:p>
          <a:p>
            <a:r>
              <a:rPr lang="en-US" dirty="0" smtClean="0"/>
              <a:t>Operation cost: 140 M€</a:t>
            </a:r>
          </a:p>
          <a:p>
            <a:r>
              <a:rPr lang="en-US" dirty="0" smtClean="0"/>
              <a:t>Decommissioning cost: 177 M€</a:t>
            </a:r>
          </a:p>
          <a:p>
            <a:endParaRPr lang="en-US" dirty="0"/>
          </a:p>
          <a:p>
            <a:r>
              <a:rPr lang="en-US" dirty="0" smtClean="0"/>
              <a:t>ESS AB 2014, </a:t>
            </a:r>
            <a:r>
              <a:rPr lang="en-US" dirty="0" err="1" smtClean="0"/>
              <a:t>ca</a:t>
            </a:r>
            <a:r>
              <a:rPr lang="en-US" dirty="0" smtClean="0"/>
              <a:t> 250 </a:t>
            </a:r>
            <a:r>
              <a:rPr lang="en-US" dirty="0" err="1" smtClean="0"/>
              <a:t>personer</a:t>
            </a:r>
            <a:r>
              <a:rPr lang="en-US" dirty="0" smtClean="0"/>
              <a:t>, 32 </a:t>
            </a:r>
            <a:r>
              <a:rPr lang="en-US" dirty="0" err="1" smtClean="0"/>
              <a:t>nationaliteter</a:t>
            </a:r>
            <a:endParaRPr lang="en-US" dirty="0"/>
          </a:p>
        </p:txBody>
      </p:sp>
      <p:pic>
        <p:nvPicPr>
          <p:cNvPr id="4" name="Picture 3"/>
          <p:cNvPicPr>
            <a:picLocks noChangeAspect="1"/>
          </p:cNvPicPr>
          <p:nvPr/>
        </p:nvPicPr>
        <p:blipFill>
          <a:blip r:embed="rId20"/>
          <a:stretch>
            <a:fillRect/>
          </a:stretch>
        </p:blipFill>
        <p:spPr>
          <a:xfrm>
            <a:off x="6917794" y="4951822"/>
            <a:ext cx="2540000" cy="1778000"/>
          </a:xfrm>
          <a:prstGeom prst="rect">
            <a:avLst/>
          </a:prstGeom>
        </p:spPr>
      </p:pic>
    </p:spTree>
    <p:extLst>
      <p:ext uri="{BB962C8B-B14F-4D97-AF65-F5344CB8AC3E}">
        <p14:creationId xmlns:p14="http://schemas.microsoft.com/office/powerpoint/2010/main" val="144248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0084C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18366</TotalTime>
  <Words>1890</Words>
  <Application>Microsoft Macintosh PowerPoint</Application>
  <PresentationFormat>Custom</PresentationFormat>
  <Paragraphs>428</Paragraphs>
  <Slides>31</Slides>
  <Notes>7</Notes>
  <HiddenSlides>6</HiddenSlides>
  <MMClips>2</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31</vt:i4>
      </vt:variant>
    </vt:vector>
  </HeadingPairs>
  <TitlesOfParts>
    <vt:vector size="35" baseType="lpstr">
      <vt:lpstr>Office Theme</vt:lpstr>
      <vt:lpstr>Office-tema</vt:lpstr>
      <vt:lpstr>1_Office-tema</vt:lpstr>
      <vt:lpstr>Chart</vt:lpstr>
      <vt:lpstr>PowerPoint Presentation</vt:lpstr>
      <vt:lpstr>A European research center</vt:lpstr>
      <vt:lpstr>PowerPoint Presentation</vt:lpstr>
      <vt:lpstr>Engineering materials</vt:lpstr>
      <vt:lpstr>Neutrons and x-rays are complementary - neutrons…</vt:lpstr>
      <vt:lpstr>ICNS talk: Predicting and preventing failure  Prof. Phil Withers, Manchester University</vt:lpstr>
      <vt:lpstr>PowerPoint Presentation</vt:lpstr>
      <vt:lpstr>ESS is a long pulse source</vt:lpstr>
      <vt:lpstr>PowerPoint Presentation</vt:lpstr>
      <vt:lpstr>Helicopter view of ESS</vt:lpstr>
      <vt:lpstr>Road to realizing the world’s leading facility for research using neutrons</vt:lpstr>
      <vt:lpstr>Commissioning and operations</vt:lpstr>
      <vt:lpstr>Collaborative projects</vt:lpstr>
      <vt:lpstr>ESS accelerator</vt:lpstr>
      <vt:lpstr>What is 5 MegaWatts?</vt:lpstr>
      <vt:lpstr>ESS Linac</vt:lpstr>
      <vt:lpstr>PowerPoint Presentation</vt:lpstr>
      <vt:lpstr>Organization and Work package leaders</vt:lpstr>
      <vt:lpstr>Very high level Schedule</vt:lpstr>
      <vt:lpstr>The target station design is detailed in the Technical Design Report</vt:lpstr>
      <vt:lpstr>High beam power leads to an innovative design </vt:lpstr>
      <vt:lpstr>Liquid hydrogen moderators deliver cold neutrons to instruments</vt:lpstr>
      <vt:lpstr>ESS Reference suite of instruments</vt:lpstr>
      <vt:lpstr>PowerPoint Presentation</vt:lpstr>
      <vt:lpstr>Fundamental physics at ESS</vt:lpstr>
      <vt:lpstr>A sustainable research facility</vt:lpstr>
      <vt:lpstr>PowerPoint Presentation</vt:lpstr>
      <vt:lpstr>PowerPoint Presentation</vt:lpstr>
      <vt:lpstr>Short pulse neutron sources-SNS</vt:lpstr>
      <vt:lpstr>Short pulse sources-LANCSE</vt:lpstr>
      <vt:lpstr>PowerPoint Presentation</vt:lpstr>
    </vt:vector>
  </TitlesOfParts>
  <Company>European Spallation Source ESS 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McFaul</dc:creator>
  <cp:lastModifiedBy>ESS User</cp:lastModifiedBy>
  <cp:revision>224</cp:revision>
  <dcterms:created xsi:type="dcterms:W3CDTF">2013-05-31T12:46:48Z</dcterms:created>
  <dcterms:modified xsi:type="dcterms:W3CDTF">2014-03-13T12:53:14Z</dcterms:modified>
</cp:coreProperties>
</file>