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9" r:id="rId2"/>
  </p:sldMasterIdLst>
  <p:notesMasterIdLst>
    <p:notesMasterId r:id="rId29"/>
  </p:notesMasterIdLst>
  <p:handoutMasterIdLst>
    <p:handoutMasterId r:id="rId30"/>
  </p:handoutMasterIdLst>
  <p:sldIdLst>
    <p:sldId id="348" r:id="rId3"/>
    <p:sldId id="435" r:id="rId4"/>
    <p:sldId id="438" r:id="rId5"/>
    <p:sldId id="436" r:id="rId6"/>
    <p:sldId id="439" r:id="rId7"/>
    <p:sldId id="437" r:id="rId8"/>
    <p:sldId id="441" r:id="rId9"/>
    <p:sldId id="440" r:id="rId10"/>
    <p:sldId id="442" r:id="rId11"/>
    <p:sldId id="443" r:id="rId12"/>
    <p:sldId id="444" r:id="rId13"/>
    <p:sldId id="384" r:id="rId14"/>
    <p:sldId id="386" r:id="rId15"/>
    <p:sldId id="445" r:id="rId16"/>
    <p:sldId id="446" r:id="rId17"/>
    <p:sldId id="447" r:id="rId18"/>
    <p:sldId id="388" r:id="rId19"/>
    <p:sldId id="448" r:id="rId20"/>
    <p:sldId id="449" r:id="rId21"/>
    <p:sldId id="409" r:id="rId22"/>
    <p:sldId id="413" r:id="rId23"/>
    <p:sldId id="454" r:id="rId24"/>
    <p:sldId id="451" r:id="rId25"/>
    <p:sldId id="452" r:id="rId26"/>
    <p:sldId id="453" r:id="rId27"/>
    <p:sldId id="411" r:id="rId28"/>
  </p:sldIdLst>
  <p:sldSz cx="9144000" cy="6858000" type="screen4x3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F5F5F"/>
    <a:srgbClr val="FF9966"/>
    <a:srgbClr val="FF6600"/>
    <a:srgbClr val="0000FF"/>
    <a:srgbClr val="000066"/>
    <a:srgbClr val="800080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7" autoAdjust="0"/>
  </p:normalViewPr>
  <p:slideViewPr>
    <p:cSldViewPr>
      <p:cViewPr>
        <p:scale>
          <a:sx n="70" d="100"/>
          <a:sy n="70" d="100"/>
        </p:scale>
        <p:origin x="-1478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1746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39CB4F-83DB-47FA-9D5D-52B18E8C3F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043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740B8D-7498-4481-B4A6-A4725AF66C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11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40B8D-7498-4481-B4A6-A4725AF66CF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996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99250" y="152400"/>
            <a:ext cx="1901825" cy="6019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556250" cy="6019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79500" y="762000"/>
            <a:ext cx="3684588" cy="5410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16488" y="762000"/>
            <a:ext cx="3684587" cy="2628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16488" y="3543300"/>
            <a:ext cx="3684587" cy="2628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79500" y="762000"/>
            <a:ext cx="3684588" cy="5410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6488" y="762000"/>
            <a:ext cx="3684587" cy="5410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A.-I. Etienvre, Scientific Council – 17/12/2014 </a:t>
            </a:r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496" y="72008"/>
            <a:ext cx="971600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83165" y="6248206"/>
            <a:ext cx="5421083" cy="365125"/>
          </a:xfrm>
        </p:spPr>
        <p:txBody>
          <a:bodyPr/>
          <a:lstStyle/>
          <a:p>
            <a:r>
              <a:rPr lang="fr-FR" smtClean="0"/>
              <a:t>A.-I. Etienvre, Scientific Council – 17/12/2014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 b="1"/>
            </a:lvl1pPr>
            <a:lvl2pPr>
              <a:defRPr sz="2000" i="1"/>
            </a:lvl2pPr>
            <a:lvl3pPr>
              <a:defRPr sz="2000"/>
            </a:lvl3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259632" y="260648"/>
            <a:ext cx="8028384" cy="9906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11" name="Image 23" descr="logo_P2i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6218238"/>
            <a:ext cx="11398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A.-I. Etienvre, Scientific Council – 17/12/2014 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fr-FR" smtClean="0"/>
              <a:t>A.-I. Etienvre, Scientific Council – 17/12/2014 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fr-FR" smtClean="0"/>
              <a:t>A.-I. Etienvre, Scientific Council – 17/12/2014 </a:t>
            </a:r>
            <a:endParaRPr kumimoji="0"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A.-I. Etienvre, Scientific Council – 17/12/2014 </a:t>
            </a:r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000">
                <a:solidFill>
                  <a:srgbClr val="C00000"/>
                </a:solidFill>
              </a:defRPr>
            </a:lvl1pPr>
            <a:lvl2pPr algn="l">
              <a:buFont typeface="Wingdings" pitchFamily="2" charset="2"/>
              <a:buChar char="ü"/>
              <a:defRPr sz="1800" b="0">
                <a:solidFill>
                  <a:srgbClr val="FF0000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A.-I. Etienvre, Scientific Council – 17/12/2014 </a:t>
            </a:r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A.-I. Etienvre, Scientific Council – 17/12/2014 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kumimoji="0" lang="fr-FR" smtClean="0"/>
              <a:t>A.-I. Etienvre, Scientific Council – 17/12/2014 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A.-I. Etienvre, Scientific Council – 17/12/2014 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kumimoji="0" lang="fr-FR" smtClean="0"/>
              <a:t>A.-I. Etienvre, Scientific Council – 17/12/2014 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rgbClr val="FF6600"/>
          </a:solidFill>
        </p:spPr>
        <p:txBody>
          <a:bodyPr anchor="b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9500" y="762000"/>
            <a:ext cx="368458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6488" y="762000"/>
            <a:ext cx="368458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5580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762000"/>
            <a:ext cx="75215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082675" y="533400"/>
            <a:ext cx="8061325" cy="0"/>
          </a:xfrm>
          <a:prstGeom prst="line">
            <a:avLst/>
          </a:prstGeom>
          <a:noFill/>
          <a:ln w="28575">
            <a:solidFill>
              <a:srgbClr val="FFB31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082675" y="6324600"/>
            <a:ext cx="8061325" cy="0"/>
          </a:xfrm>
          <a:prstGeom prst="line">
            <a:avLst/>
          </a:prstGeom>
          <a:noFill/>
          <a:ln w="28575">
            <a:solidFill>
              <a:srgbClr val="70BC1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5825" y="638175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5E5E5E"/>
                </a:solidFill>
              </a:defRPr>
            </a:lvl1pPr>
          </a:lstStyle>
          <a:p>
            <a:pPr>
              <a:defRPr/>
            </a:pPr>
            <a:endParaRPr lang="fr-FR">
              <a:latin typeface="Times New Roman" pitchFamily="18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8229600" y="64008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eaLnBrk="0" hangingPunct="0">
              <a:defRPr/>
            </a:pPr>
            <a:endParaRPr lang="en-GB" sz="1400">
              <a:latin typeface="Times New Roman" pitchFamily="18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066800" y="6400800"/>
            <a:ext cx="533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fr-FR" sz="1400">
                <a:solidFill>
                  <a:schemeClr val="bg2"/>
                </a:solidFill>
                <a:latin typeface="Times New Roman" pitchFamily="18" charset="0"/>
              </a:rPr>
              <a:t>A.-I. Etienvre CEA/DSM/IRFU/SPP</a:t>
            </a:r>
          </a:p>
        </p:txBody>
      </p:sp>
      <p:pic>
        <p:nvPicPr>
          <p:cNvPr id="2057" name="Picture 4" descr="class-fondblanc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42863"/>
            <a:ext cx="8001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9pPr>
    </p:titleStyle>
    <p:bodyStyle>
      <a:lvl1pPr indent="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1" i="1">
          <a:solidFill>
            <a:srgbClr val="000066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>
              <a:latin typeface="Times New Roman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fr-FR" sz="1400" smtClean="0">
                <a:solidFill>
                  <a:schemeClr val="tx2"/>
                </a:solidFill>
              </a:rPr>
              <a:t>A.-I. Etienvre, Scientific Council – 17/12/2014 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pic>
        <p:nvPicPr>
          <p:cNvPr id="10" name="Picture 4" descr="class-fondblan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42863"/>
            <a:ext cx="8001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n2p3.fr/event/10666" TargetMode="Externa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ous-titre 2"/>
          <p:cNvSpPr>
            <a:spLocks noGrp="1"/>
          </p:cNvSpPr>
          <p:nvPr>
            <p:ph type="subTitle" idx="1"/>
          </p:nvPr>
        </p:nvSpPr>
        <p:spPr>
          <a:xfrm>
            <a:off x="713581" y="3645024"/>
            <a:ext cx="7772400" cy="781883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fr-FR" sz="4000" dirty="0" smtClean="0"/>
              <a:t>Présentation du </a:t>
            </a:r>
            <a:r>
              <a:rPr lang="fr-FR" sz="4000" dirty="0" err="1" smtClean="0"/>
              <a:t>Labex</a:t>
            </a:r>
            <a:r>
              <a:rPr lang="fr-FR" sz="4000" dirty="0" smtClean="0"/>
              <a:t> P2IO</a:t>
            </a:r>
          </a:p>
          <a:p>
            <a:pPr>
              <a:buFont typeface="Wingdings 2" pitchFamily="18" charset="2"/>
              <a:buNone/>
            </a:pPr>
            <a:endParaRPr lang="fr-FR" sz="4000" dirty="0" smtClean="0"/>
          </a:p>
          <a:p>
            <a:pPr>
              <a:buFont typeface="Wingdings 2" pitchFamily="18" charset="2"/>
              <a:buNone/>
            </a:pPr>
            <a:endParaRPr lang="fr-FR" sz="3600" i="1" dirty="0" smtClean="0"/>
          </a:p>
          <a:p>
            <a:pPr>
              <a:buFont typeface="Wingdings 2" pitchFamily="18" charset="2"/>
              <a:buNone/>
            </a:pPr>
            <a:r>
              <a:rPr lang="fr-FR" sz="3600" i="1" dirty="0" smtClean="0"/>
              <a:t>Scientific Council – </a:t>
            </a:r>
            <a:r>
              <a:rPr lang="fr-FR" sz="3600" i="1" dirty="0" err="1" smtClean="0"/>
              <a:t>december</a:t>
            </a:r>
            <a:r>
              <a:rPr lang="fr-FR" sz="3600" i="1" dirty="0" smtClean="0"/>
              <a:t> 2014 </a:t>
            </a:r>
            <a:endParaRPr lang="fr-FR" sz="3600" i="1" dirty="0" smtClean="0"/>
          </a:p>
          <a:p>
            <a:r>
              <a:rPr lang="fr-FR" sz="2800" i="1" dirty="0"/>
              <a:t>Anne-Isabelle Etienvre</a:t>
            </a:r>
          </a:p>
          <a:p>
            <a:pPr>
              <a:buFont typeface="Wingdings 2" pitchFamily="18" charset="2"/>
              <a:buNone/>
            </a:pPr>
            <a:endParaRPr lang="fr-FR" sz="2800" i="1" dirty="0" smtClean="0"/>
          </a:p>
        </p:txBody>
      </p:sp>
      <p:pic>
        <p:nvPicPr>
          <p:cNvPr id="5123" name="Image 3" descr="bandeau_P2i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13" y="509588"/>
            <a:ext cx="803433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A.-I. Etienvre, Scientific Council – 17/12/2014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actions: post-doc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48288629"/>
              </p:ext>
            </p:extLst>
          </p:nvPr>
        </p:nvGraphicFramePr>
        <p:xfrm>
          <a:off x="323528" y="1556792"/>
          <a:ext cx="8640959" cy="5256589"/>
        </p:xfrm>
        <a:graphic>
          <a:graphicData uri="http://schemas.openxmlformats.org/drawingml/2006/table">
            <a:tbl>
              <a:tblPr/>
              <a:tblGrid>
                <a:gridCol w="1624385"/>
                <a:gridCol w="768939"/>
                <a:gridCol w="4229168"/>
                <a:gridCol w="1422539"/>
                <a:gridCol w="595928"/>
              </a:tblGrid>
              <a:tr h="19805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supervisor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Laboratory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Candidate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42" marR="5442" marT="54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42" marR="5442" marT="54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ARNAUD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IRFU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Analysis of the cosmological clusters in the Planck catalogue (P2)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Antoine Chamballu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5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DELIOT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IRFU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Search for top quark (P1)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Lisa Mijovic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GROSDIDIER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LAL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QCD network computing (P1, R3)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Konstantin Petrov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5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MUNOZ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IPN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DVCS and extraction of GPD (P3)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Rafayel Paremuzyan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POULET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Mars climatic evolution and search of habitability conditions (P4)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J. Flahaut+ C. Massé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VAN TENT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LPT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Modified gravity and cosmological perturbations (P2)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Shuntaro Mizuno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2012 (Theory Post-Docs)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42" marR="5442" marT="54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MOREAU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LPT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Higgs Bosons beyond the standard model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Roberto Barcelo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PETROPOULOS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CPHT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 hole: microscopical and holographical aspects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 Mukhopadhyay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WALLON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LPT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Theory and phenomenology of hard and exclusive QCD reactions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Leandro Almeida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2012 (Experimenter Post-Docs)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42" marR="5442" marT="54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ARMENGAUD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IRFU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Search for WIMPs with EDELWEISS-III detectors (P2)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Marie-Cécile Piro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DELLA-NEGRA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IPNO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Meteorites, exobiology and the Andromeda project (P4)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Mickael Eller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LJUNGVALL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CSNSM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Electromagnetic moments in exotic nuclei (P3)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Alain Goasduff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MARTINET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IPNO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Superconducting materials: an alternative to massive niobium in cavities (R1)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Cédric Baumier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POESCHL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LAL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Pattern recognition and machine learning for imaging calorimeters (P1)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Naomi van der Kolk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5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2013 (Post-Docs)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42" marR="5442" marT="54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BERNARD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LLR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HARPO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Philippe Gros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6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CANNES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IPNO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Electro-deposition of actinides in ionic liquids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Servando Lopez-Leon 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0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CAPRINI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IPhT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Gravitional waves as a new probe of the dark side of the Universe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Nicola Tamanini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COUDERC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IRFU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CMS : spin-parity of the new boson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 Favaro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D'HOSE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IRFU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COMPASS : proton transverse radius measurement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 Fuchey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OLLIVIER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Instrumentation for characterizing planetary atmospheres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 Danielski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GIULANI</a:t>
                      </a:r>
                    </a:p>
                  </a:txBody>
                  <a:tcPr marL="5442" marR="5442" marT="5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CSNSM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Optimization of optical bolometers for dark matter and double beta decay experiments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 Poda</a:t>
                      </a:r>
                    </a:p>
                  </a:txBody>
                  <a:tcPr marL="5442" marR="5442" marT="5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2" marR="5442" marT="5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03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A.-I. Etienvre, Scientific Council – 17/12/2014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11</a:t>
            </a:fld>
            <a:endParaRPr kumimoji="0" lang="en-US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48795284"/>
              </p:ext>
            </p:extLst>
          </p:nvPr>
        </p:nvGraphicFramePr>
        <p:xfrm>
          <a:off x="323530" y="2132854"/>
          <a:ext cx="8442645" cy="2358167"/>
        </p:xfrm>
        <a:graphic>
          <a:graphicData uri="http://schemas.openxmlformats.org/drawingml/2006/table">
            <a:tbl>
              <a:tblPr/>
              <a:tblGrid>
                <a:gridCol w="1704668"/>
                <a:gridCol w="806943"/>
                <a:gridCol w="4438189"/>
                <a:gridCol w="1492845"/>
              </a:tblGrid>
              <a:tr h="2679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2013 (inter-Labex)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MAMBRINI</a:t>
                      </a:r>
                    </a:p>
                  </a:txBody>
                  <a:tcPr marL="5845" marR="5845" marT="5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LPT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QEAGE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Scott Robertson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2014 (post-docs)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ABADA</a:t>
                      </a:r>
                    </a:p>
                  </a:txBody>
                  <a:tcPr marL="5845" marR="5845" marT="5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LPT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Physics of lepton flavor at LHC and high intensity experience era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 Toma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BALDISSERI</a:t>
                      </a:r>
                    </a:p>
                  </a:txBody>
                  <a:tcPr marL="5845" marR="5845" marT="5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IRFU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Upsilon study in Pb-Pb collisions and proton-proton in ALICE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 Lardeux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LACROIX</a:t>
                      </a:r>
                    </a:p>
                  </a:txBody>
                  <a:tcPr marL="5845" marR="5845" marT="5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IPNO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Microscopic description of fission (MicroFis Project)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Y. Tanimura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SALERNO</a:t>
                      </a:r>
                    </a:p>
                  </a:txBody>
                  <a:tcPr marL="5845" marR="5845" marT="5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LLR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Study of the Higgs boson self-coupling in the CMS experiment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G. Ortona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VARIOLA</a:t>
                      </a:r>
                    </a:p>
                  </a:txBody>
                  <a:tcPr marL="5845" marR="5845" marT="5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LAL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Characterization of collimation by crystal bent at LHC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L. Massacrier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YECHE</a:t>
                      </a:r>
                    </a:p>
                  </a:txBody>
                  <a:tcPr marL="5845" marR="5845" marT="5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IRFU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Study of the dark energy with BAOs in eBOSS and LSST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 </a:t>
                      </a:r>
                      <a:r>
                        <a:rPr lang="fr-FR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Raichoor</a:t>
                      </a:r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actions: post-doc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302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A.-I. Etienvre, Scientific Council – 17/12/2014 </a:t>
            </a:r>
            <a:endParaRPr kumimoji="0" lang="en-US"/>
          </a:p>
        </p:txBody>
      </p:sp>
      <p:sp>
        <p:nvSpPr>
          <p:cNvPr id="4" name="ZoneTexte 3"/>
          <p:cNvSpPr txBox="1"/>
          <p:nvPr/>
        </p:nvSpPr>
        <p:spPr>
          <a:xfrm>
            <a:off x="213310" y="292006"/>
            <a:ext cx="911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After</a:t>
            </a:r>
            <a:r>
              <a:rPr lang="fr-FR" dirty="0" smtClean="0"/>
              <a:t> 3 </a:t>
            </a:r>
            <a:r>
              <a:rPr lang="fr-FR" dirty="0" err="1" smtClean="0"/>
              <a:t>years</a:t>
            </a:r>
            <a:r>
              <a:rPr lang="fr-FR" dirty="0" smtClean="0"/>
              <a:t>, </a:t>
            </a:r>
            <a:r>
              <a:rPr lang="fr-FR" dirty="0" err="1" smtClean="0"/>
              <a:t>reasonable</a:t>
            </a:r>
            <a:r>
              <a:rPr lang="fr-FR" dirty="0" smtClean="0"/>
              <a:t> </a:t>
            </a:r>
            <a:r>
              <a:rPr lang="fr-FR" dirty="0" err="1" smtClean="0"/>
              <a:t>equilibrium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themas</a:t>
            </a:r>
            <a:r>
              <a:rPr lang="fr-FR" dirty="0" smtClean="0"/>
              <a:t>/</a:t>
            </a:r>
            <a:r>
              <a:rPr lang="fr-FR" dirty="0" err="1" smtClean="0"/>
              <a:t>laboratories</a:t>
            </a:r>
            <a:r>
              <a:rPr lang="fr-FR" dirty="0" smtClean="0"/>
              <a:t> </a:t>
            </a:r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349530"/>
              </p:ext>
            </p:extLst>
          </p:nvPr>
        </p:nvGraphicFramePr>
        <p:xfrm>
          <a:off x="323530" y="1373297"/>
          <a:ext cx="8352925" cy="4359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099"/>
                <a:gridCol w="929722"/>
                <a:gridCol w="722794"/>
                <a:gridCol w="830629"/>
                <a:gridCol w="1136650"/>
                <a:gridCol w="1032457"/>
                <a:gridCol w="830629"/>
                <a:gridCol w="830629"/>
                <a:gridCol w="722794"/>
                <a:gridCol w="723522"/>
              </a:tblGrid>
              <a:tr h="792088">
                <a:tc>
                  <a:txBody>
                    <a:bodyPr/>
                    <a:lstStyle/>
                    <a:p>
                      <a:endParaRPr lang="fr-FR" sz="1000" dirty="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CSNSM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IAS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IPNO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effectLst/>
                        </a:rPr>
                        <a:t>IRFU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effectLst/>
                        </a:rPr>
                        <a:t>(6 </a:t>
                      </a:r>
                      <a:r>
                        <a:rPr lang="fr-FR" sz="1100" kern="1200" dirty="0" err="1" smtClean="0">
                          <a:effectLst/>
                        </a:rPr>
                        <a:t>labs</a:t>
                      </a:r>
                      <a:r>
                        <a:rPr lang="fr-FR" sz="1100" kern="1200" dirty="0" smtClean="0">
                          <a:effectLst/>
                        </a:rPr>
                        <a:t>)</a:t>
                      </a:r>
                      <a:endParaRPr lang="fr-FR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LAL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LLR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LPT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CPhT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IPhT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  <a:tr h="64357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P1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 dirty="0" err="1">
                          <a:effectLst/>
                        </a:rPr>
                        <a:t>Deliot</a:t>
                      </a:r>
                      <a:endParaRPr lang="fr-FR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effectLst/>
                        </a:rPr>
                        <a:t>Couderc</a:t>
                      </a:r>
                      <a:endParaRPr lang="fr-FR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 dirty="0" err="1">
                          <a:effectLst/>
                        </a:rPr>
                        <a:t>Grosdidier</a:t>
                      </a:r>
                      <a:endParaRPr lang="fr-FR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 dirty="0" err="1">
                          <a:effectLst/>
                        </a:rPr>
                        <a:t>Poeschl</a:t>
                      </a:r>
                      <a:endParaRPr lang="fr-FR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Salerno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Moreau</a:t>
                      </a:r>
                      <a:endParaRPr lang="fr-FR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Abada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Petro-</a:t>
                      </a:r>
                      <a:endParaRPr lang="fr-FR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Poulos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</a:tr>
              <a:tr h="8129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P2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Giulani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Armengaud</a:t>
                      </a:r>
                      <a:endParaRPr lang="fr-FR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Arnaud</a:t>
                      </a:r>
                      <a:endParaRPr lang="fr-FR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Yeche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Bernard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VanTent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Caprini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  <a:tr h="5836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P3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Ljungvall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Munoz</a:t>
                      </a:r>
                      <a:endParaRPr lang="fr-FR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Lacroix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D’hose</a:t>
                      </a:r>
                      <a:endParaRPr lang="fr-FR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Baldisseri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Wallon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</a:tr>
              <a:tr h="5897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P4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Poulet</a:t>
                      </a:r>
                      <a:endParaRPr lang="fr-FR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Ollivier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Della</a:t>
                      </a:r>
                      <a:endParaRPr lang="fr-FR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Negra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</a:tr>
              <a:tr h="3543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R1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Martinet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Variola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</a:tr>
              <a:tr h="5836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Ener-gie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Cannes</a:t>
                      </a:r>
                      <a:endParaRPr lang="fr-FR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effectLst/>
                        <a:latin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83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A.-I. Etienvre, Scientific Council – 17/12/2014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 10 </a:t>
            </a:r>
            <a:r>
              <a:rPr lang="fr-FR" dirty="0" smtClean="0"/>
              <a:t>PhD </a:t>
            </a:r>
            <a:r>
              <a:rPr lang="fr-FR" dirty="0" err="1" smtClean="0"/>
              <a:t>ongoing</a:t>
            </a:r>
            <a:r>
              <a:rPr lang="fr-FR" dirty="0" smtClean="0"/>
              <a:t>, all </a:t>
            </a:r>
            <a:r>
              <a:rPr lang="fr-FR" dirty="0" err="1" smtClean="0"/>
              <a:t>co-funded</a:t>
            </a:r>
            <a:r>
              <a:rPr lang="fr-FR" dirty="0" smtClean="0"/>
              <a:t> by P2IO</a:t>
            </a:r>
          </a:p>
          <a:p>
            <a:pPr lvl="1"/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co-funding</a:t>
            </a:r>
            <a:r>
              <a:rPr lang="fr-FR" dirty="0" smtClean="0"/>
              <a:t> sources have been </a:t>
            </a:r>
            <a:r>
              <a:rPr lang="fr-FR" dirty="0" err="1" smtClean="0"/>
              <a:t>investigated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high rate of </a:t>
            </a:r>
            <a:r>
              <a:rPr lang="fr-FR" dirty="0" err="1" smtClean="0"/>
              <a:t>success</a:t>
            </a: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actions: PhD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767208"/>
              </p:ext>
            </p:extLst>
          </p:nvPr>
        </p:nvGraphicFramePr>
        <p:xfrm>
          <a:off x="395536" y="2843439"/>
          <a:ext cx="8370639" cy="3033833"/>
        </p:xfrm>
        <a:graphic>
          <a:graphicData uri="http://schemas.openxmlformats.org/drawingml/2006/table">
            <a:tbl>
              <a:tblPr/>
              <a:tblGrid>
                <a:gridCol w="1696209"/>
                <a:gridCol w="802939"/>
                <a:gridCol w="3261939"/>
                <a:gridCol w="1485437"/>
                <a:gridCol w="1124115"/>
              </a:tblGrid>
              <a:tr h="1617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</a:t>
                      </a:r>
                      <a:r>
                        <a:rPr lang="fr-F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supervisor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Laboratory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Candidate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cofunding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7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66" marR="5866" marT="5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66" marR="5866" marT="58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DESCOTES-GENON 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LPT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Search for right weak currents in the quark sector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Luiz Vale Silva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CNRS/INP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RIMBAULT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LAL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Fast luminosity monitoring using diamond sensors for super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luminous B meson factories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Dima El Khechen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 517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URBAN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IPNO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Collective modes in the internal crust of a neutron star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Noël Martin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CNRS/IN2P3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LANGER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IAS</a:t>
                      </a:r>
                    </a:p>
                  </a:txBody>
                  <a:tcPr marL="5866" marR="5866" marT="5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Magnetic fields at very large cosmologic scales</a:t>
                      </a:r>
                    </a:p>
                  </a:txBody>
                  <a:tcPr marL="5866" marR="5866" marT="58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Jean-Baptiste Durrive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 financing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GRANA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IPhT</a:t>
                      </a:r>
                    </a:p>
                  </a:txBody>
                  <a:tcPr marL="5866" marR="5866" marT="5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String theory</a:t>
                      </a:r>
                    </a:p>
                  </a:txBody>
                  <a:tcPr marL="5866" marR="5866" marT="58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M.Nkotos</a:t>
                      </a:r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 107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BACHACOU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IRFU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Discovering the Higgs boson produced in association with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 top-anti-top pair using boosting techniques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Eloi Le Quilleuc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DORE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IRFU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Characterization of fission fragments and development of FALSTAFF device 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Loic Thulliez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HELLO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LAL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Search of gravitational waves with Advanced Virgo and Advanced Ligo detectors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J. Casanueva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IN2P3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RAMNSTEIN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IPNO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Studying excited states of the nucleon with the HADES detector at GSI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F. Scozzi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GSI 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M. El Khaldi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LAL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Development of a copper compact accelerating section with strong gradient in band S (3 GHz) for Thom-X LINAC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L. Garolfi</a:t>
                      </a: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Industry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729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A.-I. Etienvre, Scientific Council – 17/12/2014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4781128"/>
          </a:xfrm>
        </p:spPr>
        <p:txBody>
          <a:bodyPr/>
          <a:lstStyle/>
          <a:p>
            <a:r>
              <a:rPr lang="fr-FR" dirty="0" smtClean="0"/>
              <a:t>R&amp;D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upstream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r>
              <a:rPr lang="fr-FR" dirty="0" smtClean="0"/>
              <a:t> (2011, 2013, ..): </a:t>
            </a:r>
            <a:r>
              <a:rPr lang="fr-FR" dirty="0" smtClean="0"/>
              <a:t>550 </a:t>
            </a:r>
            <a:r>
              <a:rPr lang="fr-FR" dirty="0" smtClean="0"/>
              <a:t>k€</a:t>
            </a:r>
          </a:p>
          <a:p>
            <a:pPr lvl="1"/>
            <a:r>
              <a:rPr lang="fr-FR" dirty="0" err="1" smtClean="0"/>
              <a:t>Projects</a:t>
            </a:r>
            <a:r>
              <a:rPr lang="fr-FR" dirty="0" smtClean="0"/>
              <a:t> are </a:t>
            </a:r>
            <a:r>
              <a:rPr lang="fr-FR" dirty="0" err="1" smtClean="0"/>
              <a:t>pre-selected</a:t>
            </a:r>
            <a:r>
              <a:rPr lang="fr-FR" dirty="0" smtClean="0"/>
              <a:t> by a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committee</a:t>
            </a:r>
            <a:r>
              <a:rPr lang="fr-FR" dirty="0" smtClean="0"/>
              <a:t> (CSRD)</a:t>
            </a:r>
          </a:p>
          <a:p>
            <a:pPr lvl="2"/>
            <a:r>
              <a:rPr lang="fr-FR" dirty="0" err="1" smtClean="0"/>
              <a:t>Criteria</a:t>
            </a:r>
            <a:r>
              <a:rPr lang="fr-FR" dirty="0" smtClean="0"/>
              <a:t>: </a:t>
            </a:r>
            <a:r>
              <a:rPr lang="fr-FR" dirty="0" err="1" smtClean="0"/>
              <a:t>innovative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, </a:t>
            </a:r>
            <a:r>
              <a:rPr lang="fr-FR" dirty="0" err="1" smtClean="0"/>
              <a:t>synergy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labs</a:t>
            </a:r>
            <a:r>
              <a:rPr lang="fr-FR" dirty="0" smtClean="0"/>
              <a:t>, </a:t>
            </a:r>
          </a:p>
          <a:p>
            <a:pPr marL="685800" lvl="2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</a:t>
            </a:r>
            <a:r>
              <a:rPr lang="fr-FR" dirty="0" err="1" smtClean="0"/>
              <a:t>added</a:t>
            </a:r>
            <a:r>
              <a:rPr lang="fr-FR" dirty="0" smtClean="0"/>
              <a:t> value for P2IO</a:t>
            </a:r>
          </a:p>
          <a:p>
            <a:pPr lvl="2"/>
            <a:r>
              <a:rPr lang="fr-FR" dirty="0" smtClean="0"/>
              <a:t>Final </a:t>
            </a:r>
            <a:r>
              <a:rPr lang="fr-FR" dirty="0" err="1" smtClean="0"/>
              <a:t>selection</a:t>
            </a:r>
            <a:r>
              <a:rPr lang="fr-FR" dirty="0" smtClean="0"/>
              <a:t>: </a:t>
            </a:r>
            <a:r>
              <a:rPr lang="fr-FR" dirty="0" err="1" smtClean="0"/>
              <a:t>steering</a:t>
            </a:r>
            <a:r>
              <a:rPr lang="fr-FR" dirty="0" smtClean="0"/>
              <a:t> </a:t>
            </a:r>
            <a:r>
              <a:rPr lang="fr-FR" dirty="0" err="1" smtClean="0"/>
              <a:t>committee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smtClean="0"/>
              <a:t>2011 </a:t>
            </a:r>
            <a:r>
              <a:rPr lang="fr-FR" dirty="0" err="1" smtClean="0"/>
              <a:t>projects</a:t>
            </a:r>
            <a:r>
              <a:rPr lang="fr-FR" dirty="0" smtClean="0"/>
              <a:t> (9) : all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advanced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see</a:t>
            </a:r>
            <a:r>
              <a:rPr lang="fr-FR" dirty="0" smtClean="0">
                <a:sym typeface="Wingdings" panose="05000000000000000000" pitchFamily="2" charset="2"/>
              </a:rPr>
              <a:t> poster session (+ 1 talk)</a:t>
            </a:r>
          </a:p>
          <a:p>
            <a:pPr lvl="2"/>
            <a:r>
              <a:rPr lang="fr-FR" dirty="0" err="1" smtClean="0">
                <a:sym typeface="Wingdings" panose="05000000000000000000" pitchFamily="2" charset="2"/>
              </a:rPr>
              <a:t>Mid-term</a:t>
            </a:r>
            <a:r>
              <a:rPr lang="fr-FR" dirty="0" smtClean="0">
                <a:sym typeface="Wingdings" panose="05000000000000000000" pitchFamily="2" charset="2"/>
              </a:rPr>
              <a:t> report </a:t>
            </a:r>
            <a:r>
              <a:rPr lang="fr-FR" dirty="0" err="1" smtClean="0">
                <a:sym typeface="Wingdings" panose="05000000000000000000" pitchFamily="2" charset="2"/>
              </a:rPr>
              <a:t>required</a:t>
            </a:r>
            <a:endParaRPr lang="fr-FR" dirty="0" smtClean="0">
              <a:sym typeface="Wingdings" panose="05000000000000000000" pitchFamily="2" charset="2"/>
            </a:endParaRPr>
          </a:p>
          <a:p>
            <a:pPr marL="685800" lvl="2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2013 call: 9 </a:t>
            </a:r>
            <a:r>
              <a:rPr lang="fr-FR" dirty="0" err="1" smtClean="0"/>
              <a:t>projects</a:t>
            </a:r>
            <a:r>
              <a:rPr lang="fr-FR" dirty="0" smtClean="0"/>
              <a:t> out of 25 have been </a:t>
            </a:r>
            <a:r>
              <a:rPr lang="fr-FR" dirty="0" err="1" smtClean="0"/>
              <a:t>selected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Poster session </a:t>
            </a:r>
            <a:r>
              <a:rPr lang="fr-FR" dirty="0" err="1" smtClean="0"/>
              <a:t>today</a:t>
            </a:r>
            <a:endParaRPr lang="fr-FR" dirty="0" smtClean="0"/>
          </a:p>
          <a:p>
            <a:pPr marL="365760" lvl="1" indent="0">
              <a:buNone/>
            </a:pPr>
            <a:r>
              <a:rPr lang="fr-FR" dirty="0"/>
              <a:t>	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</a:t>
            </a:r>
            <a:r>
              <a:rPr lang="fr-FR" dirty="0" smtClean="0"/>
              <a:t>actions: R&amp;D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577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A.-I. Etienvre, Scientific Council – 17/12/2014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15</a:t>
            </a:fld>
            <a:endParaRPr kumimoji="0" lang="en-US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31554348"/>
              </p:ext>
            </p:extLst>
          </p:nvPr>
        </p:nvGraphicFramePr>
        <p:xfrm>
          <a:off x="323528" y="2348880"/>
          <a:ext cx="8153400" cy="2470579"/>
        </p:xfrm>
        <a:graphic>
          <a:graphicData uri="http://schemas.openxmlformats.org/drawingml/2006/table">
            <a:tbl>
              <a:tblPr/>
              <a:tblGrid>
                <a:gridCol w="715008"/>
                <a:gridCol w="922591"/>
                <a:gridCol w="5074252"/>
                <a:gridCol w="1441549"/>
              </a:tblGrid>
              <a:tr h="3113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Project </a:t>
                      </a:r>
                      <a:r>
                        <a:rPr lang="fr-FR" sz="1000" b="1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Supervisor</a:t>
                      </a:r>
                      <a:endParaRPr lang="fr-FR" sz="10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Laboratory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Allocated budget(k€)    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21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Bambade</a:t>
                      </a:r>
                    </a:p>
                  </a:txBody>
                  <a:tcPr marL="6919" marR="6919" marT="6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LAL</a:t>
                      </a:r>
                    </a:p>
                  </a:txBody>
                  <a:tcPr marL="6919" marR="6919" marT="6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Development and implementation of semi-conductor sensors for measuring ATF2 beam halo and detect Compton recoil electrons after interaction point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6919" marR="6919" marT="6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1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Bernard</a:t>
                      </a:r>
                    </a:p>
                  </a:txBody>
                  <a:tcPr marL="6919" marR="6919" marT="6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LLR</a:t>
                      </a:r>
                    </a:p>
                  </a:txBody>
                  <a:tcPr marL="6919" marR="6919" marT="6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Astronomy of high angular precision and polarimetry, over the threshold of pair creation, MeV-TeV 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6919" marR="6919" marT="6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Chamont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LLR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GridCL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Delagnes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IRFU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SAMPIC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Lunney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CSNSM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novel antiproton‐decelerator concept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6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Marnieros</a:t>
                      </a:r>
                    </a:p>
                  </a:txBody>
                  <a:tcPr marL="6919" marR="6919" marT="6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CSNSM</a:t>
                      </a:r>
                    </a:p>
                  </a:txBody>
                  <a:tcPr marL="6919" marR="6919" marT="6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generation cryogenic sensors for Astrophysics and Cosmology observation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6919" marR="6919" marT="6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Martinet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IPNO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Superconducting Thin Film multilayered for SRF accelerating cavity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Tatischeff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CSNSM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Development of a small Compton telescope prototype with gamma rays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Yvon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IRFU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Ionization detector for CALIPSO project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6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593</a:t>
                      </a:r>
                    </a:p>
                  </a:txBody>
                  <a:tcPr marL="6919" marR="6919" marT="6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: R&amp;D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1772816"/>
            <a:ext cx="113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2011 call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29015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A.-I. Etienvre, Scientific Council – 17/12/2014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2013 call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actions : R&amp;D</a:t>
            </a:r>
            <a:endParaRPr lang="fr-FR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419350"/>
            <a:ext cx="8999537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016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A.-I. Etienvre, Scientific Council – 17/12/2014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r>
              <a:rPr lang="fr-FR" dirty="0" smtClean="0"/>
              <a:t> (18 </a:t>
            </a:r>
            <a:r>
              <a:rPr lang="fr-FR" dirty="0" err="1" smtClean="0"/>
              <a:t>projects</a:t>
            </a:r>
            <a:r>
              <a:rPr lang="fr-FR" dirty="0" smtClean="0"/>
              <a:t>, 590 + 530 k€)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028384" cy="990600"/>
          </a:xfrm>
        </p:spPr>
        <p:txBody>
          <a:bodyPr/>
          <a:lstStyle/>
          <a:p>
            <a:r>
              <a:rPr lang="fr-FR" dirty="0" smtClean="0"/>
              <a:t>P2IO actions : R&amp;D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459164"/>
              </p:ext>
            </p:extLst>
          </p:nvPr>
        </p:nvGraphicFramePr>
        <p:xfrm>
          <a:off x="251519" y="2276873"/>
          <a:ext cx="7992889" cy="363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3"/>
                <a:gridCol w="1080120"/>
                <a:gridCol w="864096"/>
                <a:gridCol w="864096"/>
                <a:gridCol w="936104"/>
                <a:gridCol w="1224136"/>
                <a:gridCol w="1080120"/>
                <a:gridCol w="1296144"/>
              </a:tblGrid>
              <a:tr h="89663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CSNSM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IAS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IMNC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IPNO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IRFU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LAL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LLR</a:t>
                      </a:r>
                      <a:endParaRPr lang="fr-FR" sz="1400" dirty="0"/>
                    </a:p>
                  </a:txBody>
                  <a:tcPr/>
                </a:tc>
              </a:tr>
              <a:tr h="767165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Lunney</a:t>
                      </a:r>
                      <a:r>
                        <a:rPr lang="fr-FR" sz="1200" dirty="0" smtClean="0"/>
                        <a:t> (96)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Martinet (80)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Delerue (50)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57416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Marnieros</a:t>
                      </a:r>
                      <a:r>
                        <a:rPr lang="fr-FR" sz="1200" dirty="0" smtClean="0"/>
                        <a:t> (70)</a:t>
                      </a:r>
                    </a:p>
                    <a:p>
                      <a:r>
                        <a:rPr lang="fr-FR" sz="1200" dirty="0" err="1" smtClean="0"/>
                        <a:t>Tatischeff</a:t>
                      </a:r>
                      <a:r>
                        <a:rPr lang="fr-FR" sz="1200" dirty="0" smtClean="0"/>
                        <a:t> (40)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Brunetto</a:t>
                      </a:r>
                      <a:r>
                        <a:rPr lang="fr-FR" sz="1200" dirty="0" smtClean="0"/>
                        <a:t> (74.5)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Blumenfeld</a:t>
                      </a:r>
                      <a:r>
                        <a:rPr lang="fr-FR" sz="1200" dirty="0" smtClean="0"/>
                        <a:t> (67)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Schwemling (56)</a:t>
                      </a:r>
                    </a:p>
                    <a:p>
                      <a:r>
                        <a:rPr lang="fr-FR" sz="1200" dirty="0" smtClean="0"/>
                        <a:t>Nones (76)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Delagnes (70)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Gunsing (43)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Leroy (58)</a:t>
                      </a:r>
                    </a:p>
                    <a:p>
                      <a:r>
                        <a:rPr lang="fr-FR" sz="1200" dirty="0" smtClean="0"/>
                        <a:t>Bambade (55)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Bernard (81)</a:t>
                      </a:r>
                    </a:p>
                    <a:p>
                      <a:r>
                        <a:rPr lang="fr-FR" sz="1200" dirty="0" err="1" smtClean="0"/>
                        <a:t>Zabi</a:t>
                      </a:r>
                      <a:r>
                        <a:rPr lang="fr-FR" sz="1200" dirty="0" smtClean="0"/>
                        <a:t> (42.5)</a:t>
                      </a:r>
                      <a:endParaRPr lang="fr-FR" sz="1200" dirty="0"/>
                    </a:p>
                  </a:txBody>
                  <a:tcPr/>
                </a:tc>
              </a:tr>
              <a:tr h="57416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R3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Chamont</a:t>
                      </a:r>
                      <a:r>
                        <a:rPr lang="fr-FR" sz="1200" dirty="0" smtClean="0"/>
                        <a:t> (61)</a:t>
                      </a:r>
                      <a:endParaRPr lang="fr-FR" sz="1200" dirty="0"/>
                    </a:p>
                  </a:txBody>
                  <a:tcPr/>
                </a:tc>
              </a:tr>
              <a:tr h="57416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Santé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Ménard (65)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Yvon (40)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503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A.-I. Etienvre, Scientific Council – 17/12/2014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495800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Proposals</a:t>
            </a:r>
            <a:r>
              <a:rPr lang="fr-FR" dirty="0" smtClean="0"/>
              <a:t> </a:t>
            </a:r>
            <a:r>
              <a:rPr lang="fr-FR" dirty="0" smtClean="0"/>
              <a:t>made by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technological</a:t>
            </a:r>
            <a:r>
              <a:rPr lang="fr-FR" dirty="0" smtClean="0"/>
              <a:t> groups:</a:t>
            </a:r>
          </a:p>
          <a:p>
            <a:pPr lvl="2"/>
            <a:r>
              <a:rPr lang="fr-FR" altLang="fr-FR" dirty="0" err="1" smtClean="0"/>
              <a:t>Acceltech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CaptInnov</a:t>
            </a:r>
            <a:r>
              <a:rPr lang="fr-FR" altLang="fr-FR" dirty="0" smtClean="0"/>
              <a:t> , </a:t>
            </a:r>
            <a:r>
              <a:rPr lang="fr-FR" altLang="fr-FR" dirty="0" err="1" smtClean="0"/>
              <a:t>Radiomatter</a:t>
            </a:r>
            <a:r>
              <a:rPr lang="fr-FR" altLang="fr-FR" dirty="0" smtClean="0"/>
              <a:t>, Virtual data, </a:t>
            </a:r>
            <a:r>
              <a:rPr lang="fr-FR" altLang="fr-FR" dirty="0" err="1" smtClean="0"/>
              <a:t>Spacetech</a:t>
            </a:r>
            <a:endParaRPr lang="fr-FR" altLang="fr-FR" dirty="0" smtClean="0"/>
          </a:p>
          <a:p>
            <a:r>
              <a:rPr lang="fr-FR" altLang="fr-FR" dirty="0" smtClean="0"/>
              <a:t>First call (2012): 2 </a:t>
            </a:r>
            <a:r>
              <a:rPr lang="fr-FR" altLang="fr-FR" dirty="0" err="1" smtClean="0"/>
              <a:t>projects</a:t>
            </a:r>
            <a:endParaRPr lang="fr-FR" altLang="fr-FR" dirty="0" smtClean="0"/>
          </a:p>
          <a:p>
            <a:pPr lvl="2"/>
            <a:r>
              <a:rPr lang="fr-FR" altLang="fr-FR" dirty="0" err="1" smtClean="0"/>
              <a:t>CaptInnov</a:t>
            </a:r>
            <a:r>
              <a:rPr lang="fr-FR" altLang="fr-FR" dirty="0" smtClean="0"/>
              <a:t> : 200 k€ </a:t>
            </a:r>
            <a:r>
              <a:rPr lang="fr-FR" altLang="fr-FR" dirty="0" err="1" smtClean="0"/>
              <a:t>from</a:t>
            </a:r>
            <a:r>
              <a:rPr lang="fr-FR" altLang="fr-FR" dirty="0" smtClean="0"/>
              <a:t> P2IO + 140 k€ </a:t>
            </a:r>
            <a:r>
              <a:rPr lang="fr-FR" altLang="fr-FR" dirty="0" err="1" smtClean="0"/>
              <a:t>from</a:t>
            </a:r>
            <a:r>
              <a:rPr lang="fr-FR" altLang="fr-FR" dirty="0" smtClean="0"/>
              <a:t> the  </a:t>
            </a:r>
            <a:r>
              <a:rPr lang="fr-FR" altLang="fr-FR" dirty="0" err="1" smtClean="0"/>
              <a:t>Region</a:t>
            </a:r>
            <a:r>
              <a:rPr lang="fr-FR" altLang="fr-FR" dirty="0" smtClean="0"/>
              <a:t> Ile de France: an illustration of a </a:t>
            </a:r>
            <a:r>
              <a:rPr lang="fr-FR" altLang="fr-FR" dirty="0" err="1" smtClean="0"/>
              <a:t>way</a:t>
            </a:r>
            <a:r>
              <a:rPr lang="fr-FR" altLang="fr-FR" dirty="0" smtClean="0"/>
              <a:t> to </a:t>
            </a:r>
            <a:r>
              <a:rPr lang="fr-FR" altLang="fr-FR" dirty="0" err="1" smtClean="0"/>
              <a:t>maximize</a:t>
            </a:r>
            <a:r>
              <a:rPr lang="fr-FR" altLang="fr-FR" dirty="0" smtClean="0"/>
              <a:t> the impact of </a:t>
            </a:r>
            <a:r>
              <a:rPr lang="fr-FR" altLang="fr-FR" dirty="0" err="1" smtClean="0"/>
              <a:t>our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limited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resources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Virtual data (300 k€)</a:t>
            </a:r>
          </a:p>
          <a:p>
            <a:pPr lvl="2"/>
            <a:r>
              <a:rPr lang="fr-FR" altLang="fr-FR" dirty="0" err="1" smtClean="0"/>
              <a:t>See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presentations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today</a:t>
            </a:r>
            <a:r>
              <a:rPr lang="fr-FR" altLang="fr-FR" dirty="0" smtClean="0"/>
              <a:t> </a:t>
            </a:r>
            <a:r>
              <a:rPr lang="fr-FR" altLang="fr-FR" dirty="0" smtClean="0">
                <a:sym typeface="Wingdings" panose="05000000000000000000" pitchFamily="2" charset="2"/>
              </a:rPr>
              <a:t></a:t>
            </a:r>
            <a:r>
              <a:rPr lang="fr-FR" altLang="fr-FR" dirty="0" smtClean="0"/>
              <a:t> impressive collaborative </a:t>
            </a:r>
            <a:r>
              <a:rPr lang="fr-FR" altLang="fr-FR" dirty="0" err="1" smtClean="0"/>
              <a:t>work</a:t>
            </a:r>
            <a:r>
              <a:rPr lang="fr-FR" altLang="fr-FR" dirty="0" smtClean="0"/>
              <a:t> </a:t>
            </a:r>
          </a:p>
          <a:p>
            <a:r>
              <a:rPr lang="fr-FR" altLang="fr-FR" dirty="0"/>
              <a:t> </a:t>
            </a:r>
            <a:r>
              <a:rPr lang="fr-FR" altLang="fr-FR" dirty="0" smtClean="0"/>
              <a:t>Second</a:t>
            </a:r>
            <a:r>
              <a:rPr lang="fr-FR" altLang="fr-FR" dirty="0" smtClean="0"/>
              <a:t> call (2014): 3 </a:t>
            </a:r>
            <a:r>
              <a:rPr lang="fr-FR" altLang="fr-FR" dirty="0" err="1" smtClean="0"/>
              <a:t>projects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selected</a:t>
            </a:r>
            <a:r>
              <a:rPr lang="fr-FR" altLang="fr-FR" dirty="0" smtClean="0"/>
              <a:t> </a:t>
            </a:r>
          </a:p>
          <a:p>
            <a:pPr lvl="2"/>
            <a:r>
              <a:rPr lang="fr-FR" altLang="fr-FR" dirty="0" err="1" smtClean="0"/>
              <a:t>Intrapix</a:t>
            </a:r>
            <a:r>
              <a:rPr lang="fr-FR" altLang="fr-FR" dirty="0" smtClean="0"/>
              <a:t>: </a:t>
            </a:r>
            <a:r>
              <a:rPr lang="en-US" dirty="0" smtClean="0"/>
              <a:t>characterization </a:t>
            </a:r>
            <a:r>
              <a:rPr lang="en-US" dirty="0"/>
              <a:t>of the </a:t>
            </a:r>
            <a:r>
              <a:rPr lang="en-US" dirty="0" err="1"/>
              <a:t>intrapixel</a:t>
            </a:r>
            <a:r>
              <a:rPr lang="en-US" dirty="0"/>
              <a:t> answer variations for astrophysics </a:t>
            </a:r>
            <a:r>
              <a:rPr lang="en-US" dirty="0" smtClean="0"/>
              <a:t>detectors (150 k€ from P2IO + add. Funding from Ile de France)</a:t>
            </a:r>
          </a:p>
          <a:p>
            <a:pPr lvl="2"/>
            <a:r>
              <a:rPr lang="en-US" altLang="fr-FR" dirty="0" err="1" smtClean="0"/>
              <a:t>PANAMA:</a:t>
            </a:r>
            <a:r>
              <a:rPr lang="en-US" dirty="0" err="1"/>
              <a:t>surface</a:t>
            </a:r>
            <a:r>
              <a:rPr lang="en-US" dirty="0"/>
              <a:t> characterization and cryogenic properties </a:t>
            </a:r>
            <a:r>
              <a:rPr lang="en-US" dirty="0" smtClean="0"/>
              <a:t>measurements</a:t>
            </a:r>
          </a:p>
          <a:p>
            <a:pPr lvl="2"/>
            <a:r>
              <a:rPr lang="en-US" altLang="fr-FR" dirty="0" smtClean="0"/>
              <a:t>ACTIF: </a:t>
            </a:r>
            <a:r>
              <a:rPr lang="en-US" dirty="0"/>
              <a:t>radioactive surface studies, within the CACAO facility </a:t>
            </a:r>
            <a:endParaRPr lang="fr-FR" altLang="fr-FR" dirty="0" smtClean="0"/>
          </a:p>
          <a:p>
            <a:pPr lvl="2"/>
            <a:endParaRPr lang="fr-FR" altLang="fr-FR" dirty="0"/>
          </a:p>
          <a:p>
            <a:pPr lvl="1"/>
            <a:endParaRPr lang="fr-FR" dirty="0" smtClean="0"/>
          </a:p>
          <a:p>
            <a:pPr marL="365760" lvl="1" indent="0">
              <a:buNone/>
            </a:pP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</a:t>
            </a:r>
            <a:r>
              <a:rPr lang="fr-FR" dirty="0" smtClean="0"/>
              <a:t>actions: new </a:t>
            </a:r>
            <a:r>
              <a:rPr lang="fr-FR" dirty="0" err="1" smtClean="0"/>
              <a:t>platforms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0774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actions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13253" y="1987624"/>
            <a:ext cx="9144000" cy="5257800"/>
          </a:xfrm>
        </p:spPr>
        <p:txBody>
          <a:bodyPr>
            <a:normAutofit/>
          </a:bodyPr>
          <a:lstStyle/>
          <a:p>
            <a:r>
              <a:rPr lang="fr-FR" dirty="0" smtClean="0"/>
              <a:t>Call for </a:t>
            </a:r>
            <a:r>
              <a:rPr lang="fr-FR" dirty="0" err="1" smtClean="0"/>
              <a:t>platform</a:t>
            </a:r>
            <a:r>
              <a:rPr lang="fr-FR" dirty="0" smtClean="0"/>
              <a:t> </a:t>
            </a:r>
            <a:r>
              <a:rPr lang="fr-FR" dirty="0" err="1" smtClean="0"/>
              <a:t>operations</a:t>
            </a:r>
            <a:r>
              <a:rPr lang="fr-FR" dirty="0" smtClean="0"/>
              <a:t> (90 k€)</a:t>
            </a:r>
          </a:p>
          <a:p>
            <a:pPr lvl="1"/>
            <a:r>
              <a:rPr lang="fr-FR" dirty="0" err="1" smtClean="0"/>
              <a:t>Decreasing</a:t>
            </a:r>
            <a:r>
              <a:rPr lang="fr-FR" dirty="0" smtClean="0"/>
              <a:t> ;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centered</a:t>
            </a:r>
            <a:r>
              <a:rPr lang="fr-FR" dirty="0" smtClean="0"/>
              <a:t> on </a:t>
            </a:r>
            <a:r>
              <a:rPr lang="fr-FR" dirty="0" err="1" smtClean="0"/>
              <a:t>specific</a:t>
            </a:r>
            <a:r>
              <a:rPr lang="fr-FR" dirty="0" smtClean="0"/>
              <a:t> P2IO </a:t>
            </a:r>
            <a:r>
              <a:rPr lang="fr-FR" dirty="0" err="1" smtClean="0"/>
              <a:t>platforms</a:t>
            </a:r>
            <a:r>
              <a:rPr lang="fr-FR" dirty="0" smtClean="0"/>
              <a:t> in the future</a:t>
            </a:r>
            <a:endParaRPr lang="fr-FR" dirty="0" smtClean="0"/>
          </a:p>
          <a:p>
            <a:pPr marL="365760" lvl="1" indent="0">
              <a:buNone/>
            </a:pPr>
            <a:endParaRPr lang="fr-FR" dirty="0" smtClean="0"/>
          </a:p>
          <a:p>
            <a:r>
              <a:rPr lang="fr-FR" dirty="0" err="1" smtClean="0"/>
              <a:t>Teaching</a:t>
            </a:r>
            <a:r>
              <a:rPr lang="fr-FR" dirty="0" smtClean="0"/>
              <a:t> and </a:t>
            </a:r>
            <a:r>
              <a:rPr lang="fr-FR" dirty="0" err="1" smtClean="0"/>
              <a:t>outreach</a:t>
            </a:r>
            <a:r>
              <a:rPr lang="fr-FR" dirty="0" smtClean="0"/>
              <a:t> (120 k€)</a:t>
            </a:r>
          </a:p>
          <a:p>
            <a:pPr lvl="1"/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L.Verstraete’s</a:t>
            </a:r>
            <a:r>
              <a:rPr lang="fr-FR" dirty="0" smtClean="0"/>
              <a:t> talk </a:t>
            </a:r>
            <a:r>
              <a:rPr lang="fr-FR" dirty="0" err="1" smtClean="0"/>
              <a:t>today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Visitors</a:t>
            </a:r>
            <a:r>
              <a:rPr lang="fr-FR" dirty="0" smtClean="0"/>
              <a:t>, </a:t>
            </a:r>
            <a:r>
              <a:rPr lang="fr-FR" dirty="0" err="1" smtClean="0"/>
              <a:t>conferences</a:t>
            </a:r>
            <a:endParaRPr lang="fr-FR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A.-I. Etienvre, Scientific Council – 17/12/2014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3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449580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5F5F5F"/>
                </a:solidFill>
              </a:rPr>
              <a:t>Goals of </a:t>
            </a:r>
            <a:r>
              <a:rPr lang="fr-FR" dirty="0" err="1" smtClean="0">
                <a:solidFill>
                  <a:srgbClr val="5F5F5F"/>
                </a:solidFill>
              </a:rPr>
              <a:t>this</a:t>
            </a:r>
            <a:r>
              <a:rPr lang="fr-FR" dirty="0" smtClean="0">
                <a:solidFill>
                  <a:srgbClr val="5F5F5F"/>
                </a:solidFill>
              </a:rPr>
              <a:t> meeting:</a:t>
            </a:r>
          </a:p>
          <a:p>
            <a:pPr lvl="1"/>
            <a:r>
              <a:rPr lang="fr-FR" dirty="0" smtClean="0">
                <a:solidFill>
                  <a:srgbClr val="5F5F5F"/>
                </a:solidFill>
              </a:rPr>
              <a:t>Open session</a:t>
            </a:r>
            <a:r>
              <a:rPr lang="fr-FR" dirty="0" smtClean="0">
                <a:solidFill>
                  <a:srgbClr val="5F5F5F"/>
                </a:solidFill>
              </a:rPr>
              <a:t>: </a:t>
            </a:r>
            <a:r>
              <a:rPr lang="fr-FR" dirty="0" err="1" smtClean="0">
                <a:solidFill>
                  <a:srgbClr val="5F5F5F"/>
                </a:solidFill>
              </a:rPr>
              <a:t>summary</a:t>
            </a:r>
            <a:r>
              <a:rPr lang="fr-FR" dirty="0" smtClean="0">
                <a:solidFill>
                  <a:srgbClr val="5F5F5F"/>
                </a:solidFill>
              </a:rPr>
              <a:t> of P2IO actions</a:t>
            </a:r>
            <a:endParaRPr lang="fr-FR" dirty="0" smtClean="0">
              <a:solidFill>
                <a:srgbClr val="5F5F5F"/>
              </a:solidFill>
            </a:endParaRPr>
          </a:p>
          <a:p>
            <a:pPr lvl="2"/>
            <a:r>
              <a:rPr lang="fr-FR" dirty="0" err="1">
                <a:solidFill>
                  <a:srgbClr val="5F5F5F"/>
                </a:solidFill>
              </a:rPr>
              <a:t>P</a:t>
            </a:r>
            <a:r>
              <a:rPr lang="fr-FR" dirty="0" err="1" smtClean="0">
                <a:solidFill>
                  <a:srgbClr val="5F5F5F"/>
                </a:solidFill>
              </a:rPr>
              <a:t>resentations</a:t>
            </a:r>
            <a:r>
              <a:rPr lang="fr-FR" dirty="0" smtClean="0">
                <a:solidFill>
                  <a:srgbClr val="5F5F5F"/>
                </a:solidFill>
              </a:rPr>
              <a:t>:</a:t>
            </a:r>
            <a:endParaRPr lang="fr-FR" dirty="0" smtClean="0">
              <a:solidFill>
                <a:srgbClr val="5F5F5F"/>
              </a:solidFill>
            </a:endParaRPr>
          </a:p>
          <a:p>
            <a:pPr lvl="3"/>
            <a:r>
              <a:rPr lang="fr-FR" dirty="0" err="1" smtClean="0">
                <a:solidFill>
                  <a:srgbClr val="5F5F5F"/>
                </a:solidFill>
              </a:rPr>
              <a:t>Platforms</a:t>
            </a:r>
            <a:r>
              <a:rPr lang="fr-FR" dirty="0" smtClean="0">
                <a:solidFill>
                  <a:srgbClr val="5F5F5F"/>
                </a:solidFill>
              </a:rPr>
              <a:t>, illustrative P2IO </a:t>
            </a:r>
            <a:r>
              <a:rPr lang="fr-FR" dirty="0" err="1" smtClean="0">
                <a:solidFill>
                  <a:srgbClr val="5F5F5F"/>
                </a:solidFill>
              </a:rPr>
              <a:t>projects</a:t>
            </a:r>
            <a:r>
              <a:rPr lang="fr-FR" dirty="0" smtClean="0">
                <a:solidFill>
                  <a:srgbClr val="5F5F5F"/>
                </a:solidFill>
              </a:rPr>
              <a:t>, </a:t>
            </a:r>
            <a:r>
              <a:rPr lang="fr-FR" dirty="0" err="1" smtClean="0">
                <a:solidFill>
                  <a:srgbClr val="5F5F5F"/>
                </a:solidFill>
              </a:rPr>
              <a:t>teaching</a:t>
            </a:r>
            <a:r>
              <a:rPr lang="fr-FR" dirty="0" smtClean="0">
                <a:solidFill>
                  <a:srgbClr val="5F5F5F"/>
                </a:solidFill>
              </a:rPr>
              <a:t> and </a:t>
            </a:r>
            <a:r>
              <a:rPr lang="fr-FR" dirty="0" err="1" smtClean="0">
                <a:solidFill>
                  <a:srgbClr val="5F5F5F"/>
                </a:solidFill>
              </a:rPr>
              <a:t>outreach</a:t>
            </a:r>
            <a:endParaRPr lang="fr-FR" dirty="0">
              <a:solidFill>
                <a:srgbClr val="5F5F5F"/>
              </a:solidFill>
            </a:endParaRPr>
          </a:p>
          <a:p>
            <a:pPr lvl="2"/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Poster sessions:</a:t>
            </a:r>
          </a:p>
          <a:p>
            <a:pPr lvl="3"/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R&amp;D, post-doc and PhD</a:t>
            </a:r>
          </a:p>
          <a:p>
            <a:pPr marL="1143000" lvl="3" indent="0">
              <a:buNone/>
            </a:pPr>
            <a:endParaRPr lang="fr-FR" dirty="0" smtClean="0">
              <a:solidFill>
                <a:srgbClr val="5F5F5F"/>
              </a:solidFill>
              <a:sym typeface="Wingdings" panose="05000000000000000000" pitchFamily="2" charset="2"/>
            </a:endParaRPr>
          </a:p>
          <a:p>
            <a:pPr lvl="1"/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Open discussion on the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foreseen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evolutions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for P2IO post-2015 (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tomorrow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)</a:t>
            </a:r>
            <a:endParaRPr lang="fr-FR" dirty="0" smtClean="0">
              <a:solidFill>
                <a:srgbClr val="5F5F5F"/>
              </a:solidFill>
              <a:sym typeface="Wingdings" panose="05000000000000000000" pitchFamily="2" charset="2"/>
            </a:endParaRPr>
          </a:p>
          <a:p>
            <a:pPr marL="685800" lvl="2" indent="0">
              <a:buNone/>
            </a:pPr>
            <a:endParaRPr lang="fr-FR" dirty="0" smtClean="0">
              <a:solidFill>
                <a:srgbClr val="5F5F5F"/>
              </a:solidFill>
              <a:sym typeface="Wingdings" panose="05000000000000000000" pitchFamily="2" charset="2"/>
            </a:endParaRPr>
          </a:p>
          <a:p>
            <a:pPr lvl="1"/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Closed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sessions:  </a:t>
            </a:r>
          </a:p>
          <a:p>
            <a:pPr lvl="2"/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Discussions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with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several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experts</a:t>
            </a:r>
          </a:p>
          <a:p>
            <a:pPr lvl="2"/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Interactions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with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Steering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Com.</a:t>
            </a:r>
          </a:p>
          <a:p>
            <a:pPr lvl="2"/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First 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feedback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from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the Scientific Council and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advices</a:t>
            </a:r>
            <a:endParaRPr lang="fr-FR" dirty="0" smtClean="0">
              <a:solidFill>
                <a:srgbClr val="5F5F5F"/>
              </a:solidFill>
            </a:endParaRPr>
          </a:p>
          <a:p>
            <a:pPr lvl="2"/>
            <a:endParaRPr lang="fr-FR" dirty="0" smtClean="0">
              <a:solidFill>
                <a:srgbClr val="5F5F5F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27584" y="332656"/>
            <a:ext cx="8028384" cy="9906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Welcome</a:t>
            </a:r>
            <a:r>
              <a:rPr lang="fr-FR" dirty="0" smtClean="0"/>
              <a:t> to the </a:t>
            </a:r>
            <a:r>
              <a:rPr lang="fr-FR" dirty="0" smtClean="0"/>
              <a:t>3</a:t>
            </a:r>
            <a:r>
              <a:rPr lang="fr-FR" baseline="30000" dirty="0" smtClean="0"/>
              <a:t>rd</a:t>
            </a:r>
            <a:r>
              <a:rPr lang="fr-FR" dirty="0" smtClean="0"/>
              <a:t> </a:t>
            </a:r>
            <a:r>
              <a:rPr lang="fr-FR" dirty="0" smtClean="0"/>
              <a:t>P2IO SC meeting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A.-I. Etienvre, Scientific Council – 17/12/2014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79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A.-I. Etienvre, Scientific Council – 17/12/2014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3/11/2014: </a:t>
            </a:r>
            <a:r>
              <a:rPr lang="fr-FR" dirty="0" err="1" smtClean="0"/>
              <a:t>summary</a:t>
            </a:r>
            <a:r>
              <a:rPr lang="fr-FR" dirty="0" smtClean="0"/>
              <a:t> of P2IO actions/</a:t>
            </a:r>
            <a:r>
              <a:rPr lang="fr-FR" dirty="0" err="1" smtClean="0"/>
              <a:t>projects</a:t>
            </a:r>
            <a:r>
              <a:rPr lang="fr-FR" dirty="0" smtClean="0"/>
              <a:t> to </a:t>
            </a:r>
            <a:r>
              <a:rPr lang="fr-FR" dirty="0" err="1" smtClean="0"/>
              <a:t>our</a:t>
            </a:r>
            <a:r>
              <a:rPr lang="fr-FR" dirty="0" smtClean="0"/>
              <a:t> local </a:t>
            </a:r>
            <a:r>
              <a:rPr lang="fr-FR" dirty="0" err="1" smtClean="0"/>
              <a:t>community</a:t>
            </a:r>
            <a:r>
              <a:rPr lang="fr-FR" dirty="0" smtClean="0"/>
              <a:t> </a:t>
            </a:r>
            <a:endParaRPr lang="fr-FR" dirty="0" smtClean="0"/>
          </a:p>
          <a:p>
            <a:pPr lvl="1"/>
            <a:r>
              <a:rPr lang="fr-FR" dirty="0" smtClean="0"/>
              <a:t>Excellent </a:t>
            </a:r>
            <a:r>
              <a:rPr lang="fr-FR" dirty="0" smtClean="0"/>
              <a:t>feedback</a:t>
            </a:r>
            <a:endParaRPr lang="fr-FR" dirty="0" smtClean="0"/>
          </a:p>
          <a:p>
            <a:pPr lvl="1"/>
            <a:r>
              <a:rPr lang="fr-FR" dirty="0" smtClean="0"/>
              <a:t>200 </a:t>
            </a:r>
            <a:r>
              <a:rPr lang="fr-FR" dirty="0" smtClean="0"/>
              <a:t>people</a:t>
            </a:r>
            <a:endParaRPr lang="fr-FR" dirty="0" smtClean="0"/>
          </a:p>
          <a:p>
            <a:pPr lvl="1"/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indico.in2p3.fr/event/10666</a:t>
            </a:r>
            <a:endParaRPr lang="fr-FR" dirty="0" smtClean="0"/>
          </a:p>
          <a:p>
            <a:pPr marL="365760" lvl="1" indent="0">
              <a:buNone/>
            </a:pPr>
            <a:endParaRPr lang="fr-FR" dirty="0"/>
          </a:p>
          <a:p>
            <a:r>
              <a:rPr lang="fr-FR" dirty="0" err="1" smtClean="0"/>
              <a:t>Consequently</a:t>
            </a:r>
            <a:r>
              <a:rPr lang="fr-FR" dirty="0" smtClean="0"/>
              <a:t>, meeting </a:t>
            </a:r>
            <a:r>
              <a:rPr lang="fr-FR" dirty="0" err="1" smtClean="0"/>
              <a:t>with</a:t>
            </a:r>
            <a:r>
              <a:rPr lang="fr-FR" dirty="0" smtClean="0"/>
              <a:t> ANR (French National Agency)</a:t>
            </a:r>
            <a:endParaRPr lang="fr-FR" dirty="0" smtClean="0"/>
          </a:p>
          <a:p>
            <a:pPr lvl="1"/>
            <a:r>
              <a:rPr lang="fr-FR" dirty="0" err="1" smtClean="0"/>
              <a:t>Very</a:t>
            </a:r>
            <a:r>
              <a:rPr lang="fr-FR" dirty="0" smtClean="0"/>
              <a:t> positive feedback on the </a:t>
            </a:r>
            <a:r>
              <a:rPr lang="fr-FR" dirty="0" err="1" smtClean="0"/>
              <a:t>progress</a:t>
            </a:r>
            <a:r>
              <a:rPr lang="fr-FR" dirty="0" smtClean="0"/>
              <a:t> made by P2IO (</a:t>
            </a:r>
            <a:r>
              <a:rPr lang="fr-FR" dirty="0" smtClean="0"/>
              <a:t>publications, R&amp;D </a:t>
            </a:r>
            <a:r>
              <a:rPr lang="fr-FR" dirty="0" err="1" smtClean="0"/>
              <a:t>breakthroughs</a:t>
            </a:r>
            <a:r>
              <a:rPr lang="fr-FR" dirty="0" smtClean="0"/>
              <a:t>, structuration</a:t>
            </a:r>
            <a:r>
              <a:rPr lang="fr-FR" dirty="0" smtClean="0"/>
              <a:t>)</a:t>
            </a:r>
            <a:endParaRPr lang="fr-FR" dirty="0" smtClean="0"/>
          </a:p>
          <a:p>
            <a:pPr lvl="1"/>
            <a:r>
              <a:rPr lang="fr-FR" dirty="0" err="1" smtClean="0"/>
              <a:t>Mid-term</a:t>
            </a:r>
            <a:r>
              <a:rPr lang="fr-FR" dirty="0" smtClean="0"/>
              <a:t> report: </a:t>
            </a:r>
            <a:r>
              <a:rPr lang="fr-FR" dirty="0" err="1" smtClean="0"/>
              <a:t>ready</a:t>
            </a:r>
            <a:r>
              <a:rPr lang="fr-FR" dirty="0" smtClean="0"/>
              <a:t> in March, oral </a:t>
            </a:r>
            <a:r>
              <a:rPr lang="fr-FR" dirty="0" err="1" smtClean="0"/>
              <a:t>presentation</a:t>
            </a:r>
            <a:r>
              <a:rPr lang="fr-FR" dirty="0" smtClean="0"/>
              <a:t> in </a:t>
            </a:r>
            <a:r>
              <a:rPr lang="fr-FR" dirty="0" err="1" smtClean="0"/>
              <a:t>june</a:t>
            </a: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open </a:t>
            </a:r>
            <a:r>
              <a:rPr lang="fr-FR" dirty="0" err="1" smtClean="0"/>
              <a:t>day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1290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A.-I. Etienvre, Scientific Council – 17/12/2014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Success</a:t>
            </a:r>
            <a:r>
              <a:rPr lang="fr-FR" dirty="0" smtClean="0"/>
              <a:t> </a:t>
            </a:r>
            <a:r>
              <a:rPr lang="fr-FR" dirty="0" err="1" smtClean="0"/>
              <a:t>criteria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90820"/>
              </p:ext>
            </p:extLst>
          </p:nvPr>
        </p:nvGraphicFramePr>
        <p:xfrm>
          <a:off x="971600" y="2073488"/>
          <a:ext cx="6621854" cy="4310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104"/>
                <a:gridCol w="793168"/>
                <a:gridCol w="648072"/>
                <a:gridCol w="3525510"/>
              </a:tblGrid>
              <a:tr h="196612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Criteria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2015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2020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Achieved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r>
                        <a:rPr lang="fr-FR" sz="1400" dirty="0">
                          <a:effectLst/>
                        </a:rPr>
                        <a:t>(2014)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835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scientists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incoming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2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8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No</a:t>
                      </a:r>
                      <a:r>
                        <a:rPr lang="fr-FR" sz="1400" baseline="0" dirty="0" smtClean="0">
                          <a:effectLst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</a:rPr>
                        <a:t>specific</a:t>
                      </a:r>
                      <a:r>
                        <a:rPr lang="fr-FR" sz="1400" baseline="0" dirty="0" smtClean="0">
                          <a:effectLst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</a:rPr>
                        <a:t>grant</a:t>
                      </a:r>
                      <a:endParaRPr lang="fr-FR" sz="1400" dirty="0">
                        <a:effectLst/>
                      </a:endParaRPr>
                    </a:p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16 </a:t>
                      </a:r>
                      <a:r>
                        <a:rPr lang="fr-FR" sz="1400" dirty="0" err="1" smtClean="0">
                          <a:effectLst/>
                        </a:rPr>
                        <a:t>visitors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171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Number</a:t>
                      </a:r>
                      <a:r>
                        <a:rPr lang="fr-FR" sz="1400" dirty="0" smtClean="0">
                          <a:effectLst/>
                        </a:rPr>
                        <a:t> of national and international </a:t>
                      </a:r>
                      <a:r>
                        <a:rPr lang="fr-FR" sz="1400" dirty="0" err="1" smtClean="0">
                          <a:effectLst/>
                        </a:rPr>
                        <a:t>contracts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5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10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2 (</a:t>
                      </a:r>
                      <a:r>
                        <a:rPr lang="fr-FR" sz="1400" dirty="0" err="1" smtClean="0">
                          <a:effectLst/>
                        </a:rPr>
                        <a:t>platforms</a:t>
                      </a:r>
                      <a:r>
                        <a:rPr lang="fr-FR" sz="1400" dirty="0" smtClean="0">
                          <a:effectLst/>
                        </a:rPr>
                        <a:t>)</a:t>
                      </a:r>
                      <a:endParaRPr lang="fr-FR" sz="1400" dirty="0">
                        <a:effectLst/>
                      </a:endParaRPr>
                    </a:p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8 </a:t>
                      </a:r>
                      <a:r>
                        <a:rPr lang="fr-FR" sz="1400" dirty="0" smtClean="0">
                          <a:effectLst/>
                        </a:rPr>
                        <a:t>(PhD</a:t>
                      </a:r>
                      <a:r>
                        <a:rPr lang="fr-FR" sz="1400" baseline="0" dirty="0" smtClean="0">
                          <a:effectLst/>
                        </a:rPr>
                        <a:t> Grants</a:t>
                      </a:r>
                      <a:r>
                        <a:rPr lang="fr-FR" sz="1400" dirty="0" smtClean="0">
                          <a:effectLst/>
                        </a:rPr>
                        <a:t>)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612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Publications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25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60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55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171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Conferences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5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10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6 </a:t>
                      </a:r>
                      <a:r>
                        <a:rPr lang="fr-FR" sz="1400" dirty="0" err="1" smtClean="0">
                          <a:effectLst/>
                        </a:rPr>
                        <a:t>specific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r>
                        <a:rPr lang="fr-FR" sz="1400" dirty="0">
                          <a:effectLst/>
                        </a:rPr>
                        <a:t>P2IO</a:t>
                      </a:r>
                    </a:p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25 </a:t>
                      </a:r>
                      <a:r>
                        <a:rPr lang="fr-FR" sz="1400" dirty="0" err="1" smtClean="0">
                          <a:effectLst/>
                        </a:rPr>
                        <a:t>funding</a:t>
                      </a:r>
                      <a:r>
                        <a:rPr lang="fr-FR" sz="1400" baseline="0" dirty="0" smtClean="0">
                          <a:effectLst/>
                        </a:rPr>
                        <a:t> 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23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Technological</a:t>
                      </a:r>
                      <a:r>
                        <a:rPr lang="fr-FR" sz="1400" baseline="0" dirty="0" smtClean="0">
                          <a:effectLst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</a:rPr>
                        <a:t>breakthroughs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3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8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6 </a:t>
                      </a:r>
                      <a:r>
                        <a:rPr lang="fr-FR" sz="1400" dirty="0">
                          <a:effectLst/>
                        </a:rPr>
                        <a:t>R&amp;D </a:t>
                      </a:r>
                      <a:r>
                        <a:rPr lang="fr-FR" sz="1400" dirty="0" err="1" smtClean="0">
                          <a:effectLst/>
                        </a:rPr>
                        <a:t>projects</a:t>
                      </a:r>
                      <a:r>
                        <a:rPr lang="fr-FR" sz="1400" baseline="0" dirty="0" smtClean="0">
                          <a:effectLst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</a:rPr>
                        <a:t>achieved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612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Platforms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4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8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5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23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Common </a:t>
                      </a:r>
                      <a:r>
                        <a:rPr lang="fr-FR" sz="1400" dirty="0" err="1" smtClean="0">
                          <a:effectLst/>
                        </a:rPr>
                        <a:t>bids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3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8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3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612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Actions inter </a:t>
                      </a:r>
                      <a:r>
                        <a:rPr lang="fr-FR" sz="1400" dirty="0" err="1">
                          <a:effectLst/>
                        </a:rPr>
                        <a:t>Labex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3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5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2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23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Interdisciplinary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r>
                        <a:rPr lang="fr-FR" sz="1400" dirty="0" err="1" smtClean="0">
                          <a:effectLst/>
                        </a:rPr>
                        <a:t>partnerships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2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5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3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23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Industrial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r>
                        <a:rPr lang="fr-FR" sz="1400" dirty="0" err="1" smtClean="0">
                          <a:effectLst/>
                        </a:rPr>
                        <a:t>partnerships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2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5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1 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440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A.-I. Etienvre, Scientific Council – 17/12/2014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Possible update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Success</a:t>
            </a:r>
            <a:r>
              <a:rPr lang="fr-FR" dirty="0" smtClean="0"/>
              <a:t> </a:t>
            </a:r>
            <a:r>
              <a:rPr lang="fr-FR" dirty="0" err="1" smtClean="0"/>
              <a:t>criteria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793092"/>
              </p:ext>
            </p:extLst>
          </p:nvPr>
        </p:nvGraphicFramePr>
        <p:xfrm>
          <a:off x="971600" y="2073488"/>
          <a:ext cx="7992888" cy="3241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/>
                <a:gridCol w="5328592"/>
              </a:tblGrid>
              <a:tr h="413812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Criteria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  <a:latin typeface="+mn-lt"/>
                          <a:cs typeface="+mn-cs"/>
                        </a:rPr>
                        <a:t>Comments</a:t>
                      </a:r>
                      <a:endParaRPr lang="fr-FR" sz="1400" dirty="0">
                        <a:effectLst/>
                        <a:latin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718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Number</a:t>
                      </a:r>
                      <a:r>
                        <a:rPr lang="fr-FR" sz="1400" dirty="0" smtClean="0">
                          <a:effectLst/>
                        </a:rPr>
                        <a:t> of national and international </a:t>
                      </a:r>
                      <a:r>
                        <a:rPr lang="fr-FR" sz="1400" dirty="0" err="1" smtClean="0">
                          <a:effectLst/>
                        </a:rPr>
                        <a:t>contracts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Submitted</a:t>
                      </a:r>
                      <a:r>
                        <a:rPr lang="fr-FR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successful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specify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amount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of money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thus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obtained</a:t>
                      </a:r>
                      <a:endParaRPr lang="fr-FR" sz="14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Separate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national and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european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contracts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906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Publications</a:t>
                      </a:r>
                      <a:endParaRPr lang="fr-FR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Could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more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ambitious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actual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5771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Conferences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Could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more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ambitious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require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high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conferences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related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incoming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visitors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,..)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812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Technological</a:t>
                      </a:r>
                      <a:r>
                        <a:rPr lang="fr-FR" sz="1400" baseline="0" dirty="0" smtClean="0">
                          <a:effectLst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</a:rPr>
                        <a:t>breakthroughs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Give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of patents?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906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Platforms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812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Interdisciplinary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r>
                        <a:rPr lang="fr-FR" sz="1400" dirty="0" err="1" smtClean="0">
                          <a:effectLst/>
                        </a:rPr>
                        <a:t>partnerships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Number</a:t>
                      </a:r>
                      <a:r>
                        <a:rPr lang="fr-FR" sz="1200" baseline="0" dirty="0" smtClean="0"/>
                        <a:t> of P2IO </a:t>
                      </a:r>
                      <a:r>
                        <a:rPr lang="fr-FR" sz="1200" baseline="0" dirty="0" err="1" smtClean="0"/>
                        <a:t>interdisciplinary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projects</a:t>
                      </a:r>
                      <a:endParaRPr lang="fr-FR" sz="1200" dirty="0"/>
                    </a:p>
                  </a:txBody>
                  <a:tcPr marL="68580" marR="68580" marT="0" marB="0"/>
                </a:tc>
              </a:tr>
              <a:tr h="413812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Industrial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r>
                        <a:rPr lang="fr-FR" sz="1400" dirty="0" err="1" smtClean="0">
                          <a:effectLst/>
                        </a:rPr>
                        <a:t>partnerships</a:t>
                      </a:r>
                      <a:endParaRPr lang="fr-FR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Difficult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disentangle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existing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partnerships</a:t>
                      </a:r>
                      <a:r>
                        <a:rPr lang="fr-FR" sz="1400" baseline="0" dirty="0">
                          <a:effectLst/>
                          <a:latin typeface="Cambri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fr-FR" sz="1400" baseline="0" dirty="0" smtClean="0">
                          <a:effectLst/>
                          <a:latin typeface="Cambria"/>
                          <a:ea typeface="+mn-ea"/>
                          <a:cs typeface="Times New Roman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baseline="0" dirty="0" err="1" smtClean="0">
                          <a:effectLst/>
                          <a:latin typeface="Cambria"/>
                          <a:ea typeface="+mn-ea"/>
                          <a:cs typeface="Times New Roman"/>
                          <a:sym typeface="Wingdings" panose="05000000000000000000" pitchFamily="2" charset="2"/>
                        </a:rPr>
                        <a:t>underestimated</a:t>
                      </a:r>
                      <a:r>
                        <a:rPr lang="fr-FR" sz="1400" baseline="0" dirty="0" smtClean="0">
                          <a:effectLst/>
                          <a:latin typeface="Cambria"/>
                          <a:ea typeface="+mn-ea"/>
                          <a:cs typeface="Times New Roman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  <a:latin typeface="Cambria"/>
                          <a:ea typeface="+mn-ea"/>
                          <a:cs typeface="Times New Roman"/>
                          <a:sym typeface="Wingdings" panose="05000000000000000000" pitchFamily="2" charset="2"/>
                        </a:rPr>
                        <a:t>now</a:t>
                      </a:r>
                      <a:endParaRPr lang="fr-FR" sz="14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658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A.-I. Etienvre, Scientific Council – 17/12/2014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CSI 2014</a:t>
            </a:r>
            <a:endParaRPr lang="fr-F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561222" cy="411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765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A.-I. Etienvre, Scientific Council – 17/12/2014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CSI 2014</a:t>
            </a:r>
            <a:endParaRPr lang="fr-F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68078"/>
            <a:ext cx="7964778" cy="341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277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A.-I. Etienvre, Scientific Council – 17/12/2014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CSI 2014</a:t>
            </a:r>
            <a:endParaRPr lang="fr-F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643235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852937"/>
            <a:ext cx="6120680" cy="12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756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A.-I. Etienvre, Scientific Council – 17/12/2014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2014 budget consistent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predictions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Budget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056982"/>
              </p:ext>
            </p:extLst>
          </p:nvPr>
        </p:nvGraphicFramePr>
        <p:xfrm>
          <a:off x="1043608" y="2420888"/>
          <a:ext cx="6624735" cy="3456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925"/>
                <a:gridCol w="2207925"/>
                <a:gridCol w="2208885"/>
              </a:tblGrid>
              <a:tr h="6912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Poste budgétaire</a:t>
                      </a:r>
                      <a:endParaRPr lang="fr-FR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Budget prévisionnel</a:t>
                      </a:r>
                      <a:endParaRPr lang="fr-FR" sz="10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2014 (k€)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Budget réalisé 2014 (k€)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R&amp;D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500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601,14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Post-docs/doctorants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800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800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Valorisation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50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50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Formation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129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47.5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Jouvence plateformes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90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Attractivité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16.5</a:t>
                      </a:r>
                      <a:endParaRPr lang="fr-FR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Gouvernance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Total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1569</a:t>
                      </a:r>
                      <a:endParaRPr lang="fr-FR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1535,14</a:t>
                      </a:r>
                      <a:endParaRPr lang="fr-FR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61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A.-I. Etienvre, Scientific Council – 17/12/2014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Suggested</a:t>
            </a:r>
            <a:r>
              <a:rPr lang="fr-FR" dirty="0" smtClean="0"/>
              <a:t> by Paris-Saclay </a:t>
            </a:r>
            <a:r>
              <a:rPr lang="fr-FR" dirty="0" err="1" smtClean="0"/>
              <a:t>University</a:t>
            </a:r>
            <a:r>
              <a:rPr lang="fr-FR" dirty="0" smtClean="0"/>
              <a:t> for the </a:t>
            </a:r>
            <a:r>
              <a:rPr lang="fr-FR" dirty="0" err="1" smtClean="0"/>
              <a:t>general</a:t>
            </a:r>
            <a:r>
              <a:rPr lang="fr-FR" dirty="0" smtClean="0"/>
              <a:t> 2015 </a:t>
            </a:r>
            <a:r>
              <a:rPr lang="fr-FR" dirty="0" err="1" smtClean="0"/>
              <a:t>LabEx</a:t>
            </a:r>
            <a:r>
              <a:rPr lang="fr-FR" dirty="0" smtClean="0"/>
              <a:t> </a:t>
            </a:r>
            <a:r>
              <a:rPr lang="fr-FR" dirty="0" err="1" smtClean="0"/>
              <a:t>evaluation</a:t>
            </a:r>
            <a:endParaRPr lang="fr-FR" dirty="0" smtClean="0"/>
          </a:p>
          <a:p>
            <a:pPr lvl="1"/>
            <a:r>
              <a:rPr lang="en-US" dirty="0"/>
              <a:t>Is the </a:t>
            </a:r>
            <a:r>
              <a:rPr lang="en-US" dirty="0" err="1"/>
              <a:t>Labex</a:t>
            </a:r>
            <a:r>
              <a:rPr lang="en-US" dirty="0"/>
              <a:t> fulfilling its objectives and goals? Is there a need to reconsider them?</a:t>
            </a:r>
            <a:endParaRPr lang="fr-FR" dirty="0"/>
          </a:p>
          <a:p>
            <a:pPr lvl="1"/>
            <a:r>
              <a:rPr lang="en-US" dirty="0"/>
              <a:t>Relevance and ambition of future plans, and of the strategy to achieve them.</a:t>
            </a:r>
            <a:endParaRPr lang="fr-FR" dirty="0"/>
          </a:p>
          <a:p>
            <a:pPr lvl="1"/>
            <a:r>
              <a:rPr lang="en-US" dirty="0"/>
              <a:t>What are the obstacles and problems the </a:t>
            </a:r>
            <a:r>
              <a:rPr lang="en-US" dirty="0" err="1"/>
              <a:t>Labex</a:t>
            </a:r>
            <a:r>
              <a:rPr lang="en-US" dirty="0"/>
              <a:t> faces up to? Is the </a:t>
            </a:r>
            <a:r>
              <a:rPr lang="en-US" dirty="0" err="1"/>
              <a:t>Labex</a:t>
            </a:r>
            <a:r>
              <a:rPr lang="en-US" dirty="0"/>
              <a:t> funding strategy appropriate?</a:t>
            </a:r>
            <a:endParaRPr lang="fr-FR" dirty="0"/>
          </a:p>
          <a:p>
            <a:pPr lvl="1"/>
            <a:r>
              <a:rPr lang="en-US" dirty="0"/>
              <a:t>Are there key, overarching scientific questions that may have been overlooked in the current activities? Does the </a:t>
            </a:r>
            <a:r>
              <a:rPr lang="en-US" dirty="0" err="1"/>
              <a:t>Labex</a:t>
            </a:r>
            <a:r>
              <a:rPr lang="en-US" dirty="0"/>
              <a:t> promote the exploration of new frontiers?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73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4637112"/>
          </a:xfrm>
        </p:spPr>
        <p:txBody>
          <a:bodyPr/>
          <a:lstStyle/>
          <a:p>
            <a:r>
              <a:rPr lang="fr-FR" dirty="0" smtClean="0"/>
              <a:t>A network of 10 </a:t>
            </a:r>
            <a:r>
              <a:rPr lang="fr-FR" dirty="0" err="1" smtClean="0"/>
              <a:t>laboratories</a:t>
            </a:r>
            <a:r>
              <a:rPr lang="fr-FR" dirty="0" smtClean="0"/>
              <a:t> and 2 teams </a:t>
            </a:r>
          </a:p>
          <a:p>
            <a:pPr lvl="1"/>
            <a:r>
              <a:rPr lang="fr-FR" dirty="0" err="1" smtClean="0"/>
              <a:t>Funded</a:t>
            </a:r>
            <a:r>
              <a:rPr lang="fr-FR" dirty="0" smtClean="0"/>
              <a:t> by French </a:t>
            </a:r>
            <a:r>
              <a:rPr lang="fr-FR" dirty="0" err="1" smtClean="0"/>
              <a:t>Government</a:t>
            </a:r>
            <a:r>
              <a:rPr lang="fr-FR" dirty="0" smtClean="0"/>
              <a:t> in a </a:t>
            </a:r>
            <a:r>
              <a:rPr lang="fr-FR" dirty="0" err="1" smtClean="0"/>
              <a:t>general</a:t>
            </a:r>
            <a:r>
              <a:rPr lang="fr-FR" dirty="0" smtClean="0"/>
              <a:t> call (2011)</a:t>
            </a:r>
          </a:p>
          <a:p>
            <a:pPr lvl="2"/>
            <a:r>
              <a:rPr lang="fr-FR" dirty="0" smtClean="0"/>
              <a:t>14 M€ over 9 </a:t>
            </a:r>
            <a:r>
              <a:rPr lang="fr-FR" dirty="0" err="1" smtClean="0"/>
              <a:t>years</a:t>
            </a:r>
            <a:r>
              <a:rPr lang="fr-FR" dirty="0" smtClean="0"/>
              <a:t> (April 2011 – </a:t>
            </a:r>
            <a:r>
              <a:rPr lang="fr-FR" dirty="0" err="1" smtClean="0"/>
              <a:t>december</a:t>
            </a:r>
            <a:r>
              <a:rPr lang="fr-FR" dirty="0" smtClean="0"/>
              <a:t> 2019)</a:t>
            </a:r>
          </a:p>
          <a:p>
            <a:pPr lvl="1"/>
            <a:r>
              <a:rPr lang="fr-FR" dirty="0" err="1" smtClean="0"/>
              <a:t>Belong</a:t>
            </a:r>
            <a:r>
              <a:rPr lang="fr-FR" dirty="0" smtClean="0"/>
              <a:t> to 4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organisms</a:t>
            </a:r>
            <a:endParaRPr lang="fr-FR" dirty="0" smtClean="0"/>
          </a:p>
          <a:p>
            <a:pPr lvl="2"/>
            <a:r>
              <a:rPr lang="fr-FR" dirty="0" smtClean="0"/>
              <a:t>CEA, CNRS, Ecole Polytechnique, Paris Sud </a:t>
            </a:r>
            <a:r>
              <a:rPr lang="fr-FR" dirty="0" err="1" smtClean="0"/>
              <a:t>University</a:t>
            </a:r>
            <a:endParaRPr lang="fr-FR" dirty="0" smtClean="0"/>
          </a:p>
          <a:p>
            <a:pPr lvl="1"/>
            <a:r>
              <a:rPr lang="fr-FR" dirty="0" smtClean="0"/>
              <a:t>18</a:t>
            </a:r>
            <a:r>
              <a:rPr lang="fr-FR" dirty="0" smtClean="0"/>
              <a:t>00 </a:t>
            </a:r>
            <a:r>
              <a:rPr lang="fr-FR" dirty="0" smtClean="0"/>
              <a:t>people (</a:t>
            </a:r>
            <a:r>
              <a:rPr lang="fr-FR" dirty="0" err="1" smtClean="0"/>
              <a:t>researchers</a:t>
            </a:r>
            <a:r>
              <a:rPr lang="fr-FR" dirty="0" smtClean="0"/>
              <a:t> &amp; prof., </a:t>
            </a:r>
            <a:r>
              <a:rPr lang="fr-FR" dirty="0" err="1" smtClean="0"/>
              <a:t>engeneers</a:t>
            </a:r>
            <a:r>
              <a:rPr lang="fr-FR" dirty="0" smtClean="0"/>
              <a:t>, post-docs, PhD </a:t>
            </a:r>
            <a:r>
              <a:rPr lang="fr-FR" dirty="0" err="1" smtClean="0"/>
              <a:t>students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Goals:</a:t>
            </a:r>
            <a:r>
              <a:rPr lang="fr-FR" dirty="0" err="1"/>
              <a:t>select</a:t>
            </a:r>
            <a:r>
              <a:rPr lang="fr-FR" dirty="0"/>
              <a:t> and </a:t>
            </a:r>
            <a:r>
              <a:rPr lang="fr-FR" dirty="0" err="1"/>
              <a:t>fund</a:t>
            </a:r>
            <a:r>
              <a:rPr lang="fr-FR" dirty="0"/>
              <a:t> </a:t>
            </a:r>
            <a:r>
              <a:rPr lang="fr-FR" dirty="0" err="1"/>
              <a:t>common</a:t>
            </a:r>
            <a:r>
              <a:rPr lang="fr-FR" dirty="0"/>
              <a:t> actions to </a:t>
            </a:r>
            <a:r>
              <a:rPr lang="fr-FR" dirty="0" err="1"/>
              <a:t>promote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science</a:t>
            </a:r>
          </a:p>
          <a:p>
            <a:pPr marL="365760" lvl="1" indent="0">
              <a:buNone/>
            </a:pPr>
            <a:r>
              <a:rPr lang="fr-FR" dirty="0"/>
              <a:t>            in an </a:t>
            </a:r>
            <a:r>
              <a:rPr lang="fr-FR" dirty="0" err="1"/>
              <a:t>ambitious</a:t>
            </a:r>
            <a:r>
              <a:rPr lang="fr-FR" dirty="0"/>
              <a:t> </a:t>
            </a:r>
            <a:r>
              <a:rPr lang="fr-FR" dirty="0" err="1"/>
              <a:t>shared</a:t>
            </a:r>
            <a:r>
              <a:rPr lang="fr-FR" dirty="0"/>
              <a:t> </a:t>
            </a:r>
            <a:r>
              <a:rPr lang="fr-FR" dirty="0" smtClean="0"/>
              <a:t>vision</a:t>
            </a:r>
          </a:p>
          <a:p>
            <a:pPr lvl="2"/>
            <a:r>
              <a:rPr lang="fr-FR" dirty="0" smtClean="0"/>
              <a:t>Explore: support for </a:t>
            </a:r>
            <a:r>
              <a:rPr lang="fr-FR" dirty="0" err="1" smtClean="0"/>
              <a:t>innovative</a:t>
            </a:r>
            <a:r>
              <a:rPr lang="fr-FR" dirty="0" smtClean="0"/>
              <a:t> and </a:t>
            </a:r>
            <a:r>
              <a:rPr lang="fr-FR" dirty="0" err="1" smtClean="0"/>
              <a:t>interdisciplinary</a:t>
            </a:r>
            <a:r>
              <a:rPr lang="fr-FR" dirty="0" smtClean="0"/>
              <a:t> initiatives</a:t>
            </a:r>
          </a:p>
          <a:p>
            <a:pPr lvl="2"/>
            <a:r>
              <a:rPr lang="fr-FR" dirty="0" err="1" smtClean="0"/>
              <a:t>Transform</a:t>
            </a:r>
            <a:r>
              <a:rPr lang="fr-FR" dirty="0" smtClean="0"/>
              <a:t>:  </a:t>
            </a:r>
            <a:r>
              <a:rPr lang="fr-FR" dirty="0" err="1" smtClean="0"/>
              <a:t>enhance</a:t>
            </a:r>
            <a:r>
              <a:rPr lang="fr-FR" dirty="0" smtClean="0"/>
              <a:t> collaboration </a:t>
            </a:r>
            <a:r>
              <a:rPr lang="fr-FR" dirty="0" err="1" smtClean="0"/>
              <a:t>between</a:t>
            </a:r>
            <a:r>
              <a:rPr lang="fr-FR" dirty="0" smtClean="0"/>
              <a:t> P2IO </a:t>
            </a:r>
            <a:r>
              <a:rPr lang="fr-FR" dirty="0" err="1" smtClean="0"/>
              <a:t>members</a:t>
            </a:r>
            <a:r>
              <a:rPr lang="fr-FR" dirty="0" smtClean="0"/>
              <a:t>, </a:t>
            </a:r>
            <a:r>
              <a:rPr lang="fr-FR" dirty="0" err="1" smtClean="0"/>
              <a:t>create</a:t>
            </a:r>
            <a:r>
              <a:rPr lang="fr-FR" dirty="0" smtClean="0"/>
              <a:t> new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platforms</a:t>
            </a:r>
            <a:r>
              <a:rPr lang="fr-FR" dirty="0" smtClean="0"/>
              <a:t>,..</a:t>
            </a:r>
          </a:p>
          <a:p>
            <a:pPr lvl="2"/>
            <a:r>
              <a:rPr lang="fr-FR" dirty="0" smtClean="0"/>
              <a:t>Structure: contact point for </a:t>
            </a:r>
            <a:r>
              <a:rPr lang="fr-FR" dirty="0" err="1" smtClean="0"/>
              <a:t>internal</a:t>
            </a:r>
            <a:r>
              <a:rPr lang="fr-FR" dirty="0" smtClean="0"/>
              <a:t> and </a:t>
            </a:r>
            <a:r>
              <a:rPr lang="fr-FR" dirty="0" err="1" smtClean="0"/>
              <a:t>external</a:t>
            </a:r>
            <a:r>
              <a:rPr lang="fr-FR" dirty="0" smtClean="0"/>
              <a:t> collaborations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in a few </a:t>
            </a:r>
            <a:r>
              <a:rPr lang="fr-FR" dirty="0" err="1" smtClean="0"/>
              <a:t>words</a:t>
            </a:r>
            <a:endParaRPr lang="fr-FR" dirty="0"/>
          </a:p>
        </p:txBody>
      </p:sp>
      <p:sp>
        <p:nvSpPr>
          <p:cNvPr id="6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383165" y="6248206"/>
            <a:ext cx="5421083" cy="365125"/>
          </a:xfrm>
        </p:spPr>
        <p:txBody>
          <a:bodyPr/>
          <a:lstStyle/>
          <a:p>
            <a:r>
              <a:rPr lang="en-US" smtClean="0"/>
              <a:t>A.-I. Etienvre, Scientific Council – 17/12/2014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5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fr-FR" altLang="fr-FR" sz="2400" smtClean="0"/>
              <a:t>P2IO partners geographic localisation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050"/>
            <a:ext cx="9237663" cy="5949950"/>
          </a:xfrm>
          <a:noFill/>
        </p:spPr>
      </p:pic>
      <p:sp>
        <p:nvSpPr>
          <p:cNvPr id="5" name="Ellipse 4"/>
          <p:cNvSpPr/>
          <p:nvPr/>
        </p:nvSpPr>
        <p:spPr>
          <a:xfrm>
            <a:off x="1403350" y="4292600"/>
            <a:ext cx="215900" cy="3603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Ellipse 5"/>
          <p:cNvSpPr/>
          <p:nvPr/>
        </p:nvSpPr>
        <p:spPr>
          <a:xfrm flipH="1" flipV="1">
            <a:off x="468313" y="2565400"/>
            <a:ext cx="584200" cy="71913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635375" y="4868863"/>
            <a:ext cx="1152525" cy="863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300788" y="2133600"/>
            <a:ext cx="503237" cy="6477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296" name="Image 23" descr="logo_P2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6021388"/>
            <a:ext cx="11398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A.-I. Etienvre, Scientific Council – 12/09/2013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913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in a few </a:t>
            </a:r>
            <a:r>
              <a:rPr lang="fr-FR" dirty="0" err="1" smtClean="0"/>
              <a:t>words</a:t>
            </a:r>
            <a:endParaRPr lang="fr-FR" dirty="0"/>
          </a:p>
        </p:txBody>
      </p:sp>
      <p:sp>
        <p:nvSpPr>
          <p:cNvPr id="6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383165" y="6248206"/>
            <a:ext cx="5421083" cy="365125"/>
          </a:xfrm>
        </p:spPr>
        <p:txBody>
          <a:bodyPr/>
          <a:lstStyle/>
          <a:p>
            <a:r>
              <a:rPr lang="en-US" smtClean="0"/>
              <a:t>A.-I. Etienvre, Scientific Council – 17/12/2014 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11560" y="1456184"/>
            <a:ext cx="8153400" cy="492514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4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themes</a:t>
            </a:r>
            <a:r>
              <a:rPr lang="fr-FR" dirty="0" smtClean="0"/>
              <a:t>:</a:t>
            </a:r>
          </a:p>
          <a:p>
            <a:pPr lvl="1"/>
            <a:r>
              <a:rPr lang="en-US" dirty="0"/>
              <a:t>P1 :symmetries in the subatomic world,</a:t>
            </a:r>
          </a:p>
          <a:p>
            <a:pPr lvl="1"/>
            <a:r>
              <a:rPr lang="en-US" dirty="0" smtClean="0"/>
              <a:t>P2</a:t>
            </a:r>
            <a:r>
              <a:rPr lang="en-US" dirty="0"/>
              <a:t>: dark components of the </a:t>
            </a:r>
            <a:r>
              <a:rPr lang="en-US" dirty="0" smtClean="0"/>
              <a:t>Universe and high energy gamma ray astronomy </a:t>
            </a:r>
            <a:endParaRPr lang="en-US" dirty="0"/>
          </a:p>
          <a:p>
            <a:pPr lvl="1"/>
            <a:r>
              <a:rPr lang="en-US" dirty="0"/>
              <a:t>P3 : strongly coupled nuclear matter, </a:t>
            </a:r>
          </a:p>
          <a:p>
            <a:pPr lvl="1"/>
            <a:r>
              <a:rPr lang="en-US" dirty="0"/>
              <a:t>P4 : formation of </a:t>
            </a:r>
            <a:r>
              <a:rPr lang="en-US" dirty="0" smtClean="0"/>
              <a:t>stellar systems </a:t>
            </a:r>
            <a:r>
              <a:rPr lang="en-US" dirty="0"/>
              <a:t>and conditions for the emergence of </a:t>
            </a:r>
            <a:r>
              <a:rPr lang="en-US" dirty="0" smtClean="0"/>
              <a:t>life</a:t>
            </a:r>
          </a:p>
          <a:p>
            <a:r>
              <a:rPr lang="en-US" dirty="0" smtClean="0"/>
              <a:t>3 technological themes:</a:t>
            </a:r>
          </a:p>
          <a:p>
            <a:pPr lvl="1"/>
            <a:r>
              <a:rPr lang="en-US" dirty="0" smtClean="0"/>
              <a:t>R1: </a:t>
            </a:r>
            <a:r>
              <a:rPr lang="en-US" dirty="0"/>
              <a:t>innovations in accelerator science and their related spinoffs, </a:t>
            </a:r>
          </a:p>
          <a:p>
            <a:pPr lvl="1"/>
            <a:r>
              <a:rPr lang="en-US" dirty="0"/>
              <a:t>R2 : advanced sensors and spinoffs, </a:t>
            </a:r>
          </a:p>
          <a:p>
            <a:pPr lvl="1"/>
            <a:r>
              <a:rPr lang="en-US" dirty="0"/>
              <a:t>R3 : data mining and simulation</a:t>
            </a:r>
          </a:p>
          <a:p>
            <a:r>
              <a:rPr lang="en-US" dirty="0"/>
              <a:t>2  interdisciplinary </a:t>
            </a:r>
            <a:r>
              <a:rPr lang="en-US" dirty="0" smtClean="0"/>
              <a:t>themes:</a:t>
            </a:r>
          </a:p>
          <a:p>
            <a:pPr lvl="1"/>
            <a:r>
              <a:rPr lang="en-US" dirty="0"/>
              <a:t>Energy : nuclear energy for the future;</a:t>
            </a:r>
          </a:p>
          <a:p>
            <a:pPr lvl="1"/>
            <a:r>
              <a:rPr lang="en-US" dirty="0" smtClean="0"/>
              <a:t>Health</a:t>
            </a:r>
            <a:r>
              <a:rPr lang="en-US" dirty="0"/>
              <a:t>, new methods in imagery and therapies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759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A.-I. Etienvre, Scientific Council – 17/12/2014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9036496" cy="4709120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Internal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Strengthening</a:t>
            </a:r>
            <a:r>
              <a:rPr lang="fr-FR" dirty="0" smtClean="0"/>
              <a:t> the links </a:t>
            </a:r>
            <a:r>
              <a:rPr lang="fr-FR" dirty="0" err="1" smtClean="0"/>
              <a:t>among</a:t>
            </a:r>
            <a:r>
              <a:rPr lang="fr-FR" dirty="0" smtClean="0"/>
              <a:t> the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r>
              <a:rPr lang="fr-FR" dirty="0" smtClean="0"/>
              <a:t> of P2IO</a:t>
            </a:r>
          </a:p>
          <a:p>
            <a:pPr lvl="2"/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funded</a:t>
            </a:r>
            <a:r>
              <a:rPr lang="fr-FR" dirty="0" smtClean="0"/>
              <a:t> </a:t>
            </a:r>
          </a:p>
          <a:p>
            <a:pPr lvl="2"/>
            <a:r>
              <a:rPr lang="fr-FR" dirty="0" err="1" smtClean="0"/>
              <a:t>Dialog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directors</a:t>
            </a:r>
            <a:r>
              <a:rPr lang="fr-FR" dirty="0" smtClean="0"/>
              <a:t>, </a:t>
            </a:r>
            <a:r>
              <a:rPr lang="fr-FR" dirty="0" err="1" smtClean="0"/>
              <a:t>committees</a:t>
            </a:r>
            <a:r>
              <a:rPr lang="fr-FR" dirty="0" smtClean="0"/>
              <a:t>, </a:t>
            </a:r>
            <a:r>
              <a:rPr lang="fr-FR" dirty="0" err="1" smtClean="0"/>
              <a:t>working</a:t>
            </a:r>
            <a:r>
              <a:rPr lang="fr-FR" dirty="0" smtClean="0"/>
              <a:t> groups, </a:t>
            </a:r>
            <a:r>
              <a:rPr lang="fr-FR" dirty="0" err="1" smtClean="0"/>
              <a:t>outreach</a:t>
            </a:r>
            <a:r>
              <a:rPr lang="fr-FR" dirty="0" smtClean="0"/>
              <a:t>, newsletter ..</a:t>
            </a:r>
          </a:p>
          <a:p>
            <a:r>
              <a:rPr lang="fr-FR" dirty="0" err="1" smtClean="0"/>
              <a:t>External</a:t>
            </a:r>
            <a:endParaRPr lang="fr-FR" dirty="0" smtClean="0"/>
          </a:p>
          <a:p>
            <a:pPr lvl="1"/>
            <a:r>
              <a:rPr lang="fr-FR" dirty="0" smtClean="0"/>
              <a:t>Important </a:t>
            </a:r>
            <a:r>
              <a:rPr lang="fr-FR" dirty="0" err="1" smtClean="0"/>
              <a:t>role</a:t>
            </a:r>
            <a:r>
              <a:rPr lang="fr-FR" dirty="0" smtClean="0"/>
              <a:t> in the Paris-Saclay </a:t>
            </a:r>
            <a:r>
              <a:rPr lang="fr-FR" dirty="0" err="1" smtClean="0"/>
              <a:t>context</a:t>
            </a:r>
            <a:r>
              <a:rPr lang="fr-FR" dirty="0" smtClean="0"/>
              <a:t> </a:t>
            </a:r>
            <a:r>
              <a:rPr lang="fr-FR" dirty="0" smtClean="0"/>
              <a:t>(more </a:t>
            </a:r>
            <a:r>
              <a:rPr lang="fr-FR" dirty="0" err="1" smtClean="0"/>
              <a:t>during</a:t>
            </a:r>
            <a:r>
              <a:rPr lang="fr-FR" dirty="0" smtClean="0"/>
              <a:t> discussion </a:t>
            </a:r>
            <a:r>
              <a:rPr lang="fr-FR" dirty="0" err="1" smtClean="0"/>
              <a:t>with</a:t>
            </a:r>
            <a:r>
              <a:rPr lang="fr-FR" dirty="0" smtClean="0"/>
              <a:t> Jean Zinn-Justin)</a:t>
            </a:r>
          </a:p>
          <a:p>
            <a:pPr lvl="2"/>
            <a:r>
              <a:rPr lang="fr-FR" dirty="0" err="1" smtClean="0"/>
              <a:t>LabEx</a:t>
            </a:r>
            <a:r>
              <a:rPr lang="fr-FR" dirty="0" smtClean="0"/>
              <a:t> </a:t>
            </a:r>
            <a:r>
              <a:rPr lang="fr-FR" dirty="0" smtClean="0"/>
              <a:t>are key </a:t>
            </a:r>
            <a:r>
              <a:rPr lang="fr-FR" dirty="0" err="1" smtClean="0"/>
              <a:t>actors</a:t>
            </a:r>
            <a:r>
              <a:rPr lang="fr-FR" dirty="0" smtClean="0"/>
              <a:t> of the </a:t>
            </a:r>
            <a:r>
              <a:rPr lang="fr-FR" dirty="0" err="1" smtClean="0"/>
              <a:t>IdEx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visibility</a:t>
            </a:r>
            <a:endParaRPr lang="fr-FR" dirty="0" smtClean="0">
              <a:sym typeface="Wingdings" panose="05000000000000000000" pitchFamily="2" charset="2"/>
            </a:endParaRP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P2IO </a:t>
            </a:r>
            <a:r>
              <a:rPr lang="fr-FR" dirty="0" err="1" smtClean="0">
                <a:sym typeface="Wingdings" panose="05000000000000000000" pitchFamily="2" charset="2"/>
              </a:rPr>
              <a:t>is</a:t>
            </a:r>
            <a:r>
              <a:rPr lang="fr-FR" dirty="0" smtClean="0">
                <a:sym typeface="Wingdings" panose="05000000000000000000" pitchFamily="2" charset="2"/>
              </a:rPr>
              <a:t> at the </a:t>
            </a:r>
            <a:r>
              <a:rPr lang="fr-FR" dirty="0" err="1" smtClean="0">
                <a:sym typeface="Wingdings" panose="05000000000000000000" pitchFamily="2" charset="2"/>
              </a:rPr>
              <a:t>inteface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between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several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research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departments</a:t>
            </a:r>
            <a:r>
              <a:rPr lang="fr-FR" dirty="0" smtClean="0">
                <a:sym typeface="Wingdings" panose="05000000000000000000" pitchFamily="2" charset="2"/>
              </a:rPr>
              <a:t> of Paris-Saclay</a:t>
            </a:r>
            <a:endParaRPr lang="fr-FR" dirty="0">
              <a:sym typeface="Wingdings" panose="05000000000000000000" pitchFamily="2" charset="2"/>
            </a:endParaRP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Interactions </a:t>
            </a:r>
            <a:r>
              <a:rPr lang="fr-FR" dirty="0" err="1" smtClean="0">
                <a:sym typeface="Wingdings" panose="05000000000000000000" pitchFamily="2" charset="2"/>
              </a:rPr>
              <a:t>with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other</a:t>
            </a:r>
            <a:r>
              <a:rPr lang="fr-FR" dirty="0" smtClean="0">
                <a:sym typeface="Wingdings" panose="05000000000000000000" pitchFamily="2" charset="2"/>
              </a:rPr>
              <a:t> french </a:t>
            </a:r>
            <a:r>
              <a:rPr lang="fr-FR" dirty="0" err="1" smtClean="0">
                <a:sym typeface="Wingdings" panose="05000000000000000000" pitchFamily="2" charset="2"/>
              </a:rPr>
              <a:t>Labex</a:t>
            </a:r>
            <a:r>
              <a:rPr lang="fr-FR" dirty="0" smtClean="0">
                <a:sym typeface="Wingdings" panose="05000000000000000000" pitchFamily="2" charset="2"/>
              </a:rPr>
              <a:t> on </a:t>
            </a:r>
            <a:r>
              <a:rPr lang="fr-FR" dirty="0" err="1" smtClean="0">
                <a:sym typeface="Wingdings" panose="05000000000000000000" pitchFamily="2" charset="2"/>
              </a:rPr>
              <a:t>these</a:t>
            </a:r>
            <a:r>
              <a:rPr lang="fr-FR" dirty="0" smtClean="0">
                <a:sym typeface="Wingdings" panose="05000000000000000000" pitchFamily="2" charset="2"/>
              </a:rPr>
              <a:t> topics </a:t>
            </a:r>
          </a:p>
          <a:p>
            <a:pPr lvl="2"/>
            <a:r>
              <a:rPr lang="fr-FR" dirty="0" err="1" smtClean="0">
                <a:sym typeface="Wingdings" panose="05000000000000000000" pitchFamily="2" charset="2"/>
              </a:rPr>
              <a:t>Today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  <a:r>
              <a:rPr lang="fr-FR" dirty="0" err="1" smtClean="0">
                <a:sym typeface="Wingdings" panose="05000000000000000000" pitchFamily="2" charset="2"/>
              </a:rPr>
              <a:t>outreach</a:t>
            </a:r>
            <a:r>
              <a:rPr lang="fr-FR" dirty="0" smtClean="0">
                <a:sym typeface="Wingdings" panose="05000000000000000000" pitchFamily="2" charset="2"/>
              </a:rPr>
              <a:t> and </a:t>
            </a:r>
            <a:r>
              <a:rPr lang="fr-FR" dirty="0" err="1" smtClean="0">
                <a:sym typeface="Wingdings" panose="05000000000000000000" pitchFamily="2" charset="2"/>
              </a:rPr>
              <a:t>teaching</a:t>
            </a:r>
            <a:r>
              <a:rPr lang="fr-FR" dirty="0" smtClean="0">
                <a:sym typeface="Wingdings" panose="05000000000000000000" pitchFamily="2" charset="2"/>
              </a:rPr>
              <a:t>; future: </a:t>
            </a:r>
            <a:r>
              <a:rPr lang="fr-FR" dirty="0" err="1" smtClean="0">
                <a:sym typeface="Wingdings" panose="05000000000000000000" pitchFamily="2" charset="2"/>
              </a:rPr>
              <a:t>european</a:t>
            </a:r>
            <a:r>
              <a:rPr lang="fr-FR" dirty="0" smtClean="0">
                <a:sym typeface="Wingdings" panose="05000000000000000000" pitchFamily="2" charset="2"/>
              </a:rPr>
              <a:t> calls?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International: Paris-Saclay </a:t>
            </a:r>
            <a:r>
              <a:rPr lang="fr-FR" dirty="0" err="1" smtClean="0">
                <a:sym typeface="Wingdings" panose="05000000000000000000" pitchFamily="2" charset="2"/>
              </a:rPr>
              <a:t>will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be</a:t>
            </a:r>
            <a:r>
              <a:rPr lang="fr-FR" dirty="0" smtClean="0">
                <a:sym typeface="Wingdings" panose="05000000000000000000" pitchFamily="2" charset="2"/>
              </a:rPr>
              <a:t> an important cluster  </a:t>
            </a:r>
            <a:r>
              <a:rPr lang="fr-FR" dirty="0" err="1" smtClean="0">
                <a:sym typeface="Wingdings" panose="05000000000000000000" pitchFamily="2" charset="2"/>
              </a:rPr>
              <a:t>enhance</a:t>
            </a:r>
            <a:r>
              <a:rPr lang="fr-FR" dirty="0" smtClean="0">
                <a:sym typeface="Wingdings" panose="05000000000000000000" pitchFamily="2" charset="2"/>
              </a:rPr>
              <a:t> P2IO </a:t>
            </a:r>
            <a:r>
              <a:rPr lang="fr-FR" dirty="0" err="1" smtClean="0">
                <a:sym typeface="Wingdings" panose="05000000000000000000" pitchFamily="2" charset="2"/>
              </a:rPr>
              <a:t>labs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attractivity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2"/>
            <a:endParaRPr lang="fr-FR" dirty="0" smtClean="0"/>
          </a:p>
          <a:p>
            <a:pPr marL="685800" lvl="2" indent="0">
              <a:buNone/>
            </a:pPr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</a:t>
            </a:r>
            <a:r>
              <a:rPr lang="fr-FR" dirty="0" err="1" smtClean="0"/>
              <a:t>added</a:t>
            </a:r>
            <a:r>
              <a:rPr lang="fr-FR" dirty="0" smtClean="0"/>
              <a:t> value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706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A.-I. Etienvre, Scientific Council – 12/09/2013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79512" y="1124744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err="1" smtClean="0"/>
              <a:t>Steering</a:t>
            </a:r>
            <a:r>
              <a:rPr lang="fr-FR" dirty="0" smtClean="0"/>
              <a:t> Committee:</a:t>
            </a:r>
          </a:p>
          <a:p>
            <a:pPr lvl="1"/>
            <a:r>
              <a:rPr lang="fr-FR" dirty="0" smtClean="0"/>
              <a:t>Head of </a:t>
            </a:r>
            <a:r>
              <a:rPr lang="fr-FR" dirty="0" err="1" smtClean="0"/>
              <a:t>each</a:t>
            </a:r>
            <a:r>
              <a:rPr lang="fr-FR" dirty="0" smtClean="0"/>
              <a:t> P2IO </a:t>
            </a:r>
            <a:r>
              <a:rPr lang="fr-FR" dirty="0" err="1" smtClean="0"/>
              <a:t>member</a:t>
            </a:r>
            <a:r>
              <a:rPr lang="fr-FR" dirty="0" smtClean="0"/>
              <a:t> (10 </a:t>
            </a:r>
            <a:r>
              <a:rPr lang="fr-FR" dirty="0" err="1" smtClean="0"/>
              <a:t>labs</a:t>
            </a:r>
            <a:r>
              <a:rPr lang="fr-FR" dirty="0" smtClean="0"/>
              <a:t>  + 2 teams)</a:t>
            </a:r>
          </a:p>
          <a:p>
            <a:pPr lvl="1"/>
            <a:r>
              <a:rPr lang="fr-FR" dirty="0" smtClean="0"/>
              <a:t>Coordination:  A.I. Etienvre + Laurent Verstraete (</a:t>
            </a:r>
            <a:r>
              <a:rPr lang="fr-FR" dirty="0" err="1" smtClean="0"/>
              <a:t>Deputy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Main goals: </a:t>
            </a:r>
            <a:r>
              <a:rPr lang="fr-FR" dirty="0" err="1"/>
              <a:t>f</a:t>
            </a:r>
            <a:r>
              <a:rPr lang="fr-FR" dirty="0" err="1" smtClean="0"/>
              <a:t>unding</a:t>
            </a:r>
            <a:r>
              <a:rPr lang="fr-FR" dirty="0" smtClean="0"/>
              <a:t> </a:t>
            </a:r>
            <a:r>
              <a:rPr lang="fr-FR" dirty="0" err="1" smtClean="0"/>
              <a:t>decisions</a:t>
            </a:r>
            <a:r>
              <a:rPr lang="fr-FR" dirty="0" smtClean="0"/>
              <a:t>,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</a:t>
            </a:r>
            <a:r>
              <a:rPr lang="fr-FR" dirty="0" err="1" smtClean="0"/>
              <a:t>elaboration</a:t>
            </a:r>
            <a:r>
              <a:rPr lang="fr-FR" dirty="0" smtClean="0"/>
              <a:t>, calls </a:t>
            </a:r>
            <a:r>
              <a:rPr lang="fr-FR" dirty="0" err="1" smtClean="0"/>
              <a:t>definition</a:t>
            </a:r>
            <a:endParaRPr lang="fr-FR" dirty="0" smtClean="0"/>
          </a:p>
          <a:p>
            <a:pPr lvl="1"/>
            <a:r>
              <a:rPr lang="fr-FR" dirty="0" smtClean="0"/>
              <a:t>1 </a:t>
            </a:r>
            <a:r>
              <a:rPr lang="fr-FR" dirty="0" err="1" smtClean="0"/>
              <a:t>formal</a:t>
            </a:r>
            <a:r>
              <a:rPr lang="fr-FR" dirty="0" smtClean="0"/>
              <a:t> meeting/</a:t>
            </a:r>
            <a:r>
              <a:rPr lang="fr-FR" dirty="0" err="1" smtClean="0"/>
              <a:t>month</a:t>
            </a:r>
            <a:r>
              <a:rPr lang="fr-FR" dirty="0" smtClean="0"/>
              <a:t> (</a:t>
            </a:r>
            <a:r>
              <a:rPr lang="fr-FR" dirty="0" err="1" smtClean="0"/>
              <a:t>decisions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by consensus)</a:t>
            </a:r>
          </a:p>
          <a:p>
            <a:r>
              <a:rPr lang="fr-FR" dirty="0" smtClean="0"/>
              <a:t>P2IO </a:t>
            </a:r>
            <a:r>
              <a:rPr lang="fr-FR" dirty="0" err="1" smtClean="0"/>
              <a:t>evaluation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French </a:t>
            </a:r>
            <a:r>
              <a:rPr lang="fr-FR" dirty="0" err="1" smtClean="0"/>
              <a:t>Ministry</a:t>
            </a:r>
            <a:r>
              <a:rPr lang="fr-FR" dirty="0" smtClean="0"/>
              <a:t> (ANR) : report and meeting once a </a:t>
            </a:r>
            <a:r>
              <a:rPr lang="fr-FR" dirty="0" err="1" smtClean="0"/>
              <a:t>year</a:t>
            </a:r>
            <a:endParaRPr lang="fr-FR" dirty="0" smtClean="0"/>
          </a:p>
          <a:p>
            <a:pPr lvl="2"/>
            <a:r>
              <a:rPr lang="fr-FR" dirty="0" smtClean="0"/>
              <a:t>Important </a:t>
            </a:r>
            <a:r>
              <a:rPr lang="fr-FR" dirty="0" err="1" smtClean="0"/>
              <a:t>step</a:t>
            </a:r>
            <a:r>
              <a:rPr lang="fr-FR" dirty="0" smtClean="0"/>
              <a:t>: </a:t>
            </a:r>
            <a:r>
              <a:rPr lang="fr-FR" dirty="0" err="1" smtClean="0"/>
              <a:t>June</a:t>
            </a:r>
            <a:r>
              <a:rPr lang="fr-FR" dirty="0" smtClean="0"/>
              <a:t> 2015 (</a:t>
            </a:r>
            <a:r>
              <a:rPr lang="fr-FR" dirty="0" err="1" smtClean="0"/>
              <a:t>mid-term</a:t>
            </a:r>
            <a:r>
              <a:rPr lang="fr-FR" dirty="0" smtClean="0"/>
              <a:t> </a:t>
            </a:r>
            <a:r>
              <a:rPr lang="fr-FR" dirty="0" err="1" smtClean="0"/>
              <a:t>evaluation</a:t>
            </a:r>
            <a:r>
              <a:rPr lang="fr-FR" dirty="0" smtClean="0"/>
              <a:t>) </a:t>
            </a:r>
          </a:p>
          <a:p>
            <a:pPr lvl="1"/>
            <a:r>
              <a:rPr lang="fr-FR" dirty="0" err="1" smtClean="0"/>
              <a:t>Overview</a:t>
            </a:r>
            <a:r>
              <a:rPr lang="fr-FR" dirty="0" smtClean="0"/>
              <a:t> report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funding</a:t>
            </a:r>
            <a:r>
              <a:rPr lang="fr-FR" dirty="0" smtClean="0"/>
              <a:t> </a:t>
            </a:r>
            <a:r>
              <a:rPr lang="fr-FR" dirty="0" err="1" smtClean="0"/>
              <a:t>agencies</a:t>
            </a:r>
            <a:r>
              <a:rPr lang="fr-FR" dirty="0" smtClean="0"/>
              <a:t>: once a </a:t>
            </a:r>
            <a:r>
              <a:rPr lang="fr-FR" dirty="0" err="1" smtClean="0"/>
              <a:t>year</a:t>
            </a:r>
            <a:endParaRPr lang="fr-FR" dirty="0" smtClean="0"/>
          </a:p>
          <a:p>
            <a:pPr lvl="2"/>
            <a:r>
              <a:rPr lang="fr-FR" dirty="0" err="1" smtClean="0"/>
              <a:t>Approves</a:t>
            </a:r>
            <a:r>
              <a:rPr lang="fr-FR" dirty="0" smtClean="0"/>
              <a:t> the budget and the </a:t>
            </a:r>
            <a:r>
              <a:rPr lang="fr-FR" dirty="0" err="1" smtClean="0"/>
              <a:t>overall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endParaRPr lang="fr-FR" dirty="0" smtClean="0"/>
          </a:p>
          <a:p>
            <a:pPr lvl="1"/>
            <a:r>
              <a:rPr lang="fr-FR" dirty="0" err="1" smtClean="0"/>
              <a:t>Scientific</a:t>
            </a:r>
            <a:r>
              <a:rPr lang="fr-FR" dirty="0" smtClean="0"/>
              <a:t> Council</a:t>
            </a:r>
          </a:p>
          <a:p>
            <a:pPr lvl="2"/>
            <a:r>
              <a:rPr lang="fr-FR" dirty="0" err="1" smtClean="0"/>
              <a:t>Advises</a:t>
            </a:r>
            <a:r>
              <a:rPr lang="fr-FR" dirty="0" smtClean="0"/>
              <a:t> the </a:t>
            </a:r>
            <a:r>
              <a:rPr lang="fr-FR" dirty="0" err="1" smtClean="0"/>
              <a:t>steering</a:t>
            </a:r>
            <a:r>
              <a:rPr lang="fr-FR" dirty="0" smtClean="0"/>
              <a:t> </a:t>
            </a:r>
            <a:r>
              <a:rPr lang="fr-FR" dirty="0" err="1" smtClean="0"/>
              <a:t>committee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</a:t>
            </a:r>
            <a:r>
              <a:rPr lang="fr-FR" dirty="0" err="1" smtClean="0"/>
              <a:t>governance</a:t>
            </a:r>
            <a:r>
              <a:rPr lang="fr-FR" dirty="0" smtClean="0"/>
              <a:t> &amp; </a:t>
            </a:r>
            <a:r>
              <a:rPr lang="fr-FR" dirty="0" err="1" smtClean="0"/>
              <a:t>evaluation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370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A.-I. Etienvre, Scientific Council – 17/12/2014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Calls for </a:t>
            </a:r>
            <a:r>
              <a:rPr lang="fr-FR" dirty="0" err="1" smtClean="0"/>
              <a:t>post-doctoral</a:t>
            </a:r>
            <a:r>
              <a:rPr lang="fr-FR" dirty="0" smtClean="0"/>
              <a:t> and PhD </a:t>
            </a:r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smtClean="0"/>
              <a:t>(700 </a:t>
            </a:r>
            <a:r>
              <a:rPr lang="fr-FR" dirty="0" smtClean="0"/>
              <a:t>k€ in </a:t>
            </a:r>
            <a:r>
              <a:rPr lang="fr-FR" dirty="0" err="1" smtClean="0"/>
              <a:t>average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pre-selected</a:t>
            </a:r>
            <a:r>
              <a:rPr lang="fr-FR" dirty="0" smtClean="0"/>
              <a:t> by a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committee</a:t>
            </a:r>
            <a:r>
              <a:rPr lang="fr-FR" dirty="0" smtClean="0"/>
              <a:t> (CSPD), final </a:t>
            </a:r>
            <a:r>
              <a:rPr lang="fr-FR" dirty="0" err="1" smtClean="0"/>
              <a:t>evaluation</a:t>
            </a:r>
            <a:r>
              <a:rPr lang="fr-FR" dirty="0" smtClean="0"/>
              <a:t> made by the </a:t>
            </a:r>
            <a:r>
              <a:rPr lang="fr-FR" dirty="0" err="1" smtClean="0"/>
              <a:t>Steering</a:t>
            </a:r>
            <a:r>
              <a:rPr lang="fr-FR" dirty="0" smtClean="0"/>
              <a:t> Committee</a:t>
            </a:r>
          </a:p>
          <a:p>
            <a:pPr lvl="2"/>
            <a:r>
              <a:rPr lang="fr-FR" dirty="0" err="1" smtClean="0"/>
              <a:t>Criteria</a:t>
            </a:r>
            <a:r>
              <a:rPr lang="fr-FR" dirty="0" smtClean="0"/>
              <a:t>: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intrinsic</a:t>
            </a:r>
            <a:r>
              <a:rPr lang="fr-FR" dirty="0" smtClean="0"/>
              <a:t> </a:t>
            </a:r>
            <a:r>
              <a:rPr lang="fr-FR" dirty="0" err="1" smtClean="0"/>
              <a:t>quality</a:t>
            </a:r>
            <a:r>
              <a:rPr lang="fr-FR" dirty="0" smtClean="0"/>
              <a:t>, </a:t>
            </a:r>
            <a:r>
              <a:rPr lang="fr-FR" dirty="0" err="1" smtClean="0"/>
              <a:t>synergy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P2IO teams for post-docs, </a:t>
            </a:r>
            <a:r>
              <a:rPr lang="fr-FR" dirty="0" err="1" smtClean="0"/>
              <a:t>added</a:t>
            </a:r>
            <a:r>
              <a:rPr lang="fr-FR" dirty="0" smtClean="0"/>
              <a:t> value for P2IO</a:t>
            </a:r>
          </a:p>
          <a:p>
            <a:pPr lvl="2"/>
            <a:r>
              <a:rPr lang="fr-FR" dirty="0" smtClean="0"/>
              <a:t>Candidates have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validated</a:t>
            </a:r>
            <a:r>
              <a:rPr lang="fr-FR" dirty="0" smtClean="0"/>
              <a:t> by the </a:t>
            </a:r>
            <a:r>
              <a:rPr lang="fr-FR" dirty="0" err="1" smtClean="0"/>
              <a:t>steering</a:t>
            </a:r>
            <a:r>
              <a:rPr lang="fr-FR" dirty="0" smtClean="0"/>
              <a:t> </a:t>
            </a:r>
            <a:r>
              <a:rPr lang="fr-FR" dirty="0" err="1" smtClean="0"/>
              <a:t>committee</a:t>
            </a:r>
            <a:endParaRPr lang="fr-FR" dirty="0"/>
          </a:p>
          <a:p>
            <a:pPr lvl="2"/>
            <a:r>
              <a:rPr lang="fr-FR" dirty="0" smtClean="0"/>
              <a:t>PhD </a:t>
            </a:r>
            <a:r>
              <a:rPr lang="fr-FR" dirty="0" err="1" smtClean="0"/>
              <a:t>grants</a:t>
            </a:r>
            <a:r>
              <a:rPr lang="fr-FR" dirty="0" smtClean="0"/>
              <a:t>: </a:t>
            </a:r>
            <a:r>
              <a:rPr lang="fr-FR" dirty="0" err="1" smtClean="0"/>
              <a:t>half-grants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increase</a:t>
            </a:r>
            <a:r>
              <a:rPr lang="fr-FR" dirty="0" smtClean="0">
                <a:sym typeface="Wingdings" panose="05000000000000000000" pitchFamily="2" charset="2"/>
              </a:rPr>
              <a:t> global </a:t>
            </a:r>
            <a:r>
              <a:rPr lang="fr-FR" dirty="0" err="1" smtClean="0">
                <a:sym typeface="Wingdings" panose="05000000000000000000" pitchFamily="2" charset="2"/>
              </a:rPr>
              <a:t>funding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28 post-docs,  14 </a:t>
            </a:r>
            <a:r>
              <a:rPr lang="fr-FR" dirty="0" err="1" smtClean="0">
                <a:sym typeface="Wingdings" panose="05000000000000000000" pitchFamily="2" charset="2"/>
              </a:rPr>
              <a:t>ongoing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10 PhD, all </a:t>
            </a:r>
            <a:r>
              <a:rPr lang="fr-FR" dirty="0" err="1" smtClean="0">
                <a:sym typeface="Wingdings" panose="05000000000000000000" pitchFamily="2" charset="2"/>
              </a:rPr>
              <a:t>ongoing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Outgoing</a:t>
            </a:r>
            <a:r>
              <a:rPr lang="fr-FR" dirty="0" smtClean="0">
                <a:sym typeface="Wingdings" panose="05000000000000000000" pitchFamily="2" charset="2"/>
              </a:rPr>
              <a:t> P2IO post-doc (14): 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12 </a:t>
            </a:r>
            <a:r>
              <a:rPr lang="fr-FR" dirty="0" err="1" smtClean="0">
                <a:sym typeface="Wingdings" panose="05000000000000000000" pitchFamily="2" charset="2"/>
              </a:rPr>
              <a:t>still</a:t>
            </a:r>
            <a:r>
              <a:rPr lang="fr-FR" dirty="0" smtClean="0">
                <a:sym typeface="Wingdings" panose="05000000000000000000" pitchFamily="2" charset="2"/>
              </a:rPr>
              <a:t> in </a:t>
            </a:r>
            <a:r>
              <a:rPr lang="fr-FR" dirty="0" err="1" smtClean="0">
                <a:sym typeface="Wingdings" panose="05000000000000000000" pitchFamily="2" charset="2"/>
              </a:rPr>
              <a:t>research</a:t>
            </a:r>
            <a:r>
              <a:rPr lang="fr-FR" dirty="0" smtClean="0">
                <a:sym typeface="Wingdings" panose="05000000000000000000" pitchFamily="2" charset="2"/>
              </a:rPr>
              <a:t>: 10 </a:t>
            </a:r>
            <a:r>
              <a:rPr lang="fr-FR" dirty="0" err="1" smtClean="0">
                <a:sym typeface="Wingdings" panose="05000000000000000000" pitchFamily="2" charset="2"/>
              </a:rPr>
              <a:t>with</a:t>
            </a:r>
            <a:r>
              <a:rPr lang="fr-FR" dirty="0" smtClean="0">
                <a:sym typeface="Wingdings" panose="05000000000000000000" pitchFamily="2" charset="2"/>
              </a:rPr>
              <a:t> a  non </a:t>
            </a:r>
            <a:r>
              <a:rPr lang="fr-FR" dirty="0" err="1" smtClean="0">
                <a:sym typeface="Wingdings" panose="05000000000000000000" pitchFamily="2" charset="2"/>
              </a:rPr>
              <a:t>permament</a:t>
            </a:r>
            <a:r>
              <a:rPr lang="fr-FR" dirty="0" smtClean="0">
                <a:sym typeface="Wingdings" panose="05000000000000000000" pitchFamily="2" charset="2"/>
              </a:rPr>
              <a:t> position, 2 on a permanent position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2 on a </a:t>
            </a:r>
            <a:r>
              <a:rPr lang="fr-FR" dirty="0" err="1" smtClean="0">
                <a:sym typeface="Wingdings" panose="05000000000000000000" pitchFamily="2" charset="2"/>
              </a:rPr>
              <a:t>permanen</a:t>
            </a:r>
            <a:r>
              <a:rPr lang="fr-FR" dirty="0" smtClean="0">
                <a:sym typeface="Wingdings" panose="05000000000000000000" pitchFamily="2" charset="2"/>
              </a:rPr>
              <a:t> position </a:t>
            </a:r>
            <a:r>
              <a:rPr lang="fr-FR" dirty="0" err="1" smtClean="0">
                <a:sym typeface="Wingdings" panose="05000000000000000000" pitchFamily="2" charset="2"/>
              </a:rPr>
              <a:t>within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industry</a:t>
            </a:r>
            <a:r>
              <a:rPr lang="fr-FR" dirty="0" smtClean="0">
                <a:sym typeface="Wingdings" panose="05000000000000000000" pitchFamily="2" charset="2"/>
              </a:rPr>
              <a:t>/</a:t>
            </a:r>
            <a:r>
              <a:rPr lang="fr-FR" dirty="0" err="1" smtClean="0">
                <a:sym typeface="Wingdings" panose="05000000000000000000" pitchFamily="2" charset="2"/>
              </a:rPr>
              <a:t>bank</a:t>
            </a:r>
            <a:endParaRPr lang="fr-FR" dirty="0" smtClean="0">
              <a:sym typeface="Wingdings" panose="05000000000000000000" pitchFamily="2" charset="2"/>
            </a:endParaRPr>
          </a:p>
          <a:p>
            <a:pPr marL="685800" lvl="2" indent="0">
              <a:buNone/>
            </a:pP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Reports </a:t>
            </a:r>
            <a:r>
              <a:rPr lang="fr-FR" dirty="0" err="1" smtClean="0">
                <a:sym typeface="Wingdings" panose="05000000000000000000" pitchFamily="2" charset="2"/>
              </a:rPr>
              <a:t>required</a:t>
            </a:r>
            <a:r>
              <a:rPr lang="fr-FR" dirty="0" smtClean="0">
                <a:sym typeface="Wingdings" panose="05000000000000000000" pitchFamily="2" charset="2"/>
              </a:rPr>
              <a:t> once a </a:t>
            </a:r>
            <a:r>
              <a:rPr lang="fr-FR" dirty="0" err="1" smtClean="0">
                <a:sym typeface="Wingdings" panose="05000000000000000000" pitchFamily="2" charset="2"/>
              </a:rPr>
              <a:t>year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Poster session </a:t>
            </a:r>
            <a:r>
              <a:rPr lang="fr-FR" dirty="0" err="1" smtClean="0">
                <a:sym typeface="Wingdings" panose="05000000000000000000" pitchFamily="2" charset="2"/>
              </a:rPr>
              <a:t>during</a:t>
            </a:r>
            <a:r>
              <a:rPr lang="fr-FR" dirty="0" smtClean="0">
                <a:sym typeface="Wingdings" panose="05000000000000000000" pitchFamily="2" charset="2"/>
              </a:rPr>
              <a:t> SC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</a:t>
            </a:r>
            <a:r>
              <a:rPr lang="fr-FR" dirty="0" smtClean="0"/>
              <a:t>actions: post-doc, PhD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51092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ea">
  <a:themeElements>
    <a:clrScheme name="ce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44904</TotalTime>
  <Words>2276</Words>
  <Application>Microsoft Office PowerPoint</Application>
  <PresentationFormat>Affichage à l'écran (4:3)</PresentationFormat>
  <Paragraphs>634</Paragraphs>
  <Slides>26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cea</vt:lpstr>
      <vt:lpstr>Médian</vt:lpstr>
      <vt:lpstr>Présentation PowerPoint</vt:lpstr>
      <vt:lpstr>Welcome to the 3rd P2IO SC meeting</vt:lpstr>
      <vt:lpstr>Mandate</vt:lpstr>
      <vt:lpstr>P2IO in a few words</vt:lpstr>
      <vt:lpstr>P2IO partners geographic localisation</vt:lpstr>
      <vt:lpstr>P2IO in a few words</vt:lpstr>
      <vt:lpstr>P2IO added value</vt:lpstr>
      <vt:lpstr>P2IO governance &amp; evaluation</vt:lpstr>
      <vt:lpstr>P2IO actions: post-doc, PhD</vt:lpstr>
      <vt:lpstr>P2IO actions: post-doc</vt:lpstr>
      <vt:lpstr>P2IO actions: post-doc</vt:lpstr>
      <vt:lpstr>Présentation PowerPoint</vt:lpstr>
      <vt:lpstr>P2IO actions: PhD</vt:lpstr>
      <vt:lpstr>P2IO actions: R&amp;D</vt:lpstr>
      <vt:lpstr>Actions : R&amp;D</vt:lpstr>
      <vt:lpstr>P2IO actions : R&amp;D</vt:lpstr>
      <vt:lpstr>P2IO actions : R&amp;D</vt:lpstr>
      <vt:lpstr>P2IO actions: new platforms</vt:lpstr>
      <vt:lpstr>P2IO actions</vt:lpstr>
      <vt:lpstr>P2IO open day</vt:lpstr>
      <vt:lpstr>Success criteria</vt:lpstr>
      <vt:lpstr>Success criteria</vt:lpstr>
      <vt:lpstr>CSI 2014</vt:lpstr>
      <vt:lpstr>CSI 2014</vt:lpstr>
      <vt:lpstr>CSI 2014</vt:lpstr>
      <vt:lpstr>Budget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TP: simulations en Physique des Particules</dc:title>
  <dc:creator>aetienvr</dc:creator>
  <cp:lastModifiedBy>ETIENVRE Anne-Isabelle</cp:lastModifiedBy>
  <cp:revision>652</cp:revision>
  <cp:lastPrinted>2013-11-05T09:25:20Z</cp:lastPrinted>
  <dcterms:created xsi:type="dcterms:W3CDTF">2009-05-26T15:32:42Z</dcterms:created>
  <dcterms:modified xsi:type="dcterms:W3CDTF">2014-12-16T21:06:31Z</dcterms:modified>
</cp:coreProperties>
</file>