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304" r:id="rId3"/>
    <p:sldId id="309" r:id="rId4"/>
    <p:sldId id="311" r:id="rId5"/>
    <p:sldId id="312" r:id="rId6"/>
    <p:sldId id="313" r:id="rId7"/>
    <p:sldId id="324" r:id="rId8"/>
    <p:sldId id="314" r:id="rId9"/>
    <p:sldId id="316" r:id="rId10"/>
    <p:sldId id="315" r:id="rId11"/>
    <p:sldId id="322" r:id="rId12"/>
    <p:sldId id="317" r:id="rId13"/>
    <p:sldId id="320" r:id="rId14"/>
    <p:sldId id="323" r:id="rId15"/>
    <p:sldId id="318" r:id="rId16"/>
    <p:sldId id="321" r:id="rId17"/>
    <p:sldId id="319" r:id="rId18"/>
    <p:sldId id="302" r:id="rId19"/>
    <p:sldId id="303" r:id="rId20"/>
    <p:sldId id="307" r:id="rId21"/>
    <p:sldId id="308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D99795"/>
    <a:srgbClr val="FF0066"/>
    <a:srgbClr val="66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Total </a:t>
            </a:r>
            <a:r>
              <a:rPr lang="fr-FR" dirty="0" err="1" smtClean="0"/>
              <a:t>funding</a:t>
            </a:r>
            <a:r>
              <a:rPr lang="fr-FR" dirty="0" smtClean="0"/>
              <a:t>:</a:t>
            </a:r>
            <a:r>
              <a:rPr lang="fr-FR" baseline="0" dirty="0" smtClean="0"/>
              <a:t> </a:t>
            </a:r>
            <a:r>
              <a:rPr lang="fr-FR" dirty="0" smtClean="0"/>
              <a:t>341k</a:t>
            </a:r>
            <a:r>
              <a:rPr lang="fr-FR" dirty="0"/>
              <a:t>€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Budget réalisé</c:v>
                </c:pt>
              </c:strCache>
            </c:strRef>
          </c:tx>
          <c:dLbls>
            <c:dLbl>
              <c:idx val="0"/>
              <c:layout>
                <c:manualLayout>
                  <c:x val="-5.9124699025575329E-2"/>
                  <c:y val="-4.40091973907661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1571103702341825E-2"/>
                  <c:y val="2.581062421635691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6155520576376471E-2"/>
                  <c:y val="-2.51739886044407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5454649581708228E-2"/>
                  <c:y val="4.856603234561239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Feuil1!$A$2:$A$6</c:f>
              <c:strCache>
                <c:ptCount val="5"/>
                <c:pt idx="0">
                  <c:v>Bonding machine</c:v>
                </c:pt>
                <c:pt idx="1">
                  <c:v>Probe station</c:v>
                </c:pt>
                <c:pt idx="2">
                  <c:v>Chiller</c:v>
                </c:pt>
                <c:pt idx="3">
                  <c:v>Maintenance</c:v>
                </c:pt>
                <c:pt idx="4">
                  <c:v>Trainings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90</c:v>
                </c:pt>
                <c:pt idx="1">
                  <c:v>142</c:v>
                </c:pt>
                <c:pt idx="2">
                  <c:v>89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616268792159775"/>
          <c:y val="0.28805846969384352"/>
          <c:w val="0.28940106445027702"/>
          <c:h val="0.43797375688415574"/>
        </c:manualLayout>
      </c:layout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5B910-BFCF-41F8-870B-6639C165F15D}" type="datetimeFigureOut">
              <a:rPr lang="fr-FR" smtClean="0"/>
              <a:t>17/12/2014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991FB-16A9-40F8-9B04-01FA37714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991FB-16A9-40F8-9B04-01FA3771411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43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245225"/>
            <a:ext cx="3816350" cy="612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Journée d’inauguration du lancement de P2IO</a:t>
            </a:r>
          </a:p>
          <a:p>
            <a:pPr>
              <a:defRPr/>
            </a:pPr>
            <a:r>
              <a:rPr lang="fr-FR"/>
              <a:t>11 janvier 2012</a:t>
            </a:r>
          </a:p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B465-15BC-4384-A09D-E7327D17CA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4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-7938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cxnSp>
        <p:nvCxnSpPr>
          <p:cNvPr id="6" name="Connecteur droit 13"/>
          <p:cNvCxnSpPr>
            <a:cxnSpLocks noChangeShapeType="1"/>
          </p:cNvCxnSpPr>
          <p:nvPr userDrawn="1"/>
        </p:nvCxnSpPr>
        <p:spPr bwMode="auto">
          <a:xfrm>
            <a:off x="0" y="431800"/>
            <a:ext cx="9144000" cy="0"/>
          </a:xfrm>
          <a:prstGeom prst="line">
            <a:avLst/>
          </a:prstGeom>
          <a:noFill/>
          <a:ln w="19050" algn="ctr">
            <a:solidFill>
              <a:srgbClr val="5F97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Image 23" descr="logo_P2i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525"/>
            <a:ext cx="7191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>
            <a:lvl1pPr>
              <a:defRPr>
                <a:latin typeface="Bell MT" pitchFamily="18" charset="0"/>
              </a:defRPr>
            </a:lvl1pPr>
            <a:lvl2pPr>
              <a:defRPr>
                <a:latin typeface="Bell MT" pitchFamily="18" charset="0"/>
              </a:defRPr>
            </a:lvl2pPr>
            <a:lvl3pPr>
              <a:defRPr>
                <a:latin typeface="Bell MT" pitchFamily="18" charset="0"/>
              </a:defRPr>
            </a:lvl3pPr>
            <a:lvl4pPr>
              <a:defRPr>
                <a:latin typeface="Bell MT" pitchFamily="18" charset="0"/>
              </a:defRPr>
            </a:lvl4pPr>
            <a:lvl5pPr>
              <a:defRPr>
                <a:latin typeface="Bell MT" pitchFamily="18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0" y="-8792"/>
            <a:ext cx="9144000" cy="432000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endParaRPr lang="fr-FR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</p:spPr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2681343A-3832-40BD-94EE-83854B1A822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85725" y="6661150"/>
            <a:ext cx="1619250" cy="179388"/>
          </a:xfrm>
        </p:spPr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dirty="0" err="1" smtClean="0"/>
              <a:t>December</a:t>
            </a:r>
            <a:r>
              <a:rPr lang="fr-FR" dirty="0" smtClean="0"/>
              <a:t> 17</a:t>
            </a:r>
            <a:r>
              <a:rPr lang="fr-FR" baseline="30000" dirty="0" smtClean="0"/>
              <a:t>th</a:t>
            </a:r>
            <a:r>
              <a:rPr lang="fr-FR" dirty="0" smtClean="0"/>
              <a:t>, 2014</a:t>
            </a:r>
            <a:endParaRPr lang="en-US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782763" y="6661150"/>
            <a:ext cx="5578475" cy="179388"/>
          </a:xfrm>
        </p:spPr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dirty="0" err="1" smtClean="0"/>
              <a:t>CaptInnov</a:t>
            </a:r>
            <a:r>
              <a:rPr lang="fr-FR" dirty="0" smtClean="0"/>
              <a:t>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7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DCC2216-F398-44F9-8592-9464706CE4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6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ge.in2p3.fr/projects/P2ioCaptinno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63" Type="http://schemas.openxmlformats.org/officeDocument/2006/relationships/image" Target="../media/image7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54" Type="http://schemas.openxmlformats.org/officeDocument/2006/relationships/image" Target="../media/image61.png"/><Relationship Id="rId6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57" Type="http://schemas.openxmlformats.org/officeDocument/2006/relationships/image" Target="../media/image64.png"/><Relationship Id="rId61" Type="http://schemas.openxmlformats.org/officeDocument/2006/relationships/image" Target="../media/image68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56" Type="http://schemas.openxmlformats.org/officeDocument/2006/relationships/image" Target="../media/image63.png"/><Relationship Id="rId64" Type="http://schemas.openxmlformats.org/officeDocument/2006/relationships/image" Target="../media/image71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Relationship Id="rId3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ous-titre 2"/>
          <p:cNvSpPr>
            <a:spLocks noGrp="1"/>
          </p:cNvSpPr>
          <p:nvPr>
            <p:ph type="subTitle" idx="1"/>
          </p:nvPr>
        </p:nvSpPr>
        <p:spPr>
          <a:xfrm>
            <a:off x="722313" y="3810000"/>
            <a:ext cx="7772400" cy="1491208"/>
          </a:xfrm>
        </p:spPr>
        <p:txBody>
          <a:bodyPr/>
          <a:lstStyle/>
          <a:p>
            <a:r>
              <a:rPr lang="en-US" altLang="fr-FR" b="1" dirty="0" err="1" smtClean="0">
                <a:solidFill>
                  <a:srgbClr val="FF0000"/>
                </a:solidFill>
                <a:latin typeface="Bell MT" pitchFamily="18" charset="0"/>
              </a:rPr>
              <a:t>CaptInnov</a:t>
            </a:r>
            <a:r>
              <a:rPr lang="en-US" altLang="fr-FR" b="1" dirty="0" smtClean="0">
                <a:solidFill>
                  <a:srgbClr val="FF0000"/>
                </a:solidFill>
                <a:latin typeface="Bell MT" pitchFamily="18" charset="0"/>
              </a:rPr>
              <a:t> Platform</a:t>
            </a:r>
          </a:p>
          <a:p>
            <a:endParaRPr lang="en-US" altLang="fr-FR" sz="1000" b="1" dirty="0" smtClean="0">
              <a:solidFill>
                <a:srgbClr val="FF0000"/>
              </a:solidFill>
              <a:latin typeface="Bell MT" pitchFamily="18" charset="0"/>
            </a:endParaRPr>
          </a:p>
          <a:p>
            <a:r>
              <a:rPr lang="en-US" altLang="fr-FR" sz="1800" b="1" dirty="0" smtClean="0">
                <a:solidFill>
                  <a:srgbClr val="FF0000"/>
                </a:solidFill>
                <a:latin typeface="Bell MT" pitchFamily="18" charset="0"/>
                <a:sym typeface="Symbol"/>
              </a:rPr>
              <a:t> </a:t>
            </a:r>
            <a:r>
              <a:rPr lang="en-US" altLang="fr-FR" sz="1800" b="1" dirty="0" smtClean="0">
                <a:solidFill>
                  <a:srgbClr val="FF0000"/>
                </a:solidFill>
                <a:latin typeface="Bell MT" pitchFamily="18" charset="0"/>
              </a:rPr>
              <a:t>For new generation sensors and signal processing </a:t>
            </a:r>
            <a:r>
              <a:rPr lang="en-US" altLang="fr-FR" sz="1800" b="1" dirty="0" smtClean="0">
                <a:solidFill>
                  <a:srgbClr val="FF0000"/>
                </a:solidFill>
                <a:latin typeface="Bell MT" pitchFamily="18" charset="0"/>
                <a:sym typeface="Symbol"/>
              </a:rPr>
              <a:t></a:t>
            </a:r>
            <a:endParaRPr lang="en-US" altLang="fr-FR" sz="1800" b="1" dirty="0" smtClean="0">
              <a:solidFill>
                <a:srgbClr val="FF0000"/>
              </a:solidFill>
              <a:latin typeface="Bell MT" pitchFamily="18" charset="0"/>
            </a:endParaRPr>
          </a:p>
          <a:p>
            <a:pPr>
              <a:buFont typeface="Wingdings 2" pitchFamily="18" charset="2"/>
              <a:buNone/>
            </a:pPr>
            <a:endParaRPr lang="en-US" altLang="fr-FR" sz="1600" dirty="0" smtClean="0">
              <a:latin typeface="Bell MT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fr-FR" sz="1600" dirty="0" smtClean="0">
                <a:latin typeface="Bell MT" pitchFamily="18" charset="0"/>
              </a:rPr>
              <a:t/>
            </a:r>
            <a:br>
              <a:rPr lang="en-US" altLang="fr-FR" sz="1600" dirty="0" smtClean="0">
                <a:latin typeface="Bell MT" pitchFamily="18" charset="0"/>
              </a:rPr>
            </a:br>
            <a:r>
              <a:rPr lang="en-US" altLang="fr-FR" sz="1800" dirty="0" smtClean="0">
                <a:solidFill>
                  <a:schemeClr val="accent2"/>
                </a:solidFill>
                <a:latin typeface="Bell MT" pitchFamily="18" charset="0"/>
              </a:rPr>
              <a:t>David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Bell MT" pitchFamily="18" charset="0"/>
              </a:rPr>
              <a:t>Attié</a:t>
            </a:r>
            <a:r>
              <a:rPr lang="en-US" altLang="fr-FR" sz="1800" dirty="0" smtClean="0">
                <a:solidFill>
                  <a:schemeClr val="accent2"/>
                </a:solidFill>
                <a:latin typeface="Bell MT" pitchFamily="18" charset="0"/>
              </a:rPr>
              <a:t> (CEA/</a:t>
            </a:r>
            <a:r>
              <a:rPr lang="en-US" altLang="fr-FR" sz="1800" dirty="0" err="1" smtClean="0">
                <a:solidFill>
                  <a:schemeClr val="accent2"/>
                </a:solidFill>
                <a:latin typeface="Bell MT" pitchFamily="18" charset="0"/>
              </a:rPr>
              <a:t>Irfu</a:t>
            </a:r>
            <a:r>
              <a:rPr lang="en-US" altLang="fr-FR" sz="1800" dirty="0" smtClean="0">
                <a:solidFill>
                  <a:schemeClr val="accent2"/>
                </a:solidFill>
                <a:latin typeface="Bell MT" pitchFamily="18" charset="0"/>
              </a:rPr>
              <a:t>)</a:t>
            </a:r>
          </a:p>
          <a:p>
            <a:pPr>
              <a:buFont typeface="Wingdings 2" pitchFamily="18" charset="2"/>
              <a:buNone/>
            </a:pPr>
            <a:r>
              <a:rPr lang="en-US" altLang="fr-FR" sz="1800" dirty="0">
                <a:solidFill>
                  <a:schemeClr val="accent2"/>
                </a:solidFill>
                <a:latin typeface="Bell MT" pitchFamily="18" charset="0"/>
              </a:rPr>
              <a:t>o</a:t>
            </a:r>
            <a:r>
              <a:rPr lang="en-US" altLang="fr-FR" sz="1800" dirty="0" smtClean="0">
                <a:solidFill>
                  <a:schemeClr val="accent2"/>
                </a:solidFill>
                <a:latin typeface="Bell MT" pitchFamily="18" charset="0"/>
              </a:rPr>
              <a:t>n behalf of Rémi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Bell MT" pitchFamily="18" charset="0"/>
              </a:rPr>
              <a:t>Cornat</a:t>
            </a:r>
            <a:r>
              <a:rPr lang="en-US" altLang="fr-FR" sz="1800" dirty="0" smtClean="0">
                <a:solidFill>
                  <a:schemeClr val="accent2"/>
                </a:solidFill>
                <a:latin typeface="Bell MT" pitchFamily="18" charset="0"/>
              </a:rPr>
              <a:t> (LLR</a:t>
            </a:r>
            <a:r>
              <a:rPr lang="en-US" altLang="fr-FR" sz="2000" dirty="0" smtClean="0">
                <a:solidFill>
                  <a:schemeClr val="accent2"/>
                </a:solidFill>
                <a:latin typeface="Bell MT" pitchFamily="18" charset="0"/>
              </a:rPr>
              <a:t>)</a:t>
            </a:r>
          </a:p>
          <a:p>
            <a:pPr>
              <a:buFont typeface="Wingdings 2" pitchFamily="18" charset="2"/>
              <a:buNone/>
            </a:pPr>
            <a:endParaRPr lang="en-US" altLang="fr-FR" sz="1600" dirty="0" smtClean="0">
              <a:latin typeface="Bell MT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fr-FR" sz="1400" dirty="0" smtClean="0">
                <a:solidFill>
                  <a:srgbClr val="00B050"/>
                </a:solidFill>
                <a:latin typeface="Bell MT" pitchFamily="18" charset="0"/>
              </a:rPr>
              <a:t>P2IO Scientific Council, December 17</a:t>
            </a:r>
            <a:r>
              <a:rPr lang="en-US" altLang="fr-FR" sz="1400" baseline="30000" dirty="0" smtClean="0">
                <a:solidFill>
                  <a:srgbClr val="00B050"/>
                </a:solidFill>
                <a:latin typeface="Bell MT" pitchFamily="18" charset="0"/>
              </a:rPr>
              <a:t>th</a:t>
            </a:r>
            <a:r>
              <a:rPr lang="en-US" altLang="fr-FR" sz="1400" dirty="0" smtClean="0">
                <a:solidFill>
                  <a:srgbClr val="00B050"/>
                </a:solidFill>
                <a:latin typeface="Bell MT" pitchFamily="18" charset="0"/>
              </a:rPr>
              <a:t>, 2014</a:t>
            </a:r>
          </a:p>
          <a:p>
            <a:pPr>
              <a:buFont typeface="Wingdings 2" pitchFamily="18" charset="2"/>
              <a:buNone/>
            </a:pPr>
            <a:endParaRPr lang="en-US" altLang="fr-FR" dirty="0" smtClean="0"/>
          </a:p>
          <a:p>
            <a:pPr>
              <a:buFont typeface="Wingdings 2" pitchFamily="18" charset="2"/>
              <a:buNone/>
            </a:pPr>
            <a:endParaRPr lang="en-US" altLang="fr-FR" sz="4000" dirty="0" smtClean="0"/>
          </a:p>
        </p:txBody>
      </p:sp>
      <p:pic>
        <p:nvPicPr>
          <p:cNvPr id="6147" name="Image 3" descr="bandeau_P2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509588"/>
            <a:ext cx="8034337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5" dirty="0" err="1"/>
              <a:t>B</a:t>
            </a:r>
            <a:r>
              <a:rPr lang="fr-FR" dirty="0" err="1"/>
              <a:t>o</a:t>
            </a:r>
            <a:r>
              <a:rPr lang="fr-FR" spc="-5" dirty="0" err="1"/>
              <a:t>ndin</a:t>
            </a:r>
            <a:r>
              <a:rPr lang="fr-FR" dirty="0" err="1"/>
              <a:t>g</a:t>
            </a:r>
            <a:r>
              <a:rPr lang="fr-FR" spc="20" dirty="0"/>
              <a:t> </a:t>
            </a:r>
            <a:r>
              <a:rPr lang="fr-FR" spc="-5" dirty="0" smtClean="0"/>
              <a:t>m</a:t>
            </a:r>
            <a:r>
              <a:rPr lang="fr-FR" dirty="0" smtClean="0"/>
              <a:t>ac</a:t>
            </a:r>
            <a:r>
              <a:rPr lang="fr-FR" spc="-5" dirty="0" smtClean="0"/>
              <a:t>hin</a:t>
            </a:r>
            <a:r>
              <a:rPr lang="fr-FR" dirty="0" smtClean="0"/>
              <a:t>e</a:t>
            </a:r>
            <a:r>
              <a:rPr lang="fr-FR" spc="-10" dirty="0" smtClean="0"/>
              <a:t>:</a:t>
            </a:r>
            <a:r>
              <a:rPr lang="fr-FR" dirty="0" smtClean="0"/>
              <a:t> </a:t>
            </a:r>
            <a:r>
              <a:rPr lang="fr-FR" spc="-5" dirty="0"/>
              <a:t>D</a:t>
            </a:r>
            <a:r>
              <a:rPr lang="fr-FR" spc="-10" dirty="0"/>
              <a:t>E</a:t>
            </a:r>
            <a:r>
              <a:rPr lang="fr-FR" spc="-235" dirty="0"/>
              <a:t>L</a:t>
            </a:r>
            <a:r>
              <a:rPr lang="fr-FR" spc="-45" dirty="0"/>
              <a:t>V</a:t>
            </a:r>
            <a:r>
              <a:rPr lang="fr-FR" spc="-85" dirty="0"/>
              <a:t>O</a:t>
            </a:r>
            <a:r>
              <a:rPr lang="fr-FR" spc="-5" dirty="0"/>
              <a:t>TE</a:t>
            </a:r>
            <a:r>
              <a:rPr lang="fr-FR" dirty="0"/>
              <a:t>K</a:t>
            </a:r>
            <a:r>
              <a:rPr lang="fr-FR" spc="10" dirty="0"/>
              <a:t> </a:t>
            </a:r>
            <a:r>
              <a:rPr lang="fr-FR" spc="-5" dirty="0"/>
              <a:t>5632</a:t>
            </a:r>
            <a:endParaRPr lang="fr-FR" dirty="0"/>
          </a:p>
        </p:txBody>
      </p:sp>
      <p:sp>
        <p:nvSpPr>
          <p:cNvPr id="4" name="object 4"/>
          <p:cNvSpPr txBox="1"/>
          <p:nvPr/>
        </p:nvSpPr>
        <p:spPr>
          <a:xfrm>
            <a:off x="303918" y="620688"/>
            <a:ext cx="8392795" cy="517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spc="-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1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z="2000" spc="-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i-</a:t>
            </a:r>
            <a:r>
              <a:rPr lang="en-US" sz="200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au</a:t>
            </a:r>
            <a:r>
              <a:rPr lang="en-US" sz="2000" spc="-2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spc="-1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z="2000" spc="-2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at</a:t>
            </a:r>
            <a:r>
              <a:rPr lang="en-US" sz="2000" spc="-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z="2000" spc="30" dirty="0" smtClean="0">
                <a:solidFill>
                  <a:srgbClr val="00206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ach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:</a:t>
            </a:r>
          </a:p>
          <a:p>
            <a:pPr marL="541338" lvl="1" indent="-179388">
              <a:buFontTx/>
              <a:buChar char="-"/>
            </a:pP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ll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y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lang="en-US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mm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ab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 </a:t>
            </a:r>
            <a:r>
              <a:rPr lang="en-US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</a:p>
          <a:p>
            <a:pPr marL="541338" lvl="1" indent="-179388"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att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er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gn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un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 (a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li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gn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t)</a:t>
            </a:r>
          </a:p>
          <a:p>
            <a:pPr marL="541338" lvl="1" indent="-179388">
              <a:buFontTx/>
              <a:buChar char="-"/>
            </a:pP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olle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z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xi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pc="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osi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pc="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endParaRPr lang="en-US" spc="-20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lvl="1" indent="-179388">
              <a:buFontTx/>
              <a:buChar char="-"/>
            </a:pP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li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ne</a:t>
            </a:r>
            <a:r>
              <a:rPr lang="en-US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wi</a:t>
            </a:r>
            <a:r>
              <a:rPr lang="en-US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 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hape 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lang="en-US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(ang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le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se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</a:t>
            </a:r>
            <a:r>
              <a:rPr lang="en-US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nd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ng)</a:t>
            </a:r>
          </a:p>
          <a:p>
            <a:pPr marL="541338" lvl="1" indent="-179388">
              <a:buFontTx/>
              <a:buChar char="-"/>
            </a:pP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anual 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ll</a:t>
            </a:r>
            <a:r>
              <a:rPr lang="en-US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endParaRPr lang="en-US" spc="-5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lvl="1" indent="-179388"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360°</a:t>
            </a:r>
            <a:r>
              <a:rPr lang="en-US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ns</a:t>
            </a:r>
          </a:p>
          <a:p>
            <a:pPr marL="541338" lvl="1" indent="-179388"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ee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acc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es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pc="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ad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ll</a:t>
            </a:r>
            <a:r>
              <a:rPr lang="en-US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lang="en-US" spc="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nd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ng</a:t>
            </a:r>
            <a:r>
              <a:rPr lang="en-US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v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ie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pc="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 c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los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 </a:t>
            </a:r>
            <a:r>
              <a:rPr lang="en-US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 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ts</a:t>
            </a:r>
          </a:p>
          <a:p>
            <a:pPr>
              <a:lnSpc>
                <a:spcPts val="2400"/>
              </a:lnSpc>
              <a:spcBef>
                <a:spcPts val="1"/>
              </a:spcBef>
              <a:buFont typeface="Arial"/>
              <a:buChar char="•"/>
            </a:pPr>
            <a:endParaRPr lang="en-US" sz="2400" dirty="0" smtClean="0">
              <a:solidFill>
                <a:schemeClr val="accent2"/>
              </a:solidFill>
              <a:latin typeface="Bell MT" panose="02020503060305020303" pitchFamily="18" charset="0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v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al</a:t>
            </a:r>
            <a:r>
              <a:rPr lang="en-US" sz="2000" spc="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ads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y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be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add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v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rio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us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type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nd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ng:</a:t>
            </a:r>
          </a:p>
          <a:p>
            <a:pPr marL="541338" lvl="1" indent="-179388">
              <a:buFontTx/>
              <a:buChar char="-"/>
              <a:tabLst>
                <a:tab pos="356235" algn="l"/>
              </a:tabLst>
            </a:pPr>
            <a:r>
              <a:rPr lang="en-US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e-</a:t>
            </a:r>
            <a:r>
              <a:rPr lang="en-US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ba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l-bonding</a:t>
            </a:r>
          </a:p>
          <a:p>
            <a:pPr marL="541338" lvl="1" indent="-179388">
              <a:buFontTx/>
              <a:buChar char="-"/>
              <a:tabLst>
                <a:tab pos="356235" algn="l"/>
              </a:tabLst>
            </a:pP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ol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num material</a:t>
            </a:r>
            <a:endParaRPr lang="en-US" spc="-5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lvl="1" indent="-179388">
              <a:buFontTx/>
              <a:buChar char="-"/>
              <a:tabLst>
                <a:tab pos="356235" algn="l"/>
              </a:tabLst>
            </a:pP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wi</a:t>
            </a:r>
            <a:r>
              <a:rPr lang="en-US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pc="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ri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bb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</a:p>
          <a:p>
            <a:pPr marL="541338" lvl="1" indent="-179388">
              <a:buFontTx/>
              <a:buChar char="-"/>
              <a:tabLst>
                <a:tab pos="356235" algn="l"/>
              </a:tabLst>
            </a:pP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ch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al pu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ll</a:t>
            </a:r>
            <a:r>
              <a:rPr lang="en-US" spc="-3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/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ar </a:t>
            </a:r>
            <a:r>
              <a:rPr lang="en-US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ts</a:t>
            </a:r>
            <a:r>
              <a:rPr lang="en-US" spc="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/>
            </a:r>
            <a:br>
              <a:rPr lang="en-US" spc="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</a:b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(</a:t>
            </a:r>
            <a:r>
              <a:rPr lang="en-US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qu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 add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nal h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ad,</a:t>
            </a:r>
            <a:r>
              <a:rPr lang="en-US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d)</a:t>
            </a:r>
          </a:p>
          <a:p>
            <a:pPr marL="541338" lvl="1" indent="-179388">
              <a:buFontTx/>
              <a:buChar char="-"/>
              <a:tabLst>
                <a:tab pos="356235" algn="l"/>
              </a:tabLst>
            </a:pPr>
            <a:endParaRPr lang="en-US" sz="2000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indent="-180975">
              <a:buFont typeface="Arial" panose="020B0604020202020204" pitchFamily="34" charset="0"/>
              <a:buChar char="•"/>
              <a:tabLst>
                <a:tab pos="356235" algn="l"/>
              </a:tabLst>
            </a:pP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Current configuration: wedge-bonding with aluminum wire 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356235" algn="l"/>
              </a:tabLst>
            </a:pPr>
            <a:endParaRPr lang="en-US" sz="2000" spc="-5" dirty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6805464" y="3573016"/>
            <a:ext cx="2231032" cy="297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B05A7-5E2D-4007-B9E3-1C8D9BE85B14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10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85725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December 17</a:t>
            </a:r>
            <a:r>
              <a:rPr lang="en-US" altLang="fr-FR" baseline="30000" dirty="0" smtClean="0">
                <a:solidFill>
                  <a:srgbClr val="253971"/>
                </a:solidFill>
                <a:latin typeface="Bookman Old Style" pitchFamily="18" charset="0"/>
              </a:rPr>
              <a:t>th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, 2014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1782763" y="6661150"/>
            <a:ext cx="5578475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err="1" smtClean="0">
                <a:solidFill>
                  <a:srgbClr val="253971"/>
                </a:solidFill>
                <a:latin typeface="Bookman Old Style" pitchFamily="18" charset="0"/>
              </a:rPr>
              <a:t>CaptInnov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11819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764704"/>
            <a:ext cx="8424936" cy="4114800"/>
          </a:xfrm>
        </p:spPr>
        <p:txBody>
          <a:bodyPr/>
          <a:lstStyle/>
          <a:p>
            <a:pPr marL="180975" indent="-180975"/>
            <a:r>
              <a:rPr lang="en-US" sz="2000" spc="-5" dirty="0" smtClean="0">
                <a:solidFill>
                  <a:schemeClr val="accent2"/>
                </a:solidFill>
                <a:cs typeface="Calibri"/>
              </a:rPr>
              <a:t>3 people</a:t>
            </a:r>
            <a:r>
              <a:rPr lang="en-US" sz="2000" spc="-10" dirty="0" smtClean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15" dirty="0" smtClean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2000" spc="-50" dirty="0" smtClean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2000" dirty="0" smtClean="0">
                <a:solidFill>
                  <a:schemeClr val="accent2"/>
                </a:solidFill>
                <a:cs typeface="Calibri"/>
              </a:rPr>
              <a:t>a</a:t>
            </a:r>
            <a:r>
              <a:rPr lang="en-US" sz="2000" spc="-5" dirty="0" smtClean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2000" spc="-10" dirty="0" smtClean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cs typeface="Calibri"/>
              </a:rPr>
              <a:t>d since end of September 2014</a:t>
            </a:r>
            <a:endParaRPr lang="en-US" sz="2000" spc="-5" dirty="0">
              <a:solidFill>
                <a:schemeClr val="accent2"/>
              </a:solidFill>
              <a:cs typeface="Calibri"/>
            </a:endParaRPr>
          </a:p>
          <a:p>
            <a:pPr marL="180975" indent="-180975"/>
            <a:endParaRPr lang="en-US" sz="1000" spc="-10" dirty="0">
              <a:solidFill>
                <a:schemeClr val="accent2"/>
              </a:solidFill>
              <a:cs typeface="Calibri"/>
            </a:endParaRPr>
          </a:p>
          <a:p>
            <a:pPr marL="180975" indent="-180975"/>
            <a:r>
              <a:rPr lang="en-US" sz="2000" spc="-10" dirty="0" smtClean="0">
                <a:solidFill>
                  <a:schemeClr val="accent2"/>
                </a:solidFill>
                <a:cs typeface="Calibri"/>
              </a:rPr>
              <a:t>First works done </a:t>
            </a:r>
          </a:p>
          <a:p>
            <a:pPr marL="581025" lvl="1" indent="-180975"/>
            <a:r>
              <a:rPr lang="en-US" sz="1600" spc="-10" dirty="0" smtClean="0">
                <a:solidFill>
                  <a:schemeClr val="accent2"/>
                </a:solidFill>
                <a:cs typeface="Calibri"/>
              </a:rPr>
              <a:t>for IAS:  connection wires of CCD have been repaired (aluminum)</a:t>
            </a:r>
          </a:p>
          <a:p>
            <a:pPr marL="581025" lvl="1" indent="-180975"/>
            <a:r>
              <a:rPr lang="en-US" sz="1600" spc="-10" dirty="0">
                <a:solidFill>
                  <a:schemeClr val="accent2"/>
                </a:solidFill>
                <a:cs typeface="Calibri"/>
              </a:rPr>
              <a:t>f</a:t>
            </a:r>
            <a:r>
              <a:rPr lang="en-US" sz="1600" spc="-10" dirty="0" smtClean="0">
                <a:solidFill>
                  <a:schemeClr val="accent2"/>
                </a:solidFill>
                <a:cs typeface="Calibri"/>
              </a:rPr>
              <a:t>or </a:t>
            </a:r>
            <a:r>
              <a:rPr lang="en-US" sz="1600" spc="-10" dirty="0" err="1" smtClean="0">
                <a:solidFill>
                  <a:schemeClr val="accent2"/>
                </a:solidFill>
                <a:cs typeface="Calibri"/>
              </a:rPr>
              <a:t>Irfu</a:t>
            </a:r>
            <a:r>
              <a:rPr lang="en-US" sz="1600" spc="-10" dirty="0" smtClean="0">
                <a:solidFill>
                  <a:schemeClr val="accent2"/>
                </a:solidFill>
                <a:cs typeface="Calibri"/>
              </a:rPr>
              <a:t>: gold bonding on flex cable for IXO cryogenic detector R&amp;D</a:t>
            </a:r>
            <a:endParaRPr lang="en-US" sz="1600" dirty="0">
              <a:solidFill>
                <a:schemeClr val="accent2"/>
              </a:solidFill>
              <a:cs typeface="Calibri"/>
            </a:endParaRPr>
          </a:p>
          <a:p>
            <a:pPr marL="180975" indent="-180975"/>
            <a:endParaRPr lang="en-US" sz="1000" dirty="0" smtClean="0">
              <a:solidFill>
                <a:schemeClr val="accent2"/>
              </a:solidFill>
              <a:cs typeface="Calibri"/>
            </a:endParaRPr>
          </a:p>
          <a:p>
            <a:pPr marL="180975" indent="-180975"/>
            <a:r>
              <a:rPr lang="en-US" sz="2000" dirty="0" smtClean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2000" spc="-10" dirty="0" smtClean="0">
                <a:solidFill>
                  <a:schemeClr val="accent2"/>
                </a:solidFill>
                <a:cs typeface="Calibri"/>
              </a:rPr>
              <a:t>ee</a:t>
            </a:r>
            <a:r>
              <a:rPr lang="en-US" sz="2000" dirty="0" smtClean="0">
                <a:solidFill>
                  <a:schemeClr val="accent2"/>
                </a:solidFill>
                <a:cs typeface="Calibri"/>
              </a:rPr>
              <a:t>d</a:t>
            </a:r>
            <a:r>
              <a:rPr lang="en-US" sz="2000" spc="15" dirty="0" smtClean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25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o 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mp</a:t>
            </a:r>
            <a:r>
              <a:rPr lang="en-US" sz="2000" spc="-40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2000" spc="-15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spc="-20" dirty="0">
                <a:solidFill>
                  <a:schemeClr val="accent2"/>
                </a:solidFill>
                <a:cs typeface="Calibri"/>
              </a:rPr>
              <a:t>v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spc="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30" dirty="0" smtClean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spc="-5" dirty="0" smtClean="0">
                <a:solidFill>
                  <a:schemeClr val="accent2"/>
                </a:solidFill>
                <a:cs typeface="Calibri"/>
              </a:rPr>
              <a:t>x</a:t>
            </a:r>
            <a:r>
              <a:rPr lang="en-US" sz="2000" dirty="0" smtClean="0">
                <a:solidFill>
                  <a:schemeClr val="accent2"/>
                </a:solidFill>
                <a:cs typeface="Calibri"/>
              </a:rPr>
              <a:t>p</a:t>
            </a:r>
            <a:r>
              <a:rPr lang="en-US" sz="2000" spc="-10" dirty="0" smtClean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spc="-15" dirty="0" smtClean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2000" spc="-5" dirty="0" smtClean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2000" spc="-10" dirty="0" smtClean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2000" spc="-20" dirty="0" smtClean="0">
                <a:solidFill>
                  <a:schemeClr val="accent2"/>
                </a:solidFill>
                <a:cs typeface="Calibri"/>
              </a:rPr>
              <a:t>c</a:t>
            </a:r>
            <a:r>
              <a:rPr lang="en-US" sz="2000" spc="-10" dirty="0" smtClean="0">
                <a:solidFill>
                  <a:schemeClr val="accent2"/>
                </a:solidFill>
                <a:cs typeface="Calibri"/>
              </a:rPr>
              <a:t>e before becoming expert</a:t>
            </a:r>
          </a:p>
          <a:p>
            <a:pPr marL="180975" indent="-180975"/>
            <a:endParaRPr lang="en-US" sz="1000" spc="-10" dirty="0">
              <a:solidFill>
                <a:schemeClr val="accent2"/>
              </a:solidFill>
              <a:cs typeface="Calibri"/>
            </a:endParaRPr>
          </a:p>
          <a:p>
            <a:pPr marL="180975" indent="-180975"/>
            <a:r>
              <a:rPr lang="en-US" sz="2000" spc="-10" dirty="0" smtClean="0">
                <a:solidFill>
                  <a:schemeClr val="accent2"/>
                </a:solidFill>
                <a:cs typeface="Calibri"/>
              </a:rPr>
              <a:t>A platform agreement has been written between CEA and CNRS</a:t>
            </a:r>
          </a:p>
          <a:p>
            <a:pPr marL="180975" indent="-180975"/>
            <a:endParaRPr lang="en-US" sz="1000" spc="-10" dirty="0">
              <a:solidFill>
                <a:schemeClr val="accent2"/>
              </a:solidFill>
              <a:cs typeface="Calibri"/>
            </a:endParaRPr>
          </a:p>
          <a:p>
            <a:pPr marL="180975" indent="-180975"/>
            <a:r>
              <a:rPr lang="en-US" sz="2000" spc="-10" dirty="0" smtClean="0">
                <a:solidFill>
                  <a:schemeClr val="accent2"/>
                </a:solidFill>
                <a:cs typeface="Calibri"/>
              </a:rPr>
              <a:t>1 day a week for practice</a:t>
            </a:r>
          </a:p>
          <a:p>
            <a:pPr marL="180975" indent="-180975"/>
            <a:endParaRPr lang="fr-FR" sz="1000" dirty="0" smtClean="0">
              <a:solidFill>
                <a:schemeClr val="accent2"/>
              </a:solidFill>
            </a:endParaRPr>
          </a:p>
          <a:p>
            <a:pPr marL="180975" indent="-180975"/>
            <a:r>
              <a:rPr lang="fr-FR" sz="2000" dirty="0" smtClean="0">
                <a:solidFill>
                  <a:schemeClr val="accent2"/>
                </a:solidFill>
              </a:rPr>
              <a:t>Team </a:t>
            </a:r>
            <a:r>
              <a:rPr lang="fr-FR" sz="2000" dirty="0" err="1" smtClean="0">
                <a:solidFill>
                  <a:schemeClr val="accent2"/>
                </a:solidFill>
              </a:rPr>
              <a:t>pending</a:t>
            </a: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Bonding</a:t>
            </a:r>
            <a:r>
              <a:rPr lang="fr-FR" dirty="0" smtClean="0"/>
              <a:t> Machine </a:t>
            </a:r>
            <a:r>
              <a:rPr lang="fr-FR" dirty="0" err="1" smtClean="0"/>
              <a:t>Status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B05A7-5E2D-4007-B9E3-1C8D9BE85B14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11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85725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December 17</a:t>
            </a:r>
            <a:r>
              <a:rPr lang="en-US" altLang="fr-FR" baseline="30000" dirty="0" smtClean="0">
                <a:solidFill>
                  <a:srgbClr val="253971"/>
                </a:solidFill>
                <a:latin typeface="Bookman Old Style" pitchFamily="18" charset="0"/>
              </a:rPr>
              <a:t>th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,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1782763" y="6661150"/>
            <a:ext cx="5578475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err="1" smtClean="0">
                <a:solidFill>
                  <a:srgbClr val="253971"/>
                </a:solidFill>
                <a:latin typeface="Bookman Old Style" pitchFamily="18" charset="0"/>
              </a:rPr>
              <a:t>CaptInnov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41025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spc="-50" dirty="0"/>
              <a:t>r</a:t>
            </a:r>
            <a:r>
              <a:rPr lang="fr-FR" dirty="0"/>
              <a:t>o</a:t>
            </a:r>
            <a:r>
              <a:rPr lang="fr-FR" spc="-5" dirty="0"/>
              <a:t>b</a:t>
            </a:r>
            <a:r>
              <a:rPr lang="fr-FR" dirty="0"/>
              <a:t>e</a:t>
            </a:r>
            <a:r>
              <a:rPr lang="fr-FR" spc="-15" dirty="0"/>
              <a:t> </a:t>
            </a:r>
            <a:r>
              <a:rPr lang="fr-FR" spc="-45" dirty="0"/>
              <a:t>S</a:t>
            </a:r>
            <a:r>
              <a:rPr lang="fr-FR" spc="-45" dirty="0" smtClean="0"/>
              <a:t>t</a:t>
            </a:r>
            <a:r>
              <a:rPr lang="fr-FR" spc="-25" dirty="0" smtClean="0"/>
              <a:t>a</a:t>
            </a:r>
            <a:r>
              <a:rPr lang="fr-FR" spc="-10" dirty="0" smtClean="0"/>
              <a:t>t</a:t>
            </a:r>
            <a:r>
              <a:rPr lang="fr-FR" spc="-5" dirty="0" smtClean="0"/>
              <a:t>i</a:t>
            </a:r>
            <a:r>
              <a:rPr lang="fr-FR" dirty="0" smtClean="0"/>
              <a:t>on</a:t>
            </a:r>
            <a:r>
              <a:rPr lang="fr-FR" spc="-10" dirty="0" smtClean="0"/>
              <a:t>:</a:t>
            </a:r>
            <a:r>
              <a:rPr lang="fr-FR" dirty="0" smtClean="0"/>
              <a:t> </a:t>
            </a:r>
            <a:r>
              <a:rPr lang="fr-FR" dirty="0"/>
              <a:t>S</a:t>
            </a:r>
            <a:r>
              <a:rPr lang="fr-FR" spc="-5" dirty="0"/>
              <a:t>I</a:t>
            </a:r>
            <a:r>
              <a:rPr lang="fr-FR" spc="-10" dirty="0"/>
              <a:t>G</a:t>
            </a:r>
            <a:r>
              <a:rPr lang="fr-FR" spc="-5" dirty="0"/>
              <a:t>N</a:t>
            </a:r>
            <a:r>
              <a:rPr lang="fr-FR" spc="-260" dirty="0"/>
              <a:t>A</a:t>
            </a:r>
            <a:r>
              <a:rPr lang="fr-FR" spc="-100" dirty="0"/>
              <a:t>T</a:t>
            </a:r>
            <a:r>
              <a:rPr lang="fr-FR" dirty="0"/>
              <a:t>O</a:t>
            </a:r>
            <a:r>
              <a:rPr lang="fr-FR" spc="-5" dirty="0"/>
              <a:t>N</a:t>
            </a:r>
            <a:r>
              <a:rPr lang="fr-FR" dirty="0"/>
              <a:t>E</a:t>
            </a:r>
            <a:r>
              <a:rPr lang="fr-FR" spc="25" dirty="0"/>
              <a:t> </a:t>
            </a:r>
            <a:r>
              <a:rPr lang="fr-FR" dirty="0"/>
              <a:t>W</a:t>
            </a:r>
            <a:r>
              <a:rPr lang="fr-FR" spc="-5" dirty="0"/>
              <a:t>L350</a:t>
            </a:r>
            <a:endParaRPr lang="fr-FR" dirty="0"/>
          </a:p>
        </p:txBody>
      </p:sp>
      <p:sp>
        <p:nvSpPr>
          <p:cNvPr id="4" name="object 4"/>
          <p:cNvSpPr/>
          <p:nvPr/>
        </p:nvSpPr>
        <p:spPr>
          <a:xfrm>
            <a:off x="5362785" y="3003257"/>
            <a:ext cx="3531096" cy="3581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172" y="548680"/>
            <a:ext cx="8672195" cy="486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sz="2000"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v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ch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ose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 th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er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al</a:t>
            </a:r>
            <a:r>
              <a:rPr sz="2000" spc="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4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system</a:t>
            </a:r>
            <a:r>
              <a:rPr lang="fr-FR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3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 au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and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er</a:t>
            </a:r>
            <a:r>
              <a:rPr sz="2000"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or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ance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(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&lt;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100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2000" spc="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</a:t>
            </a:r>
            <a:r>
              <a:rPr sz="2000"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100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2000"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v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els) </a:t>
            </a:r>
            <a:endParaRPr lang="fr-FR" sz="2000" spc="-5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pc="-5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5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y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-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au</a:t>
            </a:r>
            <a:r>
              <a:rPr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at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2000" spc="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ach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: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o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sof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 a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ll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z="2000" spc="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3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y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k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nd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o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mm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ng</a:t>
            </a:r>
            <a:endParaRPr lang="fr-FR" sz="2000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pc="-25" dirty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tu</a:t>
            </a:r>
            <a:r>
              <a:rPr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es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:</a:t>
            </a:r>
          </a:p>
          <a:p>
            <a:pPr marL="541338" marR="6350" lvl="1" indent="-179388">
              <a:buFontTx/>
              <a:buChar char="-"/>
            </a:pPr>
            <a:r>
              <a:rPr b="1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30cm</a:t>
            </a:r>
            <a:r>
              <a:rPr b="1" spc="-30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or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kh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ol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 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b="1" spc="-5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b="1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b="1" spc="-30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b="1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b="1" spc="-15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b="1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ch</a:t>
            </a:r>
            <a:r>
              <a:rPr b="1" spc="-10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b="1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mb</a:t>
            </a:r>
            <a:r>
              <a:rPr b="1" spc="-5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b="1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: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ack b</a:t>
            </a:r>
            <a:r>
              <a:rPr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x</a:t>
            </a:r>
            <a:r>
              <a:rPr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&amp;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ad</a:t>
            </a:r>
            <a:r>
              <a:rPr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y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</a:t>
            </a:r>
            <a:r>
              <a:rPr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 err="1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5" dirty="0" err="1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ri</a:t>
            </a:r>
            <a:r>
              <a:rPr spc="-25" dirty="0" err="1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pc="-5" dirty="0" err="1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xia</a:t>
            </a:r>
            <a:r>
              <a:rPr dirty="0" err="1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pc="3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nn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endParaRPr lang="fr-FR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marR="6350" lvl="1" indent="-179388">
              <a:buFontTx/>
              <a:buChar char="-"/>
            </a:pP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pc="-3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y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k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nd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o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ch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ac</a:t>
            </a:r>
            <a:r>
              <a:rPr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eri</a:t>
            </a:r>
            <a:r>
              <a:rPr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z</a:t>
            </a:r>
            <a:r>
              <a:rPr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pc="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(D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</a:t>
            </a:r>
            <a:r>
              <a:rPr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-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50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Hz,</a:t>
            </a:r>
            <a:r>
              <a:rPr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S,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oise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</a:t>
            </a:r>
            <a:r>
              <a:rPr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1</a:t>
            </a:r>
            <a:r>
              <a:rPr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/</a:t>
            </a:r>
            <a:r>
              <a:rPr spc="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)</a:t>
            </a:r>
            <a:endParaRPr lang="fr-FR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marR="6350" lvl="1" indent="-179388">
              <a:buFontTx/>
              <a:buChar char="-"/>
            </a:pP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ch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oi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ce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DC</a:t>
            </a:r>
            <a:r>
              <a:rPr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&amp;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RF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endParaRPr lang="fr-FR" dirty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marR="6350" lvl="1" indent="-179388">
              <a:buFontTx/>
              <a:buChar char="-"/>
            </a:pPr>
            <a:r>
              <a:rPr spc="-7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pc="-5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v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pc="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ts</a:t>
            </a:r>
            <a:r>
              <a:rPr spc="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si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ng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pc="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endParaRPr lang="fr-FR" dirty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marR="6350" lvl="1" indent="-179388">
              <a:buFontTx/>
              <a:buChar char="-"/>
            </a:pP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be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ol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ifi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be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fr-FR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/>
            </a:r>
            <a:br>
              <a:rPr lang="fr-FR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</a:b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fi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gu</a:t>
            </a:r>
            <a:r>
              <a:rPr spc="-4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 </a:t>
            </a:r>
            <a:endParaRPr lang="fr-FR" dirty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marR="6350" lvl="1" indent="-179388">
              <a:buFontTx/>
              <a:buChar char="-"/>
            </a:pP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ri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esol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ut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endParaRPr lang="fr-FR" dirty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marR="6350" lvl="1" indent="-179388">
              <a:buFontTx/>
              <a:buChar char="-"/>
            </a:pP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12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°</a:t>
            </a:r>
            <a:r>
              <a:rPr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or</a:t>
            </a:r>
            <a:r>
              <a:rPr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ct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endParaRPr lang="fr-FR" dirty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marR="6350" lvl="1" indent="-179388">
              <a:buFontTx/>
              <a:buChar char="-"/>
            </a:pPr>
            <a:r>
              <a:rPr b="1" spc="-165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b="1" spc="-5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b="1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mp</a:t>
            </a:r>
            <a:r>
              <a:rPr b="1" spc="-5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b="1" spc="-55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b="1" spc="-30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b="1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tu</a:t>
            </a:r>
            <a:r>
              <a:rPr b="1" spc="-30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b="1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b="1" spc="-10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b="1" spc="-15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b="1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b="1" spc="-20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b="1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b="1" spc="-30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b="1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ol</a:t>
            </a:r>
            <a:r>
              <a:rPr b="1" spc="-20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b="1" spc="-5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-</a:t>
            </a:r>
            <a:r>
              <a:rPr b="1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60°</a:t>
            </a:r>
            <a:r>
              <a:rPr b="1" spc="-10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b="1" spc="-25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b="1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b="1" spc="-10" dirty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b="1" dirty="0" smtClean="0">
                <a:solidFill>
                  <a:srgbClr val="C00000"/>
                </a:solidFill>
                <a:latin typeface="Bell MT" panose="02020503060305020303" pitchFamily="18" charset="0"/>
                <a:cs typeface="Calibri"/>
              </a:rPr>
              <a:t>200°</a:t>
            </a:r>
            <a:endParaRPr lang="fr-FR" dirty="0">
              <a:latin typeface="Bell MT" panose="02020503060305020303" pitchFamily="18" charset="0"/>
              <a:cs typeface="Calibri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pc="-5" dirty="0">
              <a:latin typeface="Bell MT" panose="02020503060305020303" pitchFamily="18" charset="0"/>
              <a:cs typeface="Calibri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lle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2000" spc="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an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oo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AL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B05A7-5E2D-4007-B9E3-1C8D9BE85B14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12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85725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December 17</a:t>
            </a:r>
            <a:r>
              <a:rPr lang="en-US" altLang="fr-FR" baseline="30000" dirty="0" smtClean="0">
                <a:solidFill>
                  <a:srgbClr val="253971"/>
                </a:solidFill>
                <a:latin typeface="Bookman Old Style" pitchFamily="18" charset="0"/>
              </a:rPr>
              <a:t>th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, 2014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1782763" y="6661150"/>
            <a:ext cx="5578475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err="1" smtClean="0">
                <a:solidFill>
                  <a:srgbClr val="253971"/>
                </a:solidFill>
                <a:latin typeface="Bookman Old Style" pitchFamily="18" charset="0"/>
              </a:rPr>
              <a:t>CaptInnov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3304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</a:t>
            </a:r>
            <a:r>
              <a:rPr lang="fr-FR" dirty="0" err="1" smtClean="0"/>
              <a:t>Pictures</a:t>
            </a:r>
            <a:r>
              <a:rPr lang="fr-FR" dirty="0" smtClean="0"/>
              <a:t> (Installation)</a:t>
            </a:r>
            <a:endParaRPr lang="fr-FR" dirty="0"/>
          </a:p>
        </p:txBody>
      </p:sp>
      <p:sp>
        <p:nvSpPr>
          <p:cNvPr id="4" name="object 6"/>
          <p:cNvSpPr/>
          <p:nvPr/>
        </p:nvSpPr>
        <p:spPr>
          <a:xfrm>
            <a:off x="611560" y="692696"/>
            <a:ext cx="3708333" cy="2784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611560" y="3582022"/>
            <a:ext cx="3708333" cy="2784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8"/>
          <p:cNvSpPr/>
          <p:nvPr/>
        </p:nvSpPr>
        <p:spPr>
          <a:xfrm>
            <a:off x="4896024" y="3601656"/>
            <a:ext cx="3708278" cy="2784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9"/>
          <p:cNvSpPr/>
          <p:nvPr/>
        </p:nvSpPr>
        <p:spPr>
          <a:xfrm>
            <a:off x="2070747" y="1822515"/>
            <a:ext cx="501015" cy="255904"/>
          </a:xfrm>
          <a:custGeom>
            <a:avLst/>
            <a:gdLst/>
            <a:ahLst/>
            <a:cxnLst/>
            <a:rect l="l" t="t" r="r" b="b"/>
            <a:pathLst>
              <a:path w="501014" h="255905">
                <a:moveTo>
                  <a:pt x="0" y="255498"/>
                </a:moveTo>
                <a:lnTo>
                  <a:pt x="500456" y="0"/>
                </a:lnTo>
              </a:path>
            </a:pathLst>
          </a:custGeom>
          <a:ln w="9525">
            <a:solidFill>
              <a:srgbClr val="E46C0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10"/>
          <p:cNvSpPr/>
          <p:nvPr/>
        </p:nvSpPr>
        <p:spPr>
          <a:xfrm>
            <a:off x="2483124" y="1817585"/>
            <a:ext cx="88265" cy="79375"/>
          </a:xfrm>
          <a:custGeom>
            <a:avLst/>
            <a:gdLst/>
            <a:ahLst/>
            <a:cxnLst/>
            <a:rect l="l" t="t" r="r" b="b"/>
            <a:pathLst>
              <a:path w="88264" h="79375">
                <a:moveTo>
                  <a:pt x="40424" y="79171"/>
                </a:moveTo>
                <a:lnTo>
                  <a:pt x="88074" y="4927"/>
                </a:lnTo>
                <a:lnTo>
                  <a:pt x="0" y="0"/>
                </a:lnTo>
              </a:path>
            </a:pathLst>
          </a:custGeom>
          <a:ln w="9525">
            <a:solidFill>
              <a:srgbClr val="E46C0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11"/>
          <p:cNvSpPr/>
          <p:nvPr/>
        </p:nvSpPr>
        <p:spPr>
          <a:xfrm>
            <a:off x="2070743" y="2003779"/>
            <a:ext cx="88265" cy="79375"/>
          </a:xfrm>
          <a:custGeom>
            <a:avLst/>
            <a:gdLst/>
            <a:ahLst/>
            <a:cxnLst/>
            <a:rect l="l" t="t" r="r" b="b"/>
            <a:pathLst>
              <a:path w="88264" h="79375">
                <a:moveTo>
                  <a:pt x="47663" y="0"/>
                </a:moveTo>
                <a:lnTo>
                  <a:pt x="0" y="74231"/>
                </a:lnTo>
                <a:lnTo>
                  <a:pt x="88087" y="79184"/>
                </a:lnTo>
              </a:path>
            </a:pathLst>
          </a:custGeom>
          <a:ln w="9525">
            <a:solidFill>
              <a:srgbClr val="E46C0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2"/>
          <p:cNvSpPr txBox="1"/>
          <p:nvPr/>
        </p:nvSpPr>
        <p:spPr>
          <a:xfrm>
            <a:off x="1650068" y="1872672"/>
            <a:ext cx="1512570" cy="1018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689610">
              <a:lnSpc>
                <a:spcPct val="100000"/>
              </a:lnSpc>
            </a:pPr>
            <a:r>
              <a:rPr sz="1800" spc="-10" dirty="0">
                <a:solidFill>
                  <a:srgbClr val="E46C0A"/>
                </a:solidFill>
                <a:latin typeface="Calibri"/>
                <a:cs typeface="Calibri"/>
              </a:rPr>
              <a:t>9 </a:t>
            </a:r>
            <a:r>
              <a:rPr sz="1800" spc="-25" dirty="0">
                <a:solidFill>
                  <a:srgbClr val="E46C0A"/>
                </a:solidFill>
                <a:latin typeface="Calibri"/>
                <a:cs typeface="Calibri"/>
              </a:rPr>
              <a:t>cm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ts val="1700"/>
              </a:lnSpc>
              <a:spcBef>
                <a:spcPts val="9"/>
              </a:spcBef>
            </a:pPr>
            <a:endParaRPr sz="1700" dirty="0"/>
          </a:p>
          <a:p>
            <a:pPr>
              <a:lnSpc>
                <a:spcPts val="1800"/>
              </a:lnSpc>
            </a:pPr>
            <a:endParaRPr sz="1800" dirty="0"/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Chu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(o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pen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4896024" y="692696"/>
            <a:ext cx="3708278" cy="2784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4"/>
          <p:cNvSpPr txBox="1"/>
          <p:nvPr/>
        </p:nvSpPr>
        <p:spPr>
          <a:xfrm>
            <a:off x="4900217" y="927276"/>
            <a:ext cx="12592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5"/>
          <p:cNvSpPr txBox="1"/>
          <p:nvPr/>
        </p:nvSpPr>
        <p:spPr>
          <a:xfrm>
            <a:off x="7052029" y="1988437"/>
            <a:ext cx="5873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6"/>
          <p:cNvSpPr/>
          <p:nvPr/>
        </p:nvSpPr>
        <p:spPr>
          <a:xfrm>
            <a:off x="6166689" y="1033491"/>
            <a:ext cx="1396833" cy="9171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7"/>
          <p:cNvSpPr txBox="1"/>
          <p:nvPr/>
        </p:nvSpPr>
        <p:spPr>
          <a:xfrm>
            <a:off x="5821763" y="2962084"/>
            <a:ext cx="1484630" cy="115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60045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20"/>
              </a:spcBef>
            </a:pPr>
            <a:endParaRPr sz="950"/>
          </a:p>
          <a:p>
            <a:pPr>
              <a:lnSpc>
                <a:spcPts val="1800"/>
              </a:lnSpc>
            </a:pPr>
            <a:endParaRPr sz="1800"/>
          </a:p>
          <a:p>
            <a:pPr>
              <a:lnSpc>
                <a:spcPts val="1800"/>
              </a:lnSpc>
            </a:pPr>
            <a:endParaRPr sz="1800"/>
          </a:p>
          <a:p>
            <a:pPr marL="37211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osco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8"/>
          <p:cNvSpPr txBox="1"/>
          <p:nvPr/>
        </p:nvSpPr>
        <p:spPr>
          <a:xfrm>
            <a:off x="1449559" y="5833071"/>
            <a:ext cx="148971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UT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ositi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B05A7-5E2D-4007-B9E3-1C8D9BE85B14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13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18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85725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December 17</a:t>
            </a:r>
            <a:r>
              <a:rPr lang="en-US" altLang="fr-FR" baseline="30000" dirty="0" smtClean="0">
                <a:solidFill>
                  <a:srgbClr val="253971"/>
                </a:solidFill>
                <a:latin typeface="Bookman Old Style" pitchFamily="18" charset="0"/>
              </a:rPr>
              <a:t>th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, 2014</a:t>
            </a:r>
          </a:p>
        </p:txBody>
      </p:sp>
      <p:sp>
        <p:nvSpPr>
          <p:cNvPr id="19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1782763" y="6661150"/>
            <a:ext cx="5578475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err="1" smtClean="0">
                <a:solidFill>
                  <a:srgbClr val="253971"/>
                </a:solidFill>
                <a:latin typeface="Bookman Old Style" pitchFamily="18" charset="0"/>
              </a:rPr>
              <a:t>CaptInnov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13966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764704"/>
            <a:ext cx="8280920" cy="4114800"/>
          </a:xfrm>
        </p:spPr>
        <p:txBody>
          <a:bodyPr/>
          <a:lstStyle/>
          <a:p>
            <a:pPr marL="176213" indent="-176213"/>
            <a:r>
              <a:rPr lang="en-US" sz="2000" dirty="0" err="1" smtClean="0">
                <a:solidFill>
                  <a:schemeClr val="accent2"/>
                </a:solidFill>
              </a:rPr>
              <a:t>Microworld</a:t>
            </a:r>
            <a:r>
              <a:rPr lang="en-US" sz="2000" dirty="0" smtClean="0">
                <a:solidFill>
                  <a:schemeClr val="accent2"/>
                </a:solidFill>
              </a:rPr>
              <a:t>, provider company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sz="2000" dirty="0" smtClean="0">
                <a:solidFill>
                  <a:schemeClr val="accent2"/>
                </a:solidFill>
              </a:rPr>
              <a:t>will solve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576263" lvl="1" indent="-176213"/>
            <a:r>
              <a:rPr lang="en-US" sz="1800" dirty="0" smtClean="0">
                <a:solidFill>
                  <a:schemeClr val="accent2"/>
                </a:solidFill>
              </a:rPr>
              <a:t>a </a:t>
            </a:r>
            <a:r>
              <a:rPr lang="en-US" sz="1800" dirty="0" smtClean="0">
                <a:solidFill>
                  <a:schemeClr val="accent2"/>
                </a:solidFill>
              </a:rPr>
              <a:t>planarity </a:t>
            </a:r>
            <a:r>
              <a:rPr lang="en-US" sz="1800" dirty="0" smtClean="0">
                <a:solidFill>
                  <a:schemeClr val="accent2"/>
                </a:solidFill>
              </a:rPr>
              <a:t>issue (&lt;</a:t>
            </a:r>
            <a:r>
              <a:rPr lang="en-US" sz="1800" dirty="0" smtClean="0">
                <a:solidFill>
                  <a:schemeClr val="accent2"/>
                </a:solidFill>
              </a:rPr>
              <a:t>5 </a:t>
            </a:r>
            <a:r>
              <a:rPr lang="en-US" sz="1800" dirty="0" smtClean="0">
                <a:solidFill>
                  <a:schemeClr val="accent2"/>
                </a:solidFill>
              </a:rPr>
              <a:t>µm)</a:t>
            </a:r>
          </a:p>
          <a:p>
            <a:pPr marL="576263" lvl="1" indent="-176213"/>
            <a:r>
              <a:rPr lang="en-US" sz="1800" dirty="0" smtClean="0">
                <a:solidFill>
                  <a:schemeClr val="accent2"/>
                </a:solidFill>
              </a:rPr>
              <a:t>the </a:t>
            </a:r>
            <a:r>
              <a:rPr lang="en-US" sz="1800" dirty="0" smtClean="0">
                <a:solidFill>
                  <a:schemeClr val="accent2"/>
                </a:solidFill>
              </a:rPr>
              <a:t>compatibility issue between compressor-thermal unit</a:t>
            </a: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pPr marL="176213" indent="-176213"/>
            <a:r>
              <a:rPr lang="en-US" sz="2000" dirty="0" smtClean="0">
                <a:solidFill>
                  <a:schemeClr val="accent2"/>
                </a:solidFill>
              </a:rPr>
              <a:t>Teams </a:t>
            </a:r>
            <a:r>
              <a:rPr lang="en-US" sz="2000" dirty="0" smtClean="0">
                <a:solidFill>
                  <a:schemeClr val="accent2"/>
                </a:solidFill>
              </a:rPr>
              <a:t>are pending </a:t>
            </a:r>
            <a:r>
              <a:rPr lang="en-US" sz="2000" dirty="0" smtClean="0">
                <a:solidFill>
                  <a:schemeClr val="accent2"/>
                </a:solidFill>
              </a:rPr>
              <a:t>the availability of </a:t>
            </a:r>
            <a:r>
              <a:rPr lang="en-US" sz="2000" smtClean="0">
                <a:solidFill>
                  <a:schemeClr val="accent2"/>
                </a:solidFill>
              </a:rPr>
              <a:t>the </a:t>
            </a:r>
            <a:r>
              <a:rPr lang="en-US" sz="2000" smtClean="0">
                <a:solidFill>
                  <a:schemeClr val="accent2"/>
                </a:solidFill>
              </a:rPr>
              <a:t>probe </a:t>
            </a:r>
            <a:r>
              <a:rPr lang="en-US" sz="2000" dirty="0" smtClean="0">
                <a:solidFill>
                  <a:schemeClr val="accent2"/>
                </a:solidFill>
              </a:rPr>
              <a:t>machine: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576263" lvl="1" indent="-176213"/>
            <a:r>
              <a:rPr lang="en-US" sz="1800" dirty="0" smtClean="0">
                <a:solidFill>
                  <a:schemeClr val="accent2"/>
                </a:solidFill>
              </a:rPr>
              <a:t>LAL</a:t>
            </a:r>
            <a:r>
              <a:rPr lang="en-US" sz="1800" dirty="0" smtClean="0">
                <a:solidFill>
                  <a:schemeClr val="accent2"/>
                </a:solidFill>
              </a:rPr>
              <a:t>, </a:t>
            </a:r>
            <a:r>
              <a:rPr lang="en-US" sz="1800" dirty="0" smtClean="0">
                <a:solidFill>
                  <a:schemeClr val="accent2"/>
                </a:solidFill>
              </a:rPr>
              <a:t>IPNO, IAS, CEA </a:t>
            </a:r>
            <a:r>
              <a:rPr lang="en-US" sz="1800" dirty="0" smtClean="0">
                <a:solidFill>
                  <a:schemeClr val="accent2"/>
                </a:solidFill>
              </a:rPr>
              <a:t>and LLR for detector with pixels or </a:t>
            </a:r>
            <a:r>
              <a:rPr lang="en-US" sz="1800" dirty="0" smtClean="0">
                <a:solidFill>
                  <a:schemeClr val="accent2"/>
                </a:solidFill>
              </a:rPr>
              <a:t>strips</a:t>
            </a:r>
          </a:p>
          <a:p>
            <a:pPr marL="576263" lvl="1" indent="-176213"/>
            <a:r>
              <a:rPr lang="en-US" sz="1800" dirty="0" smtClean="0">
                <a:solidFill>
                  <a:schemeClr val="accent2"/>
                </a:solidFill>
              </a:rPr>
              <a:t>but also </a:t>
            </a:r>
            <a:r>
              <a:rPr lang="en-US" sz="1800" dirty="0" smtClean="0">
                <a:solidFill>
                  <a:schemeClr val="accent2"/>
                </a:solidFill>
              </a:rPr>
              <a:t>APC </a:t>
            </a:r>
            <a:endParaRPr lang="en-US" sz="1800" dirty="0">
              <a:solidFill>
                <a:schemeClr val="accent2"/>
              </a:solidFill>
            </a:endParaRP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pPr marL="176213" indent="-176213"/>
            <a:r>
              <a:rPr lang="en-US" sz="2000" dirty="0" smtClean="0">
                <a:solidFill>
                  <a:schemeClr val="accent2"/>
                </a:solidFill>
              </a:rPr>
              <a:t>Two days of training are planning end of January and beginning of February next year</a:t>
            </a:r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Probe Station </a:t>
            </a:r>
            <a:r>
              <a:rPr lang="fr-FR" dirty="0" err="1" smtClean="0"/>
              <a:t>Status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B05A7-5E2D-4007-B9E3-1C8D9BE85B14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14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85725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December 17</a:t>
            </a:r>
            <a:r>
              <a:rPr lang="en-US" altLang="fr-FR" baseline="30000" dirty="0" smtClean="0">
                <a:solidFill>
                  <a:srgbClr val="253971"/>
                </a:solidFill>
                <a:latin typeface="Bookman Old Style" pitchFamily="18" charset="0"/>
              </a:rPr>
              <a:t>th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,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1782763" y="6661150"/>
            <a:ext cx="5578475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err="1" smtClean="0">
                <a:solidFill>
                  <a:srgbClr val="253971"/>
                </a:solidFill>
                <a:latin typeface="Bookman Old Style" pitchFamily="18" charset="0"/>
              </a:rPr>
              <a:t>CaptInnov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22746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CaptInnov</a:t>
            </a:r>
            <a:r>
              <a:rPr lang="fr-FR" dirty="0" smtClean="0"/>
              <a:t> Extras</a:t>
            </a:r>
            <a:endParaRPr lang="fr-FR" dirty="0"/>
          </a:p>
        </p:txBody>
      </p:sp>
      <p:sp>
        <p:nvSpPr>
          <p:cNvPr id="4" name="object 4"/>
          <p:cNvSpPr txBox="1"/>
          <p:nvPr/>
        </p:nvSpPr>
        <p:spPr>
          <a:xfrm>
            <a:off x="474276" y="866175"/>
            <a:ext cx="8274188" cy="525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The 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fr-FR" sz="2000" dirty="0" err="1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aptInnov</a:t>
            </a:r>
            <a:r>
              <a:rPr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fr-FR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group 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ls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6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k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 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of:</a:t>
            </a:r>
            <a:endParaRPr sz="2000" dirty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>
              <a:lnSpc>
                <a:spcPts val="2400"/>
              </a:lnSpc>
              <a:spcBef>
                <a:spcPts val="1"/>
              </a:spcBef>
            </a:pPr>
            <a:endParaRPr sz="2400" dirty="0">
              <a:solidFill>
                <a:schemeClr val="accent2"/>
              </a:solidFill>
              <a:latin typeface="Bell MT" panose="02020503060305020303" pitchFamily="18" charset="0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1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ng</a:t>
            </a:r>
            <a:r>
              <a:rPr lang="fr-FR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: </a:t>
            </a:r>
            <a:br>
              <a:rPr lang="fr-FR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</a:br>
            <a:r>
              <a:rPr lang="fr-FR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z="2000" spc="-5" dirty="0" err="1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10" dirty="0" err="1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z="2000" dirty="0" err="1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ng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</a:t>
            </a:r>
            <a:r>
              <a:rPr sz="2000"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 p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ossi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+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el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2000"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x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er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ts</a:t>
            </a:r>
          </a:p>
          <a:p>
            <a:pPr>
              <a:lnSpc>
                <a:spcPts val="2400"/>
              </a:lnSpc>
              <a:spcBef>
                <a:spcPts val="1"/>
              </a:spcBef>
            </a:pPr>
            <a:endParaRPr sz="2400" dirty="0">
              <a:solidFill>
                <a:schemeClr val="accent2"/>
              </a:solidFill>
              <a:latin typeface="Bell MT" panose="02020503060305020303" pitchFamily="18" charset="0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Ha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 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ool</a:t>
            </a:r>
            <a:r>
              <a:rPr lang="fr-FR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:</a:t>
            </a:r>
            <a:r>
              <a:rPr lang="fr-FR"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/>
            </a:r>
            <a:br>
              <a:rPr lang="fr-FR"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</a:b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il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(t</a:t>
            </a:r>
            <a:r>
              <a:rPr sz="2000"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y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)</a:t>
            </a:r>
            <a:r>
              <a:rPr sz="2000"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ha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 p</a:t>
            </a:r>
            <a:r>
              <a:rPr sz="2000"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 and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ha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</a:p>
          <a:p>
            <a:pPr>
              <a:lnSpc>
                <a:spcPts val="2400"/>
              </a:lnSpc>
              <a:spcBef>
                <a:spcPts val="1"/>
              </a:spcBef>
            </a:pPr>
            <a:endParaRPr sz="2400" dirty="0">
              <a:solidFill>
                <a:schemeClr val="accent2"/>
              </a:solidFill>
              <a:latin typeface="Bell MT" panose="02020503060305020303" pitchFamily="18" charset="0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oft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 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ns</a:t>
            </a:r>
            <a:r>
              <a:rPr lang="fr-FR"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:</a:t>
            </a:r>
            <a:endParaRPr lang="fr-FR" sz="2000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lvl="1" indent="-179388">
              <a:buFontTx/>
              <a:buChar char="-"/>
            </a:pP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Au</a:t>
            </a:r>
            <a:r>
              <a:rPr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apab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ili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ty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o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se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frie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nd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y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pc="-3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v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 </a:t>
            </a:r>
            <a:endParaRPr lang="fr-FR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lvl="1" indent="-179388">
              <a:buFontTx/>
              <a:buChar char="-"/>
            </a:pP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Co</a:t>
            </a:r>
            <a:r>
              <a:rPr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x</a:t>
            </a:r>
            <a:r>
              <a:rPr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er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nal</a:t>
            </a:r>
            <a:r>
              <a:rPr spc="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ha</a:t>
            </a:r>
            <a:r>
              <a:rPr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pc="-4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nc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ud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as </a:t>
            </a:r>
            <a:r>
              <a:rPr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el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pc="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as</a:t>
            </a:r>
            <a:r>
              <a:rPr spc="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acqu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ion</a:t>
            </a:r>
            <a:endParaRPr dirty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>
              <a:lnSpc>
                <a:spcPts val="2400"/>
              </a:lnSpc>
              <a:spcBef>
                <a:spcPts val="1"/>
              </a:spcBef>
            </a:pPr>
            <a:endParaRPr sz="2400" dirty="0">
              <a:solidFill>
                <a:schemeClr val="accent2"/>
              </a:solidFill>
              <a:latin typeface="Bell MT" panose="02020503060305020303" pitchFamily="18" charset="0"/>
            </a:endParaRPr>
          </a:p>
          <a:p>
            <a:pPr marL="180975" marR="2526030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Pl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ann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ng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o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 acc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es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z="2000" spc="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and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nt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nance</a:t>
            </a:r>
            <a:r>
              <a:rPr lang="fr-FR" sz="2000" spc="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operations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Coo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at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b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y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at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2000"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x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er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ts</a:t>
            </a:r>
          </a:p>
          <a:p>
            <a:pPr marL="469900" marR="6350">
              <a:lnSpc>
                <a:spcPts val="2390"/>
              </a:lnSpc>
              <a:spcBef>
                <a:spcPts val="85"/>
              </a:spcBef>
            </a:pPr>
            <a:endParaRPr lang="fr-FR" sz="2000" spc="-25" dirty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marR="6350" indent="-180975">
              <a:lnSpc>
                <a:spcPts val="2390"/>
              </a:lnSpc>
              <a:spcBef>
                <a:spcPts val="85"/>
              </a:spcBef>
              <a:buFont typeface="Arial" panose="020B0604020202020204" pitchFamily="34" charset="0"/>
              <a:buChar char="•"/>
            </a:pPr>
            <a:r>
              <a:rPr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si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: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u="heavy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ht</a:t>
            </a:r>
            <a:r>
              <a:rPr sz="2000" u="heavy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t</a:t>
            </a:r>
            <a:r>
              <a:rPr sz="2000" u="heavy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p</a:t>
            </a:r>
            <a:r>
              <a:rPr sz="2000" u="heavy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s</a:t>
            </a:r>
            <a:r>
              <a:rPr sz="2000" u="heavy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:</a:t>
            </a:r>
            <a:r>
              <a:rPr sz="2000" u="heavy"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//</a:t>
            </a:r>
            <a:r>
              <a:rPr sz="2000" u="heavy"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f</a:t>
            </a:r>
            <a:r>
              <a:rPr sz="2000" u="heavy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o</a:t>
            </a:r>
            <a:r>
              <a:rPr sz="2000" u="heavy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r</a:t>
            </a:r>
            <a:r>
              <a:rPr sz="2000" u="heavy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g</a:t>
            </a:r>
            <a:r>
              <a:rPr sz="2000" u="heavy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e.i</a:t>
            </a:r>
            <a:r>
              <a:rPr sz="2000" u="heavy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n</a:t>
            </a:r>
            <a:r>
              <a:rPr sz="2000" u="heavy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2</a:t>
            </a:r>
            <a:r>
              <a:rPr sz="2000" u="heavy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p</a:t>
            </a:r>
            <a:r>
              <a:rPr sz="2000" u="heavy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3</a:t>
            </a:r>
            <a:r>
              <a:rPr sz="2000" u="heavy"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.</a:t>
            </a:r>
            <a:r>
              <a:rPr sz="2000" u="heavy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fr</a:t>
            </a:r>
            <a:r>
              <a:rPr sz="2000" u="heavy"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/</a:t>
            </a:r>
            <a:r>
              <a:rPr sz="2000" u="heavy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p</a:t>
            </a:r>
            <a:r>
              <a:rPr sz="2000" u="heavy"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r</a:t>
            </a:r>
            <a:r>
              <a:rPr sz="2000" u="heavy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oje</a:t>
            </a:r>
            <a:r>
              <a:rPr sz="2000" u="heavy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ct</a:t>
            </a:r>
            <a:r>
              <a:rPr sz="2000" u="heavy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s</a:t>
            </a:r>
            <a:r>
              <a:rPr sz="2000" u="heavy"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/</a:t>
            </a:r>
            <a:r>
              <a:rPr sz="2000" u="heavy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P</a:t>
            </a:r>
            <a:r>
              <a:rPr sz="2000" u="heavy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2</a:t>
            </a:r>
            <a:r>
              <a:rPr sz="2000" u="heavy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ioCa</a:t>
            </a:r>
            <a:r>
              <a:rPr sz="2000" u="heavy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p</a:t>
            </a:r>
            <a:r>
              <a:rPr sz="2000" u="heavy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t</a:t>
            </a:r>
            <a:r>
              <a:rPr sz="2000" u="heavy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i</a:t>
            </a:r>
            <a:r>
              <a:rPr sz="2000" u="heavy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nn</a:t>
            </a:r>
            <a:r>
              <a:rPr sz="2000" u="heavy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o</a:t>
            </a:r>
            <a:r>
              <a:rPr sz="2000" u="heavy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v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  <a:hlinkClick r:id="rId2"/>
              </a:rPr>
              <a:t> </a:t>
            </a:r>
            <a:r>
              <a:rPr lang="fr-FR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/>
            </a:r>
            <a:br>
              <a:rPr lang="fr-FR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</a:b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(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nt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er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na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wil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z="2000" spc="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be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wit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th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s)</a:t>
            </a:r>
            <a:endParaRPr sz="2000" dirty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B05A7-5E2D-4007-B9E3-1C8D9BE85B14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15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85725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December 17</a:t>
            </a:r>
            <a:r>
              <a:rPr lang="en-US" altLang="fr-FR" baseline="30000" dirty="0" smtClean="0">
                <a:solidFill>
                  <a:srgbClr val="253971"/>
                </a:solidFill>
                <a:latin typeface="Bookman Old Style" pitchFamily="18" charset="0"/>
              </a:rPr>
              <a:t>th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, 2014</a:t>
            </a: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1782763" y="6661150"/>
            <a:ext cx="5578475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err="1" smtClean="0">
                <a:solidFill>
                  <a:srgbClr val="253971"/>
                </a:solidFill>
                <a:latin typeface="Bookman Old Style" pitchFamily="18" charset="0"/>
              </a:rPr>
              <a:t>CaptInnov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40015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4" name="object 4"/>
          <p:cNvSpPr txBox="1"/>
          <p:nvPr/>
        </p:nvSpPr>
        <p:spPr>
          <a:xfrm>
            <a:off x="323528" y="620688"/>
            <a:ext cx="8415020" cy="5355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10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-4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qu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ali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ty 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sz="2000" spc="-3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4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v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installed</a:t>
            </a:r>
            <a:endParaRPr lang="fr-FR" sz="2000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Hi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3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ial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or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&amp;</a:t>
            </a:r>
            <a:r>
              <a:rPr sz="2000" spc="-6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 la</a:t>
            </a:r>
            <a:r>
              <a:rPr sz="2000" spc="-3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4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lang="fr-FR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2000" spc="-4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oject</a:t>
            </a:r>
            <a:r>
              <a:rPr lang="fr-FR"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4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al</a:t>
            </a:r>
            <a:r>
              <a:rPr sz="2000" spc="-3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y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3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4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z="2000" spc="-3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in</a:t>
            </a:r>
            <a:r>
              <a:rPr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: </a:t>
            </a:r>
            <a:r>
              <a:rPr lang="fr-FR"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/>
            </a:r>
            <a:br>
              <a:rPr lang="fr-FR"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</a:br>
            <a:endParaRPr lang="fr-FR" sz="1000" spc="-10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lvl="1" indent="-179388">
              <a:buFontTx/>
              <a:buChar char="-"/>
            </a:pPr>
            <a:r>
              <a:rPr spc="-1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TLAS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pc="-4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x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(</a:t>
            </a:r>
            <a:r>
              <a:rPr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v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er</a:t>
            </a:r>
            <a:r>
              <a:rPr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x)</a:t>
            </a:r>
            <a:r>
              <a:rPr spc="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and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3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pc="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ec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cs</a:t>
            </a:r>
            <a:endParaRPr lang="fr-FR" spc="-5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lvl="1" indent="-179388">
              <a:buFontTx/>
              <a:buChar char="-"/>
            </a:pP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2</a:t>
            </a:r>
            <a:r>
              <a:rPr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(d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mo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nd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se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so</a:t>
            </a:r>
            <a:r>
              <a:rPr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s)</a:t>
            </a:r>
            <a:endParaRPr lang="fr-FR" spc="-5" dirty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lvl="1" indent="-179388">
              <a:buFontTx/>
              <a:buChar char="-"/>
            </a:pP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TPC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&amp;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20" dirty="0" err="1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dirty="0" err="1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pc="-15" dirty="0" err="1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-40" dirty="0" err="1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15" dirty="0" err="1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ome</a:t>
            </a:r>
            <a:r>
              <a:rPr spc="-30" dirty="0" err="1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pc="-10" dirty="0" err="1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as</a:t>
            </a:r>
            <a:r>
              <a:rPr spc="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R&amp;</a:t>
            </a:r>
            <a:r>
              <a:rPr spc="-6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endParaRPr lang="fr-FR" spc="-5" dirty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lvl="1" indent="-179388">
              <a:buFontTx/>
              <a:buChar char="-"/>
            </a:pP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om</a:t>
            </a:r>
            <a:r>
              <a:rPr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pc="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es</a:t>
            </a:r>
            <a:r>
              <a:rPr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pe</a:t>
            </a:r>
            <a:r>
              <a:rPr spc="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(D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SS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pc="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ec</a:t>
            </a:r>
            <a:r>
              <a:rPr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+</a:t>
            </a:r>
            <a:r>
              <a:rPr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)</a:t>
            </a:r>
            <a:endParaRPr lang="fr-FR" spc="-5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lvl="1" indent="-179388">
              <a:buFontTx/>
              <a:buChar char="-"/>
            </a:pP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3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CAL</a:t>
            </a:r>
            <a:r>
              <a:rPr spc="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(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de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ma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ce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s,</a:t>
            </a:r>
            <a:r>
              <a:rPr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So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</a:t>
            </a:r>
            <a:r>
              <a:rPr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du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pc="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 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…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…</a:t>
            </a:r>
            <a:r>
              <a:rPr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</a:t>
            </a:r>
            <a:r>
              <a:rPr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…</a:t>
            </a:r>
            <a:r>
              <a:rPr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.</a:t>
            </a:r>
            <a:r>
              <a:rPr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)</a:t>
            </a:r>
            <a:endParaRPr lang="fr-FR" spc="-5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lvl="1" indent="-179388">
              <a:buFontTx/>
              <a:buChar char="-"/>
            </a:pPr>
            <a:r>
              <a:rPr lang="fr-FR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…</a:t>
            </a:r>
            <a:endParaRPr dirty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marR="123825" indent="-180975">
              <a:buFont typeface="Arial" panose="020B0604020202020204" pitchFamily="34" charset="0"/>
              <a:buChar char="•"/>
            </a:pPr>
            <a:endParaRPr lang="fr-FR" spc="-5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marR="123825" indent="-180975">
              <a:buFont typeface="Arial" panose="020B0604020202020204" pitchFamily="34" charset="0"/>
              <a:buChar char="•"/>
            </a:pP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5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rm </a:t>
            </a:r>
            <a:r>
              <a:rPr lang="en-US" sz="2000" spc="-3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an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3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3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spc="-3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er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n… </a:t>
            </a:r>
            <a:b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</a:br>
            <a:r>
              <a:rPr lang="en-US" sz="2000" spc="-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K</a:t>
            </a:r>
            <a:r>
              <a:rPr lang="en-US" sz="2000" spc="-5" dirty="0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eyence Digital microscope ordered last week at </a:t>
            </a:r>
            <a:r>
              <a:rPr lang="en-US" sz="2000" spc="-5" dirty="0" err="1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Irfu</a:t>
            </a:r>
            <a:endParaRPr lang="en-US" sz="2000" dirty="0" smtClean="0">
              <a:solidFill>
                <a:srgbClr val="00B050"/>
              </a:solidFill>
              <a:latin typeface="Bell MT" panose="02020503060305020303" pitchFamily="18" charset="0"/>
              <a:cs typeface="Calibri"/>
            </a:endParaRPr>
          </a:p>
          <a:p>
            <a:pPr marR="123825"/>
            <a:endParaRPr lang="fr-FR" spc="-5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marR="123825" indent="-180975">
              <a:buFont typeface="Arial" panose="020B0604020202020204" pitchFamily="34" charset="0"/>
              <a:buChar char="•"/>
            </a:pP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4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6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z</a:t>
            </a:r>
            <a:r>
              <a:rPr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z="2000"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cce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h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4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2000" spc="-4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4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qu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ali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4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n-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endParaRPr lang="fr-FR" sz="2000" spc="-10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marR="123825" indent="-180975">
              <a:buFont typeface="Arial" panose="020B0604020202020204" pitchFamily="34" charset="0"/>
              <a:buChar char="•"/>
            </a:pPr>
            <a:endParaRPr lang="fr-FR" spc="-10" dirty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marR="123825" indent="-180975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The </a:t>
            </a:r>
            <a:r>
              <a:rPr lang="fr-FR" sz="2000" dirty="0" err="1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platform</a:t>
            </a:r>
            <a:r>
              <a:rPr lang="fr-FR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should </a:t>
            </a:r>
            <a:r>
              <a:rPr sz="2000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fr-FR"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opened</a:t>
            </a:r>
            <a:r>
              <a:rPr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3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3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al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3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mm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un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it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y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it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in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~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1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y</a:t>
            </a:r>
            <a:r>
              <a:rPr sz="2000" spc="-25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.</a:t>
            </a:r>
            <a:endParaRPr lang="fr-FR" sz="2000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marR="123825" indent="-180975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marR="123825" indent="-180975">
              <a:buFont typeface="Arial" panose="020B0604020202020204" pitchFamily="34" charset="0"/>
              <a:buChar char="•"/>
            </a:pP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utu</a:t>
            </a:r>
            <a:r>
              <a:rPr sz="2000" spc="-3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fun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cti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will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sz="2000" spc="-1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2000"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30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z="2000" spc="-10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oo</a:t>
            </a:r>
            <a:r>
              <a:rPr sz="2000" spc="-5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dw</a:t>
            </a:r>
            <a:r>
              <a:rPr sz="2000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ill</a:t>
            </a:r>
            <a:r>
              <a:rPr sz="2000" spc="-15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2000" spc="-5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 us</a:t>
            </a:r>
            <a:r>
              <a:rPr sz="2000" spc="-10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100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155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’</a:t>
            </a:r>
            <a:r>
              <a:rPr sz="2000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s </a:t>
            </a:r>
            <a:r>
              <a:rPr sz="2000" spc="-35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2000" spc="-10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25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tr</a:t>
            </a:r>
            <a:r>
              <a:rPr sz="2000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spc="-5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but</a:t>
            </a:r>
            <a:r>
              <a:rPr sz="2000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spc="-10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5" dirty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ns</a:t>
            </a:r>
            <a:endParaRPr sz="2000" dirty="0">
              <a:solidFill>
                <a:srgbClr val="FF0000"/>
              </a:solidFill>
              <a:latin typeface="Bell MT" panose="02020503060305020303" pitchFamily="18" charset="0"/>
              <a:cs typeface="Calibri"/>
            </a:endParaRP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B05A7-5E2D-4007-B9E3-1C8D9BE85B14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16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85725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December 17</a:t>
            </a:r>
            <a:r>
              <a:rPr lang="en-US" altLang="fr-FR" baseline="30000" dirty="0" smtClean="0">
                <a:solidFill>
                  <a:srgbClr val="253971"/>
                </a:solidFill>
                <a:latin typeface="Bookman Old Style" pitchFamily="18" charset="0"/>
              </a:rPr>
              <a:t>th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, 2014</a:t>
            </a: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1782763" y="6661150"/>
            <a:ext cx="5578475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err="1" smtClean="0">
                <a:solidFill>
                  <a:srgbClr val="253971"/>
                </a:solidFill>
                <a:latin typeface="Bookman Old Style" pitchFamily="18" charset="0"/>
              </a:rPr>
              <a:t>CaptInnov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 Platform</a:t>
            </a:r>
          </a:p>
        </p:txBody>
      </p:sp>
      <p:pic>
        <p:nvPicPr>
          <p:cNvPr id="1026" name="Picture 2" descr="D:\vhx-1000_ws_sr45431_wire_bond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37" y="3307829"/>
            <a:ext cx="15525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-9525"/>
            <a:ext cx="9144000" cy="4333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Detectors studied by the labs of P2IO (1)</a:t>
            </a:r>
            <a:endParaRPr lang="en-US"/>
          </a:p>
        </p:txBody>
      </p:sp>
      <p:sp>
        <p:nvSpPr>
          <p:cNvPr id="819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59770B-2069-4EEF-B775-FAA87FC83CA4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18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8196" name="Rectangle 20"/>
          <p:cNvSpPr>
            <a:spLocks noChangeArrowheads="1"/>
          </p:cNvSpPr>
          <p:nvPr/>
        </p:nvSpPr>
        <p:spPr bwMode="auto">
          <a:xfrm>
            <a:off x="1116013" y="1077913"/>
            <a:ext cx="20129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fr-FR" sz="1400" b="1">
              <a:solidFill>
                <a:srgbClr val="0000CC"/>
              </a:solidFill>
              <a:latin typeface="Bell MT" pitchFamily="18" charset="0"/>
            </a:endParaRPr>
          </a:p>
          <a:p>
            <a:pPr eaLnBrk="1" hangingPunct="1"/>
            <a:r>
              <a:rPr lang="en-US" altLang="fr-FR" sz="1400" b="1">
                <a:solidFill>
                  <a:srgbClr val="0000CC"/>
                </a:solidFill>
                <a:latin typeface="Bell MT" pitchFamily="18" charset="0"/>
              </a:rPr>
              <a:t>Calorimetry &amp;</a:t>
            </a:r>
          </a:p>
          <a:p>
            <a:pPr eaLnBrk="1" hangingPunct="1"/>
            <a:r>
              <a:rPr lang="en-US" altLang="fr-FR" sz="1400" b="1">
                <a:solidFill>
                  <a:srgbClr val="0000CC"/>
                </a:solidFill>
                <a:latin typeface="Bell MT" pitchFamily="18" charset="0"/>
              </a:rPr>
              <a:t>Trajectography</a:t>
            </a:r>
          </a:p>
        </p:txBody>
      </p:sp>
      <p:sp>
        <p:nvSpPr>
          <p:cNvPr id="8197" name="Rectangle 43"/>
          <p:cNvSpPr>
            <a:spLocks noChangeArrowheads="1"/>
          </p:cNvSpPr>
          <p:nvPr/>
        </p:nvSpPr>
        <p:spPr bwMode="auto">
          <a:xfrm>
            <a:off x="1201738" y="5541963"/>
            <a:ext cx="96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>
                <a:solidFill>
                  <a:srgbClr val="0000CC"/>
                </a:solidFill>
                <a:latin typeface="Bell MT" pitchFamily="18" charset="0"/>
              </a:rPr>
              <a:t>Neutron </a:t>
            </a:r>
          </a:p>
          <a:p>
            <a:pPr eaLnBrk="1" hangingPunct="1"/>
            <a:r>
              <a:rPr lang="en-US" altLang="fr-FR" sz="1400" b="1">
                <a:solidFill>
                  <a:srgbClr val="0000CC"/>
                </a:solidFill>
                <a:latin typeface="Bell MT" pitchFamily="18" charset="0"/>
              </a:rPr>
              <a:t>detection</a:t>
            </a:r>
          </a:p>
        </p:txBody>
      </p:sp>
      <p:sp>
        <p:nvSpPr>
          <p:cNvPr id="8198" name="Rectangle 56"/>
          <p:cNvSpPr>
            <a:spLocks noChangeArrowheads="1"/>
          </p:cNvSpPr>
          <p:nvPr/>
        </p:nvSpPr>
        <p:spPr bwMode="auto">
          <a:xfrm>
            <a:off x="1116013" y="4606925"/>
            <a:ext cx="215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>
                <a:solidFill>
                  <a:srgbClr val="0000CC"/>
                </a:solidFill>
                <a:latin typeface="Symbol" pitchFamily="18" charset="2"/>
              </a:rPr>
              <a:t>g</a:t>
            </a:r>
            <a:r>
              <a:rPr lang="en-US" altLang="fr-FR" sz="1400" b="1">
                <a:solidFill>
                  <a:srgbClr val="0000CC"/>
                </a:solidFill>
                <a:latin typeface="Bell MT" pitchFamily="18" charset="0"/>
              </a:rPr>
              <a:t> spectroscopy</a:t>
            </a:r>
          </a:p>
          <a:p>
            <a:pPr eaLnBrk="1" hangingPunct="1"/>
            <a:r>
              <a:rPr lang="en-US" altLang="fr-FR" sz="1400" b="1">
                <a:solidFill>
                  <a:srgbClr val="0000CC"/>
                </a:solidFill>
                <a:latin typeface="Bell MT" pitchFamily="18" charset="0"/>
              </a:rPr>
              <a:t> Nuclear phys</a:t>
            </a:r>
          </a:p>
        </p:txBody>
      </p:sp>
      <p:pic>
        <p:nvPicPr>
          <p:cNvPr id="8199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70525"/>
            <a:ext cx="9810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ZoneTexte 58"/>
          <p:cNvSpPr txBox="1">
            <a:spLocks noChangeArrowheads="1"/>
          </p:cNvSpPr>
          <p:nvPr/>
        </p:nvSpPr>
        <p:spPr bwMode="auto">
          <a:xfrm>
            <a:off x="2555875" y="862013"/>
            <a:ext cx="261461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High granularity(10</a:t>
            </a:r>
            <a:r>
              <a:rPr lang="en-US" altLang="fr-FR" sz="1400" baseline="30000">
                <a:latin typeface="Bell MT" pitchFamily="18" charset="0"/>
                <a:ea typeface="Calibri" pitchFamily="34" charset="0"/>
                <a:cs typeface="Calibri" pitchFamily="34" charset="0"/>
              </a:rPr>
              <a:t>7</a:t>
            </a: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channels)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Large size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High B field (</a:t>
            </a: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 4 T)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High rate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Radiative environment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Material « budget »</a:t>
            </a:r>
          </a:p>
        </p:txBody>
      </p:sp>
      <p:sp>
        <p:nvSpPr>
          <p:cNvPr id="8201" name="ZoneTexte 59"/>
          <p:cNvSpPr txBox="1">
            <a:spLocks noChangeArrowheads="1"/>
          </p:cNvSpPr>
          <p:nvPr/>
        </p:nvSpPr>
        <p:spPr bwMode="auto">
          <a:xfrm>
            <a:off x="1181100" y="2662238"/>
            <a:ext cx="973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>
                <a:solidFill>
                  <a:srgbClr val="0000CC"/>
                </a:solidFill>
                <a:latin typeface="Bell MT" pitchFamily="18" charset="0"/>
              </a:rPr>
              <a:t>Neutrinos</a:t>
            </a:r>
          </a:p>
        </p:txBody>
      </p:sp>
      <p:sp>
        <p:nvSpPr>
          <p:cNvPr id="8202" name="ZoneTexte 60"/>
          <p:cNvSpPr txBox="1">
            <a:spLocks noChangeArrowheads="1"/>
          </p:cNvSpPr>
          <p:nvPr/>
        </p:nvSpPr>
        <p:spPr bwMode="auto">
          <a:xfrm>
            <a:off x="2411413" y="3597275"/>
            <a:ext cx="24352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Single photon sensitivity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Precise timing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Digital treatment</a:t>
            </a:r>
          </a:p>
        </p:txBody>
      </p:sp>
      <p:sp>
        <p:nvSpPr>
          <p:cNvPr id="8203" name="ZoneTexte 16"/>
          <p:cNvSpPr txBox="1">
            <a:spLocks noChangeArrowheads="1"/>
          </p:cNvSpPr>
          <p:nvPr/>
        </p:nvSpPr>
        <p:spPr bwMode="auto">
          <a:xfrm>
            <a:off x="2411413" y="5399088"/>
            <a:ext cx="41767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Large size&gt; 1 m²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Precision Mechanics</a:t>
            </a:r>
            <a:endParaRPr lang="en-US" altLang="fr-FR" sz="1400">
              <a:latin typeface="Bell MT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Spatial resolution &lt; 1 mm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Good S/N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Timing</a:t>
            </a:r>
          </a:p>
        </p:txBody>
      </p:sp>
      <p:sp>
        <p:nvSpPr>
          <p:cNvPr id="8204" name="Rectangle 17"/>
          <p:cNvSpPr>
            <a:spLocks noChangeArrowheads="1"/>
          </p:cNvSpPr>
          <p:nvPr/>
        </p:nvSpPr>
        <p:spPr bwMode="auto">
          <a:xfrm>
            <a:off x="2411413" y="2500313"/>
            <a:ext cx="32369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High number of channels (10</a:t>
            </a:r>
            <a:r>
              <a:rPr lang="en-US" altLang="fr-FR" sz="1400" baseline="30000">
                <a:latin typeface="Bell MT" pitchFamily="18" charset="0"/>
                <a:ea typeface="Calibri" pitchFamily="34" charset="0"/>
                <a:cs typeface="Calibri" pitchFamily="34" charset="0"/>
              </a:rPr>
              <a:t>5</a:t>
            </a: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Low background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Single photon sensitivity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fr-FR" sz="1400">
              <a:latin typeface="Bell MT" pitchFamily="18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555875" y="574675"/>
            <a:ext cx="0" cy="583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07950" y="2374900"/>
            <a:ext cx="8928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07950" y="3454400"/>
            <a:ext cx="8928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22375"/>
            <a:ext cx="962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90788"/>
            <a:ext cx="955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Rectangle 34"/>
          <p:cNvSpPr>
            <a:spLocks noChangeArrowheads="1"/>
          </p:cNvSpPr>
          <p:nvPr/>
        </p:nvSpPr>
        <p:spPr bwMode="auto">
          <a:xfrm>
            <a:off x="1181100" y="3752850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>
                <a:solidFill>
                  <a:srgbClr val="0000CC"/>
                </a:solidFill>
                <a:latin typeface="Bell MT" pitchFamily="18" charset="0"/>
              </a:rPr>
              <a:t>Particle Id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107950" y="5326063"/>
            <a:ext cx="8928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07950" y="4391025"/>
            <a:ext cx="8928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3" name="ZoneTexte 25"/>
          <p:cNvSpPr txBox="1">
            <a:spLocks noChangeArrowheads="1"/>
          </p:cNvSpPr>
          <p:nvPr/>
        </p:nvSpPr>
        <p:spPr bwMode="auto">
          <a:xfrm>
            <a:off x="2411413" y="4533900"/>
            <a:ext cx="32400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High resolution detectors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Low noise </a:t>
            </a: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 cooling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Digital treatment</a:t>
            </a:r>
          </a:p>
        </p:txBody>
      </p:sp>
      <p:pic>
        <p:nvPicPr>
          <p:cNvPr id="821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54413"/>
            <a:ext cx="10080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62463"/>
            <a:ext cx="10080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Connecteur droit 30"/>
          <p:cNvCxnSpPr/>
          <p:nvPr/>
        </p:nvCxnSpPr>
        <p:spPr>
          <a:xfrm>
            <a:off x="5148263" y="501650"/>
            <a:ext cx="0" cy="583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7092950" y="538163"/>
            <a:ext cx="0" cy="583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58"/>
          <p:cNvSpPr txBox="1">
            <a:spLocks noChangeArrowheads="1"/>
          </p:cNvSpPr>
          <p:nvPr/>
        </p:nvSpPr>
        <p:spPr bwMode="auto">
          <a:xfrm>
            <a:off x="5245100" y="881063"/>
            <a:ext cx="1606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Bell MT" pitchFamily="18" charset="0"/>
                <a:cs typeface="Calibri" pitchFamily="34" charset="0"/>
              </a:rPr>
              <a:t>S</a:t>
            </a:r>
            <a:r>
              <a:rPr lang="en-US" sz="1400" dirty="0" smtClean="0">
                <a:latin typeface="Bell MT" pitchFamily="18" charset="0"/>
                <a:cs typeface="Calibri" pitchFamily="34" charset="0"/>
              </a:rPr>
              <a:t>emiconductors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</a:rPr>
              <a:t>Gaseous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</a:rPr>
              <a:t>Low pressure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Bell MT" pitchFamily="18" charset="0"/>
                <a:cs typeface="Calibri" pitchFamily="34" charset="0"/>
                <a:sym typeface="Wingdings" pitchFamily="2" charset="2"/>
              </a:rPr>
              <a:t>S</a:t>
            </a:r>
            <a:r>
              <a:rPr lang="en-US" sz="1400" dirty="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cintillators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err="1" smtClean="0">
                <a:latin typeface="Bell MT" pitchFamily="18" charset="0"/>
                <a:cs typeface="Calibri" pitchFamily="34" charset="0"/>
                <a:sym typeface="Wingdings" pitchFamily="2" charset="2"/>
              </a:rPr>
              <a:t>Photodetectors</a:t>
            </a:r>
            <a:endParaRPr lang="en-US" sz="1400" dirty="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Microelectronics</a:t>
            </a:r>
          </a:p>
          <a:p>
            <a:pPr indent="0" eaLnBrk="1" hangingPunct="1">
              <a:defRPr/>
            </a:pPr>
            <a:endParaRPr lang="en-US" sz="1400" dirty="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35" name="ZoneTexte 58"/>
          <p:cNvSpPr txBox="1">
            <a:spLocks noChangeArrowheads="1"/>
          </p:cNvSpPr>
          <p:nvPr/>
        </p:nvSpPr>
        <p:spPr bwMode="auto">
          <a:xfrm>
            <a:off x="5245100" y="2446338"/>
            <a:ext cx="1704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</a:rPr>
              <a:t>Gaseous detectors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err="1" smtClean="0">
                <a:latin typeface="Bell MT" pitchFamily="18" charset="0"/>
                <a:cs typeface="Calibri" pitchFamily="34" charset="0"/>
                <a:sym typeface="Wingdings" pitchFamily="2" charset="2"/>
              </a:rPr>
              <a:t>Photodetectors</a:t>
            </a:r>
            <a:endParaRPr lang="en-US" sz="1400" dirty="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Microelectronics</a:t>
            </a:r>
          </a:p>
          <a:p>
            <a:pPr indent="0" eaLnBrk="1" hangingPunct="1">
              <a:defRPr/>
            </a:pPr>
            <a:endParaRPr lang="en-US" sz="1400" dirty="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36" name="ZoneTexte 58"/>
          <p:cNvSpPr txBox="1">
            <a:spLocks noChangeArrowheads="1"/>
          </p:cNvSpPr>
          <p:nvPr/>
        </p:nvSpPr>
        <p:spPr bwMode="auto">
          <a:xfrm>
            <a:off x="5292725" y="3508375"/>
            <a:ext cx="17049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Bell MT" pitchFamily="18" charset="0"/>
                <a:cs typeface="Calibri" pitchFamily="34" charset="0"/>
              </a:rPr>
              <a:t>S</a:t>
            </a:r>
            <a:r>
              <a:rPr lang="en-US" sz="1400" dirty="0" smtClean="0">
                <a:latin typeface="Bell MT" pitchFamily="18" charset="0"/>
                <a:cs typeface="Calibri" pitchFamily="34" charset="0"/>
              </a:rPr>
              <a:t>emiconductors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Gaseous detectors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Digitization</a:t>
            </a:r>
          </a:p>
          <a:p>
            <a:pPr indent="0" eaLnBrk="1" hangingPunct="1">
              <a:defRPr/>
            </a:pPr>
            <a:endParaRPr lang="en-US" sz="1400" dirty="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8221" name="ZoneTexte 58"/>
          <p:cNvSpPr txBox="1">
            <a:spLocks noChangeArrowheads="1"/>
          </p:cNvSpPr>
          <p:nvPr/>
        </p:nvSpPr>
        <p:spPr bwMode="auto">
          <a:xfrm>
            <a:off x="5292725" y="4533900"/>
            <a:ext cx="15382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Semiconductors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Low noise FE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Digitization</a:t>
            </a:r>
          </a:p>
        </p:txBody>
      </p:sp>
      <p:sp>
        <p:nvSpPr>
          <p:cNvPr id="8222" name="ZoneTexte 58"/>
          <p:cNvSpPr txBox="1">
            <a:spLocks noChangeArrowheads="1"/>
          </p:cNvSpPr>
          <p:nvPr/>
        </p:nvSpPr>
        <p:spPr bwMode="auto">
          <a:xfrm>
            <a:off x="5292725" y="5470525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Photodetectors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Gazeous detectors</a:t>
            </a:r>
          </a:p>
        </p:txBody>
      </p:sp>
      <p:sp>
        <p:nvSpPr>
          <p:cNvPr id="8223" name="ZoneTexte 58"/>
          <p:cNvSpPr txBox="1">
            <a:spLocks noChangeArrowheads="1"/>
          </p:cNvSpPr>
          <p:nvPr/>
        </p:nvSpPr>
        <p:spPr bwMode="auto">
          <a:xfrm>
            <a:off x="7245350" y="820738"/>
            <a:ext cx="19256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ATLAS,CMS,ALICE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HL-LHC upgrades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ILC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COMPASS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CLAS12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Spiral(2)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…</a:t>
            </a:r>
          </a:p>
        </p:txBody>
      </p:sp>
      <p:sp>
        <p:nvSpPr>
          <p:cNvPr id="41" name="ZoneTexte 58"/>
          <p:cNvSpPr txBox="1">
            <a:spLocks noChangeArrowheads="1"/>
          </p:cNvSpPr>
          <p:nvPr/>
        </p:nvSpPr>
        <p:spPr bwMode="auto">
          <a:xfrm>
            <a:off x="7235825" y="2428875"/>
            <a:ext cx="14097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</a:rPr>
              <a:t>T2K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Double </a:t>
            </a:r>
            <a:r>
              <a:rPr lang="en-US" sz="1400" dirty="0" err="1" smtClean="0">
                <a:latin typeface="Bell MT" pitchFamily="18" charset="0"/>
                <a:cs typeface="Calibri" pitchFamily="34" charset="0"/>
                <a:sym typeface="Wingdings" pitchFamily="2" charset="2"/>
              </a:rPr>
              <a:t>Chooz</a:t>
            </a:r>
            <a:endParaRPr lang="en-US" sz="1400" dirty="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ANTARES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…</a:t>
            </a:r>
          </a:p>
          <a:p>
            <a:pPr indent="0" eaLnBrk="1" hangingPunct="1">
              <a:defRPr/>
            </a:pPr>
            <a:endParaRPr lang="en-US" sz="1400" dirty="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42" name="ZoneTexte 58"/>
          <p:cNvSpPr txBox="1">
            <a:spLocks noChangeArrowheads="1"/>
          </p:cNvSpPr>
          <p:nvPr/>
        </p:nvSpPr>
        <p:spPr bwMode="auto">
          <a:xfrm>
            <a:off x="7235825" y="3508375"/>
            <a:ext cx="901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</a:rPr>
              <a:t>SuperB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Fazia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…</a:t>
            </a:r>
          </a:p>
          <a:p>
            <a:pPr indent="0" eaLnBrk="1" hangingPunct="1">
              <a:defRPr/>
            </a:pPr>
            <a:endParaRPr lang="en-US" sz="140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43" name="ZoneTexte 58"/>
          <p:cNvSpPr txBox="1">
            <a:spLocks noChangeArrowheads="1"/>
          </p:cNvSpPr>
          <p:nvPr/>
        </p:nvSpPr>
        <p:spPr bwMode="auto">
          <a:xfrm>
            <a:off x="7235825" y="4391025"/>
            <a:ext cx="9763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</a:rPr>
              <a:t>AGATA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S</a:t>
            </a:r>
            <a:r>
              <a:rPr lang="en-US" sz="1400" baseline="3000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3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…</a:t>
            </a:r>
          </a:p>
          <a:p>
            <a:pPr indent="0" eaLnBrk="1" hangingPunct="1">
              <a:defRPr/>
            </a:pPr>
            <a:endParaRPr lang="en-US" sz="140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44" name="ZoneTexte 58"/>
          <p:cNvSpPr txBox="1">
            <a:spLocks noChangeArrowheads="1"/>
          </p:cNvSpPr>
          <p:nvPr/>
        </p:nvSpPr>
        <p:spPr bwMode="auto">
          <a:xfrm>
            <a:off x="7240588" y="5416550"/>
            <a:ext cx="990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</a:rPr>
              <a:t>CLAS12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Demin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Sedine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NFS</a:t>
            </a:r>
          </a:p>
          <a:p>
            <a:pPr indent="0" eaLnBrk="1" hangingPunct="1">
              <a:defRPr/>
            </a:pPr>
            <a:endParaRPr lang="en-US" sz="140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8228" name="Espace réservé de la date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t>June 28, 2012</a:t>
            </a:r>
          </a:p>
        </p:txBody>
      </p:sp>
      <p:sp>
        <p:nvSpPr>
          <p:cNvPr id="8229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t>New generation sensors and signal processing </a:t>
            </a:r>
            <a:r>
              <a:rPr lang="en-US" altLang="fr-FR" smtClean="0">
                <a:solidFill>
                  <a:srgbClr val="253971"/>
                </a:solidFill>
                <a:latin typeface="Bookman Old Style" pitchFamily="18" charset="0"/>
                <a:sym typeface="Symbol" pitchFamily="18" charset="2"/>
              </a:rPr>
              <a:t></a:t>
            </a:r>
            <a:r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t> CaptInnov</a:t>
            </a:r>
          </a:p>
        </p:txBody>
      </p:sp>
      <p:grpSp>
        <p:nvGrpSpPr>
          <p:cNvPr id="8230" name="Groupe 30"/>
          <p:cNvGrpSpPr>
            <a:grpSpLocks/>
          </p:cNvGrpSpPr>
          <p:nvPr/>
        </p:nvGrpSpPr>
        <p:grpSpPr bwMode="auto">
          <a:xfrm>
            <a:off x="107950" y="476250"/>
            <a:ext cx="8928100" cy="307975"/>
            <a:chOff x="107077" y="621298"/>
            <a:chExt cx="8928769" cy="307579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107077" y="908267"/>
              <a:ext cx="892876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5" name="ZoneTexte 23"/>
            <p:cNvSpPr txBox="1">
              <a:spLocks noChangeArrowheads="1"/>
            </p:cNvSpPr>
            <p:nvPr/>
          </p:nvSpPr>
          <p:spPr bwMode="auto">
            <a:xfrm>
              <a:off x="467916" y="621298"/>
              <a:ext cx="1174590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fr-FR" sz="1400" b="1">
                  <a:latin typeface="Bell MT" pitchFamily="18" charset="0"/>
                </a:rPr>
                <a:t>Applications</a:t>
              </a:r>
            </a:p>
          </p:txBody>
        </p:sp>
        <p:sp>
          <p:nvSpPr>
            <p:cNvPr id="8236" name="ZoneTexte 24"/>
            <p:cNvSpPr txBox="1">
              <a:spLocks noChangeArrowheads="1"/>
            </p:cNvSpPr>
            <p:nvPr/>
          </p:nvSpPr>
          <p:spPr bwMode="auto">
            <a:xfrm>
              <a:off x="2700151" y="621298"/>
              <a:ext cx="184730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fr-FR" sz="1400" b="1">
                <a:latin typeface="Bell MT" pitchFamily="18" charset="0"/>
              </a:endParaRPr>
            </a:p>
          </p:txBody>
        </p:sp>
      </p:grpSp>
      <p:sp>
        <p:nvSpPr>
          <p:cNvPr id="8231" name="ZoneTexte 24"/>
          <p:cNvSpPr txBox="1">
            <a:spLocks noChangeArrowheads="1"/>
          </p:cNvSpPr>
          <p:nvPr/>
        </p:nvSpPr>
        <p:spPr bwMode="auto">
          <a:xfrm>
            <a:off x="7213600" y="482600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>
                <a:latin typeface="Bell MT" pitchFamily="18" charset="0"/>
              </a:rPr>
              <a:t>Experiments/R&amp;D</a:t>
            </a:r>
          </a:p>
        </p:txBody>
      </p:sp>
      <p:sp>
        <p:nvSpPr>
          <p:cNvPr id="8232" name="ZoneTexte 24"/>
          <p:cNvSpPr txBox="1">
            <a:spLocks noChangeArrowheads="1"/>
          </p:cNvSpPr>
          <p:nvPr/>
        </p:nvSpPr>
        <p:spPr bwMode="auto">
          <a:xfrm>
            <a:off x="5219700" y="493713"/>
            <a:ext cx="1662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>
                <a:latin typeface="Bell MT" pitchFamily="18" charset="0"/>
              </a:rPr>
              <a:t>Fields of research </a:t>
            </a:r>
          </a:p>
        </p:txBody>
      </p:sp>
      <p:sp>
        <p:nvSpPr>
          <p:cNvPr id="8233" name="ZoneTexte 24"/>
          <p:cNvSpPr txBox="1">
            <a:spLocks noChangeArrowheads="1"/>
          </p:cNvSpPr>
          <p:nvPr/>
        </p:nvSpPr>
        <p:spPr bwMode="auto">
          <a:xfrm>
            <a:off x="2700338" y="476250"/>
            <a:ext cx="104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>
                <a:latin typeface="Bell MT" pitchFamily="18" charset="0"/>
              </a:rPr>
              <a:t>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-9525"/>
            <a:ext cx="9144000" cy="4333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Detectors studied by the labs of P2IO (2)</a:t>
            </a:r>
            <a:endParaRPr lang="en-US"/>
          </a:p>
        </p:txBody>
      </p:sp>
      <p:sp>
        <p:nvSpPr>
          <p:cNvPr id="921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55F704-0843-47B9-990A-AC3F41AD363B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19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9220" name="ZoneTexte 58"/>
          <p:cNvSpPr txBox="1">
            <a:spLocks noChangeArrowheads="1"/>
          </p:cNvSpPr>
          <p:nvPr/>
        </p:nvSpPr>
        <p:spPr bwMode="auto">
          <a:xfrm>
            <a:off x="2555875" y="935038"/>
            <a:ext cx="24479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Low noise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Space environment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Miniaturisation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Low power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Large number of channels</a:t>
            </a:r>
          </a:p>
        </p:txBody>
      </p:sp>
      <p:sp>
        <p:nvSpPr>
          <p:cNvPr id="9221" name="ZoneTexte 60"/>
          <p:cNvSpPr txBox="1">
            <a:spLocks noChangeArrowheads="1"/>
          </p:cNvSpPr>
          <p:nvPr/>
        </p:nvSpPr>
        <p:spPr bwMode="auto">
          <a:xfrm>
            <a:off x="2124075" y="3598863"/>
            <a:ext cx="2659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Single photon sensitivity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High efficiency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Precise timing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Digital treatment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2124075" y="2360613"/>
            <a:ext cx="32353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182563">
              <a:buFont typeface="Wingdings" pitchFamily="2" charset="2"/>
              <a:buChar char="§"/>
              <a:defRPr/>
            </a:pPr>
            <a:r>
              <a:rPr lang="en-US" sz="1400">
                <a:latin typeface="Bell MT" pitchFamily="18" charset="0"/>
                <a:cs typeface="Calibri" pitchFamily="34" charset="0"/>
              </a:rPr>
              <a:t>Low background</a:t>
            </a:r>
          </a:p>
          <a:p>
            <a:pPr marL="457200" indent="182563">
              <a:buFont typeface="Wingdings" pitchFamily="2" charset="2"/>
              <a:buChar char="§"/>
              <a:defRPr/>
            </a:pPr>
            <a:r>
              <a:rPr lang="en-US" sz="1400">
                <a:latin typeface="Bell MT" pitchFamily="18" charset="0"/>
                <a:cs typeface="Calibri" pitchFamily="34" charset="0"/>
              </a:rPr>
              <a:t>Low noise</a:t>
            </a:r>
          </a:p>
          <a:p>
            <a:pPr marL="457200" indent="182563">
              <a:buFont typeface="Wingdings" pitchFamily="2" charset="2"/>
              <a:buChar char="§"/>
              <a:defRPr/>
            </a:pPr>
            <a:r>
              <a:rPr lang="en-US" sz="1400">
                <a:latin typeface="Bell MT" pitchFamily="18" charset="0"/>
                <a:cs typeface="Calibri" pitchFamily="34" charset="0"/>
                <a:sym typeface="Wingdings" pitchFamily="2" charset="2"/>
              </a:rPr>
              <a:t>Ultra low temperature</a:t>
            </a:r>
          </a:p>
          <a:p>
            <a:pPr marL="457200" indent="182563">
              <a:buFont typeface="Wingdings" pitchFamily="2" charset="2"/>
              <a:buChar char="§"/>
              <a:defRPr/>
            </a:pPr>
            <a:r>
              <a:rPr lang="en-US" sz="1400">
                <a:latin typeface="Bell MT" pitchFamily="18" charset="0"/>
                <a:cs typeface="Calibri" pitchFamily="34" charset="0"/>
                <a:sym typeface="Wingdings" pitchFamily="2" charset="2"/>
              </a:rPr>
              <a:t>Material purity</a:t>
            </a:r>
            <a:endParaRPr lang="en-US" sz="1400">
              <a:latin typeface="Bell MT" pitchFamily="18" charset="0"/>
              <a:cs typeface="Calibri" pitchFamily="34" charset="0"/>
            </a:endParaRPr>
          </a:p>
          <a:p>
            <a:pPr marL="171450" indent="182563">
              <a:buFont typeface="Wingdings" pitchFamily="2" charset="2"/>
              <a:buChar char="§"/>
              <a:defRPr/>
            </a:pPr>
            <a:endParaRPr lang="en-US" sz="1400">
              <a:latin typeface="Bell MT" pitchFamily="18" charset="0"/>
              <a:cs typeface="Calibri" pitchFamily="34" charset="0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2555875" y="549275"/>
            <a:ext cx="0" cy="583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4" name="Groupe 30"/>
          <p:cNvGrpSpPr>
            <a:grpSpLocks/>
          </p:cNvGrpSpPr>
          <p:nvPr/>
        </p:nvGrpSpPr>
        <p:grpSpPr bwMode="auto">
          <a:xfrm>
            <a:off x="107950" y="476250"/>
            <a:ext cx="8928100" cy="307975"/>
            <a:chOff x="107077" y="621298"/>
            <a:chExt cx="8928769" cy="307579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107077" y="908267"/>
              <a:ext cx="892876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55" name="ZoneTexte 23"/>
            <p:cNvSpPr txBox="1">
              <a:spLocks noChangeArrowheads="1"/>
            </p:cNvSpPr>
            <p:nvPr/>
          </p:nvSpPr>
          <p:spPr bwMode="auto">
            <a:xfrm>
              <a:off x="467916" y="621298"/>
              <a:ext cx="1174590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fr-FR" sz="1400" b="1">
                  <a:latin typeface="Bell MT" pitchFamily="18" charset="0"/>
                </a:rPr>
                <a:t>Applications</a:t>
              </a:r>
            </a:p>
          </p:txBody>
        </p:sp>
        <p:sp>
          <p:nvSpPr>
            <p:cNvPr id="9256" name="ZoneTexte 24"/>
            <p:cNvSpPr txBox="1">
              <a:spLocks noChangeArrowheads="1"/>
            </p:cNvSpPr>
            <p:nvPr/>
          </p:nvSpPr>
          <p:spPr bwMode="auto">
            <a:xfrm>
              <a:off x="2700151" y="621298"/>
              <a:ext cx="184730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fr-FR" sz="1400" b="1">
                <a:latin typeface="Bell MT" pitchFamily="18" charset="0"/>
              </a:endParaRPr>
            </a:p>
          </p:txBody>
        </p:sp>
      </p:grpSp>
      <p:cxnSp>
        <p:nvCxnSpPr>
          <p:cNvPr id="50" name="Connecteur droit 49"/>
          <p:cNvCxnSpPr/>
          <p:nvPr/>
        </p:nvCxnSpPr>
        <p:spPr>
          <a:xfrm>
            <a:off x="107950" y="2276475"/>
            <a:ext cx="8928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107950" y="3429000"/>
            <a:ext cx="8928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107950" y="5013325"/>
            <a:ext cx="8928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5148263" y="549275"/>
            <a:ext cx="0" cy="583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7092950" y="549275"/>
            <a:ext cx="0" cy="583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8"/>
          <p:cNvSpPr txBox="1">
            <a:spLocks noChangeArrowheads="1"/>
          </p:cNvSpPr>
          <p:nvPr/>
        </p:nvSpPr>
        <p:spPr bwMode="auto">
          <a:xfrm>
            <a:off x="5148263" y="954088"/>
            <a:ext cx="1606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Bell MT" pitchFamily="18" charset="0"/>
                <a:cs typeface="Calibri" pitchFamily="34" charset="0"/>
              </a:rPr>
              <a:t>S</a:t>
            </a:r>
            <a:r>
              <a:rPr lang="en-US" sz="1400" dirty="0" smtClean="0">
                <a:latin typeface="Bell MT" pitchFamily="18" charset="0"/>
                <a:cs typeface="Calibri" pitchFamily="34" charset="0"/>
              </a:rPr>
              <a:t>emiconductors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Microelectronics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Scintillators</a:t>
            </a:r>
          </a:p>
          <a:p>
            <a:pPr indent="0" eaLnBrk="1" hangingPunct="1">
              <a:defRPr/>
            </a:pPr>
            <a:endParaRPr lang="en-US" sz="1400" dirty="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56" name="ZoneTexte 58"/>
          <p:cNvSpPr txBox="1">
            <a:spLocks noChangeArrowheads="1"/>
          </p:cNvSpPr>
          <p:nvPr/>
        </p:nvSpPr>
        <p:spPr bwMode="auto">
          <a:xfrm>
            <a:off x="5160963" y="2374900"/>
            <a:ext cx="19542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</a:rPr>
              <a:t>Bolometers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Gaseous detectors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err="1">
                <a:latin typeface="Bell MT" pitchFamily="18" charset="0"/>
                <a:cs typeface="Calibri" pitchFamily="34" charset="0"/>
                <a:sym typeface="Wingdings" pitchFamily="2" charset="2"/>
              </a:rPr>
              <a:t>P</a:t>
            </a:r>
            <a:r>
              <a:rPr lang="en-US" sz="1400" dirty="0" err="1" smtClean="0">
                <a:latin typeface="Bell MT" pitchFamily="18" charset="0"/>
                <a:cs typeface="Calibri" pitchFamily="34" charset="0"/>
                <a:sym typeface="Wingdings" pitchFamily="2" charset="2"/>
              </a:rPr>
              <a:t>hotodetectors</a:t>
            </a:r>
            <a:endParaRPr lang="en-US" sz="1400" dirty="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Low noise electronics</a:t>
            </a:r>
          </a:p>
          <a:p>
            <a:pPr indent="0" eaLnBrk="1" hangingPunct="1">
              <a:defRPr/>
            </a:pPr>
            <a:endParaRPr lang="en-US" sz="1400" dirty="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57" name="ZoneTexte 58"/>
          <p:cNvSpPr txBox="1">
            <a:spLocks noChangeArrowheads="1"/>
          </p:cNvSpPr>
          <p:nvPr/>
        </p:nvSpPr>
        <p:spPr bwMode="auto">
          <a:xfrm>
            <a:off x="5148263" y="3598863"/>
            <a:ext cx="1800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</a:rPr>
              <a:t>Photodetectors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Ultrafast digitizers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Antennas </a:t>
            </a:r>
          </a:p>
          <a:p>
            <a:pPr indent="0" eaLnBrk="1" hangingPunct="1">
              <a:defRPr/>
            </a:pPr>
            <a:endParaRPr lang="en-US" sz="140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9233" name="ZoneTexte 24"/>
          <p:cNvSpPr txBox="1">
            <a:spLocks noChangeArrowheads="1"/>
          </p:cNvSpPr>
          <p:nvPr/>
        </p:nvSpPr>
        <p:spPr bwMode="auto">
          <a:xfrm>
            <a:off x="7213600" y="482600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>
                <a:latin typeface="Bell MT" pitchFamily="18" charset="0"/>
              </a:rPr>
              <a:t>Experiments/R&amp;D</a:t>
            </a:r>
          </a:p>
        </p:txBody>
      </p:sp>
      <p:sp>
        <p:nvSpPr>
          <p:cNvPr id="59" name="ZoneTexte 58"/>
          <p:cNvSpPr txBox="1">
            <a:spLocks noChangeArrowheads="1"/>
          </p:cNvSpPr>
          <p:nvPr/>
        </p:nvSpPr>
        <p:spPr bwMode="auto">
          <a:xfrm>
            <a:off x="7245350" y="1008063"/>
            <a:ext cx="16240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</a:rPr>
              <a:t>MACSI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Solar orbiter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Compton camera</a:t>
            </a:r>
          </a:p>
          <a:p>
            <a:pPr indent="0" eaLnBrk="1" hangingPunct="1">
              <a:defRPr/>
            </a:pPr>
            <a:endParaRPr lang="en-US" sz="140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9235" name="ZoneTexte 58"/>
          <p:cNvSpPr txBox="1">
            <a:spLocks noChangeArrowheads="1"/>
          </p:cNvSpPr>
          <p:nvPr/>
        </p:nvSpPr>
        <p:spPr bwMode="auto">
          <a:xfrm>
            <a:off x="7235825" y="2374900"/>
            <a:ext cx="1690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Edelweiss(-II/III)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SuperNemo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Cast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fr-FR" sz="1400">
                <a:latin typeface="Bell MT" pitchFamily="18" charset="0"/>
                <a:ea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1" name="ZoneTexte 58"/>
          <p:cNvSpPr txBox="1">
            <a:spLocks noChangeArrowheads="1"/>
          </p:cNvSpPr>
          <p:nvPr/>
        </p:nvSpPr>
        <p:spPr bwMode="auto">
          <a:xfrm>
            <a:off x="7235825" y="3598863"/>
            <a:ext cx="11699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</a:rPr>
              <a:t>Auger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</a:rPr>
              <a:t>H.E.S.S.(2)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smtClean="0">
                <a:latin typeface="Bell MT" pitchFamily="18" charset="0"/>
                <a:cs typeface="Calibri" pitchFamily="34" charset="0"/>
              </a:rPr>
              <a:t>Codalema</a:t>
            </a:r>
          </a:p>
          <a:p>
            <a:pPr indent="0" eaLnBrk="1" hangingPunct="1">
              <a:defRPr/>
            </a:pPr>
            <a:endParaRPr lang="en-US" sz="140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  <a:p>
            <a:pPr indent="0" eaLnBrk="1" hangingPunct="1">
              <a:defRPr/>
            </a:pPr>
            <a:endParaRPr lang="en-US" sz="140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923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150938"/>
            <a:ext cx="121602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Rectangle 40"/>
          <p:cNvSpPr>
            <a:spLocks noChangeArrowheads="1"/>
          </p:cNvSpPr>
          <p:nvPr/>
        </p:nvSpPr>
        <p:spPr bwMode="auto">
          <a:xfrm>
            <a:off x="1331913" y="1223963"/>
            <a:ext cx="1050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>
                <a:solidFill>
                  <a:srgbClr val="0000CC"/>
                </a:solidFill>
                <a:latin typeface="Bell MT" pitchFamily="18" charset="0"/>
              </a:rPr>
              <a:t>Spaceborn </a:t>
            </a:r>
          </a:p>
          <a:p>
            <a:pPr eaLnBrk="1" hangingPunct="1"/>
            <a:r>
              <a:rPr lang="en-US" altLang="fr-FR" sz="1400" b="1">
                <a:solidFill>
                  <a:srgbClr val="0000CC"/>
                </a:solidFill>
                <a:latin typeface="Bell MT" pitchFamily="18" charset="0"/>
              </a:rPr>
              <a:t>spectro-</a:t>
            </a:r>
          </a:p>
          <a:p>
            <a:pPr eaLnBrk="1" hangingPunct="1"/>
            <a:r>
              <a:rPr lang="en-US" altLang="fr-FR" sz="1400" b="1">
                <a:solidFill>
                  <a:srgbClr val="0000CC"/>
                </a:solidFill>
                <a:latin typeface="Bell MT" pitchFamily="18" charset="0"/>
              </a:rPr>
              <a:t>imagers</a:t>
            </a:r>
          </a:p>
        </p:txBody>
      </p:sp>
      <p:sp>
        <p:nvSpPr>
          <p:cNvPr id="9239" name="ZoneTexte 9"/>
          <p:cNvSpPr txBox="1">
            <a:spLocks noChangeArrowheads="1"/>
          </p:cNvSpPr>
          <p:nvPr/>
        </p:nvSpPr>
        <p:spPr bwMode="auto">
          <a:xfrm>
            <a:off x="1250950" y="2613025"/>
            <a:ext cx="1162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>
                <a:solidFill>
                  <a:srgbClr val="0000CC"/>
                </a:solidFill>
                <a:latin typeface="Bell MT" pitchFamily="18" charset="0"/>
              </a:rPr>
              <a:t>Dark matter</a:t>
            </a:r>
          </a:p>
          <a:p>
            <a:pPr eaLnBrk="1" hangingPunct="1"/>
            <a:r>
              <a:rPr lang="en-US" altLang="fr-FR" sz="1400" b="1">
                <a:solidFill>
                  <a:srgbClr val="0000CC"/>
                </a:solidFill>
                <a:latin typeface="Bell MT" pitchFamily="18" charset="0"/>
              </a:rPr>
              <a:t> search</a:t>
            </a:r>
          </a:p>
        </p:txBody>
      </p:sp>
      <p:pic>
        <p:nvPicPr>
          <p:cNvPr id="92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33638"/>
            <a:ext cx="10795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149725"/>
            <a:ext cx="10572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ZoneTexte 15"/>
          <p:cNvSpPr txBox="1">
            <a:spLocks noChangeArrowheads="1"/>
          </p:cNvSpPr>
          <p:nvPr/>
        </p:nvSpPr>
        <p:spPr bwMode="auto">
          <a:xfrm>
            <a:off x="1155700" y="3644900"/>
            <a:ext cx="18732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>
                <a:solidFill>
                  <a:srgbClr val="0000CC"/>
                </a:solidFill>
                <a:latin typeface="Bell MT" pitchFamily="18" charset="0"/>
              </a:rPr>
              <a:t>Cosmic Rays</a:t>
            </a:r>
          </a:p>
        </p:txBody>
      </p:sp>
      <p:pic>
        <p:nvPicPr>
          <p:cNvPr id="924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614738"/>
            <a:ext cx="10509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305425"/>
            <a:ext cx="7366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5" name="Rectangle 42"/>
          <p:cNvSpPr>
            <a:spLocks noChangeArrowheads="1"/>
          </p:cNvSpPr>
          <p:nvPr/>
        </p:nvSpPr>
        <p:spPr bwMode="auto">
          <a:xfrm>
            <a:off x="1050925" y="5129213"/>
            <a:ext cx="1112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>
                <a:solidFill>
                  <a:srgbClr val="0000CC"/>
                </a:solidFill>
                <a:latin typeface="Bell MT" pitchFamily="18" charset="0"/>
              </a:rPr>
              <a:t>Biomedical </a:t>
            </a:r>
          </a:p>
        </p:txBody>
      </p:sp>
      <p:pic>
        <p:nvPicPr>
          <p:cNvPr id="9246" name="Image 15" descr="Primat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22925"/>
            <a:ext cx="12049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10"/>
          <p:cNvSpPr>
            <a:spLocks noChangeArrowheads="1"/>
          </p:cNvSpPr>
          <p:nvPr/>
        </p:nvSpPr>
        <p:spPr bwMode="auto">
          <a:xfrm>
            <a:off x="2449513" y="4916488"/>
            <a:ext cx="4498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>
              <a:defRPr/>
            </a:pPr>
            <a:endParaRPr lang="en-US" sz="1400" dirty="0">
              <a:latin typeface="Bell MT" pitchFamily="18" charset="0"/>
              <a:cs typeface="Calibri" pitchFamily="34" charset="0"/>
            </a:endParaRPr>
          </a:p>
          <a:p>
            <a:pPr marL="171450" indent="182563">
              <a:buFont typeface="Wingdings" pitchFamily="2" charset="2"/>
              <a:buChar char="§"/>
              <a:defRPr/>
            </a:pPr>
            <a:r>
              <a:rPr lang="en-US" sz="1400" dirty="0">
                <a:latin typeface="Bell MT" pitchFamily="18" charset="0"/>
                <a:cs typeface="Calibri" pitchFamily="34" charset="0"/>
              </a:rPr>
              <a:t>Spatial resolution(mm)</a:t>
            </a:r>
          </a:p>
          <a:p>
            <a:pPr marL="171450" indent="182563">
              <a:buFont typeface="Wingdings" pitchFamily="2" charset="2"/>
              <a:buChar char="§"/>
              <a:defRPr/>
            </a:pPr>
            <a:r>
              <a:rPr lang="en-US" sz="1400" dirty="0">
                <a:latin typeface="Bell MT" pitchFamily="18" charset="0"/>
                <a:cs typeface="Calibri" pitchFamily="34" charset="0"/>
              </a:rPr>
              <a:t>Detection efficiency</a:t>
            </a:r>
          </a:p>
          <a:p>
            <a:pPr marL="171450" indent="182563">
              <a:buFont typeface="Wingdings" pitchFamily="2" charset="2"/>
              <a:buChar char="§"/>
              <a:defRPr/>
            </a:pPr>
            <a:r>
              <a:rPr lang="en-US" sz="1400" dirty="0">
                <a:latin typeface="Bell MT" pitchFamily="18" charset="0"/>
                <a:cs typeface="Calibri" pitchFamily="34" charset="0"/>
              </a:rPr>
              <a:t>B field (IRM PET)</a:t>
            </a:r>
          </a:p>
          <a:p>
            <a:pPr marL="171450" indent="182563">
              <a:buFont typeface="Wingdings" pitchFamily="2" charset="2"/>
              <a:buChar char="§"/>
              <a:defRPr/>
            </a:pPr>
            <a:r>
              <a:rPr lang="en-US" sz="1400" dirty="0">
                <a:latin typeface="Bell MT" pitchFamily="18" charset="0"/>
                <a:cs typeface="Calibri" pitchFamily="34" charset="0"/>
              </a:rPr>
              <a:t>Miniaturization</a:t>
            </a:r>
          </a:p>
          <a:p>
            <a:pPr marL="171450" indent="182563">
              <a:buFont typeface="Wingdings" pitchFamily="2" charset="2"/>
              <a:buChar char="§"/>
              <a:defRPr/>
            </a:pPr>
            <a:r>
              <a:rPr lang="en-US" sz="1400" dirty="0">
                <a:latin typeface="Bell MT" pitchFamily="18" charset="0"/>
                <a:cs typeface="Calibri" pitchFamily="34" charset="0"/>
              </a:rPr>
              <a:t>Ergonomics</a:t>
            </a:r>
          </a:p>
        </p:txBody>
      </p:sp>
      <p:sp>
        <p:nvSpPr>
          <p:cNvPr id="73" name="ZoneTexte 58"/>
          <p:cNvSpPr txBox="1">
            <a:spLocks noChangeArrowheads="1"/>
          </p:cNvSpPr>
          <p:nvPr/>
        </p:nvSpPr>
        <p:spPr bwMode="auto">
          <a:xfrm>
            <a:off x="5148263" y="5138738"/>
            <a:ext cx="18002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</a:rPr>
              <a:t>Scintillators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err="1" smtClean="0">
                <a:latin typeface="Bell MT" pitchFamily="18" charset="0"/>
                <a:cs typeface="Calibri" pitchFamily="34" charset="0"/>
                <a:sym typeface="Wingdings" pitchFamily="2" charset="2"/>
              </a:rPr>
              <a:t>Photodetectors</a:t>
            </a:r>
            <a:endParaRPr lang="en-US" sz="1400" dirty="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  <a:sym typeface="Wingdings" pitchFamily="2" charset="2"/>
              </a:rPr>
              <a:t>Semiconductors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Bell MT" pitchFamily="18" charset="0"/>
                <a:cs typeface="Calibri" pitchFamily="34" charset="0"/>
                <a:sym typeface="Wingdings" pitchFamily="2" charset="2"/>
              </a:rPr>
              <a:t>Microelectronics</a:t>
            </a:r>
            <a:endParaRPr lang="en-US" sz="1400" dirty="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  <a:p>
            <a:pPr indent="0" eaLnBrk="1" hangingPunct="1">
              <a:defRPr/>
            </a:pPr>
            <a:endParaRPr lang="en-US" sz="1400" dirty="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74" name="ZoneTexte 58"/>
          <p:cNvSpPr txBox="1">
            <a:spLocks noChangeArrowheads="1"/>
          </p:cNvSpPr>
          <p:nvPr/>
        </p:nvSpPr>
        <p:spPr bwMode="auto">
          <a:xfrm>
            <a:off x="7235825" y="5094288"/>
            <a:ext cx="1273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</a:rPr>
              <a:t>ART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</a:rPr>
              <a:t>CALIPSO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</a:rPr>
              <a:t>SIPMED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</a:rPr>
              <a:t>PIXSIC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Bell MT" pitchFamily="18" charset="0"/>
                <a:cs typeface="Calibri" pitchFamily="34" charset="0"/>
              </a:rPr>
              <a:t>MONITEP </a:t>
            </a:r>
          </a:p>
          <a:p>
            <a:pPr indent="0" eaLnBrk="1" hangingPunct="1">
              <a:defRPr/>
            </a:pPr>
            <a:endParaRPr lang="en-US" sz="1400" dirty="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  <a:p>
            <a:pPr indent="0" eaLnBrk="1" hangingPunct="1">
              <a:defRPr/>
            </a:pPr>
            <a:endParaRPr lang="en-US" sz="1400" dirty="0" smtClean="0">
              <a:latin typeface="Bell MT" pitchFamily="18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9250" name="ZoneTexte 24"/>
          <p:cNvSpPr txBox="1">
            <a:spLocks noChangeArrowheads="1"/>
          </p:cNvSpPr>
          <p:nvPr/>
        </p:nvSpPr>
        <p:spPr bwMode="auto">
          <a:xfrm>
            <a:off x="5219700" y="493713"/>
            <a:ext cx="1662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>
                <a:latin typeface="Bell MT" pitchFamily="18" charset="0"/>
              </a:rPr>
              <a:t>Fields of research </a:t>
            </a:r>
          </a:p>
        </p:txBody>
      </p:sp>
      <p:sp>
        <p:nvSpPr>
          <p:cNvPr id="9251" name="ZoneTexte 24"/>
          <p:cNvSpPr txBox="1">
            <a:spLocks noChangeArrowheads="1"/>
          </p:cNvSpPr>
          <p:nvPr/>
        </p:nvSpPr>
        <p:spPr bwMode="auto">
          <a:xfrm>
            <a:off x="2700338" y="476250"/>
            <a:ext cx="104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>
                <a:latin typeface="Bell MT" pitchFamily="18" charset="0"/>
              </a:rPr>
              <a:t>Challenges</a:t>
            </a:r>
          </a:p>
        </p:txBody>
      </p:sp>
      <p:sp>
        <p:nvSpPr>
          <p:cNvPr id="9252" name="Espace réservé de la date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t>June 28, 2012</a:t>
            </a:r>
          </a:p>
        </p:txBody>
      </p:sp>
      <p:sp>
        <p:nvSpPr>
          <p:cNvPr id="9253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t>New generation sensors and signal processing </a:t>
            </a:r>
            <a:r>
              <a:rPr lang="en-US" altLang="fr-FR" smtClean="0">
                <a:solidFill>
                  <a:srgbClr val="253971"/>
                </a:solidFill>
                <a:latin typeface="Bookman Old Style" pitchFamily="18" charset="0"/>
                <a:sym typeface="Symbol" pitchFamily="18" charset="2"/>
              </a:rPr>
              <a:t></a:t>
            </a:r>
            <a:r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t> CaptInnov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-9525"/>
            <a:ext cx="9144000" cy="433388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CaptInnov</a:t>
            </a:r>
            <a:r>
              <a:rPr lang="fr-FR" dirty="0" smtClean="0"/>
              <a:t> </a:t>
            </a:r>
            <a:r>
              <a:rPr lang="fr-FR" dirty="0" smtClean="0"/>
              <a:t>Group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smtClean="0"/>
              <a:t>P2IO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68288" y="2776538"/>
          <a:ext cx="8478837" cy="3046416"/>
        </p:xfrm>
        <a:graphic>
          <a:graphicData uri="http://schemas.openxmlformats.org/drawingml/2006/table">
            <a:tbl>
              <a:tblPr/>
              <a:tblGrid>
                <a:gridCol w="599430"/>
                <a:gridCol w="449573"/>
                <a:gridCol w="365279"/>
                <a:gridCol w="457898"/>
                <a:gridCol w="504049"/>
                <a:gridCol w="432041"/>
                <a:gridCol w="360035"/>
                <a:gridCol w="504049"/>
                <a:gridCol w="504049"/>
                <a:gridCol w="504049"/>
                <a:gridCol w="432041"/>
                <a:gridCol w="481413"/>
                <a:gridCol w="454677"/>
                <a:gridCol w="725452"/>
                <a:gridCol w="535163"/>
                <a:gridCol w="725091"/>
                <a:gridCol w="444548"/>
              </a:tblGrid>
              <a:tr h="370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dirty="0" smtClean="0">
                          <a:solidFill>
                            <a:srgbClr val="000000"/>
                          </a:solidFill>
                          <a:latin typeface="Bookman Old Style"/>
                        </a:rPr>
                        <a:t> 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latin typeface="Bookman Old Style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Bolometers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Photo- detectors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Gaseous detectors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Semi-conductors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Scintillators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Electronics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Mechanics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Vaccum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Cryogenics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Optics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6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R&amp;D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Test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R&amp;D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Test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R&amp;D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Test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R&amp;D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Test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R&amp;D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Test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R&amp;D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Test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R&amp;D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Test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R&amp;D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Test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 smtClean="0">
                          <a:solidFill>
                            <a:srgbClr val="FF0066"/>
                          </a:solidFill>
                          <a:latin typeface="Calibri"/>
                        </a:rPr>
                        <a:t>CSNSM</a:t>
                      </a:r>
                      <a:endParaRPr lang="en-US" sz="1400" b="1" i="0" u="none" strike="noStrike" noProof="0" dirty="0">
                        <a:solidFill>
                          <a:srgbClr val="FF0066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 smtClean="0">
                          <a:solidFill>
                            <a:srgbClr val="92D050"/>
                          </a:solidFill>
                          <a:latin typeface="Calibri"/>
                        </a:rPr>
                        <a:t>IAS</a:t>
                      </a:r>
                      <a:endParaRPr lang="en-US" sz="1400" b="1" i="0" u="none" strike="noStrike" noProof="0" dirty="0">
                        <a:solidFill>
                          <a:srgbClr val="92D05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2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smtClean="0">
                          <a:solidFill>
                            <a:srgbClr val="C0504D"/>
                          </a:solidFill>
                          <a:latin typeface="Calibri"/>
                        </a:rPr>
                        <a:t>IMNC</a:t>
                      </a:r>
                      <a:endParaRPr lang="en-US" sz="1400" b="1" i="0" u="none" strike="noStrike" noProof="0">
                        <a:solidFill>
                          <a:srgbClr val="C0504D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42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smtClean="0">
                          <a:solidFill>
                            <a:srgbClr val="0070C0"/>
                          </a:solidFill>
                          <a:latin typeface="Calibri"/>
                        </a:rPr>
                        <a:t>IPN</a:t>
                      </a:r>
                      <a:endParaRPr lang="en-US" sz="1400" b="1" i="0" u="none" strike="noStrike" noProof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2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smtClean="0">
                          <a:solidFill>
                            <a:srgbClr val="FF9900"/>
                          </a:solidFill>
                          <a:latin typeface="Calibri"/>
                        </a:rPr>
                        <a:t>IRFU</a:t>
                      </a:r>
                      <a:endParaRPr lang="en-US" sz="1400" b="1" i="0" u="none" strike="noStrike" noProof="0">
                        <a:solidFill>
                          <a:srgbClr val="FF99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42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smtClean="0">
                          <a:solidFill>
                            <a:srgbClr val="7030A0"/>
                          </a:solidFill>
                          <a:latin typeface="Calibri"/>
                        </a:rPr>
                        <a:t>LAL</a:t>
                      </a:r>
                      <a:endParaRPr lang="en-US" sz="1400" b="1" i="0" u="none" strike="noStrike" noProof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7030A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7030A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7030A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42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 smtClean="0">
                          <a:solidFill>
                            <a:srgbClr val="009900"/>
                          </a:solidFill>
                          <a:latin typeface="Calibri"/>
                        </a:rPr>
                        <a:t>LLR</a:t>
                      </a:r>
                      <a:endParaRPr lang="en-US" sz="1400" b="1" i="0" u="none" strike="noStrike" noProof="0" dirty="0">
                        <a:solidFill>
                          <a:srgbClr val="0099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953735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953735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903663" y="3135313"/>
            <a:ext cx="576262" cy="279717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813425" y="3135313"/>
            <a:ext cx="540000" cy="279717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044269" y="3124200"/>
            <a:ext cx="431800" cy="279717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028825" y="6207125"/>
            <a:ext cx="4403725" cy="385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err="1">
                <a:solidFill>
                  <a:srgbClr val="FF0000"/>
                </a:solidFill>
                <a:latin typeface="Bell MT" pitchFamily="18" charset="0"/>
              </a:rPr>
              <a:t>CaptInnov</a:t>
            </a:r>
            <a:r>
              <a:rPr lang="fr-FR" b="1" dirty="0">
                <a:solidFill>
                  <a:srgbClr val="FF0000"/>
                </a:solidFill>
                <a:latin typeface="Bell MT" pitchFamily="18" charset="0"/>
              </a:rPr>
              <a:t> test </a:t>
            </a:r>
            <a:r>
              <a:rPr lang="fr-FR" b="1" dirty="0" err="1">
                <a:solidFill>
                  <a:srgbClr val="FF0000"/>
                </a:solidFill>
                <a:latin typeface="Bell MT" pitchFamily="18" charset="0"/>
              </a:rPr>
              <a:t>platform</a:t>
            </a:r>
            <a:r>
              <a:rPr lang="fr-FR" b="1" dirty="0">
                <a:solidFill>
                  <a:srgbClr val="FF0000"/>
                </a:solidFill>
                <a:latin typeface="Bell MT" pitchFamily="18" charset="0"/>
              </a:rPr>
              <a:t> 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3138488" y="5961063"/>
            <a:ext cx="215900" cy="227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4073525" y="5970588"/>
            <a:ext cx="2159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6003925" y="5962650"/>
            <a:ext cx="2159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112963" y="3109913"/>
            <a:ext cx="558800" cy="279717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2284413" y="5932488"/>
            <a:ext cx="215900" cy="227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B05A7-5E2D-4007-B9E3-1C8D9BE85B14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2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19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85725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December 17</a:t>
            </a:r>
            <a:r>
              <a:rPr lang="en-US" altLang="fr-FR" baseline="30000" dirty="0" smtClean="0">
                <a:solidFill>
                  <a:srgbClr val="253971"/>
                </a:solidFill>
                <a:latin typeface="Bookman Old Style" pitchFamily="18" charset="0"/>
              </a:rPr>
              <a:t>th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, 2014</a:t>
            </a:r>
          </a:p>
        </p:txBody>
      </p:sp>
      <p:sp>
        <p:nvSpPr>
          <p:cNvPr id="20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1782763" y="6661150"/>
            <a:ext cx="5578475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err="1" smtClean="0">
                <a:solidFill>
                  <a:srgbClr val="253971"/>
                </a:solidFill>
                <a:latin typeface="Bookman Old Style" pitchFamily="18" charset="0"/>
              </a:rPr>
              <a:t>CaptInnov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 Platform</a:t>
            </a:r>
          </a:p>
        </p:txBody>
      </p:sp>
      <p:sp>
        <p:nvSpPr>
          <p:cNvPr id="22" name="ZoneTexte 11"/>
          <p:cNvSpPr txBox="1">
            <a:spLocks noChangeArrowheads="1"/>
          </p:cNvSpPr>
          <p:nvPr/>
        </p:nvSpPr>
        <p:spPr bwMode="auto">
          <a:xfrm>
            <a:off x="179388" y="539888"/>
            <a:ext cx="681006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7800" indent="-177800" eaLnBrk="1" hangingPunct="1">
              <a:buFont typeface="Arial" pitchFamily="34" charset="0"/>
              <a:buChar char="•"/>
              <a:defRPr/>
            </a:pPr>
            <a:endParaRPr lang="en-US" sz="800" b="1" dirty="0" smtClean="0">
              <a:latin typeface="Bell MT" pitchFamily="18" charset="0"/>
            </a:endParaRP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Bell MT" pitchFamily="18" charset="0"/>
              </a:rPr>
              <a:t>Created in 2010</a:t>
            </a:r>
            <a:r>
              <a:rPr lang="en-US" sz="1600" dirty="0" smtClean="0">
                <a:latin typeface="Bell MT" pitchFamily="18" charset="0"/>
              </a:rPr>
              <a:t>: </a:t>
            </a:r>
            <a:r>
              <a:rPr lang="en-US" sz="1600" dirty="0" smtClean="0">
                <a:solidFill>
                  <a:schemeClr val="accent2"/>
                </a:solidFill>
                <a:latin typeface="Bell MT" pitchFamily="18" charset="0"/>
              </a:rPr>
              <a:t>one of the </a:t>
            </a:r>
            <a:r>
              <a:rPr lang="en-US" sz="1600" dirty="0" smtClean="0">
                <a:solidFill>
                  <a:schemeClr val="accent2"/>
                </a:solidFill>
                <a:latin typeface="Bell MT" pitchFamily="18" charset="0"/>
              </a:rPr>
              <a:t>5 technical groups</a:t>
            </a:r>
            <a:endParaRPr lang="en-US" sz="1600" b="1" dirty="0" smtClean="0">
              <a:solidFill>
                <a:srgbClr val="3366FF"/>
              </a:solidFill>
              <a:latin typeface="Bell MT" pitchFamily="18" charset="0"/>
            </a:endParaRP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endParaRPr lang="en-US" sz="1000" b="1" dirty="0">
              <a:solidFill>
                <a:srgbClr val="3366FF"/>
              </a:solidFill>
              <a:latin typeface="Bell MT" pitchFamily="18" charset="0"/>
            </a:endParaRP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Bell MT" pitchFamily="18" charset="0"/>
              </a:rPr>
              <a:t>Coordinator</a:t>
            </a:r>
            <a:r>
              <a:rPr lang="en-US" sz="1600" dirty="0" smtClean="0">
                <a:latin typeface="Bell MT" pitchFamily="18" charset="0"/>
              </a:rPr>
              <a:t>: </a:t>
            </a:r>
            <a:r>
              <a:rPr lang="en-US" sz="1600" dirty="0" smtClean="0">
                <a:solidFill>
                  <a:schemeClr val="accent2"/>
                </a:solidFill>
                <a:latin typeface="Bell MT" pitchFamily="18" charset="0"/>
              </a:rPr>
              <a:t>Rémi </a:t>
            </a:r>
            <a:r>
              <a:rPr lang="en-US" sz="1600" dirty="0" err="1" smtClean="0">
                <a:solidFill>
                  <a:schemeClr val="accent2"/>
                </a:solidFill>
                <a:latin typeface="Bell MT" pitchFamily="18" charset="0"/>
              </a:rPr>
              <a:t>Cornat</a:t>
            </a:r>
            <a:endParaRPr lang="en-US" sz="1600" dirty="0" smtClean="0">
              <a:solidFill>
                <a:schemeClr val="accent2"/>
              </a:solidFill>
              <a:latin typeface="Bell MT" pitchFamily="18" charset="0"/>
            </a:endParaRP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endParaRPr lang="en-US" sz="1000" dirty="0" smtClean="0">
              <a:solidFill>
                <a:schemeClr val="accent2"/>
              </a:solidFill>
              <a:latin typeface="Bell MT" pitchFamily="18" charset="0"/>
            </a:endParaRP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Bell MT" pitchFamily="18" charset="0"/>
              </a:rPr>
              <a:t>One </a:t>
            </a:r>
            <a:r>
              <a:rPr lang="en-US" sz="1600" b="1" dirty="0" err="1" smtClean="0">
                <a:solidFill>
                  <a:srgbClr val="3366FF"/>
                </a:solidFill>
                <a:latin typeface="Bell MT" pitchFamily="18" charset="0"/>
              </a:rPr>
              <a:t>representive</a:t>
            </a:r>
            <a:r>
              <a:rPr lang="en-US" sz="1600" dirty="0" smtClean="0">
                <a:solidFill>
                  <a:schemeClr val="accent2"/>
                </a:solidFill>
                <a:latin typeface="Bell MT" pitchFamily="18" charset="0"/>
              </a:rPr>
              <a:t>: in each P2IO lab (except LPT)</a:t>
            </a:r>
          </a:p>
          <a:p>
            <a:pPr marL="177800" indent="-177800" eaLnBrk="1" hangingPunct="1">
              <a:defRPr/>
            </a:pPr>
            <a:endParaRPr lang="en-US" sz="1000" dirty="0" smtClean="0">
              <a:latin typeface="Bell MT" pitchFamily="18" charset="0"/>
            </a:endParaRP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3366FF"/>
                </a:solidFill>
                <a:latin typeface="Bell MT" pitchFamily="18" charset="0"/>
              </a:rPr>
              <a:t>P2IO staff involved in </a:t>
            </a:r>
            <a:r>
              <a:rPr lang="en-US" sz="1600" b="1" dirty="0" err="1">
                <a:solidFill>
                  <a:srgbClr val="3366FF"/>
                </a:solidFill>
                <a:latin typeface="Bell MT" pitchFamily="18" charset="0"/>
              </a:rPr>
              <a:t>CaptInnov</a:t>
            </a:r>
            <a:r>
              <a:rPr lang="en-US" sz="1600" dirty="0">
                <a:latin typeface="Bell MT" pitchFamily="18" charset="0"/>
              </a:rPr>
              <a:t>: </a:t>
            </a:r>
            <a:r>
              <a:rPr lang="en-US" sz="1600" b="1" dirty="0" smtClean="0">
                <a:solidFill>
                  <a:schemeClr val="accent2"/>
                </a:solidFill>
                <a:latin typeface="Bell MT" pitchFamily="18" charset="0"/>
              </a:rPr>
              <a:t>193 </a:t>
            </a:r>
            <a:r>
              <a:rPr lang="en-US" sz="1600" dirty="0" smtClean="0">
                <a:solidFill>
                  <a:schemeClr val="accent2"/>
                </a:solidFill>
                <a:latin typeface="Bell MT" pitchFamily="18" charset="0"/>
              </a:rPr>
              <a:t>(physicists, </a:t>
            </a:r>
            <a:r>
              <a:rPr lang="en-US" sz="1600" dirty="0" err="1" smtClean="0">
                <a:solidFill>
                  <a:schemeClr val="accent2"/>
                </a:solidFill>
                <a:latin typeface="Bell MT" pitchFamily="18" charset="0"/>
              </a:rPr>
              <a:t>ingineers</a:t>
            </a:r>
            <a:r>
              <a:rPr lang="en-US" sz="1600" dirty="0">
                <a:solidFill>
                  <a:schemeClr val="accent2"/>
                </a:solidFill>
                <a:latin typeface="Bell MT" pitchFamily="18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Bell MT" pitchFamily="18" charset="0"/>
              </a:rPr>
              <a:t>&amp; technicians)</a:t>
            </a:r>
            <a:endParaRPr lang="en-US" sz="1600" dirty="0">
              <a:solidFill>
                <a:schemeClr val="accent2"/>
              </a:solidFill>
              <a:latin typeface="Bell MT" pitchFamily="18" charset="0"/>
            </a:endParaRPr>
          </a:p>
          <a:p>
            <a:pPr marL="177800" indent="-177800" eaLnBrk="1" hangingPunct="1">
              <a:defRPr/>
            </a:pPr>
            <a:endParaRPr lang="en-US" sz="800" dirty="0" smtClean="0">
              <a:latin typeface="Bell MT" pitchFamily="18" charset="0"/>
            </a:endParaRPr>
          </a:p>
          <a:p>
            <a:pPr eaLnBrk="1" hangingPunct="1">
              <a:defRPr/>
            </a:pPr>
            <a:endParaRPr lang="en-US" sz="1600" b="1" dirty="0" smtClean="0">
              <a:latin typeface="Bell MT" pitchFamily="18" charset="0"/>
            </a:endParaRPr>
          </a:p>
        </p:txBody>
      </p:sp>
      <p:sp>
        <p:nvSpPr>
          <p:cNvPr id="16" name="ZoneTexte 11"/>
          <p:cNvSpPr txBox="1">
            <a:spLocks noChangeArrowheads="1"/>
          </p:cNvSpPr>
          <p:nvPr/>
        </p:nvSpPr>
        <p:spPr bwMode="auto">
          <a:xfrm>
            <a:off x="179388" y="544513"/>
            <a:ext cx="8797858" cy="221599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7800" indent="-177800" eaLnBrk="1" hangingPunct="1">
              <a:buFont typeface="Arial" pitchFamily="34" charset="0"/>
              <a:buChar char="•"/>
              <a:defRPr/>
            </a:pPr>
            <a:endParaRPr lang="en-US" sz="800" b="1" dirty="0" smtClean="0">
              <a:latin typeface="Bell MT" pitchFamily="18" charset="0"/>
            </a:endParaRP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Bell MT" pitchFamily="18" charset="0"/>
              </a:rPr>
              <a:t>Many international collaborations</a:t>
            </a:r>
            <a:r>
              <a:rPr lang="en-US" sz="1600" dirty="0" smtClean="0">
                <a:latin typeface="Bell MT" pitchFamily="18" charset="0"/>
              </a:rPr>
              <a:t>: </a:t>
            </a:r>
            <a:r>
              <a:rPr lang="en-US" sz="1600" dirty="0" smtClean="0">
                <a:solidFill>
                  <a:schemeClr val="accent2"/>
                </a:solidFill>
                <a:latin typeface="Bell MT" pitchFamily="18" charset="0"/>
              </a:rPr>
              <a:t>CERN, FERMILAB, SLAC, INFN, DESY, PSI, KEK, ESA….</a:t>
            </a:r>
          </a:p>
          <a:p>
            <a:pPr marL="177800" indent="-177800" eaLnBrk="1" hangingPunct="1">
              <a:defRPr/>
            </a:pPr>
            <a:r>
              <a:rPr lang="en-US" sz="1600" dirty="0" smtClean="0">
                <a:solidFill>
                  <a:schemeClr val="accent2"/>
                </a:solidFill>
                <a:latin typeface="Bell MT" pitchFamily="18" charset="0"/>
              </a:rPr>
              <a:t>	and networks: AIDA, RD51, NUPNET, …</a:t>
            </a:r>
          </a:p>
          <a:p>
            <a:pPr marL="177800" indent="-177800" eaLnBrk="1" hangingPunct="1">
              <a:defRPr/>
            </a:pPr>
            <a:endParaRPr lang="en-US" sz="800" dirty="0" smtClean="0">
              <a:latin typeface="Bell MT" pitchFamily="18" charset="0"/>
            </a:endParaRP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Bell MT" pitchFamily="18" charset="0"/>
              </a:rPr>
              <a:t>National collaborations</a:t>
            </a:r>
            <a:r>
              <a:rPr lang="en-US" sz="1600" dirty="0" smtClean="0">
                <a:solidFill>
                  <a:schemeClr val="accent2"/>
                </a:solidFill>
                <a:latin typeface="Bell MT" pitchFamily="18" charset="0"/>
              </a:rPr>
              <a:t>: </a:t>
            </a:r>
            <a:r>
              <a:rPr lang="en-US" sz="1600" dirty="0" err="1" smtClean="0">
                <a:solidFill>
                  <a:schemeClr val="accent2"/>
                </a:solidFill>
                <a:latin typeface="Bell MT" pitchFamily="18" charset="0"/>
              </a:rPr>
              <a:t>Labex</a:t>
            </a:r>
            <a:r>
              <a:rPr lang="en-US" sz="1600" dirty="0" smtClean="0">
                <a:solidFill>
                  <a:schemeClr val="accent2"/>
                </a:solidFill>
                <a:latin typeface="Bell MT" pitchFamily="18" charset="0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Bell MT" pitchFamily="18" charset="0"/>
              </a:rPr>
              <a:t>Univearth</a:t>
            </a:r>
            <a:r>
              <a:rPr lang="en-US" sz="1600" dirty="0" smtClean="0">
                <a:solidFill>
                  <a:schemeClr val="accent2"/>
                </a:solidFill>
                <a:latin typeface="Bell MT" pitchFamily="18" charset="0"/>
              </a:rPr>
              <a:t>, … technical platforms (PTA, </a:t>
            </a:r>
            <a:r>
              <a:rPr lang="en-US" sz="1600" dirty="0" err="1" smtClean="0">
                <a:solidFill>
                  <a:schemeClr val="accent2"/>
                </a:solidFill>
                <a:latin typeface="Bell MT" pitchFamily="18" charset="0"/>
              </a:rPr>
              <a:t>Minerve</a:t>
            </a:r>
            <a:r>
              <a:rPr lang="en-US" sz="1600" dirty="0" smtClean="0">
                <a:solidFill>
                  <a:schemeClr val="accent2"/>
                </a:solidFill>
                <a:latin typeface="Bell MT" pitchFamily="18" charset="0"/>
              </a:rPr>
              <a:t>), Universities </a:t>
            </a:r>
          </a:p>
          <a:p>
            <a:pPr marL="177800" indent="-177800" eaLnBrk="1" hangingPunct="1">
              <a:defRPr/>
            </a:pPr>
            <a:r>
              <a:rPr lang="en-US" sz="1600" dirty="0" smtClean="0">
                <a:solidFill>
                  <a:schemeClr val="accent2"/>
                </a:solidFill>
                <a:latin typeface="Bell MT" pitchFamily="18" charset="0"/>
              </a:rPr>
              <a:t>	and other labs of CNRS</a:t>
            </a:r>
          </a:p>
          <a:p>
            <a:pPr marL="177800" indent="-177800" eaLnBrk="1" hangingPunct="1">
              <a:defRPr/>
            </a:pPr>
            <a:endParaRPr lang="en-US" sz="1000" dirty="0" smtClean="0">
              <a:latin typeface="Bell MT" pitchFamily="18" charset="0"/>
            </a:endParaRP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3366FF"/>
                </a:solidFill>
                <a:latin typeface="Bell MT" pitchFamily="18" charset="0"/>
              </a:rPr>
              <a:t>Strong </a:t>
            </a:r>
            <a:r>
              <a:rPr lang="en-US" sz="1600" b="1" dirty="0" smtClean="0">
                <a:solidFill>
                  <a:srgbClr val="3366FF"/>
                </a:solidFill>
                <a:latin typeface="Bell MT" pitchFamily="18" charset="0"/>
              </a:rPr>
              <a:t>involvement of P2IO </a:t>
            </a:r>
            <a:r>
              <a:rPr lang="en-US" sz="1600" b="1" dirty="0">
                <a:solidFill>
                  <a:srgbClr val="3366FF"/>
                </a:solidFill>
                <a:latin typeface="Bell MT" pitchFamily="18" charset="0"/>
              </a:rPr>
              <a:t>detection teams in Physics </a:t>
            </a:r>
            <a:r>
              <a:rPr lang="en-US" sz="1600" b="1" dirty="0" smtClean="0">
                <a:solidFill>
                  <a:srgbClr val="3366FF"/>
                </a:solidFill>
                <a:latin typeface="Bell MT" pitchFamily="18" charset="0"/>
              </a:rPr>
              <a:t>experiments</a:t>
            </a:r>
            <a:r>
              <a:rPr lang="en-US" sz="1600" dirty="0" smtClean="0">
                <a:latin typeface="Bell MT" pitchFamily="18" charset="0"/>
              </a:rPr>
              <a:t>: </a:t>
            </a:r>
            <a:r>
              <a:rPr lang="en-US" sz="1600" dirty="0" smtClean="0">
                <a:solidFill>
                  <a:schemeClr val="accent2"/>
                </a:solidFill>
                <a:latin typeface="Bell MT" pitchFamily="18" charset="0"/>
                <a:sym typeface="Wingdings" pitchFamily="2" charset="2"/>
              </a:rPr>
              <a:t>(HL-)</a:t>
            </a:r>
            <a:r>
              <a:rPr lang="en-US" sz="1600" dirty="0" smtClean="0">
                <a:solidFill>
                  <a:schemeClr val="accent2"/>
                </a:solidFill>
                <a:latin typeface="Bell MT" pitchFamily="18" charset="0"/>
              </a:rPr>
              <a:t>LHC, ILC, AGATA, </a:t>
            </a:r>
          </a:p>
          <a:p>
            <a:pPr marL="177800" indent="-177800" eaLnBrk="1" hangingPunct="1">
              <a:defRPr/>
            </a:pPr>
            <a:r>
              <a:rPr lang="en-US" sz="1600" dirty="0" smtClean="0">
                <a:solidFill>
                  <a:schemeClr val="accent2"/>
                </a:solidFill>
                <a:latin typeface="Bell MT" pitchFamily="18" charset="0"/>
              </a:rPr>
              <a:t>	Spiral(-2), Auger, Edelweiss(-II/III), Super-B, Planck, T2K, etc.</a:t>
            </a:r>
          </a:p>
          <a:p>
            <a:pPr eaLnBrk="1" hangingPunct="1">
              <a:defRPr/>
            </a:pPr>
            <a:endParaRPr lang="en-US" sz="1600" b="1" dirty="0" smtClean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7950" y="3632200"/>
            <a:ext cx="9012238" cy="3109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>
              <a:buFont typeface="Arial" pitchFamily="34" charset="0"/>
              <a:buChar char="•"/>
              <a:defRPr/>
            </a:pPr>
            <a:r>
              <a:rPr lang="en-US" b="1" u="sng" dirty="0" err="1">
                <a:solidFill>
                  <a:srgbClr val="3366FF"/>
                </a:solidFill>
                <a:latin typeface="Bell MT" pitchFamily="18" charset="0"/>
                <a:sym typeface="Wingdings" pitchFamily="2" charset="2"/>
              </a:rPr>
              <a:t>CaptInnov</a:t>
            </a:r>
            <a:r>
              <a:rPr lang="en-US" b="1" u="sng" dirty="0">
                <a:solidFill>
                  <a:srgbClr val="3366FF"/>
                </a:solidFill>
                <a:latin typeface="Bell MT" pitchFamily="18" charset="0"/>
                <a:sym typeface="Wingdings" pitchFamily="2" charset="2"/>
              </a:rPr>
              <a:t> test platform (182 k€)</a:t>
            </a:r>
            <a:r>
              <a:rPr lang="en-US" b="1" dirty="0">
                <a:solidFill>
                  <a:srgbClr val="3366FF"/>
                </a:solidFill>
                <a:latin typeface="Bell MT" pitchFamily="18" charset="0"/>
                <a:sym typeface="Wingdings" pitchFamily="2" charset="2"/>
              </a:rPr>
              <a:t>:</a:t>
            </a:r>
            <a:endParaRPr lang="en-US" sz="1600" dirty="0">
              <a:solidFill>
                <a:srgbClr val="000000"/>
              </a:solidFill>
              <a:latin typeface="Bell MT" pitchFamily="18" charset="0"/>
              <a:sym typeface="Wingdings" pitchFamily="2" charset="2"/>
            </a:endParaRPr>
          </a:p>
          <a:p>
            <a:pPr marL="268288" indent="-268288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Advanced probe station + bonding machine,</a:t>
            </a:r>
          </a:p>
          <a:p>
            <a:pPr marL="268288" indent="-268288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Usable for large area devices,</a:t>
            </a:r>
          </a:p>
          <a:p>
            <a:pPr marL="268288" indent="-268288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Usable for detectors &amp; (micro-)electronics,</a:t>
            </a:r>
          </a:p>
          <a:p>
            <a:pPr marL="268288" indent="-268288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« Seed » funding of P2IO complemented by application to Univ. Paris-</a:t>
            </a:r>
            <a:r>
              <a:rPr lang="en-US" sz="1600" dirty="0" err="1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Sud</a:t>
            </a:r>
            <a:r>
              <a:rPr lang="en-US" sz="1600" dirty="0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  and </a:t>
            </a:r>
            <a:r>
              <a:rPr lang="en-US" sz="1600" dirty="0" err="1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IdF</a:t>
            </a:r>
            <a:r>
              <a:rPr lang="en-US" sz="1600" dirty="0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 region</a:t>
            </a:r>
          </a:p>
          <a:p>
            <a:pPr>
              <a:defRPr/>
            </a:pPr>
            <a:endParaRPr lang="en-US" b="1" u="sng" dirty="0">
              <a:solidFill>
                <a:srgbClr val="0000CC"/>
              </a:solidFill>
              <a:latin typeface="Bell MT" pitchFamily="18" charset="0"/>
              <a:sym typeface="Wingdings" pitchFamily="2" charset="2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b="1" u="sng" dirty="0">
                <a:solidFill>
                  <a:srgbClr val="3366FF"/>
                </a:solidFill>
                <a:latin typeface="Bell MT" pitchFamily="18" charset="0"/>
                <a:sym typeface="Wingdings" pitchFamily="2" charset="2"/>
              </a:rPr>
              <a:t>Other supports</a:t>
            </a:r>
            <a:r>
              <a:rPr lang="en-US" b="1" dirty="0">
                <a:solidFill>
                  <a:srgbClr val="3366FF"/>
                </a:solidFill>
                <a:latin typeface="Bell MT" pitchFamily="18" charset="0"/>
                <a:sym typeface="Wingdings" pitchFamily="2" charset="2"/>
              </a:rPr>
              <a:t>:</a:t>
            </a:r>
            <a:endParaRPr lang="en-US" sz="1600" dirty="0">
              <a:solidFill>
                <a:srgbClr val="3366FF"/>
              </a:solidFill>
              <a:latin typeface="Bell MT" pitchFamily="18" charset="0"/>
              <a:sym typeface="Wingdings" pitchFamily="2" charset="2"/>
            </a:endParaRPr>
          </a:p>
          <a:p>
            <a:pPr marL="268288" indent="-268288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Workshops (</a:t>
            </a:r>
            <a:r>
              <a:rPr lang="en-US" sz="1600" dirty="0" err="1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PhotoDet</a:t>
            </a:r>
            <a:r>
              <a:rPr lang="en-US" sz="1600" dirty="0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 2012, …) and schools (</a:t>
            </a:r>
            <a:r>
              <a:rPr lang="en-US" sz="1600" i="1" dirty="0" err="1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Rencontres</a:t>
            </a:r>
            <a:r>
              <a:rPr lang="en-US" sz="1600" i="1" dirty="0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 de physique de </a:t>
            </a:r>
            <a:r>
              <a:rPr lang="en-US" sz="1600" i="1" dirty="0" err="1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l’infiniment</a:t>
            </a:r>
            <a:r>
              <a:rPr lang="en-US" sz="1600" i="1" dirty="0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 grand à </a:t>
            </a:r>
            <a:r>
              <a:rPr lang="en-US" sz="1600" i="1" dirty="0" err="1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l’infiniment</a:t>
            </a:r>
            <a:r>
              <a:rPr lang="en-US" sz="1600" i="1" dirty="0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 petit 2011/2012, …</a:t>
            </a:r>
            <a:r>
              <a:rPr lang="en-US" sz="1600" dirty="0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)</a:t>
            </a:r>
          </a:p>
          <a:p>
            <a:pPr marL="268288" indent="-268288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Support for visitors (</a:t>
            </a:r>
            <a:r>
              <a:rPr lang="en-US" sz="1600" dirty="0" err="1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P</a:t>
            </a:r>
            <a:r>
              <a:rPr lang="en-US" sz="1600" baseline="30000" dirty="0" err="1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Savvidis</a:t>
            </a:r>
            <a:r>
              <a:rPr lang="en-US" sz="1600" dirty="0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, …)</a:t>
            </a:r>
          </a:p>
          <a:p>
            <a:pPr indent="268288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Platform operational supports (~10 k€): Cryogenic, Dalton, </a:t>
            </a:r>
            <a:r>
              <a:rPr lang="en-US" sz="1600" dirty="0" err="1">
                <a:solidFill>
                  <a:srgbClr val="000000"/>
                </a:solidFill>
                <a:latin typeface="Bell MT" pitchFamily="18" charset="0"/>
                <a:sym typeface="Wingdings" pitchFamily="2" charset="2"/>
              </a:rPr>
              <a:t>Calva</a:t>
            </a:r>
            <a:endParaRPr lang="en-US" sz="1600" dirty="0">
              <a:solidFill>
                <a:srgbClr val="000000"/>
              </a:solidFill>
              <a:latin typeface="Bell MT" pitchFamily="18" charset="0"/>
              <a:sym typeface="Wingdings" pitchFamily="2" charset="2"/>
            </a:endParaRPr>
          </a:p>
          <a:p>
            <a:pPr>
              <a:defRPr/>
            </a:pPr>
            <a:endParaRPr lang="en-US" sz="1400" dirty="0">
              <a:solidFill>
                <a:srgbClr val="000000"/>
              </a:solidFill>
              <a:latin typeface="Bell MT" pitchFamily="18" charset="0"/>
              <a:sym typeface="Wingdings" pitchFamily="2" charset="2"/>
            </a:endParaRPr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3573463"/>
            <a:ext cx="14859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-9525"/>
            <a:ext cx="9144000" cy="4333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Supports of P2IO for detection systems</a:t>
            </a:r>
            <a:endParaRPr lang="en-US" dirty="0"/>
          </a:p>
        </p:txBody>
      </p:sp>
      <p:sp>
        <p:nvSpPr>
          <p:cNvPr id="1126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12EF88-4794-44AF-A3E6-F59421D5CD1C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20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27000" y="1308100"/>
          <a:ext cx="8785225" cy="219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797"/>
                <a:gridCol w="2232135"/>
                <a:gridCol w="936057"/>
                <a:gridCol w="576035"/>
                <a:gridCol w="720044"/>
                <a:gridCol w="720044"/>
                <a:gridCol w="648039"/>
                <a:gridCol w="648039"/>
                <a:gridCol w="576035"/>
              </a:tblGrid>
              <a:tr h="35989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Project</a:t>
                      </a:r>
                    </a:p>
                  </a:txBody>
                  <a:tcPr marL="5074" marR="5074" marT="5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Field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Bell MT" pitchFamily="18" charset="0"/>
                      </a:endParaRPr>
                    </a:p>
                  </a:txBody>
                  <a:tcPr marL="91435" marR="91435" marT="45679" marB="456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 smtClean="0">
                          <a:solidFill>
                            <a:srgbClr val="FF0066"/>
                          </a:solidFill>
                          <a:latin typeface="Bell MT" pitchFamily="18" charset="0"/>
                        </a:rPr>
                        <a:t>CSNSM</a:t>
                      </a:r>
                    </a:p>
                  </a:txBody>
                  <a:tcPr marL="91435" marR="91435" marT="45679" marB="456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 smtClean="0">
                          <a:solidFill>
                            <a:srgbClr val="00B050"/>
                          </a:solidFill>
                          <a:latin typeface="Bell MT" pitchFamily="18" charset="0"/>
                        </a:rPr>
                        <a:t>IAS</a:t>
                      </a:r>
                    </a:p>
                  </a:txBody>
                  <a:tcPr marL="91435" marR="91435" marT="45679" marB="456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 smtClean="0">
                          <a:solidFill>
                            <a:srgbClr val="C0504D"/>
                          </a:solidFill>
                          <a:latin typeface="Bell MT" pitchFamily="18" charset="0"/>
                        </a:rPr>
                        <a:t>IMNC</a:t>
                      </a:r>
                    </a:p>
                  </a:txBody>
                  <a:tcPr marL="91435" marR="91435" marT="45679" marB="456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 smtClean="0">
                          <a:solidFill>
                            <a:srgbClr val="0070C0"/>
                          </a:solidFill>
                          <a:latin typeface="Bell MT" pitchFamily="18" charset="0"/>
                        </a:rPr>
                        <a:t>IPNO</a:t>
                      </a:r>
                    </a:p>
                  </a:txBody>
                  <a:tcPr marL="91435" marR="91435" marT="45679" marB="456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 smtClean="0">
                          <a:solidFill>
                            <a:srgbClr val="FF9900"/>
                          </a:solidFill>
                          <a:latin typeface="Bell MT" pitchFamily="18" charset="0"/>
                        </a:rPr>
                        <a:t>IRFU</a:t>
                      </a:r>
                    </a:p>
                  </a:txBody>
                  <a:tcPr marL="91435" marR="91435" marT="45679" marB="456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 smtClean="0">
                          <a:solidFill>
                            <a:srgbClr val="7030A0"/>
                          </a:solidFill>
                          <a:latin typeface="Bell MT" pitchFamily="18" charset="0"/>
                        </a:rPr>
                        <a:t>LAL</a:t>
                      </a:r>
                    </a:p>
                  </a:txBody>
                  <a:tcPr marL="91435" marR="91435" marT="45679" marB="456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 smtClean="0">
                          <a:solidFill>
                            <a:srgbClr val="009900"/>
                          </a:solidFill>
                          <a:latin typeface="Bell MT" pitchFamily="18" charset="0"/>
                        </a:rPr>
                        <a:t>LLR</a:t>
                      </a:r>
                    </a:p>
                  </a:txBody>
                  <a:tcPr marL="91435" marR="91435" marT="45679" marB="456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New</a:t>
                      </a:r>
                      <a:r>
                        <a:rPr lang="en-US" sz="1200" b="1" i="0" u="none" strike="noStrike" baseline="0" noProof="0" dirty="0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 generation of cryogenic detectors</a:t>
                      </a:r>
                      <a:endParaRPr lang="en-US" sz="1200" b="1" i="0" u="none" strike="noStrike" noProof="0" dirty="0">
                        <a:solidFill>
                          <a:schemeClr val="tx1"/>
                        </a:solidFill>
                        <a:latin typeface="Bell MT" pitchFamily="18" charset="0"/>
                      </a:endParaRPr>
                    </a:p>
                  </a:txBody>
                  <a:tcPr marL="5074" marR="5074" marT="5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Bell MT" pitchFamily="18" charset="0"/>
                        </a:rPr>
                        <a:t>bolometers</a:t>
                      </a:r>
                      <a:endParaRPr lang="en-US" sz="1200" noProof="0" dirty="0">
                        <a:latin typeface="Bell MT" pitchFamily="18" charset="0"/>
                      </a:endParaRPr>
                    </a:p>
                  </a:txBody>
                  <a:tcPr marL="91435" marR="91435" marT="45679" marB="456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 dirty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HARPO</a:t>
                      </a:r>
                      <a:endParaRPr lang="en-US" sz="1200" b="1" i="0" u="none" strike="noStrike" noProof="0">
                        <a:solidFill>
                          <a:schemeClr val="tx1"/>
                        </a:solidFill>
                        <a:latin typeface="Bell MT" pitchFamily="18" charset="0"/>
                      </a:endParaRPr>
                    </a:p>
                  </a:txBody>
                  <a:tcPr marL="5074" marR="5074" marT="5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smtClean="0">
                          <a:latin typeface="Bell MT" pitchFamily="18" charset="0"/>
                        </a:rPr>
                        <a:t>Space</a:t>
                      </a:r>
                      <a:r>
                        <a:rPr lang="en-US" sz="1200" baseline="0" noProof="0" smtClean="0">
                          <a:latin typeface="Bell MT" pitchFamily="18" charset="0"/>
                        </a:rPr>
                        <a:t> techno, gaseous detector</a:t>
                      </a:r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kern="1200" noProof="0">
                        <a:solidFill>
                          <a:schemeClr val="dk1"/>
                        </a:solidFill>
                        <a:latin typeface="Bell MT" pitchFamily="18" charset="0"/>
                        <a:ea typeface="+mn-ea"/>
                        <a:cs typeface="+mn-cs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SAMPIC</a:t>
                      </a:r>
                      <a:endParaRPr lang="en-US" sz="1200" b="1" i="0" u="none" strike="noStrike" noProof="0">
                        <a:solidFill>
                          <a:schemeClr val="tx1"/>
                        </a:solidFill>
                        <a:latin typeface="Bell MT" pitchFamily="18" charset="0"/>
                      </a:endParaRPr>
                    </a:p>
                  </a:txBody>
                  <a:tcPr marL="5074" marR="5074" marT="5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noProof="0" smtClean="0">
                          <a:solidFill>
                            <a:schemeClr val="dk1"/>
                          </a:solidFill>
                          <a:latin typeface="Bell MT" pitchFamily="18" charset="0"/>
                          <a:ea typeface="+mn-ea"/>
                          <a:cs typeface="+mn-cs"/>
                        </a:rPr>
                        <a:t>Fast timing electronics,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noProof="0" smtClean="0">
                          <a:solidFill>
                            <a:schemeClr val="dk1"/>
                          </a:solidFill>
                          <a:latin typeface="Bell MT" pitchFamily="18" charset="0"/>
                          <a:ea typeface="+mn-ea"/>
                          <a:cs typeface="+mn-cs"/>
                        </a:rPr>
                        <a:t>Photodetectors</a:t>
                      </a:r>
                      <a:endParaRPr lang="en-US" sz="1200" kern="1200" noProof="0">
                        <a:solidFill>
                          <a:schemeClr val="dk1"/>
                        </a:solidFill>
                        <a:latin typeface="Bell MT" pitchFamily="18" charset="0"/>
                        <a:ea typeface="+mn-ea"/>
                        <a:cs typeface="+mn-cs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CALIPSO ionisation</a:t>
                      </a:r>
                      <a:endParaRPr lang="en-US" sz="1200" b="1" i="0" u="none" strike="noStrike" noProof="0">
                        <a:solidFill>
                          <a:schemeClr val="tx1"/>
                        </a:solidFill>
                        <a:latin typeface="Bell MT" pitchFamily="18" charset="0"/>
                      </a:endParaRPr>
                    </a:p>
                  </a:txBody>
                  <a:tcPr marL="5074" marR="5074" marT="5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noProof="0" smtClean="0">
                          <a:solidFill>
                            <a:schemeClr val="dk1"/>
                          </a:solidFill>
                          <a:latin typeface="Bell MT" pitchFamily="18" charset="0"/>
                          <a:ea typeface="+mn-ea"/>
                          <a:cs typeface="+mn-cs"/>
                        </a:rPr>
                        <a:t>biomedical</a:t>
                      </a: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 dirty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 dirty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 dirty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COMPTON telescope</a:t>
                      </a:r>
                      <a:endParaRPr lang="en-US" sz="1200" b="1" i="0" u="none" strike="noStrike" noProof="0">
                        <a:solidFill>
                          <a:schemeClr val="tx1"/>
                        </a:solidFill>
                        <a:latin typeface="Bell MT" pitchFamily="18" charset="0"/>
                      </a:endParaRPr>
                    </a:p>
                  </a:txBody>
                  <a:tcPr marL="5074" marR="5074" marT="5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Bell MT" pitchFamily="18" charset="0"/>
                        </a:rPr>
                        <a:t>Space</a:t>
                      </a:r>
                      <a:r>
                        <a:rPr lang="en-US" sz="1200" baseline="0" noProof="0" dirty="0" smtClean="0">
                          <a:latin typeface="Bell MT" pitchFamily="18" charset="0"/>
                        </a:rPr>
                        <a:t> technologies, </a:t>
                      </a:r>
                      <a:r>
                        <a:rPr lang="en-US" sz="1200" baseline="0" noProof="0" dirty="0" err="1" smtClean="0">
                          <a:latin typeface="Bell MT" pitchFamily="18" charset="0"/>
                        </a:rPr>
                        <a:t>semicon</a:t>
                      </a:r>
                      <a:r>
                        <a:rPr lang="en-US" sz="1200" baseline="0" noProof="0" dirty="0" smtClean="0">
                          <a:latin typeface="Bell MT" pitchFamily="18" charset="0"/>
                        </a:rPr>
                        <a:t>, scintillators. </a:t>
                      </a:r>
                      <a:endParaRPr lang="en-US" sz="1200" noProof="0" dirty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noProof="0" dirty="0">
                        <a:latin typeface="Bell MT" pitchFamily="18" charset="0"/>
                      </a:endParaRPr>
                    </a:p>
                  </a:txBody>
                  <a:tcPr marL="91435" marR="91435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342" name="Espace réservé du contenu 1"/>
          <p:cNvSpPr>
            <a:spLocks noGrp="1"/>
          </p:cNvSpPr>
          <p:nvPr>
            <p:ph idx="1"/>
          </p:nvPr>
        </p:nvSpPr>
        <p:spPr>
          <a:xfrm>
            <a:off x="179388" y="549275"/>
            <a:ext cx="8785225" cy="719138"/>
          </a:xfrm>
        </p:spPr>
        <p:txBody>
          <a:bodyPr/>
          <a:lstStyle/>
          <a:p>
            <a:pPr marL="177800" indent="-177800" eaLnBrk="1" hangingPunct="1"/>
            <a:r>
              <a:rPr lang="en-US" altLang="fr-FR" sz="1800" b="1" u="sng" smtClean="0">
                <a:solidFill>
                  <a:srgbClr val="3366FF"/>
                </a:solidFill>
                <a:sym typeface="Wingdings" pitchFamily="2" charset="2"/>
              </a:rPr>
              <a:t>No postdoc funded</a:t>
            </a:r>
          </a:p>
          <a:p>
            <a:pPr marL="177800" indent="-177800" eaLnBrk="1" hangingPunct="1"/>
            <a:r>
              <a:rPr lang="en-US" altLang="fr-FR" sz="1800" b="1" u="sng" smtClean="0">
                <a:solidFill>
                  <a:srgbClr val="3366FF"/>
                </a:solidFill>
                <a:sym typeface="Wingdings" pitchFamily="2" charset="2"/>
              </a:rPr>
              <a:t>Support for collaborative R&amp;D on detectors</a:t>
            </a:r>
            <a:r>
              <a:rPr lang="en-US" altLang="fr-FR" sz="1800" b="1" smtClean="0">
                <a:solidFill>
                  <a:srgbClr val="3366FF"/>
                </a:solidFill>
                <a:sym typeface="Wingdings" pitchFamily="2" charset="2"/>
              </a:rPr>
              <a:t>: </a:t>
            </a:r>
            <a:r>
              <a:rPr lang="en-US" altLang="fr-FR" sz="1800" b="1" smtClean="0">
                <a:sym typeface="Wingdings" pitchFamily="2" charset="2"/>
              </a:rPr>
              <a:t>300 k€</a:t>
            </a:r>
            <a:r>
              <a:rPr lang="en-US" altLang="fr-FR" sz="1800" smtClean="0">
                <a:sym typeface="Wingdings" pitchFamily="2" charset="2"/>
              </a:rPr>
              <a:t> funded in 2011 (for 3 years)</a:t>
            </a:r>
            <a:endParaRPr lang="en-US" altLang="fr-FR" sz="1600" smtClean="0">
              <a:sym typeface="Wingdings" pitchFamily="2" charset="2"/>
            </a:endParaRPr>
          </a:p>
          <a:p>
            <a:pPr marL="457200" lvl="1" indent="0">
              <a:buFontTx/>
              <a:buNone/>
            </a:pPr>
            <a:endParaRPr lang="en-US" altLang="fr-FR" sz="1400" smtClean="0"/>
          </a:p>
        </p:txBody>
      </p:sp>
      <p:pic>
        <p:nvPicPr>
          <p:cNvPr id="11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13150"/>
            <a:ext cx="1196975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44" name="Espace réservé de la date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t>June 28, 2012</a:t>
            </a:r>
          </a:p>
        </p:txBody>
      </p:sp>
      <p:sp>
        <p:nvSpPr>
          <p:cNvPr id="11345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t>New generation sensors and signal processing </a:t>
            </a:r>
            <a:r>
              <a:rPr lang="en-US" altLang="fr-FR" smtClean="0">
                <a:solidFill>
                  <a:srgbClr val="253971"/>
                </a:solidFill>
                <a:latin typeface="Bookman Old Style" pitchFamily="18" charset="0"/>
                <a:sym typeface="Symbol" pitchFamily="18" charset="2"/>
              </a:rPr>
              <a:t></a:t>
            </a:r>
            <a:r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t> CaptInnov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-9525"/>
            <a:ext cx="9144000" cy="433388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Prospects and conclusions</a:t>
            </a:r>
            <a:endParaRPr lang="fr-FR" dirty="0"/>
          </a:p>
        </p:txBody>
      </p:sp>
      <p:sp>
        <p:nvSpPr>
          <p:cNvPr id="1229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3DB42D-CE24-4A51-8026-F004D152BBD2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21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12292" name="ZoneTexte 11"/>
          <p:cNvSpPr txBox="1">
            <a:spLocks noChangeArrowheads="1"/>
          </p:cNvSpPr>
          <p:nvPr/>
        </p:nvSpPr>
        <p:spPr bwMode="auto">
          <a:xfrm>
            <a:off x="166688" y="2943225"/>
            <a:ext cx="8797925" cy="2862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Bell MT" pitchFamily="18" charset="0"/>
              </a:rPr>
              <a:t>Starting point to improve synergy between detector teams of P2IO labs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latin typeface="Bell MT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Bell MT" pitchFamily="18" charset="0"/>
              </a:rPr>
              <a:t>P2IO supports are precious for risky and innovative R&amp;D of detector systems</a:t>
            </a:r>
          </a:p>
          <a:p>
            <a:pPr marL="0" indent="182563" eaLnBrk="1" hangingPunct="1">
              <a:defRPr/>
            </a:pPr>
            <a:r>
              <a:rPr lang="en-US" dirty="0" smtClean="0">
                <a:latin typeface="Bell MT" pitchFamily="18" charset="0"/>
              </a:rPr>
              <a:t>Initial stage of R&amp;D before asking funding to agencies (</a:t>
            </a:r>
            <a:r>
              <a:rPr lang="en-US" dirty="0" err="1" smtClean="0">
                <a:latin typeface="Bell MT" pitchFamily="18" charset="0"/>
              </a:rPr>
              <a:t>Cnes</a:t>
            </a:r>
            <a:r>
              <a:rPr lang="en-US" dirty="0" smtClean="0">
                <a:latin typeface="Bell MT" pitchFamily="18" charset="0"/>
              </a:rPr>
              <a:t>, ESA, ANR, …).  </a:t>
            </a:r>
            <a:endParaRPr lang="en-US" dirty="0">
              <a:latin typeface="Bell MT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latin typeface="Bell MT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Bell MT" pitchFamily="18" charset="0"/>
              </a:rPr>
              <a:t>These platform and R&amp;D projects can be a starting point for partnership with industries</a:t>
            </a:r>
          </a:p>
          <a:p>
            <a:pPr marL="0" indent="180975" eaLnBrk="1" hangingPunct="1">
              <a:defRPr/>
            </a:pPr>
            <a:endParaRPr lang="en-US" dirty="0">
              <a:latin typeface="Bell MT" pitchFamily="18" charset="0"/>
            </a:endParaRPr>
          </a:p>
          <a:p>
            <a:pPr marL="182563" indent="-182563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Bell MT" pitchFamily="18" charset="0"/>
              </a:rPr>
              <a:t>Platform are also planned to be used for teaching purposes</a:t>
            </a:r>
          </a:p>
          <a:p>
            <a:pPr marL="182563" indent="-182563" eaLnBrk="1" hangingPunct="1">
              <a:buFont typeface="Arial" pitchFamily="34" charset="0"/>
              <a:buChar char="•"/>
              <a:defRPr/>
            </a:pPr>
            <a:endParaRPr lang="en-US" dirty="0">
              <a:latin typeface="Bell MT" pitchFamily="18" charset="0"/>
            </a:endParaRPr>
          </a:p>
          <a:p>
            <a:pPr marL="182563" indent="-182563" eaLnBrk="1" hangingPunct="1">
              <a:buFont typeface="Arial" pitchFamily="34" charset="0"/>
              <a:buChar char="•"/>
              <a:defRPr/>
            </a:pPr>
            <a:endParaRPr lang="en-US" dirty="0" smtClean="0">
              <a:latin typeface="Bell MT" pitchFamily="18" charset="0"/>
            </a:endParaRPr>
          </a:p>
        </p:txBody>
      </p:sp>
      <p:sp>
        <p:nvSpPr>
          <p:cNvPr id="12293" name="Espace réservé de la date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mtClean="0">
                <a:solidFill>
                  <a:srgbClr val="253971"/>
                </a:solidFill>
                <a:latin typeface="Bookman Old Style" pitchFamily="18" charset="0"/>
              </a:rPr>
              <a:t>June 28, 2012</a:t>
            </a:r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79388" y="692150"/>
            <a:ext cx="8785225" cy="180022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Bell MT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Bell MT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Bell MT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ell MT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 MT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defRPr/>
            </a:pPr>
            <a:r>
              <a:rPr lang="en-US" sz="1800" b="1" u="sng" dirty="0" smtClean="0">
                <a:solidFill>
                  <a:srgbClr val="3366FF"/>
                </a:solidFill>
                <a:sym typeface="Wingdings" pitchFamily="2" charset="2"/>
              </a:rPr>
              <a:t>Each year</a:t>
            </a:r>
            <a:r>
              <a:rPr lang="en-US" sz="1800" b="1" dirty="0" smtClean="0">
                <a:solidFill>
                  <a:srgbClr val="3366FF"/>
                </a:solidFill>
                <a:sym typeface="Wingdings" pitchFamily="2" charset="2"/>
              </a:rPr>
              <a:t>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sym typeface="Wingdings" pitchFamily="2" charset="2"/>
              </a:rPr>
              <a:t>  Yearly status reports for each R&amp;D project</a:t>
            </a:r>
          </a:p>
          <a:p>
            <a:pPr marL="0" indent="0" eaLnBrk="1" hangingPunct="1">
              <a:buFontTx/>
              <a:buNone/>
              <a:defRPr/>
            </a:pPr>
            <a:endParaRPr lang="en-US" sz="1800" b="1" u="sng" dirty="0" smtClean="0">
              <a:solidFill>
                <a:srgbClr val="3366FF"/>
              </a:solidFill>
              <a:sym typeface="Wingdings" pitchFamily="2" charset="2"/>
            </a:endParaRPr>
          </a:p>
          <a:p>
            <a:pPr marL="182563" indent="-182563" eaLnBrk="1" hangingPunct="1">
              <a:defRPr/>
            </a:pPr>
            <a:r>
              <a:rPr lang="en-US" sz="1800" b="1" u="sng" dirty="0" smtClean="0">
                <a:solidFill>
                  <a:srgbClr val="3366FF"/>
                </a:solidFill>
                <a:sym typeface="Wingdings" pitchFamily="2" charset="2"/>
              </a:rPr>
              <a:t>Longer term: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800" dirty="0" smtClean="0">
                <a:sym typeface="Wingdings" pitchFamily="2" charset="2"/>
              </a:rPr>
              <a:t>   </a:t>
            </a:r>
            <a:r>
              <a:rPr lang="en-US" sz="1800" dirty="0" err="1" smtClean="0">
                <a:sym typeface="Wingdings" pitchFamily="2" charset="2"/>
              </a:rPr>
              <a:t>CaptInnov</a:t>
            </a:r>
            <a:r>
              <a:rPr lang="en-US" sz="1800" dirty="0" smtClean="0">
                <a:sym typeface="Wingdings" pitchFamily="2" charset="2"/>
              </a:rPr>
              <a:t> platform: operational next year (mi-2013)</a:t>
            </a:r>
          </a:p>
          <a:p>
            <a:pPr marL="0" indent="177800" eaLnBrk="1" hangingPunct="1">
              <a:buFontTx/>
              <a:buNone/>
              <a:defRPr/>
            </a:pPr>
            <a:endParaRPr lang="en-US" sz="1600" dirty="0" smtClean="0">
              <a:sym typeface="Wingdings" pitchFamily="2" charset="2"/>
            </a:endParaRPr>
          </a:p>
          <a:p>
            <a:pPr marL="0" indent="182563" eaLnBrk="1" hangingPunct="1">
              <a:buFontTx/>
              <a:buNone/>
              <a:defRPr/>
            </a:pPr>
            <a:endParaRPr lang="en-US" sz="1600" dirty="0" smtClean="0">
              <a:sym typeface="Wingdings" pitchFamily="2" charset="2"/>
            </a:endParaRPr>
          </a:p>
        </p:txBody>
      </p:sp>
      <p:sp>
        <p:nvSpPr>
          <p:cNvPr id="12295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t>New generation sensors and signal processing </a:t>
            </a:r>
            <a:r>
              <a:rPr lang="en-US" altLang="fr-FR" smtClean="0">
                <a:solidFill>
                  <a:srgbClr val="253971"/>
                </a:solidFill>
                <a:latin typeface="Bookman Old Style" pitchFamily="18" charset="0"/>
                <a:sym typeface="Symbol" pitchFamily="18" charset="2"/>
              </a:rPr>
              <a:t></a:t>
            </a:r>
            <a:r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t> CaptInnov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620688"/>
            <a:ext cx="9289032" cy="5832648"/>
          </a:xfrm>
        </p:spPr>
        <p:txBody>
          <a:bodyPr/>
          <a:lstStyle/>
          <a:p>
            <a:pPr marL="12700" marR="360045" indent="0">
              <a:buNone/>
              <a:tabLst>
                <a:tab pos="180975" algn="l"/>
              </a:tabLst>
            </a:pPr>
            <a:endParaRPr lang="en-US" sz="2000" dirty="0" smtClean="0">
              <a:solidFill>
                <a:schemeClr val="accent2"/>
              </a:solidFill>
              <a:cs typeface="Calibri"/>
            </a:endParaRPr>
          </a:p>
          <a:p>
            <a:pPr marL="180975" marR="360045" indent="-168275">
              <a:buFont typeface="Arial"/>
              <a:buChar char="•"/>
              <a:tabLst>
                <a:tab pos="18097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Calibri"/>
              </a:rPr>
              <a:t>Ex</a:t>
            </a:r>
            <a:r>
              <a:rPr lang="en-US" sz="2000" spc="-5" dirty="0" smtClean="0">
                <a:solidFill>
                  <a:schemeClr val="accent2"/>
                </a:solidFill>
                <a:cs typeface="Calibri"/>
              </a:rPr>
              <a:t>p</a:t>
            </a:r>
            <a:r>
              <a:rPr lang="en-US" sz="2000" spc="-10" dirty="0" smtClean="0">
                <a:solidFill>
                  <a:schemeClr val="accent2"/>
                </a:solidFill>
                <a:cs typeface="Calibri"/>
              </a:rPr>
              <a:t>ert</a:t>
            </a:r>
            <a:r>
              <a:rPr lang="en-US" sz="2000" dirty="0" smtClean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2000" spc="-5" dirty="0" smtClean="0">
                <a:solidFill>
                  <a:schemeClr val="accent2"/>
                </a:solidFill>
                <a:cs typeface="Calibri"/>
              </a:rPr>
              <a:t>s</a:t>
            </a:r>
            <a:r>
              <a:rPr lang="en-US" sz="2000" spc="-15" dirty="0" smtClean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spc="-10" dirty="0" smtClean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50" dirty="0">
                <a:solidFill>
                  <a:schemeClr val="accent2"/>
                </a:solidFill>
                <a:cs typeface="Calibri"/>
              </a:rPr>
              <a:t>f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or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 R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&amp;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D</a:t>
            </a:r>
            <a:r>
              <a:rPr lang="en-US" sz="2000" spc="-1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p</a:t>
            </a:r>
            <a:r>
              <a:rPr lang="en-US" sz="2000" spc="-45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j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ect</a:t>
            </a:r>
            <a:r>
              <a:rPr lang="en-US" sz="2000" spc="-1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p</a:t>
            </a:r>
            <a:r>
              <a:rPr lang="en-US" sz="2000" spc="-45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-</a:t>
            </a:r>
            <a:r>
              <a:rPr lang="en-US" sz="2000" spc="-25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spc="-55" dirty="0">
                <a:solidFill>
                  <a:schemeClr val="accent2"/>
                </a:solidFill>
                <a:cs typeface="Calibri"/>
              </a:rPr>
              <a:t>v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al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u</a:t>
            </a:r>
            <a:r>
              <a:rPr lang="en-US" sz="2000" spc="-25" dirty="0">
                <a:solidFill>
                  <a:schemeClr val="accent2"/>
                </a:solidFill>
                <a:cs typeface="Calibri"/>
              </a:rPr>
              <a:t>a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ti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2000" spc="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20" dirty="0">
                <a:solidFill>
                  <a:schemeClr val="accent2"/>
                </a:solidFill>
                <a:cs typeface="Calibri"/>
              </a:rPr>
              <a:t>b</a:t>
            </a:r>
            <a:r>
              <a:rPr lang="en-US" sz="2000" spc="-35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spc="-50" dirty="0">
                <a:solidFill>
                  <a:schemeClr val="accent2"/>
                </a:solidFill>
                <a:cs typeface="Calibri"/>
              </a:rPr>
              <a:t>f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spc="-45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2000" spc="-15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spc="1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sub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mi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ss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35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o 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s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l</a:t>
            </a:r>
            <a:r>
              <a:rPr lang="en-US" sz="2000" spc="5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ct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2000" spc="-2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35" dirty="0">
                <a:solidFill>
                  <a:schemeClr val="accent2"/>
                </a:solidFill>
                <a:cs typeface="Calibri"/>
              </a:rPr>
              <a:t>c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mmi</a:t>
            </a:r>
            <a:r>
              <a:rPr lang="en-US" sz="2000" spc="-40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2000" spc="-35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spc="-15" dirty="0">
                <a:solidFill>
                  <a:schemeClr val="accent2"/>
                </a:solidFill>
                <a:cs typeface="Calibri"/>
              </a:rPr>
              <a:t>e</a:t>
            </a:r>
            <a:endParaRPr lang="en-US" sz="2000" dirty="0">
              <a:solidFill>
                <a:schemeClr val="accent2"/>
              </a:solidFill>
              <a:cs typeface="Calibri"/>
            </a:endParaRPr>
          </a:p>
          <a:p>
            <a:pPr marL="755650" lvl="1" indent="-214313">
              <a:spcBef>
                <a:spcPts val="50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1800" spc="-5" dirty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the</a:t>
            </a:r>
            <a:r>
              <a:rPr lang="en-US" sz="1800" spc="-1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fiel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d</a:t>
            </a:r>
            <a:r>
              <a:rPr lang="en-US" sz="1800" spc="2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f</a:t>
            </a:r>
            <a:r>
              <a:rPr lang="en-US" sz="1800" spc="-1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se</a:t>
            </a:r>
            <a:r>
              <a:rPr lang="en-US" sz="1800" spc="-10" dirty="0">
                <a:solidFill>
                  <a:schemeClr val="accent2"/>
                </a:solidFill>
                <a:cs typeface="Calibri"/>
              </a:rPr>
              <a:t>m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1800" spc="-10" dirty="0">
                <a:solidFill>
                  <a:schemeClr val="accent2"/>
                </a:solidFill>
                <a:cs typeface="Calibri"/>
              </a:rPr>
              <a:t>c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nduc</a:t>
            </a:r>
            <a:r>
              <a:rPr lang="en-US" sz="1800" spc="-25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1800" spc="-1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spc="-5" dirty="0" smtClean="0">
                <a:solidFill>
                  <a:schemeClr val="accent2"/>
                </a:solidFill>
                <a:cs typeface="Calibri"/>
              </a:rPr>
              <a:t>se</a:t>
            </a:r>
            <a:r>
              <a:rPr lang="en-US" sz="1800" dirty="0" smtClean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1800" spc="-5" dirty="0" smtClean="0">
                <a:solidFill>
                  <a:schemeClr val="accent2"/>
                </a:solidFill>
                <a:cs typeface="Calibri"/>
              </a:rPr>
              <a:t>so</a:t>
            </a:r>
            <a:r>
              <a:rPr lang="en-US" sz="1800" spc="-40" dirty="0" smtClean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1800" dirty="0" smtClean="0">
                <a:solidFill>
                  <a:schemeClr val="accent2"/>
                </a:solidFill>
                <a:cs typeface="Calibri"/>
              </a:rPr>
              <a:t>s/c</a:t>
            </a:r>
            <a:r>
              <a:rPr lang="en-US" sz="1800" spc="-5" dirty="0" smtClean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1800" spc="-30" dirty="0" smtClean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1800" dirty="0" smtClean="0">
                <a:solidFill>
                  <a:schemeClr val="accent2"/>
                </a:solidFill>
                <a:cs typeface="Calibri"/>
              </a:rPr>
              <a:t>cu</a:t>
            </a:r>
            <a:r>
              <a:rPr lang="en-US" sz="1800" spc="-5" dirty="0" smtClean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1800" dirty="0" smtClean="0">
                <a:solidFill>
                  <a:schemeClr val="accent2"/>
                </a:solidFill>
                <a:cs typeface="Calibri"/>
              </a:rPr>
              <a:t>ts</a:t>
            </a:r>
          </a:p>
          <a:p>
            <a:pPr marL="176213" indent="-176213">
              <a:spcBef>
                <a:spcPts val="505"/>
              </a:spcBef>
              <a:tabLst>
                <a:tab pos="756920" algn="l"/>
              </a:tabLst>
            </a:pPr>
            <a:endParaRPr lang="en-US" sz="2000" spc="-20" dirty="0" smtClean="0">
              <a:solidFill>
                <a:schemeClr val="accent2"/>
              </a:solidFill>
              <a:cs typeface="Calibri"/>
            </a:endParaRPr>
          </a:p>
          <a:p>
            <a:pPr marL="176213" indent="-176213">
              <a:spcBef>
                <a:spcPts val="505"/>
              </a:spcBef>
              <a:tabLst>
                <a:tab pos="756920" algn="l"/>
              </a:tabLst>
            </a:pPr>
            <a:r>
              <a:rPr lang="en-US" sz="2000" spc="-20" dirty="0" smtClean="0">
                <a:solidFill>
                  <a:schemeClr val="accent2"/>
                </a:solidFill>
                <a:cs typeface="Calibri"/>
              </a:rPr>
              <a:t>D</a:t>
            </a:r>
            <a:r>
              <a:rPr lang="en-US" sz="2000" spc="-25" dirty="0" smtClean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spc="-45" dirty="0" smtClean="0">
                <a:solidFill>
                  <a:schemeClr val="accent2"/>
                </a:solidFill>
                <a:cs typeface="Calibri"/>
              </a:rPr>
              <a:t>v</a:t>
            </a:r>
            <a:r>
              <a:rPr lang="en-US" sz="2000" spc="-10" dirty="0" smtClean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cs typeface="Calibri"/>
              </a:rPr>
              <a:t>l</a:t>
            </a:r>
            <a:r>
              <a:rPr lang="en-US" sz="2000" spc="-10" dirty="0" smtClean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cs typeface="Calibri"/>
              </a:rPr>
              <a:t>p</a:t>
            </a:r>
            <a:r>
              <a:rPr lang="en-US" sz="2000" spc="5" dirty="0" smtClean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2000" spc="-15" dirty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2000" spc="-50" dirty="0">
                <a:solidFill>
                  <a:schemeClr val="accent2"/>
                </a:solidFill>
                <a:cs typeface="Calibri"/>
              </a:rPr>
              <a:t>f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spc="-15" dirty="0">
                <a:solidFill>
                  <a:schemeClr val="accent2"/>
                </a:solidFill>
                <a:cs typeface="Calibri"/>
              </a:rPr>
              <a:t>rm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al</a:t>
            </a:r>
            <a:r>
              <a:rPr lang="en-US" sz="2000" spc="-1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45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l</a:t>
            </a:r>
            <a:r>
              <a:rPr lang="en-US" sz="2000" spc="-25" dirty="0">
                <a:solidFill>
                  <a:schemeClr val="accent2"/>
                </a:solidFill>
                <a:cs typeface="Calibri"/>
              </a:rPr>
              <a:t>a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ti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nsh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ip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within</a:t>
            </a:r>
            <a:r>
              <a:rPr lang="en-US" sz="2000" spc="-2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15" dirty="0">
                <a:solidFill>
                  <a:schemeClr val="accent2"/>
                </a:solidFill>
                <a:cs typeface="Calibri"/>
              </a:rPr>
              <a:t>the instrumentation/electronics 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35" dirty="0">
                <a:solidFill>
                  <a:schemeClr val="accent2"/>
                </a:solidFill>
                <a:cs typeface="Calibri"/>
              </a:rPr>
              <a:t>c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spc="-20" dirty="0">
                <a:solidFill>
                  <a:schemeClr val="accent2"/>
                </a:solidFill>
                <a:cs typeface="Calibri"/>
              </a:rPr>
              <a:t>mm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un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ty</a:t>
            </a:r>
            <a:r>
              <a:rPr lang="en-US" sz="2000" spc="-2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f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20" dirty="0">
                <a:solidFill>
                  <a:schemeClr val="accent2"/>
                </a:solidFill>
                <a:cs typeface="Calibri"/>
              </a:rPr>
              <a:t>P2</a:t>
            </a:r>
            <a:r>
              <a:rPr lang="en-US" sz="2000" spc="-15" dirty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O la</a:t>
            </a:r>
            <a:r>
              <a:rPr lang="en-US" sz="2000" spc="-15" dirty="0">
                <a:solidFill>
                  <a:schemeClr val="accent2"/>
                </a:solidFill>
                <a:cs typeface="Calibri"/>
              </a:rPr>
              <a:t>b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s</a:t>
            </a:r>
          </a:p>
          <a:p>
            <a:pPr marL="755650" lvl="1" indent="-214313">
              <a:spcBef>
                <a:spcPts val="50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1800" dirty="0" smtClean="0">
                <a:solidFill>
                  <a:schemeClr val="accent2"/>
                </a:solidFill>
                <a:cs typeface="Calibri"/>
              </a:rPr>
              <a:t>Sha</a:t>
            </a:r>
            <a:r>
              <a:rPr lang="en-US" sz="1800" spc="-30" dirty="0" smtClean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1800" dirty="0" smtClean="0">
                <a:solidFill>
                  <a:schemeClr val="accent2"/>
                </a:solidFill>
                <a:cs typeface="Calibri"/>
              </a:rPr>
              <a:t>e </a:t>
            </a:r>
            <a:r>
              <a:rPr lang="en-US" sz="1800" spc="-25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chn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1800" spc="-10" dirty="0">
                <a:solidFill>
                  <a:schemeClr val="accent2"/>
                </a:solidFill>
                <a:cs typeface="Calibri"/>
              </a:rPr>
              <a:t>c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al 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1800" spc="-10" dirty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1800" spc="-40" dirty="0">
                <a:solidFill>
                  <a:schemeClr val="accent2"/>
                </a:solidFill>
                <a:cs typeface="Calibri"/>
              </a:rPr>
              <a:t>f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or</a:t>
            </a:r>
            <a:r>
              <a:rPr lang="en-US" sz="1800" spc="-10" dirty="0">
                <a:solidFill>
                  <a:schemeClr val="accent2"/>
                </a:solidFill>
                <a:cs typeface="Calibri"/>
              </a:rPr>
              <a:t>m</a:t>
            </a:r>
            <a:r>
              <a:rPr lang="en-US" sz="1800" spc="-25" dirty="0">
                <a:solidFill>
                  <a:schemeClr val="accent2"/>
                </a:solidFill>
                <a:cs typeface="Calibri"/>
              </a:rPr>
              <a:t>a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io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1800" spc="-1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and</a:t>
            </a:r>
            <a:r>
              <a:rPr lang="en-US" sz="1800" spc="-1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p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ossi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b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l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y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 s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ha</a:t>
            </a:r>
            <a:r>
              <a:rPr lang="en-US" sz="1800" spc="-30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1800" spc="1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ha</a:t>
            </a:r>
            <a:r>
              <a:rPr lang="en-US" sz="1800" spc="-30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d</a:t>
            </a:r>
            <a:r>
              <a:rPr lang="en-US" sz="1800" spc="-30" dirty="0">
                <a:solidFill>
                  <a:schemeClr val="accent2"/>
                </a:solidFill>
                <a:cs typeface="Calibri"/>
              </a:rPr>
              <a:t>w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a</a:t>
            </a:r>
            <a:r>
              <a:rPr lang="en-US" sz="1800" spc="-30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,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spc="-25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ools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,</a:t>
            </a:r>
            <a:r>
              <a:rPr lang="en-US" sz="1800" spc="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spc="-40" dirty="0">
                <a:solidFill>
                  <a:schemeClr val="accent2"/>
                </a:solidFill>
                <a:cs typeface="Calibri"/>
              </a:rPr>
              <a:t>f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ac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ili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ies…</a:t>
            </a:r>
            <a:endParaRPr lang="en-US" sz="1800" dirty="0">
              <a:solidFill>
                <a:schemeClr val="accent2"/>
              </a:solidFill>
              <a:cs typeface="Calibri"/>
            </a:endParaRPr>
          </a:p>
          <a:p>
            <a:pPr lvl="1">
              <a:lnSpc>
                <a:spcPts val="1300"/>
              </a:lnSpc>
              <a:spcBef>
                <a:spcPts val="27"/>
              </a:spcBef>
              <a:buFont typeface="Arial"/>
              <a:buChar char="–"/>
            </a:pPr>
            <a:endParaRPr lang="en-US" sz="1300" dirty="0">
              <a:solidFill>
                <a:schemeClr val="accent2"/>
              </a:solidFill>
            </a:endParaRPr>
          </a:p>
          <a:p>
            <a:pPr lvl="1">
              <a:lnSpc>
                <a:spcPts val="2100"/>
              </a:lnSpc>
              <a:buFont typeface="Arial"/>
              <a:buChar char="–"/>
            </a:pPr>
            <a:endParaRPr lang="en-US" sz="2000" dirty="0">
              <a:solidFill>
                <a:schemeClr val="accent2"/>
              </a:solidFill>
            </a:endParaRPr>
          </a:p>
          <a:p>
            <a:pPr marL="180975" indent="-168275">
              <a:buFont typeface="Arial"/>
              <a:buChar char="•"/>
              <a:tabLst>
                <a:tab pos="180975" algn="l"/>
              </a:tabLst>
            </a:pPr>
            <a:r>
              <a:rPr lang="en-US" sz="2000" spc="-20" dirty="0">
                <a:solidFill>
                  <a:schemeClr val="accent2"/>
                </a:solidFill>
                <a:cs typeface="Calibri"/>
              </a:rPr>
              <a:t>P</a:t>
            </a:r>
            <a:r>
              <a:rPr lang="en-US" sz="2000" spc="-45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p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s</a:t>
            </a:r>
            <a:r>
              <a:rPr lang="en-US" sz="2000" spc="-15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35" dirty="0">
                <a:solidFill>
                  <a:schemeClr val="accent2"/>
                </a:solidFill>
                <a:cs typeface="Calibri"/>
              </a:rPr>
              <a:t>c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mm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2000" spc="-2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p</a:t>
            </a:r>
            <a:r>
              <a:rPr lang="en-US" sz="2000" spc="-45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oject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s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,</a:t>
            </a:r>
            <a:r>
              <a:rPr lang="en-US" sz="2000" spc="-1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in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 p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art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2000" spc="5" dirty="0">
                <a:solidFill>
                  <a:schemeClr val="accent2"/>
                </a:solidFill>
                <a:cs typeface="Calibri"/>
              </a:rPr>
              <a:t>c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u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lar</a:t>
            </a:r>
            <a:r>
              <a:rPr lang="en-US" sz="2000" spc="-2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35" dirty="0">
                <a:solidFill>
                  <a:schemeClr val="accent2"/>
                </a:solidFill>
                <a:cs typeface="Calibri"/>
              </a:rPr>
              <a:t>c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ce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2000" spc="-15" dirty="0">
                <a:solidFill>
                  <a:schemeClr val="accent2"/>
                </a:solidFill>
                <a:cs typeface="Calibri"/>
              </a:rPr>
              <a:t>g</a:t>
            </a:r>
            <a:r>
              <a:rPr lang="en-US" sz="2000" spc="-2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50" dirty="0">
                <a:solidFill>
                  <a:schemeClr val="accent2"/>
                </a:solidFill>
                <a:cs typeface="Calibri"/>
              </a:rPr>
              <a:t>f</a:t>
            </a:r>
            <a:r>
              <a:rPr lang="en-US" sz="2000" spc="-15" dirty="0">
                <a:solidFill>
                  <a:schemeClr val="accent2"/>
                </a:solidFill>
                <a:cs typeface="Calibri"/>
              </a:rPr>
              <a:t>a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c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iliti</a:t>
            </a:r>
            <a:r>
              <a:rPr lang="en-US" sz="2000" spc="5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s</a:t>
            </a:r>
          </a:p>
          <a:p>
            <a:pPr marL="755650" marR="638175" lvl="1" indent="-214313"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1800" dirty="0" smtClean="0">
                <a:solidFill>
                  <a:schemeClr val="accent2"/>
                </a:solidFill>
                <a:cs typeface="Calibri"/>
              </a:rPr>
              <a:t>H</a:t>
            </a:r>
            <a:r>
              <a:rPr lang="en-US" sz="1800" spc="-5" dirty="0" smtClean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1800" spc="5" dirty="0" smtClean="0">
                <a:solidFill>
                  <a:schemeClr val="accent2"/>
                </a:solidFill>
                <a:cs typeface="Calibri"/>
              </a:rPr>
              <a:t>g</a:t>
            </a:r>
            <a:r>
              <a:rPr lang="en-US" sz="1800" dirty="0" smtClean="0">
                <a:solidFill>
                  <a:schemeClr val="accent2"/>
                </a:solidFill>
                <a:cs typeface="Calibri"/>
              </a:rPr>
              <a:t>h</a:t>
            </a:r>
            <a:r>
              <a:rPr lang="en-US" sz="1800" spc="-5" dirty="0" smtClean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cs typeface="Calibri"/>
              </a:rPr>
              <a:t>qua</a:t>
            </a:r>
            <a:r>
              <a:rPr lang="en-US" sz="1800" spc="-5" dirty="0" smtClean="0">
                <a:solidFill>
                  <a:schemeClr val="accent2"/>
                </a:solidFill>
                <a:cs typeface="Calibri"/>
              </a:rPr>
              <a:t>li</a:t>
            </a:r>
            <a:r>
              <a:rPr lang="en-US" sz="1800" dirty="0" smtClean="0">
                <a:solidFill>
                  <a:schemeClr val="accent2"/>
                </a:solidFill>
                <a:cs typeface="Calibri"/>
              </a:rPr>
              <a:t>ty</a:t>
            </a:r>
            <a:r>
              <a:rPr lang="en-US" sz="1800" spc="5" dirty="0" smtClean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spc="-25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ool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s </a:t>
            </a:r>
            <a:r>
              <a:rPr lang="en-US" sz="1800" spc="-40" dirty="0">
                <a:solidFill>
                  <a:schemeClr val="accent2"/>
                </a:solidFill>
                <a:cs typeface="Calibri"/>
              </a:rPr>
              <a:t>f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1800" spc="-1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d</a:t>
            </a:r>
            <a:r>
              <a:rPr lang="en-US" sz="1800" spc="-15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1800" spc="-25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c</a:t>
            </a:r>
            <a:r>
              <a:rPr lang="en-US" sz="1800" spc="-25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&amp;</a:t>
            </a:r>
            <a:r>
              <a:rPr lang="en-US" sz="1800" spc="-1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ch</a:t>
            </a:r>
            <a:r>
              <a:rPr lang="en-US" sz="1800" spc="-10" dirty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p</a:t>
            </a:r>
            <a:r>
              <a:rPr lang="en-US" sz="1800" spc="-1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ch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a</a:t>
            </a:r>
            <a:r>
              <a:rPr lang="en-US" sz="1800" spc="-40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ac</a:t>
            </a:r>
            <a:r>
              <a:rPr lang="en-US" sz="1800" spc="-25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eri</a:t>
            </a:r>
            <a:r>
              <a:rPr lang="en-US" sz="1800" spc="-40" dirty="0">
                <a:solidFill>
                  <a:schemeClr val="accent2"/>
                </a:solidFill>
                <a:cs typeface="Calibri"/>
              </a:rPr>
              <a:t>z</a:t>
            </a:r>
            <a:r>
              <a:rPr lang="en-US" sz="1800" spc="-25" dirty="0">
                <a:solidFill>
                  <a:schemeClr val="accent2"/>
                </a:solidFill>
                <a:cs typeface="Calibri"/>
              </a:rPr>
              <a:t>a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io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1800" spc="1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and 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1800" spc="-25" dirty="0">
                <a:solidFill>
                  <a:schemeClr val="accent2"/>
                </a:solidFill>
                <a:cs typeface="Calibri"/>
              </a:rPr>
              <a:t>nt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g</a:t>
            </a:r>
            <a:r>
              <a:rPr lang="en-US" sz="1800" spc="-40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1800" spc="-25" dirty="0">
                <a:solidFill>
                  <a:schemeClr val="accent2"/>
                </a:solidFill>
                <a:cs typeface="Calibri"/>
              </a:rPr>
              <a:t>a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io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n</a:t>
            </a:r>
          </a:p>
          <a:p>
            <a:pPr marL="755650" lvl="1" indent="-214313"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1800" dirty="0">
                <a:solidFill>
                  <a:schemeClr val="accent2"/>
                </a:solidFill>
                <a:cs typeface="Calibri"/>
              </a:rPr>
              <a:t>B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1800" spc="-30" dirty="0">
                <a:solidFill>
                  <a:schemeClr val="accent2"/>
                </a:solidFill>
                <a:cs typeface="Calibri"/>
              </a:rPr>
              <a:t>s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p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er</a:t>
            </a:r>
            <a:r>
              <a:rPr lang="en-US" sz="1800" spc="-40" dirty="0">
                <a:solidFill>
                  <a:schemeClr val="accent2"/>
                </a:solidFill>
                <a:cs typeface="Calibri"/>
              </a:rPr>
              <a:t>f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or</a:t>
            </a:r>
            <a:r>
              <a:rPr lang="en-US" sz="1800" spc="-10" dirty="0">
                <a:solidFill>
                  <a:schemeClr val="accent2"/>
                </a:solidFill>
                <a:cs typeface="Calibri"/>
              </a:rPr>
              <a:t>m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ance </a:t>
            </a:r>
            <a:r>
              <a:rPr lang="en-US" sz="1800" spc="-10" dirty="0" err="1">
                <a:solidFill>
                  <a:schemeClr val="accent2"/>
                </a:solidFill>
                <a:cs typeface="Calibri"/>
              </a:rPr>
              <a:t>w</a:t>
            </a:r>
            <a:r>
              <a:rPr lang="en-US" sz="1800" spc="-5" dirty="0" err="1">
                <a:solidFill>
                  <a:schemeClr val="accent2"/>
                </a:solidFill>
                <a:cs typeface="Calibri"/>
              </a:rPr>
              <a:t>r</a:t>
            </a:r>
            <a:r>
              <a:rPr lang="en-US" sz="1800" dirty="0" err="1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.</a:t>
            </a:r>
            <a:r>
              <a:rPr lang="en-US" sz="1800" spc="-1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spc="-40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xi</a:t>
            </a:r>
            <a:r>
              <a:rPr lang="en-US" sz="1800" spc="-30" dirty="0">
                <a:solidFill>
                  <a:schemeClr val="accent2"/>
                </a:solidFill>
                <a:cs typeface="Calibri"/>
              </a:rPr>
              <a:t>s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ng</a:t>
            </a:r>
            <a:r>
              <a:rPr lang="en-US" sz="1800" spc="1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spc="-25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ool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s  (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C</a:t>
            </a:r>
            <a:r>
              <a:rPr lang="en-US" sz="1800" spc="5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RN,</a:t>
            </a:r>
            <a:r>
              <a:rPr lang="en-US" sz="1800" spc="-3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Car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-1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1800" spc="-15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-30" dirty="0">
                <a:solidFill>
                  <a:schemeClr val="accent2"/>
                </a:solidFill>
                <a:cs typeface="Calibri"/>
              </a:rPr>
              <a:t>w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or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k,</a:t>
            </a:r>
            <a:r>
              <a:rPr lang="en-US" sz="1800" spc="-1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…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)</a:t>
            </a:r>
          </a:p>
          <a:p>
            <a:pPr marL="755650" lvl="1" indent="-214313"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1800" dirty="0" smtClean="0">
                <a:solidFill>
                  <a:schemeClr val="accent2"/>
                </a:solidFill>
                <a:cs typeface="Calibri"/>
              </a:rPr>
              <a:t>Tools having no</a:t>
            </a:r>
            <a:r>
              <a:rPr lang="en-US" sz="1800" spc="-10" dirty="0" smtClean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spc="-40" dirty="0" smtClean="0">
                <a:solidFill>
                  <a:schemeClr val="accent2"/>
                </a:solidFill>
                <a:cs typeface="Calibri"/>
              </a:rPr>
              <a:t>existence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spc="-5" dirty="0" smtClean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1800" dirty="0" smtClean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1800" spc="5" dirty="0" smtClean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c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los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e a</a:t>
            </a:r>
            <a:r>
              <a:rPr lang="en-US" sz="1800" spc="-30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1800" spc="-5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1800" dirty="0">
                <a:solidFill>
                  <a:schemeClr val="accent2"/>
                </a:solidFill>
                <a:cs typeface="Calibri"/>
              </a:rPr>
              <a:t>a</a:t>
            </a:r>
            <a:r>
              <a:rPr lang="en-US" sz="1800" spc="1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800" spc="-5" dirty="0" smtClean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1800" dirty="0" smtClean="0">
                <a:solidFill>
                  <a:schemeClr val="accent2"/>
                </a:solidFill>
                <a:cs typeface="Calibri"/>
              </a:rPr>
              <a:t>n</a:t>
            </a:r>
            <a:r>
              <a:rPr lang="en-US" sz="1800" spc="-30" dirty="0" smtClean="0">
                <a:solidFill>
                  <a:schemeClr val="accent2"/>
                </a:solidFill>
                <a:cs typeface="Calibri"/>
              </a:rPr>
              <a:t>s</a:t>
            </a:r>
            <a:r>
              <a:rPr lang="en-US" sz="1800" dirty="0" smtClean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-5" dirty="0" smtClean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1800" dirty="0" smtClean="0">
                <a:solidFill>
                  <a:schemeClr val="accent2"/>
                </a:solidFill>
                <a:cs typeface="Calibri"/>
              </a:rPr>
              <a:t>tu</a:t>
            </a:r>
            <a:r>
              <a:rPr lang="en-US" sz="1800" spc="-25" dirty="0" smtClean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1800" spc="-5" dirty="0" smtClean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1800" dirty="0" smtClean="0">
                <a:solidFill>
                  <a:schemeClr val="accent2"/>
                </a:solidFill>
                <a:cs typeface="Calibri"/>
              </a:rPr>
              <a:t>s</a:t>
            </a:r>
          </a:p>
          <a:p>
            <a:pPr marL="755650" lvl="1" indent="-214313"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endParaRPr lang="en-US" sz="1800" dirty="0">
              <a:solidFill>
                <a:schemeClr val="accent2"/>
              </a:solidFill>
            </a:endParaRPr>
          </a:p>
          <a:p>
            <a:pPr marL="180975" indent="-180975">
              <a:spcBef>
                <a:spcPts val="480"/>
              </a:spcBef>
              <a:tabLst>
                <a:tab pos="756920" algn="l"/>
              </a:tabLst>
            </a:pPr>
            <a:r>
              <a:rPr lang="en-US" sz="2000" dirty="0">
                <a:solidFill>
                  <a:schemeClr val="accent2"/>
                </a:solidFill>
                <a:cs typeface="Calibri"/>
              </a:rPr>
              <a:t>An</a:t>
            </a:r>
            <a:r>
              <a:rPr lang="en-US" sz="2000" spc="-20" dirty="0">
                <a:solidFill>
                  <a:schemeClr val="accent2"/>
                </a:solidFill>
                <a:cs typeface="Calibri"/>
              </a:rPr>
              <a:t>sw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spc="-30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e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d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25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o 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P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2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I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spc="-1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10" dirty="0">
                <a:solidFill>
                  <a:schemeClr val="accent2"/>
                </a:solidFill>
                <a:cs typeface="Calibri"/>
              </a:rPr>
              <a:t>c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a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l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l</a:t>
            </a:r>
            <a:r>
              <a:rPr lang="en-US" sz="2000" spc="1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spc="-40" dirty="0">
                <a:solidFill>
                  <a:schemeClr val="accent2"/>
                </a:solidFill>
                <a:cs typeface="Calibri"/>
              </a:rPr>
              <a:t>f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2000" spc="-2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p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l</a:t>
            </a:r>
            <a:r>
              <a:rPr lang="en-US" sz="2000" spc="-25" dirty="0">
                <a:solidFill>
                  <a:schemeClr val="accent2"/>
                </a:solidFill>
                <a:cs typeface="Calibri"/>
              </a:rPr>
              <a:t>a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t</a:t>
            </a:r>
            <a:r>
              <a:rPr lang="en-US" sz="2000" spc="-40" dirty="0">
                <a:solidFill>
                  <a:schemeClr val="accent2"/>
                </a:solidFill>
                <a:cs typeface="Calibri"/>
              </a:rPr>
              <a:t>f</a:t>
            </a:r>
            <a:r>
              <a:rPr lang="en-US" sz="2000" spc="-5" dirty="0">
                <a:solidFill>
                  <a:schemeClr val="accent2"/>
                </a:solidFill>
                <a:cs typeface="Calibri"/>
              </a:rPr>
              <a:t>or</a:t>
            </a:r>
            <a:r>
              <a:rPr lang="en-US" sz="2000" dirty="0">
                <a:solidFill>
                  <a:schemeClr val="accent2"/>
                </a:solidFill>
                <a:cs typeface="Calibri"/>
              </a:rPr>
              <a:t>m</a:t>
            </a:r>
            <a:r>
              <a:rPr lang="en-US" sz="2000" spc="5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cs typeface="Calibri"/>
              </a:rPr>
              <a:t>p</a:t>
            </a:r>
            <a:r>
              <a:rPr lang="en-US" sz="2000" spc="-40" dirty="0" smtClean="0">
                <a:solidFill>
                  <a:schemeClr val="accent2"/>
                </a:solidFill>
                <a:cs typeface="Calibri"/>
              </a:rPr>
              <a:t>r</a:t>
            </a:r>
            <a:r>
              <a:rPr lang="en-US" sz="2000" spc="-5" dirty="0" smtClean="0">
                <a:solidFill>
                  <a:schemeClr val="accent2"/>
                </a:solidFill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cs typeface="Calibri"/>
              </a:rPr>
              <a:t>p</a:t>
            </a:r>
            <a:r>
              <a:rPr lang="en-US" sz="2000" spc="-5" dirty="0" smtClean="0">
                <a:solidFill>
                  <a:schemeClr val="accent2"/>
                </a:solidFill>
                <a:cs typeface="Calibri"/>
              </a:rPr>
              <a:t>os</a:t>
            </a:r>
            <a:r>
              <a:rPr lang="en-US" sz="2000" dirty="0" smtClean="0">
                <a:solidFill>
                  <a:schemeClr val="accent2"/>
                </a:solidFill>
                <a:cs typeface="Calibri"/>
              </a:rPr>
              <a:t>al</a:t>
            </a:r>
            <a:endParaRPr lang="en-US" sz="2000" dirty="0">
              <a:solidFill>
                <a:schemeClr val="accent2"/>
              </a:solidFill>
              <a:cs typeface="Calibri"/>
            </a:endParaRPr>
          </a:p>
          <a:p>
            <a:pPr marL="355600" indent="-214313"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endParaRPr lang="fr-FR" sz="2200" dirty="0">
              <a:solidFill>
                <a:schemeClr val="accent2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5" dirty="0"/>
              <a:t>M</a:t>
            </a:r>
            <a:r>
              <a:rPr lang="fr-FR" dirty="0"/>
              <a:t>o</a:t>
            </a:r>
            <a:r>
              <a:rPr lang="fr-FR" spc="-10" dirty="0"/>
              <a:t>t</a:t>
            </a:r>
            <a:r>
              <a:rPr lang="fr-FR" spc="-5" dirty="0"/>
              <a:t>i</a:t>
            </a:r>
            <a:r>
              <a:rPr lang="fr-FR" spc="-45" dirty="0"/>
              <a:t>v</a:t>
            </a:r>
            <a:r>
              <a:rPr lang="fr-FR" spc="-25" dirty="0"/>
              <a:t>a</a:t>
            </a:r>
            <a:r>
              <a:rPr lang="fr-FR" spc="-10" dirty="0"/>
              <a:t>t</a:t>
            </a:r>
            <a:r>
              <a:rPr lang="fr-FR" spc="-5" dirty="0"/>
              <a:t>i</a:t>
            </a:r>
            <a:r>
              <a:rPr lang="fr-FR" dirty="0"/>
              <a:t>o</a:t>
            </a:r>
            <a:r>
              <a:rPr lang="fr-FR" spc="-10" dirty="0"/>
              <a:t>n</a:t>
            </a:r>
            <a:r>
              <a:rPr lang="fr-FR" dirty="0"/>
              <a:t>s</a:t>
            </a:r>
            <a:r>
              <a:rPr lang="fr-FR" spc="15" dirty="0"/>
              <a:t> </a:t>
            </a:r>
            <a:r>
              <a:rPr lang="fr-FR" dirty="0"/>
              <a:t>of </a:t>
            </a:r>
            <a:r>
              <a:rPr lang="fr-FR" dirty="0" smtClean="0"/>
              <a:t>the </a:t>
            </a:r>
            <a:r>
              <a:rPr lang="fr-FR" spc="-5" dirty="0" err="1" smtClean="0"/>
              <a:t>C</a:t>
            </a:r>
            <a:r>
              <a:rPr lang="fr-FR" spc="-10" dirty="0" err="1" smtClean="0"/>
              <a:t>apt</a:t>
            </a:r>
            <a:r>
              <a:rPr lang="fr-FR" spc="-5" dirty="0" err="1" smtClean="0"/>
              <a:t>Innov</a:t>
            </a:r>
            <a:r>
              <a:rPr lang="fr-FR" spc="-5" dirty="0" smtClean="0"/>
              <a:t> </a:t>
            </a:r>
            <a:r>
              <a:rPr lang="fr-FR" dirty="0" smtClean="0"/>
              <a:t>G</a:t>
            </a:r>
            <a:r>
              <a:rPr lang="fr-FR" spc="-50" dirty="0" smtClean="0"/>
              <a:t>r</a:t>
            </a:r>
            <a:r>
              <a:rPr lang="fr-FR" dirty="0" smtClean="0"/>
              <a:t>o</a:t>
            </a:r>
            <a:r>
              <a:rPr lang="fr-FR" spc="-5" dirty="0" smtClean="0"/>
              <a:t>up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B05A7-5E2D-4007-B9E3-1C8D9BE85B14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3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85725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December 17</a:t>
            </a:r>
            <a:r>
              <a:rPr lang="en-US" altLang="fr-FR" baseline="30000" dirty="0" smtClean="0">
                <a:solidFill>
                  <a:srgbClr val="253971"/>
                </a:solidFill>
                <a:latin typeface="Bookman Old Style" pitchFamily="18" charset="0"/>
              </a:rPr>
              <a:t>th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,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1782763" y="6661150"/>
            <a:ext cx="5578475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err="1" smtClean="0">
                <a:solidFill>
                  <a:srgbClr val="253971"/>
                </a:solidFill>
                <a:latin typeface="Bookman Old Style" pitchFamily="18" charset="0"/>
              </a:rPr>
              <a:t>CaptInnov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38926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Examples</a:t>
            </a:r>
            <a:r>
              <a:rPr lang="fr-FR" dirty="0" smtClean="0"/>
              <a:t> of </a:t>
            </a:r>
            <a:r>
              <a:rPr lang="fr-FR" dirty="0" err="1"/>
              <a:t>P</a:t>
            </a:r>
            <a:r>
              <a:rPr lang="fr-FR" dirty="0" err="1" smtClean="0"/>
              <a:t>otential</a:t>
            </a:r>
            <a:r>
              <a:rPr lang="fr-FR" dirty="0" smtClean="0"/>
              <a:t> </a:t>
            </a:r>
            <a:r>
              <a:rPr lang="fr-FR" dirty="0" err="1"/>
              <a:t>N</a:t>
            </a:r>
            <a:r>
              <a:rPr lang="fr-FR" dirty="0" err="1" smtClean="0"/>
              <a:t>eeds</a:t>
            </a:r>
            <a:endParaRPr lang="fr-FR" dirty="0"/>
          </a:p>
        </p:txBody>
      </p:sp>
      <p:sp>
        <p:nvSpPr>
          <p:cNvPr id="4" name="object 6"/>
          <p:cNvSpPr/>
          <p:nvPr/>
        </p:nvSpPr>
        <p:spPr>
          <a:xfrm>
            <a:off x="225862" y="3986475"/>
            <a:ext cx="1728192" cy="1386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7092280" y="2389652"/>
            <a:ext cx="1728192" cy="1460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8"/>
          <p:cNvSpPr>
            <a:spLocks noChangeAspect="1"/>
          </p:cNvSpPr>
          <p:nvPr/>
        </p:nvSpPr>
        <p:spPr>
          <a:xfrm>
            <a:off x="198064" y="5445224"/>
            <a:ext cx="3941888" cy="8913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9"/>
          <p:cNvSpPr/>
          <p:nvPr/>
        </p:nvSpPr>
        <p:spPr>
          <a:xfrm>
            <a:off x="4499992" y="3942349"/>
            <a:ext cx="4320480" cy="2178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11"/>
          <p:cNvSpPr txBox="1"/>
          <p:nvPr/>
        </p:nvSpPr>
        <p:spPr>
          <a:xfrm>
            <a:off x="297870" y="620688"/>
            <a:ext cx="9026658" cy="2862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68275">
              <a:buFont typeface="Arial" panose="020B0604020202020204" pitchFamily="34" charset="0"/>
              <a:buChar char="•"/>
            </a:pP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ha</a:t>
            </a:r>
            <a:r>
              <a:rPr sz="2000"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ac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eri</a:t>
            </a:r>
            <a:r>
              <a:rPr sz="2000"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z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fi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ne p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2000" spc="-2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ch,</a:t>
            </a:r>
            <a:r>
              <a:rPr sz="2000" spc="-2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2000" spc="-3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 </a:t>
            </a:r>
            <a:r>
              <a:rPr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si</a:t>
            </a:r>
            <a:r>
              <a:rPr sz="2000" spc="-5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z</a:t>
            </a:r>
            <a:r>
              <a:rPr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ts</a:t>
            </a:r>
            <a:r>
              <a:rPr lang="fr-FR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fr-FR" sz="2000" spc="-10" dirty="0" err="1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fr-FR" sz="2000" dirty="0" err="1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fr-FR" sz="2000" spc="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fr-FR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fr-FR"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fr-FR" sz="2000" spc="-6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k</a:t>
            </a:r>
            <a:r>
              <a:rPr lang="fr-FR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fr-FR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y</a:t>
            </a:r>
            <a:r>
              <a:rPr lang="fr-FR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fr-FR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iss</a:t>
            </a:r>
            <a:r>
              <a:rPr lang="fr-FR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ue</a:t>
            </a:r>
          </a:p>
          <a:p>
            <a:pPr marL="180975" indent="-168275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indent="-168275">
              <a:buFont typeface="Arial" panose="020B0604020202020204" pitchFamily="34" charset="0"/>
              <a:buChar char="•"/>
            </a:pP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an</a:t>
            </a:r>
            <a:r>
              <a:rPr lang="en-US" sz="2000" spc="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spc="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ndu</a:t>
            </a:r>
            <a:r>
              <a:rPr lang="en-US" sz="2000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z="2000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 </a:t>
            </a:r>
            <a:r>
              <a:rPr lang="en-US" sz="2000" spc="-3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y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ds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</a:t>
            </a:r>
            <a:r>
              <a:rPr lang="en-US"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z="2000" spc="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</a:p>
          <a:p>
            <a:pPr marL="180975" indent="-1682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sz="1600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indent="-1682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R&amp;D developments require reactivity, flexibility and home expertise</a:t>
            </a:r>
          </a:p>
          <a:p>
            <a:pPr marL="180975" indent="-1682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sz="2000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indent="-1682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Needs are not always affordable for sub-contractors</a:t>
            </a:r>
          </a:p>
          <a:p>
            <a:pPr marL="541338" lvl="1" indent="-179388">
              <a:buFontTx/>
              <a:buChar char="-"/>
              <a:tabLst>
                <a:tab pos="180975" algn="l"/>
              </a:tabLst>
            </a:pP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Large size</a:t>
            </a:r>
          </a:p>
          <a:p>
            <a:pPr marL="541338" lvl="1" indent="-179388">
              <a:buFontTx/>
              <a:buChar char="-"/>
              <a:tabLst>
                <a:tab pos="180975" algn="l"/>
              </a:tabLst>
            </a:pP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High precision</a:t>
            </a:r>
          </a:p>
          <a:p>
            <a:pPr marL="541338" lvl="1" indent="-179388">
              <a:buFontTx/>
              <a:buChar char="-"/>
              <a:tabLst>
                <a:tab pos="180975" algn="l"/>
              </a:tabLst>
            </a:pP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R&amp;D cycles</a:t>
            </a:r>
          </a:p>
        </p:txBody>
      </p:sp>
      <p:sp>
        <p:nvSpPr>
          <p:cNvPr id="11" name="object 14"/>
          <p:cNvSpPr txBox="1"/>
          <p:nvPr/>
        </p:nvSpPr>
        <p:spPr>
          <a:xfrm>
            <a:off x="322362" y="3573016"/>
            <a:ext cx="16573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1200" spc="-2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V 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ch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ip </a:t>
            </a:r>
            <a:r>
              <a:rPr sz="1200" spc="-2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or</a:t>
            </a:r>
            <a:r>
              <a:rPr sz="1200" spc="-3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200" spc="-2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z="1200" spc="-114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ASS </a:t>
            </a:r>
            <a:r>
              <a:rPr sz="1200" spc="-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ub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le</a:t>
            </a:r>
            <a:r>
              <a:rPr sz="1200" spc="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200" spc="-2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ow</a:t>
            </a:r>
            <a:r>
              <a:rPr sz="1200" spc="-2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nd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ng</a:t>
            </a:r>
            <a:endParaRPr sz="1200" dirty="0">
              <a:solidFill>
                <a:srgbClr val="00B050"/>
              </a:solidFill>
              <a:latin typeface="Bell MT" panose="02020503060305020303" pitchFamily="18" charset="0"/>
              <a:cs typeface="Calibri"/>
            </a:endParaRPr>
          </a:p>
        </p:txBody>
      </p:sp>
      <p:sp>
        <p:nvSpPr>
          <p:cNvPr id="12" name="object 15"/>
          <p:cNvSpPr txBox="1"/>
          <p:nvPr/>
        </p:nvSpPr>
        <p:spPr>
          <a:xfrm>
            <a:off x="417540" y="6408011"/>
            <a:ext cx="35215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AF</a:t>
            </a:r>
            <a:r>
              <a:rPr sz="1200" spc="-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TE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1200" spc="-1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1200" spc="-2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1200" spc="-2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200" spc="-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d 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oa</a:t>
            </a:r>
            <a:r>
              <a:rPr sz="1200" spc="-2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d 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(I</a:t>
            </a:r>
            <a:r>
              <a:rPr sz="1200" spc="-1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200" spc="-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TPC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)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,</a:t>
            </a:r>
            <a:r>
              <a:rPr sz="1200" spc="1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200" spc="-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13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x6</a:t>
            </a:r>
            <a:r>
              <a:rPr sz="1200" spc="1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cm²</a:t>
            </a:r>
            <a:endParaRPr sz="1200" dirty="0">
              <a:solidFill>
                <a:srgbClr val="00B050"/>
              </a:solidFill>
              <a:latin typeface="Bell MT" panose="02020503060305020303" pitchFamily="18" charset="0"/>
              <a:cs typeface="Calibri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B05A7-5E2D-4007-B9E3-1C8D9BE85B14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4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14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85725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December 17</a:t>
            </a:r>
            <a:r>
              <a:rPr lang="en-US" altLang="fr-FR" baseline="30000" dirty="0" smtClean="0">
                <a:solidFill>
                  <a:srgbClr val="253971"/>
                </a:solidFill>
                <a:latin typeface="Bookman Old Style" pitchFamily="18" charset="0"/>
              </a:rPr>
              <a:t>th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, 2014</a:t>
            </a: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1782763" y="6661150"/>
            <a:ext cx="5578475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err="1" smtClean="0">
                <a:solidFill>
                  <a:srgbClr val="253971"/>
                </a:solidFill>
                <a:latin typeface="Bookman Old Style" pitchFamily="18" charset="0"/>
              </a:rPr>
              <a:t>CaptInnov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 Platform</a:t>
            </a:r>
          </a:p>
        </p:txBody>
      </p:sp>
      <p:sp>
        <p:nvSpPr>
          <p:cNvPr id="16" name="object 15"/>
          <p:cNvSpPr txBox="1"/>
          <p:nvPr/>
        </p:nvSpPr>
        <p:spPr>
          <a:xfrm>
            <a:off x="4768951" y="6158790"/>
            <a:ext cx="437504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200" dirty="0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ILC – Si-W ECAL detector module : 18x18 cm, 1024 PIN</a:t>
            </a:r>
          </a:p>
        </p:txBody>
      </p:sp>
      <p:sp>
        <p:nvSpPr>
          <p:cNvPr id="17" name="object 13"/>
          <p:cNvSpPr txBox="1"/>
          <p:nvPr/>
        </p:nvSpPr>
        <p:spPr>
          <a:xfrm>
            <a:off x="4768951" y="6381908"/>
            <a:ext cx="350093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AS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 b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nd</a:t>
            </a:r>
            <a:r>
              <a:rPr sz="1200" spc="-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d wi</a:t>
            </a:r>
            <a:r>
              <a:rPr sz="1200" spc="-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in </a:t>
            </a:r>
            <a:r>
              <a:rPr sz="1200" spc="-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1200" spc="-1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1200" spc="1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200" spc="-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PC</a:t>
            </a:r>
            <a:r>
              <a:rPr sz="12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sz="1200" spc="-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200" spc="-5" dirty="0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1200" spc="-10" dirty="0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sz="1200" dirty="0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sz="1200" spc="-10" dirty="0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1200" spc="-5" dirty="0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k</a:t>
            </a:r>
            <a:r>
              <a:rPr sz="1200" spc="-10" dirty="0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1200" spc="-5" dirty="0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1200" dirty="0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ss</a:t>
            </a:r>
            <a:endParaRPr sz="1200" dirty="0">
              <a:solidFill>
                <a:srgbClr val="00B050"/>
              </a:solidFill>
              <a:latin typeface="Bell MT" panose="02020503060305020303" pitchFamily="18" charset="0"/>
              <a:cs typeface="Calibri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6084168" y="2929012"/>
            <a:ext cx="14015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fr-FR" sz="1200" i="1" dirty="0" err="1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Octopuce</a:t>
            </a:r>
            <a:r>
              <a:rPr lang="fr-FR" sz="1200" dirty="0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fr-FR" sz="1200" dirty="0" err="1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board</a:t>
            </a:r>
            <a:endParaRPr lang="fr-FR" sz="1200" dirty="0" smtClean="0">
              <a:solidFill>
                <a:srgbClr val="00B050"/>
              </a:solidFill>
              <a:latin typeface="Bell MT" panose="02020503060305020303" pitchFamily="18" charset="0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lang="fr-FR" sz="1200" dirty="0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2x4 matrix of </a:t>
            </a:r>
            <a:r>
              <a:rPr lang="fr-FR" sz="1200" dirty="0" err="1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Timepix</a:t>
            </a:r>
            <a:r>
              <a:rPr lang="fr-FR" sz="1200" dirty="0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 chips</a:t>
            </a:r>
            <a:endParaRPr sz="1200" dirty="0">
              <a:solidFill>
                <a:srgbClr val="00B050"/>
              </a:solidFill>
              <a:latin typeface="Bell MT" panose="02020503060305020303" pitchFamily="18" charset="0"/>
              <a:cs typeface="Calibri"/>
            </a:endParaRPr>
          </a:p>
        </p:txBody>
      </p:sp>
      <p:pic>
        <p:nvPicPr>
          <p:cNvPr id="19" name="Picture 2" descr="b50bb961-4fcd-4034-ae95-de201be63327@ms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24" y="3980816"/>
            <a:ext cx="1826928" cy="137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ject 14"/>
          <p:cNvSpPr txBox="1"/>
          <p:nvPr/>
        </p:nvSpPr>
        <p:spPr>
          <a:xfrm>
            <a:off x="2414616" y="3665349"/>
            <a:ext cx="174213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fr-FR" sz="1200" dirty="0" err="1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Sap</a:t>
            </a:r>
            <a:r>
              <a:rPr lang="fr-FR" sz="1200" dirty="0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 R&amp;D for </a:t>
            </a:r>
            <a:r>
              <a:rPr lang="fr-FR" sz="1200" dirty="0" err="1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Space</a:t>
            </a:r>
            <a:r>
              <a:rPr lang="fr-FR" sz="1200" dirty="0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 Mission</a:t>
            </a:r>
            <a:endParaRPr sz="1200" dirty="0">
              <a:solidFill>
                <a:srgbClr val="00B050"/>
              </a:solidFill>
              <a:latin typeface="Bell MT" panose="02020503060305020303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4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CaptInnov</a:t>
            </a:r>
            <a:r>
              <a:rPr lang="fr-FR" dirty="0" smtClean="0"/>
              <a:t> Platform</a:t>
            </a:r>
            <a:endParaRPr lang="fr-FR" dirty="0"/>
          </a:p>
        </p:txBody>
      </p:sp>
      <p:sp>
        <p:nvSpPr>
          <p:cNvPr id="4" name="object 4"/>
          <p:cNvSpPr txBox="1"/>
          <p:nvPr/>
        </p:nvSpPr>
        <p:spPr>
          <a:xfrm>
            <a:off x="292948" y="692696"/>
            <a:ext cx="8851052" cy="6017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os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al 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ha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ng</a:t>
            </a:r>
            <a:r>
              <a:rPr lang="en-US"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v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lang="en-US" sz="2000" spc="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equipment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/>
            </a:r>
            <a:b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</a:b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Intended 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ele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ct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/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nt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spc="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and</a:t>
            </a:r>
            <a:r>
              <a:rPr lang="en-US" sz="2000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h</a:t>
            </a:r>
            <a:r>
              <a:rPr lang="en-US" sz="2000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isio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ng</a:t>
            </a:r>
          </a:p>
          <a:p>
            <a:pPr>
              <a:lnSpc>
                <a:spcPts val="2400"/>
              </a:lnSpc>
              <a:spcBef>
                <a:spcPts val="1"/>
              </a:spcBef>
            </a:pPr>
            <a:endParaRPr lang="en-US" dirty="0" smtClean="0">
              <a:solidFill>
                <a:schemeClr val="accent2"/>
              </a:solidFill>
              <a:latin typeface="Bell MT" panose="02020503060305020303" pitchFamily="18" charset="0"/>
            </a:endParaRPr>
          </a:p>
          <a:p>
            <a:pPr marL="180975" marR="48704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Consensus</a:t>
            </a:r>
            <a:r>
              <a:rPr lang="en-US" sz="2000" spc="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to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v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 priorities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 a</a:t>
            </a:r>
            <a:r>
              <a:rPr lang="en-US" sz="2000" spc="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z="2000" b="1" spc="-3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obe</a:t>
            </a:r>
            <a:r>
              <a:rPr lang="en-US" sz="2000" b="1" spc="-1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b="1" spc="-2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b="1" spc="-2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b="1" spc="-3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b="1" spc="-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on</a:t>
            </a:r>
            <a:r>
              <a:rPr lang="en-US" sz="2000" b="1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and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 </a:t>
            </a:r>
            <a:r>
              <a:rPr lang="en-US" sz="2000" b="1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bond</a:t>
            </a:r>
            <a:r>
              <a:rPr lang="en-US" sz="2000" b="1" spc="-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ng</a:t>
            </a:r>
            <a:r>
              <a:rPr lang="en-US" sz="2000" b="1" spc="-3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z="2000" b="1" spc="-1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ch</a:t>
            </a:r>
            <a:r>
              <a:rPr lang="en-US" sz="2000" b="1" spc="-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ne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/>
            </a:r>
            <a:b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</a:b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be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x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nd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z="2000" spc="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than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k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 n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x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ll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spc="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oje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cts?</a:t>
            </a:r>
          </a:p>
          <a:p>
            <a:pPr marL="180975" marR="48704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76213" indent="-176213">
              <a:lnSpc>
                <a:spcPct val="100000"/>
              </a:lnSpc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“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Pl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or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”</a:t>
            </a:r>
            <a:r>
              <a:rPr lang="en-US"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nc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t:</a:t>
            </a:r>
          </a:p>
          <a:p>
            <a:pPr marL="541338" indent="-206375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equipment located in 2 sites (LAL, CEA)</a:t>
            </a:r>
          </a:p>
          <a:p>
            <a:pPr marL="541338" indent="-206375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free/easy access to site(s)</a:t>
            </a:r>
          </a:p>
          <a:p>
            <a:pPr marL="541338" indent="-206375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opened to every P2IO members, partners</a:t>
            </a:r>
            <a:b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</a:b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and external structures (fees)</a:t>
            </a:r>
          </a:p>
          <a:p>
            <a:pPr marL="541338" indent="-206375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Coordination by an executive committee</a:t>
            </a:r>
          </a:p>
          <a:p>
            <a:pPr marL="541338" indent="-206375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User support thanks to trained expert person</a:t>
            </a:r>
          </a:p>
          <a:p>
            <a:pPr marL="541338" indent="-206375">
              <a:lnSpc>
                <a:spcPct val="100000"/>
              </a:lnSpc>
              <a:spcBef>
                <a:spcPts val="869"/>
              </a:spcBef>
              <a:buFontTx/>
              <a:buChar char="-"/>
            </a:pPr>
            <a:endParaRPr lang="en-US" sz="800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indent="-180975">
              <a:lnSpc>
                <a:spcPct val="100000"/>
              </a:lnSpc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The platform concept comes essentially from the </a:t>
            </a:r>
            <a:br>
              <a:rPr lang="en-US" sz="200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building  of a small (engaged) user community? </a:t>
            </a:r>
            <a:br>
              <a:rPr lang="en-US" sz="200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</a:b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link with existing professional networks (IN2P3)</a:t>
            </a:r>
          </a:p>
          <a:p>
            <a:pPr marL="335915">
              <a:lnSpc>
                <a:spcPct val="100000"/>
              </a:lnSpc>
              <a:spcBef>
                <a:spcPts val="869"/>
              </a:spcBef>
            </a:pPr>
            <a:endParaRPr lang="en-US" sz="2000" dirty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5321353" y="2398119"/>
            <a:ext cx="3761149" cy="3139726"/>
            <a:chOff x="5351265" y="2785452"/>
            <a:chExt cx="3761149" cy="3139726"/>
          </a:xfrm>
        </p:grpSpPr>
        <p:sp>
          <p:nvSpPr>
            <p:cNvPr id="9" name="object 9"/>
            <p:cNvSpPr/>
            <p:nvPr/>
          </p:nvSpPr>
          <p:spPr>
            <a:xfrm>
              <a:off x="5351265" y="2785452"/>
              <a:ext cx="3761149" cy="31397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78840" y="3777756"/>
              <a:ext cx="1080135" cy="215900"/>
            </a:xfrm>
            <a:custGeom>
              <a:avLst/>
              <a:gdLst/>
              <a:ahLst/>
              <a:cxnLst/>
              <a:rect l="l" t="t" r="r" b="b"/>
              <a:pathLst>
                <a:path w="1080134" h="215900">
                  <a:moveTo>
                    <a:pt x="0" y="0"/>
                  </a:moveTo>
                  <a:lnTo>
                    <a:pt x="1080122" y="0"/>
                  </a:lnTo>
                  <a:lnTo>
                    <a:pt x="1080122" y="215442"/>
                  </a:lnTo>
                  <a:lnTo>
                    <a:pt x="0" y="215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6668620" y="3805069"/>
              <a:ext cx="1135511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dirty="0">
                  <a:latin typeface="Calibri"/>
                  <a:cs typeface="Calibri"/>
                </a:rPr>
                <a:t>Exe</a:t>
              </a:r>
              <a:r>
                <a:rPr sz="1000" b="1" spc="-5" dirty="0">
                  <a:latin typeface="Calibri"/>
                  <a:cs typeface="Calibri"/>
                </a:rPr>
                <a:t>c</a:t>
              </a:r>
              <a:r>
                <a:rPr sz="1000" b="1" dirty="0">
                  <a:latin typeface="Calibri"/>
                  <a:cs typeface="Calibri"/>
                </a:rPr>
                <a:t>u</a:t>
              </a:r>
              <a:r>
                <a:rPr sz="1000" b="1" spc="-5" dirty="0">
                  <a:latin typeface="Calibri"/>
                  <a:cs typeface="Calibri"/>
                </a:rPr>
                <a:t>t</a:t>
              </a:r>
              <a:r>
                <a:rPr sz="1000" b="1" spc="-10" dirty="0">
                  <a:latin typeface="Calibri"/>
                  <a:cs typeface="Calibri"/>
                </a:rPr>
                <a:t>i</a:t>
              </a:r>
              <a:r>
                <a:rPr sz="1000" b="1" dirty="0">
                  <a:latin typeface="Calibri"/>
                  <a:cs typeface="Calibri"/>
                </a:rPr>
                <a:t>ve</a:t>
              </a:r>
              <a:r>
                <a:rPr sz="1000" b="1" spc="-50" dirty="0">
                  <a:latin typeface="Calibri"/>
                  <a:cs typeface="Calibri"/>
                </a:rPr>
                <a:t> </a:t>
              </a:r>
              <a:r>
                <a:rPr sz="1000" b="1" spc="-5" dirty="0">
                  <a:latin typeface="Calibri"/>
                  <a:cs typeface="Calibri"/>
                </a:rPr>
                <a:t>co</a:t>
              </a:r>
              <a:r>
                <a:rPr sz="1000" b="1" spc="5" dirty="0">
                  <a:latin typeface="Calibri"/>
                  <a:cs typeface="Calibri"/>
                </a:rPr>
                <a:t>mm</a:t>
              </a:r>
              <a:r>
                <a:rPr sz="1000" b="1" spc="-10" dirty="0">
                  <a:latin typeface="Calibri"/>
                  <a:cs typeface="Calibri"/>
                </a:rPr>
                <a:t>i</a:t>
              </a:r>
              <a:r>
                <a:rPr sz="1000" b="1" spc="-5" dirty="0">
                  <a:latin typeface="Calibri"/>
                  <a:cs typeface="Calibri"/>
                </a:rPr>
                <a:t>tt</a:t>
              </a:r>
              <a:r>
                <a:rPr sz="1000" b="1" dirty="0">
                  <a:latin typeface="Calibri"/>
                  <a:cs typeface="Calibri"/>
                </a:rPr>
                <a:t>ee</a:t>
              </a:r>
              <a:endParaRPr sz="1000" dirty="0">
                <a:latin typeface="Calibri"/>
                <a:cs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984544" y="4221086"/>
              <a:ext cx="963930" cy="231140"/>
            </a:xfrm>
            <a:custGeom>
              <a:avLst/>
              <a:gdLst/>
              <a:ahLst/>
              <a:cxnLst/>
              <a:rect l="l" t="t" r="r" b="b"/>
              <a:pathLst>
                <a:path w="963929" h="231139">
                  <a:moveTo>
                    <a:pt x="0" y="0"/>
                  </a:moveTo>
                  <a:lnTo>
                    <a:pt x="963726" y="0"/>
                  </a:lnTo>
                  <a:lnTo>
                    <a:pt x="963726" y="230835"/>
                  </a:lnTo>
                  <a:lnTo>
                    <a:pt x="0" y="230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6275647" y="4259187"/>
              <a:ext cx="38100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fr-FR" sz="1000" b="1" dirty="0">
                  <a:latin typeface="Calibri"/>
                  <a:cs typeface="Calibri"/>
                </a:rPr>
                <a:t>E</a:t>
              </a:r>
              <a:r>
                <a:rPr sz="1000" b="1" spc="-10" dirty="0" err="1" smtClean="0">
                  <a:latin typeface="Calibri"/>
                  <a:cs typeface="Calibri"/>
                </a:rPr>
                <a:t>xp</a:t>
              </a:r>
              <a:r>
                <a:rPr sz="1000" b="1" dirty="0" err="1" smtClean="0">
                  <a:latin typeface="Calibri"/>
                  <a:cs typeface="Calibri"/>
                </a:rPr>
                <a:t>er</a:t>
              </a:r>
              <a:r>
                <a:rPr sz="1000" b="1" spc="-5" dirty="0" err="1" smtClean="0">
                  <a:latin typeface="Calibri"/>
                  <a:cs typeface="Calibri"/>
                </a:rPr>
                <a:t>t</a:t>
              </a:r>
              <a:endParaRPr sz="1000" dirty="0">
                <a:latin typeface="Calibri"/>
                <a:cs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64086" y="4725149"/>
              <a:ext cx="1080135" cy="231140"/>
            </a:xfrm>
            <a:custGeom>
              <a:avLst/>
              <a:gdLst/>
              <a:ahLst/>
              <a:cxnLst/>
              <a:rect l="l" t="t" r="r" b="b"/>
              <a:pathLst>
                <a:path w="1080135" h="231139">
                  <a:moveTo>
                    <a:pt x="0" y="0"/>
                  </a:moveTo>
                  <a:lnTo>
                    <a:pt x="1080122" y="0"/>
                  </a:lnTo>
                  <a:lnTo>
                    <a:pt x="1080122" y="230835"/>
                  </a:lnTo>
                  <a:lnTo>
                    <a:pt x="0" y="230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5498246" y="4742565"/>
              <a:ext cx="903866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dirty="0">
                  <a:latin typeface="Calibri"/>
                  <a:cs typeface="Calibri"/>
                </a:rPr>
                <a:t>P</a:t>
              </a:r>
              <a:r>
                <a:rPr sz="1000" b="1" spc="-5" dirty="0">
                  <a:latin typeface="Calibri"/>
                  <a:cs typeface="Calibri"/>
                </a:rPr>
                <a:t>2IO</a:t>
              </a:r>
              <a:r>
                <a:rPr sz="1000" b="1" spc="-10" dirty="0">
                  <a:latin typeface="Calibri"/>
                  <a:cs typeface="Calibri"/>
                </a:rPr>
                <a:t> </a:t>
              </a:r>
              <a:r>
                <a:rPr sz="1000" b="1" spc="-5" dirty="0">
                  <a:latin typeface="Calibri"/>
                  <a:cs typeface="Calibri"/>
                </a:rPr>
                <a:t>m</a:t>
              </a:r>
              <a:r>
                <a:rPr sz="1000" b="1" dirty="0">
                  <a:latin typeface="Calibri"/>
                  <a:cs typeface="Calibri"/>
                </a:rPr>
                <a:t>e</a:t>
              </a:r>
              <a:r>
                <a:rPr sz="1000" b="1" spc="-5" dirty="0">
                  <a:latin typeface="Calibri"/>
                  <a:cs typeface="Calibri"/>
                </a:rPr>
                <a:t>mb</a:t>
              </a:r>
              <a:r>
                <a:rPr sz="1000" b="1" dirty="0">
                  <a:latin typeface="Calibri"/>
                  <a:cs typeface="Calibri"/>
                </a:rPr>
                <a:t>er</a:t>
              </a:r>
              <a:r>
                <a:rPr sz="1000" b="1" spc="-5" dirty="0">
                  <a:latin typeface="Calibri"/>
                  <a:cs typeface="Calibri"/>
                </a:rPr>
                <a:t>s</a:t>
              </a:r>
              <a:endParaRPr sz="1000" dirty="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690129" y="4725149"/>
              <a:ext cx="1080135" cy="231140"/>
            </a:xfrm>
            <a:custGeom>
              <a:avLst/>
              <a:gdLst/>
              <a:ahLst/>
              <a:cxnLst/>
              <a:rect l="l" t="t" r="r" b="b"/>
              <a:pathLst>
                <a:path w="1080134" h="231139">
                  <a:moveTo>
                    <a:pt x="0" y="0"/>
                  </a:moveTo>
                  <a:lnTo>
                    <a:pt x="1080122" y="0"/>
                  </a:lnTo>
                  <a:lnTo>
                    <a:pt x="1080122" y="230835"/>
                  </a:lnTo>
                  <a:lnTo>
                    <a:pt x="0" y="230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6985883" y="4763244"/>
              <a:ext cx="64036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dirty="0">
                  <a:latin typeface="Calibri"/>
                  <a:cs typeface="Calibri"/>
                </a:rPr>
                <a:t>P</a:t>
              </a:r>
              <a:r>
                <a:rPr sz="1000" b="1" spc="-10" dirty="0">
                  <a:latin typeface="Calibri"/>
                  <a:cs typeface="Calibri"/>
                </a:rPr>
                <a:t>a</a:t>
              </a:r>
              <a:r>
                <a:rPr sz="1000" b="1" dirty="0">
                  <a:latin typeface="Calibri"/>
                  <a:cs typeface="Calibri"/>
                </a:rPr>
                <a:t>r</a:t>
              </a:r>
              <a:r>
                <a:rPr sz="1000" b="1" spc="-5" dirty="0">
                  <a:latin typeface="Calibri"/>
                  <a:cs typeface="Calibri"/>
                </a:rPr>
                <a:t>t</a:t>
              </a:r>
              <a:r>
                <a:rPr sz="1000" b="1" spc="-10" dirty="0">
                  <a:latin typeface="Calibri"/>
                  <a:cs typeface="Calibri"/>
                </a:rPr>
                <a:t>n</a:t>
              </a:r>
              <a:r>
                <a:rPr sz="1000" b="1" dirty="0">
                  <a:latin typeface="Calibri"/>
                  <a:cs typeface="Calibri"/>
                </a:rPr>
                <a:t>er</a:t>
              </a:r>
              <a:r>
                <a:rPr sz="1000" b="1" spc="-5" dirty="0">
                  <a:latin typeface="Calibri"/>
                  <a:cs typeface="Calibri"/>
                </a:rPr>
                <a:t>s</a:t>
              </a:r>
              <a:endParaRPr sz="1000" dirty="0">
                <a:latin typeface="Calibri"/>
                <a:cs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054568" y="4675251"/>
              <a:ext cx="982344" cy="266065"/>
            </a:xfrm>
            <a:custGeom>
              <a:avLst/>
              <a:gdLst/>
              <a:ahLst/>
              <a:cxnLst/>
              <a:rect l="l" t="t" r="r" b="b"/>
              <a:pathLst>
                <a:path w="982345" h="266064">
                  <a:moveTo>
                    <a:pt x="0" y="0"/>
                  </a:moveTo>
                  <a:lnTo>
                    <a:pt x="981925" y="0"/>
                  </a:lnTo>
                  <a:lnTo>
                    <a:pt x="981925" y="265925"/>
                  </a:lnTo>
                  <a:lnTo>
                    <a:pt x="0" y="265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8008563" y="4742565"/>
              <a:ext cx="105784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sz="1000" b="1" spc="-5" dirty="0">
                  <a:latin typeface="Calibri"/>
                  <a:cs typeface="Calibri"/>
                </a:rPr>
                <a:t>E</a:t>
              </a:r>
              <a:r>
                <a:rPr sz="1000" b="1" spc="-10" dirty="0">
                  <a:latin typeface="Calibri"/>
                  <a:cs typeface="Calibri"/>
                </a:rPr>
                <a:t>x</a:t>
              </a:r>
              <a:r>
                <a:rPr sz="1000" b="1" dirty="0">
                  <a:latin typeface="Calibri"/>
                  <a:cs typeface="Calibri"/>
                </a:rPr>
                <a:t>ter</a:t>
              </a:r>
              <a:r>
                <a:rPr sz="1000" b="1" spc="-10" dirty="0">
                  <a:latin typeface="Calibri"/>
                  <a:cs typeface="Calibri"/>
                </a:rPr>
                <a:t>na</a:t>
              </a:r>
              <a:r>
                <a:rPr sz="1000" b="1" spc="-5" dirty="0">
                  <a:latin typeface="Calibri"/>
                  <a:cs typeface="Calibri"/>
                </a:rPr>
                <a:t>l</a:t>
              </a:r>
              <a:r>
                <a:rPr sz="1000" b="1" spc="5" dirty="0">
                  <a:latin typeface="Calibri"/>
                  <a:cs typeface="Calibri"/>
                </a:rPr>
                <a:t> </a:t>
              </a:r>
              <a:r>
                <a:rPr sz="1000" b="1" spc="-10" dirty="0">
                  <a:latin typeface="Calibri"/>
                  <a:cs typeface="Calibri"/>
                </a:rPr>
                <a:t>u</a:t>
              </a:r>
              <a:r>
                <a:rPr sz="1000" b="1" spc="-5" dirty="0">
                  <a:latin typeface="Calibri"/>
                  <a:cs typeface="Calibri"/>
                </a:rPr>
                <a:t>s</a:t>
              </a:r>
              <a:r>
                <a:rPr sz="1000" b="1" dirty="0">
                  <a:latin typeface="Calibri"/>
                  <a:cs typeface="Calibri"/>
                </a:rPr>
                <a:t>er</a:t>
              </a:r>
              <a:r>
                <a:rPr sz="1000" b="1" spc="-5" dirty="0">
                  <a:latin typeface="Calibri"/>
                  <a:cs typeface="Calibri"/>
                </a:rPr>
                <a:t>s</a:t>
              </a:r>
              <a:endParaRPr sz="1000" dirty="0">
                <a:latin typeface="Calibri"/>
                <a:cs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943212" y="3296271"/>
              <a:ext cx="1080135" cy="231140"/>
            </a:xfrm>
            <a:custGeom>
              <a:avLst/>
              <a:gdLst/>
              <a:ahLst/>
              <a:cxnLst/>
              <a:rect l="l" t="t" r="r" b="b"/>
              <a:pathLst>
                <a:path w="1080134" h="231139">
                  <a:moveTo>
                    <a:pt x="0" y="0"/>
                  </a:moveTo>
                  <a:lnTo>
                    <a:pt x="1080122" y="0"/>
                  </a:lnTo>
                  <a:lnTo>
                    <a:pt x="1080122" y="230835"/>
                  </a:lnTo>
                  <a:lnTo>
                    <a:pt x="0" y="230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CDB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6155696" y="3323083"/>
              <a:ext cx="620213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5" dirty="0">
                  <a:latin typeface="Calibri"/>
                  <a:cs typeface="Calibri"/>
                </a:rPr>
                <a:t>Ho</a:t>
              </a:r>
              <a:r>
                <a:rPr sz="1000" b="1" spc="-5" dirty="0">
                  <a:latin typeface="Calibri"/>
                  <a:cs typeface="Calibri"/>
                </a:rPr>
                <a:t>m</a:t>
              </a:r>
              <a:r>
                <a:rPr sz="1000" b="1" dirty="0">
                  <a:latin typeface="Calibri"/>
                  <a:cs typeface="Calibri"/>
                </a:rPr>
                <a:t>e </a:t>
              </a:r>
              <a:r>
                <a:rPr sz="1000" b="1" spc="-5" dirty="0">
                  <a:latin typeface="Calibri"/>
                  <a:cs typeface="Calibri"/>
                </a:rPr>
                <a:t>s</a:t>
              </a:r>
              <a:r>
                <a:rPr sz="1000" b="1" spc="-10" dirty="0">
                  <a:latin typeface="Calibri"/>
                  <a:cs typeface="Calibri"/>
                </a:rPr>
                <a:t>i</a:t>
              </a:r>
              <a:r>
                <a:rPr sz="1000" b="1" spc="-5" dirty="0">
                  <a:latin typeface="Calibri"/>
                  <a:cs typeface="Calibri"/>
                </a:rPr>
                <a:t>t</a:t>
              </a:r>
              <a:r>
                <a:rPr sz="1000" b="1" dirty="0">
                  <a:latin typeface="Calibri"/>
                  <a:cs typeface="Calibri"/>
                </a:rPr>
                <a:t>e</a:t>
              </a:r>
              <a:endParaRPr sz="1000" dirty="0">
                <a:latin typeface="Calibri"/>
                <a:cs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114080" y="5169369"/>
              <a:ext cx="1080135" cy="231140"/>
            </a:xfrm>
            <a:custGeom>
              <a:avLst/>
              <a:gdLst/>
              <a:ahLst/>
              <a:cxnLst/>
              <a:rect l="l" t="t" r="r" b="b"/>
              <a:pathLst>
                <a:path w="1080134" h="231139">
                  <a:moveTo>
                    <a:pt x="0" y="0"/>
                  </a:moveTo>
                  <a:lnTo>
                    <a:pt x="1080122" y="0"/>
                  </a:lnTo>
                  <a:lnTo>
                    <a:pt x="1080122" y="230835"/>
                  </a:lnTo>
                  <a:lnTo>
                    <a:pt x="0" y="230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6402113" y="5195291"/>
              <a:ext cx="373796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sz="1000" b="1" spc="-10" dirty="0">
                  <a:latin typeface="Calibri"/>
                  <a:cs typeface="Calibri"/>
                </a:rPr>
                <a:t>User</a:t>
              </a:r>
              <a:endParaRPr sz="1000" dirty="0">
                <a:latin typeface="Calibri"/>
                <a:cs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136658" y="5650847"/>
              <a:ext cx="1080135" cy="231140"/>
            </a:xfrm>
            <a:custGeom>
              <a:avLst/>
              <a:gdLst/>
              <a:ahLst/>
              <a:cxnLst/>
              <a:rect l="l" t="t" r="r" b="b"/>
              <a:pathLst>
                <a:path w="1080134" h="231139">
                  <a:moveTo>
                    <a:pt x="0" y="0"/>
                  </a:moveTo>
                  <a:lnTo>
                    <a:pt x="1080122" y="0"/>
                  </a:lnTo>
                  <a:lnTo>
                    <a:pt x="1080122" y="230835"/>
                  </a:lnTo>
                  <a:lnTo>
                    <a:pt x="0" y="230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6501227" y="5689958"/>
              <a:ext cx="332933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Calibri"/>
                  <a:cs typeface="Calibri"/>
                </a:rPr>
                <a:t>User</a:t>
              </a:r>
              <a:endParaRPr sz="1000" dirty="0">
                <a:latin typeface="Calibri"/>
                <a:cs typeface="Calibri"/>
              </a:endParaRPr>
            </a:p>
          </p:txBody>
        </p:sp>
      </p:grpSp>
      <p:sp>
        <p:nvSpPr>
          <p:cNvPr id="2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B05A7-5E2D-4007-B9E3-1C8D9BE85B14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5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27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85725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December 17</a:t>
            </a:r>
            <a:r>
              <a:rPr lang="en-US" altLang="fr-FR" baseline="30000" dirty="0" smtClean="0">
                <a:solidFill>
                  <a:srgbClr val="253971"/>
                </a:solidFill>
                <a:latin typeface="Bookman Old Style" pitchFamily="18" charset="0"/>
              </a:rPr>
              <a:t>th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, 2014</a:t>
            </a:r>
          </a:p>
        </p:txBody>
      </p:sp>
      <p:sp>
        <p:nvSpPr>
          <p:cNvPr id="2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1782763" y="6661150"/>
            <a:ext cx="5578475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err="1" smtClean="0">
                <a:solidFill>
                  <a:srgbClr val="253971"/>
                </a:solidFill>
                <a:latin typeface="Bookman Old Style" pitchFamily="18" charset="0"/>
              </a:rPr>
              <a:t>CaptInnov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33315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Funding</a:t>
            </a:r>
            <a:r>
              <a:rPr lang="fr-FR" dirty="0" smtClean="0"/>
              <a:t> of the Platform</a:t>
            </a:r>
            <a:endParaRPr lang="fr-FR" dirty="0"/>
          </a:p>
        </p:txBody>
      </p:sp>
      <p:sp>
        <p:nvSpPr>
          <p:cNvPr id="10" name="object 10"/>
          <p:cNvSpPr txBox="1"/>
          <p:nvPr/>
        </p:nvSpPr>
        <p:spPr>
          <a:xfrm>
            <a:off x="167066" y="612693"/>
            <a:ext cx="322427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000" spc="-35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5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QUIP</a:t>
            </a:r>
            <a:r>
              <a:rPr sz="2000" spc="5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X</a:t>
            </a:r>
            <a:r>
              <a:rPr sz="2000" spc="-1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2000" spc="-4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5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oje</a:t>
            </a:r>
            <a:r>
              <a:rPr sz="200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ct</a:t>
            </a:r>
            <a:r>
              <a:rPr lang="fr-FR" sz="200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(</a:t>
            </a:r>
            <a:r>
              <a:rPr lang="fr-FR" sz="2000" spc="-5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ori</a:t>
            </a:r>
            <a:r>
              <a:rPr lang="fr-FR" sz="200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lang="fr-FR" sz="2000" spc="-5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fr-FR" sz="200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na</a:t>
            </a:r>
            <a:r>
              <a:rPr lang="fr-FR" sz="2000" spc="-5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lang="fr-FR" sz="200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):</a:t>
            </a:r>
            <a:endParaRPr lang="fr-FR" sz="2000" dirty="0">
              <a:solidFill>
                <a:schemeClr val="accent6"/>
              </a:solidFill>
              <a:latin typeface="Bell MT" panose="02020503060305020303" pitchFamily="18" charset="0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200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2</a:t>
            </a:r>
            <a:r>
              <a:rPr sz="2000" spc="-5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– 3</a:t>
            </a:r>
            <a:r>
              <a:rPr sz="2000" spc="-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M€</a:t>
            </a:r>
            <a:r>
              <a:rPr sz="200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,</a:t>
            </a:r>
            <a:r>
              <a:rPr lang="fr-FR" sz="20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4</a:t>
            </a:r>
            <a:r>
              <a:rPr sz="2000" spc="-5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2000" spc="-5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200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E</a:t>
            </a:r>
            <a:endParaRPr sz="2000" dirty="0">
              <a:solidFill>
                <a:schemeClr val="accent6"/>
              </a:solidFill>
              <a:latin typeface="Bell MT" panose="02020503060305020303" pitchFamily="18" charset="0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362199" y="3268975"/>
            <a:ext cx="966215" cy="531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72544" y="5157187"/>
            <a:ext cx="903605" cy="288290"/>
          </a:xfrm>
          <a:custGeom>
            <a:avLst/>
            <a:gdLst/>
            <a:ahLst/>
            <a:cxnLst/>
            <a:rect l="l" t="t" r="r" b="b"/>
            <a:pathLst>
              <a:path w="903604" h="288289">
                <a:moveTo>
                  <a:pt x="0" y="288035"/>
                </a:moveTo>
                <a:lnTo>
                  <a:pt x="903312" y="0"/>
                </a:lnTo>
              </a:path>
            </a:pathLst>
          </a:custGeom>
          <a:ln w="38099">
            <a:solidFill>
              <a:srgbClr val="F79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23" y="4064507"/>
            <a:ext cx="1005839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23" y="4933188"/>
            <a:ext cx="1018031" cy="603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210727" y="2626494"/>
            <a:ext cx="178640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800" spc="-15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1800" spc="-22" baseline="25462" dirty="0">
                <a:solidFill>
                  <a:srgbClr val="00B050"/>
                </a:solidFill>
                <a:latin typeface="Calibri"/>
                <a:cs typeface="Calibri"/>
              </a:rPr>
              <a:t>s</a:t>
            </a:r>
            <a:r>
              <a:rPr sz="1800" baseline="25462" dirty="0">
                <a:solidFill>
                  <a:srgbClr val="00B050"/>
                </a:solidFill>
                <a:latin typeface="Calibri"/>
                <a:cs typeface="Calibri"/>
              </a:rPr>
              <a:t>t </a:t>
            </a:r>
            <a:r>
              <a:rPr sz="1800" spc="-195" baseline="25462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alibri"/>
                <a:cs typeface="Calibri"/>
              </a:rPr>
              <a:t>call</a:t>
            </a:r>
            <a:r>
              <a:rPr lang="fr-FR" sz="1800" dirty="0" smtClean="0">
                <a:solidFill>
                  <a:srgbClr val="00B050"/>
                </a:solidFill>
                <a:latin typeface="Calibri"/>
                <a:cs typeface="Calibri"/>
              </a:rPr>
              <a:t> (2012)</a:t>
            </a:r>
            <a:endParaRPr sz="18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68566" y="2626493"/>
            <a:ext cx="253055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spc="-55" dirty="0" smtClean="0">
                <a:solidFill>
                  <a:srgbClr val="00B050"/>
                </a:solidFill>
                <a:latin typeface="Calibri"/>
                <a:cs typeface="Calibri"/>
              </a:rPr>
              <a:t>Achievement </a:t>
            </a:r>
            <a:r>
              <a:rPr lang="en-US" sz="1800" dirty="0" smtClean="0">
                <a:solidFill>
                  <a:srgbClr val="00B050"/>
                </a:solidFill>
                <a:latin typeface="Calibri"/>
                <a:cs typeface="Calibri"/>
              </a:rPr>
              <a:t>phas</a:t>
            </a:r>
            <a:r>
              <a:rPr lang="en-US" sz="1800" spc="-10" dirty="0" smtClean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lang="en-US" sz="1800" spc="5" dirty="0" smtClean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1800" spc="-10" dirty="0" smtClean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sz="1800" spc="-15" dirty="0" smtClean="0">
                <a:solidFill>
                  <a:srgbClr val="00B050"/>
                </a:solidFill>
                <a:latin typeface="Calibri"/>
                <a:cs typeface="Calibri"/>
              </a:rPr>
              <a:t>Q3</a:t>
            </a:r>
            <a:r>
              <a:rPr lang="en-US" sz="1800" spc="-10" dirty="0" smtClean="0">
                <a:solidFill>
                  <a:srgbClr val="00B050"/>
                </a:solidFill>
                <a:latin typeface="Calibri"/>
                <a:cs typeface="Calibri"/>
              </a:rPr>
              <a:t>’13</a:t>
            </a:r>
            <a:r>
              <a:rPr lang="en-US" sz="1800" dirty="0" smtClean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sz="18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699791" y="3763505"/>
            <a:ext cx="2565400" cy="739140"/>
          </a:xfrm>
          <a:custGeom>
            <a:avLst/>
            <a:gdLst/>
            <a:ahLst/>
            <a:cxnLst/>
            <a:rect l="l" t="t" r="r" b="b"/>
            <a:pathLst>
              <a:path w="2565400" h="739139">
                <a:moveTo>
                  <a:pt x="0" y="0"/>
                </a:moveTo>
                <a:lnTo>
                  <a:pt x="2565323" y="0"/>
                </a:lnTo>
                <a:lnTo>
                  <a:pt x="2565323" y="738670"/>
                </a:lnTo>
                <a:lnTo>
                  <a:pt x="0" y="7386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99791" y="3763505"/>
            <a:ext cx="2565400" cy="739140"/>
          </a:xfrm>
          <a:custGeom>
            <a:avLst/>
            <a:gdLst/>
            <a:ahLst/>
            <a:cxnLst/>
            <a:rect l="l" t="t" r="r" b="b"/>
            <a:pathLst>
              <a:path w="2565400" h="739139">
                <a:moveTo>
                  <a:pt x="0" y="0"/>
                </a:moveTo>
                <a:lnTo>
                  <a:pt x="2565323" y="0"/>
                </a:lnTo>
                <a:lnTo>
                  <a:pt x="2565323" y="738670"/>
                </a:lnTo>
                <a:lnTo>
                  <a:pt x="0" y="73867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3" name="object 53"/>
          <p:cNvSpPr txBox="1"/>
          <p:nvPr/>
        </p:nvSpPr>
        <p:spPr>
          <a:xfrm>
            <a:off x="2778531" y="3796047"/>
            <a:ext cx="2226945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6350" indent="-79375">
              <a:lnSpc>
                <a:spcPct val="100699"/>
              </a:lnSpc>
            </a:pPr>
            <a:r>
              <a:rPr sz="1400" spc="-5" dirty="0">
                <a:latin typeface="Calibri"/>
                <a:cs typeface="Calibri"/>
              </a:rPr>
              <a:t>U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sio</a:t>
            </a:r>
            <a:r>
              <a:rPr sz="1400" spc="-10" dirty="0">
                <a:latin typeface="Calibri"/>
                <a:cs typeface="Calibri"/>
              </a:rPr>
              <a:t>ns </a:t>
            </a:r>
            <a:r>
              <a:rPr sz="1400" spc="-5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0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m  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Wingdings"/>
                <a:cs typeface="Wingdings"/>
              </a:rPr>
              <a:t></a:t>
            </a:r>
            <a:r>
              <a:rPr sz="1400" dirty="0">
                <a:latin typeface="Times New Roman"/>
                <a:cs typeface="Times New Roman"/>
              </a:rPr>
              <a:t>  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0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m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778531" y="4224232"/>
            <a:ext cx="23812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ili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or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h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eg</a:t>
            </a:r>
            <a:r>
              <a:rPr sz="1200" spc="-10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ion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066498" y="5263233"/>
            <a:ext cx="154305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  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Wingdings"/>
                <a:cs typeface="Wingdings"/>
              </a:rPr>
              <a:t></a:t>
            </a:r>
            <a:r>
              <a:rPr sz="1400" dirty="0">
                <a:latin typeface="Times New Roman"/>
                <a:cs typeface="Times New Roman"/>
              </a:rPr>
              <a:t>  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i-A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-15" dirty="0">
                <a:latin typeface="Calibri"/>
                <a:cs typeface="Calibri"/>
              </a:rPr>
              <a:t>to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328669" y="4722866"/>
            <a:ext cx="995171" cy="269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29939" y="4785359"/>
            <a:ext cx="999743" cy="603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61942" y="3267452"/>
            <a:ext cx="1104899" cy="5806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143" y="4498841"/>
            <a:ext cx="749807" cy="3550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87239" y="3267455"/>
            <a:ext cx="554735" cy="2255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35450" y="3267443"/>
            <a:ext cx="1440169" cy="1234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142" name="Groupe 141"/>
          <p:cNvGrpSpPr/>
          <p:nvPr/>
        </p:nvGrpSpPr>
        <p:grpSpPr>
          <a:xfrm>
            <a:off x="2411760" y="3304180"/>
            <a:ext cx="2682679" cy="413384"/>
            <a:chOff x="2411760" y="3304180"/>
            <a:chExt cx="2682679" cy="413384"/>
          </a:xfrm>
        </p:grpSpPr>
        <p:sp>
          <p:nvSpPr>
            <p:cNvPr id="44" name="object 44"/>
            <p:cNvSpPr/>
            <p:nvPr/>
          </p:nvSpPr>
          <p:spPr>
            <a:xfrm>
              <a:off x="2411760" y="3304180"/>
              <a:ext cx="864235" cy="413384"/>
            </a:xfrm>
            <a:custGeom>
              <a:avLst/>
              <a:gdLst/>
              <a:ahLst/>
              <a:cxnLst/>
              <a:rect l="l" t="t" r="r" b="b"/>
              <a:pathLst>
                <a:path w="864235" h="413385">
                  <a:moveTo>
                    <a:pt x="0" y="412851"/>
                  </a:moveTo>
                  <a:lnTo>
                    <a:pt x="864095" y="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632159" y="3304182"/>
              <a:ext cx="462280" cy="103505"/>
            </a:xfrm>
            <a:custGeom>
              <a:avLst/>
              <a:gdLst/>
              <a:ahLst/>
              <a:cxnLst/>
              <a:rect l="l" t="t" r="r" b="b"/>
              <a:pathLst>
                <a:path w="462279" h="103504">
                  <a:moveTo>
                    <a:pt x="0" y="0"/>
                  </a:moveTo>
                  <a:lnTo>
                    <a:pt x="461898" y="103212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275855" y="3304182"/>
              <a:ext cx="1356360" cy="0"/>
            </a:xfrm>
            <a:custGeom>
              <a:avLst/>
              <a:gdLst/>
              <a:ahLst/>
              <a:cxnLst/>
              <a:rect l="l" t="t" r="r" b="b"/>
              <a:pathLst>
                <a:path w="1356360">
                  <a:moveTo>
                    <a:pt x="0" y="0"/>
                  </a:moveTo>
                  <a:lnTo>
                    <a:pt x="1356309" y="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3233927" y="4869161"/>
            <a:ext cx="1441703" cy="1264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10727" y="5120621"/>
            <a:ext cx="1512000" cy="1234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146" name="Groupe 145"/>
          <p:cNvGrpSpPr/>
          <p:nvPr/>
        </p:nvGrpSpPr>
        <p:grpSpPr>
          <a:xfrm>
            <a:off x="5047488" y="3403091"/>
            <a:ext cx="1089656" cy="1694683"/>
            <a:chOff x="5047488" y="3403091"/>
            <a:chExt cx="1089656" cy="1694683"/>
          </a:xfrm>
        </p:grpSpPr>
        <p:sp>
          <p:nvSpPr>
            <p:cNvPr id="84" name="object 84"/>
            <p:cNvSpPr/>
            <p:nvPr/>
          </p:nvSpPr>
          <p:spPr>
            <a:xfrm>
              <a:off x="5047488" y="3403091"/>
              <a:ext cx="1085087" cy="78943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094058" y="3429000"/>
              <a:ext cx="990104" cy="6945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94058" y="3429000"/>
              <a:ext cx="990600" cy="694690"/>
            </a:xfrm>
            <a:custGeom>
              <a:avLst/>
              <a:gdLst/>
              <a:ahLst/>
              <a:cxnLst/>
              <a:rect l="l" t="t" r="r" b="b"/>
              <a:pathLst>
                <a:path w="990600" h="694689">
                  <a:moveTo>
                    <a:pt x="0" y="0"/>
                  </a:moveTo>
                  <a:lnTo>
                    <a:pt x="990104" y="0"/>
                  </a:lnTo>
                  <a:lnTo>
                    <a:pt x="990104" y="694563"/>
                  </a:lnTo>
                  <a:lnTo>
                    <a:pt x="0" y="6945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5354543" y="3623882"/>
              <a:ext cx="467995" cy="2984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20" dirty="0">
                  <a:latin typeface="Calibri"/>
                  <a:cs typeface="Calibri"/>
                </a:rPr>
                <a:t>P</a:t>
              </a:r>
              <a:r>
                <a:rPr sz="1800" spc="-10" dirty="0">
                  <a:latin typeface="Calibri"/>
                  <a:cs typeface="Calibri"/>
                </a:rPr>
                <a:t>2I</a:t>
              </a:r>
              <a:r>
                <a:rPr sz="1800" dirty="0">
                  <a:latin typeface="Calibri"/>
                  <a:cs typeface="Calibri"/>
                </a:rPr>
                <a:t>O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5047488" y="4131564"/>
              <a:ext cx="1085087" cy="51815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090159" y="4043171"/>
              <a:ext cx="1046985" cy="7559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094058" y="4158094"/>
              <a:ext cx="990104" cy="42302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094058" y="4158094"/>
              <a:ext cx="990600" cy="423545"/>
            </a:xfrm>
            <a:custGeom>
              <a:avLst/>
              <a:gdLst/>
              <a:ahLst/>
              <a:cxnLst/>
              <a:rect l="l" t="t" r="r" b="b"/>
              <a:pathLst>
                <a:path w="990600" h="423545">
                  <a:moveTo>
                    <a:pt x="0" y="0"/>
                  </a:moveTo>
                  <a:lnTo>
                    <a:pt x="990104" y="0"/>
                  </a:lnTo>
                  <a:lnTo>
                    <a:pt x="990104" y="423024"/>
                  </a:lnTo>
                  <a:lnTo>
                    <a:pt x="0" y="4230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5240275" y="4113072"/>
              <a:ext cx="697865" cy="2667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spc="-15" dirty="0">
                  <a:latin typeface="Calibri"/>
                  <a:cs typeface="Calibri"/>
                </a:rPr>
                <a:t>S</a:t>
              </a:r>
              <a:r>
                <a:rPr sz="1600" spc="-25" dirty="0">
                  <a:latin typeface="Calibri"/>
                  <a:cs typeface="Calibri"/>
                </a:rPr>
                <a:t>ES</a:t>
              </a:r>
              <a:r>
                <a:rPr sz="1600" spc="-15" dirty="0">
                  <a:latin typeface="Calibri"/>
                  <a:cs typeface="Calibri"/>
                </a:rPr>
                <a:t>AME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5435467" y="4356911"/>
              <a:ext cx="306705" cy="2667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spc="-10" dirty="0">
                  <a:latin typeface="Calibri"/>
                  <a:cs typeface="Calibri"/>
                </a:rPr>
                <a:t>LLR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5047488" y="4587240"/>
              <a:ext cx="1085087" cy="38861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163311" y="4532376"/>
              <a:ext cx="905255" cy="8098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163311" y="4907241"/>
              <a:ext cx="905255" cy="19053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094058" y="4613109"/>
              <a:ext cx="990104" cy="29391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094058" y="4613109"/>
              <a:ext cx="990600" cy="294005"/>
            </a:xfrm>
            <a:custGeom>
              <a:avLst/>
              <a:gdLst/>
              <a:ahLst/>
              <a:cxnLst/>
              <a:rect l="l" t="t" r="r" b="b"/>
              <a:pathLst>
                <a:path w="990600" h="294004">
                  <a:moveTo>
                    <a:pt x="0" y="0"/>
                  </a:moveTo>
                  <a:lnTo>
                    <a:pt x="990104" y="0"/>
                  </a:lnTo>
                  <a:lnTo>
                    <a:pt x="990104" y="293916"/>
                  </a:lnTo>
                  <a:lnTo>
                    <a:pt x="0" y="2939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5380559" y="4607665"/>
              <a:ext cx="467995" cy="2984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20" dirty="0">
                  <a:latin typeface="Calibri"/>
                  <a:cs typeface="Calibri"/>
                </a:rPr>
                <a:t>P</a:t>
              </a:r>
              <a:r>
                <a:rPr sz="1800" spc="-10" dirty="0">
                  <a:latin typeface="Calibri"/>
                  <a:cs typeface="Calibri"/>
                </a:rPr>
                <a:t>2I</a:t>
              </a:r>
              <a:r>
                <a:rPr sz="1800" dirty="0">
                  <a:latin typeface="Calibri"/>
                  <a:cs typeface="Calibri"/>
                </a:rPr>
                <a:t>O</a:t>
              </a:r>
            </a:p>
          </p:txBody>
        </p:sp>
      </p:grpSp>
      <p:grpSp>
        <p:nvGrpSpPr>
          <p:cNvPr id="148" name="Groupe 147"/>
          <p:cNvGrpSpPr/>
          <p:nvPr/>
        </p:nvGrpSpPr>
        <p:grpSpPr>
          <a:xfrm>
            <a:off x="7251192" y="2939795"/>
            <a:ext cx="1482847" cy="2258563"/>
            <a:chOff x="7251192" y="2939795"/>
            <a:chExt cx="1482847" cy="2258563"/>
          </a:xfrm>
        </p:grpSpPr>
        <p:sp>
          <p:nvSpPr>
            <p:cNvPr id="61" name="object 61"/>
            <p:cNvSpPr/>
            <p:nvPr/>
          </p:nvSpPr>
          <p:spPr>
            <a:xfrm>
              <a:off x="7261859" y="3390897"/>
              <a:ext cx="1408175" cy="9799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08303" y="3417138"/>
              <a:ext cx="1312062" cy="88497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308303" y="3417138"/>
              <a:ext cx="1312545" cy="885190"/>
            </a:xfrm>
            <a:custGeom>
              <a:avLst/>
              <a:gdLst/>
              <a:ahLst/>
              <a:cxnLst/>
              <a:rect l="l" t="t" r="r" b="b"/>
              <a:pathLst>
                <a:path w="1312545" h="885189">
                  <a:moveTo>
                    <a:pt x="0" y="0"/>
                  </a:moveTo>
                  <a:lnTo>
                    <a:pt x="1312062" y="0"/>
                  </a:lnTo>
                  <a:lnTo>
                    <a:pt x="1312062" y="884974"/>
                  </a:lnTo>
                  <a:lnTo>
                    <a:pt x="0" y="8849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E4B48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7632593" y="3570068"/>
              <a:ext cx="662305" cy="5727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indent="43815">
                <a:lnSpc>
                  <a:spcPct val="100000"/>
                </a:lnSpc>
              </a:pPr>
              <a:r>
                <a:rPr sz="1800" spc="-20" dirty="0">
                  <a:latin typeface="Calibri"/>
                  <a:cs typeface="Calibri"/>
                </a:rPr>
                <a:t>P</a:t>
              </a:r>
              <a:r>
                <a:rPr sz="1800" spc="-40" dirty="0">
                  <a:latin typeface="Calibri"/>
                  <a:cs typeface="Calibri"/>
                </a:rPr>
                <a:t>r</a:t>
              </a:r>
              <a:r>
                <a:rPr sz="1800" spc="-5" dirty="0">
                  <a:latin typeface="Calibri"/>
                  <a:cs typeface="Calibri"/>
                </a:rPr>
                <a:t>o</a:t>
              </a:r>
              <a:r>
                <a:rPr sz="1800" dirty="0">
                  <a:latin typeface="Calibri"/>
                  <a:cs typeface="Calibri"/>
                </a:rPr>
                <a:t>b</a:t>
              </a:r>
              <a:r>
                <a:rPr sz="1800" spc="-10" dirty="0">
                  <a:latin typeface="Calibri"/>
                  <a:cs typeface="Calibri"/>
                </a:rPr>
                <a:t>e</a:t>
              </a:r>
              <a:r>
                <a:rPr sz="1800" spc="-5" dirty="0">
                  <a:latin typeface="Calibri"/>
                  <a:cs typeface="Calibri"/>
                </a:rPr>
                <a:t> </a:t>
              </a:r>
              <a:r>
                <a:rPr sz="1800" spc="-20" dirty="0">
                  <a:latin typeface="Calibri"/>
                  <a:cs typeface="Calibri"/>
                </a:rPr>
                <a:t>s</a:t>
              </a:r>
              <a:r>
                <a:rPr sz="1800" spc="-40" dirty="0">
                  <a:latin typeface="Calibri"/>
                  <a:cs typeface="Calibri"/>
                </a:rPr>
                <a:t>t</a:t>
              </a:r>
              <a:r>
                <a:rPr sz="1800" spc="-25" dirty="0">
                  <a:latin typeface="Calibri"/>
                  <a:cs typeface="Calibri"/>
                </a:rPr>
                <a:t>a</a:t>
              </a:r>
              <a:r>
                <a:rPr sz="1800" spc="-15" dirty="0">
                  <a:latin typeface="Calibri"/>
                  <a:cs typeface="Calibri"/>
                </a:rPr>
                <a:t>t</a:t>
              </a:r>
              <a:r>
                <a:rPr sz="1800" spc="-5" dirty="0">
                  <a:latin typeface="Calibri"/>
                  <a:cs typeface="Calibri"/>
                </a:rPr>
                <a:t>io</a:t>
              </a:r>
              <a:r>
                <a:rPr sz="1800" dirty="0">
                  <a:latin typeface="Calibri"/>
                  <a:cs typeface="Calibri"/>
                </a:rPr>
                <a:t>n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7261859" y="4276344"/>
              <a:ext cx="1408175" cy="48767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251192" y="4270247"/>
              <a:ext cx="1482847" cy="56539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620594" y="4302264"/>
              <a:ext cx="113445" cy="39207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308303" y="4302112"/>
              <a:ext cx="1312062" cy="39222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308303" y="4302112"/>
              <a:ext cx="1312545" cy="392430"/>
            </a:xfrm>
            <a:custGeom>
              <a:avLst/>
              <a:gdLst/>
              <a:ahLst/>
              <a:cxnLst/>
              <a:rect l="l" t="t" r="r" b="b"/>
              <a:pathLst>
                <a:path w="1312545" h="392429">
                  <a:moveTo>
                    <a:pt x="0" y="0"/>
                  </a:moveTo>
                  <a:lnTo>
                    <a:pt x="1312062" y="0"/>
                  </a:lnTo>
                  <a:lnTo>
                    <a:pt x="1312062" y="392226"/>
                  </a:lnTo>
                  <a:lnTo>
                    <a:pt x="0" y="3922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0" name="object 70"/>
            <p:cNvSpPr txBox="1"/>
            <p:nvPr/>
          </p:nvSpPr>
          <p:spPr>
            <a:xfrm>
              <a:off x="7416110" y="4345828"/>
              <a:ext cx="1097280" cy="2984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5" dirty="0">
                  <a:latin typeface="Calibri"/>
                  <a:cs typeface="Calibri"/>
                </a:rPr>
                <a:t>Bo</a:t>
              </a:r>
              <a:r>
                <a:rPr sz="1800" dirty="0">
                  <a:latin typeface="Calibri"/>
                  <a:cs typeface="Calibri"/>
                </a:rPr>
                <a:t>nd</a:t>
              </a:r>
              <a:r>
                <a:rPr sz="1800" spc="-5" dirty="0">
                  <a:latin typeface="Calibri"/>
                  <a:cs typeface="Calibri"/>
                </a:rPr>
                <a:t>i</a:t>
              </a:r>
              <a:r>
                <a:rPr sz="1800" dirty="0">
                  <a:latin typeface="Calibri"/>
                  <a:cs typeface="Calibri"/>
                </a:rPr>
                <a:t>n</a:t>
              </a:r>
              <a:r>
                <a:rPr sz="1800" spc="-10" dirty="0">
                  <a:latin typeface="Calibri"/>
                  <a:cs typeface="Calibri"/>
                </a:rPr>
                <a:t>g</a:t>
              </a:r>
              <a:r>
                <a:rPr sz="1800" spc="5" dirty="0">
                  <a:latin typeface="Calibri"/>
                  <a:cs typeface="Calibri"/>
                </a:rPr>
                <a:t> </a:t>
              </a:r>
              <a:r>
                <a:rPr sz="1800" spc="-25" dirty="0">
                  <a:latin typeface="Calibri"/>
                  <a:cs typeface="Calibri"/>
                </a:rPr>
                <a:t>M</a:t>
              </a:r>
              <a:r>
                <a:rPr sz="1800" dirty="0">
                  <a:latin typeface="Calibri"/>
                  <a:cs typeface="Calibri"/>
                </a:rPr>
                <a:t>.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7261859" y="4632959"/>
              <a:ext cx="1408175" cy="48005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374635" y="5043678"/>
              <a:ext cx="1235960" cy="15468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308303" y="4678756"/>
              <a:ext cx="1312062" cy="36478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08303" y="4678756"/>
              <a:ext cx="1312545" cy="365125"/>
            </a:xfrm>
            <a:custGeom>
              <a:avLst/>
              <a:gdLst/>
              <a:ahLst/>
              <a:cxnLst/>
              <a:rect l="l" t="t" r="r" b="b"/>
              <a:pathLst>
                <a:path w="1312545" h="365125">
                  <a:moveTo>
                    <a:pt x="0" y="0"/>
                  </a:moveTo>
                  <a:lnTo>
                    <a:pt x="1312062" y="0"/>
                  </a:lnTo>
                  <a:lnTo>
                    <a:pt x="1312062" y="364782"/>
                  </a:lnTo>
                  <a:lnTo>
                    <a:pt x="0" y="36478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A7EBB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5" name="object 75"/>
            <p:cNvSpPr txBox="1"/>
            <p:nvPr/>
          </p:nvSpPr>
          <p:spPr>
            <a:xfrm>
              <a:off x="7539521" y="4708745"/>
              <a:ext cx="850265" cy="2984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110" dirty="0">
                  <a:latin typeface="Calibri"/>
                  <a:cs typeface="Calibri"/>
                </a:rPr>
                <a:t>T</a:t>
              </a:r>
              <a:r>
                <a:rPr sz="1800" spc="-50" dirty="0">
                  <a:latin typeface="Calibri"/>
                  <a:cs typeface="Calibri"/>
                </a:rPr>
                <a:t>r</a:t>
              </a:r>
              <a:r>
                <a:rPr sz="1800" dirty="0">
                  <a:latin typeface="Calibri"/>
                  <a:cs typeface="Calibri"/>
                </a:rPr>
                <a:t>a</a:t>
              </a:r>
              <a:r>
                <a:rPr sz="1800" spc="-5" dirty="0">
                  <a:latin typeface="Calibri"/>
                  <a:cs typeface="Calibri"/>
                </a:rPr>
                <a:t>i</a:t>
              </a:r>
              <a:r>
                <a:rPr sz="1800" dirty="0">
                  <a:latin typeface="Calibri"/>
                  <a:cs typeface="Calibri"/>
                </a:rPr>
                <a:t>n</a:t>
              </a:r>
              <a:r>
                <a:rPr sz="1800" spc="-5" dirty="0">
                  <a:latin typeface="Calibri"/>
                  <a:cs typeface="Calibri"/>
                </a:rPr>
                <a:t>i</a:t>
              </a:r>
              <a:r>
                <a:rPr sz="1800" dirty="0">
                  <a:latin typeface="Calibri"/>
                  <a:cs typeface="Calibri"/>
                </a:rPr>
                <a:t>n</a:t>
              </a:r>
              <a:r>
                <a:rPr sz="1800" spc="-10" dirty="0">
                  <a:latin typeface="Calibri"/>
                  <a:cs typeface="Calibri"/>
                </a:rPr>
                <a:t>g</a:t>
              </a:r>
              <a:r>
                <a:rPr sz="1800" dirty="0">
                  <a:latin typeface="Calibri"/>
                  <a:cs typeface="Calibri"/>
                </a:rPr>
                <a:t>s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7441689" y="2939795"/>
              <a:ext cx="1104890" cy="58063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126" name="object 126"/>
          <p:cNvSpPr/>
          <p:nvPr/>
        </p:nvSpPr>
        <p:spPr>
          <a:xfrm>
            <a:off x="4575047" y="4356911"/>
            <a:ext cx="584734" cy="6396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143" name="Groupe 142"/>
          <p:cNvGrpSpPr/>
          <p:nvPr/>
        </p:nvGrpSpPr>
        <p:grpSpPr>
          <a:xfrm>
            <a:off x="2372544" y="4368483"/>
            <a:ext cx="2717615" cy="550264"/>
            <a:chOff x="2372544" y="4200357"/>
            <a:chExt cx="2721895" cy="715010"/>
          </a:xfrm>
        </p:grpSpPr>
        <p:sp>
          <p:nvSpPr>
            <p:cNvPr id="57" name="object 57"/>
            <p:cNvSpPr/>
            <p:nvPr/>
          </p:nvSpPr>
          <p:spPr>
            <a:xfrm>
              <a:off x="2372544" y="4759383"/>
              <a:ext cx="903605" cy="147955"/>
            </a:xfrm>
            <a:custGeom>
              <a:avLst/>
              <a:gdLst/>
              <a:ahLst/>
              <a:cxnLst/>
              <a:rect l="l" t="t" r="r" b="b"/>
              <a:pathLst>
                <a:path w="903604" h="147954">
                  <a:moveTo>
                    <a:pt x="0" y="0"/>
                  </a:moveTo>
                  <a:lnTo>
                    <a:pt x="903312" y="147637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275855" y="4907021"/>
              <a:ext cx="1356360" cy="2540"/>
            </a:xfrm>
            <a:custGeom>
              <a:avLst/>
              <a:gdLst/>
              <a:ahLst/>
              <a:cxnLst/>
              <a:rect l="l" t="t" r="r" b="b"/>
              <a:pathLst>
                <a:path w="1356360" h="2539">
                  <a:moveTo>
                    <a:pt x="0" y="2184"/>
                  </a:moveTo>
                  <a:lnTo>
                    <a:pt x="1356309" y="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632159" y="4200357"/>
              <a:ext cx="462280" cy="715010"/>
            </a:xfrm>
            <a:custGeom>
              <a:avLst/>
              <a:gdLst/>
              <a:ahLst/>
              <a:cxnLst/>
              <a:rect l="l" t="t" r="r" b="b"/>
              <a:pathLst>
                <a:path w="462279" h="715010">
                  <a:moveTo>
                    <a:pt x="0" y="714857"/>
                  </a:moveTo>
                  <a:lnTo>
                    <a:pt x="461898" y="0"/>
                  </a:lnTo>
                </a:path>
              </a:pathLst>
            </a:custGeom>
            <a:ln w="38099">
              <a:solidFill>
                <a:srgbClr val="C0504D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128" name="object 128"/>
          <p:cNvSpPr/>
          <p:nvPr/>
        </p:nvSpPr>
        <p:spPr>
          <a:xfrm>
            <a:off x="4622291" y="4906114"/>
            <a:ext cx="537490" cy="2694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144" name="Groupe 143"/>
          <p:cNvGrpSpPr/>
          <p:nvPr/>
        </p:nvGrpSpPr>
        <p:grpSpPr>
          <a:xfrm>
            <a:off x="2325623" y="4894826"/>
            <a:ext cx="2816351" cy="635756"/>
            <a:chOff x="2325623" y="4894826"/>
            <a:chExt cx="2816351" cy="635756"/>
          </a:xfrm>
        </p:grpSpPr>
        <p:sp>
          <p:nvSpPr>
            <p:cNvPr id="45" name="object 45"/>
            <p:cNvSpPr/>
            <p:nvPr/>
          </p:nvSpPr>
          <p:spPr>
            <a:xfrm>
              <a:off x="2325623" y="5120633"/>
              <a:ext cx="999731" cy="40994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285784" y="5157191"/>
              <a:ext cx="1392555" cy="0"/>
            </a:xfrm>
            <a:custGeom>
              <a:avLst/>
              <a:gdLst/>
              <a:ahLst/>
              <a:cxnLst/>
              <a:rect l="l" t="t" r="r" b="b"/>
              <a:pathLst>
                <a:path w="1392554">
                  <a:moveTo>
                    <a:pt x="0" y="0"/>
                  </a:moveTo>
                  <a:lnTo>
                    <a:pt x="1392351" y="0"/>
                  </a:lnTo>
                </a:path>
              </a:pathLst>
            </a:custGeom>
            <a:ln w="38100">
              <a:solidFill>
                <a:srgbClr val="F79646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678140" y="4894826"/>
              <a:ext cx="463834" cy="251191"/>
            </a:xfrm>
            <a:custGeom>
              <a:avLst/>
              <a:gdLst/>
              <a:ahLst/>
              <a:cxnLst/>
              <a:rect l="l" t="t" r="r" b="b"/>
              <a:pathLst>
                <a:path w="415925" h="544195">
                  <a:moveTo>
                    <a:pt x="0" y="544080"/>
                  </a:moveTo>
                  <a:lnTo>
                    <a:pt x="415912" y="0"/>
                  </a:lnTo>
                </a:path>
              </a:pathLst>
            </a:custGeom>
            <a:ln w="38100">
              <a:solidFill>
                <a:srgbClr val="F79646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pSp>
        <p:nvGrpSpPr>
          <p:cNvPr id="147" name="Groupe 146"/>
          <p:cNvGrpSpPr/>
          <p:nvPr/>
        </p:nvGrpSpPr>
        <p:grpSpPr>
          <a:xfrm>
            <a:off x="6085329" y="3419836"/>
            <a:ext cx="1280159" cy="1709934"/>
            <a:chOff x="6085329" y="3419836"/>
            <a:chExt cx="1280159" cy="1709934"/>
          </a:xfrm>
        </p:grpSpPr>
        <p:sp>
          <p:nvSpPr>
            <p:cNvPr id="100" name="object 100"/>
            <p:cNvSpPr/>
            <p:nvPr/>
          </p:nvSpPr>
          <p:spPr>
            <a:xfrm>
              <a:off x="6293688" y="3788905"/>
              <a:ext cx="434860" cy="13994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412720" y="3871445"/>
              <a:ext cx="39370" cy="38735"/>
            </a:xfrm>
            <a:custGeom>
              <a:avLst/>
              <a:gdLst/>
              <a:ahLst/>
              <a:cxnLst/>
              <a:rect l="l" t="t" r="r" b="b"/>
              <a:pathLst>
                <a:path w="39370" h="38735">
                  <a:moveTo>
                    <a:pt x="18313" y="0"/>
                  </a:moveTo>
                  <a:lnTo>
                    <a:pt x="15278" y="1650"/>
                  </a:lnTo>
                  <a:lnTo>
                    <a:pt x="12611" y="3301"/>
                  </a:lnTo>
                  <a:lnTo>
                    <a:pt x="10299" y="4952"/>
                  </a:lnTo>
                  <a:lnTo>
                    <a:pt x="7988" y="6603"/>
                  </a:lnTo>
                  <a:lnTo>
                    <a:pt x="6070" y="8331"/>
                  </a:lnTo>
                  <a:lnTo>
                    <a:pt x="4559" y="10147"/>
                  </a:lnTo>
                  <a:lnTo>
                    <a:pt x="3035" y="11963"/>
                  </a:lnTo>
                  <a:lnTo>
                    <a:pt x="1905" y="13868"/>
                  </a:lnTo>
                  <a:lnTo>
                    <a:pt x="1143" y="15887"/>
                  </a:lnTo>
                  <a:lnTo>
                    <a:pt x="381" y="17894"/>
                  </a:lnTo>
                  <a:lnTo>
                    <a:pt x="0" y="20053"/>
                  </a:lnTo>
                  <a:lnTo>
                    <a:pt x="0" y="22364"/>
                  </a:lnTo>
                  <a:lnTo>
                    <a:pt x="0" y="27508"/>
                  </a:lnTo>
                  <a:lnTo>
                    <a:pt x="1663" y="31445"/>
                  </a:lnTo>
                  <a:lnTo>
                    <a:pt x="5003" y="34150"/>
                  </a:lnTo>
                  <a:lnTo>
                    <a:pt x="8331" y="36855"/>
                  </a:lnTo>
                  <a:lnTo>
                    <a:pt x="13296" y="38201"/>
                  </a:lnTo>
                  <a:lnTo>
                    <a:pt x="19900" y="38201"/>
                  </a:lnTo>
                  <a:lnTo>
                    <a:pt x="26365" y="38201"/>
                  </a:lnTo>
                  <a:lnTo>
                    <a:pt x="31191" y="36817"/>
                  </a:lnTo>
                  <a:lnTo>
                    <a:pt x="34391" y="34048"/>
                  </a:lnTo>
                  <a:lnTo>
                    <a:pt x="37592" y="31280"/>
                  </a:lnTo>
                  <a:lnTo>
                    <a:pt x="39192" y="27444"/>
                  </a:lnTo>
                  <a:lnTo>
                    <a:pt x="39192" y="22567"/>
                  </a:lnTo>
                  <a:lnTo>
                    <a:pt x="39192" y="20129"/>
                  </a:lnTo>
                  <a:lnTo>
                    <a:pt x="38785" y="17894"/>
                  </a:lnTo>
                  <a:lnTo>
                    <a:pt x="37960" y="15887"/>
                  </a:lnTo>
                  <a:lnTo>
                    <a:pt x="37134" y="13868"/>
                  </a:lnTo>
                  <a:lnTo>
                    <a:pt x="35852" y="11976"/>
                  </a:lnTo>
                  <a:lnTo>
                    <a:pt x="34099" y="10198"/>
                  </a:lnTo>
                  <a:lnTo>
                    <a:pt x="32346" y="8407"/>
                  </a:lnTo>
                  <a:lnTo>
                    <a:pt x="30162" y="6692"/>
                  </a:lnTo>
                  <a:lnTo>
                    <a:pt x="27520" y="5041"/>
                  </a:lnTo>
                  <a:lnTo>
                    <a:pt x="24879" y="3403"/>
                  </a:lnTo>
                  <a:lnTo>
                    <a:pt x="21805" y="1714"/>
                  </a:lnTo>
                  <a:lnTo>
                    <a:pt x="18313" y="0"/>
                  </a:lnTo>
                  <a:close/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415793" y="3815234"/>
              <a:ext cx="33655" cy="34925"/>
            </a:xfrm>
            <a:custGeom>
              <a:avLst/>
              <a:gdLst/>
              <a:ahLst/>
              <a:cxnLst/>
              <a:rect l="l" t="t" r="r" b="b"/>
              <a:pathLst>
                <a:path w="33654" h="34925">
                  <a:moveTo>
                    <a:pt x="16433" y="0"/>
                  </a:moveTo>
                  <a:lnTo>
                    <a:pt x="10883" y="0"/>
                  </a:lnTo>
                  <a:lnTo>
                    <a:pt x="6756" y="1270"/>
                  </a:lnTo>
                  <a:lnTo>
                    <a:pt x="4051" y="3810"/>
                  </a:lnTo>
                  <a:lnTo>
                    <a:pt x="1346" y="6350"/>
                  </a:lnTo>
                  <a:lnTo>
                    <a:pt x="0" y="9855"/>
                  </a:lnTo>
                  <a:lnTo>
                    <a:pt x="0" y="14351"/>
                  </a:lnTo>
                  <a:lnTo>
                    <a:pt x="0" y="16459"/>
                  </a:lnTo>
                  <a:lnTo>
                    <a:pt x="342" y="18402"/>
                  </a:lnTo>
                  <a:lnTo>
                    <a:pt x="1041" y="20180"/>
                  </a:lnTo>
                  <a:lnTo>
                    <a:pt x="1727" y="21971"/>
                  </a:lnTo>
                  <a:lnTo>
                    <a:pt x="9893" y="29883"/>
                  </a:lnTo>
                  <a:lnTo>
                    <a:pt x="12204" y="31407"/>
                  </a:lnTo>
                  <a:lnTo>
                    <a:pt x="14947" y="33020"/>
                  </a:lnTo>
                  <a:lnTo>
                    <a:pt x="18110" y="34734"/>
                  </a:lnTo>
                  <a:lnTo>
                    <a:pt x="22923" y="31902"/>
                  </a:lnTo>
                  <a:lnTo>
                    <a:pt x="26631" y="28867"/>
                  </a:lnTo>
                  <a:lnTo>
                    <a:pt x="29248" y="25628"/>
                  </a:lnTo>
                  <a:lnTo>
                    <a:pt x="31851" y="22390"/>
                  </a:lnTo>
                  <a:lnTo>
                    <a:pt x="33159" y="18796"/>
                  </a:lnTo>
                  <a:lnTo>
                    <a:pt x="33159" y="14846"/>
                  </a:lnTo>
                  <a:lnTo>
                    <a:pt x="33159" y="12534"/>
                  </a:lnTo>
                  <a:lnTo>
                    <a:pt x="32829" y="10452"/>
                  </a:lnTo>
                  <a:lnTo>
                    <a:pt x="32169" y="8610"/>
                  </a:lnTo>
                  <a:lnTo>
                    <a:pt x="31508" y="6756"/>
                  </a:lnTo>
                  <a:lnTo>
                    <a:pt x="23799" y="990"/>
                  </a:lnTo>
                  <a:lnTo>
                    <a:pt x="21716" y="330"/>
                  </a:lnTo>
                  <a:lnTo>
                    <a:pt x="19265" y="0"/>
                  </a:lnTo>
                  <a:lnTo>
                    <a:pt x="16433" y="0"/>
                  </a:lnTo>
                  <a:close/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497810" y="3797607"/>
              <a:ext cx="79375" cy="129539"/>
            </a:xfrm>
            <a:custGeom>
              <a:avLst/>
              <a:gdLst/>
              <a:ahLst/>
              <a:cxnLst/>
              <a:rect l="l" t="t" r="r" b="b"/>
              <a:pathLst>
                <a:path w="79375" h="129539">
                  <a:moveTo>
                    <a:pt x="42354" y="0"/>
                  </a:moveTo>
                  <a:lnTo>
                    <a:pt x="44869" y="0"/>
                  </a:lnTo>
                  <a:lnTo>
                    <a:pt x="46888" y="50"/>
                  </a:lnTo>
                  <a:lnTo>
                    <a:pt x="48450" y="152"/>
                  </a:lnTo>
                  <a:lnTo>
                    <a:pt x="49999" y="253"/>
                  </a:lnTo>
                  <a:lnTo>
                    <a:pt x="51168" y="419"/>
                  </a:lnTo>
                  <a:lnTo>
                    <a:pt x="51955" y="647"/>
                  </a:lnTo>
                  <a:lnTo>
                    <a:pt x="52755" y="876"/>
                  </a:lnTo>
                  <a:lnTo>
                    <a:pt x="53276" y="1193"/>
                  </a:lnTo>
                  <a:lnTo>
                    <a:pt x="53543" y="1587"/>
                  </a:lnTo>
                  <a:lnTo>
                    <a:pt x="53809" y="1981"/>
                  </a:lnTo>
                  <a:lnTo>
                    <a:pt x="53936" y="2476"/>
                  </a:lnTo>
                  <a:lnTo>
                    <a:pt x="53936" y="3073"/>
                  </a:lnTo>
                  <a:lnTo>
                    <a:pt x="53936" y="108877"/>
                  </a:lnTo>
                  <a:lnTo>
                    <a:pt x="74815" y="108877"/>
                  </a:lnTo>
                  <a:lnTo>
                    <a:pt x="75412" y="108877"/>
                  </a:lnTo>
                  <a:lnTo>
                    <a:pt x="75958" y="109054"/>
                  </a:lnTo>
                  <a:lnTo>
                    <a:pt x="76454" y="109423"/>
                  </a:lnTo>
                  <a:lnTo>
                    <a:pt x="76949" y="109778"/>
                  </a:lnTo>
                  <a:lnTo>
                    <a:pt x="77381" y="110362"/>
                  </a:lnTo>
                  <a:lnTo>
                    <a:pt x="77736" y="111150"/>
                  </a:lnTo>
                  <a:lnTo>
                    <a:pt x="78105" y="111937"/>
                  </a:lnTo>
                  <a:lnTo>
                    <a:pt x="78371" y="112979"/>
                  </a:lnTo>
                  <a:lnTo>
                    <a:pt x="78536" y="114261"/>
                  </a:lnTo>
                  <a:lnTo>
                    <a:pt x="78701" y="115557"/>
                  </a:lnTo>
                  <a:lnTo>
                    <a:pt x="78778" y="117157"/>
                  </a:lnTo>
                  <a:lnTo>
                    <a:pt x="78778" y="119062"/>
                  </a:lnTo>
                  <a:lnTo>
                    <a:pt x="78778" y="120916"/>
                  </a:lnTo>
                  <a:lnTo>
                    <a:pt x="77635" y="126834"/>
                  </a:lnTo>
                  <a:lnTo>
                    <a:pt x="77279" y="127596"/>
                  </a:lnTo>
                  <a:lnTo>
                    <a:pt x="76860" y="128142"/>
                  </a:lnTo>
                  <a:lnTo>
                    <a:pt x="76403" y="128473"/>
                  </a:lnTo>
                  <a:lnTo>
                    <a:pt x="75946" y="128803"/>
                  </a:lnTo>
                  <a:lnTo>
                    <a:pt x="75412" y="128968"/>
                  </a:lnTo>
                  <a:lnTo>
                    <a:pt x="74815" y="128968"/>
                  </a:lnTo>
                  <a:lnTo>
                    <a:pt x="4152" y="128968"/>
                  </a:lnTo>
                  <a:lnTo>
                    <a:pt x="3632" y="128968"/>
                  </a:lnTo>
                  <a:lnTo>
                    <a:pt x="3136" y="128803"/>
                  </a:lnTo>
                  <a:lnTo>
                    <a:pt x="2667" y="128473"/>
                  </a:lnTo>
                  <a:lnTo>
                    <a:pt x="2209" y="128142"/>
                  </a:lnTo>
                  <a:lnTo>
                    <a:pt x="1790" y="127596"/>
                  </a:lnTo>
                  <a:lnTo>
                    <a:pt x="1435" y="126834"/>
                  </a:lnTo>
                  <a:lnTo>
                    <a:pt x="1066" y="126072"/>
                  </a:lnTo>
                  <a:lnTo>
                    <a:pt x="787" y="125056"/>
                  </a:lnTo>
                  <a:lnTo>
                    <a:pt x="596" y="123774"/>
                  </a:lnTo>
                  <a:lnTo>
                    <a:pt x="393" y="122478"/>
                  </a:lnTo>
                  <a:lnTo>
                    <a:pt x="292" y="120916"/>
                  </a:lnTo>
                  <a:lnTo>
                    <a:pt x="292" y="119062"/>
                  </a:lnTo>
                  <a:lnTo>
                    <a:pt x="292" y="117157"/>
                  </a:lnTo>
                  <a:lnTo>
                    <a:pt x="2578" y="109423"/>
                  </a:lnTo>
                  <a:lnTo>
                    <a:pt x="3035" y="109054"/>
                  </a:lnTo>
                  <a:lnTo>
                    <a:pt x="3556" y="108877"/>
                  </a:lnTo>
                  <a:lnTo>
                    <a:pt x="4152" y="108877"/>
                  </a:lnTo>
                  <a:lnTo>
                    <a:pt x="28003" y="108877"/>
                  </a:lnTo>
                  <a:lnTo>
                    <a:pt x="28003" y="25539"/>
                  </a:lnTo>
                  <a:lnTo>
                    <a:pt x="7416" y="36918"/>
                  </a:lnTo>
                  <a:lnTo>
                    <a:pt x="5905" y="37642"/>
                  </a:lnTo>
                  <a:lnTo>
                    <a:pt x="4660" y="38087"/>
                  </a:lnTo>
                  <a:lnTo>
                    <a:pt x="3708" y="38252"/>
                  </a:lnTo>
                  <a:lnTo>
                    <a:pt x="2755" y="38417"/>
                  </a:lnTo>
                  <a:lnTo>
                    <a:pt x="0" y="31407"/>
                  </a:lnTo>
                  <a:lnTo>
                    <a:pt x="0" y="28905"/>
                  </a:lnTo>
                  <a:lnTo>
                    <a:pt x="0" y="27317"/>
                  </a:lnTo>
                  <a:lnTo>
                    <a:pt x="25" y="26022"/>
                  </a:lnTo>
                  <a:lnTo>
                    <a:pt x="101" y="24993"/>
                  </a:lnTo>
                  <a:lnTo>
                    <a:pt x="165" y="23977"/>
                  </a:lnTo>
                  <a:lnTo>
                    <a:pt x="330" y="23101"/>
                  </a:lnTo>
                  <a:lnTo>
                    <a:pt x="596" y="22377"/>
                  </a:lnTo>
                  <a:lnTo>
                    <a:pt x="850" y="21653"/>
                  </a:lnTo>
                  <a:lnTo>
                    <a:pt x="31076" y="1295"/>
                  </a:lnTo>
                  <a:lnTo>
                    <a:pt x="31407" y="1028"/>
                  </a:lnTo>
                  <a:lnTo>
                    <a:pt x="40309" y="0"/>
                  </a:lnTo>
                  <a:lnTo>
                    <a:pt x="42354" y="0"/>
                  </a:lnTo>
                  <a:close/>
                </a:path>
              </a:pathLst>
            </a:custGeom>
            <a:ln w="10667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293594" y="3797607"/>
              <a:ext cx="79375" cy="129539"/>
            </a:xfrm>
            <a:custGeom>
              <a:avLst/>
              <a:gdLst/>
              <a:ahLst/>
              <a:cxnLst/>
              <a:rect l="l" t="t" r="r" b="b"/>
              <a:pathLst>
                <a:path w="79375" h="129539">
                  <a:moveTo>
                    <a:pt x="42354" y="0"/>
                  </a:moveTo>
                  <a:lnTo>
                    <a:pt x="44869" y="0"/>
                  </a:lnTo>
                  <a:lnTo>
                    <a:pt x="46888" y="50"/>
                  </a:lnTo>
                  <a:lnTo>
                    <a:pt x="48450" y="152"/>
                  </a:lnTo>
                  <a:lnTo>
                    <a:pt x="49999" y="253"/>
                  </a:lnTo>
                  <a:lnTo>
                    <a:pt x="51168" y="419"/>
                  </a:lnTo>
                  <a:lnTo>
                    <a:pt x="51955" y="647"/>
                  </a:lnTo>
                  <a:lnTo>
                    <a:pt x="52755" y="876"/>
                  </a:lnTo>
                  <a:lnTo>
                    <a:pt x="53276" y="1193"/>
                  </a:lnTo>
                  <a:lnTo>
                    <a:pt x="53543" y="1587"/>
                  </a:lnTo>
                  <a:lnTo>
                    <a:pt x="53809" y="1981"/>
                  </a:lnTo>
                  <a:lnTo>
                    <a:pt x="53936" y="2476"/>
                  </a:lnTo>
                  <a:lnTo>
                    <a:pt x="53936" y="3073"/>
                  </a:lnTo>
                  <a:lnTo>
                    <a:pt x="53936" y="108877"/>
                  </a:lnTo>
                  <a:lnTo>
                    <a:pt x="74815" y="108877"/>
                  </a:lnTo>
                  <a:lnTo>
                    <a:pt x="75412" y="108877"/>
                  </a:lnTo>
                  <a:lnTo>
                    <a:pt x="75958" y="109054"/>
                  </a:lnTo>
                  <a:lnTo>
                    <a:pt x="76454" y="109423"/>
                  </a:lnTo>
                  <a:lnTo>
                    <a:pt x="76949" y="109778"/>
                  </a:lnTo>
                  <a:lnTo>
                    <a:pt x="77381" y="110362"/>
                  </a:lnTo>
                  <a:lnTo>
                    <a:pt x="77736" y="111150"/>
                  </a:lnTo>
                  <a:lnTo>
                    <a:pt x="78105" y="111937"/>
                  </a:lnTo>
                  <a:lnTo>
                    <a:pt x="78371" y="112979"/>
                  </a:lnTo>
                  <a:lnTo>
                    <a:pt x="78536" y="114261"/>
                  </a:lnTo>
                  <a:lnTo>
                    <a:pt x="78701" y="115557"/>
                  </a:lnTo>
                  <a:lnTo>
                    <a:pt x="78778" y="117157"/>
                  </a:lnTo>
                  <a:lnTo>
                    <a:pt x="78778" y="119062"/>
                  </a:lnTo>
                  <a:lnTo>
                    <a:pt x="78778" y="120916"/>
                  </a:lnTo>
                  <a:lnTo>
                    <a:pt x="76403" y="128473"/>
                  </a:lnTo>
                  <a:lnTo>
                    <a:pt x="75946" y="128803"/>
                  </a:lnTo>
                  <a:lnTo>
                    <a:pt x="75412" y="128968"/>
                  </a:lnTo>
                  <a:lnTo>
                    <a:pt x="74815" y="128968"/>
                  </a:lnTo>
                  <a:lnTo>
                    <a:pt x="4152" y="128968"/>
                  </a:lnTo>
                  <a:lnTo>
                    <a:pt x="3632" y="128968"/>
                  </a:lnTo>
                  <a:lnTo>
                    <a:pt x="3136" y="128803"/>
                  </a:lnTo>
                  <a:lnTo>
                    <a:pt x="2667" y="128473"/>
                  </a:lnTo>
                  <a:lnTo>
                    <a:pt x="2209" y="128142"/>
                  </a:lnTo>
                  <a:lnTo>
                    <a:pt x="1790" y="127596"/>
                  </a:lnTo>
                  <a:lnTo>
                    <a:pt x="1435" y="126834"/>
                  </a:lnTo>
                  <a:lnTo>
                    <a:pt x="1066" y="126072"/>
                  </a:lnTo>
                  <a:lnTo>
                    <a:pt x="787" y="125056"/>
                  </a:lnTo>
                  <a:lnTo>
                    <a:pt x="596" y="123774"/>
                  </a:lnTo>
                  <a:lnTo>
                    <a:pt x="393" y="122478"/>
                  </a:lnTo>
                  <a:lnTo>
                    <a:pt x="292" y="120916"/>
                  </a:lnTo>
                  <a:lnTo>
                    <a:pt x="292" y="119062"/>
                  </a:lnTo>
                  <a:lnTo>
                    <a:pt x="292" y="117157"/>
                  </a:lnTo>
                  <a:lnTo>
                    <a:pt x="2578" y="109423"/>
                  </a:lnTo>
                  <a:lnTo>
                    <a:pt x="3035" y="109054"/>
                  </a:lnTo>
                  <a:lnTo>
                    <a:pt x="3556" y="108877"/>
                  </a:lnTo>
                  <a:lnTo>
                    <a:pt x="4152" y="108877"/>
                  </a:lnTo>
                  <a:lnTo>
                    <a:pt x="28003" y="108877"/>
                  </a:lnTo>
                  <a:lnTo>
                    <a:pt x="28003" y="25539"/>
                  </a:lnTo>
                  <a:lnTo>
                    <a:pt x="7416" y="36918"/>
                  </a:lnTo>
                  <a:lnTo>
                    <a:pt x="5905" y="37642"/>
                  </a:lnTo>
                  <a:lnTo>
                    <a:pt x="4660" y="38087"/>
                  </a:lnTo>
                  <a:lnTo>
                    <a:pt x="3708" y="38252"/>
                  </a:lnTo>
                  <a:lnTo>
                    <a:pt x="2755" y="38417"/>
                  </a:lnTo>
                  <a:lnTo>
                    <a:pt x="1993" y="38226"/>
                  </a:lnTo>
                  <a:lnTo>
                    <a:pt x="0" y="31407"/>
                  </a:lnTo>
                  <a:lnTo>
                    <a:pt x="0" y="28905"/>
                  </a:lnTo>
                  <a:lnTo>
                    <a:pt x="0" y="27317"/>
                  </a:lnTo>
                  <a:lnTo>
                    <a:pt x="596" y="22377"/>
                  </a:lnTo>
                  <a:lnTo>
                    <a:pt x="850" y="21653"/>
                  </a:lnTo>
                  <a:lnTo>
                    <a:pt x="31076" y="1295"/>
                  </a:lnTo>
                  <a:lnTo>
                    <a:pt x="31407" y="1028"/>
                  </a:lnTo>
                  <a:lnTo>
                    <a:pt x="31813" y="812"/>
                  </a:lnTo>
                  <a:lnTo>
                    <a:pt x="32308" y="647"/>
                  </a:lnTo>
                  <a:lnTo>
                    <a:pt x="32804" y="482"/>
                  </a:lnTo>
                  <a:lnTo>
                    <a:pt x="40309" y="0"/>
                  </a:lnTo>
                  <a:lnTo>
                    <a:pt x="42354" y="0"/>
                  </a:lnTo>
                  <a:close/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387091" y="3796222"/>
              <a:ext cx="90805" cy="132715"/>
            </a:xfrm>
            <a:custGeom>
              <a:avLst/>
              <a:gdLst/>
              <a:ahLst/>
              <a:cxnLst/>
              <a:rect l="l" t="t" r="r" b="b"/>
              <a:pathLst>
                <a:path w="90804" h="132714">
                  <a:moveTo>
                    <a:pt x="46812" y="0"/>
                  </a:moveTo>
                  <a:lnTo>
                    <a:pt x="53873" y="0"/>
                  </a:lnTo>
                  <a:lnTo>
                    <a:pt x="59931" y="761"/>
                  </a:lnTo>
                  <a:lnTo>
                    <a:pt x="64973" y="2285"/>
                  </a:lnTo>
                  <a:lnTo>
                    <a:pt x="70015" y="3797"/>
                  </a:lnTo>
                  <a:lnTo>
                    <a:pt x="84569" y="18656"/>
                  </a:lnTo>
                  <a:lnTo>
                    <a:pt x="86118" y="22517"/>
                  </a:lnTo>
                  <a:lnTo>
                    <a:pt x="86893" y="26796"/>
                  </a:lnTo>
                  <a:lnTo>
                    <a:pt x="86893" y="31483"/>
                  </a:lnTo>
                  <a:lnTo>
                    <a:pt x="86893" y="34582"/>
                  </a:lnTo>
                  <a:lnTo>
                    <a:pt x="86385" y="37591"/>
                  </a:lnTo>
                  <a:lnTo>
                    <a:pt x="85356" y="40538"/>
                  </a:lnTo>
                  <a:lnTo>
                    <a:pt x="84340" y="43472"/>
                  </a:lnTo>
                  <a:lnTo>
                    <a:pt x="82905" y="46253"/>
                  </a:lnTo>
                  <a:lnTo>
                    <a:pt x="81051" y="48894"/>
                  </a:lnTo>
                  <a:lnTo>
                    <a:pt x="79209" y="51536"/>
                  </a:lnTo>
                  <a:lnTo>
                    <a:pt x="76936" y="54025"/>
                  </a:lnTo>
                  <a:lnTo>
                    <a:pt x="74231" y="56362"/>
                  </a:lnTo>
                  <a:lnTo>
                    <a:pt x="71526" y="58712"/>
                  </a:lnTo>
                  <a:lnTo>
                    <a:pt x="68452" y="60832"/>
                  </a:lnTo>
                  <a:lnTo>
                    <a:pt x="65023" y="62750"/>
                  </a:lnTo>
                  <a:lnTo>
                    <a:pt x="69049" y="64858"/>
                  </a:lnTo>
                  <a:lnTo>
                    <a:pt x="72643" y="67106"/>
                  </a:lnTo>
                  <a:lnTo>
                    <a:pt x="75806" y="69481"/>
                  </a:lnTo>
                  <a:lnTo>
                    <a:pt x="78981" y="71856"/>
                  </a:lnTo>
                  <a:lnTo>
                    <a:pt x="88823" y="85915"/>
                  </a:lnTo>
                  <a:lnTo>
                    <a:pt x="89979" y="89014"/>
                  </a:lnTo>
                  <a:lnTo>
                    <a:pt x="90550" y="92379"/>
                  </a:lnTo>
                  <a:lnTo>
                    <a:pt x="90550" y="96011"/>
                  </a:lnTo>
                  <a:lnTo>
                    <a:pt x="90550" y="101815"/>
                  </a:lnTo>
                  <a:lnTo>
                    <a:pt x="78625" y="123075"/>
                  </a:lnTo>
                  <a:lnTo>
                    <a:pt x="74701" y="126212"/>
                  </a:lnTo>
                  <a:lnTo>
                    <a:pt x="69837" y="128587"/>
                  </a:lnTo>
                  <a:lnTo>
                    <a:pt x="64033" y="130200"/>
                  </a:lnTo>
                  <a:lnTo>
                    <a:pt x="58229" y="131813"/>
                  </a:lnTo>
                  <a:lnTo>
                    <a:pt x="51523" y="132626"/>
                  </a:lnTo>
                  <a:lnTo>
                    <a:pt x="43941" y="132626"/>
                  </a:lnTo>
                  <a:lnTo>
                    <a:pt x="36677" y="132626"/>
                  </a:lnTo>
                  <a:lnTo>
                    <a:pt x="30314" y="131902"/>
                  </a:lnTo>
                  <a:lnTo>
                    <a:pt x="24841" y="130441"/>
                  </a:lnTo>
                  <a:lnTo>
                    <a:pt x="19367" y="128993"/>
                  </a:lnTo>
                  <a:lnTo>
                    <a:pt x="14782" y="126872"/>
                  </a:lnTo>
                  <a:lnTo>
                    <a:pt x="11087" y="124066"/>
                  </a:lnTo>
                  <a:lnTo>
                    <a:pt x="7391" y="121259"/>
                  </a:lnTo>
                  <a:lnTo>
                    <a:pt x="4622" y="117792"/>
                  </a:lnTo>
                  <a:lnTo>
                    <a:pt x="2768" y="113677"/>
                  </a:lnTo>
                  <a:lnTo>
                    <a:pt x="927" y="109550"/>
                  </a:lnTo>
                  <a:lnTo>
                    <a:pt x="0" y="104813"/>
                  </a:lnTo>
                  <a:lnTo>
                    <a:pt x="0" y="99466"/>
                  </a:lnTo>
                  <a:lnTo>
                    <a:pt x="0" y="95846"/>
                  </a:lnTo>
                  <a:lnTo>
                    <a:pt x="25539" y="65722"/>
                  </a:lnTo>
                  <a:lnTo>
                    <a:pt x="22174" y="63868"/>
                  </a:lnTo>
                  <a:lnTo>
                    <a:pt x="19138" y="61874"/>
                  </a:lnTo>
                  <a:lnTo>
                    <a:pt x="16433" y="59728"/>
                  </a:lnTo>
                  <a:lnTo>
                    <a:pt x="13728" y="57594"/>
                  </a:lnTo>
                  <a:lnTo>
                    <a:pt x="3657" y="38011"/>
                  </a:lnTo>
                  <a:lnTo>
                    <a:pt x="3657" y="34442"/>
                  </a:lnTo>
                  <a:lnTo>
                    <a:pt x="3657" y="29298"/>
                  </a:lnTo>
                  <a:lnTo>
                    <a:pt x="4571" y="24625"/>
                  </a:lnTo>
                  <a:lnTo>
                    <a:pt x="6388" y="20446"/>
                  </a:lnTo>
                  <a:lnTo>
                    <a:pt x="8191" y="16255"/>
                  </a:lnTo>
                  <a:lnTo>
                    <a:pt x="28003" y="2476"/>
                  </a:lnTo>
                  <a:lnTo>
                    <a:pt x="33413" y="825"/>
                  </a:lnTo>
                  <a:lnTo>
                    <a:pt x="39687" y="0"/>
                  </a:lnTo>
                  <a:lnTo>
                    <a:pt x="46812" y="0"/>
                  </a:lnTo>
                  <a:close/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646502" y="3788806"/>
              <a:ext cx="82550" cy="138430"/>
            </a:xfrm>
            <a:custGeom>
              <a:avLst/>
              <a:gdLst/>
              <a:ahLst/>
              <a:cxnLst/>
              <a:rect l="l" t="t" r="r" b="b"/>
              <a:pathLst>
                <a:path w="82550" h="138429">
                  <a:moveTo>
                    <a:pt x="12471" y="0"/>
                  </a:moveTo>
                  <a:lnTo>
                    <a:pt x="14922" y="0"/>
                  </a:lnTo>
                  <a:lnTo>
                    <a:pt x="16929" y="101"/>
                  </a:lnTo>
                  <a:lnTo>
                    <a:pt x="24942" y="3594"/>
                  </a:lnTo>
                  <a:lnTo>
                    <a:pt x="24942" y="4254"/>
                  </a:lnTo>
                  <a:lnTo>
                    <a:pt x="24942" y="81749"/>
                  </a:lnTo>
                  <a:lnTo>
                    <a:pt x="51079" y="46609"/>
                  </a:lnTo>
                  <a:lnTo>
                    <a:pt x="51600" y="45821"/>
                  </a:lnTo>
                  <a:lnTo>
                    <a:pt x="52197" y="45123"/>
                  </a:lnTo>
                  <a:lnTo>
                    <a:pt x="52857" y="44538"/>
                  </a:lnTo>
                  <a:lnTo>
                    <a:pt x="53517" y="43942"/>
                  </a:lnTo>
                  <a:lnTo>
                    <a:pt x="54394" y="43484"/>
                  </a:lnTo>
                  <a:lnTo>
                    <a:pt x="63220" y="42164"/>
                  </a:lnTo>
                  <a:lnTo>
                    <a:pt x="65722" y="42164"/>
                  </a:lnTo>
                  <a:lnTo>
                    <a:pt x="68160" y="42164"/>
                  </a:lnTo>
                  <a:lnTo>
                    <a:pt x="70231" y="42240"/>
                  </a:lnTo>
                  <a:lnTo>
                    <a:pt x="71907" y="42405"/>
                  </a:lnTo>
                  <a:lnTo>
                    <a:pt x="73596" y="42570"/>
                  </a:lnTo>
                  <a:lnTo>
                    <a:pt x="78092" y="44386"/>
                  </a:lnTo>
                  <a:lnTo>
                    <a:pt x="78486" y="44881"/>
                  </a:lnTo>
                  <a:lnTo>
                    <a:pt x="78689" y="45491"/>
                  </a:lnTo>
                  <a:lnTo>
                    <a:pt x="78689" y="46215"/>
                  </a:lnTo>
                  <a:lnTo>
                    <a:pt x="78689" y="47205"/>
                  </a:lnTo>
                  <a:lnTo>
                    <a:pt x="49885" y="82245"/>
                  </a:lnTo>
                  <a:lnTo>
                    <a:pt x="79781" y="128460"/>
                  </a:lnTo>
                  <a:lnTo>
                    <a:pt x="80568" y="129781"/>
                  </a:lnTo>
                  <a:lnTo>
                    <a:pt x="81140" y="130924"/>
                  </a:lnTo>
                  <a:lnTo>
                    <a:pt x="81508" y="131876"/>
                  </a:lnTo>
                  <a:lnTo>
                    <a:pt x="82054" y="134505"/>
                  </a:lnTo>
                  <a:lnTo>
                    <a:pt x="82054" y="135153"/>
                  </a:lnTo>
                  <a:lnTo>
                    <a:pt x="81876" y="135737"/>
                  </a:lnTo>
                  <a:lnTo>
                    <a:pt x="81508" y="136232"/>
                  </a:lnTo>
                  <a:lnTo>
                    <a:pt x="81140" y="136728"/>
                  </a:lnTo>
                  <a:lnTo>
                    <a:pt x="80479" y="137121"/>
                  </a:lnTo>
                  <a:lnTo>
                    <a:pt x="79527" y="137414"/>
                  </a:lnTo>
                  <a:lnTo>
                    <a:pt x="78574" y="137718"/>
                  </a:lnTo>
                  <a:lnTo>
                    <a:pt x="77266" y="137947"/>
                  </a:lnTo>
                  <a:lnTo>
                    <a:pt x="75615" y="138112"/>
                  </a:lnTo>
                  <a:lnTo>
                    <a:pt x="73964" y="138277"/>
                  </a:lnTo>
                  <a:lnTo>
                    <a:pt x="71831" y="138353"/>
                  </a:lnTo>
                  <a:lnTo>
                    <a:pt x="69189" y="138353"/>
                  </a:lnTo>
                  <a:lnTo>
                    <a:pt x="66484" y="138353"/>
                  </a:lnTo>
                  <a:lnTo>
                    <a:pt x="58445" y="137515"/>
                  </a:lnTo>
                  <a:lnTo>
                    <a:pt x="57365" y="137223"/>
                  </a:lnTo>
                  <a:lnTo>
                    <a:pt x="54343" y="134200"/>
                  </a:lnTo>
                  <a:lnTo>
                    <a:pt x="24942" y="87680"/>
                  </a:lnTo>
                  <a:lnTo>
                    <a:pt x="24942" y="134404"/>
                  </a:lnTo>
                  <a:lnTo>
                    <a:pt x="24942" y="135064"/>
                  </a:lnTo>
                  <a:lnTo>
                    <a:pt x="24752" y="135636"/>
                  </a:lnTo>
                  <a:lnTo>
                    <a:pt x="14922" y="138353"/>
                  </a:lnTo>
                  <a:lnTo>
                    <a:pt x="12471" y="138353"/>
                  </a:lnTo>
                  <a:lnTo>
                    <a:pt x="10033" y="138353"/>
                  </a:lnTo>
                  <a:lnTo>
                    <a:pt x="8026" y="138277"/>
                  </a:lnTo>
                  <a:lnTo>
                    <a:pt x="6438" y="138112"/>
                  </a:lnTo>
                  <a:lnTo>
                    <a:pt x="4851" y="137947"/>
                  </a:lnTo>
                  <a:lnTo>
                    <a:pt x="596" y="136131"/>
                  </a:lnTo>
                  <a:lnTo>
                    <a:pt x="203" y="135636"/>
                  </a:lnTo>
                  <a:lnTo>
                    <a:pt x="0" y="135064"/>
                  </a:lnTo>
                  <a:lnTo>
                    <a:pt x="0" y="134404"/>
                  </a:lnTo>
                  <a:lnTo>
                    <a:pt x="0" y="4254"/>
                  </a:lnTo>
                  <a:lnTo>
                    <a:pt x="0" y="3594"/>
                  </a:lnTo>
                  <a:lnTo>
                    <a:pt x="203" y="2997"/>
                  </a:lnTo>
                  <a:lnTo>
                    <a:pt x="596" y="2476"/>
                  </a:lnTo>
                  <a:lnTo>
                    <a:pt x="990" y="1943"/>
                  </a:lnTo>
                  <a:lnTo>
                    <a:pt x="10033" y="0"/>
                  </a:lnTo>
                  <a:lnTo>
                    <a:pt x="12471" y="0"/>
                  </a:lnTo>
                  <a:close/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734733" y="3796423"/>
              <a:ext cx="95707" cy="13223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734745" y="3796424"/>
              <a:ext cx="95885" cy="132715"/>
            </a:xfrm>
            <a:custGeom>
              <a:avLst/>
              <a:gdLst/>
              <a:ahLst/>
              <a:cxnLst/>
              <a:rect l="l" t="t" r="r" b="b"/>
              <a:pathLst>
                <a:path w="95884" h="132714">
                  <a:moveTo>
                    <a:pt x="62941" y="0"/>
                  </a:moveTo>
                  <a:lnTo>
                    <a:pt x="66370" y="0"/>
                  </a:lnTo>
                  <a:lnTo>
                    <a:pt x="69684" y="241"/>
                  </a:lnTo>
                  <a:lnTo>
                    <a:pt x="91541" y="7226"/>
                  </a:lnTo>
                  <a:lnTo>
                    <a:pt x="92265" y="7823"/>
                  </a:lnTo>
                  <a:lnTo>
                    <a:pt x="92798" y="8432"/>
                  </a:lnTo>
                  <a:lnTo>
                    <a:pt x="93129" y="9055"/>
                  </a:lnTo>
                  <a:lnTo>
                    <a:pt x="93459" y="9677"/>
                  </a:lnTo>
                  <a:lnTo>
                    <a:pt x="93726" y="10452"/>
                  </a:lnTo>
                  <a:lnTo>
                    <a:pt x="93916" y="11379"/>
                  </a:lnTo>
                  <a:lnTo>
                    <a:pt x="94119" y="12306"/>
                  </a:lnTo>
                  <a:lnTo>
                    <a:pt x="94284" y="13474"/>
                  </a:lnTo>
                  <a:lnTo>
                    <a:pt x="94411" y="14897"/>
                  </a:lnTo>
                  <a:lnTo>
                    <a:pt x="94551" y="16319"/>
                  </a:lnTo>
                  <a:lnTo>
                    <a:pt x="94615" y="18046"/>
                  </a:lnTo>
                  <a:lnTo>
                    <a:pt x="94615" y="20091"/>
                  </a:lnTo>
                  <a:lnTo>
                    <a:pt x="94615" y="21869"/>
                  </a:lnTo>
                  <a:lnTo>
                    <a:pt x="94551" y="23329"/>
                  </a:lnTo>
                  <a:lnTo>
                    <a:pt x="94411" y="24447"/>
                  </a:lnTo>
                  <a:lnTo>
                    <a:pt x="94284" y="25565"/>
                  </a:lnTo>
                  <a:lnTo>
                    <a:pt x="94068" y="26479"/>
                  </a:lnTo>
                  <a:lnTo>
                    <a:pt x="93764" y="27165"/>
                  </a:lnTo>
                  <a:lnTo>
                    <a:pt x="93472" y="27863"/>
                  </a:lnTo>
                  <a:lnTo>
                    <a:pt x="93116" y="28333"/>
                  </a:lnTo>
                  <a:lnTo>
                    <a:pt x="92684" y="28600"/>
                  </a:lnTo>
                  <a:lnTo>
                    <a:pt x="92252" y="28867"/>
                  </a:lnTo>
                  <a:lnTo>
                    <a:pt x="91770" y="28994"/>
                  </a:lnTo>
                  <a:lnTo>
                    <a:pt x="91249" y="28994"/>
                  </a:lnTo>
                  <a:lnTo>
                    <a:pt x="90195" y="28994"/>
                  </a:lnTo>
                  <a:lnTo>
                    <a:pt x="88950" y="28536"/>
                  </a:lnTo>
                  <a:lnTo>
                    <a:pt x="87541" y="27609"/>
                  </a:lnTo>
                  <a:lnTo>
                    <a:pt x="86118" y="26695"/>
                  </a:lnTo>
                  <a:lnTo>
                    <a:pt x="84366" y="25679"/>
                  </a:lnTo>
                  <a:lnTo>
                    <a:pt x="82283" y="24599"/>
                  </a:lnTo>
                  <a:lnTo>
                    <a:pt x="80213" y="23507"/>
                  </a:lnTo>
                  <a:lnTo>
                    <a:pt x="77724" y="22517"/>
                  </a:lnTo>
                  <a:lnTo>
                    <a:pt x="74815" y="21628"/>
                  </a:lnTo>
                  <a:lnTo>
                    <a:pt x="71920" y="20739"/>
                  </a:lnTo>
                  <a:lnTo>
                    <a:pt x="68516" y="20294"/>
                  </a:lnTo>
                  <a:lnTo>
                    <a:pt x="64617" y="20294"/>
                  </a:lnTo>
                  <a:lnTo>
                    <a:pt x="60921" y="20294"/>
                  </a:lnTo>
                  <a:lnTo>
                    <a:pt x="47752" y="26327"/>
                  </a:lnTo>
                  <a:lnTo>
                    <a:pt x="45732" y="28308"/>
                  </a:lnTo>
                  <a:lnTo>
                    <a:pt x="44107" y="30683"/>
                  </a:lnTo>
                  <a:lnTo>
                    <a:pt x="42849" y="33451"/>
                  </a:lnTo>
                  <a:lnTo>
                    <a:pt x="41592" y="36220"/>
                  </a:lnTo>
                  <a:lnTo>
                    <a:pt x="40640" y="39357"/>
                  </a:lnTo>
                  <a:lnTo>
                    <a:pt x="39979" y="42849"/>
                  </a:lnTo>
                  <a:lnTo>
                    <a:pt x="67094" y="42849"/>
                  </a:lnTo>
                  <a:lnTo>
                    <a:pt x="67564" y="42849"/>
                  </a:lnTo>
                  <a:lnTo>
                    <a:pt x="68008" y="42989"/>
                  </a:lnTo>
                  <a:lnTo>
                    <a:pt x="68427" y="43256"/>
                  </a:lnTo>
                  <a:lnTo>
                    <a:pt x="68859" y="43510"/>
                  </a:lnTo>
                  <a:lnTo>
                    <a:pt x="69215" y="43954"/>
                  </a:lnTo>
                  <a:lnTo>
                    <a:pt x="69469" y="44589"/>
                  </a:lnTo>
                  <a:lnTo>
                    <a:pt x="69735" y="45211"/>
                  </a:lnTo>
                  <a:lnTo>
                    <a:pt x="69951" y="46050"/>
                  </a:lnTo>
                  <a:lnTo>
                    <a:pt x="70116" y="47104"/>
                  </a:lnTo>
                  <a:lnTo>
                    <a:pt x="70281" y="48171"/>
                  </a:lnTo>
                  <a:lnTo>
                    <a:pt x="70358" y="49479"/>
                  </a:lnTo>
                  <a:lnTo>
                    <a:pt x="70358" y="51066"/>
                  </a:lnTo>
                  <a:lnTo>
                    <a:pt x="70358" y="54165"/>
                  </a:lnTo>
                  <a:lnTo>
                    <a:pt x="70065" y="56337"/>
                  </a:lnTo>
                  <a:lnTo>
                    <a:pt x="69469" y="57556"/>
                  </a:lnTo>
                  <a:lnTo>
                    <a:pt x="68884" y="58775"/>
                  </a:lnTo>
                  <a:lnTo>
                    <a:pt x="68084" y="59385"/>
                  </a:lnTo>
                  <a:lnTo>
                    <a:pt x="67094" y="59385"/>
                  </a:lnTo>
                  <a:lnTo>
                    <a:pt x="37998" y="59385"/>
                  </a:lnTo>
                  <a:lnTo>
                    <a:pt x="37807" y="64896"/>
                  </a:lnTo>
                  <a:lnTo>
                    <a:pt x="37807" y="66217"/>
                  </a:lnTo>
                  <a:lnTo>
                    <a:pt x="37807" y="67398"/>
                  </a:lnTo>
                  <a:lnTo>
                    <a:pt x="37998" y="73342"/>
                  </a:lnTo>
                  <a:lnTo>
                    <a:pt x="67094" y="73342"/>
                  </a:lnTo>
                  <a:lnTo>
                    <a:pt x="67564" y="73342"/>
                  </a:lnTo>
                  <a:lnTo>
                    <a:pt x="68008" y="73482"/>
                  </a:lnTo>
                  <a:lnTo>
                    <a:pt x="68427" y="73786"/>
                  </a:lnTo>
                  <a:lnTo>
                    <a:pt x="68859" y="74079"/>
                  </a:lnTo>
                  <a:lnTo>
                    <a:pt x="69215" y="74536"/>
                  </a:lnTo>
                  <a:lnTo>
                    <a:pt x="69469" y="75171"/>
                  </a:lnTo>
                  <a:lnTo>
                    <a:pt x="69735" y="75793"/>
                  </a:lnTo>
                  <a:lnTo>
                    <a:pt x="69951" y="76631"/>
                  </a:lnTo>
                  <a:lnTo>
                    <a:pt x="70116" y="77685"/>
                  </a:lnTo>
                  <a:lnTo>
                    <a:pt x="70281" y="78752"/>
                  </a:lnTo>
                  <a:lnTo>
                    <a:pt x="70358" y="80035"/>
                  </a:lnTo>
                  <a:lnTo>
                    <a:pt x="70358" y="81546"/>
                  </a:lnTo>
                  <a:lnTo>
                    <a:pt x="70358" y="84581"/>
                  </a:lnTo>
                  <a:lnTo>
                    <a:pt x="70065" y="86753"/>
                  </a:lnTo>
                  <a:lnTo>
                    <a:pt x="69469" y="88036"/>
                  </a:lnTo>
                  <a:lnTo>
                    <a:pt x="68884" y="89319"/>
                  </a:lnTo>
                  <a:lnTo>
                    <a:pt x="68084" y="89966"/>
                  </a:lnTo>
                  <a:lnTo>
                    <a:pt x="67094" y="89966"/>
                  </a:lnTo>
                  <a:lnTo>
                    <a:pt x="39878" y="89966"/>
                  </a:lnTo>
                  <a:lnTo>
                    <a:pt x="40411" y="93332"/>
                  </a:lnTo>
                  <a:lnTo>
                    <a:pt x="41300" y="96342"/>
                  </a:lnTo>
                  <a:lnTo>
                    <a:pt x="42557" y="99021"/>
                  </a:lnTo>
                  <a:lnTo>
                    <a:pt x="43802" y="101688"/>
                  </a:lnTo>
                  <a:lnTo>
                    <a:pt x="61747" y="111544"/>
                  </a:lnTo>
                  <a:lnTo>
                    <a:pt x="65913" y="111544"/>
                  </a:lnTo>
                  <a:lnTo>
                    <a:pt x="69799" y="111544"/>
                  </a:lnTo>
                  <a:lnTo>
                    <a:pt x="88823" y="104012"/>
                  </a:lnTo>
                  <a:lnTo>
                    <a:pt x="90246" y="103098"/>
                  </a:lnTo>
                  <a:lnTo>
                    <a:pt x="91414" y="102628"/>
                  </a:lnTo>
                  <a:lnTo>
                    <a:pt x="92341" y="102628"/>
                  </a:lnTo>
                  <a:lnTo>
                    <a:pt x="92862" y="102628"/>
                  </a:lnTo>
                  <a:lnTo>
                    <a:pt x="94856" y="104559"/>
                  </a:lnTo>
                  <a:lnTo>
                    <a:pt x="95161" y="105321"/>
                  </a:lnTo>
                  <a:lnTo>
                    <a:pt x="95364" y="106375"/>
                  </a:lnTo>
                  <a:lnTo>
                    <a:pt x="95504" y="107734"/>
                  </a:lnTo>
                  <a:lnTo>
                    <a:pt x="95631" y="109080"/>
                  </a:lnTo>
                  <a:lnTo>
                    <a:pt x="95694" y="110883"/>
                  </a:lnTo>
                  <a:lnTo>
                    <a:pt x="95694" y="113118"/>
                  </a:lnTo>
                  <a:lnTo>
                    <a:pt x="95694" y="116027"/>
                  </a:lnTo>
                  <a:lnTo>
                    <a:pt x="95440" y="118313"/>
                  </a:lnTo>
                  <a:lnTo>
                    <a:pt x="94907" y="120002"/>
                  </a:lnTo>
                  <a:lnTo>
                    <a:pt x="94386" y="121678"/>
                  </a:lnTo>
                  <a:lnTo>
                    <a:pt x="88722" y="126733"/>
                  </a:lnTo>
                  <a:lnTo>
                    <a:pt x="86969" y="127685"/>
                  </a:lnTo>
                  <a:lnTo>
                    <a:pt x="84836" y="128574"/>
                  </a:lnTo>
                  <a:lnTo>
                    <a:pt x="82283" y="129400"/>
                  </a:lnTo>
                  <a:lnTo>
                    <a:pt x="79743" y="130225"/>
                  </a:lnTo>
                  <a:lnTo>
                    <a:pt x="76847" y="130898"/>
                  </a:lnTo>
                  <a:lnTo>
                    <a:pt x="73583" y="131432"/>
                  </a:lnTo>
                  <a:lnTo>
                    <a:pt x="70319" y="131965"/>
                  </a:lnTo>
                  <a:lnTo>
                    <a:pt x="66700" y="132219"/>
                  </a:lnTo>
                  <a:lnTo>
                    <a:pt x="62738" y="132219"/>
                  </a:lnTo>
                  <a:lnTo>
                    <a:pt x="55283" y="132219"/>
                  </a:lnTo>
                  <a:lnTo>
                    <a:pt x="48691" y="131267"/>
                  </a:lnTo>
                  <a:lnTo>
                    <a:pt x="42951" y="129349"/>
                  </a:lnTo>
                  <a:lnTo>
                    <a:pt x="37211" y="127444"/>
                  </a:lnTo>
                  <a:lnTo>
                    <a:pt x="32296" y="124688"/>
                  </a:lnTo>
                  <a:lnTo>
                    <a:pt x="28206" y="121094"/>
                  </a:lnTo>
                  <a:lnTo>
                    <a:pt x="24117" y="117500"/>
                  </a:lnTo>
                  <a:lnTo>
                    <a:pt x="12763" y="89966"/>
                  </a:lnTo>
                  <a:lnTo>
                    <a:pt x="3263" y="89966"/>
                  </a:lnTo>
                  <a:lnTo>
                    <a:pt x="2273" y="89966"/>
                  </a:lnTo>
                  <a:lnTo>
                    <a:pt x="1485" y="89319"/>
                  </a:lnTo>
                  <a:lnTo>
                    <a:pt x="889" y="88036"/>
                  </a:lnTo>
                  <a:lnTo>
                    <a:pt x="292" y="86753"/>
                  </a:lnTo>
                  <a:lnTo>
                    <a:pt x="0" y="84581"/>
                  </a:lnTo>
                  <a:lnTo>
                    <a:pt x="0" y="81546"/>
                  </a:lnTo>
                  <a:lnTo>
                    <a:pt x="0" y="80035"/>
                  </a:lnTo>
                  <a:lnTo>
                    <a:pt x="635" y="75171"/>
                  </a:lnTo>
                  <a:lnTo>
                    <a:pt x="863" y="74536"/>
                  </a:lnTo>
                  <a:lnTo>
                    <a:pt x="1168" y="74079"/>
                  </a:lnTo>
                  <a:lnTo>
                    <a:pt x="1524" y="73786"/>
                  </a:lnTo>
                  <a:lnTo>
                    <a:pt x="1892" y="73482"/>
                  </a:lnTo>
                  <a:lnTo>
                    <a:pt x="2336" y="73342"/>
                  </a:lnTo>
                  <a:lnTo>
                    <a:pt x="2870" y="73342"/>
                  </a:lnTo>
                  <a:lnTo>
                    <a:pt x="11671" y="73342"/>
                  </a:lnTo>
                  <a:lnTo>
                    <a:pt x="11671" y="72351"/>
                  </a:lnTo>
                  <a:lnTo>
                    <a:pt x="11658" y="71310"/>
                  </a:lnTo>
                  <a:lnTo>
                    <a:pt x="11620" y="70218"/>
                  </a:lnTo>
                  <a:lnTo>
                    <a:pt x="11595" y="69126"/>
                  </a:lnTo>
                  <a:lnTo>
                    <a:pt x="11569" y="68059"/>
                  </a:lnTo>
                  <a:lnTo>
                    <a:pt x="11569" y="67005"/>
                  </a:lnTo>
                  <a:lnTo>
                    <a:pt x="11569" y="65684"/>
                  </a:lnTo>
                  <a:lnTo>
                    <a:pt x="11595" y="64376"/>
                  </a:lnTo>
                  <a:lnTo>
                    <a:pt x="11620" y="63093"/>
                  </a:lnTo>
                  <a:lnTo>
                    <a:pt x="11658" y="61810"/>
                  </a:lnTo>
                  <a:lnTo>
                    <a:pt x="11671" y="60566"/>
                  </a:lnTo>
                  <a:lnTo>
                    <a:pt x="11671" y="59385"/>
                  </a:lnTo>
                  <a:lnTo>
                    <a:pt x="2870" y="59385"/>
                  </a:lnTo>
                  <a:lnTo>
                    <a:pt x="1879" y="59385"/>
                  </a:lnTo>
                  <a:lnTo>
                    <a:pt x="1155" y="58775"/>
                  </a:lnTo>
                  <a:lnTo>
                    <a:pt x="685" y="57556"/>
                  </a:lnTo>
                  <a:lnTo>
                    <a:pt x="228" y="56337"/>
                  </a:lnTo>
                  <a:lnTo>
                    <a:pt x="0" y="54165"/>
                  </a:lnTo>
                  <a:lnTo>
                    <a:pt x="0" y="51066"/>
                  </a:lnTo>
                  <a:lnTo>
                    <a:pt x="0" y="49479"/>
                  </a:lnTo>
                  <a:lnTo>
                    <a:pt x="939" y="44589"/>
                  </a:lnTo>
                  <a:lnTo>
                    <a:pt x="1231" y="43954"/>
                  </a:lnTo>
                  <a:lnTo>
                    <a:pt x="1574" y="43510"/>
                  </a:lnTo>
                  <a:lnTo>
                    <a:pt x="1981" y="43256"/>
                  </a:lnTo>
                  <a:lnTo>
                    <a:pt x="2374" y="42989"/>
                  </a:lnTo>
                  <a:lnTo>
                    <a:pt x="2794" y="42849"/>
                  </a:lnTo>
                  <a:lnTo>
                    <a:pt x="3263" y="42849"/>
                  </a:lnTo>
                  <a:lnTo>
                    <a:pt x="13462" y="42849"/>
                  </a:lnTo>
                  <a:lnTo>
                    <a:pt x="14770" y="36525"/>
                  </a:lnTo>
                  <a:lnTo>
                    <a:pt x="16700" y="30733"/>
                  </a:lnTo>
                  <a:lnTo>
                    <a:pt x="19240" y="25488"/>
                  </a:lnTo>
                  <a:lnTo>
                    <a:pt x="21780" y="20243"/>
                  </a:lnTo>
                  <a:lnTo>
                    <a:pt x="55486" y="0"/>
                  </a:lnTo>
                  <a:lnTo>
                    <a:pt x="62941" y="0"/>
                  </a:lnTo>
                  <a:close/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312217" y="4412450"/>
              <a:ext cx="434860" cy="139941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423925" y="4443922"/>
              <a:ext cx="34290" cy="59055"/>
            </a:xfrm>
            <a:custGeom>
              <a:avLst/>
              <a:gdLst/>
              <a:ahLst/>
              <a:cxnLst/>
              <a:rect l="l" t="t" r="r" b="b"/>
              <a:pathLst>
                <a:path w="34289" h="59054">
                  <a:moveTo>
                    <a:pt x="33743" y="0"/>
                  </a:moveTo>
                  <a:lnTo>
                    <a:pt x="0" y="58889"/>
                  </a:lnTo>
                  <a:lnTo>
                    <a:pt x="33947" y="58889"/>
                  </a:lnTo>
                  <a:lnTo>
                    <a:pt x="33947" y="0"/>
                  </a:lnTo>
                  <a:lnTo>
                    <a:pt x="33743" y="0"/>
                  </a:lnTo>
                  <a:close/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533551" y="4440354"/>
              <a:ext cx="39370" cy="91440"/>
            </a:xfrm>
            <a:custGeom>
              <a:avLst/>
              <a:gdLst/>
              <a:ahLst/>
              <a:cxnLst/>
              <a:rect l="l" t="t" r="r" b="b"/>
              <a:pathLst>
                <a:path w="39370" h="91439">
                  <a:moveTo>
                    <a:pt x="19697" y="0"/>
                  </a:moveTo>
                  <a:lnTo>
                    <a:pt x="15798" y="0"/>
                  </a:lnTo>
                  <a:lnTo>
                    <a:pt x="12585" y="939"/>
                  </a:lnTo>
                  <a:lnTo>
                    <a:pt x="10045" y="2832"/>
                  </a:lnTo>
                  <a:lnTo>
                    <a:pt x="7505" y="4711"/>
                  </a:lnTo>
                  <a:lnTo>
                    <a:pt x="0" y="37477"/>
                  </a:lnTo>
                  <a:lnTo>
                    <a:pt x="0" y="44932"/>
                  </a:lnTo>
                  <a:lnTo>
                    <a:pt x="0" y="54038"/>
                  </a:lnTo>
                  <a:lnTo>
                    <a:pt x="355" y="61582"/>
                  </a:lnTo>
                  <a:lnTo>
                    <a:pt x="1092" y="67551"/>
                  </a:lnTo>
                  <a:lnTo>
                    <a:pt x="1816" y="73520"/>
                  </a:lnTo>
                  <a:lnTo>
                    <a:pt x="10490" y="89230"/>
                  </a:lnTo>
                  <a:lnTo>
                    <a:pt x="12928" y="90652"/>
                  </a:lnTo>
                  <a:lnTo>
                    <a:pt x="15862" y="91351"/>
                  </a:lnTo>
                  <a:lnTo>
                    <a:pt x="19291" y="91351"/>
                  </a:lnTo>
                  <a:lnTo>
                    <a:pt x="21869" y="91351"/>
                  </a:lnTo>
                  <a:lnTo>
                    <a:pt x="24142" y="90944"/>
                  </a:lnTo>
                  <a:lnTo>
                    <a:pt x="26123" y="90119"/>
                  </a:lnTo>
                  <a:lnTo>
                    <a:pt x="28105" y="89293"/>
                  </a:lnTo>
                  <a:lnTo>
                    <a:pt x="38747" y="60274"/>
                  </a:lnTo>
                  <a:lnTo>
                    <a:pt x="38976" y="56121"/>
                  </a:lnTo>
                  <a:lnTo>
                    <a:pt x="39090" y="51536"/>
                  </a:lnTo>
                  <a:lnTo>
                    <a:pt x="39090" y="46520"/>
                  </a:lnTo>
                  <a:lnTo>
                    <a:pt x="39090" y="40449"/>
                  </a:lnTo>
                  <a:lnTo>
                    <a:pt x="38925" y="35090"/>
                  </a:lnTo>
                  <a:lnTo>
                    <a:pt x="38595" y="30441"/>
                  </a:lnTo>
                  <a:lnTo>
                    <a:pt x="38265" y="25793"/>
                  </a:lnTo>
                  <a:lnTo>
                    <a:pt x="37757" y="21742"/>
                  </a:lnTo>
                  <a:lnTo>
                    <a:pt x="37058" y="18313"/>
                  </a:lnTo>
                  <a:lnTo>
                    <a:pt x="36372" y="14884"/>
                  </a:lnTo>
                  <a:lnTo>
                    <a:pt x="25831" y="901"/>
                  </a:lnTo>
                  <a:lnTo>
                    <a:pt x="23977" y="304"/>
                  </a:lnTo>
                  <a:lnTo>
                    <a:pt x="21932" y="0"/>
                  </a:lnTo>
                  <a:lnTo>
                    <a:pt x="19697" y="0"/>
                  </a:lnTo>
                  <a:close/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403135" y="4421456"/>
              <a:ext cx="95250" cy="129539"/>
            </a:xfrm>
            <a:custGeom>
              <a:avLst/>
              <a:gdLst/>
              <a:ahLst/>
              <a:cxnLst/>
              <a:rect l="l" t="t" r="r" b="b"/>
              <a:pathLst>
                <a:path w="95250" h="129539">
                  <a:moveTo>
                    <a:pt x="61366" y="0"/>
                  </a:moveTo>
                  <a:lnTo>
                    <a:pt x="64731" y="0"/>
                  </a:lnTo>
                  <a:lnTo>
                    <a:pt x="67602" y="88"/>
                  </a:lnTo>
                  <a:lnTo>
                    <a:pt x="69976" y="241"/>
                  </a:lnTo>
                  <a:lnTo>
                    <a:pt x="72351" y="406"/>
                  </a:lnTo>
                  <a:lnTo>
                    <a:pt x="74244" y="673"/>
                  </a:lnTo>
                  <a:lnTo>
                    <a:pt x="75666" y="1041"/>
                  </a:lnTo>
                  <a:lnTo>
                    <a:pt x="77088" y="1396"/>
                  </a:lnTo>
                  <a:lnTo>
                    <a:pt x="78117" y="1841"/>
                  </a:lnTo>
                  <a:lnTo>
                    <a:pt x="78778" y="2374"/>
                  </a:lnTo>
                  <a:lnTo>
                    <a:pt x="79438" y="2908"/>
                  </a:lnTo>
                  <a:lnTo>
                    <a:pt x="79768" y="3530"/>
                  </a:lnTo>
                  <a:lnTo>
                    <a:pt x="79768" y="4254"/>
                  </a:lnTo>
                  <a:lnTo>
                    <a:pt x="79768" y="81356"/>
                  </a:lnTo>
                  <a:lnTo>
                    <a:pt x="91147" y="81356"/>
                  </a:lnTo>
                  <a:lnTo>
                    <a:pt x="92214" y="81356"/>
                  </a:lnTo>
                  <a:lnTo>
                    <a:pt x="93116" y="82156"/>
                  </a:lnTo>
                  <a:lnTo>
                    <a:pt x="93878" y="83781"/>
                  </a:lnTo>
                  <a:lnTo>
                    <a:pt x="94627" y="85394"/>
                  </a:lnTo>
                  <a:lnTo>
                    <a:pt x="95008" y="88087"/>
                  </a:lnTo>
                  <a:lnTo>
                    <a:pt x="95008" y="91846"/>
                  </a:lnTo>
                  <a:lnTo>
                    <a:pt x="95008" y="95211"/>
                  </a:lnTo>
                  <a:lnTo>
                    <a:pt x="94665" y="97764"/>
                  </a:lnTo>
                  <a:lnTo>
                    <a:pt x="93967" y="99517"/>
                  </a:lnTo>
                  <a:lnTo>
                    <a:pt x="93281" y="101269"/>
                  </a:lnTo>
                  <a:lnTo>
                    <a:pt x="92341" y="102133"/>
                  </a:lnTo>
                  <a:lnTo>
                    <a:pt x="91147" y="102133"/>
                  </a:lnTo>
                  <a:lnTo>
                    <a:pt x="79768" y="102133"/>
                  </a:lnTo>
                  <a:lnTo>
                    <a:pt x="79768" y="125298"/>
                  </a:lnTo>
                  <a:lnTo>
                    <a:pt x="79768" y="125958"/>
                  </a:lnTo>
                  <a:lnTo>
                    <a:pt x="79578" y="126530"/>
                  </a:lnTo>
                  <a:lnTo>
                    <a:pt x="79171" y="127025"/>
                  </a:lnTo>
                  <a:lnTo>
                    <a:pt x="78778" y="127520"/>
                  </a:lnTo>
                  <a:lnTo>
                    <a:pt x="78092" y="127939"/>
                  </a:lnTo>
                  <a:lnTo>
                    <a:pt x="77101" y="128269"/>
                  </a:lnTo>
                  <a:lnTo>
                    <a:pt x="76111" y="128600"/>
                  </a:lnTo>
                  <a:lnTo>
                    <a:pt x="74828" y="128841"/>
                  </a:lnTo>
                  <a:lnTo>
                    <a:pt x="73240" y="129006"/>
                  </a:lnTo>
                  <a:lnTo>
                    <a:pt x="71653" y="129171"/>
                  </a:lnTo>
                  <a:lnTo>
                    <a:pt x="69608" y="129260"/>
                  </a:lnTo>
                  <a:lnTo>
                    <a:pt x="67106" y="129260"/>
                  </a:lnTo>
                  <a:lnTo>
                    <a:pt x="64731" y="129260"/>
                  </a:lnTo>
                  <a:lnTo>
                    <a:pt x="62737" y="129171"/>
                  </a:lnTo>
                  <a:lnTo>
                    <a:pt x="54736" y="125958"/>
                  </a:lnTo>
                  <a:lnTo>
                    <a:pt x="54736" y="125298"/>
                  </a:lnTo>
                  <a:lnTo>
                    <a:pt x="54736" y="102133"/>
                  </a:lnTo>
                  <a:lnTo>
                    <a:pt x="5740" y="102133"/>
                  </a:lnTo>
                  <a:lnTo>
                    <a:pt x="4813" y="102133"/>
                  </a:lnTo>
                  <a:lnTo>
                    <a:pt x="3987" y="102019"/>
                  </a:lnTo>
                  <a:lnTo>
                    <a:pt x="0" y="93027"/>
                  </a:lnTo>
                  <a:lnTo>
                    <a:pt x="0" y="90462"/>
                  </a:lnTo>
                  <a:lnTo>
                    <a:pt x="0" y="88353"/>
                  </a:lnTo>
                  <a:lnTo>
                    <a:pt x="50" y="86512"/>
                  </a:lnTo>
                  <a:lnTo>
                    <a:pt x="152" y="84962"/>
                  </a:lnTo>
                  <a:lnTo>
                    <a:pt x="253" y="83413"/>
                  </a:lnTo>
                  <a:lnTo>
                    <a:pt x="1638" y="77203"/>
                  </a:lnTo>
                  <a:lnTo>
                    <a:pt x="2057" y="76072"/>
                  </a:lnTo>
                  <a:lnTo>
                    <a:pt x="2603" y="74891"/>
                  </a:lnTo>
                  <a:lnTo>
                    <a:pt x="3263" y="73634"/>
                  </a:lnTo>
                  <a:lnTo>
                    <a:pt x="43052" y="3467"/>
                  </a:lnTo>
                  <a:lnTo>
                    <a:pt x="43383" y="2870"/>
                  </a:lnTo>
                  <a:lnTo>
                    <a:pt x="43941" y="2362"/>
                  </a:lnTo>
                  <a:lnTo>
                    <a:pt x="44742" y="1930"/>
                  </a:lnTo>
                  <a:lnTo>
                    <a:pt x="45529" y="1498"/>
                  </a:lnTo>
                  <a:lnTo>
                    <a:pt x="53441" y="203"/>
                  </a:lnTo>
                  <a:lnTo>
                    <a:pt x="55625" y="63"/>
                  </a:lnTo>
                  <a:lnTo>
                    <a:pt x="58267" y="0"/>
                  </a:lnTo>
                  <a:lnTo>
                    <a:pt x="61366" y="0"/>
                  </a:lnTo>
                  <a:close/>
                </a:path>
              </a:pathLst>
            </a:custGeom>
            <a:ln w="10667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312114" y="4421164"/>
              <a:ext cx="79375" cy="129539"/>
            </a:xfrm>
            <a:custGeom>
              <a:avLst/>
              <a:gdLst/>
              <a:ahLst/>
              <a:cxnLst/>
              <a:rect l="l" t="t" r="r" b="b"/>
              <a:pathLst>
                <a:path w="79375" h="129539">
                  <a:moveTo>
                    <a:pt x="42354" y="0"/>
                  </a:moveTo>
                  <a:lnTo>
                    <a:pt x="44869" y="0"/>
                  </a:lnTo>
                  <a:lnTo>
                    <a:pt x="46888" y="50"/>
                  </a:lnTo>
                  <a:lnTo>
                    <a:pt x="48450" y="139"/>
                  </a:lnTo>
                  <a:lnTo>
                    <a:pt x="49999" y="241"/>
                  </a:lnTo>
                  <a:lnTo>
                    <a:pt x="51168" y="406"/>
                  </a:lnTo>
                  <a:lnTo>
                    <a:pt x="51955" y="635"/>
                  </a:lnTo>
                  <a:lnTo>
                    <a:pt x="52755" y="863"/>
                  </a:lnTo>
                  <a:lnTo>
                    <a:pt x="53276" y="1181"/>
                  </a:lnTo>
                  <a:lnTo>
                    <a:pt x="53543" y="1574"/>
                  </a:lnTo>
                  <a:lnTo>
                    <a:pt x="53809" y="1968"/>
                  </a:lnTo>
                  <a:lnTo>
                    <a:pt x="53936" y="2463"/>
                  </a:lnTo>
                  <a:lnTo>
                    <a:pt x="53936" y="3060"/>
                  </a:lnTo>
                  <a:lnTo>
                    <a:pt x="53936" y="108864"/>
                  </a:lnTo>
                  <a:lnTo>
                    <a:pt x="74815" y="108864"/>
                  </a:lnTo>
                  <a:lnTo>
                    <a:pt x="75412" y="108864"/>
                  </a:lnTo>
                  <a:lnTo>
                    <a:pt x="75958" y="109042"/>
                  </a:lnTo>
                  <a:lnTo>
                    <a:pt x="76454" y="109410"/>
                  </a:lnTo>
                  <a:lnTo>
                    <a:pt x="76949" y="109766"/>
                  </a:lnTo>
                  <a:lnTo>
                    <a:pt x="77381" y="110350"/>
                  </a:lnTo>
                  <a:lnTo>
                    <a:pt x="77736" y="111137"/>
                  </a:lnTo>
                  <a:lnTo>
                    <a:pt x="78105" y="111925"/>
                  </a:lnTo>
                  <a:lnTo>
                    <a:pt x="78371" y="112966"/>
                  </a:lnTo>
                  <a:lnTo>
                    <a:pt x="78536" y="114261"/>
                  </a:lnTo>
                  <a:lnTo>
                    <a:pt x="78701" y="115544"/>
                  </a:lnTo>
                  <a:lnTo>
                    <a:pt x="78778" y="117144"/>
                  </a:lnTo>
                  <a:lnTo>
                    <a:pt x="78778" y="119062"/>
                  </a:lnTo>
                  <a:lnTo>
                    <a:pt x="78778" y="120904"/>
                  </a:lnTo>
                  <a:lnTo>
                    <a:pt x="78676" y="122466"/>
                  </a:lnTo>
                  <a:lnTo>
                    <a:pt x="78486" y="123761"/>
                  </a:lnTo>
                  <a:lnTo>
                    <a:pt x="78282" y="125044"/>
                  </a:lnTo>
                  <a:lnTo>
                    <a:pt x="78003" y="126072"/>
                  </a:lnTo>
                  <a:lnTo>
                    <a:pt x="77635" y="126822"/>
                  </a:lnTo>
                  <a:lnTo>
                    <a:pt x="77279" y="127584"/>
                  </a:lnTo>
                  <a:lnTo>
                    <a:pt x="76860" y="128130"/>
                  </a:lnTo>
                  <a:lnTo>
                    <a:pt x="76403" y="128460"/>
                  </a:lnTo>
                  <a:lnTo>
                    <a:pt x="75946" y="128790"/>
                  </a:lnTo>
                  <a:lnTo>
                    <a:pt x="75412" y="128955"/>
                  </a:lnTo>
                  <a:lnTo>
                    <a:pt x="74815" y="128955"/>
                  </a:lnTo>
                  <a:lnTo>
                    <a:pt x="4152" y="128955"/>
                  </a:lnTo>
                  <a:lnTo>
                    <a:pt x="3632" y="128955"/>
                  </a:lnTo>
                  <a:lnTo>
                    <a:pt x="3136" y="128790"/>
                  </a:lnTo>
                  <a:lnTo>
                    <a:pt x="2667" y="128460"/>
                  </a:lnTo>
                  <a:lnTo>
                    <a:pt x="2209" y="128130"/>
                  </a:lnTo>
                  <a:lnTo>
                    <a:pt x="1790" y="127584"/>
                  </a:lnTo>
                  <a:lnTo>
                    <a:pt x="1435" y="126822"/>
                  </a:lnTo>
                  <a:lnTo>
                    <a:pt x="1066" y="126072"/>
                  </a:lnTo>
                  <a:lnTo>
                    <a:pt x="787" y="125044"/>
                  </a:lnTo>
                  <a:lnTo>
                    <a:pt x="596" y="123761"/>
                  </a:lnTo>
                  <a:lnTo>
                    <a:pt x="393" y="122466"/>
                  </a:lnTo>
                  <a:lnTo>
                    <a:pt x="292" y="120904"/>
                  </a:lnTo>
                  <a:lnTo>
                    <a:pt x="292" y="119062"/>
                  </a:lnTo>
                  <a:lnTo>
                    <a:pt x="292" y="117144"/>
                  </a:lnTo>
                  <a:lnTo>
                    <a:pt x="381" y="115544"/>
                  </a:lnTo>
                  <a:lnTo>
                    <a:pt x="546" y="114261"/>
                  </a:lnTo>
                  <a:lnTo>
                    <a:pt x="711" y="112966"/>
                  </a:lnTo>
                  <a:lnTo>
                    <a:pt x="2578" y="109410"/>
                  </a:lnTo>
                  <a:lnTo>
                    <a:pt x="3035" y="109042"/>
                  </a:lnTo>
                  <a:lnTo>
                    <a:pt x="3556" y="108864"/>
                  </a:lnTo>
                  <a:lnTo>
                    <a:pt x="4152" y="108864"/>
                  </a:lnTo>
                  <a:lnTo>
                    <a:pt x="28003" y="108864"/>
                  </a:lnTo>
                  <a:lnTo>
                    <a:pt x="28003" y="25527"/>
                  </a:lnTo>
                  <a:lnTo>
                    <a:pt x="7416" y="36906"/>
                  </a:lnTo>
                  <a:lnTo>
                    <a:pt x="5905" y="37642"/>
                  </a:lnTo>
                  <a:lnTo>
                    <a:pt x="4660" y="38087"/>
                  </a:lnTo>
                  <a:lnTo>
                    <a:pt x="3708" y="38252"/>
                  </a:lnTo>
                  <a:lnTo>
                    <a:pt x="2755" y="38417"/>
                  </a:lnTo>
                  <a:lnTo>
                    <a:pt x="0" y="31407"/>
                  </a:lnTo>
                  <a:lnTo>
                    <a:pt x="0" y="28892"/>
                  </a:lnTo>
                  <a:lnTo>
                    <a:pt x="0" y="27305"/>
                  </a:lnTo>
                  <a:lnTo>
                    <a:pt x="596" y="22364"/>
                  </a:lnTo>
                  <a:lnTo>
                    <a:pt x="850" y="21640"/>
                  </a:lnTo>
                  <a:lnTo>
                    <a:pt x="31076" y="1282"/>
                  </a:lnTo>
                  <a:lnTo>
                    <a:pt x="31407" y="1016"/>
                  </a:lnTo>
                  <a:lnTo>
                    <a:pt x="31813" y="800"/>
                  </a:lnTo>
                  <a:lnTo>
                    <a:pt x="32308" y="635"/>
                  </a:lnTo>
                  <a:lnTo>
                    <a:pt x="32804" y="469"/>
                  </a:lnTo>
                  <a:lnTo>
                    <a:pt x="37363" y="50"/>
                  </a:lnTo>
                  <a:lnTo>
                    <a:pt x="38646" y="12"/>
                  </a:lnTo>
                  <a:lnTo>
                    <a:pt x="40309" y="0"/>
                  </a:lnTo>
                  <a:lnTo>
                    <a:pt x="42354" y="0"/>
                  </a:lnTo>
                  <a:close/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507340" y="4419780"/>
              <a:ext cx="92075" cy="132715"/>
            </a:xfrm>
            <a:custGeom>
              <a:avLst/>
              <a:gdLst/>
              <a:ahLst/>
              <a:cxnLst/>
              <a:rect l="l" t="t" r="r" b="b"/>
              <a:pathLst>
                <a:path w="92075" h="132714">
                  <a:moveTo>
                    <a:pt x="46988" y="0"/>
                  </a:moveTo>
                  <a:lnTo>
                    <a:pt x="55764" y="0"/>
                  </a:lnTo>
                  <a:lnTo>
                    <a:pt x="63041" y="1498"/>
                  </a:lnTo>
                  <a:lnTo>
                    <a:pt x="89546" y="38150"/>
                  </a:lnTo>
                  <a:lnTo>
                    <a:pt x="91513" y="63236"/>
                  </a:lnTo>
                  <a:lnTo>
                    <a:pt x="91091" y="77603"/>
                  </a:lnTo>
                  <a:lnTo>
                    <a:pt x="77265" y="120408"/>
                  </a:lnTo>
                  <a:lnTo>
                    <a:pt x="53160" y="132613"/>
                  </a:lnTo>
                  <a:lnTo>
                    <a:pt x="44524" y="132613"/>
                  </a:lnTo>
                  <a:lnTo>
                    <a:pt x="35748" y="132613"/>
                  </a:lnTo>
                  <a:lnTo>
                    <a:pt x="3363" y="102616"/>
                  </a:lnTo>
                  <a:lnTo>
                    <a:pt x="0" y="69376"/>
                  </a:lnTo>
                  <a:lnTo>
                    <a:pt x="429" y="55043"/>
                  </a:lnTo>
                  <a:lnTo>
                    <a:pt x="14349" y="12204"/>
                  </a:lnTo>
                  <a:lnTo>
                    <a:pt x="38415" y="0"/>
                  </a:lnTo>
                  <a:lnTo>
                    <a:pt x="46988" y="0"/>
                  </a:lnTo>
                  <a:close/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665021" y="4412350"/>
              <a:ext cx="82550" cy="138430"/>
            </a:xfrm>
            <a:custGeom>
              <a:avLst/>
              <a:gdLst/>
              <a:ahLst/>
              <a:cxnLst/>
              <a:rect l="l" t="t" r="r" b="b"/>
              <a:pathLst>
                <a:path w="82550" h="138429">
                  <a:moveTo>
                    <a:pt x="12471" y="0"/>
                  </a:moveTo>
                  <a:lnTo>
                    <a:pt x="14922" y="0"/>
                  </a:lnTo>
                  <a:lnTo>
                    <a:pt x="16929" y="101"/>
                  </a:lnTo>
                  <a:lnTo>
                    <a:pt x="18516" y="292"/>
                  </a:lnTo>
                  <a:lnTo>
                    <a:pt x="20091" y="495"/>
                  </a:lnTo>
                  <a:lnTo>
                    <a:pt x="21361" y="774"/>
                  </a:lnTo>
                  <a:lnTo>
                    <a:pt x="22326" y="1142"/>
                  </a:lnTo>
                  <a:lnTo>
                    <a:pt x="23279" y="1498"/>
                  </a:lnTo>
                  <a:lnTo>
                    <a:pt x="23952" y="1943"/>
                  </a:lnTo>
                  <a:lnTo>
                    <a:pt x="24358" y="2476"/>
                  </a:lnTo>
                  <a:lnTo>
                    <a:pt x="24752" y="2997"/>
                  </a:lnTo>
                  <a:lnTo>
                    <a:pt x="24942" y="3594"/>
                  </a:lnTo>
                  <a:lnTo>
                    <a:pt x="24942" y="4254"/>
                  </a:lnTo>
                  <a:lnTo>
                    <a:pt x="24942" y="81749"/>
                  </a:lnTo>
                  <a:lnTo>
                    <a:pt x="51079" y="46621"/>
                  </a:lnTo>
                  <a:lnTo>
                    <a:pt x="51600" y="45821"/>
                  </a:lnTo>
                  <a:lnTo>
                    <a:pt x="52197" y="45135"/>
                  </a:lnTo>
                  <a:lnTo>
                    <a:pt x="63220" y="42163"/>
                  </a:lnTo>
                  <a:lnTo>
                    <a:pt x="65722" y="42163"/>
                  </a:lnTo>
                  <a:lnTo>
                    <a:pt x="68160" y="42163"/>
                  </a:lnTo>
                  <a:lnTo>
                    <a:pt x="70231" y="42240"/>
                  </a:lnTo>
                  <a:lnTo>
                    <a:pt x="71907" y="42405"/>
                  </a:lnTo>
                  <a:lnTo>
                    <a:pt x="73596" y="42570"/>
                  </a:lnTo>
                  <a:lnTo>
                    <a:pt x="78092" y="44386"/>
                  </a:lnTo>
                  <a:lnTo>
                    <a:pt x="78486" y="44881"/>
                  </a:lnTo>
                  <a:lnTo>
                    <a:pt x="78689" y="45491"/>
                  </a:lnTo>
                  <a:lnTo>
                    <a:pt x="78689" y="46215"/>
                  </a:lnTo>
                  <a:lnTo>
                    <a:pt x="78689" y="47205"/>
                  </a:lnTo>
                  <a:lnTo>
                    <a:pt x="49885" y="82245"/>
                  </a:lnTo>
                  <a:lnTo>
                    <a:pt x="79781" y="128460"/>
                  </a:lnTo>
                  <a:lnTo>
                    <a:pt x="80568" y="129781"/>
                  </a:lnTo>
                  <a:lnTo>
                    <a:pt x="81140" y="130924"/>
                  </a:lnTo>
                  <a:lnTo>
                    <a:pt x="81508" y="131876"/>
                  </a:lnTo>
                  <a:lnTo>
                    <a:pt x="82054" y="134505"/>
                  </a:lnTo>
                  <a:lnTo>
                    <a:pt x="82054" y="135166"/>
                  </a:lnTo>
                  <a:lnTo>
                    <a:pt x="81876" y="135737"/>
                  </a:lnTo>
                  <a:lnTo>
                    <a:pt x="81508" y="136232"/>
                  </a:lnTo>
                  <a:lnTo>
                    <a:pt x="81140" y="136728"/>
                  </a:lnTo>
                  <a:lnTo>
                    <a:pt x="75615" y="138112"/>
                  </a:lnTo>
                  <a:lnTo>
                    <a:pt x="73964" y="138277"/>
                  </a:lnTo>
                  <a:lnTo>
                    <a:pt x="71831" y="138366"/>
                  </a:lnTo>
                  <a:lnTo>
                    <a:pt x="69189" y="138366"/>
                  </a:lnTo>
                  <a:lnTo>
                    <a:pt x="66484" y="138366"/>
                  </a:lnTo>
                  <a:lnTo>
                    <a:pt x="64287" y="138290"/>
                  </a:lnTo>
                  <a:lnTo>
                    <a:pt x="62611" y="138163"/>
                  </a:lnTo>
                  <a:lnTo>
                    <a:pt x="60921" y="138036"/>
                  </a:lnTo>
                  <a:lnTo>
                    <a:pt x="59537" y="137820"/>
                  </a:lnTo>
                  <a:lnTo>
                    <a:pt x="58445" y="137515"/>
                  </a:lnTo>
                  <a:lnTo>
                    <a:pt x="57353" y="137223"/>
                  </a:lnTo>
                  <a:lnTo>
                    <a:pt x="54343" y="134200"/>
                  </a:lnTo>
                  <a:lnTo>
                    <a:pt x="24942" y="87693"/>
                  </a:lnTo>
                  <a:lnTo>
                    <a:pt x="24942" y="134404"/>
                  </a:lnTo>
                  <a:lnTo>
                    <a:pt x="24942" y="135064"/>
                  </a:lnTo>
                  <a:lnTo>
                    <a:pt x="24752" y="135635"/>
                  </a:lnTo>
                  <a:lnTo>
                    <a:pt x="14922" y="138366"/>
                  </a:lnTo>
                  <a:lnTo>
                    <a:pt x="12471" y="138366"/>
                  </a:lnTo>
                  <a:lnTo>
                    <a:pt x="10033" y="138366"/>
                  </a:lnTo>
                  <a:lnTo>
                    <a:pt x="8026" y="138277"/>
                  </a:lnTo>
                  <a:lnTo>
                    <a:pt x="6438" y="138112"/>
                  </a:lnTo>
                  <a:lnTo>
                    <a:pt x="4851" y="137947"/>
                  </a:lnTo>
                  <a:lnTo>
                    <a:pt x="0" y="135064"/>
                  </a:lnTo>
                  <a:lnTo>
                    <a:pt x="0" y="134404"/>
                  </a:lnTo>
                  <a:lnTo>
                    <a:pt x="0" y="4254"/>
                  </a:lnTo>
                  <a:lnTo>
                    <a:pt x="0" y="3594"/>
                  </a:lnTo>
                  <a:lnTo>
                    <a:pt x="203" y="2997"/>
                  </a:lnTo>
                  <a:lnTo>
                    <a:pt x="596" y="2476"/>
                  </a:lnTo>
                  <a:lnTo>
                    <a:pt x="990" y="1943"/>
                  </a:lnTo>
                  <a:lnTo>
                    <a:pt x="1676" y="1498"/>
                  </a:lnTo>
                  <a:lnTo>
                    <a:pt x="2628" y="1142"/>
                  </a:lnTo>
                  <a:lnTo>
                    <a:pt x="3581" y="774"/>
                  </a:lnTo>
                  <a:lnTo>
                    <a:pt x="4851" y="495"/>
                  </a:lnTo>
                  <a:lnTo>
                    <a:pt x="6438" y="292"/>
                  </a:lnTo>
                  <a:lnTo>
                    <a:pt x="8026" y="101"/>
                  </a:lnTo>
                  <a:lnTo>
                    <a:pt x="10033" y="0"/>
                  </a:lnTo>
                  <a:lnTo>
                    <a:pt x="12471" y="0"/>
                  </a:lnTo>
                  <a:close/>
                </a:path>
              </a:pathLst>
            </a:custGeom>
            <a:ln w="10667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753250" y="4419968"/>
              <a:ext cx="95719" cy="13221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753264" y="4419972"/>
              <a:ext cx="95885" cy="132715"/>
            </a:xfrm>
            <a:custGeom>
              <a:avLst/>
              <a:gdLst/>
              <a:ahLst/>
              <a:cxnLst/>
              <a:rect l="l" t="t" r="r" b="b"/>
              <a:pathLst>
                <a:path w="95884" h="132714">
                  <a:moveTo>
                    <a:pt x="62941" y="0"/>
                  </a:moveTo>
                  <a:lnTo>
                    <a:pt x="66370" y="0"/>
                  </a:lnTo>
                  <a:lnTo>
                    <a:pt x="69684" y="241"/>
                  </a:lnTo>
                  <a:lnTo>
                    <a:pt x="91541" y="7226"/>
                  </a:lnTo>
                  <a:lnTo>
                    <a:pt x="92265" y="7823"/>
                  </a:lnTo>
                  <a:lnTo>
                    <a:pt x="92798" y="8432"/>
                  </a:lnTo>
                  <a:lnTo>
                    <a:pt x="93129" y="9055"/>
                  </a:lnTo>
                  <a:lnTo>
                    <a:pt x="93459" y="9677"/>
                  </a:lnTo>
                  <a:lnTo>
                    <a:pt x="93726" y="10452"/>
                  </a:lnTo>
                  <a:lnTo>
                    <a:pt x="93916" y="11379"/>
                  </a:lnTo>
                  <a:lnTo>
                    <a:pt x="94119" y="12306"/>
                  </a:lnTo>
                  <a:lnTo>
                    <a:pt x="94284" y="13474"/>
                  </a:lnTo>
                  <a:lnTo>
                    <a:pt x="94411" y="14897"/>
                  </a:lnTo>
                  <a:lnTo>
                    <a:pt x="94551" y="16319"/>
                  </a:lnTo>
                  <a:lnTo>
                    <a:pt x="94615" y="18046"/>
                  </a:lnTo>
                  <a:lnTo>
                    <a:pt x="94615" y="20091"/>
                  </a:lnTo>
                  <a:lnTo>
                    <a:pt x="94615" y="21869"/>
                  </a:lnTo>
                  <a:lnTo>
                    <a:pt x="94551" y="23329"/>
                  </a:lnTo>
                  <a:lnTo>
                    <a:pt x="94411" y="24447"/>
                  </a:lnTo>
                  <a:lnTo>
                    <a:pt x="94284" y="25565"/>
                  </a:lnTo>
                  <a:lnTo>
                    <a:pt x="94068" y="26479"/>
                  </a:lnTo>
                  <a:lnTo>
                    <a:pt x="93764" y="27165"/>
                  </a:lnTo>
                  <a:lnTo>
                    <a:pt x="93472" y="27863"/>
                  </a:lnTo>
                  <a:lnTo>
                    <a:pt x="93116" y="28333"/>
                  </a:lnTo>
                  <a:lnTo>
                    <a:pt x="92684" y="28600"/>
                  </a:lnTo>
                  <a:lnTo>
                    <a:pt x="92252" y="28867"/>
                  </a:lnTo>
                  <a:lnTo>
                    <a:pt x="91770" y="28994"/>
                  </a:lnTo>
                  <a:lnTo>
                    <a:pt x="91249" y="28994"/>
                  </a:lnTo>
                  <a:lnTo>
                    <a:pt x="90195" y="28994"/>
                  </a:lnTo>
                  <a:lnTo>
                    <a:pt x="88950" y="28536"/>
                  </a:lnTo>
                  <a:lnTo>
                    <a:pt x="87541" y="27609"/>
                  </a:lnTo>
                  <a:lnTo>
                    <a:pt x="86118" y="26695"/>
                  </a:lnTo>
                  <a:lnTo>
                    <a:pt x="84366" y="25679"/>
                  </a:lnTo>
                  <a:lnTo>
                    <a:pt x="82296" y="24599"/>
                  </a:lnTo>
                  <a:lnTo>
                    <a:pt x="80213" y="23507"/>
                  </a:lnTo>
                  <a:lnTo>
                    <a:pt x="77724" y="22517"/>
                  </a:lnTo>
                  <a:lnTo>
                    <a:pt x="74815" y="21628"/>
                  </a:lnTo>
                  <a:lnTo>
                    <a:pt x="71920" y="20739"/>
                  </a:lnTo>
                  <a:lnTo>
                    <a:pt x="68516" y="20294"/>
                  </a:lnTo>
                  <a:lnTo>
                    <a:pt x="64630" y="20294"/>
                  </a:lnTo>
                  <a:lnTo>
                    <a:pt x="60934" y="20294"/>
                  </a:lnTo>
                  <a:lnTo>
                    <a:pt x="47752" y="26327"/>
                  </a:lnTo>
                  <a:lnTo>
                    <a:pt x="45732" y="28308"/>
                  </a:lnTo>
                  <a:lnTo>
                    <a:pt x="44107" y="30683"/>
                  </a:lnTo>
                  <a:lnTo>
                    <a:pt x="42849" y="33451"/>
                  </a:lnTo>
                  <a:lnTo>
                    <a:pt x="41592" y="36220"/>
                  </a:lnTo>
                  <a:lnTo>
                    <a:pt x="40640" y="39357"/>
                  </a:lnTo>
                  <a:lnTo>
                    <a:pt x="39979" y="42849"/>
                  </a:lnTo>
                  <a:lnTo>
                    <a:pt x="67094" y="42849"/>
                  </a:lnTo>
                  <a:lnTo>
                    <a:pt x="67564" y="42849"/>
                  </a:lnTo>
                  <a:lnTo>
                    <a:pt x="68008" y="42989"/>
                  </a:lnTo>
                  <a:lnTo>
                    <a:pt x="68427" y="43256"/>
                  </a:lnTo>
                  <a:lnTo>
                    <a:pt x="68859" y="43510"/>
                  </a:lnTo>
                  <a:lnTo>
                    <a:pt x="69215" y="43954"/>
                  </a:lnTo>
                  <a:lnTo>
                    <a:pt x="69469" y="44589"/>
                  </a:lnTo>
                  <a:lnTo>
                    <a:pt x="69735" y="45211"/>
                  </a:lnTo>
                  <a:lnTo>
                    <a:pt x="69951" y="46050"/>
                  </a:lnTo>
                  <a:lnTo>
                    <a:pt x="70116" y="47104"/>
                  </a:lnTo>
                  <a:lnTo>
                    <a:pt x="70281" y="48171"/>
                  </a:lnTo>
                  <a:lnTo>
                    <a:pt x="70358" y="49479"/>
                  </a:lnTo>
                  <a:lnTo>
                    <a:pt x="70358" y="51066"/>
                  </a:lnTo>
                  <a:lnTo>
                    <a:pt x="70358" y="54165"/>
                  </a:lnTo>
                  <a:lnTo>
                    <a:pt x="70065" y="56337"/>
                  </a:lnTo>
                  <a:lnTo>
                    <a:pt x="69469" y="57556"/>
                  </a:lnTo>
                  <a:lnTo>
                    <a:pt x="68884" y="58775"/>
                  </a:lnTo>
                  <a:lnTo>
                    <a:pt x="68084" y="59385"/>
                  </a:lnTo>
                  <a:lnTo>
                    <a:pt x="67094" y="59385"/>
                  </a:lnTo>
                  <a:lnTo>
                    <a:pt x="37998" y="59385"/>
                  </a:lnTo>
                  <a:lnTo>
                    <a:pt x="37807" y="64896"/>
                  </a:lnTo>
                  <a:lnTo>
                    <a:pt x="37807" y="66217"/>
                  </a:lnTo>
                  <a:lnTo>
                    <a:pt x="37807" y="67398"/>
                  </a:lnTo>
                  <a:lnTo>
                    <a:pt x="37998" y="73342"/>
                  </a:lnTo>
                  <a:lnTo>
                    <a:pt x="67094" y="73342"/>
                  </a:lnTo>
                  <a:lnTo>
                    <a:pt x="67564" y="73342"/>
                  </a:lnTo>
                  <a:lnTo>
                    <a:pt x="68008" y="73482"/>
                  </a:lnTo>
                  <a:lnTo>
                    <a:pt x="68427" y="73786"/>
                  </a:lnTo>
                  <a:lnTo>
                    <a:pt x="68859" y="74079"/>
                  </a:lnTo>
                  <a:lnTo>
                    <a:pt x="69215" y="74536"/>
                  </a:lnTo>
                  <a:lnTo>
                    <a:pt x="69469" y="75171"/>
                  </a:lnTo>
                  <a:lnTo>
                    <a:pt x="69735" y="75793"/>
                  </a:lnTo>
                  <a:lnTo>
                    <a:pt x="69951" y="76631"/>
                  </a:lnTo>
                  <a:lnTo>
                    <a:pt x="70116" y="77685"/>
                  </a:lnTo>
                  <a:lnTo>
                    <a:pt x="70281" y="78752"/>
                  </a:lnTo>
                  <a:lnTo>
                    <a:pt x="70358" y="80035"/>
                  </a:lnTo>
                  <a:lnTo>
                    <a:pt x="70358" y="81546"/>
                  </a:lnTo>
                  <a:lnTo>
                    <a:pt x="70358" y="84581"/>
                  </a:lnTo>
                  <a:lnTo>
                    <a:pt x="70065" y="86753"/>
                  </a:lnTo>
                  <a:lnTo>
                    <a:pt x="69469" y="88036"/>
                  </a:lnTo>
                  <a:lnTo>
                    <a:pt x="68884" y="89319"/>
                  </a:lnTo>
                  <a:lnTo>
                    <a:pt x="68084" y="89966"/>
                  </a:lnTo>
                  <a:lnTo>
                    <a:pt x="67094" y="89966"/>
                  </a:lnTo>
                  <a:lnTo>
                    <a:pt x="39878" y="89966"/>
                  </a:lnTo>
                  <a:lnTo>
                    <a:pt x="40411" y="93332"/>
                  </a:lnTo>
                  <a:lnTo>
                    <a:pt x="41300" y="96342"/>
                  </a:lnTo>
                  <a:lnTo>
                    <a:pt x="42557" y="99021"/>
                  </a:lnTo>
                  <a:lnTo>
                    <a:pt x="43802" y="101688"/>
                  </a:lnTo>
                  <a:lnTo>
                    <a:pt x="61747" y="111544"/>
                  </a:lnTo>
                  <a:lnTo>
                    <a:pt x="65913" y="111544"/>
                  </a:lnTo>
                  <a:lnTo>
                    <a:pt x="69799" y="111544"/>
                  </a:lnTo>
                  <a:lnTo>
                    <a:pt x="88823" y="104012"/>
                  </a:lnTo>
                  <a:lnTo>
                    <a:pt x="90246" y="103098"/>
                  </a:lnTo>
                  <a:lnTo>
                    <a:pt x="91414" y="102628"/>
                  </a:lnTo>
                  <a:lnTo>
                    <a:pt x="92341" y="102628"/>
                  </a:lnTo>
                  <a:lnTo>
                    <a:pt x="92862" y="102628"/>
                  </a:lnTo>
                  <a:lnTo>
                    <a:pt x="94856" y="104559"/>
                  </a:lnTo>
                  <a:lnTo>
                    <a:pt x="95161" y="105321"/>
                  </a:lnTo>
                  <a:lnTo>
                    <a:pt x="95377" y="106375"/>
                  </a:lnTo>
                  <a:lnTo>
                    <a:pt x="95504" y="107734"/>
                  </a:lnTo>
                  <a:lnTo>
                    <a:pt x="95631" y="109080"/>
                  </a:lnTo>
                  <a:lnTo>
                    <a:pt x="95694" y="110883"/>
                  </a:lnTo>
                  <a:lnTo>
                    <a:pt x="95694" y="113118"/>
                  </a:lnTo>
                  <a:lnTo>
                    <a:pt x="95694" y="116027"/>
                  </a:lnTo>
                  <a:lnTo>
                    <a:pt x="95440" y="118313"/>
                  </a:lnTo>
                  <a:lnTo>
                    <a:pt x="94907" y="120002"/>
                  </a:lnTo>
                  <a:lnTo>
                    <a:pt x="94386" y="121678"/>
                  </a:lnTo>
                  <a:lnTo>
                    <a:pt x="88722" y="126733"/>
                  </a:lnTo>
                  <a:lnTo>
                    <a:pt x="86969" y="127685"/>
                  </a:lnTo>
                  <a:lnTo>
                    <a:pt x="66700" y="132219"/>
                  </a:lnTo>
                  <a:lnTo>
                    <a:pt x="62738" y="132219"/>
                  </a:lnTo>
                  <a:lnTo>
                    <a:pt x="55283" y="132219"/>
                  </a:lnTo>
                  <a:lnTo>
                    <a:pt x="48691" y="131267"/>
                  </a:lnTo>
                  <a:lnTo>
                    <a:pt x="42951" y="129349"/>
                  </a:lnTo>
                  <a:lnTo>
                    <a:pt x="37211" y="127444"/>
                  </a:lnTo>
                  <a:lnTo>
                    <a:pt x="32296" y="124688"/>
                  </a:lnTo>
                  <a:lnTo>
                    <a:pt x="28206" y="121094"/>
                  </a:lnTo>
                  <a:lnTo>
                    <a:pt x="24117" y="117500"/>
                  </a:lnTo>
                  <a:lnTo>
                    <a:pt x="20802" y="113068"/>
                  </a:lnTo>
                  <a:lnTo>
                    <a:pt x="18262" y="107822"/>
                  </a:lnTo>
                  <a:lnTo>
                    <a:pt x="15709" y="102577"/>
                  </a:lnTo>
                  <a:lnTo>
                    <a:pt x="13881" y="96634"/>
                  </a:lnTo>
                  <a:lnTo>
                    <a:pt x="12763" y="89966"/>
                  </a:lnTo>
                  <a:lnTo>
                    <a:pt x="3263" y="89966"/>
                  </a:lnTo>
                  <a:lnTo>
                    <a:pt x="2273" y="89966"/>
                  </a:lnTo>
                  <a:lnTo>
                    <a:pt x="1485" y="89319"/>
                  </a:lnTo>
                  <a:lnTo>
                    <a:pt x="889" y="88036"/>
                  </a:lnTo>
                  <a:lnTo>
                    <a:pt x="292" y="86753"/>
                  </a:lnTo>
                  <a:lnTo>
                    <a:pt x="0" y="84581"/>
                  </a:lnTo>
                  <a:lnTo>
                    <a:pt x="0" y="81546"/>
                  </a:lnTo>
                  <a:lnTo>
                    <a:pt x="0" y="80035"/>
                  </a:lnTo>
                  <a:lnTo>
                    <a:pt x="1524" y="73786"/>
                  </a:lnTo>
                  <a:lnTo>
                    <a:pt x="1892" y="73482"/>
                  </a:lnTo>
                  <a:lnTo>
                    <a:pt x="2336" y="73342"/>
                  </a:lnTo>
                  <a:lnTo>
                    <a:pt x="2870" y="73342"/>
                  </a:lnTo>
                  <a:lnTo>
                    <a:pt x="11671" y="73342"/>
                  </a:lnTo>
                  <a:lnTo>
                    <a:pt x="11671" y="72351"/>
                  </a:lnTo>
                  <a:lnTo>
                    <a:pt x="11658" y="71310"/>
                  </a:lnTo>
                  <a:lnTo>
                    <a:pt x="11620" y="70218"/>
                  </a:lnTo>
                  <a:lnTo>
                    <a:pt x="11595" y="69126"/>
                  </a:lnTo>
                  <a:lnTo>
                    <a:pt x="11569" y="68059"/>
                  </a:lnTo>
                  <a:lnTo>
                    <a:pt x="11569" y="67005"/>
                  </a:lnTo>
                  <a:lnTo>
                    <a:pt x="11569" y="65684"/>
                  </a:lnTo>
                  <a:lnTo>
                    <a:pt x="11595" y="64376"/>
                  </a:lnTo>
                  <a:lnTo>
                    <a:pt x="11620" y="63093"/>
                  </a:lnTo>
                  <a:lnTo>
                    <a:pt x="11658" y="61810"/>
                  </a:lnTo>
                  <a:lnTo>
                    <a:pt x="11671" y="60566"/>
                  </a:lnTo>
                  <a:lnTo>
                    <a:pt x="11671" y="59385"/>
                  </a:lnTo>
                  <a:lnTo>
                    <a:pt x="2870" y="59385"/>
                  </a:lnTo>
                  <a:lnTo>
                    <a:pt x="1879" y="59385"/>
                  </a:lnTo>
                  <a:lnTo>
                    <a:pt x="1155" y="58775"/>
                  </a:lnTo>
                  <a:lnTo>
                    <a:pt x="685" y="57556"/>
                  </a:lnTo>
                  <a:lnTo>
                    <a:pt x="228" y="56337"/>
                  </a:lnTo>
                  <a:lnTo>
                    <a:pt x="0" y="54165"/>
                  </a:lnTo>
                  <a:lnTo>
                    <a:pt x="0" y="51066"/>
                  </a:lnTo>
                  <a:lnTo>
                    <a:pt x="0" y="49479"/>
                  </a:lnTo>
                  <a:lnTo>
                    <a:pt x="939" y="44589"/>
                  </a:lnTo>
                  <a:lnTo>
                    <a:pt x="1231" y="43954"/>
                  </a:lnTo>
                  <a:lnTo>
                    <a:pt x="1574" y="43510"/>
                  </a:lnTo>
                  <a:lnTo>
                    <a:pt x="1981" y="43256"/>
                  </a:lnTo>
                  <a:lnTo>
                    <a:pt x="2374" y="42989"/>
                  </a:lnTo>
                  <a:lnTo>
                    <a:pt x="2794" y="42849"/>
                  </a:lnTo>
                  <a:lnTo>
                    <a:pt x="3263" y="42849"/>
                  </a:lnTo>
                  <a:lnTo>
                    <a:pt x="13462" y="42849"/>
                  </a:lnTo>
                  <a:lnTo>
                    <a:pt x="14770" y="36525"/>
                  </a:lnTo>
                  <a:lnTo>
                    <a:pt x="16700" y="30733"/>
                  </a:lnTo>
                  <a:lnTo>
                    <a:pt x="19240" y="25488"/>
                  </a:lnTo>
                  <a:lnTo>
                    <a:pt x="21780" y="20243"/>
                  </a:lnTo>
                  <a:lnTo>
                    <a:pt x="55486" y="0"/>
                  </a:lnTo>
                  <a:lnTo>
                    <a:pt x="62941" y="0"/>
                  </a:lnTo>
                  <a:close/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425095" y="4708436"/>
              <a:ext cx="332765" cy="13995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544534" y="4735760"/>
              <a:ext cx="37465" cy="43815"/>
            </a:xfrm>
            <a:custGeom>
              <a:avLst/>
              <a:gdLst/>
              <a:ahLst/>
              <a:cxnLst/>
              <a:rect l="l" t="t" r="r" b="b"/>
              <a:pathLst>
                <a:path w="37465" h="43814">
                  <a:moveTo>
                    <a:pt x="18008" y="0"/>
                  </a:moveTo>
                  <a:lnTo>
                    <a:pt x="14909" y="0"/>
                  </a:lnTo>
                  <a:lnTo>
                    <a:pt x="12230" y="546"/>
                  </a:lnTo>
                  <a:lnTo>
                    <a:pt x="9994" y="1638"/>
                  </a:lnTo>
                  <a:lnTo>
                    <a:pt x="7747" y="2717"/>
                  </a:lnTo>
                  <a:lnTo>
                    <a:pt x="0" y="18935"/>
                  </a:lnTo>
                  <a:lnTo>
                    <a:pt x="0" y="22174"/>
                  </a:lnTo>
                  <a:lnTo>
                    <a:pt x="0" y="25666"/>
                  </a:lnTo>
                  <a:lnTo>
                    <a:pt x="304" y="28752"/>
                  </a:lnTo>
                  <a:lnTo>
                    <a:pt x="939" y="31419"/>
                  </a:lnTo>
                  <a:lnTo>
                    <a:pt x="1562" y="34099"/>
                  </a:lnTo>
                  <a:lnTo>
                    <a:pt x="9194" y="41960"/>
                  </a:lnTo>
                  <a:lnTo>
                    <a:pt x="11379" y="42824"/>
                  </a:lnTo>
                  <a:lnTo>
                    <a:pt x="14020" y="43256"/>
                  </a:lnTo>
                  <a:lnTo>
                    <a:pt x="17119" y="43256"/>
                  </a:lnTo>
                  <a:lnTo>
                    <a:pt x="20942" y="43256"/>
                  </a:lnTo>
                  <a:lnTo>
                    <a:pt x="24561" y="42672"/>
                  </a:lnTo>
                  <a:lnTo>
                    <a:pt x="27952" y="41516"/>
                  </a:lnTo>
                  <a:lnTo>
                    <a:pt x="31356" y="40360"/>
                  </a:lnTo>
                  <a:lnTo>
                    <a:pt x="34366" y="38823"/>
                  </a:lnTo>
                  <a:lnTo>
                    <a:pt x="37007" y="36918"/>
                  </a:lnTo>
                  <a:lnTo>
                    <a:pt x="37007" y="29857"/>
                  </a:lnTo>
                  <a:lnTo>
                    <a:pt x="32258" y="7823"/>
                  </a:lnTo>
                  <a:lnTo>
                    <a:pt x="30670" y="4978"/>
                  </a:lnTo>
                  <a:lnTo>
                    <a:pt x="28702" y="2971"/>
                  </a:lnTo>
                  <a:lnTo>
                    <a:pt x="26327" y="1778"/>
                  </a:lnTo>
                  <a:lnTo>
                    <a:pt x="23952" y="596"/>
                  </a:lnTo>
                  <a:lnTo>
                    <a:pt x="21170" y="0"/>
                  </a:lnTo>
                  <a:lnTo>
                    <a:pt x="18008" y="0"/>
                  </a:lnTo>
                  <a:close/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25002" y="4717154"/>
              <a:ext cx="79375" cy="129539"/>
            </a:xfrm>
            <a:custGeom>
              <a:avLst/>
              <a:gdLst/>
              <a:ahLst/>
              <a:cxnLst/>
              <a:rect l="l" t="t" r="r" b="b"/>
              <a:pathLst>
                <a:path w="79375" h="129539">
                  <a:moveTo>
                    <a:pt x="42354" y="0"/>
                  </a:moveTo>
                  <a:lnTo>
                    <a:pt x="44869" y="0"/>
                  </a:lnTo>
                  <a:lnTo>
                    <a:pt x="46901" y="50"/>
                  </a:lnTo>
                  <a:lnTo>
                    <a:pt x="48450" y="152"/>
                  </a:lnTo>
                  <a:lnTo>
                    <a:pt x="49999" y="241"/>
                  </a:lnTo>
                  <a:lnTo>
                    <a:pt x="51168" y="406"/>
                  </a:lnTo>
                  <a:lnTo>
                    <a:pt x="51955" y="647"/>
                  </a:lnTo>
                  <a:lnTo>
                    <a:pt x="52755" y="876"/>
                  </a:lnTo>
                  <a:lnTo>
                    <a:pt x="53276" y="1181"/>
                  </a:lnTo>
                  <a:lnTo>
                    <a:pt x="53543" y="1587"/>
                  </a:lnTo>
                  <a:lnTo>
                    <a:pt x="53809" y="1981"/>
                  </a:lnTo>
                  <a:lnTo>
                    <a:pt x="53936" y="2476"/>
                  </a:lnTo>
                  <a:lnTo>
                    <a:pt x="53936" y="3073"/>
                  </a:lnTo>
                  <a:lnTo>
                    <a:pt x="53936" y="108864"/>
                  </a:lnTo>
                  <a:lnTo>
                    <a:pt x="74828" y="108864"/>
                  </a:lnTo>
                  <a:lnTo>
                    <a:pt x="75412" y="108864"/>
                  </a:lnTo>
                  <a:lnTo>
                    <a:pt x="75958" y="109042"/>
                  </a:lnTo>
                  <a:lnTo>
                    <a:pt x="76453" y="109410"/>
                  </a:lnTo>
                  <a:lnTo>
                    <a:pt x="76949" y="109778"/>
                  </a:lnTo>
                  <a:lnTo>
                    <a:pt x="77381" y="110350"/>
                  </a:lnTo>
                  <a:lnTo>
                    <a:pt x="77736" y="111137"/>
                  </a:lnTo>
                  <a:lnTo>
                    <a:pt x="78104" y="111937"/>
                  </a:lnTo>
                  <a:lnTo>
                    <a:pt x="78371" y="112979"/>
                  </a:lnTo>
                  <a:lnTo>
                    <a:pt x="78536" y="114261"/>
                  </a:lnTo>
                  <a:lnTo>
                    <a:pt x="78701" y="115544"/>
                  </a:lnTo>
                  <a:lnTo>
                    <a:pt x="78778" y="117144"/>
                  </a:lnTo>
                  <a:lnTo>
                    <a:pt x="78778" y="119062"/>
                  </a:lnTo>
                  <a:lnTo>
                    <a:pt x="78778" y="120904"/>
                  </a:lnTo>
                  <a:lnTo>
                    <a:pt x="78676" y="122478"/>
                  </a:lnTo>
                  <a:lnTo>
                    <a:pt x="76403" y="128460"/>
                  </a:lnTo>
                  <a:lnTo>
                    <a:pt x="75945" y="128790"/>
                  </a:lnTo>
                  <a:lnTo>
                    <a:pt x="75412" y="128955"/>
                  </a:lnTo>
                  <a:lnTo>
                    <a:pt x="74828" y="128955"/>
                  </a:lnTo>
                  <a:lnTo>
                    <a:pt x="4152" y="128955"/>
                  </a:lnTo>
                  <a:lnTo>
                    <a:pt x="3632" y="128955"/>
                  </a:lnTo>
                  <a:lnTo>
                    <a:pt x="3136" y="128790"/>
                  </a:lnTo>
                  <a:lnTo>
                    <a:pt x="596" y="123761"/>
                  </a:lnTo>
                  <a:lnTo>
                    <a:pt x="393" y="122478"/>
                  </a:lnTo>
                  <a:lnTo>
                    <a:pt x="292" y="120904"/>
                  </a:lnTo>
                  <a:lnTo>
                    <a:pt x="292" y="119062"/>
                  </a:lnTo>
                  <a:lnTo>
                    <a:pt x="292" y="117144"/>
                  </a:lnTo>
                  <a:lnTo>
                    <a:pt x="380" y="115544"/>
                  </a:lnTo>
                  <a:lnTo>
                    <a:pt x="546" y="114261"/>
                  </a:lnTo>
                  <a:lnTo>
                    <a:pt x="711" y="112979"/>
                  </a:lnTo>
                  <a:lnTo>
                    <a:pt x="2578" y="109410"/>
                  </a:lnTo>
                  <a:lnTo>
                    <a:pt x="3035" y="109042"/>
                  </a:lnTo>
                  <a:lnTo>
                    <a:pt x="3568" y="108864"/>
                  </a:lnTo>
                  <a:lnTo>
                    <a:pt x="4152" y="108864"/>
                  </a:lnTo>
                  <a:lnTo>
                    <a:pt x="28003" y="108864"/>
                  </a:lnTo>
                  <a:lnTo>
                    <a:pt x="28003" y="25539"/>
                  </a:lnTo>
                  <a:lnTo>
                    <a:pt x="7429" y="36918"/>
                  </a:lnTo>
                  <a:lnTo>
                    <a:pt x="5905" y="37642"/>
                  </a:lnTo>
                  <a:lnTo>
                    <a:pt x="4673" y="38087"/>
                  </a:lnTo>
                  <a:lnTo>
                    <a:pt x="3708" y="38252"/>
                  </a:lnTo>
                  <a:lnTo>
                    <a:pt x="2755" y="38417"/>
                  </a:lnTo>
                  <a:lnTo>
                    <a:pt x="0" y="31407"/>
                  </a:lnTo>
                  <a:lnTo>
                    <a:pt x="0" y="28892"/>
                  </a:lnTo>
                  <a:lnTo>
                    <a:pt x="0" y="27317"/>
                  </a:lnTo>
                  <a:lnTo>
                    <a:pt x="38" y="26009"/>
                  </a:lnTo>
                  <a:lnTo>
                    <a:pt x="101" y="24993"/>
                  </a:lnTo>
                  <a:lnTo>
                    <a:pt x="165" y="23964"/>
                  </a:lnTo>
                  <a:lnTo>
                    <a:pt x="330" y="23088"/>
                  </a:lnTo>
                  <a:lnTo>
                    <a:pt x="596" y="22364"/>
                  </a:lnTo>
                  <a:lnTo>
                    <a:pt x="863" y="21640"/>
                  </a:lnTo>
                  <a:lnTo>
                    <a:pt x="1219" y="21043"/>
                  </a:lnTo>
                  <a:lnTo>
                    <a:pt x="1689" y="20586"/>
                  </a:lnTo>
                  <a:lnTo>
                    <a:pt x="2146" y="20116"/>
                  </a:lnTo>
                  <a:lnTo>
                    <a:pt x="2768" y="19634"/>
                  </a:lnTo>
                  <a:lnTo>
                    <a:pt x="3568" y="19100"/>
                  </a:lnTo>
                  <a:lnTo>
                    <a:pt x="31076" y="1282"/>
                  </a:lnTo>
                  <a:lnTo>
                    <a:pt x="31407" y="1016"/>
                  </a:lnTo>
                  <a:lnTo>
                    <a:pt x="37363" y="50"/>
                  </a:lnTo>
                  <a:lnTo>
                    <a:pt x="38646" y="12"/>
                  </a:lnTo>
                  <a:lnTo>
                    <a:pt x="40309" y="0"/>
                  </a:lnTo>
                  <a:lnTo>
                    <a:pt x="42354" y="0"/>
                  </a:lnTo>
                  <a:close/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518995" y="4715770"/>
              <a:ext cx="88900" cy="132715"/>
            </a:xfrm>
            <a:custGeom>
              <a:avLst/>
              <a:gdLst/>
              <a:ahLst/>
              <a:cxnLst/>
              <a:rect l="l" t="t" r="r" b="b"/>
              <a:pathLst>
                <a:path w="88900" h="132714">
                  <a:moveTo>
                    <a:pt x="44932" y="0"/>
                  </a:moveTo>
                  <a:lnTo>
                    <a:pt x="50876" y="0"/>
                  </a:lnTo>
                  <a:lnTo>
                    <a:pt x="56070" y="685"/>
                  </a:lnTo>
                  <a:lnTo>
                    <a:pt x="85064" y="29591"/>
                  </a:lnTo>
                  <a:lnTo>
                    <a:pt x="86283" y="34074"/>
                  </a:lnTo>
                  <a:lnTo>
                    <a:pt x="87147" y="38925"/>
                  </a:lnTo>
                  <a:lnTo>
                    <a:pt x="87642" y="44132"/>
                  </a:lnTo>
                  <a:lnTo>
                    <a:pt x="88137" y="49352"/>
                  </a:lnTo>
                  <a:lnTo>
                    <a:pt x="88379" y="54800"/>
                  </a:lnTo>
                  <a:lnTo>
                    <a:pt x="88379" y="60464"/>
                  </a:lnTo>
                  <a:lnTo>
                    <a:pt x="88379" y="65684"/>
                  </a:lnTo>
                  <a:lnTo>
                    <a:pt x="81038" y="103454"/>
                  </a:lnTo>
                  <a:lnTo>
                    <a:pt x="78435" y="108267"/>
                  </a:lnTo>
                  <a:lnTo>
                    <a:pt x="75831" y="113093"/>
                  </a:lnTo>
                  <a:lnTo>
                    <a:pt x="53301" y="129451"/>
                  </a:lnTo>
                  <a:lnTo>
                    <a:pt x="47396" y="131559"/>
                  </a:lnTo>
                  <a:lnTo>
                    <a:pt x="40411" y="132613"/>
                  </a:lnTo>
                  <a:lnTo>
                    <a:pt x="32359" y="132613"/>
                  </a:lnTo>
                  <a:lnTo>
                    <a:pt x="29527" y="132613"/>
                  </a:lnTo>
                  <a:lnTo>
                    <a:pt x="16230" y="130543"/>
                  </a:lnTo>
                  <a:lnTo>
                    <a:pt x="13919" y="129946"/>
                  </a:lnTo>
                  <a:lnTo>
                    <a:pt x="4749" y="120446"/>
                  </a:lnTo>
                  <a:lnTo>
                    <a:pt x="4749" y="118071"/>
                  </a:lnTo>
                  <a:lnTo>
                    <a:pt x="4749" y="115887"/>
                  </a:lnTo>
                  <a:lnTo>
                    <a:pt x="5499" y="109753"/>
                  </a:lnTo>
                  <a:lnTo>
                    <a:pt x="5791" y="109029"/>
                  </a:lnTo>
                  <a:lnTo>
                    <a:pt x="6159" y="108546"/>
                  </a:lnTo>
                  <a:lnTo>
                    <a:pt x="6578" y="108318"/>
                  </a:lnTo>
                  <a:lnTo>
                    <a:pt x="7010" y="108089"/>
                  </a:lnTo>
                  <a:lnTo>
                    <a:pt x="7518" y="107975"/>
                  </a:lnTo>
                  <a:lnTo>
                    <a:pt x="8115" y="107975"/>
                  </a:lnTo>
                  <a:lnTo>
                    <a:pt x="8902" y="107975"/>
                  </a:lnTo>
                  <a:lnTo>
                    <a:pt x="10032" y="108204"/>
                  </a:lnTo>
                  <a:lnTo>
                    <a:pt x="11480" y="108661"/>
                  </a:lnTo>
                  <a:lnTo>
                    <a:pt x="12928" y="109131"/>
                  </a:lnTo>
                  <a:lnTo>
                    <a:pt x="14693" y="109651"/>
                  </a:lnTo>
                  <a:lnTo>
                    <a:pt x="16776" y="110248"/>
                  </a:lnTo>
                  <a:lnTo>
                    <a:pt x="18859" y="110845"/>
                  </a:lnTo>
                  <a:lnTo>
                    <a:pt x="21208" y="111379"/>
                  </a:lnTo>
                  <a:lnTo>
                    <a:pt x="23850" y="111836"/>
                  </a:lnTo>
                  <a:lnTo>
                    <a:pt x="26492" y="112293"/>
                  </a:lnTo>
                  <a:lnTo>
                    <a:pt x="29425" y="112522"/>
                  </a:lnTo>
                  <a:lnTo>
                    <a:pt x="32664" y="112522"/>
                  </a:lnTo>
                  <a:lnTo>
                    <a:pt x="38201" y="112522"/>
                  </a:lnTo>
                  <a:lnTo>
                    <a:pt x="42887" y="111531"/>
                  </a:lnTo>
                  <a:lnTo>
                    <a:pt x="61264" y="89865"/>
                  </a:lnTo>
                  <a:lnTo>
                    <a:pt x="62382" y="85445"/>
                  </a:lnTo>
                  <a:lnTo>
                    <a:pt x="63017" y="80784"/>
                  </a:lnTo>
                  <a:lnTo>
                    <a:pt x="63144" y="75907"/>
                  </a:lnTo>
                  <a:lnTo>
                    <a:pt x="60109" y="77825"/>
                  </a:lnTo>
                  <a:lnTo>
                    <a:pt x="56451" y="79489"/>
                  </a:lnTo>
                  <a:lnTo>
                    <a:pt x="52158" y="80911"/>
                  </a:lnTo>
                  <a:lnTo>
                    <a:pt x="47866" y="82321"/>
                  </a:lnTo>
                  <a:lnTo>
                    <a:pt x="42951" y="83032"/>
                  </a:lnTo>
                  <a:lnTo>
                    <a:pt x="37414" y="83032"/>
                  </a:lnTo>
                  <a:lnTo>
                    <a:pt x="30619" y="83032"/>
                  </a:lnTo>
                  <a:lnTo>
                    <a:pt x="8508" y="72644"/>
                  </a:lnTo>
                  <a:lnTo>
                    <a:pt x="5537" y="69278"/>
                  </a:lnTo>
                  <a:lnTo>
                    <a:pt x="3378" y="65189"/>
                  </a:lnTo>
                  <a:lnTo>
                    <a:pt x="2031" y="60375"/>
                  </a:lnTo>
                  <a:lnTo>
                    <a:pt x="673" y="55549"/>
                  </a:lnTo>
                  <a:lnTo>
                    <a:pt x="0" y="50114"/>
                  </a:lnTo>
                  <a:lnTo>
                    <a:pt x="0" y="44043"/>
                  </a:lnTo>
                  <a:lnTo>
                    <a:pt x="0" y="37642"/>
                  </a:lnTo>
                  <a:lnTo>
                    <a:pt x="952" y="31750"/>
                  </a:lnTo>
                  <a:lnTo>
                    <a:pt x="2870" y="26377"/>
                  </a:lnTo>
                  <a:lnTo>
                    <a:pt x="4787" y="20993"/>
                  </a:lnTo>
                  <a:lnTo>
                    <a:pt x="7619" y="16344"/>
                  </a:lnTo>
                  <a:lnTo>
                    <a:pt x="11379" y="12420"/>
                  </a:lnTo>
                  <a:lnTo>
                    <a:pt x="15138" y="8496"/>
                  </a:lnTo>
                  <a:lnTo>
                    <a:pt x="19824" y="5435"/>
                  </a:lnTo>
                  <a:lnTo>
                    <a:pt x="25438" y="3263"/>
                  </a:lnTo>
                  <a:lnTo>
                    <a:pt x="31038" y="1092"/>
                  </a:lnTo>
                  <a:lnTo>
                    <a:pt x="37541" y="0"/>
                  </a:lnTo>
                  <a:lnTo>
                    <a:pt x="44932" y="0"/>
                  </a:lnTo>
                  <a:close/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675814" y="4708340"/>
              <a:ext cx="82550" cy="138430"/>
            </a:xfrm>
            <a:custGeom>
              <a:avLst/>
              <a:gdLst/>
              <a:ahLst/>
              <a:cxnLst/>
              <a:rect l="l" t="t" r="r" b="b"/>
              <a:pathLst>
                <a:path w="82550" h="138429">
                  <a:moveTo>
                    <a:pt x="12471" y="0"/>
                  </a:moveTo>
                  <a:lnTo>
                    <a:pt x="14909" y="0"/>
                  </a:lnTo>
                  <a:lnTo>
                    <a:pt x="16916" y="101"/>
                  </a:lnTo>
                  <a:lnTo>
                    <a:pt x="18503" y="304"/>
                  </a:lnTo>
                  <a:lnTo>
                    <a:pt x="20091" y="495"/>
                  </a:lnTo>
                  <a:lnTo>
                    <a:pt x="24930" y="3594"/>
                  </a:lnTo>
                  <a:lnTo>
                    <a:pt x="24930" y="4254"/>
                  </a:lnTo>
                  <a:lnTo>
                    <a:pt x="24930" y="81749"/>
                  </a:lnTo>
                  <a:lnTo>
                    <a:pt x="51066" y="46621"/>
                  </a:lnTo>
                  <a:lnTo>
                    <a:pt x="51587" y="45821"/>
                  </a:lnTo>
                  <a:lnTo>
                    <a:pt x="52184" y="45135"/>
                  </a:lnTo>
                  <a:lnTo>
                    <a:pt x="52844" y="44538"/>
                  </a:lnTo>
                  <a:lnTo>
                    <a:pt x="53505" y="43941"/>
                  </a:lnTo>
                  <a:lnTo>
                    <a:pt x="54381" y="43484"/>
                  </a:lnTo>
                  <a:lnTo>
                    <a:pt x="55473" y="43154"/>
                  </a:lnTo>
                  <a:lnTo>
                    <a:pt x="56553" y="42824"/>
                  </a:lnTo>
                  <a:lnTo>
                    <a:pt x="57912" y="42583"/>
                  </a:lnTo>
                  <a:lnTo>
                    <a:pt x="59524" y="42417"/>
                  </a:lnTo>
                  <a:lnTo>
                    <a:pt x="61137" y="42252"/>
                  </a:lnTo>
                  <a:lnTo>
                    <a:pt x="63207" y="42163"/>
                  </a:lnTo>
                  <a:lnTo>
                    <a:pt x="65709" y="42163"/>
                  </a:lnTo>
                  <a:lnTo>
                    <a:pt x="68148" y="42163"/>
                  </a:lnTo>
                  <a:lnTo>
                    <a:pt x="70218" y="42252"/>
                  </a:lnTo>
                  <a:lnTo>
                    <a:pt x="71894" y="42417"/>
                  </a:lnTo>
                  <a:lnTo>
                    <a:pt x="73583" y="42583"/>
                  </a:lnTo>
                  <a:lnTo>
                    <a:pt x="78079" y="44399"/>
                  </a:lnTo>
                  <a:lnTo>
                    <a:pt x="78473" y="44881"/>
                  </a:lnTo>
                  <a:lnTo>
                    <a:pt x="78676" y="45504"/>
                  </a:lnTo>
                  <a:lnTo>
                    <a:pt x="78676" y="46227"/>
                  </a:lnTo>
                  <a:lnTo>
                    <a:pt x="78676" y="47218"/>
                  </a:lnTo>
                  <a:lnTo>
                    <a:pt x="78435" y="48272"/>
                  </a:lnTo>
                  <a:lnTo>
                    <a:pt x="77939" y="49390"/>
                  </a:lnTo>
                  <a:lnTo>
                    <a:pt x="77444" y="50507"/>
                  </a:lnTo>
                  <a:lnTo>
                    <a:pt x="76695" y="51701"/>
                  </a:lnTo>
                  <a:lnTo>
                    <a:pt x="75704" y="52958"/>
                  </a:lnTo>
                  <a:lnTo>
                    <a:pt x="49872" y="82245"/>
                  </a:lnTo>
                  <a:lnTo>
                    <a:pt x="79768" y="128473"/>
                  </a:lnTo>
                  <a:lnTo>
                    <a:pt x="80556" y="129793"/>
                  </a:lnTo>
                  <a:lnTo>
                    <a:pt x="81140" y="130924"/>
                  </a:lnTo>
                  <a:lnTo>
                    <a:pt x="81495" y="131876"/>
                  </a:lnTo>
                  <a:lnTo>
                    <a:pt x="82042" y="134505"/>
                  </a:lnTo>
                  <a:lnTo>
                    <a:pt x="82042" y="135166"/>
                  </a:lnTo>
                  <a:lnTo>
                    <a:pt x="81864" y="135737"/>
                  </a:lnTo>
                  <a:lnTo>
                    <a:pt x="81495" y="136232"/>
                  </a:lnTo>
                  <a:lnTo>
                    <a:pt x="81140" y="136728"/>
                  </a:lnTo>
                  <a:lnTo>
                    <a:pt x="80479" y="137134"/>
                  </a:lnTo>
                  <a:lnTo>
                    <a:pt x="79514" y="137426"/>
                  </a:lnTo>
                  <a:lnTo>
                    <a:pt x="78562" y="137718"/>
                  </a:lnTo>
                  <a:lnTo>
                    <a:pt x="77254" y="137947"/>
                  </a:lnTo>
                  <a:lnTo>
                    <a:pt x="75603" y="138112"/>
                  </a:lnTo>
                  <a:lnTo>
                    <a:pt x="73964" y="138277"/>
                  </a:lnTo>
                  <a:lnTo>
                    <a:pt x="71818" y="138366"/>
                  </a:lnTo>
                  <a:lnTo>
                    <a:pt x="69176" y="138366"/>
                  </a:lnTo>
                  <a:lnTo>
                    <a:pt x="66471" y="138366"/>
                  </a:lnTo>
                  <a:lnTo>
                    <a:pt x="64274" y="138302"/>
                  </a:lnTo>
                  <a:lnTo>
                    <a:pt x="62598" y="138163"/>
                  </a:lnTo>
                  <a:lnTo>
                    <a:pt x="60909" y="138036"/>
                  </a:lnTo>
                  <a:lnTo>
                    <a:pt x="55918" y="136283"/>
                  </a:lnTo>
                  <a:lnTo>
                    <a:pt x="55321" y="135762"/>
                  </a:lnTo>
                  <a:lnTo>
                    <a:pt x="54787" y="135064"/>
                  </a:lnTo>
                  <a:lnTo>
                    <a:pt x="54330" y="134213"/>
                  </a:lnTo>
                  <a:lnTo>
                    <a:pt x="24930" y="87693"/>
                  </a:lnTo>
                  <a:lnTo>
                    <a:pt x="24930" y="134404"/>
                  </a:lnTo>
                  <a:lnTo>
                    <a:pt x="24930" y="135064"/>
                  </a:lnTo>
                  <a:lnTo>
                    <a:pt x="24739" y="135648"/>
                  </a:lnTo>
                  <a:lnTo>
                    <a:pt x="24345" y="136143"/>
                  </a:lnTo>
                  <a:lnTo>
                    <a:pt x="23952" y="136639"/>
                  </a:lnTo>
                  <a:lnTo>
                    <a:pt x="23266" y="137045"/>
                  </a:lnTo>
                  <a:lnTo>
                    <a:pt x="22313" y="137375"/>
                  </a:lnTo>
                  <a:lnTo>
                    <a:pt x="21361" y="137706"/>
                  </a:lnTo>
                  <a:lnTo>
                    <a:pt x="20091" y="137947"/>
                  </a:lnTo>
                  <a:lnTo>
                    <a:pt x="18503" y="138112"/>
                  </a:lnTo>
                  <a:lnTo>
                    <a:pt x="16916" y="138277"/>
                  </a:lnTo>
                  <a:lnTo>
                    <a:pt x="14909" y="138366"/>
                  </a:lnTo>
                  <a:lnTo>
                    <a:pt x="12471" y="138366"/>
                  </a:lnTo>
                  <a:lnTo>
                    <a:pt x="10020" y="138366"/>
                  </a:lnTo>
                  <a:lnTo>
                    <a:pt x="8013" y="138277"/>
                  </a:lnTo>
                  <a:lnTo>
                    <a:pt x="6426" y="138112"/>
                  </a:lnTo>
                  <a:lnTo>
                    <a:pt x="4838" y="137947"/>
                  </a:lnTo>
                  <a:lnTo>
                    <a:pt x="0" y="135064"/>
                  </a:lnTo>
                  <a:lnTo>
                    <a:pt x="0" y="134404"/>
                  </a:lnTo>
                  <a:lnTo>
                    <a:pt x="0" y="4254"/>
                  </a:lnTo>
                  <a:lnTo>
                    <a:pt x="0" y="3594"/>
                  </a:lnTo>
                  <a:lnTo>
                    <a:pt x="190" y="3009"/>
                  </a:lnTo>
                  <a:lnTo>
                    <a:pt x="6426" y="304"/>
                  </a:lnTo>
                  <a:lnTo>
                    <a:pt x="8013" y="101"/>
                  </a:lnTo>
                  <a:lnTo>
                    <a:pt x="10020" y="0"/>
                  </a:lnTo>
                  <a:lnTo>
                    <a:pt x="12471" y="0"/>
                  </a:lnTo>
                  <a:close/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764045" y="4715967"/>
              <a:ext cx="95597" cy="13223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764047" y="4715966"/>
              <a:ext cx="95885" cy="132715"/>
            </a:xfrm>
            <a:custGeom>
              <a:avLst/>
              <a:gdLst/>
              <a:ahLst/>
              <a:cxnLst/>
              <a:rect l="l" t="t" r="r" b="b"/>
              <a:pathLst>
                <a:path w="95884" h="132714">
                  <a:moveTo>
                    <a:pt x="62941" y="0"/>
                  </a:moveTo>
                  <a:lnTo>
                    <a:pt x="66370" y="0"/>
                  </a:lnTo>
                  <a:lnTo>
                    <a:pt x="69684" y="241"/>
                  </a:lnTo>
                  <a:lnTo>
                    <a:pt x="91541" y="7226"/>
                  </a:lnTo>
                  <a:lnTo>
                    <a:pt x="92265" y="7823"/>
                  </a:lnTo>
                  <a:lnTo>
                    <a:pt x="92798" y="8432"/>
                  </a:lnTo>
                  <a:lnTo>
                    <a:pt x="93129" y="9055"/>
                  </a:lnTo>
                  <a:lnTo>
                    <a:pt x="93459" y="9677"/>
                  </a:lnTo>
                  <a:lnTo>
                    <a:pt x="93726" y="10452"/>
                  </a:lnTo>
                  <a:lnTo>
                    <a:pt x="93916" y="11379"/>
                  </a:lnTo>
                  <a:lnTo>
                    <a:pt x="94119" y="12306"/>
                  </a:lnTo>
                  <a:lnTo>
                    <a:pt x="94284" y="13474"/>
                  </a:lnTo>
                  <a:lnTo>
                    <a:pt x="94411" y="14897"/>
                  </a:lnTo>
                  <a:lnTo>
                    <a:pt x="94551" y="16319"/>
                  </a:lnTo>
                  <a:lnTo>
                    <a:pt x="94615" y="18046"/>
                  </a:lnTo>
                  <a:lnTo>
                    <a:pt x="94615" y="20091"/>
                  </a:lnTo>
                  <a:lnTo>
                    <a:pt x="94615" y="21869"/>
                  </a:lnTo>
                  <a:lnTo>
                    <a:pt x="94551" y="23329"/>
                  </a:lnTo>
                  <a:lnTo>
                    <a:pt x="94411" y="24447"/>
                  </a:lnTo>
                  <a:lnTo>
                    <a:pt x="94284" y="25565"/>
                  </a:lnTo>
                  <a:lnTo>
                    <a:pt x="94068" y="26479"/>
                  </a:lnTo>
                  <a:lnTo>
                    <a:pt x="93764" y="27165"/>
                  </a:lnTo>
                  <a:lnTo>
                    <a:pt x="93472" y="27863"/>
                  </a:lnTo>
                  <a:lnTo>
                    <a:pt x="93116" y="28333"/>
                  </a:lnTo>
                  <a:lnTo>
                    <a:pt x="92684" y="28600"/>
                  </a:lnTo>
                  <a:lnTo>
                    <a:pt x="92252" y="28867"/>
                  </a:lnTo>
                  <a:lnTo>
                    <a:pt x="91770" y="28994"/>
                  </a:lnTo>
                  <a:lnTo>
                    <a:pt x="91249" y="28994"/>
                  </a:lnTo>
                  <a:lnTo>
                    <a:pt x="90195" y="28994"/>
                  </a:lnTo>
                  <a:lnTo>
                    <a:pt x="88950" y="28536"/>
                  </a:lnTo>
                  <a:lnTo>
                    <a:pt x="87541" y="27609"/>
                  </a:lnTo>
                  <a:lnTo>
                    <a:pt x="86118" y="26695"/>
                  </a:lnTo>
                  <a:lnTo>
                    <a:pt x="84366" y="25679"/>
                  </a:lnTo>
                  <a:lnTo>
                    <a:pt x="82283" y="24599"/>
                  </a:lnTo>
                  <a:lnTo>
                    <a:pt x="80213" y="23507"/>
                  </a:lnTo>
                  <a:lnTo>
                    <a:pt x="77724" y="22517"/>
                  </a:lnTo>
                  <a:lnTo>
                    <a:pt x="74815" y="21628"/>
                  </a:lnTo>
                  <a:lnTo>
                    <a:pt x="71920" y="20739"/>
                  </a:lnTo>
                  <a:lnTo>
                    <a:pt x="68516" y="20294"/>
                  </a:lnTo>
                  <a:lnTo>
                    <a:pt x="64617" y="20294"/>
                  </a:lnTo>
                  <a:lnTo>
                    <a:pt x="60934" y="20294"/>
                  </a:lnTo>
                  <a:lnTo>
                    <a:pt x="47752" y="26327"/>
                  </a:lnTo>
                  <a:lnTo>
                    <a:pt x="45732" y="28308"/>
                  </a:lnTo>
                  <a:lnTo>
                    <a:pt x="44107" y="30683"/>
                  </a:lnTo>
                  <a:lnTo>
                    <a:pt x="42849" y="33451"/>
                  </a:lnTo>
                  <a:lnTo>
                    <a:pt x="41592" y="36220"/>
                  </a:lnTo>
                  <a:lnTo>
                    <a:pt x="40640" y="39357"/>
                  </a:lnTo>
                  <a:lnTo>
                    <a:pt x="39979" y="42849"/>
                  </a:lnTo>
                  <a:lnTo>
                    <a:pt x="67094" y="42849"/>
                  </a:lnTo>
                  <a:lnTo>
                    <a:pt x="67564" y="42849"/>
                  </a:lnTo>
                  <a:lnTo>
                    <a:pt x="68008" y="42989"/>
                  </a:lnTo>
                  <a:lnTo>
                    <a:pt x="68427" y="43256"/>
                  </a:lnTo>
                  <a:lnTo>
                    <a:pt x="68859" y="43510"/>
                  </a:lnTo>
                  <a:lnTo>
                    <a:pt x="69215" y="43954"/>
                  </a:lnTo>
                  <a:lnTo>
                    <a:pt x="69469" y="44589"/>
                  </a:lnTo>
                  <a:lnTo>
                    <a:pt x="69735" y="45211"/>
                  </a:lnTo>
                  <a:lnTo>
                    <a:pt x="69951" y="46050"/>
                  </a:lnTo>
                  <a:lnTo>
                    <a:pt x="70116" y="47104"/>
                  </a:lnTo>
                  <a:lnTo>
                    <a:pt x="70281" y="48171"/>
                  </a:lnTo>
                  <a:lnTo>
                    <a:pt x="70358" y="49479"/>
                  </a:lnTo>
                  <a:lnTo>
                    <a:pt x="70358" y="51066"/>
                  </a:lnTo>
                  <a:lnTo>
                    <a:pt x="70358" y="54165"/>
                  </a:lnTo>
                  <a:lnTo>
                    <a:pt x="70065" y="56337"/>
                  </a:lnTo>
                  <a:lnTo>
                    <a:pt x="69469" y="57556"/>
                  </a:lnTo>
                  <a:lnTo>
                    <a:pt x="68884" y="58775"/>
                  </a:lnTo>
                  <a:lnTo>
                    <a:pt x="68084" y="59385"/>
                  </a:lnTo>
                  <a:lnTo>
                    <a:pt x="67094" y="59385"/>
                  </a:lnTo>
                  <a:lnTo>
                    <a:pt x="37998" y="59385"/>
                  </a:lnTo>
                  <a:lnTo>
                    <a:pt x="37807" y="64896"/>
                  </a:lnTo>
                  <a:lnTo>
                    <a:pt x="37807" y="66217"/>
                  </a:lnTo>
                  <a:lnTo>
                    <a:pt x="37807" y="67398"/>
                  </a:lnTo>
                  <a:lnTo>
                    <a:pt x="37998" y="73342"/>
                  </a:lnTo>
                  <a:lnTo>
                    <a:pt x="67094" y="73342"/>
                  </a:lnTo>
                  <a:lnTo>
                    <a:pt x="67564" y="73342"/>
                  </a:lnTo>
                  <a:lnTo>
                    <a:pt x="68008" y="73482"/>
                  </a:lnTo>
                  <a:lnTo>
                    <a:pt x="68427" y="73786"/>
                  </a:lnTo>
                  <a:lnTo>
                    <a:pt x="68859" y="74079"/>
                  </a:lnTo>
                  <a:lnTo>
                    <a:pt x="69215" y="74536"/>
                  </a:lnTo>
                  <a:lnTo>
                    <a:pt x="69469" y="75171"/>
                  </a:lnTo>
                  <a:lnTo>
                    <a:pt x="69735" y="75793"/>
                  </a:lnTo>
                  <a:lnTo>
                    <a:pt x="69951" y="76631"/>
                  </a:lnTo>
                  <a:lnTo>
                    <a:pt x="70116" y="77685"/>
                  </a:lnTo>
                  <a:lnTo>
                    <a:pt x="70281" y="78752"/>
                  </a:lnTo>
                  <a:lnTo>
                    <a:pt x="70358" y="80035"/>
                  </a:lnTo>
                  <a:lnTo>
                    <a:pt x="70358" y="81546"/>
                  </a:lnTo>
                  <a:lnTo>
                    <a:pt x="70358" y="84581"/>
                  </a:lnTo>
                  <a:lnTo>
                    <a:pt x="70065" y="86753"/>
                  </a:lnTo>
                  <a:lnTo>
                    <a:pt x="69469" y="88036"/>
                  </a:lnTo>
                  <a:lnTo>
                    <a:pt x="68884" y="89319"/>
                  </a:lnTo>
                  <a:lnTo>
                    <a:pt x="68084" y="89966"/>
                  </a:lnTo>
                  <a:lnTo>
                    <a:pt x="67094" y="89966"/>
                  </a:lnTo>
                  <a:lnTo>
                    <a:pt x="39878" y="89966"/>
                  </a:lnTo>
                  <a:lnTo>
                    <a:pt x="40411" y="93332"/>
                  </a:lnTo>
                  <a:lnTo>
                    <a:pt x="41300" y="96342"/>
                  </a:lnTo>
                  <a:lnTo>
                    <a:pt x="42557" y="99021"/>
                  </a:lnTo>
                  <a:lnTo>
                    <a:pt x="43802" y="101688"/>
                  </a:lnTo>
                  <a:lnTo>
                    <a:pt x="61747" y="111544"/>
                  </a:lnTo>
                  <a:lnTo>
                    <a:pt x="65913" y="111544"/>
                  </a:lnTo>
                  <a:lnTo>
                    <a:pt x="69799" y="111544"/>
                  </a:lnTo>
                  <a:lnTo>
                    <a:pt x="88823" y="104012"/>
                  </a:lnTo>
                  <a:lnTo>
                    <a:pt x="90246" y="103098"/>
                  </a:lnTo>
                  <a:lnTo>
                    <a:pt x="91414" y="102628"/>
                  </a:lnTo>
                  <a:lnTo>
                    <a:pt x="92341" y="102628"/>
                  </a:lnTo>
                  <a:lnTo>
                    <a:pt x="92862" y="102628"/>
                  </a:lnTo>
                  <a:lnTo>
                    <a:pt x="94856" y="104559"/>
                  </a:lnTo>
                  <a:lnTo>
                    <a:pt x="95161" y="105321"/>
                  </a:lnTo>
                  <a:lnTo>
                    <a:pt x="95364" y="106375"/>
                  </a:lnTo>
                  <a:lnTo>
                    <a:pt x="95504" y="107734"/>
                  </a:lnTo>
                  <a:lnTo>
                    <a:pt x="95631" y="109080"/>
                  </a:lnTo>
                  <a:lnTo>
                    <a:pt x="95694" y="110883"/>
                  </a:lnTo>
                  <a:lnTo>
                    <a:pt x="95694" y="113118"/>
                  </a:lnTo>
                  <a:lnTo>
                    <a:pt x="95694" y="116027"/>
                  </a:lnTo>
                  <a:lnTo>
                    <a:pt x="95440" y="118313"/>
                  </a:lnTo>
                  <a:lnTo>
                    <a:pt x="94907" y="120002"/>
                  </a:lnTo>
                  <a:lnTo>
                    <a:pt x="94386" y="121678"/>
                  </a:lnTo>
                  <a:lnTo>
                    <a:pt x="88722" y="126733"/>
                  </a:lnTo>
                  <a:lnTo>
                    <a:pt x="86969" y="127685"/>
                  </a:lnTo>
                  <a:lnTo>
                    <a:pt x="84836" y="128574"/>
                  </a:lnTo>
                  <a:lnTo>
                    <a:pt x="82283" y="129400"/>
                  </a:lnTo>
                  <a:lnTo>
                    <a:pt x="79743" y="130225"/>
                  </a:lnTo>
                  <a:lnTo>
                    <a:pt x="76847" y="130898"/>
                  </a:lnTo>
                  <a:lnTo>
                    <a:pt x="73583" y="131432"/>
                  </a:lnTo>
                  <a:lnTo>
                    <a:pt x="70319" y="131965"/>
                  </a:lnTo>
                  <a:lnTo>
                    <a:pt x="66700" y="132219"/>
                  </a:lnTo>
                  <a:lnTo>
                    <a:pt x="62738" y="132219"/>
                  </a:lnTo>
                  <a:lnTo>
                    <a:pt x="55283" y="132219"/>
                  </a:lnTo>
                  <a:lnTo>
                    <a:pt x="48691" y="131267"/>
                  </a:lnTo>
                  <a:lnTo>
                    <a:pt x="42951" y="129349"/>
                  </a:lnTo>
                  <a:lnTo>
                    <a:pt x="37211" y="127444"/>
                  </a:lnTo>
                  <a:lnTo>
                    <a:pt x="32296" y="124688"/>
                  </a:lnTo>
                  <a:lnTo>
                    <a:pt x="28206" y="121094"/>
                  </a:lnTo>
                  <a:lnTo>
                    <a:pt x="24117" y="117500"/>
                  </a:lnTo>
                  <a:lnTo>
                    <a:pt x="12763" y="89966"/>
                  </a:lnTo>
                  <a:lnTo>
                    <a:pt x="3263" y="89966"/>
                  </a:lnTo>
                  <a:lnTo>
                    <a:pt x="2273" y="89966"/>
                  </a:lnTo>
                  <a:lnTo>
                    <a:pt x="1485" y="89319"/>
                  </a:lnTo>
                  <a:lnTo>
                    <a:pt x="889" y="88036"/>
                  </a:lnTo>
                  <a:lnTo>
                    <a:pt x="292" y="86753"/>
                  </a:lnTo>
                  <a:lnTo>
                    <a:pt x="0" y="84581"/>
                  </a:lnTo>
                  <a:lnTo>
                    <a:pt x="0" y="81546"/>
                  </a:lnTo>
                  <a:lnTo>
                    <a:pt x="0" y="80035"/>
                  </a:lnTo>
                  <a:lnTo>
                    <a:pt x="635" y="75171"/>
                  </a:lnTo>
                  <a:lnTo>
                    <a:pt x="863" y="74536"/>
                  </a:lnTo>
                  <a:lnTo>
                    <a:pt x="1168" y="74079"/>
                  </a:lnTo>
                  <a:lnTo>
                    <a:pt x="1524" y="73786"/>
                  </a:lnTo>
                  <a:lnTo>
                    <a:pt x="1892" y="73482"/>
                  </a:lnTo>
                  <a:lnTo>
                    <a:pt x="2336" y="73342"/>
                  </a:lnTo>
                  <a:lnTo>
                    <a:pt x="2870" y="73342"/>
                  </a:lnTo>
                  <a:lnTo>
                    <a:pt x="11671" y="73342"/>
                  </a:lnTo>
                  <a:lnTo>
                    <a:pt x="11671" y="72351"/>
                  </a:lnTo>
                  <a:lnTo>
                    <a:pt x="11658" y="71310"/>
                  </a:lnTo>
                  <a:lnTo>
                    <a:pt x="11620" y="70218"/>
                  </a:lnTo>
                  <a:lnTo>
                    <a:pt x="11595" y="69126"/>
                  </a:lnTo>
                  <a:lnTo>
                    <a:pt x="11569" y="68059"/>
                  </a:lnTo>
                  <a:lnTo>
                    <a:pt x="11569" y="67005"/>
                  </a:lnTo>
                  <a:lnTo>
                    <a:pt x="11569" y="65684"/>
                  </a:lnTo>
                  <a:lnTo>
                    <a:pt x="11595" y="64376"/>
                  </a:lnTo>
                  <a:lnTo>
                    <a:pt x="11620" y="63093"/>
                  </a:lnTo>
                  <a:lnTo>
                    <a:pt x="11658" y="61810"/>
                  </a:lnTo>
                  <a:lnTo>
                    <a:pt x="11671" y="60566"/>
                  </a:lnTo>
                  <a:lnTo>
                    <a:pt x="11671" y="59385"/>
                  </a:lnTo>
                  <a:lnTo>
                    <a:pt x="2870" y="59385"/>
                  </a:lnTo>
                  <a:lnTo>
                    <a:pt x="1879" y="59385"/>
                  </a:lnTo>
                  <a:lnTo>
                    <a:pt x="1155" y="58775"/>
                  </a:lnTo>
                  <a:lnTo>
                    <a:pt x="685" y="57556"/>
                  </a:lnTo>
                  <a:lnTo>
                    <a:pt x="228" y="56337"/>
                  </a:lnTo>
                  <a:lnTo>
                    <a:pt x="0" y="54165"/>
                  </a:lnTo>
                  <a:lnTo>
                    <a:pt x="0" y="51066"/>
                  </a:lnTo>
                  <a:lnTo>
                    <a:pt x="0" y="49479"/>
                  </a:lnTo>
                  <a:lnTo>
                    <a:pt x="939" y="44589"/>
                  </a:lnTo>
                  <a:lnTo>
                    <a:pt x="1231" y="43954"/>
                  </a:lnTo>
                  <a:lnTo>
                    <a:pt x="1574" y="43510"/>
                  </a:lnTo>
                  <a:lnTo>
                    <a:pt x="1981" y="43256"/>
                  </a:lnTo>
                  <a:lnTo>
                    <a:pt x="2374" y="42989"/>
                  </a:lnTo>
                  <a:lnTo>
                    <a:pt x="2794" y="42849"/>
                  </a:lnTo>
                  <a:lnTo>
                    <a:pt x="3263" y="42849"/>
                  </a:lnTo>
                  <a:lnTo>
                    <a:pt x="13462" y="42849"/>
                  </a:lnTo>
                  <a:lnTo>
                    <a:pt x="14770" y="36525"/>
                  </a:lnTo>
                  <a:lnTo>
                    <a:pt x="16700" y="30733"/>
                  </a:lnTo>
                  <a:lnTo>
                    <a:pt x="19240" y="25488"/>
                  </a:lnTo>
                  <a:lnTo>
                    <a:pt x="21780" y="20243"/>
                  </a:lnTo>
                  <a:lnTo>
                    <a:pt x="55486" y="0"/>
                  </a:lnTo>
                  <a:lnTo>
                    <a:pt x="62941" y="0"/>
                  </a:lnTo>
                  <a:close/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092949" y="4835643"/>
              <a:ext cx="1272539" cy="29412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137272" y="4873057"/>
              <a:ext cx="1182370" cy="170815"/>
            </a:xfrm>
            <a:custGeom>
              <a:avLst/>
              <a:gdLst/>
              <a:ahLst/>
              <a:cxnLst/>
              <a:rect l="l" t="t" r="r" b="b"/>
              <a:pathLst>
                <a:path w="1182370" h="170814">
                  <a:moveTo>
                    <a:pt x="0" y="0"/>
                  </a:moveTo>
                  <a:lnTo>
                    <a:pt x="1182014" y="170484"/>
                  </a:lnTo>
                </a:path>
              </a:pathLst>
            </a:custGeom>
            <a:ln w="38099">
              <a:solidFill>
                <a:srgbClr val="4F81BD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085331" y="4603984"/>
              <a:ext cx="1243583" cy="12344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126284" y="4640669"/>
              <a:ext cx="1158240" cy="0"/>
            </a:xfrm>
            <a:custGeom>
              <a:avLst/>
              <a:gdLst/>
              <a:ahLst/>
              <a:cxnLst/>
              <a:rect l="l" t="t" r="r" b="b"/>
              <a:pathLst>
                <a:path w="1158240">
                  <a:moveTo>
                    <a:pt x="0" y="0"/>
                  </a:moveTo>
                  <a:lnTo>
                    <a:pt x="1157986" y="0"/>
                  </a:lnTo>
                </a:path>
              </a:pathLst>
            </a:custGeom>
            <a:ln w="38100">
              <a:solidFill>
                <a:srgbClr val="F79646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085329" y="3419836"/>
              <a:ext cx="1266443" cy="12344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26284" y="3456582"/>
              <a:ext cx="1182370" cy="0"/>
            </a:xfrm>
            <a:custGeom>
              <a:avLst/>
              <a:gdLst/>
              <a:ahLst/>
              <a:cxnLst/>
              <a:rect l="l" t="t" r="r" b="b"/>
              <a:pathLst>
                <a:path w="1182370">
                  <a:moveTo>
                    <a:pt x="0" y="0"/>
                  </a:moveTo>
                  <a:lnTo>
                    <a:pt x="1182014" y="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085332" y="4256514"/>
              <a:ext cx="1243583" cy="13258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126284" y="4293098"/>
              <a:ext cx="1158240" cy="9525"/>
            </a:xfrm>
            <a:custGeom>
              <a:avLst/>
              <a:gdLst/>
              <a:ahLst/>
              <a:cxnLst/>
              <a:rect l="l" t="t" r="r" b="b"/>
              <a:pathLst>
                <a:path w="1158240" h="9525">
                  <a:moveTo>
                    <a:pt x="0" y="0"/>
                  </a:moveTo>
                  <a:lnTo>
                    <a:pt x="1157986" y="9017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3298199" y="1942739"/>
            <a:ext cx="446341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fr-FR" sz="200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…</a:t>
            </a:r>
            <a:r>
              <a:rPr sz="2000" spc="-1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continued</a:t>
            </a:r>
            <a:r>
              <a:rPr sz="2000" spc="-5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und</a:t>
            </a:r>
            <a:r>
              <a:rPr sz="2000" spc="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2000" spc="-1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fr-FR" sz="200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the </a:t>
            </a:r>
            <a:r>
              <a:rPr sz="200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fr-FR" sz="2000" spc="-15" dirty="0" err="1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aptI</a:t>
            </a:r>
            <a:r>
              <a:rPr lang="fr-FR" sz="2000" spc="-20" dirty="0" err="1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nnov</a:t>
            </a:r>
            <a:r>
              <a:rPr sz="2000" spc="-10" dirty="0" smtClean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2000" spc="-2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sz="2000" spc="-4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2000" spc="-1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2000" spc="-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up</a:t>
            </a:r>
            <a:endParaRPr sz="2000" dirty="0">
              <a:solidFill>
                <a:schemeClr val="accent6"/>
              </a:solidFill>
              <a:latin typeface="Bell MT" panose="02020503060305020303" pitchFamily="18" charset="0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3024468" y="5764285"/>
            <a:ext cx="5701892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200</a:t>
            </a:r>
            <a:r>
              <a:rPr sz="1700" spc="-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700" spc="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k</a:t>
            </a: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€</a:t>
            </a:r>
            <a:r>
              <a:rPr sz="1700" spc="-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f</a:t>
            </a:r>
            <a:r>
              <a:rPr sz="1700" spc="-2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om</a:t>
            </a:r>
            <a:r>
              <a:rPr sz="1700" spc="-1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700" spc="-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2IO</a:t>
            </a:r>
            <a:r>
              <a:rPr sz="1700" spc="-1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700" spc="-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(</a:t>
            </a: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+</a:t>
            </a:r>
            <a:r>
              <a:rPr sz="1700" spc="-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ai</a:t>
            </a:r>
            <a:r>
              <a:rPr sz="1700" spc="-1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1700" spc="-2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ena</a:t>
            </a:r>
            <a:r>
              <a:rPr sz="1700" spc="-1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1700" spc="-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e)</a:t>
            </a: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140</a:t>
            </a:r>
            <a:r>
              <a:rPr sz="1700" spc="-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700" spc="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k</a:t>
            </a: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€</a:t>
            </a:r>
            <a:r>
              <a:rPr sz="1700" spc="-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@LLR</a:t>
            </a:r>
            <a:r>
              <a:rPr sz="1700" spc="-1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700" spc="-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1700" spc="-2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om</a:t>
            </a:r>
            <a:r>
              <a:rPr sz="1700" spc="-1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700" spc="-2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egional</a:t>
            </a:r>
            <a:r>
              <a:rPr sz="1700" spc="-4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700" spc="-1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sz="1700" spc="-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mm</a:t>
            </a: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unity</a:t>
            </a:r>
            <a:r>
              <a:rPr sz="1700" spc="-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(</a:t>
            </a: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Il</a:t>
            </a:r>
            <a:r>
              <a:rPr sz="1700" spc="1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1700" spc="-1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-</a:t>
            </a: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de</a:t>
            </a:r>
            <a:r>
              <a:rPr sz="1700" spc="-1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-</a:t>
            </a:r>
            <a:r>
              <a:rPr sz="1700" spc="-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sz="1700" spc="-3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1700" spc="-1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sz="1700" spc="-1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sz="1700" spc="-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sz="1700" spc="-25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sz="1700" spc="-3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sz="1700" dirty="0">
                <a:solidFill>
                  <a:schemeClr val="accent6"/>
                </a:solidFill>
                <a:latin typeface="Bell MT" panose="02020503060305020303" pitchFamily="18" charset="0"/>
                <a:cs typeface="Calibri"/>
              </a:rPr>
              <a:t>egion)</a:t>
            </a:r>
          </a:p>
        </p:txBody>
      </p:sp>
      <p:grpSp>
        <p:nvGrpSpPr>
          <p:cNvPr id="141" name="Groupe 140"/>
          <p:cNvGrpSpPr/>
          <p:nvPr/>
        </p:nvGrpSpPr>
        <p:grpSpPr>
          <a:xfrm>
            <a:off x="876300" y="1556791"/>
            <a:ext cx="1478279" cy="4994879"/>
            <a:chOff x="876300" y="1556791"/>
            <a:chExt cx="1478279" cy="4994879"/>
          </a:xfrm>
        </p:grpSpPr>
        <p:sp>
          <p:nvSpPr>
            <p:cNvPr id="8" name="object 8"/>
            <p:cNvSpPr/>
            <p:nvPr/>
          </p:nvSpPr>
          <p:spPr>
            <a:xfrm>
              <a:off x="933107" y="1556791"/>
              <a:ext cx="1312062" cy="83099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lang="fr-FR" dirty="0" smtClean="0"/>
            </a:p>
            <a:p>
              <a:endParaRPr lang="fr-FR" dirty="0"/>
            </a:p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933107" y="1556791"/>
              <a:ext cx="1312545" cy="720090"/>
            </a:xfrm>
            <a:custGeom>
              <a:avLst/>
              <a:gdLst/>
              <a:ahLst/>
              <a:cxnLst/>
              <a:rect l="l" t="t" r="r" b="b"/>
              <a:pathLst>
                <a:path w="1312545" h="720089">
                  <a:moveTo>
                    <a:pt x="0" y="0"/>
                  </a:moveTo>
                  <a:lnTo>
                    <a:pt x="1312062" y="0"/>
                  </a:lnTo>
                  <a:lnTo>
                    <a:pt x="1312062" y="720077"/>
                  </a:lnTo>
                  <a:lnTo>
                    <a:pt x="0" y="7200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8B954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6967" y="3691128"/>
              <a:ext cx="1406639" cy="1246631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3107" y="3717035"/>
              <a:ext cx="1312062" cy="115213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3107" y="3717035"/>
              <a:ext cx="1312545" cy="1152525"/>
            </a:xfrm>
            <a:custGeom>
              <a:avLst/>
              <a:gdLst/>
              <a:ahLst/>
              <a:cxnLst/>
              <a:rect l="l" t="t" r="r" b="b"/>
              <a:pathLst>
                <a:path w="1312545" h="1152525">
                  <a:moveTo>
                    <a:pt x="0" y="0"/>
                  </a:moveTo>
                  <a:lnTo>
                    <a:pt x="1312062" y="0"/>
                  </a:lnTo>
                  <a:lnTo>
                    <a:pt x="1312062" y="1152131"/>
                  </a:lnTo>
                  <a:lnTo>
                    <a:pt x="0" y="11521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E4B48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1257395" y="4003535"/>
              <a:ext cx="662305" cy="5727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indent="43815">
                <a:lnSpc>
                  <a:spcPct val="100000"/>
                </a:lnSpc>
              </a:pPr>
              <a:r>
                <a:rPr sz="1800" spc="-20" dirty="0">
                  <a:latin typeface="Calibri"/>
                  <a:cs typeface="Calibri"/>
                </a:rPr>
                <a:t>P</a:t>
              </a:r>
              <a:r>
                <a:rPr sz="1800" spc="-40" dirty="0">
                  <a:latin typeface="Calibri"/>
                  <a:cs typeface="Calibri"/>
                </a:rPr>
                <a:t>r</a:t>
              </a:r>
              <a:r>
                <a:rPr sz="1800" spc="-5" dirty="0">
                  <a:latin typeface="Calibri"/>
                  <a:cs typeface="Calibri"/>
                </a:rPr>
                <a:t>o</a:t>
              </a:r>
              <a:r>
                <a:rPr sz="1800" dirty="0">
                  <a:latin typeface="Calibri"/>
                  <a:cs typeface="Calibri"/>
                </a:rPr>
                <a:t>b</a:t>
              </a:r>
              <a:r>
                <a:rPr sz="1800" spc="-10" dirty="0">
                  <a:latin typeface="Calibri"/>
                  <a:cs typeface="Calibri"/>
                </a:rPr>
                <a:t>e</a:t>
              </a:r>
              <a:r>
                <a:rPr sz="1800" spc="-5" dirty="0">
                  <a:latin typeface="Calibri"/>
                  <a:cs typeface="Calibri"/>
                </a:rPr>
                <a:t> </a:t>
              </a:r>
              <a:r>
                <a:rPr sz="1800" spc="-20" dirty="0">
                  <a:latin typeface="Calibri"/>
                  <a:cs typeface="Calibri"/>
                </a:rPr>
                <a:t>s</a:t>
              </a:r>
              <a:r>
                <a:rPr sz="1800" spc="-40" dirty="0">
                  <a:latin typeface="Calibri"/>
                  <a:cs typeface="Calibri"/>
                </a:rPr>
                <a:t>t</a:t>
              </a:r>
              <a:r>
                <a:rPr sz="1800" spc="-25" dirty="0">
                  <a:latin typeface="Calibri"/>
                  <a:cs typeface="Calibri"/>
                </a:rPr>
                <a:t>a</a:t>
              </a:r>
              <a:r>
                <a:rPr sz="1800" spc="-15" dirty="0">
                  <a:latin typeface="Calibri"/>
                  <a:cs typeface="Calibri"/>
                </a:rPr>
                <a:t>t</a:t>
              </a:r>
              <a:r>
                <a:rPr sz="1800" spc="-5" dirty="0">
                  <a:latin typeface="Calibri"/>
                  <a:cs typeface="Calibri"/>
                </a:rPr>
                <a:t>io</a:t>
              </a:r>
              <a:r>
                <a:rPr sz="1800" dirty="0">
                  <a:latin typeface="Calibri"/>
                  <a:cs typeface="Calibri"/>
                </a:rPr>
                <a:t>n</a:t>
              </a:r>
            </a:p>
          </p:txBody>
        </p:sp>
        <p:sp>
          <p:nvSpPr>
            <p:cNvPr id="15" name="object 15"/>
            <p:cNvSpPr/>
            <p:nvPr/>
          </p:nvSpPr>
          <p:spPr>
            <a:xfrm>
              <a:off x="886967" y="2250945"/>
              <a:ext cx="1406639" cy="81533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6300" y="2270760"/>
              <a:ext cx="1478279" cy="839721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45182" y="2276906"/>
              <a:ext cx="109397" cy="71993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33107" y="2276868"/>
              <a:ext cx="1312062" cy="72007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3107" y="2276868"/>
              <a:ext cx="1312545" cy="720090"/>
            </a:xfrm>
            <a:custGeom>
              <a:avLst/>
              <a:gdLst/>
              <a:ahLst/>
              <a:cxnLst/>
              <a:rect l="l" t="t" r="r" b="b"/>
              <a:pathLst>
                <a:path w="1312545" h="720089">
                  <a:moveTo>
                    <a:pt x="0" y="0"/>
                  </a:moveTo>
                  <a:lnTo>
                    <a:pt x="1312062" y="0"/>
                  </a:lnTo>
                  <a:lnTo>
                    <a:pt x="1312062" y="720077"/>
                  </a:lnTo>
                  <a:lnTo>
                    <a:pt x="0" y="7200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D60A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1042403" y="2347351"/>
              <a:ext cx="1092200" cy="5727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indent="123189">
                <a:lnSpc>
                  <a:spcPct val="100000"/>
                </a:lnSpc>
              </a:pPr>
              <a:r>
                <a:rPr lang="fr-FR" spc="-15" dirty="0" smtClean="0">
                  <a:latin typeface="Calibri"/>
                  <a:cs typeface="Calibri"/>
                </a:rPr>
                <a:t>E</a:t>
              </a:r>
              <a:r>
                <a:rPr sz="1800" spc="-15" dirty="0" smtClean="0">
                  <a:latin typeface="Calibri"/>
                  <a:cs typeface="Calibri"/>
                </a:rPr>
                <a:t>m</a:t>
              </a:r>
              <a:r>
                <a:rPr sz="1800" spc="-5" dirty="0" smtClean="0">
                  <a:latin typeface="Calibri"/>
                  <a:cs typeface="Calibri"/>
                </a:rPr>
                <a:t>i</a:t>
              </a:r>
              <a:r>
                <a:rPr sz="1800" dirty="0" smtClean="0">
                  <a:latin typeface="Calibri"/>
                  <a:cs typeface="Calibri"/>
                </a:rPr>
                <a:t>ss</a:t>
              </a:r>
              <a:r>
                <a:rPr sz="1800" spc="-5" dirty="0" smtClean="0">
                  <a:latin typeface="Calibri"/>
                  <a:cs typeface="Calibri"/>
                </a:rPr>
                <a:t>io</a:t>
              </a:r>
              <a:r>
                <a:rPr sz="1800" dirty="0" smtClean="0">
                  <a:latin typeface="Calibri"/>
                  <a:cs typeface="Calibri"/>
                </a:rPr>
                <a:t>n </a:t>
              </a:r>
              <a:r>
                <a:rPr sz="1800" spc="-15" dirty="0">
                  <a:latin typeface="Calibri"/>
                  <a:cs typeface="Calibri"/>
                </a:rPr>
                <a:t>m</a:t>
              </a:r>
              <a:r>
                <a:rPr sz="1800" spc="-5" dirty="0">
                  <a:latin typeface="Calibri"/>
                  <a:cs typeface="Calibri"/>
                </a:rPr>
                <a:t>i</a:t>
              </a:r>
              <a:r>
                <a:rPr sz="1800" spc="-20" dirty="0">
                  <a:latin typeface="Calibri"/>
                  <a:cs typeface="Calibri"/>
                </a:rPr>
                <a:t>c</a:t>
              </a:r>
              <a:r>
                <a:rPr sz="1800" spc="-40" dirty="0">
                  <a:latin typeface="Calibri"/>
                  <a:cs typeface="Calibri"/>
                </a:rPr>
                <a:t>r</a:t>
              </a:r>
              <a:r>
                <a:rPr sz="1800" spc="-5" dirty="0">
                  <a:latin typeface="Calibri"/>
                  <a:cs typeface="Calibri"/>
                </a:rPr>
                <a:t>o</a:t>
              </a:r>
              <a:r>
                <a:rPr sz="1800" dirty="0">
                  <a:latin typeface="Calibri"/>
                  <a:cs typeface="Calibri"/>
                </a:rPr>
                <a:t>s</a:t>
              </a:r>
              <a:r>
                <a:rPr sz="1800" spc="-30" dirty="0">
                  <a:latin typeface="Calibri"/>
                  <a:cs typeface="Calibri"/>
                </a:rPr>
                <a:t>c</a:t>
              </a:r>
              <a:r>
                <a:rPr sz="1800" spc="-5" dirty="0">
                  <a:latin typeface="Calibri"/>
                  <a:cs typeface="Calibri"/>
                </a:rPr>
                <a:t>o</a:t>
              </a:r>
              <a:r>
                <a:rPr sz="1800" dirty="0">
                  <a:latin typeface="Calibri"/>
                  <a:cs typeface="Calibri"/>
                </a:rPr>
                <a:t>p</a:t>
              </a:r>
              <a:r>
                <a:rPr sz="1800" spc="-10" dirty="0">
                  <a:latin typeface="Calibri"/>
                  <a:cs typeface="Calibri"/>
                </a:rPr>
                <a:t>e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86967" y="2971800"/>
              <a:ext cx="1406639" cy="813815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1080" y="3716756"/>
              <a:ext cx="1190241" cy="114576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33107" y="2996945"/>
              <a:ext cx="1312062" cy="72007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3107" y="2996945"/>
              <a:ext cx="1312545" cy="720090"/>
            </a:xfrm>
            <a:custGeom>
              <a:avLst/>
              <a:gdLst/>
              <a:ahLst/>
              <a:cxnLst/>
              <a:rect l="l" t="t" r="r" b="b"/>
              <a:pathLst>
                <a:path w="1312545" h="720089">
                  <a:moveTo>
                    <a:pt x="0" y="0"/>
                  </a:moveTo>
                  <a:lnTo>
                    <a:pt x="1312062" y="0"/>
                  </a:lnTo>
                  <a:lnTo>
                    <a:pt x="1312062" y="720077"/>
                  </a:lnTo>
                  <a:lnTo>
                    <a:pt x="0" y="7200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D60A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1187624" y="3068960"/>
              <a:ext cx="805180" cy="5727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830" marR="6350" indent="-24765">
                <a:lnSpc>
                  <a:spcPct val="100000"/>
                </a:lnSpc>
              </a:pPr>
              <a:r>
                <a:rPr sz="1800" spc="-15" dirty="0">
                  <a:latin typeface="Calibri"/>
                  <a:cs typeface="Calibri"/>
                </a:rPr>
                <a:t>A</a:t>
              </a:r>
              <a:r>
                <a:rPr sz="1800" spc="-30" dirty="0">
                  <a:latin typeface="Calibri"/>
                  <a:cs typeface="Calibri"/>
                </a:rPr>
                <a:t>c</a:t>
              </a:r>
              <a:r>
                <a:rPr sz="1800" spc="-5" dirty="0">
                  <a:latin typeface="Calibri"/>
                  <a:cs typeface="Calibri"/>
                </a:rPr>
                <a:t>o</a:t>
              </a:r>
              <a:r>
                <a:rPr sz="1800" dirty="0">
                  <a:latin typeface="Calibri"/>
                  <a:cs typeface="Calibri"/>
                </a:rPr>
                <a:t>u</a:t>
              </a:r>
              <a:r>
                <a:rPr sz="1800" spc="-20" dirty="0">
                  <a:latin typeface="Calibri"/>
                  <a:cs typeface="Calibri"/>
                </a:rPr>
                <a:t>s</a:t>
              </a:r>
              <a:r>
                <a:rPr sz="1800" spc="-15" dirty="0">
                  <a:latin typeface="Calibri"/>
                  <a:cs typeface="Calibri"/>
                </a:rPr>
                <a:t>t</a:t>
              </a:r>
              <a:r>
                <a:rPr sz="1800" spc="-5" dirty="0">
                  <a:latin typeface="Calibri"/>
                  <a:cs typeface="Calibri"/>
                </a:rPr>
                <a:t>i</a:t>
              </a:r>
              <a:r>
                <a:rPr sz="1800" spc="-10" dirty="0">
                  <a:latin typeface="Calibri"/>
                  <a:cs typeface="Calibri"/>
                </a:rPr>
                <a:t>c</a:t>
              </a:r>
              <a:r>
                <a:rPr sz="1800" spc="-5" dirty="0">
                  <a:latin typeface="Calibri"/>
                  <a:cs typeface="Calibri"/>
                </a:rPr>
                <a:t> </a:t>
              </a:r>
              <a:r>
                <a:rPr sz="1800" dirty="0">
                  <a:latin typeface="Calibri"/>
                  <a:cs typeface="Calibri"/>
                </a:rPr>
                <a:t>s</a:t>
              </a:r>
              <a:r>
                <a:rPr sz="1800" spc="-30" dirty="0">
                  <a:latin typeface="Calibri"/>
                  <a:cs typeface="Calibri"/>
                </a:rPr>
                <a:t>c</a:t>
              </a:r>
              <a:r>
                <a:rPr sz="1800" dirty="0">
                  <a:latin typeface="Calibri"/>
                  <a:cs typeface="Calibri"/>
                </a:rPr>
                <a:t>ann</a:t>
              </a:r>
              <a:r>
                <a:rPr sz="1800" spc="-10" dirty="0">
                  <a:latin typeface="Calibri"/>
                  <a:cs typeface="Calibri"/>
                </a:rPr>
                <a:t>er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886967" y="4843271"/>
              <a:ext cx="1406639" cy="67055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11936" y="4791455"/>
              <a:ext cx="1207007" cy="7760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11936" y="5445188"/>
              <a:ext cx="1207007" cy="18597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33107" y="4869154"/>
              <a:ext cx="1312062" cy="576059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33107" y="4869154"/>
              <a:ext cx="1312545" cy="576580"/>
            </a:xfrm>
            <a:custGeom>
              <a:avLst/>
              <a:gdLst/>
              <a:ahLst/>
              <a:cxnLst/>
              <a:rect l="l" t="t" r="r" b="b"/>
              <a:pathLst>
                <a:path w="1312545" h="576579">
                  <a:moveTo>
                    <a:pt x="0" y="0"/>
                  </a:moveTo>
                  <a:lnTo>
                    <a:pt x="1312062" y="0"/>
                  </a:lnTo>
                  <a:lnTo>
                    <a:pt x="1312062" y="576059"/>
                  </a:lnTo>
                  <a:lnTo>
                    <a:pt x="0" y="57605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6924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1177961" y="4867631"/>
              <a:ext cx="821055" cy="5727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indent="15240">
                <a:lnSpc>
                  <a:spcPct val="100000"/>
                </a:lnSpc>
              </a:pPr>
              <a:r>
                <a:rPr sz="1800" spc="-5" dirty="0">
                  <a:latin typeface="Calibri"/>
                  <a:cs typeface="Calibri"/>
                </a:rPr>
                <a:t>Bo</a:t>
              </a:r>
              <a:r>
                <a:rPr sz="1800" dirty="0">
                  <a:latin typeface="Calibri"/>
                  <a:cs typeface="Calibri"/>
                </a:rPr>
                <a:t>nd</a:t>
              </a:r>
              <a:r>
                <a:rPr sz="1800" spc="-5" dirty="0">
                  <a:latin typeface="Calibri"/>
                  <a:cs typeface="Calibri"/>
                </a:rPr>
                <a:t>i</a:t>
              </a:r>
              <a:r>
                <a:rPr sz="1800" dirty="0">
                  <a:latin typeface="Calibri"/>
                  <a:cs typeface="Calibri"/>
                </a:rPr>
                <a:t>n</a:t>
              </a:r>
              <a:r>
                <a:rPr sz="1800" spc="-10" dirty="0">
                  <a:latin typeface="Calibri"/>
                  <a:cs typeface="Calibri"/>
                </a:rPr>
                <a:t>g ma</a:t>
              </a:r>
              <a:r>
                <a:rPr sz="1800" spc="-20" dirty="0">
                  <a:latin typeface="Calibri"/>
                  <a:cs typeface="Calibri"/>
                </a:rPr>
                <a:t>c</a:t>
              </a:r>
              <a:r>
                <a:rPr sz="1800" dirty="0">
                  <a:latin typeface="Calibri"/>
                  <a:cs typeface="Calibri"/>
                </a:rPr>
                <a:t>h</a:t>
              </a:r>
              <a:r>
                <a:rPr sz="1800" spc="-5" dirty="0">
                  <a:latin typeface="Calibri"/>
                  <a:cs typeface="Calibri"/>
                </a:rPr>
                <a:t>i</a:t>
              </a:r>
              <a:r>
                <a:rPr sz="1800" dirty="0">
                  <a:latin typeface="Calibri"/>
                  <a:cs typeface="Calibri"/>
                </a:rPr>
                <a:t>n</a:t>
              </a:r>
              <a:r>
                <a:rPr sz="1800" spc="-10" dirty="0">
                  <a:latin typeface="Calibri"/>
                  <a:cs typeface="Calibri"/>
                </a:rPr>
                <a:t>e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886967" y="5419344"/>
              <a:ext cx="1406639" cy="60655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3732" y="5335523"/>
              <a:ext cx="1424927" cy="839711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45105" y="5445023"/>
              <a:ext cx="83553" cy="51179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33107" y="5445226"/>
              <a:ext cx="1312062" cy="511441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33107" y="5445226"/>
              <a:ext cx="1312545" cy="511809"/>
            </a:xfrm>
            <a:custGeom>
              <a:avLst/>
              <a:gdLst/>
              <a:ahLst/>
              <a:cxnLst/>
              <a:rect l="l" t="t" r="r" b="b"/>
              <a:pathLst>
                <a:path w="1312545" h="511810">
                  <a:moveTo>
                    <a:pt x="0" y="0"/>
                  </a:moveTo>
                  <a:lnTo>
                    <a:pt x="1312062" y="0"/>
                  </a:lnTo>
                  <a:lnTo>
                    <a:pt x="1312062" y="511441"/>
                  </a:lnTo>
                  <a:lnTo>
                    <a:pt x="0" y="51144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6924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1069835" y="5411387"/>
              <a:ext cx="1037590" cy="5727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0650" marR="6350" indent="-108585">
                <a:lnSpc>
                  <a:spcPct val="100000"/>
                </a:lnSpc>
              </a:pPr>
              <a:r>
                <a:rPr sz="1800" spc="-20" dirty="0">
                  <a:latin typeface="Calibri"/>
                  <a:cs typeface="Calibri"/>
                </a:rPr>
                <a:t>P</a:t>
              </a:r>
              <a:r>
                <a:rPr sz="1800" spc="-5" dirty="0">
                  <a:latin typeface="Calibri"/>
                  <a:cs typeface="Calibri"/>
                </a:rPr>
                <a:t>i</a:t>
              </a:r>
              <a:r>
                <a:rPr sz="1800" spc="-20" dirty="0">
                  <a:latin typeface="Calibri"/>
                  <a:cs typeface="Calibri"/>
                </a:rPr>
                <a:t>c</a:t>
              </a:r>
              <a:r>
                <a:rPr sz="1800" spc="-15" dirty="0">
                  <a:latin typeface="Calibri"/>
                  <a:cs typeface="Calibri"/>
                </a:rPr>
                <a:t>k</a:t>
              </a:r>
              <a:r>
                <a:rPr sz="1800" spc="-5" dirty="0">
                  <a:latin typeface="Calibri"/>
                  <a:cs typeface="Calibri"/>
                </a:rPr>
                <a:t>&amp;</a:t>
              </a:r>
              <a:r>
                <a:rPr sz="1800" spc="-20" dirty="0">
                  <a:latin typeface="Calibri"/>
                  <a:cs typeface="Calibri"/>
                </a:rPr>
                <a:t>P</a:t>
              </a:r>
              <a:r>
                <a:rPr sz="1800" spc="-5" dirty="0">
                  <a:latin typeface="Calibri"/>
                  <a:cs typeface="Calibri"/>
                </a:rPr>
                <a:t>l</a:t>
              </a:r>
              <a:r>
                <a:rPr sz="1800" dirty="0">
                  <a:latin typeface="Calibri"/>
                  <a:cs typeface="Calibri"/>
                </a:rPr>
                <a:t>a</a:t>
              </a:r>
              <a:r>
                <a:rPr sz="1800" spc="-20" dirty="0">
                  <a:latin typeface="Calibri"/>
                  <a:cs typeface="Calibri"/>
                </a:rPr>
                <a:t>ce</a:t>
              </a:r>
              <a:r>
                <a:rPr sz="1800" spc="-15" dirty="0">
                  <a:latin typeface="Calibri"/>
                  <a:cs typeface="Calibri"/>
                </a:rPr>
                <a:t> ma</a:t>
              </a:r>
              <a:r>
                <a:rPr sz="1800" spc="-20" dirty="0">
                  <a:latin typeface="Calibri"/>
                  <a:cs typeface="Calibri"/>
                </a:rPr>
                <a:t>c</a:t>
              </a:r>
              <a:r>
                <a:rPr sz="1800" dirty="0">
                  <a:latin typeface="Calibri"/>
                  <a:cs typeface="Calibri"/>
                </a:rPr>
                <a:t>h</a:t>
              </a:r>
              <a:r>
                <a:rPr sz="1800" spc="-5" dirty="0">
                  <a:latin typeface="Calibri"/>
                  <a:cs typeface="Calibri"/>
                </a:rPr>
                <a:t>i</a:t>
              </a:r>
              <a:r>
                <a:rPr sz="1800" dirty="0">
                  <a:latin typeface="Calibri"/>
                  <a:cs typeface="Calibri"/>
                </a:rPr>
                <a:t>n</a:t>
              </a:r>
              <a:r>
                <a:rPr sz="1800" spc="-10" dirty="0">
                  <a:latin typeface="Calibri"/>
                  <a:cs typeface="Calibri"/>
                </a:rPr>
                <a:t>e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86967" y="5934455"/>
              <a:ext cx="1406639" cy="605023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0597" y="6470865"/>
              <a:ext cx="1251193" cy="80805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33107" y="5959640"/>
              <a:ext cx="1312062" cy="511441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33107" y="5959640"/>
              <a:ext cx="1312545" cy="511809"/>
            </a:xfrm>
            <a:custGeom>
              <a:avLst/>
              <a:gdLst/>
              <a:ahLst/>
              <a:cxnLst/>
              <a:rect l="l" t="t" r="r" b="b"/>
              <a:pathLst>
                <a:path w="1312545" h="511810">
                  <a:moveTo>
                    <a:pt x="0" y="0"/>
                  </a:moveTo>
                  <a:lnTo>
                    <a:pt x="1312062" y="0"/>
                  </a:lnTo>
                  <a:lnTo>
                    <a:pt x="1312062" y="511441"/>
                  </a:lnTo>
                  <a:lnTo>
                    <a:pt x="0" y="51144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A7EBB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1156735" y="6062959"/>
              <a:ext cx="865505" cy="2984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5" dirty="0">
                  <a:latin typeface="Calibri"/>
                  <a:cs typeface="Calibri"/>
                </a:rPr>
                <a:t>B</a:t>
              </a:r>
              <a:r>
                <a:rPr sz="1800" dirty="0">
                  <a:latin typeface="Calibri"/>
                  <a:cs typeface="Calibri"/>
                </a:rPr>
                <a:t>u</a:t>
              </a:r>
              <a:r>
                <a:rPr sz="1800" spc="-5" dirty="0">
                  <a:latin typeface="Calibri"/>
                  <a:cs typeface="Calibri"/>
                </a:rPr>
                <a:t>il</a:t>
              </a:r>
              <a:r>
                <a:rPr sz="1800" dirty="0">
                  <a:latin typeface="Calibri"/>
                  <a:cs typeface="Calibri"/>
                </a:rPr>
                <a:t>d</a:t>
              </a:r>
              <a:r>
                <a:rPr sz="1800" spc="-5" dirty="0">
                  <a:latin typeface="Calibri"/>
                  <a:cs typeface="Calibri"/>
                </a:rPr>
                <a:t>i</a:t>
              </a:r>
              <a:r>
                <a:rPr sz="1800" dirty="0">
                  <a:latin typeface="Calibri"/>
                  <a:cs typeface="Calibri"/>
                </a:rPr>
                <a:t>n</a:t>
              </a:r>
              <a:r>
                <a:rPr sz="1800" spc="-10" dirty="0">
                  <a:latin typeface="Calibri"/>
                  <a:cs typeface="Calibri"/>
                </a:rPr>
                <a:t>g</a:t>
              </a:r>
              <a:r>
                <a:rPr sz="1800" dirty="0">
                  <a:latin typeface="Calibri"/>
                  <a:cs typeface="Calibri"/>
                </a:rPr>
                <a:t>s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40" name="object 20"/>
            <p:cNvSpPr txBox="1"/>
            <p:nvPr/>
          </p:nvSpPr>
          <p:spPr>
            <a:xfrm>
              <a:off x="896412" y="1675680"/>
              <a:ext cx="1371332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indent="123189" algn="ctr">
                <a:lnSpc>
                  <a:spcPct val="100000"/>
                </a:lnSpc>
              </a:pPr>
              <a:r>
                <a:rPr lang="fr-FR" sz="1600" spc="-15" dirty="0" err="1" smtClean="0">
                  <a:latin typeface="Calibri"/>
                  <a:cs typeface="Calibri"/>
                </a:rPr>
                <a:t>Measurement</a:t>
              </a:r>
              <a:r>
                <a:rPr lang="fr-FR" sz="1600" spc="-15" dirty="0" smtClean="0">
                  <a:latin typeface="Calibri"/>
                  <a:cs typeface="Calibri"/>
                </a:rPr>
                <a:t> </a:t>
              </a:r>
              <a:r>
                <a:rPr lang="fr-FR" sz="1600" spc="-15" dirty="0" err="1" smtClean="0">
                  <a:latin typeface="Calibri"/>
                  <a:cs typeface="Calibri"/>
                </a:rPr>
                <a:t>Intruments</a:t>
              </a:r>
              <a:endParaRPr lang="fr-FR" sz="1600" spc="-15" dirty="0" smtClean="0">
                <a:latin typeface="Calibri"/>
                <a:cs typeface="Calibri"/>
              </a:endParaRPr>
            </a:p>
          </p:txBody>
        </p:sp>
      </p:grpSp>
      <p:sp>
        <p:nvSpPr>
          <p:cNvPr id="4" name="object 2"/>
          <p:cNvSpPr/>
          <p:nvPr/>
        </p:nvSpPr>
        <p:spPr>
          <a:xfrm>
            <a:off x="2273693" y="3729418"/>
            <a:ext cx="369570" cy="1716405"/>
          </a:xfrm>
          <a:custGeom>
            <a:avLst/>
            <a:gdLst/>
            <a:ahLst/>
            <a:cxnLst/>
            <a:rect l="l" t="t" r="r" b="b"/>
            <a:pathLst>
              <a:path w="369569" h="1716404">
                <a:moveTo>
                  <a:pt x="0" y="0"/>
                </a:moveTo>
                <a:lnTo>
                  <a:pt x="369328" y="0"/>
                </a:lnTo>
                <a:lnTo>
                  <a:pt x="369328" y="1715795"/>
                </a:lnTo>
                <a:lnTo>
                  <a:pt x="0" y="17157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2304174" y="3935170"/>
            <a:ext cx="298450" cy="13061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INN</a:t>
            </a:r>
            <a:r>
              <a:rPr sz="1800" spc="-3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V 1</a:t>
            </a:r>
          </a:p>
        </p:txBody>
      </p:sp>
      <p:sp>
        <p:nvSpPr>
          <p:cNvPr id="14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B05A7-5E2D-4007-B9E3-1C8D9BE85B14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6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149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85725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December 17</a:t>
            </a:r>
            <a:r>
              <a:rPr lang="en-US" altLang="fr-FR" baseline="30000" dirty="0" smtClean="0">
                <a:solidFill>
                  <a:srgbClr val="253971"/>
                </a:solidFill>
                <a:latin typeface="Bookman Old Style" pitchFamily="18" charset="0"/>
              </a:rPr>
              <a:t>th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, 2014</a:t>
            </a:r>
          </a:p>
        </p:txBody>
      </p:sp>
      <p:sp>
        <p:nvSpPr>
          <p:cNvPr id="150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1782763" y="6661150"/>
            <a:ext cx="5578475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err="1" smtClean="0">
                <a:solidFill>
                  <a:srgbClr val="253971"/>
                </a:solidFill>
                <a:latin typeface="Bookman Old Style" pitchFamily="18" charset="0"/>
              </a:rPr>
              <a:t>CaptInnov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211786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47" grpId="0" animBg="1"/>
      <p:bldP spid="48" grpId="0" animBg="1"/>
      <p:bldP spid="49" grpId="0"/>
      <p:bldP spid="50" grpId="0"/>
      <p:bldP spid="52" grpId="0" animBg="1"/>
      <p:bldP spid="53" grpId="0"/>
      <p:bldP spid="54" grpId="0"/>
      <p:bldP spid="55" grpId="0"/>
      <p:bldP spid="56" grpId="0" animBg="1"/>
      <p:bldP spid="58" grpId="0" animBg="1"/>
      <p:bldP spid="59" grpId="0" animBg="1"/>
      <p:bldP spid="60" grpId="0" animBg="1"/>
      <p:bldP spid="76" grpId="0" animBg="1"/>
      <p:bldP spid="78" grpId="0" animBg="1"/>
      <p:bldP spid="80" grpId="0" animBg="1"/>
      <p:bldP spid="82" grpId="0" animBg="1"/>
      <p:bldP spid="126" grpId="0" animBg="1"/>
      <p:bldP spid="128" grpId="0" animBg="1"/>
      <p:bldP spid="138" grpId="0"/>
      <p:bldP spid="139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Initial Platform </a:t>
            </a:r>
            <a:r>
              <a:rPr lang="fr-FR" dirty="0" err="1" smtClean="0"/>
              <a:t>Funding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ummary</a:t>
            </a:r>
            <a:endParaRPr lang="fr-FR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587959288"/>
              </p:ext>
            </p:extLst>
          </p:nvPr>
        </p:nvGraphicFramePr>
        <p:xfrm>
          <a:off x="467544" y="980728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B05A7-5E2D-4007-B9E3-1C8D9BE85B14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7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85725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December 17</a:t>
            </a:r>
            <a:r>
              <a:rPr lang="en-US" altLang="fr-FR" baseline="30000" dirty="0" smtClean="0">
                <a:solidFill>
                  <a:srgbClr val="253971"/>
                </a:solidFill>
                <a:latin typeface="Bookman Old Style" pitchFamily="18" charset="0"/>
              </a:rPr>
              <a:t>th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, 2014</a:t>
            </a: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1782763" y="6661150"/>
            <a:ext cx="5578475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err="1" smtClean="0">
                <a:solidFill>
                  <a:srgbClr val="253971"/>
                </a:solidFill>
                <a:latin typeface="Bookman Old Style" pitchFamily="18" charset="0"/>
              </a:rPr>
              <a:t>CaptInnov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36914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of the Project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323528" y="669314"/>
            <a:ext cx="8568952" cy="453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The two machines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b="1" spc="-3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z="2000" b="1" spc="-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b="1" spc="-3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b="1" spc="-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z="2000" b="1" spc="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b="1" spc="-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b="1" spc="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z="2000" b="1" spc="-1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of</a:t>
            </a:r>
            <a:r>
              <a:rPr lang="en-US" sz="2000" b="1" spc="-10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b="1" spc="-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J</a:t>
            </a:r>
            <a:r>
              <a:rPr lang="en-US" sz="2000" b="1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u</a:t>
            </a:r>
            <a:r>
              <a:rPr lang="en-US" sz="2000" b="1" spc="-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lang="en-US" sz="2000" b="1" spc="5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y</a:t>
            </a:r>
            <a:r>
              <a:rPr lang="en-US" sz="2000" b="1" spc="-5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’</a:t>
            </a:r>
            <a:r>
              <a:rPr lang="en-US" sz="2000" b="1" dirty="0" smtClean="0">
                <a:solidFill>
                  <a:srgbClr val="FF0000"/>
                </a:solidFill>
                <a:latin typeface="Bell MT" panose="02020503060305020303" pitchFamily="18" charset="0"/>
                <a:cs typeface="Calibri"/>
              </a:rPr>
              <a:t>13</a:t>
            </a:r>
            <a:endParaRPr lang="en-US" sz="2000" dirty="0" smtClean="0">
              <a:solidFill>
                <a:srgbClr val="FF0000"/>
              </a:solidFill>
              <a:latin typeface="Bell MT" panose="02020503060305020303" pitchFamily="18" charset="0"/>
              <a:cs typeface="Calibri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pc="-5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nd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ng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ach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ne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lle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z="2000" spc="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in clean room at </a:t>
            </a:r>
            <a:r>
              <a:rPr lang="en-US" sz="2000" dirty="0" err="1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Irfu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(</a:t>
            </a:r>
            <a:r>
              <a:rPr lang="en-US" sz="2000" spc="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spc="-2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b</a:t>
            </a:r>
            <a:r>
              <a:rPr lang="en-US" sz="2000" spc="-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8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’13</a:t>
            </a:r>
            <a:r>
              <a:rPr lang="en-US"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)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/>
            </a:r>
            <a:b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</a:b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and first training passed </a:t>
            </a: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pc="-5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New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dedicated cle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an</a:t>
            </a:r>
            <a:r>
              <a:rPr lang="en-US"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4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oo</a:t>
            </a:r>
            <a:r>
              <a:rPr lang="en-US" sz="2000" spc="-1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z="2000" spc="-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(LAL) </a:t>
            </a:r>
            <a:r>
              <a:rPr lang="en-US"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is</a:t>
            </a:r>
            <a:r>
              <a:rPr lang="en-US" sz="2000" spc="5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unct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nal</a:t>
            </a: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be 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ta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spc="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and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th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er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al</a:t>
            </a:r>
            <a:r>
              <a:rPr lang="en-US" sz="2000" spc="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4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y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lle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z="2000" spc="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at LAL (</a:t>
            </a:r>
            <a:r>
              <a:rPr lang="en-US" sz="2000" spc="-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J</a:t>
            </a:r>
            <a:r>
              <a:rPr lang="en-US" sz="20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u</a:t>
            </a:r>
            <a:r>
              <a:rPr lang="en-US" sz="2000" spc="-5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lang="en-US" sz="2000" spc="6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y</a:t>
            </a:r>
            <a:r>
              <a:rPr lang="en-US" sz="2000" dirty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’14</a:t>
            </a:r>
            <a:r>
              <a:rPr lang="en-US" sz="2000" dirty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) </a:t>
            </a:r>
            <a:endParaRPr lang="en-US" sz="2000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541338" indent="-179388">
              <a:buFontTx/>
              <a:buChar char="-"/>
              <a:tabLst>
                <a:tab pos="722313" algn="l"/>
              </a:tabLst>
            </a:pP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qua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lifi</a:t>
            </a:r>
            <a:r>
              <a:rPr lang="en-US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pha</a:t>
            </a:r>
            <a:r>
              <a:rPr lang="en-US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</a:p>
          <a:p>
            <a:pPr>
              <a:lnSpc>
                <a:spcPts val="2700"/>
              </a:lnSpc>
              <a:spcBef>
                <a:spcPts val="2"/>
              </a:spcBef>
            </a:pPr>
            <a:endParaRPr lang="en-US" dirty="0" smtClean="0">
              <a:solidFill>
                <a:schemeClr val="accent2"/>
              </a:solidFill>
              <a:latin typeface="Bell MT" panose="02020503060305020303" pitchFamily="18" charset="0"/>
            </a:endParaRPr>
          </a:p>
          <a:p>
            <a:pPr marL="180975" marR="6350" indent="-1698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na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z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ng</a:t>
            </a:r>
            <a:r>
              <a:rPr lang="en-US"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or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z="2000" spc="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spc="-3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v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(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ana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g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t,</a:t>
            </a:r>
            <a:r>
              <a:rPr lang="en-US"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acc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es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spc="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les, 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er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spc="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</a:t>
            </a:r>
            <a:r>
              <a:rPr lang="en-US"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…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)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b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</a:b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 be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ag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 the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2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v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el</a:t>
            </a:r>
            <a:endParaRPr lang="en-US" sz="2000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marR="6350" indent="-16986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pc="-125" dirty="0" smtClean="0">
              <a:solidFill>
                <a:schemeClr val="accent2"/>
              </a:solidFill>
              <a:latin typeface="Bell MT" panose="02020503060305020303" pitchFamily="18" charset="0"/>
              <a:cs typeface="Calibri"/>
            </a:endParaRPr>
          </a:p>
          <a:p>
            <a:pPr marL="180975" marR="6350" indent="-1698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pc="-1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ng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f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x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er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ts</a:t>
            </a:r>
            <a:r>
              <a:rPr lang="en-US" sz="2000" spc="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(2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at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spc="-4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r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s</a:t>
            </a:r>
            <a:r>
              <a:rPr lang="en-US" sz="2000" spc="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@</a:t>
            </a:r>
            <a:r>
              <a:rPr lang="en-US" sz="2000" spc="-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spc="1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,</a:t>
            </a:r>
            <a:r>
              <a:rPr lang="en-US" sz="2000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1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C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DD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@L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A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L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) </a:t>
            </a:r>
            <a:r>
              <a:rPr lang="en-US" sz="2000" spc="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p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ng</a:t>
            </a:r>
            <a:r>
              <a:rPr lang="en-US" sz="2000" spc="-3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spc="-2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 the 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c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o</a:t>
            </a:r>
            <a:r>
              <a:rPr lang="en-US" sz="2000" spc="-1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mm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un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ty:</a:t>
            </a:r>
            <a:r>
              <a:rPr lang="en-US" sz="2000" spc="-5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Bell MT" panose="02020503060305020303" pitchFamily="18" charset="0"/>
                <a:cs typeface="Calibri"/>
              </a:rPr>
              <a:t>next year</a:t>
            </a:r>
            <a:endParaRPr lang="en-US" sz="2000" dirty="0">
              <a:solidFill>
                <a:srgbClr val="00B050"/>
              </a:solidFill>
              <a:latin typeface="Bell MT" panose="02020503060305020303" pitchFamily="18" charset="0"/>
              <a:cs typeface="Calibri"/>
            </a:endParaRP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B05A7-5E2D-4007-B9E3-1C8D9BE85B14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8</a:t>
            </a:fld>
            <a:endParaRPr lang="en-US" altLang="fr-FR" dirty="0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85725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December 17</a:t>
            </a:r>
            <a:r>
              <a:rPr lang="en-US" altLang="fr-FR" baseline="30000" dirty="0" smtClean="0">
                <a:solidFill>
                  <a:srgbClr val="253971"/>
                </a:solidFill>
                <a:latin typeface="Bookman Old Style" pitchFamily="18" charset="0"/>
              </a:rPr>
              <a:t>th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, 2014</a:t>
            </a: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1782763" y="6661150"/>
            <a:ext cx="5578475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err="1" smtClean="0">
                <a:solidFill>
                  <a:srgbClr val="253971"/>
                </a:solidFill>
                <a:latin typeface="Bookman Old Style" pitchFamily="18" charset="0"/>
              </a:rPr>
              <a:t>CaptInnov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35499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5" dirty="0" err="1"/>
              <a:t>B</a:t>
            </a:r>
            <a:r>
              <a:rPr lang="fr-FR" dirty="0" err="1"/>
              <a:t>o</a:t>
            </a:r>
            <a:r>
              <a:rPr lang="fr-FR" spc="-5" dirty="0" err="1"/>
              <a:t>ndin</a:t>
            </a:r>
            <a:r>
              <a:rPr lang="fr-FR" dirty="0" err="1"/>
              <a:t>g</a:t>
            </a:r>
            <a:r>
              <a:rPr lang="fr-FR" spc="20" dirty="0"/>
              <a:t> </a:t>
            </a:r>
            <a:r>
              <a:rPr lang="fr-FR" spc="-5" dirty="0"/>
              <a:t>m</a:t>
            </a:r>
            <a:r>
              <a:rPr lang="fr-FR" dirty="0"/>
              <a:t>ac</a:t>
            </a:r>
            <a:r>
              <a:rPr lang="fr-FR" spc="-5" dirty="0"/>
              <a:t>hin</a:t>
            </a:r>
            <a:r>
              <a:rPr lang="fr-FR" dirty="0"/>
              <a:t>e</a:t>
            </a:r>
            <a:r>
              <a:rPr lang="fr-FR" spc="-10" dirty="0"/>
              <a:t>:</a:t>
            </a:r>
            <a:r>
              <a:rPr lang="fr-FR" dirty="0"/>
              <a:t> </a:t>
            </a:r>
            <a:r>
              <a:rPr lang="fr-FR" spc="-5" dirty="0"/>
              <a:t>D</a:t>
            </a:r>
            <a:r>
              <a:rPr lang="fr-FR" spc="-10" dirty="0"/>
              <a:t>E</a:t>
            </a:r>
            <a:r>
              <a:rPr lang="fr-FR" spc="-235" dirty="0"/>
              <a:t>L</a:t>
            </a:r>
            <a:r>
              <a:rPr lang="fr-FR" spc="-45" dirty="0"/>
              <a:t>V</a:t>
            </a:r>
            <a:r>
              <a:rPr lang="fr-FR" spc="-85" dirty="0"/>
              <a:t>O</a:t>
            </a:r>
            <a:r>
              <a:rPr lang="fr-FR" spc="-5" dirty="0"/>
              <a:t>TE</a:t>
            </a:r>
            <a:r>
              <a:rPr lang="fr-FR" dirty="0"/>
              <a:t>K</a:t>
            </a:r>
            <a:r>
              <a:rPr lang="fr-FR" spc="10" dirty="0"/>
              <a:t> </a:t>
            </a:r>
            <a:r>
              <a:rPr lang="fr-FR" spc="-5" dirty="0"/>
              <a:t>5632</a:t>
            </a:r>
            <a:endParaRPr lang="fr-FR" dirty="0"/>
          </a:p>
        </p:txBody>
      </p:sp>
      <p:pic>
        <p:nvPicPr>
          <p:cNvPr id="4" name="Picture 2" descr="http://www.mpenordic.com/images/Wire%20bonders/56XX-bondhea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61" y="1078572"/>
            <a:ext cx="7200000" cy="546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B05A7-5E2D-4007-B9E3-1C8D9BE85B14}" type="slidenum">
              <a:rPr lang="en-US" altLang="fr-FR" smtClean="0">
                <a:solidFill>
                  <a:srgbClr val="253971"/>
                </a:solidFill>
                <a:latin typeface="Bookman Old Style" pitchFamily="18" charset="0"/>
              </a:rPr>
              <a:pPr eaLnBrk="1" hangingPunct="1"/>
              <a:t>9</a:t>
            </a:fld>
            <a:endParaRPr lang="en-US" altLang="fr-FR" smtClean="0">
              <a:solidFill>
                <a:srgbClr val="253971"/>
              </a:solidFill>
              <a:latin typeface="Bookman Old Style" pitchFamily="18" charset="0"/>
            </a:endParaRP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85725" y="6661150"/>
            <a:ext cx="16192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December 17</a:t>
            </a:r>
            <a:r>
              <a:rPr lang="en-US" altLang="fr-FR" baseline="30000" dirty="0" smtClean="0">
                <a:solidFill>
                  <a:srgbClr val="253971"/>
                </a:solidFill>
                <a:latin typeface="Bookman Old Style" pitchFamily="18" charset="0"/>
              </a:rPr>
              <a:t>th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, 2014</a:t>
            </a: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1782763" y="6661150"/>
            <a:ext cx="5578475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dirty="0" err="1" smtClean="0">
                <a:solidFill>
                  <a:srgbClr val="253971"/>
                </a:solidFill>
                <a:latin typeface="Bookman Old Style" pitchFamily="18" charset="0"/>
              </a:rPr>
              <a:t>CaptInnov</a:t>
            </a:r>
            <a:r>
              <a:rPr lang="en-US" altLang="fr-FR" dirty="0" smtClean="0">
                <a:solidFill>
                  <a:srgbClr val="253971"/>
                </a:solidFill>
                <a:latin typeface="Bookman Old Style" pitchFamily="18" charset="0"/>
              </a:rPr>
              <a:t> Platform</a:t>
            </a:r>
          </a:p>
        </p:txBody>
      </p:sp>
      <p:sp>
        <p:nvSpPr>
          <p:cNvPr id="8" name="object 4"/>
          <p:cNvSpPr txBox="1"/>
          <p:nvPr/>
        </p:nvSpPr>
        <p:spPr>
          <a:xfrm>
            <a:off x="323528" y="620688"/>
            <a:ext cx="85689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pc="-20" dirty="0" smtClean="0">
                <a:solidFill>
                  <a:schemeClr val="accent2"/>
                </a:solidFill>
                <a:latin typeface="Bell MT" panose="02020503060305020303" pitchFamily="18" charset="0"/>
                <a:cs typeface="Calibri"/>
              </a:rPr>
              <a:t>Universal Semi-Automatic Wire Bonder</a:t>
            </a:r>
            <a:endParaRPr lang="en-US" sz="2000" dirty="0" smtClean="0">
              <a:solidFill>
                <a:srgbClr val="FF0000"/>
              </a:solidFill>
              <a:latin typeface="Bell MT" panose="02020503060305020303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1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11171</TotalTime>
  <Words>1406</Words>
  <Application>Microsoft Office PowerPoint</Application>
  <PresentationFormat>Affichage à l'écran (4:3)</PresentationFormat>
  <Paragraphs>615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Modèle par défaut</vt:lpstr>
      <vt:lpstr>Présentation PowerPoint</vt:lpstr>
      <vt:lpstr>CaptInnov Group Within P2IO</vt:lpstr>
      <vt:lpstr>Motivations of the CaptInnov Group</vt:lpstr>
      <vt:lpstr>Examples of Potential Needs</vt:lpstr>
      <vt:lpstr>CaptInnov Platform</vt:lpstr>
      <vt:lpstr>Funding of the Platform</vt:lpstr>
      <vt:lpstr>Initial Platform Funding Summary</vt:lpstr>
      <vt:lpstr>Achievements of the Project</vt:lpstr>
      <vt:lpstr>Bonding machine: DELVOTEK 5632</vt:lpstr>
      <vt:lpstr>Bonding machine: DELVOTEK 5632</vt:lpstr>
      <vt:lpstr>Bonding Machine Status</vt:lpstr>
      <vt:lpstr>Probe Station: SIGNATONE WL350</vt:lpstr>
      <vt:lpstr>First Pictures (Installation)</vt:lpstr>
      <vt:lpstr>Probe Station Status</vt:lpstr>
      <vt:lpstr>CaptInnov Extras</vt:lpstr>
      <vt:lpstr>Conclusions</vt:lpstr>
      <vt:lpstr>Présentation PowerPoint</vt:lpstr>
      <vt:lpstr>Detectors studied by the labs of P2IO (1)</vt:lpstr>
      <vt:lpstr>Detectors studied by the labs of P2IO (2)</vt:lpstr>
      <vt:lpstr>Supports of P2IO for detection systems</vt:lpstr>
      <vt:lpstr>Prospects and conclusions</vt:lpstr>
    </vt:vector>
  </TitlesOfParts>
  <Company>LAL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Labex P2IO</dc:title>
  <dc:creator>wormser</dc:creator>
  <cp:lastModifiedBy>ATTIE David</cp:lastModifiedBy>
  <cp:revision>294</cp:revision>
  <dcterms:created xsi:type="dcterms:W3CDTF">2011-04-20T10:10:04Z</dcterms:created>
  <dcterms:modified xsi:type="dcterms:W3CDTF">2014-12-17T09:31:42Z</dcterms:modified>
</cp:coreProperties>
</file>