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2" r:id="rId2"/>
    <p:sldId id="406" r:id="rId3"/>
    <p:sldId id="407" r:id="rId4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FF0000"/>
    <a:srgbClr val="FF6600"/>
    <a:srgbClr val="6699FF"/>
    <a:srgbClr val="FFFF00"/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45" autoAdjust="0"/>
  </p:normalViewPr>
  <p:slideViewPr>
    <p:cSldViewPr>
      <p:cViewPr varScale="1">
        <p:scale>
          <a:sx n="73" d="100"/>
          <a:sy n="73" d="100"/>
        </p:scale>
        <p:origin x="10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6" tIns="47773" rIns="95546" bIns="47773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6" tIns="47773" rIns="95546" bIns="47773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57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6" tIns="47773" rIns="95546" bIns="47773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57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6" tIns="47773" rIns="95546" bIns="4777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/>
            </a:lvl1pPr>
          </a:lstStyle>
          <a:p>
            <a:pPr>
              <a:defRPr/>
            </a:pPr>
            <a:fld id="{5D048669-58AC-4953-B494-BA620F44FE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780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6" tIns="47773" rIns="95546" bIns="47773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6" tIns="47773" rIns="95546" bIns="47773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6" tIns="47773" rIns="95546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6" tIns="47773" rIns="95546" bIns="47773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6" tIns="47773" rIns="95546" bIns="4777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/>
            </a:lvl1pPr>
          </a:lstStyle>
          <a:p>
            <a:pPr>
              <a:defRPr/>
            </a:pPr>
            <a:fld id="{59975A77-A269-486F-99CC-562A9414A3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933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14B40-5929-4C22-8FC1-FD6BBCDEA3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5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3598E-FFAA-4E28-AC98-C72FCDAABD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55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EA0E7-5DFC-49EC-89CD-564DC8AD7B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78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BEE08-C3AD-4F87-BDC4-8C8A194162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14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A78DB-0587-426B-B7BD-120811D480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04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186F8-1C4A-4725-9E85-6C5E327AC8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6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11EC-8A41-4E9C-B3D7-FDF5776B83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53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99F84-3024-489A-81CA-589243EF62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56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0C47A-CF0C-46C0-BF7D-B4EF1D0E83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4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8A6CA-4C5C-4EDB-AC37-B54A466570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99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F93AB-C955-473C-8C38-6EB3C1C645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02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B638AC3F-0889-4F07-A219-10C1D7BBAE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48064" y="1052736"/>
            <a:ext cx="2448769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sz="1600" dirty="0" smtClean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Ljungvall</a:t>
            </a:r>
            <a:r>
              <a:rPr lang="fr-FR" sz="1600" dirty="0" smtClean="0">
                <a:solidFill>
                  <a:srgbClr val="000099"/>
                </a:solidFill>
              </a:rPr>
              <a:t> </a:t>
            </a:r>
            <a:r>
              <a:rPr lang="fr-FR" sz="1600" dirty="0">
                <a:solidFill>
                  <a:srgbClr val="000099"/>
                </a:solidFill>
              </a:rPr>
              <a:t>‎</a:t>
            </a:r>
            <a:r>
              <a:rPr lang="fr-FR" sz="1600" dirty="0" err="1">
                <a:solidFill>
                  <a:srgbClr val="000099"/>
                </a:solidFill>
              </a:rPr>
              <a:t>Joa</a:t>
            </a:r>
            <a:r>
              <a:rPr lang="fr-FR" sz="1600" dirty="0">
                <a:solidFill>
                  <a:srgbClr val="000099"/>
                </a:solidFill>
              </a:rPr>
              <a:t> </a:t>
            </a:r>
            <a:endParaRPr lang="fr-FR" sz="1600" b="0" dirty="0">
              <a:solidFill>
                <a:srgbClr val="000099"/>
              </a:solidFill>
            </a:endParaRPr>
          </a:p>
          <a:p>
            <a:r>
              <a:rPr lang="fr-FR" sz="1600" b="0" dirty="0" smtClean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Malvagi</a:t>
            </a:r>
            <a:r>
              <a:rPr lang="fr-FR" sz="1600" dirty="0" smtClean="0">
                <a:solidFill>
                  <a:srgbClr val="000099"/>
                </a:solidFill>
              </a:rPr>
              <a:t> </a:t>
            </a:r>
            <a:r>
              <a:rPr lang="fr-FR" sz="1600" dirty="0">
                <a:solidFill>
                  <a:srgbClr val="000099"/>
                </a:solidFill>
              </a:rPr>
              <a:t>Fausto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Ochando</a:t>
            </a:r>
            <a:r>
              <a:rPr lang="fr-FR" sz="1600" dirty="0" smtClean="0">
                <a:solidFill>
                  <a:srgbClr val="000099"/>
                </a:solidFill>
              </a:rPr>
              <a:t> </a:t>
            </a:r>
            <a:r>
              <a:rPr lang="fr-FR" sz="1600" dirty="0">
                <a:solidFill>
                  <a:srgbClr val="000099"/>
                </a:solidFill>
              </a:rPr>
              <a:t>Christophe </a:t>
            </a:r>
            <a:endParaRPr lang="fr-FR" sz="1600" dirty="0" smtClean="0">
              <a:solidFill>
                <a:srgbClr val="000099"/>
              </a:solidFill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smtClean="0">
                <a:solidFill>
                  <a:srgbClr val="000099"/>
                </a:solidFill>
              </a:rPr>
              <a:t>Ollivier </a:t>
            </a:r>
            <a:r>
              <a:rPr lang="fr-FR" sz="1600" dirty="0">
                <a:solidFill>
                  <a:srgbClr val="000099"/>
                </a:solidFill>
              </a:rPr>
              <a:t>Marc 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Reinosa</a:t>
            </a:r>
            <a:r>
              <a:rPr lang="fr-FR" sz="1600" dirty="0" smtClean="0">
                <a:solidFill>
                  <a:srgbClr val="000099"/>
                </a:solidFill>
              </a:rPr>
              <a:t> </a:t>
            </a:r>
            <a:r>
              <a:rPr lang="fr-FR" sz="1600" dirty="0">
                <a:solidFill>
                  <a:srgbClr val="000099"/>
                </a:solidFill>
              </a:rPr>
              <a:t>‎</a:t>
            </a:r>
            <a:r>
              <a:rPr lang="fr-FR" sz="1600" dirty="0" err="1" smtClean="0">
                <a:solidFill>
                  <a:srgbClr val="000099"/>
                </a:solidFill>
              </a:rPr>
              <a:t>Urko</a:t>
            </a:r>
            <a:endParaRPr lang="fr-FR" sz="1600" dirty="0" smtClean="0">
              <a:solidFill>
                <a:srgbClr val="000099"/>
              </a:solidFill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smtClean="0">
                <a:solidFill>
                  <a:srgbClr val="000099"/>
                </a:solidFill>
              </a:rPr>
              <a:t>Robert </a:t>
            </a:r>
            <a:r>
              <a:rPr lang="fr-FR" sz="1600" dirty="0" err="1" smtClean="0">
                <a:solidFill>
                  <a:srgbClr val="000099"/>
                </a:solidFill>
              </a:rPr>
              <a:t>Francois</a:t>
            </a:r>
            <a:r>
              <a:rPr lang="fr-FR" sz="1600" dirty="0" smtClean="0">
                <a:solidFill>
                  <a:srgbClr val="000099"/>
                </a:solidFill>
              </a:rPr>
              <a:t> </a:t>
            </a: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smtClean="0">
                <a:solidFill>
                  <a:srgbClr val="000099"/>
                </a:solidFill>
              </a:rPr>
              <a:t>Rodriguez </a:t>
            </a:r>
            <a:r>
              <a:rPr lang="fr-FR" sz="1600" dirty="0" err="1">
                <a:solidFill>
                  <a:srgbClr val="000099"/>
                </a:solidFill>
              </a:rPr>
              <a:t>Jerome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Schaffer</a:t>
            </a:r>
            <a:r>
              <a:rPr lang="fr-FR" sz="1600" dirty="0" smtClean="0">
                <a:solidFill>
                  <a:srgbClr val="000099"/>
                </a:solidFill>
              </a:rPr>
              <a:t> </a:t>
            </a:r>
            <a:r>
              <a:rPr lang="fr-FR" sz="1600" dirty="0">
                <a:solidFill>
                  <a:srgbClr val="000099"/>
                </a:solidFill>
              </a:rPr>
              <a:t>‎Arthur </a:t>
            </a:r>
            <a:endParaRPr lang="fr-FR" sz="1600" dirty="0" smtClean="0">
              <a:solidFill>
                <a:srgbClr val="000099"/>
              </a:solidFill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Theisen</a:t>
            </a:r>
            <a:r>
              <a:rPr lang="fr-FR" sz="1600" dirty="0" smtClean="0">
                <a:solidFill>
                  <a:srgbClr val="000099"/>
                </a:solidFill>
              </a:rPr>
              <a:t> Christophe</a:t>
            </a:r>
          </a:p>
          <a:p>
            <a:r>
              <a:rPr lang="fr-FR" sz="1600" dirty="0">
                <a:solidFill>
                  <a:srgbClr val="008000"/>
                </a:solidFill>
              </a:rPr>
              <a:t> </a:t>
            </a:r>
            <a:r>
              <a:rPr lang="fr-FR" sz="1600" dirty="0" smtClean="0">
                <a:solidFill>
                  <a:srgbClr val="008000"/>
                </a:solidFill>
              </a:rPr>
              <a:t>Wallon </a:t>
            </a:r>
            <a:r>
              <a:rPr lang="fr-FR" sz="1600" dirty="0">
                <a:solidFill>
                  <a:srgbClr val="008000"/>
                </a:solidFill>
              </a:rPr>
              <a:t>‎Samuel</a:t>
            </a:r>
            <a:endParaRPr lang="fr-FR" sz="1600" b="0" dirty="0" smtClean="0">
              <a:solidFill>
                <a:srgbClr val="008000"/>
              </a:solidFill>
              <a:effectLst/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 </a:t>
            </a:r>
            <a:r>
              <a:rPr lang="fr-FR" sz="1600" dirty="0" smtClean="0">
                <a:solidFill>
                  <a:srgbClr val="008000"/>
                </a:solidFill>
              </a:rPr>
              <a:t>Zerwas </a:t>
            </a:r>
            <a:r>
              <a:rPr lang="fr-FR" sz="1600" dirty="0">
                <a:solidFill>
                  <a:srgbClr val="008000"/>
                </a:solidFill>
              </a:rPr>
              <a:t>Dirk</a:t>
            </a:r>
            <a:endParaRPr lang="en-US" altLang="fr-FR" sz="1600" dirty="0">
              <a:solidFill>
                <a:srgbClr val="008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59135" y="1052736"/>
            <a:ext cx="3384873" cy="3619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1800" dirty="0" smtClean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Armengaud</a:t>
            </a:r>
            <a:r>
              <a:rPr lang="fr-FR" sz="1600" dirty="0" smtClean="0">
                <a:solidFill>
                  <a:srgbClr val="000099"/>
                </a:solidFill>
              </a:rPr>
              <a:t> </a:t>
            </a:r>
            <a:r>
              <a:rPr lang="fr-FR" sz="1600" dirty="0" err="1">
                <a:solidFill>
                  <a:srgbClr val="000099"/>
                </a:solidFill>
              </a:rPr>
              <a:t>Eric</a:t>
            </a:r>
            <a:r>
              <a:rPr lang="fr-FR" sz="1600" dirty="0">
                <a:solidFill>
                  <a:srgbClr val="000099"/>
                </a:solidFill>
              </a:rPr>
              <a:t>‎ 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Attié</a:t>
            </a:r>
            <a:r>
              <a:rPr lang="fr-FR" sz="1600" dirty="0" smtClean="0">
                <a:solidFill>
                  <a:srgbClr val="000099"/>
                </a:solidFill>
              </a:rPr>
              <a:t> </a:t>
            </a:r>
            <a:r>
              <a:rPr lang="fr-FR" sz="1600" dirty="0">
                <a:solidFill>
                  <a:srgbClr val="000099"/>
                </a:solidFill>
              </a:rPr>
              <a:t>David</a:t>
            </a:r>
            <a:r>
              <a:rPr lang="fr-FR" sz="1600" dirty="0" smtClean="0">
                <a:solidFill>
                  <a:srgbClr val="000099"/>
                </a:solidFill>
              </a:rPr>
              <a:t>‎</a:t>
            </a:r>
          </a:p>
          <a:p>
            <a:r>
              <a:rPr lang="fr-FR" sz="1600" dirty="0" smtClean="0">
                <a:solidFill>
                  <a:srgbClr val="008000"/>
                </a:solidFill>
              </a:rPr>
              <a:t> </a:t>
            </a:r>
            <a:r>
              <a:rPr lang="fr-FR" sz="1600" dirty="0">
                <a:solidFill>
                  <a:srgbClr val="008000"/>
                </a:solidFill>
              </a:rPr>
              <a:t>Besson Nathalie</a:t>
            </a:r>
            <a:r>
              <a:rPr lang="fr-FR" sz="1600" dirty="0">
                <a:solidFill>
                  <a:srgbClr val="000099"/>
                </a:solidFill>
              </a:rPr>
              <a:t>‎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smtClean="0">
                <a:solidFill>
                  <a:srgbClr val="000099"/>
                </a:solidFill>
              </a:rPr>
              <a:t>Caprini </a:t>
            </a:r>
            <a:r>
              <a:rPr lang="fr-FR" sz="1600" dirty="0" err="1">
                <a:solidFill>
                  <a:srgbClr val="000099"/>
                </a:solidFill>
              </a:rPr>
              <a:t>Chiara</a:t>
            </a:r>
            <a:r>
              <a:rPr lang="fr-FR" sz="1600" dirty="0">
                <a:solidFill>
                  <a:srgbClr val="000099"/>
                </a:solidFill>
              </a:rPr>
              <a:t>‎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smtClean="0">
                <a:solidFill>
                  <a:srgbClr val="000099"/>
                </a:solidFill>
              </a:rPr>
              <a:t>Delpech </a:t>
            </a:r>
            <a:r>
              <a:rPr lang="fr-FR" sz="1600" dirty="0">
                <a:solidFill>
                  <a:srgbClr val="000099"/>
                </a:solidFill>
              </a:rPr>
              <a:t>Sylvie 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Djalali</a:t>
            </a:r>
            <a:r>
              <a:rPr lang="fr-FR" sz="1600" dirty="0" smtClean="0">
                <a:solidFill>
                  <a:srgbClr val="000099"/>
                </a:solidFill>
              </a:rPr>
              <a:t> </a:t>
            </a:r>
            <a:r>
              <a:rPr lang="fr-FR" sz="1600" dirty="0" err="1">
                <a:solidFill>
                  <a:srgbClr val="000099"/>
                </a:solidFill>
              </a:rPr>
              <a:t>Chaden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 </a:t>
            </a:r>
            <a:r>
              <a:rPr lang="fr-FR" sz="1600" dirty="0" smtClean="0">
                <a:solidFill>
                  <a:srgbClr val="008000"/>
                </a:solidFill>
              </a:rPr>
              <a:t>Grain </a:t>
            </a:r>
            <a:r>
              <a:rPr lang="fr-FR" sz="1600" dirty="0">
                <a:solidFill>
                  <a:srgbClr val="008000"/>
                </a:solidFill>
              </a:rPr>
              <a:t>Julien </a:t>
            </a:r>
            <a:endParaRPr lang="fr-FR" sz="1600" b="0" dirty="0" smtClean="0">
              <a:solidFill>
                <a:srgbClr val="008000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smtClean="0">
                <a:solidFill>
                  <a:srgbClr val="000099"/>
                </a:solidFill>
              </a:rPr>
              <a:t>Hamel </a:t>
            </a:r>
            <a:r>
              <a:rPr lang="fr-FR" sz="1600" dirty="0">
                <a:solidFill>
                  <a:srgbClr val="000099"/>
                </a:solidFill>
              </a:rPr>
              <a:t>de </a:t>
            </a:r>
            <a:r>
              <a:rPr lang="fr-FR" sz="1600" dirty="0" err="1">
                <a:solidFill>
                  <a:srgbClr val="000099"/>
                </a:solidFill>
              </a:rPr>
              <a:t>Monchenault</a:t>
            </a:r>
            <a:r>
              <a:rPr lang="fr-FR" sz="1600" dirty="0">
                <a:solidFill>
                  <a:srgbClr val="000099"/>
                </a:solidFill>
              </a:rPr>
              <a:t> Gautier‎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smtClean="0">
                <a:solidFill>
                  <a:srgbClr val="000099"/>
                </a:solidFill>
              </a:rPr>
              <a:t>Khan </a:t>
            </a:r>
            <a:r>
              <a:rPr lang="fr-FR" sz="1600" dirty="0">
                <a:solidFill>
                  <a:srgbClr val="000099"/>
                </a:solidFill>
              </a:rPr>
              <a:t>Elias 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err="1" smtClean="0">
                <a:solidFill>
                  <a:srgbClr val="000099"/>
                </a:solidFill>
              </a:rPr>
              <a:t>Lebois</a:t>
            </a:r>
            <a:r>
              <a:rPr lang="fr-FR" sz="1600" dirty="0" smtClean="0">
                <a:solidFill>
                  <a:srgbClr val="000099"/>
                </a:solidFill>
              </a:rPr>
              <a:t> Mathieu</a:t>
            </a: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smtClean="0">
                <a:solidFill>
                  <a:srgbClr val="000099"/>
                </a:solidFill>
              </a:rPr>
              <a:t>Le </a:t>
            </a:r>
            <a:r>
              <a:rPr lang="fr-FR" sz="1600" dirty="0">
                <a:solidFill>
                  <a:srgbClr val="000099"/>
                </a:solidFill>
              </a:rPr>
              <a:t>Goff Jean-Marc‎</a:t>
            </a:r>
            <a:endParaRPr lang="fr-FR" sz="1600" b="0" dirty="0" smtClean="0">
              <a:solidFill>
                <a:srgbClr val="000099"/>
              </a:solidFill>
              <a:effectLst/>
            </a:endParaRPr>
          </a:p>
          <a:p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dirty="0" smtClean="0">
                <a:solidFill>
                  <a:srgbClr val="000099"/>
                </a:solidFill>
              </a:rPr>
              <a:t>Leray </a:t>
            </a:r>
            <a:r>
              <a:rPr lang="fr-FR" sz="1600" dirty="0">
                <a:solidFill>
                  <a:srgbClr val="000099"/>
                </a:solidFill>
              </a:rPr>
              <a:t>Sylvie</a:t>
            </a:r>
            <a:r>
              <a:rPr lang="fr-FR" sz="1600" dirty="0" smtClean="0">
                <a:solidFill>
                  <a:srgbClr val="000099"/>
                </a:solidFill>
              </a:rPr>
              <a:t>‎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03848" y="404664"/>
            <a:ext cx="1766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400" dirty="0">
                <a:solidFill>
                  <a:srgbClr val="FF0000"/>
                </a:solidFill>
              </a:rPr>
              <a:t>CSPD P2IO</a:t>
            </a:r>
            <a:endParaRPr lang="fr-FR" altLang="fr-FR" sz="2400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267744" y="5250686"/>
            <a:ext cx="4381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000099"/>
                </a:solidFill>
              </a:rPr>
              <a:t>Current</a:t>
            </a:r>
            <a:r>
              <a:rPr lang="fr-FR" dirty="0" smtClean="0">
                <a:solidFill>
                  <a:srgbClr val="000099"/>
                </a:solidFill>
              </a:rPr>
              <a:t> </a:t>
            </a:r>
            <a:r>
              <a:rPr lang="fr-FR" dirty="0" err="1" smtClean="0">
                <a:solidFill>
                  <a:srgbClr val="000099"/>
                </a:solidFill>
              </a:rPr>
              <a:t>list</a:t>
            </a:r>
            <a:r>
              <a:rPr lang="fr-FR" dirty="0" smtClean="0">
                <a:solidFill>
                  <a:srgbClr val="000099"/>
                </a:solidFill>
              </a:rPr>
              <a:t> </a:t>
            </a:r>
            <a:r>
              <a:rPr lang="fr-FR" dirty="0" err="1" smtClean="0">
                <a:solidFill>
                  <a:srgbClr val="000099"/>
                </a:solidFill>
              </a:rPr>
              <a:t>with</a:t>
            </a:r>
            <a:r>
              <a:rPr lang="fr-FR" dirty="0" smtClean="0">
                <a:solidFill>
                  <a:srgbClr val="000099"/>
                </a:solidFill>
              </a:rPr>
              <a:t> 24 </a:t>
            </a:r>
            <a:r>
              <a:rPr lang="fr-FR" dirty="0" err="1" smtClean="0">
                <a:solidFill>
                  <a:srgbClr val="000099"/>
                </a:solidFill>
              </a:rPr>
              <a:t>Members</a:t>
            </a:r>
            <a:r>
              <a:rPr lang="fr-FR" dirty="0">
                <a:solidFill>
                  <a:srgbClr val="000099"/>
                </a:solidFill>
              </a:rPr>
              <a:t> </a:t>
            </a:r>
            <a:r>
              <a:rPr lang="fr-FR" dirty="0" smtClean="0"/>
              <a:t>and a bureau of </a:t>
            </a:r>
            <a:r>
              <a:rPr lang="fr-FR" dirty="0" smtClean="0">
                <a:solidFill>
                  <a:srgbClr val="008000"/>
                </a:solidFill>
              </a:rPr>
              <a:t>4</a:t>
            </a:r>
            <a:endParaRPr lang="fr-F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7742" y="260648"/>
            <a:ext cx="83534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fr-FR" sz="2000" dirty="0" smtClean="0">
                <a:solidFill>
                  <a:srgbClr val="FF0000"/>
                </a:solidFill>
              </a:rPr>
              <a:t>Modus Operandi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44" y="764704"/>
            <a:ext cx="83534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r-FR" sz="1600" dirty="0" smtClean="0">
                <a:solidFill>
                  <a:srgbClr val="008000"/>
                </a:solidFill>
              </a:rPr>
              <a:t>2 step procedure: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fr-FR" sz="1600" dirty="0" smtClean="0">
                <a:solidFill>
                  <a:srgbClr val="000099"/>
                </a:solidFill>
              </a:rPr>
              <a:t>2 rapporteurs:</a:t>
            </a:r>
          </a:p>
          <a:p>
            <a:pPr marL="1085850" lvl="1" indent="-34290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Grade 1-20</a:t>
            </a:r>
          </a:p>
          <a:p>
            <a:pPr marL="1085850" lvl="1" indent="-34290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ABC</a:t>
            </a:r>
          </a:p>
          <a:p>
            <a:pPr marL="1085850" lvl="1" indent="-34290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Rank among the proposals treated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fr-FR" sz="1600" dirty="0" smtClean="0">
                <a:solidFill>
                  <a:srgbClr val="000099"/>
                </a:solidFill>
              </a:rPr>
              <a:t>Preliminary ranking based on the 2 reports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fr-FR" sz="1600" dirty="0" smtClean="0">
                <a:solidFill>
                  <a:srgbClr val="000099"/>
                </a:solidFill>
              </a:rPr>
              <a:t>Plenary discussion for harmonization</a:t>
            </a:r>
            <a:endParaRPr lang="en-US" altLang="fr-FR" sz="1600" dirty="0">
              <a:solidFill>
                <a:srgbClr val="000099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67544" y="2780928"/>
            <a:ext cx="83534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r-FR" sz="1600" dirty="0" smtClean="0">
                <a:solidFill>
                  <a:srgbClr val="008000"/>
                </a:solidFill>
              </a:rPr>
              <a:t>Numbers:</a:t>
            </a:r>
            <a:endParaRPr lang="en-US" altLang="fr-FR" sz="160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 2 call for proposals per year 1 PhD, 1 </a:t>
            </a:r>
            <a:r>
              <a:rPr lang="en-US" altLang="fr-FR" sz="1600" dirty="0" err="1" smtClean="0">
                <a:solidFill>
                  <a:srgbClr val="000099"/>
                </a:solidFill>
              </a:rPr>
              <a:t>PostDoc</a:t>
            </a:r>
            <a:endParaRPr lang="en-US" altLang="fr-FR" sz="1600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fr-FR" sz="1600" dirty="0">
                <a:solidFill>
                  <a:srgbClr val="000099"/>
                </a:solidFill>
              </a:rPr>
              <a:t> </a:t>
            </a:r>
            <a:r>
              <a:rPr lang="en-US" altLang="fr-FR" sz="1600" dirty="0" smtClean="0">
                <a:solidFill>
                  <a:srgbClr val="000099"/>
                </a:solidFill>
              </a:rPr>
              <a:t>order 35 proposals</a:t>
            </a:r>
          </a:p>
          <a:p>
            <a:pPr eaLnBrk="1" hangingPunct="1">
              <a:spcBef>
                <a:spcPct val="0"/>
              </a:spcBef>
            </a:pPr>
            <a:r>
              <a:rPr lang="en-US" altLang="fr-FR" sz="1600" dirty="0">
                <a:solidFill>
                  <a:srgbClr val="000099"/>
                </a:solidFill>
              </a:rPr>
              <a:t> </a:t>
            </a:r>
            <a:r>
              <a:rPr lang="en-US" altLang="fr-FR" sz="1600" dirty="0" smtClean="0">
                <a:solidFill>
                  <a:srgbClr val="000099"/>
                </a:solidFill>
              </a:rPr>
              <a:t>50% excellent</a:t>
            </a:r>
          </a:p>
          <a:p>
            <a:pPr eaLnBrk="1" hangingPunct="1">
              <a:spcBef>
                <a:spcPct val="0"/>
              </a:spcBef>
            </a:pPr>
            <a:r>
              <a:rPr lang="en-US" altLang="fr-FR" sz="1600" dirty="0">
                <a:solidFill>
                  <a:srgbClr val="000099"/>
                </a:solidFill>
              </a:rPr>
              <a:t> </a:t>
            </a:r>
            <a:r>
              <a:rPr lang="en-US" altLang="fr-FR" sz="1600" dirty="0" smtClean="0">
                <a:solidFill>
                  <a:srgbClr val="000099"/>
                </a:solidFill>
              </a:rPr>
              <a:t>each rapporteur order of 3 reports per AO</a:t>
            </a:r>
          </a:p>
          <a:p>
            <a:pPr eaLnBrk="1" hangingPunct="1">
              <a:spcBef>
                <a:spcPct val="0"/>
              </a:spcBef>
            </a:pPr>
            <a:r>
              <a:rPr lang="en-US" altLang="fr-FR" sz="1600" dirty="0">
                <a:solidFill>
                  <a:srgbClr val="000099"/>
                </a:solidFill>
              </a:rPr>
              <a:t> </a:t>
            </a:r>
            <a:r>
              <a:rPr lang="en-US" altLang="fr-FR" sz="1600" dirty="0" smtClean="0">
                <a:solidFill>
                  <a:srgbClr val="000099"/>
                </a:solidFill>
              </a:rPr>
              <a:t>order 1/3 transmitted to COPIL for final decision</a:t>
            </a:r>
          </a:p>
        </p:txBody>
      </p:sp>
    </p:spTree>
    <p:extLst>
      <p:ext uri="{BB962C8B-B14F-4D97-AF65-F5344CB8AC3E}">
        <p14:creationId xmlns:p14="http://schemas.microsoft.com/office/powerpoint/2010/main" val="25301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7742" y="260648"/>
            <a:ext cx="83534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fr-FR" sz="2000" dirty="0" smtClean="0">
                <a:solidFill>
                  <a:srgbClr val="FF0000"/>
                </a:solidFill>
              </a:rPr>
              <a:t>Comments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8917" y="846004"/>
            <a:ext cx="835342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r-FR" sz="1600" dirty="0" smtClean="0">
                <a:solidFill>
                  <a:srgbClr val="008000"/>
                </a:solidFill>
              </a:rPr>
              <a:t>Difficulties/comments: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Tremendous hard work done by all the members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fr-FR" sz="1600" dirty="0">
              <a:solidFill>
                <a:srgbClr val="000099"/>
              </a:solidFill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Web </a:t>
            </a:r>
            <a:r>
              <a:rPr lang="en-US" altLang="fr-FR" sz="1600" dirty="0" smtClean="0">
                <a:solidFill>
                  <a:srgbClr val="000099"/>
                </a:solidFill>
              </a:rPr>
              <a:t>based proposal system enforcing that obligatory information is supplied in a non-ambiguous way </a:t>
            </a:r>
            <a:r>
              <a:rPr lang="en-US" altLang="fr-FR" sz="1600" dirty="0">
                <a:solidFill>
                  <a:srgbClr val="000099"/>
                </a:solidFill>
              </a:rPr>
              <a:t>c</a:t>
            </a:r>
            <a:r>
              <a:rPr lang="en-US" altLang="fr-FR" sz="1600" dirty="0" smtClean="0">
                <a:solidFill>
                  <a:srgbClr val="000099"/>
                </a:solidFill>
              </a:rPr>
              <a:t>ould </a:t>
            </a:r>
            <a:r>
              <a:rPr lang="en-US" altLang="fr-FR" sz="1600" dirty="0" smtClean="0">
                <a:solidFill>
                  <a:srgbClr val="000099"/>
                </a:solidFill>
              </a:rPr>
              <a:t>be created (did that in a day for the reports)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fr-FR" sz="1600" dirty="0">
              <a:solidFill>
                <a:srgbClr val="000099"/>
              </a:solidFill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Rules </a:t>
            </a:r>
            <a:r>
              <a:rPr lang="en-US" altLang="fr-FR" sz="1600" dirty="0">
                <a:solidFill>
                  <a:srgbClr val="000099"/>
                </a:solidFill>
              </a:rPr>
              <a:t>of exclusion (e.g. already has been financed by P2IO, excluded for N years) </a:t>
            </a:r>
            <a:r>
              <a:rPr lang="en-US" altLang="fr-FR" sz="1600" dirty="0">
                <a:solidFill>
                  <a:srgbClr val="000099"/>
                </a:solidFill>
              </a:rPr>
              <a:t>c</a:t>
            </a:r>
            <a:r>
              <a:rPr lang="en-US" altLang="fr-FR" sz="1600" dirty="0" smtClean="0">
                <a:solidFill>
                  <a:srgbClr val="000099"/>
                </a:solidFill>
              </a:rPr>
              <a:t>ould </a:t>
            </a:r>
            <a:r>
              <a:rPr lang="en-US" altLang="fr-FR" sz="1600" dirty="0">
                <a:solidFill>
                  <a:srgbClr val="000099"/>
                </a:solidFill>
              </a:rPr>
              <a:t>be stated in the call for </a:t>
            </a:r>
            <a:r>
              <a:rPr lang="en-US" altLang="fr-FR" sz="1600" dirty="0" smtClean="0">
                <a:solidFill>
                  <a:srgbClr val="000099"/>
                </a:solidFill>
              </a:rPr>
              <a:t>proposals (a question of fairness)</a:t>
            </a:r>
            <a:endParaRPr lang="en-US" altLang="fr-FR" sz="1600" dirty="0" smtClean="0">
              <a:solidFill>
                <a:srgbClr val="000099"/>
              </a:solidFill>
            </a:endParaRPr>
          </a:p>
          <a:p>
            <a:pPr marL="285750" indent="-285750" eaLnBrk="1" hangingPunct="1">
              <a:spcBef>
                <a:spcPct val="0"/>
              </a:spcBef>
            </a:pPr>
            <a:endParaRPr lang="en-US" altLang="fr-FR" sz="1600" dirty="0" smtClean="0">
              <a:solidFill>
                <a:srgbClr val="000099"/>
              </a:solidFill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mapping between the interests taking into account the specialties of the members </a:t>
            </a:r>
            <a:r>
              <a:rPr lang="en-US" altLang="fr-FR" sz="1600" dirty="0" smtClean="0">
                <a:solidFill>
                  <a:srgbClr val="000099"/>
                </a:solidFill>
              </a:rPr>
              <a:t>difficult</a:t>
            </a:r>
            <a:r>
              <a:rPr lang="en-US" altLang="fr-FR" sz="1600" dirty="0" smtClean="0">
                <a:solidFill>
                  <a:srgbClr val="000099"/>
                </a:solidFill>
              </a:rPr>
              <a:t> </a:t>
            </a:r>
            <a:r>
              <a:rPr lang="en-US" altLang="fr-FR" sz="1600" dirty="0" smtClean="0">
                <a:solidFill>
                  <a:srgbClr val="000099"/>
                </a:solidFill>
              </a:rPr>
              <a:t>if one wants to keep the number of reports </a:t>
            </a:r>
            <a:r>
              <a:rPr lang="en-US" altLang="fr-FR" sz="1600" dirty="0" smtClean="0">
                <a:solidFill>
                  <a:srgbClr val="000099"/>
                </a:solidFill>
              </a:rPr>
              <a:t>distributed more or less equally. </a:t>
            </a:r>
            <a:r>
              <a:rPr lang="en-US" altLang="fr-FR" sz="1600" dirty="0" smtClean="0">
                <a:solidFill>
                  <a:srgbClr val="000099"/>
                </a:solidFill>
              </a:rPr>
              <a:t>Latter is helpful</a:t>
            </a:r>
            <a:r>
              <a:rPr lang="en-US" altLang="fr-FR" sz="1600" dirty="0" smtClean="0">
                <a:solidFill>
                  <a:srgbClr val="000099"/>
                </a:solidFill>
              </a:rPr>
              <a:t> to harmonize among rapporteurs (e.g. super-duper proposal is 17/20 for person A and 20/20 for person B)</a:t>
            </a:r>
            <a:endParaRPr lang="en-US" altLang="fr-FR" sz="1600" dirty="0" smtClean="0">
              <a:solidFill>
                <a:srgbClr val="000099"/>
              </a:solidFill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Example: 1 </a:t>
            </a:r>
            <a:r>
              <a:rPr lang="en-US" altLang="fr-FR" sz="1600" dirty="0" smtClean="0">
                <a:solidFill>
                  <a:srgbClr val="000099"/>
                </a:solidFill>
              </a:rPr>
              <a:t>specialist for R, but the same number of proposals as for P1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Work with a smaller </a:t>
            </a:r>
            <a:r>
              <a:rPr lang="en-US" altLang="fr-FR" sz="1600" dirty="0" smtClean="0">
                <a:solidFill>
                  <a:srgbClr val="000099"/>
                </a:solidFill>
              </a:rPr>
              <a:t>committee</a:t>
            </a:r>
            <a:r>
              <a:rPr lang="en-US" altLang="fr-FR" sz="1600" dirty="0" smtClean="0">
                <a:solidFill>
                  <a:srgbClr val="000099"/>
                </a:solidFill>
              </a:rPr>
              <a:t> </a:t>
            </a:r>
            <a:r>
              <a:rPr lang="en-US" altLang="fr-FR" sz="1600" dirty="0" smtClean="0">
                <a:solidFill>
                  <a:srgbClr val="000099"/>
                </a:solidFill>
              </a:rPr>
              <a:t>and outside referees?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fr-FR" sz="1600" dirty="0" smtClean="0">
              <a:solidFill>
                <a:srgbClr val="000099"/>
              </a:solidFill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US" altLang="fr-FR" sz="1600" dirty="0">
                <a:solidFill>
                  <a:srgbClr val="000099"/>
                </a:solidFill>
              </a:rPr>
              <a:t>It is reasonable that some balancing </a:t>
            </a:r>
            <a:r>
              <a:rPr lang="en-US" altLang="fr-FR" sz="1600" dirty="0" smtClean="0">
                <a:solidFill>
                  <a:srgbClr val="000099"/>
                </a:solidFill>
              </a:rPr>
              <a:t>(lab) is </a:t>
            </a:r>
            <a:r>
              <a:rPr lang="en-US" altLang="fr-FR" sz="1600" dirty="0">
                <a:solidFill>
                  <a:srgbClr val="000099"/>
                </a:solidFill>
              </a:rPr>
              <a:t>done  in the selection process</a:t>
            </a:r>
            <a:r>
              <a:rPr lang="en-US" altLang="fr-FR" sz="1600" dirty="0" smtClean="0">
                <a:solidFill>
                  <a:srgbClr val="000099"/>
                </a:solidFill>
              </a:rPr>
              <a:t>.</a:t>
            </a:r>
            <a:endParaRPr lang="en-US" altLang="fr-FR" sz="1600" dirty="0" smtClean="0">
              <a:solidFill>
                <a:srgbClr val="000099"/>
              </a:solidFill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A </a:t>
            </a:r>
            <a:r>
              <a:rPr lang="en-US" altLang="fr-FR" sz="1600" dirty="0" smtClean="0">
                <a:solidFill>
                  <a:srgbClr val="000099"/>
                </a:solidFill>
              </a:rPr>
              <a:t>flat ex </a:t>
            </a:r>
            <a:r>
              <a:rPr lang="en-US" altLang="fr-FR" sz="1600" dirty="0" err="1" smtClean="0">
                <a:solidFill>
                  <a:srgbClr val="000099"/>
                </a:solidFill>
              </a:rPr>
              <a:t>aequo</a:t>
            </a:r>
            <a:r>
              <a:rPr lang="en-US" altLang="fr-FR" sz="1600" dirty="0" smtClean="0">
                <a:solidFill>
                  <a:srgbClr val="000099"/>
                </a:solidFill>
              </a:rPr>
              <a:t> pre-selection of order 1/3 </a:t>
            </a:r>
            <a:r>
              <a:rPr lang="en-US" altLang="fr-FR" sz="1600" dirty="0" smtClean="0">
                <a:solidFill>
                  <a:srgbClr val="000099"/>
                </a:solidFill>
              </a:rPr>
              <a:t>is unbalanced</a:t>
            </a:r>
            <a:r>
              <a:rPr lang="en-US" altLang="fr-FR" sz="1600" dirty="0" smtClean="0">
                <a:solidFill>
                  <a:srgbClr val="000099"/>
                </a:solidFill>
              </a:rPr>
              <a:t> with respect to the work (time) spent by the committee analyzing the proposals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US" altLang="fr-FR" sz="1600" dirty="0" smtClean="0">
                <a:solidFill>
                  <a:srgbClr val="000099"/>
                </a:solidFill>
              </a:rPr>
              <a:t>A reasonable balance between committee and final selection committee (COPIL) is necessary</a:t>
            </a:r>
            <a:endParaRPr lang="en-US" altLang="fr-FR" sz="16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11517</TotalTime>
  <Words>364</Words>
  <Application>Microsoft Office PowerPoint</Application>
  <PresentationFormat>Affichage à l'écran 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Modèle par défaut</vt:lpstr>
      <vt:lpstr>Présentation PowerPoint</vt:lpstr>
      <vt:lpstr>Présentation PowerPoint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zerwas</dc:creator>
  <cp:lastModifiedBy>Dirk Zerwas</cp:lastModifiedBy>
  <cp:revision>2727</cp:revision>
  <dcterms:created xsi:type="dcterms:W3CDTF">2005-05-24T19:01:11Z</dcterms:created>
  <dcterms:modified xsi:type="dcterms:W3CDTF">2014-12-17T13:38:33Z</dcterms:modified>
</cp:coreProperties>
</file>