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3" r:id="rId2"/>
    <p:sldMasterId id="2147483701" r:id="rId3"/>
    <p:sldMasterId id="2147483674" r:id="rId4"/>
    <p:sldMasterId id="2147483687" r:id="rId5"/>
  </p:sldMasterIdLst>
  <p:notesMasterIdLst>
    <p:notesMasterId r:id="rId15"/>
  </p:notesMasterIdLst>
  <p:sldIdLst>
    <p:sldId id="272" r:id="rId6"/>
    <p:sldId id="273" r:id="rId7"/>
    <p:sldId id="275" r:id="rId8"/>
    <p:sldId id="278" r:id="rId9"/>
    <p:sldId id="276" r:id="rId10"/>
    <p:sldId id="277" r:id="rId11"/>
    <p:sldId id="279" r:id="rId12"/>
    <p:sldId id="274" r:id="rId13"/>
    <p:sldId id="28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5FF3C1-9580-48E3-8572-B42E8E20FBF2}" type="datetimeFigureOut">
              <a:rPr lang="fr-FR" smtClean="0"/>
              <a:pPr/>
              <a:t>18/12/2014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1520B8-B1D0-4658-92E0-B4B2B4339AD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E5C4EA16-FA6D-4D0D-A581-4919D45E8D15}" type="datetime1">
              <a:rPr lang="fr-FR" smtClean="0"/>
              <a:pPr/>
              <a:t>18/12/2014</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DE3B064E-F50B-4849-B525-89A885ECA0C0}"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0389472-9F3C-4CFC-B6D1-5F04FB9EC0FB}" type="datetime1">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3B064E-F50B-4849-B525-89A885ECA0C0}"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5481FF6-EAF4-4730-8501-928E74422FA6}" type="datetime1">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3B064E-F50B-4849-B525-89A885ECA0C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CF35055-F842-4A9F-9B73-364EF0374CBB}" type="datetime1">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3B064E-F50B-4849-B525-89A885ECA0C0}"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A42C2A-D030-42C0-B4A3-214A264213DC}" type="datetime1">
              <a:rPr lang="fr-FR" smtClean="0"/>
              <a:pPr/>
              <a:t>18/12/2014</a:t>
            </a:fld>
            <a:endParaRPr lang="fr-FR" dirty="0"/>
          </a:p>
        </p:txBody>
      </p:sp>
      <p:sp>
        <p:nvSpPr>
          <p:cNvPr id="4" name="Espace réservé du pied de page 3"/>
          <p:cNvSpPr>
            <a:spLocks noGrp="1"/>
          </p:cNvSpPr>
          <p:nvPr>
            <p:ph type="ftr" sz="quarter" idx="11"/>
          </p:nvPr>
        </p:nvSpPr>
        <p:spPr/>
        <p:txBody>
          <a:bodyPr/>
          <a:lstStyle/>
          <a:p>
            <a:r>
              <a:rPr lang="en-US" smtClean="0"/>
              <a:t>Réunion du Sénat Académique    </a:t>
            </a:r>
            <a:endParaRPr lang="fr-FR" dirty="0"/>
          </a:p>
        </p:txBody>
      </p:sp>
      <p:sp>
        <p:nvSpPr>
          <p:cNvPr id="5" name="Espace réservé du numéro de diapositive 4"/>
          <p:cNvSpPr>
            <a:spLocks noGrp="1"/>
          </p:cNvSpPr>
          <p:nvPr>
            <p:ph type="sldNum" sz="quarter" idx="12"/>
          </p:nvPr>
        </p:nvSpPr>
        <p:spPr/>
        <p:txBody>
          <a:bodyPr/>
          <a:lstStyle/>
          <a:p>
            <a:r>
              <a:rPr lang="fr-FR" smtClean="0"/>
              <a:t>Jean Zinn-Justin</a:t>
            </a:r>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position Sénat120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e la date 2"/>
          <p:cNvSpPr>
            <a:spLocks noGrp="1"/>
          </p:cNvSpPr>
          <p:nvPr>
            <p:ph type="dt" sz="half" idx="10"/>
          </p:nvPr>
        </p:nvSpPr>
        <p:spPr/>
        <p:txBody>
          <a:bodyPr/>
          <a:lstStyle/>
          <a:p>
            <a:r>
              <a:rPr lang="fr-FR" smtClean="0"/>
              <a:t>12/09/2014</a:t>
            </a:r>
            <a:endParaRPr lang="fr-FR" dirty="0"/>
          </a:p>
        </p:txBody>
      </p:sp>
      <p:sp>
        <p:nvSpPr>
          <p:cNvPr id="4" name="Espace réservé du pied de page 3"/>
          <p:cNvSpPr>
            <a:spLocks noGrp="1"/>
          </p:cNvSpPr>
          <p:nvPr>
            <p:ph type="ftr" sz="quarter" idx="11"/>
          </p:nvPr>
        </p:nvSpPr>
        <p:spPr/>
        <p:txBody>
          <a:bodyPr/>
          <a:lstStyle/>
          <a:p>
            <a:r>
              <a:rPr lang="en-US" smtClean="0"/>
              <a:t>Réunion du Sénat Académique    </a:t>
            </a:r>
            <a:endParaRPr lang="fr-FR" dirty="0"/>
          </a:p>
        </p:txBody>
      </p:sp>
      <p:sp>
        <p:nvSpPr>
          <p:cNvPr id="5" name="Espace réservé du numéro de diapositive 4"/>
          <p:cNvSpPr>
            <a:spLocks noGrp="1"/>
          </p:cNvSpPr>
          <p:nvPr>
            <p:ph type="sldNum" sz="quarter" idx="12"/>
          </p:nvPr>
        </p:nvSpPr>
        <p:spPr/>
        <p:txBody>
          <a:bodyPr/>
          <a:lstStyle/>
          <a:p>
            <a:r>
              <a:rPr lang="fr-FR" smtClean="0"/>
              <a:t>Jean Zinn-Justin</a:t>
            </a:r>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r>
              <a:rPr lang="fr-FR" smtClean="0"/>
              <a:t>12/09/2014</a:t>
            </a:r>
            <a:endParaRPr lang="fr-FR" dirty="0"/>
          </a:p>
        </p:txBody>
      </p:sp>
      <p:sp>
        <p:nvSpPr>
          <p:cNvPr id="4" name="Espace réservé du pied de page 3"/>
          <p:cNvSpPr>
            <a:spLocks noGrp="1"/>
          </p:cNvSpPr>
          <p:nvPr>
            <p:ph type="ftr" sz="quarter" idx="11"/>
          </p:nvPr>
        </p:nvSpPr>
        <p:spPr/>
        <p:txBody>
          <a:bodyPr/>
          <a:lstStyle/>
          <a:p>
            <a:r>
              <a:rPr lang="en-US" smtClean="0"/>
              <a:t>Réunion du Sénat Académique    </a:t>
            </a:r>
            <a:endParaRPr lang="fr-FR" dirty="0"/>
          </a:p>
        </p:txBody>
      </p:sp>
      <p:sp>
        <p:nvSpPr>
          <p:cNvPr id="5" name="Espace réservé du numéro de diapositive 4"/>
          <p:cNvSpPr>
            <a:spLocks noGrp="1"/>
          </p:cNvSpPr>
          <p:nvPr>
            <p:ph type="sldNum" sz="quarter" idx="12"/>
          </p:nvPr>
        </p:nvSpPr>
        <p:spPr/>
        <p:txBody>
          <a:bodyPr/>
          <a:lstStyle/>
          <a:p>
            <a:r>
              <a:rPr lang="fr-FR" smtClean="0"/>
              <a:t>Jean Zinn-Justin</a:t>
            </a:r>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8850BB-49AE-4530-A088-AA01F8A6E7C9}" type="datetimeFigureOut">
              <a:rPr lang="fr-FR" smtClean="0"/>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725A0F16-21BB-4AA2-9D65-531C2B5A6C1C}" type="datetime1">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3B064E-F50B-4849-B525-89A885ECA0C0}"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8850BB-49AE-4530-A088-AA01F8A6E7C9}" type="datetimeFigureOut">
              <a:rPr lang="fr-FR" smtClean="0"/>
              <a:t>18/12/2014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8850BB-49AE-4530-A088-AA01F8A6E7C9}" type="datetimeFigureOut">
              <a:rPr lang="fr-FR" smtClean="0"/>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8850BB-49AE-4530-A088-AA01F8A6E7C9}" type="datetimeFigureOut">
              <a:rPr lang="fr-FR" smtClean="0"/>
              <a:t>18/12/2014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850BB-49AE-4530-A088-AA01F8A6E7C9}" type="datetimeFigureOut">
              <a:rPr lang="fr-FR" smtClean="0"/>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850BB-49AE-4530-A088-AA01F8A6E7C9}" type="datetimeFigureOut">
              <a:rPr lang="fr-FR" smtClean="0"/>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8850BB-49AE-4530-A088-AA01F8A6E7C9}" type="datetimeFigureOut">
              <a:rPr lang="fr-FR" smtClean="0"/>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EE0B95D-0CFE-4141-B225-B685074D96AC}" type="slidenum">
              <a:rPr lang="fr-FR" smtClean="0"/>
              <a:t>‹N°›</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r>
              <a:rPr lang="fr-FR" dirty="0" smtClean="0"/>
              <a:t>14/03/2014</a:t>
            </a:r>
            <a:endParaRPr lang="fr-FR" dirty="0"/>
          </a:p>
        </p:txBody>
      </p:sp>
      <p:sp>
        <p:nvSpPr>
          <p:cNvPr id="4" name="Espace réservé du pied de page 3"/>
          <p:cNvSpPr>
            <a:spLocks noGrp="1"/>
          </p:cNvSpPr>
          <p:nvPr>
            <p:ph type="ftr" sz="quarter" idx="11"/>
          </p:nvPr>
        </p:nvSpPr>
        <p:spPr/>
        <p:txBody>
          <a:bodyPr/>
          <a:lstStyle/>
          <a:p>
            <a:r>
              <a:rPr lang="en-US" smtClean="0"/>
              <a:t>Réunion du Sénat Académique    </a:t>
            </a:r>
            <a:endParaRPr lang="fr-FR" dirty="0"/>
          </a:p>
        </p:txBody>
      </p:sp>
      <p:sp>
        <p:nvSpPr>
          <p:cNvPr id="5" name="Espace réservé du numéro de diapositive 4"/>
          <p:cNvSpPr>
            <a:spLocks noGrp="1"/>
          </p:cNvSpPr>
          <p:nvPr>
            <p:ph type="sldNum" sz="quarter" idx="12"/>
          </p:nvPr>
        </p:nvSpPr>
        <p:spPr/>
        <p:txBody>
          <a:bodyPr/>
          <a:lstStyle/>
          <a:p>
            <a:r>
              <a:rPr lang="fr-FR" smtClean="0"/>
              <a:t>Jean Zinn-Justin</a:t>
            </a:r>
            <a:endParaRPr lang="fr-FR"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C09C71-5540-4E5C-B97E-1551C4A25F63}" type="slidenum">
              <a:rPr lang="fr-FR" smtClean="0"/>
              <a:pPr/>
              <a:t>‹N°›</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46A85AEF-A39E-4751-A701-B6AF3561AEAB}" type="datetime1">
              <a:rPr lang="fr-FR" smtClean="0"/>
              <a:pPr/>
              <a:t>18/12/2014</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DE3B064E-F50B-4849-B525-89A885ECA0C0}"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5D913CEF-79DE-4BDE-AA26-64AF8E541B33}" type="datetime1">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3B064E-F50B-4849-B525-89A885ECA0C0}"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3CC3B8-02A0-4849-A399-05E99656B32D}" type="datetimeFigureOut">
              <a:rPr lang="fr-FR" smtClean="0"/>
              <a:pPr/>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638C1B-5741-4F1C-B98E-77A128C538DD}" type="slidenum">
              <a:rPr lang="fr-FR" smtClean="0"/>
              <a:pPr/>
              <a:t>‹N°›</a:t>
            </a:fld>
            <a:endParaRPr lang="fr-F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89D5B19-AAEE-4FAD-A8A0-0AB63DCB6A49}" type="datetime1">
              <a:rPr lang="fr-FR" smtClean="0"/>
              <a:pPr/>
              <a:t>18/12/2014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E3B064E-F50B-4849-B525-89A885ECA0C0}"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BB9582-A5DD-42BA-9CAB-CB7FAC48AF5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407AB25-01E3-4857-B387-8EAFF50AAA3A}" type="datetime1">
              <a:rPr lang="fr-FR" smtClean="0"/>
              <a:pPr/>
              <a:t>18/12/2014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E3B064E-F50B-4849-B525-89A885ECA0C0}"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078D041-B22D-4C49-A0DC-EAD2D31A5C2E}" type="datetime1">
              <a:rPr lang="fr-FR" smtClean="0"/>
              <a:pPr/>
              <a:t>18/12/2014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E3B064E-F50B-4849-B525-89A885ECA0C0}"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1600E17-236C-4493-A4BD-8820F3C1A168}" type="datetime1">
              <a:rPr lang="fr-FR" smtClean="0"/>
              <a:pPr/>
              <a:t>18/12/2014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3B064E-F50B-4849-B525-89A885ECA0C0}"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4.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dirty="0" smtClean="0"/>
              <a:t>Cliquez pour modifier le style du titre</a:t>
            </a:r>
            <a:endParaRPr kumimoji="0" lang="en-US" dirty="0"/>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4" name="Espace réservé de la date 13"/>
          <p:cNvSpPr>
            <a:spLocks noGrp="1"/>
          </p:cNvSpPr>
          <p:nvPr>
            <p:ph type="dt" sz="half" idx="2"/>
          </p:nvPr>
        </p:nvSpPr>
        <p:spPr>
          <a:xfrm>
            <a:off x="7164288" y="6492240"/>
            <a:ext cx="1525560" cy="365760"/>
          </a:xfrm>
          <a:prstGeom prst="rect">
            <a:avLst/>
          </a:prstGeom>
        </p:spPr>
        <p:txBody>
          <a:bodyPr vert="horz"/>
          <a:lstStyle>
            <a:lvl1pPr algn="l" eaLnBrk="1" latinLnBrk="0" hangingPunct="1">
              <a:defRPr kumimoji="0" sz="1400">
                <a:solidFill>
                  <a:srgbClr val="C00000"/>
                </a:solidFill>
              </a:defRPr>
            </a:lvl1pPr>
          </a:lstStyle>
          <a:p>
            <a:r>
              <a:rPr lang="fr-FR" dirty="0" smtClean="0"/>
              <a:t>17/12/2014</a:t>
            </a:r>
            <a:endParaRPr lang="fr-FR" dirty="0"/>
          </a:p>
        </p:txBody>
      </p:sp>
      <p:sp>
        <p:nvSpPr>
          <p:cNvPr id="3" name="Espace réservé du pied de page 2"/>
          <p:cNvSpPr>
            <a:spLocks noGrp="1"/>
          </p:cNvSpPr>
          <p:nvPr>
            <p:ph type="ftr" sz="quarter" idx="3"/>
          </p:nvPr>
        </p:nvSpPr>
        <p:spPr>
          <a:xfrm>
            <a:off x="3059832" y="6492240"/>
            <a:ext cx="2736304" cy="365760"/>
          </a:xfrm>
          <a:prstGeom prst="rect">
            <a:avLst/>
          </a:prstGeom>
        </p:spPr>
        <p:txBody>
          <a:bodyPr vert="horz"/>
          <a:lstStyle>
            <a:lvl1pPr algn="r" eaLnBrk="1" latinLnBrk="0" hangingPunct="1">
              <a:defRPr kumimoji="0" sz="1400">
                <a:solidFill>
                  <a:srgbClr val="C00000"/>
                </a:solidFill>
              </a:defRPr>
            </a:lvl1pPr>
          </a:lstStyle>
          <a:p>
            <a:r>
              <a:rPr lang="en-US" dirty="0" smtClean="0"/>
              <a:t>Toward Paris-Saclay University</a:t>
            </a:r>
            <a:endParaRPr lang="fr-FR" dirty="0"/>
          </a:p>
        </p:txBody>
      </p:sp>
      <p:sp>
        <p:nvSpPr>
          <p:cNvPr id="23" name="Espace réservé du numéro de diapositive 22"/>
          <p:cNvSpPr>
            <a:spLocks noGrp="1"/>
          </p:cNvSpPr>
          <p:nvPr>
            <p:ph type="sldNum" sz="quarter" idx="4"/>
          </p:nvPr>
        </p:nvSpPr>
        <p:spPr>
          <a:xfrm>
            <a:off x="683568" y="6492240"/>
            <a:ext cx="1981200" cy="365760"/>
          </a:xfrm>
          <a:prstGeom prst="rect">
            <a:avLst/>
          </a:prstGeom>
        </p:spPr>
        <p:txBody>
          <a:bodyPr vert="horz"/>
          <a:lstStyle>
            <a:lvl1pPr algn="l" eaLnBrk="1" latinLnBrk="0" hangingPunct="1">
              <a:defRPr kumimoji="0" sz="1400" baseline="0">
                <a:solidFill>
                  <a:srgbClr val="C00000"/>
                </a:solidFill>
              </a:defRPr>
            </a:lvl1pPr>
          </a:lstStyle>
          <a:p>
            <a:r>
              <a:rPr lang="fr-FR" dirty="0" smtClean="0"/>
              <a:t>Jean Zinn-Justin</a:t>
            </a:r>
            <a:endParaRPr lang="fr-FR" dirty="0"/>
          </a:p>
        </p:txBody>
      </p:sp>
      <p:sp>
        <p:nvSpPr>
          <p:cNvPr id="28" name="Connecteur droit 27"/>
          <p:cNvSpPr>
            <a:spLocks noChangeShapeType="1"/>
          </p:cNvSpPr>
          <p:nvPr/>
        </p:nvSpPr>
        <p:spPr bwMode="auto">
          <a:xfrm>
            <a:off x="467544" y="6453336"/>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3" r:id="rId13"/>
    <p:sldLayoutId id="2147483699" r:id="rId14"/>
    <p:sldLayoutId id="2147483700" r:id="rId15"/>
  </p:sldLayoutIdLst>
  <p:hf sldNum="0" hdr="0" dt="0"/>
  <p:txStyles>
    <p:titleStyle>
      <a:lvl1pPr algn="l" rtl="0" eaLnBrk="1" latinLnBrk="0" hangingPunct="1">
        <a:spcBef>
          <a:spcPct val="0"/>
        </a:spcBef>
        <a:buNone/>
        <a:defRPr kumimoji="0" sz="3200" kern="1200"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850BB-49AE-4530-A088-AA01F8A6E7C9}" type="datetimeFigureOut">
              <a:rPr lang="fr-FR" smtClean="0"/>
              <a:t>18/12/2014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0B95D-0CFE-4141-B225-B685074D96A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D7FE6-A852-402F-B186-0EF200B13F74}" type="datetimeFigureOut">
              <a:rPr lang="fr-FR" smtClean="0"/>
              <a:pPr/>
              <a:t>18/12/2014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09C71-5540-4E5C-B97E-1551C4A25F6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CC3B8-02A0-4849-A399-05E99656B32D}" type="datetimeFigureOut">
              <a:rPr lang="fr-FR" smtClean="0"/>
              <a:pPr/>
              <a:t>18/12/2014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38C1B-5741-4F1C-B98E-77A128C538D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19B46-7010-4088-8D43-8F73BF0F1396}" type="datetimeFigureOut">
              <a:rPr lang="fr-FR" smtClean="0"/>
              <a:pPr/>
              <a:t>18/12/2014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B9582-A5DD-42BA-9CAB-CB7FAC48AF5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0336"/>
          </a:xfrm>
        </p:spPr>
        <p:txBody>
          <a:bodyPr>
            <a:noAutofit/>
          </a:bodyPr>
          <a:lstStyle/>
          <a:p>
            <a:r>
              <a:rPr lang="en-US" b="1" dirty="0" smtClean="0"/>
              <a:t>              </a:t>
            </a:r>
            <a:br>
              <a:rPr lang="en-US" b="1" dirty="0" smtClean="0"/>
            </a:br>
            <a:r>
              <a:rPr lang="en-US" b="1" dirty="0" smtClean="0"/>
              <a:t>        </a:t>
            </a:r>
            <a:r>
              <a:rPr lang="en-US" b="1" dirty="0" smtClean="0">
                <a:latin typeface="+mn-lt"/>
              </a:rPr>
              <a:t>Toward the Paris-Saclay University</a:t>
            </a:r>
            <a:endParaRPr lang="fr-FR" b="1" dirty="0">
              <a:latin typeface="+mn-lt"/>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a:xfrm>
            <a:off x="611560" y="1124744"/>
            <a:ext cx="8075240" cy="5032216"/>
          </a:xfrm>
        </p:spPr>
        <p:txBody>
          <a:bodyPr>
            <a:normAutofit fontScale="92500" lnSpcReduction="10000"/>
          </a:bodyPr>
          <a:lstStyle/>
          <a:p>
            <a:pPr>
              <a:buNone/>
            </a:pPr>
            <a:r>
              <a:rPr lang="en-US" dirty="0" smtClean="0"/>
              <a:t>Since at least two decades, at the government level, </a:t>
            </a:r>
            <a:r>
              <a:rPr lang="en-US" dirty="0" smtClean="0"/>
              <a:t>there is </a:t>
            </a:r>
            <a:r>
              <a:rPr lang="en-US" dirty="0" smtClean="0"/>
              <a:t>constant will to develop a number of large, world-class </a:t>
            </a:r>
          </a:p>
          <a:p>
            <a:pPr>
              <a:buNone/>
            </a:pPr>
            <a:r>
              <a:rPr lang="en-US" dirty="0" smtClean="0">
                <a:solidFill>
                  <a:srgbClr val="FF0000"/>
                </a:solidFill>
              </a:rPr>
              <a:t>research, teaching and innovation ecosystems</a:t>
            </a:r>
            <a:r>
              <a:rPr lang="en-US" dirty="0" smtClean="0">
                <a:solidFill>
                  <a:srgbClr val="FF0000"/>
                </a:solidFill>
              </a:rPr>
              <a:t>. The Shanghai ranking </a:t>
            </a:r>
            <a:r>
              <a:rPr lang="en-US" dirty="0" smtClean="0"/>
              <a:t>has accelerated the process</a:t>
            </a:r>
            <a:r>
              <a:rPr lang="en-US" dirty="0" smtClean="0">
                <a:solidFill>
                  <a:srgbClr val="FF0000"/>
                </a:solidFill>
              </a:rPr>
              <a:t>.</a:t>
            </a:r>
            <a:endParaRPr lang="en-US" dirty="0" smtClean="0">
              <a:solidFill>
                <a:srgbClr val="FF0000"/>
              </a:solidFill>
            </a:endParaRPr>
          </a:p>
          <a:p>
            <a:pPr>
              <a:buNone/>
            </a:pPr>
            <a:r>
              <a:rPr lang="en-US" dirty="0" smtClean="0"/>
              <a:t>One of the largest </a:t>
            </a:r>
            <a:r>
              <a:rPr lang="en-US" dirty="0" smtClean="0"/>
              <a:t>ecosystem (and </a:t>
            </a:r>
            <a:r>
              <a:rPr lang="en-US" dirty="0" smtClean="0"/>
              <a:t>the more complex to create) will be  </a:t>
            </a:r>
            <a:r>
              <a:rPr lang="en-US" dirty="0" smtClean="0"/>
              <a:t>the                           </a:t>
            </a:r>
            <a:r>
              <a:rPr lang="en-US" dirty="0" smtClean="0">
                <a:solidFill>
                  <a:srgbClr val="C00000"/>
                </a:solidFill>
              </a:rPr>
              <a:t>Paris-Saclay University, </a:t>
            </a:r>
            <a:endParaRPr lang="fr-FR" dirty="0" smtClean="0">
              <a:solidFill>
                <a:srgbClr val="C00000"/>
              </a:solidFill>
            </a:endParaRPr>
          </a:p>
          <a:p>
            <a:pPr>
              <a:buNone/>
            </a:pPr>
            <a:r>
              <a:rPr lang="en-US" dirty="0" smtClean="0"/>
              <a:t>a </a:t>
            </a:r>
            <a:r>
              <a:rPr lang="en-US" dirty="0" smtClean="0">
                <a:solidFill>
                  <a:srgbClr val="FF0000"/>
                </a:solidFill>
              </a:rPr>
              <a:t>federation</a:t>
            </a:r>
            <a:r>
              <a:rPr lang="en-US" dirty="0" smtClean="0"/>
              <a:t> of 19 partners corresponding to 23 institutions located in the south--south-west of </a:t>
            </a:r>
            <a:r>
              <a:rPr lang="en-US" dirty="0" smtClean="0"/>
              <a:t>Paris.</a:t>
            </a:r>
            <a:endParaRPr lang="en-US" dirty="0" smtClean="0"/>
          </a:p>
          <a:p>
            <a:pPr>
              <a:buNone/>
            </a:pPr>
            <a:endParaRPr lang="en-US" dirty="0" smtClean="0"/>
          </a:p>
          <a:p>
            <a:pPr>
              <a:buNone/>
            </a:pPr>
            <a:r>
              <a:rPr lang="en-US" dirty="0" smtClean="0"/>
              <a:t>The</a:t>
            </a:r>
            <a:r>
              <a:rPr lang="en-US" dirty="0" smtClean="0">
                <a:solidFill>
                  <a:srgbClr val="FF0000"/>
                </a:solidFill>
              </a:rPr>
              <a:t> </a:t>
            </a:r>
            <a:r>
              <a:rPr lang="en-US" dirty="0" smtClean="0"/>
              <a:t>driving force behind the transformation is the </a:t>
            </a:r>
            <a:r>
              <a:rPr lang="en-US" dirty="0" err="1" smtClean="0">
                <a:solidFill>
                  <a:srgbClr val="C00000"/>
                </a:solidFill>
              </a:rPr>
              <a:t>Fondation</a:t>
            </a:r>
            <a:r>
              <a:rPr lang="en-US" dirty="0" smtClean="0">
                <a:solidFill>
                  <a:srgbClr val="C00000"/>
                </a:solidFill>
              </a:rPr>
              <a:t> de </a:t>
            </a:r>
            <a:r>
              <a:rPr lang="en-US" dirty="0" err="1" smtClean="0">
                <a:solidFill>
                  <a:srgbClr val="C00000"/>
                </a:solidFill>
              </a:rPr>
              <a:t>Coopération</a:t>
            </a:r>
            <a:r>
              <a:rPr lang="en-US" dirty="0" smtClean="0">
                <a:solidFill>
                  <a:srgbClr val="C00000"/>
                </a:solidFill>
              </a:rPr>
              <a:t> </a:t>
            </a:r>
            <a:r>
              <a:rPr lang="en-US" dirty="0" err="1" smtClean="0">
                <a:solidFill>
                  <a:srgbClr val="C00000"/>
                </a:solidFill>
              </a:rPr>
              <a:t>Scientifique</a:t>
            </a:r>
            <a:r>
              <a:rPr lang="en-US" dirty="0" smtClean="0">
                <a:solidFill>
                  <a:srgbClr val="C00000"/>
                </a:solidFill>
              </a:rPr>
              <a:t> (FCS) du campus Paris-Saclay</a:t>
            </a:r>
            <a:r>
              <a:rPr lang="en-US" dirty="0" smtClean="0"/>
              <a:t>, which manages the Idex project and the corresponding funding</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60984"/>
          </a:xfrm>
        </p:spPr>
        <p:txBody>
          <a:bodyPr>
            <a:noAutofit/>
          </a:bodyPr>
          <a:lstStyle/>
          <a:p>
            <a:r>
              <a:rPr lang="en-US" b="1" dirty="0" smtClean="0"/>
              <a:t>        </a:t>
            </a:r>
            <a:r>
              <a:rPr lang="en-US" b="1" dirty="0" smtClean="0">
                <a:latin typeface="+mn-lt"/>
              </a:rPr>
              <a:t>The partners: </a:t>
            </a:r>
            <a:r>
              <a:rPr lang="en-US" dirty="0" smtClean="0">
                <a:solidFill>
                  <a:srgbClr val="C00000"/>
                </a:solidFill>
                <a:latin typeface="+mn-lt"/>
              </a:rPr>
              <a:t>National r</a:t>
            </a:r>
            <a:r>
              <a:rPr lang="fr-FR" dirty="0" err="1" smtClean="0">
                <a:solidFill>
                  <a:srgbClr val="C00000"/>
                </a:solidFill>
                <a:latin typeface="+mn-lt"/>
              </a:rPr>
              <a:t>esearch</a:t>
            </a:r>
            <a:r>
              <a:rPr lang="fr-FR" dirty="0" smtClean="0">
                <a:solidFill>
                  <a:srgbClr val="C00000"/>
                </a:solidFill>
                <a:latin typeface="+mn-lt"/>
              </a:rPr>
              <a:t> </a:t>
            </a:r>
            <a:r>
              <a:rPr lang="fr-FR" dirty="0" err="1" smtClean="0">
                <a:solidFill>
                  <a:srgbClr val="C00000"/>
                </a:solidFill>
                <a:latin typeface="+mn-lt"/>
              </a:rPr>
              <a:t>organizations</a:t>
            </a:r>
            <a:r>
              <a:rPr lang="fr-FR" dirty="0" smtClean="0">
                <a:solidFill>
                  <a:srgbClr val="C00000"/>
                </a:solidFill>
                <a:latin typeface="+mn-lt"/>
              </a:rPr>
              <a:t> and </a:t>
            </a:r>
            <a:r>
              <a:rPr lang="fr-FR" dirty="0" err="1" smtClean="0">
                <a:solidFill>
                  <a:srgbClr val="C00000"/>
                </a:solidFill>
                <a:latin typeface="+mn-lt"/>
              </a:rPr>
              <a:t>their</a:t>
            </a:r>
            <a:r>
              <a:rPr lang="fr-FR" dirty="0" smtClean="0">
                <a:solidFill>
                  <a:srgbClr val="C00000"/>
                </a:solidFill>
                <a:latin typeface="+mn-lt"/>
              </a:rPr>
              <a:t> local </a:t>
            </a:r>
            <a:r>
              <a:rPr lang="fr-FR" dirty="0" err="1" smtClean="0">
                <a:solidFill>
                  <a:srgbClr val="C00000"/>
                </a:solidFill>
                <a:latin typeface="+mn-lt"/>
              </a:rPr>
              <a:t>laboratories</a:t>
            </a:r>
            <a:endParaRPr lang="fr-FR" b="1" dirty="0">
              <a:solidFill>
                <a:srgbClr val="C00000"/>
              </a:solidFill>
              <a:latin typeface="+mn-lt"/>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tTward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p:txBody>
          <a:bodyPr>
            <a:normAutofit/>
          </a:bodyPr>
          <a:lstStyle/>
          <a:p>
            <a:pPr>
              <a:buNone/>
            </a:pPr>
            <a:r>
              <a:rPr lang="fr-FR" dirty="0" smtClean="0"/>
              <a:t>                              </a:t>
            </a:r>
          </a:p>
          <a:p>
            <a:r>
              <a:rPr lang="fr-FR" sz="2200" dirty="0" smtClean="0"/>
              <a:t>1. Centre national de la recherche scientifique (CNRS) ; </a:t>
            </a:r>
          </a:p>
          <a:p>
            <a:r>
              <a:rPr lang="fr-FR" sz="2200" dirty="0" smtClean="0"/>
              <a:t>2. Commissariat à l’énergie atomique et aux énergies alternatives (CEA) ; </a:t>
            </a:r>
          </a:p>
          <a:p>
            <a:r>
              <a:rPr lang="fr-FR" sz="2200" dirty="0" smtClean="0"/>
              <a:t>3. Institut des hautes études scientifique (IHES) ; </a:t>
            </a:r>
          </a:p>
          <a:p>
            <a:r>
              <a:rPr lang="fr-FR" sz="2200" dirty="0" smtClean="0"/>
              <a:t>4. Institut national de la recherche agronomique (INRA) ; </a:t>
            </a:r>
          </a:p>
          <a:p>
            <a:r>
              <a:rPr lang="fr-FR" sz="2200" dirty="0" smtClean="0"/>
              <a:t>5. Institut national de recherche en informatique et automatique (</a:t>
            </a:r>
            <a:r>
              <a:rPr lang="fr-FR" sz="2200" dirty="0" err="1" smtClean="0"/>
              <a:t>Inria</a:t>
            </a:r>
            <a:r>
              <a:rPr lang="fr-FR" sz="2200" dirty="0" smtClean="0"/>
              <a:t>) ; </a:t>
            </a:r>
          </a:p>
          <a:p>
            <a:r>
              <a:rPr lang="fr-FR" sz="2200" dirty="0" smtClean="0"/>
              <a:t>6. Office national d’études et de recherches aérospatiales (ONERA) ; </a:t>
            </a:r>
          </a:p>
          <a:p>
            <a:r>
              <a:rPr lang="fr-FR" sz="2200" dirty="0" smtClean="0"/>
              <a:t>7. Institut national de la santé et de la recherche médicale (Inserm) ;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Autofit/>
          </a:bodyPr>
          <a:lstStyle/>
          <a:p>
            <a:r>
              <a:rPr lang="en-US" b="1" dirty="0" smtClean="0"/>
              <a:t> </a:t>
            </a:r>
            <a:r>
              <a:rPr lang="en-US" b="1" dirty="0" smtClean="0">
                <a:latin typeface="+mn-lt"/>
              </a:rPr>
              <a:t>The partners: </a:t>
            </a:r>
            <a:r>
              <a:rPr lang="fr-FR" dirty="0" err="1" smtClean="0">
                <a:solidFill>
                  <a:srgbClr val="C00000"/>
                </a:solidFill>
                <a:latin typeface="+mn-lt"/>
              </a:rPr>
              <a:t>Higher</a:t>
            </a:r>
            <a:r>
              <a:rPr lang="fr-FR" dirty="0" smtClean="0">
                <a:solidFill>
                  <a:srgbClr val="C00000"/>
                </a:solidFill>
                <a:latin typeface="+mn-lt"/>
              </a:rPr>
              <a:t> </a:t>
            </a:r>
            <a:r>
              <a:rPr lang="fr-FR" dirty="0" err="1" smtClean="0">
                <a:solidFill>
                  <a:srgbClr val="C00000"/>
                </a:solidFill>
                <a:latin typeface="+mn-lt"/>
              </a:rPr>
              <a:t>education</a:t>
            </a:r>
            <a:r>
              <a:rPr lang="fr-FR" dirty="0" smtClean="0">
                <a:solidFill>
                  <a:srgbClr val="C00000"/>
                </a:solidFill>
                <a:latin typeface="+mn-lt"/>
              </a:rPr>
              <a:t> and </a:t>
            </a:r>
            <a:r>
              <a:rPr lang="fr-FR" dirty="0" err="1" smtClean="0">
                <a:solidFill>
                  <a:srgbClr val="C00000"/>
                </a:solidFill>
                <a:latin typeface="+mn-lt"/>
              </a:rPr>
              <a:t>research</a:t>
            </a:r>
            <a:r>
              <a:rPr lang="fr-FR" dirty="0" smtClean="0">
                <a:solidFill>
                  <a:srgbClr val="C00000"/>
                </a:solidFill>
                <a:latin typeface="+mn-lt"/>
              </a:rPr>
              <a:t> institutions</a:t>
            </a:r>
            <a:endParaRPr lang="fr-FR" b="1" dirty="0">
              <a:solidFill>
                <a:srgbClr val="C00000"/>
              </a:solidFill>
              <a:latin typeface="+mn-lt"/>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a:xfrm>
            <a:off x="467544" y="1124744"/>
            <a:ext cx="8229600" cy="5441816"/>
          </a:xfrm>
        </p:spPr>
        <p:txBody>
          <a:bodyPr>
            <a:normAutofit/>
          </a:bodyPr>
          <a:lstStyle/>
          <a:p>
            <a:pPr>
              <a:buNone/>
            </a:pPr>
            <a:r>
              <a:rPr lang="fr-FR" dirty="0" smtClean="0"/>
              <a:t>  </a:t>
            </a:r>
            <a:r>
              <a:rPr lang="fr-FR" sz="2000" dirty="0" smtClean="0"/>
              <a:t>8. Institut des sciences et industries du vivant et de l’environnement Agro Paris Tech (APT)  </a:t>
            </a:r>
            <a:r>
              <a:rPr lang="fr-FR" sz="2000" i="1" dirty="0" smtClean="0"/>
              <a:t>(to move to the Paris-Saclay campus</a:t>
            </a:r>
            <a:r>
              <a:rPr lang="fr-FR" sz="2000" dirty="0" smtClean="0"/>
              <a:t>)</a:t>
            </a:r>
          </a:p>
          <a:p>
            <a:r>
              <a:rPr lang="fr-FR" sz="2000" dirty="0" smtClean="0"/>
              <a:t>9. Ecole centrale Paris (ECP) (</a:t>
            </a:r>
            <a:r>
              <a:rPr lang="fr-FR" sz="2000" i="1" dirty="0" smtClean="0"/>
              <a:t>to move to the Paris-Saclay campus)</a:t>
            </a:r>
            <a:endParaRPr lang="fr-FR" sz="2000" dirty="0" smtClean="0"/>
          </a:p>
          <a:p>
            <a:r>
              <a:rPr lang="fr-FR" sz="2000" dirty="0" smtClean="0"/>
              <a:t>10. Ecole des hautes études commerciales (HEC)  </a:t>
            </a:r>
          </a:p>
          <a:p>
            <a:r>
              <a:rPr lang="fr-FR" sz="2000" dirty="0" smtClean="0"/>
              <a:t>11. Ecole polytechnique (X) </a:t>
            </a:r>
          </a:p>
          <a:p>
            <a:r>
              <a:rPr lang="fr-FR" sz="2000" dirty="0" smtClean="0"/>
              <a:t>11. Ecole normale supérieure de Cachan (ENS Cachan) </a:t>
            </a:r>
            <a:r>
              <a:rPr lang="fr-FR" sz="2000" i="1" dirty="0" smtClean="0"/>
              <a:t>(to move to the Paris-Saclay campus</a:t>
            </a:r>
            <a:r>
              <a:rPr lang="fr-FR" sz="2000" dirty="0" smtClean="0"/>
              <a:t>)</a:t>
            </a:r>
          </a:p>
          <a:p>
            <a:r>
              <a:rPr lang="fr-FR" sz="2000" dirty="0" smtClean="0"/>
              <a:t>13. Ecole nationale supérieure des techniques avancées (ENSTA </a:t>
            </a:r>
            <a:r>
              <a:rPr lang="fr-FR" sz="2000" dirty="0" err="1" smtClean="0"/>
              <a:t>ParisTech</a:t>
            </a:r>
            <a:r>
              <a:rPr lang="fr-FR" sz="2000" dirty="0" smtClean="0"/>
              <a:t>) </a:t>
            </a:r>
          </a:p>
          <a:p>
            <a:r>
              <a:rPr lang="fr-FR" sz="2000" dirty="0" smtClean="0"/>
              <a:t>14. Ecole supérieure d’électricité (</a:t>
            </a:r>
            <a:r>
              <a:rPr lang="fr-FR" sz="2000" dirty="0" err="1" smtClean="0"/>
              <a:t>Supélec</a:t>
            </a:r>
            <a:r>
              <a:rPr lang="fr-FR" sz="2000" dirty="0" smtClean="0"/>
              <a:t>) </a:t>
            </a:r>
          </a:p>
          <a:p>
            <a:r>
              <a:rPr lang="fr-FR" sz="2000" dirty="0" smtClean="0"/>
              <a:t>15. Groupe des écoles nationales d'économie et statistique (GENES) ; </a:t>
            </a:r>
          </a:p>
          <a:p>
            <a:r>
              <a:rPr lang="fr-FR" sz="2000" dirty="0" smtClean="0"/>
              <a:t>16. Institut Mines-Télécom (IMT) </a:t>
            </a:r>
            <a:r>
              <a:rPr lang="fr-FR" sz="2000" i="1" dirty="0" smtClean="0"/>
              <a:t>(to move to the Paris-Saclay campus</a:t>
            </a:r>
            <a:r>
              <a:rPr lang="fr-FR" sz="2000" dirty="0" smtClean="0"/>
              <a:t>)</a:t>
            </a:r>
          </a:p>
          <a:p>
            <a:r>
              <a:rPr lang="en-US" sz="2000" dirty="0" smtClean="0"/>
              <a:t>17. </a:t>
            </a:r>
            <a:r>
              <a:rPr lang="en-US" sz="2000" dirty="0" err="1" smtClean="0"/>
              <a:t>Institut</a:t>
            </a:r>
            <a:r>
              <a:rPr lang="en-US" sz="2000" dirty="0" smtClean="0"/>
              <a:t> </a:t>
            </a:r>
            <a:r>
              <a:rPr lang="en-US" sz="2000" dirty="0" err="1" smtClean="0"/>
              <a:t>d’optique</a:t>
            </a:r>
            <a:r>
              <a:rPr lang="en-US" sz="2000" dirty="0" smtClean="0"/>
              <a:t> Graduate School (IOGS)</a:t>
            </a:r>
            <a:r>
              <a:rPr lang="fr-FR" sz="2000" dirty="0" smtClean="0"/>
              <a:t> </a:t>
            </a:r>
          </a:p>
          <a:p>
            <a:r>
              <a:rPr lang="fr-FR" sz="2000" dirty="0" smtClean="0"/>
              <a:t>18. Université Paris Sud (UPSud) </a:t>
            </a:r>
          </a:p>
          <a:p>
            <a:r>
              <a:rPr lang="fr-FR" sz="2000" dirty="0" smtClean="0"/>
              <a:t>19. Université de Versailles-Saint-Quentin-en-Yvelines (UVSQ). </a:t>
            </a:r>
            <a:endParaRPr lang="fr-FR" sz="2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60984"/>
          </a:xfrm>
        </p:spPr>
        <p:txBody>
          <a:bodyPr>
            <a:noAutofit/>
          </a:bodyPr>
          <a:lstStyle/>
          <a:p>
            <a:r>
              <a:rPr lang="en-US" b="1" dirty="0" smtClean="0"/>
              <a:t>          </a:t>
            </a:r>
            <a:r>
              <a:rPr lang="en-US" b="1" dirty="0" smtClean="0">
                <a:latin typeface="+mn-lt"/>
              </a:rPr>
              <a:t>The </a:t>
            </a:r>
            <a:r>
              <a:rPr lang="en-US" b="1" dirty="0" err="1" smtClean="0">
                <a:latin typeface="+mn-lt"/>
              </a:rPr>
              <a:t>UPSay</a:t>
            </a:r>
            <a:r>
              <a:rPr lang="en-US" b="1" dirty="0" smtClean="0">
                <a:latin typeface="+mn-lt"/>
              </a:rPr>
              <a:t> campus: some figures  </a:t>
            </a:r>
            <a:endParaRPr lang="fr-FR" b="1" dirty="0">
              <a:solidFill>
                <a:srgbClr val="C00000"/>
              </a:solidFill>
              <a:latin typeface="+mn-lt"/>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a:t>
            </a:r>
            <a:r>
              <a:rPr lang="fr-FR" dirty="0" err="1" smtClean="0"/>
              <a: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p:txBody>
          <a:bodyPr>
            <a:normAutofit fontScale="92500" lnSpcReduction="10000"/>
          </a:bodyPr>
          <a:lstStyle/>
          <a:p>
            <a:pPr>
              <a:buNone/>
            </a:pPr>
            <a:r>
              <a:rPr lang="fr-FR" dirty="0" smtClean="0"/>
              <a:t>                              </a:t>
            </a:r>
          </a:p>
          <a:p>
            <a:pPr>
              <a:buNone/>
            </a:pPr>
            <a:r>
              <a:rPr lang="en-US" sz="2400" dirty="0" smtClean="0"/>
              <a:t>About 10% of French public research</a:t>
            </a:r>
          </a:p>
          <a:p>
            <a:pPr>
              <a:buNone/>
            </a:pPr>
            <a:r>
              <a:rPr lang="en-US" sz="2400" dirty="0" smtClean="0"/>
              <a:t>           10500 teachers and researchers</a:t>
            </a:r>
          </a:p>
          <a:p>
            <a:pPr>
              <a:buNone/>
            </a:pPr>
            <a:r>
              <a:rPr lang="en-US" sz="2400" dirty="0" smtClean="0"/>
              <a:t>           60000 students</a:t>
            </a:r>
          </a:p>
          <a:p>
            <a:pPr>
              <a:buNone/>
            </a:pPr>
            <a:r>
              <a:rPr lang="en-US" sz="2400" dirty="0" smtClean="0"/>
              <a:t>           8000 publications per year</a:t>
            </a:r>
          </a:p>
          <a:p>
            <a:pPr>
              <a:buNone/>
            </a:pPr>
            <a:r>
              <a:rPr lang="en-US" sz="2400" dirty="0" smtClean="0"/>
              <a:t>           </a:t>
            </a:r>
            <a:r>
              <a:rPr lang="fr-FR" sz="2400" dirty="0" smtClean="0"/>
              <a:t>3  Nobel </a:t>
            </a:r>
            <a:r>
              <a:rPr lang="fr-FR" sz="2400" dirty="0" err="1" smtClean="0"/>
              <a:t>prizes</a:t>
            </a:r>
            <a:r>
              <a:rPr lang="fr-FR" sz="2400" dirty="0" smtClean="0"/>
              <a:t/>
            </a:r>
            <a:br>
              <a:rPr lang="fr-FR" sz="2400" dirty="0" smtClean="0"/>
            </a:br>
            <a:r>
              <a:rPr lang="fr-FR" sz="2400" dirty="0" smtClean="0"/>
              <a:t>      6   Fields </a:t>
            </a:r>
            <a:r>
              <a:rPr lang="fr-FR" sz="2400" dirty="0" err="1" smtClean="0"/>
              <a:t>medals</a:t>
            </a:r>
            <a:r>
              <a:rPr lang="fr-FR" sz="2400" dirty="0" smtClean="0"/>
              <a:t/>
            </a:r>
            <a:br>
              <a:rPr lang="fr-FR" sz="2400" dirty="0" smtClean="0"/>
            </a:br>
            <a:r>
              <a:rPr lang="fr-FR" sz="2400" dirty="0" smtClean="0"/>
              <a:t>      More </a:t>
            </a:r>
            <a:r>
              <a:rPr lang="fr-FR" sz="2400" dirty="0" err="1" smtClean="0"/>
              <a:t>than</a:t>
            </a:r>
            <a:r>
              <a:rPr lang="fr-FR" sz="2400" dirty="0" smtClean="0"/>
              <a:t> 70 ERC Grants (15% France, 2% Europe)</a:t>
            </a:r>
            <a:br>
              <a:rPr lang="fr-FR" sz="2400" dirty="0" smtClean="0"/>
            </a:br>
            <a:r>
              <a:rPr lang="fr-FR" sz="2400" dirty="0" smtClean="0"/>
              <a:t>      5 700 </a:t>
            </a:r>
            <a:r>
              <a:rPr lang="fr-FR" sz="2400" dirty="0" err="1" smtClean="0"/>
              <a:t>PhD</a:t>
            </a:r>
            <a:r>
              <a:rPr lang="fr-FR" sz="2400" dirty="0" smtClean="0"/>
              <a:t> </a:t>
            </a:r>
            <a:r>
              <a:rPr lang="fr-FR" sz="2400" dirty="0" err="1" smtClean="0"/>
              <a:t>students</a:t>
            </a:r>
            <a:r>
              <a:rPr lang="fr-FR" sz="2400" dirty="0" smtClean="0"/>
              <a:t/>
            </a:r>
            <a:br>
              <a:rPr lang="fr-FR" sz="2400" dirty="0" smtClean="0"/>
            </a:br>
            <a:r>
              <a:rPr lang="fr-FR" sz="2400" dirty="0" smtClean="0"/>
              <a:t>     25 000  Master </a:t>
            </a:r>
            <a:r>
              <a:rPr lang="fr-FR" sz="2400" dirty="0" err="1" smtClean="0"/>
              <a:t>students</a:t>
            </a:r>
            <a:r>
              <a:rPr lang="fr-FR" sz="2400" dirty="0" smtClean="0"/>
              <a:t/>
            </a:r>
            <a:br>
              <a:rPr lang="fr-FR" sz="2400" dirty="0" smtClean="0"/>
            </a:br>
            <a:r>
              <a:rPr lang="fr-FR" sz="2400" dirty="0" smtClean="0"/>
              <a:t>     Proportion of </a:t>
            </a:r>
            <a:r>
              <a:rPr lang="fr-FR" sz="2400" dirty="0" err="1" smtClean="0"/>
              <a:t>foreign</a:t>
            </a:r>
            <a:r>
              <a:rPr lang="fr-FR" sz="2400" dirty="0" smtClean="0"/>
              <a:t> </a:t>
            </a:r>
            <a:r>
              <a:rPr lang="fr-FR" sz="2400" dirty="0" err="1" smtClean="0"/>
              <a:t>students</a:t>
            </a:r>
            <a:r>
              <a:rPr lang="fr-FR" sz="2400" dirty="0" smtClean="0"/>
              <a:t> and </a:t>
            </a:r>
            <a:r>
              <a:rPr lang="fr-FR" sz="2400" dirty="0" err="1" smtClean="0"/>
              <a:t>researchers</a:t>
            </a:r>
            <a:r>
              <a:rPr lang="fr-FR" sz="2400" dirty="0" smtClean="0"/>
              <a:t>: 23% </a:t>
            </a:r>
          </a:p>
          <a:p>
            <a:pPr>
              <a:buNone/>
            </a:pPr>
            <a:r>
              <a:rPr lang="fr-FR" sz="2400" dirty="0" smtClean="0"/>
              <a:t>A </a:t>
            </a:r>
            <a:r>
              <a:rPr lang="fr-FR" sz="2400" dirty="0" err="1" smtClean="0"/>
              <a:t>number</a:t>
            </a:r>
            <a:r>
              <a:rPr lang="fr-FR" sz="2400" dirty="0" smtClean="0"/>
              <a:t> of large </a:t>
            </a:r>
            <a:r>
              <a:rPr lang="fr-FR" sz="2400" dirty="0" err="1" smtClean="0"/>
              <a:t>companies</a:t>
            </a:r>
            <a:r>
              <a:rPr lang="fr-FR" sz="2400" dirty="0" smtClean="0"/>
              <a:t> are building </a:t>
            </a:r>
            <a:r>
              <a:rPr lang="fr-FR" sz="2400" dirty="0" err="1" smtClean="0"/>
              <a:t>research</a:t>
            </a:r>
            <a:r>
              <a:rPr lang="fr-FR" sz="2400" dirty="0" smtClean="0"/>
              <a:t> </a:t>
            </a:r>
            <a:r>
              <a:rPr lang="fr-FR" sz="2400" dirty="0" err="1" smtClean="0"/>
              <a:t>centers</a:t>
            </a:r>
            <a:r>
              <a:rPr lang="fr-FR" sz="2400" dirty="0" smtClean="0"/>
              <a:t> on the campus. New transportation </a:t>
            </a:r>
            <a:r>
              <a:rPr lang="fr-FR" sz="2400" dirty="0" err="1" smtClean="0"/>
              <a:t>systems</a:t>
            </a:r>
            <a:r>
              <a:rPr lang="fr-FR" sz="2400" dirty="0" smtClean="0"/>
              <a:t> and </a:t>
            </a:r>
            <a:r>
              <a:rPr lang="fr-FR" sz="2400" dirty="0" err="1" smtClean="0"/>
              <a:t>housing</a:t>
            </a:r>
            <a:r>
              <a:rPr lang="fr-FR" sz="2400" dirty="0" smtClean="0"/>
              <a:t> are </a:t>
            </a:r>
            <a:r>
              <a:rPr lang="fr-FR" sz="2400" dirty="0" err="1" smtClean="0"/>
              <a:t>planned</a:t>
            </a:r>
            <a:r>
              <a:rPr lang="fr-FR" sz="2400" dirty="0" smtClean="0"/>
              <a:t>. </a:t>
            </a:r>
          </a:p>
          <a:p>
            <a:pPr>
              <a:buNone/>
            </a:pPr>
            <a:r>
              <a:rPr lang="en-US" sz="2400" dirty="0" smtClean="0"/>
              <a:t>More on the campus Paris-Saclay site: www.campus-paris-saclay-fr</a:t>
            </a:r>
            <a:endParaRPr lang="fr-FR" sz="24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Autofit/>
          </a:bodyPr>
          <a:lstStyle/>
          <a:p>
            <a:r>
              <a:rPr lang="en-US" b="1" dirty="0" smtClean="0"/>
              <a:t>                      </a:t>
            </a:r>
            <a:r>
              <a:rPr lang="en-US" b="1" dirty="0" smtClean="0">
                <a:latin typeface="+mn-lt"/>
              </a:rPr>
              <a:t>The present situation</a:t>
            </a:r>
            <a:endParaRPr lang="fr-FR" b="1" dirty="0">
              <a:solidFill>
                <a:srgbClr val="C00000"/>
              </a:solidFill>
              <a:latin typeface="+mn-lt"/>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p:txBody>
          <a:bodyPr>
            <a:normAutofit/>
          </a:bodyPr>
          <a:lstStyle/>
          <a:p>
            <a:pPr>
              <a:buNone/>
            </a:pPr>
            <a:r>
              <a:rPr lang="fr-FR" dirty="0" smtClean="0"/>
              <a:t>                            </a:t>
            </a:r>
          </a:p>
          <a:p>
            <a:pPr>
              <a:buNone/>
            </a:pPr>
            <a:endParaRPr lang="fr-FR" dirty="0" smtClean="0"/>
          </a:p>
          <a:p>
            <a:pPr>
              <a:buNone/>
            </a:pPr>
            <a:r>
              <a:rPr lang="fr-FR" dirty="0" smtClean="0"/>
              <a:t>A </a:t>
            </a:r>
            <a:r>
              <a:rPr lang="fr-FR" dirty="0" err="1" smtClean="0"/>
              <a:t>chart</a:t>
            </a:r>
            <a:r>
              <a:rPr lang="fr-FR" dirty="0" smtClean="0"/>
              <a:t> </a:t>
            </a:r>
            <a:r>
              <a:rPr lang="fr-FR" dirty="0" err="1" smtClean="0"/>
              <a:t>proposed</a:t>
            </a:r>
            <a:r>
              <a:rPr lang="fr-FR" dirty="0" smtClean="0"/>
              <a:t> by the </a:t>
            </a:r>
            <a:r>
              <a:rPr lang="fr-FR" dirty="0" err="1" smtClean="0"/>
              <a:t>partners</a:t>
            </a:r>
            <a:r>
              <a:rPr lang="fr-FR" dirty="0" smtClean="0"/>
              <a:t> </a:t>
            </a:r>
            <a:r>
              <a:rPr lang="fr-FR" dirty="0" err="1" smtClean="0"/>
              <a:t>is</a:t>
            </a:r>
            <a:r>
              <a:rPr lang="fr-FR" dirty="0" smtClean="0"/>
              <a:t> in the hand of the </a:t>
            </a:r>
            <a:r>
              <a:rPr lang="fr-FR" dirty="0" err="1" smtClean="0"/>
              <a:t>various</a:t>
            </a:r>
            <a:r>
              <a:rPr lang="fr-FR" dirty="0" smtClean="0"/>
              <a:t> </a:t>
            </a:r>
            <a:r>
              <a:rPr lang="fr-FR" dirty="0" err="1" smtClean="0"/>
              <a:t>ministers</a:t>
            </a:r>
            <a:r>
              <a:rPr lang="fr-FR" dirty="0" smtClean="0"/>
              <a:t> </a:t>
            </a:r>
            <a:r>
              <a:rPr lang="fr-FR" dirty="0" err="1" smtClean="0"/>
              <a:t>involved</a:t>
            </a:r>
            <a:r>
              <a:rPr lang="fr-FR" dirty="0" smtClean="0"/>
              <a:t> to </a:t>
            </a:r>
            <a:r>
              <a:rPr lang="fr-FR" dirty="0" err="1" smtClean="0"/>
              <a:t>be</a:t>
            </a:r>
            <a:r>
              <a:rPr lang="fr-FR" dirty="0" smtClean="0"/>
              <a:t> </a:t>
            </a:r>
            <a:r>
              <a:rPr lang="fr-FR" dirty="0" err="1" smtClean="0"/>
              <a:t>approved</a:t>
            </a:r>
            <a:r>
              <a:rPr lang="fr-FR" dirty="0" smtClean="0"/>
              <a:t> (</a:t>
            </a:r>
            <a:r>
              <a:rPr lang="fr-FR" dirty="0" err="1" smtClean="0"/>
              <a:t>hopefully</a:t>
            </a:r>
            <a:r>
              <a:rPr lang="fr-FR" dirty="0" smtClean="0"/>
              <a:t> </a:t>
            </a:r>
            <a:r>
              <a:rPr lang="fr-FR" dirty="0" err="1" smtClean="0"/>
              <a:t>before</a:t>
            </a:r>
            <a:r>
              <a:rPr lang="fr-FR" dirty="0" smtClean="0"/>
              <a:t> the end of the </a:t>
            </a:r>
            <a:r>
              <a:rPr lang="fr-FR" dirty="0" err="1" smtClean="0"/>
              <a:t>year</a:t>
            </a:r>
            <a:r>
              <a:rPr lang="fr-FR" dirty="0" smtClean="0"/>
              <a:t>) for an official </a:t>
            </a:r>
            <a:r>
              <a:rPr lang="fr-FR" dirty="0" err="1" smtClean="0"/>
              <a:t>creation</a:t>
            </a:r>
            <a:r>
              <a:rPr lang="fr-FR" dirty="0" smtClean="0"/>
              <a:t> of the </a:t>
            </a:r>
            <a:r>
              <a:rPr lang="fr-FR" dirty="0" err="1" smtClean="0"/>
              <a:t>federation</a:t>
            </a:r>
            <a:r>
              <a:rPr lang="fr-FR" dirty="0" smtClean="0"/>
              <a:t> (</a:t>
            </a:r>
            <a:r>
              <a:rPr lang="fr-FR" dirty="0" err="1" smtClean="0"/>
              <a:t>technically</a:t>
            </a:r>
            <a:r>
              <a:rPr lang="fr-FR" dirty="0" smtClean="0"/>
              <a:t> a COMUE) </a:t>
            </a:r>
            <a:r>
              <a:rPr lang="fr-FR" dirty="0" err="1" smtClean="0"/>
              <a:t>beginning</a:t>
            </a:r>
            <a:r>
              <a:rPr lang="fr-FR" dirty="0" smtClean="0"/>
              <a:t> 2015, in </a:t>
            </a:r>
            <a:r>
              <a:rPr lang="fr-FR" dirty="0" err="1" smtClean="0"/>
              <a:t>such</a:t>
            </a:r>
            <a:r>
              <a:rPr lang="fr-FR" dirty="0" smtClean="0"/>
              <a:t> a </a:t>
            </a:r>
            <a:r>
              <a:rPr lang="fr-FR" dirty="0" err="1" smtClean="0"/>
              <a:t>way</a:t>
            </a:r>
            <a:r>
              <a:rPr lang="fr-FR" dirty="0" smtClean="0"/>
              <a:t> </a:t>
            </a:r>
            <a:r>
              <a:rPr lang="fr-FR" dirty="0" err="1" smtClean="0"/>
              <a:t>that</a:t>
            </a:r>
            <a:r>
              <a:rPr lang="fr-FR" dirty="0" smtClean="0"/>
              <a:t> the </a:t>
            </a:r>
            <a:r>
              <a:rPr lang="fr-FR" dirty="0" err="1" smtClean="0"/>
              <a:t>students</a:t>
            </a:r>
            <a:r>
              <a:rPr lang="fr-FR" dirty="0" smtClean="0"/>
              <a:t> </a:t>
            </a:r>
            <a:r>
              <a:rPr lang="fr-FR" dirty="0" err="1" smtClean="0"/>
              <a:t>at</a:t>
            </a:r>
            <a:r>
              <a:rPr lang="fr-FR" dirty="0" smtClean="0"/>
              <a:t> the </a:t>
            </a:r>
            <a:r>
              <a:rPr lang="fr-FR" dirty="0" err="1" smtClean="0"/>
              <a:t>beginning</a:t>
            </a:r>
            <a:r>
              <a:rPr lang="fr-FR" dirty="0" smtClean="0"/>
              <a:t> of the 2015-2016 </a:t>
            </a:r>
            <a:r>
              <a:rPr lang="fr-FR" dirty="0" err="1" smtClean="0"/>
              <a:t>academic</a:t>
            </a:r>
            <a:r>
              <a:rPr lang="fr-FR" dirty="0" smtClean="0"/>
              <a:t> </a:t>
            </a:r>
            <a:r>
              <a:rPr lang="fr-FR" dirty="0" err="1" smtClean="0"/>
              <a:t>year</a:t>
            </a:r>
            <a:r>
              <a:rPr lang="fr-FR" dirty="0" smtClean="0"/>
              <a:t> </a:t>
            </a:r>
            <a:r>
              <a:rPr lang="fr-FR" dirty="0" err="1" smtClean="0"/>
              <a:t>will</a:t>
            </a:r>
            <a:r>
              <a:rPr lang="fr-FR" dirty="0" smtClean="0"/>
              <a:t> </a:t>
            </a:r>
            <a:r>
              <a:rPr lang="fr-FR" dirty="0" err="1" smtClean="0"/>
              <a:t>belong</a:t>
            </a:r>
            <a:r>
              <a:rPr lang="fr-FR" dirty="0" smtClean="0"/>
              <a:t> to the </a:t>
            </a:r>
            <a:r>
              <a:rPr lang="fr-FR" dirty="0" err="1" smtClean="0"/>
              <a:t>UPSay</a:t>
            </a:r>
            <a:r>
              <a:rPr lang="fr-FR" dirty="0" smtClean="0"/>
              <a:t> and </a:t>
            </a:r>
            <a:r>
              <a:rPr lang="fr-FR" dirty="0" err="1" smtClean="0"/>
              <a:t>well</a:t>
            </a:r>
            <a:r>
              <a:rPr lang="fr-FR" dirty="0" smtClean="0"/>
              <a:t> as the </a:t>
            </a:r>
            <a:r>
              <a:rPr lang="fr-FR" dirty="0" err="1" smtClean="0"/>
              <a:t>various</a:t>
            </a:r>
            <a:r>
              <a:rPr lang="fr-FR" dirty="0" smtClean="0"/>
              <a:t> institutions.  </a:t>
            </a:r>
            <a:r>
              <a:rPr lang="en-US" dirty="0" smtClean="0"/>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Autofit/>
          </a:bodyPr>
          <a:lstStyle/>
          <a:p>
            <a:r>
              <a:rPr lang="en-US" b="1" dirty="0" smtClean="0"/>
              <a:t>                      A few achievements</a:t>
            </a:r>
            <a:endParaRPr lang="fr-FR" b="1" dirty="0">
              <a:solidFill>
                <a:srgbClr val="C00000"/>
              </a:solidFill>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a:xfrm>
            <a:off x="457200" y="1219200"/>
            <a:ext cx="8229600" cy="5234136"/>
          </a:xfrm>
        </p:spPr>
        <p:txBody>
          <a:bodyPr wrap="square">
            <a:normAutofit lnSpcReduction="10000"/>
          </a:bodyPr>
          <a:lstStyle/>
          <a:p>
            <a:pPr>
              <a:buNone/>
            </a:pPr>
            <a:r>
              <a:rPr lang="en-US" dirty="0" smtClean="0"/>
              <a:t> A regular meeting (every other week) of the head of institutions and representatives of national organizations.</a:t>
            </a:r>
          </a:p>
          <a:p>
            <a:pPr>
              <a:buNone/>
            </a:pPr>
            <a:r>
              <a:rPr lang="en-US" dirty="0" smtClean="0"/>
              <a:t>A unique denomination for the “</a:t>
            </a:r>
            <a:r>
              <a:rPr lang="en-US" dirty="0" err="1" smtClean="0"/>
              <a:t>doctorat</a:t>
            </a:r>
            <a:r>
              <a:rPr lang="en-US" dirty="0" smtClean="0"/>
              <a:t>” (PhD)</a:t>
            </a:r>
          </a:p>
          <a:p>
            <a:pPr>
              <a:buNone/>
            </a:pPr>
            <a:r>
              <a:rPr lang="en-US" dirty="0" err="1" smtClean="0">
                <a:solidFill>
                  <a:srgbClr val="C00000"/>
                </a:solidFill>
              </a:rPr>
              <a:t>Doctorat</a:t>
            </a:r>
            <a:r>
              <a:rPr lang="en-US" dirty="0" smtClean="0">
                <a:solidFill>
                  <a:srgbClr val="C00000"/>
                </a:solidFill>
              </a:rPr>
              <a:t> de l’Université Paris-Saclay</a:t>
            </a:r>
          </a:p>
          <a:p>
            <a:pPr>
              <a:buNone/>
            </a:pPr>
            <a:r>
              <a:rPr lang="en-US" dirty="0" smtClean="0"/>
              <a:t>80 % of the graduate schools now common to more than one institutions</a:t>
            </a:r>
          </a:p>
          <a:p>
            <a:pPr>
              <a:buNone/>
            </a:pPr>
            <a:r>
              <a:rPr lang="en-US" dirty="0" smtClean="0"/>
              <a:t>80 % of the master courses now common to more than one institutions</a:t>
            </a:r>
          </a:p>
          <a:p>
            <a:pPr>
              <a:buNone/>
            </a:pPr>
            <a:r>
              <a:rPr lang="en-US" dirty="0" smtClean="0"/>
              <a:t> A few common research projects and programs. Creation of a few specific chairs. Part of the funding coming from the IDEX. </a:t>
            </a:r>
            <a:endParaRPr lang="en-US" dirty="0" smtClean="0"/>
          </a:p>
          <a:p>
            <a:pPr>
              <a:buNone/>
            </a:pPr>
            <a:r>
              <a:rPr lang="en-US" dirty="0" smtClean="0"/>
              <a:t>There is a notion of </a:t>
            </a:r>
            <a:r>
              <a:rPr lang="en-US" dirty="0" smtClean="0">
                <a:solidFill>
                  <a:srgbClr val="FF0000"/>
                </a:solidFill>
              </a:rPr>
              <a:t>shared project </a:t>
            </a:r>
            <a:r>
              <a:rPr lang="en-US" dirty="0" smtClean="0"/>
              <a:t>to be agreed later.</a:t>
            </a:r>
            <a:endParaRPr lang="en-US" dirty="0" smtClean="0"/>
          </a:p>
          <a:p>
            <a:pPr>
              <a:buNone/>
            </a:pP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Autofit/>
          </a:bodyPr>
          <a:lstStyle/>
          <a:p>
            <a:r>
              <a:rPr lang="en-US" b="1" dirty="0" smtClean="0"/>
              <a:t>   </a:t>
            </a:r>
            <a:r>
              <a:rPr lang="en-US" b="1" dirty="0" smtClean="0"/>
              <a:t>                   A </a:t>
            </a:r>
            <a:r>
              <a:rPr lang="en-US" b="1" dirty="0" smtClean="0"/>
              <a:t>few achievements </a:t>
            </a:r>
            <a:r>
              <a:rPr lang="en-US" b="1" dirty="0" smtClean="0"/>
              <a:t> </a:t>
            </a:r>
            <a:endParaRPr lang="fr-FR" b="1" dirty="0">
              <a:solidFill>
                <a:srgbClr val="C00000"/>
              </a:solidFill>
            </a:endParaRPr>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p:txBody>
          <a:bodyPr>
            <a:normAutofit fontScale="92500" lnSpcReduction="10000"/>
          </a:bodyPr>
          <a:lstStyle/>
          <a:p>
            <a:pPr>
              <a:buNone/>
            </a:pPr>
            <a:r>
              <a:rPr lang="fr-FR" dirty="0" smtClean="0"/>
              <a:t> </a:t>
            </a:r>
            <a:r>
              <a:rPr lang="en-US" dirty="0" smtClean="0"/>
              <a:t>A temporary Scientific Council (Sénat Académique, 140 members of all fields) has been elected by all researchers and teachers of the campus, the first time the researchers and teachers  have been involved in the process</a:t>
            </a:r>
            <a:r>
              <a:rPr lang="en-US" dirty="0" smtClean="0"/>
              <a:t>.</a:t>
            </a:r>
          </a:p>
          <a:p>
            <a:pPr>
              <a:buNone/>
            </a:pPr>
            <a:r>
              <a:rPr lang="en-US" dirty="0" smtClean="0"/>
              <a:t>Candidates had to provide a short scientific CV,</a:t>
            </a:r>
            <a:endParaRPr lang="en-US" dirty="0" smtClean="0"/>
          </a:p>
          <a:p>
            <a:pPr>
              <a:buNone/>
            </a:pPr>
            <a:r>
              <a:rPr lang="en-US" dirty="0" smtClean="0"/>
              <a:t>Additional members have been chosen by the president of the FCS but on a restricted list of established scientists.</a:t>
            </a:r>
            <a:endParaRPr lang="en-US" dirty="0" smtClean="0"/>
          </a:p>
          <a:p>
            <a:pPr>
              <a:buNone/>
            </a:pPr>
            <a:r>
              <a:rPr lang="en-US" dirty="0" smtClean="0"/>
              <a:t>It advises the FCS on </a:t>
            </a:r>
            <a:r>
              <a:rPr lang="en-US" dirty="0" smtClean="0"/>
              <a:t>all scientific matters either upon request or on its own decision</a:t>
            </a:r>
            <a:endParaRPr lang="en-US" dirty="0" smtClean="0"/>
          </a:p>
          <a:p>
            <a:pPr>
              <a:buNone/>
            </a:pPr>
            <a:r>
              <a:rPr lang="en-US" dirty="0" smtClean="0"/>
              <a:t>Topical </a:t>
            </a:r>
            <a:r>
              <a:rPr lang="en-US" dirty="0" smtClean="0"/>
              <a:t>departments,  eventually responsible for proposing a common research strategy, </a:t>
            </a:r>
            <a:r>
              <a:rPr lang="en-US" dirty="0" smtClean="0"/>
              <a:t>are under construction</a:t>
            </a:r>
            <a:r>
              <a:rPr lang="en-US" dirty="0" smtClean="0"/>
              <a:t>.</a:t>
            </a:r>
            <a:endParaRPr lang="en-US" dirty="0" smtClean="0"/>
          </a:p>
          <a:p>
            <a:pPr>
              <a:buNone/>
            </a:pPr>
            <a:r>
              <a:rPr lang="en-US" dirty="0" smtClean="0"/>
              <a:t>Once the departments are officially created, the </a:t>
            </a:r>
            <a:r>
              <a:rPr lang="en-US" dirty="0" err="1" smtClean="0"/>
              <a:t>Labex</a:t>
            </a:r>
            <a:r>
              <a:rPr lang="en-US" dirty="0" smtClean="0"/>
              <a:t> have to be coordinated with the corresponding departments.</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0336"/>
          </a:xfrm>
        </p:spPr>
        <p:txBody>
          <a:bodyPr>
            <a:noAutofit/>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fr-FR" dirty="0" smtClean="0"/>
              <a:t/>
            </a:r>
            <a:br>
              <a:rPr lang="fr-FR" dirty="0" smtClean="0"/>
            </a:br>
            <a:r>
              <a:rPr lang="en-US" b="1" dirty="0" smtClean="0"/>
              <a:t> </a:t>
            </a:r>
            <a:r>
              <a:rPr lang="en-US" b="1" dirty="0" smtClean="0"/>
              <a:t>      Departments</a:t>
            </a:r>
            <a:r>
              <a:rPr lang="en-US" b="1" dirty="0" smtClean="0"/>
              <a:t>: situation on 17-12-2014</a:t>
            </a:r>
            <a:endParaRPr lang="fr-FR" b="1" dirty="0"/>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pic>
        <p:nvPicPr>
          <p:cNvPr id="6" name="Picture 2"/>
          <p:cNvPicPr>
            <a:picLocks noGrp="1" noChangeAspect="1" noChangeArrowheads="1"/>
          </p:cNvPicPr>
          <p:nvPr>
            <p:ph sz="quarter" idx="1"/>
          </p:nvPr>
        </p:nvPicPr>
        <p:blipFill>
          <a:blip r:embed="rId2" cstate="print"/>
          <a:srcRect/>
          <a:stretch>
            <a:fillRect/>
          </a:stretch>
        </p:blipFill>
        <p:spPr bwMode="auto">
          <a:xfrm>
            <a:off x="177369" y="1484784"/>
            <a:ext cx="8906039" cy="446449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0336"/>
          </a:xfrm>
        </p:spPr>
        <p:txBody>
          <a:bodyPr>
            <a:noAutofit/>
          </a:bodyPr>
          <a:lstStyle/>
          <a:p>
            <a:r>
              <a:rPr lang="en-US" b="1" dirty="0" smtClean="0"/>
              <a:t> </a:t>
            </a:r>
            <a:r>
              <a:rPr lang="en-US" b="1" dirty="0" smtClean="0"/>
              <a:t>             Achievements and Near </a:t>
            </a:r>
            <a:r>
              <a:rPr lang="en-US" b="1" dirty="0" smtClean="0"/>
              <a:t>future</a:t>
            </a:r>
            <a:endParaRPr lang="fr-FR" b="1" dirty="0"/>
          </a:p>
        </p:txBody>
      </p:sp>
      <p:sp>
        <p:nvSpPr>
          <p:cNvPr id="4" name="Espace réservé du pied de page 3"/>
          <p:cNvSpPr>
            <a:spLocks noGrp="1"/>
          </p:cNvSpPr>
          <p:nvPr>
            <p:ph type="ftr" sz="quarter" idx="11"/>
          </p:nvPr>
        </p:nvSpPr>
        <p:spPr>
          <a:xfrm>
            <a:off x="539552" y="6492240"/>
            <a:ext cx="8136904" cy="365760"/>
          </a:xfrm>
        </p:spPr>
        <p:txBody>
          <a:bodyPr/>
          <a:lstStyle/>
          <a:p>
            <a:r>
              <a:rPr lang="fr-FR" dirty="0" smtClean="0"/>
              <a:t>17/12/2014                                            </a:t>
            </a:r>
            <a:r>
              <a:rPr lang="fr-FR" dirty="0" err="1" smtClean="0"/>
              <a:t>Toward</a:t>
            </a:r>
            <a:r>
              <a:rPr lang="fr-FR" dirty="0" smtClean="0"/>
              <a:t> </a:t>
            </a:r>
            <a:r>
              <a:rPr lang="fr-FR" dirty="0" smtClean="0"/>
              <a:t>the </a:t>
            </a:r>
            <a:r>
              <a:rPr lang="fr-FR" dirty="0" err="1" smtClean="0"/>
              <a:t>UPSay</a:t>
            </a:r>
            <a:r>
              <a:rPr lang="fr-FR" dirty="0" smtClean="0"/>
              <a:t>                                                      Jean Zinn-Justin                       </a:t>
            </a:r>
          </a:p>
          <a:p>
            <a:r>
              <a:rPr lang="fr-FR" dirty="0" smtClean="0"/>
              <a:t>                       </a:t>
            </a:r>
            <a:endParaRPr lang="fr-FR" dirty="0"/>
          </a:p>
        </p:txBody>
      </p:sp>
      <p:sp>
        <p:nvSpPr>
          <p:cNvPr id="5" name="Espace réservé du contenu 4"/>
          <p:cNvSpPr>
            <a:spLocks noGrp="1"/>
          </p:cNvSpPr>
          <p:nvPr>
            <p:ph sz="quarter" idx="1"/>
          </p:nvPr>
        </p:nvSpPr>
        <p:spPr/>
        <p:txBody>
          <a:bodyPr>
            <a:normAutofit lnSpcReduction="10000"/>
          </a:bodyPr>
          <a:lstStyle/>
          <a:p>
            <a:pPr>
              <a:buNone/>
            </a:pPr>
            <a:r>
              <a:rPr lang="en-US" dirty="0" smtClean="0"/>
              <a:t>Teaching </a:t>
            </a:r>
            <a:r>
              <a:rPr lang="en-US" dirty="0" smtClean="0"/>
              <a:t>will be </a:t>
            </a:r>
            <a:r>
              <a:rPr lang="en-US" dirty="0" smtClean="0"/>
              <a:t>organized around </a:t>
            </a:r>
            <a:r>
              <a:rPr lang="en-US" dirty="0" smtClean="0"/>
              <a:t>Schools, like Basic Sciences, of Engineering, Humanities…</a:t>
            </a:r>
          </a:p>
          <a:p>
            <a:pPr>
              <a:buNone/>
            </a:pPr>
            <a:r>
              <a:rPr lang="en-US" dirty="0" smtClean="0"/>
              <a:t>A structure to accelerate technology transfer has been created</a:t>
            </a:r>
            <a:endParaRPr lang="en-US" dirty="0" smtClean="0"/>
          </a:p>
          <a:p>
            <a:pPr>
              <a:buNone/>
            </a:pPr>
            <a:endParaRPr lang="en-US" dirty="0" smtClean="0"/>
          </a:p>
          <a:p>
            <a:pPr>
              <a:buNone/>
            </a:pPr>
            <a:r>
              <a:rPr lang="en-US" dirty="0" smtClean="0"/>
              <a:t>In 2015 a new Administration </a:t>
            </a:r>
            <a:r>
              <a:rPr lang="en-US" dirty="0" smtClean="0"/>
              <a:t>Board, which will contain  representatives of partners and elected members, will be formed. It </a:t>
            </a:r>
            <a:r>
              <a:rPr lang="en-US" dirty="0" smtClean="0"/>
              <a:t>will elect the president of the </a:t>
            </a:r>
            <a:r>
              <a:rPr lang="en-US" dirty="0" err="1" smtClean="0"/>
              <a:t>UPSay</a:t>
            </a:r>
            <a:r>
              <a:rPr lang="en-US" dirty="0" smtClean="0"/>
              <a:t>.</a:t>
            </a:r>
          </a:p>
          <a:p>
            <a:pPr>
              <a:buNone/>
            </a:pPr>
            <a:r>
              <a:rPr lang="en-US" dirty="0" smtClean="0"/>
              <a:t>In </a:t>
            </a:r>
            <a:r>
              <a:rPr lang="en-US" dirty="0" smtClean="0"/>
              <a:t>September </a:t>
            </a:r>
            <a:r>
              <a:rPr lang="en-US" dirty="0" smtClean="0"/>
              <a:t>2015 the students </a:t>
            </a:r>
            <a:r>
              <a:rPr lang="en-US" dirty="0" smtClean="0"/>
              <a:t>should </a:t>
            </a:r>
            <a:r>
              <a:rPr lang="en-US" dirty="0" smtClean="0"/>
              <a:t>have an ID with Paris-Saclay University on it together with their affiliation to a partner institution.</a:t>
            </a:r>
          </a:p>
          <a:p>
            <a:pPr>
              <a:buNone/>
            </a:pPr>
            <a:r>
              <a:rPr lang="en-US" dirty="0" smtClean="0"/>
              <a:t> </a:t>
            </a:r>
          </a:p>
          <a:p>
            <a:endParaRPr lang="fr-FR"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énat1403">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1120</TotalTime>
  <Words>849</Words>
  <Application>Microsoft Office PowerPoint</Application>
  <PresentationFormat>Affichage à l'écran (4:3)</PresentationFormat>
  <Paragraphs>83</Paragraphs>
  <Slides>9</Slides>
  <Notes>0</Notes>
  <HiddenSlides>9</HiddenSlides>
  <MMClips>0</MMClips>
  <ScaleCrop>false</ScaleCrop>
  <HeadingPairs>
    <vt:vector size="4" baseType="variant">
      <vt:variant>
        <vt:lpstr>Thème</vt:lpstr>
      </vt:variant>
      <vt:variant>
        <vt:i4>5</vt:i4>
      </vt:variant>
      <vt:variant>
        <vt:lpstr>Titres des diapositives</vt:lpstr>
      </vt:variant>
      <vt:variant>
        <vt:i4>9</vt:i4>
      </vt:variant>
    </vt:vector>
  </HeadingPairs>
  <TitlesOfParts>
    <vt:vector size="14" baseType="lpstr">
      <vt:lpstr>Sénat1403</vt:lpstr>
      <vt:lpstr>3_Conception personnalisée</vt:lpstr>
      <vt:lpstr>2_Conception personnalisée</vt:lpstr>
      <vt:lpstr>Conception personnalisée</vt:lpstr>
      <vt:lpstr>1_Conception personnalisée</vt:lpstr>
      <vt:lpstr>                       Toward the Paris-Saclay University</vt:lpstr>
      <vt:lpstr>        The partners: National research organizations and their local laboratories</vt:lpstr>
      <vt:lpstr> The partners: Higher education and research institutions</vt:lpstr>
      <vt:lpstr>          The UPSay campus: some figures  </vt:lpstr>
      <vt:lpstr>                      The present situation</vt:lpstr>
      <vt:lpstr>                      A few achievements</vt:lpstr>
      <vt:lpstr>                      A few achievements  </vt:lpstr>
      <vt:lpstr>           Departments: situation on 17-12-2014</vt:lpstr>
      <vt:lpstr>              Achievements and Near future</vt:lpstr>
    </vt:vector>
  </TitlesOfParts>
  <Company>CEA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jz058736</dc:creator>
  <cp:lastModifiedBy>jz058736</cp:lastModifiedBy>
  <cp:revision>122</cp:revision>
  <dcterms:created xsi:type="dcterms:W3CDTF">2014-03-13T14:49:35Z</dcterms:created>
  <dcterms:modified xsi:type="dcterms:W3CDTF">2014-12-18T10:29:37Z</dcterms:modified>
</cp:coreProperties>
</file>