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333" r:id="rId3"/>
    <p:sldId id="319" r:id="rId4"/>
    <p:sldId id="258" r:id="rId5"/>
    <p:sldId id="330" r:id="rId6"/>
    <p:sldId id="331" r:id="rId7"/>
    <p:sldId id="33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CC00"/>
    <a:srgbClr val="FFFFFF"/>
    <a:srgbClr val="FFFFCC"/>
    <a:srgbClr val="4F81BD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56" autoAdjust="0"/>
  </p:normalViewPr>
  <p:slideViewPr>
    <p:cSldViewPr>
      <p:cViewPr varScale="1">
        <p:scale>
          <a:sx n="95" d="100"/>
          <a:sy n="95" d="100"/>
        </p:scale>
        <p:origin x="9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EF0A7-996F-4020-AE64-21153D310731}" type="datetimeFigureOut">
              <a:rPr lang="fr-FR" smtClean="0"/>
              <a:pPr/>
              <a:t>07/04/2014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D977F-A6B7-4082-BED0-072E1C8BEA8E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46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9926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A37C79-C2AD-4112-9BCF-05D23A5A9ADD}" type="slidenum">
              <a:rPr lang="en-GB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56" y="4343326"/>
            <a:ext cx="5485089" cy="4114651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95175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0" y="2994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249238" y="6283325"/>
            <a:ext cx="3349625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Roberto Chierici</a:t>
            </a:r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Roberto Chierici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59547-635D-4B9A-9DB3-EC9E4121330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Roberto Chierici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C95FC-A556-4EDC-A321-C091DABBAA5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>
            <a:lvl1pPr>
              <a:defRPr sz="3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688632"/>
          </a:xfrm>
        </p:spPr>
        <p:txBody>
          <a:bodyPr/>
          <a:lstStyle>
            <a:lvl1pPr>
              <a:defRPr sz="220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defRPr>
            </a:lvl1pPr>
            <a:lvl2pPr>
              <a:buFont typeface="Wingdings" pitchFamily="2" charset="2"/>
              <a:buChar char="Ø"/>
              <a:defRPr sz="1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defRPr>
            </a:lvl2pPr>
            <a:lvl3pPr>
              <a:buFont typeface="Courier New" pitchFamily="49" charset="0"/>
              <a:buChar char="o"/>
              <a:defRPr sz="16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defRPr>
            </a:lvl3pPr>
            <a:lvl4pPr>
              <a:defRPr sz="1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defRPr>
            </a:lvl4pPr>
            <a:lvl5pPr>
              <a:buFont typeface="Wingdings" pitchFamily="2" charset="2"/>
              <a:buChar char="§"/>
              <a:defRPr sz="1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915816" y="6597352"/>
            <a:ext cx="3816424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028384" y="6597352"/>
            <a:ext cx="1115616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0EF71B-7A8A-41E4-8407-C267272BC337}" type="slidenum">
              <a:rPr lang="fr-FR" smtClean="0">
                <a:solidFill>
                  <a:prstClr val="black"/>
                </a:solidFill>
              </a:rPr>
              <a:pPr/>
              <a:t>‹N›</a:t>
            </a:fld>
            <a:endParaRPr lang="fr-FR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Roberto Chierici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FA8B-FBF2-454B-A0E0-900A7FBE9DBD}" type="slidenum">
              <a:rPr lang="fr-FR" smtClean="0">
                <a:solidFill>
                  <a:prstClr val="black"/>
                </a:solidFill>
              </a:rPr>
              <a:pPr/>
              <a:t>‹N›</a:t>
            </a:fld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Roberto Chierici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FA8B-FBF2-454B-A0E0-900A7FBE9DBD}" type="slidenum">
              <a:rPr lang="fr-FR" smtClean="0">
                <a:solidFill>
                  <a:prstClr val="black"/>
                </a:solidFill>
              </a:rPr>
              <a:pPr/>
              <a:t>‹N›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Roberto Chierici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FA8B-FBF2-454B-A0E0-900A7FBE9DBD}" type="slidenum">
              <a:rPr lang="fr-FR" smtClean="0">
                <a:solidFill>
                  <a:prstClr val="black"/>
                </a:solidFill>
              </a:rPr>
              <a:pPr/>
              <a:t>‹N›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Roberto Chierici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FA8B-FBF2-454B-A0E0-900A7FBE9DBD}" type="slidenum">
              <a:rPr lang="fr-FR" smtClean="0">
                <a:solidFill>
                  <a:prstClr val="black"/>
                </a:solidFill>
              </a:rPr>
              <a:pPr/>
              <a:t>‹N›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Roberto Chierici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FA8B-FBF2-454B-A0E0-900A7FBE9DBD}" type="slidenum">
              <a:rPr lang="fr-FR" smtClean="0">
                <a:solidFill>
                  <a:prstClr val="black"/>
                </a:solidFill>
              </a:rPr>
              <a:pPr/>
              <a:t>‹N›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Roberto Chierici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FA8B-FBF2-454B-A0E0-900A7FBE9DBD}" type="slidenum">
              <a:rPr lang="fr-FR" smtClean="0">
                <a:solidFill>
                  <a:prstClr val="black"/>
                </a:solidFill>
              </a:rPr>
              <a:pPr/>
              <a:t>‹N›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Roberto Chierici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FA8B-FBF2-454B-A0E0-900A7FBE9DBD}" type="slidenum">
              <a:rPr lang="fr-FR" smtClean="0">
                <a:solidFill>
                  <a:prstClr val="black"/>
                </a:solidFill>
              </a:rPr>
              <a:pPr/>
              <a:t>‹N›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Roberto Chierici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58316-5561-42FD-8EB4-6082D8B2B5F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Roberto Chierici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FA8B-FBF2-454B-A0E0-900A7FBE9DBD}" type="slidenum">
              <a:rPr lang="fr-FR" smtClean="0">
                <a:solidFill>
                  <a:prstClr val="black"/>
                </a:solidFill>
              </a:rPr>
              <a:pPr/>
              <a:t>‹N›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Roberto Chierici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FA8B-FBF2-454B-A0E0-900A7FBE9DBD}" type="slidenum">
              <a:rPr lang="fr-FR" smtClean="0">
                <a:solidFill>
                  <a:prstClr val="black"/>
                </a:solidFill>
              </a:rPr>
              <a:pPr/>
              <a:t>‹N›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Roberto Chierici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FA8B-FBF2-454B-A0E0-900A7FBE9DBD}" type="slidenum">
              <a:rPr lang="fr-FR" smtClean="0">
                <a:solidFill>
                  <a:prstClr val="black"/>
                </a:solidFill>
              </a:rPr>
              <a:pPr/>
              <a:t>‹N›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Roberto Chierici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A497F-42BE-4562-B7EC-C39878D3769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Roberto Chierici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D0401-F3D7-4EA7-B6BE-BB401116080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Roberto Chierici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FEB90-AA07-4BC8-9879-B1C919375A78}" type="slidenum">
              <a:rPr lang="fr-F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Roberto Chierici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EBCE3-D9D8-4810-AA2F-9D2722E155E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Roberto Chierici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B9F3B-BF78-486D-B653-A2455EE591C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Roberto Chierici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EE891-41D4-4E36-8961-3ED2E163A4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/>
                </a:solidFill>
              </a:rPr>
              <a:t>Roberto Chierici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3E29D-F7DD-4DFF-AD9A-4726E5478AF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>
                <a:solidFill>
                  <a:srgbClr val="000000"/>
                </a:solidFill>
              </a:rPr>
              <a:t>Roberto Chierici</a:t>
            </a:r>
            <a:endParaRPr lang="it-IT">
              <a:solidFill>
                <a:srgbClr val="000000"/>
              </a:solidFill>
            </a:endParaRPr>
          </a:p>
        </p:txBody>
      </p:sp>
      <p:sp>
        <p:nvSpPr>
          <p:cNvPr id="726019" name="Rectangle 3"/>
          <p:cNvSpPr>
            <a:spLocks noChangeArrowheads="1"/>
          </p:cNvSpPr>
          <p:nvPr/>
        </p:nvSpPr>
        <p:spPr bwMode="auto">
          <a:xfrm>
            <a:off x="0" y="2994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726020" name="Rectangle 4"/>
          <p:cNvSpPr>
            <a:spLocks noChangeArrowheads="1"/>
          </p:cNvSpPr>
          <p:nvPr userDrawn="1"/>
        </p:nvSpPr>
        <p:spPr bwMode="auto">
          <a:xfrm>
            <a:off x="0" y="2994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7260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F3FD7-E531-4969-999F-C25F1A302605}" type="slidenum">
              <a:rPr lang="fr-FR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fr-FR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sz="3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8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000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5000"/>
        <a:buFont typeface="Wingdings" pitchFamily="2" charset="2"/>
        <a:buChar char="n"/>
        <a:defRPr sz="2000">
          <a:solidFill>
            <a:srgbClr val="0000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2" charset="2"/>
        <a:buChar char="n"/>
        <a:defRPr sz="2000">
          <a:solidFill>
            <a:srgbClr val="0000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2" charset="2"/>
        <a:buChar char="n"/>
        <a:defRPr sz="2000">
          <a:solidFill>
            <a:srgbClr val="0000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2" charset="2"/>
        <a:buChar char="n"/>
        <a:defRPr sz="2000">
          <a:solidFill>
            <a:srgbClr val="0000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2" charset="2"/>
        <a:buChar char="n"/>
        <a:defRPr sz="2000">
          <a:solidFill>
            <a:srgbClr val="000099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0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smtClean="0">
                <a:solidFill>
                  <a:prstClr val="black"/>
                </a:solidFill>
              </a:rPr>
              <a:t>Roberto Chierici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27784" y="6597352"/>
            <a:ext cx="468052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8384" y="6597352"/>
            <a:ext cx="1115616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6C5FA8B-FBF2-454B-A0E0-900A7FBE9DBD}" type="slidenum">
              <a:rPr lang="fr-FR" smtClean="0">
                <a:solidFill>
                  <a:prstClr val="black"/>
                </a:solidFill>
              </a:rPr>
              <a:pPr/>
              <a:t>‹N›</a:t>
            </a:fld>
            <a:endParaRPr lang="fr-FR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3" name="Rectangle 3"/>
          <p:cNvSpPr>
            <a:spLocks noChangeArrowheads="1"/>
          </p:cNvSpPr>
          <p:nvPr/>
        </p:nvSpPr>
        <p:spPr bwMode="auto">
          <a:xfrm>
            <a:off x="503795" y="4005064"/>
            <a:ext cx="3492141" cy="20882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woPt" dir="t"/>
          </a:scene3d>
          <a:sp3d prstMaterial="metal">
            <a:bevelB w="12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3d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fr-F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Comité d’organisation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fr-FR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Jeremy Andrea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fr-FR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Roberto </a:t>
            </a:r>
            <a:r>
              <a:rPr lang="fr-FR" sz="1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Chierici</a:t>
            </a:r>
            <a:endParaRPr lang="fr-FR" sz="16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fr-FR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Frédéric </a:t>
            </a:r>
            <a:r>
              <a:rPr lang="fr-FR" sz="1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Déliot</a:t>
            </a:r>
            <a:endParaRPr lang="fr-FR" sz="16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fr-FR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Didier Lacour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fr-FR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Arnaud </a:t>
            </a:r>
            <a:r>
              <a:rPr lang="fr-FR" sz="1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Lucotte</a:t>
            </a:r>
            <a:endParaRPr lang="fr-FR" sz="16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fr-FR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Dominique </a:t>
            </a:r>
            <a:r>
              <a:rPr lang="fr-FR" sz="1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Pallin</a:t>
            </a:r>
            <a:endParaRPr lang="fr-FR" sz="16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fr-FR" sz="1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Mossadek</a:t>
            </a:r>
            <a:r>
              <a:rPr lang="fr-FR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fr-FR" sz="1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Talby</a:t>
            </a:r>
            <a:endParaRPr lang="fr-FR" sz="16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995936" y="1540971"/>
            <a:ext cx="4896544" cy="122413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/>
          </a:scene3d>
          <a:sp3d prstMaterial="metal">
            <a:bevelB w="0" h="0" prst="cross"/>
          </a:sp3d>
        </p:spPr>
        <p:txBody>
          <a:bodyPr>
            <a:sp3d extrusionH="12700" contourW="12700">
              <a:bevelT w="63500" h="63500"/>
              <a:bevelB w="0" h="0"/>
              <a:extrusionClr>
                <a:schemeClr val="tx1"/>
              </a:extrusionClr>
              <a:contourClr>
                <a:schemeClr val="tx1">
                  <a:lumMod val="75000"/>
                  <a:lumOff val="25000"/>
                </a:schemeClr>
              </a:contourClr>
            </a:sp3d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r" eaLnBrk="1" hangingPunct="1">
              <a:lnSpc>
                <a:spcPct val="80000"/>
              </a:lnSpc>
              <a:buFontTx/>
              <a:buNone/>
              <a:defRPr/>
            </a:pP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Deuxième Edition</a:t>
            </a:r>
          </a:p>
          <a:p>
            <a:pPr marL="0" indent="0" algn="r" eaLnBrk="1" hangingPunct="1">
              <a:lnSpc>
                <a:spcPct val="80000"/>
              </a:lnSpc>
              <a:buFontTx/>
              <a:buNone/>
              <a:defRPr/>
            </a:pP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Lyon, 7-8 Avril 2014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2008" y="620688"/>
            <a:ext cx="8964488" cy="760446"/>
          </a:xfrm>
          <a:prstGeom prst="rect">
            <a:avLst/>
          </a:prstGeom>
          <a:noFill/>
          <a:ln>
            <a:noFill/>
          </a:ln>
          <a:effectLst>
            <a:glow rad="88900">
              <a:srgbClr val="C00000">
                <a:alpha val="40000"/>
              </a:srgbClr>
            </a:glow>
          </a:effectLst>
          <a:scene3d>
            <a:camera prst="orthographicFront"/>
            <a:lightRig rig="sunset" dir="t">
              <a:rot lat="0" lon="0" rev="0"/>
            </a:lightRig>
          </a:scene3d>
          <a:sp3d extrusionH="95250" prstMaterial="dkEdge">
            <a:bevelT w="114300" prst="hardEdge"/>
            <a:extrusionClr>
              <a:schemeClr val="tx2">
                <a:lumMod val="95000"/>
                <a:lumOff val="5000"/>
              </a:schemeClr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3d extrusionH="12700" contourW="12700">
              <a:bevelT/>
              <a:bevelB w="50800" prst="angle"/>
              <a:extrusionClr>
                <a:schemeClr val="tx2">
                  <a:lumMod val="95000"/>
                  <a:lumOff val="5000"/>
                </a:schemeClr>
              </a:extrusionClr>
              <a:contourClr>
                <a:schemeClr val="tx2">
                  <a:lumMod val="95000"/>
                  <a:lumOff val="5000"/>
                </a:schemeClr>
              </a:contourClr>
            </a:sp3d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r" eaLnBrk="1" hangingPunct="1">
              <a:lnSpc>
                <a:spcPct val="80000"/>
              </a:lnSpc>
              <a:buFontTx/>
              <a:buNone/>
              <a:defRPr/>
            </a:pPr>
            <a:r>
              <a:rPr lang="fr-FR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Journées top-LHC France</a:t>
            </a:r>
          </a:p>
        </p:txBody>
      </p:sp>
    </p:spTree>
    <p:extLst>
      <p:ext uri="{BB962C8B-B14F-4D97-AF65-F5344CB8AC3E}">
        <p14:creationId xmlns:p14="http://schemas.microsoft.com/office/powerpoint/2010/main" val="263666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</a:t>
            </a:r>
            <a:r>
              <a:rPr lang="fr-FR" dirty="0" smtClean="0"/>
              <a:t>ournées top-LHC France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4536504"/>
          </a:xfrm>
        </p:spPr>
        <p:txBody>
          <a:bodyPr>
            <a:noAutofit/>
          </a:bodyPr>
          <a:lstStyle/>
          <a:p>
            <a:r>
              <a:rPr lang="fr-FR" sz="2400" dirty="0" smtClean="0"/>
              <a:t>Le but c’est de réunir la communauté scientifique des hautes énergies qui travaille sur la physique du top en France</a:t>
            </a:r>
          </a:p>
          <a:p>
            <a:pPr lvl="1"/>
            <a:r>
              <a:rPr lang="fr-FR" sz="2000" dirty="0" smtClean="0"/>
              <a:t>Mesures de précisions</a:t>
            </a:r>
          </a:p>
          <a:p>
            <a:pPr lvl="1"/>
            <a:r>
              <a:rPr lang="fr-FR" sz="2000" dirty="0" smtClean="0"/>
              <a:t>Recherche de nouvelle physique</a:t>
            </a:r>
          </a:p>
          <a:p>
            <a:endParaRPr lang="fr-FR" sz="2300" dirty="0" smtClean="0"/>
          </a:p>
          <a:p>
            <a:r>
              <a:rPr lang="fr-FR" sz="2300" dirty="0" smtClean="0"/>
              <a:t>Cette réunion doit également permettre d'augmenter la visibilité des labos français au sein de la physique des hautes énergies en France</a:t>
            </a:r>
          </a:p>
          <a:p>
            <a:endParaRPr lang="fr-FR" sz="2400" dirty="0" smtClean="0"/>
          </a:p>
          <a:p>
            <a:r>
              <a:rPr lang="fr-FR" sz="2400" dirty="0" smtClean="0"/>
              <a:t>Les discussions seront informelles et elles devront aller au delà des résultats</a:t>
            </a:r>
          </a:p>
          <a:p>
            <a:pPr lvl="1"/>
            <a:r>
              <a:rPr lang="fr-FR" sz="2000" dirty="0" smtClean="0"/>
              <a:t>Synergie et coordination entre labos</a:t>
            </a:r>
          </a:p>
          <a:p>
            <a:pPr lvl="1"/>
            <a:r>
              <a:rPr lang="fr-FR" sz="2000" dirty="0" smtClean="0"/>
              <a:t>Collaboration/coordination entre labos ATLAS et CMS</a:t>
            </a:r>
          </a:p>
          <a:p>
            <a:pPr lvl="1"/>
            <a:r>
              <a:rPr lang="fr-FR" sz="2000" dirty="0" smtClean="0"/>
              <a:t>Collaborations EXP-TH!</a:t>
            </a:r>
          </a:p>
          <a:p>
            <a:pPr lvl="1"/>
            <a:r>
              <a:rPr lang="fr-FR" sz="2000" dirty="0" smtClean="0"/>
              <a:t>Formation des étudiants (mais pas seulement)</a:t>
            </a:r>
          </a:p>
          <a:p>
            <a:pPr lvl="1"/>
            <a:endParaRPr lang="fr-FR" sz="2000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F71B-7A8A-41E4-8407-C267272BC337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8400" r="43087" b="9383"/>
          <a:stretch/>
        </p:blipFill>
        <p:spPr>
          <a:xfrm>
            <a:off x="3059832" y="28065"/>
            <a:ext cx="6084168" cy="6713303"/>
          </a:xfrm>
          <a:prstGeom prst="rect">
            <a:avLst/>
          </a:prstGeom>
        </p:spPr>
      </p:pic>
      <p:sp>
        <p:nvSpPr>
          <p:cNvPr id="5" name="Espace réservé du contenu 6"/>
          <p:cNvSpPr txBox="1">
            <a:spLocks/>
          </p:cNvSpPr>
          <p:nvPr/>
        </p:nvSpPr>
        <p:spPr>
          <a:xfrm>
            <a:off x="72540" y="1239772"/>
            <a:ext cx="3203315" cy="4536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itchFamily="18" charset="0"/>
            </a:endParaRPr>
          </a:p>
          <a:p>
            <a:pPr lvl="0"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</a:rPr>
              <a:t>Four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</a:rPr>
              <a:t>different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</a:rPr>
              <a:t>topical</a:t>
            </a:r>
            <a:r>
              <a:rPr lang="fr-FR" sz="240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fr-FR" sz="2400" dirty="0" smtClean="0">
                <a:solidFill>
                  <a:srgbClr val="1F497D">
                    <a:lumMod val="75000"/>
                  </a:srgbClr>
                </a:solidFill>
              </a:rPr>
              <a:t>sessions </a:t>
            </a:r>
            <a:endParaRPr lang="fr-FR" sz="2400" dirty="0">
              <a:solidFill>
                <a:srgbClr val="1F497D">
                  <a:lumMod val="75000"/>
                </a:srgbClr>
              </a:solidFill>
            </a:endParaRPr>
          </a:p>
          <a:p>
            <a:pPr lvl="1">
              <a:defRPr/>
            </a:pPr>
            <a:r>
              <a:rPr lang="fr-FR" sz="2000" dirty="0" smtClean="0">
                <a:solidFill>
                  <a:sysClr val="windowText" lastClr="000000"/>
                </a:solidFill>
              </a:rPr>
              <a:t>Focus of </a:t>
            </a:r>
            <a:r>
              <a:rPr lang="fr-FR" sz="2000" dirty="0" err="1" smtClean="0">
                <a:solidFill>
                  <a:sysClr val="windowText" lastClr="000000"/>
                </a:solidFill>
              </a:rPr>
              <a:t>this</a:t>
            </a:r>
            <a:r>
              <a:rPr lang="fr-FR" sz="2000" dirty="0" smtClean="0">
                <a:solidFill>
                  <a:sysClr val="windowText" lastClr="000000"/>
                </a:solidFill>
              </a:rPr>
              <a:t> </a:t>
            </a:r>
            <a:r>
              <a:rPr lang="fr-FR" sz="2000" dirty="0" err="1" smtClean="0">
                <a:solidFill>
                  <a:sysClr val="windowText" lastClr="000000"/>
                </a:solidFill>
              </a:rPr>
              <a:t>edition</a:t>
            </a:r>
            <a:r>
              <a:rPr lang="fr-FR" sz="2000" dirty="0" smtClean="0">
                <a:solidFill>
                  <a:sysClr val="windowText" lastClr="000000"/>
                </a:solidFill>
              </a:rPr>
              <a:t> on top for </a:t>
            </a:r>
            <a:r>
              <a:rPr lang="fr-FR" sz="2000" dirty="0" err="1" smtClean="0">
                <a:solidFill>
                  <a:sysClr val="windowText" lastClr="000000"/>
                </a:solidFill>
              </a:rPr>
              <a:t>searches</a:t>
            </a:r>
            <a:r>
              <a:rPr lang="fr-FR" sz="2000" dirty="0" smtClean="0">
                <a:solidFill>
                  <a:sysClr val="windowText" lastClr="000000"/>
                </a:solidFill>
              </a:rPr>
              <a:t> 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100" b="0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</a:rPr>
              <a:t>Format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</a:rPr>
              <a:t>Permanent discussion session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fr-FR" sz="2000" dirty="0" err="1" smtClean="0">
                <a:solidFill>
                  <a:sysClr val="windowText" lastClr="000000"/>
                </a:solidFill>
              </a:rPr>
              <a:t>Specific</a:t>
            </a:r>
            <a:r>
              <a:rPr lang="fr-FR" sz="2000" dirty="0" smtClean="0">
                <a:solidFill>
                  <a:sysClr val="windowText" lastClr="000000"/>
                </a:solidFill>
              </a:rPr>
              <a:t> inserts </a:t>
            </a:r>
            <a:r>
              <a:rPr lang="fr-FR" sz="2000" dirty="0" err="1" smtClean="0">
                <a:solidFill>
                  <a:sysClr val="windowText" lastClr="000000"/>
                </a:solidFill>
              </a:rPr>
              <a:t>reserved</a:t>
            </a:r>
            <a:r>
              <a:rPr lang="fr-FR" sz="2000" dirty="0" smtClean="0">
                <a:solidFill>
                  <a:sysClr val="windowText" lastClr="000000"/>
                </a:solidFill>
              </a:rPr>
              <a:t> </a:t>
            </a:r>
            <a:r>
              <a:rPr lang="fr-FR" sz="2000" dirty="0" smtClean="0">
                <a:solidFill>
                  <a:sysClr val="windowText" lastClr="000000"/>
                </a:solidFill>
              </a:rPr>
              <a:t>to</a:t>
            </a:r>
            <a:r>
              <a:rPr lang="fr-FR" sz="2000" dirty="0" smtClean="0">
                <a:solidFill>
                  <a:sysClr val="windowText" lastClr="000000"/>
                </a:solidFill>
              </a:rPr>
              <a:t> </a:t>
            </a:r>
            <a:r>
              <a:rPr lang="fr-FR" sz="2000" dirty="0" smtClean="0">
                <a:solidFill>
                  <a:sysClr val="windowText" lastClr="000000"/>
                </a:solidFill>
              </a:rPr>
              <a:t>Q&amp;A </a:t>
            </a:r>
            <a:r>
              <a:rPr lang="fr-FR" sz="2000" dirty="0" smtClean="0">
                <a:solidFill>
                  <a:sysClr val="windowText" lastClr="000000"/>
                </a:solidFill>
              </a:rPr>
              <a:t>sessions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itchFamily="18" charset="0"/>
            </a:endParaRPr>
          </a:p>
        </p:txBody>
      </p:sp>
      <p:sp>
        <p:nvSpPr>
          <p:cNvPr id="7" name="Titre 5"/>
          <p:cNvSpPr txBox="1">
            <a:spLocks/>
          </p:cNvSpPr>
          <p:nvPr/>
        </p:nvSpPr>
        <p:spPr>
          <a:xfrm>
            <a:off x="1068" y="28065"/>
            <a:ext cx="3202779" cy="106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</a:rPr>
              <a:t>Agenda and format</a:t>
            </a:r>
            <a:endParaRPr kumimoji="0" lang="fr-FR" sz="3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itchFamily="18" charset="0"/>
            </a:endParaRPr>
          </a:p>
        </p:txBody>
      </p:sp>
      <p:sp>
        <p:nvSpPr>
          <p:cNvPr id="8" name="Rettangolo 7"/>
          <p:cNvSpPr/>
          <p:nvPr/>
        </p:nvSpPr>
        <p:spPr bwMode="auto">
          <a:xfrm>
            <a:off x="3779912" y="562712"/>
            <a:ext cx="5364088" cy="1354120"/>
          </a:xfrm>
          <a:prstGeom prst="rect">
            <a:avLst/>
          </a:prstGeom>
          <a:solidFill>
            <a:srgbClr val="00CC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ttangolo 9"/>
          <p:cNvSpPr/>
          <p:nvPr/>
        </p:nvSpPr>
        <p:spPr bwMode="auto">
          <a:xfrm>
            <a:off x="3779912" y="1916832"/>
            <a:ext cx="5364088" cy="1080120"/>
          </a:xfrm>
          <a:prstGeom prst="rect">
            <a:avLst/>
          </a:prstGeom>
          <a:solidFill>
            <a:srgbClr val="FFC0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ttangolo 10"/>
          <p:cNvSpPr/>
          <p:nvPr/>
        </p:nvSpPr>
        <p:spPr bwMode="auto">
          <a:xfrm>
            <a:off x="3779912" y="3284984"/>
            <a:ext cx="5364088" cy="1656184"/>
          </a:xfrm>
          <a:prstGeom prst="rect">
            <a:avLst/>
          </a:prstGeom>
          <a:solidFill>
            <a:srgbClr val="0070C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3779912" y="4936456"/>
            <a:ext cx="5364088" cy="1660895"/>
          </a:xfrm>
          <a:prstGeom prst="rect">
            <a:avLst/>
          </a:prstGeom>
          <a:solidFill>
            <a:schemeClr val="accent6">
              <a:lumMod val="60000"/>
              <a:lumOff val="40000"/>
              <a:alpha val="30196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Logistics</a:t>
            </a:r>
            <a:r>
              <a:rPr lang="fr-FR" dirty="0" smtClean="0"/>
              <a:t> (1/2)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0611" y="868070"/>
            <a:ext cx="3779912" cy="1296144"/>
          </a:xfrm>
        </p:spPr>
        <p:txBody>
          <a:bodyPr>
            <a:noAutofit/>
          </a:bodyPr>
          <a:lstStyle/>
          <a:p>
            <a:r>
              <a:rPr lang="fr-FR" sz="2400" dirty="0" smtClean="0"/>
              <a:t>Amphi IPNL (bat. Dirac)</a:t>
            </a:r>
          </a:p>
          <a:p>
            <a:pPr lvl="1"/>
            <a:r>
              <a:rPr lang="fr-FR" sz="1800" dirty="0" smtClean="0"/>
              <a:t>Main venue</a:t>
            </a:r>
          </a:p>
          <a:p>
            <a:pPr lvl="1"/>
            <a:r>
              <a:rPr lang="fr-FR" sz="1800" dirty="0" smtClean="0"/>
              <a:t>Wifi </a:t>
            </a:r>
            <a:r>
              <a:rPr lang="fr-FR" sz="1800" dirty="0" err="1" smtClean="0"/>
              <a:t>conference</a:t>
            </a:r>
            <a:r>
              <a:rPr lang="fr-FR" sz="1800" dirty="0" smtClean="0"/>
              <a:t>: top-</a:t>
            </a:r>
            <a:r>
              <a:rPr lang="fr-FR" sz="1800" dirty="0" err="1" smtClean="0"/>
              <a:t>lhc</a:t>
            </a:r>
            <a:endParaRPr lang="fr-FR" sz="1800" dirty="0" smtClean="0"/>
          </a:p>
          <a:p>
            <a:pPr lvl="2"/>
            <a:r>
              <a:rPr lang="fr-FR" sz="1800" dirty="0" err="1" smtClean="0"/>
              <a:t>Password</a:t>
            </a:r>
            <a:r>
              <a:rPr lang="fr-FR" sz="1800" dirty="0" smtClean="0"/>
              <a:t>: enfg0642</a:t>
            </a:r>
          </a:p>
          <a:p>
            <a:pPr lvl="1"/>
            <a:r>
              <a:rPr lang="fr-FR" sz="1800" dirty="0" smtClean="0"/>
              <a:t>Coffee breaks </a:t>
            </a:r>
            <a:r>
              <a:rPr lang="fr-FR" sz="1800" dirty="0" err="1" smtClean="0"/>
              <a:t>served</a:t>
            </a:r>
            <a:r>
              <a:rPr lang="fr-FR" sz="1800" dirty="0" smtClean="0"/>
              <a:t> </a:t>
            </a:r>
            <a:r>
              <a:rPr lang="fr-FR" sz="1800" dirty="0" err="1" smtClean="0"/>
              <a:t>just</a:t>
            </a:r>
            <a:r>
              <a:rPr lang="fr-FR" sz="1800" dirty="0" smtClean="0"/>
              <a:t> </a:t>
            </a:r>
            <a:r>
              <a:rPr lang="fr-FR" sz="1800" dirty="0" err="1" smtClean="0"/>
              <a:t>outside</a:t>
            </a:r>
            <a:r>
              <a:rPr lang="fr-FR" sz="1800" dirty="0" smtClean="0"/>
              <a:t> </a:t>
            </a:r>
            <a:r>
              <a:rPr lang="fr-FR" sz="1800" dirty="0" err="1" smtClean="0"/>
              <a:t>this</a:t>
            </a:r>
            <a:r>
              <a:rPr lang="fr-FR" sz="1800" dirty="0" smtClean="0"/>
              <a:t> room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F71B-7A8A-41E4-8407-C267272BC337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 dirty="0" smtClean="0">
              <a:solidFill>
                <a:prstClr val="black"/>
              </a:solidFill>
            </a:endParaRPr>
          </a:p>
        </p:txBody>
      </p:sp>
      <p:pic>
        <p:nvPicPr>
          <p:cNvPr id="4098" name="Picture 2" descr="http://oscar.univ-lyon1.fr/appli-externe/plan/plans/campus_ouest_large_adouci.gif"/>
          <p:cNvPicPr>
            <a:picLocks noChangeAspect="1" noChangeArrowheads="1"/>
          </p:cNvPicPr>
          <p:nvPr/>
        </p:nvPicPr>
        <p:blipFill>
          <a:blip r:embed="rId2" cstate="print"/>
          <a:srcRect r="43968"/>
          <a:stretch>
            <a:fillRect/>
          </a:stretch>
        </p:blipFill>
        <p:spPr bwMode="auto">
          <a:xfrm>
            <a:off x="3851920" y="1052736"/>
            <a:ext cx="4536504" cy="5524500"/>
          </a:xfrm>
          <a:prstGeom prst="rect">
            <a:avLst/>
          </a:prstGeom>
          <a:noFill/>
        </p:spPr>
      </p:pic>
      <p:sp>
        <p:nvSpPr>
          <p:cNvPr id="8" name="Espace réservé du contenu 6"/>
          <p:cNvSpPr txBox="1">
            <a:spLocks/>
          </p:cNvSpPr>
          <p:nvPr/>
        </p:nvSpPr>
        <p:spPr>
          <a:xfrm>
            <a:off x="10611" y="3090927"/>
            <a:ext cx="3707904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Cantine (bat. DOMUS)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400" noProof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 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 Tuesday 8 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r-FR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Not </a:t>
            </a:r>
            <a:r>
              <a:rPr lang="fr-FR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before</a:t>
            </a:r>
            <a:r>
              <a:rPr lang="fr-FR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13h00</a:t>
            </a:r>
            <a:endParaRPr lang="fr-FR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</a:rPr>
              <a:t>Tickets at 11 euros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fr-FR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(entrée-plat-fromage-dessert-boisson)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r-FR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Contact Roberto</a:t>
            </a:r>
            <a:endParaRPr lang="fr-FR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marL="742950" lvl="1" indent="-285750">
              <a:spcBef>
                <a:spcPct val="20000"/>
              </a:spcBef>
              <a:defRPr/>
            </a:pPr>
            <a:r>
              <a:rPr lang="fr-FR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88832" y="1484784"/>
            <a:ext cx="648072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976664" y="3212976"/>
            <a:ext cx="936104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7740352" y="1196752"/>
            <a:ext cx="60785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IPNL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516216" y="3717032"/>
            <a:ext cx="90550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Cantine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Espace réservé du contenu 6"/>
          <p:cNvSpPr txBox="1">
            <a:spLocks/>
          </p:cNvSpPr>
          <p:nvPr/>
        </p:nvSpPr>
        <p:spPr>
          <a:xfrm>
            <a:off x="10611" y="5301208"/>
            <a:ext cx="377991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Vidyo</a:t>
            </a:r>
            <a:r>
              <a:rPr kumimoji="0" lang="fr-FR" sz="2400" b="0" i="0" u="none" strike="noStrike" kern="120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connection</a:t>
            </a:r>
            <a:r>
              <a:rPr kumimoji="0" lang="fr-FR" sz="2400" b="0" i="0" u="none" strike="noStrike" kern="120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Link </a:t>
            </a:r>
            <a:r>
              <a:rPr kumimoji="0" lang="fr-FR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from</a:t>
            </a:r>
            <a:r>
              <a:rPr kumimoji="0" lang="fr-FR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 the web page</a:t>
            </a:r>
            <a:endParaRPr kumimoji="0" lang="fr-FR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8" t="28399" r="65979" b="8602"/>
          <a:stretch/>
        </p:blipFill>
        <p:spPr>
          <a:xfrm>
            <a:off x="0" y="1606059"/>
            <a:ext cx="3509493" cy="522910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1" t="14295" r="26956" b="5215"/>
          <a:stretch/>
        </p:blipFill>
        <p:spPr>
          <a:xfrm>
            <a:off x="3631612" y="1671364"/>
            <a:ext cx="5519406" cy="5163796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Logistics</a:t>
            </a:r>
            <a:r>
              <a:rPr lang="fr-FR" dirty="0" smtClean="0"/>
              <a:t> (2/2)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8973" y="764704"/>
            <a:ext cx="9017311" cy="906660"/>
          </a:xfrm>
        </p:spPr>
        <p:txBody>
          <a:bodyPr>
            <a:noAutofit/>
          </a:bodyPr>
          <a:lstStyle/>
          <a:p>
            <a:r>
              <a:rPr lang="fr-FR" sz="2000" dirty="0" smtClean="0"/>
              <a:t>For </a:t>
            </a:r>
            <a:r>
              <a:rPr lang="fr-FR" sz="2000" dirty="0" err="1" smtClean="0"/>
              <a:t>those</a:t>
            </a:r>
            <a:r>
              <a:rPr lang="fr-FR" sz="2000" dirty="0" smtClean="0"/>
              <a:t> of </a:t>
            </a:r>
            <a:r>
              <a:rPr lang="fr-FR" sz="2000" dirty="0" err="1" smtClean="0"/>
              <a:t>you</a:t>
            </a:r>
            <a:r>
              <a:rPr lang="fr-FR" sz="2000" dirty="0" smtClean="0"/>
              <a:t> </a:t>
            </a:r>
            <a:r>
              <a:rPr lang="fr-FR" sz="2000" dirty="0" err="1" smtClean="0"/>
              <a:t>who</a:t>
            </a:r>
            <a:r>
              <a:rPr lang="fr-FR" sz="2000" dirty="0" smtClean="0"/>
              <a:t> </a:t>
            </a:r>
            <a:r>
              <a:rPr lang="fr-FR" sz="2000" dirty="0" err="1" smtClean="0"/>
              <a:t>will</a:t>
            </a:r>
            <a:r>
              <a:rPr lang="fr-FR" sz="2000" dirty="0" smtClean="0"/>
              <a:t> come to the </a:t>
            </a:r>
            <a:r>
              <a:rPr lang="fr-FR" sz="2000" dirty="0" err="1" smtClean="0"/>
              <a:t>dinner</a:t>
            </a:r>
            <a:r>
              <a:rPr lang="fr-FR" sz="2000" dirty="0" smtClean="0"/>
              <a:t> (I </a:t>
            </a:r>
            <a:r>
              <a:rPr lang="fr-FR" sz="2000" dirty="0" err="1" smtClean="0"/>
              <a:t>counted</a:t>
            </a:r>
            <a:r>
              <a:rPr lang="fr-FR" sz="2000" dirty="0" smtClean="0"/>
              <a:t> 30 people) RDV </a:t>
            </a:r>
            <a:r>
              <a:rPr lang="fr-FR" sz="2000" dirty="0" err="1" smtClean="0"/>
              <a:t>directly</a:t>
            </a:r>
            <a:r>
              <a:rPr lang="fr-FR" sz="2000" dirty="0" smtClean="0"/>
              <a:t> at the restaurant</a:t>
            </a:r>
            <a:r>
              <a:rPr lang="fr-FR" sz="2000" dirty="0" smtClean="0"/>
              <a:t>, a few minutes to </a:t>
            </a:r>
            <a:r>
              <a:rPr lang="fr-FR" sz="2000" dirty="0" smtClean="0">
                <a:solidFill>
                  <a:srgbClr val="FF0000"/>
                </a:solidFill>
              </a:rPr>
              <a:t>20h00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F71B-7A8A-41E4-8407-C267272BC337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 dirty="0" smtClean="0">
              <a:solidFill>
                <a:prstClr val="black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281595" y="3832708"/>
            <a:ext cx="1869230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Metro Hotel de Ville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150825" y="2070623"/>
            <a:ext cx="1085425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Restaurant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7524328" y="2411137"/>
            <a:ext cx="97201" cy="84281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6391315" y="3306266"/>
            <a:ext cx="637391" cy="52252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18973" y="1606059"/>
            <a:ext cx="2824835" cy="8300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619672" y="2636912"/>
            <a:ext cx="5904656" cy="764704"/>
          </a:xfrm>
        </p:spPr>
        <p:txBody>
          <a:bodyPr/>
          <a:lstStyle/>
          <a:p>
            <a:r>
              <a:rPr lang="fr-FR" dirty="0" smtClean="0"/>
              <a:t>Bienvenu(e)s !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F71B-7A8A-41E4-8407-C267272BC337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mmaso">
  <a:themeElements>
    <a:clrScheme name="Tommaso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Tommas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ommaso 1">
        <a:dk1>
          <a:srgbClr val="FC6600"/>
        </a:dk1>
        <a:lt1>
          <a:srgbClr val="C6FE82"/>
        </a:lt1>
        <a:dk2>
          <a:srgbClr val="FFFFFF"/>
        </a:dk2>
        <a:lt2>
          <a:srgbClr val="000000"/>
        </a:lt2>
        <a:accent1>
          <a:srgbClr val="00CC00"/>
        </a:accent1>
        <a:accent2>
          <a:srgbClr val="FF822D"/>
        </a:accent2>
        <a:accent3>
          <a:srgbClr val="DFFEC1"/>
        </a:accent3>
        <a:accent4>
          <a:srgbClr val="D756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maso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00"/>
        </a:accent1>
        <a:accent2>
          <a:srgbClr val="FF822D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maso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maso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72CE86"/>
        </a:accent1>
        <a:accent2>
          <a:srgbClr val="F6B070"/>
        </a:accent2>
        <a:accent3>
          <a:srgbClr val="FFFFFF"/>
        </a:accent3>
        <a:accent4>
          <a:srgbClr val="000000"/>
        </a:accent4>
        <a:accent5>
          <a:srgbClr val="BCE3C3"/>
        </a:accent5>
        <a:accent6>
          <a:srgbClr val="DF9F65"/>
        </a:accent6>
        <a:hlink>
          <a:srgbClr val="EB9D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maso 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58F91"/>
        </a:accent1>
        <a:accent2>
          <a:srgbClr val="CE7162"/>
        </a:accent2>
        <a:accent3>
          <a:srgbClr val="FFFFFF"/>
        </a:accent3>
        <a:accent4>
          <a:srgbClr val="000000"/>
        </a:accent4>
        <a:accent5>
          <a:srgbClr val="F9C6C7"/>
        </a:accent5>
        <a:accent6>
          <a:srgbClr val="BA6658"/>
        </a:accent6>
        <a:hlink>
          <a:srgbClr val="F6CA7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maso 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AB774"/>
        </a:accent1>
        <a:accent2>
          <a:srgbClr val="CBACD4"/>
        </a:accent2>
        <a:accent3>
          <a:srgbClr val="FFFFFF"/>
        </a:accent3>
        <a:accent4>
          <a:srgbClr val="000000"/>
        </a:accent4>
        <a:accent5>
          <a:srgbClr val="FCD8BC"/>
        </a:accent5>
        <a:accent6>
          <a:srgbClr val="B89BC0"/>
        </a:accent6>
        <a:hlink>
          <a:srgbClr val="C2EB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maso 7">
        <a:dk1>
          <a:srgbClr val="3B6147"/>
        </a:dk1>
        <a:lt1>
          <a:srgbClr val="CED5E8"/>
        </a:lt1>
        <a:dk2>
          <a:srgbClr val="FFFFFF"/>
        </a:dk2>
        <a:lt2>
          <a:srgbClr val="777777"/>
        </a:lt2>
        <a:accent1>
          <a:srgbClr val="FEA868"/>
        </a:accent1>
        <a:accent2>
          <a:srgbClr val="9AA8D0"/>
        </a:accent2>
        <a:accent3>
          <a:srgbClr val="E3E7F2"/>
        </a:accent3>
        <a:accent4>
          <a:srgbClr val="31523B"/>
        </a:accent4>
        <a:accent5>
          <a:srgbClr val="FED1B9"/>
        </a:accent5>
        <a:accent6>
          <a:srgbClr val="8B98BC"/>
        </a:accent6>
        <a:hlink>
          <a:srgbClr val="9CE15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maso 8">
        <a:dk1>
          <a:srgbClr val="2C395E"/>
        </a:dk1>
        <a:lt1>
          <a:srgbClr val="8798C7"/>
        </a:lt1>
        <a:dk2>
          <a:srgbClr val="FFFFFF"/>
        </a:dk2>
        <a:lt2>
          <a:srgbClr val="000000"/>
        </a:lt2>
        <a:accent1>
          <a:srgbClr val="FEE168"/>
        </a:accent1>
        <a:accent2>
          <a:srgbClr val="BAE482"/>
        </a:accent2>
        <a:accent3>
          <a:srgbClr val="C3CAE0"/>
        </a:accent3>
        <a:accent4>
          <a:srgbClr val="242F4F"/>
        </a:accent4>
        <a:accent5>
          <a:srgbClr val="FEEEB9"/>
        </a:accent5>
        <a:accent6>
          <a:srgbClr val="A8CF75"/>
        </a:accent6>
        <a:hlink>
          <a:srgbClr val="EFAD6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31991</TotalTime>
  <Words>238</Words>
  <Application>Microsoft Office PowerPoint</Application>
  <PresentationFormat>Presentazione su schermo (4:3)</PresentationFormat>
  <Paragraphs>58</Paragraphs>
  <Slides>6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6</vt:i4>
      </vt:variant>
    </vt:vector>
  </HeadingPairs>
  <TitlesOfParts>
    <vt:vector size="16" baseType="lpstr">
      <vt:lpstr>ＭＳ Ｐゴシック</vt:lpstr>
      <vt:lpstr>Arial</vt:lpstr>
      <vt:lpstr>Calibri</vt:lpstr>
      <vt:lpstr>Constantia</vt:lpstr>
      <vt:lpstr>Courier New</vt:lpstr>
      <vt:lpstr>Tahoma</vt:lpstr>
      <vt:lpstr>Verdana</vt:lpstr>
      <vt:lpstr>Wingdings</vt:lpstr>
      <vt:lpstr>Tommaso</vt:lpstr>
      <vt:lpstr>1_Thème Office</vt:lpstr>
      <vt:lpstr>Presentazione standard di PowerPoint</vt:lpstr>
      <vt:lpstr>Journées top-LHC France</vt:lpstr>
      <vt:lpstr>Presentazione standard di PowerPoint</vt:lpstr>
      <vt:lpstr>Logistics (1/2)</vt:lpstr>
      <vt:lpstr>Logistics (2/2)</vt:lpstr>
      <vt:lpstr>Bienvenu(e)s !</vt:lpstr>
    </vt:vector>
  </TitlesOfParts>
  <Company>IN2P3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chierici</dc:creator>
  <cp:lastModifiedBy>admin</cp:lastModifiedBy>
  <cp:revision>636</cp:revision>
  <dcterms:created xsi:type="dcterms:W3CDTF">2010-11-15T11:40:11Z</dcterms:created>
  <dcterms:modified xsi:type="dcterms:W3CDTF">2014-04-07T06:51:34Z</dcterms:modified>
</cp:coreProperties>
</file>