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60" r:id="rId8"/>
    <p:sldId id="258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0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72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4E81C4-9328-4C42-983A-5579FD7F71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76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C08CD52-3A7A-44B4-ABAA-E4398A78EA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66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CDB340-ABB3-44B5-82FB-B141499B93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66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F7C572-6E61-4227-879C-FC289D9FF3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40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D78760-54EE-4850-8078-DD5056AF42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514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315497-700E-4B99-90B3-E6B0CD4A7D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8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F47D0D-DDCC-4458-B030-29A90ED6B9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91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D842500-F5D1-4573-BC07-D3A87A75D6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9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22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5ED99A-371E-4A72-9212-A43EB94CCC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698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1F480F-C009-4789-AC10-CE66A3EB7D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0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E7AEEF6-9262-4B36-A800-1A18B44A2C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3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1215E9-1BCB-4720-B736-46197768C1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70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3A7B63-DADC-4F58-B278-640B0C003D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94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05989F-9CD0-4973-87E1-7430F559A9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3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863AEC-5B4C-4755-9061-359189571A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047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62E5DA-F3E7-45D2-A55D-8147724DA4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38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363A0C-161A-4481-8F12-9218D1D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9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D6AD6F-604D-4CC7-98C0-A14805C731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86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227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8883B0-F4A6-4F2E-9119-711AA7FCBC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06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BD5676-6BE8-478A-A08F-24D66E34DE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172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6BE06B-D5B3-463E-9554-4857E754E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076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303782-C2A1-4B19-9F0C-46EF60519A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84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998E-7405-4056-A22A-7B4C357E49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559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8D17-16F1-49B8-9725-DF7C86ECD8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832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D750-E6E5-4C4C-ADC0-6808C4BA7B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988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E894-C809-43F0-9053-CC8E5E6C9B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82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027D-BF92-40F9-8FA4-34DE3A1193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743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E968-DE44-4578-819B-4A775C4BA4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4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00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83BB-31D8-41EE-B1BA-556B1F0575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483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CE653-AD44-44F9-B523-A4AF04111F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03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AF0F-0C31-410F-9EE4-1BFDD761DC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24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BE49-749B-45B8-ADFC-34A96BE33C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18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08A4-5E86-4851-B352-E68E5DBE3C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91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44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2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73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E52B-C1C7-479F-8513-D89CED9755F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607E-5AED-44BB-A08D-3969A046D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E48F7D-26D5-4745-AD7D-F32C85FEEE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7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14447EA-87E7-4C9B-A0B0-AD36EC6478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Projet neutrino ENIGMASS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FA4BB-EDB7-466B-B60E-DE3B191DCE0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5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62068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Discussion: développement du système </a:t>
            </a:r>
            <a:r>
              <a:rPr lang="fr-FR" dirty="0"/>
              <a:t>de lecture des photomultiplicateurs pour le prototype de détecteur Argon liquide de LBNO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64533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21/11/2013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15616" y="2420888"/>
            <a:ext cx="277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Réunion: APC, LAPP, Omega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28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67691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F2C068-B138-48B7-9776-01929250532D}" type="slidenum">
              <a:rPr lang="fr-FR" altLang="fr-FR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58372" name="ZoneTexte 4"/>
          <p:cNvSpPr txBox="1">
            <a:spLocks noChangeArrowheads="1"/>
          </p:cNvSpPr>
          <p:nvPr/>
        </p:nvSpPr>
        <p:spPr bwMode="auto">
          <a:xfrm>
            <a:off x="34925" y="44450"/>
            <a:ext cx="534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C00000"/>
                </a:solidFill>
                <a:latin typeface="Times New Roman" pitchFamily="18" charset="0"/>
              </a:rPr>
              <a:t>Large scale 300 t LAr Prototype at CERN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15888"/>
            <a:ext cx="31908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ZoneTexte 5"/>
          <p:cNvSpPr txBox="1">
            <a:spLocks noChangeArrowheads="1"/>
          </p:cNvSpPr>
          <p:nvPr/>
        </p:nvSpPr>
        <p:spPr bwMode="auto">
          <a:xfrm>
            <a:off x="6804025" y="2708275"/>
            <a:ext cx="2306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itchFamily="18" charset="0"/>
              </a:rPr>
              <a:t>To install in CERN North Area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455613" y="5732463"/>
            <a:ext cx="8208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>
                <a:solidFill>
                  <a:srgbClr val="000000"/>
                </a:solidFill>
                <a:latin typeface="Times New Roman" pitchFamily="18" charset="0"/>
              </a:rPr>
              <a:t>6x6x6m3 active volume LAr TPC detector with double phase + charge amplification + 2-D collection readout PCB anode.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>
                <a:solidFill>
                  <a:srgbClr val="000000"/>
                </a:solidFill>
                <a:latin typeface="Times New Roman" pitchFamily="18" charset="0"/>
              </a:rPr>
              <a:t>Exposure to charged hadrons beam (1-20 GeV/c) </a:t>
            </a:r>
            <a:endParaRPr lang="fr-FR" altLang="fr-FR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6" name="ZoneTexte 1"/>
          <p:cNvSpPr txBox="1">
            <a:spLocks noChangeArrowheads="1"/>
          </p:cNvSpPr>
          <p:nvPr/>
        </p:nvSpPr>
        <p:spPr bwMode="auto">
          <a:xfrm>
            <a:off x="6883400" y="4292600"/>
            <a:ext cx="2227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C00000"/>
                </a:solidFill>
                <a:latin typeface="Times New Roman" pitchFamily="18" charset="0"/>
              </a:rPr>
              <a:t>With charged particle beam</a:t>
            </a:r>
          </a:p>
        </p:txBody>
      </p:sp>
      <p:sp>
        <p:nvSpPr>
          <p:cNvPr id="58377" name="ZoneTexte 1"/>
          <p:cNvSpPr txBox="1">
            <a:spLocks noChangeArrowheads="1"/>
          </p:cNvSpPr>
          <p:nvPr/>
        </p:nvSpPr>
        <p:spPr bwMode="auto">
          <a:xfrm>
            <a:off x="250825" y="669925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3333FF"/>
                </a:solidFill>
                <a:latin typeface="Times New Roman" pitchFamily="18" charset="0"/>
              </a:rPr>
              <a:t>WA105</a:t>
            </a:r>
          </a:p>
        </p:txBody>
      </p:sp>
    </p:spTree>
    <p:extLst>
      <p:ext uri="{BB962C8B-B14F-4D97-AF65-F5344CB8AC3E}">
        <p14:creationId xmlns:p14="http://schemas.microsoft.com/office/powerpoint/2010/main" val="22014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36838"/>
            <a:ext cx="3911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Group 1119"/>
          <p:cNvGrpSpPr>
            <a:grpSpLocks/>
          </p:cNvGrpSpPr>
          <p:nvPr/>
        </p:nvGrpSpPr>
        <p:grpSpPr bwMode="auto">
          <a:xfrm>
            <a:off x="5967413" y="1458913"/>
            <a:ext cx="3176587" cy="5283200"/>
            <a:chOff x="0" y="536"/>
            <a:chExt cx="2001" cy="3328"/>
          </a:xfrm>
        </p:grpSpPr>
        <p:pic>
          <p:nvPicPr>
            <p:cNvPr id="55307" name="Picture 1120" descr="Run960Event4_Collection_left_zo                                00000599MacNomEth_Docs                 B833E70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24"/>
              <a:ext cx="1321" cy="2817"/>
            </a:xfrm>
            <a:prstGeom prst="rect">
              <a:avLst/>
            </a:prstGeom>
            <a:noFill/>
            <a:ln w="9525">
              <a:solidFill>
                <a:srgbClr val="CC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8" name="Text Box 1121"/>
            <p:cNvSpPr txBox="1">
              <a:spLocks noChangeArrowheads="1"/>
            </p:cNvSpPr>
            <p:nvPr/>
          </p:nvSpPr>
          <p:spPr bwMode="auto">
            <a:xfrm>
              <a:off x="336" y="3672"/>
              <a:ext cx="16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fr-FR" sz="1400">
                  <a:solidFill>
                    <a:srgbClr val="7F00FF"/>
                  </a:solidFill>
                </a:rPr>
                <a:t>Run 960, Event 4   Collection Left</a:t>
              </a:r>
              <a:endParaRPr lang="en-US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55309" name="Line 1122"/>
            <p:cNvSpPr>
              <a:spLocks noChangeShapeType="1"/>
            </p:cNvSpPr>
            <p:nvPr/>
          </p:nvSpPr>
          <p:spPr bwMode="auto">
            <a:xfrm>
              <a:off x="480" y="728"/>
              <a:ext cx="13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55310" name="Text Box 1123"/>
            <p:cNvSpPr txBox="1">
              <a:spLocks noChangeArrowheads="1"/>
            </p:cNvSpPr>
            <p:nvPr/>
          </p:nvSpPr>
          <p:spPr bwMode="auto">
            <a:xfrm>
              <a:off x="912" y="536"/>
              <a:ext cx="4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fr-FR" sz="1600">
                  <a:solidFill>
                    <a:srgbClr val="7F00FF"/>
                  </a:solidFill>
                </a:rPr>
                <a:t>25 cm</a:t>
              </a:r>
              <a:endParaRPr lang="en-US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55311" name="Line 1124"/>
            <p:cNvSpPr>
              <a:spLocks noChangeShapeType="1"/>
            </p:cNvSpPr>
            <p:nvPr/>
          </p:nvSpPr>
          <p:spPr bwMode="auto">
            <a:xfrm>
              <a:off x="384" y="824"/>
              <a:ext cx="0" cy="278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</a:endParaRPr>
            </a:p>
          </p:txBody>
        </p:sp>
        <p:sp>
          <p:nvSpPr>
            <p:cNvPr id="55312" name="Text Box 1125"/>
            <p:cNvSpPr txBox="1">
              <a:spLocks noChangeArrowheads="1"/>
            </p:cNvSpPr>
            <p:nvPr/>
          </p:nvSpPr>
          <p:spPr bwMode="auto">
            <a:xfrm>
              <a:off x="0" y="2312"/>
              <a:ext cx="4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fr-FR" sz="1600">
                  <a:solidFill>
                    <a:srgbClr val="7F00FF"/>
                  </a:solidFill>
                </a:rPr>
                <a:t>85 cm</a:t>
              </a:r>
              <a:endParaRPr lang="en-US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55313" name="Oval 1126"/>
            <p:cNvSpPr>
              <a:spLocks noChangeArrowheads="1"/>
            </p:cNvSpPr>
            <p:nvPr/>
          </p:nvSpPr>
          <p:spPr bwMode="auto">
            <a:xfrm>
              <a:off x="960" y="872"/>
              <a:ext cx="624" cy="62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55314" name="Text Box 1127"/>
            <p:cNvSpPr txBox="1">
              <a:spLocks noChangeArrowheads="1"/>
            </p:cNvSpPr>
            <p:nvPr/>
          </p:nvSpPr>
          <p:spPr bwMode="auto">
            <a:xfrm>
              <a:off x="643" y="3253"/>
              <a:ext cx="1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fr-FR" sz="2400">
                  <a:solidFill>
                    <a:srgbClr val="EC231E"/>
                  </a:solidFill>
                  <a:latin typeface="Apple Chancery" charset="0"/>
                </a:rPr>
                <a:t>Muon decay</a:t>
              </a:r>
            </a:p>
          </p:txBody>
        </p:sp>
      </p:grpSp>
      <p:sp>
        <p:nvSpPr>
          <p:cNvPr id="55300" name="Rectangle 1027"/>
          <p:cNvSpPr>
            <a:spLocks noChangeArrowheads="1"/>
          </p:cNvSpPr>
          <p:nvPr/>
        </p:nvSpPr>
        <p:spPr bwMode="auto">
          <a:xfrm>
            <a:off x="228600" y="493713"/>
            <a:ext cx="8686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>
                <a:solidFill>
                  <a:srgbClr val="3333CC"/>
                </a:solidFill>
              </a:rPr>
              <a:t>Principle: 3D imaging in a large volume Liquid Argon TPC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2000">
                <a:solidFill>
                  <a:srgbClr val="000000"/>
                </a:solidFill>
              </a:rPr>
              <a:t> very pure LAr (&lt;0.1ppb) </a:t>
            </a:r>
            <a:r>
              <a:rPr lang="en-GB" altLang="fr-FR" sz="2400">
                <a:solidFill>
                  <a:srgbClr val="FF3399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altLang="fr-FR" sz="2000">
                <a:solidFill>
                  <a:srgbClr val="000000"/>
                </a:solidFill>
              </a:rPr>
              <a:t> </a:t>
            </a:r>
            <a:r>
              <a:rPr lang="en-US" altLang="fr-FR" sz="2000">
                <a:solidFill>
                  <a:srgbClr val="6666FF"/>
                </a:solidFill>
              </a:rPr>
              <a:t>electrons can drift over large distances (&gt;1.5 m)</a:t>
            </a:r>
            <a:r>
              <a:rPr lang="en-US" altLang="fr-FR" sz="20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2000">
                <a:solidFill>
                  <a:srgbClr val="000000"/>
                </a:solidFill>
              </a:rPr>
              <a:t> UV scintillation light (5000 photons/mm @128 nm) for t</a:t>
            </a:r>
            <a:r>
              <a:rPr lang="en-US" altLang="fr-FR" sz="2000" baseline="-25000">
                <a:solidFill>
                  <a:srgbClr val="000000"/>
                </a:solidFill>
              </a:rPr>
              <a:t>0</a:t>
            </a:r>
            <a:endParaRPr lang="en-US" altLang="fr-FR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2000">
                <a:solidFill>
                  <a:srgbClr val="000000"/>
                </a:solidFill>
              </a:rPr>
              <a:t> Primary ionization in LAr: 1 m.i.p ~ 20000 e- on 3 mm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>
                <a:solidFill>
                  <a:srgbClr val="FF3399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altLang="fr-FR" sz="2000">
                <a:solidFill>
                  <a:srgbClr val="000000"/>
                </a:solidFill>
              </a:rPr>
              <a:t> </a:t>
            </a:r>
            <a:r>
              <a:rPr lang="en-US" altLang="fr-FR" sz="2000">
                <a:solidFill>
                  <a:srgbClr val="6666FF"/>
                </a:solidFill>
              </a:rPr>
              <a:t>3D </a:t>
            </a:r>
            <a:r>
              <a:rPr lang="en-US" altLang="fr-FR" sz="2000">
                <a:solidFill>
                  <a:srgbClr val="0000FF"/>
                </a:solidFill>
              </a:rPr>
              <a:t>reconstruction with</a:t>
            </a:r>
            <a:r>
              <a:rPr lang="fr-FR" altLang="fr-FR" sz="2000">
                <a:solidFill>
                  <a:srgbClr val="0000FF"/>
                </a:solidFill>
              </a:rPr>
              <a:t> ~1 mm resolution</a:t>
            </a:r>
          </a:p>
        </p:txBody>
      </p:sp>
      <p:sp>
        <p:nvSpPr>
          <p:cNvPr id="55301" name="Text Box 1116"/>
          <p:cNvSpPr txBox="1">
            <a:spLocks noChangeArrowheads="1"/>
          </p:cNvSpPr>
          <p:nvPr/>
        </p:nvSpPr>
        <p:spPr bwMode="auto">
          <a:xfrm>
            <a:off x="5410200" y="6132513"/>
            <a:ext cx="1135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>
                <a:solidFill>
                  <a:srgbClr val="000000"/>
                </a:solidFill>
              </a:rPr>
              <a:t>T600 test</a:t>
            </a: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55302" name="Rectangle 87"/>
          <p:cNvSpPr>
            <a:spLocks noChangeArrowheads="1"/>
          </p:cNvSpPr>
          <p:nvPr/>
        </p:nvSpPr>
        <p:spPr bwMode="auto">
          <a:xfrm>
            <a:off x="19050" y="0"/>
            <a:ext cx="248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Liquid Argon TPC</a:t>
            </a:r>
          </a:p>
        </p:txBody>
      </p:sp>
      <p:sp>
        <p:nvSpPr>
          <p:cNvPr id="5530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936A6C-422A-48B5-84EA-7C1A01AACC37}" type="slidenum">
              <a:rPr lang="fr-FR" altLang="fr-FR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smtClean="0">
              <a:solidFill>
                <a:srgbClr val="000000"/>
              </a:solidFill>
            </a:endParaRPr>
          </a:p>
        </p:txBody>
      </p:sp>
      <p:sp>
        <p:nvSpPr>
          <p:cNvPr id="55304" name="ZoneTexte 2"/>
          <p:cNvSpPr txBox="1">
            <a:spLocks noChangeArrowheads="1"/>
          </p:cNvSpPr>
          <p:nvPr/>
        </p:nvSpPr>
        <p:spPr bwMode="auto">
          <a:xfrm>
            <a:off x="5170488" y="5670550"/>
            <a:ext cx="131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000000"/>
                </a:solidFill>
              </a:rPr>
              <a:t>ICARUS</a:t>
            </a:r>
          </a:p>
        </p:txBody>
      </p:sp>
      <p:sp>
        <p:nvSpPr>
          <p:cNvPr id="55305" name="Rectangle 1"/>
          <p:cNvSpPr>
            <a:spLocks noChangeArrowheads="1"/>
          </p:cNvSpPr>
          <p:nvPr/>
        </p:nvSpPr>
        <p:spPr bwMode="auto">
          <a:xfrm>
            <a:off x="228600" y="2222500"/>
            <a:ext cx="614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>
                <a:solidFill>
                  <a:srgbClr val="009900"/>
                </a:solidFill>
              </a:rPr>
              <a:t>Double phase: signal readout on 2 view collection anode!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>
                <a:solidFill>
                  <a:srgbClr val="009900"/>
                </a:solidFill>
              </a:rPr>
              <a:t>Signal amplified in the gas</a:t>
            </a:r>
            <a:endParaRPr lang="fr-FR" altLang="fr-FR" sz="2000">
              <a:solidFill>
                <a:srgbClr val="00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3363" y="107950"/>
            <a:ext cx="64087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fr-FR" sz="2000" kern="0" dirty="0">
                <a:solidFill>
                  <a:srgbClr val="3333FF"/>
                </a:solidFill>
              </a:rPr>
              <a:t>Homogeneous massive target and ionization detector</a:t>
            </a:r>
            <a:endParaRPr lang="fr-FR" altLang="fr-FR" sz="2000" kern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8DAD21-55FC-471F-91BA-8C3AA0AF276A}" type="slidenum">
              <a:rPr lang="fr-FR" altLang="fr-FR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74738"/>
            <a:ext cx="4219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ZoneTexte 2"/>
          <p:cNvSpPr txBox="1">
            <a:spLocks noChangeArrowheads="1"/>
          </p:cNvSpPr>
          <p:nvPr/>
        </p:nvSpPr>
        <p:spPr bwMode="auto">
          <a:xfrm>
            <a:off x="182563" y="101600"/>
            <a:ext cx="622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2400">
                <a:solidFill>
                  <a:srgbClr val="3333FF"/>
                </a:solidFill>
                <a:latin typeface="Times New Roman" pitchFamily="18" charset="0"/>
              </a:rPr>
              <a:t>Prototyping is needed for this very large detector</a:t>
            </a:r>
          </a:p>
        </p:txBody>
      </p:sp>
      <p:sp>
        <p:nvSpPr>
          <p:cNvPr id="57349" name="ZoneTexte 3"/>
          <p:cNvSpPr txBox="1">
            <a:spLocks noChangeArrowheads="1"/>
          </p:cNvSpPr>
          <p:nvPr/>
        </p:nvSpPr>
        <p:spPr bwMode="auto">
          <a:xfrm>
            <a:off x="314325" y="552450"/>
            <a:ext cx="8675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Principle: double phase Argon (liquid / gaz) readout after drift distances up to 20m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633413" y="4076700"/>
            <a:ext cx="79644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>
                <a:solidFill>
                  <a:srgbClr val="C00000"/>
                </a:solidFill>
                <a:latin typeface="Times New Roman" pitchFamily="18" charset="0"/>
              </a:rPr>
              <a:t>Several technical items have to be validated with a large scale prototype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LNG tank construction technique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Purity in non evacuated membrane tank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Long electron drift distance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High voltage system for the cage field 300-600 KV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Double phase readout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Cold front end electronic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itchFamily="18" charset="0"/>
              </a:rPr>
              <a:t>Interaction reconstruction in the TPC</a:t>
            </a:r>
          </a:p>
        </p:txBody>
      </p:sp>
    </p:spTree>
    <p:extLst>
      <p:ext uri="{BB962C8B-B14F-4D97-AF65-F5344CB8AC3E}">
        <p14:creationId xmlns:p14="http://schemas.microsoft.com/office/powerpoint/2010/main" val="42018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CEF9D3-43FC-4409-8AA7-1EA0C36246C4}" type="slidenum">
              <a:rPr lang="fr-FR" altLang="fr-FR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332787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ZoneTexte 4"/>
          <p:cNvSpPr txBox="1">
            <a:spLocks noChangeArrowheads="1"/>
          </p:cNvSpPr>
          <p:nvPr/>
        </p:nvSpPr>
        <p:spPr bwMode="auto">
          <a:xfrm>
            <a:off x="34925" y="44450"/>
            <a:ext cx="534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C00000"/>
                </a:solidFill>
                <a:latin typeface="Times New Roman" pitchFamily="18" charset="0"/>
              </a:rPr>
              <a:t>Large scale 300 t LAr Prototype at CERN</a:t>
            </a:r>
          </a:p>
        </p:txBody>
      </p:sp>
      <p:sp>
        <p:nvSpPr>
          <p:cNvPr id="59397" name="ZoneTexte 1"/>
          <p:cNvSpPr txBox="1">
            <a:spLocks noChangeArrowheads="1"/>
          </p:cNvSpPr>
          <p:nvPr/>
        </p:nvSpPr>
        <p:spPr bwMode="auto">
          <a:xfrm>
            <a:off x="250825" y="669925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>
                <a:solidFill>
                  <a:srgbClr val="3333FF"/>
                </a:solidFill>
                <a:latin typeface="Times New Roman" pitchFamily="18" charset="0"/>
              </a:rPr>
              <a:t>WA105</a:t>
            </a:r>
          </a:p>
        </p:txBody>
      </p:sp>
    </p:spTree>
    <p:extLst>
      <p:ext uri="{BB962C8B-B14F-4D97-AF65-F5344CB8AC3E}">
        <p14:creationId xmlns:p14="http://schemas.microsoft.com/office/powerpoint/2010/main" val="3153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AD6F-604D-4CC7-98C0-A14805C731F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41462" cy="61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0249" y="75982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Présentation au CS IN2P3 27/06/2013 (D. Autiero)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AD6F-604D-4CC7-98C0-A14805C731F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2051" name="Picture 3" descr="E:\disqueE\PMm2\schem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1912" cy="481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332656"/>
            <a:ext cx="414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Schéma du développement PMm2 (2010):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964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282</Words>
  <Application>Microsoft Office PowerPoint</Application>
  <PresentationFormat>Affichage à l'écran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Thème Office</vt:lpstr>
      <vt:lpstr>1_Thème Office</vt:lpstr>
      <vt:lpstr>4_Thème Office</vt:lpstr>
      <vt:lpstr>10_Modèle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Duchesneau</dc:creator>
  <cp:lastModifiedBy>Dominique Duchesneau</cp:lastModifiedBy>
  <cp:revision>3</cp:revision>
  <dcterms:created xsi:type="dcterms:W3CDTF">2013-11-21T08:36:35Z</dcterms:created>
  <dcterms:modified xsi:type="dcterms:W3CDTF">2013-11-21T08:45:53Z</dcterms:modified>
</cp:coreProperties>
</file>