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0" r:id="rId5"/>
    <p:sldId id="261" r:id="rId6"/>
    <p:sldId id="264" r:id="rId7"/>
    <p:sldId id="262" r:id="rId8"/>
    <p:sldId id="263" r:id="rId9"/>
    <p:sldId id="266" r:id="rId10"/>
    <p:sldId id="265" r:id="rId11"/>
  </p:sldIdLst>
  <p:sldSz cx="9906000" cy="6858000" type="A4"/>
  <p:notesSz cx="6858000" cy="9144000"/>
  <p:defaultTextStyle>
    <a:defPPr>
      <a:defRPr lang="fr-FR"/>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1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20" d="100"/>
          <a:sy n="120" d="100"/>
        </p:scale>
        <p:origin x="-1056" y="-516"/>
      </p:cViewPr>
      <p:guideLst>
        <p:guide orient="horz" pos="2160"/>
        <p:guide pos="312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9B7CE4-20DE-4E45-8934-ECDD1A6F683E}" type="datetimeFigureOut">
              <a:rPr lang="fr-FR" smtClean="0"/>
              <a:t>18/12/2013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EFD894-EDDE-462A-8ABE-F91BBEA8218B}" type="slidenum">
              <a:rPr lang="fr-FR" smtClean="0"/>
              <a:t>‹N°›</a:t>
            </a:fld>
            <a:endParaRPr lang="fr-FR"/>
          </a:p>
        </p:txBody>
      </p:sp>
    </p:spTree>
    <p:extLst>
      <p:ext uri="{BB962C8B-B14F-4D97-AF65-F5344CB8AC3E}">
        <p14:creationId xmlns:p14="http://schemas.microsoft.com/office/powerpoint/2010/main" val="95594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FF9A77-F020-45C4-A4E1-F5AC5D79BF7F}" type="datetimeFigureOut">
              <a:rPr lang="fr-FR" smtClean="0"/>
              <a:t>18/12/2013</a:t>
            </a:fld>
            <a:endParaRPr lang="fr-FR"/>
          </a:p>
        </p:txBody>
      </p:sp>
      <p:sp>
        <p:nvSpPr>
          <p:cNvPr id="4" name="Espace réservé de l'image des diapositive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A0FBC-42FA-4608-96CF-7E47A5EC53DC}" type="slidenum">
              <a:rPr lang="fr-FR" smtClean="0"/>
              <a:t>‹N°›</a:t>
            </a:fld>
            <a:endParaRPr lang="fr-FR"/>
          </a:p>
        </p:txBody>
      </p:sp>
    </p:spTree>
    <p:extLst>
      <p:ext uri="{BB962C8B-B14F-4D97-AF65-F5344CB8AC3E}">
        <p14:creationId xmlns:p14="http://schemas.microsoft.com/office/powerpoint/2010/main" val="136216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7"/>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18-19 décembre 2013</a:t>
            </a:r>
            <a:endParaRPr lang="fr-FR"/>
          </a:p>
        </p:txBody>
      </p:sp>
      <p:sp>
        <p:nvSpPr>
          <p:cNvPr id="6" name="Espace réservé du numéro de diapositive 5"/>
          <p:cNvSpPr>
            <a:spLocks noGrp="1"/>
          </p:cNvSpPr>
          <p:nvPr>
            <p:ph type="sldNum" sz="quarter" idx="12"/>
          </p:nvPr>
        </p:nvSpPr>
        <p:spPr/>
        <p:txBody>
          <a:bodyPr/>
          <a:lstStyle/>
          <a:p>
            <a:fld id="{B6588173-256E-40A0-9C88-9330552434CB}" type="slidenum">
              <a:rPr lang="fr-FR" smtClean="0"/>
              <a:t>‹N°›</a:t>
            </a:fld>
            <a:endParaRPr lang="fr-FR"/>
          </a:p>
        </p:txBody>
      </p:sp>
      <p:sp>
        <p:nvSpPr>
          <p:cNvPr id="7" name="Espace réservé du pied de page 6"/>
          <p:cNvSpPr>
            <a:spLocks noGrp="1"/>
          </p:cNvSpPr>
          <p:nvPr>
            <p:ph type="ftr" sz="quarter" idx="13"/>
          </p:nvPr>
        </p:nvSpPr>
        <p:spPr/>
        <p:txBody>
          <a:bodyPr/>
          <a:lstStyle/>
          <a:p>
            <a:r>
              <a:rPr lang="fr-FR" smtClean="0"/>
              <a:t>Dominique Boutigny</a:t>
            </a:r>
            <a:endParaRPr lang="fr-FR"/>
          </a:p>
        </p:txBody>
      </p:sp>
    </p:spTree>
    <p:extLst>
      <p:ext uri="{BB962C8B-B14F-4D97-AF65-F5344CB8AC3E}">
        <p14:creationId xmlns:p14="http://schemas.microsoft.com/office/powerpoint/2010/main" val="263630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18-19 décembre 2013</a:t>
            </a:r>
            <a:endParaRPr lang="fr-FR"/>
          </a:p>
        </p:txBody>
      </p:sp>
      <p:sp>
        <p:nvSpPr>
          <p:cNvPr id="5" name="Espace réservé du pied de page 4"/>
          <p:cNvSpPr>
            <a:spLocks noGrp="1"/>
          </p:cNvSpPr>
          <p:nvPr>
            <p:ph type="ftr" sz="quarter" idx="11"/>
          </p:nvPr>
        </p:nvSpPr>
        <p:spPr>
          <a:xfrm>
            <a:off x="4088904" y="6525344"/>
            <a:ext cx="3136900" cy="268141"/>
          </a:xfrm>
          <a:prstGeom prst="rect">
            <a:avLst/>
          </a:prstGeom>
        </p:spPr>
        <p:txBody>
          <a:bodyPr/>
          <a:lstStyle/>
          <a:p>
            <a:r>
              <a:rPr lang="fr-FR" smtClean="0"/>
              <a:t>Dominique Boutigny</a:t>
            </a:r>
            <a:endParaRPr lang="fr-FR"/>
          </a:p>
        </p:txBody>
      </p:sp>
      <p:sp>
        <p:nvSpPr>
          <p:cNvPr id="6" name="Espace réservé du numéro de diapositive 5"/>
          <p:cNvSpPr>
            <a:spLocks noGrp="1"/>
          </p:cNvSpPr>
          <p:nvPr>
            <p:ph type="sldNum" sz="quarter" idx="12"/>
          </p:nvPr>
        </p:nvSpPr>
        <p:spPr/>
        <p:txBody>
          <a:bodyPr/>
          <a:lstStyle/>
          <a:p>
            <a:fld id="{B6588173-256E-40A0-9C88-9330552434CB}" type="slidenum">
              <a:rPr lang="fr-FR" smtClean="0"/>
              <a:t>‹N°›</a:t>
            </a:fld>
            <a:endParaRPr lang="fr-FR"/>
          </a:p>
        </p:txBody>
      </p:sp>
    </p:spTree>
    <p:extLst>
      <p:ext uri="{BB962C8B-B14F-4D97-AF65-F5344CB8AC3E}">
        <p14:creationId xmlns:p14="http://schemas.microsoft.com/office/powerpoint/2010/main" val="170455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18-19 décembre 2013</a:t>
            </a:r>
            <a:endParaRPr lang="fr-FR"/>
          </a:p>
        </p:txBody>
      </p:sp>
      <p:sp>
        <p:nvSpPr>
          <p:cNvPr id="5" name="Espace réservé du pied de page 4"/>
          <p:cNvSpPr>
            <a:spLocks noGrp="1"/>
          </p:cNvSpPr>
          <p:nvPr>
            <p:ph type="ftr" sz="quarter" idx="11"/>
          </p:nvPr>
        </p:nvSpPr>
        <p:spPr>
          <a:xfrm>
            <a:off x="2864768" y="6453336"/>
            <a:ext cx="3136900" cy="268141"/>
          </a:xfrm>
          <a:prstGeom prst="rect">
            <a:avLst/>
          </a:prstGeom>
        </p:spPr>
        <p:txBody>
          <a:bodyPr/>
          <a:lstStyle/>
          <a:p>
            <a:r>
              <a:rPr lang="fr-FR" smtClean="0"/>
              <a:t>Dominique Boutigny</a:t>
            </a:r>
            <a:endParaRPr lang="fr-FR"/>
          </a:p>
        </p:txBody>
      </p:sp>
      <p:sp>
        <p:nvSpPr>
          <p:cNvPr id="6" name="Espace réservé du numéro de diapositive 5"/>
          <p:cNvSpPr>
            <a:spLocks noGrp="1"/>
          </p:cNvSpPr>
          <p:nvPr>
            <p:ph type="sldNum" sz="quarter" idx="12"/>
          </p:nvPr>
        </p:nvSpPr>
        <p:spPr/>
        <p:txBody>
          <a:bodyPr/>
          <a:lstStyle/>
          <a:p>
            <a:fld id="{B6588173-256E-40A0-9C88-9330552434CB}" type="slidenum">
              <a:rPr lang="fr-FR" smtClean="0"/>
              <a:t>‹N°›</a:t>
            </a:fld>
            <a:endParaRPr lang="fr-FR"/>
          </a:p>
        </p:txBody>
      </p:sp>
    </p:spTree>
    <p:extLst>
      <p:ext uri="{BB962C8B-B14F-4D97-AF65-F5344CB8AC3E}">
        <p14:creationId xmlns:p14="http://schemas.microsoft.com/office/powerpoint/2010/main" val="170264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18-19 décembre 2013</a:t>
            </a:r>
            <a:endParaRPr lang="fr-FR"/>
          </a:p>
        </p:txBody>
      </p:sp>
      <p:sp>
        <p:nvSpPr>
          <p:cNvPr id="6" name="Espace réservé du numéro de diapositive 5"/>
          <p:cNvSpPr>
            <a:spLocks noGrp="1"/>
          </p:cNvSpPr>
          <p:nvPr>
            <p:ph type="sldNum" sz="quarter" idx="12"/>
          </p:nvPr>
        </p:nvSpPr>
        <p:spPr/>
        <p:txBody>
          <a:bodyPr/>
          <a:lstStyle/>
          <a:p>
            <a:fld id="{B6588173-256E-40A0-9C88-9330552434CB}" type="slidenum">
              <a:rPr lang="fr-FR" smtClean="0"/>
              <a:t>‹N°›</a:t>
            </a:fld>
            <a:endParaRPr lang="fr-FR"/>
          </a:p>
        </p:txBody>
      </p:sp>
      <p:sp>
        <p:nvSpPr>
          <p:cNvPr id="7" name="Espace réservé du pied de page 6"/>
          <p:cNvSpPr>
            <a:spLocks noGrp="1"/>
          </p:cNvSpPr>
          <p:nvPr>
            <p:ph type="ftr" sz="quarter" idx="13"/>
          </p:nvPr>
        </p:nvSpPr>
        <p:spPr/>
        <p:txBody>
          <a:bodyPr/>
          <a:lstStyle/>
          <a:p>
            <a:r>
              <a:rPr lang="fr-FR" smtClean="0"/>
              <a:t>Dominique Boutigny</a:t>
            </a:r>
            <a:endParaRPr lang="fr-FR"/>
          </a:p>
        </p:txBody>
      </p:sp>
    </p:spTree>
    <p:extLst>
      <p:ext uri="{BB962C8B-B14F-4D97-AF65-F5344CB8AC3E}">
        <p14:creationId xmlns:p14="http://schemas.microsoft.com/office/powerpoint/2010/main" val="181128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6"/>
          </a:xfrm>
        </p:spPr>
        <p:txBody>
          <a:bodyPr anchor="t"/>
          <a:lstStyle>
            <a:lvl1pPr algn="l">
              <a:defRPr sz="45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15813" indent="0">
              <a:buNone/>
              <a:defRPr sz="2000">
                <a:solidFill>
                  <a:schemeClr val="tx1">
                    <a:tint val="75000"/>
                  </a:schemeClr>
                </a:solidFill>
              </a:defRPr>
            </a:lvl2pPr>
            <a:lvl3pPr marL="1031626" indent="0">
              <a:buNone/>
              <a:defRPr sz="1800">
                <a:solidFill>
                  <a:schemeClr val="tx1">
                    <a:tint val="75000"/>
                  </a:schemeClr>
                </a:solidFill>
              </a:defRPr>
            </a:lvl3pPr>
            <a:lvl4pPr marL="1547439" indent="0">
              <a:buNone/>
              <a:defRPr sz="1600">
                <a:solidFill>
                  <a:schemeClr val="tx1">
                    <a:tint val="75000"/>
                  </a:schemeClr>
                </a:solidFill>
              </a:defRPr>
            </a:lvl4pPr>
            <a:lvl5pPr marL="2063252" indent="0">
              <a:buNone/>
              <a:defRPr sz="1600">
                <a:solidFill>
                  <a:schemeClr val="tx1">
                    <a:tint val="75000"/>
                  </a:schemeClr>
                </a:solidFill>
              </a:defRPr>
            </a:lvl5pPr>
            <a:lvl6pPr marL="2579065" indent="0">
              <a:buNone/>
              <a:defRPr sz="1600">
                <a:solidFill>
                  <a:schemeClr val="tx1">
                    <a:tint val="75000"/>
                  </a:schemeClr>
                </a:solidFill>
              </a:defRPr>
            </a:lvl6pPr>
            <a:lvl7pPr marL="3094878" indent="0">
              <a:buNone/>
              <a:defRPr sz="1600">
                <a:solidFill>
                  <a:schemeClr val="tx1">
                    <a:tint val="75000"/>
                  </a:schemeClr>
                </a:solidFill>
              </a:defRPr>
            </a:lvl7pPr>
            <a:lvl8pPr marL="3610691" indent="0">
              <a:buNone/>
              <a:defRPr sz="1600">
                <a:solidFill>
                  <a:schemeClr val="tx1">
                    <a:tint val="75000"/>
                  </a:schemeClr>
                </a:solidFill>
              </a:defRPr>
            </a:lvl8pPr>
            <a:lvl9pPr marL="4126504"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18-19 décembre 2013</a:t>
            </a:r>
            <a:endParaRPr lang="fr-FR"/>
          </a:p>
        </p:txBody>
      </p:sp>
      <p:sp>
        <p:nvSpPr>
          <p:cNvPr id="6" name="Espace réservé du numéro de diapositive 5"/>
          <p:cNvSpPr>
            <a:spLocks noGrp="1"/>
          </p:cNvSpPr>
          <p:nvPr>
            <p:ph type="sldNum" sz="quarter" idx="12"/>
          </p:nvPr>
        </p:nvSpPr>
        <p:spPr/>
        <p:txBody>
          <a:bodyPr/>
          <a:lstStyle/>
          <a:p>
            <a:fld id="{B6588173-256E-40A0-9C88-9330552434CB}" type="slidenum">
              <a:rPr lang="fr-FR" smtClean="0"/>
              <a:t>‹N°›</a:t>
            </a:fld>
            <a:endParaRPr lang="fr-FR"/>
          </a:p>
        </p:txBody>
      </p:sp>
    </p:spTree>
    <p:extLst>
      <p:ext uri="{BB962C8B-B14F-4D97-AF65-F5344CB8AC3E}">
        <p14:creationId xmlns:p14="http://schemas.microsoft.com/office/powerpoint/2010/main" val="146031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7515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0"/>
            <a:ext cx="4375150" cy="4525963"/>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18-19 décembre 2013</a:t>
            </a:r>
            <a:endParaRPr lang="fr-FR"/>
          </a:p>
        </p:txBody>
      </p:sp>
      <p:sp>
        <p:nvSpPr>
          <p:cNvPr id="7" name="Espace réservé du numéro de diapositive 6"/>
          <p:cNvSpPr>
            <a:spLocks noGrp="1"/>
          </p:cNvSpPr>
          <p:nvPr>
            <p:ph type="sldNum" sz="quarter" idx="12"/>
          </p:nvPr>
        </p:nvSpPr>
        <p:spPr/>
        <p:txBody>
          <a:bodyPr/>
          <a:lstStyle/>
          <a:p>
            <a:fld id="{B6588173-256E-40A0-9C88-9330552434CB}" type="slidenum">
              <a:rPr lang="fr-FR" smtClean="0"/>
              <a:t>‹N°›</a:t>
            </a:fld>
            <a:endParaRPr lang="fr-FR"/>
          </a:p>
        </p:txBody>
      </p:sp>
    </p:spTree>
    <p:extLst>
      <p:ext uri="{BB962C8B-B14F-4D97-AF65-F5344CB8AC3E}">
        <p14:creationId xmlns:p14="http://schemas.microsoft.com/office/powerpoint/2010/main" val="101113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4"/>
            <a:ext cx="4376870"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2" y="1535114"/>
            <a:ext cx="4378590" cy="639762"/>
          </a:xfrm>
        </p:spPr>
        <p:txBody>
          <a:bodyPr anchor="b"/>
          <a:lstStyle>
            <a:lvl1pPr marL="0" indent="0">
              <a:buNone/>
              <a:defRPr sz="2700" b="1"/>
            </a:lvl1pPr>
            <a:lvl2pPr marL="515813" indent="0">
              <a:buNone/>
              <a:defRPr sz="2300" b="1"/>
            </a:lvl2pPr>
            <a:lvl3pPr marL="1031626" indent="0">
              <a:buNone/>
              <a:defRPr sz="2000" b="1"/>
            </a:lvl3pPr>
            <a:lvl4pPr marL="1547439" indent="0">
              <a:buNone/>
              <a:defRPr sz="1800" b="1"/>
            </a:lvl4pPr>
            <a:lvl5pPr marL="2063252" indent="0">
              <a:buNone/>
              <a:defRPr sz="1800" b="1"/>
            </a:lvl5pPr>
            <a:lvl6pPr marL="2579065" indent="0">
              <a:buNone/>
              <a:defRPr sz="1800" b="1"/>
            </a:lvl6pPr>
            <a:lvl7pPr marL="3094878" indent="0">
              <a:buNone/>
              <a:defRPr sz="1800" b="1"/>
            </a:lvl7pPr>
            <a:lvl8pPr marL="3610691" indent="0">
              <a:buNone/>
              <a:defRPr sz="1800" b="1"/>
            </a:lvl8pPr>
            <a:lvl9pPr marL="4126504" indent="0">
              <a:buNone/>
              <a:defRPr sz="18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2" y="2174875"/>
            <a:ext cx="4378590" cy="395128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18-19 décembre 2013</a:t>
            </a:r>
            <a:endParaRPr lang="fr-FR"/>
          </a:p>
        </p:txBody>
      </p:sp>
      <p:sp>
        <p:nvSpPr>
          <p:cNvPr id="8" name="Espace réservé du pied de page 7"/>
          <p:cNvSpPr>
            <a:spLocks noGrp="1"/>
          </p:cNvSpPr>
          <p:nvPr>
            <p:ph type="ftr" sz="quarter" idx="11"/>
          </p:nvPr>
        </p:nvSpPr>
        <p:spPr>
          <a:xfrm>
            <a:off x="4088904" y="6525344"/>
            <a:ext cx="3136900" cy="268141"/>
          </a:xfrm>
          <a:prstGeom prst="rect">
            <a:avLst/>
          </a:prstGeom>
        </p:spPr>
        <p:txBody>
          <a:bodyPr/>
          <a:lstStyle/>
          <a:p>
            <a:r>
              <a:rPr lang="fr-FR" smtClean="0"/>
              <a:t>Dominique Boutigny</a:t>
            </a:r>
            <a:endParaRPr lang="fr-FR"/>
          </a:p>
        </p:txBody>
      </p:sp>
      <p:sp>
        <p:nvSpPr>
          <p:cNvPr id="9" name="Espace réservé du numéro de diapositive 8"/>
          <p:cNvSpPr>
            <a:spLocks noGrp="1"/>
          </p:cNvSpPr>
          <p:nvPr>
            <p:ph type="sldNum" sz="quarter" idx="12"/>
          </p:nvPr>
        </p:nvSpPr>
        <p:spPr/>
        <p:txBody>
          <a:bodyPr/>
          <a:lstStyle/>
          <a:p>
            <a:fld id="{B6588173-256E-40A0-9C88-9330552434CB}" type="slidenum">
              <a:rPr lang="fr-FR" smtClean="0"/>
              <a:t>‹N°›</a:t>
            </a:fld>
            <a:endParaRPr lang="fr-FR"/>
          </a:p>
        </p:txBody>
      </p:sp>
    </p:spTree>
    <p:extLst>
      <p:ext uri="{BB962C8B-B14F-4D97-AF65-F5344CB8AC3E}">
        <p14:creationId xmlns:p14="http://schemas.microsoft.com/office/powerpoint/2010/main" val="368368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272480" y="6453336"/>
            <a:ext cx="2304256" cy="268141"/>
          </a:xfrm>
        </p:spPr>
        <p:txBody>
          <a:bodyPr/>
          <a:lstStyle/>
          <a:p>
            <a:r>
              <a:rPr lang="fr-FR" dirty="0" smtClean="0"/>
              <a:t>18-19 décembre 2013</a:t>
            </a:r>
            <a:endParaRPr lang="fr-FR" dirty="0"/>
          </a:p>
        </p:txBody>
      </p:sp>
      <p:sp>
        <p:nvSpPr>
          <p:cNvPr id="5" name="Espace réservé du numéro de diapositive 4"/>
          <p:cNvSpPr>
            <a:spLocks noGrp="1"/>
          </p:cNvSpPr>
          <p:nvPr>
            <p:ph type="sldNum" sz="quarter" idx="12"/>
          </p:nvPr>
        </p:nvSpPr>
        <p:spPr>
          <a:xfrm>
            <a:off x="8049344" y="6470486"/>
            <a:ext cx="1742132" cy="268141"/>
          </a:xfrm>
        </p:spPr>
        <p:txBody>
          <a:bodyPr/>
          <a:lstStyle/>
          <a:p>
            <a:fld id="{B6588173-256E-40A0-9C88-9330552434CB}" type="slidenum">
              <a:rPr lang="fr-FR" smtClean="0"/>
              <a:t>‹N°›</a:t>
            </a:fld>
            <a:endParaRPr lang="fr-FR"/>
          </a:p>
        </p:txBody>
      </p:sp>
      <p:sp>
        <p:nvSpPr>
          <p:cNvPr id="8" name="Titre 7"/>
          <p:cNvSpPr>
            <a:spLocks noGrp="1"/>
          </p:cNvSpPr>
          <p:nvPr>
            <p:ph type="title"/>
          </p:nvPr>
        </p:nvSpPr>
        <p:spPr/>
        <p:txBody>
          <a:bodyPr/>
          <a:lstStyle/>
          <a:p>
            <a:r>
              <a:rPr lang="fr-FR" smtClean="0"/>
              <a:t>Modifiez le style du titre</a:t>
            </a:r>
            <a:endParaRPr lang="fr-FR"/>
          </a:p>
        </p:txBody>
      </p:sp>
      <p:sp>
        <p:nvSpPr>
          <p:cNvPr id="9" name="Espace réservé du pied de page 8"/>
          <p:cNvSpPr>
            <a:spLocks noGrp="1"/>
          </p:cNvSpPr>
          <p:nvPr>
            <p:ph type="ftr" sz="quarter" idx="13"/>
          </p:nvPr>
        </p:nvSpPr>
        <p:spPr>
          <a:xfrm>
            <a:off x="3080792" y="6381328"/>
            <a:ext cx="3136900" cy="365125"/>
          </a:xfrm>
        </p:spPr>
        <p:txBody>
          <a:bodyPr/>
          <a:lstStyle/>
          <a:p>
            <a:r>
              <a:rPr lang="fr-FR" smtClean="0"/>
              <a:t>Dominique Boutigny</a:t>
            </a:r>
            <a:endParaRPr lang="fr-FR" dirty="0"/>
          </a:p>
        </p:txBody>
      </p:sp>
    </p:spTree>
    <p:extLst>
      <p:ext uri="{BB962C8B-B14F-4D97-AF65-F5344CB8AC3E}">
        <p14:creationId xmlns:p14="http://schemas.microsoft.com/office/powerpoint/2010/main" val="28552415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a:p>
        </p:txBody>
      </p:sp>
      <p:sp>
        <p:nvSpPr>
          <p:cNvPr id="4" name="Espace réservé du numéro de diapositive 3"/>
          <p:cNvSpPr>
            <a:spLocks noGrp="1"/>
          </p:cNvSpPr>
          <p:nvPr>
            <p:ph type="sldNum" sz="quarter" idx="12"/>
          </p:nvPr>
        </p:nvSpPr>
        <p:spPr/>
        <p:txBody>
          <a:bodyPr/>
          <a:lstStyle/>
          <a:p>
            <a:fld id="{B6588173-256E-40A0-9C88-9330552434CB}" type="slidenum">
              <a:rPr lang="fr-FR" smtClean="0"/>
              <a:t>‹N°›</a:t>
            </a:fld>
            <a:endParaRPr lang="fr-FR"/>
          </a:p>
        </p:txBody>
      </p:sp>
      <p:sp>
        <p:nvSpPr>
          <p:cNvPr id="5" name="Espace réservé du pied de page 4"/>
          <p:cNvSpPr>
            <a:spLocks noGrp="1"/>
          </p:cNvSpPr>
          <p:nvPr>
            <p:ph type="ftr" sz="quarter" idx="13"/>
          </p:nvPr>
        </p:nvSpPr>
        <p:spPr/>
        <p:txBody>
          <a:bodyPr/>
          <a:lstStyle/>
          <a:p>
            <a:r>
              <a:rPr lang="fr-FR" smtClean="0"/>
              <a:t>Dominique Boutigny</a:t>
            </a:r>
            <a:endParaRPr lang="fr-FR"/>
          </a:p>
        </p:txBody>
      </p:sp>
    </p:spTree>
    <p:extLst>
      <p:ext uri="{BB962C8B-B14F-4D97-AF65-F5344CB8AC3E}">
        <p14:creationId xmlns:p14="http://schemas.microsoft.com/office/powerpoint/2010/main" val="11137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2" y="273051"/>
            <a:ext cx="3259006" cy="1162050"/>
          </a:xfrm>
        </p:spPr>
        <p:txBody>
          <a:bodyPr anchor="b"/>
          <a:lstStyle>
            <a:lvl1pPr algn="l">
              <a:defRPr sz="2300" b="1"/>
            </a:lvl1pPr>
          </a:lstStyle>
          <a:p>
            <a:r>
              <a:rPr lang="fr-FR" smtClean="0"/>
              <a:t>Modifiez le style du titre</a:t>
            </a:r>
            <a:endParaRPr lang="fr-FR"/>
          </a:p>
        </p:txBody>
      </p:sp>
      <p:sp>
        <p:nvSpPr>
          <p:cNvPr id="3" name="Espace réservé du contenu 2"/>
          <p:cNvSpPr>
            <a:spLocks noGrp="1"/>
          </p:cNvSpPr>
          <p:nvPr>
            <p:ph idx="1"/>
          </p:nvPr>
        </p:nvSpPr>
        <p:spPr>
          <a:xfrm>
            <a:off x="3872971" y="273050"/>
            <a:ext cx="5537729" cy="585311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2" y="1435101"/>
            <a:ext cx="3259006" cy="4691063"/>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18-19 décembre 2013</a:t>
            </a:r>
            <a:endParaRPr lang="fr-FR"/>
          </a:p>
        </p:txBody>
      </p:sp>
      <p:sp>
        <p:nvSpPr>
          <p:cNvPr id="6" name="Espace réservé du pied de page 5"/>
          <p:cNvSpPr>
            <a:spLocks noGrp="1"/>
          </p:cNvSpPr>
          <p:nvPr>
            <p:ph type="ftr" sz="quarter" idx="11"/>
          </p:nvPr>
        </p:nvSpPr>
        <p:spPr>
          <a:xfrm>
            <a:off x="4088904" y="6525344"/>
            <a:ext cx="3136900" cy="268141"/>
          </a:xfrm>
          <a:prstGeom prst="rect">
            <a:avLst/>
          </a:prstGeom>
        </p:spPr>
        <p:txBody>
          <a:bodyPr/>
          <a:lstStyle/>
          <a:p>
            <a:r>
              <a:rPr lang="fr-FR" smtClean="0"/>
              <a:t>Dominique Boutigny</a:t>
            </a:r>
            <a:endParaRPr lang="fr-FR"/>
          </a:p>
        </p:txBody>
      </p:sp>
      <p:sp>
        <p:nvSpPr>
          <p:cNvPr id="7" name="Espace réservé du numéro de diapositive 6"/>
          <p:cNvSpPr>
            <a:spLocks noGrp="1"/>
          </p:cNvSpPr>
          <p:nvPr>
            <p:ph type="sldNum" sz="quarter" idx="12"/>
          </p:nvPr>
        </p:nvSpPr>
        <p:spPr/>
        <p:txBody>
          <a:bodyPr/>
          <a:lstStyle/>
          <a:p>
            <a:fld id="{B6588173-256E-40A0-9C88-9330552434CB}" type="slidenum">
              <a:rPr lang="fr-FR" smtClean="0"/>
              <a:t>‹N°›</a:t>
            </a:fld>
            <a:endParaRPr lang="fr-FR"/>
          </a:p>
        </p:txBody>
      </p:sp>
    </p:spTree>
    <p:extLst>
      <p:ext uri="{BB962C8B-B14F-4D97-AF65-F5344CB8AC3E}">
        <p14:creationId xmlns:p14="http://schemas.microsoft.com/office/powerpoint/2010/main" val="377687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3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600"/>
            </a:lvl1pPr>
            <a:lvl2pPr marL="515813" indent="0">
              <a:buNone/>
              <a:defRPr sz="3200"/>
            </a:lvl2pPr>
            <a:lvl3pPr marL="1031626" indent="0">
              <a:buNone/>
              <a:defRPr sz="2700"/>
            </a:lvl3pPr>
            <a:lvl4pPr marL="1547439" indent="0">
              <a:buNone/>
              <a:defRPr sz="2300"/>
            </a:lvl4pPr>
            <a:lvl5pPr marL="2063252" indent="0">
              <a:buNone/>
              <a:defRPr sz="2300"/>
            </a:lvl5pPr>
            <a:lvl6pPr marL="2579065" indent="0">
              <a:buNone/>
              <a:defRPr sz="2300"/>
            </a:lvl6pPr>
            <a:lvl7pPr marL="3094878" indent="0">
              <a:buNone/>
              <a:defRPr sz="2300"/>
            </a:lvl7pPr>
            <a:lvl8pPr marL="3610691" indent="0">
              <a:buNone/>
              <a:defRPr sz="2300"/>
            </a:lvl8pPr>
            <a:lvl9pPr marL="4126504" indent="0">
              <a:buNone/>
              <a:defRPr sz="2300"/>
            </a:lvl9pPr>
          </a:lstStyle>
          <a:p>
            <a:endParaRPr lang="fr-FR"/>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600"/>
            </a:lvl1pPr>
            <a:lvl2pPr marL="515813" indent="0">
              <a:buNone/>
              <a:defRPr sz="1400"/>
            </a:lvl2pPr>
            <a:lvl3pPr marL="1031626" indent="0">
              <a:buNone/>
              <a:defRPr sz="1100"/>
            </a:lvl3pPr>
            <a:lvl4pPr marL="1547439" indent="0">
              <a:buNone/>
              <a:defRPr sz="1000"/>
            </a:lvl4pPr>
            <a:lvl5pPr marL="2063252" indent="0">
              <a:buNone/>
              <a:defRPr sz="1000"/>
            </a:lvl5pPr>
            <a:lvl6pPr marL="2579065" indent="0">
              <a:buNone/>
              <a:defRPr sz="1000"/>
            </a:lvl6pPr>
            <a:lvl7pPr marL="3094878" indent="0">
              <a:buNone/>
              <a:defRPr sz="1000"/>
            </a:lvl7pPr>
            <a:lvl8pPr marL="3610691" indent="0">
              <a:buNone/>
              <a:defRPr sz="1000"/>
            </a:lvl8pPr>
            <a:lvl9pPr marL="4126504"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18-19 décembre 2013</a:t>
            </a:r>
            <a:endParaRPr lang="fr-FR"/>
          </a:p>
        </p:txBody>
      </p:sp>
      <p:sp>
        <p:nvSpPr>
          <p:cNvPr id="6" name="Espace réservé du pied de page 5"/>
          <p:cNvSpPr>
            <a:spLocks noGrp="1"/>
          </p:cNvSpPr>
          <p:nvPr>
            <p:ph type="ftr" sz="quarter" idx="11"/>
          </p:nvPr>
        </p:nvSpPr>
        <p:spPr>
          <a:xfrm>
            <a:off x="4088904" y="6525344"/>
            <a:ext cx="3136900" cy="268141"/>
          </a:xfrm>
          <a:prstGeom prst="rect">
            <a:avLst/>
          </a:prstGeom>
        </p:spPr>
        <p:txBody>
          <a:bodyPr/>
          <a:lstStyle/>
          <a:p>
            <a:r>
              <a:rPr lang="fr-FR" smtClean="0"/>
              <a:t>Dominique Boutigny</a:t>
            </a:r>
            <a:endParaRPr lang="fr-FR"/>
          </a:p>
        </p:txBody>
      </p:sp>
      <p:sp>
        <p:nvSpPr>
          <p:cNvPr id="7" name="Espace réservé du numéro de diapositive 6"/>
          <p:cNvSpPr>
            <a:spLocks noGrp="1"/>
          </p:cNvSpPr>
          <p:nvPr>
            <p:ph type="sldNum" sz="quarter" idx="12"/>
          </p:nvPr>
        </p:nvSpPr>
        <p:spPr/>
        <p:txBody>
          <a:bodyPr/>
          <a:lstStyle/>
          <a:p>
            <a:fld id="{B6588173-256E-40A0-9C88-9330552434CB}" type="slidenum">
              <a:rPr lang="fr-FR" smtClean="0"/>
              <a:t>‹N°›</a:t>
            </a:fld>
            <a:endParaRPr lang="fr-FR"/>
          </a:p>
        </p:txBody>
      </p:sp>
    </p:spTree>
    <p:extLst>
      <p:ext uri="{BB962C8B-B14F-4D97-AF65-F5344CB8AC3E}">
        <p14:creationId xmlns:p14="http://schemas.microsoft.com/office/powerpoint/2010/main" val="308939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188640"/>
            <a:ext cx="8915400" cy="994122"/>
          </a:xfrm>
          <a:prstGeom prst="rect">
            <a:avLst/>
          </a:prstGeom>
        </p:spPr>
        <p:txBody>
          <a:bodyPr vert="horz" lIns="103163" tIns="51581" rIns="103163" bIns="51581"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95300" y="1412776"/>
            <a:ext cx="8915400" cy="4713387"/>
          </a:xfrm>
          <a:prstGeom prst="rect">
            <a:avLst/>
          </a:prstGeom>
        </p:spPr>
        <p:txBody>
          <a:bodyPr vert="horz" lIns="103163" tIns="51581" rIns="103163" bIns="51581"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200472" y="6453336"/>
            <a:ext cx="1951360" cy="288032"/>
          </a:xfrm>
          <a:prstGeom prst="rect">
            <a:avLst/>
          </a:prstGeom>
        </p:spPr>
        <p:txBody>
          <a:bodyPr vert="horz" lIns="103163" tIns="51581" rIns="103163" bIns="51581" rtlCol="0" anchor="ctr"/>
          <a:lstStyle>
            <a:lvl1pPr algn="l">
              <a:defRPr sz="1400">
                <a:solidFill>
                  <a:schemeClr val="tx1">
                    <a:tint val="75000"/>
                  </a:schemeClr>
                </a:solidFill>
              </a:defRPr>
            </a:lvl1pPr>
          </a:lstStyle>
          <a:p>
            <a:r>
              <a:rPr lang="fr-FR" smtClean="0"/>
              <a:t>18-19 décembre 2013</a:t>
            </a:r>
            <a:endParaRPr lang="fr-FR" dirty="0"/>
          </a:p>
        </p:txBody>
      </p:sp>
      <p:sp>
        <p:nvSpPr>
          <p:cNvPr id="6" name="Espace réservé du numéro de diapositive 5"/>
          <p:cNvSpPr>
            <a:spLocks noGrp="1"/>
          </p:cNvSpPr>
          <p:nvPr>
            <p:ph type="sldNum" sz="quarter" idx="4"/>
          </p:nvPr>
        </p:nvSpPr>
        <p:spPr>
          <a:xfrm>
            <a:off x="7466136" y="6473227"/>
            <a:ext cx="2311400" cy="268141"/>
          </a:xfrm>
          <a:prstGeom prst="rect">
            <a:avLst/>
          </a:prstGeom>
        </p:spPr>
        <p:txBody>
          <a:bodyPr vert="horz" lIns="103163" tIns="51581" rIns="103163" bIns="51581" rtlCol="0" anchor="ctr"/>
          <a:lstStyle>
            <a:lvl1pPr algn="r">
              <a:defRPr sz="1400">
                <a:solidFill>
                  <a:schemeClr val="tx1">
                    <a:tint val="75000"/>
                  </a:schemeClr>
                </a:solidFill>
              </a:defRPr>
            </a:lvl1pPr>
          </a:lstStyle>
          <a:p>
            <a:fld id="{B6588173-256E-40A0-9C88-9330552434CB}" type="slidenum">
              <a:rPr lang="fr-FR" smtClean="0"/>
              <a:t>‹N°›</a:t>
            </a:fld>
            <a:endParaRPr lang="fr-FR"/>
          </a:p>
        </p:txBody>
      </p:sp>
      <p:pic>
        <p:nvPicPr>
          <p:cNvPr id="10" name="Picture 4" descr="http://lsst.org/files/image_gallery/images/telescope/470/Telescope_Aug_2011-470.jpg"/>
          <p:cNvPicPr>
            <a:picLocks noChangeAspect="1" noChangeArrowheads="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5552" y="70024"/>
            <a:ext cx="1357100" cy="1126728"/>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pied de page 10"/>
          <p:cNvSpPr>
            <a:spLocks noGrp="1"/>
          </p:cNvSpPr>
          <p:nvPr>
            <p:ph type="ftr" sz="quarter" idx="3"/>
          </p:nvPr>
        </p:nvSpPr>
        <p:spPr>
          <a:xfrm>
            <a:off x="3256260" y="638132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Dominique Boutigny</a:t>
            </a:r>
            <a:endParaRPr lang="fr-FR"/>
          </a:p>
        </p:txBody>
      </p:sp>
    </p:spTree>
    <p:extLst>
      <p:ext uri="{BB962C8B-B14F-4D97-AF65-F5344CB8AC3E}">
        <p14:creationId xmlns:p14="http://schemas.microsoft.com/office/powerpoint/2010/main" val="2840414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1031626" rtl="0" eaLnBrk="1" latinLnBrk="0" hangingPunct="1">
        <a:spcBef>
          <a:spcPct val="0"/>
        </a:spcBef>
        <a:buNone/>
        <a:defRPr sz="4800" kern="1200">
          <a:solidFill>
            <a:schemeClr val="tx1"/>
          </a:solidFill>
          <a:latin typeface="+mn-lt"/>
          <a:ea typeface="+mj-ea"/>
          <a:cs typeface="+mj-cs"/>
        </a:defRPr>
      </a:lvl1pPr>
    </p:titleStyle>
    <p:bodyStyle>
      <a:lvl1pPr marL="386860" indent="-386860" algn="l" defTabSz="1031626"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8196" indent="-322383" algn="l" defTabSz="103162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9533" indent="-257907" algn="l" defTabSz="103162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5346"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21159"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lsst.org/files/image_gallery/images/site/half/Dome_at_Night-hal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79" y="12879"/>
            <a:ext cx="9885508" cy="684809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3224808" y="4293096"/>
            <a:ext cx="6336704" cy="1704608"/>
          </a:xfrm>
        </p:spPr>
        <p:txBody>
          <a:bodyPr>
            <a:spAutoFit/>
          </a:bodyPr>
          <a:lstStyle/>
          <a:p>
            <a:r>
              <a:rPr lang="en-US" sz="2400" dirty="0" err="1" smtClean="0">
                <a:solidFill>
                  <a:schemeClr val="bg1"/>
                </a:solidFill>
                <a:latin typeface="+mj-lt"/>
              </a:rPr>
              <a:t>Réunion</a:t>
            </a:r>
            <a:r>
              <a:rPr lang="en-US" sz="2400" dirty="0" smtClean="0">
                <a:solidFill>
                  <a:schemeClr val="bg1"/>
                </a:solidFill>
                <a:latin typeface="+mj-lt"/>
              </a:rPr>
              <a:t> de collaboration LSST-France</a:t>
            </a:r>
            <a:r>
              <a:rPr lang="en-US" sz="2000" dirty="0" smtClean="0">
                <a:solidFill>
                  <a:schemeClr val="bg1"/>
                </a:solidFill>
                <a:latin typeface="+mj-lt"/>
              </a:rPr>
              <a:t/>
            </a:r>
            <a:br>
              <a:rPr lang="en-US" sz="2000" dirty="0" smtClean="0">
                <a:solidFill>
                  <a:schemeClr val="bg1"/>
                </a:solidFill>
                <a:latin typeface="+mj-lt"/>
              </a:rPr>
            </a:br>
            <a:r>
              <a:rPr lang="en-US" sz="2000" dirty="0" smtClean="0">
                <a:solidFill>
                  <a:schemeClr val="bg1"/>
                </a:solidFill>
                <a:latin typeface="+mj-lt"/>
              </a:rPr>
              <a:t/>
            </a:r>
            <a:br>
              <a:rPr lang="en-US" sz="2000" dirty="0" smtClean="0">
                <a:solidFill>
                  <a:schemeClr val="bg1"/>
                </a:solidFill>
                <a:latin typeface="+mj-lt"/>
              </a:rPr>
            </a:br>
            <a:r>
              <a:rPr lang="fr-FR" sz="2000" dirty="0" smtClean="0">
                <a:solidFill>
                  <a:schemeClr val="bg1"/>
                </a:solidFill>
              </a:rPr>
              <a:t>APC</a:t>
            </a:r>
            <a:br>
              <a:rPr lang="fr-FR" sz="2000" dirty="0" smtClean="0">
                <a:solidFill>
                  <a:schemeClr val="bg1"/>
                </a:solidFill>
              </a:rPr>
            </a:br>
            <a:r>
              <a:rPr lang="fr-FR" sz="2000" dirty="0" smtClean="0">
                <a:solidFill>
                  <a:schemeClr val="bg1"/>
                </a:solidFill>
              </a:rPr>
              <a:t>18-19 </a:t>
            </a:r>
            <a:r>
              <a:rPr lang="fr-FR" sz="2000" dirty="0">
                <a:solidFill>
                  <a:schemeClr val="bg1"/>
                </a:solidFill>
              </a:rPr>
              <a:t>décembre 2013</a:t>
            </a:r>
            <a:br>
              <a:rPr lang="fr-FR" sz="2000" dirty="0">
                <a:solidFill>
                  <a:schemeClr val="bg1"/>
                </a:solidFill>
              </a:rPr>
            </a:br>
            <a:endParaRPr lang="fr-FR" sz="2000" dirty="0">
              <a:solidFill>
                <a:schemeClr val="bg1"/>
              </a:solidFill>
              <a:latin typeface="+mj-lt"/>
            </a:endParaRPr>
          </a:p>
        </p:txBody>
      </p:sp>
      <p:sp>
        <p:nvSpPr>
          <p:cNvPr id="3" name="Sous-titre 2"/>
          <p:cNvSpPr>
            <a:spLocks noGrp="1"/>
          </p:cNvSpPr>
          <p:nvPr>
            <p:ph type="subTitle" idx="1"/>
          </p:nvPr>
        </p:nvSpPr>
        <p:spPr>
          <a:xfrm>
            <a:off x="272480" y="6021288"/>
            <a:ext cx="3024336" cy="576064"/>
          </a:xfrm>
        </p:spPr>
        <p:txBody>
          <a:bodyPr>
            <a:noAutofit/>
          </a:bodyPr>
          <a:lstStyle/>
          <a:p>
            <a:pPr algn="l"/>
            <a:r>
              <a:rPr lang="en-US" sz="1600" dirty="0" smtClean="0">
                <a:solidFill>
                  <a:schemeClr val="bg1"/>
                </a:solidFill>
              </a:rPr>
              <a:t>Dominique Boutigny</a:t>
            </a:r>
          </a:p>
          <a:p>
            <a:pPr algn="l"/>
            <a:r>
              <a:rPr lang="en-US" sz="1600" dirty="0" smtClean="0">
                <a:solidFill>
                  <a:schemeClr val="bg1"/>
                </a:solidFill>
              </a:rPr>
              <a:t>CNRS-CC-IN2P3 / SLAC</a:t>
            </a:r>
            <a:endParaRPr lang="fr-FR" sz="1600" dirty="0">
              <a:solidFill>
                <a:schemeClr val="bg1"/>
              </a:solidFill>
            </a:endParaRPr>
          </a:p>
        </p:txBody>
      </p:sp>
      <p:sp>
        <p:nvSpPr>
          <p:cNvPr id="4" name="ZoneTexte 3"/>
          <p:cNvSpPr txBox="1"/>
          <p:nvPr/>
        </p:nvSpPr>
        <p:spPr>
          <a:xfrm>
            <a:off x="200472" y="1235692"/>
            <a:ext cx="6089951" cy="707886"/>
          </a:xfrm>
          <a:prstGeom prst="rect">
            <a:avLst/>
          </a:prstGeom>
          <a:noFill/>
        </p:spPr>
        <p:txBody>
          <a:bodyPr wrap="square" rtlCol="0">
            <a:spAutoFit/>
          </a:bodyPr>
          <a:lstStyle/>
          <a:p>
            <a:pPr marL="342900" indent="-342900">
              <a:buFont typeface="Wingdings" panose="05000000000000000000" pitchFamily="2" charset="2"/>
              <a:buChar char="Ø"/>
            </a:pPr>
            <a:r>
              <a:rPr lang="fr-FR" dirty="0" smtClean="0">
                <a:solidFill>
                  <a:schemeClr val="bg1"/>
                </a:solidFill>
              </a:rPr>
              <a:t>Rôle de l'IN2P3 dans le calcul LSST et DESC</a:t>
            </a:r>
          </a:p>
          <a:p>
            <a:pPr marL="342900" indent="-342900">
              <a:buFont typeface="Wingdings" panose="05000000000000000000" pitchFamily="2" charset="2"/>
              <a:buChar char="Ø"/>
            </a:pPr>
            <a:r>
              <a:rPr lang="fr-FR" dirty="0">
                <a:solidFill>
                  <a:schemeClr val="bg1"/>
                </a:solidFill>
              </a:rPr>
              <a:t>Proposition d'organisation du groupe </a:t>
            </a:r>
            <a:r>
              <a:rPr lang="fr-FR" dirty="0" smtClean="0">
                <a:solidFill>
                  <a:schemeClr val="bg1"/>
                </a:solidFill>
              </a:rPr>
              <a:t>calcul</a:t>
            </a:r>
            <a:endParaRPr lang="fr-FR" dirty="0">
              <a:solidFill>
                <a:schemeClr val="bg1"/>
              </a:solidFill>
            </a:endParaRPr>
          </a:p>
        </p:txBody>
      </p:sp>
      <p:sp>
        <p:nvSpPr>
          <p:cNvPr id="7" name="ZoneTexte 6"/>
          <p:cNvSpPr txBox="1"/>
          <p:nvPr/>
        </p:nvSpPr>
        <p:spPr>
          <a:xfrm>
            <a:off x="2326024" y="260648"/>
            <a:ext cx="6192688" cy="646331"/>
          </a:xfrm>
          <a:prstGeom prst="rect">
            <a:avLst/>
          </a:prstGeom>
          <a:noFill/>
        </p:spPr>
        <p:txBody>
          <a:bodyPr wrap="square" rtlCol="0">
            <a:spAutoFit/>
          </a:bodyPr>
          <a:lstStyle/>
          <a:p>
            <a:r>
              <a:rPr lang="fr-FR" sz="3600" dirty="0" smtClean="0">
                <a:solidFill>
                  <a:schemeClr val="bg1"/>
                </a:solidFill>
              </a:rPr>
              <a:t>Calcul et analyse à l'IN2P3</a:t>
            </a:r>
          </a:p>
        </p:txBody>
      </p:sp>
    </p:spTree>
    <p:extLst>
      <p:ext uri="{BB962C8B-B14F-4D97-AF65-F5344CB8AC3E}">
        <p14:creationId xmlns:p14="http://schemas.microsoft.com/office/powerpoint/2010/main" val="777729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10</a:t>
            </a:fld>
            <a:endParaRPr lang="fr-FR"/>
          </a:p>
        </p:txBody>
      </p:sp>
      <p:sp>
        <p:nvSpPr>
          <p:cNvPr id="27" name="Titre 26"/>
          <p:cNvSpPr>
            <a:spLocks noGrp="1"/>
          </p:cNvSpPr>
          <p:nvPr>
            <p:ph type="title"/>
          </p:nvPr>
        </p:nvSpPr>
        <p:spPr/>
        <p:txBody>
          <a:bodyPr/>
          <a:lstStyle/>
          <a:p>
            <a:r>
              <a:rPr lang="fr-FR" dirty="0" smtClean="0"/>
              <a:t>Proposition d'organisation</a:t>
            </a:r>
            <a:endParaRPr lang="fr-FR" dirty="0"/>
          </a:p>
        </p:txBody>
      </p:sp>
      <p:sp>
        <p:nvSpPr>
          <p:cNvPr id="4" name="Espace réservé du pied de page 3"/>
          <p:cNvSpPr>
            <a:spLocks noGrp="1"/>
          </p:cNvSpPr>
          <p:nvPr>
            <p:ph type="ftr" sz="quarter" idx="13"/>
          </p:nvPr>
        </p:nvSpPr>
        <p:spPr/>
        <p:txBody>
          <a:bodyPr/>
          <a:lstStyle/>
          <a:p>
            <a:r>
              <a:rPr lang="fr-FR" smtClean="0"/>
              <a:t>Dominique Boutigny</a:t>
            </a:r>
            <a:endParaRPr lang="fr-FR"/>
          </a:p>
        </p:txBody>
      </p:sp>
      <p:sp>
        <p:nvSpPr>
          <p:cNvPr id="5" name="Ellipse 4"/>
          <p:cNvSpPr/>
          <p:nvPr/>
        </p:nvSpPr>
        <p:spPr>
          <a:xfrm>
            <a:off x="3321630" y="2780928"/>
            <a:ext cx="2279442" cy="8881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Calcul LSST-France</a:t>
            </a:r>
            <a:endParaRPr lang="fr-FR" dirty="0"/>
          </a:p>
        </p:txBody>
      </p:sp>
      <p:sp>
        <p:nvSpPr>
          <p:cNvPr id="6" name="Rectangle 5"/>
          <p:cNvSpPr/>
          <p:nvPr/>
        </p:nvSpPr>
        <p:spPr>
          <a:xfrm>
            <a:off x="5457056" y="1844824"/>
            <a:ext cx="1320958" cy="4320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err="1" smtClean="0"/>
              <a:t>Réza</a:t>
            </a:r>
            <a:r>
              <a:rPr lang="fr-FR" sz="1600" dirty="0" smtClean="0"/>
              <a:t> Ansari</a:t>
            </a:r>
            <a:endParaRPr lang="fr-FR" sz="1600" dirty="0"/>
          </a:p>
        </p:txBody>
      </p:sp>
      <p:sp>
        <p:nvSpPr>
          <p:cNvPr id="8" name="Rectangle 7"/>
          <p:cNvSpPr/>
          <p:nvPr/>
        </p:nvSpPr>
        <p:spPr>
          <a:xfrm>
            <a:off x="5961112" y="3322415"/>
            <a:ext cx="1320958" cy="5386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Christian Arnault</a:t>
            </a:r>
            <a:endParaRPr lang="fr-FR" sz="1600" dirty="0"/>
          </a:p>
        </p:txBody>
      </p:sp>
      <p:sp>
        <p:nvSpPr>
          <p:cNvPr id="9" name="Rectangle 8"/>
          <p:cNvSpPr/>
          <p:nvPr/>
        </p:nvSpPr>
        <p:spPr>
          <a:xfrm>
            <a:off x="5385048" y="4926093"/>
            <a:ext cx="1392966" cy="5850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Dominique Boutigny</a:t>
            </a:r>
            <a:endParaRPr lang="fr-FR" sz="1600" dirty="0"/>
          </a:p>
        </p:txBody>
      </p:sp>
      <p:sp>
        <p:nvSpPr>
          <p:cNvPr id="10" name="Rectangle 9"/>
          <p:cNvSpPr/>
          <p:nvPr/>
        </p:nvSpPr>
        <p:spPr>
          <a:xfrm>
            <a:off x="2576736" y="4093939"/>
            <a:ext cx="1374081" cy="5802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Emmanuel </a:t>
            </a:r>
            <a:r>
              <a:rPr lang="fr-FR" sz="1600" dirty="0" err="1" smtClean="0"/>
              <a:t>Gangler</a:t>
            </a:r>
            <a:endParaRPr lang="fr-FR" sz="1600" dirty="0"/>
          </a:p>
        </p:txBody>
      </p:sp>
      <p:sp>
        <p:nvSpPr>
          <p:cNvPr id="11" name="Rectangle 10"/>
          <p:cNvSpPr/>
          <p:nvPr/>
        </p:nvSpPr>
        <p:spPr>
          <a:xfrm>
            <a:off x="2053794" y="2055696"/>
            <a:ext cx="1459045" cy="5092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Dominique </a:t>
            </a:r>
            <a:r>
              <a:rPr lang="fr-FR" sz="1600" dirty="0" err="1" smtClean="0"/>
              <a:t>Fouchez</a:t>
            </a:r>
            <a:endParaRPr lang="fr-FR" sz="1600" dirty="0"/>
          </a:p>
        </p:txBody>
      </p:sp>
      <p:sp>
        <p:nvSpPr>
          <p:cNvPr id="12" name="ZoneTexte 11"/>
          <p:cNvSpPr txBox="1"/>
          <p:nvPr/>
        </p:nvSpPr>
        <p:spPr>
          <a:xfrm>
            <a:off x="6681192" y="4533821"/>
            <a:ext cx="1783463"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fr-FR" sz="1400" dirty="0" smtClean="0"/>
              <a:t>Coordination CC</a:t>
            </a:r>
          </a:p>
          <a:p>
            <a:pPr marL="285750" indent="-285750">
              <a:buFont typeface="Wingdings" panose="05000000000000000000" pitchFamily="2" charset="2"/>
              <a:buChar char="Ø"/>
            </a:pPr>
            <a:r>
              <a:rPr lang="fr-FR" sz="1400" dirty="0" smtClean="0"/>
              <a:t>Coordination US</a:t>
            </a:r>
          </a:p>
        </p:txBody>
      </p:sp>
      <p:sp>
        <p:nvSpPr>
          <p:cNvPr id="13" name="ZoneTexte 12"/>
          <p:cNvSpPr txBox="1"/>
          <p:nvPr/>
        </p:nvSpPr>
        <p:spPr>
          <a:xfrm>
            <a:off x="7113240" y="2433938"/>
            <a:ext cx="2592288"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fr-FR" sz="1400" dirty="0" smtClean="0"/>
              <a:t>Animation du groupe calcul</a:t>
            </a:r>
          </a:p>
          <a:p>
            <a:pPr marL="285750" indent="-285750">
              <a:buFont typeface="Wingdings" panose="05000000000000000000" pitchFamily="2" charset="2"/>
              <a:buChar char="Ø"/>
            </a:pPr>
            <a:r>
              <a:rPr lang="fr-FR" sz="1400" dirty="0" smtClean="0"/>
              <a:t>Software</a:t>
            </a:r>
          </a:p>
          <a:p>
            <a:pPr marL="285750" indent="-285750">
              <a:buFont typeface="Wingdings" panose="05000000000000000000" pitchFamily="2" charset="2"/>
              <a:buChar char="Ø"/>
            </a:pPr>
            <a:r>
              <a:rPr lang="fr-FR" sz="1400" dirty="0" smtClean="0"/>
              <a:t>Training</a:t>
            </a:r>
          </a:p>
          <a:p>
            <a:pPr marL="285750" indent="-285750">
              <a:buFont typeface="Wingdings" panose="05000000000000000000" pitchFamily="2" charset="2"/>
              <a:buChar char="Ø"/>
            </a:pPr>
            <a:r>
              <a:rPr lang="fr-FR" sz="1400" dirty="0" smtClean="0"/>
              <a:t>Qualité</a:t>
            </a:r>
          </a:p>
        </p:txBody>
      </p:sp>
      <p:sp>
        <p:nvSpPr>
          <p:cNvPr id="14" name="ZoneTexte 13"/>
          <p:cNvSpPr txBox="1"/>
          <p:nvPr/>
        </p:nvSpPr>
        <p:spPr>
          <a:xfrm>
            <a:off x="6564394" y="1564956"/>
            <a:ext cx="2495466"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fr-FR" sz="1400" dirty="0" smtClean="0"/>
              <a:t>Coordination scientifique</a:t>
            </a:r>
          </a:p>
        </p:txBody>
      </p:sp>
      <p:sp>
        <p:nvSpPr>
          <p:cNvPr id="15" name="ZoneTexte 14"/>
          <p:cNvSpPr txBox="1"/>
          <p:nvPr/>
        </p:nvSpPr>
        <p:spPr>
          <a:xfrm>
            <a:off x="165685" y="1570134"/>
            <a:ext cx="2123019" cy="52322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fr-FR" sz="1400" dirty="0" err="1" smtClean="0"/>
              <a:t>Precursor</a:t>
            </a:r>
            <a:r>
              <a:rPr lang="fr-FR" sz="1400" dirty="0" smtClean="0"/>
              <a:t> </a:t>
            </a:r>
            <a:r>
              <a:rPr lang="fr-FR" sz="1400" dirty="0" err="1" smtClean="0"/>
              <a:t>dataset</a:t>
            </a:r>
            <a:endParaRPr lang="fr-FR" sz="1400" dirty="0" smtClean="0"/>
          </a:p>
          <a:p>
            <a:pPr marL="285750" indent="-285750">
              <a:buFont typeface="Wingdings" panose="05000000000000000000" pitchFamily="2" charset="2"/>
              <a:buChar char="Ø"/>
            </a:pPr>
            <a:r>
              <a:rPr lang="fr-FR" sz="1400" dirty="0" smtClean="0"/>
              <a:t>Data Challenges</a:t>
            </a:r>
          </a:p>
        </p:txBody>
      </p:sp>
      <p:sp>
        <p:nvSpPr>
          <p:cNvPr id="16" name="ZoneTexte 15"/>
          <p:cNvSpPr txBox="1"/>
          <p:nvPr/>
        </p:nvSpPr>
        <p:spPr>
          <a:xfrm>
            <a:off x="788143" y="3904305"/>
            <a:ext cx="1890377"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fr-FR" sz="1400" dirty="0" smtClean="0"/>
              <a:t>Accès aux données</a:t>
            </a:r>
          </a:p>
        </p:txBody>
      </p:sp>
      <p:cxnSp>
        <p:nvCxnSpPr>
          <p:cNvPr id="18" name="Connecteur en angle 17"/>
          <p:cNvCxnSpPr>
            <a:stCxn id="5" idx="6"/>
            <a:endCxn id="8" idx="1"/>
          </p:cNvCxnSpPr>
          <p:nvPr/>
        </p:nvCxnSpPr>
        <p:spPr>
          <a:xfrm>
            <a:off x="5601072" y="3224995"/>
            <a:ext cx="360040" cy="36673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5" idx="7"/>
            <a:endCxn id="6" idx="2"/>
          </p:cNvCxnSpPr>
          <p:nvPr/>
        </p:nvCxnSpPr>
        <p:spPr>
          <a:xfrm rot="5400000" flipH="1" flipV="1">
            <a:off x="5375335" y="2168792"/>
            <a:ext cx="634120" cy="85028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en angle 21"/>
          <p:cNvCxnSpPr>
            <a:stCxn id="5" idx="1"/>
            <a:endCxn id="11" idx="2"/>
          </p:cNvCxnSpPr>
          <p:nvPr/>
        </p:nvCxnSpPr>
        <p:spPr>
          <a:xfrm rot="16200000" flipV="1">
            <a:off x="3046338" y="2301883"/>
            <a:ext cx="346088" cy="87213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a:stCxn id="5" idx="3"/>
            <a:endCxn id="10" idx="0"/>
          </p:cNvCxnSpPr>
          <p:nvPr/>
        </p:nvCxnSpPr>
        <p:spPr>
          <a:xfrm rot="5400000">
            <a:off x="3182142" y="3620633"/>
            <a:ext cx="554941" cy="39167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5" idx="5"/>
            <a:endCxn id="9" idx="1"/>
          </p:cNvCxnSpPr>
          <p:nvPr/>
        </p:nvCxnSpPr>
        <p:spPr>
          <a:xfrm rot="16200000" flipH="1">
            <a:off x="4486336" y="4319916"/>
            <a:ext cx="1679630" cy="11779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272480" y="2514425"/>
            <a:ext cx="2016224"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fr-FR" sz="1400" dirty="0" smtClean="0"/>
              <a:t>Ph. Gris</a:t>
            </a:r>
          </a:p>
          <a:p>
            <a:pPr marL="285750" indent="-285750">
              <a:buFont typeface="Arial" panose="020B0604020202020204" pitchFamily="34" charset="0"/>
              <a:buChar char="•"/>
            </a:pPr>
            <a:r>
              <a:rPr lang="fr-FR" sz="1400" dirty="0" smtClean="0"/>
              <a:t>É. </a:t>
            </a:r>
            <a:r>
              <a:rPr lang="fr-FR" sz="1400" dirty="0" err="1" smtClean="0"/>
              <a:t>Nuss</a:t>
            </a:r>
            <a:endParaRPr lang="fr-FR" sz="1400" dirty="0" smtClean="0"/>
          </a:p>
          <a:p>
            <a:pPr marL="285750" indent="-285750">
              <a:buFont typeface="Arial" panose="020B0604020202020204" pitchFamily="34" charset="0"/>
              <a:buChar char="•"/>
            </a:pPr>
            <a:r>
              <a:rPr lang="fr-FR" sz="1400" dirty="0" smtClean="0"/>
              <a:t>J. Cohen-</a:t>
            </a:r>
            <a:r>
              <a:rPr lang="fr-FR" sz="1400" dirty="0" err="1" smtClean="0"/>
              <a:t>Tanugi</a:t>
            </a:r>
            <a:endParaRPr lang="fr-FR" sz="1400" dirty="0" smtClean="0"/>
          </a:p>
          <a:p>
            <a:pPr marL="285750" indent="-285750">
              <a:buFont typeface="Arial" panose="020B0604020202020204" pitchFamily="34" charset="0"/>
              <a:buChar char="•"/>
            </a:pPr>
            <a:r>
              <a:rPr lang="fr-FR" sz="1400" dirty="0" smtClean="0"/>
              <a:t>Bogdan </a:t>
            </a:r>
            <a:r>
              <a:rPr lang="fr-FR" sz="1400" dirty="0" err="1" smtClean="0"/>
              <a:t>Vulpescu</a:t>
            </a:r>
            <a:endParaRPr lang="fr-FR" sz="1400" dirty="0" smtClean="0"/>
          </a:p>
          <a:p>
            <a:pPr marL="285750" indent="-285750">
              <a:buFont typeface="Arial" panose="020B0604020202020204" pitchFamily="34" charset="0"/>
              <a:buChar char="•"/>
            </a:pPr>
            <a:r>
              <a:rPr lang="fr-FR" sz="1400" dirty="0" smtClean="0"/>
              <a:t>…</a:t>
            </a:r>
          </a:p>
        </p:txBody>
      </p:sp>
      <p:sp>
        <p:nvSpPr>
          <p:cNvPr id="29" name="ZoneTexte 28"/>
          <p:cNvSpPr txBox="1"/>
          <p:nvPr/>
        </p:nvSpPr>
        <p:spPr>
          <a:xfrm>
            <a:off x="1136576" y="4581128"/>
            <a:ext cx="1541944" cy="1169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fr-FR" sz="1400" dirty="0" smtClean="0"/>
              <a:t>O. Aidel</a:t>
            </a:r>
          </a:p>
          <a:p>
            <a:pPr marL="285750" indent="-285750">
              <a:buFont typeface="Arial" panose="020B0604020202020204" pitchFamily="34" charset="0"/>
              <a:buChar char="•"/>
            </a:pPr>
            <a:r>
              <a:rPr lang="fr-FR" sz="1400" dirty="0" smtClean="0"/>
              <a:t>Y. Calas</a:t>
            </a:r>
          </a:p>
          <a:p>
            <a:pPr marL="285750" indent="-285750">
              <a:buFont typeface="Arial" panose="020B0604020202020204" pitchFamily="34" charset="0"/>
              <a:buChar char="•"/>
            </a:pPr>
            <a:r>
              <a:rPr lang="fr-FR" sz="1400" dirty="0" smtClean="0"/>
              <a:t>F. Jammes</a:t>
            </a:r>
          </a:p>
          <a:p>
            <a:pPr marL="285750" indent="-285750">
              <a:buFont typeface="Arial" panose="020B0604020202020204" pitchFamily="34" charset="0"/>
              <a:buChar char="•"/>
            </a:pPr>
            <a:r>
              <a:rPr lang="fr-FR" sz="1400" dirty="0" smtClean="0"/>
              <a:t>E. </a:t>
            </a:r>
            <a:r>
              <a:rPr lang="fr-FR" sz="1400" dirty="0" err="1" smtClean="0"/>
              <a:t>Medernach</a:t>
            </a:r>
            <a:endParaRPr lang="fr-FR" sz="1400" dirty="0" smtClean="0"/>
          </a:p>
          <a:p>
            <a:pPr marL="285750" indent="-285750">
              <a:buFont typeface="Arial" panose="020B0604020202020204" pitchFamily="34" charset="0"/>
              <a:buChar char="•"/>
            </a:pPr>
            <a:r>
              <a:rPr lang="fr-FR" sz="1400" dirty="0" smtClean="0"/>
              <a:t>…</a:t>
            </a:r>
          </a:p>
        </p:txBody>
      </p:sp>
      <p:sp>
        <p:nvSpPr>
          <p:cNvPr id="30" name="ZoneTexte 29"/>
          <p:cNvSpPr txBox="1"/>
          <p:nvPr/>
        </p:nvSpPr>
        <p:spPr>
          <a:xfrm>
            <a:off x="6681192" y="5385286"/>
            <a:ext cx="1252074"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marL="285750" indent="-285750">
              <a:buFont typeface="Wingdings" panose="05000000000000000000" pitchFamily="2" charset="2"/>
              <a:buChar char="§"/>
            </a:pPr>
            <a:r>
              <a:rPr lang="fr-FR" sz="1400" dirty="0" smtClean="0"/>
              <a:t>R. </a:t>
            </a:r>
            <a:r>
              <a:rPr lang="fr-FR" sz="1400" dirty="0" err="1" smtClean="0"/>
              <a:t>Lemrani</a:t>
            </a:r>
            <a:endParaRPr lang="fr-FR" sz="1400" dirty="0" smtClean="0"/>
          </a:p>
          <a:p>
            <a:pPr marL="285750" indent="-285750">
              <a:buFont typeface="Wingdings" panose="05000000000000000000" pitchFamily="2" charset="2"/>
              <a:buChar char="§"/>
            </a:pPr>
            <a:r>
              <a:rPr lang="fr-FR" sz="1400" dirty="0" smtClean="0"/>
              <a:t>…</a:t>
            </a:r>
          </a:p>
        </p:txBody>
      </p:sp>
      <p:sp>
        <p:nvSpPr>
          <p:cNvPr id="25" name="ZoneTexte 24"/>
          <p:cNvSpPr txBox="1"/>
          <p:nvPr/>
        </p:nvSpPr>
        <p:spPr>
          <a:xfrm>
            <a:off x="128464" y="6021288"/>
            <a:ext cx="806489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800" dirty="0" smtClean="0"/>
              <a:t>Pourrait aussi être complété par une activité de développement dans  </a:t>
            </a:r>
            <a:r>
              <a:rPr lang="fr-FR" sz="1800" dirty="0" err="1" smtClean="0"/>
              <a:t>ImSim</a:t>
            </a:r>
            <a:r>
              <a:rPr lang="fr-FR" sz="1800" dirty="0" smtClean="0"/>
              <a:t> …</a:t>
            </a:r>
          </a:p>
        </p:txBody>
      </p:sp>
    </p:spTree>
    <p:extLst>
      <p:ext uri="{BB962C8B-B14F-4D97-AF65-F5344CB8AC3E}">
        <p14:creationId xmlns:p14="http://schemas.microsoft.com/office/powerpoint/2010/main" val="3224123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6588173-256E-40A0-9C88-9330552434CB}" type="slidenum">
              <a:rPr lang="fr-FR" smtClean="0"/>
              <a:t>2</a:t>
            </a:fld>
            <a:endParaRPr lang="fr-FR"/>
          </a:p>
        </p:txBody>
      </p:sp>
      <p:sp>
        <p:nvSpPr>
          <p:cNvPr id="6" name="Titre 5"/>
          <p:cNvSpPr>
            <a:spLocks noGrp="1"/>
          </p:cNvSpPr>
          <p:nvPr>
            <p:ph type="title"/>
          </p:nvPr>
        </p:nvSpPr>
        <p:spPr>
          <a:xfrm>
            <a:off x="1568624" y="188640"/>
            <a:ext cx="7842076" cy="994122"/>
          </a:xfrm>
        </p:spPr>
        <p:txBody>
          <a:bodyPr>
            <a:noAutofit/>
          </a:bodyPr>
          <a:lstStyle/>
          <a:p>
            <a:r>
              <a:rPr lang="fr-FR" sz="3600" dirty="0" smtClean="0"/>
              <a:t>Vers une contribution de l'IN2P3 au Data Release </a:t>
            </a:r>
            <a:r>
              <a:rPr lang="fr-FR" sz="3600" dirty="0" err="1" smtClean="0"/>
              <a:t>Processing</a:t>
            </a:r>
            <a:r>
              <a:rPr lang="fr-FR" sz="3600" dirty="0" smtClean="0"/>
              <a:t> </a:t>
            </a:r>
            <a:endParaRPr lang="fr-FR" sz="3600" dirty="0"/>
          </a:p>
        </p:txBody>
      </p:sp>
      <p:sp>
        <p:nvSpPr>
          <p:cNvPr id="5" name="Espace réservé du pied de page 4"/>
          <p:cNvSpPr>
            <a:spLocks noGrp="1"/>
          </p:cNvSpPr>
          <p:nvPr>
            <p:ph type="ftr" sz="quarter" idx="13"/>
          </p:nvPr>
        </p:nvSpPr>
        <p:spPr/>
        <p:txBody>
          <a:bodyPr/>
          <a:lstStyle/>
          <a:p>
            <a:r>
              <a:rPr lang="fr-FR" smtClean="0"/>
              <a:t>Dominique Boutigny</a:t>
            </a:r>
            <a:endParaRPr lang="fr-FR" dirty="0"/>
          </a:p>
        </p:txBody>
      </p:sp>
      <p:sp>
        <p:nvSpPr>
          <p:cNvPr id="7" name="Rectangle 6"/>
          <p:cNvSpPr/>
          <p:nvPr/>
        </p:nvSpPr>
        <p:spPr>
          <a:xfrm>
            <a:off x="992560" y="1844824"/>
            <a:ext cx="7992888" cy="2677656"/>
          </a:xfrm>
          <a:prstGeom prst="rect">
            <a:avLst/>
          </a:prstGeom>
        </p:spPr>
        <p:txBody>
          <a:bodyPr wrap="square">
            <a:spAutoFit/>
          </a:bodyPr>
          <a:lstStyle/>
          <a:p>
            <a:r>
              <a:rPr lang="en-US" sz="1400" i="1" dirty="0" smtClean="0">
                <a:cs typeface="Times New Roman" pitchFamily="18" charset="0"/>
              </a:rPr>
              <a:t>"…While </a:t>
            </a:r>
            <a:r>
              <a:rPr lang="en-US" sz="1400" i="1" dirty="0">
                <a:cs typeface="Times New Roman" pitchFamily="18" charset="0"/>
              </a:rPr>
              <a:t>the details of our participation remain to be negotiated, we are </a:t>
            </a:r>
            <a:r>
              <a:rPr lang="en-US" sz="1400" i="1" dirty="0" err="1">
                <a:cs typeface="Times New Roman" pitchFamily="18" charset="0"/>
              </a:rPr>
              <a:t>baselining</a:t>
            </a:r>
            <a:r>
              <a:rPr lang="en-US" sz="1400" i="1" dirty="0">
                <a:cs typeface="Times New Roman" pitchFamily="18" charset="0"/>
              </a:rPr>
              <a:t> a plan to participate in the annual data release processing.  In this scenario, we will negotiate with the French NREN </a:t>
            </a:r>
            <a:r>
              <a:rPr lang="en-US" sz="1400" i="1" dirty="0" err="1">
                <a:cs typeface="Times New Roman" pitchFamily="18" charset="0"/>
              </a:rPr>
              <a:t>Renater</a:t>
            </a:r>
            <a:r>
              <a:rPr lang="en-US" sz="1400" i="1" dirty="0">
                <a:cs typeface="Times New Roman" pitchFamily="18" charset="0"/>
              </a:rPr>
              <a:t> in order to provide the required communications bandwidth between the US and Europe. We will also contribute processing hardware and labor necessary to process </a:t>
            </a:r>
            <a:r>
              <a:rPr lang="en-US" sz="1400" b="1" i="1" u="sng" dirty="0">
                <a:cs typeface="Times New Roman" pitchFamily="18" charset="0"/>
              </a:rPr>
              <a:t>approximately 50% of the data </a:t>
            </a:r>
            <a:r>
              <a:rPr lang="en-US" sz="1400" i="1" dirty="0">
                <a:cs typeface="Times New Roman" pitchFamily="18" charset="0"/>
              </a:rPr>
              <a:t>at our CC-IN2P3 computing facility in Lyon, France.  The entire data set will be transferred from the LSST Archive Center at NCSA to CC-IN2P3, where 50% will be processed using the Data Management System Data Release Production software, and the processed data will then be transferred back to NCSA.  The other 50% of the processed data will be transferred from NCSA to CC-IN2P3, so that both centers can merge the parts and </a:t>
            </a:r>
            <a:r>
              <a:rPr lang="en-US" sz="1400" b="1" i="1" u="sng" dirty="0">
                <a:cs typeface="Times New Roman" pitchFamily="18" charset="0"/>
              </a:rPr>
              <a:t>end up with a full data release</a:t>
            </a:r>
            <a:r>
              <a:rPr lang="en-US" sz="1400" i="1" dirty="0">
                <a:cs typeface="Times New Roman" pitchFamily="18" charset="0"/>
              </a:rPr>
              <a:t>.  We have made an estimate of the required hardware contribution based on the Data Management Infrastructure Sizing Model in the above scenario and can commit to provide the necessary resources.  We understand that the infrastructure, software, and processing parameters must be maintained consistent with the overall Data Management System </a:t>
            </a:r>
            <a:r>
              <a:rPr lang="en-US" sz="1400" i="1" dirty="0" smtClean="0">
                <a:cs typeface="Times New Roman" pitchFamily="18" charset="0"/>
              </a:rPr>
              <a:t>design…"</a:t>
            </a:r>
            <a:endParaRPr lang="fr-FR" sz="1400" i="1" dirty="0">
              <a:cs typeface="Times New Roman" pitchFamily="18" charset="0"/>
            </a:endParaRPr>
          </a:p>
        </p:txBody>
      </p:sp>
      <p:sp>
        <p:nvSpPr>
          <p:cNvPr id="8" name="ZoneTexte 7"/>
          <p:cNvSpPr txBox="1"/>
          <p:nvPr/>
        </p:nvSpPr>
        <p:spPr>
          <a:xfrm>
            <a:off x="272480" y="1340768"/>
            <a:ext cx="7128792" cy="369332"/>
          </a:xfrm>
          <a:prstGeom prst="rect">
            <a:avLst/>
          </a:prstGeom>
          <a:noFill/>
        </p:spPr>
        <p:txBody>
          <a:bodyPr wrap="square" rtlCol="0">
            <a:spAutoFit/>
          </a:bodyPr>
          <a:lstStyle/>
          <a:p>
            <a:r>
              <a:rPr lang="fr-FR" sz="1800" dirty="0" smtClean="0"/>
              <a:t>Lettre de Jacques Martino au management de LSST – 7/12/2011</a:t>
            </a:r>
          </a:p>
        </p:txBody>
      </p:sp>
      <p:sp>
        <p:nvSpPr>
          <p:cNvPr id="9" name="Espace réservé de la date 8"/>
          <p:cNvSpPr>
            <a:spLocks noGrp="1"/>
          </p:cNvSpPr>
          <p:nvPr>
            <p:ph type="dt" sz="half" idx="10"/>
          </p:nvPr>
        </p:nvSpPr>
        <p:spPr/>
        <p:txBody>
          <a:bodyPr/>
          <a:lstStyle/>
          <a:p>
            <a:r>
              <a:rPr lang="fr-FR" dirty="0" smtClean="0"/>
              <a:t>18-19 décembre 2013</a:t>
            </a:r>
            <a:endParaRPr lang="fr-FR" dirty="0"/>
          </a:p>
        </p:txBody>
      </p:sp>
      <p:sp>
        <p:nvSpPr>
          <p:cNvPr id="10" name="ZoneTexte 9"/>
          <p:cNvSpPr txBox="1"/>
          <p:nvPr/>
        </p:nvSpPr>
        <p:spPr>
          <a:xfrm>
            <a:off x="416496" y="4593902"/>
            <a:ext cx="9001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800" dirty="0" smtClean="0">
                <a:sym typeface="Wingdings" panose="05000000000000000000" pitchFamily="2" charset="2"/>
              </a:rPr>
              <a:t>Jeu complet de données au CC-IN2P3</a:t>
            </a:r>
          </a:p>
          <a:p>
            <a:pPr marL="858713" lvl="1" indent="-342900">
              <a:buFont typeface="Wingdings" panose="05000000000000000000" pitchFamily="2" charset="2"/>
              <a:buChar char="Ø"/>
            </a:pPr>
            <a:r>
              <a:rPr lang="fr-FR" sz="1800" dirty="0" smtClean="0">
                <a:sym typeface="Wingdings" panose="05000000000000000000" pitchFamily="2" charset="2"/>
              </a:rPr>
              <a:t>Accès facilité aux données</a:t>
            </a:r>
          </a:p>
          <a:p>
            <a:pPr marL="858713" lvl="1" indent="-342900">
              <a:buFont typeface="Wingdings" panose="05000000000000000000" pitchFamily="2" charset="2"/>
              <a:buChar char="Ø"/>
            </a:pPr>
            <a:r>
              <a:rPr lang="fr-FR" sz="1800" dirty="0" smtClean="0">
                <a:sym typeface="Wingdings" panose="05000000000000000000" pitchFamily="2" charset="2"/>
              </a:rPr>
              <a:t>Impact fort sur notre capacité à exploiter scientifiquement les données</a:t>
            </a:r>
            <a:endParaRPr lang="fr-FR" sz="1800" dirty="0" smtClean="0"/>
          </a:p>
        </p:txBody>
      </p:sp>
    </p:spTree>
    <p:extLst>
      <p:ext uri="{BB962C8B-B14F-4D97-AF65-F5344CB8AC3E}">
        <p14:creationId xmlns:p14="http://schemas.microsoft.com/office/powerpoint/2010/main" val="1972786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dirty="0"/>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3</a:t>
            </a:fld>
            <a:endParaRPr lang="fr-FR"/>
          </a:p>
        </p:txBody>
      </p:sp>
      <p:sp>
        <p:nvSpPr>
          <p:cNvPr id="4" name="Titre 3"/>
          <p:cNvSpPr>
            <a:spLocks noGrp="1"/>
          </p:cNvSpPr>
          <p:nvPr>
            <p:ph type="title"/>
          </p:nvPr>
        </p:nvSpPr>
        <p:spPr/>
        <p:txBody>
          <a:bodyPr/>
          <a:lstStyle/>
          <a:p>
            <a:r>
              <a:rPr lang="fr-FR" dirty="0" smtClean="0"/>
              <a:t>Split DRP</a:t>
            </a:r>
            <a:endParaRPr lang="fr-FR" dirty="0"/>
          </a:p>
        </p:txBody>
      </p:sp>
      <p:sp>
        <p:nvSpPr>
          <p:cNvPr id="5" name="Espace réservé du pied de page 4"/>
          <p:cNvSpPr>
            <a:spLocks noGrp="1"/>
          </p:cNvSpPr>
          <p:nvPr>
            <p:ph type="ftr" sz="quarter" idx="13"/>
          </p:nvPr>
        </p:nvSpPr>
        <p:spPr/>
        <p:txBody>
          <a:bodyPr/>
          <a:lstStyle/>
          <a:p>
            <a:r>
              <a:rPr lang="fr-FR" smtClean="0"/>
              <a:t>Dominique Boutigny</a:t>
            </a:r>
            <a:endParaRPr lang="fr-FR" dirty="0"/>
          </a:p>
        </p:txBody>
      </p:sp>
      <p:sp>
        <p:nvSpPr>
          <p:cNvPr id="6" name="ZoneTexte 5"/>
          <p:cNvSpPr txBox="1"/>
          <p:nvPr/>
        </p:nvSpPr>
        <p:spPr>
          <a:xfrm>
            <a:off x="416496" y="1402626"/>
            <a:ext cx="7344816" cy="369332"/>
          </a:xfrm>
          <a:prstGeom prst="rect">
            <a:avLst/>
          </a:prstGeom>
          <a:noFill/>
        </p:spPr>
        <p:txBody>
          <a:bodyPr wrap="square" rtlCol="0">
            <a:spAutoFit/>
          </a:bodyPr>
          <a:lstStyle/>
          <a:p>
            <a:r>
              <a:rPr lang="fr-FR" sz="1800" dirty="0" smtClean="0"/>
              <a:t>Pas mal d'étapes à passer pour concrétiser cet engagement </a:t>
            </a:r>
          </a:p>
        </p:txBody>
      </p:sp>
      <p:sp>
        <p:nvSpPr>
          <p:cNvPr id="7" name="ZoneTexte 6"/>
          <p:cNvSpPr txBox="1"/>
          <p:nvPr/>
        </p:nvSpPr>
        <p:spPr>
          <a:xfrm>
            <a:off x="416496" y="1988840"/>
            <a:ext cx="8280920" cy="2308324"/>
          </a:xfrm>
          <a:prstGeom prst="rect">
            <a:avLst/>
          </a:prstGeom>
          <a:noFill/>
        </p:spPr>
        <p:txBody>
          <a:bodyPr wrap="square" rtlCol="0">
            <a:spAutoFit/>
          </a:bodyPr>
          <a:lstStyle/>
          <a:p>
            <a:pPr marL="285750" indent="-285750">
              <a:buFont typeface="Wingdings" panose="05000000000000000000" pitchFamily="2" charset="2"/>
              <a:buChar char="ü"/>
            </a:pPr>
            <a:r>
              <a:rPr lang="fr-FR" sz="1800" dirty="0" smtClean="0"/>
              <a:t>Convaincre LSST de la capacité de l'IN2P3 à remplir cet engagement</a:t>
            </a:r>
          </a:p>
          <a:p>
            <a:pPr marL="801563" lvl="1" indent="-285750">
              <a:buFont typeface="Wingdings" panose="05000000000000000000" pitchFamily="2" charset="2"/>
              <a:buChar char="§"/>
            </a:pPr>
            <a:r>
              <a:rPr lang="fr-FR" sz="1800" dirty="0" smtClean="0"/>
              <a:t>Le Data Challenge de cet été était un test crucial </a:t>
            </a:r>
            <a:r>
              <a:rPr lang="fr-FR" sz="1800" dirty="0" smtClean="0">
                <a:sym typeface="Wingdings" panose="05000000000000000000" pitchFamily="2" charset="2"/>
              </a:rPr>
              <a:t> </a:t>
            </a:r>
          </a:p>
          <a:p>
            <a:pPr marL="1317376" lvl="2" indent="-285750">
              <a:buFont typeface="Wingdings" panose="05000000000000000000" pitchFamily="2" charset="2"/>
              <a:buChar char="§"/>
            </a:pPr>
            <a:r>
              <a:rPr lang="fr-FR" sz="1800" dirty="0" smtClean="0">
                <a:sym typeface="Wingdings" panose="05000000000000000000" pitchFamily="2" charset="2"/>
              </a:rPr>
              <a:t>Capacité à s'organiser</a:t>
            </a:r>
          </a:p>
          <a:p>
            <a:pPr marL="1317376" lvl="2" indent="-285750">
              <a:buFont typeface="Wingdings" panose="05000000000000000000" pitchFamily="2" charset="2"/>
              <a:buChar char="§"/>
            </a:pPr>
            <a:r>
              <a:rPr lang="fr-FR" sz="1800" dirty="0" smtClean="0">
                <a:sym typeface="Wingdings" panose="05000000000000000000" pitchFamily="2" charset="2"/>
              </a:rPr>
              <a:t>Mobilisation des ressources nécessaires</a:t>
            </a:r>
          </a:p>
          <a:p>
            <a:pPr marL="1317376" lvl="2" indent="-285750">
              <a:buFont typeface="Wingdings" panose="05000000000000000000" pitchFamily="2" charset="2"/>
              <a:buChar char="§"/>
            </a:pPr>
            <a:r>
              <a:rPr lang="fr-FR" sz="1800" dirty="0" smtClean="0">
                <a:sym typeface="Wingdings" panose="05000000000000000000" pitchFamily="2" charset="2"/>
              </a:rPr>
              <a:t>Mise en place d'un environnement de production à partir de 0</a:t>
            </a:r>
          </a:p>
          <a:p>
            <a:pPr marL="1317376" lvl="2" indent="-285750">
              <a:buFont typeface="Wingdings" panose="05000000000000000000" pitchFamily="2" charset="2"/>
              <a:buChar char="§"/>
            </a:pPr>
            <a:r>
              <a:rPr lang="fr-FR" sz="1800" dirty="0" smtClean="0">
                <a:sym typeface="Wingdings" panose="05000000000000000000" pitchFamily="2" charset="2"/>
              </a:rPr>
              <a:t>Capacité d'adaptation du CC à diverses contraintes apparues en cours de route</a:t>
            </a:r>
          </a:p>
          <a:p>
            <a:pPr marL="1317376" lvl="2" indent="-285750">
              <a:buFont typeface="Wingdings" panose="05000000000000000000" pitchFamily="2" charset="2"/>
              <a:buChar char="§"/>
            </a:pPr>
            <a:r>
              <a:rPr lang="fr-FR" sz="1800" dirty="0" smtClean="0">
                <a:sym typeface="Wingdings" panose="05000000000000000000" pitchFamily="2" charset="2"/>
              </a:rPr>
              <a:t>…</a:t>
            </a:r>
            <a:endParaRPr lang="fr-FR" sz="1800" dirty="0" smtClean="0"/>
          </a:p>
        </p:txBody>
      </p:sp>
      <p:sp>
        <p:nvSpPr>
          <p:cNvPr id="8" name="ZoneTexte 7"/>
          <p:cNvSpPr txBox="1"/>
          <p:nvPr/>
        </p:nvSpPr>
        <p:spPr>
          <a:xfrm>
            <a:off x="416496" y="4255928"/>
            <a:ext cx="9073008" cy="2031325"/>
          </a:xfrm>
          <a:prstGeom prst="rect">
            <a:avLst/>
          </a:prstGeom>
          <a:noFill/>
        </p:spPr>
        <p:txBody>
          <a:bodyPr wrap="square" rtlCol="0">
            <a:spAutoFit/>
          </a:bodyPr>
          <a:lstStyle/>
          <a:p>
            <a:pPr marL="285750" indent="-285750">
              <a:buFont typeface="Wingdings" panose="05000000000000000000" pitchFamily="2" charset="2"/>
              <a:buChar char="ü"/>
            </a:pPr>
            <a:r>
              <a:rPr lang="fr-FR" sz="1800" dirty="0" smtClean="0"/>
              <a:t>Faire en sorte que LSST confirme sa volonté de faire aboutir le modèle du Split DRP</a:t>
            </a:r>
          </a:p>
          <a:p>
            <a:pPr marL="801563" lvl="1" indent="-285750">
              <a:buFont typeface="Wingdings" panose="05000000000000000000" pitchFamily="2" charset="2"/>
              <a:buChar char="§"/>
            </a:pPr>
            <a:r>
              <a:rPr lang="fr-FR" sz="1800" dirty="0" smtClean="0"/>
              <a:t>Accord pour ne pas présenter ce modèle lors de la Final Design </a:t>
            </a:r>
            <a:r>
              <a:rPr lang="fr-FR" sz="1800" dirty="0" err="1" smtClean="0"/>
              <a:t>Review</a:t>
            </a:r>
            <a:r>
              <a:rPr lang="fr-FR" sz="1800" dirty="0" smtClean="0"/>
              <a:t> (pas de rôle officiel de l'IN2P3 dans la phase construction du DM) </a:t>
            </a:r>
            <a:r>
              <a:rPr lang="fr-FR" sz="1800" dirty="0" smtClean="0">
                <a:sym typeface="Wingdings" panose="05000000000000000000" pitchFamily="2" charset="2"/>
              </a:rPr>
              <a:t> Le modèle est construit comme si le NCSA assurait l'ensemble du DRP.</a:t>
            </a:r>
          </a:p>
          <a:p>
            <a:pPr marL="801563" lvl="1" indent="-285750">
              <a:buFont typeface="Wingdings" panose="05000000000000000000" pitchFamily="2" charset="2"/>
              <a:buChar char="§"/>
            </a:pPr>
            <a:r>
              <a:rPr lang="fr-FR" sz="1800" dirty="0" smtClean="0">
                <a:sym typeface="Wingdings" panose="05000000000000000000" pitchFamily="2" charset="2"/>
              </a:rPr>
              <a:t>Inquiétudes levées suite à une discussion avec Steve Kahn qui charge officiellement Jeff Kantor de mettre en place un MOA (</a:t>
            </a:r>
            <a:r>
              <a:rPr lang="fr-FR" sz="1800" dirty="0" err="1" smtClean="0">
                <a:sym typeface="Wingdings" panose="05000000000000000000" pitchFamily="2" charset="2"/>
              </a:rPr>
              <a:t>board</a:t>
            </a:r>
            <a:r>
              <a:rPr lang="fr-FR" sz="1800" dirty="0" smtClean="0">
                <a:sym typeface="Wingdings" panose="05000000000000000000" pitchFamily="2" charset="2"/>
              </a:rPr>
              <a:t> LSSTC d'avril) suivi d'un MOU spécifiant le rôle de l'IN2P3 dans le DRP  </a:t>
            </a:r>
            <a:r>
              <a:rPr lang="fr-FR" sz="1800" dirty="0">
                <a:sym typeface="Wingdings" panose="05000000000000000000" pitchFamily="2" charset="2"/>
              </a:rPr>
              <a:t> </a:t>
            </a:r>
            <a:r>
              <a:rPr lang="fr-FR" sz="1800" dirty="0" smtClean="0">
                <a:sym typeface="Wingdings" panose="05000000000000000000" pitchFamily="2" charset="2"/>
              </a:rPr>
              <a:t>(même si du coup ça va un peu vite !)</a:t>
            </a:r>
            <a:endParaRPr lang="fr-FR" sz="1800" dirty="0" smtClean="0"/>
          </a:p>
        </p:txBody>
      </p:sp>
    </p:spTree>
    <p:extLst>
      <p:ext uri="{BB962C8B-B14F-4D97-AF65-F5344CB8AC3E}">
        <p14:creationId xmlns:p14="http://schemas.microsoft.com/office/powerpoint/2010/main" val="2114336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dirty="0"/>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4</a:t>
            </a:fld>
            <a:endParaRPr lang="fr-FR"/>
          </a:p>
        </p:txBody>
      </p:sp>
      <p:sp>
        <p:nvSpPr>
          <p:cNvPr id="4" name="Titre 3"/>
          <p:cNvSpPr>
            <a:spLocks noGrp="1"/>
          </p:cNvSpPr>
          <p:nvPr>
            <p:ph type="title"/>
          </p:nvPr>
        </p:nvSpPr>
        <p:spPr/>
        <p:txBody>
          <a:bodyPr/>
          <a:lstStyle/>
          <a:p>
            <a:r>
              <a:rPr lang="fr-FR" dirty="0" smtClean="0"/>
              <a:t>Split DRP</a:t>
            </a:r>
            <a:endParaRPr lang="fr-FR" dirty="0"/>
          </a:p>
        </p:txBody>
      </p:sp>
      <p:sp>
        <p:nvSpPr>
          <p:cNvPr id="5" name="Espace réservé du pied de page 4"/>
          <p:cNvSpPr>
            <a:spLocks noGrp="1"/>
          </p:cNvSpPr>
          <p:nvPr>
            <p:ph type="ftr" sz="quarter" idx="13"/>
          </p:nvPr>
        </p:nvSpPr>
        <p:spPr/>
        <p:txBody>
          <a:bodyPr/>
          <a:lstStyle/>
          <a:p>
            <a:r>
              <a:rPr lang="fr-FR" smtClean="0"/>
              <a:t>Dominique Boutigny</a:t>
            </a:r>
            <a:endParaRPr lang="fr-FR" dirty="0"/>
          </a:p>
        </p:txBody>
      </p:sp>
      <p:sp>
        <p:nvSpPr>
          <p:cNvPr id="6" name="ZoneTexte 5"/>
          <p:cNvSpPr txBox="1"/>
          <p:nvPr/>
        </p:nvSpPr>
        <p:spPr>
          <a:xfrm>
            <a:off x="200472" y="1337766"/>
            <a:ext cx="9361040" cy="646331"/>
          </a:xfrm>
          <a:prstGeom prst="rect">
            <a:avLst/>
          </a:prstGeom>
          <a:noFill/>
        </p:spPr>
        <p:txBody>
          <a:bodyPr wrap="square" rtlCol="0">
            <a:spAutoFit/>
          </a:bodyPr>
          <a:lstStyle/>
          <a:p>
            <a:pPr marL="285750" indent="-285750">
              <a:buFont typeface="Wingdings" panose="05000000000000000000" pitchFamily="2" charset="2"/>
              <a:buChar char="ü"/>
            </a:pPr>
            <a:r>
              <a:rPr lang="fr-FR" sz="1800" dirty="0" smtClean="0"/>
              <a:t>Le plus difficile est maintenant d'obtenir une confirmation de l'engagement de l'IN2P3 pour le financement de l'opération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76" y="2132856"/>
            <a:ext cx="4546462" cy="285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6393160" y="2276872"/>
            <a:ext cx="936104" cy="369332"/>
          </a:xfrm>
          <a:prstGeom prst="rect">
            <a:avLst/>
          </a:prstGeom>
          <a:noFill/>
        </p:spPr>
        <p:txBody>
          <a:bodyPr wrap="square" rtlCol="0">
            <a:spAutoFit/>
          </a:bodyPr>
          <a:lstStyle/>
          <a:p>
            <a:pPr algn="ctr"/>
            <a:r>
              <a:rPr lang="fr-FR" sz="1800" dirty="0" smtClean="0"/>
              <a:t>1.7 M€</a:t>
            </a:r>
          </a:p>
        </p:txBody>
      </p:sp>
      <p:cxnSp>
        <p:nvCxnSpPr>
          <p:cNvPr id="11" name="Connecteur droit avec flèche 10"/>
          <p:cNvCxnSpPr/>
          <p:nvPr/>
        </p:nvCxnSpPr>
        <p:spPr>
          <a:xfrm>
            <a:off x="7329264" y="2461538"/>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8" idx="1"/>
          </p:cNvCxnSpPr>
          <p:nvPr/>
        </p:nvCxnSpPr>
        <p:spPr>
          <a:xfrm flipH="1">
            <a:off x="5817096" y="246153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67477" y="2532018"/>
            <a:ext cx="5184576" cy="1477328"/>
          </a:xfrm>
          <a:prstGeom prst="rect">
            <a:avLst/>
          </a:prstGeom>
          <a:noFill/>
        </p:spPr>
        <p:txBody>
          <a:bodyPr wrap="square" rtlCol="0">
            <a:spAutoFit/>
          </a:bodyPr>
          <a:lstStyle/>
          <a:p>
            <a:r>
              <a:rPr lang="fr-FR" sz="1800" dirty="0" smtClean="0"/>
              <a:t>Contribution de ~30 </a:t>
            </a:r>
            <a:r>
              <a:rPr lang="fr-FR" sz="1800" dirty="0"/>
              <a:t>M</a:t>
            </a:r>
            <a:r>
              <a:rPr lang="fr-FR" sz="1800" dirty="0" smtClean="0"/>
              <a:t>€</a:t>
            </a:r>
            <a:r>
              <a:rPr lang="fr-FR" sz="1800" dirty="0"/>
              <a:t> </a:t>
            </a:r>
            <a:r>
              <a:rPr lang="fr-FR" sz="1800" dirty="0" smtClean="0"/>
              <a:t>(total ) / 16 M€ (hardware)</a:t>
            </a:r>
            <a:endParaRPr lang="fr-FR" sz="1800" dirty="0"/>
          </a:p>
          <a:p>
            <a:r>
              <a:rPr lang="fr-FR" sz="1800" dirty="0" smtClean="0"/>
              <a:t> entre maintenant et 2030</a:t>
            </a:r>
          </a:p>
          <a:p>
            <a:endParaRPr lang="fr-FR" sz="1800" dirty="0"/>
          </a:p>
          <a:p>
            <a:r>
              <a:rPr lang="fr-FR" sz="1800" dirty="0" smtClean="0"/>
              <a:t>Le CC a identifié une ligne budgétaire ~150 k</a:t>
            </a:r>
            <a:r>
              <a:rPr lang="fr-FR" sz="1800" dirty="0" smtClean="0"/>
              <a:t>€</a:t>
            </a:r>
            <a:r>
              <a:rPr lang="fr-FR" sz="1800" baseline="30000" dirty="0"/>
              <a:t> </a:t>
            </a:r>
            <a:r>
              <a:rPr lang="fr-FR" sz="1800" dirty="0"/>
              <a:t> </a:t>
            </a:r>
            <a:r>
              <a:rPr lang="fr-FR" sz="1800" dirty="0" smtClean="0"/>
              <a:t>(</a:t>
            </a:r>
            <a:r>
              <a:rPr lang="fr-FR" sz="1800" i="1" dirty="0" smtClean="0"/>
              <a:t>si le budget est confirmé</a:t>
            </a:r>
            <a:r>
              <a:rPr lang="fr-FR" sz="1800" dirty="0" smtClean="0"/>
              <a:t>)</a:t>
            </a:r>
            <a:r>
              <a:rPr lang="fr-FR" sz="1800" dirty="0" smtClean="0"/>
              <a:t> </a:t>
            </a:r>
            <a:r>
              <a:rPr lang="fr-FR" sz="1800" dirty="0" smtClean="0"/>
              <a:t>pour LSST dès 2014 </a:t>
            </a:r>
            <a:r>
              <a:rPr lang="fr-FR" sz="1800" dirty="0" smtClean="0">
                <a:sym typeface="Wingdings" panose="05000000000000000000" pitchFamily="2" charset="2"/>
              </a:rPr>
              <a:t></a:t>
            </a:r>
          </a:p>
        </p:txBody>
      </p:sp>
      <p:sp>
        <p:nvSpPr>
          <p:cNvPr id="16" name="ZoneTexte 15"/>
          <p:cNvSpPr txBox="1"/>
          <p:nvPr/>
        </p:nvSpPr>
        <p:spPr>
          <a:xfrm>
            <a:off x="160783" y="4365104"/>
            <a:ext cx="4896544"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800" dirty="0" smtClean="0"/>
              <a:t>La contribution à la caméra nous assure déjà l'accès aux données</a:t>
            </a:r>
          </a:p>
          <a:p>
            <a:pPr marL="285750" indent="-285750">
              <a:buFont typeface="Wingdings" panose="05000000000000000000" pitchFamily="2" charset="2"/>
              <a:buChar char="Ø"/>
            </a:pPr>
            <a:r>
              <a:rPr lang="fr-FR" sz="1800" dirty="0" smtClean="0">
                <a:sym typeface="Wingdings" panose="05000000000000000000" pitchFamily="2" charset="2"/>
              </a:rPr>
              <a:t>Il faut montrer que la contribution au calcul donne à l'IN2P3 un avantage décisif au niveau scientifique</a:t>
            </a:r>
            <a:endParaRPr lang="fr-FR" sz="1800" dirty="0" smtClean="0"/>
          </a:p>
        </p:txBody>
      </p:sp>
      <p:sp>
        <p:nvSpPr>
          <p:cNvPr id="17" name="ZoneTexte 16"/>
          <p:cNvSpPr txBox="1"/>
          <p:nvPr/>
        </p:nvSpPr>
        <p:spPr>
          <a:xfrm>
            <a:off x="5313040" y="5301208"/>
            <a:ext cx="424847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800" dirty="0" smtClean="0">
                <a:sym typeface="Wingdings" panose="05000000000000000000" pitchFamily="2" charset="2"/>
              </a:rPr>
              <a:t> Besoin d'un plan cohérent pour l'ensemble du calcul LSST-France (pas seulement le Split DRP)</a:t>
            </a:r>
            <a:endParaRPr lang="fr-FR" sz="1800" dirty="0" smtClean="0"/>
          </a:p>
        </p:txBody>
      </p:sp>
    </p:spTree>
    <p:extLst>
      <p:ext uri="{BB962C8B-B14F-4D97-AF65-F5344CB8AC3E}">
        <p14:creationId xmlns:p14="http://schemas.microsoft.com/office/powerpoint/2010/main" val="403407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dirty="0"/>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5</a:t>
            </a:fld>
            <a:endParaRPr lang="fr-FR"/>
          </a:p>
        </p:txBody>
      </p:sp>
      <p:sp>
        <p:nvSpPr>
          <p:cNvPr id="4" name="Titre 3"/>
          <p:cNvSpPr>
            <a:spLocks noGrp="1"/>
          </p:cNvSpPr>
          <p:nvPr>
            <p:ph type="title"/>
          </p:nvPr>
        </p:nvSpPr>
        <p:spPr/>
        <p:txBody>
          <a:bodyPr/>
          <a:lstStyle/>
          <a:p>
            <a:r>
              <a:rPr lang="fr-FR" dirty="0"/>
              <a:t>R</a:t>
            </a:r>
            <a:r>
              <a:rPr lang="fr-FR" dirty="0" smtClean="0"/>
              <a:t>emarques</a:t>
            </a:r>
            <a:endParaRPr lang="fr-FR" dirty="0"/>
          </a:p>
        </p:txBody>
      </p:sp>
      <p:sp>
        <p:nvSpPr>
          <p:cNvPr id="5" name="Espace réservé du pied de page 4"/>
          <p:cNvSpPr>
            <a:spLocks noGrp="1"/>
          </p:cNvSpPr>
          <p:nvPr>
            <p:ph type="ftr" sz="quarter" idx="13"/>
          </p:nvPr>
        </p:nvSpPr>
        <p:spPr/>
        <p:txBody>
          <a:bodyPr/>
          <a:lstStyle/>
          <a:p>
            <a:r>
              <a:rPr lang="fr-FR" smtClean="0"/>
              <a:t>Dominique Boutigny</a:t>
            </a:r>
            <a:endParaRPr lang="fr-FR" dirty="0"/>
          </a:p>
        </p:txBody>
      </p:sp>
      <p:sp>
        <p:nvSpPr>
          <p:cNvPr id="6" name="ZoneTexte 5"/>
          <p:cNvSpPr txBox="1"/>
          <p:nvPr/>
        </p:nvSpPr>
        <p:spPr>
          <a:xfrm>
            <a:off x="416496" y="1268760"/>
            <a:ext cx="8928992" cy="2585323"/>
          </a:xfrm>
          <a:prstGeom prst="rect">
            <a:avLst/>
          </a:prstGeom>
          <a:noFill/>
        </p:spPr>
        <p:txBody>
          <a:bodyPr wrap="square" rtlCol="0">
            <a:spAutoFit/>
          </a:bodyPr>
          <a:lstStyle/>
          <a:p>
            <a:r>
              <a:rPr lang="fr-FR" sz="1800" dirty="0" smtClean="0"/>
              <a:t>La "construction" du Data Management est intégralement financée par la NSF</a:t>
            </a:r>
          </a:p>
          <a:p>
            <a:endParaRPr lang="fr-FR" sz="1800" dirty="0" smtClean="0"/>
          </a:p>
          <a:p>
            <a:pPr marL="801563" lvl="1" indent="-285750">
              <a:buFont typeface="Wingdings" panose="05000000000000000000" pitchFamily="2" charset="2"/>
              <a:buChar char="Ø"/>
            </a:pPr>
            <a:r>
              <a:rPr lang="fr-FR" sz="1800" dirty="0" smtClean="0"/>
              <a:t>Cadre extrêmement contraint</a:t>
            </a:r>
          </a:p>
          <a:p>
            <a:pPr marL="801563" lvl="1" indent="-285750">
              <a:buFont typeface="Wingdings" panose="05000000000000000000" pitchFamily="2" charset="2"/>
              <a:buChar char="Ø"/>
            </a:pPr>
            <a:r>
              <a:rPr lang="fr-FR" sz="1800" dirty="0" smtClean="0"/>
              <a:t>Si une tâche de construction est remplie par un contributeur non NSF, LSST doit rembourser la somme correspondante !  </a:t>
            </a:r>
          </a:p>
          <a:p>
            <a:pPr marL="801563" lvl="1" indent="-285750">
              <a:buFont typeface="Wingdings" panose="05000000000000000000" pitchFamily="2" charset="2"/>
              <a:buChar char="Ø"/>
            </a:pPr>
            <a:endParaRPr lang="fr-FR" sz="1800" dirty="0"/>
          </a:p>
          <a:p>
            <a:pPr marL="801563" lvl="1" indent="-285750">
              <a:buFont typeface="Wingdings" panose="05000000000000000000" pitchFamily="2" charset="2"/>
              <a:buChar char="Ø"/>
            </a:pPr>
            <a:r>
              <a:rPr lang="fr-FR" sz="1800" dirty="0" smtClean="0"/>
              <a:t>Modèle de calcul rigide et très "conservateur " / prudent</a:t>
            </a:r>
          </a:p>
          <a:p>
            <a:pPr marL="1317376" lvl="2" indent="-285750">
              <a:buFont typeface="Wingdings" panose="05000000000000000000" pitchFamily="2" charset="2"/>
              <a:buChar char="Ø"/>
            </a:pPr>
            <a:r>
              <a:rPr lang="fr-FR" sz="1800" dirty="0" smtClean="0"/>
              <a:t>Il a fallut démontrer que l'on serait capable aujourd'hui de traiter les données</a:t>
            </a:r>
          </a:p>
          <a:p>
            <a:pPr marL="1317376" lvl="2" indent="-285750">
              <a:buFont typeface="Wingdings" panose="05000000000000000000" pitchFamily="2" charset="2"/>
              <a:buChar char="Ø"/>
            </a:pPr>
            <a:r>
              <a:rPr lang="fr-FR" sz="1800" dirty="0" smtClean="0"/>
              <a:t>Très peu de place pour l'innovation et la R&amp;D</a:t>
            </a:r>
          </a:p>
        </p:txBody>
      </p:sp>
      <p:sp>
        <p:nvSpPr>
          <p:cNvPr id="7" name="ZoneTexte 6"/>
          <p:cNvSpPr txBox="1"/>
          <p:nvPr/>
        </p:nvSpPr>
        <p:spPr>
          <a:xfrm>
            <a:off x="632520" y="3933056"/>
            <a:ext cx="871296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800" dirty="0" smtClean="0"/>
              <a:t>L'IN2P3 ne peut pas apparaitre explicitement dans les tâches de construction</a:t>
            </a:r>
          </a:p>
          <a:p>
            <a:r>
              <a:rPr lang="fr-FR" sz="1800" dirty="0" smtClean="0"/>
              <a:t>Mais cela peut être vu comme un avantage …</a:t>
            </a:r>
          </a:p>
          <a:p>
            <a:pPr marL="801563" lvl="1" indent="-285750">
              <a:buFont typeface="Wingdings" panose="05000000000000000000" pitchFamily="2" charset="2"/>
              <a:buChar char="Ø"/>
            </a:pPr>
            <a:r>
              <a:rPr lang="fr-FR" sz="1800" dirty="0" smtClean="0"/>
              <a:t>Pas/peu de contrainte par rapport projet (pas d'engagement de construction)</a:t>
            </a:r>
          </a:p>
          <a:p>
            <a:pPr marL="801563" lvl="1" indent="-285750">
              <a:buFont typeface="Wingdings" panose="05000000000000000000" pitchFamily="2" charset="2"/>
              <a:buChar char="Ø"/>
            </a:pPr>
            <a:r>
              <a:rPr lang="fr-FR" sz="1800" dirty="0" smtClean="0"/>
              <a:t>Capacité à expérimenter et proposer des alternatives</a:t>
            </a:r>
          </a:p>
          <a:p>
            <a:pPr marL="801563" lvl="1" indent="-285750">
              <a:buFont typeface="Wingdings" panose="05000000000000000000" pitchFamily="2" charset="2"/>
              <a:buChar char="Ø"/>
            </a:pPr>
            <a:r>
              <a:rPr lang="fr-FR" sz="1800" dirty="0" smtClean="0"/>
              <a:t>Possibilité de concentrer l'effort pour maximiser le retour scientifique</a:t>
            </a:r>
          </a:p>
        </p:txBody>
      </p:sp>
      <p:sp>
        <p:nvSpPr>
          <p:cNvPr id="8" name="ZoneTexte 7"/>
          <p:cNvSpPr txBox="1"/>
          <p:nvPr/>
        </p:nvSpPr>
        <p:spPr>
          <a:xfrm>
            <a:off x="1764311" y="5590981"/>
            <a:ext cx="75608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800" dirty="0" smtClean="0"/>
              <a:t>Mais c'est dangereux : Nécessite une organisation cohérente et focalisée pour éviter la dispersion des efforts </a:t>
            </a:r>
          </a:p>
        </p:txBody>
      </p:sp>
    </p:spTree>
    <p:extLst>
      <p:ext uri="{BB962C8B-B14F-4D97-AF65-F5344CB8AC3E}">
        <p14:creationId xmlns:p14="http://schemas.microsoft.com/office/powerpoint/2010/main" val="374178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dirty="0"/>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6</a:t>
            </a:fld>
            <a:endParaRPr lang="fr-FR"/>
          </a:p>
        </p:txBody>
      </p:sp>
      <p:sp>
        <p:nvSpPr>
          <p:cNvPr id="4" name="Titre 3"/>
          <p:cNvSpPr>
            <a:spLocks noGrp="1"/>
          </p:cNvSpPr>
          <p:nvPr>
            <p:ph type="title"/>
          </p:nvPr>
        </p:nvSpPr>
        <p:spPr/>
        <p:txBody>
          <a:bodyPr/>
          <a:lstStyle/>
          <a:p>
            <a:r>
              <a:rPr lang="fr-FR" dirty="0" smtClean="0"/>
              <a:t>Remarques (suite) </a:t>
            </a:r>
            <a:endParaRPr lang="fr-FR" dirty="0"/>
          </a:p>
        </p:txBody>
      </p:sp>
      <p:sp>
        <p:nvSpPr>
          <p:cNvPr id="5" name="Espace réservé du pied de page 4"/>
          <p:cNvSpPr>
            <a:spLocks noGrp="1"/>
          </p:cNvSpPr>
          <p:nvPr>
            <p:ph type="ftr" sz="quarter" idx="13"/>
          </p:nvPr>
        </p:nvSpPr>
        <p:spPr/>
        <p:txBody>
          <a:bodyPr/>
          <a:lstStyle/>
          <a:p>
            <a:r>
              <a:rPr lang="fr-FR" smtClean="0"/>
              <a:t>Dominique Boutigny</a:t>
            </a:r>
            <a:endParaRPr lang="fr-FR" dirty="0"/>
          </a:p>
        </p:txBody>
      </p:sp>
      <p:sp>
        <p:nvSpPr>
          <p:cNvPr id="6" name="ZoneTexte 5"/>
          <p:cNvSpPr txBox="1"/>
          <p:nvPr/>
        </p:nvSpPr>
        <p:spPr>
          <a:xfrm>
            <a:off x="488504" y="1846565"/>
            <a:ext cx="8496944" cy="646331"/>
          </a:xfrm>
          <a:prstGeom prst="rect">
            <a:avLst/>
          </a:prstGeom>
          <a:noFill/>
        </p:spPr>
        <p:txBody>
          <a:bodyPr wrap="square" rtlCol="0">
            <a:spAutoFit/>
          </a:bodyPr>
          <a:lstStyle/>
          <a:p>
            <a:r>
              <a:rPr lang="fr-FR" sz="1800" dirty="0" smtClean="0"/>
              <a:t>La montée en charge de l'infrastructure de calcul au CC doit se faire progressivement et en minimisant les à coups</a:t>
            </a:r>
          </a:p>
        </p:txBody>
      </p:sp>
      <p:sp>
        <p:nvSpPr>
          <p:cNvPr id="7" name="ZoneTexte 6"/>
          <p:cNvSpPr txBox="1"/>
          <p:nvPr/>
        </p:nvSpPr>
        <p:spPr>
          <a:xfrm>
            <a:off x="560512" y="2852936"/>
            <a:ext cx="8064896" cy="2308324"/>
          </a:xfrm>
          <a:prstGeom prst="rect">
            <a:avLst/>
          </a:prstGeom>
          <a:noFill/>
        </p:spPr>
        <p:txBody>
          <a:bodyPr wrap="square" rtlCol="0">
            <a:spAutoFit/>
          </a:bodyPr>
          <a:lstStyle/>
          <a:p>
            <a:r>
              <a:rPr lang="fr-FR" sz="1800" dirty="0" smtClean="0"/>
              <a:t>Implications :</a:t>
            </a:r>
          </a:p>
          <a:p>
            <a:pPr marL="801563" lvl="1" indent="-285750">
              <a:buFont typeface="Wingdings" panose="05000000000000000000" pitchFamily="2" charset="2"/>
              <a:buChar char="Ø"/>
            </a:pPr>
            <a:r>
              <a:rPr lang="fr-FR" sz="1800" dirty="0" smtClean="0"/>
              <a:t>Participation régulière aux data challenges</a:t>
            </a:r>
          </a:p>
          <a:p>
            <a:pPr marL="801563" lvl="1" indent="-285750">
              <a:buFont typeface="Wingdings" panose="05000000000000000000" pitchFamily="2" charset="2"/>
              <a:buChar char="Ø"/>
            </a:pPr>
            <a:r>
              <a:rPr lang="fr-FR" sz="1800" dirty="0" smtClean="0"/>
              <a:t>Contribution à des plateformes de test comme celle pour Qserv</a:t>
            </a:r>
          </a:p>
          <a:p>
            <a:pPr marL="801563" lvl="1" indent="-285750">
              <a:buFont typeface="Wingdings" panose="05000000000000000000" pitchFamily="2" charset="2"/>
              <a:buChar char="Ø"/>
            </a:pPr>
            <a:r>
              <a:rPr lang="fr-FR" sz="1800" dirty="0" smtClean="0"/>
              <a:t>Articulation du calcul avec la préparation de la science</a:t>
            </a:r>
          </a:p>
          <a:p>
            <a:pPr marL="801563" lvl="1" indent="-285750">
              <a:buFont typeface="Wingdings" panose="05000000000000000000" pitchFamily="2" charset="2"/>
              <a:buChar char="Ø"/>
            </a:pPr>
            <a:r>
              <a:rPr lang="fr-FR" sz="1800" dirty="0" smtClean="0"/>
              <a:t>Contribution à des tâches de fond comme la production MC</a:t>
            </a:r>
          </a:p>
          <a:p>
            <a:pPr marL="1317376" lvl="2" indent="-285750">
              <a:buFont typeface="Wingdings" panose="05000000000000000000" pitchFamily="2" charset="2"/>
              <a:buChar char="Ø"/>
            </a:pPr>
            <a:r>
              <a:rPr lang="fr-FR" sz="1800" dirty="0" smtClean="0"/>
              <a:t>Peu de </a:t>
            </a:r>
            <a:r>
              <a:rPr lang="fr-FR" sz="1800" dirty="0" err="1" smtClean="0"/>
              <a:t>manpower</a:t>
            </a:r>
            <a:endParaRPr lang="fr-FR" sz="1800" dirty="0" smtClean="0"/>
          </a:p>
          <a:p>
            <a:pPr marL="1317376" lvl="2" indent="-285750">
              <a:buFont typeface="Wingdings" panose="05000000000000000000" pitchFamily="2" charset="2"/>
              <a:buChar char="Ø"/>
            </a:pPr>
            <a:r>
              <a:rPr lang="fr-FR" sz="1800" dirty="0" smtClean="0"/>
              <a:t>"Exerce" </a:t>
            </a:r>
            <a:r>
              <a:rPr lang="fr-FR" sz="1800" dirty="0" smtClean="0"/>
              <a:t>l'infrastructure</a:t>
            </a:r>
          </a:p>
          <a:p>
            <a:pPr marL="1317376" lvl="2" indent="-285750">
              <a:buFont typeface="Wingdings" panose="05000000000000000000" pitchFamily="2" charset="2"/>
              <a:buChar char="Ø"/>
            </a:pPr>
            <a:r>
              <a:rPr lang="fr-FR" sz="1800" dirty="0" smtClean="0"/>
              <a:t>Contribution visible </a:t>
            </a:r>
          </a:p>
        </p:txBody>
      </p:sp>
    </p:spTree>
    <p:extLst>
      <p:ext uri="{BB962C8B-B14F-4D97-AF65-F5344CB8AC3E}">
        <p14:creationId xmlns:p14="http://schemas.microsoft.com/office/powerpoint/2010/main" val="90075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dirty="0"/>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7</a:t>
            </a:fld>
            <a:endParaRPr lang="fr-FR"/>
          </a:p>
        </p:txBody>
      </p:sp>
      <p:sp>
        <p:nvSpPr>
          <p:cNvPr id="4" name="Titre 3"/>
          <p:cNvSpPr>
            <a:spLocks noGrp="1"/>
          </p:cNvSpPr>
          <p:nvPr>
            <p:ph type="title"/>
          </p:nvPr>
        </p:nvSpPr>
        <p:spPr/>
        <p:txBody>
          <a:bodyPr/>
          <a:lstStyle/>
          <a:p>
            <a:r>
              <a:rPr lang="fr-FR" dirty="0" smtClean="0"/>
              <a:t>Financement</a:t>
            </a:r>
            <a:endParaRPr lang="fr-FR" dirty="0"/>
          </a:p>
        </p:txBody>
      </p:sp>
      <p:sp>
        <p:nvSpPr>
          <p:cNvPr id="5" name="Espace réservé du pied de page 4"/>
          <p:cNvSpPr>
            <a:spLocks noGrp="1"/>
          </p:cNvSpPr>
          <p:nvPr>
            <p:ph type="ftr" sz="quarter" idx="13"/>
          </p:nvPr>
        </p:nvSpPr>
        <p:spPr/>
        <p:txBody>
          <a:bodyPr/>
          <a:lstStyle/>
          <a:p>
            <a:r>
              <a:rPr lang="fr-FR" dirty="0" smtClean="0"/>
              <a:t>Dominique Boutigny</a:t>
            </a:r>
            <a:endParaRPr lang="fr-FR" dirty="0"/>
          </a:p>
        </p:txBody>
      </p:sp>
      <p:sp>
        <p:nvSpPr>
          <p:cNvPr id="6" name="ZoneTexte 5"/>
          <p:cNvSpPr txBox="1"/>
          <p:nvPr/>
        </p:nvSpPr>
        <p:spPr>
          <a:xfrm>
            <a:off x="236476" y="1268760"/>
            <a:ext cx="4248472" cy="369332"/>
          </a:xfrm>
          <a:prstGeom prst="rect">
            <a:avLst/>
          </a:prstGeom>
          <a:noFill/>
        </p:spPr>
        <p:txBody>
          <a:bodyPr wrap="square" rtlCol="0">
            <a:spAutoFit/>
          </a:bodyPr>
          <a:lstStyle/>
          <a:p>
            <a:r>
              <a:rPr lang="fr-FR" sz="1800" dirty="0" smtClean="0"/>
              <a:t>Le budget nécessaire est important</a:t>
            </a:r>
          </a:p>
        </p:txBody>
      </p:sp>
      <p:sp>
        <p:nvSpPr>
          <p:cNvPr id="7" name="ZoneTexte 6"/>
          <p:cNvSpPr txBox="1"/>
          <p:nvPr/>
        </p:nvSpPr>
        <p:spPr>
          <a:xfrm>
            <a:off x="992561" y="1772816"/>
            <a:ext cx="878497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800" dirty="0" smtClean="0"/>
              <a:t>Il faudra certainement aller chercher de l'argent en contribuant à des projets débordant du cadre strict de LSST</a:t>
            </a:r>
          </a:p>
          <a:p>
            <a:pPr marL="801563" lvl="1" indent="-285750">
              <a:buFont typeface="Wingdings" panose="05000000000000000000" pitchFamily="2" charset="2"/>
              <a:buChar char="Ø"/>
            </a:pPr>
            <a:r>
              <a:rPr lang="fr-FR" sz="1800" dirty="0" smtClean="0"/>
              <a:t>Direction de l'IN2P3 – Chargé de mission pour le calcul – Directeur du CC-IN2P3 – Chargé de mission au CNRS (Michel </a:t>
            </a:r>
            <a:r>
              <a:rPr lang="fr-FR" sz="1800" dirty="0" err="1" smtClean="0"/>
              <a:t>Daydé</a:t>
            </a:r>
            <a:r>
              <a:rPr lang="fr-FR" sz="1800" dirty="0" smtClean="0"/>
              <a:t>) - Chargé de mission au Ministère pour le Calcul Intensif (Mark Asch) …</a:t>
            </a:r>
          </a:p>
        </p:txBody>
      </p:sp>
      <p:sp>
        <p:nvSpPr>
          <p:cNvPr id="8" name="ZoneTexte 7"/>
          <p:cNvSpPr txBox="1"/>
          <p:nvPr/>
        </p:nvSpPr>
        <p:spPr>
          <a:xfrm>
            <a:off x="183480" y="3401124"/>
            <a:ext cx="244827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800" dirty="0" smtClean="0"/>
              <a:t>Europe :</a:t>
            </a:r>
          </a:p>
          <a:p>
            <a:pPr marL="801563" lvl="1" indent="-285750">
              <a:buFont typeface="Wingdings" panose="05000000000000000000" pitchFamily="2" charset="2"/>
              <a:buChar char="Ø"/>
            </a:pPr>
            <a:r>
              <a:rPr lang="fr-FR" sz="1800" dirty="0" smtClean="0"/>
              <a:t>Horizon 2020</a:t>
            </a:r>
          </a:p>
        </p:txBody>
      </p:sp>
      <p:sp>
        <p:nvSpPr>
          <p:cNvPr id="9" name="ZoneTexte 8"/>
          <p:cNvSpPr txBox="1"/>
          <p:nvPr/>
        </p:nvSpPr>
        <p:spPr>
          <a:xfrm>
            <a:off x="3921794" y="3531950"/>
            <a:ext cx="5832648"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800" dirty="0" smtClean="0"/>
              <a:t>Appel d'offre du G8</a:t>
            </a:r>
          </a:p>
          <a:p>
            <a:pPr marL="801563" lvl="1" indent="-285750">
              <a:buFont typeface="Wingdings" panose="05000000000000000000" pitchFamily="2" charset="2"/>
              <a:buChar char="Ø"/>
            </a:pPr>
            <a:r>
              <a:rPr lang="fr-FR" sz="1800" dirty="0" smtClean="0"/>
              <a:t>Réunion en marge de </a:t>
            </a:r>
            <a:r>
              <a:rPr lang="fr-FR" sz="1800" dirty="0" err="1" smtClean="0"/>
              <a:t>Supercomputing</a:t>
            </a:r>
            <a:r>
              <a:rPr lang="fr-FR" sz="1800" dirty="0" smtClean="0"/>
              <a:t> pour la mise en place d'une collaboration France / US </a:t>
            </a:r>
          </a:p>
        </p:txBody>
      </p:sp>
      <p:sp>
        <p:nvSpPr>
          <p:cNvPr id="10" name="ZoneTexte 9"/>
          <p:cNvSpPr txBox="1"/>
          <p:nvPr/>
        </p:nvSpPr>
        <p:spPr>
          <a:xfrm>
            <a:off x="1136576" y="4309282"/>
            <a:ext cx="72008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800" dirty="0" smtClean="0"/>
              <a:t>CPER</a:t>
            </a:r>
          </a:p>
        </p:txBody>
      </p:sp>
      <p:sp>
        <p:nvSpPr>
          <p:cNvPr id="11" name="ZoneTexte 10"/>
          <p:cNvSpPr txBox="1"/>
          <p:nvPr/>
        </p:nvSpPr>
        <p:spPr>
          <a:xfrm>
            <a:off x="2667209" y="4463480"/>
            <a:ext cx="64807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800" dirty="0" smtClean="0"/>
              <a:t>ANR</a:t>
            </a:r>
          </a:p>
        </p:txBody>
      </p:sp>
      <p:sp>
        <p:nvSpPr>
          <p:cNvPr id="12" name="ZoneTexte 11"/>
          <p:cNvSpPr txBox="1"/>
          <p:nvPr/>
        </p:nvSpPr>
        <p:spPr>
          <a:xfrm>
            <a:off x="183481" y="5772330"/>
            <a:ext cx="595765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800" dirty="0" smtClean="0"/>
              <a:t>Question récurrente du mariage des données LSST + Euclid </a:t>
            </a:r>
          </a:p>
          <a:p>
            <a:pPr marL="801563" lvl="1" indent="-285750">
              <a:buFont typeface="Wingdings" panose="05000000000000000000" pitchFamily="2" charset="2"/>
              <a:buChar char="Ø"/>
            </a:pPr>
            <a:r>
              <a:rPr lang="fr-FR" sz="1800" dirty="0">
                <a:sym typeface="Wingdings" panose="05000000000000000000" pitchFamily="2" charset="2"/>
              </a:rPr>
              <a:t>à</a:t>
            </a:r>
            <a:r>
              <a:rPr lang="fr-FR" sz="1800" dirty="0" smtClean="0">
                <a:sym typeface="Wingdings" panose="05000000000000000000" pitchFamily="2" charset="2"/>
              </a:rPr>
              <a:t> manipuler avec précaution !</a:t>
            </a:r>
            <a:endParaRPr lang="fr-FR" sz="1800" dirty="0" smtClean="0"/>
          </a:p>
        </p:txBody>
      </p:sp>
      <p:sp>
        <p:nvSpPr>
          <p:cNvPr id="13" name="ZoneTexte 12"/>
          <p:cNvSpPr txBox="1"/>
          <p:nvPr/>
        </p:nvSpPr>
        <p:spPr>
          <a:xfrm>
            <a:off x="6753201" y="4648146"/>
            <a:ext cx="273630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800" dirty="0" smtClean="0"/>
              <a:t>autres appels à projets …</a:t>
            </a:r>
          </a:p>
        </p:txBody>
      </p:sp>
      <p:sp>
        <p:nvSpPr>
          <p:cNvPr id="14" name="ZoneTexte 13"/>
          <p:cNvSpPr txBox="1"/>
          <p:nvPr/>
        </p:nvSpPr>
        <p:spPr>
          <a:xfrm>
            <a:off x="6465169" y="5226442"/>
            <a:ext cx="331236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1800" dirty="0" smtClean="0"/>
              <a:t>Le développement d'une infrastructure de traitement des données </a:t>
            </a:r>
            <a:r>
              <a:rPr lang="fr-FR" sz="1800" dirty="0" err="1"/>
              <a:t>A</a:t>
            </a:r>
            <a:r>
              <a:rPr lang="fr-FR" sz="1800" dirty="0" err="1" smtClean="0"/>
              <a:t>stro</a:t>
            </a:r>
            <a:r>
              <a:rPr lang="fr-FR" sz="1800" dirty="0" smtClean="0"/>
              <a:t> en France profite à tout le monde…</a:t>
            </a:r>
          </a:p>
        </p:txBody>
      </p:sp>
      <p:sp>
        <p:nvSpPr>
          <p:cNvPr id="15" name="ZoneTexte 14"/>
          <p:cNvSpPr txBox="1"/>
          <p:nvPr/>
        </p:nvSpPr>
        <p:spPr>
          <a:xfrm>
            <a:off x="183480" y="5017478"/>
            <a:ext cx="620968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sz="1800" dirty="0" smtClean="0"/>
              <a:t>Va certainement nécessiter de mettre en œuvre des collaborations avec la recherche en </a:t>
            </a:r>
            <a:r>
              <a:rPr lang="fr-FR" sz="1800" dirty="0" smtClean="0"/>
              <a:t>informatique (à la </a:t>
            </a:r>
            <a:r>
              <a:rPr lang="fr-FR" sz="1800" dirty="0" err="1" smtClean="0"/>
              <a:t>Petasky</a:t>
            </a:r>
            <a:r>
              <a:rPr lang="fr-FR" sz="1800" dirty="0" smtClean="0"/>
              <a:t>)</a:t>
            </a:r>
            <a:endParaRPr lang="fr-FR" sz="1800" dirty="0" smtClean="0"/>
          </a:p>
        </p:txBody>
      </p:sp>
    </p:spTree>
    <p:extLst>
      <p:ext uri="{BB962C8B-B14F-4D97-AF65-F5344CB8AC3E}">
        <p14:creationId xmlns:p14="http://schemas.microsoft.com/office/powerpoint/2010/main" val="1923958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dirty="0"/>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8</a:t>
            </a:fld>
            <a:endParaRPr lang="fr-FR"/>
          </a:p>
        </p:txBody>
      </p:sp>
      <p:sp>
        <p:nvSpPr>
          <p:cNvPr id="5" name="Espace réservé du pied de page 4"/>
          <p:cNvSpPr>
            <a:spLocks noGrp="1"/>
          </p:cNvSpPr>
          <p:nvPr>
            <p:ph type="ftr" sz="quarter" idx="13"/>
          </p:nvPr>
        </p:nvSpPr>
        <p:spPr/>
        <p:txBody>
          <a:bodyPr/>
          <a:lstStyle/>
          <a:p>
            <a:r>
              <a:rPr lang="fr-FR" smtClean="0"/>
              <a:t>Dominique Boutigny</a:t>
            </a:r>
            <a:endParaRPr lang="fr-FR" dirty="0"/>
          </a:p>
        </p:txBody>
      </p:sp>
      <p:sp>
        <p:nvSpPr>
          <p:cNvPr id="7" name="Ellipse 6"/>
          <p:cNvSpPr/>
          <p:nvPr/>
        </p:nvSpPr>
        <p:spPr>
          <a:xfrm>
            <a:off x="3832616" y="2682976"/>
            <a:ext cx="2279442" cy="88813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Calcul LSST-France</a:t>
            </a:r>
            <a:endParaRPr lang="fr-FR" dirty="0"/>
          </a:p>
        </p:txBody>
      </p:sp>
      <p:sp>
        <p:nvSpPr>
          <p:cNvPr id="8" name="Rectangle à coins arrondis 7"/>
          <p:cNvSpPr/>
          <p:nvPr/>
        </p:nvSpPr>
        <p:spPr>
          <a:xfrm>
            <a:off x="4592960" y="5269404"/>
            <a:ext cx="1368152"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t>Split DRP</a:t>
            </a:r>
            <a:endParaRPr lang="fr-FR" dirty="0"/>
          </a:p>
        </p:txBody>
      </p:sp>
      <p:sp>
        <p:nvSpPr>
          <p:cNvPr id="10" name="Rectangle à coins arrondis 9"/>
          <p:cNvSpPr/>
          <p:nvPr/>
        </p:nvSpPr>
        <p:spPr>
          <a:xfrm>
            <a:off x="5817096" y="1700808"/>
            <a:ext cx="273630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DESC "Science Center"</a:t>
            </a:r>
            <a:endParaRPr lang="fr-FR" dirty="0"/>
          </a:p>
        </p:txBody>
      </p:sp>
      <p:sp>
        <p:nvSpPr>
          <p:cNvPr id="11" name="Rectangle à coins arrondis 10"/>
          <p:cNvSpPr/>
          <p:nvPr/>
        </p:nvSpPr>
        <p:spPr>
          <a:xfrm>
            <a:off x="1409302" y="1699733"/>
            <a:ext cx="1512168" cy="7200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smtClean="0"/>
              <a:t>Bases de données</a:t>
            </a:r>
            <a:endParaRPr lang="fr-FR" dirty="0"/>
          </a:p>
        </p:txBody>
      </p:sp>
      <p:sp>
        <p:nvSpPr>
          <p:cNvPr id="12" name="Rectangle à coins arrondis 11"/>
          <p:cNvSpPr/>
          <p:nvPr/>
        </p:nvSpPr>
        <p:spPr>
          <a:xfrm>
            <a:off x="6348822" y="3483240"/>
            <a:ext cx="3240360"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err="1" smtClean="0"/>
              <a:t>Precursor</a:t>
            </a:r>
            <a:r>
              <a:rPr lang="fr-FR" dirty="0" smtClean="0"/>
              <a:t> </a:t>
            </a:r>
            <a:r>
              <a:rPr lang="fr-FR" dirty="0" err="1" smtClean="0"/>
              <a:t>datasets</a:t>
            </a:r>
            <a:r>
              <a:rPr lang="fr-FR" dirty="0" smtClean="0"/>
              <a:t> (SDSS – CFHT – DES…)</a:t>
            </a:r>
            <a:endParaRPr lang="fr-FR" dirty="0"/>
          </a:p>
        </p:txBody>
      </p:sp>
      <p:sp>
        <p:nvSpPr>
          <p:cNvPr id="13" name="Rectangle à coins arrondis 12"/>
          <p:cNvSpPr/>
          <p:nvPr/>
        </p:nvSpPr>
        <p:spPr>
          <a:xfrm>
            <a:off x="257174" y="3806460"/>
            <a:ext cx="2304256"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Environnement logiciel</a:t>
            </a:r>
            <a:endParaRPr lang="fr-FR" dirty="0"/>
          </a:p>
        </p:txBody>
      </p:sp>
      <p:cxnSp>
        <p:nvCxnSpPr>
          <p:cNvPr id="15" name="Connecteur en angle 14"/>
          <p:cNvCxnSpPr>
            <a:stCxn id="11" idx="3"/>
            <a:endCxn id="7" idx="2"/>
          </p:cNvCxnSpPr>
          <p:nvPr/>
        </p:nvCxnSpPr>
        <p:spPr>
          <a:xfrm>
            <a:off x="2921470" y="2059773"/>
            <a:ext cx="911146" cy="106727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 name="Connecteur en angle 16"/>
          <p:cNvCxnSpPr>
            <a:stCxn id="8" idx="1"/>
            <a:endCxn id="7" idx="4"/>
          </p:cNvCxnSpPr>
          <p:nvPr/>
        </p:nvCxnSpPr>
        <p:spPr>
          <a:xfrm rot="10800000" flipH="1">
            <a:off x="4592959" y="3571110"/>
            <a:ext cx="379377" cy="1950322"/>
          </a:xfrm>
          <a:prstGeom prst="bentConnector4">
            <a:avLst>
              <a:gd name="adj1" fmla="val -60257"/>
              <a:gd name="adj2" fmla="val 56461"/>
            </a:avLst>
          </a:prstGeom>
          <a:ln w="19050"/>
        </p:spPr>
        <p:style>
          <a:lnRef idx="1">
            <a:schemeClr val="accent1"/>
          </a:lnRef>
          <a:fillRef idx="0">
            <a:schemeClr val="accent1"/>
          </a:fillRef>
          <a:effectRef idx="0">
            <a:schemeClr val="accent1"/>
          </a:effectRef>
          <a:fontRef idx="minor">
            <a:schemeClr val="tx1"/>
          </a:fontRef>
        </p:style>
      </p:cxnSp>
      <p:cxnSp>
        <p:nvCxnSpPr>
          <p:cNvPr id="19" name="Connecteur en angle 18"/>
          <p:cNvCxnSpPr>
            <a:stCxn id="7" idx="0"/>
            <a:endCxn id="10" idx="1"/>
          </p:cNvCxnSpPr>
          <p:nvPr/>
        </p:nvCxnSpPr>
        <p:spPr>
          <a:xfrm rot="5400000" flipH="1" flipV="1">
            <a:off x="5101654" y="1967535"/>
            <a:ext cx="586124" cy="844759"/>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22" name="Connecteur en angle 21"/>
          <p:cNvCxnSpPr>
            <a:stCxn id="7" idx="3"/>
            <a:endCxn id="13" idx="0"/>
          </p:cNvCxnSpPr>
          <p:nvPr/>
        </p:nvCxnSpPr>
        <p:spPr>
          <a:xfrm rot="5400000">
            <a:off x="2605161" y="2245188"/>
            <a:ext cx="365414" cy="2757131"/>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4" name="Connecteur en angle 23"/>
          <p:cNvCxnSpPr>
            <a:stCxn id="7" idx="6"/>
            <a:endCxn id="12" idx="0"/>
          </p:cNvCxnSpPr>
          <p:nvPr/>
        </p:nvCxnSpPr>
        <p:spPr>
          <a:xfrm>
            <a:off x="6112058" y="3127043"/>
            <a:ext cx="1856944" cy="356197"/>
          </a:xfrm>
          <a:prstGeom prst="bentConnector2">
            <a:avLst/>
          </a:prstGeom>
          <a:ln w="19050"/>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2792760" y="116632"/>
            <a:ext cx="2592288" cy="93610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SLAC</a:t>
            </a:r>
            <a:endParaRPr lang="fr-FR" dirty="0"/>
          </a:p>
        </p:txBody>
      </p:sp>
      <p:sp>
        <p:nvSpPr>
          <p:cNvPr id="38" name="Ellipse 37"/>
          <p:cNvSpPr/>
          <p:nvPr/>
        </p:nvSpPr>
        <p:spPr>
          <a:xfrm>
            <a:off x="7185248" y="5337212"/>
            <a:ext cx="2160240" cy="93610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LSST Europe</a:t>
            </a:r>
            <a:endParaRPr lang="fr-FR" dirty="0"/>
          </a:p>
        </p:txBody>
      </p:sp>
      <p:sp>
        <p:nvSpPr>
          <p:cNvPr id="64" name="ZoneTexte 63"/>
          <p:cNvSpPr txBox="1"/>
          <p:nvPr/>
        </p:nvSpPr>
        <p:spPr>
          <a:xfrm>
            <a:off x="7331316" y="620688"/>
            <a:ext cx="2444165"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
            </a:pPr>
            <a:r>
              <a:rPr lang="fr-FR" sz="1400" dirty="0" smtClean="0"/>
              <a:t>Environnement calcul / données pour DESC</a:t>
            </a:r>
          </a:p>
          <a:p>
            <a:pPr marL="285750" indent="-285750">
              <a:buFont typeface="Wingdings" panose="05000000000000000000" pitchFamily="2" charset="2"/>
              <a:buChar char="§"/>
            </a:pPr>
            <a:r>
              <a:rPr lang="fr-FR" sz="1400" dirty="0"/>
              <a:t>Logiciels </a:t>
            </a:r>
            <a:r>
              <a:rPr lang="fr-FR" sz="1400" dirty="0" smtClean="0"/>
              <a:t>/ outils spécifiques</a:t>
            </a:r>
            <a:endParaRPr lang="fr-FR" sz="1400" dirty="0"/>
          </a:p>
          <a:p>
            <a:pPr marL="285750" indent="-285750">
              <a:buFont typeface="Wingdings" panose="05000000000000000000" pitchFamily="2" charset="2"/>
              <a:buChar char="§"/>
            </a:pPr>
            <a:r>
              <a:rPr lang="fr-FR" sz="1400" dirty="0" smtClean="0"/>
              <a:t>Centre de compétence</a:t>
            </a:r>
          </a:p>
        </p:txBody>
      </p:sp>
      <p:sp>
        <p:nvSpPr>
          <p:cNvPr id="69" name="ZoneTexte 68"/>
          <p:cNvSpPr txBox="1"/>
          <p:nvPr/>
        </p:nvSpPr>
        <p:spPr>
          <a:xfrm>
            <a:off x="7399217" y="4274512"/>
            <a:ext cx="2376264" cy="73866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anose="05000000000000000000" pitchFamily="2" charset="2"/>
              <a:buChar char="§"/>
            </a:pPr>
            <a:r>
              <a:rPr lang="fr-FR" sz="1400" dirty="0" smtClean="0"/>
              <a:t>Data challenge</a:t>
            </a:r>
          </a:p>
          <a:p>
            <a:pPr marL="285750" indent="-285750">
              <a:buFont typeface="Wingdings" panose="05000000000000000000" pitchFamily="2" charset="2"/>
              <a:buChar char="§"/>
            </a:pPr>
            <a:r>
              <a:rPr lang="fr-FR" sz="1400" dirty="0" smtClean="0"/>
              <a:t>Exploitation scientifique</a:t>
            </a:r>
            <a:r>
              <a:rPr lang="fr-FR" sz="1400" dirty="0"/>
              <a:t> </a:t>
            </a:r>
            <a:r>
              <a:rPr lang="fr-FR" sz="1400" dirty="0" smtClean="0"/>
              <a:t>en liaison avec DESC</a:t>
            </a:r>
          </a:p>
        </p:txBody>
      </p:sp>
      <p:sp>
        <p:nvSpPr>
          <p:cNvPr id="71" name="ZoneTexte 70"/>
          <p:cNvSpPr txBox="1"/>
          <p:nvPr/>
        </p:nvSpPr>
        <p:spPr>
          <a:xfrm>
            <a:off x="2384004" y="5715564"/>
            <a:ext cx="288032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
            </a:pPr>
            <a:r>
              <a:rPr lang="fr-FR" sz="1400" dirty="0" smtClean="0"/>
              <a:t>Construction de l'infrastructure</a:t>
            </a:r>
          </a:p>
          <a:p>
            <a:pPr marL="285750" indent="-285750">
              <a:buFont typeface="Wingdings" panose="05000000000000000000" pitchFamily="2" charset="2"/>
              <a:buChar char="§"/>
            </a:pPr>
            <a:r>
              <a:rPr lang="fr-FR" sz="1400" dirty="0" smtClean="0"/>
              <a:t>Tests / validations</a:t>
            </a:r>
          </a:p>
          <a:p>
            <a:pPr marL="285750" indent="-285750">
              <a:buFont typeface="Wingdings" panose="05000000000000000000" pitchFamily="2" charset="2"/>
              <a:buChar char="§"/>
            </a:pPr>
            <a:r>
              <a:rPr lang="fr-FR" sz="1400" dirty="0" smtClean="0"/>
              <a:t>R&amp;D </a:t>
            </a:r>
          </a:p>
        </p:txBody>
      </p:sp>
      <p:sp>
        <p:nvSpPr>
          <p:cNvPr id="72" name="ZoneTexte 71"/>
          <p:cNvSpPr txBox="1"/>
          <p:nvPr/>
        </p:nvSpPr>
        <p:spPr>
          <a:xfrm>
            <a:off x="1874658" y="4632242"/>
            <a:ext cx="1692188"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fr-FR" sz="1400" dirty="0" smtClean="0"/>
              <a:t>Code</a:t>
            </a:r>
          </a:p>
          <a:p>
            <a:pPr marL="285750" indent="-285750">
              <a:buFont typeface="Arial" panose="020B0604020202020204" pitchFamily="34" charset="0"/>
              <a:buChar char="•"/>
            </a:pPr>
            <a:r>
              <a:rPr lang="fr-FR" sz="1400" dirty="0" smtClean="0"/>
              <a:t>Documentation</a:t>
            </a:r>
          </a:p>
          <a:p>
            <a:pPr marL="285750" indent="-285750">
              <a:buFont typeface="Arial" panose="020B0604020202020204" pitchFamily="34" charset="0"/>
              <a:buChar char="•"/>
            </a:pPr>
            <a:r>
              <a:rPr lang="fr-FR" sz="1400" dirty="0" smtClean="0"/>
              <a:t>Qualité</a:t>
            </a:r>
          </a:p>
          <a:p>
            <a:pPr marL="285750" indent="-285750">
              <a:buFont typeface="Arial" panose="020B0604020202020204" pitchFamily="34" charset="0"/>
              <a:buChar char="•"/>
            </a:pPr>
            <a:r>
              <a:rPr lang="fr-FR" sz="1400" dirty="0" smtClean="0"/>
              <a:t>Training</a:t>
            </a:r>
          </a:p>
        </p:txBody>
      </p:sp>
      <p:sp>
        <p:nvSpPr>
          <p:cNvPr id="74" name="ZoneTexte 73"/>
          <p:cNvSpPr txBox="1"/>
          <p:nvPr/>
        </p:nvSpPr>
        <p:spPr>
          <a:xfrm>
            <a:off x="243338" y="2388379"/>
            <a:ext cx="1800200"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
            </a:pPr>
            <a:r>
              <a:rPr lang="fr-FR" sz="1400" dirty="0" smtClean="0"/>
              <a:t>Qserv</a:t>
            </a:r>
          </a:p>
          <a:p>
            <a:pPr marL="285750" indent="-285750">
              <a:buFont typeface="Wingdings" panose="05000000000000000000" pitchFamily="2" charset="2"/>
              <a:buChar char="§"/>
            </a:pPr>
            <a:r>
              <a:rPr lang="fr-FR" sz="1400" dirty="0" smtClean="0"/>
              <a:t>XLDB</a:t>
            </a:r>
          </a:p>
          <a:p>
            <a:pPr marL="285750" indent="-285750">
              <a:buFont typeface="Wingdings" panose="05000000000000000000" pitchFamily="2" charset="2"/>
              <a:buChar char="§"/>
            </a:pPr>
            <a:r>
              <a:rPr lang="fr-FR" sz="1400" dirty="0" smtClean="0"/>
              <a:t>Collaboration IT</a:t>
            </a:r>
          </a:p>
        </p:txBody>
      </p:sp>
      <p:sp>
        <p:nvSpPr>
          <p:cNvPr id="76" name="Double flèche horizontale 75"/>
          <p:cNvSpPr/>
          <p:nvPr/>
        </p:nvSpPr>
        <p:spPr>
          <a:xfrm rot="8169302">
            <a:off x="2013338" y="1072189"/>
            <a:ext cx="975664" cy="26655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7" name="Double flèche horizontale 76"/>
          <p:cNvSpPr/>
          <p:nvPr/>
        </p:nvSpPr>
        <p:spPr>
          <a:xfrm rot="2349692">
            <a:off x="5277927" y="1032195"/>
            <a:ext cx="1220369" cy="26655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5" name="Arc 84"/>
          <p:cNvSpPr/>
          <p:nvPr/>
        </p:nvSpPr>
        <p:spPr>
          <a:xfrm rot="9973117">
            <a:off x="5525704" y="882460"/>
            <a:ext cx="2273564" cy="5012563"/>
          </a:xfrm>
          <a:prstGeom prst="arc">
            <a:avLst>
              <a:gd name="adj1" fmla="val 16311292"/>
              <a:gd name="adj2" fmla="val 419406"/>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771587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18-19 décembre 2013</a:t>
            </a:r>
            <a:endParaRPr lang="fr-FR"/>
          </a:p>
        </p:txBody>
      </p:sp>
      <p:sp>
        <p:nvSpPr>
          <p:cNvPr id="3" name="Espace réservé du numéro de diapositive 2"/>
          <p:cNvSpPr>
            <a:spLocks noGrp="1"/>
          </p:cNvSpPr>
          <p:nvPr>
            <p:ph type="sldNum" sz="quarter" idx="12"/>
          </p:nvPr>
        </p:nvSpPr>
        <p:spPr/>
        <p:txBody>
          <a:bodyPr/>
          <a:lstStyle/>
          <a:p>
            <a:fld id="{B6588173-256E-40A0-9C88-9330552434CB}" type="slidenum">
              <a:rPr lang="fr-FR" smtClean="0"/>
              <a:t>9</a:t>
            </a:fld>
            <a:endParaRPr lang="fr-FR"/>
          </a:p>
        </p:txBody>
      </p:sp>
      <p:sp>
        <p:nvSpPr>
          <p:cNvPr id="5" name="Titre 4"/>
          <p:cNvSpPr>
            <a:spLocks noGrp="1"/>
          </p:cNvSpPr>
          <p:nvPr>
            <p:ph type="title"/>
          </p:nvPr>
        </p:nvSpPr>
        <p:spPr>
          <a:xfrm>
            <a:off x="1208584" y="188640"/>
            <a:ext cx="8202116" cy="994122"/>
          </a:xfrm>
        </p:spPr>
        <p:txBody>
          <a:bodyPr/>
          <a:lstStyle/>
          <a:p>
            <a:r>
              <a:rPr lang="fr-FR" dirty="0" smtClean="0"/>
              <a:t>Concrètement … pour 2014</a:t>
            </a:r>
            <a:endParaRPr lang="fr-FR" dirty="0"/>
          </a:p>
        </p:txBody>
      </p:sp>
      <p:sp>
        <p:nvSpPr>
          <p:cNvPr id="4" name="Espace réservé du pied de page 3"/>
          <p:cNvSpPr>
            <a:spLocks noGrp="1"/>
          </p:cNvSpPr>
          <p:nvPr>
            <p:ph type="ftr" sz="quarter" idx="13"/>
          </p:nvPr>
        </p:nvSpPr>
        <p:spPr/>
        <p:txBody>
          <a:bodyPr/>
          <a:lstStyle/>
          <a:p>
            <a:r>
              <a:rPr lang="fr-FR" smtClean="0"/>
              <a:t>Dominique Boutigny</a:t>
            </a:r>
            <a:endParaRPr lang="fr-FR"/>
          </a:p>
        </p:txBody>
      </p:sp>
      <p:sp>
        <p:nvSpPr>
          <p:cNvPr id="6" name="ZoneTexte 5"/>
          <p:cNvSpPr txBox="1"/>
          <p:nvPr/>
        </p:nvSpPr>
        <p:spPr>
          <a:xfrm>
            <a:off x="78559" y="1412776"/>
            <a:ext cx="564961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600" b="1" dirty="0" smtClean="0"/>
              <a:t>Plateforme Qserv </a:t>
            </a:r>
          </a:p>
          <a:p>
            <a:r>
              <a:rPr lang="fr-FR" sz="1600" dirty="0" smtClean="0"/>
              <a:t>(faisabilité technique et financière en cours d'évaluation au CC)</a:t>
            </a:r>
          </a:p>
          <a:p>
            <a:pPr marL="801563" lvl="1" indent="-285750">
              <a:buFont typeface="Wingdings" panose="05000000000000000000" pitchFamily="2" charset="2"/>
              <a:buChar char="Ø"/>
            </a:pPr>
            <a:r>
              <a:rPr lang="fr-FR" sz="1600" dirty="0" smtClean="0"/>
              <a:t>50 machines – 8 à 16 To / machine</a:t>
            </a:r>
          </a:p>
          <a:p>
            <a:pPr marL="801563" lvl="1" indent="-285750">
              <a:buFont typeface="Wingdings" panose="05000000000000000000" pitchFamily="2" charset="2"/>
              <a:buChar char="Ø"/>
            </a:pPr>
            <a:endParaRPr lang="fr-FR" sz="1600" dirty="0"/>
          </a:p>
          <a:p>
            <a:pPr marL="801563" lvl="1" indent="-285750">
              <a:buFont typeface="Wingdings" panose="05000000000000000000" pitchFamily="2" charset="2"/>
              <a:buChar char="Ø"/>
            </a:pPr>
            <a:r>
              <a:rPr lang="fr-FR" sz="1600" dirty="0" smtClean="0"/>
              <a:t>Contribution cruciale et visible dans le projet</a:t>
            </a:r>
          </a:p>
        </p:txBody>
      </p:sp>
      <p:sp>
        <p:nvSpPr>
          <p:cNvPr id="7" name="ZoneTexte 6"/>
          <p:cNvSpPr txBox="1"/>
          <p:nvPr/>
        </p:nvSpPr>
        <p:spPr>
          <a:xfrm>
            <a:off x="78559" y="2996952"/>
            <a:ext cx="6077137"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600" b="1" dirty="0" smtClean="0"/>
              <a:t>Data Challenge </a:t>
            </a:r>
          </a:p>
          <a:p>
            <a:pPr marL="801563" lvl="1" indent="-285750">
              <a:buFont typeface="Wingdings" panose="05000000000000000000" pitchFamily="2" charset="2"/>
              <a:buChar char="Ø"/>
            </a:pPr>
            <a:r>
              <a:rPr lang="fr-FR" sz="1600" dirty="0" smtClean="0"/>
              <a:t>Proposition de LSST :  </a:t>
            </a:r>
            <a:r>
              <a:rPr lang="fr-FR" sz="1600" dirty="0" err="1" smtClean="0"/>
              <a:t>reprocessing</a:t>
            </a:r>
            <a:r>
              <a:rPr lang="fr-FR" sz="1600" dirty="0" smtClean="0"/>
              <a:t> complet de SDSS/DR10</a:t>
            </a:r>
          </a:p>
          <a:p>
            <a:pPr marL="801563" lvl="1" indent="-285750">
              <a:buFont typeface="Wingdings" panose="05000000000000000000" pitchFamily="2" charset="2"/>
              <a:buChar char="Ø"/>
            </a:pPr>
            <a:r>
              <a:rPr lang="fr-FR" sz="1600" dirty="0" smtClean="0"/>
              <a:t>Alternative</a:t>
            </a:r>
            <a:r>
              <a:rPr lang="fr-FR" sz="1600" dirty="0" smtClean="0"/>
              <a:t> : retraitement des données CFHTLS</a:t>
            </a:r>
          </a:p>
          <a:p>
            <a:pPr marL="1317376" lvl="2" indent="-285750">
              <a:buFont typeface="Wingdings" panose="05000000000000000000" pitchFamily="2" charset="2"/>
              <a:buChar char="Ø"/>
            </a:pPr>
            <a:r>
              <a:rPr lang="fr-FR" sz="1600" dirty="0" smtClean="0"/>
              <a:t>Plus proche de LSST</a:t>
            </a:r>
          </a:p>
          <a:p>
            <a:pPr marL="1317376" lvl="2" indent="-285750">
              <a:buFont typeface="Wingdings" panose="05000000000000000000" pitchFamily="2" charset="2"/>
              <a:buChar char="Ø"/>
            </a:pPr>
            <a:r>
              <a:rPr lang="fr-FR" sz="1600" dirty="0"/>
              <a:t>P</a:t>
            </a:r>
            <a:r>
              <a:rPr lang="fr-FR" sz="1600" dirty="0" smtClean="0"/>
              <a:t>lus intéressant scientifiquement (?)</a:t>
            </a:r>
          </a:p>
          <a:p>
            <a:pPr marL="1317376" lvl="2" indent="-285750">
              <a:buFont typeface="Wingdings" panose="05000000000000000000" pitchFamily="2" charset="2"/>
              <a:buChar char="Ø"/>
            </a:pPr>
            <a:r>
              <a:rPr lang="fr-FR" sz="1600" dirty="0" smtClean="0"/>
              <a:t>Expertise locale</a:t>
            </a:r>
            <a:endParaRPr lang="fr-FR" sz="1600" dirty="0" smtClean="0"/>
          </a:p>
        </p:txBody>
      </p:sp>
      <p:sp>
        <p:nvSpPr>
          <p:cNvPr id="8" name="ZoneTexte 7"/>
          <p:cNvSpPr txBox="1"/>
          <p:nvPr/>
        </p:nvSpPr>
        <p:spPr>
          <a:xfrm>
            <a:off x="78558" y="4797152"/>
            <a:ext cx="6746649"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800" dirty="0" smtClean="0"/>
              <a:t>Il faut pouvoir exploiter scientifiquement ces données</a:t>
            </a:r>
            <a:endParaRPr lang="fr-FR" sz="1800" dirty="0" smtClean="0"/>
          </a:p>
          <a:p>
            <a:pPr marL="801563" lvl="1" indent="-285750">
              <a:buFont typeface="Wingdings" panose="05000000000000000000" pitchFamily="2" charset="2"/>
              <a:buChar char="Ø"/>
            </a:pPr>
            <a:r>
              <a:rPr lang="fr-FR" sz="1800" dirty="0" smtClean="0"/>
              <a:t>Validation par rapport au traitement officiel CFHT</a:t>
            </a:r>
          </a:p>
          <a:p>
            <a:pPr marL="801563" lvl="1" indent="-285750">
              <a:buFont typeface="Wingdings" panose="05000000000000000000" pitchFamily="2" charset="2"/>
              <a:buChar char="Ø"/>
            </a:pPr>
            <a:r>
              <a:rPr lang="fr-FR" sz="1800" dirty="0" smtClean="0"/>
              <a:t>Utilisation ciblée en rapport avec la préparation de la science : photo-z – effet chromatique sur le </a:t>
            </a:r>
            <a:r>
              <a:rPr lang="fr-FR" sz="1800" dirty="0" err="1" smtClean="0"/>
              <a:t>weak</a:t>
            </a:r>
            <a:r>
              <a:rPr lang="fr-FR" sz="1800" dirty="0" smtClean="0"/>
              <a:t> </a:t>
            </a:r>
            <a:r>
              <a:rPr lang="fr-FR" sz="1800" dirty="0" err="1" smtClean="0"/>
              <a:t>lensing</a:t>
            </a:r>
            <a:r>
              <a:rPr lang="fr-FR" sz="1800" dirty="0" smtClean="0"/>
              <a:t> …</a:t>
            </a:r>
          </a:p>
        </p:txBody>
      </p:sp>
      <p:sp>
        <p:nvSpPr>
          <p:cNvPr id="9" name="ZoneTexte 8"/>
          <p:cNvSpPr txBox="1"/>
          <p:nvPr/>
        </p:nvSpPr>
        <p:spPr>
          <a:xfrm>
            <a:off x="7545288" y="5081533"/>
            <a:ext cx="230425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800" dirty="0" smtClean="0"/>
              <a:t>Piste de collaboration avec SLAC</a:t>
            </a:r>
            <a:endParaRPr lang="fr-FR" sz="1800" dirty="0" smtClean="0"/>
          </a:p>
        </p:txBody>
      </p:sp>
      <p:sp>
        <p:nvSpPr>
          <p:cNvPr id="10" name="Flèche droite 9"/>
          <p:cNvSpPr/>
          <p:nvPr/>
        </p:nvSpPr>
        <p:spPr>
          <a:xfrm>
            <a:off x="6897216" y="5301208"/>
            <a:ext cx="576064" cy="32316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1" name="ZoneTexte 10"/>
          <p:cNvSpPr txBox="1"/>
          <p:nvPr/>
        </p:nvSpPr>
        <p:spPr>
          <a:xfrm>
            <a:off x="6249144" y="1412776"/>
            <a:ext cx="360040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t>Fourniture de cycles CPU pour </a:t>
            </a:r>
            <a:r>
              <a:rPr lang="fr-FR" sz="1600" b="1" dirty="0" err="1" smtClean="0"/>
              <a:t>ImSim</a:t>
            </a:r>
            <a:r>
              <a:rPr lang="fr-FR" sz="1600" b="1" dirty="0" smtClean="0"/>
              <a:t> </a:t>
            </a:r>
            <a:endParaRPr lang="fr-FR" sz="1600" b="1" dirty="0" smtClean="0"/>
          </a:p>
        </p:txBody>
      </p:sp>
      <p:grpSp>
        <p:nvGrpSpPr>
          <p:cNvPr id="16" name="Groupe 15"/>
          <p:cNvGrpSpPr/>
          <p:nvPr/>
        </p:nvGrpSpPr>
        <p:grpSpPr>
          <a:xfrm>
            <a:off x="6217028" y="1844824"/>
            <a:ext cx="3632516" cy="2518884"/>
            <a:chOff x="6217028" y="1916832"/>
            <a:chExt cx="3632516" cy="2518884"/>
          </a:xfrm>
        </p:grpSpPr>
        <p:grpSp>
          <p:nvGrpSpPr>
            <p:cNvPr id="14" name="Groupe 13"/>
            <p:cNvGrpSpPr/>
            <p:nvPr/>
          </p:nvGrpSpPr>
          <p:grpSpPr>
            <a:xfrm>
              <a:off x="6217028" y="1916832"/>
              <a:ext cx="3632516" cy="2380385"/>
              <a:chOff x="6217028" y="2237082"/>
              <a:chExt cx="3632516" cy="2380385"/>
            </a:xfrm>
          </p:grpSpPr>
          <p:pic>
            <p:nvPicPr>
              <p:cNvPr id="12" name="Picture 3"/>
              <p:cNvPicPr>
                <a:picLocks noChangeAspect="1"/>
              </p:cNvPicPr>
              <p:nvPr/>
            </p:nvPicPr>
            <p:blipFill>
              <a:blip r:embed="rId2"/>
              <a:stretch>
                <a:fillRect/>
              </a:stretch>
            </p:blipFill>
            <p:spPr>
              <a:xfrm>
                <a:off x="6217028" y="2237082"/>
                <a:ext cx="3560508" cy="2231213"/>
              </a:xfrm>
              <a:prstGeom prst="rect">
                <a:avLst/>
              </a:prstGeom>
            </p:spPr>
          </p:pic>
          <p:sp>
            <p:nvSpPr>
              <p:cNvPr id="13" name="Rectangle 12"/>
              <p:cNvSpPr/>
              <p:nvPr/>
            </p:nvSpPr>
            <p:spPr>
              <a:xfrm>
                <a:off x="8625408" y="4077072"/>
                <a:ext cx="1224136" cy="540395"/>
              </a:xfrm>
              <a:prstGeom prst="rect">
                <a:avLst/>
              </a:prstGeom>
              <a:solidFill>
                <a:srgbClr val="FFFD8D"/>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err="1" smtClean="0">
                    <a:solidFill>
                      <a:srgbClr val="000000"/>
                    </a:solidFill>
                  </a:rPr>
                  <a:t>PanDA</a:t>
                </a:r>
                <a:r>
                  <a:rPr lang="en-US" sz="800" b="1" dirty="0" smtClean="0">
                    <a:solidFill>
                      <a:srgbClr val="000000"/>
                    </a:solidFill>
                  </a:rPr>
                  <a:t> as distributed job manager and gateway to grid, cloud, HPC resources</a:t>
                </a:r>
                <a:endParaRPr lang="en-US" sz="800" b="1" dirty="0">
                  <a:solidFill>
                    <a:srgbClr val="000000"/>
                  </a:solidFill>
                </a:endParaRPr>
              </a:p>
            </p:txBody>
          </p:sp>
        </p:grpSp>
        <p:sp>
          <p:nvSpPr>
            <p:cNvPr id="15" name="ZoneTexte 14"/>
            <p:cNvSpPr txBox="1"/>
            <p:nvPr/>
          </p:nvSpPr>
          <p:spPr>
            <a:xfrm>
              <a:off x="6375158" y="4158717"/>
              <a:ext cx="2178242" cy="276999"/>
            </a:xfrm>
            <a:prstGeom prst="rect">
              <a:avLst/>
            </a:prstGeom>
            <a:noFill/>
          </p:spPr>
          <p:txBody>
            <a:bodyPr wrap="square" rtlCol="0">
              <a:spAutoFit/>
            </a:bodyPr>
            <a:lstStyle/>
            <a:p>
              <a:r>
                <a:rPr lang="fr-FR" sz="1200" dirty="0" smtClean="0"/>
                <a:t>© Tony Johnson / Torre </a:t>
              </a:r>
              <a:r>
                <a:rPr lang="fr-FR" sz="1200" dirty="0" err="1" smtClean="0"/>
                <a:t>Wenaus</a:t>
              </a:r>
              <a:endParaRPr lang="fr-FR" sz="1200" dirty="0" smtClean="0"/>
            </a:p>
          </p:txBody>
        </p:sp>
      </p:grpSp>
    </p:spTree>
    <p:extLst>
      <p:ext uri="{BB962C8B-B14F-4D97-AF65-F5344CB8AC3E}">
        <p14:creationId xmlns:p14="http://schemas.microsoft.com/office/powerpoint/2010/main" val="597551390"/>
      </p:ext>
    </p:extLst>
  </p:cSld>
  <p:clrMapOvr>
    <a:masterClrMapping/>
  </p:clrMapOvr>
</p:sld>
</file>

<file path=ppt/theme/theme1.xml><?xml version="1.0" encoding="utf-8"?>
<a:theme xmlns:a="http://schemas.openxmlformats.org/drawingml/2006/main" name="Thème Office">
  <a:themeElements>
    <a:clrScheme name="Personnalisé 2">
      <a:dk1>
        <a:srgbClr val="000000"/>
      </a:dk1>
      <a:lt1>
        <a:srgbClr val="FFFFFF"/>
      </a:lt1>
      <a:dk2>
        <a:srgbClr val="D1282E"/>
      </a:dk2>
      <a:lt2>
        <a:srgbClr val="C8C8B1"/>
      </a:lt2>
      <a:accent1>
        <a:srgbClr val="E81367"/>
      </a:accent1>
      <a:accent2>
        <a:srgbClr val="8AC544"/>
      </a:accent2>
      <a:accent3>
        <a:srgbClr val="7E4096"/>
      </a:accent3>
      <a:accent4>
        <a:srgbClr val="FABF08"/>
      </a:accent4>
      <a:accent5>
        <a:srgbClr val="55C5F2"/>
      </a:accent5>
      <a:accent6>
        <a:srgbClr val="F1531D"/>
      </a:accent6>
      <a:hlink>
        <a:srgbClr val="CC9900"/>
      </a:hlink>
      <a:folHlink>
        <a:srgbClr val="969696"/>
      </a:folHlink>
    </a:clrScheme>
    <a:fontScheme name="Personnalisé 1">
      <a:majorFont>
        <a:latin typeface="Arial"/>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15936</TotalTime>
  <Words>1036</Words>
  <Application>Microsoft Office PowerPoint</Application>
  <PresentationFormat>Format A4 (210 x 297 mm)</PresentationFormat>
  <Paragraphs>173</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Réunion de collaboration LSST-France  APC 18-19 décembre 2013 </vt:lpstr>
      <vt:lpstr>Vers une contribution de l'IN2P3 au Data Release Processing </vt:lpstr>
      <vt:lpstr>Split DRP</vt:lpstr>
      <vt:lpstr>Split DRP</vt:lpstr>
      <vt:lpstr>Remarques</vt:lpstr>
      <vt:lpstr>Remarques (suite) </vt:lpstr>
      <vt:lpstr>Financement</vt:lpstr>
      <vt:lpstr>Présentation PowerPoint</vt:lpstr>
      <vt:lpstr>Concrètement … pour 2014</vt:lpstr>
      <vt:lpstr>Proposition d'organisation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Boutigny</dc:creator>
  <cp:lastModifiedBy>Dominique Boutigny</cp:lastModifiedBy>
  <cp:revision>157</cp:revision>
  <dcterms:created xsi:type="dcterms:W3CDTF">2012-11-07T10:29:18Z</dcterms:created>
  <dcterms:modified xsi:type="dcterms:W3CDTF">2013-12-18T18:57:35Z</dcterms:modified>
</cp:coreProperties>
</file>