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7A55F-5A95-4B0B-9EC3-95F20EE5F071}" type="datetimeFigureOut">
              <a:rPr lang="fr-FR" smtClean="0"/>
              <a:t>31/10/2013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2DF85-F3D3-4EA4-A4A1-D574C4800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803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D785B-1C54-4259-BC39-A36943F5E036}" type="datetime1">
              <a:rPr lang="fr-FR" smtClean="0"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83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B1C0-3538-4914-BF8D-2450523FA7C2}" type="datetime1">
              <a:rPr lang="fr-FR" smtClean="0"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0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8159-13EF-4DB3-910D-D20035E71659}" type="datetime1">
              <a:rPr lang="fr-FR" smtClean="0"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63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26F2-08DF-4A80-8807-8C32936763A6}" type="datetime1">
              <a:rPr lang="fr-FR" smtClean="0"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00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7D13-E706-46AE-9F11-4C397C0780A4}" type="datetime1">
              <a:rPr lang="fr-FR" smtClean="0"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21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AA64-5489-431F-A0FC-39D24B47E85F}" type="datetime1">
              <a:rPr lang="fr-FR" smtClean="0"/>
              <a:t>31/10/2013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48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C2F9B-40CC-4DF3-8E86-BE2FDD0B1940}" type="datetime1">
              <a:rPr lang="fr-FR" smtClean="0"/>
              <a:t>31/10/2013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5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C33F8-41DB-4E06-BBAE-03992F592886}" type="datetime1">
              <a:rPr lang="fr-FR" smtClean="0"/>
              <a:t>31/10/2013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8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AE68-F1EA-4149-8ED5-22594A530438}" type="datetime1">
              <a:rPr lang="fr-FR" smtClean="0"/>
              <a:t>31/10/2013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037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865D8-7703-410C-94EC-342F7F1DE506}" type="datetime1">
              <a:rPr lang="fr-FR" smtClean="0"/>
              <a:t>31/10/2013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16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858B1-D819-42DA-B13B-C96487E7CC49}" type="datetime1">
              <a:rPr lang="fr-FR" smtClean="0"/>
              <a:t>31/10/2013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67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FCBC1-2C3D-44FD-9BA0-CFE1A08D9874}" type="datetime1">
              <a:rPr lang="fr-FR" smtClean="0"/>
              <a:t>31/10/2013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04D85-6E47-45B5-A964-AF119F47D8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33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3274" y="1844824"/>
            <a:ext cx="89644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 </a:t>
            </a:r>
            <a:r>
              <a:rPr lang="en-GB" sz="1600" i="1" u="sng" dirty="0"/>
              <a:t>G</a:t>
            </a:r>
            <a:r>
              <a:rPr lang="en-GB" sz="1600" i="1" u="sng" dirty="0" smtClean="0"/>
              <a:t>oals of the consultation meetings</a:t>
            </a:r>
          </a:p>
          <a:p>
            <a:r>
              <a:rPr lang="en-GB" sz="1600" dirty="0" smtClean="0"/>
              <a:t> </a:t>
            </a:r>
          </a:p>
          <a:p>
            <a:r>
              <a:rPr lang="en-GB" sz="1600" dirty="0" smtClean="0"/>
              <a:t>From the </a:t>
            </a:r>
            <a:r>
              <a:rPr lang="en-GB" sz="1600" dirty="0" err="1" smtClean="0"/>
              <a:t>ToR</a:t>
            </a:r>
            <a:r>
              <a:rPr lang="en-GB" sz="1600" dirty="0" smtClean="0"/>
              <a:t>, the goals of the meeting in the first year should be: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 </a:t>
            </a:r>
            <a:r>
              <a:rPr lang="en-GB" sz="1600" dirty="0" smtClean="0"/>
              <a:t>communicate that the panel exists;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 collect input from the community;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 receive reports from regional planning activities.</a:t>
            </a:r>
          </a:p>
          <a:p>
            <a:r>
              <a:rPr lang="en-GB" sz="1600" dirty="0" smtClean="0"/>
              <a:t> </a:t>
            </a:r>
          </a:p>
          <a:p>
            <a:r>
              <a:rPr lang="en-GB" sz="1600" dirty="0"/>
              <a:t>T</a:t>
            </a:r>
            <a:r>
              <a:rPr lang="en-GB" sz="1600" dirty="0" smtClean="0"/>
              <a:t>his  workshop organised in each region should allow the neutrino community </a:t>
            </a:r>
            <a:r>
              <a:rPr lang="en-GB" sz="1600" dirty="0" smtClean="0"/>
              <a:t>to </a:t>
            </a:r>
            <a:r>
              <a:rPr lang="en-GB" sz="1600" dirty="0" smtClean="0"/>
              <a:t>express freely their thoughts, ideas, and give inputs to the panel as well as describing the regional planning activities in the field (involvement on neutrino beam projects etc..).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" y="12576"/>
            <a:ext cx="5485660" cy="9795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4948" y="1054184"/>
            <a:ext cx="85015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ICFA Neutrino Panel is organizing a consultation meeting of the European neutrino community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11560" y="4653136"/>
            <a:ext cx="5942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Asia</a:t>
            </a:r>
            <a:r>
              <a:rPr lang="fr-FR" dirty="0" smtClean="0"/>
              <a:t>: </a:t>
            </a:r>
            <a:r>
              <a:rPr lang="fr-FR" dirty="0" err="1" smtClean="0"/>
              <a:t>November</a:t>
            </a:r>
            <a:r>
              <a:rPr lang="fr-FR" dirty="0" smtClean="0"/>
              <a:t> 13th 2013 </a:t>
            </a:r>
            <a:r>
              <a:rPr lang="fr-FR" dirty="0" err="1" smtClean="0"/>
              <a:t>at</a:t>
            </a:r>
            <a:r>
              <a:rPr lang="fr-FR" dirty="0" smtClean="0"/>
              <a:t> the end of NNN13 workshop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Europe: </a:t>
            </a:r>
            <a:r>
              <a:rPr lang="fr-FR" dirty="0" err="1" smtClean="0"/>
              <a:t>January</a:t>
            </a:r>
            <a:r>
              <a:rPr lang="fr-FR" dirty="0" smtClean="0"/>
              <a:t> 8-10th 2014 in Paris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Americas</a:t>
            </a:r>
            <a:r>
              <a:rPr lang="fr-FR" dirty="0" smtClean="0"/>
              <a:t>: </a:t>
            </a:r>
            <a:r>
              <a:rPr lang="fr-FR" dirty="0" err="1" smtClean="0"/>
              <a:t>January</a:t>
            </a:r>
            <a:r>
              <a:rPr lang="fr-FR" dirty="0" smtClean="0"/>
              <a:t> 30th – </a:t>
            </a:r>
            <a:r>
              <a:rPr lang="fr-FR" dirty="0" err="1" smtClean="0"/>
              <a:t>February</a:t>
            </a:r>
            <a:r>
              <a:rPr lang="fr-FR" dirty="0" smtClean="0"/>
              <a:t> 1st </a:t>
            </a:r>
            <a:r>
              <a:rPr lang="fr-FR" dirty="0" smtClean="0"/>
              <a:t>2014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smtClean="0"/>
              <a:t>FNAL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61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90" y="2636912"/>
            <a:ext cx="54382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 The meeting in Paris: Registration is open</a:t>
            </a:r>
          </a:p>
          <a:p>
            <a:endParaRPr lang="en-GB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" y="12576"/>
            <a:ext cx="5485660" cy="97958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4998" y="2986593"/>
            <a:ext cx="87712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http://www.apc.univ-paris7.fr/APC/Conferences/ICFA_Neutrino_European_Meeting_2014/Home.html</a:t>
            </a:r>
            <a:endParaRPr lang="en-GB" sz="1600" dirty="0"/>
          </a:p>
        </p:txBody>
      </p:sp>
      <p:sp>
        <p:nvSpPr>
          <p:cNvPr id="6" name="ZoneTexte 5"/>
          <p:cNvSpPr txBox="1"/>
          <p:nvPr/>
        </p:nvSpPr>
        <p:spPr>
          <a:xfrm>
            <a:off x="668781" y="3609404"/>
            <a:ext cx="7446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The agenda is under construction. We meet today to complete and optimize it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63796" y="4077072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>
                <a:solidFill>
                  <a:srgbClr val="002060"/>
                </a:solidFill>
              </a:rPr>
              <a:t>Main guidelines: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Should focus on European activities and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Put the emphasis on accelerator based experiments and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Get a clear picture of the European activities (short and medium terms)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Collect inputs from individuals or groups and call for presentation proposals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Have specific presentations /reviews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Leave time periods for discussions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59832" y="1136174"/>
            <a:ext cx="53285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effectLst/>
              </a:rPr>
              <a:t>Dominique </a:t>
            </a:r>
            <a:r>
              <a:rPr lang="en-GB" sz="1600" dirty="0" err="1" smtClean="0">
                <a:effectLst/>
              </a:rPr>
              <a:t>Duchesneau</a:t>
            </a:r>
            <a:r>
              <a:rPr lang="en-GB" sz="1600" dirty="0" smtClean="0">
                <a:effectLst/>
              </a:rPr>
              <a:t>     CNRS/IN2P3, France</a:t>
            </a:r>
            <a:br>
              <a:rPr lang="en-GB" sz="1600" dirty="0" smtClean="0">
                <a:effectLst/>
              </a:rPr>
            </a:br>
            <a:r>
              <a:rPr lang="en-GB" sz="1600" dirty="0" smtClean="0">
                <a:effectLst/>
              </a:rPr>
              <a:t>Michele </a:t>
            </a:r>
            <a:r>
              <a:rPr lang="en-GB" sz="1600" dirty="0" err="1" smtClean="0">
                <a:effectLst/>
              </a:rPr>
              <a:t>Maltoni</a:t>
            </a:r>
            <a:r>
              <a:rPr lang="en-GB" sz="1600" dirty="0" smtClean="0">
                <a:effectLst/>
              </a:rPr>
              <a:t>                    IFT UAM/CSIC, Madrid, Spain</a:t>
            </a:r>
            <a:br>
              <a:rPr lang="en-GB" sz="1600" dirty="0" smtClean="0">
                <a:effectLst/>
              </a:rPr>
            </a:br>
            <a:r>
              <a:rPr lang="en-GB" sz="1600" dirty="0" smtClean="0">
                <a:effectLst/>
              </a:rPr>
              <a:t>Mauro </a:t>
            </a:r>
            <a:r>
              <a:rPr lang="en-GB" sz="1600" dirty="0" err="1" smtClean="0">
                <a:effectLst/>
              </a:rPr>
              <a:t>Mezzetto</a:t>
            </a:r>
            <a:r>
              <a:rPr lang="en-GB" sz="1600" dirty="0" smtClean="0">
                <a:effectLst/>
              </a:rPr>
              <a:t>                    INFN </a:t>
            </a:r>
            <a:r>
              <a:rPr lang="en-GB" sz="1600" dirty="0" err="1" smtClean="0">
                <a:effectLst/>
              </a:rPr>
              <a:t>Padova</a:t>
            </a:r>
            <a:r>
              <a:rPr lang="en-GB" sz="1600" dirty="0" smtClean="0">
                <a:effectLst/>
              </a:rPr>
              <a:t>, Italy</a:t>
            </a:r>
            <a:br>
              <a:rPr lang="en-GB" sz="1600" dirty="0" smtClean="0">
                <a:effectLst/>
              </a:rPr>
            </a:br>
            <a:r>
              <a:rPr lang="en-GB" sz="1600" dirty="0" smtClean="0">
                <a:effectLst/>
              </a:rPr>
              <a:t>Jan </a:t>
            </a:r>
            <a:r>
              <a:rPr lang="en-GB" sz="1600" dirty="0" err="1" smtClean="0">
                <a:effectLst/>
              </a:rPr>
              <a:t>Sobczyk</a:t>
            </a:r>
            <a:r>
              <a:rPr lang="en-GB" sz="1600" dirty="0" smtClean="0">
                <a:effectLst/>
              </a:rPr>
              <a:t>                            Wroclaw University, Poland</a:t>
            </a:r>
            <a:br>
              <a:rPr lang="en-GB" sz="1600" dirty="0" smtClean="0">
                <a:effectLst/>
              </a:rPr>
            </a:br>
            <a:r>
              <a:rPr lang="en-GB" sz="1600" dirty="0" smtClean="0">
                <a:effectLst/>
              </a:rPr>
              <a:t>Morgan </a:t>
            </a:r>
            <a:r>
              <a:rPr lang="en-GB" sz="1600" dirty="0" err="1" smtClean="0">
                <a:effectLst/>
              </a:rPr>
              <a:t>Wascko</a:t>
            </a:r>
            <a:r>
              <a:rPr lang="en-GB" sz="1600" dirty="0" smtClean="0">
                <a:effectLst/>
              </a:rPr>
              <a:t>                    Imperial College London, UK</a:t>
            </a:r>
            <a:endParaRPr lang="en-GB" sz="1600" dirty="0">
              <a:effectLst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63796" y="1124744"/>
            <a:ext cx="266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European panel members:</a:t>
            </a:r>
            <a:endParaRPr lang="en-GB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2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575548" y="179201"/>
            <a:ext cx="3244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meeting of the European neutrino community </a:t>
            </a:r>
            <a:endParaRPr lang="en-GB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55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" y="12576"/>
            <a:ext cx="5485660" cy="9795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75548" y="179201"/>
            <a:ext cx="3244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meeting of the European neutrino community 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87564" y="1156682"/>
            <a:ext cx="3231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2060"/>
                </a:solidFill>
              </a:rPr>
              <a:t>Main structure of the agenda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3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67544" y="1938710"/>
            <a:ext cx="835292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2060"/>
                </a:solidFill>
              </a:rPr>
              <a:t>Phenomenology/theory talks on neutrino physics for the topics linked to the European projects presented in this meeting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Oscillation review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Importance of CP violation discovery in </a:t>
            </a:r>
            <a:r>
              <a:rPr lang="en-GB" sz="1600" dirty="0" err="1" smtClean="0">
                <a:solidFill>
                  <a:srgbClr val="002060"/>
                </a:solidFill>
              </a:rPr>
              <a:t>leptonic</a:t>
            </a:r>
            <a:r>
              <a:rPr lang="en-GB" sz="1600" dirty="0" smtClean="0">
                <a:solidFill>
                  <a:srgbClr val="002060"/>
                </a:solidFill>
              </a:rPr>
              <a:t> sector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Sterile neutrinos in a global picture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rgbClr val="002060"/>
                </a:solidFill>
              </a:rPr>
              <a:t>T</a:t>
            </a:r>
            <a:r>
              <a:rPr lang="en-GB" dirty="0" smtClean="0">
                <a:solidFill>
                  <a:srgbClr val="002060"/>
                </a:solidFill>
              </a:rPr>
              <a:t>he Mass Hierarchy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1600" dirty="0" smtClean="0">
                <a:solidFill>
                  <a:srgbClr val="002060"/>
                </a:solidFill>
              </a:rPr>
              <a:t>Experimental methods,  how to assess the statistical significance in future projects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GB" sz="16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2060"/>
                </a:solidFill>
              </a:rPr>
              <a:t>CP violation: what are the various possible strategies to access it?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Experimental aspects, baselines, </a:t>
            </a:r>
            <a:r>
              <a:rPr lang="en-GB" sz="1600" dirty="0" err="1" smtClean="0">
                <a:solidFill>
                  <a:srgbClr val="002060"/>
                </a:solidFill>
              </a:rPr>
              <a:t>statisctics</a:t>
            </a:r>
            <a:r>
              <a:rPr lang="en-GB" sz="1600" dirty="0" smtClean="0">
                <a:solidFill>
                  <a:srgbClr val="002060"/>
                </a:solidFill>
              </a:rPr>
              <a:t> versus systematics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>
              <a:solidFill>
                <a:srgbClr val="0020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/>
              <a:t>Current experimental reports and prospects on MNSP and MH in coming 5 </a:t>
            </a:r>
            <a:r>
              <a:rPr lang="en-GB" dirty="0" smtClean="0"/>
              <a:t>years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rgbClr val="002060"/>
                </a:solidFill>
              </a:rPr>
              <a:t>Running  experiments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i="1" dirty="0"/>
              <a:t>Sterile neutrino searches</a:t>
            </a:r>
            <a:endParaRPr lang="en-GB" dirty="0" smtClean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3528" y="1556792"/>
            <a:ext cx="965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1</a:t>
            </a:r>
            <a:r>
              <a:rPr lang="en-GB" baseline="30000" dirty="0" smtClean="0">
                <a:solidFill>
                  <a:srgbClr val="002060"/>
                </a:solidFill>
              </a:rPr>
              <a:t>st</a:t>
            </a:r>
            <a:r>
              <a:rPr lang="en-GB" dirty="0" smtClean="0">
                <a:solidFill>
                  <a:srgbClr val="002060"/>
                </a:solidFill>
              </a:rPr>
              <a:t> day: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9552" y="6021288"/>
            <a:ext cx="8392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Summary: Progress on PMNS matrix and sterile in coming years with running or approved projects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446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" y="12576"/>
            <a:ext cx="5485660" cy="9795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75548" y="179201"/>
            <a:ext cx="3244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meeting of the European neutrino community 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87564" y="1156682"/>
            <a:ext cx="3231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2060"/>
                </a:solidFill>
              </a:rPr>
              <a:t>Main structure of the agenda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4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67544" y="1938710"/>
            <a:ext cx="835292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2060"/>
                </a:solidFill>
              </a:rPr>
              <a:t>European studies on future options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Accelerator projects and R&amp;D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Alternative neutrino sources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sz="1600" dirty="0" smtClean="0">
                <a:solidFill>
                  <a:srgbClr val="002060"/>
                </a:solidFill>
              </a:rPr>
              <a:t>Detector R&amp;D and Design studies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2060"/>
                </a:solidFill>
              </a:rPr>
              <a:t>Underground sites and facilities in Europe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GB" sz="16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002060"/>
                </a:solidFill>
              </a:rPr>
              <a:t>Comparison of performances for MH and CP phase with the different approaches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>
              <a:solidFill>
                <a:srgbClr val="0020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 smtClean="0"/>
              <a:t>Discussion time: </a:t>
            </a:r>
            <a:r>
              <a:rPr lang="en-GB" dirty="0"/>
              <a:t>are we able to focus on an optimal project for the coming 10 years</a:t>
            </a:r>
            <a:r>
              <a:rPr lang="en-GB" dirty="0" smtClean="0"/>
              <a:t>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 smtClean="0"/>
              <a:t>Short presentations of </a:t>
            </a:r>
            <a:r>
              <a:rPr lang="en-GB" dirty="0" err="1" smtClean="0"/>
              <a:t>ApPEC</a:t>
            </a:r>
            <a:r>
              <a:rPr lang="en-GB" dirty="0" smtClean="0"/>
              <a:t>, CERN?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3528" y="1556792"/>
            <a:ext cx="1015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2</a:t>
            </a:r>
            <a:r>
              <a:rPr lang="en-GB" baseline="30000" dirty="0" smtClean="0">
                <a:solidFill>
                  <a:srgbClr val="002060"/>
                </a:solidFill>
              </a:rPr>
              <a:t>nd</a:t>
            </a:r>
            <a:r>
              <a:rPr lang="en-GB" dirty="0" smtClean="0">
                <a:solidFill>
                  <a:srgbClr val="002060"/>
                </a:solidFill>
              </a:rPr>
              <a:t> day:  </a:t>
            </a:r>
          </a:p>
        </p:txBody>
      </p:sp>
    </p:spTree>
    <p:extLst>
      <p:ext uri="{BB962C8B-B14F-4D97-AF65-F5344CB8AC3E}">
        <p14:creationId xmlns:p14="http://schemas.microsoft.com/office/powerpoint/2010/main" val="303417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" y="12576"/>
            <a:ext cx="5485660" cy="9795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75548" y="179201"/>
            <a:ext cx="32449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meeting of the European neutrino community 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87564" y="1156682"/>
            <a:ext cx="3231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002060"/>
                </a:solidFill>
              </a:rPr>
              <a:t>Main structure of the agenda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4D85-6E47-45B5-A964-AF119F47D836}" type="slidenum">
              <a:rPr lang="fr-FR" smtClean="0"/>
              <a:t>5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67544" y="1938710"/>
            <a:ext cx="835292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 smtClean="0"/>
              <a:t>Discussion on status </a:t>
            </a:r>
            <a:r>
              <a:rPr lang="en-GB" sz="1600" dirty="0"/>
              <a:t>of the neutrino cross section </a:t>
            </a:r>
            <a:r>
              <a:rPr lang="en-GB" sz="1600" dirty="0" smtClean="0"/>
              <a:t>knowledge</a:t>
            </a:r>
            <a:r>
              <a:rPr lang="fr-FR" sz="1600" dirty="0"/>
              <a:t> </a:t>
            </a:r>
            <a:r>
              <a:rPr lang="fr-FR" sz="1600" dirty="0" smtClean="0"/>
              <a:t>and </a:t>
            </a:r>
            <a:r>
              <a:rPr lang="en-GB" sz="1600" dirty="0"/>
              <a:t>t</a:t>
            </a:r>
            <a:r>
              <a:rPr lang="en-GB" sz="1600" dirty="0" smtClean="0"/>
              <a:t>heoretical </a:t>
            </a:r>
            <a:r>
              <a:rPr lang="en-GB" sz="1600" dirty="0"/>
              <a:t>presentation on nu interactions </a:t>
            </a: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 smtClean="0"/>
              <a:t>Status </a:t>
            </a:r>
            <a:r>
              <a:rPr lang="en-GB" sz="1600" dirty="0"/>
              <a:t>of the </a:t>
            </a:r>
            <a:r>
              <a:rPr lang="en-GB" sz="1600" dirty="0" err="1"/>
              <a:t>hadroproduction</a:t>
            </a:r>
            <a:r>
              <a:rPr lang="en-GB" sz="1600" dirty="0"/>
              <a:t> knowledge and </a:t>
            </a:r>
            <a:r>
              <a:rPr lang="en-GB" sz="1600" dirty="0" smtClean="0"/>
              <a:t>requirements</a:t>
            </a:r>
            <a:r>
              <a:rPr lang="fr-FR" sz="1600" dirty="0" smtClean="0"/>
              <a:t> and </a:t>
            </a:r>
            <a:r>
              <a:rPr lang="en-GB" sz="1600" dirty="0" smtClean="0"/>
              <a:t>Related </a:t>
            </a:r>
            <a:r>
              <a:rPr lang="en-GB" sz="1600" dirty="0"/>
              <a:t>experimental efforts</a:t>
            </a:r>
            <a:endParaRPr lang="fr-FR" sz="16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tx2"/>
                </a:solidFill>
              </a:rPr>
              <a:t>Session on dedicated R&amp;D projects and CERN oriented </a:t>
            </a:r>
            <a:r>
              <a:rPr lang="en-GB" dirty="0" smtClean="0">
                <a:solidFill>
                  <a:schemeClr val="tx2"/>
                </a:solidFill>
              </a:rPr>
              <a:t>activities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tx2"/>
                </a:solidFill>
              </a:rPr>
              <a:t>Project status and R&amp;D report from the other regions</a:t>
            </a:r>
            <a:endParaRPr lang="fr-FR" dirty="0">
              <a:solidFill>
                <a:schemeClr val="tx2"/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sz="1600" dirty="0">
              <a:solidFill>
                <a:schemeClr val="tx2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dirty="0" smtClean="0">
                <a:solidFill>
                  <a:schemeClr val="tx2"/>
                </a:solidFill>
              </a:rPr>
              <a:t>Discussion time: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3528" y="1556792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3</a:t>
            </a:r>
            <a:r>
              <a:rPr lang="en-GB" baseline="30000" dirty="0" smtClean="0">
                <a:solidFill>
                  <a:srgbClr val="002060"/>
                </a:solidFill>
              </a:rPr>
              <a:t>rd</a:t>
            </a:r>
            <a:r>
              <a:rPr lang="en-GB" dirty="0" smtClean="0">
                <a:solidFill>
                  <a:srgbClr val="002060"/>
                </a:solidFill>
              </a:rPr>
              <a:t> day: 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23010" y="4941168"/>
            <a:ext cx="7863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 smtClean="0"/>
              <a:t>Need to define the detailed talks (see draft template sent previously as a basis)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Find the speakers for the  specific presentations we agree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Leave enough rooms for the talks proposed as contributions not foreseen </a:t>
            </a:r>
            <a:endParaRPr lang="en-GB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467544" y="4653136"/>
            <a:ext cx="7920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31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417</Words>
  <Application>Microsoft Office PowerPoint</Application>
  <PresentationFormat>Affichage à l'écran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Duchesneau</dc:creator>
  <cp:lastModifiedBy>Dominique Duchesneau</cp:lastModifiedBy>
  <cp:revision>15</cp:revision>
  <dcterms:created xsi:type="dcterms:W3CDTF">2013-10-30T15:33:01Z</dcterms:created>
  <dcterms:modified xsi:type="dcterms:W3CDTF">2013-10-31T09:13:50Z</dcterms:modified>
</cp:coreProperties>
</file>