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60" r:id="rId1"/>
    <p:sldMasterId id="2147483693" r:id="rId2"/>
  </p:sldMasterIdLst>
  <p:notesMasterIdLst>
    <p:notesMasterId r:id="rId36"/>
  </p:notesMasterIdLst>
  <p:sldIdLst>
    <p:sldId id="259" r:id="rId3"/>
    <p:sldId id="402" r:id="rId4"/>
    <p:sldId id="409" r:id="rId5"/>
    <p:sldId id="406" r:id="rId6"/>
    <p:sldId id="407" r:id="rId7"/>
    <p:sldId id="408" r:id="rId8"/>
    <p:sldId id="404" r:id="rId9"/>
    <p:sldId id="405" r:id="rId10"/>
    <p:sldId id="342" r:id="rId11"/>
    <p:sldId id="339" r:id="rId12"/>
    <p:sldId id="379" r:id="rId13"/>
    <p:sldId id="380" r:id="rId14"/>
    <p:sldId id="381" r:id="rId15"/>
    <p:sldId id="383" r:id="rId16"/>
    <p:sldId id="384" r:id="rId17"/>
    <p:sldId id="385" r:id="rId18"/>
    <p:sldId id="386" r:id="rId19"/>
    <p:sldId id="387" r:id="rId20"/>
    <p:sldId id="389" r:id="rId21"/>
    <p:sldId id="393" r:id="rId22"/>
    <p:sldId id="377" r:id="rId23"/>
    <p:sldId id="378" r:id="rId24"/>
    <p:sldId id="391" r:id="rId25"/>
    <p:sldId id="390" r:id="rId26"/>
    <p:sldId id="394" r:id="rId27"/>
    <p:sldId id="395" r:id="rId28"/>
    <p:sldId id="392" r:id="rId29"/>
    <p:sldId id="401" r:id="rId30"/>
    <p:sldId id="399" r:id="rId31"/>
    <p:sldId id="400" r:id="rId32"/>
    <p:sldId id="397" r:id="rId33"/>
    <p:sldId id="398" r:id="rId34"/>
    <p:sldId id="356" r:id="rId35"/>
  </p:sldIdLst>
  <p:sldSz cx="9144000" cy="6858000" type="screen4x3"/>
  <p:notesSz cx="6805613" cy="9939338"/>
  <p:defaultTextStyle>
    <a:defPPr>
      <a:defRPr lang="ja-JP"/>
    </a:defPPr>
    <a:lvl1pPr marL="0" algn="l" defTabSz="914116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059" algn="l" defTabSz="914116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116" algn="l" defTabSz="914116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174" algn="l" defTabSz="914116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231" algn="l" defTabSz="914116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5289" algn="l" defTabSz="914116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2346" algn="l" defTabSz="914116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199404" algn="l" defTabSz="914116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6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9FF"/>
    <a:srgbClr val="FF66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88" autoAdjust="0"/>
    <p:restoredTop sz="94660"/>
  </p:normalViewPr>
  <p:slideViewPr>
    <p:cSldViewPr>
      <p:cViewPr varScale="1">
        <p:scale>
          <a:sx n="59" d="100"/>
          <a:sy n="59" d="100"/>
        </p:scale>
        <p:origin x="68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3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47A94-B4FA-4505-9D50-60A5029F0593}" type="datetimeFigureOut">
              <a:rPr kumimoji="1" lang="ja-JP" altLang="en-US" smtClean="0"/>
              <a:pPr/>
              <a:t>2013/10/24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0F5F9-990C-4A29-9B8B-B5CCC44A808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5042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16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059" algn="l" defTabSz="914116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116" algn="l" defTabSz="914116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174" algn="l" defTabSz="914116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231" algn="l" defTabSz="914116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5289" algn="l" defTabSz="914116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2346" algn="l" defTabSz="914116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199404" algn="l" defTabSz="914116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6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C76FB-E392-4161-81A8-8B525D4CBC9C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176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7D9F3-46B2-4175-9D0A-E60C906A90DC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7144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0F5F9-990C-4A29-9B8B-B5CCC44A808C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6822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19163" y="755650"/>
            <a:ext cx="4965700" cy="3725863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17397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31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31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31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80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059" indent="0" algn="ctr">
              <a:buNone/>
            </a:lvl2pPr>
            <a:lvl3pPr marL="914116" indent="0" algn="ctr">
              <a:buNone/>
            </a:lvl3pPr>
            <a:lvl4pPr marL="1371174" indent="0" algn="ctr">
              <a:buNone/>
            </a:lvl4pPr>
            <a:lvl5pPr marL="1828231" indent="0" algn="ctr">
              <a:buNone/>
            </a:lvl5pPr>
            <a:lvl6pPr marL="2285289" indent="0" algn="ctr">
              <a:buNone/>
            </a:lvl6pPr>
            <a:lvl7pPr marL="2742346" indent="0" algn="ctr">
              <a:buNone/>
            </a:lvl7pPr>
            <a:lvl8pPr marL="3199404" indent="0" algn="ctr">
              <a:buNone/>
            </a:lvl8pPr>
            <a:lvl9pPr marL="3656462" indent="0" algn="ctr">
              <a:buNone/>
            </a:lvl9pPr>
          </a:lstStyle>
          <a:p>
            <a:r>
              <a:rPr lang="ja-JP" altLang="en-US" smtClean="0"/>
              <a:t>マスタ サブタイトルの書式設定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3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</a:rPr>
              <a:t>2013/9/9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</a:rPr>
              <a:t>B</a:t>
            </a:r>
            <a:r>
              <a:rPr lang="ja-JP" altLang="en-US" smtClean="0">
                <a:solidFill>
                  <a:prstClr val="black"/>
                </a:solidFill>
              </a:rPr>
              <a:t>ワークショップ</a:t>
            </a:r>
            <a:r>
              <a:rPr lang="en-US" altLang="ja-JP" smtClean="0">
                <a:solidFill>
                  <a:prstClr val="black"/>
                </a:solidFill>
              </a:rPr>
              <a:t>2010</a:t>
            </a:r>
            <a:r>
              <a:rPr lang="ja-JP" altLang="en-US" smtClean="0">
                <a:solidFill>
                  <a:prstClr val="black"/>
                </a:solidFill>
              </a:rPr>
              <a:t>熱海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8049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2013/9/9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B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ワークショップ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2010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熱海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A92A1-ED0D-4EA0-9BCC-BA6B5433E08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56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2013/9/9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B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ワークショップ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2010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熱海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A92A1-ED0D-4EA0-9BCC-BA6B5433E08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406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2013/9/9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B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ワークショップ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2010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熱海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A92A1-ED0D-4EA0-9BCC-BA6B5433E08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87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2013/9/9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B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ワークショップ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2010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熱海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A92A1-ED0D-4EA0-9BCC-BA6B5433E08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046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2013/9/9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B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ワークショップ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2010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熱海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A92A1-ED0D-4EA0-9BCC-BA6B5433E08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001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2013/9/9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B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ワークショップ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2010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熱海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A92A1-ED0D-4EA0-9BCC-BA6B5433E08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4030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2013/9/9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B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ワークショップ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2010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熱海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A92A1-ED0D-4EA0-9BCC-BA6B5433E08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758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2013/9/9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B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ワークショップ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2010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熱海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A92A1-ED0D-4EA0-9BCC-BA6B5433E08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1081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2013/9/9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B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ワークショップ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2010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熱海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A92A1-ED0D-4EA0-9BCC-BA6B5433E08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588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2013/9/9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B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ワークショップ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2010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熱海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A92A1-ED0D-4EA0-9BCC-BA6B5433E08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445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85794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</a:rPr>
              <a:t>2013/9/9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</a:rPr>
              <a:t>B</a:t>
            </a:r>
            <a:r>
              <a:rPr lang="ja-JP" altLang="en-US" smtClean="0">
                <a:solidFill>
                  <a:prstClr val="black"/>
                </a:solidFill>
              </a:rPr>
              <a:t>ワークショップ</a:t>
            </a:r>
            <a:r>
              <a:rPr lang="en-US" altLang="ja-JP" smtClean="0">
                <a:solidFill>
                  <a:prstClr val="black"/>
                </a:solidFill>
              </a:rPr>
              <a:t>2010</a:t>
            </a:r>
            <a:r>
              <a:rPr lang="ja-JP" altLang="en-US" smtClean="0">
                <a:solidFill>
                  <a:prstClr val="black"/>
                </a:solidFill>
              </a:rPr>
              <a:t>熱海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971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785818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</a:rPr>
              <a:t>2013/9/9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</a:rPr>
              <a:t>B</a:t>
            </a:r>
            <a:r>
              <a:rPr lang="ja-JP" altLang="en-US" smtClean="0">
                <a:solidFill>
                  <a:prstClr val="black"/>
                </a:solidFill>
              </a:rPr>
              <a:t>ワークショップ</a:t>
            </a:r>
            <a:r>
              <a:rPr lang="en-US" altLang="ja-JP" smtClean="0">
                <a:solidFill>
                  <a:prstClr val="black"/>
                </a:solidFill>
              </a:rPr>
              <a:t>2010</a:t>
            </a:r>
            <a:r>
              <a:rPr lang="ja-JP" altLang="en-US" smtClean="0">
                <a:solidFill>
                  <a:prstClr val="black"/>
                </a:solidFill>
              </a:rPr>
              <a:t>熱海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236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</a:rPr>
              <a:t>2013/9/9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</a:rPr>
              <a:t>B</a:t>
            </a:r>
            <a:r>
              <a:rPr lang="ja-JP" altLang="en-US" smtClean="0">
                <a:solidFill>
                  <a:prstClr val="black"/>
                </a:solidFill>
              </a:rPr>
              <a:t>ワークショップ</a:t>
            </a:r>
            <a:r>
              <a:rPr lang="en-US" altLang="ja-JP" smtClean="0">
                <a:solidFill>
                  <a:prstClr val="black"/>
                </a:solidFill>
              </a:rPr>
              <a:t>2010</a:t>
            </a:r>
            <a:r>
              <a:rPr lang="ja-JP" altLang="en-US" smtClean="0">
                <a:solidFill>
                  <a:prstClr val="black"/>
                </a:solidFill>
              </a:rPr>
              <a:t>熱海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902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 2 段組み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857235"/>
            <a:ext cx="4038600" cy="5268931"/>
          </a:xfrm>
        </p:spPr>
        <p:txBody>
          <a:bodyPr/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857235"/>
            <a:ext cx="4038600" cy="5268931"/>
          </a:xfrm>
        </p:spPr>
        <p:txBody>
          <a:bodyPr/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785818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</a:rPr>
              <a:t>2013/9/9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</a:rPr>
              <a:t>B</a:t>
            </a:r>
            <a:r>
              <a:rPr lang="ja-JP" altLang="en-US" smtClean="0">
                <a:solidFill>
                  <a:prstClr val="black"/>
                </a:solidFill>
              </a:rPr>
              <a:t>ワークショップ</a:t>
            </a:r>
            <a:r>
              <a:rPr lang="en-US" altLang="ja-JP" smtClean="0">
                <a:solidFill>
                  <a:prstClr val="black"/>
                </a:solidFill>
              </a:rPr>
              <a:t>2010</a:t>
            </a:r>
            <a:r>
              <a:rPr lang="ja-JP" altLang="en-US" smtClean="0">
                <a:solidFill>
                  <a:prstClr val="black"/>
                </a:solidFill>
              </a:rPr>
              <a:t>熱海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980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785818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</a:rPr>
              <a:t>2013/9/9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</a:rPr>
              <a:t>B</a:t>
            </a:r>
            <a:r>
              <a:rPr lang="ja-JP" altLang="en-US" smtClean="0">
                <a:solidFill>
                  <a:prstClr val="black"/>
                </a:solidFill>
              </a:rPr>
              <a:t>ワークショップ</a:t>
            </a:r>
            <a:r>
              <a:rPr lang="en-US" altLang="ja-JP" smtClean="0">
                <a:solidFill>
                  <a:prstClr val="black"/>
                </a:solidFill>
              </a:rPr>
              <a:t>2010</a:t>
            </a:r>
            <a:r>
              <a:rPr lang="ja-JP" altLang="en-US" smtClean="0">
                <a:solidFill>
                  <a:prstClr val="black"/>
                </a:solidFill>
              </a:rPr>
              <a:t>熱海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925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857235"/>
            <a:ext cx="4038600" cy="5268931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857235"/>
            <a:ext cx="4038600" cy="5268931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785818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</a:rPr>
              <a:t>2013/9/9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</a:rPr>
              <a:t>B</a:t>
            </a:r>
            <a:r>
              <a:rPr lang="ja-JP" altLang="en-US" smtClean="0">
                <a:solidFill>
                  <a:prstClr val="black"/>
                </a:solidFill>
              </a:rPr>
              <a:t>ワークショップ</a:t>
            </a:r>
            <a:r>
              <a:rPr lang="en-US" altLang="ja-JP" smtClean="0">
                <a:solidFill>
                  <a:prstClr val="black"/>
                </a:solidFill>
              </a:rPr>
              <a:t>2010</a:t>
            </a:r>
            <a:r>
              <a:rPr lang="ja-JP" altLang="en-US" smtClean="0">
                <a:solidFill>
                  <a:prstClr val="black"/>
                </a:solidFill>
              </a:rPr>
              <a:t>熱海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87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</a:rPr>
              <a:t>2013/9/9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</a:rPr>
              <a:t>B</a:t>
            </a:r>
            <a:r>
              <a:rPr lang="ja-JP" altLang="en-US" smtClean="0">
                <a:solidFill>
                  <a:prstClr val="black"/>
                </a:solidFill>
              </a:rPr>
              <a:t>ワークショップ</a:t>
            </a:r>
            <a:r>
              <a:rPr lang="en-US" altLang="ja-JP" smtClean="0">
                <a:solidFill>
                  <a:prstClr val="black"/>
                </a:solidFill>
              </a:rPr>
              <a:t>2010</a:t>
            </a:r>
            <a:r>
              <a:rPr lang="ja-JP" altLang="en-US" smtClean="0">
                <a:solidFill>
                  <a:prstClr val="black"/>
                </a:solidFill>
              </a:rPr>
              <a:t>熱海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31CA1-493F-458D-9CEB-CCF0E18603B8}" type="slidenum">
              <a:rPr lang="ja-JP" altLang="en-US" smtClean="0">
                <a:solidFill>
                  <a:prstClr val="black"/>
                </a:solidFill>
              </a:rPr>
              <a:pPr/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416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2013/9/9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B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ワークショップ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2010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熱海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A92A1-ED0D-4EA0-9BCC-BA6B5433E08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230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10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31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1" y="429"/>
            <a:ext cx="9142858" cy="392863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714380"/>
          </a:xfrm>
          <a:prstGeom prst="rect">
            <a:avLst/>
          </a:prstGeom>
        </p:spPr>
        <p:txBody>
          <a:bodyPr lIns="91410" tIns="45706" rIns="91410" bIns="45706" anchor="b" anchorCtr="0">
            <a:normAutofit/>
          </a:bodyPr>
          <a:lstStyle/>
          <a:p>
            <a:pPr algn="l"/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857235"/>
            <a:ext cx="8229600" cy="5268931"/>
          </a:xfrm>
          <a:prstGeom prst="rect">
            <a:avLst/>
          </a:prstGeom>
        </p:spPr>
        <p:txBody>
          <a:bodyPr lIns="91410" tIns="45706" rIns="91410" bIns="45706">
            <a:normAutofit/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lIns="91410" tIns="45706" rIns="91410" bIns="45706"/>
          <a:lstStyle>
            <a:lvl1pPr>
              <a:defRPr sz="1000">
                <a:latin typeface="+mn-lt"/>
              </a:defRPr>
            </a:lvl1pPr>
          </a:lstStyle>
          <a:p>
            <a:r>
              <a:rPr kumimoji="0" lang="en-US" altLang="ja-JP" smtClean="0">
                <a:solidFill>
                  <a:prstClr val="black"/>
                </a:solidFill>
              </a:rPr>
              <a:t>2013/9/9</a:t>
            </a:r>
            <a:endParaRPr kumimoji="0" lang="en-US" dirty="0" smtClean="0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lIns="91410" tIns="45706" rIns="91410" bIns="45706"/>
          <a:lstStyle>
            <a:lvl1pPr algn="ctr">
              <a:defRPr sz="1000">
                <a:latin typeface="+mn-lt"/>
              </a:defRPr>
            </a:lvl1pPr>
          </a:lstStyle>
          <a:p>
            <a:r>
              <a:rPr kumimoji="0" lang="en-US" altLang="ja-JP" smtClean="0">
                <a:solidFill>
                  <a:prstClr val="black"/>
                </a:solidFill>
              </a:rPr>
              <a:t>B</a:t>
            </a:r>
            <a:r>
              <a:rPr kumimoji="0" lang="ja-JP" altLang="en-US" smtClean="0">
                <a:solidFill>
                  <a:prstClr val="black"/>
                </a:solidFill>
              </a:rPr>
              <a:t>ワークショップ</a:t>
            </a:r>
            <a:r>
              <a:rPr kumimoji="0" lang="en-US" altLang="ja-JP" smtClean="0">
                <a:solidFill>
                  <a:prstClr val="black"/>
                </a:solidFill>
              </a:rPr>
              <a:t>2010</a:t>
            </a:r>
            <a:r>
              <a:rPr kumimoji="0" lang="ja-JP" altLang="en-US" smtClean="0">
                <a:solidFill>
                  <a:prstClr val="black"/>
                </a:solidFill>
              </a:rPr>
              <a:t>熱海</a:t>
            </a:r>
            <a:endParaRPr kumimoji="0" lang="en-US" smtClean="0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lIns="91410" tIns="45706" rIns="91410" bIns="45706"/>
          <a:lstStyle>
            <a:lvl1pPr>
              <a:defRPr sz="1000">
                <a:latin typeface="+mn-lt"/>
              </a:defRPr>
            </a:lvl1pPr>
          </a:lstStyle>
          <a:p>
            <a:pPr algn="r"/>
            <a:fld id="{D4C49B74-5DB2-4B03-B1D2-7F6A3C51C318}" type="slidenum">
              <a:rPr kumimoji="0" lang="en-US" smtClean="0">
                <a:solidFill>
                  <a:prstClr val="black"/>
                </a:solidFill>
              </a:rPr>
              <a:pPr algn="r"/>
              <a:t>‹#›</a:t>
            </a:fld>
            <a:endParaRPr kumimoji="0"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33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 ftr="0" dt="0"/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793" indent="-342793" eaLnBrk="1" hangingPunct="1">
        <a:buChar char="•"/>
        <a:defRPr sz="2800">
          <a:latin typeface="+mn-lt"/>
        </a:defRPr>
      </a:lvl1pPr>
      <a:lvl2pPr marL="742719" indent="-285660" eaLnBrk="1" hangingPunct="1">
        <a:buChar char="–"/>
        <a:defRPr sz="2400">
          <a:latin typeface="+mn-lt"/>
        </a:defRPr>
      </a:lvl2pPr>
      <a:lvl3pPr marL="1142646" indent="-228529" eaLnBrk="1" hangingPunct="1">
        <a:buChar char="•"/>
        <a:defRPr sz="2400">
          <a:latin typeface="+mn-lt"/>
        </a:defRPr>
      </a:lvl3pPr>
      <a:lvl4pPr marL="1599702" indent="-228529" eaLnBrk="1" hangingPunct="1">
        <a:buChar char="–"/>
        <a:defRPr sz="2000">
          <a:latin typeface="+mn-lt"/>
        </a:defRPr>
      </a:lvl4pPr>
      <a:lvl5pPr marL="2056760" indent="-228529" eaLnBrk="1" hangingPunct="1">
        <a:buChar char="»"/>
        <a:defRPr sz="2000">
          <a:latin typeface="+mn-lt"/>
        </a:defRPr>
      </a:lvl5pPr>
      <a:lvl6pPr marL="2513818" indent="-228529" eaLnBrk="1" hangingPunct="1">
        <a:buChar char="•"/>
        <a:defRPr sz="2000"/>
      </a:lvl6pPr>
      <a:lvl7pPr marL="2970876" indent="-228529" eaLnBrk="1" hangingPunct="1">
        <a:buChar char="•"/>
        <a:defRPr sz="2000"/>
      </a:lvl7pPr>
      <a:lvl8pPr marL="3427934" indent="-228529" eaLnBrk="1" hangingPunct="1">
        <a:buChar char="•"/>
        <a:defRPr sz="2000"/>
      </a:lvl8pPr>
      <a:lvl9pPr marL="3884991" indent="-228529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059" eaLnBrk="1" hangingPunct="1"/>
      <a:lvl3pPr marL="914116" eaLnBrk="1" hangingPunct="1"/>
      <a:lvl4pPr marL="1371174" eaLnBrk="1" hangingPunct="1"/>
      <a:lvl5pPr marL="1828231" eaLnBrk="1" hangingPunct="1"/>
      <a:lvl6pPr marL="2285289" eaLnBrk="1" hangingPunct="1"/>
      <a:lvl7pPr marL="2742346" eaLnBrk="1" hangingPunct="1"/>
      <a:lvl8pPr marL="3199404" eaLnBrk="1" hangingPunct="1"/>
      <a:lvl9pPr marL="3656462" eaLnBrk="1" hangingPunct="1"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2013/9/9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B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ワークショップ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2010</a:t>
            </a: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熱海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2A92A1-ED0D-4EA0-9BCC-BA6B5433E08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989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emf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26.pd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7.jpeg"/><Relationship Id="rId4" Type="http://schemas.openxmlformats.org/officeDocument/2006/relationships/image" Target="../media/image96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kekb.jp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サブタイトル 1"/>
          <p:cNvSpPr>
            <a:spLocks noGrp="1"/>
          </p:cNvSpPr>
          <p:nvPr>
            <p:ph type="subTitle" idx="1"/>
          </p:nvPr>
        </p:nvSpPr>
        <p:spPr>
          <a:xfrm>
            <a:off x="755576" y="5094580"/>
            <a:ext cx="7931224" cy="1502775"/>
          </a:xfrm>
        </p:spPr>
        <p:txBody>
          <a:bodyPr>
            <a:normAutofit/>
          </a:bodyPr>
          <a:lstStyle/>
          <a:p>
            <a:r>
              <a:rPr lang="en-US" altLang="ja-JP" dirty="0"/>
              <a:t>Yutaka </a:t>
            </a:r>
            <a:r>
              <a:rPr lang="en-US" altLang="ja-JP" dirty="0" smtClean="0"/>
              <a:t>USHIRODA, KEK</a:t>
            </a:r>
          </a:p>
          <a:p>
            <a:r>
              <a:rPr lang="en-US" altLang="ja-JP" dirty="0" smtClean="0"/>
              <a:t>October 2013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ctrTitle"/>
          </p:nvPr>
        </p:nvSpPr>
        <p:spPr>
          <a:xfrm>
            <a:off x="1108986" y="2852936"/>
            <a:ext cx="7577814" cy="1470025"/>
          </a:xfrm>
        </p:spPr>
        <p:txBody>
          <a:bodyPr/>
          <a:lstStyle/>
          <a:p>
            <a:r>
              <a:rPr lang="en-US" dirty="0" smtClean="0"/>
              <a:t>Super KEK B-factory project:</a:t>
            </a:r>
            <a:br>
              <a:rPr lang="en-US" dirty="0" smtClean="0"/>
            </a:br>
            <a:r>
              <a:rPr lang="en-US" dirty="0" err="1" smtClean="0"/>
              <a:t>SuperKEKB</a:t>
            </a:r>
            <a:r>
              <a:rPr lang="en-US" dirty="0" smtClean="0"/>
              <a:t> and Belle 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8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-1" y="980539"/>
            <a:ext cx="1194991" cy="2748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en-US" altLang="ja-JP" sz="14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Calendar</a:t>
            </a:r>
            <a:endParaRPr kumimoji="1" lang="ja-JP" altLang="en-US" sz="1400" dirty="0">
              <a:solidFill>
                <a:schemeClr val="tx1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1728" y="1277150"/>
            <a:ext cx="1420967" cy="2748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20000"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Japan FY</a:t>
            </a:r>
            <a:endParaRPr kumimoji="1" lang="ja-JP" altLang="en-US" dirty="0">
              <a:solidFill>
                <a:schemeClr val="tx1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8582956" y="1279341"/>
            <a:ext cx="561044" cy="2748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20000"/>
          </a:bodyPr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・・</a:t>
            </a:r>
            <a:endParaRPr kumimoji="1" lang="ja-JP" altLang="en-US" dirty="0">
              <a:solidFill>
                <a:schemeClr val="tx1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8339228" y="980539"/>
            <a:ext cx="804771" cy="2748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・・・</a:t>
            </a:r>
            <a:endParaRPr kumimoji="1" lang="ja-JP" altLang="en-US" sz="1400" dirty="0">
              <a:solidFill>
                <a:schemeClr val="tx1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457200" y="96892"/>
            <a:ext cx="8229600" cy="734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SuperKEKB</a:t>
            </a:r>
            <a:r>
              <a:rPr kumimoji="1" lang="en-US" altLang="ja-JP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 construction schedule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saka"/>
              <a:ea typeface="Osaka"/>
              <a:cs typeface="Osaka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297255" y="3287519"/>
            <a:ext cx="1336413" cy="843875"/>
          </a:xfrm>
          <a:prstGeom prst="roundRect">
            <a:avLst/>
          </a:prstGeom>
          <a:solidFill>
            <a:srgbClr val="BEFFB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KEKB</a:t>
            </a:r>
          </a:p>
          <a:p>
            <a:pPr algn="ctr"/>
            <a:r>
              <a:rPr lang="en-US" altLang="ja-JP" sz="14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operation</a:t>
            </a:r>
            <a:endParaRPr kumimoji="1" lang="ja-JP" altLang="en-US" sz="1400" dirty="0">
              <a:solidFill>
                <a:schemeClr val="tx1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1633667" y="1854686"/>
            <a:ext cx="4016033" cy="4922336"/>
          </a:xfrm>
          <a:prstGeom prst="roundRect">
            <a:avLst/>
          </a:prstGeom>
          <a:solidFill>
            <a:srgbClr val="72E7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/>
          <a:p>
            <a:pPr algn="ctr"/>
            <a:r>
              <a:rPr lang="en-US" altLang="ja-JP" sz="2000" dirty="0" err="1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SuperKEKB</a:t>
            </a:r>
            <a:r>
              <a:rPr lang="en-US" altLang="ja-JP" sz="20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 construction</a:t>
            </a:r>
            <a:endParaRPr kumimoji="1" lang="ja-JP" altLang="en-US" sz="2000" dirty="0">
              <a:solidFill>
                <a:srgbClr val="0000FF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9" name="右矢印 8"/>
          <p:cNvSpPr/>
          <p:nvPr/>
        </p:nvSpPr>
        <p:spPr>
          <a:xfrm>
            <a:off x="5649701" y="2541768"/>
            <a:ext cx="3494298" cy="2888755"/>
          </a:xfrm>
          <a:prstGeom prst="rightArrow">
            <a:avLst/>
          </a:prstGeom>
          <a:solidFill>
            <a:srgbClr val="71FF6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kumimoji="1" lang="en-US" altLang="ja-JP" sz="2000" dirty="0" smtClean="0">
              <a:solidFill>
                <a:schemeClr val="tx1"/>
              </a:solidFill>
              <a:latin typeface="Osaka"/>
              <a:ea typeface="Osaka"/>
              <a:cs typeface="Osaka"/>
            </a:endParaRPr>
          </a:p>
          <a:p>
            <a:pPr algn="ctr"/>
            <a:r>
              <a:rPr kumimoji="1" lang="en-US" altLang="ja-JP" sz="2000" dirty="0" err="1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SuperKEKB</a:t>
            </a:r>
            <a:r>
              <a:rPr kumimoji="1" lang="en-US" altLang="ja-JP" sz="20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 operation</a:t>
            </a:r>
            <a:endParaRPr kumimoji="1" lang="ja-JP" altLang="en-US" sz="2000" dirty="0">
              <a:solidFill>
                <a:schemeClr val="tx1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10" name="右矢印 9"/>
          <p:cNvSpPr/>
          <p:nvPr/>
        </p:nvSpPr>
        <p:spPr>
          <a:xfrm>
            <a:off x="5435601" y="5701316"/>
            <a:ext cx="3708398" cy="935872"/>
          </a:xfrm>
          <a:prstGeom prst="rightArrow">
            <a:avLst/>
          </a:prstGeom>
          <a:solidFill>
            <a:srgbClr val="71FF6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kumimoji="1" lang="en-US" altLang="ja-JP" sz="14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Upgraded </a:t>
            </a:r>
            <a:r>
              <a:rPr kumimoji="1" lang="en-US" altLang="ja-JP" sz="1400" dirty="0" err="1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Linac</a:t>
            </a:r>
            <a:r>
              <a:rPr kumimoji="1" lang="en-US" altLang="ja-JP" sz="14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 operation </a:t>
            </a:r>
          </a:p>
          <a:p>
            <a:pPr algn="ctr"/>
            <a:r>
              <a:rPr kumimoji="1" lang="en-US" altLang="ja-JP" sz="14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for </a:t>
            </a:r>
            <a:r>
              <a:rPr kumimoji="1" lang="en-US" altLang="ja-JP" sz="1400" dirty="0" err="1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SuperKEKB</a:t>
            </a:r>
            <a:r>
              <a:rPr kumimoji="1" lang="en-US" altLang="ja-JP" sz="14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, PF, PF-AR</a:t>
            </a:r>
            <a:endParaRPr kumimoji="1" lang="ja-JP" altLang="en-US" sz="1400" dirty="0">
              <a:solidFill>
                <a:schemeClr val="tx1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300408" y="6039903"/>
            <a:ext cx="1336413" cy="260371"/>
          </a:xfrm>
          <a:prstGeom prst="roundRect">
            <a:avLst/>
          </a:prstGeom>
          <a:solidFill>
            <a:srgbClr val="BEFFB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err="1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Linac</a:t>
            </a:r>
            <a:endParaRPr kumimoji="1" lang="ja-JP" altLang="en-US" sz="1200" dirty="0">
              <a:solidFill>
                <a:schemeClr val="tx1"/>
              </a:solidFill>
              <a:latin typeface="Osaka"/>
              <a:ea typeface="Osaka"/>
              <a:cs typeface="Osaka"/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rot="5400000">
            <a:off x="5805945" y="2996371"/>
            <a:ext cx="571570" cy="15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6063295" y="2847009"/>
            <a:ext cx="941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Belle II roll in</a:t>
            </a:r>
          </a:p>
          <a:p>
            <a:r>
              <a:rPr lang="en-US" altLang="ja-JP" sz="10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QCS install</a:t>
            </a:r>
            <a:endParaRPr kumimoji="1" lang="ja-JP" altLang="en-US" sz="1000" dirty="0">
              <a:solidFill>
                <a:srgbClr val="0000FF"/>
              </a:solidFill>
              <a:latin typeface="Osaka"/>
              <a:ea typeface="Osaka"/>
              <a:cs typeface="Osaka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 rot="16200000" flipV="1">
            <a:off x="2113093" y="4282813"/>
            <a:ext cx="4917811" cy="1"/>
          </a:xfrm>
          <a:prstGeom prst="line">
            <a:avLst/>
          </a:prstGeom>
          <a:ln w="222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1783468" y="3016204"/>
            <a:ext cx="9412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Belle roll out</a:t>
            </a:r>
            <a:endParaRPr kumimoji="1" lang="ja-JP" altLang="en-US" sz="1000" dirty="0">
              <a:solidFill>
                <a:srgbClr val="0000FF"/>
              </a:solidFill>
              <a:latin typeface="Osaka"/>
              <a:ea typeface="Osaka"/>
              <a:cs typeface="Osaka"/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 rot="5400000" flipH="1" flipV="1">
            <a:off x="1530751" y="3090716"/>
            <a:ext cx="515014" cy="15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>
            <a:off x="1194991" y="988489"/>
            <a:ext cx="890942" cy="2748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kumimoji="1" lang="en-US" altLang="ja-JP" sz="14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2010</a:t>
            </a:r>
            <a:endParaRPr kumimoji="1" lang="ja-JP" altLang="en-US" sz="1400" dirty="0">
              <a:solidFill>
                <a:schemeClr val="tx1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085933" y="984514"/>
            <a:ext cx="890942" cy="2748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kumimoji="1" lang="en-US" altLang="ja-JP" sz="14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2011</a:t>
            </a:r>
            <a:endParaRPr kumimoji="1" lang="ja-JP" altLang="en-US" sz="1400" dirty="0">
              <a:solidFill>
                <a:schemeClr val="tx1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2976875" y="984514"/>
            <a:ext cx="890942" cy="2748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kumimoji="1" lang="en-US" altLang="ja-JP" sz="14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2012</a:t>
            </a:r>
            <a:endParaRPr kumimoji="1" lang="ja-JP" altLang="en-US" sz="1400" dirty="0">
              <a:solidFill>
                <a:schemeClr val="tx1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3867817" y="980539"/>
            <a:ext cx="890942" cy="2748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kumimoji="1" lang="en-US" altLang="ja-JP" sz="14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2013</a:t>
            </a:r>
            <a:endParaRPr kumimoji="1" lang="ja-JP" altLang="en-US" sz="1400" dirty="0">
              <a:solidFill>
                <a:schemeClr val="tx1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4758759" y="980539"/>
            <a:ext cx="890942" cy="2748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kumimoji="1" lang="en-US" altLang="ja-JP" sz="14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2014</a:t>
            </a:r>
            <a:endParaRPr kumimoji="1" lang="ja-JP" altLang="en-US" sz="1400" dirty="0">
              <a:solidFill>
                <a:schemeClr val="tx1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5649701" y="985031"/>
            <a:ext cx="890942" cy="2748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kumimoji="1" lang="en-US" altLang="ja-JP" sz="14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2015</a:t>
            </a:r>
            <a:endParaRPr kumimoji="1" lang="ja-JP" altLang="en-US" sz="1400" dirty="0">
              <a:solidFill>
                <a:schemeClr val="tx1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6540643" y="985031"/>
            <a:ext cx="890942" cy="2748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kumimoji="1" lang="en-US" altLang="ja-JP" sz="14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2016</a:t>
            </a:r>
            <a:endParaRPr kumimoji="1" lang="ja-JP" altLang="en-US" sz="1400" dirty="0">
              <a:solidFill>
                <a:schemeClr val="tx1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7431585" y="989043"/>
            <a:ext cx="890942" cy="2748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kumimoji="1" lang="en-US" altLang="ja-JP" sz="14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2017</a:t>
            </a:r>
            <a:endParaRPr kumimoji="1" lang="ja-JP" altLang="en-US" sz="1400" dirty="0">
              <a:solidFill>
                <a:schemeClr val="tx1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1432695" y="1272565"/>
            <a:ext cx="890942" cy="2748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ja-JP" sz="14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2010</a:t>
            </a:r>
            <a:endParaRPr kumimoji="1" lang="ja-JP" altLang="en-US" sz="1400" dirty="0">
              <a:solidFill>
                <a:schemeClr val="tx1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2323637" y="1278067"/>
            <a:ext cx="890942" cy="2748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kumimoji="1" lang="en-US" altLang="ja-JP" sz="14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2011</a:t>
            </a:r>
            <a:endParaRPr kumimoji="1" lang="ja-JP" altLang="en-US" sz="1400" dirty="0">
              <a:solidFill>
                <a:schemeClr val="tx1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3214579" y="1272565"/>
            <a:ext cx="890942" cy="2748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ja-JP" sz="14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2012</a:t>
            </a:r>
            <a:endParaRPr kumimoji="1" lang="ja-JP" altLang="en-US" sz="1400" dirty="0">
              <a:solidFill>
                <a:schemeClr val="tx1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4105521" y="1274851"/>
            <a:ext cx="890942" cy="2748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kumimoji="1" lang="en-US" altLang="ja-JP" sz="14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2013</a:t>
            </a:r>
            <a:endParaRPr kumimoji="1" lang="ja-JP" altLang="en-US" sz="1400" dirty="0">
              <a:solidFill>
                <a:schemeClr val="tx1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4996463" y="1272565"/>
            <a:ext cx="890942" cy="2748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ja-JP" sz="14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2014</a:t>
            </a:r>
            <a:endParaRPr kumimoji="1" lang="ja-JP" altLang="en-US" sz="1400" dirty="0">
              <a:solidFill>
                <a:schemeClr val="tx1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5887405" y="1277057"/>
            <a:ext cx="890942" cy="2748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kumimoji="1" lang="en-US" altLang="ja-JP" sz="14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2015</a:t>
            </a:r>
            <a:endParaRPr kumimoji="1" lang="ja-JP" altLang="en-US" sz="1400" dirty="0">
              <a:solidFill>
                <a:schemeClr val="tx1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6778347" y="1279542"/>
            <a:ext cx="890942" cy="2748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ja-JP" sz="14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2016</a:t>
            </a:r>
            <a:endParaRPr kumimoji="1" lang="ja-JP" altLang="en-US" sz="1400" dirty="0">
              <a:solidFill>
                <a:schemeClr val="tx1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7669289" y="1275567"/>
            <a:ext cx="890942" cy="2748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kumimoji="1" lang="en-US" altLang="ja-JP" sz="14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2017</a:t>
            </a:r>
            <a:endParaRPr kumimoji="1" lang="ja-JP" altLang="en-US" sz="1400" dirty="0">
              <a:solidFill>
                <a:schemeClr val="tx1"/>
              </a:solidFill>
              <a:latin typeface="Osaka"/>
              <a:ea typeface="Osaka"/>
              <a:cs typeface="Osaka"/>
            </a:endParaRPr>
          </a:p>
        </p:txBody>
      </p:sp>
      <p:cxnSp>
        <p:nvCxnSpPr>
          <p:cNvPr id="33" name="直線コネクタ 32"/>
          <p:cNvCxnSpPr/>
          <p:nvPr/>
        </p:nvCxnSpPr>
        <p:spPr>
          <a:xfrm>
            <a:off x="0" y="985822"/>
            <a:ext cx="9143999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>
            <a:off x="0" y="1273694"/>
            <a:ext cx="9143999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>
            <a:off x="-1" y="1561566"/>
            <a:ext cx="9144000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角丸四角形 35"/>
          <p:cNvSpPr/>
          <p:nvPr/>
        </p:nvSpPr>
        <p:spPr>
          <a:xfrm>
            <a:off x="1788254" y="2543813"/>
            <a:ext cx="5165709" cy="288603"/>
          </a:xfrm>
          <a:prstGeom prst="roundRect">
            <a:avLst/>
          </a:prstGeom>
          <a:solidFill>
            <a:srgbClr val="FFFF9A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Detector </a:t>
            </a:r>
            <a:r>
              <a:rPr lang="en-US" altLang="ja-JP" sz="14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upgrade to Belle II</a:t>
            </a:r>
            <a:endParaRPr kumimoji="1" lang="ja-JP" altLang="en-US" sz="1400" dirty="0">
              <a:solidFill>
                <a:schemeClr val="tx1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37" name="角丸四角形 36"/>
          <p:cNvSpPr/>
          <p:nvPr/>
        </p:nvSpPr>
        <p:spPr>
          <a:xfrm>
            <a:off x="1636821" y="3348223"/>
            <a:ext cx="2230996" cy="288603"/>
          </a:xfrm>
          <a:prstGeom prst="roundRect">
            <a:avLst/>
          </a:prstGeom>
          <a:solidFill>
            <a:srgbClr val="FFFF9A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Dismantling </a:t>
            </a:r>
            <a:r>
              <a:rPr kumimoji="1" lang="en-US" altLang="ja-JP" sz="14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KEKB</a:t>
            </a:r>
            <a:endParaRPr kumimoji="1" lang="ja-JP" altLang="en-US" sz="1400" dirty="0">
              <a:solidFill>
                <a:schemeClr val="tx1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38" name="角丸四角形 37"/>
          <p:cNvSpPr/>
          <p:nvPr/>
        </p:nvSpPr>
        <p:spPr>
          <a:xfrm>
            <a:off x="1636821" y="3769200"/>
            <a:ext cx="3798780" cy="288603"/>
          </a:xfrm>
          <a:prstGeom prst="roundRect">
            <a:avLst/>
          </a:prstGeom>
          <a:solidFill>
            <a:srgbClr val="FFFF9A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Fabrication and tests of ring components</a:t>
            </a:r>
            <a:endParaRPr kumimoji="1" lang="ja-JP" altLang="en-US" sz="1400" dirty="0">
              <a:solidFill>
                <a:schemeClr val="tx1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39" name="角丸四角形 38"/>
          <p:cNvSpPr/>
          <p:nvPr/>
        </p:nvSpPr>
        <p:spPr>
          <a:xfrm>
            <a:off x="3438845" y="4182190"/>
            <a:ext cx="2210856" cy="288603"/>
          </a:xfrm>
          <a:prstGeom prst="roundRect">
            <a:avLst/>
          </a:prstGeom>
          <a:solidFill>
            <a:srgbClr val="FFFF9A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Install and set up</a:t>
            </a:r>
            <a:endParaRPr kumimoji="1" lang="ja-JP" altLang="en-US" sz="1400" dirty="0">
              <a:solidFill>
                <a:schemeClr val="tx1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40" name="角丸四角形 39"/>
          <p:cNvSpPr/>
          <p:nvPr/>
        </p:nvSpPr>
        <p:spPr>
          <a:xfrm>
            <a:off x="2874247" y="5468432"/>
            <a:ext cx="1129196" cy="288603"/>
          </a:xfrm>
          <a:prstGeom prst="roundRect">
            <a:avLst/>
          </a:prstGeom>
          <a:solidFill>
            <a:srgbClr val="FFFF9A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DR tunnel</a:t>
            </a:r>
            <a:endParaRPr kumimoji="1" lang="ja-JP" altLang="en-US" sz="1400" dirty="0">
              <a:solidFill>
                <a:schemeClr val="tx1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41" name="角丸四角形 40"/>
          <p:cNvSpPr/>
          <p:nvPr/>
        </p:nvSpPr>
        <p:spPr>
          <a:xfrm>
            <a:off x="3748628" y="5016031"/>
            <a:ext cx="1247835" cy="372414"/>
          </a:xfrm>
          <a:prstGeom prst="roundRect">
            <a:avLst/>
          </a:prstGeom>
          <a:solidFill>
            <a:srgbClr val="FFFF9A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MR </a:t>
            </a:r>
            <a:r>
              <a:rPr lang="en-US" altLang="ja-JP" sz="12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&amp; </a:t>
            </a:r>
            <a:r>
              <a:rPr kumimoji="1" lang="en-US" altLang="ja-JP" sz="12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DR buildings</a:t>
            </a:r>
            <a:endParaRPr kumimoji="1" lang="ja-JP" altLang="en-US" sz="1200" dirty="0">
              <a:solidFill>
                <a:schemeClr val="tx1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42" name="角丸四角形 41"/>
          <p:cNvSpPr/>
          <p:nvPr/>
        </p:nvSpPr>
        <p:spPr>
          <a:xfrm>
            <a:off x="3676740" y="4558650"/>
            <a:ext cx="1564127" cy="399507"/>
          </a:xfrm>
          <a:prstGeom prst="roundRect">
            <a:avLst/>
          </a:prstGeom>
          <a:solidFill>
            <a:srgbClr val="FFFF9A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Electricity and cooling facility</a:t>
            </a:r>
            <a:endParaRPr kumimoji="1" lang="ja-JP" altLang="en-US" sz="1200" dirty="0">
              <a:solidFill>
                <a:schemeClr val="tx1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43" name="角丸四角形 42"/>
          <p:cNvSpPr/>
          <p:nvPr/>
        </p:nvSpPr>
        <p:spPr>
          <a:xfrm>
            <a:off x="1636821" y="6028513"/>
            <a:ext cx="3798780" cy="288603"/>
          </a:xfrm>
          <a:prstGeom prst="roundRect">
            <a:avLst/>
          </a:prstGeom>
          <a:solidFill>
            <a:srgbClr val="FFFF9A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 err="1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Linac</a:t>
            </a:r>
            <a:r>
              <a:rPr lang="en-US" altLang="ja-JP" sz="14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 upgrade / operation for PF&amp;PF-AR</a:t>
            </a:r>
            <a:endParaRPr kumimoji="1" lang="ja-JP" altLang="en-US" sz="1400" dirty="0">
              <a:solidFill>
                <a:schemeClr val="tx1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3910225" y="1484784"/>
            <a:ext cx="1228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Oct</a:t>
            </a:r>
            <a:r>
              <a:rPr kumimoji="1" lang="en-US" altLang="ja-JP" sz="2000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. 2013</a:t>
            </a:r>
            <a:endParaRPr kumimoji="1" lang="ja-JP" altLang="en-US" sz="2000" dirty="0">
              <a:solidFill>
                <a:srgbClr val="FF0000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5076056" y="1484784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Jan. 2015</a:t>
            </a:r>
            <a:endParaRPr kumimoji="1" lang="ja-JP" altLang="en-US" sz="2000" dirty="0">
              <a:solidFill>
                <a:srgbClr val="FF0000"/>
              </a:solidFill>
              <a:latin typeface="Osaka"/>
              <a:ea typeface="Osaka"/>
              <a:cs typeface="Osaka"/>
            </a:endParaRPr>
          </a:p>
        </p:txBody>
      </p:sp>
      <p:cxnSp>
        <p:nvCxnSpPr>
          <p:cNvPr id="46" name="直線コネクタ 45"/>
          <p:cNvCxnSpPr/>
          <p:nvPr/>
        </p:nvCxnSpPr>
        <p:spPr>
          <a:xfrm rot="5400000" flipH="1" flipV="1">
            <a:off x="5389768" y="2104277"/>
            <a:ext cx="519862" cy="1"/>
          </a:xfrm>
          <a:prstGeom prst="line">
            <a:avLst/>
          </a:prstGeom>
          <a:ln w="222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/>
          <p:cNvSpPr txBox="1"/>
          <p:nvPr/>
        </p:nvSpPr>
        <p:spPr>
          <a:xfrm>
            <a:off x="5602311" y="3418945"/>
            <a:ext cx="1369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Accelerator tuning</a:t>
            </a:r>
          </a:p>
          <a:p>
            <a:pPr algn="r"/>
            <a:r>
              <a:rPr kumimoji="1" lang="en-US" altLang="ja-JP" sz="12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BEAST</a:t>
            </a:r>
            <a:endParaRPr kumimoji="1" lang="ja-JP" altLang="en-US" sz="1200" dirty="0">
              <a:solidFill>
                <a:srgbClr val="0000FF"/>
              </a:solidFill>
              <a:latin typeface="Osaka"/>
              <a:ea typeface="Osaka"/>
              <a:cs typeface="Osaka"/>
            </a:endParaRPr>
          </a:p>
        </p:txBody>
      </p:sp>
      <p:cxnSp>
        <p:nvCxnSpPr>
          <p:cNvPr id="49" name="直線矢印コネクタ 48"/>
          <p:cNvCxnSpPr/>
          <p:nvPr/>
        </p:nvCxnSpPr>
        <p:spPr>
          <a:xfrm>
            <a:off x="5649701" y="3404200"/>
            <a:ext cx="1128646" cy="15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/>
          <p:cNvSpPr txBox="1"/>
          <p:nvPr/>
        </p:nvSpPr>
        <p:spPr>
          <a:xfrm>
            <a:off x="6920517" y="2847190"/>
            <a:ext cx="8388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VXD install</a:t>
            </a:r>
            <a:endParaRPr kumimoji="1" lang="ja-JP" altLang="en-US" sz="1000" dirty="0">
              <a:solidFill>
                <a:srgbClr val="0000FF"/>
              </a:solidFill>
              <a:latin typeface="Osaka"/>
              <a:ea typeface="Osaka"/>
              <a:cs typeface="Osaka"/>
            </a:endParaRPr>
          </a:p>
        </p:txBody>
      </p:sp>
      <p:cxnSp>
        <p:nvCxnSpPr>
          <p:cNvPr id="51" name="直線矢印コネクタ 50"/>
          <p:cNvCxnSpPr/>
          <p:nvPr/>
        </p:nvCxnSpPr>
        <p:spPr>
          <a:xfrm rot="5400000">
            <a:off x="6725285" y="3061094"/>
            <a:ext cx="458945" cy="15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/>
          <p:cNvSpPr txBox="1"/>
          <p:nvPr/>
        </p:nvSpPr>
        <p:spPr>
          <a:xfrm>
            <a:off x="7151711" y="3728065"/>
            <a:ext cx="10094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Physics run</a:t>
            </a:r>
            <a:endParaRPr kumimoji="1" lang="ja-JP" altLang="en-US" sz="1200" dirty="0">
              <a:solidFill>
                <a:srgbClr val="0000FF"/>
              </a:solidFill>
              <a:latin typeface="Osaka"/>
              <a:ea typeface="Osaka"/>
              <a:cs typeface="Osaka"/>
            </a:endParaRPr>
          </a:p>
        </p:txBody>
      </p:sp>
      <p:cxnSp>
        <p:nvCxnSpPr>
          <p:cNvPr id="53" name="直線矢印コネクタ 52"/>
          <p:cNvCxnSpPr/>
          <p:nvPr/>
        </p:nvCxnSpPr>
        <p:spPr>
          <a:xfrm>
            <a:off x="7227535" y="3741751"/>
            <a:ext cx="1128646" cy="15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スライド番号プレースホルダー 5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81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New Tunnel for damping Ring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11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4039084"/>
            <a:ext cx="3624640" cy="265156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8447" y="949467"/>
            <a:ext cx="3788640" cy="2854201"/>
          </a:xfrm>
          <a:prstGeom prst="rect">
            <a:avLst/>
          </a:prstGeom>
        </p:spPr>
      </p:pic>
      <p:sp>
        <p:nvSpPr>
          <p:cNvPr id="6" name="右矢印 5"/>
          <p:cNvSpPr/>
          <p:nvPr/>
        </p:nvSpPr>
        <p:spPr bwMode="auto">
          <a:xfrm rot="19313644">
            <a:off x="5750500" y="4095959"/>
            <a:ext cx="726899" cy="576064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ja-JP" altLang="en-US" sz="20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012160" y="1052399"/>
            <a:ext cx="2101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</a:rPr>
              <a:t>Bury underground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pic>
        <p:nvPicPr>
          <p:cNvPr id="9" name="図 8" descr="DSCN1063_reduce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051" y="1268760"/>
            <a:ext cx="3438817" cy="2579114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372075" y="868650"/>
            <a:ext cx="1955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</a:rPr>
              <a:t>Dig a new tunnel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566509" y="4109010"/>
            <a:ext cx="5148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</a:rPr>
              <a:t>Lid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8" name="右矢印 7"/>
          <p:cNvSpPr/>
          <p:nvPr/>
        </p:nvSpPr>
        <p:spPr bwMode="auto">
          <a:xfrm rot="2494764">
            <a:off x="2305362" y="3820977"/>
            <a:ext cx="726899" cy="576064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ja-JP" altLang="en-US" sz="20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67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Vicinity of Interaction Point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12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4" name="図 3" descr="IMG_021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6284" y="3573016"/>
            <a:ext cx="2829459" cy="2122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1191955"/>
            <a:ext cx="3879870" cy="1939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図 5" descr="IMG_020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5143" y="3573016"/>
            <a:ext cx="2829458" cy="2122094"/>
          </a:xfrm>
          <a:prstGeom prst="rect">
            <a:avLst/>
          </a:prstGeom>
        </p:spPr>
      </p:pic>
      <p:sp>
        <p:nvSpPr>
          <p:cNvPr id="7" name="右矢印 6"/>
          <p:cNvSpPr/>
          <p:nvPr/>
        </p:nvSpPr>
        <p:spPr bwMode="auto">
          <a:xfrm rot="2545066">
            <a:off x="3099024" y="3094709"/>
            <a:ext cx="726899" cy="576064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ja-JP" altLang="en-US" sz="20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995188" y="5877272"/>
            <a:ext cx="5213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</a:rPr>
              <a:t>New magnets in place and surveyed (Aug. 2013)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79512" y="791845"/>
            <a:ext cx="58752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</a:rPr>
              <a:t>Components cleaned up, new bases placed (Jan. 2013)</a:t>
            </a:r>
          </a:p>
        </p:txBody>
      </p:sp>
    </p:spTree>
    <p:extLst>
      <p:ext uri="{BB962C8B-B14F-4D97-AF65-F5344CB8AC3E}">
        <p14:creationId xmlns:p14="http://schemas.microsoft.com/office/powerpoint/2010/main" val="271242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13</a:t>
            </a:fld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195339" y="908720"/>
            <a:ext cx="4514324" cy="2447365"/>
            <a:chOff x="0" y="-357108"/>
            <a:chExt cx="3671392" cy="1733881"/>
          </a:xfrm>
        </p:grpSpPr>
        <p:pic>
          <p:nvPicPr>
            <p:cNvPr id="6" name="図 5" descr="IMG_0207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"/>
              <a:ext cx="1835696" cy="1376772"/>
            </a:xfrm>
            <a:prstGeom prst="rect">
              <a:avLst/>
            </a:prstGeom>
          </p:spPr>
        </p:pic>
        <p:pic>
          <p:nvPicPr>
            <p:cNvPr id="7" name="図 6" descr="IMG_0208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5696" y="0"/>
              <a:ext cx="1835696" cy="1376772"/>
            </a:xfrm>
            <a:prstGeom prst="rect">
              <a:avLst/>
            </a:prstGeom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0" y="-357108"/>
              <a:ext cx="2524194" cy="28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 smtClean="0">
                  <a:solidFill>
                    <a:srgbClr val="FF0000"/>
                  </a:solidFill>
                </a:rPr>
                <a:t>New LER chambers in place</a:t>
              </a:r>
              <a:endParaRPr kumimoji="1" lang="ja-JP" altLang="en-US" sz="2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195339" y="3623085"/>
            <a:ext cx="5535893" cy="2428951"/>
            <a:chOff x="6472786" y="-121565"/>
            <a:chExt cx="3256609" cy="1428882"/>
          </a:xfrm>
        </p:grpSpPr>
        <p:grpSp>
          <p:nvGrpSpPr>
            <p:cNvPr id="10" name="グループ化 9"/>
            <p:cNvGrpSpPr/>
            <p:nvPr/>
          </p:nvGrpSpPr>
          <p:grpSpPr>
            <a:xfrm>
              <a:off x="6472786" y="116632"/>
              <a:ext cx="3256609" cy="1190685"/>
              <a:chOff x="5930961" y="150746"/>
              <a:chExt cx="3256609" cy="1190685"/>
            </a:xfrm>
          </p:grpSpPr>
          <p:pic>
            <p:nvPicPr>
              <p:cNvPr id="12" name="Picture 4" descr="D:\_WorkFolder\大穂LERウィグラー部設置作業_2 photo\result\IMG_4522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99991" y="150746"/>
                <a:ext cx="1587579" cy="11906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図 12" descr="IMG_0185_日光wiggler.jp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30961" y="150746"/>
                <a:ext cx="1587579" cy="1190685"/>
              </a:xfrm>
              <a:prstGeom prst="rect">
                <a:avLst/>
              </a:prstGeom>
            </p:spPr>
          </p:pic>
        </p:grpSp>
        <p:sp>
          <p:nvSpPr>
            <p:cNvPr id="11" name="テキスト ボックス 10"/>
            <p:cNvSpPr txBox="1"/>
            <p:nvPr/>
          </p:nvSpPr>
          <p:spPr>
            <a:xfrm>
              <a:off x="6568290" y="-121565"/>
              <a:ext cx="969028" cy="235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 smtClean="0">
                  <a:solidFill>
                    <a:srgbClr val="FF0000"/>
                  </a:solidFill>
                </a:rPr>
                <a:t>New Wigglers</a:t>
              </a:r>
              <a:endParaRPr kumimoji="1" lang="ja-JP" altLang="en-US" sz="2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4618332" y="513515"/>
            <a:ext cx="4554517" cy="3134861"/>
            <a:chOff x="4942737" y="3976804"/>
            <a:chExt cx="4554517" cy="3134861"/>
          </a:xfrm>
        </p:grpSpPr>
        <p:pic>
          <p:nvPicPr>
            <p:cNvPr id="15" name="図 14" descr="IMG_0214.jp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4403" y="4438598"/>
              <a:ext cx="3564089" cy="2673067"/>
            </a:xfrm>
            <a:prstGeom prst="rect">
              <a:avLst/>
            </a:prstGeom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4942737" y="3976804"/>
              <a:ext cx="45545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 smtClean="0">
                  <a:solidFill>
                    <a:srgbClr val="FF0000"/>
                  </a:solidFill>
                </a:rPr>
                <a:t>New buildings for </a:t>
              </a:r>
            </a:p>
            <a:p>
              <a:r>
                <a:rPr lang="en-US" altLang="ja-JP" sz="2000" dirty="0" smtClean="0">
                  <a:solidFill>
                    <a:srgbClr val="FF0000"/>
                  </a:solidFill>
                </a:rPr>
                <a:t>Magnet Power Supply under construction</a:t>
              </a:r>
              <a:endParaRPr kumimoji="1" lang="ja-JP" altLang="en-US" sz="2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667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731" y="8965"/>
            <a:ext cx="4378573" cy="3182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3"/>
          <p:cNvSpPr txBox="1">
            <a:spLocks/>
          </p:cNvSpPr>
          <p:nvPr/>
        </p:nvSpPr>
        <p:spPr>
          <a:xfrm>
            <a:off x="457200" y="96892"/>
            <a:ext cx="8229600" cy="734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Vacuum Chambers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saka"/>
              <a:ea typeface="Osaka"/>
              <a:cs typeface="Osaka"/>
            </a:endParaRPr>
          </a:p>
        </p:txBody>
      </p:sp>
      <p:pic>
        <p:nvPicPr>
          <p:cNvPr id="17" name="図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6" y="2720631"/>
            <a:ext cx="5223817" cy="3914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1660013" y="4432741"/>
            <a:ext cx="427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B2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352613" y="5317551"/>
            <a:ext cx="427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B3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200841" y="5911000"/>
            <a:ext cx="427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B4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107504" y="943248"/>
            <a:ext cx="4248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err="1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TiN</a:t>
            </a:r>
            <a:r>
              <a:rPr lang="en-US" altLang="ja-JP" sz="24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 coating and baking steadily going on at Oho-hall in KEK</a:t>
            </a:r>
          </a:p>
        </p:txBody>
      </p:sp>
      <p:grpSp>
        <p:nvGrpSpPr>
          <p:cNvPr id="6" name="グループ化 5"/>
          <p:cNvGrpSpPr/>
          <p:nvPr/>
        </p:nvGrpSpPr>
        <p:grpSpPr>
          <a:xfrm>
            <a:off x="2134" y="2200660"/>
            <a:ext cx="3129706" cy="2347280"/>
            <a:chOff x="515550" y="3121862"/>
            <a:chExt cx="3840426" cy="2880320"/>
          </a:xfrm>
        </p:grpSpPr>
        <p:pic>
          <p:nvPicPr>
            <p:cNvPr id="2240" name="Picture 192" descr="C:\Users\ushiroda\Sync Folder\Photos\public\00 Belle\20130201 Oho beam chambers\P102045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550" y="3121862"/>
              <a:ext cx="3840426" cy="2880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/>
            <p:cNvSpPr txBox="1"/>
            <p:nvPr/>
          </p:nvSpPr>
          <p:spPr>
            <a:xfrm>
              <a:off x="750148" y="3188866"/>
              <a:ext cx="2618506" cy="45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Al BP before coating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3131840" y="2527945"/>
            <a:ext cx="3103040" cy="2412628"/>
            <a:chOff x="4379350" y="3136129"/>
            <a:chExt cx="3821404" cy="2971159"/>
          </a:xfrm>
        </p:grpSpPr>
        <p:pic>
          <p:nvPicPr>
            <p:cNvPr id="2241" name="Picture 193" descr="C:\Users\ushiroda\Sync Folder\Photos\public\00 Belle\20130201 Oho beam chambers\P1020489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9350" y="3136129"/>
              <a:ext cx="3821404" cy="2866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4379350" y="5311329"/>
              <a:ext cx="2229473" cy="7959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After </a:t>
              </a:r>
              <a:r>
                <a:rPr lang="en-US" dirty="0" err="1" smtClean="0">
                  <a:solidFill>
                    <a:srgbClr val="FF0000"/>
                  </a:solidFill>
                </a:rPr>
                <a:t>TiN</a:t>
              </a:r>
              <a:r>
                <a:rPr lang="en-US" dirty="0" smtClean="0">
                  <a:solidFill>
                    <a:srgbClr val="FF0000"/>
                  </a:solidFill>
                </a:rPr>
                <a:t> coating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 before baking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5903727" y="4394221"/>
            <a:ext cx="3132769" cy="2347147"/>
            <a:chOff x="5903727" y="4394221"/>
            <a:chExt cx="3132769" cy="2347147"/>
          </a:xfrm>
        </p:grpSpPr>
        <p:pic>
          <p:nvPicPr>
            <p:cNvPr id="18" name="図 17"/>
            <p:cNvPicPr>
              <a:picLocks noChangeAspect="1" noChangeArrowheads="1"/>
            </p:cNvPicPr>
            <p:nvPr>
              <p:extLst>
                <p:ext uri="{D42A27DB-BD31-4B8C-83A1-F6EECF244321}">
                  <p14:modId xmlns:p14="http://schemas.microsoft.com/office/powerpoint/2010/main" val="2532059530"/>
                </p:ext>
              </p:ext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3727" y="4394221"/>
              <a:ext cx="3132769" cy="2347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5940152" y="4427820"/>
              <a:ext cx="1369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After baking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テキスト ボックス 13"/>
          <p:cNvSpPr txBox="1"/>
          <p:nvPr/>
        </p:nvSpPr>
        <p:spPr>
          <a:xfrm>
            <a:off x="6234880" y="1822259"/>
            <a:ext cx="27327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~900 pipes in this CY (plan)</a:t>
            </a:r>
          </a:p>
          <a:p>
            <a:r>
              <a:rPr lang="en-US" altLang="ja-JP" dirty="0" smtClean="0"/>
              <a:t>Will be completed in Nov.</a:t>
            </a:r>
          </a:p>
          <a:p>
            <a:r>
              <a:rPr kumimoji="1" lang="en-US" altLang="ja-JP" dirty="0" smtClean="0"/>
              <a:t>~1200 in total in 2 years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10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67544" y="3844257"/>
            <a:ext cx="3918614" cy="3037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004048" y="3844257"/>
            <a:ext cx="3918614" cy="287721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Final Focusing System (QCS)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15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980728"/>
            <a:ext cx="7597183" cy="251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80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グループ化 13"/>
          <p:cNvGrpSpPr/>
          <p:nvPr/>
        </p:nvGrpSpPr>
        <p:grpSpPr>
          <a:xfrm>
            <a:off x="56171" y="728438"/>
            <a:ext cx="9015823" cy="6084938"/>
            <a:chOff x="56168" y="211917"/>
            <a:chExt cx="9015823" cy="6084938"/>
          </a:xfrm>
        </p:grpSpPr>
        <p:pic>
          <p:nvPicPr>
            <p:cNvPr id="30105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751911"/>
              <a:ext cx="7848872" cy="5544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" name="直線矢印コネクタ 6"/>
            <p:cNvCxnSpPr/>
            <p:nvPr/>
          </p:nvCxnSpPr>
          <p:spPr>
            <a:xfrm>
              <a:off x="539552" y="2348880"/>
              <a:ext cx="2201437" cy="519233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テキスト ボックス 7"/>
            <p:cNvSpPr txBox="1"/>
            <p:nvPr/>
          </p:nvSpPr>
          <p:spPr>
            <a:xfrm>
              <a:off x="467544" y="2733666"/>
              <a:ext cx="17656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00FF"/>
                  </a:solidFill>
                </a:rPr>
                <a:t>electron  (7GeV)</a:t>
              </a:r>
              <a:endParaRPr kumimoji="1" lang="ja-JP" alt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9" name="直線矢印コネクタ 8"/>
            <p:cNvCxnSpPr/>
            <p:nvPr/>
          </p:nvCxnSpPr>
          <p:spPr>
            <a:xfrm>
              <a:off x="6893185" y="3882405"/>
              <a:ext cx="1604567" cy="410691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テキスト ボックス 9"/>
            <p:cNvSpPr txBox="1"/>
            <p:nvPr/>
          </p:nvSpPr>
          <p:spPr>
            <a:xfrm>
              <a:off x="6893184" y="4365104"/>
              <a:ext cx="17832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positron (4GeV)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3" name="角丸四角形吹き出し 12"/>
            <p:cNvSpPr/>
            <p:nvPr/>
          </p:nvSpPr>
          <p:spPr>
            <a:xfrm>
              <a:off x="3635895" y="211917"/>
              <a:ext cx="5256585" cy="1020577"/>
            </a:xfrm>
            <a:prstGeom prst="wedgeRoundRectCallout">
              <a:avLst>
                <a:gd name="adj1" fmla="val -19653"/>
                <a:gd name="adj2" fmla="val 67413"/>
                <a:gd name="adj3" fmla="val 16667"/>
              </a:avLst>
            </a:prstGeom>
            <a:solidFill>
              <a:schemeClr val="lt1">
                <a:tint val="100000"/>
                <a:shade val="100000"/>
                <a:satMod val="100000"/>
                <a:alpha val="30000"/>
              </a:schemeClr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kumimoji="1" lang="en-US" altLang="ja-JP" dirty="0" smtClean="0"/>
                <a:t>K</a:t>
              </a:r>
              <a:r>
                <a:rPr kumimoji="1" lang="en-US" altLang="ja-JP" baseline="-25000" dirty="0" smtClean="0"/>
                <a:t>L</a:t>
              </a:r>
              <a:r>
                <a:rPr kumimoji="1" lang="en-US" altLang="ja-JP" dirty="0" smtClean="0"/>
                <a:t> and </a:t>
              </a:r>
              <a:r>
                <a:rPr kumimoji="1" lang="en-US" altLang="ja-JP" dirty="0" err="1" smtClean="0"/>
                <a:t>muon</a:t>
              </a:r>
              <a:r>
                <a:rPr kumimoji="1" lang="en-US" altLang="ja-JP" dirty="0" smtClean="0"/>
                <a:t> detector:</a:t>
              </a:r>
            </a:p>
            <a:p>
              <a:r>
                <a:rPr lang="en-US" altLang="ja-JP" sz="1600" dirty="0"/>
                <a:t>Resistive Plate Counter (barrel outer layers)</a:t>
              </a:r>
            </a:p>
            <a:p>
              <a:r>
                <a:rPr lang="en-US" altLang="ja-JP" sz="1600" dirty="0"/>
                <a:t>Scintillator + WLSF + MPPC (end-caps, inner 2 barrel layers)</a:t>
              </a:r>
              <a:endParaRPr lang="ja-JP" altLang="en-US" sz="1600" dirty="0"/>
            </a:p>
          </p:txBody>
        </p:sp>
        <p:sp>
          <p:nvSpPr>
            <p:cNvPr id="15" name="角丸四角形吹き出し 14"/>
            <p:cNvSpPr/>
            <p:nvPr/>
          </p:nvSpPr>
          <p:spPr>
            <a:xfrm>
              <a:off x="5580112" y="2247679"/>
              <a:ext cx="3491879" cy="824541"/>
            </a:xfrm>
            <a:prstGeom prst="wedgeRoundRectCallout">
              <a:avLst>
                <a:gd name="adj1" fmla="val -79046"/>
                <a:gd name="adj2" fmla="val 26744"/>
                <a:gd name="adj3" fmla="val 16667"/>
              </a:avLst>
            </a:prstGeom>
            <a:solidFill>
              <a:schemeClr val="lt1">
                <a:tint val="100000"/>
                <a:shade val="100000"/>
                <a:satMod val="100000"/>
                <a:alpha val="30000"/>
              </a:schemeClr>
            </a:solidFill>
            <a:ln>
              <a:solidFill>
                <a:srgbClr val="92D05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kumimoji="1" lang="en-US" altLang="ja-JP" dirty="0" smtClean="0"/>
                <a:t>Particle Identification </a:t>
              </a:r>
            </a:p>
            <a:p>
              <a:r>
                <a:rPr lang="en-US" altLang="ja-JP" sz="1600" dirty="0"/>
                <a:t>Time-of-Propagation counter (barrel)</a:t>
              </a:r>
            </a:p>
            <a:p>
              <a:r>
                <a:rPr lang="en-US" altLang="ja-JP" sz="1600" dirty="0"/>
                <a:t>Prox. focusing Aerogel RICH (</a:t>
              </a:r>
              <a:r>
                <a:rPr lang="en-US" altLang="ja-JP" sz="1600" dirty="0" err="1"/>
                <a:t>fwd</a:t>
              </a:r>
              <a:r>
                <a:rPr lang="en-US" altLang="ja-JP" sz="1600" dirty="0"/>
                <a:t>)</a:t>
              </a:r>
            </a:p>
          </p:txBody>
        </p:sp>
        <p:sp>
          <p:nvSpPr>
            <p:cNvPr id="16" name="角丸四角形吹き出し 15"/>
            <p:cNvSpPr/>
            <p:nvPr/>
          </p:nvSpPr>
          <p:spPr>
            <a:xfrm>
              <a:off x="827584" y="4734436"/>
              <a:ext cx="3407959" cy="854804"/>
            </a:xfrm>
            <a:prstGeom prst="wedgeRoundRectCallout">
              <a:avLst>
                <a:gd name="adj1" fmla="val 47309"/>
                <a:gd name="adj2" fmla="val -192294"/>
                <a:gd name="adj3" fmla="val 16667"/>
              </a:avLst>
            </a:prstGeom>
            <a:solidFill>
              <a:schemeClr val="lt1">
                <a:tint val="100000"/>
                <a:shade val="100000"/>
                <a:satMod val="100000"/>
                <a:alpha val="30000"/>
              </a:schemeClr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ja-JP" dirty="0" smtClean="0"/>
                <a:t>Central Drift Chamber</a:t>
              </a:r>
            </a:p>
            <a:p>
              <a:pPr lvl="0"/>
              <a:r>
                <a:rPr kumimoji="0" lang="en-US" altLang="ja-JP" sz="1600" dirty="0">
                  <a:solidFill>
                    <a:schemeClr val="tx1"/>
                  </a:solidFill>
                  <a:ea typeface="ヒラギノ角ゴ ProN W3" pitchFamily="-109" charset="-128"/>
                  <a:sym typeface="Optima" pitchFamily="-109" charset="0"/>
                </a:rPr>
                <a:t>He(50%):C</a:t>
              </a:r>
              <a:r>
                <a:rPr kumimoji="0" lang="en-US" altLang="ja-JP" sz="1600" baseline="-6000" dirty="0">
                  <a:solidFill>
                    <a:schemeClr val="tx1"/>
                  </a:solidFill>
                  <a:ea typeface="ヒラギノ角ゴ ProN W3" pitchFamily="-109" charset="-128"/>
                  <a:sym typeface="Optima" pitchFamily="-109" charset="0"/>
                </a:rPr>
                <a:t>2</a:t>
              </a:r>
              <a:r>
                <a:rPr kumimoji="0" lang="en-US" altLang="ja-JP" sz="1600" dirty="0">
                  <a:solidFill>
                    <a:schemeClr val="tx1"/>
                  </a:solidFill>
                  <a:ea typeface="ヒラギノ角ゴ ProN W3" pitchFamily="-109" charset="-128"/>
                  <a:sym typeface="Optima" pitchFamily="-109" charset="0"/>
                </a:rPr>
                <a:t>H</a:t>
              </a:r>
              <a:r>
                <a:rPr kumimoji="0" lang="en-US" altLang="ja-JP" sz="1600" baseline="-6000" dirty="0">
                  <a:solidFill>
                    <a:schemeClr val="tx1"/>
                  </a:solidFill>
                  <a:ea typeface="ヒラギノ角ゴ ProN W3" pitchFamily="-109" charset="-128"/>
                  <a:sym typeface="Optima" pitchFamily="-109" charset="0"/>
                </a:rPr>
                <a:t>6</a:t>
              </a:r>
              <a:r>
                <a:rPr kumimoji="0" lang="en-US" altLang="ja-JP" sz="1600" dirty="0">
                  <a:solidFill>
                    <a:schemeClr val="tx1"/>
                  </a:solidFill>
                  <a:ea typeface="ヒラギノ角ゴ ProN W3" pitchFamily="-109" charset="-128"/>
                  <a:sym typeface="Optima" pitchFamily="-109" charset="0"/>
                </a:rPr>
                <a:t>(50%)</a:t>
              </a:r>
              <a:r>
                <a:rPr lang="en-US" altLang="ja-JP" sz="1600" dirty="0"/>
                <a:t>, Small cells, long lever arm,  fast electronics</a:t>
              </a:r>
            </a:p>
          </p:txBody>
        </p:sp>
        <p:sp>
          <p:nvSpPr>
            <p:cNvPr id="17" name="角丸四角形吹き出し 16"/>
            <p:cNvSpPr/>
            <p:nvPr/>
          </p:nvSpPr>
          <p:spPr>
            <a:xfrm>
              <a:off x="179512" y="1232494"/>
              <a:ext cx="3456383" cy="896548"/>
            </a:xfrm>
            <a:prstGeom prst="wedgeRoundRectCallout">
              <a:avLst>
                <a:gd name="adj1" fmla="val 39635"/>
                <a:gd name="adj2" fmla="val 78790"/>
                <a:gd name="adj3" fmla="val 16667"/>
              </a:avLst>
            </a:prstGeom>
            <a:solidFill>
              <a:schemeClr val="lt1">
                <a:tint val="100000"/>
                <a:shade val="100000"/>
                <a:satMod val="100000"/>
                <a:alpha val="30000"/>
              </a:schemeClr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ja-JP" dirty="0" smtClean="0"/>
                <a:t>EM Calorimeter:</a:t>
              </a:r>
            </a:p>
            <a:p>
              <a:r>
                <a:rPr lang="en-US" altLang="ja-JP" sz="1600" dirty="0" err="1"/>
                <a:t>CsI</a:t>
              </a:r>
              <a:r>
                <a:rPr lang="en-US" altLang="ja-JP" sz="1600" dirty="0"/>
                <a:t>(</a:t>
              </a:r>
              <a:r>
                <a:rPr lang="en-US" altLang="ja-JP" sz="1600" dirty="0" err="1"/>
                <a:t>Tl</a:t>
              </a:r>
              <a:r>
                <a:rPr lang="en-US" altLang="ja-JP" sz="1600" dirty="0"/>
                <a:t>), waveform sampling </a:t>
              </a:r>
              <a:r>
                <a:rPr lang="en-US" altLang="ja-JP" sz="1600" dirty="0" smtClean="0"/>
                <a:t>(baseline)</a:t>
              </a:r>
              <a:endParaRPr lang="en-US" altLang="ja-JP" sz="1600" dirty="0"/>
            </a:p>
            <a:p>
              <a:r>
                <a:rPr lang="en-US" altLang="ja-JP" sz="1600" dirty="0" smtClean="0"/>
                <a:t>(opt.) Pure </a:t>
              </a:r>
              <a:r>
                <a:rPr lang="en-US" altLang="ja-JP" sz="1600" dirty="0" err="1"/>
                <a:t>CsI</a:t>
              </a:r>
              <a:r>
                <a:rPr lang="en-US" altLang="ja-JP" sz="1600" dirty="0"/>
                <a:t> </a:t>
              </a:r>
              <a:r>
                <a:rPr lang="en-US" altLang="ja-JP" sz="1600" dirty="0" smtClean="0"/>
                <a:t>for end-caps</a:t>
              </a:r>
              <a:endParaRPr lang="en-US" altLang="ja-JP" sz="1600" dirty="0"/>
            </a:p>
          </p:txBody>
        </p:sp>
        <p:sp>
          <p:nvSpPr>
            <p:cNvPr id="18" name="角丸四角形吹き出し 17"/>
            <p:cNvSpPr/>
            <p:nvPr/>
          </p:nvSpPr>
          <p:spPr>
            <a:xfrm>
              <a:off x="56168" y="3848419"/>
              <a:ext cx="3031300" cy="648072"/>
            </a:xfrm>
            <a:prstGeom prst="wedgeRoundRectCallout">
              <a:avLst>
                <a:gd name="adj1" fmla="val 78119"/>
                <a:gd name="adj2" fmla="val -154880"/>
                <a:gd name="adj3" fmla="val 16667"/>
              </a:avLst>
            </a:prstGeom>
            <a:solidFill>
              <a:schemeClr val="lt1">
                <a:tint val="100000"/>
                <a:shade val="100000"/>
                <a:satMod val="100000"/>
                <a:alpha val="30000"/>
              </a:schemeClr>
            </a:solidFill>
            <a:ln>
              <a:solidFill>
                <a:srgbClr val="92D05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ja-JP" dirty="0" smtClean="0"/>
                <a:t>Vertex Detector</a:t>
              </a:r>
            </a:p>
            <a:p>
              <a:r>
                <a:rPr lang="en-US" altLang="ja-JP" sz="1600" dirty="0"/>
                <a:t>2 layers DEPFET + 4 layers DSSD</a:t>
              </a:r>
            </a:p>
          </p:txBody>
        </p:sp>
        <p:sp>
          <p:nvSpPr>
            <p:cNvPr id="19" name="角丸四角形吹き出し 18"/>
            <p:cNvSpPr/>
            <p:nvPr/>
          </p:nvSpPr>
          <p:spPr>
            <a:xfrm>
              <a:off x="56168" y="3170079"/>
              <a:ext cx="2283583" cy="648072"/>
            </a:xfrm>
            <a:prstGeom prst="wedgeRoundRectCallout">
              <a:avLst>
                <a:gd name="adj1" fmla="val 116633"/>
                <a:gd name="adj2" fmla="val -59492"/>
                <a:gd name="adj3" fmla="val 16667"/>
              </a:avLst>
            </a:prstGeom>
            <a:solidFill>
              <a:schemeClr val="lt1">
                <a:tint val="100000"/>
                <a:shade val="100000"/>
                <a:satMod val="100000"/>
                <a:alpha val="30000"/>
              </a:schemeClr>
            </a:solidFill>
            <a:ln>
              <a:solidFill>
                <a:srgbClr val="92D05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ja-JP" dirty="0" smtClean="0"/>
                <a:t>Beryllium beam pipe</a:t>
              </a:r>
            </a:p>
            <a:p>
              <a:r>
                <a:rPr lang="en-US" altLang="ja-JP" sz="1600" dirty="0"/>
                <a:t>2cm diameter</a:t>
              </a: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6633"/>
            <a:ext cx="8229600" cy="611806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Belle II Detector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46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Belle II Collaboration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17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64705"/>
            <a:ext cx="9144000" cy="421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1259632" y="4977343"/>
            <a:ext cx="7185878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20 countries/regions, 70 institutions, 459 collaborators</a:t>
            </a:r>
          </a:p>
          <a:p>
            <a:r>
              <a:rPr lang="en-US" sz="2000" dirty="0" smtClean="0"/>
              <a:t>+1 country, 6 institutions in March 2013</a:t>
            </a:r>
          </a:p>
          <a:p>
            <a:r>
              <a:rPr lang="en-US" sz="2000" dirty="0" smtClean="0"/>
              <a:t>+2 countries, 18 institutions in July 2013</a:t>
            </a:r>
          </a:p>
          <a:p>
            <a:r>
              <a:rPr lang="en-US" altLang="ja-JP" sz="2000" dirty="0" smtClean="0"/>
              <a:t>---</a:t>
            </a:r>
          </a:p>
          <a:p>
            <a:r>
              <a:rPr lang="en-US" altLang="ja-JP" sz="2400" dirty="0" smtClean="0"/>
              <a:t>23 </a:t>
            </a:r>
            <a:r>
              <a:rPr lang="en-US" altLang="ja-JP" sz="2400" dirty="0"/>
              <a:t>countries/regions, </a:t>
            </a:r>
            <a:r>
              <a:rPr lang="en-US" altLang="ja-JP" sz="2400" dirty="0" smtClean="0"/>
              <a:t>94 </a:t>
            </a:r>
            <a:r>
              <a:rPr lang="en-US" altLang="ja-JP" sz="2400" dirty="0"/>
              <a:t>institutions, </a:t>
            </a:r>
            <a:r>
              <a:rPr lang="en-US" altLang="ja-JP" sz="2400" dirty="0" smtClean="0"/>
              <a:t>&gt;565 collaborators</a:t>
            </a:r>
            <a:endParaRPr lang="en-US" altLang="ja-JP" sz="24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4213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Belle II in Europe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18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95" y="764704"/>
            <a:ext cx="9156395" cy="608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27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Belle II Organization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19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3074" name="Picture 2" descr="http://belle2.kek.jp/images/BelleII-Organiz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80728"/>
            <a:ext cx="6667500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68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B-factory is a collider to produce a large number of B mesons like a factory and a detector to analyze them.             </a:t>
            </a:r>
            <a:r>
              <a:rPr kumimoji="1" lang="en-US" altLang="ja-JP" i="1" dirty="0" smtClean="0"/>
              <a:t>For what?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>
                <a:latin typeface="Wingdings 3" panose="05040102010807070707" pitchFamily="18" charset="2"/>
              </a:rPr>
              <a:t>g</a:t>
            </a:r>
            <a:r>
              <a:rPr kumimoji="1" lang="en-US" altLang="ja-JP" dirty="0" smtClean="0"/>
              <a:t> Karim’s talk</a:t>
            </a:r>
          </a:p>
          <a:p>
            <a:r>
              <a:rPr kumimoji="1" lang="en-US" altLang="ja-JP" dirty="0" smtClean="0"/>
              <a:t>The one at KEK in Japan: KEK B-factory</a:t>
            </a:r>
          </a:p>
          <a:p>
            <a:pPr lvl="1"/>
            <a:r>
              <a:rPr kumimoji="1" lang="en-US" altLang="ja-JP" dirty="0" smtClean="0"/>
              <a:t>Name of accelerator: KEKB</a:t>
            </a:r>
          </a:p>
          <a:p>
            <a:pPr lvl="1"/>
            <a:r>
              <a:rPr kumimoji="1" lang="en-US" altLang="ja-JP" dirty="0" smtClean="0"/>
              <a:t>Name of detector and collaboration: Belle</a:t>
            </a:r>
          </a:p>
          <a:p>
            <a:pPr lvl="1"/>
            <a:endParaRPr kumimoji="1" lang="en-US" altLang="ja-JP" dirty="0"/>
          </a:p>
          <a:p>
            <a:pPr lvl="1"/>
            <a:endParaRPr kumimoji="1" lang="en-US" altLang="ja-JP" dirty="0" smtClean="0"/>
          </a:p>
          <a:p>
            <a:pPr lvl="1"/>
            <a:endParaRPr kumimoji="1" lang="en-US" altLang="ja-JP" dirty="0"/>
          </a:p>
          <a:p>
            <a:r>
              <a:rPr kumimoji="1" lang="en-US" altLang="ja-JP" dirty="0" smtClean="0"/>
              <a:t>The upgraded one: Super KEK B-factory</a:t>
            </a:r>
          </a:p>
          <a:p>
            <a:pPr lvl="1"/>
            <a:r>
              <a:rPr kumimoji="1" lang="en-US" altLang="ja-JP" dirty="0" smtClean="0"/>
              <a:t>New accelerator: </a:t>
            </a:r>
            <a:r>
              <a:rPr kumimoji="1" lang="en-US" altLang="ja-JP" dirty="0" err="1" smtClean="0"/>
              <a:t>SuperKEKB</a:t>
            </a:r>
            <a:endParaRPr kumimoji="1" lang="en-US" altLang="ja-JP" dirty="0" smtClean="0"/>
          </a:p>
          <a:p>
            <a:pPr lvl="1"/>
            <a:r>
              <a:rPr kumimoji="1" lang="en-US" altLang="ja-JP" dirty="0" smtClean="0"/>
              <a:t>New detector, collaboration: Belle II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B-factory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下矢印 4"/>
          <p:cNvSpPr/>
          <p:nvPr/>
        </p:nvSpPr>
        <p:spPr>
          <a:xfrm>
            <a:off x="3131840" y="3501008"/>
            <a:ext cx="1080120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501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b="67868"/>
          <a:stretch/>
        </p:blipFill>
        <p:spPr>
          <a:xfrm>
            <a:off x="402530" y="845978"/>
            <a:ext cx="5897662" cy="9617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How to join (http://belle2.kek.jp)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20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/>
          <a:srcRect b="58948"/>
          <a:stretch/>
        </p:blipFill>
        <p:spPr>
          <a:xfrm>
            <a:off x="402529" y="1988840"/>
            <a:ext cx="5897663" cy="10926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068960"/>
            <a:ext cx="8928992" cy="35423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273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Belle II construction schedule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7504" y="4077072"/>
            <a:ext cx="913487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Machine operation starts in Jan. 2015 (JFY2014); </a:t>
            </a:r>
            <a:r>
              <a:rPr kumimoji="1" lang="en-US" altLang="ja-JP" dirty="0" smtClean="0">
                <a:solidFill>
                  <a:srgbClr val="FF0000"/>
                </a:solidFill>
              </a:rPr>
              <a:t>BEAST phase 1</a:t>
            </a:r>
          </a:p>
          <a:p>
            <a:r>
              <a:rPr lang="en-US" altLang="ja-JP" dirty="0" smtClean="0"/>
              <a:t>Detector construction except for VXD by summer 2015</a:t>
            </a:r>
            <a:endParaRPr kumimoji="1" lang="en-US" altLang="ja-JP" dirty="0" smtClean="0"/>
          </a:p>
          <a:p>
            <a:r>
              <a:rPr lang="en-US" altLang="ja-JP" dirty="0" smtClean="0"/>
              <a:t>Detector roll-in in July 2015; </a:t>
            </a:r>
            <a:r>
              <a:rPr kumimoji="1" lang="en-US" altLang="ja-JP" dirty="0" smtClean="0"/>
              <a:t>Cooling and field measurement of QCS final focusing quads</a:t>
            </a:r>
          </a:p>
          <a:p>
            <a:r>
              <a:rPr lang="en-US" altLang="ja-JP" dirty="0" smtClean="0"/>
              <a:t>Phase 2 machine commissioning for ~5 months till summer 2016; L&gt;10</a:t>
            </a:r>
            <a:r>
              <a:rPr lang="en-US" altLang="ja-JP" baseline="30000" dirty="0" smtClean="0"/>
              <a:t>34</a:t>
            </a:r>
            <a:r>
              <a:rPr lang="en-US" altLang="ja-JP" dirty="0" smtClean="0"/>
              <a:t>/cm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/s; </a:t>
            </a:r>
            <a:r>
              <a:rPr lang="en-US" altLang="ja-JP" dirty="0" smtClean="0">
                <a:solidFill>
                  <a:srgbClr val="FF0000"/>
                </a:solidFill>
              </a:rPr>
              <a:t>BEAST phase 2</a:t>
            </a:r>
          </a:p>
          <a:p>
            <a:r>
              <a:rPr kumimoji="1" lang="en-US" altLang="ja-JP" dirty="0" smtClean="0"/>
              <a:t>“Physics Run” from autumn 2016</a:t>
            </a:r>
          </a:p>
          <a:p>
            <a:endParaRPr kumimoji="1" lang="ja-JP" alt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794"/>
            <a:ext cx="9144000" cy="297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6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KLM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22</a:t>
            </a:fld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4860406" y="3504176"/>
            <a:ext cx="4624197" cy="3236433"/>
            <a:chOff x="3996310" y="4227816"/>
            <a:chExt cx="3573922" cy="2501355"/>
          </a:xfrm>
        </p:grpSpPr>
        <p:pic>
          <p:nvPicPr>
            <p:cNvPr id="1026" name="Picture 2" descr="D:\AeroFS\Photos\public\00 Belle\20131018 BKLM extraction\P103026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6310" y="4227816"/>
              <a:ext cx="3283245" cy="2462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6162987" y="6359839"/>
              <a:ext cx="14072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Oct. 18, 2013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91241" y="4251132"/>
            <a:ext cx="1788671" cy="2418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47" y="4258178"/>
            <a:ext cx="1801284" cy="240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7871" y="4220630"/>
            <a:ext cx="2540160" cy="31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55219" rIns="81638" bIns="40819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VL Gothic" charset="0"/>
                <a:cs typeface="VL Gothic" charset="0"/>
              </a:defRPr>
            </a:lvl9pPr>
          </a:lstStyle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kumimoji="0" lang="en-US" sz="2000" dirty="0" smtClean="0">
                <a:solidFill>
                  <a:srgbClr val="FF0000"/>
                </a:solidFill>
              </a:rPr>
              <a:t>First two EKLM modules</a:t>
            </a:r>
          </a:p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kumimoji="0" lang="en-US" sz="2000" dirty="0" smtClean="0">
                <a:solidFill>
                  <a:srgbClr val="FF0000"/>
                </a:solidFill>
              </a:rPr>
              <a:t>installed (May 2013)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278596" y="3541262"/>
            <a:ext cx="2540160" cy="31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55219" rIns="81638" bIns="40819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VL Gothic" charset="0"/>
                <a:cs typeface="VL Gothic" charset="0"/>
              </a:defRPr>
            </a:lvl9pPr>
          </a:lstStyle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kumimoji="0" lang="en-US" sz="2000" dirty="0" smtClean="0">
                <a:solidFill>
                  <a:srgbClr val="FF0000"/>
                </a:solidFill>
              </a:rPr>
              <a:t>Old BKLM modules extracted (Oct. 2013)</a:t>
            </a:r>
          </a:p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kumimoji="0" lang="en-US" sz="2000" dirty="0" smtClean="0">
                <a:solidFill>
                  <a:srgbClr val="FF0000"/>
                </a:solidFill>
              </a:rPr>
              <a:t>New ones  to be installed soon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1310" y="69860"/>
            <a:ext cx="3686902" cy="2765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8" descr="EKLM_Module0_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7" y="1726403"/>
            <a:ext cx="2682319" cy="172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756" y="1726402"/>
            <a:ext cx="2314561" cy="1735921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77871" y="1357070"/>
            <a:ext cx="245592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Endcap</a:t>
            </a:r>
            <a:r>
              <a:rPr kumimoji="1" lang="en-US" altLang="ja-JP" dirty="0" smtClean="0"/>
              <a:t> module (Russia)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746267" y="1366621"/>
            <a:ext cx="199266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Barrel module (US)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7093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New ECL Readout </a:t>
            </a:r>
            <a:r>
              <a:rPr kumimoji="1" lang="en-US" altLang="ja-JP" dirty="0" smtClean="0"/>
              <a:t>Electronics Status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04838" y="6114827"/>
            <a:ext cx="2074863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lnSpc>
                <a:spcPts val="4575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ja-JP" altLang="en-US" sz="2000">
              <a:solidFill>
                <a:srgbClr val="FFFFFF"/>
              </a:solidFill>
              <a:latin typeface="Symbol" panose="05050102010706020507" pitchFamily="18" charset="2"/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559" y="4315644"/>
            <a:ext cx="5694363" cy="2539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629" y="1544522"/>
            <a:ext cx="2417762" cy="235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5708922" y="4033765"/>
            <a:ext cx="3600450" cy="907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63525" indent="-263525">
              <a:tabLst>
                <a:tab pos="263525" algn="l"/>
                <a:tab pos="711200" algn="l"/>
                <a:tab pos="1160463" algn="l"/>
                <a:tab pos="1609725" algn="l"/>
                <a:tab pos="2058988" algn="l"/>
                <a:tab pos="2508250" algn="l"/>
                <a:tab pos="2957513" algn="l"/>
                <a:tab pos="3406775" algn="l"/>
                <a:tab pos="3856038" algn="l"/>
                <a:tab pos="4305300" algn="l"/>
                <a:tab pos="4754563" algn="l"/>
                <a:tab pos="5203825" algn="l"/>
                <a:tab pos="5653088" algn="l"/>
                <a:tab pos="6102350" algn="l"/>
                <a:tab pos="6551613" algn="l"/>
                <a:tab pos="7000875" algn="l"/>
                <a:tab pos="7450138" algn="l"/>
                <a:tab pos="7899400" algn="l"/>
                <a:tab pos="8348663" algn="l"/>
                <a:tab pos="8797925" algn="l"/>
                <a:tab pos="9247188" algn="l"/>
              </a:tabLst>
              <a:defRPr sz="2000">
                <a:solidFill>
                  <a:srgbClr val="003366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>
              <a:tabLst>
                <a:tab pos="263525" algn="l"/>
                <a:tab pos="711200" algn="l"/>
                <a:tab pos="1160463" algn="l"/>
                <a:tab pos="1609725" algn="l"/>
                <a:tab pos="2058988" algn="l"/>
                <a:tab pos="2508250" algn="l"/>
                <a:tab pos="2957513" algn="l"/>
                <a:tab pos="3406775" algn="l"/>
                <a:tab pos="3856038" algn="l"/>
                <a:tab pos="4305300" algn="l"/>
                <a:tab pos="4754563" algn="l"/>
                <a:tab pos="5203825" algn="l"/>
                <a:tab pos="5653088" algn="l"/>
                <a:tab pos="6102350" algn="l"/>
                <a:tab pos="6551613" algn="l"/>
                <a:tab pos="7000875" algn="l"/>
                <a:tab pos="7450138" algn="l"/>
                <a:tab pos="7899400" algn="l"/>
                <a:tab pos="8348663" algn="l"/>
                <a:tab pos="8797925" algn="l"/>
                <a:tab pos="9247188" algn="l"/>
              </a:tabLst>
              <a:defRPr sz="2000">
                <a:solidFill>
                  <a:srgbClr val="003366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>
              <a:tabLst>
                <a:tab pos="263525" algn="l"/>
                <a:tab pos="711200" algn="l"/>
                <a:tab pos="1160463" algn="l"/>
                <a:tab pos="1609725" algn="l"/>
                <a:tab pos="2058988" algn="l"/>
                <a:tab pos="2508250" algn="l"/>
                <a:tab pos="2957513" algn="l"/>
                <a:tab pos="3406775" algn="l"/>
                <a:tab pos="3856038" algn="l"/>
                <a:tab pos="4305300" algn="l"/>
                <a:tab pos="4754563" algn="l"/>
                <a:tab pos="5203825" algn="l"/>
                <a:tab pos="5653088" algn="l"/>
                <a:tab pos="6102350" algn="l"/>
                <a:tab pos="6551613" algn="l"/>
                <a:tab pos="7000875" algn="l"/>
                <a:tab pos="7450138" algn="l"/>
                <a:tab pos="7899400" algn="l"/>
                <a:tab pos="8348663" algn="l"/>
                <a:tab pos="8797925" algn="l"/>
                <a:tab pos="9247188" algn="l"/>
              </a:tabLst>
              <a:defRPr sz="2000">
                <a:solidFill>
                  <a:srgbClr val="003366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>
              <a:tabLst>
                <a:tab pos="263525" algn="l"/>
                <a:tab pos="711200" algn="l"/>
                <a:tab pos="1160463" algn="l"/>
                <a:tab pos="1609725" algn="l"/>
                <a:tab pos="2058988" algn="l"/>
                <a:tab pos="2508250" algn="l"/>
                <a:tab pos="2957513" algn="l"/>
                <a:tab pos="3406775" algn="l"/>
                <a:tab pos="3856038" algn="l"/>
                <a:tab pos="4305300" algn="l"/>
                <a:tab pos="4754563" algn="l"/>
                <a:tab pos="5203825" algn="l"/>
                <a:tab pos="5653088" algn="l"/>
                <a:tab pos="6102350" algn="l"/>
                <a:tab pos="6551613" algn="l"/>
                <a:tab pos="7000875" algn="l"/>
                <a:tab pos="7450138" algn="l"/>
                <a:tab pos="7899400" algn="l"/>
                <a:tab pos="8348663" algn="l"/>
                <a:tab pos="8797925" algn="l"/>
                <a:tab pos="9247188" algn="l"/>
              </a:tabLst>
              <a:defRPr sz="2000">
                <a:solidFill>
                  <a:srgbClr val="003366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>
              <a:tabLst>
                <a:tab pos="263525" algn="l"/>
                <a:tab pos="711200" algn="l"/>
                <a:tab pos="1160463" algn="l"/>
                <a:tab pos="1609725" algn="l"/>
                <a:tab pos="2058988" algn="l"/>
                <a:tab pos="2508250" algn="l"/>
                <a:tab pos="2957513" algn="l"/>
                <a:tab pos="3406775" algn="l"/>
                <a:tab pos="3856038" algn="l"/>
                <a:tab pos="4305300" algn="l"/>
                <a:tab pos="4754563" algn="l"/>
                <a:tab pos="5203825" algn="l"/>
                <a:tab pos="5653088" algn="l"/>
                <a:tab pos="6102350" algn="l"/>
                <a:tab pos="6551613" algn="l"/>
                <a:tab pos="7000875" algn="l"/>
                <a:tab pos="7450138" algn="l"/>
                <a:tab pos="7899400" algn="l"/>
                <a:tab pos="8348663" algn="l"/>
                <a:tab pos="8797925" algn="l"/>
                <a:tab pos="9247188" algn="l"/>
              </a:tabLst>
              <a:defRPr sz="2000">
                <a:solidFill>
                  <a:srgbClr val="003366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ts val="4575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3525" algn="l"/>
                <a:tab pos="711200" algn="l"/>
                <a:tab pos="1160463" algn="l"/>
                <a:tab pos="1609725" algn="l"/>
                <a:tab pos="2058988" algn="l"/>
                <a:tab pos="2508250" algn="l"/>
                <a:tab pos="2957513" algn="l"/>
                <a:tab pos="3406775" algn="l"/>
                <a:tab pos="3856038" algn="l"/>
                <a:tab pos="4305300" algn="l"/>
                <a:tab pos="4754563" algn="l"/>
                <a:tab pos="5203825" algn="l"/>
                <a:tab pos="5653088" algn="l"/>
                <a:tab pos="6102350" algn="l"/>
                <a:tab pos="6551613" algn="l"/>
                <a:tab pos="7000875" algn="l"/>
                <a:tab pos="7450138" algn="l"/>
                <a:tab pos="7899400" algn="l"/>
                <a:tab pos="8348663" algn="l"/>
                <a:tab pos="8797925" algn="l"/>
                <a:tab pos="9247188" algn="l"/>
              </a:tabLst>
              <a:defRPr sz="2000">
                <a:solidFill>
                  <a:srgbClr val="003366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ts val="4575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3525" algn="l"/>
                <a:tab pos="711200" algn="l"/>
                <a:tab pos="1160463" algn="l"/>
                <a:tab pos="1609725" algn="l"/>
                <a:tab pos="2058988" algn="l"/>
                <a:tab pos="2508250" algn="l"/>
                <a:tab pos="2957513" algn="l"/>
                <a:tab pos="3406775" algn="l"/>
                <a:tab pos="3856038" algn="l"/>
                <a:tab pos="4305300" algn="l"/>
                <a:tab pos="4754563" algn="l"/>
                <a:tab pos="5203825" algn="l"/>
                <a:tab pos="5653088" algn="l"/>
                <a:tab pos="6102350" algn="l"/>
                <a:tab pos="6551613" algn="l"/>
                <a:tab pos="7000875" algn="l"/>
                <a:tab pos="7450138" algn="l"/>
                <a:tab pos="7899400" algn="l"/>
                <a:tab pos="8348663" algn="l"/>
                <a:tab pos="8797925" algn="l"/>
                <a:tab pos="9247188" algn="l"/>
              </a:tabLst>
              <a:defRPr sz="2000">
                <a:solidFill>
                  <a:srgbClr val="003366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ts val="4575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3525" algn="l"/>
                <a:tab pos="711200" algn="l"/>
                <a:tab pos="1160463" algn="l"/>
                <a:tab pos="1609725" algn="l"/>
                <a:tab pos="2058988" algn="l"/>
                <a:tab pos="2508250" algn="l"/>
                <a:tab pos="2957513" algn="l"/>
                <a:tab pos="3406775" algn="l"/>
                <a:tab pos="3856038" algn="l"/>
                <a:tab pos="4305300" algn="l"/>
                <a:tab pos="4754563" algn="l"/>
                <a:tab pos="5203825" algn="l"/>
                <a:tab pos="5653088" algn="l"/>
                <a:tab pos="6102350" algn="l"/>
                <a:tab pos="6551613" algn="l"/>
                <a:tab pos="7000875" algn="l"/>
                <a:tab pos="7450138" algn="l"/>
                <a:tab pos="7899400" algn="l"/>
                <a:tab pos="8348663" algn="l"/>
                <a:tab pos="8797925" algn="l"/>
                <a:tab pos="9247188" algn="l"/>
              </a:tabLst>
              <a:defRPr sz="2000">
                <a:solidFill>
                  <a:srgbClr val="003366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ts val="4575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3525" algn="l"/>
                <a:tab pos="711200" algn="l"/>
                <a:tab pos="1160463" algn="l"/>
                <a:tab pos="1609725" algn="l"/>
                <a:tab pos="2058988" algn="l"/>
                <a:tab pos="2508250" algn="l"/>
                <a:tab pos="2957513" algn="l"/>
                <a:tab pos="3406775" algn="l"/>
                <a:tab pos="3856038" algn="l"/>
                <a:tab pos="4305300" algn="l"/>
                <a:tab pos="4754563" algn="l"/>
                <a:tab pos="5203825" algn="l"/>
                <a:tab pos="5653088" algn="l"/>
                <a:tab pos="6102350" algn="l"/>
                <a:tab pos="6551613" algn="l"/>
                <a:tab pos="7000875" algn="l"/>
                <a:tab pos="7450138" algn="l"/>
                <a:tab pos="7899400" algn="l"/>
                <a:tab pos="8348663" algn="l"/>
                <a:tab pos="8797925" algn="l"/>
                <a:tab pos="9247188" algn="l"/>
              </a:tabLst>
              <a:defRPr sz="2000">
                <a:solidFill>
                  <a:srgbClr val="003366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pPr defTabSz="449263" eaLnBrk="0" fontAlgn="base">
              <a:spcBef>
                <a:spcPts val="525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</a:pPr>
            <a:r>
              <a:rPr kumimoji="0" lang="en-US" sz="1600" b="1" dirty="0" smtClean="0">
                <a:solidFill>
                  <a:srgbClr val="355E00"/>
                </a:solidFill>
                <a:latin typeface="Constantia" panose="02030602050306030303" pitchFamily="18" charset="0"/>
              </a:rPr>
              <a:t>Bias voltage filters has been modified for BWD </a:t>
            </a:r>
            <a:r>
              <a:rPr kumimoji="0" lang="en-US" sz="1600" b="1" dirty="0" err="1" smtClean="0">
                <a:solidFill>
                  <a:srgbClr val="355E00"/>
                </a:solidFill>
                <a:latin typeface="Constantia" panose="02030602050306030303" pitchFamily="18" charset="0"/>
              </a:rPr>
              <a:t>endcap</a:t>
            </a:r>
            <a:endParaRPr kumimoji="0" lang="en-US" sz="1600" b="1" dirty="0" smtClean="0">
              <a:solidFill>
                <a:srgbClr val="355E00"/>
              </a:solidFill>
              <a:latin typeface="Constantia" panose="02030602050306030303" pitchFamily="18" charset="0"/>
            </a:endParaRPr>
          </a:p>
          <a:p>
            <a:pPr defTabSz="449263" eaLnBrk="0" fontAlgn="base">
              <a:spcBef>
                <a:spcPts val="525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</a:pPr>
            <a:r>
              <a:rPr kumimoji="0" lang="en-US" sz="1600" b="1" dirty="0" smtClean="0">
                <a:solidFill>
                  <a:srgbClr val="355E00"/>
                </a:solidFill>
                <a:latin typeface="Constantia" panose="02030602050306030303" pitchFamily="18" charset="0"/>
              </a:rPr>
              <a:t>FWD to be done in Feb.-Mar.</a:t>
            </a:r>
          </a:p>
        </p:txBody>
      </p:sp>
      <p:grpSp>
        <p:nvGrpSpPr>
          <p:cNvPr id="26" name="グループ化 25"/>
          <p:cNvGrpSpPr/>
          <p:nvPr/>
        </p:nvGrpSpPr>
        <p:grpSpPr>
          <a:xfrm>
            <a:off x="215901" y="1556792"/>
            <a:ext cx="6327775" cy="2374900"/>
            <a:chOff x="215901" y="2199944"/>
            <a:chExt cx="6327775" cy="2374900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901" y="2199944"/>
              <a:ext cx="6327775" cy="2374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" name="AutoShape 4"/>
            <p:cNvSpPr>
              <a:spLocks noChangeArrowheads="1"/>
            </p:cNvSpPr>
            <p:nvPr/>
          </p:nvSpPr>
          <p:spPr bwMode="auto">
            <a:xfrm>
              <a:off x="4788024" y="2239309"/>
              <a:ext cx="1657227" cy="2168203"/>
            </a:xfrm>
            <a:prstGeom prst="roundRect">
              <a:avLst>
                <a:gd name="adj" fmla="val 125"/>
              </a:avLst>
            </a:prstGeom>
            <a:solidFill>
              <a:srgbClr val="FFFFCC">
                <a:alpha val="39999"/>
              </a:srgbClr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eaLnBrk="0" fontAlgn="base" hangingPunct="0">
                <a:lnSpc>
                  <a:spcPts val="4575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kumimoji="0" lang="ja-JP" altLang="en-US" sz="2000">
                <a:solidFill>
                  <a:srgbClr val="FFFFFF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10" name="AutoShape 5"/>
            <p:cNvSpPr>
              <a:spLocks noChangeArrowheads="1"/>
            </p:cNvSpPr>
            <p:nvPr/>
          </p:nvSpPr>
          <p:spPr bwMode="auto">
            <a:xfrm>
              <a:off x="1079054" y="2239309"/>
              <a:ext cx="2484834" cy="2168203"/>
            </a:xfrm>
            <a:prstGeom prst="roundRect">
              <a:avLst>
                <a:gd name="adj" fmla="val 51"/>
              </a:avLst>
            </a:prstGeom>
            <a:solidFill>
              <a:srgbClr val="E6E6FF">
                <a:alpha val="39999"/>
              </a:srgbClr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eaLnBrk="0" fontAlgn="base" hangingPunct="0">
                <a:lnSpc>
                  <a:spcPts val="4575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kumimoji="0" lang="ja-JP" altLang="en-US" sz="2000">
                <a:solidFill>
                  <a:srgbClr val="FFFFFF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23" name="AutoShape 4"/>
            <p:cNvSpPr>
              <a:spLocks noChangeArrowheads="1"/>
            </p:cNvSpPr>
            <p:nvPr/>
          </p:nvSpPr>
          <p:spPr bwMode="auto">
            <a:xfrm>
              <a:off x="3635896" y="2239309"/>
              <a:ext cx="1029465" cy="2170507"/>
            </a:xfrm>
            <a:prstGeom prst="roundRect">
              <a:avLst>
                <a:gd name="adj" fmla="val 125"/>
              </a:avLst>
            </a:prstGeom>
            <a:solidFill>
              <a:schemeClr val="accent4">
                <a:lumMod val="20000"/>
                <a:lumOff val="80000"/>
                <a:alpha val="40000"/>
              </a:schemeClr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449263" eaLnBrk="0" fontAlgn="base" hangingPunct="0">
                <a:lnSpc>
                  <a:spcPts val="4575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kumimoji="0" lang="ja-JP" altLang="en-US" sz="2000">
                <a:solidFill>
                  <a:srgbClr val="FFFFFF"/>
                </a:solidFill>
                <a:latin typeface="Symbol" panose="05050102010706020507" pitchFamily="18" charset="2"/>
              </a:endParaRPr>
            </a:p>
          </p:txBody>
        </p:sp>
      </p:grpSp>
      <p:sp>
        <p:nvSpPr>
          <p:cNvPr id="24" name="角丸四角形吹き出し 23"/>
          <p:cNvSpPr/>
          <p:nvPr/>
        </p:nvSpPr>
        <p:spPr>
          <a:xfrm>
            <a:off x="71438" y="3877247"/>
            <a:ext cx="5511556" cy="573557"/>
          </a:xfrm>
          <a:prstGeom prst="wedgeRoundRectCallout">
            <a:avLst>
              <a:gd name="adj1" fmla="val -25043"/>
              <a:gd name="adj2" fmla="val -73428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dirty="0"/>
              <a:t>112 </a:t>
            </a:r>
            <a:r>
              <a:rPr lang="en-US" altLang="ja-JP" dirty="0" err="1"/>
              <a:t>ShaperDSP</a:t>
            </a:r>
            <a:r>
              <a:rPr lang="en-US" altLang="ja-JP" dirty="0"/>
              <a:t> modules has been produced and tested</a:t>
            </a:r>
          </a:p>
          <a:p>
            <a:r>
              <a:rPr lang="en-US" altLang="ja-JP" dirty="0" smtClean="0"/>
              <a:t>Another 280 by </a:t>
            </a:r>
            <a:r>
              <a:rPr lang="en-US" altLang="ja-JP" dirty="0"/>
              <a:t>end of this FY</a:t>
            </a:r>
          </a:p>
        </p:txBody>
      </p:sp>
      <p:sp>
        <p:nvSpPr>
          <p:cNvPr id="25" name="角丸四角形吹き出し 24"/>
          <p:cNvSpPr/>
          <p:nvPr/>
        </p:nvSpPr>
        <p:spPr>
          <a:xfrm>
            <a:off x="71438" y="811328"/>
            <a:ext cx="7740922" cy="644069"/>
          </a:xfrm>
          <a:prstGeom prst="wedgeRoundRectCallout">
            <a:avLst>
              <a:gd name="adj1" fmla="val -1909"/>
              <a:gd name="adj2" fmla="val 83633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dirty="0" smtClean="0"/>
              <a:t>Firmware for Belle2Link readout was developed and is being tested.</a:t>
            </a:r>
          </a:p>
          <a:p>
            <a:r>
              <a:rPr lang="en-US" altLang="ja-JP" dirty="0" smtClean="0"/>
              <a:t>Firmware to upload </a:t>
            </a:r>
            <a:r>
              <a:rPr lang="en-US" altLang="ja-JP" dirty="0" err="1" smtClean="0"/>
              <a:t>ShaperDSP</a:t>
            </a:r>
            <a:r>
              <a:rPr lang="en-US" altLang="ja-JP" dirty="0" smtClean="0"/>
              <a:t> firmware and coefficients under development</a:t>
            </a:r>
            <a:endParaRPr lang="en-US" altLang="ja-JP" dirty="0"/>
          </a:p>
        </p:txBody>
      </p:sp>
      <p:sp>
        <p:nvSpPr>
          <p:cNvPr id="15" name="角丸四角形 14"/>
          <p:cNvSpPr/>
          <p:nvPr/>
        </p:nvSpPr>
        <p:spPr>
          <a:xfrm>
            <a:off x="6526901" y="5143063"/>
            <a:ext cx="1787860" cy="1102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Russia</a:t>
            </a:r>
          </a:p>
          <a:p>
            <a:pPr algn="ctr"/>
            <a:r>
              <a:rPr lang="en-US" altLang="ja-JP" dirty="0" smtClean="0"/>
              <a:t>Japan</a:t>
            </a:r>
          </a:p>
          <a:p>
            <a:pPr algn="ctr"/>
            <a:r>
              <a:rPr lang="en-US" altLang="ja-JP" dirty="0" smtClean="0"/>
              <a:t>Korea</a:t>
            </a:r>
          </a:p>
          <a:p>
            <a:pPr algn="ctr"/>
            <a:r>
              <a:rPr lang="en-US" altLang="ja-JP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05751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idx="1"/>
          </p:nvPr>
        </p:nvSpPr>
        <p:spPr>
          <a:xfrm>
            <a:off x="129035" y="857236"/>
            <a:ext cx="4083619" cy="2434734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New collaborators from Canada and Italy joined this activity</a:t>
            </a:r>
          </a:p>
          <a:p>
            <a:r>
              <a:rPr kumimoji="1" lang="en-US" altLang="ja-JP" dirty="0" smtClean="0"/>
              <a:t>Grant to fund crystals being applied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Pure </a:t>
            </a:r>
            <a:r>
              <a:rPr kumimoji="1" lang="en-US" altLang="ja-JP" dirty="0" err="1" smtClean="0"/>
              <a:t>CsI</a:t>
            </a:r>
            <a:r>
              <a:rPr kumimoji="1" lang="en-US" altLang="ja-JP" dirty="0" smtClean="0"/>
              <a:t> + Photo-Pentode Option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24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905" y="2764772"/>
            <a:ext cx="2136775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742" y="2820335"/>
            <a:ext cx="2028825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067" y="875647"/>
            <a:ext cx="2549525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53435"/>
            <a:ext cx="2292350" cy="181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35" y="4238974"/>
            <a:ext cx="3206750" cy="237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785" y="4238974"/>
            <a:ext cx="1582737" cy="239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0" y="3820017"/>
            <a:ext cx="5465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Mechanical design of counter started by Canadian team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660746" y="646542"/>
            <a:ext cx="3318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+Study of LAAPD by Italian team</a:t>
            </a:r>
            <a:endParaRPr kumimoji="1" lang="ja-JP" altLang="en-US" dirty="0"/>
          </a:p>
        </p:txBody>
      </p:sp>
      <p:sp>
        <p:nvSpPr>
          <p:cNvPr id="14" name="角丸四角形 13"/>
          <p:cNvSpPr/>
          <p:nvPr/>
        </p:nvSpPr>
        <p:spPr>
          <a:xfrm>
            <a:off x="6236025" y="4772961"/>
            <a:ext cx="1787860" cy="17557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Russia</a:t>
            </a:r>
          </a:p>
          <a:p>
            <a:pPr algn="ctr"/>
            <a:r>
              <a:rPr lang="en-US" altLang="ja-JP" dirty="0" smtClean="0"/>
              <a:t>Japan</a:t>
            </a:r>
          </a:p>
          <a:p>
            <a:pPr algn="ctr"/>
            <a:r>
              <a:rPr lang="en-US" altLang="ja-JP" dirty="0" smtClean="0"/>
              <a:t>Ukraine</a:t>
            </a:r>
          </a:p>
          <a:p>
            <a:pPr algn="ctr"/>
            <a:r>
              <a:rPr lang="en-US" altLang="ja-JP" dirty="0" smtClean="0"/>
              <a:t>Canada</a:t>
            </a:r>
          </a:p>
          <a:p>
            <a:pPr algn="ctr"/>
            <a:r>
              <a:rPr lang="en-US" altLang="ja-JP" dirty="0" smtClean="0"/>
              <a:t>Italy</a:t>
            </a:r>
          </a:p>
          <a:p>
            <a:pPr algn="ctr"/>
            <a:r>
              <a:rPr lang="en-US" altLang="ja-JP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4937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6" t="27662" r="29361" b="49800"/>
          <a:stretch/>
        </p:blipFill>
        <p:spPr bwMode="auto">
          <a:xfrm>
            <a:off x="1290881" y="3254511"/>
            <a:ext cx="4432323" cy="1867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" name="タイトル 8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Particle Identification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</a:rPr>
              <a:t>2011/8/24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25</a:t>
            </a:fld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81" name="グループ化 80"/>
          <p:cNvGrpSpPr/>
          <p:nvPr/>
        </p:nvGrpSpPr>
        <p:grpSpPr>
          <a:xfrm>
            <a:off x="107847" y="1196752"/>
            <a:ext cx="5697308" cy="2016224"/>
            <a:chOff x="68728" y="529138"/>
            <a:chExt cx="5697308" cy="2016224"/>
          </a:xfrm>
        </p:grpSpPr>
        <p:sp>
          <p:nvSpPr>
            <p:cNvPr id="77" name="角丸四角形吹き出し 76"/>
            <p:cNvSpPr/>
            <p:nvPr/>
          </p:nvSpPr>
          <p:spPr>
            <a:xfrm>
              <a:off x="79230" y="529138"/>
              <a:ext cx="5686806" cy="2016224"/>
            </a:xfrm>
            <a:prstGeom prst="wedgeRoundRectCallout">
              <a:avLst>
                <a:gd name="adj1" fmla="val -9033"/>
                <a:gd name="adj2" fmla="val 60671"/>
                <a:gd name="adj3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5" name="グループ化 4"/>
            <p:cNvGrpSpPr/>
            <p:nvPr/>
          </p:nvGrpSpPr>
          <p:grpSpPr>
            <a:xfrm>
              <a:off x="68728" y="591533"/>
              <a:ext cx="5181878" cy="1884465"/>
              <a:chOff x="183825" y="256080"/>
              <a:chExt cx="5893179" cy="2143140"/>
            </a:xfrm>
          </p:grpSpPr>
          <p:grpSp>
            <p:nvGrpSpPr>
              <p:cNvPr id="7" name="グループ化 6"/>
              <p:cNvGrpSpPr/>
              <p:nvPr/>
            </p:nvGrpSpPr>
            <p:grpSpPr>
              <a:xfrm>
                <a:off x="667503" y="256080"/>
                <a:ext cx="5409501" cy="2143140"/>
                <a:chOff x="360486" y="3286124"/>
                <a:chExt cx="5409501" cy="2143140"/>
              </a:xfrm>
            </p:grpSpPr>
            <p:sp>
              <p:nvSpPr>
                <p:cNvPr id="11" name="正方形/長方形 10"/>
                <p:cNvSpPr/>
                <p:nvPr/>
              </p:nvSpPr>
              <p:spPr>
                <a:xfrm>
                  <a:off x="1397976" y="4143379"/>
                  <a:ext cx="4372011" cy="500067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" name="直線矢印コネクタ 11"/>
                <p:cNvCxnSpPr/>
                <p:nvPr/>
              </p:nvCxnSpPr>
              <p:spPr>
                <a:xfrm rot="16200000" flipV="1">
                  <a:off x="2571736" y="4143380"/>
                  <a:ext cx="2143140" cy="428628"/>
                </a:xfrm>
                <a:prstGeom prst="straightConnector1">
                  <a:avLst/>
                </a:prstGeom>
                <a:ln w="38100">
                  <a:solidFill>
                    <a:srgbClr val="008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" name="グループ化 12"/>
                <p:cNvGrpSpPr/>
                <p:nvPr/>
              </p:nvGrpSpPr>
              <p:grpSpPr>
                <a:xfrm>
                  <a:off x="360486" y="3772164"/>
                  <a:ext cx="3282820" cy="871283"/>
                  <a:chOff x="360486" y="3772164"/>
                  <a:chExt cx="3282820" cy="871283"/>
                </a:xfrm>
              </p:grpSpPr>
              <p:cxnSp>
                <p:nvCxnSpPr>
                  <p:cNvPr id="35" name="直線コネクタ 34"/>
                  <p:cNvCxnSpPr/>
                  <p:nvPr/>
                </p:nvCxnSpPr>
                <p:spPr>
                  <a:xfrm rot="10800000">
                    <a:off x="3000364" y="4143380"/>
                    <a:ext cx="642942" cy="357190"/>
                  </a:xfrm>
                  <a:prstGeom prst="line">
                    <a:avLst/>
                  </a:prstGeom>
                  <a:ln w="28575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直線コネクタ 35"/>
                  <p:cNvCxnSpPr/>
                  <p:nvPr/>
                </p:nvCxnSpPr>
                <p:spPr>
                  <a:xfrm rot="10800000">
                    <a:off x="360486" y="3772164"/>
                    <a:ext cx="1568309" cy="871283"/>
                  </a:xfrm>
                  <a:prstGeom prst="line">
                    <a:avLst/>
                  </a:prstGeom>
                  <a:ln w="28575">
                    <a:solidFill>
                      <a:srgbClr val="0000FF"/>
                    </a:solidFill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直線コネクタ 36"/>
                  <p:cNvCxnSpPr/>
                  <p:nvPr/>
                </p:nvCxnSpPr>
                <p:spPr>
                  <a:xfrm flipV="1">
                    <a:off x="1928794" y="4143380"/>
                    <a:ext cx="1081094" cy="500066"/>
                  </a:xfrm>
                  <a:prstGeom prst="line">
                    <a:avLst/>
                  </a:prstGeom>
                  <a:ln w="28575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" name="グループ化 13"/>
                <p:cNvGrpSpPr/>
                <p:nvPr/>
              </p:nvGrpSpPr>
              <p:grpSpPr>
                <a:xfrm>
                  <a:off x="535032" y="4143380"/>
                  <a:ext cx="3108274" cy="500067"/>
                  <a:chOff x="1028673" y="4143380"/>
                  <a:chExt cx="2614633" cy="500067"/>
                </a:xfrm>
              </p:grpSpPr>
              <p:cxnSp>
                <p:nvCxnSpPr>
                  <p:cNvPr id="32" name="直線コネクタ 31"/>
                  <p:cNvCxnSpPr/>
                  <p:nvPr/>
                </p:nvCxnSpPr>
                <p:spPr>
                  <a:xfrm rot="10800000">
                    <a:off x="3000364" y="4143380"/>
                    <a:ext cx="642942" cy="35719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直線コネクタ 32"/>
                  <p:cNvCxnSpPr/>
                  <p:nvPr/>
                </p:nvCxnSpPr>
                <p:spPr>
                  <a:xfrm rot="10800000">
                    <a:off x="1028673" y="4143380"/>
                    <a:ext cx="900122" cy="500067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直線コネクタ 33"/>
                  <p:cNvCxnSpPr/>
                  <p:nvPr/>
                </p:nvCxnSpPr>
                <p:spPr>
                  <a:xfrm flipV="1">
                    <a:off x="1928794" y="4143380"/>
                    <a:ext cx="1081094" cy="500066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5" name="テキスト ボックス 14"/>
                <p:cNvSpPr txBox="1"/>
                <p:nvPr/>
              </p:nvSpPr>
              <p:spPr>
                <a:xfrm>
                  <a:off x="3643306" y="3331835"/>
                  <a:ext cx="169764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8000"/>
                      </a:solidFill>
                    </a:rPr>
                    <a:t>charged particle</a:t>
                  </a:r>
                  <a:endParaRPr lang="en-US" dirty="0">
                    <a:solidFill>
                      <a:srgbClr val="008000"/>
                    </a:solidFill>
                  </a:endParaRPr>
                </a:p>
              </p:txBody>
            </p:sp>
            <p:grpSp>
              <p:nvGrpSpPr>
                <p:cNvPr id="16" name="グループ化 15"/>
                <p:cNvGrpSpPr/>
                <p:nvPr/>
              </p:nvGrpSpPr>
              <p:grpSpPr>
                <a:xfrm flipH="1">
                  <a:off x="3643306" y="4143380"/>
                  <a:ext cx="2110642" cy="509591"/>
                  <a:chOff x="1533153" y="4133855"/>
                  <a:chExt cx="2110153" cy="509591"/>
                </a:xfrm>
              </p:grpSpPr>
              <p:cxnSp>
                <p:nvCxnSpPr>
                  <p:cNvPr id="27" name="直線コネクタ 26"/>
                  <p:cNvCxnSpPr/>
                  <p:nvPr/>
                </p:nvCxnSpPr>
                <p:spPr>
                  <a:xfrm rot="10800000">
                    <a:off x="3000364" y="4143380"/>
                    <a:ext cx="642942" cy="357190"/>
                  </a:xfrm>
                  <a:prstGeom prst="line">
                    <a:avLst/>
                  </a:prstGeom>
                  <a:ln w="28575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直線コネクタ 27"/>
                  <p:cNvCxnSpPr/>
                  <p:nvPr/>
                </p:nvCxnSpPr>
                <p:spPr>
                  <a:xfrm flipH="1" flipV="1">
                    <a:off x="1533154" y="4414854"/>
                    <a:ext cx="395640" cy="219800"/>
                  </a:xfrm>
                  <a:prstGeom prst="line">
                    <a:avLst/>
                  </a:prstGeom>
                  <a:ln w="28575">
                    <a:solidFill>
                      <a:srgbClr val="0000FF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直線コネクタ 28"/>
                  <p:cNvCxnSpPr/>
                  <p:nvPr/>
                </p:nvCxnSpPr>
                <p:spPr>
                  <a:xfrm flipV="1">
                    <a:off x="1928794" y="4143380"/>
                    <a:ext cx="1081094" cy="500066"/>
                  </a:xfrm>
                  <a:prstGeom prst="line">
                    <a:avLst/>
                  </a:prstGeom>
                  <a:ln w="28575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直線コネクタ 29"/>
                  <p:cNvCxnSpPr/>
                  <p:nvPr/>
                </p:nvCxnSpPr>
                <p:spPr>
                  <a:xfrm rot="10800000" flipH="1">
                    <a:off x="1533153" y="4136620"/>
                    <a:ext cx="601517" cy="278234"/>
                  </a:xfrm>
                  <a:prstGeom prst="line">
                    <a:avLst/>
                  </a:prstGeom>
                  <a:ln w="28575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直線コネクタ 30"/>
                  <p:cNvCxnSpPr/>
                  <p:nvPr/>
                </p:nvCxnSpPr>
                <p:spPr>
                  <a:xfrm flipH="1" flipV="1">
                    <a:off x="2134671" y="4133855"/>
                    <a:ext cx="246126" cy="136737"/>
                  </a:xfrm>
                  <a:prstGeom prst="line">
                    <a:avLst/>
                  </a:prstGeom>
                  <a:ln w="28575">
                    <a:solidFill>
                      <a:srgbClr val="0000FF"/>
                    </a:solidFill>
                    <a:headEnd type="arrow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" name="グループ化 16"/>
                <p:cNvGrpSpPr/>
                <p:nvPr/>
              </p:nvGrpSpPr>
              <p:grpSpPr>
                <a:xfrm flipH="1">
                  <a:off x="3643306" y="4143379"/>
                  <a:ext cx="1476177" cy="357190"/>
                  <a:chOff x="2402392" y="4143380"/>
                  <a:chExt cx="1240914" cy="357190"/>
                </a:xfrm>
              </p:grpSpPr>
              <p:cxnSp>
                <p:nvCxnSpPr>
                  <p:cNvPr id="25" name="直線コネクタ 24"/>
                  <p:cNvCxnSpPr/>
                  <p:nvPr/>
                </p:nvCxnSpPr>
                <p:spPr>
                  <a:xfrm rot="10800000">
                    <a:off x="3000364" y="4143380"/>
                    <a:ext cx="642942" cy="35719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直線コネクタ 25"/>
                  <p:cNvCxnSpPr/>
                  <p:nvPr/>
                </p:nvCxnSpPr>
                <p:spPr>
                  <a:xfrm rot="10800000" flipH="1">
                    <a:off x="2402392" y="4143380"/>
                    <a:ext cx="607494" cy="281000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headEnd type="arrow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8" name="テキスト ボックス 17"/>
                <p:cNvSpPr txBox="1"/>
                <p:nvPr/>
              </p:nvSpPr>
              <p:spPr>
                <a:xfrm>
                  <a:off x="999624" y="3698932"/>
                  <a:ext cx="397866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 smtClean="0">
                      <a:solidFill>
                        <a:srgbClr val="0000FF"/>
                      </a:solidFill>
                    </a:rPr>
                    <a:t>K</a:t>
                  </a:r>
                  <a:endParaRPr lang="en-US" sz="3200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19" name="テキスト ボックス 18"/>
                <p:cNvSpPr txBox="1"/>
                <p:nvPr/>
              </p:nvSpPr>
              <p:spPr>
                <a:xfrm>
                  <a:off x="840766" y="4256452"/>
                  <a:ext cx="410690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 smtClean="0">
                      <a:solidFill>
                        <a:srgbClr val="FF0000"/>
                      </a:solidFill>
                      <a:latin typeface="Symbol" pitchFamily="18" charset="2"/>
                    </a:rPr>
                    <a:t>p</a:t>
                  </a:r>
                  <a:endParaRPr lang="en-US" sz="3200" dirty="0">
                    <a:solidFill>
                      <a:srgbClr val="FF0000"/>
                    </a:solidFill>
                    <a:latin typeface="Symbol" pitchFamily="18" charset="2"/>
                  </a:endParaRPr>
                </a:p>
              </p:txBody>
            </p:sp>
            <p:sp>
              <p:nvSpPr>
                <p:cNvPr id="20" name="テキスト ボックス 19"/>
                <p:cNvSpPr txBox="1"/>
                <p:nvPr/>
              </p:nvSpPr>
              <p:spPr>
                <a:xfrm>
                  <a:off x="4096174" y="4656561"/>
                  <a:ext cx="16198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quartz radiator</a:t>
                  </a:r>
                  <a:endParaRPr lang="en-US" dirty="0"/>
                </a:p>
              </p:txBody>
            </p:sp>
            <p:cxnSp>
              <p:nvCxnSpPr>
                <p:cNvPr id="21" name="直線コネクタ 20"/>
                <p:cNvCxnSpPr/>
                <p:nvPr/>
              </p:nvCxnSpPr>
              <p:spPr>
                <a:xfrm rot="16200000" flipH="1">
                  <a:off x="1305401" y="4836623"/>
                  <a:ext cx="184665" cy="48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線コネクタ 21"/>
                <p:cNvCxnSpPr/>
                <p:nvPr/>
              </p:nvCxnSpPr>
              <p:spPr>
                <a:xfrm rot="16200000" flipH="1">
                  <a:off x="3586384" y="4840984"/>
                  <a:ext cx="184665" cy="48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線矢印コネクタ 22"/>
                <p:cNvCxnSpPr/>
                <p:nvPr/>
              </p:nvCxnSpPr>
              <p:spPr>
                <a:xfrm>
                  <a:off x="1397976" y="4841227"/>
                  <a:ext cx="2280498" cy="158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arrow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テキスト ボックス 23"/>
                <p:cNvSpPr txBox="1"/>
                <p:nvPr/>
              </p:nvSpPr>
              <p:spPr>
                <a:xfrm>
                  <a:off x="2285984" y="4841227"/>
                  <a:ext cx="28575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L</a:t>
                  </a:r>
                  <a:endParaRPr lang="en-US" dirty="0"/>
                </a:p>
              </p:txBody>
            </p:sp>
          </p:grpSp>
          <p:sp>
            <p:nvSpPr>
              <p:cNvPr id="8" name="テキスト ボックス 7"/>
              <p:cNvSpPr txBox="1"/>
              <p:nvPr/>
            </p:nvSpPr>
            <p:spPr>
              <a:xfrm rot="1591180">
                <a:off x="183825" y="866317"/>
                <a:ext cx="15331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Cherenkov photon</a:t>
                </a:r>
                <a:endParaRPr lang="en-US" sz="1400" dirty="0"/>
              </a:p>
            </p:txBody>
          </p:sp>
          <p:sp>
            <p:nvSpPr>
              <p:cNvPr id="9" name="Text Box 21"/>
              <p:cNvSpPr txBox="1">
                <a:spLocks noChangeArrowheads="1"/>
              </p:cNvSpPr>
              <p:nvPr/>
            </p:nvSpPr>
            <p:spPr bwMode="auto">
              <a:xfrm>
                <a:off x="2260035" y="671123"/>
                <a:ext cx="780801" cy="2769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350" tIns="45677" rIns="91350" bIns="45677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1200" dirty="0" smtClean="0">
                    <a:solidFill>
                      <a:srgbClr val="000000"/>
                    </a:solidFill>
                    <a:latin typeface="Arial" charset="0"/>
                    <a:ea typeface="Osaka" pitchFamily="1" charset="-128"/>
                  </a:rPr>
                  <a:t>2650mm</a:t>
                </a:r>
                <a:endParaRPr lang="en-US" altLang="ja-JP" sz="1400" dirty="0">
                  <a:solidFill>
                    <a:srgbClr val="000000"/>
                  </a:solidFill>
                  <a:latin typeface="Comic Sans MS" pitchFamily="1" charset="0"/>
                  <a:ea typeface="Osaka" pitchFamily="1" charset="-128"/>
                </a:endParaRPr>
              </a:p>
            </p:txBody>
          </p:sp>
          <p:sp>
            <p:nvSpPr>
              <p:cNvPr id="10" name="Line 20"/>
              <p:cNvSpPr>
                <a:spLocks noChangeShapeType="1"/>
              </p:cNvSpPr>
              <p:nvPr/>
            </p:nvSpPr>
            <p:spPr bwMode="auto">
              <a:xfrm>
                <a:off x="1658877" y="948035"/>
                <a:ext cx="441812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none" lIns="91350" tIns="45677" rIns="91350" bIns="45677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90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80" name="グループ化 79"/>
          <p:cNvGrpSpPr/>
          <p:nvPr/>
        </p:nvGrpSpPr>
        <p:grpSpPr>
          <a:xfrm>
            <a:off x="6092571" y="3017294"/>
            <a:ext cx="2638978" cy="3265222"/>
            <a:chOff x="6400517" y="2612050"/>
            <a:chExt cx="2638978" cy="3265222"/>
          </a:xfrm>
        </p:grpSpPr>
        <p:sp>
          <p:nvSpPr>
            <p:cNvPr id="79" name="角丸四角形吹き出し 78"/>
            <p:cNvSpPr/>
            <p:nvPr/>
          </p:nvSpPr>
          <p:spPr>
            <a:xfrm>
              <a:off x="6400517" y="2612050"/>
              <a:ext cx="2638978" cy="3265222"/>
            </a:xfrm>
            <a:prstGeom prst="wedgeRoundRectCallout">
              <a:avLst>
                <a:gd name="adj1" fmla="val -78391"/>
                <a:gd name="adj2" fmla="val -24370"/>
                <a:gd name="adj3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8" name="グループ化 37"/>
            <p:cNvGrpSpPr/>
            <p:nvPr/>
          </p:nvGrpSpPr>
          <p:grpSpPr>
            <a:xfrm>
              <a:off x="6400517" y="2753189"/>
              <a:ext cx="2514139" cy="2984690"/>
              <a:chOff x="4295636" y="2888899"/>
              <a:chExt cx="3102672" cy="3683373"/>
            </a:xfrm>
          </p:grpSpPr>
          <p:grpSp>
            <p:nvGrpSpPr>
              <p:cNvPr id="40" name="グループ化 39"/>
              <p:cNvGrpSpPr/>
              <p:nvPr/>
            </p:nvGrpSpPr>
            <p:grpSpPr>
              <a:xfrm>
                <a:off x="6667251" y="4772272"/>
                <a:ext cx="456810" cy="1800000"/>
                <a:chOff x="6448131" y="4432691"/>
                <a:chExt cx="456810" cy="1800000"/>
              </a:xfrm>
            </p:grpSpPr>
            <p:sp>
              <p:nvSpPr>
                <p:cNvPr id="69" name="Rectangle 5"/>
                <p:cNvSpPr>
                  <a:spLocks noChangeArrowheads="1"/>
                </p:cNvSpPr>
                <p:nvPr/>
              </p:nvSpPr>
              <p:spPr bwMode="auto">
                <a:xfrm>
                  <a:off x="6448131" y="4432691"/>
                  <a:ext cx="319767" cy="1800000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91350" tIns="45677" rIns="91350" bIns="45677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 sz="9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0" name="AutoShape 6"/>
                <p:cNvSpPr>
                  <a:spLocks noChangeArrowheads="1"/>
                </p:cNvSpPr>
                <p:nvPr/>
              </p:nvSpPr>
              <p:spPr bwMode="auto">
                <a:xfrm>
                  <a:off x="6767898" y="4528834"/>
                  <a:ext cx="137043" cy="237342"/>
                </a:xfrm>
                <a:prstGeom prst="flowChartPunchedTape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91350" tIns="45677" rIns="91350" bIns="45677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 sz="9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1" name="AutoShape 7"/>
                <p:cNvSpPr>
                  <a:spLocks noChangeArrowheads="1"/>
                </p:cNvSpPr>
                <p:nvPr/>
              </p:nvSpPr>
              <p:spPr bwMode="auto">
                <a:xfrm>
                  <a:off x="6767898" y="4805896"/>
                  <a:ext cx="137043" cy="238335"/>
                </a:xfrm>
                <a:prstGeom prst="flowChartPunchedTape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91350" tIns="45677" rIns="91350" bIns="45677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 sz="9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2" name="AutoShape 8"/>
                <p:cNvSpPr>
                  <a:spLocks noChangeArrowheads="1"/>
                </p:cNvSpPr>
                <p:nvPr/>
              </p:nvSpPr>
              <p:spPr bwMode="auto">
                <a:xfrm>
                  <a:off x="6767898" y="5083960"/>
                  <a:ext cx="137043" cy="237343"/>
                </a:xfrm>
                <a:prstGeom prst="flowChartPunchedTape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91350" tIns="45677" rIns="91350" bIns="45677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 sz="9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3" name="AutoShape 9"/>
                <p:cNvSpPr>
                  <a:spLocks noChangeArrowheads="1"/>
                </p:cNvSpPr>
                <p:nvPr/>
              </p:nvSpPr>
              <p:spPr bwMode="auto">
                <a:xfrm>
                  <a:off x="6767898" y="5361020"/>
                  <a:ext cx="137043" cy="238335"/>
                </a:xfrm>
                <a:prstGeom prst="flowChartPunchedTape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91350" tIns="45677" rIns="91350" bIns="45677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 sz="9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" name="AutoShape 10"/>
                <p:cNvSpPr>
                  <a:spLocks noChangeArrowheads="1"/>
                </p:cNvSpPr>
                <p:nvPr/>
              </p:nvSpPr>
              <p:spPr bwMode="auto">
                <a:xfrm>
                  <a:off x="6767898" y="5639078"/>
                  <a:ext cx="137043" cy="237342"/>
                </a:xfrm>
                <a:prstGeom prst="flowChartPunchedTape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91350" tIns="45677" rIns="91350" bIns="45677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 sz="9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5" name="AutoShape 10"/>
                <p:cNvSpPr>
                  <a:spLocks noChangeArrowheads="1"/>
                </p:cNvSpPr>
                <p:nvPr/>
              </p:nvSpPr>
              <p:spPr bwMode="auto">
                <a:xfrm>
                  <a:off x="6767530" y="5906302"/>
                  <a:ext cx="137043" cy="237342"/>
                </a:xfrm>
                <a:prstGeom prst="flowChartPunchedTape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91350" tIns="45677" rIns="91350" bIns="45677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 sz="9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41" name="Text Box 16"/>
              <p:cNvSpPr txBox="1">
                <a:spLocks noChangeArrowheads="1"/>
              </p:cNvSpPr>
              <p:nvPr/>
            </p:nvSpPr>
            <p:spPr bwMode="auto">
              <a:xfrm rot="16200000">
                <a:off x="4201857" y="3485363"/>
                <a:ext cx="1274526" cy="4615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350" tIns="45677" rIns="91350" bIns="45677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1200" dirty="0" err="1">
                    <a:solidFill>
                      <a:schemeClr val="tx2"/>
                    </a:solidFill>
                    <a:latin typeface="Arial" charset="0"/>
                    <a:ea typeface="Osaka" pitchFamily="1" charset="-128"/>
                  </a:rPr>
                  <a:t>Aerogel</a:t>
                </a:r>
                <a:r>
                  <a:rPr lang="en-US" altLang="ja-JP" sz="1200" dirty="0">
                    <a:solidFill>
                      <a:schemeClr val="tx2"/>
                    </a:solidFill>
                    <a:latin typeface="Arial" charset="0"/>
                    <a:ea typeface="Osaka" pitchFamily="1" charset="-128"/>
                  </a:rPr>
                  <a:t> </a:t>
                </a:r>
                <a:r>
                  <a:rPr lang="en-US" altLang="ja-JP" sz="1200" dirty="0" smtClean="0">
                    <a:solidFill>
                      <a:schemeClr val="tx2"/>
                    </a:solidFill>
                    <a:latin typeface="Arial" charset="0"/>
                    <a:ea typeface="Osaka" pitchFamily="1" charset="-128"/>
                  </a:rPr>
                  <a:t>radiator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1200" dirty="0" smtClean="0">
                    <a:solidFill>
                      <a:schemeClr val="tx2"/>
                    </a:solidFill>
                    <a:latin typeface="Arial" charset="0"/>
                  </a:rPr>
                  <a:t>n~1.05</a:t>
                </a:r>
                <a:endParaRPr lang="en-US" altLang="ja-JP" sz="1200" dirty="0">
                  <a:solidFill>
                    <a:schemeClr val="tx2"/>
                  </a:solidFill>
                  <a:latin typeface="Comic Sans MS" pitchFamily="1" charset="0"/>
                  <a:ea typeface="Osaka" pitchFamily="1" charset="-128"/>
                </a:endParaRPr>
              </a:p>
            </p:txBody>
          </p:sp>
          <p:sp>
            <p:nvSpPr>
              <p:cNvPr id="42" name="Text Box 19"/>
              <p:cNvSpPr txBox="1">
                <a:spLocks noChangeArrowheads="1"/>
              </p:cNvSpPr>
              <p:nvPr/>
            </p:nvSpPr>
            <p:spPr bwMode="auto">
              <a:xfrm rot="20138120">
                <a:off x="5421107" y="4601127"/>
                <a:ext cx="1173699" cy="2307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1350" tIns="45677" rIns="91350" bIns="45677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900" dirty="0">
                    <a:solidFill>
                      <a:srgbClr val="000000"/>
                    </a:solidFill>
                    <a:latin typeface="Arial" charset="0"/>
                    <a:ea typeface="Osaka" pitchFamily="1" charset="-128"/>
                  </a:rPr>
                  <a:t>Cherenkov photon</a:t>
                </a:r>
              </a:p>
            </p:txBody>
          </p:sp>
          <p:sp>
            <p:nvSpPr>
              <p:cNvPr id="43" name="Text Box 21"/>
              <p:cNvSpPr txBox="1">
                <a:spLocks noChangeArrowheads="1"/>
              </p:cNvSpPr>
              <p:nvPr/>
            </p:nvSpPr>
            <p:spPr bwMode="auto">
              <a:xfrm>
                <a:off x="5598336" y="4066706"/>
                <a:ext cx="695844" cy="2769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350" tIns="45677" rIns="91350" bIns="45677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1200" dirty="0">
                    <a:solidFill>
                      <a:srgbClr val="000000"/>
                    </a:solidFill>
                    <a:latin typeface="Arial" charset="0"/>
                    <a:ea typeface="Osaka" pitchFamily="1" charset="-128"/>
                  </a:rPr>
                  <a:t>200mm</a:t>
                </a:r>
                <a:endParaRPr lang="en-US" altLang="ja-JP" sz="1400" dirty="0">
                  <a:solidFill>
                    <a:srgbClr val="000000"/>
                  </a:solidFill>
                  <a:latin typeface="Comic Sans MS" pitchFamily="1" charset="0"/>
                  <a:ea typeface="Osaka" pitchFamily="1" charset="-128"/>
                </a:endParaRPr>
              </a:p>
            </p:txBody>
          </p:sp>
          <p:grpSp>
            <p:nvGrpSpPr>
              <p:cNvPr id="44" name="グループ化 28"/>
              <p:cNvGrpSpPr/>
              <p:nvPr/>
            </p:nvGrpSpPr>
            <p:grpSpPr>
              <a:xfrm>
                <a:off x="5249148" y="4688899"/>
                <a:ext cx="228406" cy="1800001"/>
                <a:chOff x="122237" y="1262997"/>
                <a:chExt cx="365126" cy="2877459"/>
              </a:xfrm>
            </p:grpSpPr>
            <p:sp>
              <p:nvSpPr>
                <p:cNvPr id="67" name="Rectangle 4"/>
                <p:cNvSpPr>
                  <a:spLocks noChangeArrowheads="1"/>
                </p:cNvSpPr>
                <p:nvPr/>
              </p:nvSpPr>
              <p:spPr bwMode="auto">
                <a:xfrm>
                  <a:off x="304800" y="1262999"/>
                  <a:ext cx="182563" cy="2877457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 sz="900" dirty="0">
                    <a:solidFill>
                      <a:prstClr val="white">
                        <a:lumMod val="50000"/>
                      </a:prstClr>
                    </a:solidFill>
                    <a:latin typeface="Arial" charset="0"/>
                  </a:endParaRPr>
                </a:p>
              </p:txBody>
            </p:sp>
            <p:sp>
              <p:nvSpPr>
                <p:cNvPr id="68" name="Rectangle 4"/>
                <p:cNvSpPr>
                  <a:spLocks noChangeArrowheads="1"/>
                </p:cNvSpPr>
                <p:nvPr/>
              </p:nvSpPr>
              <p:spPr bwMode="auto">
                <a:xfrm>
                  <a:off x="122237" y="1262997"/>
                  <a:ext cx="182563" cy="2877456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 sz="9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45" name="グループ化 44"/>
              <p:cNvGrpSpPr/>
              <p:nvPr/>
            </p:nvGrpSpPr>
            <p:grpSpPr>
              <a:xfrm rot="21141130">
                <a:off x="4836201" y="4599180"/>
                <a:ext cx="2562107" cy="848727"/>
                <a:chOff x="4381388" y="4107314"/>
                <a:chExt cx="2562107" cy="848727"/>
              </a:xfrm>
            </p:grpSpPr>
            <p:sp>
              <p:nvSpPr>
                <p:cNvPr id="59" name="Line 11"/>
                <p:cNvSpPr>
                  <a:spLocks noChangeShapeType="1"/>
                </p:cNvSpPr>
                <p:nvPr/>
              </p:nvSpPr>
              <p:spPr bwMode="auto">
                <a:xfrm>
                  <a:off x="4381388" y="4550868"/>
                  <a:ext cx="2562107" cy="0"/>
                </a:xfrm>
                <a:prstGeom prst="line">
                  <a:avLst/>
                </a:prstGeom>
                <a:noFill/>
                <a:ln w="38100">
                  <a:solidFill>
                    <a:srgbClr val="008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lIns="91350" tIns="45677" rIns="91350" bIns="45677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 sz="9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60" name="グループ化 37"/>
                <p:cNvGrpSpPr/>
                <p:nvPr/>
              </p:nvGrpSpPr>
              <p:grpSpPr>
                <a:xfrm>
                  <a:off x="4737897" y="4107314"/>
                  <a:ext cx="1558432" cy="848727"/>
                  <a:chOff x="5486399" y="3747052"/>
                  <a:chExt cx="2491289" cy="1356765"/>
                </a:xfrm>
              </p:grpSpPr>
              <p:grpSp>
                <p:nvGrpSpPr>
                  <p:cNvPr id="61" name="グループ化 33"/>
                  <p:cNvGrpSpPr/>
                  <p:nvPr/>
                </p:nvGrpSpPr>
                <p:grpSpPr>
                  <a:xfrm>
                    <a:off x="5486399" y="3747052"/>
                    <a:ext cx="2491289" cy="709061"/>
                    <a:chOff x="5486399" y="3747052"/>
                    <a:chExt cx="2491289" cy="709061"/>
                  </a:xfrm>
                </p:grpSpPr>
                <p:sp>
                  <p:nvSpPr>
                    <p:cNvPr id="65" name="Line 1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867399" y="3748071"/>
                      <a:ext cx="2087595" cy="70804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90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66" name="Line 1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486399" y="3747052"/>
                      <a:ext cx="2491289" cy="70906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90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62" name="グループ化 34"/>
                  <p:cNvGrpSpPr/>
                  <p:nvPr/>
                </p:nvGrpSpPr>
                <p:grpSpPr>
                  <a:xfrm flipV="1">
                    <a:off x="5486400" y="4457704"/>
                    <a:ext cx="2286000" cy="646113"/>
                    <a:chOff x="5486400" y="3810000"/>
                    <a:chExt cx="2286000" cy="646113"/>
                  </a:xfrm>
                </p:grpSpPr>
                <p:sp>
                  <p:nvSpPr>
                    <p:cNvPr id="63" name="Line 1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867400" y="3810000"/>
                      <a:ext cx="1905000" cy="6461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90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64" name="Line 1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486400" y="3810000"/>
                      <a:ext cx="2270125" cy="6461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90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</p:grpSp>
          </p:grpSp>
          <p:grpSp>
            <p:nvGrpSpPr>
              <p:cNvPr id="46" name="グループ化 45"/>
              <p:cNvGrpSpPr/>
              <p:nvPr/>
            </p:nvGrpSpPr>
            <p:grpSpPr>
              <a:xfrm>
                <a:off x="6664227" y="2911325"/>
                <a:ext cx="456810" cy="1800000"/>
                <a:chOff x="6448131" y="4432691"/>
                <a:chExt cx="456810" cy="1800000"/>
              </a:xfrm>
            </p:grpSpPr>
            <p:sp>
              <p:nvSpPr>
                <p:cNvPr id="52" name="Rectangle 5"/>
                <p:cNvSpPr>
                  <a:spLocks noChangeArrowheads="1"/>
                </p:cNvSpPr>
                <p:nvPr/>
              </p:nvSpPr>
              <p:spPr bwMode="auto">
                <a:xfrm>
                  <a:off x="6448131" y="4432691"/>
                  <a:ext cx="319767" cy="1800000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vert="vert270" wrap="none" lIns="91350" tIns="45677" rIns="91350" bIns="45677" anchor="ctr" anchorCtr="1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sz="900" dirty="0" smtClean="0">
                      <a:solidFill>
                        <a:srgbClr val="000000"/>
                      </a:solidFill>
                      <a:latin typeface="Arial" charset="0"/>
                    </a:rPr>
                    <a:t>Hamamatsu HAPD</a:t>
                  </a:r>
                  <a:endParaRPr lang="ja-JP" altLang="en-US" sz="900" dirty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3" name="AutoShape 6"/>
                <p:cNvSpPr>
                  <a:spLocks noChangeArrowheads="1"/>
                </p:cNvSpPr>
                <p:nvPr/>
              </p:nvSpPr>
              <p:spPr bwMode="auto">
                <a:xfrm>
                  <a:off x="6767898" y="4528834"/>
                  <a:ext cx="137043" cy="237342"/>
                </a:xfrm>
                <a:prstGeom prst="flowChartPunchedTape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91350" tIns="45677" rIns="91350" bIns="45677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 sz="9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4" name="AutoShape 7"/>
                <p:cNvSpPr>
                  <a:spLocks noChangeArrowheads="1"/>
                </p:cNvSpPr>
                <p:nvPr/>
              </p:nvSpPr>
              <p:spPr bwMode="auto">
                <a:xfrm>
                  <a:off x="6767898" y="4805896"/>
                  <a:ext cx="137043" cy="238335"/>
                </a:xfrm>
                <a:prstGeom prst="flowChartPunchedTape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91350" tIns="45677" rIns="91350" bIns="45677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 sz="9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" name="AutoShape 8"/>
                <p:cNvSpPr>
                  <a:spLocks noChangeArrowheads="1"/>
                </p:cNvSpPr>
                <p:nvPr/>
              </p:nvSpPr>
              <p:spPr bwMode="auto">
                <a:xfrm>
                  <a:off x="6767898" y="5083960"/>
                  <a:ext cx="137043" cy="237343"/>
                </a:xfrm>
                <a:prstGeom prst="flowChartPunchedTape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91350" tIns="45677" rIns="91350" bIns="45677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 sz="9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6" name="AutoShape 9"/>
                <p:cNvSpPr>
                  <a:spLocks noChangeArrowheads="1"/>
                </p:cNvSpPr>
                <p:nvPr/>
              </p:nvSpPr>
              <p:spPr bwMode="auto">
                <a:xfrm>
                  <a:off x="6767898" y="5361020"/>
                  <a:ext cx="137043" cy="238335"/>
                </a:xfrm>
                <a:prstGeom prst="flowChartPunchedTape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91350" tIns="45677" rIns="91350" bIns="45677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 sz="9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7" name="AutoShape 10"/>
                <p:cNvSpPr>
                  <a:spLocks noChangeArrowheads="1"/>
                </p:cNvSpPr>
                <p:nvPr/>
              </p:nvSpPr>
              <p:spPr bwMode="auto">
                <a:xfrm>
                  <a:off x="6767898" y="5639078"/>
                  <a:ext cx="137043" cy="237342"/>
                </a:xfrm>
                <a:prstGeom prst="flowChartPunchedTape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91350" tIns="45677" rIns="91350" bIns="45677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 sz="9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8" name="AutoShape 10"/>
                <p:cNvSpPr>
                  <a:spLocks noChangeArrowheads="1"/>
                </p:cNvSpPr>
                <p:nvPr/>
              </p:nvSpPr>
              <p:spPr bwMode="auto">
                <a:xfrm>
                  <a:off x="6767530" y="5906302"/>
                  <a:ext cx="137043" cy="237342"/>
                </a:xfrm>
                <a:prstGeom prst="flowChartPunchedTape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91350" tIns="45677" rIns="91350" bIns="45677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 sz="9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47" name="グループ化 28"/>
              <p:cNvGrpSpPr/>
              <p:nvPr/>
            </p:nvGrpSpPr>
            <p:grpSpPr>
              <a:xfrm>
                <a:off x="5246124" y="2888899"/>
                <a:ext cx="228406" cy="1800001"/>
                <a:chOff x="122237" y="1262997"/>
                <a:chExt cx="365126" cy="2877459"/>
              </a:xfrm>
            </p:grpSpPr>
            <p:sp>
              <p:nvSpPr>
                <p:cNvPr id="50" name="Rectangle 4"/>
                <p:cNvSpPr>
                  <a:spLocks noChangeArrowheads="1"/>
                </p:cNvSpPr>
                <p:nvPr/>
              </p:nvSpPr>
              <p:spPr bwMode="auto">
                <a:xfrm>
                  <a:off x="304800" y="1262999"/>
                  <a:ext cx="182563" cy="2877457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 sz="900" dirty="0">
                    <a:solidFill>
                      <a:prstClr val="white">
                        <a:lumMod val="50000"/>
                      </a:prstClr>
                    </a:solidFill>
                    <a:latin typeface="Arial" charset="0"/>
                  </a:endParaRPr>
                </a:p>
              </p:txBody>
            </p:sp>
            <p:sp>
              <p:nvSpPr>
                <p:cNvPr id="51" name="Rectangle 4"/>
                <p:cNvSpPr>
                  <a:spLocks noChangeArrowheads="1"/>
                </p:cNvSpPr>
                <p:nvPr/>
              </p:nvSpPr>
              <p:spPr bwMode="auto">
                <a:xfrm>
                  <a:off x="122237" y="1262997"/>
                  <a:ext cx="182563" cy="2877456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 sz="9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48" name="Line 20"/>
              <p:cNvSpPr>
                <a:spLocks noChangeShapeType="1"/>
              </p:cNvSpPr>
              <p:nvPr/>
            </p:nvSpPr>
            <p:spPr bwMode="auto">
              <a:xfrm>
                <a:off x="5249150" y="4340920"/>
                <a:ext cx="141014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none" lIns="91350" tIns="45677" rIns="91350" bIns="45677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9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9" name="テキスト ボックス 48"/>
              <p:cNvSpPr txBox="1"/>
              <p:nvPr/>
            </p:nvSpPr>
            <p:spPr>
              <a:xfrm>
                <a:off x="4295636" y="5331269"/>
                <a:ext cx="1697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8000"/>
                    </a:solidFill>
                  </a:rPr>
                  <a:t>charged particle</a:t>
                </a:r>
                <a:endParaRPr lang="en-US" dirty="0">
                  <a:solidFill>
                    <a:srgbClr val="008000"/>
                  </a:solidFill>
                </a:endParaRPr>
              </a:p>
            </p:txBody>
          </p:sp>
        </p:grpSp>
      </p:grpSp>
      <p:sp>
        <p:nvSpPr>
          <p:cNvPr id="83" name="テキスト ボックス 82"/>
          <p:cNvSpPr txBox="1"/>
          <p:nvPr/>
        </p:nvSpPr>
        <p:spPr>
          <a:xfrm>
            <a:off x="181829" y="812110"/>
            <a:ext cx="450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Time of Propagation Counter (TOP) for Barrel</a:t>
            </a:r>
            <a:endParaRPr kumimoji="1" lang="ja-JP" altLang="en-US" dirty="0"/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5844803" y="2279508"/>
            <a:ext cx="3306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Aerogel Ring Imaging Cherenkov</a:t>
            </a:r>
          </a:p>
          <a:p>
            <a:r>
              <a:rPr lang="en-US" altLang="ja-JP" dirty="0" smtClean="0"/>
              <a:t>(ARICH) for </a:t>
            </a:r>
            <a:r>
              <a:rPr lang="en-US" altLang="ja-JP" dirty="0" err="1" smtClean="0"/>
              <a:t>endcap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9957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 descr="ana_run112_hitmap.eps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xmlns:lc="http://schemas.openxmlformats.org/drawingml/2006/lockedCanvas" Requires="ma">
            <p:blipFill>
              <a:blip r:embed="rId4"/>
              <a:srcRect t="7685"/>
              <a:stretch>
                <a:fillRect/>
              </a:stretch>
            </p:blipFill>
          </mc:Choice>
          <mc:Fallback>
            <p:blipFill>
              <a:blip r:embed="rId5"/>
              <a:srcRect t="7685"/>
              <a:stretch>
                <a:fillRect/>
              </a:stretch>
            </p:blipFill>
          </mc:Fallback>
        </mc:AlternateContent>
        <p:spPr>
          <a:xfrm>
            <a:off x="6055881" y="1340768"/>
            <a:ext cx="3016204" cy="240629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Endcap</a:t>
            </a:r>
            <a:r>
              <a:rPr kumimoji="1" lang="en-US" altLang="ja-JP" dirty="0" smtClean="0"/>
              <a:t> PID (Aerogel RICH)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26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5776" y="1268760"/>
            <a:ext cx="3581187" cy="324036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372105" y="832135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prstClr val="black"/>
                </a:solidFill>
              </a:rPr>
              <a:t>DESY test beam setup (May 2013)</a:t>
            </a:r>
            <a:endParaRPr lang="ja-JP" altLang="en-US" dirty="0">
              <a:solidFill>
                <a:prstClr val="black"/>
              </a:solidFill>
            </a:endParaRPr>
          </a:p>
        </p:txBody>
      </p:sp>
      <p:cxnSp>
        <p:nvCxnSpPr>
          <p:cNvPr id="7" name="直線矢印コネクタ 6"/>
          <p:cNvCxnSpPr/>
          <p:nvPr/>
        </p:nvCxnSpPr>
        <p:spPr>
          <a:xfrm flipH="1">
            <a:off x="5220072" y="1155126"/>
            <a:ext cx="1512168" cy="17433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5927812" y="288613"/>
            <a:ext cx="3384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layered aerogel radiator</a:t>
            </a:r>
          </a:p>
          <a:p>
            <a:r>
              <a:rPr lang="en-US" altLang="ja-JP" dirty="0" smtClean="0"/>
              <a:t>Specification finalized</a:t>
            </a:r>
          </a:p>
          <a:p>
            <a:r>
              <a:rPr kumimoji="1" lang="en-US" altLang="ja-JP" dirty="0" smtClean="0"/>
              <a:t>refractive index n = 1.045, 1.055</a:t>
            </a:r>
            <a:endParaRPr kumimoji="1" lang="ja-JP" altLang="en-US" dirty="0"/>
          </a:p>
        </p:txBody>
      </p:sp>
      <p:cxnSp>
        <p:nvCxnSpPr>
          <p:cNvPr id="11" name="直線矢印コネクタ 10"/>
          <p:cNvCxnSpPr/>
          <p:nvPr/>
        </p:nvCxnSpPr>
        <p:spPr>
          <a:xfrm flipV="1">
            <a:off x="3359788" y="3690600"/>
            <a:ext cx="312112" cy="21146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568108" y="5554151"/>
            <a:ext cx="3744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HAPD by Hamamatsu</a:t>
            </a:r>
          </a:p>
          <a:p>
            <a:r>
              <a:rPr kumimoji="1" lang="en-US" altLang="ja-JP" dirty="0" smtClean="0"/>
              <a:t>mass production started ~8% of 450pcs in hand</a:t>
            </a:r>
            <a:endParaRPr kumimoji="1" lang="ja-JP" altLang="en-US" dirty="0"/>
          </a:p>
        </p:txBody>
      </p:sp>
      <p:cxnSp>
        <p:nvCxnSpPr>
          <p:cNvPr id="16" name="直線矢印コネクタ 15"/>
          <p:cNvCxnSpPr/>
          <p:nvPr/>
        </p:nvCxnSpPr>
        <p:spPr>
          <a:xfrm flipV="1">
            <a:off x="2268687" y="3573016"/>
            <a:ext cx="371438" cy="4320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28195" y="3741177"/>
            <a:ext cx="46878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Frontend electronics</a:t>
            </a:r>
          </a:p>
          <a:p>
            <a:r>
              <a:rPr lang="en-US" altLang="ja-JP" dirty="0" smtClean="0"/>
              <a:t>ASIC bare chips ready,</a:t>
            </a:r>
          </a:p>
          <a:p>
            <a:r>
              <a:rPr lang="en-US" altLang="ja-JP" dirty="0" smtClean="0"/>
              <a:t>packaging by Mar. 2014</a:t>
            </a:r>
          </a:p>
          <a:p>
            <a:r>
              <a:rPr kumimoji="1" lang="en-US" altLang="ja-JP" dirty="0" smtClean="0"/>
              <a:t>Board and firmware being finalized</a:t>
            </a:r>
            <a:endParaRPr kumimoji="1" lang="ja-JP" alt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44" y="3781660"/>
            <a:ext cx="3071856" cy="256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6494626" y="6352143"/>
            <a:ext cx="2226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8-9 photons per track</a:t>
            </a:r>
            <a:endParaRPr kumimoji="1" lang="ja-JP" altLang="en-US" dirty="0"/>
          </a:p>
        </p:txBody>
      </p:sp>
      <p:sp>
        <p:nvSpPr>
          <p:cNvPr id="19" name="角丸四角形 18"/>
          <p:cNvSpPr/>
          <p:nvPr/>
        </p:nvSpPr>
        <p:spPr>
          <a:xfrm>
            <a:off x="172639" y="1047323"/>
            <a:ext cx="1787860" cy="9717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Japan</a:t>
            </a:r>
          </a:p>
          <a:p>
            <a:pPr algn="ctr"/>
            <a:r>
              <a:rPr lang="en-US" altLang="ja-JP" dirty="0" smtClean="0"/>
              <a:t>Slovenia</a:t>
            </a:r>
          </a:p>
          <a:p>
            <a:pPr algn="ctr"/>
            <a:r>
              <a:rPr lang="en-US" altLang="ja-JP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01672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72" y="873514"/>
            <a:ext cx="4404928" cy="3217337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Barrel PID (TOP)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27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 flipH="1">
            <a:off x="3284140" y="734051"/>
            <a:ext cx="1468860" cy="18758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4350736" y="0"/>
            <a:ext cx="4613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Optics (bars, mirrors and prisms) </a:t>
            </a:r>
            <a:r>
              <a:rPr lang="en-US" altLang="ja-JP" dirty="0"/>
              <a:t>on production </a:t>
            </a:r>
            <a:endParaRPr kumimoji="1" lang="en-US" altLang="ja-JP" dirty="0" smtClean="0"/>
          </a:p>
          <a:p>
            <a:r>
              <a:rPr lang="en-US" altLang="ja-JP" dirty="0" smtClean="0"/>
              <a:t>(time consuming to polish quartz bars)</a:t>
            </a:r>
            <a:endParaRPr kumimoji="1" lang="ja-JP" altLang="en-US" dirty="0"/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428596" y="2204864"/>
            <a:ext cx="467870" cy="11559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35496" y="1281534"/>
            <a:ext cx="273630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MCP-PMTs by Hamamatsu</a:t>
            </a:r>
          </a:p>
          <a:p>
            <a:r>
              <a:rPr lang="en-US" altLang="ja-JP" dirty="0" smtClean="0"/>
              <a:t>under mass production</a:t>
            </a:r>
          </a:p>
          <a:p>
            <a:r>
              <a:rPr kumimoji="1" lang="en-US" altLang="ja-JP" dirty="0" smtClean="0"/>
              <a:t>&gt;60% of 550 pcs in hand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9464" y="4204092"/>
            <a:ext cx="51646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[being finalized]</a:t>
            </a:r>
          </a:p>
          <a:p>
            <a:r>
              <a:rPr kumimoji="1" lang="en-US" altLang="ja-JP" dirty="0" smtClean="0"/>
              <a:t>Frontend electronics</a:t>
            </a:r>
          </a:p>
          <a:p>
            <a:r>
              <a:rPr lang="en-US" altLang="ja-JP" dirty="0" smtClean="0"/>
              <a:t>Quartz bar box with tight gas seal</a:t>
            </a:r>
          </a:p>
          <a:p>
            <a:r>
              <a:rPr kumimoji="1" lang="en-US" altLang="ja-JP" dirty="0" smtClean="0"/>
              <a:t>Backend electronics</a:t>
            </a:r>
          </a:p>
          <a:p>
            <a:endParaRPr kumimoji="1" lang="ja-JP" altLang="en-US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03" y="3121717"/>
            <a:ext cx="4123308" cy="2322031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2771800" y="5766913"/>
            <a:ext cx="236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4-5 modules / 16+2 being processed</a:t>
            </a:r>
            <a:endParaRPr kumimoji="1" lang="ja-JP" alt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4166" y="1127633"/>
            <a:ext cx="4091463" cy="1902262"/>
          </a:xfrm>
          <a:prstGeom prst="rect">
            <a:avLst/>
          </a:prstGeom>
        </p:spPr>
      </p:pic>
      <p:sp>
        <p:nvSpPr>
          <p:cNvPr id="16" name="角丸四角形 15"/>
          <p:cNvSpPr/>
          <p:nvPr/>
        </p:nvSpPr>
        <p:spPr>
          <a:xfrm>
            <a:off x="47836" y="5517232"/>
            <a:ext cx="1787860" cy="12138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US</a:t>
            </a:r>
          </a:p>
          <a:p>
            <a:pPr algn="ctr"/>
            <a:r>
              <a:rPr kumimoji="1" lang="en-US" altLang="ja-JP" dirty="0" smtClean="0"/>
              <a:t>Japan</a:t>
            </a:r>
          </a:p>
          <a:p>
            <a:pPr algn="ctr"/>
            <a:r>
              <a:rPr lang="en-US" altLang="ja-JP" dirty="0" smtClean="0"/>
              <a:t>Slovenia</a:t>
            </a:r>
          </a:p>
          <a:p>
            <a:pPr algn="ctr"/>
            <a:r>
              <a:rPr lang="en-US" altLang="ja-JP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85158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CDC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28</a:t>
            </a:fld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51852" y="843136"/>
            <a:ext cx="4343230" cy="2581722"/>
            <a:chOff x="5580112" y="3573016"/>
            <a:chExt cx="3131840" cy="1861642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580112" y="3573016"/>
              <a:ext cx="3131840" cy="1861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13"/>
            <p:cNvSpPr>
              <a:spLocks/>
            </p:cNvSpPr>
            <p:nvPr/>
          </p:nvSpPr>
          <p:spPr bwMode="auto">
            <a:xfrm>
              <a:off x="5629265" y="3628263"/>
              <a:ext cx="358330" cy="19974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ja-JP" b="1" dirty="0">
                  <a:solidFill>
                    <a:srgbClr val="9999FF"/>
                  </a:solidFill>
                  <a:ea typeface="ＭＳ Ｐゴシック" charset="-128"/>
                </a:rPr>
                <a:t>Belle</a:t>
              </a:r>
            </a:p>
          </p:txBody>
        </p:sp>
        <p:sp>
          <p:nvSpPr>
            <p:cNvPr id="8" name="Rectangle 14"/>
            <p:cNvSpPr>
              <a:spLocks/>
            </p:cNvSpPr>
            <p:nvPr/>
          </p:nvSpPr>
          <p:spPr bwMode="auto">
            <a:xfrm>
              <a:off x="5626931" y="4762633"/>
              <a:ext cx="485479" cy="19974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ja-JP" b="1" dirty="0">
                  <a:solidFill>
                    <a:srgbClr val="FF66FF"/>
                  </a:solidFill>
                  <a:ea typeface="ＭＳ Ｐゴシック" charset="-128"/>
                </a:rPr>
                <a:t>Belle II</a:t>
              </a:r>
            </a:p>
          </p:txBody>
        </p:sp>
      </p:grp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2" y="3651009"/>
            <a:ext cx="5135625" cy="2519342"/>
          </a:xfrm>
          <a:prstGeom prst="rect">
            <a:avLst/>
          </a:prstGeom>
        </p:spPr>
      </p:pic>
      <p:graphicFrame>
        <p:nvGraphicFramePr>
          <p:cNvPr id="10" name="Group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669389"/>
              </p:ext>
            </p:extLst>
          </p:nvPr>
        </p:nvGraphicFramePr>
        <p:xfrm>
          <a:off x="4788024" y="1018215"/>
          <a:ext cx="4139952" cy="2034544"/>
        </p:xfrm>
        <a:graphic>
          <a:graphicData uri="http://schemas.openxmlformats.org/drawingml/2006/table">
            <a:tbl>
              <a:tblPr/>
              <a:tblGrid>
                <a:gridCol w="1691680"/>
                <a:gridCol w="1224136"/>
                <a:gridCol w="1224136"/>
              </a:tblGrid>
              <a:tr h="1641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endParaRPr kumimoji="0" lang="ja-JP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ptima" pitchFamily="-109" charset="0"/>
                        <a:ea typeface="ヒラギノ角ゴ ProN W3" pitchFamily="-109" charset="-128"/>
                        <a:sym typeface="Optima" pitchFamily="-109" charset="0"/>
                      </a:endParaRP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Belle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>
                        <a:alpha val="4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Belle II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FCF">
                        <a:alpha val="41960"/>
                      </a:srgbClr>
                    </a:solidFill>
                  </a:tcPr>
                </a:tc>
              </a:tr>
              <a:tr h="2176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inner most sense wire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r=88mm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>
                        <a:alpha val="4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r=168mm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FCF">
                        <a:alpha val="41960"/>
                      </a:srgbClr>
                    </a:solidFill>
                  </a:tcPr>
                </a:tc>
              </a:tr>
              <a:tr h="2176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outer most sense wire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r=863mm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>
                        <a:alpha val="4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r=1111.4mm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FCF">
                        <a:alpha val="41960"/>
                      </a:srgbClr>
                    </a:solidFill>
                  </a:tcPr>
                </a:tc>
              </a:tr>
              <a:tr h="1641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Number of layers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50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>
                        <a:alpha val="4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56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FCF">
                        <a:alpha val="41960"/>
                      </a:srgbClr>
                    </a:solidFill>
                  </a:tcPr>
                </a:tc>
              </a:tr>
              <a:tr h="1641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Total sense wires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8400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>
                        <a:alpha val="4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14336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FCF">
                        <a:alpha val="41960"/>
                      </a:srgbClr>
                    </a:solidFill>
                  </a:tcPr>
                </a:tc>
              </a:tr>
              <a:tr h="1641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Gas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He:C</a:t>
                      </a:r>
                      <a:r>
                        <a:rPr kumimoji="0" lang="en-US" altLang="ja-JP" sz="1200" b="0" i="0" u="none" strike="noStrike" cap="none" normalizeH="0" baseline="-6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2</a:t>
                      </a:r>
                      <a:r>
                        <a:rPr kumimoji="0" lang="en-US" altLang="ja-JP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H</a:t>
                      </a:r>
                      <a:r>
                        <a:rPr kumimoji="0" lang="en-US" altLang="ja-JP" sz="1200" b="0" i="0" u="none" strike="noStrike" cap="none" normalizeH="0" baseline="-6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6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>
                        <a:alpha val="4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He:C</a:t>
                      </a:r>
                      <a:r>
                        <a:rPr kumimoji="0" lang="en-US" altLang="ja-JP" sz="1200" b="0" i="0" u="none" strike="noStrike" cap="none" normalizeH="0" baseline="-6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2</a:t>
                      </a: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H</a:t>
                      </a:r>
                      <a:r>
                        <a:rPr kumimoji="0" lang="en-US" altLang="ja-JP" sz="1200" b="0" i="0" u="none" strike="noStrike" cap="none" normalizeH="0" baseline="-6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6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FCF">
                        <a:alpha val="41960"/>
                      </a:srgbClr>
                    </a:solidFill>
                  </a:tcPr>
                </a:tc>
              </a:tr>
              <a:tr h="1322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sense wire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W(Φ30μm)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>
                        <a:alpha val="4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W(Φ30μm)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FCF">
                        <a:alpha val="41960"/>
                      </a:srgbClr>
                    </a:solidFill>
                  </a:tcPr>
                </a:tc>
              </a:tr>
              <a:tr h="1322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field wire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Al(Φ120μm)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>
                        <a:alpha val="4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Al(Φ120μm)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FCF">
                        <a:alpha val="4196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1" name="角丸四角形 10"/>
          <p:cNvSpPr/>
          <p:nvPr/>
        </p:nvSpPr>
        <p:spPr>
          <a:xfrm>
            <a:off x="6726070" y="4077072"/>
            <a:ext cx="1787860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Japan</a:t>
            </a:r>
          </a:p>
          <a:p>
            <a:pPr algn="ctr"/>
            <a:r>
              <a:rPr lang="en-US" altLang="ja-JP" dirty="0" smtClean="0"/>
              <a:t>Taiwan</a:t>
            </a:r>
          </a:p>
          <a:p>
            <a:pPr algn="ctr"/>
            <a:r>
              <a:rPr lang="en-US" altLang="ja-JP" dirty="0" smtClean="0"/>
              <a:t>Viet Nam</a:t>
            </a:r>
          </a:p>
          <a:p>
            <a:pPr algn="ctr"/>
            <a:r>
              <a:rPr kumimoji="1" lang="en-US" altLang="ja-JP" dirty="0" smtClean="0"/>
              <a:t>…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7506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latin typeface="Century Gothic" panose="020B0502020202020204" pitchFamily="34" charset="0"/>
              </a:rPr>
              <a:t>CDC status</a:t>
            </a:r>
            <a:endParaRPr lang="ja-JP" altLang="en-US" smtClean="0">
              <a:latin typeface="Century Gothic" panose="020B0502020202020204" pitchFamily="34" charset="0"/>
            </a:endParaRPr>
          </a:p>
        </p:txBody>
      </p:sp>
      <p:pic>
        <p:nvPicPr>
          <p:cNvPr id="13315" name="図 8" descr="th_DSCN75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2063750"/>
            <a:ext cx="2841625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テキスト ボックス 10"/>
          <p:cNvSpPr txBox="1">
            <a:spLocks noChangeArrowheads="1"/>
          </p:cNvSpPr>
          <p:nvPr/>
        </p:nvSpPr>
        <p:spPr bwMode="auto">
          <a:xfrm>
            <a:off x="4800600" y="6450013"/>
            <a:ext cx="41640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800">
                <a:latin typeface="Candara" panose="020E0502030303020204" pitchFamily="34" charset="0"/>
              </a:rPr>
              <a:t>Wire stringing is going well as scheduled.</a:t>
            </a:r>
            <a:endParaRPr lang="ja-JP" altLang="en-US" sz="1800">
              <a:latin typeface="Candara" panose="020E0502030303020204" pitchFamily="34" charset="0"/>
            </a:endParaRPr>
          </a:p>
        </p:txBody>
      </p:sp>
      <p:sp>
        <p:nvSpPr>
          <p:cNvPr id="13317" name="テキスト ボックス 11"/>
          <p:cNvSpPr txBox="1">
            <a:spLocks noChangeArrowheads="1"/>
          </p:cNvSpPr>
          <p:nvPr/>
        </p:nvSpPr>
        <p:spPr bwMode="auto">
          <a:xfrm>
            <a:off x="88900" y="4289425"/>
            <a:ext cx="48402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600">
                <a:solidFill>
                  <a:srgbClr val="000080"/>
                </a:solidFill>
                <a:latin typeface="Candara" panose="020E0502030303020204" pitchFamily="34" charset="0"/>
              </a:rPr>
              <a:t>The number of installed wires in main and conical part</a:t>
            </a:r>
            <a:endParaRPr lang="ja-JP" altLang="en-US" sz="1600">
              <a:solidFill>
                <a:srgbClr val="000080"/>
              </a:solidFill>
              <a:latin typeface="Candara" panose="020E0502030303020204" pitchFamily="34" charset="0"/>
            </a:endParaRPr>
          </a:p>
        </p:txBody>
      </p:sp>
      <p:sp>
        <p:nvSpPr>
          <p:cNvPr id="13318" name="テキスト ボックス 12"/>
          <p:cNvSpPr txBox="1">
            <a:spLocks noChangeArrowheads="1"/>
          </p:cNvSpPr>
          <p:nvPr/>
        </p:nvSpPr>
        <p:spPr bwMode="auto">
          <a:xfrm>
            <a:off x="376238" y="6496050"/>
            <a:ext cx="8858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400">
                <a:solidFill>
                  <a:srgbClr val="004080"/>
                </a:solidFill>
                <a:latin typeface="Candara" panose="020E0502030303020204" pitchFamily="34" charset="0"/>
              </a:rPr>
              <a:t>Dec. 2012</a:t>
            </a:r>
            <a:endParaRPr lang="ja-JP" altLang="en-US" sz="1400">
              <a:solidFill>
                <a:srgbClr val="004080"/>
              </a:solidFill>
              <a:latin typeface="Candara" panose="020E0502030303020204" pitchFamily="34" charset="0"/>
            </a:endParaRPr>
          </a:p>
        </p:txBody>
      </p:sp>
      <p:sp>
        <p:nvSpPr>
          <p:cNvPr id="13319" name="テキスト ボックス 13"/>
          <p:cNvSpPr txBox="1">
            <a:spLocks noChangeArrowheads="1"/>
          </p:cNvSpPr>
          <p:nvPr/>
        </p:nvSpPr>
        <p:spPr bwMode="auto">
          <a:xfrm>
            <a:off x="3128963" y="6505575"/>
            <a:ext cx="869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400">
                <a:solidFill>
                  <a:srgbClr val="004080"/>
                </a:solidFill>
                <a:latin typeface="Candara" panose="020E0502030303020204" pitchFamily="34" charset="0"/>
              </a:rPr>
              <a:t>Oct. 2013</a:t>
            </a:r>
            <a:endParaRPr lang="ja-JP" altLang="en-US" sz="1400">
              <a:solidFill>
                <a:srgbClr val="004080"/>
              </a:solidFill>
              <a:latin typeface="Candara" panose="020E0502030303020204" pitchFamily="34" charset="0"/>
            </a:endParaRPr>
          </a:p>
        </p:txBody>
      </p:sp>
      <p:sp>
        <p:nvSpPr>
          <p:cNvPr id="13320" name="テキスト ボックス 14"/>
          <p:cNvSpPr txBox="1">
            <a:spLocks noChangeArrowheads="1"/>
          </p:cNvSpPr>
          <p:nvPr/>
        </p:nvSpPr>
        <p:spPr bwMode="auto">
          <a:xfrm>
            <a:off x="860425" y="5329238"/>
            <a:ext cx="1317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400">
                <a:solidFill>
                  <a:srgbClr val="004080"/>
                </a:solidFill>
                <a:latin typeface="Candara" panose="020E0502030303020204" pitchFamily="34" charset="0"/>
              </a:rPr>
              <a:t>completed 83%</a:t>
            </a:r>
            <a:endParaRPr lang="ja-JP" altLang="en-US" sz="1400">
              <a:solidFill>
                <a:srgbClr val="004080"/>
              </a:solidFill>
              <a:latin typeface="Candara" panose="020E0502030303020204" pitchFamily="34" charset="0"/>
            </a:endParaRPr>
          </a:p>
        </p:txBody>
      </p:sp>
      <p:sp>
        <p:nvSpPr>
          <p:cNvPr id="13321" name="テキスト ボックス 15"/>
          <p:cNvSpPr txBox="1">
            <a:spLocks noChangeArrowheads="1"/>
          </p:cNvSpPr>
          <p:nvPr/>
        </p:nvSpPr>
        <p:spPr bwMode="auto">
          <a:xfrm>
            <a:off x="457200" y="1417638"/>
            <a:ext cx="7223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600">
                <a:latin typeface="Candara" panose="020E0502030303020204" pitchFamily="34" charset="0"/>
              </a:rPr>
              <a:t>Wire stringing of small cell part has been completed.</a:t>
            </a:r>
          </a:p>
          <a:p>
            <a:r>
              <a:rPr lang="en-US" altLang="ja-JP" sz="1600">
                <a:latin typeface="Candara" panose="020E0502030303020204" pitchFamily="34" charset="0"/>
              </a:rPr>
              <a:t>Gas leak check and HV test are fine. Stability test and cosmic ray test are going on. </a:t>
            </a:r>
            <a:endParaRPr lang="ja-JP" altLang="en-US" sz="1600">
              <a:latin typeface="Candara" panose="020E0502030303020204" pitchFamily="34" charset="0"/>
            </a:endParaRPr>
          </a:p>
        </p:txBody>
      </p:sp>
      <p:pic>
        <p:nvPicPr>
          <p:cNvPr id="13322" name="図 16" descr="wfsw_plt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2416175"/>
            <a:ext cx="711200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テキスト ボックス 17"/>
          <p:cNvSpPr txBox="1">
            <a:spLocks noChangeArrowheads="1"/>
          </p:cNvSpPr>
          <p:nvPr/>
        </p:nvSpPr>
        <p:spPr bwMode="auto">
          <a:xfrm>
            <a:off x="2973388" y="1981200"/>
            <a:ext cx="1720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200">
                <a:solidFill>
                  <a:srgbClr val="004080"/>
                </a:solidFill>
                <a:latin typeface="Candara" panose="020E0502030303020204" pitchFamily="34" charset="0"/>
              </a:rPr>
              <a:t>32MHz-FADC waveform</a:t>
            </a:r>
          </a:p>
          <a:p>
            <a:r>
              <a:rPr lang="en-US" altLang="ja-JP" sz="1200">
                <a:solidFill>
                  <a:srgbClr val="004080"/>
                </a:solidFill>
                <a:latin typeface="Candara" panose="020E0502030303020204" pitchFamily="34" charset="0"/>
              </a:rPr>
              <a:t> of cosmic ray</a:t>
            </a:r>
            <a:endParaRPr lang="ja-JP" altLang="en-US" sz="1200">
              <a:solidFill>
                <a:srgbClr val="004080"/>
              </a:solidFill>
              <a:latin typeface="Candara" panose="020E0502030303020204" pitchFamily="34" charset="0"/>
            </a:endParaRPr>
          </a:p>
        </p:txBody>
      </p:sp>
      <p:pic>
        <p:nvPicPr>
          <p:cNvPr id="13324" name="図 13" descr="th_DSCN788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4289425"/>
            <a:ext cx="1570038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図 15" descr="small-cell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2351088"/>
            <a:ext cx="3897312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図 14" descr="th_DSCN788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4183063"/>
            <a:ext cx="1700212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7" name="テキスト ボックス 13"/>
          <p:cNvSpPr txBox="1">
            <a:spLocks noChangeArrowheads="1"/>
          </p:cNvSpPr>
          <p:nvPr/>
        </p:nvSpPr>
        <p:spPr bwMode="auto">
          <a:xfrm>
            <a:off x="5318125" y="2205038"/>
            <a:ext cx="9096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400">
                <a:solidFill>
                  <a:srgbClr val="004080"/>
                </a:solidFill>
                <a:latin typeface="Candara" panose="020E0502030303020204" pitchFamily="34" charset="0"/>
              </a:rPr>
              <a:t>Drift time             </a:t>
            </a:r>
            <a:endParaRPr lang="ja-JP" altLang="en-US" sz="1400">
              <a:solidFill>
                <a:srgbClr val="004080"/>
              </a:solidFill>
              <a:latin typeface="Candara" panose="020E0502030303020204" pitchFamily="34" charset="0"/>
            </a:endParaRPr>
          </a:p>
        </p:txBody>
      </p:sp>
      <p:sp>
        <p:nvSpPr>
          <p:cNvPr id="13328" name="テキスト ボックス 13"/>
          <p:cNvSpPr txBox="1">
            <a:spLocks noChangeArrowheads="1"/>
          </p:cNvSpPr>
          <p:nvPr/>
        </p:nvSpPr>
        <p:spPr bwMode="auto">
          <a:xfrm>
            <a:off x="6883400" y="2214563"/>
            <a:ext cx="614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400">
                <a:solidFill>
                  <a:srgbClr val="004080"/>
                </a:solidFill>
                <a:latin typeface="Candara" panose="020E0502030303020204" pitchFamily="34" charset="0"/>
              </a:rPr>
              <a:t>dE/dx</a:t>
            </a:r>
            <a:endParaRPr lang="ja-JP" altLang="en-US" sz="1400">
              <a:solidFill>
                <a:srgbClr val="004080"/>
              </a:solidFill>
              <a:latin typeface="Candara" panose="020E0502030303020204" pitchFamily="34" charset="0"/>
            </a:endParaRPr>
          </a:p>
        </p:txBody>
      </p:sp>
      <p:pic>
        <p:nvPicPr>
          <p:cNvPr id="13329" name="図 18" descr="20131022.ep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4194175"/>
            <a:ext cx="4872038" cy="487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46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 idx="1"/>
          </p:nvPr>
        </p:nvSpPr>
        <p:spPr>
          <a:xfrm>
            <a:off x="457200" y="1523999"/>
            <a:ext cx="8229600" cy="4679667"/>
          </a:xfrm>
        </p:spPr>
        <p:txBody>
          <a:bodyPr>
            <a:normAutofit lnSpcReduction="10000"/>
          </a:bodyPr>
          <a:lstStyle/>
          <a:p>
            <a:r>
              <a:rPr kumimoji="1" lang="en-US" altLang="ja-JP" dirty="0" smtClean="0"/>
              <a:t>bottom quark (= beauty quark) </a:t>
            </a:r>
            <a:r>
              <a:rPr kumimoji="1" lang="en-US" altLang="en-US" dirty="0" smtClean="0">
                <a:latin typeface="Wingdings 3" panose="05040102010807070707" pitchFamily="18" charset="2"/>
              </a:rPr>
              <a:t>g</a:t>
            </a:r>
            <a:r>
              <a:rPr kumimoji="1" lang="en-US" altLang="en-US" dirty="0" smtClean="0"/>
              <a:t> belle (in French)</a:t>
            </a:r>
          </a:p>
          <a:p>
            <a:r>
              <a:rPr lang="en-US" altLang="ja-JP" dirty="0" smtClean="0"/>
              <a:t>Collide electron (el)</a:t>
            </a:r>
            <a:r>
              <a:rPr lang="en-US" altLang="en-US" dirty="0" smtClean="0"/>
              <a:t> and positron (le), generate B</a:t>
            </a:r>
          </a:p>
          <a:p>
            <a:endParaRPr lang="en-US" altLang="en-US" dirty="0"/>
          </a:p>
          <a:p>
            <a:endParaRPr lang="en-US" altLang="en-US" dirty="0" smtClean="0"/>
          </a:p>
          <a:p>
            <a:endParaRPr lang="en-US" altLang="en-US" dirty="0"/>
          </a:p>
          <a:p>
            <a:endParaRPr lang="en-US" altLang="en-US" dirty="0" smtClean="0"/>
          </a:p>
          <a:p>
            <a:r>
              <a:rPr lang="en-US" altLang="en-US" dirty="0" smtClean="0"/>
              <a:t>By having “B”, symmetry (</a:t>
            </a:r>
            <a:r>
              <a:rPr lang="en-US" altLang="en-US" dirty="0" err="1" smtClean="0"/>
              <a:t>elle</a:t>
            </a:r>
            <a:r>
              <a:rPr lang="en-US" altLang="en-US" dirty="0" smtClean="0"/>
              <a:t>) is broken</a:t>
            </a:r>
          </a:p>
          <a:p>
            <a:endParaRPr lang="en-US" altLang="en-US" dirty="0"/>
          </a:p>
          <a:p>
            <a:endParaRPr lang="en-US" altLang="en-US" dirty="0" smtClean="0"/>
          </a:p>
          <a:p>
            <a:r>
              <a:rPr lang="en-US" altLang="en-US" dirty="0" smtClean="0"/>
              <a:t>A beautiful name which we are proud of…</a:t>
            </a:r>
          </a:p>
          <a:p>
            <a:pPr lvl="1"/>
            <a:r>
              <a:rPr lang="en-US" altLang="en-US" dirty="0" smtClean="0"/>
              <a:t>Hope French people, especially Isabelle, will also love it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4294967295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/>
          <a:lstStyle/>
          <a:p>
            <a:pPr algn="l" rtl="0"/>
            <a:r>
              <a:rPr kumimoji="1" lang="en-US" altLang="ja-JP" sz="1200" kern="1200" smtClean="0">
                <a:solidFill>
                  <a:srgbClr val="D4D2D0"/>
                </a:solidFill>
                <a:latin typeface="Constantia"/>
                <a:ea typeface="HG明朝E"/>
                <a:cs typeface="+mn-cs"/>
              </a:rPr>
              <a:t>2008/11/28</a:t>
            </a:r>
            <a:endParaRPr kumimoji="1" lang="ja-JP" altLang="en-US" sz="1200" kern="1200">
              <a:solidFill>
                <a:srgbClr val="D4D2D0"/>
              </a:solidFill>
              <a:latin typeface="Constantia"/>
              <a:ea typeface="HG明朝E"/>
              <a:cs typeface="+mn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4294967295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</p:spPr>
        <p:txBody>
          <a:bodyPr/>
          <a:lstStyle/>
          <a:p>
            <a:pPr rtl="0"/>
            <a:fld id="{CEAB1635-7AB6-4A02-8F63-2344453D2D84}" type="slidenum">
              <a:rPr lang="en-US" altLang="ja-JP" sz="1600" kern="1200" smtClean="0">
                <a:solidFill>
                  <a:srgbClr val="D4D2D0"/>
                </a:solidFill>
                <a:latin typeface="Constantia"/>
                <a:ea typeface="HG明朝E"/>
                <a:cs typeface="+mn-cs"/>
              </a:rPr>
              <a:pPr rtl="0"/>
              <a:t>3</a:t>
            </a:fld>
            <a:endParaRPr lang="en-US" altLang="en-US" sz="1600" kern="1200">
              <a:solidFill>
                <a:srgbClr val="D4D2D0"/>
              </a:solidFill>
              <a:latin typeface="Constantia"/>
              <a:ea typeface="HG明朝E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4294967295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/>
          <a:lstStyle/>
          <a:p>
            <a:pPr algn="r" rtl="0"/>
            <a:r>
              <a:rPr kumimoji="1" lang="en-US" altLang="ja-JP" sz="1200" kern="1200" dirty="0" smtClean="0">
                <a:solidFill>
                  <a:srgbClr val="D4D2D0"/>
                </a:solidFill>
                <a:latin typeface="Constantia"/>
                <a:ea typeface="HG明朝E"/>
                <a:cs typeface="+mn-cs"/>
              </a:rPr>
              <a:t>B</a:t>
            </a:r>
            <a:r>
              <a:rPr kumimoji="1" lang="ja-JP" altLang="en-US" sz="1200" kern="1200" dirty="0" smtClean="0">
                <a:solidFill>
                  <a:srgbClr val="D4D2D0"/>
                </a:solidFill>
                <a:latin typeface="Constantia"/>
                <a:ea typeface="HG明朝E"/>
                <a:cs typeface="+mn-cs"/>
              </a:rPr>
              <a:t>の物理ワークショップ</a:t>
            </a:r>
            <a:endParaRPr kumimoji="1" lang="ja-JP" altLang="en-US" sz="1200" kern="1200" dirty="0">
              <a:solidFill>
                <a:srgbClr val="D4D2D0"/>
              </a:solidFill>
              <a:latin typeface="Constantia"/>
              <a:ea typeface="HG明朝E"/>
              <a:cs typeface="+mn-cs"/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Name of Belle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214546" y="3017324"/>
            <a:ext cx="574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el</a:t>
            </a:r>
            <a:endParaRPr kumimoji="1" lang="ja-JP" altLang="en-US" sz="4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143636" y="3017324"/>
            <a:ext cx="574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le</a:t>
            </a:r>
            <a:endParaRPr kumimoji="1" lang="ja-JP" altLang="en-US" sz="4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714876" y="3000372"/>
            <a:ext cx="4908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B</a:t>
            </a:r>
            <a:endParaRPr kumimoji="1" lang="ja-JP" altLang="en-US" sz="4000" dirty="0"/>
          </a:p>
        </p:txBody>
      </p:sp>
      <p:pic>
        <p:nvPicPr>
          <p:cNvPr id="12" name="図 11" descr="B-log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2354" y="285728"/>
            <a:ext cx="1214446" cy="93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6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6 L 0.24219 -3.7037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6 L -0.14028 -3.7037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028 -3.7037E-6 L -0.06788 -3.7037E-6 " pathEditMode="relative" rAng="0" ptsTypes="AA">
                                      <p:cBhvr>
                                        <p:cTn id="18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219 -3.7037E-6 L 0.32083 -3.7037E-6 " pathEditMode="relative" rAng="0" ptsTypes="AA">
                                      <p:cBhvr>
                                        <p:cTn id="20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00208 L 0.01285 0.00208 " pathEditMode="relative" rAng="0" ptsTypes="AA">
                                      <p:cBhvr>
                                        <p:cTn id="22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0" grpId="0"/>
      <p:bldP spid="10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図 9" descr="th_DSCN75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2065338"/>
            <a:ext cx="3575050" cy="476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latin typeface="Century Gothic" panose="020B0502020202020204" pitchFamily="34" charset="0"/>
              </a:rPr>
              <a:t>CDC status</a:t>
            </a:r>
            <a:endParaRPr lang="ja-JP" altLang="en-US" smtClean="0">
              <a:latin typeface="Century Gothic" panose="020B0502020202020204" pitchFamily="34" charset="0"/>
            </a:endParaRPr>
          </a:p>
        </p:txBody>
      </p:sp>
      <p:pic>
        <p:nvPicPr>
          <p:cNvPr id="6" name="図 5" descr="th_IMG_165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2160588"/>
            <a:ext cx="1784350" cy="11890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595959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テキスト ボックス 8"/>
          <p:cNvSpPr txBox="1">
            <a:spLocks noChangeArrowheads="1"/>
          </p:cNvSpPr>
          <p:nvPr/>
        </p:nvSpPr>
        <p:spPr bwMode="auto">
          <a:xfrm>
            <a:off x="747713" y="1046163"/>
            <a:ext cx="3251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600">
                <a:solidFill>
                  <a:srgbClr val="FF8000"/>
                </a:solidFill>
                <a:latin typeface="Candara" panose="020E0502030303020204" pitchFamily="34" charset="0"/>
              </a:rPr>
              <a:t>Beam test on Oct. 2013</a:t>
            </a:r>
          </a:p>
          <a:p>
            <a:r>
              <a:rPr lang="en-US" altLang="ja-JP" sz="1600">
                <a:solidFill>
                  <a:srgbClr val="FF8000"/>
                </a:solidFill>
                <a:latin typeface="Candara" panose="020E0502030303020204" pitchFamily="34" charset="0"/>
              </a:rPr>
              <a:t>LEPS beam line at SPring-8 (Japan)</a:t>
            </a:r>
            <a:endParaRPr lang="ja-JP" altLang="en-US" sz="1600">
              <a:solidFill>
                <a:srgbClr val="FF8000"/>
              </a:solidFill>
              <a:latin typeface="Candara" panose="020E0502030303020204" pitchFamily="34" charset="0"/>
            </a:endParaRPr>
          </a:p>
        </p:txBody>
      </p:sp>
      <p:sp>
        <p:nvSpPr>
          <p:cNvPr id="14342" name="テキスト ボックス 10"/>
          <p:cNvSpPr txBox="1">
            <a:spLocks noChangeArrowheads="1"/>
          </p:cNvSpPr>
          <p:nvPr/>
        </p:nvSpPr>
        <p:spPr bwMode="auto">
          <a:xfrm>
            <a:off x="4262438" y="1757363"/>
            <a:ext cx="1481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400">
                <a:solidFill>
                  <a:srgbClr val="008000"/>
                </a:solidFill>
                <a:latin typeface="Candara" panose="020E0502030303020204" pitchFamily="34" charset="0"/>
              </a:rPr>
              <a:t>~1 GeV/c electron</a:t>
            </a:r>
            <a:endParaRPr lang="ja-JP" altLang="en-US" sz="1400">
              <a:solidFill>
                <a:srgbClr val="008000"/>
              </a:solidFill>
              <a:latin typeface="Candara" panose="020E0502030303020204" pitchFamily="34" charset="0"/>
            </a:endParaRPr>
          </a:p>
        </p:txBody>
      </p:sp>
      <p:sp>
        <p:nvSpPr>
          <p:cNvPr id="14343" name="テキスト ボックス 11"/>
          <p:cNvSpPr txBox="1">
            <a:spLocks noChangeArrowheads="1"/>
          </p:cNvSpPr>
          <p:nvPr/>
        </p:nvSpPr>
        <p:spPr bwMode="auto">
          <a:xfrm>
            <a:off x="1784350" y="4511675"/>
            <a:ext cx="215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400">
                <a:solidFill>
                  <a:srgbClr val="66CCFF"/>
                </a:solidFill>
                <a:latin typeface="Candara" panose="020E0502030303020204" pitchFamily="34" charset="0"/>
              </a:rPr>
              <a:t>8-layer Main test chamber</a:t>
            </a:r>
            <a:endParaRPr lang="ja-JP" altLang="en-US" sz="1400">
              <a:solidFill>
                <a:srgbClr val="66CCFF"/>
              </a:solidFill>
              <a:latin typeface="Candara" panose="020E0502030303020204" pitchFamily="34" charset="0"/>
            </a:endParaRPr>
          </a:p>
        </p:txBody>
      </p:sp>
      <p:sp>
        <p:nvSpPr>
          <p:cNvPr id="14344" name="テキスト ボックス 12"/>
          <p:cNvSpPr txBox="1">
            <a:spLocks noChangeArrowheads="1"/>
          </p:cNvSpPr>
          <p:nvPr/>
        </p:nvSpPr>
        <p:spPr bwMode="auto">
          <a:xfrm>
            <a:off x="2738438" y="4819650"/>
            <a:ext cx="1501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400">
                <a:solidFill>
                  <a:srgbClr val="66FFFF"/>
                </a:solidFill>
                <a:latin typeface="Candara" panose="020E0502030303020204" pitchFamily="34" charset="0"/>
              </a:rPr>
              <a:t>XY test chambers</a:t>
            </a:r>
            <a:endParaRPr lang="ja-JP" altLang="en-US" sz="1400">
              <a:solidFill>
                <a:srgbClr val="66FFFF"/>
              </a:solidFill>
              <a:latin typeface="Candara" panose="020E0502030303020204" pitchFamily="34" charset="0"/>
            </a:endParaRPr>
          </a:p>
        </p:txBody>
      </p:sp>
      <p:sp>
        <p:nvSpPr>
          <p:cNvPr id="14345" name="テキスト ボックス 13"/>
          <p:cNvSpPr txBox="1">
            <a:spLocks noChangeArrowheads="1"/>
          </p:cNvSpPr>
          <p:nvPr/>
        </p:nvSpPr>
        <p:spPr bwMode="auto">
          <a:xfrm>
            <a:off x="252413" y="1674813"/>
            <a:ext cx="13763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en-US" altLang="ja-JP" sz="1200">
                <a:solidFill>
                  <a:srgbClr val="FF6666"/>
                </a:solidFill>
                <a:latin typeface="Candara" panose="020E0502030303020204" pitchFamily="34" charset="0"/>
              </a:rPr>
              <a:t>The latest readout</a:t>
            </a:r>
          </a:p>
          <a:p>
            <a:pPr algn="ctr"/>
            <a:r>
              <a:rPr lang="en-US" altLang="ja-JP" sz="1200">
                <a:solidFill>
                  <a:srgbClr val="FF6666"/>
                </a:solidFill>
                <a:latin typeface="Candara" panose="020E0502030303020204" pitchFamily="34" charset="0"/>
              </a:rPr>
              <a:t>electronics (ver.4)</a:t>
            </a:r>
            <a:endParaRPr lang="ja-JP" altLang="en-US" sz="1200">
              <a:solidFill>
                <a:srgbClr val="FF6666"/>
              </a:solidFill>
              <a:latin typeface="Candara" panose="020E0502030303020204" pitchFamily="34" charset="0"/>
            </a:endParaRPr>
          </a:p>
        </p:txBody>
      </p:sp>
      <p:pic>
        <p:nvPicPr>
          <p:cNvPr id="14346" name="図 10" descr="pos-res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5" y="3941763"/>
            <a:ext cx="2168525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テキスト ボックス 10"/>
          <p:cNvSpPr txBox="1">
            <a:spLocks noChangeArrowheads="1"/>
          </p:cNvSpPr>
          <p:nvPr/>
        </p:nvSpPr>
        <p:spPr bwMode="auto">
          <a:xfrm>
            <a:off x="4276725" y="3827463"/>
            <a:ext cx="3657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400">
                <a:solidFill>
                  <a:srgbClr val="008080"/>
                </a:solidFill>
                <a:latin typeface="Candara" panose="020E0502030303020204" pitchFamily="34" charset="0"/>
              </a:rPr>
              <a:t>Result of quick analysis for position resolution</a:t>
            </a:r>
            <a:endParaRPr lang="ja-JP" altLang="en-US" sz="1400">
              <a:solidFill>
                <a:srgbClr val="008080"/>
              </a:solidFill>
              <a:latin typeface="Candara" panose="020E0502030303020204" pitchFamily="34" charset="0"/>
            </a:endParaRPr>
          </a:p>
        </p:txBody>
      </p:sp>
      <p:sp>
        <p:nvSpPr>
          <p:cNvPr id="14348" name="テキスト ボックス 10"/>
          <p:cNvSpPr txBox="1">
            <a:spLocks noChangeArrowheads="1"/>
          </p:cNvSpPr>
          <p:nvPr/>
        </p:nvSpPr>
        <p:spPr bwMode="auto">
          <a:xfrm>
            <a:off x="5038725" y="4694238"/>
            <a:ext cx="6413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400">
                <a:solidFill>
                  <a:srgbClr val="008080"/>
                </a:solidFill>
                <a:latin typeface="Candara" panose="020E0502030303020204" pitchFamily="34" charset="0"/>
              </a:rPr>
              <a:t>113um</a:t>
            </a:r>
            <a:endParaRPr lang="ja-JP" altLang="en-US" sz="1400">
              <a:solidFill>
                <a:srgbClr val="008080"/>
              </a:solidFill>
              <a:latin typeface="Candara" panose="020E0502030303020204" pitchFamily="34" charset="0"/>
            </a:endParaRPr>
          </a:p>
        </p:txBody>
      </p:sp>
      <p:pic>
        <p:nvPicPr>
          <p:cNvPr id="14" name="図 13" descr="event_disp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550" y="2197100"/>
            <a:ext cx="1508125" cy="14493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0" name="テキスト ボックス 13"/>
          <p:cNvSpPr txBox="1">
            <a:spLocks noChangeArrowheads="1"/>
          </p:cNvSpPr>
          <p:nvPr/>
        </p:nvSpPr>
        <p:spPr bwMode="auto">
          <a:xfrm>
            <a:off x="6070600" y="1901825"/>
            <a:ext cx="9096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400">
                <a:solidFill>
                  <a:srgbClr val="004080"/>
                </a:solidFill>
                <a:latin typeface="Candara" panose="020E0502030303020204" pitchFamily="34" charset="0"/>
              </a:rPr>
              <a:t>Drift time             </a:t>
            </a:r>
            <a:endParaRPr lang="ja-JP" altLang="en-US" sz="1400">
              <a:solidFill>
                <a:srgbClr val="004080"/>
              </a:solidFill>
              <a:latin typeface="Candara" panose="020E0502030303020204" pitchFamily="34" charset="0"/>
            </a:endParaRPr>
          </a:p>
        </p:txBody>
      </p:sp>
      <p:sp>
        <p:nvSpPr>
          <p:cNvPr id="14351" name="テキスト ボックス 13"/>
          <p:cNvSpPr txBox="1">
            <a:spLocks noChangeArrowheads="1"/>
          </p:cNvSpPr>
          <p:nvPr/>
        </p:nvSpPr>
        <p:spPr bwMode="auto">
          <a:xfrm>
            <a:off x="7858125" y="1911350"/>
            <a:ext cx="614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400">
                <a:solidFill>
                  <a:srgbClr val="004080"/>
                </a:solidFill>
                <a:latin typeface="Candara" panose="020E0502030303020204" pitchFamily="34" charset="0"/>
              </a:rPr>
              <a:t>dE/dx</a:t>
            </a:r>
            <a:endParaRPr lang="ja-JP" altLang="en-US" sz="1400">
              <a:solidFill>
                <a:srgbClr val="004080"/>
              </a:solidFill>
              <a:latin typeface="Candara" panose="020E0502030303020204" pitchFamily="34" charset="0"/>
            </a:endParaRPr>
          </a:p>
        </p:txBody>
      </p:sp>
      <p:pic>
        <p:nvPicPr>
          <p:cNvPr id="14352" name="図 16" descr="ana-beam-test-ch26.ep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2154238"/>
            <a:ext cx="3146425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3" name="テキスト ボックス 10"/>
          <p:cNvSpPr txBox="1">
            <a:spLocks noChangeArrowheads="1"/>
          </p:cNvSpPr>
          <p:nvPr/>
        </p:nvSpPr>
        <p:spPr bwMode="auto">
          <a:xfrm>
            <a:off x="4498975" y="6075363"/>
            <a:ext cx="4457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800">
                <a:latin typeface="Candara" panose="020E0502030303020204" pitchFamily="34" charset="0"/>
              </a:rPr>
              <a:t>The results of quick analysis are competitive </a:t>
            </a:r>
          </a:p>
          <a:p>
            <a:r>
              <a:rPr lang="en-US" altLang="ja-JP" sz="1800">
                <a:latin typeface="Candara" panose="020E0502030303020204" pitchFamily="34" charset="0"/>
              </a:rPr>
              <a:t>with Belle-1 performance</a:t>
            </a:r>
            <a:endParaRPr lang="ja-JP" altLang="en-US" sz="180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27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2277764"/>
            <a:ext cx="6665455" cy="4595566"/>
          </a:xfrm>
          <a:prstGeom prst="rect">
            <a:avLst/>
          </a:prstGeom>
        </p:spPr>
      </p:pic>
      <p:sp>
        <p:nvSpPr>
          <p:cNvPr id="144387" name="タイトル 1"/>
          <p:cNvSpPr>
            <a:spLocks noGrp="1"/>
          </p:cNvSpPr>
          <p:nvPr>
            <p:ph type="title"/>
          </p:nvPr>
        </p:nvSpPr>
        <p:spPr>
          <a:xfrm>
            <a:off x="457201" y="-26624"/>
            <a:ext cx="8229600" cy="877796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ea typeface="MS PGothic" pitchFamily="34" charset="-128"/>
              </a:rPr>
              <a:t>VXD (=PXD+SVD)</a:t>
            </a:r>
            <a:endParaRPr lang="ja-JP" altLang="en-US" dirty="0" smtClean="0">
              <a:ea typeface="MS PGothic" pitchFamily="34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6838" y="824471"/>
            <a:ext cx="4608512" cy="280076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		Belle II		Belle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kern="0" dirty="0" smtClean="0">
                <a:solidFill>
                  <a:srgbClr val="000000"/>
                </a:solidFill>
              </a:rPr>
              <a:t>X-angle		83mrad		22mrad</a:t>
            </a:r>
            <a:endParaRPr kumimoji="0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Beam Pipe	r = 10mm		15mm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DEPFET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	Layer 1	r = 14mm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	Layer 2	r = 22mm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DSSD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	Layer 3	r =  38mm		20mm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	Layer 4	r =  80mm		43.5mm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	Layer 5	r = 104mm	70mm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	Layer 6	r = 135mm		88mm</a:t>
            </a:r>
            <a:endParaRPr kumimoji="0" lang="ja-JP" altLang="en-US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440010" y="69598"/>
            <a:ext cx="2453861" cy="2235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97" y="3837449"/>
            <a:ext cx="3531394" cy="264854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1243" y="3837449"/>
            <a:ext cx="3531394" cy="2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1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PXD and SVD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</a:rPr>
              <a:t>2013/9/9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32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43378"/>
            <a:ext cx="3552825" cy="17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friedl\Desktop\materials\rev0_half_rendering_lor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15" y="4052277"/>
            <a:ext cx="3744416" cy="219294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593" y="975364"/>
            <a:ext cx="4392612" cy="19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friedl\Desktop\2013.03.09_sdvmocku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98" y="3402601"/>
            <a:ext cx="4445482" cy="3089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158315" y="804007"/>
            <a:ext cx="233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PXD 2 </a:t>
            </a:r>
            <a:r>
              <a:rPr kumimoji="1" lang="en-US" altLang="ja-JP" dirty="0" err="1" smtClean="0"/>
              <a:t>lyr</a:t>
            </a:r>
            <a:r>
              <a:rPr kumimoji="1" lang="en-US" altLang="ja-JP" dirty="0" smtClean="0"/>
              <a:t> simple barrel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79512" y="3054236"/>
            <a:ext cx="24849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SVD</a:t>
            </a:r>
            <a:endParaRPr kumimoji="1" lang="en-US" altLang="ja-JP" dirty="0" smtClean="0"/>
          </a:p>
          <a:p>
            <a:r>
              <a:rPr kumimoji="1" lang="en-US" altLang="ja-JP" dirty="0" smtClean="0"/>
              <a:t>1 </a:t>
            </a:r>
            <a:r>
              <a:rPr kumimoji="1" lang="en-US" altLang="ja-JP" dirty="0" err="1" smtClean="0"/>
              <a:t>lyr</a:t>
            </a:r>
            <a:r>
              <a:rPr kumimoji="1" lang="en-US" altLang="ja-JP" dirty="0" smtClean="0"/>
              <a:t> with straight ladder</a:t>
            </a:r>
          </a:p>
          <a:p>
            <a:r>
              <a:rPr kumimoji="1" lang="en-US" altLang="ja-JP" dirty="0" smtClean="0"/>
              <a:t>3 </a:t>
            </a:r>
            <a:r>
              <a:rPr kumimoji="1" lang="en-US" altLang="ja-JP" dirty="0" err="1" smtClean="0"/>
              <a:t>lyr</a:t>
            </a:r>
            <a:r>
              <a:rPr kumimoji="1" lang="en-US" altLang="ja-JP" dirty="0" smtClean="0"/>
              <a:t> with slant part 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524328" y="2503379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Mockup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620000" y="3443752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Mockup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 flipV="1">
            <a:off x="427533" y="5231902"/>
            <a:ext cx="216024" cy="10880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34988" y="6438740"/>
            <a:ext cx="2952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Support Cone (CFRP)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9" name="直線矢印コネクタ 18"/>
          <p:cNvCxnSpPr/>
          <p:nvPr/>
        </p:nvCxnSpPr>
        <p:spPr>
          <a:xfrm flipH="1" flipV="1">
            <a:off x="1020787" y="4709932"/>
            <a:ext cx="935137" cy="14486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H="1" flipV="1">
            <a:off x="1301680" y="4709932"/>
            <a:ext cx="654245" cy="14486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flipH="1" flipV="1">
            <a:off x="1475657" y="4882254"/>
            <a:ext cx="480267" cy="12763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1395275" y="6153879"/>
            <a:ext cx="2952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End-Rings to mount ladders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50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idx="1"/>
          </p:nvPr>
        </p:nvSpPr>
        <p:spPr>
          <a:xfrm>
            <a:off x="457200" y="857235"/>
            <a:ext cx="8229600" cy="5668109"/>
          </a:xfrm>
        </p:spPr>
        <p:txBody>
          <a:bodyPr>
            <a:normAutofit fontScale="92500"/>
          </a:bodyPr>
          <a:lstStyle/>
          <a:p>
            <a:r>
              <a:rPr kumimoji="1" lang="en-US" altLang="ja-JP" dirty="0" smtClean="0"/>
              <a:t>Super KEK B-factory = </a:t>
            </a:r>
            <a:r>
              <a:rPr kumimoji="1" lang="en-US" altLang="ja-JP" dirty="0" err="1" smtClean="0"/>
              <a:t>SuperKEKB</a:t>
            </a:r>
            <a:r>
              <a:rPr kumimoji="1" lang="en-US" altLang="ja-JP" dirty="0" smtClean="0"/>
              <a:t> + Belle II</a:t>
            </a:r>
          </a:p>
          <a:p>
            <a:pPr lvl="1"/>
            <a:r>
              <a:rPr kumimoji="1" lang="en-US" altLang="ja-JP" dirty="0" err="1" smtClean="0"/>
              <a:t>SuperKEKB</a:t>
            </a:r>
            <a:r>
              <a:rPr kumimoji="1" lang="en-US" altLang="ja-JP" dirty="0" smtClean="0"/>
              <a:t> by mainly KEK + collaboration with BNL, SLAC, …</a:t>
            </a:r>
          </a:p>
          <a:p>
            <a:pPr lvl="1"/>
            <a:r>
              <a:rPr kumimoji="1" lang="en-US" altLang="ja-JP" dirty="0" smtClean="0"/>
              <a:t>Belle II by collaboration of 23 countries/regions, &gt;565 researchers</a:t>
            </a:r>
          </a:p>
          <a:p>
            <a:r>
              <a:rPr kumimoji="1" lang="en-US" altLang="ja-JP" dirty="0" smtClean="0"/>
              <a:t>Machine construction in good progress</a:t>
            </a:r>
          </a:p>
          <a:p>
            <a:pPr lvl="1"/>
            <a:r>
              <a:rPr kumimoji="1" lang="en-US" altLang="ja-JP" dirty="0" smtClean="0"/>
              <a:t>Still many challenges especially in interaction region</a:t>
            </a:r>
          </a:p>
          <a:p>
            <a:r>
              <a:rPr kumimoji="1" lang="en-US" altLang="ja-JP" dirty="0" smtClean="0"/>
              <a:t>Detector development in good progress</a:t>
            </a:r>
          </a:p>
          <a:p>
            <a:pPr lvl="1"/>
            <a:r>
              <a:rPr kumimoji="1" lang="en-US" altLang="ja-JP" dirty="0" smtClean="0"/>
              <a:t>Installation started</a:t>
            </a:r>
          </a:p>
          <a:p>
            <a:pPr lvl="1"/>
            <a:r>
              <a:rPr kumimoji="1" lang="en-US" altLang="ja-JP" dirty="0" smtClean="0"/>
              <a:t>Delay in full TOP delivery</a:t>
            </a:r>
          </a:p>
          <a:p>
            <a:pPr lvl="1"/>
            <a:endParaRPr kumimoji="1" lang="en-US" altLang="ja-JP" dirty="0" smtClean="0"/>
          </a:p>
          <a:p>
            <a:r>
              <a:rPr kumimoji="1" lang="en-US" altLang="ja-JP" dirty="0" smtClean="0"/>
              <a:t>Collaboration is growing rapidly, and still open</a:t>
            </a:r>
            <a:endParaRPr kumimoji="1" lang="en-US" altLang="ja-JP" dirty="0"/>
          </a:p>
          <a:p>
            <a:r>
              <a:rPr kumimoji="1" lang="en-US" altLang="ja-JP" dirty="0" smtClean="0"/>
              <a:t>Issues being more important from now on:</a:t>
            </a:r>
          </a:p>
          <a:p>
            <a:pPr lvl="1"/>
            <a:r>
              <a:rPr kumimoji="1" lang="en-US" altLang="ja-JP" dirty="0" smtClean="0"/>
              <a:t>BEAST, background monitor, interlock system, slow control</a:t>
            </a:r>
          </a:p>
          <a:p>
            <a:pPr lvl="1"/>
            <a:r>
              <a:rPr kumimoji="1" lang="en-US" altLang="ja-JP" dirty="0" err="1" smtClean="0"/>
              <a:t>Endcap</a:t>
            </a:r>
            <a:r>
              <a:rPr kumimoji="1" lang="en-US" altLang="ja-JP" dirty="0" smtClean="0"/>
              <a:t> ECL with pure </a:t>
            </a:r>
            <a:r>
              <a:rPr kumimoji="1" lang="en-US" altLang="ja-JP" dirty="0" err="1" smtClean="0"/>
              <a:t>CsI</a:t>
            </a:r>
            <a:endParaRPr kumimoji="1" lang="en-US" altLang="ja-JP" dirty="0" smtClean="0"/>
          </a:p>
          <a:p>
            <a:pPr lvl="1"/>
            <a:r>
              <a:rPr kumimoji="1" lang="en-US" altLang="ja-JP" dirty="0" smtClean="0"/>
              <a:t>Database management, tracking, … more on software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41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Where is KEK?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3FA82F-83B1-4219-B9C4-21BB8777E038}" type="slidenum">
              <a:rPr kumimoji="1" lang="en-US" altLang="ja-JP" sz="1400" kern="1200" smtClean="0">
                <a:solidFill>
                  <a:srgbClr val="333399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kumimoji="1" lang="en-US" altLang="ja-JP" sz="1400" kern="1200" dirty="0">
              <a:solidFill>
                <a:srgbClr val="333399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1393" y="1600200"/>
            <a:ext cx="626121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正方形/長方形 8"/>
          <p:cNvSpPr/>
          <p:nvPr/>
        </p:nvSpPr>
        <p:spPr>
          <a:xfrm>
            <a:off x="5072066" y="3929066"/>
            <a:ext cx="135966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ja-JP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Tokyo</a:t>
            </a:r>
            <a:endParaRPr lang="ja-JP" alt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3571868" y="4500570"/>
            <a:ext cx="161775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ja-JP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Mt. Fuji</a:t>
            </a:r>
            <a:endParaRPr lang="ja-JP" alt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5357818" y="2500306"/>
            <a:ext cx="183736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ja-JP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Tsukuba</a:t>
            </a:r>
            <a:endParaRPr lang="ja-JP" alt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日付プレースホル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</a:rPr>
              <a:t>2/21/2011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88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Where is KEK?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3FA82F-83B1-4219-B9C4-21BB8777E038}" type="slidenum">
              <a:rPr kumimoji="1" lang="en-US" altLang="ja-JP" sz="1400" kern="1200" smtClean="0">
                <a:solidFill>
                  <a:srgbClr val="333399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kumimoji="1" lang="en-US" altLang="ja-JP" sz="1400" kern="1200" dirty="0">
              <a:solidFill>
                <a:srgbClr val="333399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1393" y="1600200"/>
            <a:ext cx="626121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正方形/長方形 7"/>
          <p:cNvSpPr/>
          <p:nvPr/>
        </p:nvSpPr>
        <p:spPr>
          <a:xfrm>
            <a:off x="3214678" y="3714752"/>
            <a:ext cx="10518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ja-JP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KEK</a:t>
            </a:r>
            <a:endParaRPr lang="ja-JP" alt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4067944" y="2492895"/>
            <a:ext cx="234109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ja-JP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Mt. Tsukuba</a:t>
            </a:r>
            <a:endParaRPr lang="ja-JP" alt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416126" y="4581128"/>
            <a:ext cx="252505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ja-JP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Kasumigaura</a:t>
            </a:r>
            <a:endParaRPr lang="ja-JP" alt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日付プレースホルダ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</a:rPr>
              <a:t>2/21/2011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43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457200" y="1295400"/>
            <a:ext cx="5400675" cy="3598863"/>
            <a:chOff x="113" y="663"/>
            <a:chExt cx="3402" cy="2267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3" y="683"/>
              <a:ext cx="3402" cy="2247"/>
            </a:xfrm>
            <a:prstGeom prst="rect">
              <a:avLst/>
            </a:prstGeom>
            <a:noFill/>
          </p:spPr>
        </p:pic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431" y="2295"/>
              <a:ext cx="1819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altLang="ja-JP" sz="2400" b="1" i="1" dirty="0">
                  <a:solidFill>
                    <a:srgbClr val="FFFF00"/>
                  </a:solidFill>
                  <a:latin typeface="Times" pitchFamily="1" charset="0"/>
                </a:rPr>
                <a:t>~1 km in </a:t>
              </a:r>
              <a:r>
                <a:rPr lang="en-US" altLang="ja-JP" sz="2400" b="1" i="1" dirty="0" smtClean="0">
                  <a:solidFill>
                    <a:srgbClr val="FFFF00"/>
                  </a:solidFill>
                  <a:latin typeface="Times" pitchFamily="1" charset="0"/>
                </a:rPr>
                <a:t>diameter</a:t>
              </a:r>
            </a:p>
            <a:p>
              <a:pPr algn="l"/>
              <a:r>
                <a:rPr lang="en-US" altLang="ja-JP" sz="2400" b="1" i="1" dirty="0" smtClean="0">
                  <a:solidFill>
                    <a:srgbClr val="FFFF00"/>
                  </a:solidFill>
                  <a:latin typeface="Times" pitchFamily="1" charset="0"/>
                </a:rPr>
                <a:t>~3 km circumference</a:t>
              </a:r>
              <a:endParaRPr lang="en-US" altLang="ja-JP" sz="2400" b="1" i="1" dirty="0">
                <a:solidFill>
                  <a:srgbClr val="FFFF00"/>
                </a:solidFill>
                <a:latin typeface="Times" pitchFamily="1" charset="0"/>
              </a:endParaRPr>
            </a:p>
          </p:txBody>
        </p:sp>
        <p:pic>
          <p:nvPicPr>
            <p:cNvPr id="9" name="Picture 8" descr="KEKBlogo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3" y="663"/>
              <a:ext cx="907" cy="432"/>
            </a:xfrm>
            <a:prstGeom prst="rect">
              <a:avLst/>
            </a:prstGeom>
            <a:solidFill>
              <a:srgbClr val="FFFF99"/>
            </a:solidFill>
          </p:spPr>
        </p:pic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763" y="1655"/>
              <a:ext cx="1391" cy="364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1205" y="2001"/>
              <a:ext cx="730" cy="397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1519" y="844"/>
              <a:ext cx="9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altLang="ja-JP" b="1" i="1">
                  <a:solidFill>
                    <a:srgbClr val="FF9933"/>
                  </a:solidFill>
                  <a:latin typeface="Times New Roman" pitchFamily="18" charset="0"/>
                </a:rPr>
                <a:t>Mt. Tsukuba </a:t>
              </a: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567" y="1153"/>
              <a:ext cx="55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altLang="ja-JP" sz="2000" b="1" i="1">
                  <a:solidFill>
                    <a:srgbClr val="FFFF00"/>
                  </a:solidFill>
                  <a:latin typeface="Garamond" pitchFamily="18" charset="0"/>
                </a:rPr>
                <a:t>KEKB</a:t>
              </a: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647" y="1623"/>
              <a:ext cx="277" cy="110"/>
            </a:xfrm>
            <a:prstGeom prst="ellipse">
              <a:avLst/>
            </a:prstGeom>
            <a:noFill/>
            <a:ln w="28575">
              <a:solidFill>
                <a:srgbClr val="FF993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1565" y="1343"/>
              <a:ext cx="45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altLang="ja-JP" sz="2000" b="1" i="1">
                  <a:solidFill>
                    <a:srgbClr val="FFFF00"/>
                  </a:solidFill>
                  <a:latin typeface="Garamond" pitchFamily="18" charset="0"/>
                </a:rPr>
                <a:t>Belle</a:t>
              </a:r>
            </a:p>
          </p:txBody>
        </p:sp>
      </p:grp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KEK and KEKB (before upgrade)</a:t>
            </a:r>
            <a:endParaRPr kumimoji="1" lang="ja-JP" altLang="en-US" dirty="0"/>
          </a:p>
        </p:txBody>
      </p:sp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4B6AFA-8D06-4E1D-8C3F-4C906E8D0C00}" type="slidenum">
              <a:rPr lang="en-US" altLang="ja-JP" smtClean="0"/>
              <a:pPr>
                <a:defRPr/>
              </a:pPr>
              <a:t>6</a:t>
            </a:fld>
            <a:endParaRPr lang="en-US" altLang="ja-JP"/>
          </a:p>
        </p:txBody>
      </p:sp>
      <p:pic>
        <p:nvPicPr>
          <p:cNvPr id="4" name="図 3" descr="kekb_animation_j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5000" y="2590800"/>
            <a:ext cx="2926842" cy="3505200"/>
          </a:xfrm>
          <a:prstGeom prst="rect">
            <a:avLst/>
          </a:prstGeom>
        </p:spPr>
      </p:pic>
      <p:sp>
        <p:nvSpPr>
          <p:cNvPr id="16" name="Rectangle 36"/>
          <p:cNvSpPr>
            <a:spLocks noChangeArrowheads="1"/>
          </p:cNvSpPr>
          <p:nvPr/>
        </p:nvSpPr>
        <p:spPr bwMode="auto">
          <a:xfrm>
            <a:off x="5076056" y="1412776"/>
            <a:ext cx="3794894" cy="936104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tx2"/>
              </a:buClr>
            </a:pPr>
            <a:r>
              <a:rPr lang="en-US" altLang="ja-JP" sz="2400" dirty="0">
                <a:solidFill>
                  <a:srgbClr val="FF0000"/>
                </a:solidFill>
              </a:rPr>
              <a:t>3.5 </a:t>
            </a:r>
            <a:r>
              <a:rPr lang="en-US" altLang="ja-JP" sz="2400" dirty="0" err="1">
                <a:solidFill>
                  <a:srgbClr val="FF0000"/>
                </a:solidFill>
              </a:rPr>
              <a:t>GeV</a:t>
            </a:r>
            <a:r>
              <a:rPr lang="en-US" altLang="ja-JP" sz="2400" dirty="0">
                <a:solidFill>
                  <a:srgbClr val="FF0000"/>
                </a:solidFill>
              </a:rPr>
              <a:t> </a:t>
            </a:r>
            <a:r>
              <a:rPr lang="en-US" altLang="ja-JP" sz="2400" i="1" dirty="0">
                <a:solidFill>
                  <a:srgbClr val="FF0000"/>
                </a:solidFill>
              </a:rPr>
              <a:t>e</a:t>
            </a:r>
            <a:r>
              <a:rPr lang="en-US" altLang="ja-JP" sz="2400" baseline="30000" dirty="0">
                <a:solidFill>
                  <a:srgbClr val="FF0000"/>
                </a:solidFill>
                <a:latin typeface="Symbol" pitchFamily="18" charset="2"/>
              </a:rPr>
              <a:t>+</a:t>
            </a:r>
            <a:r>
              <a:rPr lang="en-US" altLang="ja-JP" sz="2400" dirty="0">
                <a:solidFill>
                  <a:srgbClr val="454959"/>
                </a:solidFill>
              </a:rPr>
              <a:t> </a:t>
            </a:r>
            <a:r>
              <a:rPr lang="en-US" altLang="ja-JP" sz="2400" dirty="0">
                <a:solidFill>
                  <a:srgbClr val="454959"/>
                </a:solidFill>
                <a:sym typeface="Symbol" pitchFamily="18" charset="2"/>
              </a:rPr>
              <a:t>X</a:t>
            </a:r>
            <a:r>
              <a:rPr lang="en-US" altLang="ja-JP" sz="2400" dirty="0">
                <a:solidFill>
                  <a:srgbClr val="454959"/>
                </a:solidFill>
              </a:rPr>
              <a:t> </a:t>
            </a:r>
            <a:r>
              <a:rPr lang="en-US" altLang="ja-JP" sz="2400" dirty="0">
                <a:solidFill>
                  <a:srgbClr val="0000FF"/>
                </a:solidFill>
              </a:rPr>
              <a:t>8.0 </a:t>
            </a:r>
            <a:r>
              <a:rPr lang="en-US" altLang="ja-JP" sz="2400" dirty="0" err="1">
                <a:solidFill>
                  <a:srgbClr val="0000FF"/>
                </a:solidFill>
              </a:rPr>
              <a:t>GeV</a:t>
            </a:r>
            <a:r>
              <a:rPr lang="en-US" altLang="ja-JP" sz="2400" dirty="0">
                <a:solidFill>
                  <a:srgbClr val="0000FF"/>
                </a:solidFill>
              </a:rPr>
              <a:t> </a:t>
            </a:r>
            <a:r>
              <a:rPr lang="en-US" altLang="ja-JP" sz="2400" i="1" dirty="0">
                <a:solidFill>
                  <a:srgbClr val="0000FF"/>
                </a:solidFill>
              </a:rPr>
              <a:t>e</a:t>
            </a:r>
            <a:r>
              <a:rPr lang="en-US" altLang="ja-JP" sz="2400" baseline="30000" dirty="0">
                <a:solidFill>
                  <a:srgbClr val="0000FF"/>
                </a:solidFill>
                <a:latin typeface="Symbol" pitchFamily="18" charset="2"/>
              </a:rPr>
              <a:t>-</a:t>
            </a:r>
            <a:endParaRPr lang="en-US" altLang="ja-JP" sz="2400" dirty="0">
              <a:solidFill>
                <a:srgbClr val="454959"/>
              </a:solidFill>
            </a:endParaRPr>
          </a:p>
          <a:p>
            <a:pPr marL="342900" indent="-342900" algn="l">
              <a:spcBef>
                <a:spcPct val="20000"/>
              </a:spcBef>
              <a:buClr>
                <a:schemeClr val="tx2"/>
              </a:buClr>
            </a:pPr>
            <a:r>
              <a:rPr lang="en-US" altLang="ja-JP" sz="2400" dirty="0">
                <a:solidFill>
                  <a:srgbClr val="454959"/>
                </a:solidFill>
              </a:rPr>
              <a:t> crossing angle = </a:t>
            </a:r>
            <a:r>
              <a:rPr lang="en-US" altLang="ja-JP" sz="2400" dirty="0">
                <a:solidFill>
                  <a:srgbClr val="454959"/>
                </a:solidFill>
                <a:cs typeface="Times New Roman" pitchFamily="18" charset="0"/>
                <a:sym typeface="Euclid Symbol" pitchFamily="18" charset="2"/>
              </a:rPr>
              <a:t></a:t>
            </a:r>
            <a:r>
              <a:rPr lang="en-US" altLang="ja-JP" sz="2400" dirty="0">
                <a:solidFill>
                  <a:srgbClr val="454959"/>
                </a:solidFill>
              </a:rPr>
              <a:t>11 </a:t>
            </a:r>
            <a:r>
              <a:rPr lang="en-US" altLang="ja-JP" sz="2400" dirty="0" err="1">
                <a:solidFill>
                  <a:srgbClr val="454959"/>
                </a:solidFill>
              </a:rPr>
              <a:t>mrad</a:t>
            </a:r>
            <a:r>
              <a:rPr lang="en-US" altLang="ja-JP" sz="2400" dirty="0">
                <a:solidFill>
                  <a:srgbClr val="454959"/>
                </a:solidFill>
              </a:rPr>
              <a:t>. </a:t>
            </a:r>
          </a:p>
        </p:txBody>
      </p:sp>
      <p:sp>
        <p:nvSpPr>
          <p:cNvPr id="17" name="日付プレースホルダ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</a:rPr>
              <a:t>2/21/2011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69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The last beam abort of KEKB on June 30, 2010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1924" name="Picture 4" descr="http://belle.kek.jp/secured/bgmpdf/2010/0701/DSC_2387_23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764704"/>
            <a:ext cx="9214490" cy="3096344"/>
          </a:xfrm>
          <a:prstGeom prst="rect">
            <a:avLst/>
          </a:prstGeom>
          <a:noFill/>
        </p:spPr>
      </p:pic>
      <p:sp>
        <p:nvSpPr>
          <p:cNvPr id="6" name="テキスト ボックス 5"/>
          <p:cNvSpPr txBox="1"/>
          <p:nvPr/>
        </p:nvSpPr>
        <p:spPr>
          <a:xfrm>
            <a:off x="5076056" y="5541039"/>
            <a:ext cx="3309560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First physics run on June 2, 1999</a:t>
            </a:r>
          </a:p>
          <a:p>
            <a:r>
              <a:rPr lang="en-US" altLang="ja-JP" dirty="0" smtClean="0"/>
              <a:t>Last physics run on June 30, 2010</a:t>
            </a:r>
          </a:p>
          <a:p>
            <a:r>
              <a:rPr kumimoji="1" lang="en-US" altLang="ja-JP" dirty="0" err="1" smtClean="0"/>
              <a:t>L</a:t>
            </a:r>
            <a:r>
              <a:rPr kumimoji="1" lang="en-US" altLang="ja-JP" baseline="-25000" dirty="0" err="1" smtClean="0"/>
              <a:t>peak</a:t>
            </a:r>
            <a:r>
              <a:rPr kumimoji="1" lang="en-US" altLang="ja-JP" dirty="0" smtClean="0"/>
              <a:t> = 2.1x10</a:t>
            </a:r>
            <a:r>
              <a:rPr kumimoji="1" lang="en-US" altLang="ja-JP" baseline="30000" dirty="0" smtClean="0"/>
              <a:t>34</a:t>
            </a:r>
            <a:r>
              <a:rPr kumimoji="1" lang="en-US" altLang="ja-JP" dirty="0" smtClean="0"/>
              <a:t>/cm</a:t>
            </a:r>
            <a:r>
              <a:rPr kumimoji="1" lang="en-US" altLang="ja-JP" baseline="30000" dirty="0" smtClean="0"/>
              <a:t>2</a:t>
            </a:r>
            <a:r>
              <a:rPr kumimoji="1" lang="en-US" altLang="ja-JP" dirty="0" smtClean="0"/>
              <a:t>/s</a:t>
            </a:r>
          </a:p>
          <a:p>
            <a:r>
              <a:rPr lang="en-US" altLang="ja-JP" dirty="0" smtClean="0"/>
              <a:t>L &gt; 1ab</a:t>
            </a:r>
            <a:r>
              <a:rPr lang="en-US" altLang="ja-JP" baseline="30000" dirty="0" smtClean="0"/>
              <a:t>-1</a:t>
            </a:r>
          </a:p>
        </p:txBody>
      </p:sp>
      <p:pic>
        <p:nvPicPr>
          <p:cNvPr id="81926" name="Picture 6" descr="http://www-acc.kek.jp/KEKB/History/LumUpdat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61048"/>
            <a:ext cx="4551166" cy="2996952"/>
          </a:xfrm>
          <a:prstGeom prst="rect">
            <a:avLst/>
          </a:prstGeom>
          <a:noFill/>
        </p:spPr>
      </p:pic>
      <p:pic>
        <p:nvPicPr>
          <p:cNvPr id="7" name="図 6" descr="dsc_0302.jpg"/>
          <p:cNvPicPr>
            <a:picLocks noChangeAspect="1"/>
          </p:cNvPicPr>
          <p:nvPr/>
        </p:nvPicPr>
        <p:blipFill>
          <a:blip r:embed="rId5" cstate="print"/>
          <a:srcRect l="1681" t="23078" r="829" b="16250"/>
          <a:stretch>
            <a:fillRect/>
          </a:stretch>
        </p:blipFill>
        <p:spPr>
          <a:xfrm>
            <a:off x="4788024" y="3740839"/>
            <a:ext cx="4176464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8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Peak Luminosity Trend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8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10242" name="Picture 2" descr="http://www-acc.kek.jp/KEKB/Commissioning/trend/peak_tre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81260"/>
            <a:ext cx="8766919" cy="597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/>
          <p:cNvSpPr>
            <a:spLocks/>
          </p:cNvSpPr>
          <p:nvPr/>
        </p:nvSpPr>
        <p:spPr bwMode="auto">
          <a:xfrm>
            <a:off x="8408388" y="188640"/>
            <a:ext cx="412084" cy="414372"/>
          </a:xfrm>
          <a:prstGeom prst="star5">
            <a:avLst/>
          </a:prstGeom>
          <a:solidFill>
            <a:srgbClr val="FF0066"/>
          </a:solidFill>
          <a:ln w="9525" cap="flat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8098164" y="-27384"/>
            <a:ext cx="10823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400" b="1" dirty="0" err="1" smtClean="0">
                <a:solidFill>
                  <a:srgbClr val="FF0078"/>
                </a:solidFill>
              </a:rPr>
              <a:t>SuperKEKB</a:t>
            </a:r>
            <a:endParaRPr lang="ja-JP" altLang="en-US" sz="1200" b="1" dirty="0">
              <a:solidFill>
                <a:srgbClr val="FF0078"/>
              </a:solidFill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</a:rPr>
              <a:t>5/29/2011</a:t>
            </a:r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2348880"/>
            <a:ext cx="4572638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3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9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347663"/>
            <a:ext cx="8658225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221" y="5532706"/>
            <a:ext cx="1846917" cy="10062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" name="Rectangle 20"/>
          <p:cNvSpPr>
            <a:spLocks/>
          </p:cNvSpPr>
          <p:nvPr/>
        </p:nvSpPr>
        <p:spPr bwMode="auto">
          <a:xfrm>
            <a:off x="6417" y="1662908"/>
            <a:ext cx="1973295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40638" bIns="0">
            <a:spAutoFit/>
          </a:bodyPr>
          <a:lstStyle/>
          <a:p>
            <a:r>
              <a:rPr lang="en-US" altLang="ja-JP" sz="2400" dirty="0">
                <a:solidFill>
                  <a:srgbClr val="0000FF"/>
                </a:solidFill>
                <a:latin typeface="Futura" charset="0"/>
              </a:rPr>
              <a:t>e</a:t>
            </a:r>
            <a:r>
              <a:rPr lang="en-US" altLang="ja-JP" sz="2400" baseline="30000" dirty="0">
                <a:solidFill>
                  <a:srgbClr val="0000FF"/>
                </a:solidFill>
                <a:latin typeface="Futura" charset="0"/>
              </a:rPr>
              <a:t>-</a:t>
            </a:r>
            <a:r>
              <a:rPr lang="en-US" altLang="ja-JP" sz="2400" dirty="0">
                <a:solidFill>
                  <a:srgbClr val="0000FF"/>
                </a:solidFill>
                <a:latin typeface="Futura" charset="0"/>
              </a:rPr>
              <a:t> 7GeV 2.6 A</a:t>
            </a:r>
          </a:p>
        </p:txBody>
      </p:sp>
      <p:sp>
        <p:nvSpPr>
          <p:cNvPr id="8" name="Rectangle 21"/>
          <p:cNvSpPr>
            <a:spLocks/>
          </p:cNvSpPr>
          <p:nvPr/>
        </p:nvSpPr>
        <p:spPr bwMode="auto">
          <a:xfrm>
            <a:off x="-11216" y="1130996"/>
            <a:ext cx="1990928" cy="3693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40638" bIns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Futura" charset="0"/>
              </a:rPr>
              <a:t>e</a:t>
            </a:r>
            <a:r>
              <a:rPr lang="en-US" altLang="ja-JP" sz="2400" baseline="30000" dirty="0">
                <a:solidFill>
                  <a:srgbClr val="FF0000"/>
                </a:solidFill>
                <a:latin typeface="Futura" charset="0"/>
              </a:rPr>
              <a:t>+</a:t>
            </a:r>
            <a:r>
              <a:rPr lang="en-US" altLang="ja-JP" sz="2400" dirty="0">
                <a:solidFill>
                  <a:srgbClr val="FF0000"/>
                </a:solidFill>
                <a:latin typeface="Futura" charset="0"/>
              </a:rPr>
              <a:t> 4GeV 3.6 A</a:t>
            </a:r>
          </a:p>
        </p:txBody>
      </p:sp>
      <p:sp>
        <p:nvSpPr>
          <p:cNvPr id="9" name="Rectangle 23"/>
          <p:cNvSpPr>
            <a:spLocks/>
          </p:cNvSpPr>
          <p:nvPr/>
        </p:nvSpPr>
        <p:spPr bwMode="auto">
          <a:xfrm>
            <a:off x="2206664" y="1975713"/>
            <a:ext cx="4042531" cy="394502"/>
          </a:xfrm>
          <a:prstGeom prst="rect">
            <a:avLst/>
          </a:prstGeom>
          <a:solidFill>
            <a:srgbClr val="FFCCC9"/>
          </a:solidFill>
          <a:ln w="12700">
            <a:noFill/>
            <a:miter lim="800000"/>
            <a:headEnd/>
            <a:tailEnd/>
          </a:ln>
        </p:spPr>
        <p:txBody>
          <a:bodyPr lIns="0" tIns="0" rIns="40638" bIns="0"/>
          <a:lstStyle/>
          <a:p>
            <a:pPr algn="ctr"/>
            <a:r>
              <a:rPr lang="en-US" altLang="ja-JP" sz="2700" dirty="0">
                <a:latin typeface="ＭＳ Ｐゴシック" pitchFamily="50" charset="-128"/>
              </a:rPr>
              <a:t>Target: L = 8x10</a:t>
            </a:r>
            <a:r>
              <a:rPr lang="en-US" altLang="ja-JP" sz="2700" baseline="30000" dirty="0">
                <a:latin typeface="ＭＳ Ｐゴシック" pitchFamily="50" charset="-128"/>
              </a:rPr>
              <a:t>35</a:t>
            </a:r>
            <a:r>
              <a:rPr lang="en-US" altLang="ja-JP" sz="2700" dirty="0">
                <a:latin typeface="ＭＳ Ｐゴシック" pitchFamily="50" charset="-128"/>
              </a:rPr>
              <a:t>/cm</a:t>
            </a:r>
            <a:r>
              <a:rPr lang="en-US" altLang="ja-JP" sz="2700" baseline="30000" dirty="0">
                <a:latin typeface="ＭＳ Ｐゴシック" pitchFamily="50" charset="-128"/>
              </a:rPr>
              <a:t>2</a:t>
            </a:r>
            <a:r>
              <a:rPr lang="en-US" altLang="ja-JP" sz="2700" dirty="0">
                <a:latin typeface="ＭＳ Ｐゴシック" pitchFamily="50" charset="-128"/>
              </a:rPr>
              <a:t>/s</a:t>
            </a:r>
            <a:endParaRPr lang="ja-JP" altLang="en-US" sz="2700" dirty="0">
              <a:latin typeface="ＭＳ Ｐゴシック" pitchFamily="50" charset="-128"/>
            </a:endParaRPr>
          </a:p>
        </p:txBody>
      </p:sp>
      <p:grpSp>
        <p:nvGrpSpPr>
          <p:cNvPr id="10" name="Group 24"/>
          <p:cNvGrpSpPr>
            <a:grpSpLocks/>
          </p:cNvGrpSpPr>
          <p:nvPr/>
        </p:nvGrpSpPr>
        <p:grpSpPr bwMode="auto">
          <a:xfrm>
            <a:off x="3314832" y="6123104"/>
            <a:ext cx="2276879" cy="657503"/>
            <a:chOff x="0" y="0"/>
            <a:chExt cx="2192" cy="632"/>
          </a:xfrm>
        </p:grpSpPr>
        <p:grpSp>
          <p:nvGrpSpPr>
            <p:cNvPr id="11" name="Group 25"/>
            <p:cNvGrpSpPr>
              <a:grpSpLocks/>
            </p:cNvGrpSpPr>
            <p:nvPr/>
          </p:nvGrpSpPr>
          <p:grpSpPr bwMode="auto">
            <a:xfrm>
              <a:off x="0" y="77"/>
              <a:ext cx="2192" cy="555"/>
              <a:chOff x="0" y="0"/>
              <a:chExt cx="2192" cy="554"/>
            </a:xfrm>
          </p:grpSpPr>
          <p:sp>
            <p:nvSpPr>
              <p:cNvPr id="13" name="Rectangle 26"/>
              <p:cNvSpPr>
                <a:spLocks/>
              </p:cNvSpPr>
              <p:nvPr/>
            </p:nvSpPr>
            <p:spPr bwMode="auto">
              <a:xfrm>
                <a:off x="0" y="0"/>
                <a:ext cx="2192" cy="453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ja-JP" altLang="en-US"/>
              </a:p>
            </p:txBody>
          </p:sp>
          <p:pic>
            <p:nvPicPr>
              <p:cNvPr id="14" name="Picture 2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4" y="20"/>
                <a:ext cx="2047" cy="53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sp>
          <p:nvSpPr>
            <p:cNvPr id="12" name="Oval 28"/>
            <p:cNvSpPr>
              <a:spLocks/>
            </p:cNvSpPr>
            <p:nvPr/>
          </p:nvSpPr>
          <p:spPr bwMode="auto">
            <a:xfrm>
              <a:off x="1276" y="0"/>
              <a:ext cx="470" cy="605"/>
            </a:xfrm>
            <a:prstGeom prst="ellipse">
              <a:avLst/>
            </a:prstGeom>
            <a:noFill/>
            <a:ln w="50800">
              <a:solidFill>
                <a:srgbClr val="FF05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</p:grpSp>
      <p:cxnSp>
        <p:nvCxnSpPr>
          <p:cNvPr id="16" name="直線矢印コネクタ 15"/>
          <p:cNvCxnSpPr/>
          <p:nvPr/>
        </p:nvCxnSpPr>
        <p:spPr>
          <a:xfrm>
            <a:off x="4240507" y="1130996"/>
            <a:ext cx="425530" cy="70922"/>
          </a:xfrm>
          <a:prstGeom prst="straightConnector1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9"/>
          <p:cNvSpPr>
            <a:spLocks/>
          </p:cNvSpPr>
          <p:nvPr/>
        </p:nvSpPr>
        <p:spPr bwMode="auto">
          <a:xfrm>
            <a:off x="3131185" y="1556899"/>
            <a:ext cx="1914883" cy="418814"/>
          </a:xfrm>
          <a:prstGeom prst="rect">
            <a:avLst/>
          </a:prstGeom>
          <a:solidFill>
            <a:srgbClr val="FFCCC9"/>
          </a:solidFill>
          <a:ln w="12700">
            <a:noFill/>
            <a:miter lim="800000"/>
            <a:headEnd/>
            <a:tailEnd/>
          </a:ln>
        </p:spPr>
        <p:txBody>
          <a:bodyPr lIns="0" tIns="0" rIns="40638" bIns="0">
            <a:spAutoFit/>
          </a:bodyPr>
          <a:lstStyle/>
          <a:p>
            <a:r>
              <a:rPr lang="en-US" altLang="ja-JP" sz="2700" dirty="0">
                <a:latin typeface="ＭＳ Ｐゴシック" pitchFamily="50" charset="-128"/>
              </a:rPr>
              <a:t> </a:t>
            </a:r>
            <a:r>
              <a:rPr lang="en-US" altLang="ja-JP" sz="2700" dirty="0" err="1" smtClean="0">
                <a:latin typeface="ＭＳ Ｐゴシック" pitchFamily="50" charset="-128"/>
              </a:rPr>
              <a:t>SuperKEKB</a:t>
            </a:r>
            <a:endParaRPr lang="ja-JP" altLang="en-US" sz="2700" dirty="0">
              <a:latin typeface="ＭＳ Ｐゴシック" pitchFamily="50" charset="-128"/>
            </a:endParaRPr>
          </a:p>
        </p:txBody>
      </p:sp>
      <p:grpSp>
        <p:nvGrpSpPr>
          <p:cNvPr id="61" name="グループ化 60"/>
          <p:cNvGrpSpPr/>
          <p:nvPr/>
        </p:nvGrpSpPr>
        <p:grpSpPr>
          <a:xfrm>
            <a:off x="7270930" y="1007599"/>
            <a:ext cx="1453893" cy="628714"/>
            <a:chOff x="7270930" y="1007599"/>
            <a:chExt cx="1453893" cy="628714"/>
          </a:xfrm>
        </p:grpSpPr>
        <p:pic>
          <p:nvPicPr>
            <p:cNvPr id="17" name="図 51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270930" y="1111789"/>
              <a:ext cx="1453893" cy="480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9" name="直線矢印コネクタ 18"/>
            <p:cNvCxnSpPr>
              <a:cxnSpLocks noChangeShapeType="1"/>
            </p:cNvCxnSpPr>
            <p:nvPr/>
          </p:nvCxnSpPr>
          <p:spPr bwMode="auto">
            <a:xfrm flipH="1" flipV="1">
              <a:off x="8192910" y="1521065"/>
              <a:ext cx="319147" cy="11524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0" name="直線矢印コネクタ 19"/>
            <p:cNvCxnSpPr>
              <a:cxnSpLocks noChangeShapeType="1"/>
            </p:cNvCxnSpPr>
            <p:nvPr/>
          </p:nvCxnSpPr>
          <p:spPr bwMode="auto">
            <a:xfrm flipV="1">
              <a:off x="7483694" y="1521065"/>
              <a:ext cx="354608" cy="70922"/>
            </a:xfrm>
            <a:prstGeom prst="straightConnector1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21" name="Rectangle 16"/>
            <p:cNvSpPr>
              <a:spLocks/>
            </p:cNvSpPr>
            <p:nvPr/>
          </p:nvSpPr>
          <p:spPr bwMode="auto">
            <a:xfrm>
              <a:off x="7598941" y="1007599"/>
              <a:ext cx="992902" cy="14184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8" bIns="0"/>
            <a:lstStyle/>
            <a:p>
              <a:r>
                <a:rPr lang="en-US" altLang="ja-JP" sz="1000" dirty="0">
                  <a:latin typeface="Gill Sans" charset="0"/>
                </a:rPr>
                <a:t>Colliding bunches</a:t>
              </a:r>
            </a:p>
          </p:txBody>
        </p:sp>
      </p:grpSp>
      <p:cxnSp>
        <p:nvCxnSpPr>
          <p:cNvPr id="24" name="直線矢印コネクタ 23"/>
          <p:cNvCxnSpPr>
            <a:cxnSpLocks noChangeShapeType="1"/>
          </p:cNvCxnSpPr>
          <p:nvPr/>
        </p:nvCxnSpPr>
        <p:spPr bwMode="auto">
          <a:xfrm flipH="1">
            <a:off x="984248" y="2385423"/>
            <a:ext cx="332502" cy="394501"/>
          </a:xfrm>
          <a:prstGeom prst="straightConnector1">
            <a:avLst/>
          </a:prstGeom>
          <a:noFill/>
          <a:ln w="1905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pic>
        <p:nvPicPr>
          <p:cNvPr id="25" name="Picture 330" descr="OHO_TiN_After"/>
          <p:cNvPicPr>
            <a:picLocks noChangeAspect="1" noChangeArrowheads="1"/>
          </p:cNvPicPr>
          <p:nvPr/>
        </p:nvPicPr>
        <p:blipFill>
          <a:blip r:embed="rId6" cstate="print">
            <a:lum contrast="-18000"/>
          </a:blip>
          <a:srcRect b="8067"/>
          <a:stretch>
            <a:fillRect/>
          </a:stretch>
        </p:blipFill>
        <p:spPr bwMode="auto">
          <a:xfrm>
            <a:off x="1862639" y="5561519"/>
            <a:ext cx="1269201" cy="948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3" descr="&#10;ARES のコピー                                                  0004FF1BMacintosh HD                   C12DDCCD: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1284" y="1878324"/>
            <a:ext cx="1348988" cy="190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Box 34"/>
          <p:cNvSpPr txBox="1">
            <a:spLocks noChangeArrowheads="1"/>
          </p:cNvSpPr>
          <p:nvPr/>
        </p:nvSpPr>
        <p:spPr bwMode="auto">
          <a:xfrm>
            <a:off x="3237568" y="4650481"/>
            <a:ext cx="87235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 dirty="0">
                <a:latin typeface="Helvetica Neue"/>
              </a:rPr>
              <a:t>Damping ring</a:t>
            </a:r>
          </a:p>
        </p:txBody>
      </p:sp>
      <p:sp>
        <p:nvSpPr>
          <p:cNvPr id="28" name="Line 35"/>
          <p:cNvSpPr>
            <a:spLocks noChangeShapeType="1"/>
          </p:cNvSpPr>
          <p:nvPr/>
        </p:nvSpPr>
        <p:spPr bwMode="auto">
          <a:xfrm flipH="1">
            <a:off x="3308489" y="4886886"/>
            <a:ext cx="780138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" name="Line 36"/>
          <p:cNvSpPr>
            <a:spLocks noChangeShapeType="1"/>
          </p:cNvSpPr>
          <p:nvPr/>
        </p:nvSpPr>
        <p:spPr bwMode="auto">
          <a:xfrm flipH="1">
            <a:off x="5898862" y="5350832"/>
            <a:ext cx="212765" cy="354608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" name="Text Box 37"/>
          <p:cNvSpPr txBox="1">
            <a:spLocks noChangeArrowheads="1"/>
          </p:cNvSpPr>
          <p:nvPr/>
        </p:nvSpPr>
        <p:spPr bwMode="auto">
          <a:xfrm>
            <a:off x="5114292" y="5705440"/>
            <a:ext cx="119616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 dirty="0">
                <a:latin typeface="Helvetica Neue"/>
              </a:rPr>
              <a:t>Low emittance gun</a:t>
            </a:r>
          </a:p>
        </p:txBody>
      </p:sp>
      <p:sp>
        <p:nvSpPr>
          <p:cNvPr id="31" name="Line 38"/>
          <p:cNvSpPr>
            <a:spLocks noChangeShapeType="1"/>
          </p:cNvSpPr>
          <p:nvPr/>
        </p:nvSpPr>
        <p:spPr bwMode="auto">
          <a:xfrm flipH="1">
            <a:off x="5260568" y="5705440"/>
            <a:ext cx="638294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2" name="Text Box 39"/>
          <p:cNvSpPr txBox="1">
            <a:spLocks noChangeArrowheads="1"/>
          </p:cNvSpPr>
          <p:nvPr/>
        </p:nvSpPr>
        <p:spPr bwMode="auto">
          <a:xfrm>
            <a:off x="7674979" y="4065569"/>
            <a:ext cx="103586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 dirty="0">
                <a:latin typeface="Helvetica Neue"/>
              </a:rPr>
              <a:t>Positron source</a:t>
            </a:r>
          </a:p>
        </p:txBody>
      </p:sp>
      <p:sp>
        <p:nvSpPr>
          <p:cNvPr id="33" name="Line 40"/>
          <p:cNvSpPr>
            <a:spLocks noChangeShapeType="1"/>
          </p:cNvSpPr>
          <p:nvPr/>
        </p:nvSpPr>
        <p:spPr bwMode="auto">
          <a:xfrm>
            <a:off x="6489313" y="4690308"/>
            <a:ext cx="1063824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6" name="Text Box 43"/>
          <p:cNvSpPr txBox="1">
            <a:spLocks noChangeArrowheads="1"/>
          </p:cNvSpPr>
          <p:nvPr/>
        </p:nvSpPr>
        <p:spPr bwMode="auto">
          <a:xfrm>
            <a:off x="7166611" y="106853"/>
            <a:ext cx="1249167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2800" dirty="0">
                <a:solidFill>
                  <a:schemeClr val="accent4"/>
                </a:solidFill>
                <a:latin typeface="Helvetica Neue"/>
              </a:rPr>
              <a:t>Belle II</a:t>
            </a:r>
          </a:p>
        </p:txBody>
      </p:sp>
      <p:sp>
        <p:nvSpPr>
          <p:cNvPr id="37" name="Line 44"/>
          <p:cNvSpPr>
            <a:spLocks noChangeShapeType="1"/>
          </p:cNvSpPr>
          <p:nvPr/>
        </p:nvSpPr>
        <p:spPr bwMode="auto">
          <a:xfrm flipV="1">
            <a:off x="6347471" y="386320"/>
            <a:ext cx="811166" cy="460990"/>
          </a:xfrm>
          <a:prstGeom prst="line">
            <a:avLst/>
          </a:prstGeom>
          <a:noFill/>
          <a:ln w="28575">
            <a:solidFill>
              <a:schemeClr val="accent4"/>
            </a:solidFill>
            <a:round/>
            <a:headEnd type="triangl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8" name="Text Box 45"/>
          <p:cNvSpPr txBox="1">
            <a:spLocks noChangeArrowheads="1"/>
          </p:cNvSpPr>
          <p:nvPr/>
        </p:nvSpPr>
        <p:spPr bwMode="auto">
          <a:xfrm>
            <a:off x="6515981" y="959201"/>
            <a:ext cx="56457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 dirty="0">
                <a:latin typeface="Helvetica Neue"/>
              </a:rPr>
              <a:t>New IR</a:t>
            </a:r>
          </a:p>
        </p:txBody>
      </p:sp>
      <p:sp>
        <p:nvSpPr>
          <p:cNvPr id="39" name="Line 46"/>
          <p:cNvSpPr>
            <a:spLocks noChangeShapeType="1"/>
          </p:cNvSpPr>
          <p:nvPr/>
        </p:nvSpPr>
        <p:spPr bwMode="auto">
          <a:xfrm flipV="1">
            <a:off x="6334245" y="1186741"/>
            <a:ext cx="709216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" name="Line 47"/>
          <p:cNvSpPr>
            <a:spLocks noChangeShapeType="1"/>
          </p:cNvSpPr>
          <p:nvPr/>
        </p:nvSpPr>
        <p:spPr bwMode="auto">
          <a:xfrm flipH="1">
            <a:off x="1428173" y="1450144"/>
            <a:ext cx="535456" cy="212764"/>
          </a:xfrm>
          <a:prstGeom prst="line">
            <a:avLst/>
          </a:prstGeom>
          <a:noFill/>
          <a:ln w="38100">
            <a:solidFill>
              <a:srgbClr val="F7020B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1" name="Line 48"/>
          <p:cNvSpPr>
            <a:spLocks noChangeShapeType="1"/>
          </p:cNvSpPr>
          <p:nvPr/>
        </p:nvSpPr>
        <p:spPr bwMode="auto">
          <a:xfrm flipH="1" flipV="1">
            <a:off x="4915100" y="847310"/>
            <a:ext cx="425530" cy="70922"/>
          </a:xfrm>
          <a:prstGeom prst="line">
            <a:avLst/>
          </a:prstGeom>
          <a:noFill/>
          <a:ln w="38100">
            <a:solidFill>
              <a:srgbClr val="F7020B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2" name="Line 49"/>
          <p:cNvSpPr>
            <a:spLocks noChangeShapeType="1"/>
          </p:cNvSpPr>
          <p:nvPr/>
        </p:nvSpPr>
        <p:spPr bwMode="auto">
          <a:xfrm flipH="1" flipV="1">
            <a:off x="6819837" y="1620965"/>
            <a:ext cx="354608" cy="212765"/>
          </a:xfrm>
          <a:prstGeom prst="line">
            <a:avLst/>
          </a:prstGeom>
          <a:noFill/>
          <a:ln w="38100">
            <a:solidFill>
              <a:srgbClr val="F7020B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3" name="Line 50"/>
          <p:cNvSpPr>
            <a:spLocks noChangeShapeType="1"/>
          </p:cNvSpPr>
          <p:nvPr/>
        </p:nvSpPr>
        <p:spPr bwMode="auto">
          <a:xfrm flipH="1">
            <a:off x="6230745" y="2924944"/>
            <a:ext cx="458107" cy="372592"/>
          </a:xfrm>
          <a:prstGeom prst="line">
            <a:avLst/>
          </a:prstGeom>
          <a:noFill/>
          <a:ln w="38100">
            <a:solidFill>
              <a:srgbClr val="000BF7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4" name="Line 51"/>
          <p:cNvSpPr>
            <a:spLocks noChangeShapeType="1"/>
          </p:cNvSpPr>
          <p:nvPr/>
        </p:nvSpPr>
        <p:spPr bwMode="auto">
          <a:xfrm>
            <a:off x="6843921" y="1215881"/>
            <a:ext cx="354608" cy="141843"/>
          </a:xfrm>
          <a:prstGeom prst="line">
            <a:avLst/>
          </a:prstGeom>
          <a:noFill/>
          <a:ln w="38100">
            <a:solidFill>
              <a:srgbClr val="000BF7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5" name="Picture 1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43448" y="4035827"/>
            <a:ext cx="910161" cy="688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テキスト ボックス 46"/>
          <p:cNvSpPr txBox="1">
            <a:spLocks noChangeArrowheads="1"/>
          </p:cNvSpPr>
          <p:nvPr/>
        </p:nvSpPr>
        <p:spPr bwMode="auto">
          <a:xfrm>
            <a:off x="23126" y="5101733"/>
            <a:ext cx="34404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200" dirty="0" err="1"/>
              <a:t>TiN</a:t>
            </a:r>
            <a:r>
              <a:rPr lang="en-US" altLang="ja-JP" sz="1200" dirty="0"/>
              <a:t>-coated </a:t>
            </a:r>
            <a:r>
              <a:rPr lang="en-US" altLang="ja-JP" sz="1200" dirty="0" smtClean="0"/>
              <a:t>beam </a:t>
            </a:r>
            <a:r>
              <a:rPr lang="en-US" altLang="ja-JP" sz="1200" dirty="0"/>
              <a:t>pipe with </a:t>
            </a:r>
            <a:r>
              <a:rPr lang="en-US" altLang="ja-JP" sz="1200" dirty="0" smtClean="0"/>
              <a:t>antechambers</a:t>
            </a:r>
          </a:p>
          <a:p>
            <a:r>
              <a:rPr lang="en-US" altLang="ja-JP" sz="1200" dirty="0" smtClean="0"/>
              <a:t>Cu for wigglers and Al alloy for the rest</a:t>
            </a:r>
            <a:endParaRPr lang="en-US" altLang="ja-JP" sz="1200" dirty="0"/>
          </a:p>
        </p:txBody>
      </p:sp>
      <p:sp>
        <p:nvSpPr>
          <p:cNvPr id="47" name="テキスト ボックス 47"/>
          <p:cNvSpPr txBox="1">
            <a:spLocks noChangeArrowheads="1"/>
          </p:cNvSpPr>
          <p:nvPr/>
        </p:nvSpPr>
        <p:spPr bwMode="auto">
          <a:xfrm>
            <a:off x="86553" y="4588955"/>
            <a:ext cx="24264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200" dirty="0"/>
              <a:t>Redesign the lattices of HER &amp; LER to squeeze the emittance </a:t>
            </a:r>
          </a:p>
        </p:txBody>
      </p:sp>
      <p:sp>
        <p:nvSpPr>
          <p:cNvPr id="48" name="テキスト ボックス 48"/>
          <p:cNvSpPr txBox="1">
            <a:spLocks noChangeArrowheads="1"/>
          </p:cNvSpPr>
          <p:nvPr/>
        </p:nvSpPr>
        <p:spPr bwMode="auto">
          <a:xfrm>
            <a:off x="5846652" y="3319722"/>
            <a:ext cx="17804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 dirty="0"/>
              <a:t>Add / modify RF systems for higher beam current</a:t>
            </a:r>
          </a:p>
        </p:txBody>
      </p:sp>
      <p:sp>
        <p:nvSpPr>
          <p:cNvPr id="49" name="テキスト ボックス 49"/>
          <p:cNvSpPr txBox="1">
            <a:spLocks noChangeArrowheads="1"/>
          </p:cNvSpPr>
          <p:nvPr/>
        </p:nvSpPr>
        <p:spPr bwMode="auto">
          <a:xfrm>
            <a:off x="7627079" y="4253783"/>
            <a:ext cx="16666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 dirty="0"/>
              <a:t>New positron target / capture section</a:t>
            </a:r>
          </a:p>
        </p:txBody>
      </p:sp>
      <p:sp>
        <p:nvSpPr>
          <p:cNvPr id="50" name="テキスト ボックス 50"/>
          <p:cNvSpPr txBox="1">
            <a:spLocks noChangeArrowheads="1"/>
          </p:cNvSpPr>
          <p:nvPr/>
        </p:nvSpPr>
        <p:spPr bwMode="auto">
          <a:xfrm>
            <a:off x="6655315" y="616815"/>
            <a:ext cx="24227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200"/>
              <a:t>New superconducting /permanent final focusing quads near the IP</a:t>
            </a:r>
          </a:p>
        </p:txBody>
      </p:sp>
      <p:sp>
        <p:nvSpPr>
          <p:cNvPr id="51" name="テキスト ボックス 51"/>
          <p:cNvSpPr txBox="1">
            <a:spLocks noChangeArrowheads="1"/>
          </p:cNvSpPr>
          <p:nvPr/>
        </p:nvSpPr>
        <p:spPr bwMode="auto">
          <a:xfrm>
            <a:off x="4910827" y="5936652"/>
            <a:ext cx="229995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200" dirty="0" smtClean="0"/>
              <a:t>To inject low </a:t>
            </a:r>
            <a:r>
              <a:rPr lang="en-US" altLang="ja-JP" sz="1200" dirty="0" err="1"/>
              <a:t>emittance</a:t>
            </a:r>
            <a:r>
              <a:rPr lang="en-US" altLang="ja-JP" sz="1200" dirty="0"/>
              <a:t> </a:t>
            </a:r>
            <a:r>
              <a:rPr lang="en-US" altLang="ja-JP" sz="1200" dirty="0" smtClean="0"/>
              <a:t>electrons</a:t>
            </a:r>
            <a:endParaRPr lang="en-US" altLang="ja-JP" sz="1200" dirty="0"/>
          </a:p>
        </p:txBody>
      </p:sp>
      <p:sp>
        <p:nvSpPr>
          <p:cNvPr id="52" name="テキスト ボックス 52"/>
          <p:cNvSpPr txBox="1">
            <a:spLocks noChangeArrowheads="1"/>
          </p:cNvSpPr>
          <p:nvPr/>
        </p:nvSpPr>
        <p:spPr bwMode="auto">
          <a:xfrm>
            <a:off x="3212059" y="5009400"/>
            <a:ext cx="22960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200" dirty="0" smtClean="0"/>
              <a:t>@1.1 </a:t>
            </a:r>
            <a:r>
              <a:rPr lang="en-US" altLang="ja-JP" sz="1200" dirty="0" err="1" smtClean="0"/>
              <a:t>GeV</a:t>
            </a:r>
            <a:endParaRPr lang="en-US" altLang="ja-JP" sz="1200" dirty="0" smtClean="0"/>
          </a:p>
          <a:p>
            <a:r>
              <a:rPr lang="en-US" altLang="ja-JP" sz="1200" dirty="0" smtClean="0"/>
              <a:t>To inject low </a:t>
            </a:r>
            <a:r>
              <a:rPr lang="en-US" altLang="ja-JP" sz="1200" dirty="0" err="1"/>
              <a:t>emittance</a:t>
            </a:r>
            <a:r>
              <a:rPr lang="en-US" altLang="ja-JP" sz="1200" dirty="0"/>
              <a:t> </a:t>
            </a:r>
            <a:r>
              <a:rPr lang="en-US" altLang="ja-JP" sz="1200" dirty="0" smtClean="0"/>
              <a:t>positrons</a:t>
            </a:r>
            <a:endParaRPr lang="en-US" altLang="ja-JP" sz="1200" dirty="0"/>
          </a:p>
        </p:txBody>
      </p:sp>
      <p:sp>
        <p:nvSpPr>
          <p:cNvPr id="53" name="テキスト ボックス 45"/>
          <p:cNvSpPr txBox="1">
            <a:spLocks noChangeArrowheads="1"/>
          </p:cNvSpPr>
          <p:nvPr/>
        </p:nvSpPr>
        <p:spPr bwMode="auto">
          <a:xfrm>
            <a:off x="69848" y="2832440"/>
            <a:ext cx="16444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 dirty="0"/>
              <a:t>Replace short  dipoles with longer ones (LER)</a:t>
            </a:r>
          </a:p>
        </p:txBody>
      </p:sp>
      <p:grpSp>
        <p:nvGrpSpPr>
          <p:cNvPr id="54" name="図形グループ 71"/>
          <p:cNvGrpSpPr>
            <a:grpSpLocks/>
          </p:cNvGrpSpPr>
          <p:nvPr/>
        </p:nvGrpSpPr>
        <p:grpSpPr bwMode="auto">
          <a:xfrm>
            <a:off x="274534" y="3353207"/>
            <a:ext cx="2238464" cy="1184982"/>
            <a:chOff x="184906" y="2927590"/>
            <a:chExt cx="2404238" cy="1272404"/>
          </a:xfrm>
        </p:grpSpPr>
        <p:pic>
          <p:nvPicPr>
            <p:cNvPr id="55" name="図 67"/>
            <p:cNvPicPr>
              <a:picLocks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4906" y="3666554"/>
              <a:ext cx="2404238" cy="533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" name="図 68"/>
            <p:cNvPicPr>
              <a:picLocks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1208" y="2927590"/>
              <a:ext cx="2362164" cy="51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" name="下矢印 56"/>
            <p:cNvSpPr/>
            <p:nvPr/>
          </p:nvSpPr>
          <p:spPr>
            <a:xfrm>
              <a:off x="1211667" y="3443216"/>
              <a:ext cx="365000" cy="217355"/>
            </a:xfrm>
            <a:prstGeom prst="downArrow">
              <a:avLst/>
            </a:prstGeom>
            <a:solidFill>
              <a:srgbClr val="CCFFC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59" name="スライド番号プレースホルダ 57"/>
          <p:cNvSpPr txBox="1">
            <a:spLocks/>
          </p:cNvSpPr>
          <p:nvPr/>
        </p:nvSpPr>
        <p:spPr>
          <a:xfrm>
            <a:off x="6705600" y="6397625"/>
            <a:ext cx="2133600" cy="476250"/>
          </a:xfrm>
          <a:prstGeom prst="rect">
            <a:avLst/>
          </a:prstGeom>
        </p:spPr>
        <p:txBody>
          <a:bodyPr lIns="91410" tIns="45706" rIns="91410" bIns="45706"/>
          <a:lstStyle>
            <a:defPPr>
              <a:defRPr lang="ja-JP"/>
            </a:defPPr>
            <a:lvl1pPr marL="0" algn="l" defTabSz="914116" rtl="0" eaLnBrk="1" latinLnBrk="0" hangingPunct="1">
              <a:defRPr kumimoji="1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59" algn="l" defTabSz="914116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16" algn="l" defTabSz="914116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74" algn="l" defTabSz="914116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31" algn="l" defTabSz="914116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289" algn="l" defTabSz="914116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46" algn="l" defTabSz="914116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04" algn="l" defTabSz="914116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462" algn="l" defTabSz="914116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SuperKEKB</a:t>
            </a:r>
            <a:r>
              <a:rPr lang="en-US" dirty="0" smtClean="0"/>
              <a:t> and Belle II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77916" y="3487341"/>
            <a:ext cx="1374014" cy="108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Line 50"/>
          <p:cNvSpPr>
            <a:spLocks noChangeShapeType="1"/>
          </p:cNvSpPr>
          <p:nvPr/>
        </p:nvSpPr>
        <p:spPr bwMode="auto">
          <a:xfrm flipV="1">
            <a:off x="1547664" y="1949188"/>
            <a:ext cx="492542" cy="223775"/>
          </a:xfrm>
          <a:prstGeom prst="line">
            <a:avLst/>
          </a:prstGeom>
          <a:noFill/>
          <a:ln w="38100">
            <a:solidFill>
              <a:srgbClr val="000BF7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7525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01007384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1415</Words>
  <Application>Microsoft Office PowerPoint</Application>
  <PresentationFormat>画面に合わせる (4:3)</PresentationFormat>
  <Paragraphs>386</Paragraphs>
  <Slides>33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25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33</vt:i4>
      </vt:variant>
    </vt:vector>
  </HeadingPairs>
  <TitlesOfParts>
    <vt:vector size="60" baseType="lpstr">
      <vt:lpstr>Euclid Symbol</vt:lpstr>
      <vt:lpstr>Futura</vt:lpstr>
      <vt:lpstr>Gill Sans</vt:lpstr>
      <vt:lpstr>Helvetica Neue</vt:lpstr>
      <vt:lpstr>HGｺﾞｼｯｸM</vt:lpstr>
      <vt:lpstr>HG明朝E</vt:lpstr>
      <vt:lpstr>ＭＳ Ｐゴシック</vt:lpstr>
      <vt:lpstr>ＭＳ Ｐゴシック</vt:lpstr>
      <vt:lpstr>Optima</vt:lpstr>
      <vt:lpstr>Osaka</vt:lpstr>
      <vt:lpstr>VL Gothic</vt:lpstr>
      <vt:lpstr>ヒラギノ角ゴ ProN W3</vt:lpstr>
      <vt:lpstr>Arial</vt:lpstr>
      <vt:lpstr>Calibri</vt:lpstr>
      <vt:lpstr>Candara</vt:lpstr>
      <vt:lpstr>Century Gothic</vt:lpstr>
      <vt:lpstr>Comic Sans MS</vt:lpstr>
      <vt:lpstr>Constantia</vt:lpstr>
      <vt:lpstr>Corbel</vt:lpstr>
      <vt:lpstr>Garamond</vt:lpstr>
      <vt:lpstr>Symbol</vt:lpstr>
      <vt:lpstr>Times</vt:lpstr>
      <vt:lpstr>Times New Roman</vt:lpstr>
      <vt:lpstr>Wingdings 2</vt:lpstr>
      <vt:lpstr>Wingdings 3</vt:lpstr>
      <vt:lpstr>TS010073846</vt:lpstr>
      <vt:lpstr>1_Office テーマ</vt:lpstr>
      <vt:lpstr>Super KEK B-factory project: SuperKEKB and Belle II</vt:lpstr>
      <vt:lpstr>B-factory</vt:lpstr>
      <vt:lpstr>Name of Belle</vt:lpstr>
      <vt:lpstr>Where is KEK?</vt:lpstr>
      <vt:lpstr>Where is KEK?</vt:lpstr>
      <vt:lpstr>KEK and KEKB (before upgrade)</vt:lpstr>
      <vt:lpstr>The last beam abort of KEKB on June 30, 2010</vt:lpstr>
      <vt:lpstr>Peak Luminosity Trend</vt:lpstr>
      <vt:lpstr>SuperKEKB and Belle II</vt:lpstr>
      <vt:lpstr>PowerPoint プレゼンテーション</vt:lpstr>
      <vt:lpstr>New Tunnel for damping Ring</vt:lpstr>
      <vt:lpstr>Vicinity of Interaction Point</vt:lpstr>
      <vt:lpstr>PowerPoint プレゼンテーション</vt:lpstr>
      <vt:lpstr>PowerPoint プレゼンテーション</vt:lpstr>
      <vt:lpstr>Final Focusing System (QCS)</vt:lpstr>
      <vt:lpstr>Belle II Detector</vt:lpstr>
      <vt:lpstr>Belle II Collaboration</vt:lpstr>
      <vt:lpstr>Belle II in Europe</vt:lpstr>
      <vt:lpstr>Belle II Organization</vt:lpstr>
      <vt:lpstr>How to join (http://belle2.kek.jp)</vt:lpstr>
      <vt:lpstr>Belle II construction schedule</vt:lpstr>
      <vt:lpstr>KLM</vt:lpstr>
      <vt:lpstr>New ECL Readout Electronics Status</vt:lpstr>
      <vt:lpstr>Pure CsI + Photo-Pentode Option</vt:lpstr>
      <vt:lpstr>Particle Identification</vt:lpstr>
      <vt:lpstr>Endcap PID (Aerogel RICH)</vt:lpstr>
      <vt:lpstr>Barrel PID (TOP)</vt:lpstr>
      <vt:lpstr>CDC</vt:lpstr>
      <vt:lpstr>CDC status</vt:lpstr>
      <vt:lpstr>CDC status</vt:lpstr>
      <vt:lpstr>VXD (=PXD+SVD)</vt:lpstr>
      <vt:lpstr>PXD and SVD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modified xsi:type="dcterms:W3CDTF">2013-10-24T14:11:49Z</dcterms:modified>
</cp:coreProperties>
</file>