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8"/>
  </p:notesMasterIdLst>
  <p:handoutMasterIdLst>
    <p:handoutMasterId r:id="rId19"/>
  </p:handoutMasterIdLst>
  <p:sldIdLst>
    <p:sldId id="282" r:id="rId2"/>
    <p:sldId id="314" r:id="rId3"/>
    <p:sldId id="316" r:id="rId4"/>
    <p:sldId id="315" r:id="rId5"/>
    <p:sldId id="317" r:id="rId6"/>
    <p:sldId id="292" r:id="rId7"/>
    <p:sldId id="322" r:id="rId8"/>
    <p:sldId id="302" r:id="rId9"/>
    <p:sldId id="329" r:id="rId10"/>
    <p:sldId id="312" r:id="rId11"/>
    <p:sldId id="328" r:id="rId12"/>
    <p:sldId id="323" r:id="rId13"/>
    <p:sldId id="324" r:id="rId14"/>
    <p:sldId id="325" r:id="rId15"/>
    <p:sldId id="326" r:id="rId16"/>
    <p:sldId id="327" r:id="rId17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2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2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2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2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2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CCFFCC"/>
    <a:srgbClr val="99FF99"/>
    <a:srgbClr val="009900"/>
    <a:srgbClr val="FFCC66"/>
    <a:srgbClr val="008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8845" autoAdjust="0"/>
  </p:normalViewPr>
  <p:slideViewPr>
    <p:cSldViewPr>
      <p:cViewPr>
        <p:scale>
          <a:sx n="125" d="100"/>
          <a:sy n="125" d="100"/>
        </p:scale>
        <p:origin x="-1146" y="-156"/>
      </p:cViewPr>
      <p:guideLst>
        <p:guide orient="horz" pos="2160"/>
        <p:guide pos="29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>
      <p:cViewPr>
        <p:scale>
          <a:sx n="150" d="100"/>
          <a:sy n="150" d="100"/>
        </p:scale>
        <p:origin x="-72" y="1080"/>
      </p:cViewPr>
      <p:guideLst>
        <p:guide orient="horz" pos="3224"/>
        <p:guide pos="22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defTabSz="91281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4987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algn="r" defTabSz="91281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8163" cy="5127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87" tIns="45693" rIns="91387" bIns="45693" numCol="1" anchor="b" anchorCtr="0" compatLnSpc="1">
            <a:prstTxWarp prst="textNoShape">
              <a:avLst/>
            </a:prstTxWarp>
          </a:bodyPr>
          <a:lstStyle>
            <a:lvl1pPr defTabSz="91281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- </a:t>
            </a:r>
            <a:endParaRPr lang="fr-FR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4987" cy="5127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87" tIns="45693" rIns="91387" bIns="45693" numCol="1" anchor="b" anchorCtr="0" compatLnSpc="1">
            <a:prstTxWarp prst="textNoShape">
              <a:avLst/>
            </a:prstTxWarp>
          </a:bodyPr>
          <a:lstStyle>
            <a:lvl1pPr algn="r" defTabSz="91281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28111CBA-2699-4C4E-9CA0-E8C6555BCA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8953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72" tIns="46286" rIns="92572" bIns="46286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7963" y="0"/>
            <a:ext cx="3078162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72" tIns="46286" rIns="92572" bIns="46286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9938"/>
            <a:ext cx="5118100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62513"/>
            <a:ext cx="5683250" cy="460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72" tIns="46286" rIns="92572" bIns="462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27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72" tIns="46286" rIns="92572" bIns="46286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- </a:t>
            </a:r>
            <a:endParaRPr lang="fr-FR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7963" y="9720263"/>
            <a:ext cx="3078162" cy="5127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72" tIns="46286" rIns="92572" bIns="46286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8B0F223-C503-45A3-B7E6-4A067DC5310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2296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3775" y="769938"/>
            <a:ext cx="5114925" cy="38369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B0F223-C503-45A3-B7E6-4A067DC5310E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917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iphc.cnrs.fr/IMG/logo-IPHC-ppt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613" y="55563"/>
            <a:ext cx="2301875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332163" y="6573838"/>
            <a:ext cx="169862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27" tIns="45713" rIns="91427" bIns="45713">
            <a:spAutoFit/>
          </a:bodyPr>
          <a:lstStyle/>
          <a:p>
            <a:pPr eaLnBrk="0" hangingPunct="0">
              <a:defRPr/>
            </a:pPr>
            <a:endParaRPr lang="fr-FR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 userDrawn="1"/>
        </p:nvSpPr>
        <p:spPr bwMode="auto">
          <a:xfrm>
            <a:off x="3332163" y="6573838"/>
            <a:ext cx="169862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27" tIns="45713" rIns="91427" bIns="45713">
            <a:spAutoFit/>
          </a:bodyPr>
          <a:lstStyle/>
          <a:p>
            <a:pPr eaLnBrk="0" hangingPunct="0">
              <a:defRPr/>
            </a:pPr>
            <a:endParaRPr lang="fr-FR" sz="12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" name="Picture 39" descr="IN2P3Filaire-Q_SignV copi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90913" y="204788"/>
            <a:ext cx="21605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0" descr="logo-uds-couleur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408738" y="152400"/>
            <a:ext cx="2735262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0" y="1736402"/>
            <a:ext cx="9144000" cy="2052638"/>
          </a:xfrm>
          <a:solidFill>
            <a:schemeClr val="bg2"/>
          </a:solidFill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 lvl="0"/>
            <a:r>
              <a:rPr lang="fr-FR" noProof="0" dirty="0" smtClean="0"/>
              <a:t>Cliquez pour modifier le style du titre</a:t>
            </a:r>
          </a:p>
        </p:txBody>
      </p:sp>
      <p:sp>
        <p:nvSpPr>
          <p:cNvPr id="15361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libri" pitchFamily="34" charset="0"/>
              </a:defRPr>
            </a:lvl1pPr>
          </a:lstStyle>
          <a:p>
            <a:pPr lvl="0"/>
            <a:r>
              <a:rPr lang="fr-FR" noProof="0" dirty="0" smtClean="0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TWEPP 2013</a:t>
            </a:r>
            <a:endParaRPr lang="fr-FR" dirty="0"/>
          </a:p>
        </p:txBody>
      </p:sp>
      <p:sp>
        <p:nvSpPr>
          <p:cNvPr id="6" name="Espace réservé du pied de pag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7" name="Espace réservé du numéro de diapositiv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47B6A960-D3BB-4C1D-BC95-41287E1BC40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TWEPP 2013</a:t>
            </a:r>
            <a:endParaRPr lang="fr-F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7434752D-D0A7-42D2-AEE1-922C40E4743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05631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05631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TWEPP 2013</a:t>
            </a:r>
            <a:endParaRPr lang="fr-F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AF3D131D-4711-43F0-87C5-CEFB6588A4C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7993062" cy="5048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765175"/>
            <a:ext cx="4038600" cy="54435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765175"/>
            <a:ext cx="4038600" cy="264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562350"/>
            <a:ext cx="4038600" cy="26463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fr-FR" smtClean="0"/>
              <a:t>Belle II visiting IPHC - 24/10/2013 - Claude COLLEDANI</a:t>
            </a:r>
            <a:endParaRPr lang="fr-FR" alt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6A167-8BBF-4E8C-95AB-E498786CB1A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TWEPP 2013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913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 marL="720725" indent="-277813">
              <a:buFont typeface="Wingdings" pitchFamily="2" charset="2"/>
              <a:buChar char="Ø"/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TWEPP 2013</a:t>
            </a:r>
            <a:endParaRPr lang="fr-FR" dirty="0"/>
          </a:p>
        </p:txBody>
      </p:sp>
      <p:sp>
        <p:nvSpPr>
          <p:cNvPr id="5" name="Espace réservé du pied de pag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6" name="Espace réservé du numéro de diapositiv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776F6C1E-D40A-4991-B67D-FF846FBCF81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TWEPP 2013</a:t>
            </a:r>
            <a:endParaRPr lang="fr-F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B8837E6F-92EB-4B29-9C41-7E19177EAFF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8313" y="908050"/>
            <a:ext cx="4038600" cy="53006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9313" y="908050"/>
            <a:ext cx="4038600" cy="53006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TWEPP 2013</a:t>
            </a:r>
            <a:endParaRPr lang="fr-FR" dirty="0"/>
          </a:p>
        </p:txBody>
      </p:sp>
      <p:sp>
        <p:nvSpPr>
          <p:cNvPr id="6" name="Espace réservé du pied de pag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7" name="Espace réservé du numéro de diapositiv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52510174-D53D-4AD6-8DFF-2FE8B2F829F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TWEPP 2013</a:t>
            </a:r>
            <a:endParaRPr lang="fr-FR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FB7B626F-6C3E-49BC-9F37-B62A7769BAA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TWEPP 2013</a:t>
            </a:r>
            <a:endParaRPr lang="fr-FR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EC42D88F-50A8-4A75-9AC5-7E4C9CAB34E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TWEPP 2013</a:t>
            </a:r>
            <a:endParaRPr lang="fr-FR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05EEAE4F-1892-4C85-A25F-D232D86D847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e sans pied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71500" y="728700"/>
            <a:ext cx="8964996" cy="5724636"/>
          </a:xfrm>
        </p:spPr>
        <p:txBody>
          <a:bodyPr/>
          <a:lstStyle>
            <a:lvl1pPr>
              <a:defRPr sz="1800"/>
            </a:lvl1pPr>
            <a:lvl2pPr marL="720725" indent="-277813">
              <a:buFont typeface="Wingdings" pitchFamily="2" charset="2"/>
              <a:buChar char="Ø"/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TWEPP 2013</a:t>
            </a:r>
            <a:endParaRPr lang="fr-FR" dirty="0"/>
          </a:p>
        </p:txBody>
      </p:sp>
      <p:sp>
        <p:nvSpPr>
          <p:cNvPr id="6" name="Espace réservé du pied de pag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7" name="Espace réservé du numéro de diapositiv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5BE6B6B7-6FC4-427F-ADC3-482D4B933D0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2" name="Rectangle 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61138"/>
            <a:ext cx="9036050" cy="231775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TWEPP 2013</a:t>
            </a:r>
            <a:endParaRPr lang="fr-FR" dirty="0"/>
          </a:p>
        </p:txBody>
      </p:sp>
      <p:sp>
        <p:nvSpPr>
          <p:cNvPr id="1525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1538" y="6561138"/>
            <a:ext cx="2735262" cy="231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15258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561138"/>
            <a:ext cx="1223962" cy="231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E3D2329B-CBB4-46FD-83D6-031CEB53495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5260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8313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96863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/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modifier le style du titre</a:t>
            </a:r>
          </a:p>
        </p:txBody>
      </p:sp>
      <p:sp>
        <p:nvSpPr>
          <p:cNvPr id="1030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38" y="728663"/>
            <a:ext cx="8964612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3525" indent="-26352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>
          <a:solidFill>
            <a:schemeClr val="bg2"/>
          </a:solidFill>
          <a:latin typeface="Calibri" pitchFamily="34" charset="0"/>
          <a:ea typeface="+mn-ea"/>
          <a:cs typeface="+mn-cs"/>
        </a:defRPr>
      </a:lvl1pPr>
      <a:lvl2pPr marL="720725" indent="-2778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Ä"/>
        <a:defRPr sz="1600">
          <a:solidFill>
            <a:schemeClr val="bg2"/>
          </a:solidFill>
          <a:latin typeface="Calibri" pitchFamily="34" charset="0"/>
        </a:defRPr>
      </a:lvl2pPr>
      <a:lvl3pPr marL="1081088" indent="-1809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1400">
          <a:solidFill>
            <a:schemeClr val="bg2"/>
          </a:solidFill>
          <a:latin typeface="Calibri" pitchFamily="34" charset="0"/>
        </a:defRPr>
      </a:lvl3pPr>
      <a:lvl4pPr marL="1524000" indent="-2635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400">
          <a:solidFill>
            <a:schemeClr val="bg2"/>
          </a:solidFill>
          <a:latin typeface="Calibri" pitchFamily="34" charset="0"/>
        </a:defRPr>
      </a:lvl4pPr>
      <a:lvl5pPr marL="1971675" indent="-2682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200">
          <a:solidFill>
            <a:schemeClr val="bg2"/>
          </a:solidFill>
          <a:latin typeface="Calibri" pitchFamily="34" charset="0"/>
        </a:defRPr>
      </a:lvl5pPr>
      <a:lvl6pPr marL="2428875" indent="-268288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200">
          <a:solidFill>
            <a:schemeClr val="bg2"/>
          </a:solidFill>
          <a:latin typeface="+mn-lt"/>
        </a:defRPr>
      </a:lvl6pPr>
      <a:lvl7pPr marL="2886075" indent="-268288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200">
          <a:solidFill>
            <a:schemeClr val="bg2"/>
          </a:solidFill>
          <a:latin typeface="+mn-lt"/>
        </a:defRPr>
      </a:lvl7pPr>
      <a:lvl8pPr marL="3343275" indent="-268288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200">
          <a:solidFill>
            <a:schemeClr val="bg2"/>
          </a:solidFill>
          <a:latin typeface="+mn-lt"/>
        </a:defRPr>
      </a:lvl8pPr>
      <a:lvl9pPr marL="3800475" indent="-268288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200">
          <a:solidFill>
            <a:schemeClr val="bg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3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7.wmf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png"/><Relationship Id="rId5" Type="http://schemas.openxmlformats.org/officeDocument/2006/relationships/image" Target="../media/image53.wmf"/><Relationship Id="rId4" Type="http://schemas.openxmlformats.org/officeDocument/2006/relationships/image" Target="../media/image52.wmf"/><Relationship Id="rId9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wmf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6.png"/><Relationship Id="rId4" Type="http://schemas.openxmlformats.org/officeDocument/2006/relationships/image" Target="../media/image37.wmf"/><Relationship Id="rId9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36725"/>
            <a:ext cx="9144000" cy="715904"/>
          </a:xfrm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fr-FR" altLang="fr-FR" sz="4800" dirty="0" err="1"/>
              <a:t>Microelectronics</a:t>
            </a:r>
            <a:r>
              <a:rPr lang="fr-FR" altLang="fr-FR" sz="4800" dirty="0"/>
              <a:t> </a:t>
            </a:r>
            <a:r>
              <a:rPr lang="fr-FR" altLang="fr-FR" sz="4800" dirty="0" smtClean="0"/>
              <a:t>Group </a:t>
            </a:r>
            <a:r>
              <a:rPr lang="fr-FR" altLang="fr-FR" sz="4800" dirty="0"/>
              <a:t>of IPHC</a:t>
            </a:r>
            <a:r>
              <a:rPr lang="en-GB" sz="1100" dirty="0" smtClean="0"/>
              <a:t> </a:t>
            </a:r>
            <a:endParaRPr lang="en-GB" sz="3600" b="0" dirty="0" smtClean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36" y="6345324"/>
            <a:ext cx="9144000" cy="51267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0000"/>
              </a:lnSpc>
              <a:tabLst>
                <a:tab pos="7178675" algn="l"/>
              </a:tabLst>
            </a:pPr>
            <a:r>
              <a:rPr lang="it-IT" sz="1800" dirty="0" smtClean="0"/>
              <a:t>Belle II </a:t>
            </a:r>
            <a:r>
              <a:rPr lang="it-IT" sz="1800" dirty="0"/>
              <a:t>visiting IPHC - </a:t>
            </a:r>
            <a:r>
              <a:rPr lang="it-IT" sz="1800" dirty="0" smtClean="0"/>
              <a:t>24/10/2013	Claude </a:t>
            </a:r>
            <a:r>
              <a:rPr lang="it-IT" sz="1800" dirty="0"/>
              <a:t>COLLEDANI</a:t>
            </a:r>
            <a:endParaRPr lang="en-GB" sz="1200" b="0" kern="0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48715"/>
            <a:ext cx="9144236" cy="38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61" t="13423" b="186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468313"/>
          </a:xfrm>
        </p:spPr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694" y="620688"/>
            <a:ext cx="8964612" cy="5904545"/>
          </a:xfrm>
        </p:spPr>
        <p:txBody>
          <a:bodyPr/>
          <a:lstStyle/>
          <a:p>
            <a:r>
              <a:rPr lang="en-US" dirty="0" smtClean="0"/>
              <a:t>IPHC Microelectronics group efforts are focused on R&amp;D for the PICSEL </a:t>
            </a:r>
            <a:r>
              <a:rPr lang="en-US" dirty="0" smtClean="0"/>
              <a:t>project</a:t>
            </a:r>
          </a:p>
          <a:p>
            <a:endParaRPr lang="en-US" dirty="0" smtClean="0"/>
          </a:p>
          <a:p>
            <a:r>
              <a:rPr lang="en-US" dirty="0" smtClean="0"/>
              <a:t>2 sensors equipping Facility Setup and Experiment</a:t>
            </a:r>
          </a:p>
          <a:p>
            <a:pPr lvl="1"/>
            <a:r>
              <a:rPr lang="en-US" dirty="0" smtClean="0"/>
              <a:t>MIMOSA26 for EUDET Telescope</a:t>
            </a:r>
          </a:p>
          <a:p>
            <a:pPr lvl="1"/>
            <a:r>
              <a:rPr lang="en-US" dirty="0" smtClean="0"/>
              <a:t>MIMOSA28 for PXL detector of </a:t>
            </a:r>
            <a:r>
              <a:rPr lang="en-US" dirty="0" smtClean="0"/>
              <a:t>STAR</a:t>
            </a:r>
          </a:p>
          <a:p>
            <a:pPr marL="442912" lvl="1" indent="0">
              <a:buNone/>
            </a:pP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IPHC is </a:t>
            </a:r>
            <a:r>
              <a:rPr lang="en-US" dirty="0"/>
              <a:t>committed </a:t>
            </a:r>
            <a:r>
              <a:rPr lang="en-US" dirty="0" smtClean="0"/>
              <a:t>in ALICE </a:t>
            </a:r>
            <a:r>
              <a:rPr lang="en-US" dirty="0"/>
              <a:t>ITS </a:t>
            </a:r>
            <a:r>
              <a:rPr lang="en-US" dirty="0" smtClean="0"/>
              <a:t>upgrade</a:t>
            </a:r>
          </a:p>
          <a:p>
            <a:pPr lvl="1"/>
            <a:r>
              <a:rPr lang="en-US" dirty="0" smtClean="0"/>
              <a:t>2 new sensors are under </a:t>
            </a:r>
            <a:r>
              <a:rPr lang="en-US" dirty="0" smtClean="0"/>
              <a:t>development - .18µm CMOS node - </a:t>
            </a:r>
            <a:endParaRPr lang="en-US" dirty="0" smtClean="0"/>
          </a:p>
          <a:p>
            <a:pPr lvl="2"/>
            <a:r>
              <a:rPr lang="en-US" dirty="0" smtClean="0"/>
              <a:t>Mature architecture </a:t>
            </a:r>
            <a:endParaRPr lang="en-US" dirty="0" smtClean="0"/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Promising architecture 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Aggressive schedule which address ITS mile stones</a:t>
            </a:r>
            <a:br>
              <a:rPr lang="en-US" dirty="0" smtClean="0">
                <a:sym typeface="Wingdings" panose="05000000000000000000" pitchFamily="2" charset="2"/>
              </a:rPr>
            </a:br>
            <a:endParaRPr lang="en-US" dirty="0" smtClean="0"/>
          </a:p>
          <a:p>
            <a:pPr lvl="0"/>
            <a:r>
              <a:rPr lang="en-US" dirty="0" smtClean="0"/>
              <a:t>R </a:t>
            </a:r>
            <a:r>
              <a:rPr lang="en-US" dirty="0" smtClean="0"/>
              <a:t>&amp; D </a:t>
            </a:r>
            <a:r>
              <a:rPr lang="en-US" dirty="0"/>
              <a:t>t</a:t>
            </a:r>
            <a:r>
              <a:rPr lang="en-US" dirty="0" smtClean="0"/>
              <a:t>oward </a:t>
            </a:r>
            <a:r>
              <a:rPr lang="en-US" dirty="0" smtClean="0"/>
              <a:t>a </a:t>
            </a:r>
            <a:r>
              <a:rPr lang="en-US" dirty="0" smtClean="0"/>
              <a:t>sensor running  @ </a:t>
            </a:r>
            <a:r>
              <a:rPr lang="fr-FR" b="1" i="1" dirty="0" smtClean="0">
                <a:sym typeface="Symbol" pitchFamily="18" charset="2"/>
              </a:rPr>
              <a:t></a:t>
            </a:r>
            <a:r>
              <a:rPr lang="fr-FR" b="1" i="1" baseline="-25000" dirty="0" err="1" smtClean="0">
                <a:sym typeface="Symbol" pitchFamily="18" charset="2"/>
              </a:rPr>
              <a:t>sp</a:t>
            </a:r>
            <a:r>
              <a:rPr lang="fr-FR" b="1" i="1" dirty="0" smtClean="0">
                <a:sym typeface="Symbol" pitchFamily="18" charset="2"/>
              </a:rPr>
              <a:t> : </a:t>
            </a:r>
            <a:r>
              <a:rPr lang="en-US" dirty="0" smtClean="0"/>
              <a:t>5 </a:t>
            </a:r>
            <a:r>
              <a:rPr lang="en-US" dirty="0" smtClean="0"/>
              <a:t>µm, </a:t>
            </a:r>
            <a:r>
              <a:rPr lang="fr-FR" b="1" i="1" dirty="0" smtClean="0">
                <a:sym typeface="Symbol" pitchFamily="18" charset="2"/>
              </a:rPr>
              <a:t></a:t>
            </a:r>
            <a:r>
              <a:rPr lang="fr-FR" b="1" i="1" baseline="-25000" dirty="0" smtClean="0">
                <a:sym typeface="Symbol" pitchFamily="18" charset="2"/>
              </a:rPr>
              <a:t>t </a:t>
            </a:r>
            <a:r>
              <a:rPr lang="fr-FR" b="1" i="1" dirty="0" smtClean="0">
                <a:sym typeface="Symbol" pitchFamily="18" charset="2"/>
              </a:rPr>
              <a:t>: </a:t>
            </a:r>
            <a:r>
              <a:rPr lang="en-US" dirty="0" smtClean="0"/>
              <a:t>20µs, </a:t>
            </a:r>
            <a:r>
              <a:rPr lang="fr-FR" b="1" i="1" dirty="0" smtClean="0"/>
              <a:t>T</a:t>
            </a:r>
            <a:r>
              <a:rPr lang="fr-FR" b="1" i="1" baseline="-25000" dirty="0" smtClean="0"/>
              <a:t>op</a:t>
            </a:r>
            <a:r>
              <a:rPr lang="en-US" dirty="0"/>
              <a:t> </a:t>
            </a:r>
            <a:r>
              <a:rPr lang="en-US" dirty="0" smtClean="0"/>
              <a:t>: </a:t>
            </a:r>
            <a:r>
              <a:rPr lang="en-US" dirty="0" smtClean="0"/>
              <a:t>30°C</a:t>
            </a:r>
            <a:br>
              <a:rPr lang="en-US" dirty="0" smtClean="0"/>
            </a:br>
            <a:endParaRPr lang="en-US" sz="1100" dirty="0"/>
          </a:p>
          <a:p>
            <a:pPr lvl="1">
              <a:tabLst>
                <a:tab pos="1431925" algn="l"/>
                <a:tab pos="1790700" algn="l"/>
              </a:tabLst>
            </a:pPr>
            <a:r>
              <a:rPr lang="en-US" dirty="0" smtClean="0">
                <a:sym typeface="Wingdings" pitchFamily="2" charset="2"/>
              </a:rPr>
              <a:t>Q4/13	  AROM-1b			</a:t>
            </a:r>
            <a:r>
              <a:rPr lang="en-US" dirty="0">
                <a:sym typeface="Wingdings" pitchFamily="2" charset="2"/>
              </a:rPr>
              <a:t>	</a:t>
            </a:r>
            <a:r>
              <a:rPr lang="en-US" dirty="0" smtClean="0">
                <a:sym typeface="Wingdings" pitchFamily="2" charset="2"/>
              </a:rPr>
              <a:t>Optimized </a:t>
            </a:r>
            <a:r>
              <a:rPr lang="en-US" dirty="0">
                <a:sym typeface="Wingdings" pitchFamily="2" charset="2"/>
              </a:rPr>
              <a:t>pixel </a:t>
            </a:r>
            <a:r>
              <a:rPr lang="en-US" dirty="0" smtClean="0">
                <a:sym typeface="Wingdings" pitchFamily="2" charset="2"/>
              </a:rPr>
              <a:t>&amp; embed discriminator</a:t>
            </a: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endParaRPr lang="en-US" sz="1000" dirty="0" smtClean="0">
              <a:sym typeface="Wingdings" pitchFamily="2" charset="2"/>
            </a:endParaRPr>
          </a:p>
          <a:p>
            <a:pPr lvl="1">
              <a:tabLst>
                <a:tab pos="1431925" algn="l"/>
                <a:tab pos="1790700" algn="l"/>
              </a:tabLst>
            </a:pPr>
            <a:r>
              <a:rPr lang="en-US" dirty="0" smtClean="0">
                <a:sym typeface="Wingdings" pitchFamily="2" charset="2"/>
              </a:rPr>
              <a:t>Q1/14		1/3</a:t>
            </a:r>
            <a:r>
              <a:rPr lang="en-US" baseline="30000" dirty="0" smtClean="0">
                <a:sym typeface="Wingdings" pitchFamily="2" charset="2"/>
              </a:rPr>
              <a:t>rd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s</a:t>
            </a:r>
            <a:r>
              <a:rPr lang="en-US" dirty="0" smtClean="0">
                <a:sym typeface="Wingdings" pitchFamily="2" charset="2"/>
              </a:rPr>
              <a:t>cale </a:t>
            </a:r>
            <a:r>
              <a:rPr lang="en-US" dirty="0">
                <a:sym typeface="Wingdings" pitchFamily="2" charset="2"/>
              </a:rPr>
              <a:t>p</a:t>
            </a:r>
            <a:r>
              <a:rPr lang="en-US" dirty="0" smtClean="0">
                <a:sym typeface="Wingdings" pitchFamily="2" charset="2"/>
              </a:rPr>
              <a:t>rototype of Full </a:t>
            </a:r>
            <a:r>
              <a:rPr lang="en-US" dirty="0" smtClean="0">
                <a:sym typeface="Wingdings" pitchFamily="2" charset="2"/>
              </a:rPr>
              <a:t>Chain	Based </a:t>
            </a:r>
            <a:r>
              <a:rPr lang="en-US" dirty="0" smtClean="0">
                <a:sym typeface="Wingdings" pitchFamily="2" charset="2"/>
              </a:rPr>
              <a:t>on FSBB-MISTRAL </a:t>
            </a:r>
            <a:r>
              <a:rPr lang="en-US" dirty="0" smtClean="0">
                <a:sym typeface="Wingdings" pitchFamily="2" charset="2"/>
              </a:rPr>
              <a:t>approach</a:t>
            </a:r>
            <a:br>
              <a:rPr lang="en-US" dirty="0" smtClean="0">
                <a:sym typeface="Wingdings" pitchFamily="2" charset="2"/>
              </a:rPr>
            </a:br>
            <a:endParaRPr lang="en-GB" sz="1100" dirty="0" smtClean="0">
              <a:sym typeface="Wingdings" pitchFamily="2" charset="2"/>
            </a:endParaRPr>
          </a:p>
          <a:p>
            <a:pPr lvl="1">
              <a:tabLst>
                <a:tab pos="1431925" algn="l"/>
                <a:tab pos="1790700" algn="l"/>
              </a:tabLst>
            </a:pPr>
            <a:r>
              <a:rPr lang="en-US" dirty="0" smtClean="0">
                <a:sym typeface="Wingdings" pitchFamily="2" charset="2"/>
              </a:rPr>
              <a:t>Q4/14		 1/3</a:t>
            </a:r>
            <a:r>
              <a:rPr lang="en-US" baseline="30000" dirty="0">
                <a:sym typeface="Wingdings" pitchFamily="2" charset="2"/>
              </a:rPr>
              <a:t>rd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s</a:t>
            </a:r>
            <a:r>
              <a:rPr lang="en-US" dirty="0">
                <a:sym typeface="Wingdings" pitchFamily="2" charset="2"/>
              </a:rPr>
              <a:t>cale prototype </a:t>
            </a:r>
            <a:r>
              <a:rPr lang="en-US" dirty="0" smtClean="0">
                <a:sym typeface="Wingdings" pitchFamily="2" charset="2"/>
              </a:rPr>
              <a:t>of Full </a:t>
            </a:r>
            <a:r>
              <a:rPr lang="en-US" dirty="0" smtClean="0">
                <a:sym typeface="Wingdings" pitchFamily="2" charset="2"/>
              </a:rPr>
              <a:t>Chain	FSBB-ASTRAL </a:t>
            </a:r>
            <a:r>
              <a:rPr lang="en-US" dirty="0" smtClean="0">
                <a:sym typeface="Wingdings" pitchFamily="2" charset="2"/>
              </a:rPr>
              <a:t>or </a:t>
            </a:r>
            <a:r>
              <a:rPr lang="en-US" dirty="0" smtClean="0">
                <a:sym typeface="Wingdings" pitchFamily="2" charset="2"/>
              </a:rPr>
              <a:t>MISTRAL</a:t>
            </a:r>
            <a:br>
              <a:rPr lang="en-US" dirty="0" smtClean="0">
                <a:sym typeface="Wingdings" pitchFamily="2" charset="2"/>
              </a:rPr>
            </a:br>
            <a:endParaRPr lang="en-US" sz="1100" dirty="0" smtClean="0">
              <a:sym typeface="Wingdings" pitchFamily="2" charset="2"/>
            </a:endParaRPr>
          </a:p>
          <a:p>
            <a:pPr lvl="1">
              <a:tabLst>
                <a:tab pos="1431925" algn="l"/>
                <a:tab pos="1790700" algn="l"/>
              </a:tabLst>
            </a:pPr>
            <a:r>
              <a:rPr lang="en-US" dirty="0" smtClean="0">
                <a:sym typeface="Wingdings" pitchFamily="2" charset="2"/>
              </a:rPr>
              <a:t>Q4/15</a:t>
            </a:r>
            <a:r>
              <a:rPr lang="en-US" dirty="0">
                <a:sym typeface="Wingdings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	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Final prototype </a:t>
            </a:r>
            <a:r>
              <a:rPr lang="en-US" dirty="0" smtClean="0">
                <a:sym typeface="Wingdings" pitchFamily="2" charset="2"/>
              </a:rPr>
              <a:t>of ASTRAL </a:t>
            </a:r>
            <a:r>
              <a:rPr lang="en-US" dirty="0">
                <a:sym typeface="Wingdings" pitchFamily="2" charset="2"/>
              </a:rPr>
              <a:t>or MISTRAL</a:t>
            </a:r>
          </a:p>
          <a:p>
            <a:endParaRPr lang="en-US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561138"/>
            <a:ext cx="7416800" cy="231775"/>
          </a:xfrm>
        </p:spPr>
        <p:txBody>
          <a:bodyPr/>
          <a:lstStyle/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F6C1E-D40A-4991-B67D-FF846FBCF810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26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024844"/>
            <a:ext cx="9144000" cy="2412268"/>
          </a:xfrm>
        </p:spPr>
        <p:txBody>
          <a:bodyPr/>
          <a:lstStyle/>
          <a:p>
            <a:r>
              <a:rPr lang="fr-FR" sz="4000" dirty="0" smtClean="0"/>
              <a:t>THANK YOU</a:t>
            </a:r>
            <a:endParaRPr lang="fr-FR" sz="4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1500" y="6561138"/>
            <a:ext cx="7345300" cy="231775"/>
          </a:xfrm>
        </p:spPr>
        <p:txBody>
          <a:bodyPr/>
          <a:lstStyle/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F6C1E-D40A-4991-B67D-FF846FBCF810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59"/>
            <a:ext cx="9144000" cy="468313"/>
          </a:xfrm>
        </p:spPr>
        <p:txBody>
          <a:bodyPr/>
          <a:lstStyle/>
          <a:p>
            <a:r>
              <a:rPr lang="en-GB" altLang="fr-FR"/>
              <a:t>Upstream of MISTRAL Sensor 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2708275"/>
            <a:ext cx="8820150" cy="3708400"/>
          </a:xfrm>
        </p:spPr>
        <p:txBody>
          <a:bodyPr/>
          <a:lstStyle/>
          <a:p>
            <a:pPr>
              <a:lnSpc>
                <a:spcPct val="105000"/>
              </a:lnSpc>
              <a:spcBef>
                <a:spcPct val="5000"/>
              </a:spcBef>
            </a:pPr>
            <a:r>
              <a:rPr lang="en-GB" altLang="fr-FR" i="1"/>
              <a:t>Pixel level:</a:t>
            </a:r>
          </a:p>
          <a:p>
            <a:pPr lvl="1">
              <a:lnSpc>
                <a:spcPct val="105000"/>
              </a:lnSpc>
              <a:spcBef>
                <a:spcPct val="5000"/>
              </a:spcBef>
            </a:pPr>
            <a:r>
              <a:rPr lang="en-GB" altLang="fr-FR" i="1"/>
              <a:t>Sensing node: N</a:t>
            </a:r>
            <a:r>
              <a:rPr lang="en-GB" altLang="fr-FR" i="1" baseline="-25000"/>
              <a:t>well</a:t>
            </a:r>
            <a:r>
              <a:rPr lang="en-GB" altLang="fr-FR" i="1"/>
              <a:t>-P</a:t>
            </a:r>
            <a:r>
              <a:rPr lang="en-GB" altLang="fr-FR" i="1" baseline="-25000"/>
              <a:t>EPI </a:t>
            </a:r>
            <a:r>
              <a:rPr lang="en-GB" altLang="fr-FR" i="1"/>
              <a:t>diode, optimisation </a:t>
            </a:r>
            <a:r>
              <a:rPr lang="en-GB" altLang="fr-FR" sz="2800" i="1" baseline="8000"/>
              <a:t>f</a:t>
            </a:r>
            <a:r>
              <a:rPr lang="en-GB" altLang="fr-FR" sz="900" i="1" baseline="8000"/>
              <a:t> </a:t>
            </a:r>
            <a:r>
              <a:rPr lang="en-GB" altLang="fr-FR" sz="1400" i="1"/>
              <a:t>(diode size, form, No. of diodes/pixel, pixel pitches)</a:t>
            </a:r>
          </a:p>
          <a:p>
            <a:pPr lvl="2">
              <a:lnSpc>
                <a:spcPct val="105000"/>
              </a:lnSpc>
              <a:spcBef>
                <a:spcPct val="5000"/>
              </a:spcBef>
            </a:pPr>
            <a:r>
              <a:rPr lang="en-GB" altLang="fr-FR" i="1"/>
              <a:t>Test results of MIMOSA34 under analysis </a:t>
            </a:r>
            <a:r>
              <a:rPr lang="en-GB" altLang="fr-FR" i="1">
                <a:sym typeface="Wingdings" pitchFamily="2" charset="2"/>
              </a:rPr>
              <a:t> see M. Winter's talk in this conference</a:t>
            </a:r>
            <a:endParaRPr lang="en-GB" altLang="fr-FR" i="1"/>
          </a:p>
          <a:p>
            <a:pPr lvl="1">
              <a:lnSpc>
                <a:spcPct val="105000"/>
              </a:lnSpc>
              <a:spcBef>
                <a:spcPct val="5000"/>
              </a:spcBef>
            </a:pPr>
            <a:r>
              <a:rPr lang="en-GB" altLang="fr-FR" i="1"/>
              <a:t>In-pixel amplification and cDS:</a:t>
            </a:r>
          </a:p>
          <a:p>
            <a:pPr lvl="2">
              <a:lnSpc>
                <a:spcPct val="105000"/>
              </a:lnSpc>
              <a:spcBef>
                <a:spcPct val="5000"/>
              </a:spcBef>
            </a:pPr>
            <a:r>
              <a:rPr lang="en-GB" altLang="fr-FR" i="1"/>
              <a:t>Limited dynamic range (supply 1.8 V) compared to the previous process (3.3 V)</a:t>
            </a:r>
          </a:p>
          <a:p>
            <a:pPr lvl="2">
              <a:lnSpc>
                <a:spcPct val="105000"/>
              </a:lnSpc>
              <a:spcBef>
                <a:spcPct val="5000"/>
              </a:spcBef>
            </a:pPr>
            <a:r>
              <a:rPr lang="en-GB" altLang="fr-FR" i="1"/>
              <a:t>Noise optimisation especially for random telegraph signal (RTS) noise</a:t>
            </a:r>
          </a:p>
          <a:p>
            <a:pPr lvl="3">
              <a:lnSpc>
                <a:spcPct val="95000"/>
              </a:lnSpc>
            </a:pPr>
            <a:r>
              <a:rPr lang="en-GB" altLang="fr-FR" sz="1200" i="1"/>
              <a:t>Sensing diode: avoid STI around N-well diode</a:t>
            </a:r>
          </a:p>
          <a:p>
            <a:pPr lvl="3">
              <a:lnSpc>
                <a:spcPct val="95000"/>
              </a:lnSpc>
            </a:pPr>
            <a:r>
              <a:rPr lang="en-GB" altLang="fr-FR" sz="1200" i="1"/>
              <a:t>RO circuit: avoid minimum dimensions for key MOS &amp; avoid STI interface</a:t>
            </a:r>
          </a:p>
          <a:p>
            <a:pPr lvl="3">
              <a:lnSpc>
                <a:spcPct val="95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en-GB" altLang="fr-FR" sz="1200" i="1">
                <a:sym typeface="Wingdings" pitchFamily="2" charset="2"/>
              </a:rPr>
              <a:t>Trade off between diode size, input MOS size w.r.t. S/N before and after irradiation</a:t>
            </a:r>
          </a:p>
          <a:p>
            <a:pPr lvl="3">
              <a:lnSpc>
                <a:spcPct val="95000"/>
              </a:lnSpc>
              <a:buFont typeface="Wingdings" pitchFamily="2" charset="2"/>
              <a:buChar char="è"/>
            </a:pPr>
            <a:endParaRPr lang="en-GB" altLang="fr-FR" sz="800" i="1"/>
          </a:p>
          <a:p>
            <a:pPr>
              <a:lnSpc>
                <a:spcPct val="105000"/>
              </a:lnSpc>
              <a:spcBef>
                <a:spcPct val="5000"/>
              </a:spcBef>
            </a:pPr>
            <a:r>
              <a:rPr lang="en-GB" altLang="fr-FR" i="1"/>
              <a:t>Column level:</a:t>
            </a:r>
          </a:p>
          <a:p>
            <a:pPr lvl="1">
              <a:lnSpc>
                <a:spcPct val="105000"/>
              </a:lnSpc>
              <a:spcBef>
                <a:spcPct val="5000"/>
              </a:spcBef>
            </a:pPr>
            <a:r>
              <a:rPr lang="en-GB" altLang="fr-FR" i="1">
                <a:sym typeface="Wingdings" pitchFamily="2" charset="2"/>
              </a:rPr>
              <a:t>Discriminator: </a:t>
            </a:r>
            <a:r>
              <a:rPr lang="en-GB" altLang="fr-FR" i="1"/>
              <a:t>similar schematics as in MIMOSA26 &amp; 28</a:t>
            </a:r>
          </a:p>
          <a:p>
            <a:pPr lvl="2">
              <a:lnSpc>
                <a:spcPct val="105000"/>
              </a:lnSpc>
              <a:spcBef>
                <a:spcPct val="5000"/>
              </a:spcBef>
            </a:pPr>
            <a:r>
              <a:rPr lang="en-US" altLang="fr-FR" i="1"/>
              <a:t>Offset compensated amplifier stage + DS (double sampling)</a:t>
            </a:r>
          </a:p>
          <a:p>
            <a:pPr lvl="2">
              <a:lnSpc>
                <a:spcPct val="105000"/>
              </a:lnSpc>
              <a:spcBef>
                <a:spcPct val="5000"/>
              </a:spcBef>
            </a:pPr>
            <a:r>
              <a:rPr lang="en-US" altLang="fr-FR" i="1"/>
              <a:t>200 ns per conversion</a:t>
            </a:r>
            <a:endParaRPr lang="en-GB" altLang="fr-FR" i="1"/>
          </a:p>
          <a:p>
            <a:pPr lvl="1">
              <a:lnSpc>
                <a:spcPct val="105000"/>
              </a:lnSpc>
              <a:spcBef>
                <a:spcPct val="5000"/>
              </a:spcBef>
            </a:pPr>
            <a:r>
              <a:rPr lang="en-GB" altLang="fr-FR" i="1"/>
              <a:t>Read out 2 rows simultaneously </a:t>
            </a:r>
            <a:r>
              <a:rPr lang="en-GB" altLang="fr-FR" i="1">
                <a:sym typeface="Wingdings" pitchFamily="2" charset="2"/>
              </a:rPr>
              <a:t> 2 discriminators per column (22 µm)</a:t>
            </a:r>
          </a:p>
        </p:txBody>
      </p:sp>
      <p:sp>
        <p:nvSpPr>
          <p:cNvPr id="436772" name="Text Box 548"/>
          <p:cNvSpPr txBox="1">
            <a:spLocks noChangeArrowheads="1"/>
          </p:cNvSpPr>
          <p:nvPr/>
        </p:nvSpPr>
        <p:spPr bwMode="auto">
          <a:xfrm>
            <a:off x="4751388" y="706438"/>
            <a:ext cx="23383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altLang="fr-FR" sz="1200" b="0" i="1">
                <a:solidFill>
                  <a:schemeClr val="bg2"/>
                </a:solidFill>
                <a:latin typeface="Calibri" pitchFamily="34" charset="0"/>
              </a:rPr>
              <a:t>Designed by Y. Degerli (IRFU/AIDA)</a:t>
            </a:r>
          </a:p>
        </p:txBody>
      </p:sp>
      <p:sp>
        <p:nvSpPr>
          <p:cNvPr id="436777" name="Text Box 553"/>
          <p:cNvSpPr txBox="1">
            <a:spLocks noChangeArrowheads="1"/>
          </p:cNvSpPr>
          <p:nvPr/>
        </p:nvSpPr>
        <p:spPr bwMode="auto">
          <a:xfrm>
            <a:off x="8197850" y="638175"/>
            <a:ext cx="946150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0" bIns="10800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GB" altLang="fr-FR" sz="1000">
                <a:solidFill>
                  <a:schemeClr val="bg2"/>
                </a:solidFill>
                <a:latin typeface="Calibri" pitchFamily="34" charset="0"/>
              </a:rPr>
              <a:t>Layout of 2 discri.</a:t>
            </a:r>
          </a:p>
          <a:p>
            <a:pPr>
              <a:lnSpc>
                <a:spcPct val="85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GB" altLang="fr-FR" sz="1000">
                <a:solidFill>
                  <a:schemeClr val="bg2"/>
                </a:solidFill>
                <a:latin typeface="Calibri" pitchFamily="34" charset="0"/>
              </a:rPr>
              <a:t>      (1 columns)</a:t>
            </a:r>
          </a:p>
        </p:txBody>
      </p:sp>
      <p:sp>
        <p:nvSpPr>
          <p:cNvPr id="436779" name="Line 555"/>
          <p:cNvSpPr>
            <a:spLocks noChangeShapeType="1"/>
          </p:cNvSpPr>
          <p:nvPr/>
        </p:nvSpPr>
        <p:spPr bwMode="auto">
          <a:xfrm>
            <a:off x="9053513" y="944563"/>
            <a:ext cx="0" cy="3278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6780" name="Text Box 556"/>
          <p:cNvSpPr txBox="1">
            <a:spLocks noChangeArrowheads="1"/>
          </p:cNvSpPr>
          <p:nvPr/>
        </p:nvSpPr>
        <p:spPr bwMode="auto">
          <a:xfrm rot="10800000">
            <a:off x="8956675" y="2287588"/>
            <a:ext cx="152400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0" tIns="0" rIns="0" bIns="0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 sz="1000">
                <a:solidFill>
                  <a:schemeClr val="bg2"/>
                </a:solidFill>
                <a:latin typeface="Calibri" pitchFamily="34" charset="0"/>
              </a:rPr>
              <a:t>~300 µm</a:t>
            </a:r>
          </a:p>
        </p:txBody>
      </p:sp>
      <p:pic>
        <p:nvPicPr>
          <p:cNvPr id="436775" name="Picture 551" descr="discri_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76"/>
          <a:stretch>
            <a:fillRect/>
          </a:stretch>
        </p:blipFill>
        <p:spPr bwMode="auto">
          <a:xfrm>
            <a:off x="8716963" y="946150"/>
            <a:ext cx="2476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6791" name="Line 567"/>
          <p:cNvSpPr>
            <a:spLocks noChangeShapeType="1"/>
          </p:cNvSpPr>
          <p:nvPr/>
        </p:nvSpPr>
        <p:spPr bwMode="auto">
          <a:xfrm flipH="1">
            <a:off x="2446338" y="687388"/>
            <a:ext cx="1587" cy="238125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6792" name="Line 568"/>
          <p:cNvSpPr>
            <a:spLocks noChangeShapeType="1"/>
          </p:cNvSpPr>
          <p:nvPr/>
        </p:nvSpPr>
        <p:spPr bwMode="auto">
          <a:xfrm flipH="1">
            <a:off x="1943100" y="787400"/>
            <a:ext cx="3968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6793" name="Text Box 569"/>
          <p:cNvSpPr txBox="1">
            <a:spLocks noChangeArrowheads="1"/>
          </p:cNvSpPr>
          <p:nvPr/>
        </p:nvSpPr>
        <p:spPr bwMode="auto">
          <a:xfrm>
            <a:off x="1042988" y="631825"/>
            <a:ext cx="928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altLang="fr-FR" sz="1400">
                <a:solidFill>
                  <a:schemeClr val="bg2"/>
                </a:solidFill>
                <a:latin typeface="Calibri" pitchFamily="34" charset="0"/>
              </a:rPr>
              <a:t>Pixel level</a:t>
            </a:r>
          </a:p>
        </p:txBody>
      </p:sp>
      <p:sp>
        <p:nvSpPr>
          <p:cNvPr id="436794" name="Line 570"/>
          <p:cNvSpPr>
            <a:spLocks noChangeShapeType="1"/>
          </p:cNvSpPr>
          <p:nvPr/>
        </p:nvSpPr>
        <p:spPr bwMode="auto">
          <a:xfrm>
            <a:off x="2516188" y="787400"/>
            <a:ext cx="398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6795" name="Text Box 571"/>
          <p:cNvSpPr txBox="1">
            <a:spLocks noChangeArrowheads="1"/>
          </p:cNvSpPr>
          <p:nvPr/>
        </p:nvSpPr>
        <p:spPr bwMode="auto">
          <a:xfrm>
            <a:off x="2940050" y="631825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altLang="fr-FR" sz="1400">
                <a:solidFill>
                  <a:schemeClr val="bg2"/>
                </a:solidFill>
                <a:latin typeface="Calibri" pitchFamily="34" charset="0"/>
              </a:rPr>
              <a:t>Column level</a:t>
            </a:r>
          </a:p>
        </p:txBody>
      </p:sp>
      <p:pic>
        <p:nvPicPr>
          <p:cNvPr id="436802" name="Picture 5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539750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6805" name="Picture 581" descr="IPHC18032013_Page_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4689475"/>
            <a:ext cx="5524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806" name="Picture 582" descr="IPHC18032013_Page_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1975" y="5111750"/>
            <a:ext cx="585788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807" name="Picture 583" descr="IPHC18032013_Page_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9800" y="4768850"/>
            <a:ext cx="5524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808" name="Picture 584" descr="IPHC18032013_Page_0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7388" y="5214938"/>
            <a:ext cx="585787" cy="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6811" name="Group 587"/>
          <p:cNvGrpSpPr>
            <a:grpSpLocks/>
          </p:cNvGrpSpPr>
          <p:nvPr/>
        </p:nvGrpSpPr>
        <p:grpSpPr bwMode="auto">
          <a:xfrm>
            <a:off x="7242175" y="3465513"/>
            <a:ext cx="509588" cy="831850"/>
            <a:chOff x="3583" y="1026"/>
            <a:chExt cx="458" cy="748"/>
          </a:xfrm>
        </p:grpSpPr>
        <p:pic>
          <p:nvPicPr>
            <p:cNvPr id="436812" name="Picture 588" descr="IPHC18032013_Page_0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" y="1026"/>
              <a:ext cx="458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6813" name="Picture 589" descr="IPHC18032013_Page_0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" y="1033"/>
              <a:ext cx="338" cy="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6814" name="Group 590"/>
          <p:cNvGrpSpPr>
            <a:grpSpLocks/>
          </p:cNvGrpSpPr>
          <p:nvPr/>
        </p:nvGrpSpPr>
        <p:grpSpPr bwMode="auto">
          <a:xfrm>
            <a:off x="8005763" y="3465513"/>
            <a:ext cx="509587" cy="831850"/>
            <a:chOff x="3583" y="1026"/>
            <a:chExt cx="458" cy="748"/>
          </a:xfrm>
        </p:grpSpPr>
        <p:pic>
          <p:nvPicPr>
            <p:cNvPr id="436815" name="Picture 591" descr="IPHC18032013_Page_0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" y="1026"/>
              <a:ext cx="458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6816" name="Picture 592" descr="IPHC18032013_Page_0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" y="1033"/>
              <a:ext cx="338" cy="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6817" name="Group 593"/>
          <p:cNvGrpSpPr>
            <a:grpSpLocks/>
          </p:cNvGrpSpPr>
          <p:nvPr/>
        </p:nvGrpSpPr>
        <p:grpSpPr bwMode="auto">
          <a:xfrm>
            <a:off x="8131175" y="3551238"/>
            <a:ext cx="509588" cy="831850"/>
            <a:chOff x="3583" y="1026"/>
            <a:chExt cx="458" cy="748"/>
          </a:xfrm>
        </p:grpSpPr>
        <p:pic>
          <p:nvPicPr>
            <p:cNvPr id="436818" name="Picture 594" descr="IPHC18032013_Page_0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" y="1026"/>
              <a:ext cx="458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6819" name="Picture 595" descr="IPHC18032013_Page_0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" y="1033"/>
              <a:ext cx="338" cy="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6830" name="Group 606"/>
          <p:cNvGrpSpPr>
            <a:grpSpLocks/>
          </p:cNvGrpSpPr>
          <p:nvPr/>
        </p:nvGrpSpPr>
        <p:grpSpPr bwMode="auto">
          <a:xfrm>
            <a:off x="6696075" y="2492375"/>
            <a:ext cx="1490663" cy="584200"/>
            <a:chOff x="4218" y="1593"/>
            <a:chExt cx="939" cy="368"/>
          </a:xfrm>
        </p:grpSpPr>
        <p:pic>
          <p:nvPicPr>
            <p:cNvPr id="436810" name="Picture 586" descr="IPHC18032013_Page_0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504" y="1307"/>
              <a:ext cx="368" cy="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6822" name="Rectangle 598"/>
            <p:cNvSpPr>
              <a:spLocks noChangeArrowheads="1"/>
            </p:cNvSpPr>
            <p:nvPr/>
          </p:nvSpPr>
          <p:spPr bwMode="auto">
            <a:xfrm>
              <a:off x="4309" y="1661"/>
              <a:ext cx="794" cy="25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6821" name="Text Box 597"/>
            <p:cNvSpPr txBox="1">
              <a:spLocks noChangeArrowheads="1"/>
            </p:cNvSpPr>
            <p:nvPr/>
          </p:nvSpPr>
          <p:spPr bwMode="auto">
            <a:xfrm>
              <a:off x="4286" y="1638"/>
              <a:ext cx="832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fr-FR" sz="1200">
                  <a:solidFill>
                    <a:schemeClr val="bg1"/>
                  </a:solidFill>
                  <a:latin typeface="Calibri" pitchFamily="34" charset="0"/>
                </a:rPr>
                <a:t>MIMOSA-34</a:t>
              </a:r>
            </a:p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fr-FR" sz="1200">
                  <a:solidFill>
                    <a:schemeClr val="bg1"/>
                  </a:solidFill>
                  <a:latin typeface="Calibri" pitchFamily="34" charset="0"/>
                </a:rPr>
                <a:t>Sensing node opt.</a:t>
              </a:r>
            </a:p>
          </p:txBody>
        </p:sp>
      </p:grpSp>
      <p:sp>
        <p:nvSpPr>
          <p:cNvPr id="436824" name="Text Box 600"/>
          <p:cNvSpPr txBox="1">
            <a:spLocks noChangeArrowheads="1"/>
          </p:cNvSpPr>
          <p:nvPr/>
        </p:nvSpPr>
        <p:spPr bwMode="auto">
          <a:xfrm>
            <a:off x="7019925" y="4306888"/>
            <a:ext cx="928688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MIMOSA-32FEE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Amp opt.</a:t>
            </a:r>
          </a:p>
        </p:txBody>
      </p:sp>
      <p:sp>
        <p:nvSpPr>
          <p:cNvPr id="436826" name="Text Box 602"/>
          <p:cNvSpPr txBox="1">
            <a:spLocks noChangeArrowheads="1"/>
          </p:cNvSpPr>
          <p:nvPr/>
        </p:nvSpPr>
        <p:spPr bwMode="auto">
          <a:xfrm>
            <a:off x="7980363" y="4414838"/>
            <a:ext cx="839787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MIMOSA-32N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RTS opt.</a:t>
            </a:r>
          </a:p>
        </p:txBody>
      </p:sp>
      <p:sp>
        <p:nvSpPr>
          <p:cNvPr id="436828" name="Text Box 604"/>
          <p:cNvSpPr txBox="1">
            <a:spLocks noChangeArrowheads="1"/>
          </p:cNvSpPr>
          <p:nvPr/>
        </p:nvSpPr>
        <p:spPr bwMode="auto">
          <a:xfrm>
            <a:off x="6948488" y="6308725"/>
            <a:ext cx="1223962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MIMOSA-22THRA1&amp;2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Chain opt. =&gt; 1 D/col</a:t>
            </a:r>
          </a:p>
        </p:txBody>
      </p:sp>
      <p:sp>
        <p:nvSpPr>
          <p:cNvPr id="436829" name="Text Box 605"/>
          <p:cNvSpPr txBox="1">
            <a:spLocks noChangeArrowheads="1"/>
          </p:cNvSpPr>
          <p:nvPr/>
        </p:nvSpPr>
        <p:spPr bwMode="auto">
          <a:xfrm>
            <a:off x="8010525" y="5842000"/>
            <a:ext cx="1087438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MIMOSA-22THRB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Chain opt. =&gt; 2 D/col</a:t>
            </a:r>
          </a:p>
        </p:txBody>
      </p:sp>
      <p:graphicFrame>
        <p:nvGraphicFramePr>
          <p:cNvPr id="436831" name="Object 607"/>
          <p:cNvGraphicFramePr>
            <a:graphicFrameLocks noChangeAspect="1"/>
          </p:cNvGraphicFramePr>
          <p:nvPr/>
        </p:nvGraphicFramePr>
        <p:xfrm>
          <a:off x="73025" y="800100"/>
          <a:ext cx="8459788" cy="183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75" name="Visio" r:id="rId11" imgW="17553146" imgH="3801428" progId="Visio.Drawing.11">
                  <p:embed/>
                </p:oleObj>
              </mc:Choice>
              <mc:Fallback>
                <p:oleObj name="Visio" r:id="rId11" imgW="17553146" imgH="380142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800100"/>
                        <a:ext cx="8459788" cy="183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6804" name="Line 580"/>
          <p:cNvSpPr>
            <a:spLocks noChangeShapeType="1"/>
          </p:cNvSpPr>
          <p:nvPr/>
        </p:nvSpPr>
        <p:spPr bwMode="auto">
          <a:xfrm flipH="1" flipV="1">
            <a:off x="2051050" y="2528888"/>
            <a:ext cx="325438" cy="252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812088" y="6561138"/>
            <a:ext cx="1223962" cy="2317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BFA18D6-C385-4436-A568-62F55406F6ED}" type="slidenum">
              <a:rPr lang="fr-FR"/>
              <a:pPr/>
              <a:t>12</a:t>
            </a:fld>
            <a:endParaRPr lang="fr-FR" dirty="0"/>
          </a:p>
        </p:txBody>
      </p:sp>
      <p:sp>
        <p:nvSpPr>
          <p:cNvPr id="42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561138"/>
            <a:ext cx="7416800" cy="231775"/>
          </a:xfrm>
        </p:spPr>
        <p:txBody>
          <a:bodyPr/>
          <a:lstStyle/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29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37" name="Picture 21" descr="noise_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650875"/>
            <a:ext cx="1295400" cy="190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38" name="Picture 22" descr="noise_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657225"/>
            <a:ext cx="1295400" cy="19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43" name="Picture 27" descr="noise_S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238" y="652463"/>
            <a:ext cx="1295400" cy="19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40" name="Picture 24" descr="Mi22thr_B_HR18_30C_Noi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050" y="2816225"/>
            <a:ext cx="1400175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41" name="Picture 25" descr="Mi22thr_B_HR18_30C_FP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8588" y="2816225"/>
            <a:ext cx="1406525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20"/>
            <a:ext cx="9144000" cy="468313"/>
          </a:xfrm>
        </p:spPr>
        <p:txBody>
          <a:bodyPr/>
          <a:lstStyle/>
          <a:p>
            <a:r>
              <a:rPr lang="en-GB" altLang="fr-FR"/>
              <a:t>Test Results of the Upstream of MISTRAL Sensor</a:t>
            </a:r>
          </a:p>
        </p:txBody>
      </p:sp>
      <p:sp>
        <p:nvSpPr>
          <p:cNvPr id="444429" name="Text Box 13"/>
          <p:cNvSpPr txBox="1">
            <a:spLocks noChangeArrowheads="1"/>
          </p:cNvSpPr>
          <p:nvPr/>
        </p:nvSpPr>
        <p:spPr bwMode="auto">
          <a:xfrm>
            <a:off x="5711825" y="1660525"/>
            <a:ext cx="855663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L</a:t>
            </a:r>
            <a:r>
              <a:rPr lang="fr-FR" altLang="fr-FR" baseline="-25000">
                <a:solidFill>
                  <a:schemeClr val="bg2"/>
                </a:solidFill>
                <a:latin typeface="Calibri" pitchFamily="34" charset="0"/>
              </a:rPr>
              <a:t>in</a:t>
            </a: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xW</a:t>
            </a:r>
            <a:r>
              <a:rPr lang="fr-FR" altLang="fr-FR" baseline="-25000">
                <a:solidFill>
                  <a:schemeClr val="bg2"/>
                </a:solidFill>
                <a:latin typeface="Calibri" pitchFamily="34" charset="0"/>
              </a:rPr>
              <a:t>in</a:t>
            </a: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 = 0.18 µm²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  ENC ~ 14 e</a:t>
            </a:r>
            <a:r>
              <a:rPr lang="fr-FR" altLang="fr-FR" baseline="30000">
                <a:solidFill>
                  <a:schemeClr val="bg2"/>
                </a:solidFill>
                <a:latin typeface="Calibri" pitchFamily="34" charset="0"/>
              </a:rPr>
              <a:t>-</a:t>
            </a: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44430" name="Text Box 14"/>
          <p:cNvSpPr txBox="1">
            <a:spLocks noChangeArrowheads="1"/>
          </p:cNvSpPr>
          <p:nvPr/>
        </p:nvSpPr>
        <p:spPr bwMode="auto">
          <a:xfrm>
            <a:off x="6919913" y="1665288"/>
            <a:ext cx="855662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L</a:t>
            </a:r>
            <a:r>
              <a:rPr lang="fr-FR" altLang="fr-FR" baseline="-25000">
                <a:solidFill>
                  <a:schemeClr val="bg2"/>
                </a:solidFill>
                <a:latin typeface="Calibri" pitchFamily="34" charset="0"/>
              </a:rPr>
              <a:t>in</a:t>
            </a: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xW</a:t>
            </a:r>
            <a:r>
              <a:rPr lang="fr-FR" altLang="fr-FR" baseline="-25000">
                <a:solidFill>
                  <a:schemeClr val="bg2"/>
                </a:solidFill>
                <a:latin typeface="Calibri" pitchFamily="34" charset="0"/>
              </a:rPr>
              <a:t>in</a:t>
            </a: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 = 0.36 µm²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     ENC ~ 14 e</a:t>
            </a:r>
            <a:r>
              <a:rPr lang="fr-FR" altLang="fr-FR" baseline="30000">
                <a:solidFill>
                  <a:schemeClr val="bg2"/>
                </a:solidFill>
                <a:latin typeface="Calibri" pitchFamily="34" charset="0"/>
              </a:rPr>
              <a:t>-</a:t>
            </a: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44431" name="Text Box 15"/>
          <p:cNvSpPr txBox="1">
            <a:spLocks noChangeArrowheads="1"/>
          </p:cNvSpPr>
          <p:nvPr/>
        </p:nvSpPr>
        <p:spPr bwMode="auto">
          <a:xfrm>
            <a:off x="8216900" y="1647825"/>
            <a:ext cx="855663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L</a:t>
            </a:r>
            <a:r>
              <a:rPr lang="fr-FR" altLang="fr-FR" baseline="-25000">
                <a:solidFill>
                  <a:schemeClr val="bg2"/>
                </a:solidFill>
                <a:latin typeface="Calibri" pitchFamily="34" charset="0"/>
              </a:rPr>
              <a:t>in</a:t>
            </a: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xW</a:t>
            </a:r>
            <a:r>
              <a:rPr lang="fr-FR" altLang="fr-FR" baseline="-25000">
                <a:solidFill>
                  <a:schemeClr val="bg2"/>
                </a:solidFill>
                <a:latin typeface="Calibri" pitchFamily="34" charset="0"/>
              </a:rPr>
              <a:t>in</a:t>
            </a: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 = 0.72 µm²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 ENC ~ 15 e</a:t>
            </a:r>
            <a:r>
              <a:rPr lang="fr-FR" altLang="fr-FR" baseline="30000">
                <a:solidFill>
                  <a:schemeClr val="bg2"/>
                </a:solidFill>
                <a:latin typeface="Calibri" pitchFamily="34" charset="0"/>
              </a:rPr>
              <a:t>-</a:t>
            </a: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" y="657225"/>
            <a:ext cx="7381875" cy="5868988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n-GB" altLang="fr-FR" sz="1600" i="1"/>
              <a:t>Lab test results @ 30 °C </a:t>
            </a:r>
            <a:r>
              <a:rPr lang="en-GB" altLang="fr-FR" sz="1200" i="1"/>
              <a:t>(MIMOSA22-THRA1 &amp; 2, MIMOSA22-THRB)</a:t>
            </a:r>
            <a:r>
              <a:rPr lang="en-GB" altLang="fr-FR" sz="1400" i="1"/>
              <a:t> :</a:t>
            </a:r>
          </a:p>
          <a:p>
            <a:pPr lvl="1">
              <a:lnSpc>
                <a:spcPct val="105000"/>
              </a:lnSpc>
            </a:pPr>
            <a:r>
              <a:rPr lang="en-GB" altLang="fr-FR" sz="1400" i="1"/>
              <a:t>Diode optimisation </a:t>
            </a:r>
            <a:r>
              <a:rPr lang="en-GB" altLang="fr-FR" sz="1400" i="1">
                <a:sym typeface="Wingdings" pitchFamily="2" charset="2"/>
              </a:rPr>
              <a:t> see M. Winter's talk in this conference</a:t>
            </a:r>
            <a:endParaRPr lang="en-GB" altLang="fr-FR" sz="1400" i="1"/>
          </a:p>
          <a:p>
            <a:pPr lvl="2">
              <a:lnSpc>
                <a:spcPct val="105000"/>
              </a:lnSpc>
            </a:pPr>
            <a:r>
              <a:rPr lang="en-GB" altLang="fr-FR" sz="1200" i="1"/>
              <a:t>CCE  optimisation: surface diode of 8-11 µm² (22x33 µm²)</a:t>
            </a:r>
          </a:p>
          <a:p>
            <a:pPr lvl="1">
              <a:lnSpc>
                <a:spcPct val="105000"/>
              </a:lnSpc>
            </a:pPr>
            <a:r>
              <a:rPr lang="en-GB" altLang="fr-FR" sz="1400" i="1"/>
              <a:t>In-pixel amplification optimisation</a:t>
            </a:r>
          </a:p>
          <a:p>
            <a:pPr lvl="2">
              <a:lnSpc>
                <a:spcPct val="105000"/>
              </a:lnSpc>
            </a:pPr>
            <a:r>
              <a:rPr lang="en-GB" altLang="fr-FR" sz="1200" i="1"/>
              <a:t>Reduction of RTS noise by a factor of 10 to 100</a:t>
            </a:r>
          </a:p>
          <a:p>
            <a:pPr lvl="1">
              <a:lnSpc>
                <a:spcPct val="105000"/>
              </a:lnSpc>
            </a:pPr>
            <a:r>
              <a:rPr lang="en-GB" altLang="fr-FR" sz="1400" i="1"/>
              <a:t>MISTRAL RO Architecture: (single &amp; double raw RO)</a:t>
            </a:r>
          </a:p>
          <a:p>
            <a:pPr lvl="2">
              <a:lnSpc>
                <a:spcPct val="105000"/>
              </a:lnSpc>
            </a:pPr>
            <a:r>
              <a:rPr lang="en-GB" altLang="fr-FR" sz="1200" i="1"/>
              <a:t>2-row RO increases FPN by ~1 e</a:t>
            </a:r>
            <a:r>
              <a:rPr lang="en-GB" altLang="fr-FR" sz="1200" i="1" baseline="30000"/>
              <a:t>-</a:t>
            </a:r>
            <a:r>
              <a:rPr lang="en-GB" altLang="fr-FR" sz="1200" i="1"/>
              <a:t> ENC </a:t>
            </a:r>
            <a:r>
              <a:rPr lang="en-GB" altLang="fr-FR" sz="1200" i="1">
                <a:sym typeface="Wingdings" pitchFamily="2" charset="2"/>
              </a:rPr>
              <a:t> negligible impact on ENC</a:t>
            </a:r>
            <a:r>
              <a:rPr lang="en-GB" altLang="fr-FR" sz="1200" i="1" baseline="-25000">
                <a:sym typeface="Wingdings" pitchFamily="2" charset="2"/>
              </a:rPr>
              <a:t>total</a:t>
            </a:r>
            <a:endParaRPr lang="en-GB" altLang="fr-FR" sz="1200" i="1" baseline="-25000"/>
          </a:p>
          <a:p>
            <a:pPr lvl="2">
              <a:lnSpc>
                <a:spcPct val="105000"/>
              </a:lnSpc>
              <a:buFont typeface="Wingdings" pitchFamily="2" charset="2"/>
              <a:buNone/>
            </a:pPr>
            <a:r>
              <a:rPr lang="en-GB" altLang="fr-FR" sz="1200" i="1">
                <a:sym typeface="Wingdings" pitchFamily="2" charset="2"/>
              </a:rPr>
              <a:t> </a:t>
            </a:r>
            <a:r>
              <a:rPr lang="en-GB" altLang="fr-FR" b="1" i="1"/>
              <a:t>Design of the upstream of MISTRAL validated</a:t>
            </a:r>
            <a:r>
              <a:rPr lang="en-GB" altLang="fr-FR" sz="1200" i="1"/>
              <a:t> </a:t>
            </a:r>
          </a:p>
          <a:p>
            <a:pPr lvl="2">
              <a:lnSpc>
                <a:spcPct val="105000"/>
              </a:lnSpc>
            </a:pPr>
            <a:endParaRPr lang="en-GB" altLang="fr-FR" sz="1200" i="1"/>
          </a:p>
          <a:p>
            <a:pPr lvl="2">
              <a:lnSpc>
                <a:spcPct val="105000"/>
              </a:lnSpc>
            </a:pPr>
            <a:endParaRPr lang="en-GB" altLang="fr-FR" sz="1200" i="1"/>
          </a:p>
          <a:p>
            <a:pPr lvl="2">
              <a:lnSpc>
                <a:spcPct val="105000"/>
              </a:lnSpc>
            </a:pPr>
            <a:endParaRPr lang="en-GB" altLang="fr-FR" sz="1200" i="1"/>
          </a:p>
          <a:p>
            <a:pPr lvl="2">
              <a:lnSpc>
                <a:spcPct val="105000"/>
              </a:lnSpc>
            </a:pPr>
            <a:endParaRPr lang="en-GB" altLang="fr-FR" sz="1200" i="1"/>
          </a:p>
          <a:p>
            <a:pPr lvl="2">
              <a:lnSpc>
                <a:spcPct val="105000"/>
              </a:lnSpc>
            </a:pPr>
            <a:endParaRPr lang="en-GB" altLang="fr-FR" sz="1200" i="1"/>
          </a:p>
          <a:p>
            <a:pPr lvl="2">
              <a:lnSpc>
                <a:spcPct val="105000"/>
              </a:lnSpc>
            </a:pPr>
            <a:endParaRPr lang="en-GB" altLang="fr-FR" sz="1200" i="1"/>
          </a:p>
          <a:p>
            <a:pPr lvl="2">
              <a:lnSpc>
                <a:spcPct val="105000"/>
              </a:lnSpc>
            </a:pPr>
            <a:endParaRPr lang="en-GB" altLang="fr-FR" sz="1200" i="1"/>
          </a:p>
          <a:p>
            <a:pPr lvl="2">
              <a:lnSpc>
                <a:spcPct val="105000"/>
              </a:lnSpc>
            </a:pPr>
            <a:endParaRPr lang="en-GB" altLang="fr-FR" sz="1200" i="1"/>
          </a:p>
          <a:p>
            <a:pPr lvl="2">
              <a:lnSpc>
                <a:spcPct val="105000"/>
              </a:lnSpc>
            </a:pPr>
            <a:endParaRPr lang="en-GB" altLang="fr-FR" sz="1200" i="1"/>
          </a:p>
          <a:p>
            <a:pPr lvl="4">
              <a:lnSpc>
                <a:spcPct val="105000"/>
              </a:lnSpc>
            </a:pPr>
            <a:endParaRPr lang="en-GB" altLang="fr-FR" sz="800" i="1"/>
          </a:p>
          <a:p>
            <a:pPr>
              <a:lnSpc>
                <a:spcPct val="105000"/>
              </a:lnSpc>
            </a:pPr>
            <a:r>
              <a:rPr lang="en-GB" altLang="fr-FR" sz="1600" i="1"/>
              <a:t>Beam test results (DESY): </a:t>
            </a:r>
            <a:r>
              <a:rPr lang="en-GB" altLang="fr-FR" sz="1600" i="1">
                <a:sym typeface="Wingdings" pitchFamily="2" charset="2"/>
              </a:rPr>
              <a:t> see M. Winter's talk in this conference</a:t>
            </a:r>
            <a:endParaRPr lang="en-GB" altLang="fr-FR" sz="1600" i="1"/>
          </a:p>
          <a:p>
            <a:pPr lvl="1">
              <a:lnSpc>
                <a:spcPct val="105000"/>
              </a:lnSpc>
            </a:pPr>
            <a:r>
              <a:rPr lang="en-GB" altLang="fr-FR" sz="1400" i="1"/>
              <a:t>SNR for MIMOSA-22THRA closed to 34</a:t>
            </a:r>
          </a:p>
          <a:p>
            <a:pPr lvl="2">
              <a:lnSpc>
                <a:spcPct val="105000"/>
              </a:lnSpc>
            </a:pPr>
            <a:r>
              <a:rPr lang="en-GB" altLang="fr-FR" sz="1200" i="1"/>
              <a:t>8 μm² diode features nearly 20 % higher SNR (MPV)</a:t>
            </a:r>
          </a:p>
          <a:p>
            <a:pPr lvl="1">
              <a:lnSpc>
                <a:spcPct val="105000"/>
              </a:lnSpc>
            </a:pPr>
            <a:r>
              <a:rPr lang="en-GB" altLang="fr-FR" sz="1400" i="1"/>
              <a:t>Detection efficiency ≥ 99.5% while Fake hit ratio ≤ O(10</a:t>
            </a:r>
            <a:r>
              <a:rPr lang="en-GB" altLang="fr-FR" sz="1400" i="1" baseline="30000"/>
              <a:t>−5</a:t>
            </a:r>
            <a:r>
              <a:rPr lang="en-GB" altLang="fr-FR" sz="1400" i="1"/>
              <a:t>)</a:t>
            </a:r>
          </a:p>
          <a:p>
            <a:pPr lvl="1">
              <a:lnSpc>
                <a:spcPct val="105000"/>
              </a:lnSpc>
            </a:pPr>
            <a:r>
              <a:rPr lang="en-GB" altLang="fr-FR" sz="1400" i="1"/>
              <a:t>22×33 μm</a:t>
            </a:r>
            <a:r>
              <a:rPr lang="en-GB" altLang="fr-FR" sz="1200" i="1"/>
              <a:t>² </a:t>
            </a:r>
            <a:r>
              <a:rPr lang="en-GB" altLang="fr-FR" sz="1400" i="1"/>
              <a:t>binary pixel resolution: ~ 5-5.5 µm as expected from former studies</a:t>
            </a:r>
          </a:p>
          <a:p>
            <a:pPr lvl="1">
              <a:lnSpc>
                <a:spcPct val="105000"/>
              </a:lnSpc>
            </a:pPr>
            <a:r>
              <a:rPr lang="en-GB" altLang="fr-FR" sz="1400" i="1"/>
              <a:t>Ionisation radiation tolerance assessment under way</a:t>
            </a:r>
          </a:p>
        </p:txBody>
      </p:sp>
      <p:sp>
        <p:nvSpPr>
          <p:cNvPr id="444433" name="Text Box 17"/>
          <p:cNvSpPr txBox="1">
            <a:spLocks noChangeArrowheads="1"/>
          </p:cNvSpPr>
          <p:nvPr/>
        </p:nvSpPr>
        <p:spPr bwMode="auto">
          <a:xfrm>
            <a:off x="3959225" y="3824288"/>
            <a:ext cx="2241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altLang="fr-FR" sz="1200">
                <a:solidFill>
                  <a:srgbClr val="FF0000"/>
                </a:solidFill>
                <a:latin typeface="Calibri" pitchFamily="34" charset="0"/>
              </a:rPr>
              <a:t>Pixel not corrected for RTS noise</a:t>
            </a:r>
          </a:p>
        </p:txBody>
      </p:sp>
      <p:sp>
        <p:nvSpPr>
          <p:cNvPr id="444434" name="Text Box 18"/>
          <p:cNvSpPr txBox="1">
            <a:spLocks noChangeArrowheads="1"/>
          </p:cNvSpPr>
          <p:nvPr/>
        </p:nvSpPr>
        <p:spPr bwMode="auto">
          <a:xfrm>
            <a:off x="4933950" y="4132263"/>
            <a:ext cx="72866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ENC ~ 17 e</a:t>
            </a:r>
            <a:r>
              <a:rPr lang="fr-FR" altLang="fr-FR" baseline="30000">
                <a:solidFill>
                  <a:schemeClr val="bg2"/>
                </a:solidFill>
                <a:latin typeface="Calibri" pitchFamily="34" charset="0"/>
              </a:rPr>
              <a:t>-</a:t>
            </a: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44435" name="Text Box 19"/>
          <p:cNvSpPr txBox="1">
            <a:spLocks noChangeArrowheads="1"/>
          </p:cNvSpPr>
          <p:nvPr/>
        </p:nvSpPr>
        <p:spPr bwMode="auto">
          <a:xfrm>
            <a:off x="7212013" y="4132263"/>
            <a:ext cx="6715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ENC ~ 4 e</a:t>
            </a:r>
            <a:r>
              <a:rPr lang="fr-FR" altLang="fr-FR" baseline="30000">
                <a:solidFill>
                  <a:schemeClr val="bg2"/>
                </a:solidFill>
                <a:latin typeface="Calibri" pitchFamily="34" charset="0"/>
              </a:rPr>
              <a:t>-</a:t>
            </a: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444442" name="Picture 26" descr="Mi22thr_B_HR18_30C_transfert_func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781300"/>
            <a:ext cx="2846388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812088" y="6561138"/>
            <a:ext cx="1223962" cy="2317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BFA18D6-C385-4436-A568-62F55406F6ED}" type="slidenum">
              <a:rPr lang="fr-FR"/>
              <a:pPr/>
              <a:t>13</a:t>
            </a:fld>
            <a:endParaRPr lang="fr-FR" dirty="0"/>
          </a:p>
        </p:txBody>
      </p:sp>
      <p:sp>
        <p:nvSpPr>
          <p:cNvPr id="2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561138"/>
            <a:ext cx="7416800" cy="231775"/>
          </a:xfrm>
        </p:spPr>
        <p:txBody>
          <a:bodyPr/>
          <a:lstStyle/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00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20"/>
            <a:ext cx="9144000" cy="468313"/>
          </a:xfrm>
        </p:spPr>
        <p:txBody>
          <a:bodyPr/>
          <a:lstStyle/>
          <a:p>
            <a:r>
              <a:rPr lang="en-GB" altLang="fr-FR"/>
              <a:t>Upstream of ASTRAL sensor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2133600"/>
            <a:ext cx="8964612" cy="4464050"/>
          </a:xfrm>
        </p:spPr>
        <p:txBody>
          <a:bodyPr/>
          <a:lstStyle/>
          <a:p>
            <a:r>
              <a:rPr lang="en-GB" altLang="fr-FR" sz="1600" i="1"/>
              <a:t>Thanks to the quadruple-well technology, discriminator integrated inside each pixel</a:t>
            </a:r>
          </a:p>
          <a:p>
            <a:pPr lvl="1"/>
            <a:r>
              <a:rPr lang="en-GB" altLang="fr-FR" sz="1400" i="1"/>
              <a:t>Analogue buffer driving the long distance column line is no longer needed</a:t>
            </a:r>
          </a:p>
          <a:p>
            <a:pPr lvl="2"/>
            <a:r>
              <a:rPr lang="en-GB" altLang="fr-FR" sz="1200" i="1"/>
              <a:t>Static current consumption reduced from ~120 µA to ~14 µA per pixel </a:t>
            </a:r>
          </a:p>
          <a:p>
            <a:pPr lvl="1"/>
            <a:r>
              <a:rPr lang="en-GB" altLang="fr-FR" sz="1400" i="1"/>
              <a:t> Readout time per row can be halved down to 100 ns (2 rows at once) due to small local parasitic</a:t>
            </a:r>
            <a:r>
              <a:rPr lang="en-GB" altLang="fr-FR" sz="1400"/>
              <a:t> </a:t>
            </a:r>
            <a:endParaRPr lang="en-GB" altLang="fr-FR" sz="1400" i="1"/>
          </a:p>
          <a:p>
            <a:r>
              <a:rPr lang="en-GB" altLang="fr-FR" sz="1600" i="1"/>
              <a:t>Sensing node &amp; in-pixel pre-amplification as in MISTRAL sensors</a:t>
            </a:r>
          </a:p>
          <a:p>
            <a:r>
              <a:rPr lang="en-GB" altLang="fr-FR" sz="1600" i="1"/>
              <a:t>In-pixel discrimination</a:t>
            </a:r>
          </a:p>
          <a:p>
            <a:pPr lvl="1"/>
            <a:r>
              <a:rPr lang="en-GB" altLang="fr-FR" sz="1400" i="1"/>
              <a:t>Topology selected among 3 topologies implemented in the 1st prototype AROM0</a:t>
            </a:r>
          </a:p>
          <a:p>
            <a:pPr lvl="1"/>
            <a:r>
              <a:rPr lang="en-GB" altLang="fr-FR" sz="1400" i="1"/>
              <a:t>Test results in laboratory: total noise ~30 e-, </a:t>
            </a:r>
            <a:r>
              <a:rPr lang="en-GB" altLang="fr-FR" sz="1400" i="1">
                <a:sym typeface="Wingdings" pitchFamily="2" charset="2"/>
              </a:rPr>
              <a:t>  ENC 1.5-2 times higher but phenomena understood</a:t>
            </a:r>
            <a:endParaRPr lang="en-GB" altLang="fr-FR" sz="1400" i="1"/>
          </a:p>
          <a:p>
            <a:pPr lvl="1"/>
            <a:r>
              <a:rPr lang="en-GB" altLang="fr-FR" sz="1400" i="1">
                <a:sym typeface="Wingdings" pitchFamily="2" charset="2"/>
              </a:rPr>
              <a:t>Full functionality validated </a:t>
            </a:r>
            <a:endParaRPr lang="en-GB" altLang="fr-FR" sz="1400" i="1"/>
          </a:p>
          <a:p>
            <a:pPr lvl="4"/>
            <a:endParaRPr lang="en-GB" altLang="fr-FR" sz="1000" i="1">
              <a:sym typeface="Wingdings" pitchFamily="2" charset="2"/>
            </a:endParaRPr>
          </a:p>
          <a:p>
            <a:pPr lvl="1"/>
            <a:endParaRPr lang="en-GB" altLang="fr-FR" sz="1400" i="1">
              <a:sym typeface="Wingdings" pitchFamily="2" charset="2"/>
            </a:endParaRPr>
          </a:p>
          <a:p>
            <a:pPr lvl="1"/>
            <a:endParaRPr lang="en-GB" altLang="fr-FR" sz="1400" i="1">
              <a:sym typeface="Wingdings" pitchFamily="2" charset="2"/>
            </a:endParaRPr>
          </a:p>
          <a:p>
            <a:pPr lvl="1"/>
            <a:endParaRPr lang="en-GB" altLang="fr-FR" sz="1400" i="1">
              <a:sym typeface="Wingdings" pitchFamily="2" charset="2"/>
            </a:endParaRPr>
          </a:p>
          <a:p>
            <a:pPr lvl="1"/>
            <a:endParaRPr lang="en-GB" altLang="fr-FR" sz="1400" i="1">
              <a:sym typeface="Wingdings" pitchFamily="2" charset="2"/>
            </a:endParaRPr>
          </a:p>
          <a:p>
            <a:pPr lvl="1"/>
            <a:endParaRPr lang="en-GB" altLang="fr-FR" sz="1400" i="1">
              <a:sym typeface="Wingdings" pitchFamily="2" charset="2"/>
            </a:endParaRPr>
          </a:p>
          <a:p>
            <a:pPr lvl="1"/>
            <a:endParaRPr lang="en-GB" altLang="fr-FR" sz="1400" i="1">
              <a:sym typeface="Wingdings" pitchFamily="2" charset="2"/>
            </a:endParaRPr>
          </a:p>
          <a:p>
            <a:r>
              <a:rPr lang="en-GB" altLang="fr-FR" sz="1600" i="1">
                <a:sym typeface="Wingdings" pitchFamily="2" charset="2"/>
              </a:rPr>
              <a:t> Further R&amp;D will focus on large sensor integration along with power consumption and noise reduction</a:t>
            </a:r>
          </a:p>
        </p:txBody>
      </p:sp>
      <p:sp>
        <p:nvSpPr>
          <p:cNvPr id="445503" name="Line 63"/>
          <p:cNvSpPr>
            <a:spLocks noChangeShapeType="1"/>
          </p:cNvSpPr>
          <p:nvPr/>
        </p:nvSpPr>
        <p:spPr bwMode="auto">
          <a:xfrm flipH="1">
            <a:off x="7847013" y="850900"/>
            <a:ext cx="1270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5505" name="Line 65"/>
          <p:cNvSpPr>
            <a:spLocks noChangeShapeType="1"/>
          </p:cNvSpPr>
          <p:nvPr/>
        </p:nvSpPr>
        <p:spPr bwMode="auto">
          <a:xfrm flipV="1">
            <a:off x="7954963" y="76517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5507" name="Text Box 67"/>
          <p:cNvSpPr txBox="1">
            <a:spLocks noChangeArrowheads="1"/>
          </p:cNvSpPr>
          <p:nvPr/>
        </p:nvSpPr>
        <p:spPr bwMode="auto">
          <a:xfrm>
            <a:off x="8170863" y="628650"/>
            <a:ext cx="517525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 sz="1000">
                <a:latin typeface="Calibri" pitchFamily="34" charset="0"/>
              </a:rPr>
              <a:t>44 µm</a:t>
            </a:r>
          </a:p>
        </p:txBody>
      </p:sp>
      <p:sp>
        <p:nvSpPr>
          <p:cNvPr id="445508" name="Text Box 68"/>
          <p:cNvSpPr txBox="1">
            <a:spLocks noChangeArrowheads="1"/>
          </p:cNvSpPr>
          <p:nvPr/>
        </p:nvSpPr>
        <p:spPr bwMode="auto">
          <a:xfrm rot="-5400000">
            <a:off x="7567613" y="1477963"/>
            <a:ext cx="517525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 sz="1000">
                <a:latin typeface="Calibri" pitchFamily="34" charset="0"/>
              </a:rPr>
              <a:t>66 µm</a:t>
            </a:r>
          </a:p>
        </p:txBody>
      </p:sp>
      <p:sp>
        <p:nvSpPr>
          <p:cNvPr id="445509" name="Text Box 69"/>
          <p:cNvSpPr txBox="1">
            <a:spLocks noChangeArrowheads="1"/>
          </p:cNvSpPr>
          <p:nvPr/>
        </p:nvSpPr>
        <p:spPr bwMode="auto">
          <a:xfrm>
            <a:off x="8062913" y="2290763"/>
            <a:ext cx="809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 sz="1200">
                <a:latin typeface="Calibri" pitchFamily="34" charset="0"/>
              </a:rPr>
              <a:t>2x2 pixels</a:t>
            </a:r>
          </a:p>
        </p:txBody>
      </p:sp>
      <p:pic>
        <p:nvPicPr>
          <p:cNvPr id="4454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913" y="814388"/>
            <a:ext cx="106838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516" name="Picture 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0" t="32776" r="1526" b="35439"/>
          <a:stretch>
            <a:fillRect/>
          </a:stretch>
        </p:blipFill>
        <p:spPr bwMode="auto">
          <a:xfrm>
            <a:off x="287338" y="4527550"/>
            <a:ext cx="3889375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5518" name="Picture 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775" y="4572000"/>
            <a:ext cx="3860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5520" name="Text Box 80"/>
          <p:cNvSpPr txBox="1">
            <a:spLocks noChangeArrowheads="1"/>
          </p:cNvSpPr>
          <p:nvPr/>
        </p:nvSpPr>
        <p:spPr bwMode="auto">
          <a:xfrm>
            <a:off x="2087563" y="4797425"/>
            <a:ext cx="874712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Thermal Noise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ENC ~ 28 e</a:t>
            </a:r>
            <a:r>
              <a:rPr lang="fr-FR" altLang="fr-FR" baseline="30000">
                <a:solidFill>
                  <a:schemeClr val="bg2"/>
                </a:solidFill>
                <a:latin typeface="Calibri" pitchFamily="34" charset="0"/>
              </a:rPr>
              <a:t>-</a:t>
            </a:r>
          </a:p>
        </p:txBody>
      </p:sp>
      <p:sp>
        <p:nvSpPr>
          <p:cNvPr id="445521" name="Text Box 81"/>
          <p:cNvSpPr txBox="1">
            <a:spLocks noChangeArrowheads="1"/>
          </p:cNvSpPr>
          <p:nvPr/>
        </p:nvSpPr>
        <p:spPr bwMode="auto">
          <a:xfrm>
            <a:off x="5400675" y="4797425"/>
            <a:ext cx="646113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FPN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>
                <a:solidFill>
                  <a:schemeClr val="bg2"/>
                </a:solidFill>
                <a:latin typeface="Calibri" pitchFamily="34" charset="0"/>
              </a:rPr>
              <a:t>ENC ~ 7 e</a:t>
            </a:r>
            <a:r>
              <a:rPr lang="fr-FR" altLang="fr-FR" baseline="30000">
                <a:solidFill>
                  <a:schemeClr val="bg2"/>
                </a:solidFill>
                <a:latin typeface="Calibri" pitchFamily="34" charset="0"/>
              </a:rPr>
              <a:t>-</a:t>
            </a:r>
          </a:p>
        </p:txBody>
      </p:sp>
      <p:grpSp>
        <p:nvGrpSpPr>
          <p:cNvPr id="445529" name="Group 89"/>
          <p:cNvGrpSpPr>
            <a:grpSpLocks/>
          </p:cNvGrpSpPr>
          <p:nvPr/>
        </p:nvGrpSpPr>
        <p:grpSpPr bwMode="auto">
          <a:xfrm>
            <a:off x="7007225" y="3271838"/>
            <a:ext cx="588963" cy="733425"/>
            <a:chOff x="4414" y="2061"/>
            <a:chExt cx="371" cy="462"/>
          </a:xfrm>
        </p:grpSpPr>
        <p:sp>
          <p:nvSpPr>
            <p:cNvPr id="445522" name="Text Box 82"/>
            <p:cNvSpPr txBox="1">
              <a:spLocks noChangeArrowheads="1"/>
            </p:cNvSpPr>
            <p:nvPr/>
          </p:nvSpPr>
          <p:spPr bwMode="auto">
            <a:xfrm>
              <a:off x="4414" y="2061"/>
              <a:ext cx="371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/>
                <a:t>AROM-0</a:t>
              </a:r>
            </a:p>
          </p:txBody>
        </p:sp>
        <p:pic>
          <p:nvPicPr>
            <p:cNvPr id="445525" name="Picture 85" descr="IPHC18032013_Page_0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7" y="2187"/>
              <a:ext cx="317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5528" name="Group 88"/>
          <p:cNvGrpSpPr>
            <a:grpSpLocks/>
          </p:cNvGrpSpPr>
          <p:nvPr/>
        </p:nvGrpSpPr>
        <p:grpSpPr bwMode="auto">
          <a:xfrm>
            <a:off x="8027988" y="4991100"/>
            <a:ext cx="1033462" cy="1209675"/>
            <a:chOff x="5080" y="1919"/>
            <a:chExt cx="651" cy="762"/>
          </a:xfrm>
        </p:grpSpPr>
        <p:sp>
          <p:nvSpPr>
            <p:cNvPr id="445523" name="Text Box 83"/>
            <p:cNvSpPr txBox="1">
              <a:spLocks noChangeArrowheads="1"/>
            </p:cNvSpPr>
            <p:nvPr/>
          </p:nvSpPr>
          <p:spPr bwMode="auto">
            <a:xfrm>
              <a:off x="5198" y="1919"/>
              <a:ext cx="371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>
                  <a:solidFill>
                    <a:srgbClr val="FF3300"/>
                  </a:solidFill>
                </a:rPr>
                <a:t>AROM-1</a:t>
              </a:r>
            </a:p>
          </p:txBody>
        </p:sp>
        <p:pic>
          <p:nvPicPr>
            <p:cNvPr id="445524" name="Picture 84" descr="AROM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" y="2047"/>
              <a:ext cx="507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5526" name="Picture 86" descr="AROM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6" y="2092"/>
              <a:ext cx="507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5527" name="Picture 87" descr="AROM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" y="2137"/>
              <a:ext cx="507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45530" name="Object 90"/>
          <p:cNvGraphicFramePr>
            <a:graphicFrameLocks noChangeAspect="1"/>
          </p:cNvGraphicFramePr>
          <p:nvPr/>
        </p:nvGraphicFramePr>
        <p:xfrm>
          <a:off x="1008063" y="654050"/>
          <a:ext cx="6096000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9" name="Visio" r:id="rId8" imgW="12525851" imgH="3261360" progId="Visio.Drawing.11">
                  <p:embed/>
                </p:oleObj>
              </mc:Choice>
              <mc:Fallback>
                <p:oleObj name="Visio" r:id="rId8" imgW="12525851" imgH="326136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654050"/>
                        <a:ext cx="6096000" cy="158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812088" y="6561138"/>
            <a:ext cx="1223962" cy="2317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BFA18D6-C385-4436-A568-62F55406F6ED}" type="slidenum">
              <a:rPr lang="fr-FR"/>
              <a:pPr/>
              <a:t>14</a:t>
            </a:fld>
            <a:endParaRPr lang="fr-FR" dirty="0"/>
          </a:p>
        </p:txBody>
      </p:sp>
      <p:sp>
        <p:nvSpPr>
          <p:cNvPr id="2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561138"/>
            <a:ext cx="7416800" cy="231775"/>
          </a:xfrm>
        </p:spPr>
        <p:txBody>
          <a:bodyPr/>
          <a:lstStyle/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48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59"/>
            <a:ext cx="9144000" cy="468313"/>
          </a:xfrm>
        </p:spPr>
        <p:txBody>
          <a:bodyPr/>
          <a:lstStyle/>
          <a:p>
            <a:r>
              <a:rPr lang="en-GB" altLang="fr-FR"/>
              <a:t>Downstream of Sensors: Zero Suppression Logic (SUZE02)</a:t>
            </a:r>
          </a:p>
        </p:txBody>
      </p:sp>
      <p:sp>
        <p:nvSpPr>
          <p:cNvPr id="465515" name="Rectangle 619"/>
          <p:cNvSpPr>
            <a:spLocks noGrp="1" noChangeArrowheads="1"/>
          </p:cNvSpPr>
          <p:nvPr>
            <p:ph type="body" idx="1"/>
          </p:nvPr>
        </p:nvSpPr>
        <p:spPr>
          <a:xfrm>
            <a:off x="71438" y="657225"/>
            <a:ext cx="8858250" cy="58674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fr-FR" sz="1600" i="1"/>
              <a:t>Identical both for MISTRAL &amp; ASTRAL architecture</a:t>
            </a:r>
          </a:p>
          <a:p>
            <a:pPr lvl="1">
              <a:lnSpc>
                <a:spcPct val="90000"/>
              </a:lnSpc>
            </a:pPr>
            <a:r>
              <a:rPr lang="en-GB" altLang="fr-FR" sz="1400" i="1"/>
              <a:t>AD conversion (pixel-level or column-level) outputs are connected to inputs of SUZE</a:t>
            </a:r>
          </a:p>
          <a:p>
            <a:pPr>
              <a:lnSpc>
                <a:spcPct val="90000"/>
              </a:lnSpc>
            </a:pPr>
            <a:endParaRPr lang="en-GB" altLang="fr-FR" sz="1600" i="1"/>
          </a:p>
          <a:p>
            <a:pPr>
              <a:lnSpc>
                <a:spcPct val="90000"/>
              </a:lnSpc>
            </a:pPr>
            <a:endParaRPr lang="en-GB" altLang="fr-FR" sz="1600" i="1"/>
          </a:p>
          <a:p>
            <a:pPr>
              <a:lnSpc>
                <a:spcPct val="90000"/>
              </a:lnSpc>
            </a:pPr>
            <a:endParaRPr lang="en-GB" altLang="fr-FR" sz="1600" i="1"/>
          </a:p>
          <a:p>
            <a:pPr>
              <a:lnSpc>
                <a:spcPct val="90000"/>
              </a:lnSpc>
            </a:pPr>
            <a:endParaRPr lang="en-GB" altLang="fr-FR" sz="1600" i="1"/>
          </a:p>
          <a:p>
            <a:pPr>
              <a:lnSpc>
                <a:spcPct val="90000"/>
              </a:lnSpc>
            </a:pPr>
            <a:endParaRPr lang="en-GB" altLang="fr-FR" sz="1600" i="1"/>
          </a:p>
          <a:p>
            <a:pPr>
              <a:lnSpc>
                <a:spcPct val="90000"/>
              </a:lnSpc>
            </a:pPr>
            <a:endParaRPr lang="en-GB" altLang="fr-FR" sz="1600" i="1"/>
          </a:p>
          <a:p>
            <a:pPr lvl="4">
              <a:lnSpc>
                <a:spcPct val="90000"/>
              </a:lnSpc>
            </a:pPr>
            <a:endParaRPr lang="en-GB" altLang="fr-FR" sz="600" i="1"/>
          </a:p>
          <a:p>
            <a:pPr>
              <a:lnSpc>
                <a:spcPct val="90000"/>
              </a:lnSpc>
            </a:pPr>
            <a:r>
              <a:rPr lang="en-GB" altLang="fr-FR" sz="1600" i="1"/>
              <a:t>Encoding: more efficient than SUZE01 implemented in MIMOSA28 sensor</a:t>
            </a:r>
          </a:p>
          <a:p>
            <a:pPr lvl="1">
              <a:lnSpc>
                <a:spcPct val="90000"/>
              </a:lnSpc>
            </a:pPr>
            <a:r>
              <a:rPr lang="en-GB" altLang="fr-FR" sz="1400" i="1"/>
              <a:t>Sizable and suitable to process the binary information generated by a 1 cm long pixel array </a:t>
            </a:r>
          </a:p>
          <a:p>
            <a:pPr lvl="2">
              <a:lnSpc>
                <a:spcPct val="90000"/>
              </a:lnSpc>
            </a:pPr>
            <a:r>
              <a:rPr lang="en-GB" altLang="fr-FR" sz="1200" i="1"/>
              <a:t>Hit density of ~100 hits/collision/cm² + safety factor of 3-4 </a:t>
            </a:r>
          </a:p>
          <a:p>
            <a:pPr lvl="2">
              <a:lnSpc>
                <a:spcPct val="90000"/>
              </a:lnSpc>
            </a:pPr>
            <a:r>
              <a:rPr lang="en-GB" altLang="zh-CN" sz="1200" i="1">
                <a:ea typeface="宋体" pitchFamily="2" charset="-122"/>
              </a:rPr>
              <a:t>Compression factor: 1 to 4 order of magnitudes</a:t>
            </a:r>
          </a:p>
          <a:p>
            <a:pPr lvl="1">
              <a:lnSpc>
                <a:spcPct val="90000"/>
              </a:lnSpc>
            </a:pPr>
            <a:r>
              <a:rPr lang="en-GB" altLang="zh-CN" sz="1400" i="1">
                <a:ea typeface="宋体" pitchFamily="2" charset="-122"/>
              </a:rPr>
              <a:t>Identify hit clusters in 4x5 pixel windows</a:t>
            </a:r>
          </a:p>
          <a:p>
            <a:pPr lvl="1">
              <a:lnSpc>
                <a:spcPct val="90000"/>
              </a:lnSpc>
            </a:pPr>
            <a:r>
              <a:rPr lang="en-GB" altLang="zh-CN" sz="1400" i="1">
                <a:ea typeface="宋体" pitchFamily="2" charset="-122"/>
              </a:rPr>
              <a:t>Store Results in 4 SRAM blocks allowing either continuous or triggered readout </a:t>
            </a:r>
          </a:p>
          <a:p>
            <a:pPr lvl="1">
              <a:lnSpc>
                <a:spcPct val="90000"/>
              </a:lnSpc>
            </a:pPr>
            <a:r>
              <a:rPr lang="en-GB" altLang="zh-CN" sz="1400" i="1">
                <a:ea typeface="宋体" pitchFamily="2" charset="-122"/>
              </a:rPr>
              <a:t>Multiplex  Sparsified data onto a serial LVDS output </a:t>
            </a:r>
          </a:p>
          <a:p>
            <a:pPr lvl="2">
              <a:lnSpc>
                <a:spcPct val="90000"/>
              </a:lnSpc>
            </a:pPr>
            <a:r>
              <a:rPr lang="en-GB" altLang="zh-CN" sz="1200" i="1">
                <a:ea typeface="宋体" pitchFamily="2" charset="-122"/>
              </a:rPr>
              <a:t>Prototype data rate: 320 Mbit/s per channel (1 or 2 channels in SUZE02)</a:t>
            </a:r>
          </a:p>
          <a:p>
            <a:pPr lvl="4">
              <a:lnSpc>
                <a:spcPct val="90000"/>
              </a:lnSpc>
            </a:pPr>
            <a:endParaRPr lang="en-GB" altLang="zh-CN" sz="600" i="1"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GB" altLang="zh-CN" sz="1600" i="1">
                <a:ea typeface="宋体" pitchFamily="2" charset="-122"/>
              </a:rPr>
              <a:t>SUZE02 preliminary test results: functional for main configurations @ full speed </a:t>
            </a:r>
          </a:p>
          <a:p>
            <a:pPr lvl="1">
              <a:lnSpc>
                <a:spcPct val="90000"/>
              </a:lnSpc>
            </a:pPr>
            <a:r>
              <a:rPr lang="en-GB" altLang="zh-CN" sz="1400" i="1">
                <a:ea typeface="宋体" pitchFamily="2" charset="-122"/>
              </a:rPr>
              <a:t>Full sequence of signal processing steps validated using various types of patterns</a:t>
            </a:r>
          </a:p>
          <a:p>
            <a:pPr lvl="1">
              <a:lnSpc>
                <a:spcPct val="90000"/>
              </a:lnSpc>
            </a:pPr>
            <a:r>
              <a:rPr lang="en-GB" altLang="zh-CN" sz="1400" i="1">
                <a:ea typeface="宋体" pitchFamily="2" charset="-122"/>
              </a:rPr>
              <a:t>SEU has to be evaluated</a:t>
            </a:r>
          </a:p>
          <a:p>
            <a:pPr lvl="4">
              <a:lnSpc>
                <a:spcPct val="90000"/>
              </a:lnSpc>
            </a:pPr>
            <a:endParaRPr lang="en-GB" altLang="zh-CN" sz="600" i="1"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GB" altLang="zh-CN" sz="1600" i="1">
                <a:ea typeface="宋体" pitchFamily="2" charset="-122"/>
              </a:rPr>
              <a:t>MISTRAL / ASTRAL: 0.5-1 Gbit/s data rate required </a:t>
            </a:r>
          </a:p>
          <a:p>
            <a:pPr lvl="1">
              <a:lnSpc>
                <a:spcPct val="90000"/>
              </a:lnSpc>
            </a:pPr>
            <a:r>
              <a:rPr lang="en-GB" altLang="zh-CN" sz="1400" i="1">
                <a:ea typeface="宋体" pitchFamily="2" charset="-122"/>
              </a:rPr>
              <a:t>One channel output per sensor</a:t>
            </a:r>
          </a:p>
          <a:p>
            <a:pPr lvl="2">
              <a:lnSpc>
                <a:spcPct val="90000"/>
              </a:lnSpc>
            </a:pPr>
            <a:r>
              <a:rPr lang="en-GB" altLang="zh-CN" sz="1200" i="1">
                <a:ea typeface="宋体" pitchFamily="2" charset="-122"/>
              </a:rPr>
              <a:t>INFN Torino is working on data transmission up to 2 Gbit/s </a:t>
            </a:r>
          </a:p>
          <a:p>
            <a:pPr lvl="4">
              <a:lnSpc>
                <a:spcPct val="90000"/>
              </a:lnSpc>
            </a:pPr>
            <a:endParaRPr lang="en-GB" altLang="zh-CN" sz="1000" i="1">
              <a:ea typeface="宋体" pitchFamily="2" charset="-122"/>
            </a:endParaRPr>
          </a:p>
        </p:txBody>
      </p:sp>
      <p:grpSp>
        <p:nvGrpSpPr>
          <p:cNvPr id="467158" name="Group 1238"/>
          <p:cNvGrpSpPr>
            <a:grpSpLocks/>
          </p:cNvGrpSpPr>
          <p:nvPr/>
        </p:nvGrpSpPr>
        <p:grpSpPr bwMode="auto">
          <a:xfrm>
            <a:off x="971550" y="1233488"/>
            <a:ext cx="5937250" cy="1604962"/>
            <a:chOff x="612" y="809"/>
            <a:chExt cx="3740" cy="1011"/>
          </a:xfrm>
        </p:grpSpPr>
        <p:sp>
          <p:nvSpPr>
            <p:cNvPr id="465517" name="Rectangle 621"/>
            <p:cNvSpPr>
              <a:spLocks noChangeArrowheads="1"/>
            </p:cNvSpPr>
            <p:nvPr/>
          </p:nvSpPr>
          <p:spPr bwMode="auto">
            <a:xfrm>
              <a:off x="988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18" name="Rectangle 622"/>
            <p:cNvSpPr>
              <a:spLocks noChangeArrowheads="1"/>
            </p:cNvSpPr>
            <p:nvPr/>
          </p:nvSpPr>
          <p:spPr bwMode="auto">
            <a:xfrm>
              <a:off x="988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19" name="Rectangle 623"/>
            <p:cNvSpPr>
              <a:spLocks noChangeArrowheads="1"/>
            </p:cNvSpPr>
            <p:nvPr/>
          </p:nvSpPr>
          <p:spPr bwMode="auto">
            <a:xfrm>
              <a:off x="988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20" name="Rectangle 624"/>
            <p:cNvSpPr>
              <a:spLocks noChangeArrowheads="1"/>
            </p:cNvSpPr>
            <p:nvPr/>
          </p:nvSpPr>
          <p:spPr bwMode="auto">
            <a:xfrm>
              <a:off x="988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21" name="Rectangle 625"/>
            <p:cNvSpPr>
              <a:spLocks noChangeArrowheads="1"/>
            </p:cNvSpPr>
            <p:nvPr/>
          </p:nvSpPr>
          <p:spPr bwMode="auto">
            <a:xfrm>
              <a:off x="988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22" name="Rectangle 626"/>
            <p:cNvSpPr>
              <a:spLocks noChangeArrowheads="1"/>
            </p:cNvSpPr>
            <p:nvPr/>
          </p:nvSpPr>
          <p:spPr bwMode="auto">
            <a:xfrm>
              <a:off x="988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23" name="Rectangle 627"/>
            <p:cNvSpPr>
              <a:spLocks noChangeArrowheads="1"/>
            </p:cNvSpPr>
            <p:nvPr/>
          </p:nvSpPr>
          <p:spPr bwMode="auto">
            <a:xfrm>
              <a:off x="988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24" name="Rectangle 628"/>
            <p:cNvSpPr>
              <a:spLocks noChangeArrowheads="1"/>
            </p:cNvSpPr>
            <p:nvPr/>
          </p:nvSpPr>
          <p:spPr bwMode="auto">
            <a:xfrm>
              <a:off x="988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25" name="Rectangle 629"/>
            <p:cNvSpPr>
              <a:spLocks noChangeArrowheads="1"/>
            </p:cNvSpPr>
            <p:nvPr/>
          </p:nvSpPr>
          <p:spPr bwMode="auto">
            <a:xfrm>
              <a:off x="988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26" name="Rectangle 630"/>
            <p:cNvSpPr>
              <a:spLocks noChangeArrowheads="1"/>
            </p:cNvSpPr>
            <p:nvPr/>
          </p:nvSpPr>
          <p:spPr bwMode="auto">
            <a:xfrm>
              <a:off x="988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27" name="Rectangle 631"/>
            <p:cNvSpPr>
              <a:spLocks noChangeArrowheads="1"/>
            </p:cNvSpPr>
            <p:nvPr/>
          </p:nvSpPr>
          <p:spPr bwMode="auto">
            <a:xfrm>
              <a:off x="988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28" name="Rectangle 632"/>
            <p:cNvSpPr>
              <a:spLocks noChangeArrowheads="1"/>
            </p:cNvSpPr>
            <p:nvPr/>
          </p:nvSpPr>
          <p:spPr bwMode="auto">
            <a:xfrm>
              <a:off x="988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29" name="Rectangle 633"/>
            <p:cNvSpPr>
              <a:spLocks noChangeArrowheads="1"/>
            </p:cNvSpPr>
            <p:nvPr/>
          </p:nvSpPr>
          <p:spPr bwMode="auto">
            <a:xfrm>
              <a:off x="988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30" name="Rectangle 634"/>
            <p:cNvSpPr>
              <a:spLocks noChangeArrowheads="1"/>
            </p:cNvSpPr>
            <p:nvPr/>
          </p:nvSpPr>
          <p:spPr bwMode="auto">
            <a:xfrm>
              <a:off x="988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31" name="Rectangle 635"/>
            <p:cNvSpPr>
              <a:spLocks noChangeArrowheads="1"/>
            </p:cNvSpPr>
            <p:nvPr/>
          </p:nvSpPr>
          <p:spPr bwMode="auto">
            <a:xfrm>
              <a:off x="988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32" name="Rectangle 636"/>
            <p:cNvSpPr>
              <a:spLocks noChangeArrowheads="1"/>
            </p:cNvSpPr>
            <p:nvPr/>
          </p:nvSpPr>
          <p:spPr bwMode="auto">
            <a:xfrm>
              <a:off x="988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33" name="Rectangle 637"/>
            <p:cNvSpPr>
              <a:spLocks noChangeArrowheads="1"/>
            </p:cNvSpPr>
            <p:nvPr/>
          </p:nvSpPr>
          <p:spPr bwMode="auto">
            <a:xfrm>
              <a:off x="988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34" name="Rectangle 638"/>
            <p:cNvSpPr>
              <a:spLocks noChangeArrowheads="1"/>
            </p:cNvSpPr>
            <p:nvPr/>
          </p:nvSpPr>
          <p:spPr bwMode="auto">
            <a:xfrm>
              <a:off x="988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35" name="Rectangle 639"/>
            <p:cNvSpPr>
              <a:spLocks noChangeArrowheads="1"/>
            </p:cNvSpPr>
            <p:nvPr/>
          </p:nvSpPr>
          <p:spPr bwMode="auto">
            <a:xfrm>
              <a:off x="988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36" name="Rectangle 640"/>
            <p:cNvSpPr>
              <a:spLocks noChangeArrowheads="1"/>
            </p:cNvSpPr>
            <p:nvPr/>
          </p:nvSpPr>
          <p:spPr bwMode="auto">
            <a:xfrm>
              <a:off x="988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37" name="Rectangle 641"/>
            <p:cNvSpPr>
              <a:spLocks noChangeArrowheads="1"/>
            </p:cNvSpPr>
            <p:nvPr/>
          </p:nvSpPr>
          <p:spPr bwMode="auto">
            <a:xfrm>
              <a:off x="988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38" name="Rectangle 642"/>
            <p:cNvSpPr>
              <a:spLocks noChangeArrowheads="1"/>
            </p:cNvSpPr>
            <p:nvPr/>
          </p:nvSpPr>
          <p:spPr bwMode="auto">
            <a:xfrm>
              <a:off x="988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39" name="Rectangle 643"/>
            <p:cNvSpPr>
              <a:spLocks noChangeArrowheads="1"/>
            </p:cNvSpPr>
            <p:nvPr/>
          </p:nvSpPr>
          <p:spPr bwMode="auto">
            <a:xfrm>
              <a:off x="1077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40" name="Rectangle 644"/>
            <p:cNvSpPr>
              <a:spLocks noChangeArrowheads="1"/>
            </p:cNvSpPr>
            <p:nvPr/>
          </p:nvSpPr>
          <p:spPr bwMode="auto">
            <a:xfrm>
              <a:off x="1077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41" name="Rectangle 645"/>
            <p:cNvSpPr>
              <a:spLocks noChangeArrowheads="1"/>
            </p:cNvSpPr>
            <p:nvPr/>
          </p:nvSpPr>
          <p:spPr bwMode="auto">
            <a:xfrm>
              <a:off x="1077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42" name="Rectangle 646"/>
            <p:cNvSpPr>
              <a:spLocks noChangeArrowheads="1"/>
            </p:cNvSpPr>
            <p:nvPr/>
          </p:nvSpPr>
          <p:spPr bwMode="auto">
            <a:xfrm>
              <a:off x="1077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43" name="Rectangle 647"/>
            <p:cNvSpPr>
              <a:spLocks noChangeArrowheads="1"/>
            </p:cNvSpPr>
            <p:nvPr/>
          </p:nvSpPr>
          <p:spPr bwMode="auto">
            <a:xfrm>
              <a:off x="1077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44" name="Rectangle 648"/>
            <p:cNvSpPr>
              <a:spLocks noChangeArrowheads="1"/>
            </p:cNvSpPr>
            <p:nvPr/>
          </p:nvSpPr>
          <p:spPr bwMode="auto">
            <a:xfrm>
              <a:off x="1077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45" name="Rectangle 649"/>
            <p:cNvSpPr>
              <a:spLocks noChangeArrowheads="1"/>
            </p:cNvSpPr>
            <p:nvPr/>
          </p:nvSpPr>
          <p:spPr bwMode="auto">
            <a:xfrm>
              <a:off x="1077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46" name="Rectangle 650"/>
            <p:cNvSpPr>
              <a:spLocks noChangeArrowheads="1"/>
            </p:cNvSpPr>
            <p:nvPr/>
          </p:nvSpPr>
          <p:spPr bwMode="auto">
            <a:xfrm>
              <a:off x="1077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47" name="Rectangle 651"/>
            <p:cNvSpPr>
              <a:spLocks noChangeArrowheads="1"/>
            </p:cNvSpPr>
            <p:nvPr/>
          </p:nvSpPr>
          <p:spPr bwMode="auto">
            <a:xfrm>
              <a:off x="1077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48" name="Rectangle 652"/>
            <p:cNvSpPr>
              <a:spLocks noChangeArrowheads="1"/>
            </p:cNvSpPr>
            <p:nvPr/>
          </p:nvSpPr>
          <p:spPr bwMode="auto">
            <a:xfrm>
              <a:off x="1077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49" name="Rectangle 653"/>
            <p:cNvSpPr>
              <a:spLocks noChangeArrowheads="1"/>
            </p:cNvSpPr>
            <p:nvPr/>
          </p:nvSpPr>
          <p:spPr bwMode="auto">
            <a:xfrm>
              <a:off x="1077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50" name="Rectangle 654"/>
            <p:cNvSpPr>
              <a:spLocks noChangeArrowheads="1"/>
            </p:cNvSpPr>
            <p:nvPr/>
          </p:nvSpPr>
          <p:spPr bwMode="auto">
            <a:xfrm>
              <a:off x="1077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51" name="Rectangle 655"/>
            <p:cNvSpPr>
              <a:spLocks noChangeArrowheads="1"/>
            </p:cNvSpPr>
            <p:nvPr/>
          </p:nvSpPr>
          <p:spPr bwMode="auto">
            <a:xfrm>
              <a:off x="1077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52" name="Rectangle 656"/>
            <p:cNvSpPr>
              <a:spLocks noChangeArrowheads="1"/>
            </p:cNvSpPr>
            <p:nvPr/>
          </p:nvSpPr>
          <p:spPr bwMode="auto">
            <a:xfrm>
              <a:off x="1077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53" name="Rectangle 657"/>
            <p:cNvSpPr>
              <a:spLocks noChangeArrowheads="1"/>
            </p:cNvSpPr>
            <p:nvPr/>
          </p:nvSpPr>
          <p:spPr bwMode="auto">
            <a:xfrm>
              <a:off x="1077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54" name="Rectangle 658"/>
            <p:cNvSpPr>
              <a:spLocks noChangeArrowheads="1"/>
            </p:cNvSpPr>
            <p:nvPr/>
          </p:nvSpPr>
          <p:spPr bwMode="auto">
            <a:xfrm>
              <a:off x="1077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55" name="Rectangle 659"/>
            <p:cNvSpPr>
              <a:spLocks noChangeArrowheads="1"/>
            </p:cNvSpPr>
            <p:nvPr/>
          </p:nvSpPr>
          <p:spPr bwMode="auto">
            <a:xfrm>
              <a:off x="1077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56" name="Rectangle 660"/>
            <p:cNvSpPr>
              <a:spLocks noChangeArrowheads="1"/>
            </p:cNvSpPr>
            <p:nvPr/>
          </p:nvSpPr>
          <p:spPr bwMode="auto">
            <a:xfrm>
              <a:off x="1077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57" name="Rectangle 661"/>
            <p:cNvSpPr>
              <a:spLocks noChangeArrowheads="1"/>
            </p:cNvSpPr>
            <p:nvPr/>
          </p:nvSpPr>
          <p:spPr bwMode="auto">
            <a:xfrm>
              <a:off x="1077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58" name="Rectangle 662"/>
            <p:cNvSpPr>
              <a:spLocks noChangeArrowheads="1"/>
            </p:cNvSpPr>
            <p:nvPr/>
          </p:nvSpPr>
          <p:spPr bwMode="auto">
            <a:xfrm>
              <a:off x="1077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59" name="Rectangle 663"/>
            <p:cNvSpPr>
              <a:spLocks noChangeArrowheads="1"/>
            </p:cNvSpPr>
            <p:nvPr/>
          </p:nvSpPr>
          <p:spPr bwMode="auto">
            <a:xfrm>
              <a:off x="1077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60" name="Rectangle 664"/>
            <p:cNvSpPr>
              <a:spLocks noChangeArrowheads="1"/>
            </p:cNvSpPr>
            <p:nvPr/>
          </p:nvSpPr>
          <p:spPr bwMode="auto">
            <a:xfrm>
              <a:off x="1077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61" name="Rectangle 665"/>
            <p:cNvSpPr>
              <a:spLocks noChangeArrowheads="1"/>
            </p:cNvSpPr>
            <p:nvPr/>
          </p:nvSpPr>
          <p:spPr bwMode="auto">
            <a:xfrm>
              <a:off x="1158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62" name="Rectangle 666"/>
            <p:cNvSpPr>
              <a:spLocks noChangeArrowheads="1"/>
            </p:cNvSpPr>
            <p:nvPr/>
          </p:nvSpPr>
          <p:spPr bwMode="auto">
            <a:xfrm>
              <a:off x="1158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63" name="Rectangle 667"/>
            <p:cNvSpPr>
              <a:spLocks noChangeArrowheads="1"/>
            </p:cNvSpPr>
            <p:nvPr/>
          </p:nvSpPr>
          <p:spPr bwMode="auto">
            <a:xfrm>
              <a:off x="1158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64" name="Rectangle 668"/>
            <p:cNvSpPr>
              <a:spLocks noChangeArrowheads="1"/>
            </p:cNvSpPr>
            <p:nvPr/>
          </p:nvSpPr>
          <p:spPr bwMode="auto">
            <a:xfrm>
              <a:off x="1158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65" name="Rectangle 669"/>
            <p:cNvSpPr>
              <a:spLocks noChangeArrowheads="1"/>
            </p:cNvSpPr>
            <p:nvPr/>
          </p:nvSpPr>
          <p:spPr bwMode="auto">
            <a:xfrm>
              <a:off x="1158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66" name="Rectangle 670"/>
            <p:cNvSpPr>
              <a:spLocks noChangeArrowheads="1"/>
            </p:cNvSpPr>
            <p:nvPr/>
          </p:nvSpPr>
          <p:spPr bwMode="auto">
            <a:xfrm>
              <a:off x="1158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67" name="Rectangle 671"/>
            <p:cNvSpPr>
              <a:spLocks noChangeArrowheads="1"/>
            </p:cNvSpPr>
            <p:nvPr/>
          </p:nvSpPr>
          <p:spPr bwMode="auto">
            <a:xfrm>
              <a:off x="1158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68" name="Rectangle 672"/>
            <p:cNvSpPr>
              <a:spLocks noChangeArrowheads="1"/>
            </p:cNvSpPr>
            <p:nvPr/>
          </p:nvSpPr>
          <p:spPr bwMode="auto">
            <a:xfrm>
              <a:off x="1158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69" name="Rectangle 673"/>
            <p:cNvSpPr>
              <a:spLocks noChangeArrowheads="1"/>
            </p:cNvSpPr>
            <p:nvPr/>
          </p:nvSpPr>
          <p:spPr bwMode="auto">
            <a:xfrm>
              <a:off x="1158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70" name="Rectangle 674"/>
            <p:cNvSpPr>
              <a:spLocks noChangeArrowheads="1"/>
            </p:cNvSpPr>
            <p:nvPr/>
          </p:nvSpPr>
          <p:spPr bwMode="auto">
            <a:xfrm>
              <a:off x="1158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71" name="Rectangle 675"/>
            <p:cNvSpPr>
              <a:spLocks noChangeArrowheads="1"/>
            </p:cNvSpPr>
            <p:nvPr/>
          </p:nvSpPr>
          <p:spPr bwMode="auto">
            <a:xfrm>
              <a:off x="1158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72" name="Rectangle 676"/>
            <p:cNvSpPr>
              <a:spLocks noChangeArrowheads="1"/>
            </p:cNvSpPr>
            <p:nvPr/>
          </p:nvSpPr>
          <p:spPr bwMode="auto">
            <a:xfrm>
              <a:off x="1158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73" name="Rectangle 677"/>
            <p:cNvSpPr>
              <a:spLocks noChangeArrowheads="1"/>
            </p:cNvSpPr>
            <p:nvPr/>
          </p:nvSpPr>
          <p:spPr bwMode="auto">
            <a:xfrm>
              <a:off x="1158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74" name="Rectangle 678"/>
            <p:cNvSpPr>
              <a:spLocks noChangeArrowheads="1"/>
            </p:cNvSpPr>
            <p:nvPr/>
          </p:nvSpPr>
          <p:spPr bwMode="auto">
            <a:xfrm>
              <a:off x="1158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75" name="Rectangle 679"/>
            <p:cNvSpPr>
              <a:spLocks noChangeArrowheads="1"/>
            </p:cNvSpPr>
            <p:nvPr/>
          </p:nvSpPr>
          <p:spPr bwMode="auto">
            <a:xfrm>
              <a:off x="1158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76" name="Rectangle 680"/>
            <p:cNvSpPr>
              <a:spLocks noChangeArrowheads="1"/>
            </p:cNvSpPr>
            <p:nvPr/>
          </p:nvSpPr>
          <p:spPr bwMode="auto">
            <a:xfrm>
              <a:off x="1158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77" name="Rectangle 681"/>
            <p:cNvSpPr>
              <a:spLocks noChangeArrowheads="1"/>
            </p:cNvSpPr>
            <p:nvPr/>
          </p:nvSpPr>
          <p:spPr bwMode="auto">
            <a:xfrm>
              <a:off x="1158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78" name="Rectangle 682"/>
            <p:cNvSpPr>
              <a:spLocks noChangeArrowheads="1"/>
            </p:cNvSpPr>
            <p:nvPr/>
          </p:nvSpPr>
          <p:spPr bwMode="auto">
            <a:xfrm>
              <a:off x="1158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79" name="Rectangle 683"/>
            <p:cNvSpPr>
              <a:spLocks noChangeArrowheads="1"/>
            </p:cNvSpPr>
            <p:nvPr/>
          </p:nvSpPr>
          <p:spPr bwMode="auto">
            <a:xfrm>
              <a:off x="1158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80" name="Rectangle 684"/>
            <p:cNvSpPr>
              <a:spLocks noChangeArrowheads="1"/>
            </p:cNvSpPr>
            <p:nvPr/>
          </p:nvSpPr>
          <p:spPr bwMode="auto">
            <a:xfrm>
              <a:off x="1158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81" name="Rectangle 685"/>
            <p:cNvSpPr>
              <a:spLocks noChangeArrowheads="1"/>
            </p:cNvSpPr>
            <p:nvPr/>
          </p:nvSpPr>
          <p:spPr bwMode="auto">
            <a:xfrm>
              <a:off x="1158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82" name="Rectangle 686"/>
            <p:cNvSpPr>
              <a:spLocks noChangeArrowheads="1"/>
            </p:cNvSpPr>
            <p:nvPr/>
          </p:nvSpPr>
          <p:spPr bwMode="auto">
            <a:xfrm>
              <a:off x="1158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83" name="Rectangle 687"/>
            <p:cNvSpPr>
              <a:spLocks noChangeArrowheads="1"/>
            </p:cNvSpPr>
            <p:nvPr/>
          </p:nvSpPr>
          <p:spPr bwMode="auto">
            <a:xfrm>
              <a:off x="1239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84" name="Rectangle 688"/>
            <p:cNvSpPr>
              <a:spLocks noChangeArrowheads="1"/>
            </p:cNvSpPr>
            <p:nvPr/>
          </p:nvSpPr>
          <p:spPr bwMode="auto">
            <a:xfrm>
              <a:off x="1239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85" name="Rectangle 689"/>
            <p:cNvSpPr>
              <a:spLocks noChangeArrowheads="1"/>
            </p:cNvSpPr>
            <p:nvPr/>
          </p:nvSpPr>
          <p:spPr bwMode="auto">
            <a:xfrm>
              <a:off x="1239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86" name="Rectangle 690"/>
            <p:cNvSpPr>
              <a:spLocks noChangeArrowheads="1"/>
            </p:cNvSpPr>
            <p:nvPr/>
          </p:nvSpPr>
          <p:spPr bwMode="auto">
            <a:xfrm>
              <a:off x="1239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87" name="Rectangle 691"/>
            <p:cNvSpPr>
              <a:spLocks noChangeArrowheads="1"/>
            </p:cNvSpPr>
            <p:nvPr/>
          </p:nvSpPr>
          <p:spPr bwMode="auto">
            <a:xfrm>
              <a:off x="1239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88" name="Rectangle 692"/>
            <p:cNvSpPr>
              <a:spLocks noChangeArrowheads="1"/>
            </p:cNvSpPr>
            <p:nvPr/>
          </p:nvSpPr>
          <p:spPr bwMode="auto">
            <a:xfrm>
              <a:off x="1239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89" name="Rectangle 693"/>
            <p:cNvSpPr>
              <a:spLocks noChangeArrowheads="1"/>
            </p:cNvSpPr>
            <p:nvPr/>
          </p:nvSpPr>
          <p:spPr bwMode="auto">
            <a:xfrm>
              <a:off x="1239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90" name="Rectangle 694"/>
            <p:cNvSpPr>
              <a:spLocks noChangeArrowheads="1"/>
            </p:cNvSpPr>
            <p:nvPr/>
          </p:nvSpPr>
          <p:spPr bwMode="auto">
            <a:xfrm>
              <a:off x="1239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91" name="Rectangle 695"/>
            <p:cNvSpPr>
              <a:spLocks noChangeArrowheads="1"/>
            </p:cNvSpPr>
            <p:nvPr/>
          </p:nvSpPr>
          <p:spPr bwMode="auto">
            <a:xfrm>
              <a:off x="1239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92" name="Rectangle 696"/>
            <p:cNvSpPr>
              <a:spLocks noChangeArrowheads="1"/>
            </p:cNvSpPr>
            <p:nvPr/>
          </p:nvSpPr>
          <p:spPr bwMode="auto">
            <a:xfrm>
              <a:off x="1239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93" name="Rectangle 697"/>
            <p:cNvSpPr>
              <a:spLocks noChangeArrowheads="1"/>
            </p:cNvSpPr>
            <p:nvPr/>
          </p:nvSpPr>
          <p:spPr bwMode="auto">
            <a:xfrm>
              <a:off x="1239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94" name="Rectangle 698"/>
            <p:cNvSpPr>
              <a:spLocks noChangeArrowheads="1"/>
            </p:cNvSpPr>
            <p:nvPr/>
          </p:nvSpPr>
          <p:spPr bwMode="auto">
            <a:xfrm>
              <a:off x="1239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95" name="Rectangle 699"/>
            <p:cNvSpPr>
              <a:spLocks noChangeArrowheads="1"/>
            </p:cNvSpPr>
            <p:nvPr/>
          </p:nvSpPr>
          <p:spPr bwMode="auto">
            <a:xfrm>
              <a:off x="1239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96" name="Rectangle 700"/>
            <p:cNvSpPr>
              <a:spLocks noChangeArrowheads="1"/>
            </p:cNvSpPr>
            <p:nvPr/>
          </p:nvSpPr>
          <p:spPr bwMode="auto">
            <a:xfrm>
              <a:off x="1239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97" name="Rectangle 701"/>
            <p:cNvSpPr>
              <a:spLocks noChangeArrowheads="1"/>
            </p:cNvSpPr>
            <p:nvPr/>
          </p:nvSpPr>
          <p:spPr bwMode="auto">
            <a:xfrm>
              <a:off x="1239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98" name="Rectangle 702"/>
            <p:cNvSpPr>
              <a:spLocks noChangeArrowheads="1"/>
            </p:cNvSpPr>
            <p:nvPr/>
          </p:nvSpPr>
          <p:spPr bwMode="auto">
            <a:xfrm>
              <a:off x="1239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599" name="Rectangle 703"/>
            <p:cNvSpPr>
              <a:spLocks noChangeArrowheads="1"/>
            </p:cNvSpPr>
            <p:nvPr/>
          </p:nvSpPr>
          <p:spPr bwMode="auto">
            <a:xfrm>
              <a:off x="1239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00" name="Rectangle 704"/>
            <p:cNvSpPr>
              <a:spLocks noChangeArrowheads="1"/>
            </p:cNvSpPr>
            <p:nvPr/>
          </p:nvSpPr>
          <p:spPr bwMode="auto">
            <a:xfrm>
              <a:off x="1239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01" name="Rectangle 705"/>
            <p:cNvSpPr>
              <a:spLocks noChangeArrowheads="1"/>
            </p:cNvSpPr>
            <p:nvPr/>
          </p:nvSpPr>
          <p:spPr bwMode="auto">
            <a:xfrm>
              <a:off x="1239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02" name="Rectangle 706"/>
            <p:cNvSpPr>
              <a:spLocks noChangeArrowheads="1"/>
            </p:cNvSpPr>
            <p:nvPr/>
          </p:nvSpPr>
          <p:spPr bwMode="auto">
            <a:xfrm>
              <a:off x="1239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03" name="Rectangle 707"/>
            <p:cNvSpPr>
              <a:spLocks noChangeArrowheads="1"/>
            </p:cNvSpPr>
            <p:nvPr/>
          </p:nvSpPr>
          <p:spPr bwMode="auto">
            <a:xfrm>
              <a:off x="1239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04" name="Rectangle 708"/>
            <p:cNvSpPr>
              <a:spLocks noChangeArrowheads="1"/>
            </p:cNvSpPr>
            <p:nvPr/>
          </p:nvSpPr>
          <p:spPr bwMode="auto">
            <a:xfrm>
              <a:off x="1239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05" name="Rectangle 709"/>
            <p:cNvSpPr>
              <a:spLocks noChangeArrowheads="1"/>
            </p:cNvSpPr>
            <p:nvPr/>
          </p:nvSpPr>
          <p:spPr bwMode="auto">
            <a:xfrm>
              <a:off x="1328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06" name="Rectangle 710"/>
            <p:cNvSpPr>
              <a:spLocks noChangeArrowheads="1"/>
            </p:cNvSpPr>
            <p:nvPr/>
          </p:nvSpPr>
          <p:spPr bwMode="auto">
            <a:xfrm>
              <a:off x="1328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07" name="Rectangle 711"/>
            <p:cNvSpPr>
              <a:spLocks noChangeArrowheads="1"/>
            </p:cNvSpPr>
            <p:nvPr/>
          </p:nvSpPr>
          <p:spPr bwMode="auto">
            <a:xfrm>
              <a:off x="1328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08" name="Rectangle 712"/>
            <p:cNvSpPr>
              <a:spLocks noChangeArrowheads="1"/>
            </p:cNvSpPr>
            <p:nvPr/>
          </p:nvSpPr>
          <p:spPr bwMode="auto">
            <a:xfrm>
              <a:off x="1328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09" name="Rectangle 713"/>
            <p:cNvSpPr>
              <a:spLocks noChangeArrowheads="1"/>
            </p:cNvSpPr>
            <p:nvPr/>
          </p:nvSpPr>
          <p:spPr bwMode="auto">
            <a:xfrm>
              <a:off x="1328" y="1059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10" name="Rectangle 714"/>
            <p:cNvSpPr>
              <a:spLocks noChangeArrowheads="1"/>
            </p:cNvSpPr>
            <p:nvPr/>
          </p:nvSpPr>
          <p:spPr bwMode="auto">
            <a:xfrm>
              <a:off x="1328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11" name="Rectangle 715"/>
            <p:cNvSpPr>
              <a:spLocks noChangeArrowheads="1"/>
            </p:cNvSpPr>
            <p:nvPr/>
          </p:nvSpPr>
          <p:spPr bwMode="auto">
            <a:xfrm>
              <a:off x="1328" y="1141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12" name="Rectangle 716"/>
            <p:cNvSpPr>
              <a:spLocks noChangeArrowheads="1"/>
            </p:cNvSpPr>
            <p:nvPr/>
          </p:nvSpPr>
          <p:spPr bwMode="auto">
            <a:xfrm>
              <a:off x="1328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13" name="Rectangle 717"/>
            <p:cNvSpPr>
              <a:spLocks noChangeArrowheads="1"/>
            </p:cNvSpPr>
            <p:nvPr/>
          </p:nvSpPr>
          <p:spPr bwMode="auto">
            <a:xfrm>
              <a:off x="1328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14" name="Rectangle 718"/>
            <p:cNvSpPr>
              <a:spLocks noChangeArrowheads="1"/>
            </p:cNvSpPr>
            <p:nvPr/>
          </p:nvSpPr>
          <p:spPr bwMode="auto">
            <a:xfrm>
              <a:off x="1328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15" name="Rectangle 719"/>
            <p:cNvSpPr>
              <a:spLocks noChangeArrowheads="1"/>
            </p:cNvSpPr>
            <p:nvPr/>
          </p:nvSpPr>
          <p:spPr bwMode="auto">
            <a:xfrm>
              <a:off x="1328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16" name="Rectangle 720"/>
            <p:cNvSpPr>
              <a:spLocks noChangeArrowheads="1"/>
            </p:cNvSpPr>
            <p:nvPr/>
          </p:nvSpPr>
          <p:spPr bwMode="auto">
            <a:xfrm>
              <a:off x="1328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17" name="Rectangle 721"/>
            <p:cNvSpPr>
              <a:spLocks noChangeArrowheads="1"/>
            </p:cNvSpPr>
            <p:nvPr/>
          </p:nvSpPr>
          <p:spPr bwMode="auto">
            <a:xfrm>
              <a:off x="1328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18" name="Rectangle 722"/>
            <p:cNvSpPr>
              <a:spLocks noChangeArrowheads="1"/>
            </p:cNvSpPr>
            <p:nvPr/>
          </p:nvSpPr>
          <p:spPr bwMode="auto">
            <a:xfrm>
              <a:off x="1328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19" name="Rectangle 723"/>
            <p:cNvSpPr>
              <a:spLocks noChangeArrowheads="1"/>
            </p:cNvSpPr>
            <p:nvPr/>
          </p:nvSpPr>
          <p:spPr bwMode="auto">
            <a:xfrm>
              <a:off x="1328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20" name="Rectangle 724"/>
            <p:cNvSpPr>
              <a:spLocks noChangeArrowheads="1"/>
            </p:cNvSpPr>
            <p:nvPr/>
          </p:nvSpPr>
          <p:spPr bwMode="auto">
            <a:xfrm>
              <a:off x="1328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21" name="Rectangle 725"/>
            <p:cNvSpPr>
              <a:spLocks noChangeArrowheads="1"/>
            </p:cNvSpPr>
            <p:nvPr/>
          </p:nvSpPr>
          <p:spPr bwMode="auto">
            <a:xfrm>
              <a:off x="1328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22" name="Rectangle 726"/>
            <p:cNvSpPr>
              <a:spLocks noChangeArrowheads="1"/>
            </p:cNvSpPr>
            <p:nvPr/>
          </p:nvSpPr>
          <p:spPr bwMode="auto">
            <a:xfrm>
              <a:off x="1328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23" name="Rectangle 727"/>
            <p:cNvSpPr>
              <a:spLocks noChangeArrowheads="1"/>
            </p:cNvSpPr>
            <p:nvPr/>
          </p:nvSpPr>
          <p:spPr bwMode="auto">
            <a:xfrm>
              <a:off x="1328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24" name="Rectangle 728"/>
            <p:cNvSpPr>
              <a:spLocks noChangeArrowheads="1"/>
            </p:cNvSpPr>
            <p:nvPr/>
          </p:nvSpPr>
          <p:spPr bwMode="auto">
            <a:xfrm>
              <a:off x="1328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25" name="Rectangle 729"/>
            <p:cNvSpPr>
              <a:spLocks noChangeArrowheads="1"/>
            </p:cNvSpPr>
            <p:nvPr/>
          </p:nvSpPr>
          <p:spPr bwMode="auto">
            <a:xfrm>
              <a:off x="1328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26" name="Rectangle 730"/>
            <p:cNvSpPr>
              <a:spLocks noChangeArrowheads="1"/>
            </p:cNvSpPr>
            <p:nvPr/>
          </p:nvSpPr>
          <p:spPr bwMode="auto">
            <a:xfrm>
              <a:off x="1328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27" name="Rectangle 731"/>
            <p:cNvSpPr>
              <a:spLocks noChangeArrowheads="1"/>
            </p:cNvSpPr>
            <p:nvPr/>
          </p:nvSpPr>
          <p:spPr bwMode="auto">
            <a:xfrm>
              <a:off x="1408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28" name="Rectangle 732"/>
            <p:cNvSpPr>
              <a:spLocks noChangeArrowheads="1"/>
            </p:cNvSpPr>
            <p:nvPr/>
          </p:nvSpPr>
          <p:spPr bwMode="auto">
            <a:xfrm>
              <a:off x="1408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29" name="Rectangle 733"/>
            <p:cNvSpPr>
              <a:spLocks noChangeArrowheads="1"/>
            </p:cNvSpPr>
            <p:nvPr/>
          </p:nvSpPr>
          <p:spPr bwMode="auto">
            <a:xfrm>
              <a:off x="1408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30" name="Rectangle 734"/>
            <p:cNvSpPr>
              <a:spLocks noChangeArrowheads="1"/>
            </p:cNvSpPr>
            <p:nvPr/>
          </p:nvSpPr>
          <p:spPr bwMode="auto">
            <a:xfrm>
              <a:off x="1408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31" name="Rectangle 735"/>
            <p:cNvSpPr>
              <a:spLocks noChangeArrowheads="1"/>
            </p:cNvSpPr>
            <p:nvPr/>
          </p:nvSpPr>
          <p:spPr bwMode="auto">
            <a:xfrm>
              <a:off x="1408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32" name="Rectangle 736"/>
            <p:cNvSpPr>
              <a:spLocks noChangeArrowheads="1"/>
            </p:cNvSpPr>
            <p:nvPr/>
          </p:nvSpPr>
          <p:spPr bwMode="auto">
            <a:xfrm>
              <a:off x="1408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33" name="Rectangle 737"/>
            <p:cNvSpPr>
              <a:spLocks noChangeArrowheads="1"/>
            </p:cNvSpPr>
            <p:nvPr/>
          </p:nvSpPr>
          <p:spPr bwMode="auto">
            <a:xfrm>
              <a:off x="1408" y="1141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34" name="Rectangle 738"/>
            <p:cNvSpPr>
              <a:spLocks noChangeArrowheads="1"/>
            </p:cNvSpPr>
            <p:nvPr/>
          </p:nvSpPr>
          <p:spPr bwMode="auto">
            <a:xfrm>
              <a:off x="1408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35" name="Rectangle 739"/>
            <p:cNvSpPr>
              <a:spLocks noChangeArrowheads="1"/>
            </p:cNvSpPr>
            <p:nvPr/>
          </p:nvSpPr>
          <p:spPr bwMode="auto">
            <a:xfrm>
              <a:off x="1408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36" name="Rectangle 740"/>
            <p:cNvSpPr>
              <a:spLocks noChangeArrowheads="1"/>
            </p:cNvSpPr>
            <p:nvPr/>
          </p:nvSpPr>
          <p:spPr bwMode="auto">
            <a:xfrm>
              <a:off x="1408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37" name="Rectangle 741"/>
            <p:cNvSpPr>
              <a:spLocks noChangeArrowheads="1"/>
            </p:cNvSpPr>
            <p:nvPr/>
          </p:nvSpPr>
          <p:spPr bwMode="auto">
            <a:xfrm>
              <a:off x="1408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38" name="Rectangle 742"/>
            <p:cNvSpPr>
              <a:spLocks noChangeArrowheads="1"/>
            </p:cNvSpPr>
            <p:nvPr/>
          </p:nvSpPr>
          <p:spPr bwMode="auto">
            <a:xfrm>
              <a:off x="1408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39" name="Rectangle 743"/>
            <p:cNvSpPr>
              <a:spLocks noChangeArrowheads="1"/>
            </p:cNvSpPr>
            <p:nvPr/>
          </p:nvSpPr>
          <p:spPr bwMode="auto">
            <a:xfrm>
              <a:off x="1408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40" name="Rectangle 744"/>
            <p:cNvSpPr>
              <a:spLocks noChangeArrowheads="1"/>
            </p:cNvSpPr>
            <p:nvPr/>
          </p:nvSpPr>
          <p:spPr bwMode="auto">
            <a:xfrm>
              <a:off x="1408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41" name="Rectangle 745"/>
            <p:cNvSpPr>
              <a:spLocks noChangeArrowheads="1"/>
            </p:cNvSpPr>
            <p:nvPr/>
          </p:nvSpPr>
          <p:spPr bwMode="auto">
            <a:xfrm>
              <a:off x="1408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42" name="Rectangle 746"/>
            <p:cNvSpPr>
              <a:spLocks noChangeArrowheads="1"/>
            </p:cNvSpPr>
            <p:nvPr/>
          </p:nvSpPr>
          <p:spPr bwMode="auto">
            <a:xfrm>
              <a:off x="1408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43" name="Rectangle 747"/>
            <p:cNvSpPr>
              <a:spLocks noChangeArrowheads="1"/>
            </p:cNvSpPr>
            <p:nvPr/>
          </p:nvSpPr>
          <p:spPr bwMode="auto">
            <a:xfrm>
              <a:off x="1408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44" name="Rectangle 748"/>
            <p:cNvSpPr>
              <a:spLocks noChangeArrowheads="1"/>
            </p:cNvSpPr>
            <p:nvPr/>
          </p:nvSpPr>
          <p:spPr bwMode="auto">
            <a:xfrm>
              <a:off x="1408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45" name="Rectangle 749"/>
            <p:cNvSpPr>
              <a:spLocks noChangeArrowheads="1"/>
            </p:cNvSpPr>
            <p:nvPr/>
          </p:nvSpPr>
          <p:spPr bwMode="auto">
            <a:xfrm>
              <a:off x="1408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46" name="Rectangle 750"/>
            <p:cNvSpPr>
              <a:spLocks noChangeArrowheads="1"/>
            </p:cNvSpPr>
            <p:nvPr/>
          </p:nvSpPr>
          <p:spPr bwMode="auto">
            <a:xfrm>
              <a:off x="1408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47" name="Rectangle 751"/>
            <p:cNvSpPr>
              <a:spLocks noChangeArrowheads="1"/>
            </p:cNvSpPr>
            <p:nvPr/>
          </p:nvSpPr>
          <p:spPr bwMode="auto">
            <a:xfrm>
              <a:off x="1408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48" name="Rectangle 752"/>
            <p:cNvSpPr>
              <a:spLocks noChangeArrowheads="1"/>
            </p:cNvSpPr>
            <p:nvPr/>
          </p:nvSpPr>
          <p:spPr bwMode="auto">
            <a:xfrm>
              <a:off x="1408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49" name="Rectangle 753"/>
            <p:cNvSpPr>
              <a:spLocks noChangeArrowheads="1"/>
            </p:cNvSpPr>
            <p:nvPr/>
          </p:nvSpPr>
          <p:spPr bwMode="auto">
            <a:xfrm>
              <a:off x="1497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50" name="Rectangle 754"/>
            <p:cNvSpPr>
              <a:spLocks noChangeArrowheads="1"/>
            </p:cNvSpPr>
            <p:nvPr/>
          </p:nvSpPr>
          <p:spPr bwMode="auto">
            <a:xfrm>
              <a:off x="1497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51" name="Rectangle 755"/>
            <p:cNvSpPr>
              <a:spLocks noChangeArrowheads="1"/>
            </p:cNvSpPr>
            <p:nvPr/>
          </p:nvSpPr>
          <p:spPr bwMode="auto">
            <a:xfrm>
              <a:off x="1497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52" name="Rectangle 756"/>
            <p:cNvSpPr>
              <a:spLocks noChangeArrowheads="1"/>
            </p:cNvSpPr>
            <p:nvPr/>
          </p:nvSpPr>
          <p:spPr bwMode="auto">
            <a:xfrm>
              <a:off x="1497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53" name="Rectangle 757"/>
            <p:cNvSpPr>
              <a:spLocks noChangeArrowheads="1"/>
            </p:cNvSpPr>
            <p:nvPr/>
          </p:nvSpPr>
          <p:spPr bwMode="auto">
            <a:xfrm>
              <a:off x="1497" y="1059"/>
              <a:ext cx="88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54" name="Rectangle 758"/>
            <p:cNvSpPr>
              <a:spLocks noChangeArrowheads="1"/>
            </p:cNvSpPr>
            <p:nvPr/>
          </p:nvSpPr>
          <p:spPr bwMode="auto">
            <a:xfrm>
              <a:off x="1497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55" name="Rectangle 759"/>
            <p:cNvSpPr>
              <a:spLocks noChangeArrowheads="1"/>
            </p:cNvSpPr>
            <p:nvPr/>
          </p:nvSpPr>
          <p:spPr bwMode="auto">
            <a:xfrm>
              <a:off x="1497" y="1141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56" name="Rectangle 760"/>
            <p:cNvSpPr>
              <a:spLocks noChangeArrowheads="1"/>
            </p:cNvSpPr>
            <p:nvPr/>
          </p:nvSpPr>
          <p:spPr bwMode="auto">
            <a:xfrm>
              <a:off x="1497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57" name="Rectangle 761"/>
            <p:cNvSpPr>
              <a:spLocks noChangeArrowheads="1"/>
            </p:cNvSpPr>
            <p:nvPr/>
          </p:nvSpPr>
          <p:spPr bwMode="auto">
            <a:xfrm>
              <a:off x="1497" y="1221"/>
              <a:ext cx="88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58" name="Rectangle 762"/>
            <p:cNvSpPr>
              <a:spLocks noChangeArrowheads="1"/>
            </p:cNvSpPr>
            <p:nvPr/>
          </p:nvSpPr>
          <p:spPr bwMode="auto">
            <a:xfrm>
              <a:off x="1497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59" name="Rectangle 763"/>
            <p:cNvSpPr>
              <a:spLocks noChangeArrowheads="1"/>
            </p:cNvSpPr>
            <p:nvPr/>
          </p:nvSpPr>
          <p:spPr bwMode="auto">
            <a:xfrm>
              <a:off x="1497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60" name="Rectangle 764"/>
            <p:cNvSpPr>
              <a:spLocks noChangeArrowheads="1"/>
            </p:cNvSpPr>
            <p:nvPr/>
          </p:nvSpPr>
          <p:spPr bwMode="auto">
            <a:xfrm>
              <a:off x="1497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61" name="Rectangle 765"/>
            <p:cNvSpPr>
              <a:spLocks noChangeArrowheads="1"/>
            </p:cNvSpPr>
            <p:nvPr/>
          </p:nvSpPr>
          <p:spPr bwMode="auto">
            <a:xfrm>
              <a:off x="1497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62" name="Rectangle 766"/>
            <p:cNvSpPr>
              <a:spLocks noChangeArrowheads="1"/>
            </p:cNvSpPr>
            <p:nvPr/>
          </p:nvSpPr>
          <p:spPr bwMode="auto">
            <a:xfrm>
              <a:off x="1497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63" name="Rectangle 767"/>
            <p:cNvSpPr>
              <a:spLocks noChangeArrowheads="1"/>
            </p:cNvSpPr>
            <p:nvPr/>
          </p:nvSpPr>
          <p:spPr bwMode="auto">
            <a:xfrm>
              <a:off x="1497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64" name="Rectangle 768"/>
            <p:cNvSpPr>
              <a:spLocks noChangeArrowheads="1"/>
            </p:cNvSpPr>
            <p:nvPr/>
          </p:nvSpPr>
          <p:spPr bwMode="auto">
            <a:xfrm>
              <a:off x="1497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65" name="Rectangle 769"/>
            <p:cNvSpPr>
              <a:spLocks noChangeArrowheads="1"/>
            </p:cNvSpPr>
            <p:nvPr/>
          </p:nvSpPr>
          <p:spPr bwMode="auto">
            <a:xfrm>
              <a:off x="1497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66" name="Rectangle 770"/>
            <p:cNvSpPr>
              <a:spLocks noChangeArrowheads="1"/>
            </p:cNvSpPr>
            <p:nvPr/>
          </p:nvSpPr>
          <p:spPr bwMode="auto">
            <a:xfrm>
              <a:off x="1497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67" name="Rectangle 771"/>
            <p:cNvSpPr>
              <a:spLocks noChangeArrowheads="1"/>
            </p:cNvSpPr>
            <p:nvPr/>
          </p:nvSpPr>
          <p:spPr bwMode="auto">
            <a:xfrm>
              <a:off x="1497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68" name="Rectangle 772"/>
            <p:cNvSpPr>
              <a:spLocks noChangeArrowheads="1"/>
            </p:cNvSpPr>
            <p:nvPr/>
          </p:nvSpPr>
          <p:spPr bwMode="auto">
            <a:xfrm>
              <a:off x="1497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69" name="Rectangle 773"/>
            <p:cNvSpPr>
              <a:spLocks noChangeArrowheads="1"/>
            </p:cNvSpPr>
            <p:nvPr/>
          </p:nvSpPr>
          <p:spPr bwMode="auto">
            <a:xfrm>
              <a:off x="1497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70" name="Rectangle 774"/>
            <p:cNvSpPr>
              <a:spLocks noChangeArrowheads="1"/>
            </p:cNvSpPr>
            <p:nvPr/>
          </p:nvSpPr>
          <p:spPr bwMode="auto">
            <a:xfrm>
              <a:off x="1497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71" name="Rectangle 775"/>
            <p:cNvSpPr>
              <a:spLocks noChangeArrowheads="1"/>
            </p:cNvSpPr>
            <p:nvPr/>
          </p:nvSpPr>
          <p:spPr bwMode="auto">
            <a:xfrm>
              <a:off x="1585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72" name="Rectangle 776"/>
            <p:cNvSpPr>
              <a:spLocks noChangeArrowheads="1"/>
            </p:cNvSpPr>
            <p:nvPr/>
          </p:nvSpPr>
          <p:spPr bwMode="auto">
            <a:xfrm>
              <a:off x="1585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73" name="Rectangle 777"/>
            <p:cNvSpPr>
              <a:spLocks noChangeArrowheads="1"/>
            </p:cNvSpPr>
            <p:nvPr/>
          </p:nvSpPr>
          <p:spPr bwMode="auto">
            <a:xfrm>
              <a:off x="1585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74" name="Rectangle 778"/>
            <p:cNvSpPr>
              <a:spLocks noChangeArrowheads="1"/>
            </p:cNvSpPr>
            <p:nvPr/>
          </p:nvSpPr>
          <p:spPr bwMode="auto">
            <a:xfrm>
              <a:off x="1585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75" name="Rectangle 779"/>
            <p:cNvSpPr>
              <a:spLocks noChangeArrowheads="1"/>
            </p:cNvSpPr>
            <p:nvPr/>
          </p:nvSpPr>
          <p:spPr bwMode="auto">
            <a:xfrm>
              <a:off x="1585" y="1059"/>
              <a:ext cx="88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76" name="Rectangle 780"/>
            <p:cNvSpPr>
              <a:spLocks noChangeArrowheads="1"/>
            </p:cNvSpPr>
            <p:nvPr/>
          </p:nvSpPr>
          <p:spPr bwMode="auto">
            <a:xfrm>
              <a:off x="1585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77" name="Rectangle 781"/>
            <p:cNvSpPr>
              <a:spLocks noChangeArrowheads="1"/>
            </p:cNvSpPr>
            <p:nvPr/>
          </p:nvSpPr>
          <p:spPr bwMode="auto">
            <a:xfrm>
              <a:off x="1585" y="1141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78" name="Rectangle 782"/>
            <p:cNvSpPr>
              <a:spLocks noChangeArrowheads="1"/>
            </p:cNvSpPr>
            <p:nvPr/>
          </p:nvSpPr>
          <p:spPr bwMode="auto">
            <a:xfrm>
              <a:off x="1585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79" name="Rectangle 783"/>
            <p:cNvSpPr>
              <a:spLocks noChangeArrowheads="1"/>
            </p:cNvSpPr>
            <p:nvPr/>
          </p:nvSpPr>
          <p:spPr bwMode="auto">
            <a:xfrm>
              <a:off x="1585" y="1221"/>
              <a:ext cx="88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80" name="Rectangle 784"/>
            <p:cNvSpPr>
              <a:spLocks noChangeArrowheads="1"/>
            </p:cNvSpPr>
            <p:nvPr/>
          </p:nvSpPr>
          <p:spPr bwMode="auto">
            <a:xfrm>
              <a:off x="1585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81" name="Rectangle 785"/>
            <p:cNvSpPr>
              <a:spLocks noChangeArrowheads="1"/>
            </p:cNvSpPr>
            <p:nvPr/>
          </p:nvSpPr>
          <p:spPr bwMode="auto">
            <a:xfrm>
              <a:off x="1585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82" name="Rectangle 786"/>
            <p:cNvSpPr>
              <a:spLocks noChangeArrowheads="1"/>
            </p:cNvSpPr>
            <p:nvPr/>
          </p:nvSpPr>
          <p:spPr bwMode="auto">
            <a:xfrm>
              <a:off x="1585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83" name="Rectangle 787"/>
            <p:cNvSpPr>
              <a:spLocks noChangeArrowheads="1"/>
            </p:cNvSpPr>
            <p:nvPr/>
          </p:nvSpPr>
          <p:spPr bwMode="auto">
            <a:xfrm>
              <a:off x="1585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84" name="Rectangle 788"/>
            <p:cNvSpPr>
              <a:spLocks noChangeArrowheads="1"/>
            </p:cNvSpPr>
            <p:nvPr/>
          </p:nvSpPr>
          <p:spPr bwMode="auto">
            <a:xfrm>
              <a:off x="1585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85" name="Rectangle 789"/>
            <p:cNvSpPr>
              <a:spLocks noChangeArrowheads="1"/>
            </p:cNvSpPr>
            <p:nvPr/>
          </p:nvSpPr>
          <p:spPr bwMode="auto">
            <a:xfrm>
              <a:off x="1585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86" name="Rectangle 790"/>
            <p:cNvSpPr>
              <a:spLocks noChangeArrowheads="1"/>
            </p:cNvSpPr>
            <p:nvPr/>
          </p:nvSpPr>
          <p:spPr bwMode="auto">
            <a:xfrm>
              <a:off x="1585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87" name="Rectangle 791"/>
            <p:cNvSpPr>
              <a:spLocks noChangeArrowheads="1"/>
            </p:cNvSpPr>
            <p:nvPr/>
          </p:nvSpPr>
          <p:spPr bwMode="auto">
            <a:xfrm>
              <a:off x="1585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88" name="Rectangle 792"/>
            <p:cNvSpPr>
              <a:spLocks noChangeArrowheads="1"/>
            </p:cNvSpPr>
            <p:nvPr/>
          </p:nvSpPr>
          <p:spPr bwMode="auto">
            <a:xfrm>
              <a:off x="1585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89" name="Rectangle 793"/>
            <p:cNvSpPr>
              <a:spLocks noChangeArrowheads="1"/>
            </p:cNvSpPr>
            <p:nvPr/>
          </p:nvSpPr>
          <p:spPr bwMode="auto">
            <a:xfrm>
              <a:off x="1585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90" name="Rectangle 794"/>
            <p:cNvSpPr>
              <a:spLocks noChangeArrowheads="1"/>
            </p:cNvSpPr>
            <p:nvPr/>
          </p:nvSpPr>
          <p:spPr bwMode="auto">
            <a:xfrm>
              <a:off x="1585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91" name="Rectangle 795"/>
            <p:cNvSpPr>
              <a:spLocks noChangeArrowheads="1"/>
            </p:cNvSpPr>
            <p:nvPr/>
          </p:nvSpPr>
          <p:spPr bwMode="auto">
            <a:xfrm>
              <a:off x="1585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92" name="Rectangle 796"/>
            <p:cNvSpPr>
              <a:spLocks noChangeArrowheads="1"/>
            </p:cNvSpPr>
            <p:nvPr/>
          </p:nvSpPr>
          <p:spPr bwMode="auto">
            <a:xfrm>
              <a:off x="1585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93" name="Rectangle 797"/>
            <p:cNvSpPr>
              <a:spLocks noChangeArrowheads="1"/>
            </p:cNvSpPr>
            <p:nvPr/>
          </p:nvSpPr>
          <p:spPr bwMode="auto">
            <a:xfrm>
              <a:off x="1666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94" name="Rectangle 798"/>
            <p:cNvSpPr>
              <a:spLocks noChangeArrowheads="1"/>
            </p:cNvSpPr>
            <p:nvPr/>
          </p:nvSpPr>
          <p:spPr bwMode="auto">
            <a:xfrm>
              <a:off x="1666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95" name="Rectangle 799"/>
            <p:cNvSpPr>
              <a:spLocks noChangeArrowheads="1"/>
            </p:cNvSpPr>
            <p:nvPr/>
          </p:nvSpPr>
          <p:spPr bwMode="auto">
            <a:xfrm>
              <a:off x="1666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96" name="Rectangle 800"/>
            <p:cNvSpPr>
              <a:spLocks noChangeArrowheads="1"/>
            </p:cNvSpPr>
            <p:nvPr/>
          </p:nvSpPr>
          <p:spPr bwMode="auto">
            <a:xfrm>
              <a:off x="1666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97" name="Rectangle 801"/>
            <p:cNvSpPr>
              <a:spLocks noChangeArrowheads="1"/>
            </p:cNvSpPr>
            <p:nvPr/>
          </p:nvSpPr>
          <p:spPr bwMode="auto">
            <a:xfrm>
              <a:off x="1666" y="1059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98" name="Rectangle 802"/>
            <p:cNvSpPr>
              <a:spLocks noChangeArrowheads="1"/>
            </p:cNvSpPr>
            <p:nvPr/>
          </p:nvSpPr>
          <p:spPr bwMode="auto">
            <a:xfrm>
              <a:off x="1666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699" name="Rectangle 803"/>
            <p:cNvSpPr>
              <a:spLocks noChangeArrowheads="1"/>
            </p:cNvSpPr>
            <p:nvPr/>
          </p:nvSpPr>
          <p:spPr bwMode="auto">
            <a:xfrm>
              <a:off x="1666" y="1141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00" name="Rectangle 804"/>
            <p:cNvSpPr>
              <a:spLocks noChangeArrowheads="1"/>
            </p:cNvSpPr>
            <p:nvPr/>
          </p:nvSpPr>
          <p:spPr bwMode="auto">
            <a:xfrm>
              <a:off x="1666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01" name="Rectangle 805"/>
            <p:cNvSpPr>
              <a:spLocks noChangeArrowheads="1"/>
            </p:cNvSpPr>
            <p:nvPr/>
          </p:nvSpPr>
          <p:spPr bwMode="auto">
            <a:xfrm>
              <a:off x="1666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02" name="Rectangle 806"/>
            <p:cNvSpPr>
              <a:spLocks noChangeArrowheads="1"/>
            </p:cNvSpPr>
            <p:nvPr/>
          </p:nvSpPr>
          <p:spPr bwMode="auto">
            <a:xfrm>
              <a:off x="1666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03" name="Rectangle 807"/>
            <p:cNvSpPr>
              <a:spLocks noChangeArrowheads="1"/>
            </p:cNvSpPr>
            <p:nvPr/>
          </p:nvSpPr>
          <p:spPr bwMode="auto">
            <a:xfrm>
              <a:off x="1666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04" name="Rectangle 808"/>
            <p:cNvSpPr>
              <a:spLocks noChangeArrowheads="1"/>
            </p:cNvSpPr>
            <p:nvPr/>
          </p:nvSpPr>
          <p:spPr bwMode="auto">
            <a:xfrm>
              <a:off x="1666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05" name="Rectangle 809"/>
            <p:cNvSpPr>
              <a:spLocks noChangeArrowheads="1"/>
            </p:cNvSpPr>
            <p:nvPr/>
          </p:nvSpPr>
          <p:spPr bwMode="auto">
            <a:xfrm>
              <a:off x="1666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06" name="Rectangle 810"/>
            <p:cNvSpPr>
              <a:spLocks noChangeArrowheads="1"/>
            </p:cNvSpPr>
            <p:nvPr/>
          </p:nvSpPr>
          <p:spPr bwMode="auto">
            <a:xfrm>
              <a:off x="1666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07" name="Rectangle 811"/>
            <p:cNvSpPr>
              <a:spLocks noChangeArrowheads="1"/>
            </p:cNvSpPr>
            <p:nvPr/>
          </p:nvSpPr>
          <p:spPr bwMode="auto">
            <a:xfrm>
              <a:off x="1666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08" name="Rectangle 812"/>
            <p:cNvSpPr>
              <a:spLocks noChangeArrowheads="1"/>
            </p:cNvSpPr>
            <p:nvPr/>
          </p:nvSpPr>
          <p:spPr bwMode="auto">
            <a:xfrm>
              <a:off x="1666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09" name="Rectangle 813"/>
            <p:cNvSpPr>
              <a:spLocks noChangeArrowheads="1"/>
            </p:cNvSpPr>
            <p:nvPr/>
          </p:nvSpPr>
          <p:spPr bwMode="auto">
            <a:xfrm>
              <a:off x="1666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10" name="Rectangle 814"/>
            <p:cNvSpPr>
              <a:spLocks noChangeArrowheads="1"/>
            </p:cNvSpPr>
            <p:nvPr/>
          </p:nvSpPr>
          <p:spPr bwMode="auto">
            <a:xfrm>
              <a:off x="1666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11" name="Rectangle 815"/>
            <p:cNvSpPr>
              <a:spLocks noChangeArrowheads="1"/>
            </p:cNvSpPr>
            <p:nvPr/>
          </p:nvSpPr>
          <p:spPr bwMode="auto">
            <a:xfrm>
              <a:off x="1666" y="1626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12" name="Rectangle 816"/>
            <p:cNvSpPr>
              <a:spLocks noChangeArrowheads="1"/>
            </p:cNvSpPr>
            <p:nvPr/>
          </p:nvSpPr>
          <p:spPr bwMode="auto">
            <a:xfrm>
              <a:off x="1666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13" name="Rectangle 817"/>
            <p:cNvSpPr>
              <a:spLocks noChangeArrowheads="1"/>
            </p:cNvSpPr>
            <p:nvPr/>
          </p:nvSpPr>
          <p:spPr bwMode="auto">
            <a:xfrm>
              <a:off x="1666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14" name="Rectangle 818"/>
            <p:cNvSpPr>
              <a:spLocks noChangeArrowheads="1"/>
            </p:cNvSpPr>
            <p:nvPr/>
          </p:nvSpPr>
          <p:spPr bwMode="auto">
            <a:xfrm>
              <a:off x="1666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15" name="Rectangle 819"/>
            <p:cNvSpPr>
              <a:spLocks noChangeArrowheads="1"/>
            </p:cNvSpPr>
            <p:nvPr/>
          </p:nvSpPr>
          <p:spPr bwMode="auto">
            <a:xfrm>
              <a:off x="1754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16" name="Rectangle 820"/>
            <p:cNvSpPr>
              <a:spLocks noChangeArrowheads="1"/>
            </p:cNvSpPr>
            <p:nvPr/>
          </p:nvSpPr>
          <p:spPr bwMode="auto">
            <a:xfrm>
              <a:off x="1754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17" name="Rectangle 821"/>
            <p:cNvSpPr>
              <a:spLocks noChangeArrowheads="1"/>
            </p:cNvSpPr>
            <p:nvPr/>
          </p:nvSpPr>
          <p:spPr bwMode="auto">
            <a:xfrm>
              <a:off x="1754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18" name="Rectangle 822"/>
            <p:cNvSpPr>
              <a:spLocks noChangeArrowheads="1"/>
            </p:cNvSpPr>
            <p:nvPr/>
          </p:nvSpPr>
          <p:spPr bwMode="auto">
            <a:xfrm>
              <a:off x="1754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19" name="Rectangle 823"/>
            <p:cNvSpPr>
              <a:spLocks noChangeArrowheads="1"/>
            </p:cNvSpPr>
            <p:nvPr/>
          </p:nvSpPr>
          <p:spPr bwMode="auto">
            <a:xfrm>
              <a:off x="1754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20" name="Rectangle 824"/>
            <p:cNvSpPr>
              <a:spLocks noChangeArrowheads="1"/>
            </p:cNvSpPr>
            <p:nvPr/>
          </p:nvSpPr>
          <p:spPr bwMode="auto">
            <a:xfrm>
              <a:off x="1754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21" name="Rectangle 825"/>
            <p:cNvSpPr>
              <a:spLocks noChangeArrowheads="1"/>
            </p:cNvSpPr>
            <p:nvPr/>
          </p:nvSpPr>
          <p:spPr bwMode="auto">
            <a:xfrm>
              <a:off x="1754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22" name="Rectangle 826"/>
            <p:cNvSpPr>
              <a:spLocks noChangeArrowheads="1"/>
            </p:cNvSpPr>
            <p:nvPr/>
          </p:nvSpPr>
          <p:spPr bwMode="auto">
            <a:xfrm>
              <a:off x="1754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23" name="Rectangle 827"/>
            <p:cNvSpPr>
              <a:spLocks noChangeArrowheads="1"/>
            </p:cNvSpPr>
            <p:nvPr/>
          </p:nvSpPr>
          <p:spPr bwMode="auto">
            <a:xfrm>
              <a:off x="1754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24" name="Rectangle 828"/>
            <p:cNvSpPr>
              <a:spLocks noChangeArrowheads="1"/>
            </p:cNvSpPr>
            <p:nvPr/>
          </p:nvSpPr>
          <p:spPr bwMode="auto">
            <a:xfrm>
              <a:off x="1754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25" name="Rectangle 829"/>
            <p:cNvSpPr>
              <a:spLocks noChangeArrowheads="1"/>
            </p:cNvSpPr>
            <p:nvPr/>
          </p:nvSpPr>
          <p:spPr bwMode="auto">
            <a:xfrm>
              <a:off x="1754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26" name="Rectangle 830"/>
            <p:cNvSpPr>
              <a:spLocks noChangeArrowheads="1"/>
            </p:cNvSpPr>
            <p:nvPr/>
          </p:nvSpPr>
          <p:spPr bwMode="auto">
            <a:xfrm>
              <a:off x="1754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27" name="Rectangle 831"/>
            <p:cNvSpPr>
              <a:spLocks noChangeArrowheads="1"/>
            </p:cNvSpPr>
            <p:nvPr/>
          </p:nvSpPr>
          <p:spPr bwMode="auto">
            <a:xfrm>
              <a:off x="1754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28" name="Rectangle 832"/>
            <p:cNvSpPr>
              <a:spLocks noChangeArrowheads="1"/>
            </p:cNvSpPr>
            <p:nvPr/>
          </p:nvSpPr>
          <p:spPr bwMode="auto">
            <a:xfrm>
              <a:off x="1754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29" name="Rectangle 833"/>
            <p:cNvSpPr>
              <a:spLocks noChangeArrowheads="1"/>
            </p:cNvSpPr>
            <p:nvPr/>
          </p:nvSpPr>
          <p:spPr bwMode="auto">
            <a:xfrm>
              <a:off x="1754" y="1545"/>
              <a:ext cx="89" cy="8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30" name="Rectangle 834"/>
            <p:cNvSpPr>
              <a:spLocks noChangeArrowheads="1"/>
            </p:cNvSpPr>
            <p:nvPr/>
          </p:nvSpPr>
          <p:spPr bwMode="auto">
            <a:xfrm>
              <a:off x="1754" y="1545"/>
              <a:ext cx="89" cy="81"/>
            </a:xfrm>
            <a:prstGeom prst="rect">
              <a:avLst/>
            </a:prstGeom>
            <a:solidFill>
              <a:srgbClr val="FFFF00"/>
            </a:solidFill>
            <a:ln w="9525" cap="rnd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5731" name="Rectangle 835"/>
            <p:cNvSpPr>
              <a:spLocks noChangeArrowheads="1"/>
            </p:cNvSpPr>
            <p:nvPr/>
          </p:nvSpPr>
          <p:spPr bwMode="auto">
            <a:xfrm>
              <a:off x="1754" y="1626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32" name="Rectangle 836"/>
            <p:cNvSpPr>
              <a:spLocks noChangeArrowheads="1"/>
            </p:cNvSpPr>
            <p:nvPr/>
          </p:nvSpPr>
          <p:spPr bwMode="auto">
            <a:xfrm>
              <a:off x="1754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33" name="Rectangle 837"/>
            <p:cNvSpPr>
              <a:spLocks noChangeArrowheads="1"/>
            </p:cNvSpPr>
            <p:nvPr/>
          </p:nvSpPr>
          <p:spPr bwMode="auto">
            <a:xfrm>
              <a:off x="1754" y="1706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34" name="Rectangle 838"/>
            <p:cNvSpPr>
              <a:spLocks noChangeArrowheads="1"/>
            </p:cNvSpPr>
            <p:nvPr/>
          </p:nvSpPr>
          <p:spPr bwMode="auto">
            <a:xfrm>
              <a:off x="1754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35" name="Rectangle 839"/>
            <p:cNvSpPr>
              <a:spLocks noChangeArrowheads="1"/>
            </p:cNvSpPr>
            <p:nvPr/>
          </p:nvSpPr>
          <p:spPr bwMode="auto">
            <a:xfrm>
              <a:off x="1843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36" name="Rectangle 840"/>
            <p:cNvSpPr>
              <a:spLocks noChangeArrowheads="1"/>
            </p:cNvSpPr>
            <p:nvPr/>
          </p:nvSpPr>
          <p:spPr bwMode="auto">
            <a:xfrm>
              <a:off x="1843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37" name="Rectangle 841"/>
            <p:cNvSpPr>
              <a:spLocks noChangeArrowheads="1"/>
            </p:cNvSpPr>
            <p:nvPr/>
          </p:nvSpPr>
          <p:spPr bwMode="auto">
            <a:xfrm>
              <a:off x="1843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38" name="Rectangle 842"/>
            <p:cNvSpPr>
              <a:spLocks noChangeArrowheads="1"/>
            </p:cNvSpPr>
            <p:nvPr/>
          </p:nvSpPr>
          <p:spPr bwMode="auto">
            <a:xfrm>
              <a:off x="1843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39" name="Rectangle 843"/>
            <p:cNvSpPr>
              <a:spLocks noChangeArrowheads="1"/>
            </p:cNvSpPr>
            <p:nvPr/>
          </p:nvSpPr>
          <p:spPr bwMode="auto">
            <a:xfrm>
              <a:off x="1843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40" name="Rectangle 844"/>
            <p:cNvSpPr>
              <a:spLocks noChangeArrowheads="1"/>
            </p:cNvSpPr>
            <p:nvPr/>
          </p:nvSpPr>
          <p:spPr bwMode="auto">
            <a:xfrm>
              <a:off x="1843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41" name="Rectangle 845"/>
            <p:cNvSpPr>
              <a:spLocks noChangeArrowheads="1"/>
            </p:cNvSpPr>
            <p:nvPr/>
          </p:nvSpPr>
          <p:spPr bwMode="auto">
            <a:xfrm>
              <a:off x="1843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42" name="Rectangle 846"/>
            <p:cNvSpPr>
              <a:spLocks noChangeArrowheads="1"/>
            </p:cNvSpPr>
            <p:nvPr/>
          </p:nvSpPr>
          <p:spPr bwMode="auto">
            <a:xfrm>
              <a:off x="1843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43" name="Rectangle 847"/>
            <p:cNvSpPr>
              <a:spLocks noChangeArrowheads="1"/>
            </p:cNvSpPr>
            <p:nvPr/>
          </p:nvSpPr>
          <p:spPr bwMode="auto">
            <a:xfrm>
              <a:off x="1843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44" name="Rectangle 848"/>
            <p:cNvSpPr>
              <a:spLocks noChangeArrowheads="1"/>
            </p:cNvSpPr>
            <p:nvPr/>
          </p:nvSpPr>
          <p:spPr bwMode="auto">
            <a:xfrm>
              <a:off x="1843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45" name="Rectangle 849"/>
            <p:cNvSpPr>
              <a:spLocks noChangeArrowheads="1"/>
            </p:cNvSpPr>
            <p:nvPr/>
          </p:nvSpPr>
          <p:spPr bwMode="auto">
            <a:xfrm>
              <a:off x="1843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46" name="Rectangle 850"/>
            <p:cNvSpPr>
              <a:spLocks noChangeArrowheads="1"/>
            </p:cNvSpPr>
            <p:nvPr/>
          </p:nvSpPr>
          <p:spPr bwMode="auto">
            <a:xfrm>
              <a:off x="1843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47" name="Rectangle 851"/>
            <p:cNvSpPr>
              <a:spLocks noChangeArrowheads="1"/>
            </p:cNvSpPr>
            <p:nvPr/>
          </p:nvSpPr>
          <p:spPr bwMode="auto">
            <a:xfrm>
              <a:off x="1843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48" name="Rectangle 852"/>
            <p:cNvSpPr>
              <a:spLocks noChangeArrowheads="1"/>
            </p:cNvSpPr>
            <p:nvPr/>
          </p:nvSpPr>
          <p:spPr bwMode="auto">
            <a:xfrm>
              <a:off x="1843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49" name="Rectangle 853"/>
            <p:cNvSpPr>
              <a:spLocks noChangeArrowheads="1"/>
            </p:cNvSpPr>
            <p:nvPr/>
          </p:nvSpPr>
          <p:spPr bwMode="auto">
            <a:xfrm>
              <a:off x="1843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50" name="Rectangle 854"/>
            <p:cNvSpPr>
              <a:spLocks noChangeArrowheads="1"/>
            </p:cNvSpPr>
            <p:nvPr/>
          </p:nvSpPr>
          <p:spPr bwMode="auto">
            <a:xfrm>
              <a:off x="1843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51" name="Rectangle 855"/>
            <p:cNvSpPr>
              <a:spLocks noChangeArrowheads="1"/>
            </p:cNvSpPr>
            <p:nvPr/>
          </p:nvSpPr>
          <p:spPr bwMode="auto">
            <a:xfrm>
              <a:off x="1843" y="1545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52" name="Rectangle 856"/>
            <p:cNvSpPr>
              <a:spLocks noChangeArrowheads="1"/>
            </p:cNvSpPr>
            <p:nvPr/>
          </p:nvSpPr>
          <p:spPr bwMode="auto">
            <a:xfrm>
              <a:off x="1843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53" name="Rectangle 857"/>
            <p:cNvSpPr>
              <a:spLocks noChangeArrowheads="1"/>
            </p:cNvSpPr>
            <p:nvPr/>
          </p:nvSpPr>
          <p:spPr bwMode="auto">
            <a:xfrm>
              <a:off x="1843" y="1626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54" name="Rectangle 858"/>
            <p:cNvSpPr>
              <a:spLocks noChangeArrowheads="1"/>
            </p:cNvSpPr>
            <p:nvPr/>
          </p:nvSpPr>
          <p:spPr bwMode="auto">
            <a:xfrm>
              <a:off x="1843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55" name="Rectangle 859"/>
            <p:cNvSpPr>
              <a:spLocks noChangeArrowheads="1"/>
            </p:cNvSpPr>
            <p:nvPr/>
          </p:nvSpPr>
          <p:spPr bwMode="auto">
            <a:xfrm>
              <a:off x="1843" y="1706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56" name="Rectangle 860"/>
            <p:cNvSpPr>
              <a:spLocks noChangeArrowheads="1"/>
            </p:cNvSpPr>
            <p:nvPr/>
          </p:nvSpPr>
          <p:spPr bwMode="auto">
            <a:xfrm>
              <a:off x="1843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57" name="Rectangle 861"/>
            <p:cNvSpPr>
              <a:spLocks noChangeArrowheads="1"/>
            </p:cNvSpPr>
            <p:nvPr/>
          </p:nvSpPr>
          <p:spPr bwMode="auto">
            <a:xfrm>
              <a:off x="1932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58" name="Rectangle 862"/>
            <p:cNvSpPr>
              <a:spLocks noChangeArrowheads="1"/>
            </p:cNvSpPr>
            <p:nvPr/>
          </p:nvSpPr>
          <p:spPr bwMode="auto">
            <a:xfrm>
              <a:off x="1932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59" name="Rectangle 863"/>
            <p:cNvSpPr>
              <a:spLocks noChangeArrowheads="1"/>
            </p:cNvSpPr>
            <p:nvPr/>
          </p:nvSpPr>
          <p:spPr bwMode="auto">
            <a:xfrm>
              <a:off x="1932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60" name="Rectangle 864"/>
            <p:cNvSpPr>
              <a:spLocks noChangeArrowheads="1"/>
            </p:cNvSpPr>
            <p:nvPr/>
          </p:nvSpPr>
          <p:spPr bwMode="auto">
            <a:xfrm>
              <a:off x="1932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61" name="Rectangle 865"/>
            <p:cNvSpPr>
              <a:spLocks noChangeArrowheads="1"/>
            </p:cNvSpPr>
            <p:nvPr/>
          </p:nvSpPr>
          <p:spPr bwMode="auto">
            <a:xfrm>
              <a:off x="1932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62" name="Rectangle 866"/>
            <p:cNvSpPr>
              <a:spLocks noChangeArrowheads="1"/>
            </p:cNvSpPr>
            <p:nvPr/>
          </p:nvSpPr>
          <p:spPr bwMode="auto">
            <a:xfrm>
              <a:off x="1932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63" name="Rectangle 867"/>
            <p:cNvSpPr>
              <a:spLocks noChangeArrowheads="1"/>
            </p:cNvSpPr>
            <p:nvPr/>
          </p:nvSpPr>
          <p:spPr bwMode="auto">
            <a:xfrm>
              <a:off x="1932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64" name="Rectangle 868"/>
            <p:cNvSpPr>
              <a:spLocks noChangeArrowheads="1"/>
            </p:cNvSpPr>
            <p:nvPr/>
          </p:nvSpPr>
          <p:spPr bwMode="auto">
            <a:xfrm>
              <a:off x="1932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65" name="Rectangle 869"/>
            <p:cNvSpPr>
              <a:spLocks noChangeArrowheads="1"/>
            </p:cNvSpPr>
            <p:nvPr/>
          </p:nvSpPr>
          <p:spPr bwMode="auto">
            <a:xfrm>
              <a:off x="1932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66" name="Rectangle 870"/>
            <p:cNvSpPr>
              <a:spLocks noChangeArrowheads="1"/>
            </p:cNvSpPr>
            <p:nvPr/>
          </p:nvSpPr>
          <p:spPr bwMode="auto">
            <a:xfrm>
              <a:off x="1932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67" name="Rectangle 871"/>
            <p:cNvSpPr>
              <a:spLocks noChangeArrowheads="1"/>
            </p:cNvSpPr>
            <p:nvPr/>
          </p:nvSpPr>
          <p:spPr bwMode="auto">
            <a:xfrm>
              <a:off x="1932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68" name="Rectangle 872"/>
            <p:cNvSpPr>
              <a:spLocks noChangeArrowheads="1"/>
            </p:cNvSpPr>
            <p:nvPr/>
          </p:nvSpPr>
          <p:spPr bwMode="auto">
            <a:xfrm>
              <a:off x="1932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69" name="Rectangle 873"/>
            <p:cNvSpPr>
              <a:spLocks noChangeArrowheads="1"/>
            </p:cNvSpPr>
            <p:nvPr/>
          </p:nvSpPr>
          <p:spPr bwMode="auto">
            <a:xfrm>
              <a:off x="1932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70" name="Rectangle 874"/>
            <p:cNvSpPr>
              <a:spLocks noChangeArrowheads="1"/>
            </p:cNvSpPr>
            <p:nvPr/>
          </p:nvSpPr>
          <p:spPr bwMode="auto">
            <a:xfrm>
              <a:off x="1932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71" name="Rectangle 875"/>
            <p:cNvSpPr>
              <a:spLocks noChangeArrowheads="1"/>
            </p:cNvSpPr>
            <p:nvPr/>
          </p:nvSpPr>
          <p:spPr bwMode="auto">
            <a:xfrm>
              <a:off x="1932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72" name="Rectangle 876"/>
            <p:cNvSpPr>
              <a:spLocks noChangeArrowheads="1"/>
            </p:cNvSpPr>
            <p:nvPr/>
          </p:nvSpPr>
          <p:spPr bwMode="auto">
            <a:xfrm>
              <a:off x="1932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73" name="Rectangle 877"/>
            <p:cNvSpPr>
              <a:spLocks noChangeArrowheads="1"/>
            </p:cNvSpPr>
            <p:nvPr/>
          </p:nvSpPr>
          <p:spPr bwMode="auto">
            <a:xfrm>
              <a:off x="1932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74" name="Rectangle 878"/>
            <p:cNvSpPr>
              <a:spLocks noChangeArrowheads="1"/>
            </p:cNvSpPr>
            <p:nvPr/>
          </p:nvSpPr>
          <p:spPr bwMode="auto">
            <a:xfrm>
              <a:off x="1932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75" name="Rectangle 879"/>
            <p:cNvSpPr>
              <a:spLocks noChangeArrowheads="1"/>
            </p:cNvSpPr>
            <p:nvPr/>
          </p:nvSpPr>
          <p:spPr bwMode="auto">
            <a:xfrm>
              <a:off x="1932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76" name="Rectangle 880"/>
            <p:cNvSpPr>
              <a:spLocks noChangeArrowheads="1"/>
            </p:cNvSpPr>
            <p:nvPr/>
          </p:nvSpPr>
          <p:spPr bwMode="auto">
            <a:xfrm>
              <a:off x="1932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77" name="Rectangle 881"/>
            <p:cNvSpPr>
              <a:spLocks noChangeArrowheads="1"/>
            </p:cNvSpPr>
            <p:nvPr/>
          </p:nvSpPr>
          <p:spPr bwMode="auto">
            <a:xfrm>
              <a:off x="1932" y="1706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78" name="Rectangle 882"/>
            <p:cNvSpPr>
              <a:spLocks noChangeArrowheads="1"/>
            </p:cNvSpPr>
            <p:nvPr/>
          </p:nvSpPr>
          <p:spPr bwMode="auto">
            <a:xfrm>
              <a:off x="1932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79" name="Rectangle 883"/>
            <p:cNvSpPr>
              <a:spLocks noChangeArrowheads="1"/>
            </p:cNvSpPr>
            <p:nvPr/>
          </p:nvSpPr>
          <p:spPr bwMode="auto">
            <a:xfrm>
              <a:off x="2012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80" name="Rectangle 884"/>
            <p:cNvSpPr>
              <a:spLocks noChangeArrowheads="1"/>
            </p:cNvSpPr>
            <p:nvPr/>
          </p:nvSpPr>
          <p:spPr bwMode="auto">
            <a:xfrm>
              <a:off x="2012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81" name="Rectangle 885"/>
            <p:cNvSpPr>
              <a:spLocks noChangeArrowheads="1"/>
            </p:cNvSpPr>
            <p:nvPr/>
          </p:nvSpPr>
          <p:spPr bwMode="auto">
            <a:xfrm>
              <a:off x="2012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82" name="Rectangle 886"/>
            <p:cNvSpPr>
              <a:spLocks noChangeArrowheads="1"/>
            </p:cNvSpPr>
            <p:nvPr/>
          </p:nvSpPr>
          <p:spPr bwMode="auto">
            <a:xfrm>
              <a:off x="2012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83" name="Rectangle 887"/>
            <p:cNvSpPr>
              <a:spLocks noChangeArrowheads="1"/>
            </p:cNvSpPr>
            <p:nvPr/>
          </p:nvSpPr>
          <p:spPr bwMode="auto">
            <a:xfrm>
              <a:off x="2012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84" name="Rectangle 888"/>
            <p:cNvSpPr>
              <a:spLocks noChangeArrowheads="1"/>
            </p:cNvSpPr>
            <p:nvPr/>
          </p:nvSpPr>
          <p:spPr bwMode="auto">
            <a:xfrm>
              <a:off x="2012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85" name="Rectangle 889"/>
            <p:cNvSpPr>
              <a:spLocks noChangeArrowheads="1"/>
            </p:cNvSpPr>
            <p:nvPr/>
          </p:nvSpPr>
          <p:spPr bwMode="auto">
            <a:xfrm>
              <a:off x="2012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86" name="Rectangle 890"/>
            <p:cNvSpPr>
              <a:spLocks noChangeArrowheads="1"/>
            </p:cNvSpPr>
            <p:nvPr/>
          </p:nvSpPr>
          <p:spPr bwMode="auto">
            <a:xfrm>
              <a:off x="2012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87" name="Rectangle 891"/>
            <p:cNvSpPr>
              <a:spLocks noChangeArrowheads="1"/>
            </p:cNvSpPr>
            <p:nvPr/>
          </p:nvSpPr>
          <p:spPr bwMode="auto">
            <a:xfrm>
              <a:off x="2012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88" name="Rectangle 892"/>
            <p:cNvSpPr>
              <a:spLocks noChangeArrowheads="1"/>
            </p:cNvSpPr>
            <p:nvPr/>
          </p:nvSpPr>
          <p:spPr bwMode="auto">
            <a:xfrm>
              <a:off x="2012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89" name="Rectangle 893"/>
            <p:cNvSpPr>
              <a:spLocks noChangeArrowheads="1"/>
            </p:cNvSpPr>
            <p:nvPr/>
          </p:nvSpPr>
          <p:spPr bwMode="auto">
            <a:xfrm>
              <a:off x="2012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90" name="Rectangle 894"/>
            <p:cNvSpPr>
              <a:spLocks noChangeArrowheads="1"/>
            </p:cNvSpPr>
            <p:nvPr/>
          </p:nvSpPr>
          <p:spPr bwMode="auto">
            <a:xfrm>
              <a:off x="2012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91" name="Rectangle 895"/>
            <p:cNvSpPr>
              <a:spLocks noChangeArrowheads="1"/>
            </p:cNvSpPr>
            <p:nvPr/>
          </p:nvSpPr>
          <p:spPr bwMode="auto">
            <a:xfrm>
              <a:off x="2012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92" name="Rectangle 896"/>
            <p:cNvSpPr>
              <a:spLocks noChangeArrowheads="1"/>
            </p:cNvSpPr>
            <p:nvPr/>
          </p:nvSpPr>
          <p:spPr bwMode="auto">
            <a:xfrm>
              <a:off x="2012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93" name="Rectangle 897"/>
            <p:cNvSpPr>
              <a:spLocks noChangeArrowheads="1"/>
            </p:cNvSpPr>
            <p:nvPr/>
          </p:nvSpPr>
          <p:spPr bwMode="auto">
            <a:xfrm>
              <a:off x="2012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94" name="Rectangle 898"/>
            <p:cNvSpPr>
              <a:spLocks noChangeArrowheads="1"/>
            </p:cNvSpPr>
            <p:nvPr/>
          </p:nvSpPr>
          <p:spPr bwMode="auto">
            <a:xfrm>
              <a:off x="2012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95" name="Rectangle 899"/>
            <p:cNvSpPr>
              <a:spLocks noChangeArrowheads="1"/>
            </p:cNvSpPr>
            <p:nvPr/>
          </p:nvSpPr>
          <p:spPr bwMode="auto">
            <a:xfrm>
              <a:off x="2012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96" name="Rectangle 900"/>
            <p:cNvSpPr>
              <a:spLocks noChangeArrowheads="1"/>
            </p:cNvSpPr>
            <p:nvPr/>
          </p:nvSpPr>
          <p:spPr bwMode="auto">
            <a:xfrm>
              <a:off x="2012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97" name="Rectangle 901"/>
            <p:cNvSpPr>
              <a:spLocks noChangeArrowheads="1"/>
            </p:cNvSpPr>
            <p:nvPr/>
          </p:nvSpPr>
          <p:spPr bwMode="auto">
            <a:xfrm>
              <a:off x="2012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98" name="Rectangle 902"/>
            <p:cNvSpPr>
              <a:spLocks noChangeArrowheads="1"/>
            </p:cNvSpPr>
            <p:nvPr/>
          </p:nvSpPr>
          <p:spPr bwMode="auto">
            <a:xfrm>
              <a:off x="2012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799" name="Rectangle 903"/>
            <p:cNvSpPr>
              <a:spLocks noChangeArrowheads="1"/>
            </p:cNvSpPr>
            <p:nvPr/>
          </p:nvSpPr>
          <p:spPr bwMode="auto">
            <a:xfrm>
              <a:off x="2012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00" name="Rectangle 904"/>
            <p:cNvSpPr>
              <a:spLocks noChangeArrowheads="1"/>
            </p:cNvSpPr>
            <p:nvPr/>
          </p:nvSpPr>
          <p:spPr bwMode="auto">
            <a:xfrm>
              <a:off x="2012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01" name="Rectangle 905"/>
            <p:cNvSpPr>
              <a:spLocks noChangeArrowheads="1"/>
            </p:cNvSpPr>
            <p:nvPr/>
          </p:nvSpPr>
          <p:spPr bwMode="auto">
            <a:xfrm>
              <a:off x="2094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02" name="Rectangle 906"/>
            <p:cNvSpPr>
              <a:spLocks noChangeArrowheads="1"/>
            </p:cNvSpPr>
            <p:nvPr/>
          </p:nvSpPr>
          <p:spPr bwMode="auto">
            <a:xfrm>
              <a:off x="2094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03" name="Rectangle 907"/>
            <p:cNvSpPr>
              <a:spLocks noChangeArrowheads="1"/>
            </p:cNvSpPr>
            <p:nvPr/>
          </p:nvSpPr>
          <p:spPr bwMode="auto">
            <a:xfrm>
              <a:off x="2094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04" name="Rectangle 908"/>
            <p:cNvSpPr>
              <a:spLocks noChangeArrowheads="1"/>
            </p:cNvSpPr>
            <p:nvPr/>
          </p:nvSpPr>
          <p:spPr bwMode="auto">
            <a:xfrm>
              <a:off x="2094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05" name="Rectangle 909"/>
            <p:cNvSpPr>
              <a:spLocks noChangeArrowheads="1"/>
            </p:cNvSpPr>
            <p:nvPr/>
          </p:nvSpPr>
          <p:spPr bwMode="auto">
            <a:xfrm>
              <a:off x="2094" y="1059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06" name="Rectangle 910"/>
            <p:cNvSpPr>
              <a:spLocks noChangeArrowheads="1"/>
            </p:cNvSpPr>
            <p:nvPr/>
          </p:nvSpPr>
          <p:spPr bwMode="auto">
            <a:xfrm>
              <a:off x="2094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07" name="Rectangle 911"/>
            <p:cNvSpPr>
              <a:spLocks noChangeArrowheads="1"/>
            </p:cNvSpPr>
            <p:nvPr/>
          </p:nvSpPr>
          <p:spPr bwMode="auto">
            <a:xfrm>
              <a:off x="2094" y="1141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08" name="Rectangle 912"/>
            <p:cNvSpPr>
              <a:spLocks noChangeArrowheads="1"/>
            </p:cNvSpPr>
            <p:nvPr/>
          </p:nvSpPr>
          <p:spPr bwMode="auto">
            <a:xfrm>
              <a:off x="2094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09" name="Rectangle 913"/>
            <p:cNvSpPr>
              <a:spLocks noChangeArrowheads="1"/>
            </p:cNvSpPr>
            <p:nvPr/>
          </p:nvSpPr>
          <p:spPr bwMode="auto">
            <a:xfrm>
              <a:off x="2094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10" name="Rectangle 914"/>
            <p:cNvSpPr>
              <a:spLocks noChangeArrowheads="1"/>
            </p:cNvSpPr>
            <p:nvPr/>
          </p:nvSpPr>
          <p:spPr bwMode="auto">
            <a:xfrm>
              <a:off x="2094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11" name="Rectangle 915"/>
            <p:cNvSpPr>
              <a:spLocks noChangeArrowheads="1"/>
            </p:cNvSpPr>
            <p:nvPr/>
          </p:nvSpPr>
          <p:spPr bwMode="auto">
            <a:xfrm>
              <a:off x="2094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12" name="Rectangle 916"/>
            <p:cNvSpPr>
              <a:spLocks noChangeArrowheads="1"/>
            </p:cNvSpPr>
            <p:nvPr/>
          </p:nvSpPr>
          <p:spPr bwMode="auto">
            <a:xfrm>
              <a:off x="2094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13" name="Rectangle 917"/>
            <p:cNvSpPr>
              <a:spLocks noChangeArrowheads="1"/>
            </p:cNvSpPr>
            <p:nvPr/>
          </p:nvSpPr>
          <p:spPr bwMode="auto">
            <a:xfrm>
              <a:off x="2094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14" name="Rectangle 918"/>
            <p:cNvSpPr>
              <a:spLocks noChangeArrowheads="1"/>
            </p:cNvSpPr>
            <p:nvPr/>
          </p:nvSpPr>
          <p:spPr bwMode="auto">
            <a:xfrm>
              <a:off x="2094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15" name="Rectangle 919"/>
            <p:cNvSpPr>
              <a:spLocks noChangeArrowheads="1"/>
            </p:cNvSpPr>
            <p:nvPr/>
          </p:nvSpPr>
          <p:spPr bwMode="auto">
            <a:xfrm>
              <a:off x="2094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16" name="Rectangle 920"/>
            <p:cNvSpPr>
              <a:spLocks noChangeArrowheads="1"/>
            </p:cNvSpPr>
            <p:nvPr/>
          </p:nvSpPr>
          <p:spPr bwMode="auto">
            <a:xfrm>
              <a:off x="2094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17" name="Rectangle 921"/>
            <p:cNvSpPr>
              <a:spLocks noChangeArrowheads="1"/>
            </p:cNvSpPr>
            <p:nvPr/>
          </p:nvSpPr>
          <p:spPr bwMode="auto">
            <a:xfrm>
              <a:off x="2094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18" name="Rectangle 922"/>
            <p:cNvSpPr>
              <a:spLocks noChangeArrowheads="1"/>
            </p:cNvSpPr>
            <p:nvPr/>
          </p:nvSpPr>
          <p:spPr bwMode="auto">
            <a:xfrm>
              <a:off x="2094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19" name="Rectangle 923"/>
            <p:cNvSpPr>
              <a:spLocks noChangeArrowheads="1"/>
            </p:cNvSpPr>
            <p:nvPr/>
          </p:nvSpPr>
          <p:spPr bwMode="auto">
            <a:xfrm>
              <a:off x="2094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20" name="Rectangle 924"/>
            <p:cNvSpPr>
              <a:spLocks noChangeArrowheads="1"/>
            </p:cNvSpPr>
            <p:nvPr/>
          </p:nvSpPr>
          <p:spPr bwMode="auto">
            <a:xfrm>
              <a:off x="2094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21" name="Rectangle 925"/>
            <p:cNvSpPr>
              <a:spLocks noChangeArrowheads="1"/>
            </p:cNvSpPr>
            <p:nvPr/>
          </p:nvSpPr>
          <p:spPr bwMode="auto">
            <a:xfrm>
              <a:off x="2094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22" name="Rectangle 926"/>
            <p:cNvSpPr>
              <a:spLocks noChangeArrowheads="1"/>
            </p:cNvSpPr>
            <p:nvPr/>
          </p:nvSpPr>
          <p:spPr bwMode="auto">
            <a:xfrm>
              <a:off x="2094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23" name="Rectangle 927"/>
            <p:cNvSpPr>
              <a:spLocks noChangeArrowheads="1"/>
            </p:cNvSpPr>
            <p:nvPr/>
          </p:nvSpPr>
          <p:spPr bwMode="auto">
            <a:xfrm>
              <a:off x="2182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24" name="Rectangle 928"/>
            <p:cNvSpPr>
              <a:spLocks noChangeArrowheads="1"/>
            </p:cNvSpPr>
            <p:nvPr/>
          </p:nvSpPr>
          <p:spPr bwMode="auto">
            <a:xfrm>
              <a:off x="2182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25" name="Rectangle 929"/>
            <p:cNvSpPr>
              <a:spLocks noChangeArrowheads="1"/>
            </p:cNvSpPr>
            <p:nvPr/>
          </p:nvSpPr>
          <p:spPr bwMode="auto">
            <a:xfrm>
              <a:off x="2182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26" name="Rectangle 930"/>
            <p:cNvSpPr>
              <a:spLocks noChangeArrowheads="1"/>
            </p:cNvSpPr>
            <p:nvPr/>
          </p:nvSpPr>
          <p:spPr bwMode="auto">
            <a:xfrm>
              <a:off x="2182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27" name="Rectangle 931"/>
            <p:cNvSpPr>
              <a:spLocks noChangeArrowheads="1"/>
            </p:cNvSpPr>
            <p:nvPr/>
          </p:nvSpPr>
          <p:spPr bwMode="auto">
            <a:xfrm>
              <a:off x="2182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28" name="Rectangle 932"/>
            <p:cNvSpPr>
              <a:spLocks noChangeArrowheads="1"/>
            </p:cNvSpPr>
            <p:nvPr/>
          </p:nvSpPr>
          <p:spPr bwMode="auto">
            <a:xfrm>
              <a:off x="2182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29" name="Rectangle 933"/>
            <p:cNvSpPr>
              <a:spLocks noChangeArrowheads="1"/>
            </p:cNvSpPr>
            <p:nvPr/>
          </p:nvSpPr>
          <p:spPr bwMode="auto">
            <a:xfrm>
              <a:off x="2182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30" name="Rectangle 934"/>
            <p:cNvSpPr>
              <a:spLocks noChangeArrowheads="1"/>
            </p:cNvSpPr>
            <p:nvPr/>
          </p:nvSpPr>
          <p:spPr bwMode="auto">
            <a:xfrm>
              <a:off x="2182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31" name="Rectangle 935"/>
            <p:cNvSpPr>
              <a:spLocks noChangeArrowheads="1"/>
            </p:cNvSpPr>
            <p:nvPr/>
          </p:nvSpPr>
          <p:spPr bwMode="auto">
            <a:xfrm>
              <a:off x="2182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32" name="Rectangle 936"/>
            <p:cNvSpPr>
              <a:spLocks noChangeArrowheads="1"/>
            </p:cNvSpPr>
            <p:nvPr/>
          </p:nvSpPr>
          <p:spPr bwMode="auto">
            <a:xfrm>
              <a:off x="2182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33" name="Rectangle 937"/>
            <p:cNvSpPr>
              <a:spLocks noChangeArrowheads="1"/>
            </p:cNvSpPr>
            <p:nvPr/>
          </p:nvSpPr>
          <p:spPr bwMode="auto">
            <a:xfrm>
              <a:off x="2182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34" name="Rectangle 938"/>
            <p:cNvSpPr>
              <a:spLocks noChangeArrowheads="1"/>
            </p:cNvSpPr>
            <p:nvPr/>
          </p:nvSpPr>
          <p:spPr bwMode="auto">
            <a:xfrm>
              <a:off x="2182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35" name="Rectangle 939"/>
            <p:cNvSpPr>
              <a:spLocks noChangeArrowheads="1"/>
            </p:cNvSpPr>
            <p:nvPr/>
          </p:nvSpPr>
          <p:spPr bwMode="auto">
            <a:xfrm>
              <a:off x="2182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36" name="Rectangle 940"/>
            <p:cNvSpPr>
              <a:spLocks noChangeArrowheads="1"/>
            </p:cNvSpPr>
            <p:nvPr/>
          </p:nvSpPr>
          <p:spPr bwMode="auto">
            <a:xfrm>
              <a:off x="2182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37" name="Rectangle 941"/>
            <p:cNvSpPr>
              <a:spLocks noChangeArrowheads="1"/>
            </p:cNvSpPr>
            <p:nvPr/>
          </p:nvSpPr>
          <p:spPr bwMode="auto">
            <a:xfrm>
              <a:off x="2182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38" name="Rectangle 942"/>
            <p:cNvSpPr>
              <a:spLocks noChangeArrowheads="1"/>
            </p:cNvSpPr>
            <p:nvPr/>
          </p:nvSpPr>
          <p:spPr bwMode="auto">
            <a:xfrm>
              <a:off x="2182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39" name="Rectangle 943"/>
            <p:cNvSpPr>
              <a:spLocks noChangeArrowheads="1"/>
            </p:cNvSpPr>
            <p:nvPr/>
          </p:nvSpPr>
          <p:spPr bwMode="auto">
            <a:xfrm>
              <a:off x="2182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40" name="Rectangle 944"/>
            <p:cNvSpPr>
              <a:spLocks noChangeArrowheads="1"/>
            </p:cNvSpPr>
            <p:nvPr/>
          </p:nvSpPr>
          <p:spPr bwMode="auto">
            <a:xfrm>
              <a:off x="2182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41" name="Rectangle 945"/>
            <p:cNvSpPr>
              <a:spLocks noChangeArrowheads="1"/>
            </p:cNvSpPr>
            <p:nvPr/>
          </p:nvSpPr>
          <p:spPr bwMode="auto">
            <a:xfrm>
              <a:off x="2182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42" name="Rectangle 946"/>
            <p:cNvSpPr>
              <a:spLocks noChangeArrowheads="1"/>
            </p:cNvSpPr>
            <p:nvPr/>
          </p:nvSpPr>
          <p:spPr bwMode="auto">
            <a:xfrm>
              <a:off x="2182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43" name="Rectangle 947"/>
            <p:cNvSpPr>
              <a:spLocks noChangeArrowheads="1"/>
            </p:cNvSpPr>
            <p:nvPr/>
          </p:nvSpPr>
          <p:spPr bwMode="auto">
            <a:xfrm>
              <a:off x="2182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44" name="Rectangle 948"/>
            <p:cNvSpPr>
              <a:spLocks noChangeArrowheads="1"/>
            </p:cNvSpPr>
            <p:nvPr/>
          </p:nvSpPr>
          <p:spPr bwMode="auto">
            <a:xfrm>
              <a:off x="2182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45" name="Rectangle 949"/>
            <p:cNvSpPr>
              <a:spLocks noChangeArrowheads="1"/>
            </p:cNvSpPr>
            <p:nvPr/>
          </p:nvSpPr>
          <p:spPr bwMode="auto">
            <a:xfrm>
              <a:off x="2262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46" name="Rectangle 950"/>
            <p:cNvSpPr>
              <a:spLocks noChangeArrowheads="1"/>
            </p:cNvSpPr>
            <p:nvPr/>
          </p:nvSpPr>
          <p:spPr bwMode="auto">
            <a:xfrm>
              <a:off x="2262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47" name="Rectangle 951"/>
            <p:cNvSpPr>
              <a:spLocks noChangeArrowheads="1"/>
            </p:cNvSpPr>
            <p:nvPr/>
          </p:nvSpPr>
          <p:spPr bwMode="auto">
            <a:xfrm>
              <a:off x="2262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48" name="Rectangle 952"/>
            <p:cNvSpPr>
              <a:spLocks noChangeArrowheads="1"/>
            </p:cNvSpPr>
            <p:nvPr/>
          </p:nvSpPr>
          <p:spPr bwMode="auto">
            <a:xfrm>
              <a:off x="2262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49" name="Rectangle 953"/>
            <p:cNvSpPr>
              <a:spLocks noChangeArrowheads="1"/>
            </p:cNvSpPr>
            <p:nvPr/>
          </p:nvSpPr>
          <p:spPr bwMode="auto">
            <a:xfrm>
              <a:off x="2262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50" name="Rectangle 954"/>
            <p:cNvSpPr>
              <a:spLocks noChangeArrowheads="1"/>
            </p:cNvSpPr>
            <p:nvPr/>
          </p:nvSpPr>
          <p:spPr bwMode="auto">
            <a:xfrm>
              <a:off x="2262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51" name="Rectangle 955"/>
            <p:cNvSpPr>
              <a:spLocks noChangeArrowheads="1"/>
            </p:cNvSpPr>
            <p:nvPr/>
          </p:nvSpPr>
          <p:spPr bwMode="auto">
            <a:xfrm>
              <a:off x="2262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52" name="Rectangle 956"/>
            <p:cNvSpPr>
              <a:spLocks noChangeArrowheads="1"/>
            </p:cNvSpPr>
            <p:nvPr/>
          </p:nvSpPr>
          <p:spPr bwMode="auto">
            <a:xfrm>
              <a:off x="2262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53" name="Rectangle 957"/>
            <p:cNvSpPr>
              <a:spLocks noChangeArrowheads="1"/>
            </p:cNvSpPr>
            <p:nvPr/>
          </p:nvSpPr>
          <p:spPr bwMode="auto">
            <a:xfrm>
              <a:off x="2262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54" name="Rectangle 958"/>
            <p:cNvSpPr>
              <a:spLocks noChangeArrowheads="1"/>
            </p:cNvSpPr>
            <p:nvPr/>
          </p:nvSpPr>
          <p:spPr bwMode="auto">
            <a:xfrm>
              <a:off x="2262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55" name="Rectangle 959"/>
            <p:cNvSpPr>
              <a:spLocks noChangeArrowheads="1"/>
            </p:cNvSpPr>
            <p:nvPr/>
          </p:nvSpPr>
          <p:spPr bwMode="auto">
            <a:xfrm>
              <a:off x="2262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56" name="Rectangle 960"/>
            <p:cNvSpPr>
              <a:spLocks noChangeArrowheads="1"/>
            </p:cNvSpPr>
            <p:nvPr/>
          </p:nvSpPr>
          <p:spPr bwMode="auto">
            <a:xfrm>
              <a:off x="2262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57" name="Rectangle 961"/>
            <p:cNvSpPr>
              <a:spLocks noChangeArrowheads="1"/>
            </p:cNvSpPr>
            <p:nvPr/>
          </p:nvSpPr>
          <p:spPr bwMode="auto">
            <a:xfrm>
              <a:off x="2262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58" name="Rectangle 962"/>
            <p:cNvSpPr>
              <a:spLocks noChangeArrowheads="1"/>
            </p:cNvSpPr>
            <p:nvPr/>
          </p:nvSpPr>
          <p:spPr bwMode="auto">
            <a:xfrm>
              <a:off x="2262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59" name="Rectangle 963"/>
            <p:cNvSpPr>
              <a:spLocks noChangeArrowheads="1"/>
            </p:cNvSpPr>
            <p:nvPr/>
          </p:nvSpPr>
          <p:spPr bwMode="auto">
            <a:xfrm>
              <a:off x="2262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60" name="Rectangle 964"/>
            <p:cNvSpPr>
              <a:spLocks noChangeArrowheads="1"/>
            </p:cNvSpPr>
            <p:nvPr/>
          </p:nvSpPr>
          <p:spPr bwMode="auto">
            <a:xfrm>
              <a:off x="2262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61" name="Rectangle 965"/>
            <p:cNvSpPr>
              <a:spLocks noChangeArrowheads="1"/>
            </p:cNvSpPr>
            <p:nvPr/>
          </p:nvSpPr>
          <p:spPr bwMode="auto">
            <a:xfrm>
              <a:off x="2262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62" name="Rectangle 966"/>
            <p:cNvSpPr>
              <a:spLocks noChangeArrowheads="1"/>
            </p:cNvSpPr>
            <p:nvPr/>
          </p:nvSpPr>
          <p:spPr bwMode="auto">
            <a:xfrm>
              <a:off x="2262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63" name="Rectangle 967"/>
            <p:cNvSpPr>
              <a:spLocks noChangeArrowheads="1"/>
            </p:cNvSpPr>
            <p:nvPr/>
          </p:nvSpPr>
          <p:spPr bwMode="auto">
            <a:xfrm>
              <a:off x="2262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64" name="Rectangle 968"/>
            <p:cNvSpPr>
              <a:spLocks noChangeArrowheads="1"/>
            </p:cNvSpPr>
            <p:nvPr/>
          </p:nvSpPr>
          <p:spPr bwMode="auto">
            <a:xfrm>
              <a:off x="2262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65" name="Rectangle 969"/>
            <p:cNvSpPr>
              <a:spLocks noChangeArrowheads="1"/>
            </p:cNvSpPr>
            <p:nvPr/>
          </p:nvSpPr>
          <p:spPr bwMode="auto">
            <a:xfrm>
              <a:off x="2262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66" name="Rectangle 970"/>
            <p:cNvSpPr>
              <a:spLocks noChangeArrowheads="1"/>
            </p:cNvSpPr>
            <p:nvPr/>
          </p:nvSpPr>
          <p:spPr bwMode="auto">
            <a:xfrm>
              <a:off x="2262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67" name="Rectangle 971"/>
            <p:cNvSpPr>
              <a:spLocks noChangeArrowheads="1"/>
            </p:cNvSpPr>
            <p:nvPr/>
          </p:nvSpPr>
          <p:spPr bwMode="auto">
            <a:xfrm>
              <a:off x="2351" y="897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68" name="Rectangle 972"/>
            <p:cNvSpPr>
              <a:spLocks noChangeArrowheads="1"/>
            </p:cNvSpPr>
            <p:nvPr/>
          </p:nvSpPr>
          <p:spPr bwMode="auto">
            <a:xfrm>
              <a:off x="2351" y="897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69" name="Rectangle 973"/>
            <p:cNvSpPr>
              <a:spLocks noChangeArrowheads="1"/>
            </p:cNvSpPr>
            <p:nvPr/>
          </p:nvSpPr>
          <p:spPr bwMode="auto">
            <a:xfrm>
              <a:off x="2351" y="978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70" name="Rectangle 974"/>
            <p:cNvSpPr>
              <a:spLocks noChangeArrowheads="1"/>
            </p:cNvSpPr>
            <p:nvPr/>
          </p:nvSpPr>
          <p:spPr bwMode="auto">
            <a:xfrm>
              <a:off x="2351" y="978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71" name="Rectangle 975"/>
            <p:cNvSpPr>
              <a:spLocks noChangeArrowheads="1"/>
            </p:cNvSpPr>
            <p:nvPr/>
          </p:nvSpPr>
          <p:spPr bwMode="auto">
            <a:xfrm>
              <a:off x="2351" y="1059"/>
              <a:ext cx="90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72" name="Rectangle 976"/>
            <p:cNvSpPr>
              <a:spLocks noChangeArrowheads="1"/>
            </p:cNvSpPr>
            <p:nvPr/>
          </p:nvSpPr>
          <p:spPr bwMode="auto">
            <a:xfrm>
              <a:off x="2351" y="1059"/>
              <a:ext cx="90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73" name="Rectangle 977"/>
            <p:cNvSpPr>
              <a:spLocks noChangeArrowheads="1"/>
            </p:cNvSpPr>
            <p:nvPr/>
          </p:nvSpPr>
          <p:spPr bwMode="auto">
            <a:xfrm>
              <a:off x="2351" y="1141"/>
              <a:ext cx="90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74" name="Rectangle 978"/>
            <p:cNvSpPr>
              <a:spLocks noChangeArrowheads="1"/>
            </p:cNvSpPr>
            <p:nvPr/>
          </p:nvSpPr>
          <p:spPr bwMode="auto">
            <a:xfrm>
              <a:off x="2351" y="1141"/>
              <a:ext cx="90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75" name="Rectangle 979"/>
            <p:cNvSpPr>
              <a:spLocks noChangeArrowheads="1"/>
            </p:cNvSpPr>
            <p:nvPr/>
          </p:nvSpPr>
          <p:spPr bwMode="auto">
            <a:xfrm>
              <a:off x="2351" y="1221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76" name="Rectangle 980"/>
            <p:cNvSpPr>
              <a:spLocks noChangeArrowheads="1"/>
            </p:cNvSpPr>
            <p:nvPr/>
          </p:nvSpPr>
          <p:spPr bwMode="auto">
            <a:xfrm>
              <a:off x="2351" y="1221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77" name="Rectangle 981"/>
            <p:cNvSpPr>
              <a:spLocks noChangeArrowheads="1"/>
            </p:cNvSpPr>
            <p:nvPr/>
          </p:nvSpPr>
          <p:spPr bwMode="auto">
            <a:xfrm>
              <a:off x="2351" y="1302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78" name="Rectangle 982"/>
            <p:cNvSpPr>
              <a:spLocks noChangeArrowheads="1"/>
            </p:cNvSpPr>
            <p:nvPr/>
          </p:nvSpPr>
          <p:spPr bwMode="auto">
            <a:xfrm>
              <a:off x="2351" y="1302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79" name="Rectangle 983"/>
            <p:cNvSpPr>
              <a:spLocks noChangeArrowheads="1"/>
            </p:cNvSpPr>
            <p:nvPr/>
          </p:nvSpPr>
          <p:spPr bwMode="auto">
            <a:xfrm>
              <a:off x="2351" y="1383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80" name="Rectangle 984"/>
            <p:cNvSpPr>
              <a:spLocks noChangeArrowheads="1"/>
            </p:cNvSpPr>
            <p:nvPr/>
          </p:nvSpPr>
          <p:spPr bwMode="auto">
            <a:xfrm>
              <a:off x="2351" y="1383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81" name="Rectangle 985"/>
            <p:cNvSpPr>
              <a:spLocks noChangeArrowheads="1"/>
            </p:cNvSpPr>
            <p:nvPr/>
          </p:nvSpPr>
          <p:spPr bwMode="auto">
            <a:xfrm>
              <a:off x="2351" y="1464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82" name="Rectangle 986"/>
            <p:cNvSpPr>
              <a:spLocks noChangeArrowheads="1"/>
            </p:cNvSpPr>
            <p:nvPr/>
          </p:nvSpPr>
          <p:spPr bwMode="auto">
            <a:xfrm>
              <a:off x="2351" y="1464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83" name="Rectangle 987"/>
            <p:cNvSpPr>
              <a:spLocks noChangeArrowheads="1"/>
            </p:cNvSpPr>
            <p:nvPr/>
          </p:nvSpPr>
          <p:spPr bwMode="auto">
            <a:xfrm>
              <a:off x="2351" y="1545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84" name="Rectangle 988"/>
            <p:cNvSpPr>
              <a:spLocks noChangeArrowheads="1"/>
            </p:cNvSpPr>
            <p:nvPr/>
          </p:nvSpPr>
          <p:spPr bwMode="auto">
            <a:xfrm>
              <a:off x="2351" y="1545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85" name="Rectangle 989"/>
            <p:cNvSpPr>
              <a:spLocks noChangeArrowheads="1"/>
            </p:cNvSpPr>
            <p:nvPr/>
          </p:nvSpPr>
          <p:spPr bwMode="auto">
            <a:xfrm>
              <a:off x="2351" y="1626"/>
              <a:ext cx="90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86" name="Rectangle 990"/>
            <p:cNvSpPr>
              <a:spLocks noChangeArrowheads="1"/>
            </p:cNvSpPr>
            <p:nvPr/>
          </p:nvSpPr>
          <p:spPr bwMode="auto">
            <a:xfrm>
              <a:off x="2351" y="1626"/>
              <a:ext cx="90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87" name="Rectangle 991"/>
            <p:cNvSpPr>
              <a:spLocks noChangeArrowheads="1"/>
            </p:cNvSpPr>
            <p:nvPr/>
          </p:nvSpPr>
          <p:spPr bwMode="auto">
            <a:xfrm>
              <a:off x="2351" y="1706"/>
              <a:ext cx="90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88" name="Rectangle 992"/>
            <p:cNvSpPr>
              <a:spLocks noChangeArrowheads="1"/>
            </p:cNvSpPr>
            <p:nvPr/>
          </p:nvSpPr>
          <p:spPr bwMode="auto">
            <a:xfrm>
              <a:off x="2351" y="1706"/>
              <a:ext cx="90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89" name="Rectangle 993"/>
            <p:cNvSpPr>
              <a:spLocks noChangeArrowheads="1"/>
            </p:cNvSpPr>
            <p:nvPr/>
          </p:nvSpPr>
          <p:spPr bwMode="auto">
            <a:xfrm>
              <a:off x="2441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90" name="Rectangle 994"/>
            <p:cNvSpPr>
              <a:spLocks noChangeArrowheads="1"/>
            </p:cNvSpPr>
            <p:nvPr/>
          </p:nvSpPr>
          <p:spPr bwMode="auto">
            <a:xfrm>
              <a:off x="2441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91" name="Rectangle 995"/>
            <p:cNvSpPr>
              <a:spLocks noChangeArrowheads="1"/>
            </p:cNvSpPr>
            <p:nvPr/>
          </p:nvSpPr>
          <p:spPr bwMode="auto">
            <a:xfrm>
              <a:off x="2441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92" name="Rectangle 996"/>
            <p:cNvSpPr>
              <a:spLocks noChangeArrowheads="1"/>
            </p:cNvSpPr>
            <p:nvPr/>
          </p:nvSpPr>
          <p:spPr bwMode="auto">
            <a:xfrm>
              <a:off x="2441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93" name="Rectangle 997"/>
            <p:cNvSpPr>
              <a:spLocks noChangeArrowheads="1"/>
            </p:cNvSpPr>
            <p:nvPr/>
          </p:nvSpPr>
          <p:spPr bwMode="auto">
            <a:xfrm>
              <a:off x="2441" y="1059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94" name="Rectangle 998"/>
            <p:cNvSpPr>
              <a:spLocks noChangeArrowheads="1"/>
            </p:cNvSpPr>
            <p:nvPr/>
          </p:nvSpPr>
          <p:spPr bwMode="auto">
            <a:xfrm>
              <a:off x="2441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95" name="Rectangle 999"/>
            <p:cNvSpPr>
              <a:spLocks noChangeArrowheads="1"/>
            </p:cNvSpPr>
            <p:nvPr/>
          </p:nvSpPr>
          <p:spPr bwMode="auto">
            <a:xfrm>
              <a:off x="2441" y="1141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96" name="Rectangle 1000"/>
            <p:cNvSpPr>
              <a:spLocks noChangeArrowheads="1"/>
            </p:cNvSpPr>
            <p:nvPr/>
          </p:nvSpPr>
          <p:spPr bwMode="auto">
            <a:xfrm>
              <a:off x="2441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97" name="Rectangle 1001"/>
            <p:cNvSpPr>
              <a:spLocks noChangeArrowheads="1"/>
            </p:cNvSpPr>
            <p:nvPr/>
          </p:nvSpPr>
          <p:spPr bwMode="auto">
            <a:xfrm>
              <a:off x="2441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98" name="Rectangle 1002"/>
            <p:cNvSpPr>
              <a:spLocks noChangeArrowheads="1"/>
            </p:cNvSpPr>
            <p:nvPr/>
          </p:nvSpPr>
          <p:spPr bwMode="auto">
            <a:xfrm>
              <a:off x="2441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899" name="Rectangle 1003"/>
            <p:cNvSpPr>
              <a:spLocks noChangeArrowheads="1"/>
            </p:cNvSpPr>
            <p:nvPr/>
          </p:nvSpPr>
          <p:spPr bwMode="auto">
            <a:xfrm>
              <a:off x="2441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00" name="Rectangle 1004"/>
            <p:cNvSpPr>
              <a:spLocks noChangeArrowheads="1"/>
            </p:cNvSpPr>
            <p:nvPr/>
          </p:nvSpPr>
          <p:spPr bwMode="auto">
            <a:xfrm>
              <a:off x="2441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01" name="Rectangle 1005"/>
            <p:cNvSpPr>
              <a:spLocks noChangeArrowheads="1"/>
            </p:cNvSpPr>
            <p:nvPr/>
          </p:nvSpPr>
          <p:spPr bwMode="auto">
            <a:xfrm>
              <a:off x="2441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02" name="Rectangle 1006"/>
            <p:cNvSpPr>
              <a:spLocks noChangeArrowheads="1"/>
            </p:cNvSpPr>
            <p:nvPr/>
          </p:nvSpPr>
          <p:spPr bwMode="auto">
            <a:xfrm>
              <a:off x="2441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03" name="Rectangle 1007"/>
            <p:cNvSpPr>
              <a:spLocks noChangeArrowheads="1"/>
            </p:cNvSpPr>
            <p:nvPr/>
          </p:nvSpPr>
          <p:spPr bwMode="auto">
            <a:xfrm>
              <a:off x="2441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04" name="Rectangle 1008"/>
            <p:cNvSpPr>
              <a:spLocks noChangeArrowheads="1"/>
            </p:cNvSpPr>
            <p:nvPr/>
          </p:nvSpPr>
          <p:spPr bwMode="auto">
            <a:xfrm>
              <a:off x="2441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05" name="Rectangle 1009"/>
            <p:cNvSpPr>
              <a:spLocks noChangeArrowheads="1"/>
            </p:cNvSpPr>
            <p:nvPr/>
          </p:nvSpPr>
          <p:spPr bwMode="auto">
            <a:xfrm>
              <a:off x="2441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06" name="Rectangle 1010"/>
            <p:cNvSpPr>
              <a:spLocks noChangeArrowheads="1"/>
            </p:cNvSpPr>
            <p:nvPr/>
          </p:nvSpPr>
          <p:spPr bwMode="auto">
            <a:xfrm>
              <a:off x="2441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07" name="Rectangle 1011"/>
            <p:cNvSpPr>
              <a:spLocks noChangeArrowheads="1"/>
            </p:cNvSpPr>
            <p:nvPr/>
          </p:nvSpPr>
          <p:spPr bwMode="auto">
            <a:xfrm>
              <a:off x="2441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08" name="Rectangle 1012"/>
            <p:cNvSpPr>
              <a:spLocks noChangeArrowheads="1"/>
            </p:cNvSpPr>
            <p:nvPr/>
          </p:nvSpPr>
          <p:spPr bwMode="auto">
            <a:xfrm>
              <a:off x="2441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09" name="Rectangle 1013"/>
            <p:cNvSpPr>
              <a:spLocks noChangeArrowheads="1"/>
            </p:cNvSpPr>
            <p:nvPr/>
          </p:nvSpPr>
          <p:spPr bwMode="auto">
            <a:xfrm>
              <a:off x="2441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10" name="Rectangle 1014"/>
            <p:cNvSpPr>
              <a:spLocks noChangeArrowheads="1"/>
            </p:cNvSpPr>
            <p:nvPr/>
          </p:nvSpPr>
          <p:spPr bwMode="auto">
            <a:xfrm>
              <a:off x="2441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11" name="Rectangle 1015"/>
            <p:cNvSpPr>
              <a:spLocks noChangeArrowheads="1"/>
            </p:cNvSpPr>
            <p:nvPr/>
          </p:nvSpPr>
          <p:spPr bwMode="auto">
            <a:xfrm>
              <a:off x="2521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12" name="Rectangle 1016"/>
            <p:cNvSpPr>
              <a:spLocks noChangeArrowheads="1"/>
            </p:cNvSpPr>
            <p:nvPr/>
          </p:nvSpPr>
          <p:spPr bwMode="auto">
            <a:xfrm>
              <a:off x="2521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13" name="Rectangle 1017"/>
            <p:cNvSpPr>
              <a:spLocks noChangeArrowheads="1"/>
            </p:cNvSpPr>
            <p:nvPr/>
          </p:nvSpPr>
          <p:spPr bwMode="auto">
            <a:xfrm>
              <a:off x="2521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14" name="Rectangle 1018"/>
            <p:cNvSpPr>
              <a:spLocks noChangeArrowheads="1"/>
            </p:cNvSpPr>
            <p:nvPr/>
          </p:nvSpPr>
          <p:spPr bwMode="auto">
            <a:xfrm>
              <a:off x="2521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15" name="Rectangle 1019"/>
            <p:cNvSpPr>
              <a:spLocks noChangeArrowheads="1"/>
            </p:cNvSpPr>
            <p:nvPr/>
          </p:nvSpPr>
          <p:spPr bwMode="auto">
            <a:xfrm>
              <a:off x="2521" y="1059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16" name="Rectangle 1020"/>
            <p:cNvSpPr>
              <a:spLocks noChangeArrowheads="1"/>
            </p:cNvSpPr>
            <p:nvPr/>
          </p:nvSpPr>
          <p:spPr bwMode="auto">
            <a:xfrm>
              <a:off x="2521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17" name="Rectangle 1021"/>
            <p:cNvSpPr>
              <a:spLocks noChangeArrowheads="1"/>
            </p:cNvSpPr>
            <p:nvPr/>
          </p:nvSpPr>
          <p:spPr bwMode="auto">
            <a:xfrm>
              <a:off x="2521" y="1141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18" name="Rectangle 1022"/>
            <p:cNvSpPr>
              <a:spLocks noChangeArrowheads="1"/>
            </p:cNvSpPr>
            <p:nvPr/>
          </p:nvSpPr>
          <p:spPr bwMode="auto">
            <a:xfrm>
              <a:off x="2521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919" name="Rectangle 1023"/>
            <p:cNvSpPr>
              <a:spLocks noChangeArrowheads="1"/>
            </p:cNvSpPr>
            <p:nvPr/>
          </p:nvSpPr>
          <p:spPr bwMode="auto">
            <a:xfrm>
              <a:off x="2521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44" name="Rectangle 1024"/>
            <p:cNvSpPr>
              <a:spLocks noChangeArrowheads="1"/>
            </p:cNvSpPr>
            <p:nvPr/>
          </p:nvSpPr>
          <p:spPr bwMode="auto">
            <a:xfrm>
              <a:off x="2521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45" name="Rectangle 1025"/>
            <p:cNvSpPr>
              <a:spLocks noChangeArrowheads="1"/>
            </p:cNvSpPr>
            <p:nvPr/>
          </p:nvSpPr>
          <p:spPr bwMode="auto">
            <a:xfrm>
              <a:off x="2521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46" name="Rectangle 1026"/>
            <p:cNvSpPr>
              <a:spLocks noChangeArrowheads="1"/>
            </p:cNvSpPr>
            <p:nvPr/>
          </p:nvSpPr>
          <p:spPr bwMode="auto">
            <a:xfrm>
              <a:off x="2521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47" name="Rectangle 1027"/>
            <p:cNvSpPr>
              <a:spLocks noChangeArrowheads="1"/>
            </p:cNvSpPr>
            <p:nvPr/>
          </p:nvSpPr>
          <p:spPr bwMode="auto">
            <a:xfrm>
              <a:off x="2521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48" name="Rectangle 1028"/>
            <p:cNvSpPr>
              <a:spLocks noChangeArrowheads="1"/>
            </p:cNvSpPr>
            <p:nvPr/>
          </p:nvSpPr>
          <p:spPr bwMode="auto">
            <a:xfrm>
              <a:off x="2521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49" name="Rectangle 1029"/>
            <p:cNvSpPr>
              <a:spLocks noChangeArrowheads="1"/>
            </p:cNvSpPr>
            <p:nvPr/>
          </p:nvSpPr>
          <p:spPr bwMode="auto">
            <a:xfrm>
              <a:off x="2521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50" name="Rectangle 1030"/>
            <p:cNvSpPr>
              <a:spLocks noChangeArrowheads="1"/>
            </p:cNvSpPr>
            <p:nvPr/>
          </p:nvSpPr>
          <p:spPr bwMode="auto">
            <a:xfrm>
              <a:off x="2521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51" name="Rectangle 1031"/>
            <p:cNvSpPr>
              <a:spLocks noChangeArrowheads="1"/>
            </p:cNvSpPr>
            <p:nvPr/>
          </p:nvSpPr>
          <p:spPr bwMode="auto">
            <a:xfrm>
              <a:off x="2521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52" name="Rectangle 1032"/>
            <p:cNvSpPr>
              <a:spLocks noChangeArrowheads="1"/>
            </p:cNvSpPr>
            <p:nvPr/>
          </p:nvSpPr>
          <p:spPr bwMode="auto">
            <a:xfrm>
              <a:off x="2521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53" name="Rectangle 1033"/>
            <p:cNvSpPr>
              <a:spLocks noChangeArrowheads="1"/>
            </p:cNvSpPr>
            <p:nvPr/>
          </p:nvSpPr>
          <p:spPr bwMode="auto">
            <a:xfrm>
              <a:off x="2521" y="1626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54" name="Rectangle 1034"/>
            <p:cNvSpPr>
              <a:spLocks noChangeArrowheads="1"/>
            </p:cNvSpPr>
            <p:nvPr/>
          </p:nvSpPr>
          <p:spPr bwMode="auto">
            <a:xfrm>
              <a:off x="2521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55" name="Rectangle 1035"/>
            <p:cNvSpPr>
              <a:spLocks noChangeArrowheads="1"/>
            </p:cNvSpPr>
            <p:nvPr/>
          </p:nvSpPr>
          <p:spPr bwMode="auto">
            <a:xfrm>
              <a:off x="2521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56" name="Rectangle 1036"/>
            <p:cNvSpPr>
              <a:spLocks noChangeArrowheads="1"/>
            </p:cNvSpPr>
            <p:nvPr/>
          </p:nvSpPr>
          <p:spPr bwMode="auto">
            <a:xfrm>
              <a:off x="2521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57" name="Rectangle 1037"/>
            <p:cNvSpPr>
              <a:spLocks noChangeArrowheads="1"/>
            </p:cNvSpPr>
            <p:nvPr/>
          </p:nvSpPr>
          <p:spPr bwMode="auto">
            <a:xfrm>
              <a:off x="2609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58" name="Rectangle 1038"/>
            <p:cNvSpPr>
              <a:spLocks noChangeArrowheads="1"/>
            </p:cNvSpPr>
            <p:nvPr/>
          </p:nvSpPr>
          <p:spPr bwMode="auto">
            <a:xfrm>
              <a:off x="2609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59" name="Rectangle 1039"/>
            <p:cNvSpPr>
              <a:spLocks noChangeArrowheads="1"/>
            </p:cNvSpPr>
            <p:nvPr/>
          </p:nvSpPr>
          <p:spPr bwMode="auto">
            <a:xfrm>
              <a:off x="2609" y="978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60" name="Rectangle 1040"/>
            <p:cNvSpPr>
              <a:spLocks noChangeArrowheads="1"/>
            </p:cNvSpPr>
            <p:nvPr/>
          </p:nvSpPr>
          <p:spPr bwMode="auto">
            <a:xfrm>
              <a:off x="2609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61" name="Rectangle 1041"/>
            <p:cNvSpPr>
              <a:spLocks noChangeArrowheads="1"/>
            </p:cNvSpPr>
            <p:nvPr/>
          </p:nvSpPr>
          <p:spPr bwMode="auto">
            <a:xfrm>
              <a:off x="2609" y="1059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62" name="Rectangle 1042"/>
            <p:cNvSpPr>
              <a:spLocks noChangeArrowheads="1"/>
            </p:cNvSpPr>
            <p:nvPr/>
          </p:nvSpPr>
          <p:spPr bwMode="auto">
            <a:xfrm>
              <a:off x="2609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63" name="Rectangle 1043"/>
            <p:cNvSpPr>
              <a:spLocks noChangeArrowheads="1"/>
            </p:cNvSpPr>
            <p:nvPr/>
          </p:nvSpPr>
          <p:spPr bwMode="auto">
            <a:xfrm>
              <a:off x="2609" y="1141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64" name="Rectangle 1044"/>
            <p:cNvSpPr>
              <a:spLocks noChangeArrowheads="1"/>
            </p:cNvSpPr>
            <p:nvPr/>
          </p:nvSpPr>
          <p:spPr bwMode="auto">
            <a:xfrm>
              <a:off x="2609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65" name="Rectangle 1045"/>
            <p:cNvSpPr>
              <a:spLocks noChangeArrowheads="1"/>
            </p:cNvSpPr>
            <p:nvPr/>
          </p:nvSpPr>
          <p:spPr bwMode="auto">
            <a:xfrm>
              <a:off x="2609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66" name="Rectangle 1046"/>
            <p:cNvSpPr>
              <a:spLocks noChangeArrowheads="1"/>
            </p:cNvSpPr>
            <p:nvPr/>
          </p:nvSpPr>
          <p:spPr bwMode="auto">
            <a:xfrm>
              <a:off x="2609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67" name="Rectangle 1047"/>
            <p:cNvSpPr>
              <a:spLocks noChangeArrowheads="1"/>
            </p:cNvSpPr>
            <p:nvPr/>
          </p:nvSpPr>
          <p:spPr bwMode="auto">
            <a:xfrm>
              <a:off x="2609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68" name="Rectangle 1048"/>
            <p:cNvSpPr>
              <a:spLocks noChangeArrowheads="1"/>
            </p:cNvSpPr>
            <p:nvPr/>
          </p:nvSpPr>
          <p:spPr bwMode="auto">
            <a:xfrm>
              <a:off x="2609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69" name="Rectangle 1049"/>
            <p:cNvSpPr>
              <a:spLocks noChangeArrowheads="1"/>
            </p:cNvSpPr>
            <p:nvPr/>
          </p:nvSpPr>
          <p:spPr bwMode="auto">
            <a:xfrm>
              <a:off x="2609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70" name="Rectangle 1050"/>
            <p:cNvSpPr>
              <a:spLocks noChangeArrowheads="1"/>
            </p:cNvSpPr>
            <p:nvPr/>
          </p:nvSpPr>
          <p:spPr bwMode="auto">
            <a:xfrm>
              <a:off x="2609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71" name="Rectangle 1051"/>
            <p:cNvSpPr>
              <a:spLocks noChangeArrowheads="1"/>
            </p:cNvSpPr>
            <p:nvPr/>
          </p:nvSpPr>
          <p:spPr bwMode="auto">
            <a:xfrm>
              <a:off x="2609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72" name="Rectangle 1052"/>
            <p:cNvSpPr>
              <a:spLocks noChangeArrowheads="1"/>
            </p:cNvSpPr>
            <p:nvPr/>
          </p:nvSpPr>
          <p:spPr bwMode="auto">
            <a:xfrm>
              <a:off x="2609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73" name="Rectangle 1053"/>
            <p:cNvSpPr>
              <a:spLocks noChangeArrowheads="1"/>
            </p:cNvSpPr>
            <p:nvPr/>
          </p:nvSpPr>
          <p:spPr bwMode="auto">
            <a:xfrm>
              <a:off x="2609" y="1545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74" name="Rectangle 1054"/>
            <p:cNvSpPr>
              <a:spLocks noChangeArrowheads="1"/>
            </p:cNvSpPr>
            <p:nvPr/>
          </p:nvSpPr>
          <p:spPr bwMode="auto">
            <a:xfrm>
              <a:off x="2609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75" name="Rectangle 1055"/>
            <p:cNvSpPr>
              <a:spLocks noChangeArrowheads="1"/>
            </p:cNvSpPr>
            <p:nvPr/>
          </p:nvSpPr>
          <p:spPr bwMode="auto">
            <a:xfrm>
              <a:off x="2609" y="1626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76" name="Rectangle 1056"/>
            <p:cNvSpPr>
              <a:spLocks noChangeArrowheads="1"/>
            </p:cNvSpPr>
            <p:nvPr/>
          </p:nvSpPr>
          <p:spPr bwMode="auto">
            <a:xfrm>
              <a:off x="2609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77" name="Rectangle 1057"/>
            <p:cNvSpPr>
              <a:spLocks noChangeArrowheads="1"/>
            </p:cNvSpPr>
            <p:nvPr/>
          </p:nvSpPr>
          <p:spPr bwMode="auto">
            <a:xfrm>
              <a:off x="2609" y="1706"/>
              <a:ext cx="89" cy="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78" name="Rectangle 1058"/>
            <p:cNvSpPr>
              <a:spLocks noChangeArrowheads="1"/>
            </p:cNvSpPr>
            <p:nvPr/>
          </p:nvSpPr>
          <p:spPr bwMode="auto">
            <a:xfrm>
              <a:off x="2609" y="1706"/>
              <a:ext cx="89" cy="82"/>
            </a:xfrm>
            <a:prstGeom prst="rect">
              <a:avLst/>
            </a:prstGeom>
            <a:solidFill>
              <a:srgbClr val="FFFF00"/>
            </a:solidFill>
            <a:ln w="9525" cap="rnd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6979" name="Rectangle 1059"/>
            <p:cNvSpPr>
              <a:spLocks noChangeArrowheads="1"/>
            </p:cNvSpPr>
            <p:nvPr/>
          </p:nvSpPr>
          <p:spPr bwMode="auto">
            <a:xfrm>
              <a:off x="2698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80" name="Rectangle 1060"/>
            <p:cNvSpPr>
              <a:spLocks noChangeArrowheads="1"/>
            </p:cNvSpPr>
            <p:nvPr/>
          </p:nvSpPr>
          <p:spPr bwMode="auto">
            <a:xfrm>
              <a:off x="2698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81" name="Rectangle 1061"/>
            <p:cNvSpPr>
              <a:spLocks noChangeArrowheads="1"/>
            </p:cNvSpPr>
            <p:nvPr/>
          </p:nvSpPr>
          <p:spPr bwMode="auto">
            <a:xfrm>
              <a:off x="2694" y="974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82" name="Rectangle 1062"/>
            <p:cNvSpPr>
              <a:spLocks noChangeArrowheads="1"/>
            </p:cNvSpPr>
            <p:nvPr/>
          </p:nvSpPr>
          <p:spPr bwMode="auto">
            <a:xfrm>
              <a:off x="2698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83" name="Rectangle 1063"/>
            <p:cNvSpPr>
              <a:spLocks noChangeArrowheads="1"/>
            </p:cNvSpPr>
            <p:nvPr/>
          </p:nvSpPr>
          <p:spPr bwMode="auto">
            <a:xfrm>
              <a:off x="2698" y="1059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84" name="Rectangle 1064"/>
            <p:cNvSpPr>
              <a:spLocks noChangeArrowheads="1"/>
            </p:cNvSpPr>
            <p:nvPr/>
          </p:nvSpPr>
          <p:spPr bwMode="auto">
            <a:xfrm>
              <a:off x="2698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85" name="Rectangle 1065"/>
            <p:cNvSpPr>
              <a:spLocks noChangeArrowheads="1"/>
            </p:cNvSpPr>
            <p:nvPr/>
          </p:nvSpPr>
          <p:spPr bwMode="auto">
            <a:xfrm>
              <a:off x="2698" y="1141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86" name="Rectangle 1066"/>
            <p:cNvSpPr>
              <a:spLocks noChangeArrowheads="1"/>
            </p:cNvSpPr>
            <p:nvPr/>
          </p:nvSpPr>
          <p:spPr bwMode="auto">
            <a:xfrm>
              <a:off x="2698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87" name="Rectangle 1067"/>
            <p:cNvSpPr>
              <a:spLocks noChangeArrowheads="1"/>
            </p:cNvSpPr>
            <p:nvPr/>
          </p:nvSpPr>
          <p:spPr bwMode="auto">
            <a:xfrm>
              <a:off x="2698" y="1221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88" name="Rectangle 1068"/>
            <p:cNvSpPr>
              <a:spLocks noChangeArrowheads="1"/>
            </p:cNvSpPr>
            <p:nvPr/>
          </p:nvSpPr>
          <p:spPr bwMode="auto">
            <a:xfrm>
              <a:off x="2698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89" name="Rectangle 1069"/>
            <p:cNvSpPr>
              <a:spLocks noChangeArrowheads="1"/>
            </p:cNvSpPr>
            <p:nvPr/>
          </p:nvSpPr>
          <p:spPr bwMode="auto">
            <a:xfrm>
              <a:off x="2698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90" name="Rectangle 1070"/>
            <p:cNvSpPr>
              <a:spLocks noChangeArrowheads="1"/>
            </p:cNvSpPr>
            <p:nvPr/>
          </p:nvSpPr>
          <p:spPr bwMode="auto">
            <a:xfrm>
              <a:off x="2698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91" name="Rectangle 1071"/>
            <p:cNvSpPr>
              <a:spLocks noChangeArrowheads="1"/>
            </p:cNvSpPr>
            <p:nvPr/>
          </p:nvSpPr>
          <p:spPr bwMode="auto">
            <a:xfrm>
              <a:off x="2698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92" name="Rectangle 1072"/>
            <p:cNvSpPr>
              <a:spLocks noChangeArrowheads="1"/>
            </p:cNvSpPr>
            <p:nvPr/>
          </p:nvSpPr>
          <p:spPr bwMode="auto">
            <a:xfrm>
              <a:off x="2698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93" name="Rectangle 1073"/>
            <p:cNvSpPr>
              <a:spLocks noChangeArrowheads="1"/>
            </p:cNvSpPr>
            <p:nvPr/>
          </p:nvSpPr>
          <p:spPr bwMode="auto">
            <a:xfrm>
              <a:off x="2698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94" name="Rectangle 1074"/>
            <p:cNvSpPr>
              <a:spLocks noChangeArrowheads="1"/>
            </p:cNvSpPr>
            <p:nvPr/>
          </p:nvSpPr>
          <p:spPr bwMode="auto">
            <a:xfrm>
              <a:off x="2698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95" name="Rectangle 1075"/>
            <p:cNvSpPr>
              <a:spLocks noChangeArrowheads="1"/>
            </p:cNvSpPr>
            <p:nvPr/>
          </p:nvSpPr>
          <p:spPr bwMode="auto">
            <a:xfrm>
              <a:off x="2698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96" name="Rectangle 1076"/>
            <p:cNvSpPr>
              <a:spLocks noChangeArrowheads="1"/>
            </p:cNvSpPr>
            <p:nvPr/>
          </p:nvSpPr>
          <p:spPr bwMode="auto">
            <a:xfrm>
              <a:off x="2698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97" name="Rectangle 1077"/>
            <p:cNvSpPr>
              <a:spLocks noChangeArrowheads="1"/>
            </p:cNvSpPr>
            <p:nvPr/>
          </p:nvSpPr>
          <p:spPr bwMode="auto">
            <a:xfrm>
              <a:off x="2698" y="1626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98" name="Rectangle 1078"/>
            <p:cNvSpPr>
              <a:spLocks noChangeArrowheads="1"/>
            </p:cNvSpPr>
            <p:nvPr/>
          </p:nvSpPr>
          <p:spPr bwMode="auto">
            <a:xfrm>
              <a:off x="2698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999" name="Rectangle 1079"/>
            <p:cNvSpPr>
              <a:spLocks noChangeArrowheads="1"/>
            </p:cNvSpPr>
            <p:nvPr/>
          </p:nvSpPr>
          <p:spPr bwMode="auto">
            <a:xfrm>
              <a:off x="2698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00" name="Rectangle 1080"/>
            <p:cNvSpPr>
              <a:spLocks noChangeArrowheads="1"/>
            </p:cNvSpPr>
            <p:nvPr/>
          </p:nvSpPr>
          <p:spPr bwMode="auto">
            <a:xfrm>
              <a:off x="2698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01" name="Rectangle 1081"/>
            <p:cNvSpPr>
              <a:spLocks noChangeArrowheads="1"/>
            </p:cNvSpPr>
            <p:nvPr/>
          </p:nvSpPr>
          <p:spPr bwMode="auto">
            <a:xfrm>
              <a:off x="2787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02" name="Rectangle 1082"/>
            <p:cNvSpPr>
              <a:spLocks noChangeArrowheads="1"/>
            </p:cNvSpPr>
            <p:nvPr/>
          </p:nvSpPr>
          <p:spPr bwMode="auto">
            <a:xfrm>
              <a:off x="2787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03" name="Rectangle 1083"/>
            <p:cNvSpPr>
              <a:spLocks noChangeArrowheads="1"/>
            </p:cNvSpPr>
            <p:nvPr/>
          </p:nvSpPr>
          <p:spPr bwMode="auto">
            <a:xfrm>
              <a:off x="2787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04" name="Rectangle 1084"/>
            <p:cNvSpPr>
              <a:spLocks noChangeArrowheads="1"/>
            </p:cNvSpPr>
            <p:nvPr/>
          </p:nvSpPr>
          <p:spPr bwMode="auto">
            <a:xfrm>
              <a:off x="2787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05" name="Rectangle 1085"/>
            <p:cNvSpPr>
              <a:spLocks noChangeArrowheads="1"/>
            </p:cNvSpPr>
            <p:nvPr/>
          </p:nvSpPr>
          <p:spPr bwMode="auto">
            <a:xfrm>
              <a:off x="2787" y="1059"/>
              <a:ext cx="88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06" name="Rectangle 1086"/>
            <p:cNvSpPr>
              <a:spLocks noChangeArrowheads="1"/>
            </p:cNvSpPr>
            <p:nvPr/>
          </p:nvSpPr>
          <p:spPr bwMode="auto">
            <a:xfrm>
              <a:off x="2787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07" name="Rectangle 1087"/>
            <p:cNvSpPr>
              <a:spLocks noChangeArrowheads="1"/>
            </p:cNvSpPr>
            <p:nvPr/>
          </p:nvSpPr>
          <p:spPr bwMode="auto">
            <a:xfrm>
              <a:off x="2787" y="1141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08" name="Rectangle 1088"/>
            <p:cNvSpPr>
              <a:spLocks noChangeArrowheads="1"/>
            </p:cNvSpPr>
            <p:nvPr/>
          </p:nvSpPr>
          <p:spPr bwMode="auto">
            <a:xfrm>
              <a:off x="2787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09" name="Rectangle 1089"/>
            <p:cNvSpPr>
              <a:spLocks noChangeArrowheads="1"/>
            </p:cNvSpPr>
            <p:nvPr/>
          </p:nvSpPr>
          <p:spPr bwMode="auto">
            <a:xfrm>
              <a:off x="2787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10" name="Rectangle 1090"/>
            <p:cNvSpPr>
              <a:spLocks noChangeArrowheads="1"/>
            </p:cNvSpPr>
            <p:nvPr/>
          </p:nvSpPr>
          <p:spPr bwMode="auto">
            <a:xfrm>
              <a:off x="2787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11" name="Rectangle 1091"/>
            <p:cNvSpPr>
              <a:spLocks noChangeArrowheads="1"/>
            </p:cNvSpPr>
            <p:nvPr/>
          </p:nvSpPr>
          <p:spPr bwMode="auto">
            <a:xfrm>
              <a:off x="2787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12" name="Rectangle 1092"/>
            <p:cNvSpPr>
              <a:spLocks noChangeArrowheads="1"/>
            </p:cNvSpPr>
            <p:nvPr/>
          </p:nvSpPr>
          <p:spPr bwMode="auto">
            <a:xfrm>
              <a:off x="2787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13" name="Rectangle 1093"/>
            <p:cNvSpPr>
              <a:spLocks noChangeArrowheads="1"/>
            </p:cNvSpPr>
            <p:nvPr/>
          </p:nvSpPr>
          <p:spPr bwMode="auto">
            <a:xfrm>
              <a:off x="2787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14" name="Rectangle 1094"/>
            <p:cNvSpPr>
              <a:spLocks noChangeArrowheads="1"/>
            </p:cNvSpPr>
            <p:nvPr/>
          </p:nvSpPr>
          <p:spPr bwMode="auto">
            <a:xfrm>
              <a:off x="2787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15" name="Rectangle 1095"/>
            <p:cNvSpPr>
              <a:spLocks noChangeArrowheads="1"/>
            </p:cNvSpPr>
            <p:nvPr/>
          </p:nvSpPr>
          <p:spPr bwMode="auto">
            <a:xfrm>
              <a:off x="2787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16" name="Rectangle 1096"/>
            <p:cNvSpPr>
              <a:spLocks noChangeArrowheads="1"/>
            </p:cNvSpPr>
            <p:nvPr/>
          </p:nvSpPr>
          <p:spPr bwMode="auto">
            <a:xfrm>
              <a:off x="2787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17" name="Rectangle 1097"/>
            <p:cNvSpPr>
              <a:spLocks noChangeArrowheads="1"/>
            </p:cNvSpPr>
            <p:nvPr/>
          </p:nvSpPr>
          <p:spPr bwMode="auto">
            <a:xfrm>
              <a:off x="2787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18" name="Rectangle 1098"/>
            <p:cNvSpPr>
              <a:spLocks noChangeArrowheads="1"/>
            </p:cNvSpPr>
            <p:nvPr/>
          </p:nvSpPr>
          <p:spPr bwMode="auto">
            <a:xfrm>
              <a:off x="2787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19" name="Rectangle 1099"/>
            <p:cNvSpPr>
              <a:spLocks noChangeArrowheads="1"/>
            </p:cNvSpPr>
            <p:nvPr/>
          </p:nvSpPr>
          <p:spPr bwMode="auto">
            <a:xfrm>
              <a:off x="2787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20" name="Rectangle 1100"/>
            <p:cNvSpPr>
              <a:spLocks noChangeArrowheads="1"/>
            </p:cNvSpPr>
            <p:nvPr/>
          </p:nvSpPr>
          <p:spPr bwMode="auto">
            <a:xfrm>
              <a:off x="2787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21" name="Rectangle 1101"/>
            <p:cNvSpPr>
              <a:spLocks noChangeArrowheads="1"/>
            </p:cNvSpPr>
            <p:nvPr/>
          </p:nvSpPr>
          <p:spPr bwMode="auto">
            <a:xfrm>
              <a:off x="2787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22" name="Rectangle 1102"/>
            <p:cNvSpPr>
              <a:spLocks noChangeArrowheads="1"/>
            </p:cNvSpPr>
            <p:nvPr/>
          </p:nvSpPr>
          <p:spPr bwMode="auto">
            <a:xfrm>
              <a:off x="2787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23" name="Rectangle 1103"/>
            <p:cNvSpPr>
              <a:spLocks noChangeArrowheads="1"/>
            </p:cNvSpPr>
            <p:nvPr/>
          </p:nvSpPr>
          <p:spPr bwMode="auto">
            <a:xfrm>
              <a:off x="2867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24" name="Rectangle 1104"/>
            <p:cNvSpPr>
              <a:spLocks noChangeArrowheads="1"/>
            </p:cNvSpPr>
            <p:nvPr/>
          </p:nvSpPr>
          <p:spPr bwMode="auto">
            <a:xfrm>
              <a:off x="2867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25" name="Rectangle 1105"/>
            <p:cNvSpPr>
              <a:spLocks noChangeArrowheads="1"/>
            </p:cNvSpPr>
            <p:nvPr/>
          </p:nvSpPr>
          <p:spPr bwMode="auto">
            <a:xfrm>
              <a:off x="2867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26" name="Rectangle 1106"/>
            <p:cNvSpPr>
              <a:spLocks noChangeArrowheads="1"/>
            </p:cNvSpPr>
            <p:nvPr/>
          </p:nvSpPr>
          <p:spPr bwMode="auto">
            <a:xfrm>
              <a:off x="2867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27" name="Rectangle 1107"/>
            <p:cNvSpPr>
              <a:spLocks noChangeArrowheads="1"/>
            </p:cNvSpPr>
            <p:nvPr/>
          </p:nvSpPr>
          <p:spPr bwMode="auto">
            <a:xfrm>
              <a:off x="2867" y="1059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28" name="Rectangle 1108"/>
            <p:cNvSpPr>
              <a:spLocks noChangeArrowheads="1"/>
            </p:cNvSpPr>
            <p:nvPr/>
          </p:nvSpPr>
          <p:spPr bwMode="auto">
            <a:xfrm>
              <a:off x="2867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29" name="Rectangle 1109"/>
            <p:cNvSpPr>
              <a:spLocks noChangeArrowheads="1"/>
            </p:cNvSpPr>
            <p:nvPr/>
          </p:nvSpPr>
          <p:spPr bwMode="auto">
            <a:xfrm>
              <a:off x="2867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30" name="Rectangle 1110"/>
            <p:cNvSpPr>
              <a:spLocks noChangeArrowheads="1"/>
            </p:cNvSpPr>
            <p:nvPr/>
          </p:nvSpPr>
          <p:spPr bwMode="auto">
            <a:xfrm>
              <a:off x="2867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31" name="Rectangle 1111"/>
            <p:cNvSpPr>
              <a:spLocks noChangeArrowheads="1"/>
            </p:cNvSpPr>
            <p:nvPr/>
          </p:nvSpPr>
          <p:spPr bwMode="auto">
            <a:xfrm>
              <a:off x="2867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32" name="Rectangle 1112"/>
            <p:cNvSpPr>
              <a:spLocks noChangeArrowheads="1"/>
            </p:cNvSpPr>
            <p:nvPr/>
          </p:nvSpPr>
          <p:spPr bwMode="auto">
            <a:xfrm>
              <a:off x="2867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33" name="Rectangle 1113"/>
            <p:cNvSpPr>
              <a:spLocks noChangeArrowheads="1"/>
            </p:cNvSpPr>
            <p:nvPr/>
          </p:nvSpPr>
          <p:spPr bwMode="auto">
            <a:xfrm>
              <a:off x="2867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34" name="Rectangle 1114"/>
            <p:cNvSpPr>
              <a:spLocks noChangeArrowheads="1"/>
            </p:cNvSpPr>
            <p:nvPr/>
          </p:nvSpPr>
          <p:spPr bwMode="auto">
            <a:xfrm>
              <a:off x="2867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35" name="Rectangle 1115"/>
            <p:cNvSpPr>
              <a:spLocks noChangeArrowheads="1"/>
            </p:cNvSpPr>
            <p:nvPr/>
          </p:nvSpPr>
          <p:spPr bwMode="auto">
            <a:xfrm>
              <a:off x="2867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36" name="Rectangle 1116"/>
            <p:cNvSpPr>
              <a:spLocks noChangeArrowheads="1"/>
            </p:cNvSpPr>
            <p:nvPr/>
          </p:nvSpPr>
          <p:spPr bwMode="auto">
            <a:xfrm>
              <a:off x="2867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37" name="Rectangle 1117"/>
            <p:cNvSpPr>
              <a:spLocks noChangeArrowheads="1"/>
            </p:cNvSpPr>
            <p:nvPr/>
          </p:nvSpPr>
          <p:spPr bwMode="auto">
            <a:xfrm>
              <a:off x="2867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38" name="Rectangle 1118"/>
            <p:cNvSpPr>
              <a:spLocks noChangeArrowheads="1"/>
            </p:cNvSpPr>
            <p:nvPr/>
          </p:nvSpPr>
          <p:spPr bwMode="auto">
            <a:xfrm>
              <a:off x="2867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39" name="Rectangle 1119"/>
            <p:cNvSpPr>
              <a:spLocks noChangeArrowheads="1"/>
            </p:cNvSpPr>
            <p:nvPr/>
          </p:nvSpPr>
          <p:spPr bwMode="auto">
            <a:xfrm>
              <a:off x="2867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40" name="Rectangle 1120"/>
            <p:cNvSpPr>
              <a:spLocks noChangeArrowheads="1"/>
            </p:cNvSpPr>
            <p:nvPr/>
          </p:nvSpPr>
          <p:spPr bwMode="auto">
            <a:xfrm>
              <a:off x="2867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41" name="Rectangle 1121"/>
            <p:cNvSpPr>
              <a:spLocks noChangeArrowheads="1"/>
            </p:cNvSpPr>
            <p:nvPr/>
          </p:nvSpPr>
          <p:spPr bwMode="auto">
            <a:xfrm>
              <a:off x="2867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42" name="Rectangle 1122"/>
            <p:cNvSpPr>
              <a:spLocks noChangeArrowheads="1"/>
            </p:cNvSpPr>
            <p:nvPr/>
          </p:nvSpPr>
          <p:spPr bwMode="auto">
            <a:xfrm>
              <a:off x="2867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43" name="Rectangle 1123"/>
            <p:cNvSpPr>
              <a:spLocks noChangeArrowheads="1"/>
            </p:cNvSpPr>
            <p:nvPr/>
          </p:nvSpPr>
          <p:spPr bwMode="auto">
            <a:xfrm>
              <a:off x="2867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44" name="Rectangle 1124"/>
            <p:cNvSpPr>
              <a:spLocks noChangeArrowheads="1"/>
            </p:cNvSpPr>
            <p:nvPr/>
          </p:nvSpPr>
          <p:spPr bwMode="auto">
            <a:xfrm>
              <a:off x="2867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45" name="Rectangle 1125"/>
            <p:cNvSpPr>
              <a:spLocks noChangeArrowheads="1"/>
            </p:cNvSpPr>
            <p:nvPr/>
          </p:nvSpPr>
          <p:spPr bwMode="auto">
            <a:xfrm>
              <a:off x="2956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46" name="Rectangle 1126"/>
            <p:cNvSpPr>
              <a:spLocks noChangeArrowheads="1"/>
            </p:cNvSpPr>
            <p:nvPr/>
          </p:nvSpPr>
          <p:spPr bwMode="auto">
            <a:xfrm>
              <a:off x="2956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47" name="Rectangle 1127"/>
            <p:cNvSpPr>
              <a:spLocks noChangeArrowheads="1"/>
            </p:cNvSpPr>
            <p:nvPr/>
          </p:nvSpPr>
          <p:spPr bwMode="auto">
            <a:xfrm>
              <a:off x="2956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48" name="Rectangle 1128"/>
            <p:cNvSpPr>
              <a:spLocks noChangeArrowheads="1"/>
            </p:cNvSpPr>
            <p:nvPr/>
          </p:nvSpPr>
          <p:spPr bwMode="auto">
            <a:xfrm>
              <a:off x="2956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49" name="Rectangle 1129"/>
            <p:cNvSpPr>
              <a:spLocks noChangeArrowheads="1"/>
            </p:cNvSpPr>
            <p:nvPr/>
          </p:nvSpPr>
          <p:spPr bwMode="auto">
            <a:xfrm>
              <a:off x="2956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50" name="Rectangle 1130"/>
            <p:cNvSpPr>
              <a:spLocks noChangeArrowheads="1"/>
            </p:cNvSpPr>
            <p:nvPr/>
          </p:nvSpPr>
          <p:spPr bwMode="auto">
            <a:xfrm>
              <a:off x="2956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51" name="Rectangle 1131"/>
            <p:cNvSpPr>
              <a:spLocks noChangeArrowheads="1"/>
            </p:cNvSpPr>
            <p:nvPr/>
          </p:nvSpPr>
          <p:spPr bwMode="auto">
            <a:xfrm>
              <a:off x="2956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52" name="Rectangle 1132"/>
            <p:cNvSpPr>
              <a:spLocks noChangeArrowheads="1"/>
            </p:cNvSpPr>
            <p:nvPr/>
          </p:nvSpPr>
          <p:spPr bwMode="auto">
            <a:xfrm>
              <a:off x="2956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53" name="Rectangle 1133"/>
            <p:cNvSpPr>
              <a:spLocks noChangeArrowheads="1"/>
            </p:cNvSpPr>
            <p:nvPr/>
          </p:nvSpPr>
          <p:spPr bwMode="auto">
            <a:xfrm>
              <a:off x="2956" y="1221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54" name="Rectangle 1134"/>
            <p:cNvSpPr>
              <a:spLocks noChangeArrowheads="1"/>
            </p:cNvSpPr>
            <p:nvPr/>
          </p:nvSpPr>
          <p:spPr bwMode="auto">
            <a:xfrm>
              <a:off x="2956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55" name="Rectangle 1135"/>
            <p:cNvSpPr>
              <a:spLocks noChangeArrowheads="1"/>
            </p:cNvSpPr>
            <p:nvPr/>
          </p:nvSpPr>
          <p:spPr bwMode="auto">
            <a:xfrm>
              <a:off x="2956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56" name="Rectangle 1136"/>
            <p:cNvSpPr>
              <a:spLocks noChangeArrowheads="1"/>
            </p:cNvSpPr>
            <p:nvPr/>
          </p:nvSpPr>
          <p:spPr bwMode="auto">
            <a:xfrm>
              <a:off x="2956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57" name="Rectangle 1137"/>
            <p:cNvSpPr>
              <a:spLocks noChangeArrowheads="1"/>
            </p:cNvSpPr>
            <p:nvPr/>
          </p:nvSpPr>
          <p:spPr bwMode="auto">
            <a:xfrm>
              <a:off x="2956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58" name="Rectangle 1138"/>
            <p:cNvSpPr>
              <a:spLocks noChangeArrowheads="1"/>
            </p:cNvSpPr>
            <p:nvPr/>
          </p:nvSpPr>
          <p:spPr bwMode="auto">
            <a:xfrm>
              <a:off x="2956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59" name="Rectangle 1139"/>
            <p:cNvSpPr>
              <a:spLocks noChangeArrowheads="1"/>
            </p:cNvSpPr>
            <p:nvPr/>
          </p:nvSpPr>
          <p:spPr bwMode="auto">
            <a:xfrm>
              <a:off x="2956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60" name="Rectangle 1140"/>
            <p:cNvSpPr>
              <a:spLocks noChangeArrowheads="1"/>
            </p:cNvSpPr>
            <p:nvPr/>
          </p:nvSpPr>
          <p:spPr bwMode="auto">
            <a:xfrm>
              <a:off x="2956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61" name="Rectangle 1141"/>
            <p:cNvSpPr>
              <a:spLocks noChangeArrowheads="1"/>
            </p:cNvSpPr>
            <p:nvPr/>
          </p:nvSpPr>
          <p:spPr bwMode="auto">
            <a:xfrm>
              <a:off x="2956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62" name="Rectangle 1142"/>
            <p:cNvSpPr>
              <a:spLocks noChangeArrowheads="1"/>
            </p:cNvSpPr>
            <p:nvPr/>
          </p:nvSpPr>
          <p:spPr bwMode="auto">
            <a:xfrm>
              <a:off x="2956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63" name="Rectangle 1143"/>
            <p:cNvSpPr>
              <a:spLocks noChangeArrowheads="1"/>
            </p:cNvSpPr>
            <p:nvPr/>
          </p:nvSpPr>
          <p:spPr bwMode="auto">
            <a:xfrm>
              <a:off x="2956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64" name="Rectangle 1144"/>
            <p:cNvSpPr>
              <a:spLocks noChangeArrowheads="1"/>
            </p:cNvSpPr>
            <p:nvPr/>
          </p:nvSpPr>
          <p:spPr bwMode="auto">
            <a:xfrm>
              <a:off x="2956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65" name="Rectangle 1145"/>
            <p:cNvSpPr>
              <a:spLocks noChangeArrowheads="1"/>
            </p:cNvSpPr>
            <p:nvPr/>
          </p:nvSpPr>
          <p:spPr bwMode="auto">
            <a:xfrm>
              <a:off x="2956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66" name="Rectangle 1146"/>
            <p:cNvSpPr>
              <a:spLocks noChangeArrowheads="1"/>
            </p:cNvSpPr>
            <p:nvPr/>
          </p:nvSpPr>
          <p:spPr bwMode="auto">
            <a:xfrm>
              <a:off x="2956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67" name="Rectangle 1147"/>
            <p:cNvSpPr>
              <a:spLocks noChangeArrowheads="1"/>
            </p:cNvSpPr>
            <p:nvPr/>
          </p:nvSpPr>
          <p:spPr bwMode="auto">
            <a:xfrm>
              <a:off x="3041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68" name="Rectangle 1148"/>
            <p:cNvSpPr>
              <a:spLocks noChangeArrowheads="1"/>
            </p:cNvSpPr>
            <p:nvPr/>
          </p:nvSpPr>
          <p:spPr bwMode="auto">
            <a:xfrm>
              <a:off x="3041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69" name="Rectangle 1149"/>
            <p:cNvSpPr>
              <a:spLocks noChangeArrowheads="1"/>
            </p:cNvSpPr>
            <p:nvPr/>
          </p:nvSpPr>
          <p:spPr bwMode="auto">
            <a:xfrm>
              <a:off x="3041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70" name="Rectangle 1150"/>
            <p:cNvSpPr>
              <a:spLocks noChangeArrowheads="1"/>
            </p:cNvSpPr>
            <p:nvPr/>
          </p:nvSpPr>
          <p:spPr bwMode="auto">
            <a:xfrm>
              <a:off x="3041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71" name="Rectangle 1151"/>
            <p:cNvSpPr>
              <a:spLocks noChangeArrowheads="1"/>
            </p:cNvSpPr>
            <p:nvPr/>
          </p:nvSpPr>
          <p:spPr bwMode="auto">
            <a:xfrm>
              <a:off x="3041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72" name="Rectangle 1152"/>
            <p:cNvSpPr>
              <a:spLocks noChangeArrowheads="1"/>
            </p:cNvSpPr>
            <p:nvPr/>
          </p:nvSpPr>
          <p:spPr bwMode="auto">
            <a:xfrm>
              <a:off x="3041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73" name="Rectangle 1153"/>
            <p:cNvSpPr>
              <a:spLocks noChangeArrowheads="1"/>
            </p:cNvSpPr>
            <p:nvPr/>
          </p:nvSpPr>
          <p:spPr bwMode="auto">
            <a:xfrm>
              <a:off x="3041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74" name="Rectangle 1154"/>
            <p:cNvSpPr>
              <a:spLocks noChangeArrowheads="1"/>
            </p:cNvSpPr>
            <p:nvPr/>
          </p:nvSpPr>
          <p:spPr bwMode="auto">
            <a:xfrm>
              <a:off x="3041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75" name="Rectangle 1155"/>
            <p:cNvSpPr>
              <a:spLocks noChangeArrowheads="1"/>
            </p:cNvSpPr>
            <p:nvPr/>
          </p:nvSpPr>
          <p:spPr bwMode="auto">
            <a:xfrm>
              <a:off x="3041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76" name="Rectangle 1156"/>
            <p:cNvSpPr>
              <a:spLocks noChangeArrowheads="1"/>
            </p:cNvSpPr>
            <p:nvPr/>
          </p:nvSpPr>
          <p:spPr bwMode="auto">
            <a:xfrm>
              <a:off x="3041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77" name="Rectangle 1157"/>
            <p:cNvSpPr>
              <a:spLocks noChangeArrowheads="1"/>
            </p:cNvSpPr>
            <p:nvPr/>
          </p:nvSpPr>
          <p:spPr bwMode="auto">
            <a:xfrm>
              <a:off x="3041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78" name="Rectangle 1158"/>
            <p:cNvSpPr>
              <a:spLocks noChangeArrowheads="1"/>
            </p:cNvSpPr>
            <p:nvPr/>
          </p:nvSpPr>
          <p:spPr bwMode="auto">
            <a:xfrm>
              <a:off x="3041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79" name="Rectangle 1159"/>
            <p:cNvSpPr>
              <a:spLocks noChangeArrowheads="1"/>
            </p:cNvSpPr>
            <p:nvPr/>
          </p:nvSpPr>
          <p:spPr bwMode="auto">
            <a:xfrm>
              <a:off x="3041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80" name="Rectangle 1160"/>
            <p:cNvSpPr>
              <a:spLocks noChangeArrowheads="1"/>
            </p:cNvSpPr>
            <p:nvPr/>
          </p:nvSpPr>
          <p:spPr bwMode="auto">
            <a:xfrm>
              <a:off x="3041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81" name="Rectangle 1161"/>
            <p:cNvSpPr>
              <a:spLocks noChangeArrowheads="1"/>
            </p:cNvSpPr>
            <p:nvPr/>
          </p:nvSpPr>
          <p:spPr bwMode="auto">
            <a:xfrm>
              <a:off x="3041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82" name="Rectangle 1162"/>
            <p:cNvSpPr>
              <a:spLocks noChangeArrowheads="1"/>
            </p:cNvSpPr>
            <p:nvPr/>
          </p:nvSpPr>
          <p:spPr bwMode="auto">
            <a:xfrm>
              <a:off x="3041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83" name="Rectangle 1163"/>
            <p:cNvSpPr>
              <a:spLocks noChangeArrowheads="1"/>
            </p:cNvSpPr>
            <p:nvPr/>
          </p:nvSpPr>
          <p:spPr bwMode="auto">
            <a:xfrm>
              <a:off x="3041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84" name="Rectangle 1164"/>
            <p:cNvSpPr>
              <a:spLocks noChangeArrowheads="1"/>
            </p:cNvSpPr>
            <p:nvPr/>
          </p:nvSpPr>
          <p:spPr bwMode="auto">
            <a:xfrm>
              <a:off x="3041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85" name="Rectangle 1165"/>
            <p:cNvSpPr>
              <a:spLocks noChangeArrowheads="1"/>
            </p:cNvSpPr>
            <p:nvPr/>
          </p:nvSpPr>
          <p:spPr bwMode="auto">
            <a:xfrm>
              <a:off x="3041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86" name="Rectangle 1166"/>
            <p:cNvSpPr>
              <a:spLocks noChangeArrowheads="1"/>
            </p:cNvSpPr>
            <p:nvPr/>
          </p:nvSpPr>
          <p:spPr bwMode="auto">
            <a:xfrm>
              <a:off x="3041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87" name="Rectangle 1167"/>
            <p:cNvSpPr>
              <a:spLocks noChangeArrowheads="1"/>
            </p:cNvSpPr>
            <p:nvPr/>
          </p:nvSpPr>
          <p:spPr bwMode="auto">
            <a:xfrm>
              <a:off x="3041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88" name="Rectangle 1168"/>
            <p:cNvSpPr>
              <a:spLocks noChangeArrowheads="1"/>
            </p:cNvSpPr>
            <p:nvPr/>
          </p:nvSpPr>
          <p:spPr bwMode="auto">
            <a:xfrm>
              <a:off x="3041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89" name="Rectangle 1169"/>
            <p:cNvSpPr>
              <a:spLocks noChangeArrowheads="1"/>
            </p:cNvSpPr>
            <p:nvPr/>
          </p:nvSpPr>
          <p:spPr bwMode="auto">
            <a:xfrm>
              <a:off x="612" y="1080"/>
              <a:ext cx="29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>
                  <a:solidFill>
                    <a:srgbClr val="0066FF"/>
                  </a:solidFill>
                  <a:latin typeface="Arial" charset="0"/>
                </a:rPr>
                <a:t>Row M-1</a:t>
              </a:r>
              <a:endParaRPr lang="en-GB" altLang="fr-FR" sz="100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467090" name="Rectangle 1170"/>
            <p:cNvSpPr>
              <a:spLocks noChangeArrowheads="1"/>
            </p:cNvSpPr>
            <p:nvPr/>
          </p:nvSpPr>
          <p:spPr bwMode="auto">
            <a:xfrm>
              <a:off x="612" y="1243"/>
              <a:ext cx="31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>
                  <a:solidFill>
                    <a:srgbClr val="0066FF"/>
                  </a:solidFill>
                  <a:latin typeface="Arial" charset="0"/>
                </a:rPr>
                <a:t>Row M+1</a:t>
              </a:r>
              <a:endParaRPr lang="en-GB" altLang="fr-FR" sz="100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467091" name="Rectangle 1171"/>
            <p:cNvSpPr>
              <a:spLocks noChangeArrowheads="1"/>
            </p:cNvSpPr>
            <p:nvPr/>
          </p:nvSpPr>
          <p:spPr bwMode="auto">
            <a:xfrm>
              <a:off x="612" y="1161"/>
              <a:ext cx="23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>
                  <a:solidFill>
                    <a:srgbClr val="0066FF"/>
                  </a:solidFill>
                  <a:latin typeface="Arial" charset="0"/>
                </a:rPr>
                <a:t>Row M</a:t>
              </a:r>
              <a:endParaRPr lang="en-GB" altLang="fr-FR" sz="100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467092" name="Line 1172"/>
            <p:cNvSpPr>
              <a:spLocks noChangeShapeType="1"/>
            </p:cNvSpPr>
            <p:nvPr/>
          </p:nvSpPr>
          <p:spPr bwMode="auto">
            <a:xfrm>
              <a:off x="957" y="816"/>
              <a:ext cx="0" cy="1004"/>
            </a:xfrm>
            <a:prstGeom prst="line">
              <a:avLst/>
            </a:prstGeom>
            <a:noFill/>
            <a:ln w="9525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93" name="Line 1173"/>
            <p:cNvSpPr>
              <a:spLocks noChangeShapeType="1"/>
            </p:cNvSpPr>
            <p:nvPr/>
          </p:nvSpPr>
          <p:spPr bwMode="auto">
            <a:xfrm>
              <a:off x="957" y="1820"/>
              <a:ext cx="2208" cy="0"/>
            </a:xfrm>
            <a:prstGeom prst="line">
              <a:avLst/>
            </a:prstGeom>
            <a:noFill/>
            <a:ln w="9525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94" name="Line 1174"/>
            <p:cNvSpPr>
              <a:spLocks noChangeShapeType="1"/>
            </p:cNvSpPr>
            <p:nvPr/>
          </p:nvSpPr>
          <p:spPr bwMode="auto">
            <a:xfrm>
              <a:off x="3165" y="816"/>
              <a:ext cx="0" cy="1004"/>
            </a:xfrm>
            <a:prstGeom prst="line">
              <a:avLst/>
            </a:prstGeom>
            <a:noFill/>
            <a:ln w="9525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95" name="Freeform 1175"/>
            <p:cNvSpPr>
              <a:spLocks/>
            </p:cNvSpPr>
            <p:nvPr/>
          </p:nvSpPr>
          <p:spPr bwMode="auto">
            <a:xfrm>
              <a:off x="680" y="1593"/>
              <a:ext cx="182" cy="181"/>
            </a:xfrm>
            <a:custGeom>
              <a:avLst/>
              <a:gdLst>
                <a:gd name="T0" fmla="*/ 94 w 613"/>
                <a:gd name="T1" fmla="*/ 488 h 636"/>
                <a:gd name="T2" fmla="*/ 167 w 613"/>
                <a:gd name="T3" fmla="*/ 570 h 636"/>
                <a:gd name="T4" fmla="*/ 194 w 613"/>
                <a:gd name="T5" fmla="*/ 561 h 636"/>
                <a:gd name="T6" fmla="*/ 326 w 613"/>
                <a:gd name="T7" fmla="*/ 601 h 636"/>
                <a:gd name="T8" fmla="*/ 368 w 613"/>
                <a:gd name="T9" fmla="*/ 534 h 636"/>
                <a:gd name="T10" fmla="*/ 395 w 613"/>
                <a:gd name="T11" fmla="*/ 573 h 636"/>
                <a:gd name="T12" fmla="*/ 399 w 613"/>
                <a:gd name="T13" fmla="*/ 573 h 636"/>
                <a:gd name="T14" fmla="*/ 506 w 613"/>
                <a:gd name="T15" fmla="*/ 516 h 636"/>
                <a:gd name="T16" fmla="*/ 581 w 613"/>
                <a:gd name="T17" fmla="*/ 461 h 636"/>
                <a:gd name="T18" fmla="*/ 536 w 613"/>
                <a:gd name="T19" fmla="*/ 345 h 636"/>
                <a:gd name="T20" fmla="*/ 611 w 613"/>
                <a:gd name="T21" fmla="*/ 230 h 636"/>
                <a:gd name="T22" fmla="*/ 531 w 613"/>
                <a:gd name="T23" fmla="*/ 75 h 636"/>
                <a:gd name="T24" fmla="*/ 410 w 613"/>
                <a:gd name="T25" fmla="*/ 23 h 636"/>
                <a:gd name="T26" fmla="*/ 356 w 613"/>
                <a:gd name="T27" fmla="*/ 123 h 636"/>
                <a:gd name="T28" fmla="*/ 250 w 613"/>
                <a:gd name="T29" fmla="*/ 101 h 636"/>
                <a:gd name="T30" fmla="*/ 224 w 613"/>
                <a:gd name="T31" fmla="*/ 127 h 636"/>
                <a:gd name="T32" fmla="*/ 73 w 613"/>
                <a:gd name="T33" fmla="*/ 166 h 636"/>
                <a:gd name="T34" fmla="*/ 81 w 613"/>
                <a:gd name="T35" fmla="*/ 292 h 636"/>
                <a:gd name="T36" fmla="*/ 8 w 613"/>
                <a:gd name="T37" fmla="*/ 406 h 636"/>
                <a:gd name="T38" fmla="*/ 94 w 613"/>
                <a:gd name="T39" fmla="*/ 488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3" h="636">
                  <a:moveTo>
                    <a:pt x="94" y="488"/>
                  </a:moveTo>
                  <a:cubicBezTo>
                    <a:pt x="95" y="536"/>
                    <a:pt x="128" y="572"/>
                    <a:pt x="167" y="570"/>
                  </a:cubicBezTo>
                  <a:cubicBezTo>
                    <a:pt x="176" y="569"/>
                    <a:pt x="185" y="566"/>
                    <a:pt x="194" y="561"/>
                  </a:cubicBezTo>
                  <a:cubicBezTo>
                    <a:pt x="221" y="618"/>
                    <a:pt x="281" y="636"/>
                    <a:pt x="326" y="601"/>
                  </a:cubicBezTo>
                  <a:cubicBezTo>
                    <a:pt x="346" y="586"/>
                    <a:pt x="361" y="562"/>
                    <a:pt x="368" y="534"/>
                  </a:cubicBezTo>
                  <a:cubicBezTo>
                    <a:pt x="367" y="554"/>
                    <a:pt x="379" y="572"/>
                    <a:pt x="395" y="573"/>
                  </a:cubicBezTo>
                  <a:cubicBezTo>
                    <a:pt x="396" y="573"/>
                    <a:pt x="398" y="573"/>
                    <a:pt x="399" y="573"/>
                  </a:cubicBezTo>
                  <a:cubicBezTo>
                    <a:pt x="441" y="581"/>
                    <a:pt x="482" y="558"/>
                    <a:pt x="506" y="516"/>
                  </a:cubicBezTo>
                  <a:cubicBezTo>
                    <a:pt x="538" y="522"/>
                    <a:pt x="569" y="499"/>
                    <a:pt x="581" y="461"/>
                  </a:cubicBezTo>
                  <a:cubicBezTo>
                    <a:pt x="583" y="419"/>
                    <a:pt x="566" y="375"/>
                    <a:pt x="536" y="345"/>
                  </a:cubicBezTo>
                  <a:cubicBezTo>
                    <a:pt x="565" y="311"/>
                    <a:pt x="591" y="272"/>
                    <a:pt x="611" y="230"/>
                  </a:cubicBezTo>
                  <a:cubicBezTo>
                    <a:pt x="613" y="165"/>
                    <a:pt x="583" y="105"/>
                    <a:pt x="531" y="75"/>
                  </a:cubicBezTo>
                  <a:cubicBezTo>
                    <a:pt x="511" y="23"/>
                    <a:pt x="457" y="0"/>
                    <a:pt x="410" y="23"/>
                  </a:cubicBezTo>
                  <a:cubicBezTo>
                    <a:pt x="375" y="40"/>
                    <a:pt x="353" y="80"/>
                    <a:pt x="356" y="123"/>
                  </a:cubicBezTo>
                  <a:cubicBezTo>
                    <a:pt x="335" y="86"/>
                    <a:pt x="288" y="76"/>
                    <a:pt x="250" y="101"/>
                  </a:cubicBezTo>
                  <a:cubicBezTo>
                    <a:pt x="240" y="108"/>
                    <a:pt x="231" y="117"/>
                    <a:pt x="224" y="127"/>
                  </a:cubicBezTo>
                  <a:cubicBezTo>
                    <a:pt x="169" y="93"/>
                    <a:pt x="101" y="110"/>
                    <a:pt x="73" y="166"/>
                  </a:cubicBezTo>
                  <a:cubicBezTo>
                    <a:pt x="53" y="204"/>
                    <a:pt x="56" y="253"/>
                    <a:pt x="81" y="292"/>
                  </a:cubicBezTo>
                  <a:cubicBezTo>
                    <a:pt x="32" y="301"/>
                    <a:pt x="0" y="352"/>
                    <a:pt x="8" y="406"/>
                  </a:cubicBezTo>
                  <a:cubicBezTo>
                    <a:pt x="15" y="452"/>
                    <a:pt x="51" y="486"/>
                    <a:pt x="94" y="488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7096" name="Rectangle 1176"/>
            <p:cNvSpPr>
              <a:spLocks noChangeArrowheads="1"/>
            </p:cNvSpPr>
            <p:nvPr/>
          </p:nvSpPr>
          <p:spPr bwMode="auto">
            <a:xfrm>
              <a:off x="716" y="1638"/>
              <a:ext cx="12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000">
                  <a:solidFill>
                    <a:srgbClr val="0066FF"/>
                  </a:solidFill>
                  <a:latin typeface="Arial" charset="0"/>
                </a:rPr>
                <a:t>HIT</a:t>
              </a:r>
            </a:p>
          </p:txBody>
        </p:sp>
        <p:sp>
          <p:nvSpPr>
            <p:cNvPr id="467097" name="Line 1177"/>
            <p:cNvSpPr>
              <a:spLocks noChangeShapeType="1"/>
            </p:cNvSpPr>
            <p:nvPr/>
          </p:nvSpPr>
          <p:spPr bwMode="auto">
            <a:xfrm flipV="1">
              <a:off x="877" y="1244"/>
              <a:ext cx="502" cy="415"/>
            </a:xfrm>
            <a:prstGeom prst="line">
              <a:avLst/>
            </a:prstGeom>
            <a:noFill/>
            <a:ln w="17463" cap="rnd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98" name="Freeform 1178"/>
            <p:cNvSpPr>
              <a:spLocks/>
            </p:cNvSpPr>
            <p:nvPr/>
          </p:nvSpPr>
          <p:spPr bwMode="auto">
            <a:xfrm>
              <a:off x="1362" y="1221"/>
              <a:ext cx="46" cy="44"/>
            </a:xfrm>
            <a:custGeom>
              <a:avLst/>
              <a:gdLst>
                <a:gd name="T0" fmla="*/ 0 w 73"/>
                <a:gd name="T1" fmla="*/ 17 h 69"/>
                <a:gd name="T2" fmla="*/ 73 w 73"/>
                <a:gd name="T3" fmla="*/ 0 h 69"/>
                <a:gd name="T4" fmla="*/ 42 w 73"/>
                <a:gd name="T5" fmla="*/ 69 h 69"/>
                <a:gd name="T6" fmla="*/ 0 w 73"/>
                <a:gd name="T7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9">
                  <a:moveTo>
                    <a:pt x="0" y="17"/>
                  </a:moveTo>
                  <a:lnTo>
                    <a:pt x="73" y="0"/>
                  </a:lnTo>
                  <a:lnTo>
                    <a:pt x="42" y="69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099" name="Rectangle 1179"/>
            <p:cNvSpPr>
              <a:spLocks noChangeArrowheads="1"/>
            </p:cNvSpPr>
            <p:nvPr/>
          </p:nvSpPr>
          <p:spPr bwMode="auto">
            <a:xfrm rot="16200000">
              <a:off x="696" y="1397"/>
              <a:ext cx="2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>
                  <a:solidFill>
                    <a:srgbClr val="0066FF"/>
                  </a:solidFill>
                  <a:latin typeface="Arial" charset="0"/>
                </a:rPr>
                <a:t>….….…</a:t>
              </a:r>
              <a:endParaRPr lang="fr-FR" altLang="fr-FR" sz="100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467100" name="Rectangle 1180"/>
            <p:cNvSpPr>
              <a:spLocks noChangeArrowheads="1"/>
            </p:cNvSpPr>
            <p:nvPr/>
          </p:nvSpPr>
          <p:spPr bwMode="auto">
            <a:xfrm>
              <a:off x="1754" y="1142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endParaRPr lang="fr-FR" altLang="fr-FR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467101" name="Rectangle 1181"/>
            <p:cNvSpPr>
              <a:spLocks noChangeArrowheads="1"/>
            </p:cNvSpPr>
            <p:nvPr/>
          </p:nvSpPr>
          <p:spPr bwMode="auto">
            <a:xfrm rot="16200000">
              <a:off x="705" y="8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>
                  <a:solidFill>
                    <a:srgbClr val="0066FF"/>
                  </a:solidFill>
                  <a:latin typeface="Arial" charset="0"/>
                </a:rPr>
                <a:t>…….…</a:t>
              </a:r>
              <a:endParaRPr lang="fr-FR" altLang="fr-FR" sz="100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467102" name="Rectangle 1182"/>
            <p:cNvSpPr>
              <a:spLocks noChangeArrowheads="1"/>
            </p:cNvSpPr>
            <p:nvPr/>
          </p:nvSpPr>
          <p:spPr bwMode="auto">
            <a:xfrm>
              <a:off x="987" y="816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03" name="Rectangle 1183"/>
            <p:cNvSpPr>
              <a:spLocks noChangeArrowheads="1"/>
            </p:cNvSpPr>
            <p:nvPr/>
          </p:nvSpPr>
          <p:spPr bwMode="auto">
            <a:xfrm>
              <a:off x="987" y="816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04" name="Rectangle 1184"/>
            <p:cNvSpPr>
              <a:spLocks noChangeArrowheads="1"/>
            </p:cNvSpPr>
            <p:nvPr/>
          </p:nvSpPr>
          <p:spPr bwMode="auto">
            <a:xfrm>
              <a:off x="1077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05" name="Rectangle 1185"/>
            <p:cNvSpPr>
              <a:spLocks noChangeArrowheads="1"/>
            </p:cNvSpPr>
            <p:nvPr/>
          </p:nvSpPr>
          <p:spPr bwMode="auto">
            <a:xfrm>
              <a:off x="1077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06" name="Rectangle 1186"/>
            <p:cNvSpPr>
              <a:spLocks noChangeArrowheads="1"/>
            </p:cNvSpPr>
            <p:nvPr/>
          </p:nvSpPr>
          <p:spPr bwMode="auto">
            <a:xfrm>
              <a:off x="1157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07" name="Rectangle 1187"/>
            <p:cNvSpPr>
              <a:spLocks noChangeArrowheads="1"/>
            </p:cNvSpPr>
            <p:nvPr/>
          </p:nvSpPr>
          <p:spPr bwMode="auto">
            <a:xfrm>
              <a:off x="1157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08" name="Rectangle 1188"/>
            <p:cNvSpPr>
              <a:spLocks noChangeArrowheads="1"/>
            </p:cNvSpPr>
            <p:nvPr/>
          </p:nvSpPr>
          <p:spPr bwMode="auto">
            <a:xfrm>
              <a:off x="1238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09" name="Rectangle 1189"/>
            <p:cNvSpPr>
              <a:spLocks noChangeArrowheads="1"/>
            </p:cNvSpPr>
            <p:nvPr/>
          </p:nvSpPr>
          <p:spPr bwMode="auto">
            <a:xfrm>
              <a:off x="1238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10" name="Rectangle 1190"/>
            <p:cNvSpPr>
              <a:spLocks noChangeArrowheads="1"/>
            </p:cNvSpPr>
            <p:nvPr/>
          </p:nvSpPr>
          <p:spPr bwMode="auto">
            <a:xfrm>
              <a:off x="1327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11" name="Rectangle 1191"/>
            <p:cNvSpPr>
              <a:spLocks noChangeArrowheads="1"/>
            </p:cNvSpPr>
            <p:nvPr/>
          </p:nvSpPr>
          <p:spPr bwMode="auto">
            <a:xfrm>
              <a:off x="1327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12" name="Rectangle 1192"/>
            <p:cNvSpPr>
              <a:spLocks noChangeArrowheads="1"/>
            </p:cNvSpPr>
            <p:nvPr/>
          </p:nvSpPr>
          <p:spPr bwMode="auto">
            <a:xfrm>
              <a:off x="1407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13" name="Rectangle 1193"/>
            <p:cNvSpPr>
              <a:spLocks noChangeArrowheads="1"/>
            </p:cNvSpPr>
            <p:nvPr/>
          </p:nvSpPr>
          <p:spPr bwMode="auto">
            <a:xfrm>
              <a:off x="1407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14" name="Rectangle 1194"/>
            <p:cNvSpPr>
              <a:spLocks noChangeArrowheads="1"/>
            </p:cNvSpPr>
            <p:nvPr/>
          </p:nvSpPr>
          <p:spPr bwMode="auto">
            <a:xfrm>
              <a:off x="1496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15" name="Rectangle 1195"/>
            <p:cNvSpPr>
              <a:spLocks noChangeArrowheads="1"/>
            </p:cNvSpPr>
            <p:nvPr/>
          </p:nvSpPr>
          <p:spPr bwMode="auto">
            <a:xfrm>
              <a:off x="1496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16" name="Rectangle 1196"/>
            <p:cNvSpPr>
              <a:spLocks noChangeArrowheads="1"/>
            </p:cNvSpPr>
            <p:nvPr/>
          </p:nvSpPr>
          <p:spPr bwMode="auto">
            <a:xfrm>
              <a:off x="1585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17" name="Rectangle 1197"/>
            <p:cNvSpPr>
              <a:spLocks noChangeArrowheads="1"/>
            </p:cNvSpPr>
            <p:nvPr/>
          </p:nvSpPr>
          <p:spPr bwMode="auto">
            <a:xfrm>
              <a:off x="1585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18" name="Rectangle 1198"/>
            <p:cNvSpPr>
              <a:spLocks noChangeArrowheads="1"/>
            </p:cNvSpPr>
            <p:nvPr/>
          </p:nvSpPr>
          <p:spPr bwMode="auto">
            <a:xfrm>
              <a:off x="1665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19" name="Rectangle 1199"/>
            <p:cNvSpPr>
              <a:spLocks noChangeArrowheads="1"/>
            </p:cNvSpPr>
            <p:nvPr/>
          </p:nvSpPr>
          <p:spPr bwMode="auto">
            <a:xfrm>
              <a:off x="1665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20" name="Rectangle 1200"/>
            <p:cNvSpPr>
              <a:spLocks noChangeArrowheads="1"/>
            </p:cNvSpPr>
            <p:nvPr/>
          </p:nvSpPr>
          <p:spPr bwMode="auto">
            <a:xfrm>
              <a:off x="1754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21" name="Rectangle 1201"/>
            <p:cNvSpPr>
              <a:spLocks noChangeArrowheads="1"/>
            </p:cNvSpPr>
            <p:nvPr/>
          </p:nvSpPr>
          <p:spPr bwMode="auto">
            <a:xfrm>
              <a:off x="1754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22" name="Rectangle 1202"/>
            <p:cNvSpPr>
              <a:spLocks noChangeArrowheads="1"/>
            </p:cNvSpPr>
            <p:nvPr/>
          </p:nvSpPr>
          <p:spPr bwMode="auto">
            <a:xfrm>
              <a:off x="1842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23" name="Rectangle 1203"/>
            <p:cNvSpPr>
              <a:spLocks noChangeArrowheads="1"/>
            </p:cNvSpPr>
            <p:nvPr/>
          </p:nvSpPr>
          <p:spPr bwMode="auto">
            <a:xfrm>
              <a:off x="1842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24" name="Rectangle 1204"/>
            <p:cNvSpPr>
              <a:spLocks noChangeArrowheads="1"/>
            </p:cNvSpPr>
            <p:nvPr/>
          </p:nvSpPr>
          <p:spPr bwMode="auto">
            <a:xfrm>
              <a:off x="1931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25" name="Rectangle 1205"/>
            <p:cNvSpPr>
              <a:spLocks noChangeArrowheads="1"/>
            </p:cNvSpPr>
            <p:nvPr/>
          </p:nvSpPr>
          <p:spPr bwMode="auto">
            <a:xfrm>
              <a:off x="1931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26" name="Rectangle 1206"/>
            <p:cNvSpPr>
              <a:spLocks noChangeArrowheads="1"/>
            </p:cNvSpPr>
            <p:nvPr/>
          </p:nvSpPr>
          <p:spPr bwMode="auto">
            <a:xfrm>
              <a:off x="2012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27" name="Rectangle 1207"/>
            <p:cNvSpPr>
              <a:spLocks noChangeArrowheads="1"/>
            </p:cNvSpPr>
            <p:nvPr/>
          </p:nvSpPr>
          <p:spPr bwMode="auto">
            <a:xfrm>
              <a:off x="2012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28" name="Rectangle 1208"/>
            <p:cNvSpPr>
              <a:spLocks noChangeArrowheads="1"/>
            </p:cNvSpPr>
            <p:nvPr/>
          </p:nvSpPr>
          <p:spPr bwMode="auto">
            <a:xfrm>
              <a:off x="2093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29" name="Rectangle 1209"/>
            <p:cNvSpPr>
              <a:spLocks noChangeArrowheads="1"/>
            </p:cNvSpPr>
            <p:nvPr/>
          </p:nvSpPr>
          <p:spPr bwMode="auto">
            <a:xfrm>
              <a:off x="2093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30" name="Rectangle 1210"/>
            <p:cNvSpPr>
              <a:spLocks noChangeArrowheads="1"/>
            </p:cNvSpPr>
            <p:nvPr/>
          </p:nvSpPr>
          <p:spPr bwMode="auto">
            <a:xfrm>
              <a:off x="2181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31" name="Rectangle 1211"/>
            <p:cNvSpPr>
              <a:spLocks noChangeArrowheads="1"/>
            </p:cNvSpPr>
            <p:nvPr/>
          </p:nvSpPr>
          <p:spPr bwMode="auto">
            <a:xfrm>
              <a:off x="2181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32" name="Rectangle 1212"/>
            <p:cNvSpPr>
              <a:spLocks noChangeArrowheads="1"/>
            </p:cNvSpPr>
            <p:nvPr/>
          </p:nvSpPr>
          <p:spPr bwMode="auto">
            <a:xfrm>
              <a:off x="2262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33" name="Rectangle 1213"/>
            <p:cNvSpPr>
              <a:spLocks noChangeArrowheads="1"/>
            </p:cNvSpPr>
            <p:nvPr/>
          </p:nvSpPr>
          <p:spPr bwMode="auto">
            <a:xfrm>
              <a:off x="2262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34" name="Rectangle 1214"/>
            <p:cNvSpPr>
              <a:spLocks noChangeArrowheads="1"/>
            </p:cNvSpPr>
            <p:nvPr/>
          </p:nvSpPr>
          <p:spPr bwMode="auto">
            <a:xfrm>
              <a:off x="2351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35" name="Rectangle 1215"/>
            <p:cNvSpPr>
              <a:spLocks noChangeArrowheads="1"/>
            </p:cNvSpPr>
            <p:nvPr/>
          </p:nvSpPr>
          <p:spPr bwMode="auto">
            <a:xfrm>
              <a:off x="2351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36" name="Rectangle 1216"/>
            <p:cNvSpPr>
              <a:spLocks noChangeArrowheads="1"/>
            </p:cNvSpPr>
            <p:nvPr/>
          </p:nvSpPr>
          <p:spPr bwMode="auto">
            <a:xfrm>
              <a:off x="2440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37" name="Rectangle 1217"/>
            <p:cNvSpPr>
              <a:spLocks noChangeArrowheads="1"/>
            </p:cNvSpPr>
            <p:nvPr/>
          </p:nvSpPr>
          <p:spPr bwMode="auto">
            <a:xfrm>
              <a:off x="2440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38" name="Rectangle 1218"/>
            <p:cNvSpPr>
              <a:spLocks noChangeArrowheads="1"/>
            </p:cNvSpPr>
            <p:nvPr/>
          </p:nvSpPr>
          <p:spPr bwMode="auto">
            <a:xfrm>
              <a:off x="2521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39" name="Rectangle 1219"/>
            <p:cNvSpPr>
              <a:spLocks noChangeArrowheads="1"/>
            </p:cNvSpPr>
            <p:nvPr/>
          </p:nvSpPr>
          <p:spPr bwMode="auto">
            <a:xfrm>
              <a:off x="2521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40" name="Rectangle 1220"/>
            <p:cNvSpPr>
              <a:spLocks noChangeArrowheads="1"/>
            </p:cNvSpPr>
            <p:nvPr/>
          </p:nvSpPr>
          <p:spPr bwMode="auto">
            <a:xfrm>
              <a:off x="2609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41" name="Rectangle 1221"/>
            <p:cNvSpPr>
              <a:spLocks noChangeArrowheads="1"/>
            </p:cNvSpPr>
            <p:nvPr/>
          </p:nvSpPr>
          <p:spPr bwMode="auto">
            <a:xfrm>
              <a:off x="2609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42" name="Rectangle 1222"/>
            <p:cNvSpPr>
              <a:spLocks noChangeArrowheads="1"/>
            </p:cNvSpPr>
            <p:nvPr/>
          </p:nvSpPr>
          <p:spPr bwMode="auto">
            <a:xfrm>
              <a:off x="2697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43" name="Rectangle 1223"/>
            <p:cNvSpPr>
              <a:spLocks noChangeArrowheads="1"/>
            </p:cNvSpPr>
            <p:nvPr/>
          </p:nvSpPr>
          <p:spPr bwMode="auto">
            <a:xfrm>
              <a:off x="2697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44" name="Rectangle 1224"/>
            <p:cNvSpPr>
              <a:spLocks noChangeArrowheads="1"/>
            </p:cNvSpPr>
            <p:nvPr/>
          </p:nvSpPr>
          <p:spPr bwMode="auto">
            <a:xfrm>
              <a:off x="2786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45" name="Rectangle 1225"/>
            <p:cNvSpPr>
              <a:spLocks noChangeArrowheads="1"/>
            </p:cNvSpPr>
            <p:nvPr/>
          </p:nvSpPr>
          <p:spPr bwMode="auto">
            <a:xfrm>
              <a:off x="2786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46" name="Rectangle 1226"/>
            <p:cNvSpPr>
              <a:spLocks noChangeArrowheads="1"/>
            </p:cNvSpPr>
            <p:nvPr/>
          </p:nvSpPr>
          <p:spPr bwMode="auto">
            <a:xfrm>
              <a:off x="2867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47" name="Rectangle 1227"/>
            <p:cNvSpPr>
              <a:spLocks noChangeArrowheads="1"/>
            </p:cNvSpPr>
            <p:nvPr/>
          </p:nvSpPr>
          <p:spPr bwMode="auto">
            <a:xfrm>
              <a:off x="2867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48" name="Rectangle 1228"/>
            <p:cNvSpPr>
              <a:spLocks noChangeArrowheads="1"/>
            </p:cNvSpPr>
            <p:nvPr/>
          </p:nvSpPr>
          <p:spPr bwMode="auto">
            <a:xfrm>
              <a:off x="2955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49" name="Rectangle 1229"/>
            <p:cNvSpPr>
              <a:spLocks noChangeArrowheads="1"/>
            </p:cNvSpPr>
            <p:nvPr/>
          </p:nvSpPr>
          <p:spPr bwMode="auto">
            <a:xfrm>
              <a:off x="2955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50" name="Rectangle 1230"/>
            <p:cNvSpPr>
              <a:spLocks noChangeArrowheads="1"/>
            </p:cNvSpPr>
            <p:nvPr/>
          </p:nvSpPr>
          <p:spPr bwMode="auto">
            <a:xfrm>
              <a:off x="3040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51" name="Rectangle 1231"/>
            <p:cNvSpPr>
              <a:spLocks noChangeArrowheads="1"/>
            </p:cNvSpPr>
            <p:nvPr/>
          </p:nvSpPr>
          <p:spPr bwMode="auto">
            <a:xfrm>
              <a:off x="3040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52" name="Freeform 1232"/>
            <p:cNvSpPr>
              <a:spLocks noEditPoints="1"/>
            </p:cNvSpPr>
            <p:nvPr/>
          </p:nvSpPr>
          <p:spPr bwMode="auto">
            <a:xfrm>
              <a:off x="1403" y="1013"/>
              <a:ext cx="361" cy="347"/>
            </a:xfrm>
            <a:custGeom>
              <a:avLst/>
              <a:gdLst>
                <a:gd name="T0" fmla="*/ 3 w 1354"/>
                <a:gd name="T1" fmla="*/ 582 h 1295"/>
                <a:gd name="T2" fmla="*/ 32 w 1354"/>
                <a:gd name="T3" fmla="*/ 497 h 1295"/>
                <a:gd name="T4" fmla="*/ 28 w 1354"/>
                <a:gd name="T5" fmla="*/ 583 h 1295"/>
                <a:gd name="T6" fmla="*/ 15 w 1354"/>
                <a:gd name="T7" fmla="*/ 700 h 1295"/>
                <a:gd name="T8" fmla="*/ 115 w 1354"/>
                <a:gd name="T9" fmla="*/ 286 h 1295"/>
                <a:gd name="T10" fmla="*/ 179 w 1354"/>
                <a:gd name="T11" fmla="*/ 231 h 1295"/>
                <a:gd name="T12" fmla="*/ 138 w 1354"/>
                <a:gd name="T13" fmla="*/ 299 h 1295"/>
                <a:gd name="T14" fmla="*/ 60 w 1354"/>
                <a:gd name="T15" fmla="*/ 382 h 1295"/>
                <a:gd name="T16" fmla="*/ 301 w 1354"/>
                <a:gd name="T17" fmla="*/ 109 h 1295"/>
                <a:gd name="T18" fmla="*/ 424 w 1354"/>
                <a:gd name="T19" fmla="*/ 75 h 1295"/>
                <a:gd name="T20" fmla="*/ 272 w 1354"/>
                <a:gd name="T21" fmla="*/ 164 h 1295"/>
                <a:gd name="T22" fmla="*/ 537 w 1354"/>
                <a:gd name="T23" fmla="*/ 14 h 1295"/>
                <a:gd name="T24" fmla="*/ 678 w 1354"/>
                <a:gd name="T25" fmla="*/ 0 h 1295"/>
                <a:gd name="T26" fmla="*/ 718 w 1354"/>
                <a:gd name="T27" fmla="*/ 27 h 1295"/>
                <a:gd name="T28" fmla="*/ 548 w 1354"/>
                <a:gd name="T29" fmla="*/ 38 h 1295"/>
                <a:gd name="T30" fmla="*/ 537 w 1354"/>
                <a:gd name="T31" fmla="*/ 14 h 1295"/>
                <a:gd name="T32" fmla="*/ 942 w 1354"/>
                <a:gd name="T33" fmla="*/ 50 h 1295"/>
                <a:gd name="T34" fmla="*/ 1022 w 1354"/>
                <a:gd name="T35" fmla="*/ 106 h 1295"/>
                <a:gd name="T36" fmla="*/ 933 w 1354"/>
                <a:gd name="T37" fmla="*/ 75 h 1295"/>
                <a:gd name="T38" fmla="*/ 832 w 1354"/>
                <a:gd name="T39" fmla="*/ 30 h 1295"/>
                <a:gd name="T40" fmla="*/ 1156 w 1354"/>
                <a:gd name="T41" fmla="*/ 188 h 1295"/>
                <a:gd name="T42" fmla="*/ 1241 w 1354"/>
                <a:gd name="T43" fmla="*/ 286 h 1295"/>
                <a:gd name="T44" fmla="*/ 1225 w 1354"/>
                <a:gd name="T45" fmla="*/ 310 h 1295"/>
                <a:gd name="T46" fmla="*/ 1139 w 1354"/>
                <a:gd name="T47" fmla="*/ 207 h 1295"/>
                <a:gd name="T48" fmla="*/ 1105 w 1354"/>
                <a:gd name="T49" fmla="*/ 164 h 1295"/>
                <a:gd name="T50" fmla="*/ 1325 w 1354"/>
                <a:gd name="T51" fmla="*/ 454 h 1295"/>
                <a:gd name="T52" fmla="*/ 1354 w 1354"/>
                <a:gd name="T53" fmla="*/ 588 h 1295"/>
                <a:gd name="T54" fmla="*/ 1328 w 1354"/>
                <a:gd name="T55" fmla="*/ 585 h 1295"/>
                <a:gd name="T56" fmla="*/ 1285 w 1354"/>
                <a:gd name="T57" fmla="*/ 420 h 1295"/>
                <a:gd name="T58" fmla="*/ 1352 w 1354"/>
                <a:gd name="T59" fmla="*/ 719 h 1295"/>
                <a:gd name="T60" fmla="*/ 1305 w 1354"/>
                <a:gd name="T61" fmla="*/ 894 h 1295"/>
                <a:gd name="T62" fmla="*/ 1301 w 1354"/>
                <a:gd name="T63" fmla="*/ 833 h 1295"/>
                <a:gd name="T64" fmla="*/ 1342 w 1354"/>
                <a:gd name="T65" fmla="*/ 704 h 1295"/>
                <a:gd name="T66" fmla="*/ 1241 w 1354"/>
                <a:gd name="T67" fmla="*/ 1009 h 1295"/>
                <a:gd name="T68" fmla="*/ 1156 w 1354"/>
                <a:gd name="T69" fmla="*/ 1107 h 1295"/>
                <a:gd name="T70" fmla="*/ 1099 w 1354"/>
                <a:gd name="T71" fmla="*/ 1119 h 1295"/>
                <a:gd name="T72" fmla="*/ 1220 w 1354"/>
                <a:gd name="T73" fmla="*/ 994 h 1295"/>
                <a:gd name="T74" fmla="*/ 1237 w 1354"/>
                <a:gd name="T75" fmla="*/ 990 h 1295"/>
                <a:gd name="T76" fmla="*/ 943 w 1354"/>
                <a:gd name="T77" fmla="*/ 1244 h 1295"/>
                <a:gd name="T78" fmla="*/ 837 w 1354"/>
                <a:gd name="T79" fmla="*/ 1277 h 1295"/>
                <a:gd name="T80" fmla="*/ 872 w 1354"/>
                <a:gd name="T81" fmla="*/ 1241 h 1295"/>
                <a:gd name="T82" fmla="*/ 994 w 1354"/>
                <a:gd name="T83" fmla="*/ 1188 h 1295"/>
                <a:gd name="T84" fmla="*/ 708 w 1354"/>
                <a:gd name="T85" fmla="*/ 1294 h 1295"/>
                <a:gd name="T86" fmla="*/ 543 w 1354"/>
                <a:gd name="T87" fmla="*/ 1282 h 1295"/>
                <a:gd name="T88" fmla="*/ 533 w 1354"/>
                <a:gd name="T89" fmla="*/ 1253 h 1295"/>
                <a:gd name="T90" fmla="*/ 678 w 1354"/>
                <a:gd name="T91" fmla="*/ 1270 h 1295"/>
                <a:gd name="T92" fmla="*/ 708 w 1354"/>
                <a:gd name="T93" fmla="*/ 1294 h 1295"/>
                <a:gd name="T94" fmla="*/ 299 w 1354"/>
                <a:gd name="T95" fmla="*/ 1184 h 1295"/>
                <a:gd name="T96" fmla="*/ 263 w 1354"/>
                <a:gd name="T97" fmla="*/ 1124 h 1295"/>
                <a:gd name="T98" fmla="*/ 414 w 1354"/>
                <a:gd name="T99" fmla="*/ 1215 h 1295"/>
                <a:gd name="T100" fmla="*/ 154 w 1354"/>
                <a:gd name="T101" fmla="*/ 1054 h 1295"/>
                <a:gd name="T102" fmla="*/ 54 w 1354"/>
                <a:gd name="T103" fmla="*/ 903 h 1295"/>
                <a:gd name="T104" fmla="*/ 138 w 1354"/>
                <a:gd name="T105" fmla="*/ 996 h 1295"/>
                <a:gd name="T106" fmla="*/ 172 w 1354"/>
                <a:gd name="T107" fmla="*/ 1055 h 1295"/>
                <a:gd name="T108" fmla="*/ 3 w 1354"/>
                <a:gd name="T109" fmla="*/ 715 h 1295"/>
                <a:gd name="T110" fmla="*/ 39 w 1354"/>
                <a:gd name="T111" fmla="*/ 773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54" h="1295">
                  <a:moveTo>
                    <a:pt x="2" y="687"/>
                  </a:moveTo>
                  <a:lnTo>
                    <a:pt x="0" y="648"/>
                  </a:lnTo>
                  <a:lnTo>
                    <a:pt x="3" y="582"/>
                  </a:lnTo>
                  <a:lnTo>
                    <a:pt x="14" y="517"/>
                  </a:lnTo>
                  <a:lnTo>
                    <a:pt x="17" y="506"/>
                  </a:lnTo>
                  <a:cubicBezTo>
                    <a:pt x="19" y="499"/>
                    <a:pt x="26" y="495"/>
                    <a:pt x="32" y="497"/>
                  </a:cubicBezTo>
                  <a:cubicBezTo>
                    <a:pt x="39" y="499"/>
                    <a:pt x="43" y="506"/>
                    <a:pt x="42" y="512"/>
                  </a:cubicBezTo>
                  <a:lnTo>
                    <a:pt x="39" y="522"/>
                  </a:lnTo>
                  <a:lnTo>
                    <a:pt x="28" y="583"/>
                  </a:lnTo>
                  <a:lnTo>
                    <a:pt x="25" y="647"/>
                  </a:lnTo>
                  <a:lnTo>
                    <a:pt x="27" y="686"/>
                  </a:lnTo>
                  <a:cubicBezTo>
                    <a:pt x="27" y="693"/>
                    <a:pt x="22" y="699"/>
                    <a:pt x="15" y="700"/>
                  </a:cubicBezTo>
                  <a:cubicBezTo>
                    <a:pt x="8" y="700"/>
                    <a:pt x="2" y="695"/>
                    <a:pt x="2" y="687"/>
                  </a:cubicBezTo>
                  <a:close/>
                  <a:moveTo>
                    <a:pt x="60" y="382"/>
                  </a:moveTo>
                  <a:lnTo>
                    <a:pt x="115" y="286"/>
                  </a:lnTo>
                  <a:cubicBezTo>
                    <a:pt x="116" y="285"/>
                    <a:pt x="116" y="285"/>
                    <a:pt x="117" y="284"/>
                  </a:cubicBezTo>
                  <a:lnTo>
                    <a:pt x="161" y="232"/>
                  </a:lnTo>
                  <a:cubicBezTo>
                    <a:pt x="166" y="227"/>
                    <a:pt x="174" y="226"/>
                    <a:pt x="179" y="231"/>
                  </a:cubicBezTo>
                  <a:cubicBezTo>
                    <a:pt x="185" y="236"/>
                    <a:pt x="185" y="244"/>
                    <a:pt x="181" y="249"/>
                  </a:cubicBezTo>
                  <a:lnTo>
                    <a:pt x="136" y="301"/>
                  </a:lnTo>
                  <a:lnTo>
                    <a:pt x="138" y="299"/>
                  </a:lnTo>
                  <a:lnTo>
                    <a:pt x="82" y="395"/>
                  </a:lnTo>
                  <a:cubicBezTo>
                    <a:pt x="79" y="401"/>
                    <a:pt x="71" y="403"/>
                    <a:pt x="65" y="400"/>
                  </a:cubicBezTo>
                  <a:cubicBezTo>
                    <a:pt x="59" y="396"/>
                    <a:pt x="57" y="388"/>
                    <a:pt x="60" y="382"/>
                  </a:cubicBezTo>
                  <a:close/>
                  <a:moveTo>
                    <a:pt x="256" y="144"/>
                  </a:moveTo>
                  <a:lnTo>
                    <a:pt x="299" y="110"/>
                  </a:lnTo>
                  <a:cubicBezTo>
                    <a:pt x="299" y="110"/>
                    <a:pt x="300" y="109"/>
                    <a:pt x="301" y="109"/>
                  </a:cubicBezTo>
                  <a:lnTo>
                    <a:pt x="412" y="52"/>
                  </a:lnTo>
                  <a:cubicBezTo>
                    <a:pt x="418" y="49"/>
                    <a:pt x="426" y="51"/>
                    <a:pt x="429" y="57"/>
                  </a:cubicBezTo>
                  <a:cubicBezTo>
                    <a:pt x="433" y="64"/>
                    <a:pt x="430" y="71"/>
                    <a:pt x="424" y="75"/>
                  </a:cubicBezTo>
                  <a:lnTo>
                    <a:pt x="312" y="132"/>
                  </a:lnTo>
                  <a:lnTo>
                    <a:pt x="314" y="131"/>
                  </a:lnTo>
                  <a:lnTo>
                    <a:pt x="272" y="164"/>
                  </a:lnTo>
                  <a:cubicBezTo>
                    <a:pt x="267" y="168"/>
                    <a:pt x="258" y="167"/>
                    <a:pt x="254" y="162"/>
                  </a:cubicBezTo>
                  <a:cubicBezTo>
                    <a:pt x="250" y="156"/>
                    <a:pt x="251" y="148"/>
                    <a:pt x="256" y="144"/>
                  </a:cubicBezTo>
                  <a:close/>
                  <a:moveTo>
                    <a:pt x="537" y="14"/>
                  </a:moveTo>
                  <a:lnTo>
                    <a:pt x="541" y="13"/>
                  </a:lnTo>
                  <a:lnTo>
                    <a:pt x="609" y="3"/>
                  </a:lnTo>
                  <a:lnTo>
                    <a:pt x="678" y="0"/>
                  </a:lnTo>
                  <a:lnTo>
                    <a:pt x="719" y="1"/>
                  </a:lnTo>
                  <a:cubicBezTo>
                    <a:pt x="726" y="2"/>
                    <a:pt x="732" y="8"/>
                    <a:pt x="731" y="15"/>
                  </a:cubicBezTo>
                  <a:cubicBezTo>
                    <a:pt x="731" y="22"/>
                    <a:pt x="725" y="27"/>
                    <a:pt x="718" y="27"/>
                  </a:cubicBezTo>
                  <a:lnTo>
                    <a:pt x="679" y="25"/>
                  </a:lnTo>
                  <a:lnTo>
                    <a:pt x="612" y="28"/>
                  </a:lnTo>
                  <a:lnTo>
                    <a:pt x="548" y="38"/>
                  </a:lnTo>
                  <a:lnTo>
                    <a:pt x="544" y="39"/>
                  </a:lnTo>
                  <a:cubicBezTo>
                    <a:pt x="537" y="41"/>
                    <a:pt x="530" y="36"/>
                    <a:pt x="528" y="30"/>
                  </a:cubicBezTo>
                  <a:cubicBezTo>
                    <a:pt x="526" y="23"/>
                    <a:pt x="530" y="16"/>
                    <a:pt x="537" y="14"/>
                  </a:cubicBezTo>
                  <a:close/>
                  <a:moveTo>
                    <a:pt x="848" y="21"/>
                  </a:moveTo>
                  <a:lnTo>
                    <a:pt x="880" y="29"/>
                  </a:lnTo>
                  <a:lnTo>
                    <a:pt x="942" y="50"/>
                  </a:lnTo>
                  <a:cubicBezTo>
                    <a:pt x="942" y="51"/>
                    <a:pt x="943" y="51"/>
                    <a:pt x="943" y="51"/>
                  </a:cubicBezTo>
                  <a:lnTo>
                    <a:pt x="1016" y="89"/>
                  </a:lnTo>
                  <a:cubicBezTo>
                    <a:pt x="1023" y="92"/>
                    <a:pt x="1025" y="100"/>
                    <a:pt x="1022" y="106"/>
                  </a:cubicBezTo>
                  <a:cubicBezTo>
                    <a:pt x="1019" y="112"/>
                    <a:pt x="1011" y="115"/>
                    <a:pt x="1005" y="111"/>
                  </a:cubicBezTo>
                  <a:lnTo>
                    <a:pt x="932" y="74"/>
                  </a:lnTo>
                  <a:lnTo>
                    <a:pt x="933" y="75"/>
                  </a:lnTo>
                  <a:lnTo>
                    <a:pt x="873" y="54"/>
                  </a:lnTo>
                  <a:lnTo>
                    <a:pt x="842" y="46"/>
                  </a:lnTo>
                  <a:cubicBezTo>
                    <a:pt x="835" y="44"/>
                    <a:pt x="831" y="37"/>
                    <a:pt x="832" y="30"/>
                  </a:cubicBezTo>
                  <a:cubicBezTo>
                    <a:pt x="834" y="24"/>
                    <a:pt x="841" y="19"/>
                    <a:pt x="848" y="21"/>
                  </a:cubicBezTo>
                  <a:close/>
                  <a:moveTo>
                    <a:pt x="1123" y="162"/>
                  </a:moveTo>
                  <a:lnTo>
                    <a:pt x="1156" y="188"/>
                  </a:lnTo>
                  <a:cubicBezTo>
                    <a:pt x="1157" y="189"/>
                    <a:pt x="1158" y="190"/>
                    <a:pt x="1158" y="190"/>
                  </a:cubicBezTo>
                  <a:lnTo>
                    <a:pt x="1239" y="284"/>
                  </a:lnTo>
                  <a:cubicBezTo>
                    <a:pt x="1240" y="285"/>
                    <a:pt x="1240" y="285"/>
                    <a:pt x="1241" y="286"/>
                  </a:cubicBezTo>
                  <a:lnTo>
                    <a:pt x="1247" y="297"/>
                  </a:lnTo>
                  <a:cubicBezTo>
                    <a:pt x="1251" y="303"/>
                    <a:pt x="1248" y="311"/>
                    <a:pt x="1242" y="315"/>
                  </a:cubicBezTo>
                  <a:cubicBezTo>
                    <a:pt x="1236" y="318"/>
                    <a:pt x="1228" y="316"/>
                    <a:pt x="1225" y="310"/>
                  </a:cubicBezTo>
                  <a:lnTo>
                    <a:pt x="1218" y="299"/>
                  </a:lnTo>
                  <a:lnTo>
                    <a:pt x="1220" y="301"/>
                  </a:lnTo>
                  <a:lnTo>
                    <a:pt x="1139" y="207"/>
                  </a:lnTo>
                  <a:lnTo>
                    <a:pt x="1140" y="208"/>
                  </a:lnTo>
                  <a:lnTo>
                    <a:pt x="1108" y="182"/>
                  </a:lnTo>
                  <a:cubicBezTo>
                    <a:pt x="1102" y="178"/>
                    <a:pt x="1101" y="170"/>
                    <a:pt x="1105" y="164"/>
                  </a:cubicBezTo>
                  <a:cubicBezTo>
                    <a:pt x="1110" y="159"/>
                    <a:pt x="1118" y="158"/>
                    <a:pt x="1123" y="162"/>
                  </a:cubicBezTo>
                  <a:close/>
                  <a:moveTo>
                    <a:pt x="1309" y="411"/>
                  </a:moveTo>
                  <a:lnTo>
                    <a:pt x="1325" y="454"/>
                  </a:lnTo>
                  <a:lnTo>
                    <a:pt x="1342" y="516"/>
                  </a:lnTo>
                  <a:lnTo>
                    <a:pt x="1353" y="580"/>
                  </a:lnTo>
                  <a:lnTo>
                    <a:pt x="1354" y="588"/>
                  </a:lnTo>
                  <a:cubicBezTo>
                    <a:pt x="1354" y="596"/>
                    <a:pt x="1348" y="602"/>
                    <a:pt x="1341" y="602"/>
                  </a:cubicBezTo>
                  <a:cubicBezTo>
                    <a:pt x="1334" y="602"/>
                    <a:pt x="1328" y="597"/>
                    <a:pt x="1328" y="590"/>
                  </a:cubicBezTo>
                  <a:lnTo>
                    <a:pt x="1328" y="585"/>
                  </a:lnTo>
                  <a:lnTo>
                    <a:pt x="1317" y="523"/>
                  </a:lnTo>
                  <a:lnTo>
                    <a:pt x="1302" y="463"/>
                  </a:lnTo>
                  <a:lnTo>
                    <a:pt x="1285" y="420"/>
                  </a:lnTo>
                  <a:cubicBezTo>
                    <a:pt x="1283" y="414"/>
                    <a:pt x="1286" y="406"/>
                    <a:pt x="1293" y="404"/>
                  </a:cubicBezTo>
                  <a:cubicBezTo>
                    <a:pt x="1299" y="401"/>
                    <a:pt x="1307" y="405"/>
                    <a:pt x="1309" y="411"/>
                  </a:cubicBezTo>
                  <a:close/>
                  <a:moveTo>
                    <a:pt x="1352" y="719"/>
                  </a:moveTo>
                  <a:lnTo>
                    <a:pt x="1342" y="778"/>
                  </a:lnTo>
                  <a:lnTo>
                    <a:pt x="1326" y="840"/>
                  </a:lnTo>
                  <a:lnTo>
                    <a:pt x="1305" y="894"/>
                  </a:lnTo>
                  <a:cubicBezTo>
                    <a:pt x="1303" y="901"/>
                    <a:pt x="1295" y="904"/>
                    <a:pt x="1289" y="901"/>
                  </a:cubicBezTo>
                  <a:cubicBezTo>
                    <a:pt x="1282" y="899"/>
                    <a:pt x="1279" y="892"/>
                    <a:pt x="1281" y="885"/>
                  </a:cubicBezTo>
                  <a:lnTo>
                    <a:pt x="1301" y="833"/>
                  </a:lnTo>
                  <a:lnTo>
                    <a:pt x="1317" y="773"/>
                  </a:lnTo>
                  <a:lnTo>
                    <a:pt x="1327" y="715"/>
                  </a:lnTo>
                  <a:cubicBezTo>
                    <a:pt x="1328" y="708"/>
                    <a:pt x="1335" y="703"/>
                    <a:pt x="1342" y="704"/>
                  </a:cubicBezTo>
                  <a:cubicBezTo>
                    <a:pt x="1349" y="705"/>
                    <a:pt x="1354" y="712"/>
                    <a:pt x="1352" y="719"/>
                  </a:cubicBezTo>
                  <a:close/>
                  <a:moveTo>
                    <a:pt x="1242" y="1007"/>
                  </a:moveTo>
                  <a:lnTo>
                    <a:pt x="1241" y="1009"/>
                  </a:lnTo>
                  <a:cubicBezTo>
                    <a:pt x="1240" y="1010"/>
                    <a:pt x="1240" y="1010"/>
                    <a:pt x="1239" y="1011"/>
                  </a:cubicBezTo>
                  <a:lnTo>
                    <a:pt x="1158" y="1105"/>
                  </a:lnTo>
                  <a:cubicBezTo>
                    <a:pt x="1158" y="1105"/>
                    <a:pt x="1157" y="1106"/>
                    <a:pt x="1156" y="1107"/>
                  </a:cubicBezTo>
                  <a:lnTo>
                    <a:pt x="1115" y="1139"/>
                  </a:lnTo>
                  <a:cubicBezTo>
                    <a:pt x="1109" y="1144"/>
                    <a:pt x="1101" y="1143"/>
                    <a:pt x="1097" y="1137"/>
                  </a:cubicBezTo>
                  <a:cubicBezTo>
                    <a:pt x="1092" y="1132"/>
                    <a:pt x="1093" y="1124"/>
                    <a:pt x="1099" y="1119"/>
                  </a:cubicBezTo>
                  <a:lnTo>
                    <a:pt x="1141" y="1086"/>
                  </a:lnTo>
                  <a:lnTo>
                    <a:pt x="1139" y="1088"/>
                  </a:lnTo>
                  <a:lnTo>
                    <a:pt x="1220" y="994"/>
                  </a:lnTo>
                  <a:lnTo>
                    <a:pt x="1218" y="996"/>
                  </a:lnTo>
                  <a:lnTo>
                    <a:pt x="1219" y="994"/>
                  </a:lnTo>
                  <a:cubicBezTo>
                    <a:pt x="1223" y="988"/>
                    <a:pt x="1231" y="986"/>
                    <a:pt x="1237" y="990"/>
                  </a:cubicBezTo>
                  <a:cubicBezTo>
                    <a:pt x="1243" y="993"/>
                    <a:pt x="1245" y="1001"/>
                    <a:pt x="1242" y="1007"/>
                  </a:cubicBezTo>
                  <a:close/>
                  <a:moveTo>
                    <a:pt x="1006" y="1211"/>
                  </a:moveTo>
                  <a:lnTo>
                    <a:pt x="943" y="1244"/>
                  </a:lnTo>
                  <a:cubicBezTo>
                    <a:pt x="943" y="1244"/>
                    <a:pt x="942" y="1244"/>
                    <a:pt x="942" y="1245"/>
                  </a:cubicBezTo>
                  <a:lnTo>
                    <a:pt x="881" y="1266"/>
                  </a:lnTo>
                  <a:lnTo>
                    <a:pt x="837" y="1277"/>
                  </a:lnTo>
                  <a:cubicBezTo>
                    <a:pt x="830" y="1278"/>
                    <a:pt x="823" y="1274"/>
                    <a:pt x="822" y="1267"/>
                  </a:cubicBezTo>
                  <a:cubicBezTo>
                    <a:pt x="820" y="1260"/>
                    <a:pt x="824" y="1253"/>
                    <a:pt x="831" y="1252"/>
                  </a:cubicBezTo>
                  <a:lnTo>
                    <a:pt x="872" y="1241"/>
                  </a:lnTo>
                  <a:lnTo>
                    <a:pt x="933" y="1220"/>
                  </a:lnTo>
                  <a:lnTo>
                    <a:pt x="932" y="1221"/>
                  </a:lnTo>
                  <a:lnTo>
                    <a:pt x="994" y="1188"/>
                  </a:lnTo>
                  <a:cubicBezTo>
                    <a:pt x="1001" y="1185"/>
                    <a:pt x="1008" y="1187"/>
                    <a:pt x="1012" y="1194"/>
                  </a:cubicBezTo>
                  <a:cubicBezTo>
                    <a:pt x="1015" y="1200"/>
                    <a:pt x="1013" y="1208"/>
                    <a:pt x="1006" y="1211"/>
                  </a:cubicBezTo>
                  <a:close/>
                  <a:moveTo>
                    <a:pt x="708" y="1294"/>
                  </a:moveTo>
                  <a:lnTo>
                    <a:pt x="679" y="1295"/>
                  </a:lnTo>
                  <a:lnTo>
                    <a:pt x="610" y="1292"/>
                  </a:lnTo>
                  <a:lnTo>
                    <a:pt x="543" y="1282"/>
                  </a:lnTo>
                  <a:lnTo>
                    <a:pt x="526" y="1278"/>
                  </a:lnTo>
                  <a:cubicBezTo>
                    <a:pt x="520" y="1276"/>
                    <a:pt x="515" y="1269"/>
                    <a:pt x="517" y="1263"/>
                  </a:cubicBezTo>
                  <a:cubicBezTo>
                    <a:pt x="519" y="1256"/>
                    <a:pt x="526" y="1252"/>
                    <a:pt x="533" y="1253"/>
                  </a:cubicBezTo>
                  <a:lnTo>
                    <a:pt x="546" y="1257"/>
                  </a:lnTo>
                  <a:lnTo>
                    <a:pt x="611" y="1267"/>
                  </a:lnTo>
                  <a:lnTo>
                    <a:pt x="678" y="1270"/>
                  </a:lnTo>
                  <a:lnTo>
                    <a:pt x="707" y="1268"/>
                  </a:lnTo>
                  <a:cubicBezTo>
                    <a:pt x="714" y="1268"/>
                    <a:pt x="720" y="1274"/>
                    <a:pt x="720" y="1281"/>
                  </a:cubicBezTo>
                  <a:cubicBezTo>
                    <a:pt x="721" y="1288"/>
                    <a:pt x="715" y="1294"/>
                    <a:pt x="708" y="1294"/>
                  </a:cubicBezTo>
                  <a:close/>
                  <a:moveTo>
                    <a:pt x="402" y="1238"/>
                  </a:moveTo>
                  <a:lnTo>
                    <a:pt x="301" y="1185"/>
                  </a:lnTo>
                  <a:cubicBezTo>
                    <a:pt x="300" y="1184"/>
                    <a:pt x="299" y="1184"/>
                    <a:pt x="299" y="1184"/>
                  </a:cubicBezTo>
                  <a:lnTo>
                    <a:pt x="248" y="1144"/>
                  </a:lnTo>
                  <a:cubicBezTo>
                    <a:pt x="242" y="1140"/>
                    <a:pt x="241" y="1132"/>
                    <a:pt x="245" y="1126"/>
                  </a:cubicBezTo>
                  <a:cubicBezTo>
                    <a:pt x="250" y="1120"/>
                    <a:pt x="258" y="1119"/>
                    <a:pt x="263" y="1124"/>
                  </a:cubicBezTo>
                  <a:lnTo>
                    <a:pt x="314" y="1163"/>
                  </a:lnTo>
                  <a:lnTo>
                    <a:pt x="312" y="1162"/>
                  </a:lnTo>
                  <a:lnTo>
                    <a:pt x="414" y="1215"/>
                  </a:lnTo>
                  <a:cubicBezTo>
                    <a:pt x="420" y="1218"/>
                    <a:pt x="423" y="1226"/>
                    <a:pt x="419" y="1232"/>
                  </a:cubicBezTo>
                  <a:cubicBezTo>
                    <a:pt x="416" y="1239"/>
                    <a:pt x="408" y="1241"/>
                    <a:pt x="402" y="1238"/>
                  </a:cubicBezTo>
                  <a:close/>
                  <a:moveTo>
                    <a:pt x="154" y="1054"/>
                  </a:moveTo>
                  <a:lnTo>
                    <a:pt x="117" y="1011"/>
                  </a:lnTo>
                  <a:cubicBezTo>
                    <a:pt x="116" y="1010"/>
                    <a:pt x="116" y="1010"/>
                    <a:pt x="115" y="1009"/>
                  </a:cubicBezTo>
                  <a:lnTo>
                    <a:pt x="54" y="903"/>
                  </a:lnTo>
                  <a:cubicBezTo>
                    <a:pt x="51" y="897"/>
                    <a:pt x="53" y="889"/>
                    <a:pt x="59" y="885"/>
                  </a:cubicBezTo>
                  <a:cubicBezTo>
                    <a:pt x="65" y="882"/>
                    <a:pt x="73" y="884"/>
                    <a:pt x="77" y="890"/>
                  </a:cubicBezTo>
                  <a:lnTo>
                    <a:pt x="138" y="996"/>
                  </a:lnTo>
                  <a:lnTo>
                    <a:pt x="136" y="994"/>
                  </a:lnTo>
                  <a:lnTo>
                    <a:pt x="173" y="1037"/>
                  </a:lnTo>
                  <a:cubicBezTo>
                    <a:pt x="178" y="1043"/>
                    <a:pt x="177" y="1051"/>
                    <a:pt x="172" y="1055"/>
                  </a:cubicBezTo>
                  <a:cubicBezTo>
                    <a:pt x="167" y="1060"/>
                    <a:pt x="159" y="1059"/>
                    <a:pt x="154" y="1054"/>
                  </a:cubicBezTo>
                  <a:close/>
                  <a:moveTo>
                    <a:pt x="14" y="777"/>
                  </a:moveTo>
                  <a:lnTo>
                    <a:pt x="3" y="715"/>
                  </a:lnTo>
                  <a:cubicBezTo>
                    <a:pt x="2" y="708"/>
                    <a:pt x="6" y="701"/>
                    <a:pt x="13" y="700"/>
                  </a:cubicBezTo>
                  <a:cubicBezTo>
                    <a:pt x="20" y="699"/>
                    <a:pt x="27" y="703"/>
                    <a:pt x="28" y="710"/>
                  </a:cubicBezTo>
                  <a:lnTo>
                    <a:pt x="39" y="773"/>
                  </a:lnTo>
                  <a:cubicBezTo>
                    <a:pt x="40" y="780"/>
                    <a:pt x="36" y="786"/>
                    <a:pt x="29" y="787"/>
                  </a:cubicBezTo>
                  <a:cubicBezTo>
                    <a:pt x="22" y="789"/>
                    <a:pt x="15" y="784"/>
                    <a:pt x="14" y="777"/>
                  </a:cubicBezTo>
                  <a:close/>
                </a:path>
              </a:pathLst>
            </a:custGeom>
            <a:solidFill>
              <a:srgbClr val="339966"/>
            </a:solidFill>
            <a:ln w="11113" cap="flat">
              <a:solidFill>
                <a:srgbClr val="339966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7153" name="Rectangle 1233"/>
            <p:cNvSpPr>
              <a:spLocks noChangeArrowheads="1"/>
            </p:cNvSpPr>
            <p:nvPr/>
          </p:nvSpPr>
          <p:spPr bwMode="auto">
            <a:xfrm>
              <a:off x="1409" y="1064"/>
              <a:ext cx="430" cy="31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7154" name="Rectangle 1234"/>
            <p:cNvSpPr>
              <a:spLocks noChangeArrowheads="1"/>
            </p:cNvSpPr>
            <p:nvPr/>
          </p:nvSpPr>
          <p:spPr bwMode="auto">
            <a:xfrm>
              <a:off x="2609" y="982"/>
              <a:ext cx="429" cy="31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7155" name="Line 1235"/>
            <p:cNvSpPr>
              <a:spLocks noChangeShapeType="1"/>
            </p:cNvSpPr>
            <p:nvPr/>
          </p:nvSpPr>
          <p:spPr bwMode="auto">
            <a:xfrm>
              <a:off x="3044" y="1190"/>
              <a:ext cx="397" cy="1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56" name="Text Box 1236"/>
            <p:cNvSpPr txBox="1">
              <a:spLocks noChangeArrowheads="1"/>
            </p:cNvSpPr>
            <p:nvPr/>
          </p:nvSpPr>
          <p:spPr bwMode="auto">
            <a:xfrm>
              <a:off x="3430" y="1257"/>
              <a:ext cx="922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GB" altLang="fr-FR" sz="1000">
                  <a:solidFill>
                    <a:srgbClr val="FF0000"/>
                  </a:solidFill>
                </a:rPr>
                <a:t>Window of 4x5 pixels</a:t>
              </a:r>
            </a:p>
          </p:txBody>
        </p:sp>
      </p:grpSp>
      <p:grpSp>
        <p:nvGrpSpPr>
          <p:cNvPr id="467164" name="Group 1244"/>
          <p:cNvGrpSpPr>
            <a:grpSpLocks/>
          </p:cNvGrpSpPr>
          <p:nvPr/>
        </p:nvGrpSpPr>
        <p:grpSpPr bwMode="auto">
          <a:xfrm>
            <a:off x="7200900" y="1651000"/>
            <a:ext cx="1511300" cy="1177925"/>
            <a:chOff x="4536" y="1040"/>
            <a:chExt cx="952" cy="742"/>
          </a:xfrm>
        </p:grpSpPr>
        <p:sp>
          <p:nvSpPr>
            <p:cNvPr id="467160" name="Line 1240"/>
            <p:cNvSpPr>
              <a:spLocks noChangeShapeType="1"/>
            </p:cNvSpPr>
            <p:nvPr/>
          </p:nvSpPr>
          <p:spPr bwMode="auto">
            <a:xfrm>
              <a:off x="4717" y="1727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61" name="Line 1241"/>
            <p:cNvSpPr>
              <a:spLocks noChangeShapeType="1"/>
            </p:cNvSpPr>
            <p:nvPr/>
          </p:nvSpPr>
          <p:spPr bwMode="auto">
            <a:xfrm flipV="1">
              <a:off x="4650" y="1049"/>
              <a:ext cx="0" cy="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162" name="Text Box 1242"/>
            <p:cNvSpPr txBox="1">
              <a:spLocks noChangeArrowheads="1"/>
            </p:cNvSpPr>
            <p:nvPr/>
          </p:nvSpPr>
          <p:spPr bwMode="auto">
            <a:xfrm>
              <a:off x="4921" y="1638"/>
              <a:ext cx="37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fr-FR" altLang="fr-FR">
                  <a:solidFill>
                    <a:schemeClr val="bg2"/>
                  </a:solidFill>
                  <a:latin typeface="Calibri" pitchFamily="34" charset="0"/>
                </a:rPr>
                <a:t>2162 µm</a:t>
              </a:r>
            </a:p>
          </p:txBody>
        </p:sp>
        <p:pic>
          <p:nvPicPr>
            <p:cNvPr id="467159" name="Picture 1239" descr="IPHC18032013_Page_0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1040"/>
              <a:ext cx="771" cy="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7163" name="Text Box 1243"/>
            <p:cNvSpPr txBox="1">
              <a:spLocks noChangeArrowheads="1"/>
            </p:cNvSpPr>
            <p:nvPr/>
          </p:nvSpPr>
          <p:spPr bwMode="auto">
            <a:xfrm rot="16200000">
              <a:off x="4420" y="1255"/>
              <a:ext cx="37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fr-FR" altLang="fr-FR">
                  <a:solidFill>
                    <a:schemeClr val="bg2"/>
                  </a:solidFill>
                  <a:latin typeface="Calibri" pitchFamily="34" charset="0"/>
                </a:rPr>
                <a:t>2965 µm</a:t>
              </a:r>
            </a:p>
          </p:txBody>
        </p:sp>
      </p:grpSp>
      <p:pic>
        <p:nvPicPr>
          <p:cNvPr id="467165" name="Picture 12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5192713"/>
            <a:ext cx="2411412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812088" y="6561138"/>
            <a:ext cx="1223962" cy="2317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BFA18D6-C385-4436-A568-62F55406F6ED}" type="slidenum">
              <a:rPr lang="fr-FR"/>
              <a:pPr/>
              <a:t>15</a:t>
            </a:fld>
            <a:endParaRPr lang="fr-FR" dirty="0"/>
          </a:p>
        </p:txBody>
      </p:sp>
      <p:sp>
        <p:nvSpPr>
          <p:cNvPr id="632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561138"/>
            <a:ext cx="7416800" cy="231775"/>
          </a:xfrm>
        </p:spPr>
        <p:txBody>
          <a:bodyPr/>
          <a:lstStyle/>
          <a:p>
            <a:pPr>
              <a:defRPr/>
            </a:pPr>
            <a:r>
              <a:rPr lang="it-IT" smtClean="0"/>
              <a:t>Belle II visiting IPHC - 24/10/2013 - Claude COLLEDANI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96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fr-FR" smtClean="0"/>
              <a:t>Belle II visiting IPHC - 24/10/2013 - Claude COLLEDANI</a:t>
            </a:r>
            <a:endParaRPr lang="fr-FR" altLang="fr-FR"/>
          </a:p>
        </p:txBody>
      </p:sp>
      <p:sp>
        <p:nvSpPr>
          <p:cNvPr id="2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3F6F15-5FC9-4127-B8DF-B9CBCC91A00E}" type="slidenum">
              <a:rPr lang="fr-FR" altLang="fr-FR"/>
              <a:pPr>
                <a:defRPr/>
              </a:pPr>
              <a:t>16</a:t>
            </a:fld>
            <a:endParaRPr lang="fr-FR" altLang="fr-FR"/>
          </a:p>
        </p:txBody>
      </p:sp>
      <p:sp>
        <p:nvSpPr>
          <p:cNvPr id="9221" name="Rectangle 67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9222" name="Picture 30" descr="MimoFa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1281113"/>
            <a:ext cx="550862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9" descr="mimos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5229225"/>
            <a:ext cx="2889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20" descr="suze1_imagelayo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53"/>
          <a:stretch>
            <a:fillRect/>
          </a:stretch>
        </p:blipFill>
        <p:spPr bwMode="auto">
          <a:xfrm>
            <a:off x="6732588" y="5084763"/>
            <a:ext cx="115093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29" descr="SA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5300663"/>
            <a:ext cx="65405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6" descr="Retic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53" t="461" r="19072"/>
          <a:stretch>
            <a:fillRect/>
          </a:stretch>
        </p:blipFill>
        <p:spPr bwMode="auto">
          <a:xfrm>
            <a:off x="5795963" y="1412875"/>
            <a:ext cx="3205162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AutoShape 63"/>
          <p:cNvSpPr>
            <a:spLocks noChangeArrowheads="1"/>
          </p:cNvSpPr>
          <p:nvPr/>
        </p:nvSpPr>
        <p:spPr bwMode="auto">
          <a:xfrm>
            <a:off x="36513" y="765175"/>
            <a:ext cx="5830887" cy="360363"/>
          </a:xfrm>
          <a:prstGeom prst="chevron">
            <a:avLst>
              <a:gd name="adj" fmla="val 52512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fr-FR" altLang="fr-FR"/>
              <a:t>Etudes collection de charge</a:t>
            </a:r>
            <a:r>
              <a:rPr lang="fr-FR" altLang="fr-FR" b="0"/>
              <a:t>/</a:t>
            </a:r>
            <a:r>
              <a:rPr lang="fr-FR" altLang="fr-FR"/>
              <a:t>géométrie &amp; techno - Démonstrateurs simples</a:t>
            </a:r>
          </a:p>
        </p:txBody>
      </p:sp>
      <p:sp>
        <p:nvSpPr>
          <p:cNvPr id="9228" name="AutoShape 64"/>
          <p:cNvSpPr>
            <a:spLocks noChangeArrowheads="1"/>
          </p:cNvSpPr>
          <p:nvPr/>
        </p:nvSpPr>
        <p:spPr bwMode="auto">
          <a:xfrm>
            <a:off x="5795963" y="765175"/>
            <a:ext cx="3348037" cy="360363"/>
          </a:xfrm>
          <a:prstGeom prst="chevron">
            <a:avLst>
              <a:gd name="adj" fmla="val 59314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fr-FR" altLang="fr-FR"/>
              <a:t>Réticule- Proto. éch. 1, ½ </a:t>
            </a:r>
            <a:r>
              <a:rPr lang="fr-FR" altLang="fr-FR" b="0"/>
              <a:t>- </a:t>
            </a:r>
            <a:r>
              <a:rPr lang="fr-FR" altLang="fr-FR"/>
              <a:t>Rendement</a:t>
            </a:r>
            <a:endParaRPr lang="fr-FR" altLang="fr-FR">
              <a:latin typeface="Symbol" pitchFamily="18" charset="2"/>
            </a:endParaRPr>
          </a:p>
        </p:txBody>
      </p:sp>
      <p:sp>
        <p:nvSpPr>
          <p:cNvPr id="9229" name="AutoShape 65"/>
          <p:cNvSpPr>
            <a:spLocks noChangeArrowheads="1"/>
          </p:cNvSpPr>
          <p:nvPr/>
        </p:nvSpPr>
        <p:spPr bwMode="auto">
          <a:xfrm flipH="1">
            <a:off x="5795963" y="6453188"/>
            <a:ext cx="3348037" cy="360362"/>
          </a:xfrm>
          <a:prstGeom prst="chevron">
            <a:avLst>
              <a:gd name="adj" fmla="val 59315"/>
            </a:avLst>
          </a:prstGeom>
          <a:gradFill rotWithShape="1">
            <a:gsLst>
              <a:gs pos="0">
                <a:srgbClr val="FF6600"/>
              </a:gs>
              <a:gs pos="100000">
                <a:srgbClr val="CCFF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fr-FR" altLang="fr-FR"/>
              <a:t>Compaction des données - Numérisation</a:t>
            </a:r>
          </a:p>
        </p:txBody>
      </p:sp>
      <p:sp>
        <p:nvSpPr>
          <p:cNvPr id="9230" name="AutoShape 66"/>
          <p:cNvSpPr>
            <a:spLocks noChangeArrowheads="1"/>
          </p:cNvSpPr>
          <p:nvPr/>
        </p:nvSpPr>
        <p:spPr bwMode="auto">
          <a:xfrm flipH="1">
            <a:off x="0" y="6453188"/>
            <a:ext cx="5867400" cy="360362"/>
          </a:xfrm>
          <a:prstGeom prst="chevron">
            <a:avLst>
              <a:gd name="adj" fmla="val 60756"/>
            </a:avLst>
          </a:prstGeom>
          <a:gradFill rotWithShape="1">
            <a:gsLst>
              <a:gs pos="0">
                <a:srgbClr val="CCFF66"/>
              </a:gs>
              <a:gs pos="100000">
                <a:srgbClr val="00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FR" altLang="fr-FR"/>
              <a:t>                 Circuits finaux          –               Intégration des sous-ensembles </a:t>
            </a:r>
          </a:p>
        </p:txBody>
      </p:sp>
      <p:sp>
        <p:nvSpPr>
          <p:cNvPr id="9231" name="AutoShape 70"/>
          <p:cNvSpPr>
            <a:spLocks noChangeArrowheads="1"/>
          </p:cNvSpPr>
          <p:nvPr/>
        </p:nvSpPr>
        <p:spPr bwMode="auto">
          <a:xfrm>
            <a:off x="0" y="4725988"/>
            <a:ext cx="1331913" cy="1511300"/>
          </a:xfrm>
          <a:prstGeom prst="leftArrow">
            <a:avLst>
              <a:gd name="adj1" fmla="val 46222"/>
              <a:gd name="adj2" fmla="val 42625"/>
            </a:avLst>
          </a:prstGeom>
          <a:solidFill>
            <a:srgbClr val="00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fr-FR" altLang="fr-FR" sz="1800"/>
              <a:t>Production</a:t>
            </a:r>
          </a:p>
        </p:txBody>
      </p:sp>
      <p:sp>
        <p:nvSpPr>
          <p:cNvPr id="9232" name="Text Box 71"/>
          <p:cNvSpPr txBox="1">
            <a:spLocks noChangeArrowheads="1"/>
          </p:cNvSpPr>
          <p:nvPr/>
        </p:nvSpPr>
        <p:spPr bwMode="auto">
          <a:xfrm>
            <a:off x="6738938" y="1196975"/>
            <a:ext cx="1649412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FR" altLang="fr-FR"/>
              <a:t>Réticule 2x 2 cm 2006</a:t>
            </a:r>
          </a:p>
        </p:txBody>
      </p:sp>
      <p:sp>
        <p:nvSpPr>
          <p:cNvPr id="9233" name="Text Box 72"/>
          <p:cNvSpPr txBox="1">
            <a:spLocks noChangeArrowheads="1"/>
          </p:cNvSpPr>
          <p:nvPr/>
        </p:nvSpPr>
        <p:spPr bwMode="auto">
          <a:xfrm>
            <a:off x="8101013" y="6165850"/>
            <a:ext cx="75565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FR" altLang="fr-FR"/>
              <a:t>Sara 2006</a:t>
            </a:r>
          </a:p>
        </p:txBody>
      </p:sp>
      <p:sp>
        <p:nvSpPr>
          <p:cNvPr id="9234" name="Text Box 73"/>
          <p:cNvSpPr txBox="1">
            <a:spLocks noChangeArrowheads="1"/>
          </p:cNvSpPr>
          <p:nvPr/>
        </p:nvSpPr>
        <p:spPr bwMode="auto">
          <a:xfrm>
            <a:off x="6911975" y="6165850"/>
            <a:ext cx="75565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FR" altLang="fr-FR"/>
              <a:t>Suze 2007</a:t>
            </a:r>
          </a:p>
        </p:txBody>
      </p:sp>
      <p:sp>
        <p:nvSpPr>
          <p:cNvPr id="9235" name="Text Box 74"/>
          <p:cNvSpPr txBox="1">
            <a:spLocks noChangeArrowheads="1"/>
          </p:cNvSpPr>
          <p:nvPr/>
        </p:nvSpPr>
        <p:spPr bwMode="auto">
          <a:xfrm>
            <a:off x="5037138" y="6165850"/>
            <a:ext cx="1190625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FR" altLang="fr-FR"/>
              <a:t>Mimosa22 2007</a:t>
            </a:r>
          </a:p>
        </p:txBody>
      </p:sp>
      <p:sp>
        <p:nvSpPr>
          <p:cNvPr id="9236" name="Text Box 75"/>
          <p:cNvSpPr txBox="1">
            <a:spLocks noChangeArrowheads="1"/>
          </p:cNvSpPr>
          <p:nvPr/>
        </p:nvSpPr>
        <p:spPr bwMode="auto">
          <a:xfrm>
            <a:off x="3525838" y="6165850"/>
            <a:ext cx="1190625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FR" altLang="fr-FR"/>
              <a:t>Mimosa26 2008</a:t>
            </a:r>
          </a:p>
        </p:txBody>
      </p:sp>
      <p:sp>
        <p:nvSpPr>
          <p:cNvPr id="9237" name="Text Box 77"/>
          <p:cNvSpPr txBox="1">
            <a:spLocks noChangeArrowheads="1"/>
          </p:cNvSpPr>
          <p:nvPr/>
        </p:nvSpPr>
        <p:spPr bwMode="auto">
          <a:xfrm>
            <a:off x="1652588" y="6169025"/>
            <a:ext cx="1190625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FR" altLang="fr-FR"/>
              <a:t>Mimosa28 2010</a:t>
            </a:r>
          </a:p>
        </p:txBody>
      </p:sp>
      <p:pic>
        <p:nvPicPr>
          <p:cNvPr id="9238" name="Picture 78" descr="ultimat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1763" y="4510088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80" descr="MIMOSA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5157788"/>
            <a:ext cx="1511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0" name="Line 81"/>
          <p:cNvSpPr>
            <a:spLocks noChangeShapeType="1"/>
          </p:cNvSpPr>
          <p:nvPr/>
        </p:nvSpPr>
        <p:spPr bwMode="auto">
          <a:xfrm>
            <a:off x="1547813" y="5086350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41" name="Text Box 82"/>
          <p:cNvSpPr txBox="1">
            <a:spLocks noChangeArrowheads="1"/>
          </p:cNvSpPr>
          <p:nvPr/>
        </p:nvSpPr>
        <p:spPr bwMode="auto">
          <a:xfrm>
            <a:off x="2032000" y="4797425"/>
            <a:ext cx="636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FR" altLang="fr-FR"/>
              <a:t>~2 cm</a:t>
            </a:r>
          </a:p>
        </p:txBody>
      </p:sp>
      <p:sp>
        <p:nvSpPr>
          <p:cNvPr id="9242" name="Line 83"/>
          <p:cNvSpPr>
            <a:spLocks noChangeShapeType="1"/>
          </p:cNvSpPr>
          <p:nvPr/>
        </p:nvSpPr>
        <p:spPr bwMode="auto">
          <a:xfrm>
            <a:off x="3440113" y="5086350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43" name="Text Box 84"/>
          <p:cNvSpPr txBox="1">
            <a:spLocks noChangeArrowheads="1"/>
          </p:cNvSpPr>
          <p:nvPr/>
        </p:nvSpPr>
        <p:spPr bwMode="auto">
          <a:xfrm>
            <a:off x="3924300" y="4797425"/>
            <a:ext cx="636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tabLst>
                <a:tab pos="534988" algn="l"/>
              </a:tabLst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FR" altLang="fr-FR"/>
              <a:t>~2 cm</a:t>
            </a:r>
          </a:p>
        </p:txBody>
      </p:sp>
      <p:sp>
        <p:nvSpPr>
          <p:cNvPr id="9244" name="Rectangle 85"/>
          <p:cNvSpPr>
            <a:spLocks noGrp="1" noChangeArrowheads="1"/>
          </p:cNvSpPr>
          <p:nvPr>
            <p:ph type="title"/>
          </p:nvPr>
        </p:nvSpPr>
        <p:spPr>
          <a:xfrm>
            <a:off x="-12886" y="7851"/>
            <a:ext cx="9156886" cy="504825"/>
          </a:xfrm>
        </p:spPr>
        <p:txBody>
          <a:bodyPr/>
          <a:lstStyle/>
          <a:p>
            <a:pPr eaLnBrk="1" hangingPunct="1"/>
            <a:r>
              <a:rPr lang="fr-FR" altLang="fr-FR" sz="2400" smtClean="0"/>
              <a:t>Mimosa: une évolution cohérente</a:t>
            </a:r>
          </a:p>
        </p:txBody>
      </p:sp>
    </p:spTree>
    <p:extLst>
      <p:ext uri="{BB962C8B-B14F-4D97-AF65-F5344CB8AC3E}">
        <p14:creationId xmlns:p14="http://schemas.microsoft.com/office/powerpoint/2010/main" val="48553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4824028" y="2593020"/>
            <a:ext cx="4317020" cy="4252538"/>
            <a:chOff x="4824028" y="2593020"/>
            <a:chExt cx="4317020" cy="4252538"/>
          </a:xfrm>
        </p:grpSpPr>
        <p:pic>
          <p:nvPicPr>
            <p:cNvPr id="16" name="Picture 14" descr="AliceModul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92" t="4097" r="3339" b="1436"/>
            <a:stretch>
              <a:fillRect/>
            </a:stretch>
          </p:blipFill>
          <p:spPr bwMode="auto">
            <a:xfrm>
              <a:off x="4824028" y="3573016"/>
              <a:ext cx="2234450" cy="1495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083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193186" y="1661157"/>
              <a:ext cx="1016000" cy="287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5" descr="ITS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34" t="23" r="45914" b="5640"/>
            <a:stretch/>
          </p:blipFill>
          <p:spPr>
            <a:xfrm>
              <a:off x="5239483" y="5241818"/>
              <a:ext cx="2032817" cy="1603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7012462" y="3691678"/>
              <a:ext cx="2103851" cy="1717542"/>
              <a:chOff x="46" y="2205"/>
              <a:chExt cx="1745" cy="1309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68" y="3195"/>
                <a:ext cx="1114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•"/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•"/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•"/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•"/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dirty="0">
                    <a:solidFill>
                      <a:schemeClr val="bg1"/>
                    </a:solidFill>
                  </a:rPr>
                  <a:t>1 698 modules répartis 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dirty="0">
                    <a:solidFill>
                      <a:schemeClr val="bg1"/>
                    </a:solidFill>
                  </a:rPr>
                  <a:t>sur 72 échelles</a:t>
                </a:r>
              </a:p>
            </p:txBody>
          </p:sp>
          <p:sp>
            <p:nvSpPr>
              <p:cNvPr id="15" name="Oval 13"/>
              <p:cNvSpPr>
                <a:spLocks noChangeArrowheads="1"/>
              </p:cNvSpPr>
              <p:nvPr/>
            </p:nvSpPr>
            <p:spPr bwMode="auto">
              <a:xfrm rot="2088508">
                <a:off x="612" y="2568"/>
                <a:ext cx="273" cy="499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•"/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•"/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•"/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•"/>
                  <a:defRPr sz="1400" b="1">
                    <a:solidFill>
                      <a:schemeClr val="bg2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pic>
            <p:nvPicPr>
              <p:cNvPr id="13" name="Picture 11" descr="strip_1stladder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" y="2205"/>
                <a:ext cx="1745" cy="1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6549995" y="3175656"/>
              <a:ext cx="1037143" cy="15388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GB" sz="1000" dirty="0" smtClean="0">
                  <a:solidFill>
                    <a:schemeClr val="bg1"/>
                  </a:solidFill>
                </a:rPr>
                <a:t>HAL25 3.6x11 mm</a:t>
              </a:r>
              <a:r>
                <a:rPr lang="en-GB" sz="1000" baseline="30000" dirty="0" smtClean="0">
                  <a:solidFill>
                    <a:schemeClr val="bg1"/>
                  </a:solidFill>
                </a:rPr>
                <a:t>2</a:t>
              </a:r>
              <a:r>
                <a:rPr lang="en-GB" sz="1000" dirty="0" smtClean="0">
                  <a:solidFill>
                    <a:schemeClr val="bg1"/>
                  </a:solidFill>
                </a:rPr>
                <a:t> 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5" name="Connecteur droit avec flèche 4"/>
            <p:cNvCxnSpPr/>
            <p:nvPr/>
          </p:nvCxnSpPr>
          <p:spPr bwMode="auto">
            <a:xfrm flipH="1">
              <a:off x="6480212" y="3609020"/>
              <a:ext cx="288032" cy="94142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Connecteur droit avec flèche 18"/>
            <p:cNvCxnSpPr/>
            <p:nvPr/>
          </p:nvCxnSpPr>
          <p:spPr bwMode="auto">
            <a:xfrm>
              <a:off x="6635741" y="4550449"/>
              <a:ext cx="376721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Connecteur droit avec flèche 20"/>
            <p:cNvCxnSpPr/>
            <p:nvPr/>
          </p:nvCxnSpPr>
          <p:spPr bwMode="auto">
            <a:xfrm flipH="1">
              <a:off x="6920644" y="4495340"/>
              <a:ext cx="288032" cy="94142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7384"/>
            <a:ext cx="9144000" cy="468313"/>
          </a:xfrm>
          <a:gradFill>
            <a:gsLst>
              <a:gs pos="0">
                <a:srgbClr val="000079"/>
              </a:gs>
              <a:gs pos="100000">
                <a:schemeClr val="bg2"/>
              </a:gs>
            </a:gsLst>
          </a:gradFill>
        </p:spPr>
        <p:txBody>
          <a:bodyPr/>
          <a:lstStyle/>
          <a:p>
            <a:pPr eaLnBrk="1" hangingPunct="1"/>
            <a:r>
              <a:rPr lang="fr-FR" altLang="fr-FR" dirty="0" err="1" smtClean="0"/>
              <a:t>Microelectronics</a:t>
            </a:r>
            <a:r>
              <a:rPr lang="fr-FR" altLang="fr-FR" dirty="0" smtClean="0"/>
              <a:t> group of IPHC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56693"/>
            <a:ext cx="6480211" cy="6228692"/>
          </a:xfrm>
        </p:spPr>
        <p:txBody>
          <a:bodyPr/>
          <a:lstStyle/>
          <a:p>
            <a:pPr eaLnBrk="1" hangingPunct="1"/>
            <a:r>
              <a:rPr lang="fr-FR" altLang="fr-FR" i="1" dirty="0" smtClean="0"/>
              <a:t>19 </a:t>
            </a:r>
            <a:r>
              <a:rPr lang="fr-FR" altLang="fr-FR" i="1" dirty="0" err="1" smtClean="0"/>
              <a:t>Engineers</a:t>
            </a:r>
            <a:r>
              <a:rPr lang="fr-FR" altLang="fr-FR" i="1" dirty="0" smtClean="0"/>
              <a:t> </a:t>
            </a:r>
            <a:r>
              <a:rPr lang="fr-FR" altLang="fr-FR" i="1" dirty="0"/>
              <a:t> </a:t>
            </a:r>
            <a:r>
              <a:rPr lang="fr-FR" altLang="fr-FR" i="1" dirty="0" smtClean="0"/>
              <a:t>-  Dr Christine HU, Group Leader</a:t>
            </a:r>
          </a:p>
          <a:p>
            <a:pPr lvl="1" eaLnBrk="1" hangingPunct="1">
              <a:tabLst>
                <a:tab pos="1257300" algn="l"/>
              </a:tabLst>
            </a:pPr>
            <a:r>
              <a:rPr lang="fr-FR" altLang="fr-FR" i="1" dirty="0" smtClean="0"/>
              <a:t>12</a:t>
            </a:r>
            <a:r>
              <a:rPr lang="fr-FR" altLang="fr-FR" i="1" dirty="0"/>
              <a:t> </a:t>
            </a:r>
            <a:r>
              <a:rPr lang="fr-FR" altLang="fr-FR" i="1" dirty="0" smtClean="0"/>
              <a:t>for </a:t>
            </a:r>
            <a:r>
              <a:rPr lang="fr-FR" altLang="fr-FR" i="1" dirty="0" err="1" smtClean="0"/>
              <a:t>Microelectronics</a:t>
            </a:r>
            <a:r>
              <a:rPr lang="fr-FR" altLang="fr-FR" i="1" dirty="0" smtClean="0"/>
              <a:t> </a:t>
            </a:r>
            <a:r>
              <a:rPr lang="fr-FR" altLang="fr-FR" i="1" dirty="0" smtClean="0"/>
              <a:t>Design</a:t>
            </a:r>
            <a:br>
              <a:rPr lang="fr-FR" altLang="fr-FR" i="1" dirty="0" smtClean="0"/>
            </a:br>
            <a:r>
              <a:rPr lang="fr-FR" altLang="fr-FR" i="1" dirty="0" smtClean="0"/>
              <a:t>	</a:t>
            </a:r>
            <a:r>
              <a:rPr lang="fr-FR" altLang="fr-FR" i="1" dirty="0" err="1" smtClean="0"/>
              <a:t>Silicon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Sensor</a:t>
            </a:r>
            <a:r>
              <a:rPr lang="fr-FR" altLang="fr-FR" i="1" dirty="0" smtClean="0"/>
              <a:t> Design </a:t>
            </a:r>
            <a:endParaRPr lang="fr-FR" altLang="fr-FR" i="1" dirty="0" smtClean="0"/>
          </a:p>
          <a:p>
            <a:pPr lvl="1" eaLnBrk="1" hangingPunct="1"/>
            <a:r>
              <a:rPr lang="fr-FR" altLang="fr-FR" i="1" dirty="0" smtClean="0"/>
              <a:t>  6  for </a:t>
            </a:r>
            <a:r>
              <a:rPr lang="fr-FR" altLang="fr-FR" i="1" dirty="0" smtClean="0"/>
              <a:t>Test:  </a:t>
            </a:r>
            <a:r>
              <a:rPr lang="fr-FR" altLang="fr-FR" i="1" dirty="0" err="1" smtClean="0"/>
              <a:t>Asics</a:t>
            </a:r>
            <a:r>
              <a:rPr lang="fr-FR" altLang="fr-FR" i="1" dirty="0" smtClean="0"/>
              <a:t> &amp; Instrumentation</a:t>
            </a:r>
            <a:endParaRPr lang="fr-FR" altLang="fr-FR" i="1" dirty="0" smtClean="0"/>
          </a:p>
          <a:p>
            <a:pPr lvl="1" eaLnBrk="1" hangingPunct="1"/>
            <a:r>
              <a:rPr lang="fr-FR" altLang="fr-FR" i="1" dirty="0" smtClean="0"/>
              <a:t>  1  for CAD Tools </a:t>
            </a:r>
            <a:r>
              <a:rPr lang="fr-FR" altLang="fr-FR" i="1" dirty="0"/>
              <a:t>S</a:t>
            </a:r>
            <a:r>
              <a:rPr lang="fr-FR" altLang="fr-FR" i="1" dirty="0" smtClean="0"/>
              <a:t>upport</a:t>
            </a:r>
          </a:p>
          <a:p>
            <a:pPr eaLnBrk="1" hangingPunct="1"/>
            <a:r>
              <a:rPr lang="fr-FR" altLang="fr-FR" i="1" dirty="0" smtClean="0">
                <a:latin typeface="Calibri" pitchFamily="34" charset="0"/>
              </a:rPr>
              <a:t> 1 Prof. </a:t>
            </a:r>
            <a:r>
              <a:rPr lang="fr-FR" altLang="fr-FR" i="1" dirty="0" smtClean="0"/>
              <a:t>of </a:t>
            </a:r>
            <a:r>
              <a:rPr lang="fr-FR" altLang="fr-FR" i="1" dirty="0" err="1" smtClean="0">
                <a:latin typeface="Calibri" pitchFamily="34" charset="0"/>
              </a:rPr>
              <a:t>Microelectronics</a:t>
            </a:r>
            <a:endParaRPr lang="fr-FR" altLang="fr-FR" i="1" dirty="0" smtClean="0">
              <a:latin typeface="Calibri" pitchFamily="34" charset="0"/>
            </a:endParaRPr>
          </a:p>
          <a:p>
            <a:pPr eaLnBrk="1" hangingPunct="1"/>
            <a:r>
              <a:rPr lang="fr-FR" altLang="fr-FR" i="1" dirty="0" smtClean="0">
                <a:latin typeface="Calibri" pitchFamily="34" charset="0"/>
              </a:rPr>
              <a:t>1 </a:t>
            </a:r>
            <a:r>
              <a:rPr lang="fr-FR" altLang="fr-FR" i="1" dirty="0"/>
              <a:t>P</a:t>
            </a:r>
            <a:r>
              <a:rPr lang="fr-FR" altLang="fr-FR" i="1" dirty="0" smtClean="0">
                <a:latin typeface="Calibri" pitchFamily="34" charset="0"/>
              </a:rPr>
              <a:t>ost </a:t>
            </a:r>
            <a:r>
              <a:rPr lang="fr-FR" altLang="fr-FR" i="1" dirty="0" smtClean="0"/>
              <a:t>D</a:t>
            </a:r>
            <a:r>
              <a:rPr lang="fr-FR" altLang="fr-FR" i="1" dirty="0" smtClean="0">
                <a:latin typeface="Calibri" pitchFamily="34" charset="0"/>
              </a:rPr>
              <a:t>oc</a:t>
            </a:r>
            <a:endParaRPr lang="fr-FR" altLang="fr-FR" i="1" dirty="0"/>
          </a:p>
          <a:p>
            <a:pPr eaLnBrk="1" hangingPunct="1">
              <a:tabLst>
                <a:tab pos="2513013" algn="l"/>
              </a:tabLst>
            </a:pPr>
            <a:r>
              <a:rPr lang="fr-FR" altLang="fr-FR" i="1" dirty="0" smtClean="0">
                <a:latin typeface="Calibri" pitchFamily="34" charset="0"/>
              </a:rPr>
              <a:t>4 </a:t>
            </a:r>
            <a:r>
              <a:rPr lang="fr-FR" altLang="fr-FR" i="1" dirty="0" err="1" smtClean="0">
                <a:latin typeface="Calibri" pitchFamily="34" charset="0"/>
              </a:rPr>
              <a:t>PhD</a:t>
            </a:r>
            <a:r>
              <a:rPr lang="fr-FR" altLang="fr-FR" i="1" dirty="0" smtClean="0">
                <a:latin typeface="Calibri" pitchFamily="34" charset="0"/>
              </a:rPr>
              <a:t> </a:t>
            </a:r>
            <a:r>
              <a:rPr lang="fr-FR" altLang="fr-FR" i="1" dirty="0" err="1" smtClean="0">
                <a:latin typeface="Calibri" pitchFamily="34" charset="0"/>
              </a:rPr>
              <a:t>Students</a:t>
            </a:r>
            <a:r>
              <a:rPr lang="fr-FR" altLang="fr-FR" i="1" dirty="0" smtClean="0">
                <a:latin typeface="Calibri" pitchFamily="34" charset="0"/>
              </a:rPr>
              <a:t> in µE  	</a:t>
            </a:r>
            <a:r>
              <a:rPr lang="fr-FR" altLang="fr-FR" i="1" dirty="0" smtClean="0">
                <a:latin typeface="Calibri" pitchFamily="34" charset="0"/>
                <a:sym typeface="Wingdings" panose="05000000000000000000" pitchFamily="2" charset="2"/>
              </a:rPr>
              <a:t> </a:t>
            </a:r>
            <a:r>
              <a:rPr lang="fr-FR" altLang="fr-FR" i="1" dirty="0" smtClean="0">
                <a:latin typeface="Calibri" pitchFamily="34" charset="0"/>
              </a:rPr>
              <a:t>&gt; 12  </a:t>
            </a:r>
            <a:r>
              <a:rPr lang="fr-FR" altLang="fr-FR" i="1" dirty="0" err="1" smtClean="0">
                <a:latin typeface="Calibri" pitchFamily="34" charset="0"/>
              </a:rPr>
              <a:t>PhD</a:t>
            </a:r>
            <a:r>
              <a:rPr lang="fr-FR" altLang="fr-FR" i="1" dirty="0" smtClean="0">
                <a:latin typeface="Calibri" pitchFamily="34" charset="0"/>
              </a:rPr>
              <a:t> </a:t>
            </a:r>
            <a:r>
              <a:rPr lang="fr-FR" altLang="fr-FR" i="1" dirty="0" err="1" smtClean="0">
                <a:latin typeface="Calibri" pitchFamily="34" charset="0"/>
              </a:rPr>
              <a:t>Thesis</a:t>
            </a:r>
            <a:endParaRPr lang="fr-FR" altLang="fr-FR" i="1" dirty="0" smtClean="0"/>
          </a:p>
          <a:p>
            <a:pPr marL="0" indent="0" eaLnBrk="1" hangingPunct="1">
              <a:buNone/>
            </a:pPr>
            <a:endParaRPr lang="fr-FR" altLang="fr-FR" sz="600" i="1" dirty="0" smtClean="0"/>
          </a:p>
          <a:p>
            <a:pPr eaLnBrk="1" hangingPunct="1"/>
            <a:r>
              <a:rPr lang="fr-FR" altLang="fr-FR" i="1" dirty="0" smtClean="0"/>
              <a:t>More </a:t>
            </a:r>
            <a:r>
              <a:rPr lang="fr-FR" altLang="fr-FR" i="1" dirty="0" err="1" smtClean="0"/>
              <a:t>than</a:t>
            </a:r>
            <a:r>
              <a:rPr lang="fr-FR" altLang="fr-FR" i="1" dirty="0" smtClean="0"/>
              <a:t> 15 </a:t>
            </a:r>
            <a:r>
              <a:rPr lang="fr-FR" altLang="fr-FR" i="1" dirty="0" err="1" smtClean="0"/>
              <a:t>years</a:t>
            </a:r>
            <a:r>
              <a:rPr lang="fr-FR" altLang="fr-FR" i="1" dirty="0" smtClean="0"/>
              <a:t> of R&amp;D </a:t>
            </a:r>
            <a:r>
              <a:rPr lang="fr-FR" altLang="fr-FR" i="1" dirty="0" err="1" smtClean="0"/>
              <a:t>dedicated</a:t>
            </a:r>
            <a:r>
              <a:rPr lang="fr-FR" altLang="fr-FR" i="1" dirty="0" smtClean="0"/>
              <a:t> to </a:t>
            </a:r>
            <a:r>
              <a:rPr lang="fr-FR" altLang="fr-FR" i="1" dirty="0" err="1" smtClean="0"/>
              <a:t>silicon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sensors</a:t>
            </a:r>
            <a:endParaRPr lang="fr-FR" altLang="fr-FR" i="1" dirty="0" smtClean="0"/>
          </a:p>
          <a:p>
            <a:pPr lvl="1" eaLnBrk="1" hangingPunct="1"/>
            <a:r>
              <a:rPr lang="fr-FR" altLang="fr-FR" i="1" dirty="0" err="1" smtClean="0"/>
              <a:t>Initialy</a:t>
            </a:r>
            <a:r>
              <a:rPr lang="fr-FR" altLang="fr-FR" i="1" dirty="0" smtClean="0"/>
              <a:t> for </a:t>
            </a:r>
            <a:r>
              <a:rPr lang="fr-FR" altLang="fr-FR" i="1" dirty="0" err="1" smtClean="0"/>
              <a:t>silicon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strips</a:t>
            </a:r>
            <a:endParaRPr lang="fr-FR" altLang="fr-FR" i="1" dirty="0" smtClean="0"/>
          </a:p>
          <a:p>
            <a:pPr lvl="2" eaLnBrk="1" hangingPunct="1"/>
            <a:r>
              <a:rPr lang="fr-FR" altLang="fr-FR" i="1" dirty="0" err="1"/>
              <a:t>S</a:t>
            </a:r>
            <a:r>
              <a:rPr lang="fr-FR" altLang="fr-FR" i="1" dirty="0" err="1" smtClean="0"/>
              <a:t>ensor</a:t>
            </a:r>
            <a:r>
              <a:rPr lang="fr-FR" altLang="fr-FR" i="1" dirty="0" smtClean="0"/>
              <a:t> Design</a:t>
            </a:r>
            <a:endParaRPr lang="fr-FR" altLang="fr-FR" i="1" dirty="0" smtClean="0"/>
          </a:p>
          <a:p>
            <a:pPr lvl="2" eaLnBrk="1" hangingPunct="1"/>
            <a:r>
              <a:rPr lang="fr-FR" altLang="fr-FR" i="1" dirty="0" smtClean="0"/>
              <a:t>Front End Chips Design </a:t>
            </a:r>
          </a:p>
          <a:p>
            <a:pPr lvl="3" eaLnBrk="1" hangingPunct="1"/>
            <a:r>
              <a:rPr lang="fr-FR" altLang="fr-FR" i="1" dirty="0" smtClean="0"/>
              <a:t>STAR Double-</a:t>
            </a:r>
            <a:r>
              <a:rPr lang="fr-FR" altLang="fr-FR" i="1" dirty="0" err="1" smtClean="0"/>
              <a:t>Sided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Silicon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tracker</a:t>
            </a:r>
            <a:r>
              <a:rPr lang="fr-FR" altLang="fr-FR" i="1" dirty="0" smtClean="0"/>
              <a:t> </a:t>
            </a:r>
          </a:p>
          <a:p>
            <a:pPr lvl="4" eaLnBrk="1" hangingPunct="1">
              <a:tabLst>
                <a:tab pos="4038600" algn="l"/>
              </a:tabLst>
            </a:pPr>
            <a:r>
              <a:rPr lang="fr-FR" altLang="fr-FR" i="1" dirty="0" smtClean="0"/>
              <a:t>ALICE 128 Front End chip	</a:t>
            </a:r>
            <a:r>
              <a:rPr lang="fr-FR" altLang="fr-FR" i="1" dirty="0" smtClean="0">
                <a:sym typeface="Wingdings" panose="05000000000000000000" pitchFamily="2" charset="2"/>
              </a:rPr>
              <a:t> </a:t>
            </a:r>
            <a:r>
              <a:rPr lang="fr-FR" altLang="fr-FR" i="1" dirty="0" smtClean="0"/>
              <a:t>5000 </a:t>
            </a:r>
            <a:r>
              <a:rPr lang="fr-FR" altLang="fr-FR" i="1" dirty="0" err="1" smtClean="0"/>
              <a:t>samples</a:t>
            </a:r>
            <a:r>
              <a:rPr lang="fr-FR" altLang="fr-FR" i="1" dirty="0" smtClean="0"/>
              <a:t> </a:t>
            </a:r>
          </a:p>
          <a:p>
            <a:pPr lvl="4" eaLnBrk="1" hangingPunct="1">
              <a:tabLst>
                <a:tab pos="4038600" algn="l"/>
              </a:tabLst>
            </a:pPr>
            <a:r>
              <a:rPr lang="fr-FR" altLang="fr-FR" i="1" dirty="0" smtClean="0"/>
              <a:t>COSTAR chip ( Control for STAR</a:t>
            </a:r>
            <a:r>
              <a:rPr lang="fr-FR" altLang="fr-FR" i="1" dirty="0" smtClean="0"/>
              <a:t>)	</a:t>
            </a:r>
            <a:r>
              <a:rPr lang="fr-FR" altLang="fr-FR" i="1" dirty="0" smtClean="0">
                <a:sym typeface="Wingdings" panose="05000000000000000000" pitchFamily="2" charset="2"/>
              </a:rPr>
              <a:t> </a:t>
            </a:r>
            <a:r>
              <a:rPr lang="fr-FR" altLang="fr-FR" i="1" dirty="0" smtClean="0"/>
              <a:t>1000 </a:t>
            </a:r>
            <a:r>
              <a:rPr lang="fr-FR" altLang="fr-FR" i="1" dirty="0" err="1" smtClean="0"/>
              <a:t>samples</a:t>
            </a:r>
            <a:endParaRPr lang="fr-FR" altLang="fr-FR" i="1" dirty="0" smtClean="0"/>
          </a:p>
          <a:p>
            <a:pPr lvl="3" eaLnBrk="1" hangingPunct="1">
              <a:tabLst>
                <a:tab pos="3944938" algn="l"/>
              </a:tabLst>
            </a:pPr>
            <a:r>
              <a:rPr lang="fr-FR" altLang="fr-FR" i="1" dirty="0" smtClean="0"/>
              <a:t>ALICE </a:t>
            </a:r>
            <a:r>
              <a:rPr lang="fr-FR" altLang="fr-FR" i="1" dirty="0" smtClean="0"/>
              <a:t>Double-</a:t>
            </a:r>
            <a:r>
              <a:rPr lang="fr-FR" altLang="fr-FR" i="1" dirty="0" err="1" smtClean="0"/>
              <a:t>Sided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Silicon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Tracker</a:t>
            </a:r>
            <a:endParaRPr lang="fr-FR" altLang="fr-FR" i="1" dirty="0" smtClean="0"/>
          </a:p>
          <a:p>
            <a:pPr lvl="4" eaLnBrk="1" hangingPunct="1">
              <a:tabLst>
                <a:tab pos="4038600" algn="l"/>
              </a:tabLst>
            </a:pPr>
            <a:r>
              <a:rPr lang="fr-FR" altLang="fr-FR" i="1" dirty="0" smtClean="0"/>
              <a:t>HAL25 Front End chip	</a:t>
            </a:r>
            <a:r>
              <a:rPr lang="fr-FR" altLang="fr-FR" i="1" dirty="0" smtClean="0">
                <a:sym typeface="Wingdings" panose="05000000000000000000" pitchFamily="2" charset="2"/>
              </a:rPr>
              <a:t> </a:t>
            </a:r>
            <a:r>
              <a:rPr lang="fr-FR" altLang="fr-FR" i="1" dirty="0" smtClean="0"/>
              <a:t>35000 </a:t>
            </a:r>
            <a:r>
              <a:rPr lang="fr-FR" altLang="fr-FR" i="1" dirty="0" err="1" smtClean="0"/>
              <a:t>samples</a:t>
            </a:r>
            <a:endParaRPr lang="fr-FR" altLang="fr-FR" i="1" dirty="0" smtClean="0"/>
          </a:p>
          <a:p>
            <a:pPr lvl="4" eaLnBrk="1" hangingPunct="1">
              <a:tabLst>
                <a:tab pos="4038600" algn="l"/>
              </a:tabLst>
            </a:pPr>
            <a:r>
              <a:rPr lang="fr-FR" altLang="fr-FR" i="1" dirty="0" err="1" smtClean="0"/>
              <a:t>Sensor</a:t>
            </a:r>
            <a:r>
              <a:rPr lang="fr-FR" altLang="fr-FR" i="1" dirty="0" smtClean="0"/>
              <a:t> Modules </a:t>
            </a:r>
            <a:r>
              <a:rPr lang="fr-FR" altLang="fr-FR" i="1" dirty="0" err="1" smtClean="0"/>
              <a:t>assembled</a:t>
            </a:r>
            <a:r>
              <a:rPr lang="fr-FR" altLang="fr-FR" i="1" dirty="0" smtClean="0"/>
              <a:t>	</a:t>
            </a:r>
            <a:r>
              <a:rPr lang="fr-FR" altLang="fr-FR" i="1" dirty="0" smtClean="0">
                <a:sym typeface="Wingdings" panose="05000000000000000000" pitchFamily="2" charset="2"/>
              </a:rPr>
              <a:t></a:t>
            </a:r>
            <a:r>
              <a:rPr lang="fr-FR" altLang="fr-FR" i="1" dirty="0" smtClean="0"/>
              <a:t> </a:t>
            </a:r>
            <a:r>
              <a:rPr lang="fr-FR" altLang="fr-FR" i="1" dirty="0" smtClean="0"/>
              <a:t>  1698  </a:t>
            </a:r>
            <a:r>
              <a:rPr lang="fr-FR" altLang="fr-FR" i="1" dirty="0" err="1" smtClean="0"/>
              <a:t>samples</a:t>
            </a:r>
            <a:r>
              <a:rPr lang="fr-FR" altLang="fr-FR" i="1" dirty="0" smtClean="0"/>
              <a:t/>
            </a:r>
            <a:br>
              <a:rPr lang="fr-FR" altLang="fr-FR" i="1" dirty="0" smtClean="0"/>
            </a:br>
            <a:r>
              <a:rPr lang="fr-FR" altLang="fr-FR" i="1" dirty="0" smtClean="0"/>
              <a:t>by </a:t>
            </a:r>
            <a:r>
              <a:rPr lang="fr-FR" altLang="fr-FR" i="1" u="sng" dirty="0" smtClean="0"/>
              <a:t>the </a:t>
            </a:r>
            <a:r>
              <a:rPr lang="fr-FR" altLang="fr-FR" i="1" u="sng" dirty="0" smtClean="0"/>
              <a:t>µ</a:t>
            </a:r>
            <a:r>
              <a:rPr lang="fr-FR" altLang="fr-FR" i="1" u="sng" dirty="0" err="1"/>
              <a:t>T</a:t>
            </a:r>
            <a:r>
              <a:rPr lang="fr-FR" altLang="fr-FR" i="1" u="sng" dirty="0" err="1" smtClean="0"/>
              <a:t>echnics</a:t>
            </a:r>
            <a:r>
              <a:rPr lang="fr-FR" altLang="fr-FR" i="1" u="sng" dirty="0" smtClean="0"/>
              <a:t> </a:t>
            </a:r>
            <a:r>
              <a:rPr lang="fr-FR" altLang="fr-FR" i="1" u="sng" dirty="0"/>
              <a:t>G</a:t>
            </a:r>
            <a:r>
              <a:rPr lang="fr-FR" altLang="fr-FR" i="1" u="sng" dirty="0" smtClean="0"/>
              <a:t>roup </a:t>
            </a:r>
            <a:r>
              <a:rPr lang="fr-FR" altLang="fr-FR" i="1" u="sng" dirty="0" smtClean="0"/>
              <a:t>of IPHC</a:t>
            </a:r>
            <a:r>
              <a:rPr lang="fr-FR" altLang="fr-FR" i="1" dirty="0" smtClean="0"/>
              <a:t> </a:t>
            </a:r>
            <a:endParaRPr lang="fr-FR" altLang="fr-FR" i="1" dirty="0"/>
          </a:p>
          <a:p>
            <a:pPr lvl="1" eaLnBrk="1" hangingPunct="1">
              <a:tabLst>
                <a:tab pos="3944938" algn="l"/>
              </a:tabLst>
            </a:pPr>
            <a:r>
              <a:rPr lang="fr-FR" altLang="fr-FR" i="1" dirty="0" smtClean="0"/>
              <a:t>PICSEL </a:t>
            </a:r>
            <a:r>
              <a:rPr lang="fr-FR" altLang="fr-FR" i="1" dirty="0" err="1" smtClean="0"/>
              <a:t>is</a:t>
            </a:r>
            <a:r>
              <a:rPr lang="fr-FR" altLang="fr-FR" i="1" dirty="0" smtClean="0"/>
              <a:t> the main </a:t>
            </a:r>
            <a:r>
              <a:rPr lang="fr-FR" altLang="fr-FR" i="1" dirty="0" err="1" smtClean="0"/>
              <a:t>actual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project</a:t>
            </a:r>
            <a:endParaRPr lang="fr-FR" altLang="fr-FR" i="1" dirty="0" smtClean="0"/>
          </a:p>
          <a:p>
            <a:pPr lvl="2" eaLnBrk="1" hangingPunct="1">
              <a:tabLst>
                <a:tab pos="3944938" algn="l"/>
              </a:tabLst>
            </a:pPr>
            <a:r>
              <a:rPr lang="fr-FR" altLang="fr-FR" i="1" dirty="0" smtClean="0">
                <a:latin typeface="Calibri" pitchFamily="34" charset="0"/>
              </a:rPr>
              <a:t>80 % of the </a:t>
            </a:r>
            <a:r>
              <a:rPr lang="fr-FR" altLang="fr-FR" i="1" dirty="0" err="1" smtClean="0">
                <a:latin typeface="Calibri" pitchFamily="34" charset="0"/>
              </a:rPr>
              <a:t>engineers</a:t>
            </a:r>
            <a:r>
              <a:rPr lang="fr-FR" altLang="fr-FR" i="1" dirty="0" smtClean="0">
                <a:latin typeface="Calibri" pitchFamily="34" charset="0"/>
              </a:rPr>
              <a:t> </a:t>
            </a:r>
            <a:r>
              <a:rPr lang="fr-FR" altLang="fr-FR" i="1" dirty="0" err="1" smtClean="0">
                <a:latin typeface="Calibri" pitchFamily="34" charset="0"/>
              </a:rPr>
              <a:t>task</a:t>
            </a:r>
            <a:r>
              <a:rPr lang="fr-FR" altLang="fr-FR" i="1" dirty="0" smtClean="0">
                <a:latin typeface="Calibri" pitchFamily="34" charset="0"/>
              </a:rPr>
              <a:t> force of the </a:t>
            </a:r>
            <a:r>
              <a:rPr lang="fr-FR" altLang="fr-FR" i="1" dirty="0" smtClean="0">
                <a:latin typeface="Calibri" pitchFamily="34" charset="0"/>
              </a:rPr>
              <a:t>group</a:t>
            </a:r>
          </a:p>
          <a:p>
            <a:pPr lvl="2" eaLnBrk="1" hangingPunct="1">
              <a:tabLst>
                <a:tab pos="3944938" algn="l"/>
              </a:tabLst>
            </a:pPr>
            <a:r>
              <a:rPr lang="fr-FR" altLang="fr-FR" i="1" dirty="0" err="1" smtClean="0"/>
              <a:t>Merge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both</a:t>
            </a:r>
            <a:r>
              <a:rPr lang="fr-FR" altLang="fr-FR" i="1" dirty="0" smtClean="0"/>
              <a:t> </a:t>
            </a:r>
            <a:r>
              <a:rPr lang="fr-FR" altLang="fr-FR" i="1" dirty="0" err="1" smtClean="0">
                <a:latin typeface="Calibri" pitchFamily="34" charset="0"/>
              </a:rPr>
              <a:t>Sensor</a:t>
            </a:r>
            <a:r>
              <a:rPr lang="fr-FR" altLang="fr-FR" i="1" dirty="0" smtClean="0">
                <a:latin typeface="Calibri" pitchFamily="34" charset="0"/>
              </a:rPr>
              <a:t> &amp; FEE Design </a:t>
            </a:r>
            <a:r>
              <a:rPr lang="fr-FR" altLang="fr-FR" i="1" dirty="0" smtClean="0"/>
              <a:t>K</a:t>
            </a:r>
            <a:r>
              <a:rPr lang="fr-FR" altLang="fr-FR" i="1" dirty="0" smtClean="0">
                <a:latin typeface="Calibri" pitchFamily="34" charset="0"/>
              </a:rPr>
              <a:t>now-How</a:t>
            </a:r>
            <a:endParaRPr lang="fr-FR" altLang="fr-FR" i="1" dirty="0" smtClean="0">
              <a:latin typeface="Calibri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5539227" y="944724"/>
            <a:ext cx="3447760" cy="1519240"/>
            <a:chOff x="5539227" y="944724"/>
            <a:chExt cx="3447760" cy="1519240"/>
          </a:xfrm>
        </p:grpSpPr>
        <p:pic>
          <p:nvPicPr>
            <p:cNvPr id="3081" name="Picture 14" descr="costa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3352" y="1678433"/>
              <a:ext cx="1013635" cy="77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5" descr="alice128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227" y="944724"/>
              <a:ext cx="2171303" cy="1519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5925188" y="2061531"/>
              <a:ext cx="13564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chemeClr val="bg1"/>
                  </a:solidFill>
                </a:rPr>
                <a:t>ALICE128   8.6x6 mm</a:t>
              </a:r>
              <a:r>
                <a:rPr lang="fr-FR" sz="1000" baseline="30000" dirty="0" smtClean="0">
                  <a:solidFill>
                    <a:schemeClr val="bg1"/>
                  </a:solidFill>
                </a:rPr>
                <a:t>2</a:t>
              </a:r>
              <a:endParaRPr lang="fr-FR" sz="10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8074558" y="1967710"/>
              <a:ext cx="9124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bg1"/>
                  </a:solidFill>
                </a:rPr>
                <a:t>Costar :</a:t>
              </a:r>
              <a:br>
                <a:rPr lang="fr-FR" sz="1000" dirty="0" smtClean="0">
                  <a:solidFill>
                    <a:schemeClr val="bg1"/>
                  </a:solidFill>
                </a:rPr>
              </a:br>
              <a:r>
                <a:rPr lang="fr-FR" sz="1000" dirty="0" smtClean="0">
                  <a:solidFill>
                    <a:schemeClr val="bg1"/>
                  </a:solidFill>
                </a:rPr>
                <a:t>4.2 </a:t>
              </a:r>
              <a:r>
                <a:rPr lang="fr-FR" sz="1000" dirty="0">
                  <a:solidFill>
                    <a:schemeClr val="bg1"/>
                  </a:solidFill>
                </a:rPr>
                <a:t>x </a:t>
              </a:r>
              <a:r>
                <a:rPr lang="fr-FR" sz="1000" dirty="0" smtClean="0">
                  <a:solidFill>
                    <a:schemeClr val="bg1"/>
                  </a:solidFill>
                </a:rPr>
                <a:t>3.1 </a:t>
              </a:r>
              <a:r>
                <a:rPr lang="fr-FR" sz="1000" dirty="0">
                  <a:solidFill>
                    <a:schemeClr val="bg1"/>
                  </a:solidFill>
                </a:rPr>
                <a:t>mm</a:t>
              </a:r>
              <a:r>
                <a:rPr lang="fr-FR" sz="1000" baseline="30000" dirty="0">
                  <a:solidFill>
                    <a:schemeClr val="bg1"/>
                  </a:solidFill>
                </a:rPr>
                <a:t>2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EAE4F-1892-4C85-A25F-D232D86D847F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7218512" y="4916852"/>
            <a:ext cx="110600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chemeClr val="bg1"/>
                </a:solidFill>
              </a:rPr>
              <a:t>1 698 </a:t>
            </a:r>
            <a:r>
              <a:rPr lang="fr-FR" altLang="fr-FR" dirty="0" smtClean="0">
                <a:solidFill>
                  <a:schemeClr val="bg1"/>
                </a:solidFill>
              </a:rPr>
              <a:t>modules</a:t>
            </a:r>
            <a:endParaRPr lang="fr-FR" altLang="fr-FR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dirty="0">
                <a:solidFill>
                  <a:schemeClr val="bg1"/>
                </a:solidFill>
              </a:rPr>
              <a:t>7</a:t>
            </a:r>
            <a:r>
              <a:rPr lang="fr-FR" altLang="fr-FR" dirty="0" smtClean="0">
                <a:solidFill>
                  <a:schemeClr val="bg1"/>
                </a:solidFill>
              </a:rPr>
              <a:t>2 </a:t>
            </a:r>
            <a:r>
              <a:rPr lang="fr-FR" altLang="fr-FR" dirty="0" err="1" smtClean="0">
                <a:solidFill>
                  <a:schemeClr val="bg1"/>
                </a:solidFill>
              </a:rPr>
              <a:t>ladders</a:t>
            </a:r>
            <a:endParaRPr lang="fr-FR" alt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5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5ECB80-A4EF-4673-8C96-463811F172F5}" type="slidenum">
              <a:rPr lang="fr-FR" altLang="fr-FR"/>
              <a:pPr>
                <a:defRPr/>
              </a:pPr>
              <a:t>3</a:t>
            </a:fld>
            <a:endParaRPr lang="fr-FR" altLang="fr-FR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68313"/>
          </a:xfrm>
        </p:spPr>
        <p:txBody>
          <a:bodyPr/>
          <a:lstStyle/>
          <a:p>
            <a:pPr eaLnBrk="1" hangingPunct="1"/>
            <a:r>
              <a:rPr lang="en-US" altLang="fr-FR" sz="2400" dirty="0" smtClean="0"/>
              <a:t>PICSEL for CMOS Pixel Sensors (CPS): A Long Term R&amp;D</a:t>
            </a:r>
            <a:endParaRPr lang="fr-FR" altLang="fr-FR" sz="2400" dirty="0" smtClean="0"/>
          </a:p>
        </p:txBody>
      </p:sp>
      <p:pic>
        <p:nvPicPr>
          <p:cNvPr id="8198" name="Picture 3" descr="star_det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66" b="4065"/>
          <a:stretch>
            <a:fillRect/>
          </a:stretch>
        </p:blipFill>
        <p:spPr bwMode="auto">
          <a:xfrm>
            <a:off x="7019925" y="1911350"/>
            <a:ext cx="201612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7132638" y="1412875"/>
            <a:ext cx="17541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09" rIns="0" bIns="45709" anchor="ctr">
            <a:spAutoFit/>
          </a:bodyPr>
          <a:lstStyle>
            <a:lvl1pPr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700" i="1" u="sng">
                <a:latin typeface="Cambria" pitchFamily="18" charset="0"/>
              </a:rPr>
              <a:t>STAR 2013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200" b="0" i="1" u="sng">
                <a:latin typeface="Cambria" pitchFamily="18" charset="0"/>
              </a:rPr>
              <a:t>Solenoidal Tracker  at RHIC</a:t>
            </a:r>
          </a:p>
        </p:txBody>
      </p:sp>
      <p:sp>
        <p:nvSpPr>
          <p:cNvPr id="8200" name="Rectangle 5"/>
          <p:cNvSpPr>
            <a:spLocks noChangeArrowheads="1"/>
          </p:cNvSpPr>
          <p:nvPr/>
        </p:nvSpPr>
        <p:spPr bwMode="auto">
          <a:xfrm>
            <a:off x="127000" y="1412875"/>
            <a:ext cx="18002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09" rIns="0" bIns="45709" anchor="ctr">
            <a:spAutoFit/>
          </a:bodyPr>
          <a:lstStyle>
            <a:lvl1pPr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700" i="1" u="sng" dirty="0">
                <a:latin typeface="Cambria" pitchFamily="18" charset="0"/>
              </a:rPr>
              <a:t>EUDET 2006/2010</a:t>
            </a:r>
            <a:endParaRPr lang="en-US" altLang="fr-FR" sz="1200" i="1" u="sng" dirty="0">
              <a:latin typeface="Cambria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b="0" i="1" u="sng" dirty="0">
                <a:latin typeface="Cambria" pitchFamily="18" charset="0"/>
              </a:rPr>
              <a:t>Beam Telescope </a:t>
            </a:r>
          </a:p>
        </p:txBody>
      </p:sp>
      <p:sp>
        <p:nvSpPr>
          <p:cNvPr id="8202" name="Rectangle 7"/>
          <p:cNvSpPr>
            <a:spLocks noChangeArrowheads="1"/>
          </p:cNvSpPr>
          <p:nvPr/>
        </p:nvSpPr>
        <p:spPr bwMode="auto">
          <a:xfrm>
            <a:off x="142875" y="3598863"/>
            <a:ext cx="18224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09" rIns="0" bIns="45709" anchor="ctr">
            <a:spAutoFit/>
          </a:bodyPr>
          <a:lstStyle>
            <a:lvl1pPr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700" i="1" u="sng">
                <a:latin typeface="Cambria" pitchFamily="18" charset="0"/>
              </a:rPr>
              <a:t>ILC &gt;2020</a:t>
            </a:r>
            <a:r>
              <a:rPr lang="en-GB" altLang="fr-FR" sz="1200" i="1" u="sng">
                <a:latin typeface="Cambria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200" b="0" i="1" u="sng">
                <a:latin typeface="Cambria" pitchFamily="18" charset="0"/>
              </a:rPr>
              <a:t>International Linear Collider</a:t>
            </a:r>
          </a:p>
        </p:txBody>
      </p:sp>
      <p:pic>
        <p:nvPicPr>
          <p:cNvPr id="8203" name="Picture 8" descr="CB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5481638"/>
            <a:ext cx="2017712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9" descr="ILD_all_110826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32263"/>
            <a:ext cx="21240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0" descr="ALICE_det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18"/>
          <a:stretch>
            <a:fillRect/>
          </a:stretch>
        </p:blipFill>
        <p:spPr bwMode="auto">
          <a:xfrm>
            <a:off x="6804025" y="4108450"/>
            <a:ext cx="23399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8" descr="bt_DESY_20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28813"/>
            <a:ext cx="20161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AutoShape 13"/>
          <p:cNvSpPr>
            <a:spLocks noChangeArrowheads="1"/>
          </p:cNvSpPr>
          <p:nvPr/>
        </p:nvSpPr>
        <p:spPr bwMode="auto">
          <a:xfrm rot="5400000">
            <a:off x="2178050" y="674688"/>
            <a:ext cx="4321175" cy="5508625"/>
          </a:xfrm>
          <a:custGeom>
            <a:avLst/>
            <a:gdLst>
              <a:gd name="T0" fmla="*/ 1737472 w 21600"/>
              <a:gd name="T1" fmla="*/ 53301 h 21600"/>
              <a:gd name="T2" fmla="*/ 1060088 w 21600"/>
              <a:gd name="T3" fmla="*/ 4682331 h 21600"/>
              <a:gd name="T4" fmla="*/ 1851103 w 21600"/>
              <a:gd name="T5" fmla="*/ 778348 h 21600"/>
              <a:gd name="T6" fmla="*/ 4466214 w 21600"/>
              <a:gd name="T7" fmla="*/ 4546911 h 21600"/>
              <a:gd name="T8" fmla="*/ 3325104 w 21600"/>
              <a:gd name="T9" fmla="*/ 4899361 h 21600"/>
              <a:gd name="T10" fmla="*/ 3048629 w 21600"/>
              <a:gd name="T11" fmla="*/ 344467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44" y="14913"/>
                </a:moveTo>
                <a:cubicBezTo>
                  <a:pt x="18300" y="13674"/>
                  <a:pt x="18700" y="12251"/>
                  <a:pt x="18700" y="10800"/>
                </a:cubicBezTo>
                <a:cubicBezTo>
                  <a:pt x="18700" y="6436"/>
                  <a:pt x="15163" y="2900"/>
                  <a:pt x="10800" y="2900"/>
                </a:cubicBezTo>
                <a:cubicBezTo>
                  <a:pt x="6436" y="2900"/>
                  <a:pt x="2900" y="6436"/>
                  <a:pt x="2900" y="10800"/>
                </a:cubicBezTo>
                <a:cubicBezTo>
                  <a:pt x="2899" y="13326"/>
                  <a:pt x="4108" y="15701"/>
                  <a:pt x="6152" y="17188"/>
                </a:cubicBezTo>
                <a:lnTo>
                  <a:pt x="4446" y="19533"/>
                </a:lnTo>
                <a:cubicBezTo>
                  <a:pt x="1652" y="17500"/>
                  <a:pt x="0" y="1425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2784"/>
                  <a:pt x="21053" y="14729"/>
                  <a:pt x="20020" y="16423"/>
                </a:cubicBezTo>
                <a:lnTo>
                  <a:pt x="22325" y="17829"/>
                </a:lnTo>
                <a:lnTo>
                  <a:pt x="16621" y="19211"/>
                </a:lnTo>
                <a:lnTo>
                  <a:pt x="15239" y="13507"/>
                </a:lnTo>
                <a:lnTo>
                  <a:pt x="17544" y="14913"/>
                </a:lnTo>
                <a:close/>
              </a:path>
            </a:pathLst>
          </a:custGeom>
          <a:gradFill rotWithShape="1">
            <a:gsLst>
              <a:gs pos="0">
                <a:srgbClr val="FFFF99">
                  <a:alpha val="25000"/>
                </a:srgbClr>
              </a:gs>
              <a:gs pos="100000">
                <a:srgbClr val="FF81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6948488" y="3621088"/>
            <a:ext cx="203041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09" rIns="0" bIns="45709" anchor="ctr">
            <a:spAutoFit/>
          </a:bodyPr>
          <a:lstStyle>
            <a:lvl1pPr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700" i="1" u="sng">
                <a:latin typeface="Cambria" pitchFamily="18" charset="0"/>
              </a:rPr>
              <a:t>ALICE 2018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200" b="0" i="1" u="sng">
                <a:latin typeface="Cambria" pitchFamily="18" charset="0"/>
              </a:rPr>
              <a:t>A Large Ion Collider Experiment</a:t>
            </a:r>
          </a:p>
        </p:txBody>
      </p:sp>
      <p:sp>
        <p:nvSpPr>
          <p:cNvPr id="8209" name="Rectangle 15"/>
          <p:cNvSpPr>
            <a:spLocks noChangeArrowheads="1"/>
          </p:cNvSpPr>
          <p:nvPr/>
        </p:nvSpPr>
        <p:spPr bwMode="auto">
          <a:xfrm>
            <a:off x="4559300" y="5013325"/>
            <a:ext cx="183356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09" rIns="0" bIns="45709" anchor="ctr">
            <a:spAutoFit/>
          </a:bodyPr>
          <a:lstStyle>
            <a:lvl1pPr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•"/>
              <a:defRPr sz="1400" b="1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700" i="1" u="sng">
                <a:latin typeface="Cambria" pitchFamily="18" charset="0"/>
              </a:rPr>
              <a:t>CBM &gt;2018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200" b="0" i="1" u="sng">
                <a:latin typeface="Cambria" pitchFamily="18" charset="0"/>
              </a:rPr>
              <a:t>Compressed Baryonic Matter</a:t>
            </a:r>
          </a:p>
        </p:txBody>
      </p:sp>
      <p:sp>
        <p:nvSpPr>
          <p:cNvPr id="2314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2843213" y="1484784"/>
            <a:ext cx="4392612" cy="3744912"/>
          </a:xfrm>
        </p:spPr>
        <p:txBody>
          <a:bodyPr/>
          <a:lstStyle/>
          <a:p>
            <a:pPr marL="409575" indent="-409575" defTabSz="1042988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fr-FR" sz="1600" i="1" dirty="0" smtClean="0">
                <a:latin typeface="Calibri" pitchFamily="34" charset="0"/>
              </a:rPr>
              <a:t>EUDET (R&amp;D for ILC, EU project)</a:t>
            </a:r>
          </a:p>
          <a:p>
            <a:pPr marL="409575" indent="-409575" defTabSz="1042988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fr-FR" sz="1600" i="1" dirty="0" smtClean="0">
                <a:latin typeface="Calibri" pitchFamily="34" charset="0"/>
              </a:rPr>
              <a:t>STAR (Heavy Ion physics)</a:t>
            </a:r>
          </a:p>
          <a:p>
            <a:pPr marL="409575" indent="-409575" defTabSz="1042988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fr-FR" sz="1600" i="1" dirty="0" smtClean="0">
                <a:latin typeface="Calibri" pitchFamily="34" charset="0"/>
              </a:rPr>
              <a:t>CBM (Heavy Ion physics)</a:t>
            </a:r>
          </a:p>
          <a:p>
            <a:pPr marL="409575" indent="-409575" defTabSz="1042988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fr-FR" sz="1600" i="1" dirty="0" smtClean="0">
                <a:latin typeface="Calibri" pitchFamily="34" charset="0"/>
              </a:rPr>
              <a:t>ILC (Particle physics)</a:t>
            </a:r>
          </a:p>
          <a:p>
            <a:pPr marL="409575" indent="-409575" defTabSz="1042988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zh-CN" sz="1600" i="1" dirty="0" smtClean="0">
                <a:latin typeface="Calibri" pitchFamily="34" charset="0"/>
                <a:ea typeface="SimSun" pitchFamily="2" charset="-122"/>
              </a:rPr>
              <a:t>HadronPhysics2 </a:t>
            </a:r>
            <a:r>
              <a:rPr lang="en-GB" altLang="fr-FR" sz="1600" i="1" dirty="0" smtClean="0">
                <a:latin typeface="Calibri" pitchFamily="34" charset="0"/>
              </a:rPr>
              <a:t>(generic R&amp;D, EU project)</a:t>
            </a:r>
          </a:p>
          <a:p>
            <a:pPr marL="409575" indent="-409575" defTabSz="1042988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fr-FR" sz="1600" i="1" dirty="0" smtClean="0">
                <a:latin typeface="Calibri" pitchFamily="34" charset="0"/>
              </a:rPr>
              <a:t>AIDA (generic R&amp;D, EU project)</a:t>
            </a:r>
          </a:p>
          <a:p>
            <a:pPr marL="409575" indent="-409575" defTabSz="1042988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zh-CN" sz="1600" i="1" dirty="0" smtClean="0">
                <a:latin typeface="Calibri" pitchFamily="34" charset="0"/>
                <a:ea typeface="SimSun" pitchFamily="2" charset="-122"/>
              </a:rPr>
              <a:t>FIRST (Hadron therapy)</a:t>
            </a:r>
          </a:p>
          <a:p>
            <a:pPr marL="409575" indent="-409575" defTabSz="1042988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fr-FR" sz="1600" i="1" dirty="0" smtClean="0">
                <a:latin typeface="Calibri" pitchFamily="34" charset="0"/>
              </a:rPr>
              <a:t>ALICE/LHC (Heavy Ion physics)</a:t>
            </a:r>
          </a:p>
          <a:p>
            <a:pPr marL="409575" indent="-409575" defTabSz="1042988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zh-CN" sz="1600" i="1" dirty="0" smtClean="0">
                <a:solidFill>
                  <a:srgbClr val="3399FF"/>
                </a:solidFill>
                <a:latin typeface="Calibri" pitchFamily="34" charset="0"/>
                <a:ea typeface="SimSun" pitchFamily="2" charset="-122"/>
              </a:rPr>
              <a:t>EIC (</a:t>
            </a:r>
            <a:r>
              <a:rPr lang="en-GB" altLang="zh-CN" sz="1600" i="1" dirty="0" err="1" smtClean="0">
                <a:solidFill>
                  <a:srgbClr val="3399FF"/>
                </a:solidFill>
                <a:latin typeface="Calibri" pitchFamily="34" charset="0"/>
                <a:ea typeface="SimSun" pitchFamily="2" charset="-122"/>
              </a:rPr>
              <a:t>Hadronic</a:t>
            </a:r>
            <a:r>
              <a:rPr lang="en-GB" altLang="zh-CN" sz="1600" i="1" dirty="0" smtClean="0">
                <a:solidFill>
                  <a:srgbClr val="3399FF"/>
                </a:solidFill>
                <a:latin typeface="Calibri" pitchFamily="34" charset="0"/>
                <a:ea typeface="SimSun" pitchFamily="2" charset="-122"/>
              </a:rPr>
              <a:t> physics)</a:t>
            </a:r>
          </a:p>
          <a:p>
            <a:pPr marL="409575" indent="-409575" defTabSz="1042988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zh-CN" sz="1600" i="1" dirty="0" smtClean="0">
                <a:solidFill>
                  <a:srgbClr val="3399FF"/>
                </a:solidFill>
                <a:latin typeface="Calibri" pitchFamily="34" charset="0"/>
                <a:ea typeface="SimSun" pitchFamily="2" charset="-122"/>
              </a:rPr>
              <a:t>CLIC </a:t>
            </a:r>
            <a:r>
              <a:rPr lang="en-GB" altLang="fr-FR" sz="1600" i="1" dirty="0" smtClean="0">
                <a:solidFill>
                  <a:srgbClr val="3399FF"/>
                </a:solidFill>
                <a:latin typeface="Calibri" pitchFamily="34" charset="0"/>
              </a:rPr>
              <a:t>(Particle physics)</a:t>
            </a:r>
            <a:endParaRPr lang="en-GB" altLang="zh-CN" sz="1600" i="1" dirty="0" smtClean="0">
              <a:solidFill>
                <a:srgbClr val="3399FF"/>
              </a:solidFill>
              <a:latin typeface="Calibri" pitchFamily="34" charset="0"/>
              <a:ea typeface="SimSun" pitchFamily="2" charset="-122"/>
            </a:endParaRPr>
          </a:p>
          <a:p>
            <a:pPr marL="409575" indent="-409575" defTabSz="1042988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zh-CN" sz="1600" baseline="30000" dirty="0" smtClean="0">
                <a:latin typeface="Calibri" pitchFamily="34" charset="0"/>
                <a:ea typeface="SimSun" pitchFamily="2" charset="-122"/>
              </a:rPr>
              <a:t>…</a:t>
            </a:r>
            <a:endParaRPr lang="en-GB" altLang="fr-FR" sz="1600" baseline="30000" dirty="0" smtClean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692696"/>
            <a:ext cx="8964613" cy="72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marL="263525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defRPr>
            </a:lvl1pPr>
            <a:lvl2pPr marL="72072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Ä"/>
              <a:defRPr sz="1600">
                <a:solidFill>
                  <a:schemeClr val="bg2"/>
                </a:solidFill>
                <a:latin typeface="Calibri" pitchFamily="34" charset="0"/>
              </a:defRPr>
            </a:lvl2pPr>
            <a:lvl3pPr marL="1081088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1400">
                <a:solidFill>
                  <a:schemeClr val="bg2"/>
                </a:solidFill>
                <a:latin typeface="Calibri" pitchFamily="34" charset="0"/>
              </a:defRPr>
            </a:lvl3pPr>
            <a:lvl4pPr marL="152400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400">
                <a:solidFill>
                  <a:schemeClr val="bg2"/>
                </a:solidFill>
                <a:latin typeface="Calibri" pitchFamily="34" charset="0"/>
              </a:defRPr>
            </a:lvl4pPr>
            <a:lvl5pPr marL="1971675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Calibri" pitchFamily="34" charset="0"/>
              </a:defRPr>
            </a:lvl5pPr>
            <a:lvl6pPr marL="24288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6pPr>
            <a:lvl7pPr marL="28860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7pPr>
            <a:lvl8pPr marL="33432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8pPr>
            <a:lvl9pPr marL="38004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i="1" dirty="0"/>
              <a:t>Main objective: ILC, with staggered performances</a:t>
            </a:r>
          </a:p>
          <a:p>
            <a:pPr lvl="1" eaLnBrk="1" hangingPunct="1"/>
            <a:r>
              <a:rPr lang="en-US" altLang="fr-FR" sz="1800" b="0" i="1" dirty="0"/>
              <a:t>MAPS applied to other experiments with intermediate </a:t>
            </a:r>
            <a:r>
              <a:rPr lang="en-US" altLang="fr-FR" sz="1800" b="0" i="1" dirty="0" smtClean="0"/>
              <a:t>requirements</a:t>
            </a:r>
            <a:endParaRPr lang="en-US" altLang="fr-FR" sz="1800" i="1" dirty="0">
              <a:solidFill>
                <a:srgbClr val="FF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0" y="6561138"/>
            <a:ext cx="7416800" cy="231775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Belle II </a:t>
            </a:r>
            <a:r>
              <a:rPr lang="it-IT" dirty="0" smtClean="0"/>
              <a:t>visiting IPHC - 24/10/2013 - Claude COLLEDANI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32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pied de page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fr-FR" smtClean="0">
                <a:latin typeface="Calibri" pitchFamily="34" charset="0"/>
              </a:rPr>
              <a:t>Belle II visiting IPHC - 24/10/2013 - Claude COLLEDANI</a:t>
            </a:r>
            <a:endParaRPr lang="fr-FR" altLang="fr-FR" smtClean="0">
              <a:latin typeface="Calibri" pitchFamily="34" charset="0"/>
            </a:endParaRPr>
          </a:p>
        </p:txBody>
      </p:sp>
      <p:sp>
        <p:nvSpPr>
          <p:cNvPr id="4099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/>
            <a:fld id="{CD90156E-D3FA-4384-A4A1-446603CC893C}" type="slidenum">
              <a:rPr lang="fr-FR" altLang="fr-FR">
                <a:latin typeface="Calibri" pitchFamily="34" charset="0"/>
              </a:rPr>
              <a:pPr eaLnBrk="1" hangingPunct="1"/>
              <a:t>4</a:t>
            </a:fld>
            <a:endParaRPr lang="fr-FR" altLang="fr-FR">
              <a:latin typeface="Calibri" pitchFamily="34" charset="0"/>
            </a:endParaRPr>
          </a:p>
        </p:txBody>
      </p:sp>
      <p:sp>
        <p:nvSpPr>
          <p:cNvPr id="4101" name="Rectangle 21"/>
          <p:cNvSpPr>
            <a:spLocks noChangeArrowheads="1"/>
          </p:cNvSpPr>
          <p:nvPr/>
        </p:nvSpPr>
        <p:spPr bwMode="auto">
          <a:xfrm>
            <a:off x="0" y="6345238"/>
            <a:ext cx="9144000" cy="512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>
              <a:latin typeface="Calibri" pitchFamily="34" charset="0"/>
            </a:endParaRPr>
          </a:p>
        </p:txBody>
      </p:sp>
      <p:sp>
        <p:nvSpPr>
          <p:cNvPr id="4103" name="Espace réservé de la date 5"/>
          <p:cNvSpPr txBox="1">
            <a:spLocks noGrp="1"/>
          </p:cNvSpPr>
          <p:nvPr/>
        </p:nvSpPr>
        <p:spPr bwMode="auto">
          <a:xfrm>
            <a:off x="0" y="6661150"/>
            <a:ext cx="42481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3" rIns="91427" bIns="45713" anchor="b"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itchFamily="34" charset="0"/>
              </a:rPr>
              <a:t>Visite DAT 04/09/2013</a:t>
            </a:r>
          </a:p>
        </p:txBody>
      </p:sp>
      <p:sp>
        <p:nvSpPr>
          <p:cNvPr id="41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73075"/>
          </a:xfrm>
          <a:gradFill>
            <a:gsLst>
              <a:gs pos="0">
                <a:srgbClr val="000079"/>
              </a:gs>
              <a:gs pos="100000">
                <a:schemeClr val="bg2"/>
              </a:gs>
            </a:gsLst>
          </a:gradFill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fr-FR" altLang="fr-FR" dirty="0" smtClean="0"/>
              <a:t>CPS a </a:t>
            </a:r>
            <a:r>
              <a:rPr lang="fr-FR" altLang="fr-FR" dirty="0" err="1" smtClean="0"/>
              <a:t>Structuring</a:t>
            </a:r>
            <a:r>
              <a:rPr lang="fr-FR" altLang="fr-FR" dirty="0" smtClean="0"/>
              <a:t> Project for the µE Group</a:t>
            </a:r>
          </a:p>
        </p:txBody>
      </p:sp>
      <p:sp>
        <p:nvSpPr>
          <p:cNvPr id="4105" name="Rectangle 16"/>
          <p:cNvSpPr>
            <a:spLocks noChangeArrowheads="1"/>
          </p:cNvSpPr>
          <p:nvPr/>
        </p:nvSpPr>
        <p:spPr bwMode="auto">
          <a:xfrm>
            <a:off x="8775700" y="1784350"/>
            <a:ext cx="368300" cy="40925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263525" indent="-263525"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T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t</a:t>
            </a:r>
            <a:endParaRPr lang="fr-FR" altLang="fr-FR" sz="1200" dirty="0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s</a:t>
            </a:r>
          </a:p>
          <a:p>
            <a:pPr algn="ctr" eaLnBrk="1" hangingPunct="1">
              <a:buFont typeface="Wingdings" pitchFamily="2" charset="2"/>
              <a:buNone/>
            </a:pPr>
            <a:endParaRPr lang="fr-FR" altLang="fr-FR" sz="1200" dirty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&amp;</a:t>
            </a:r>
          </a:p>
          <a:p>
            <a:pPr algn="ctr" eaLnBrk="1" hangingPunct="1">
              <a:buFont typeface="Wingdings" pitchFamily="2" charset="2"/>
              <a:buNone/>
            </a:pPr>
            <a:endParaRPr lang="fr-FR" altLang="fr-FR" sz="1200" dirty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M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e</a:t>
            </a:r>
            <a:endParaRPr lang="fr-FR" altLang="fr-FR" sz="1200" dirty="0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u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r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e</a:t>
            </a:r>
            <a:endParaRPr lang="fr-FR" altLang="fr-FR" sz="1200" dirty="0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106" name="Rectangle 15"/>
          <p:cNvSpPr>
            <a:spLocks noChangeArrowheads="1"/>
          </p:cNvSpPr>
          <p:nvPr/>
        </p:nvSpPr>
        <p:spPr bwMode="auto">
          <a:xfrm>
            <a:off x="0" y="1787525"/>
            <a:ext cx="368300" cy="36449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263525" indent="-263525"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M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i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c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r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o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 smtClean="0">
                <a:solidFill>
                  <a:schemeClr val="bg1"/>
                </a:solidFill>
              </a:rPr>
              <a:t>e</a:t>
            </a:r>
            <a:endParaRPr lang="fr-FR" altLang="fr-FR" sz="12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l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e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c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t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r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o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i</a:t>
            </a: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c</a:t>
            </a:r>
            <a:endParaRPr lang="fr-FR" altLang="fr-FR" sz="1200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2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107" name="AutoShape 13"/>
          <p:cNvSpPr>
            <a:spLocks noChangeArrowheads="1"/>
          </p:cNvSpPr>
          <p:nvPr/>
        </p:nvSpPr>
        <p:spPr bwMode="auto">
          <a:xfrm rot="5400000">
            <a:off x="2371725" y="279400"/>
            <a:ext cx="4391025" cy="59150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44" y="14913"/>
                </a:moveTo>
                <a:cubicBezTo>
                  <a:pt x="18300" y="13674"/>
                  <a:pt x="18700" y="12251"/>
                  <a:pt x="18700" y="10800"/>
                </a:cubicBezTo>
                <a:cubicBezTo>
                  <a:pt x="18700" y="6436"/>
                  <a:pt x="15163" y="2900"/>
                  <a:pt x="10800" y="2900"/>
                </a:cubicBezTo>
                <a:cubicBezTo>
                  <a:pt x="6436" y="2900"/>
                  <a:pt x="2900" y="6436"/>
                  <a:pt x="2900" y="10800"/>
                </a:cubicBezTo>
                <a:cubicBezTo>
                  <a:pt x="2899" y="13326"/>
                  <a:pt x="4108" y="15701"/>
                  <a:pt x="6152" y="17188"/>
                </a:cubicBezTo>
                <a:lnTo>
                  <a:pt x="4446" y="19533"/>
                </a:lnTo>
                <a:cubicBezTo>
                  <a:pt x="1652" y="17500"/>
                  <a:pt x="0" y="1425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2784"/>
                  <a:pt x="21053" y="14729"/>
                  <a:pt x="20020" y="16423"/>
                </a:cubicBezTo>
                <a:lnTo>
                  <a:pt x="22325" y="17829"/>
                </a:lnTo>
                <a:lnTo>
                  <a:pt x="16621" y="19211"/>
                </a:lnTo>
                <a:lnTo>
                  <a:pt x="15239" y="13507"/>
                </a:lnTo>
                <a:lnTo>
                  <a:pt x="17544" y="14913"/>
                </a:lnTo>
                <a:close/>
              </a:path>
            </a:pathLst>
          </a:custGeom>
          <a:gradFill rotWithShape="1">
            <a:gsLst>
              <a:gs pos="0">
                <a:srgbClr val="FFFF99">
                  <a:alpha val="25000"/>
                </a:srgbClr>
              </a:gs>
              <a:gs pos="100000">
                <a:srgbClr val="FF81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4108" name="Picture 3" descr="star_det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66" b="4065"/>
          <a:stretch>
            <a:fillRect/>
          </a:stretch>
        </p:blipFill>
        <p:spPr bwMode="auto">
          <a:xfrm>
            <a:off x="7127875" y="473075"/>
            <a:ext cx="201612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8" descr="CB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9240" y="5414151"/>
            <a:ext cx="2017712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9" descr="ILD_all_110826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09220"/>
            <a:ext cx="21240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0" descr="ALICE_det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4" t="4726" r="2820" b="4832"/>
          <a:stretch>
            <a:fillRect/>
          </a:stretch>
        </p:blipFill>
        <p:spPr bwMode="auto">
          <a:xfrm>
            <a:off x="6938963" y="5553236"/>
            <a:ext cx="219551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8" descr="bt_DESY_20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441325"/>
            <a:ext cx="2016126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Rectangle 14"/>
          <p:cNvSpPr>
            <a:spLocks noChangeArrowheads="1"/>
          </p:cNvSpPr>
          <p:nvPr/>
        </p:nvSpPr>
        <p:spPr bwMode="auto">
          <a:xfrm>
            <a:off x="7037388" y="6280870"/>
            <a:ext cx="20462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700" i="1" u="sng">
                <a:solidFill>
                  <a:schemeClr val="bg1"/>
                </a:solidFill>
                <a:latin typeface="Cambria" pitchFamily="18" charset="0"/>
              </a:rPr>
              <a:t>ALICE 2018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200" b="0" i="1" u="sng">
                <a:solidFill>
                  <a:schemeClr val="bg1"/>
                </a:solidFill>
                <a:latin typeface="Cambria" pitchFamily="18" charset="0"/>
              </a:rPr>
              <a:t>A Large Ion Collider Experiment</a:t>
            </a:r>
          </a:p>
        </p:txBody>
      </p:sp>
      <p:sp>
        <p:nvSpPr>
          <p:cNvPr id="4114" name="Rectangle 7"/>
          <p:cNvSpPr>
            <a:spLocks noChangeArrowheads="1"/>
          </p:cNvSpPr>
          <p:nvPr/>
        </p:nvSpPr>
        <p:spPr bwMode="auto">
          <a:xfrm>
            <a:off x="85725" y="6367463"/>
            <a:ext cx="18224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09" rIns="0" bIns="45709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700" i="1" u="sng">
                <a:solidFill>
                  <a:schemeClr val="bg1"/>
                </a:solidFill>
                <a:latin typeface="Cambria" pitchFamily="18" charset="0"/>
              </a:rPr>
              <a:t>ILC &gt;2020</a:t>
            </a:r>
            <a:r>
              <a:rPr lang="en-GB" altLang="fr-FR" sz="1200" i="1" u="sng">
                <a:solidFill>
                  <a:schemeClr val="bg1"/>
                </a:solidFill>
                <a:latin typeface="Cambria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200" b="0" i="1" u="sng">
                <a:solidFill>
                  <a:schemeClr val="bg1"/>
                </a:solidFill>
                <a:latin typeface="Cambria" pitchFamily="18" charset="0"/>
              </a:rPr>
              <a:t>International Linear Collider</a:t>
            </a:r>
          </a:p>
        </p:txBody>
      </p:sp>
      <p:sp>
        <p:nvSpPr>
          <p:cNvPr id="4115" name="Rectangle 13"/>
          <p:cNvSpPr>
            <a:spLocks noChangeArrowheads="1"/>
          </p:cNvSpPr>
          <p:nvPr/>
        </p:nvSpPr>
        <p:spPr bwMode="auto">
          <a:xfrm>
            <a:off x="363538" y="1998663"/>
            <a:ext cx="4568825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250825"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800100" indent="-277813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r>
              <a:rPr lang="fr-FR" altLang="fr-FR" sz="1600" i="1" dirty="0">
                <a:latin typeface="Calibri" pitchFamily="34" charset="0"/>
              </a:rPr>
              <a:t>Pixels &amp; </a:t>
            </a:r>
            <a:r>
              <a:rPr lang="fr-FR" altLang="fr-FR" sz="1600" i="1" dirty="0" smtClean="0">
                <a:latin typeface="Calibri" pitchFamily="34" charset="0"/>
              </a:rPr>
              <a:t>Matrix</a:t>
            </a:r>
            <a:endParaRPr lang="fr-FR" altLang="fr-FR" sz="1600" i="1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smtClean="0">
                <a:latin typeface="Calibri" pitchFamily="34" charset="0"/>
              </a:rPr>
              <a:t>Charge collection optimisation</a:t>
            </a:r>
            <a:endParaRPr lang="fr-FR" altLang="fr-FR" sz="1400" b="0" i="1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smtClean="0">
                <a:latin typeface="Calibri" pitchFamily="34" charset="0"/>
              </a:rPr>
              <a:t>Matrix </a:t>
            </a:r>
            <a:r>
              <a:rPr lang="fr-FR" altLang="fr-FR" sz="1400" b="0" i="1" dirty="0" err="1" smtClean="0">
                <a:latin typeface="Calibri" pitchFamily="34" charset="0"/>
              </a:rPr>
              <a:t>steering</a:t>
            </a:r>
            <a:r>
              <a:rPr lang="fr-FR" altLang="fr-FR" sz="1400" b="0" i="1" dirty="0" smtClean="0">
                <a:latin typeface="Calibri" pitchFamily="34" charset="0"/>
              </a:rPr>
              <a:t> and </a:t>
            </a:r>
            <a:r>
              <a:rPr lang="fr-FR" altLang="fr-FR" sz="1400" b="0" i="1" dirty="0" err="1" smtClean="0">
                <a:latin typeface="Calibri" pitchFamily="34" charset="0"/>
              </a:rPr>
              <a:t>readout</a:t>
            </a:r>
            <a:r>
              <a:rPr lang="fr-FR" altLang="fr-FR" sz="1400" b="0" i="1" dirty="0" smtClean="0">
                <a:latin typeface="Calibri" pitchFamily="34" charset="0"/>
              </a:rPr>
              <a:t> </a:t>
            </a:r>
            <a:r>
              <a:rPr lang="fr-FR" altLang="fr-FR" sz="1400" b="0" i="1" dirty="0" err="1" smtClean="0">
                <a:latin typeface="Calibri" pitchFamily="34" charset="0"/>
              </a:rPr>
              <a:t>strategies</a:t>
            </a:r>
            <a:r>
              <a:rPr lang="fr-FR" altLang="fr-FR" sz="1400" b="0" i="1" dirty="0" smtClean="0">
                <a:latin typeface="Calibri" pitchFamily="34" charset="0"/>
              </a:rPr>
              <a:t> </a:t>
            </a:r>
            <a:r>
              <a:rPr lang="fr-FR" altLang="fr-FR" sz="1400" b="0" i="1" dirty="0">
                <a:latin typeface="Calibri" pitchFamily="34" charset="0"/>
              </a:rPr>
              <a:t>(vitesse/puissance)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smtClean="0">
                <a:latin typeface="Calibri" pitchFamily="34" charset="0"/>
              </a:rPr>
              <a:t>Embedded data </a:t>
            </a:r>
            <a:r>
              <a:rPr lang="fr-FR" altLang="fr-FR" sz="1400" b="0" i="1" dirty="0" err="1" smtClean="0">
                <a:latin typeface="Calibri" pitchFamily="34" charset="0"/>
              </a:rPr>
              <a:t>processing</a:t>
            </a:r>
            <a:r>
              <a:rPr lang="fr-FR" altLang="fr-FR" sz="1400" b="0" i="1" dirty="0" smtClean="0">
                <a:latin typeface="Calibri" pitchFamily="34" charset="0"/>
              </a:rPr>
              <a:t> architectures</a:t>
            </a:r>
            <a:r>
              <a:rPr lang="fr-FR" altLang="fr-FR" b="0" i="1" dirty="0" smtClean="0"/>
              <a:t>  </a:t>
            </a:r>
            <a:endParaRPr lang="fr-FR" altLang="fr-FR" b="0" i="1" dirty="0"/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r>
              <a:rPr lang="fr-FR" altLang="fr-FR" sz="1600" i="1" dirty="0" err="1" smtClean="0">
                <a:latin typeface="Calibri" pitchFamily="34" charset="0"/>
              </a:rPr>
              <a:t>Digitization</a:t>
            </a:r>
            <a:endParaRPr lang="fr-FR" altLang="fr-FR" sz="1600" i="1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err="1" smtClean="0">
                <a:latin typeface="Calibri" pitchFamily="34" charset="0"/>
              </a:rPr>
              <a:t>Discriminators</a:t>
            </a:r>
            <a:r>
              <a:rPr lang="fr-FR" altLang="fr-FR" sz="1400" b="0" i="1" dirty="0">
                <a:latin typeface="Calibri" pitchFamily="34" charset="0"/>
              </a:rPr>
              <a:t>, </a:t>
            </a:r>
            <a:r>
              <a:rPr lang="fr-FR" altLang="fr-FR" sz="1400" b="0" i="1" dirty="0" smtClean="0">
                <a:latin typeface="Calibri" pitchFamily="34" charset="0"/>
              </a:rPr>
              <a:t>ADC, </a:t>
            </a:r>
            <a:r>
              <a:rPr lang="fr-FR" altLang="fr-FR" sz="1400" b="0" i="1" dirty="0" err="1" smtClean="0">
                <a:latin typeface="Calibri" pitchFamily="34" charset="0"/>
              </a:rPr>
              <a:t>Zero</a:t>
            </a:r>
            <a:r>
              <a:rPr lang="fr-FR" altLang="fr-FR" sz="1400" b="0" i="1" dirty="0" smtClean="0">
                <a:latin typeface="Calibri" pitchFamily="34" charset="0"/>
              </a:rPr>
              <a:t> Suppression</a:t>
            </a:r>
            <a:endParaRPr lang="fr-FR" altLang="fr-FR" sz="1400" b="0" i="1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r>
              <a:rPr lang="fr-FR" altLang="fr-FR" sz="1600" i="1" dirty="0" smtClean="0">
                <a:latin typeface="Calibri" pitchFamily="34" charset="0"/>
              </a:rPr>
              <a:t>Building Blocks</a:t>
            </a:r>
            <a:endParaRPr lang="fr-FR" altLang="fr-FR" sz="1600" i="1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>
                <a:latin typeface="Calibri" pitchFamily="34" charset="0"/>
              </a:rPr>
              <a:t>ADC spécifiques, DAC, PLL / DLL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err="1">
                <a:latin typeface="Calibri" pitchFamily="34" charset="0"/>
              </a:rPr>
              <a:t>Bandgap</a:t>
            </a:r>
            <a:r>
              <a:rPr lang="fr-FR" altLang="fr-FR" sz="1400" b="0" i="1" dirty="0">
                <a:latin typeface="Calibri" pitchFamily="34" charset="0"/>
              </a:rPr>
              <a:t>, </a:t>
            </a:r>
            <a:r>
              <a:rPr lang="fr-FR" altLang="fr-FR" sz="1400" b="0" i="1" dirty="0" err="1" smtClean="0">
                <a:latin typeface="Calibri" pitchFamily="34" charset="0"/>
              </a:rPr>
              <a:t>Régulators</a:t>
            </a:r>
            <a:endParaRPr lang="fr-FR" altLang="fr-FR" sz="1400" b="0" i="1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>
                <a:latin typeface="Calibri" pitchFamily="34" charset="0"/>
              </a:rPr>
              <a:t>I/O LVDS, </a:t>
            </a:r>
            <a:r>
              <a:rPr lang="fr-FR" altLang="fr-FR" sz="1400" b="0" i="1" dirty="0" smtClean="0">
                <a:latin typeface="Calibri" pitchFamily="34" charset="0"/>
              </a:rPr>
              <a:t>Sérialiser </a:t>
            </a:r>
            <a:r>
              <a:rPr lang="fr-FR" altLang="fr-FR" sz="1400" b="0" i="1" dirty="0">
                <a:latin typeface="Calibri" pitchFamily="34" charset="0"/>
              </a:rPr>
              <a:t>8b10b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>
                <a:latin typeface="Calibri" pitchFamily="34" charset="0"/>
              </a:rPr>
              <a:t>Slow control JTAG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r>
              <a:rPr lang="fr-FR" altLang="fr-FR" sz="1600" i="1" dirty="0" err="1" smtClean="0">
                <a:latin typeface="Calibri" pitchFamily="34" charset="0"/>
              </a:rPr>
              <a:t>Process</a:t>
            </a:r>
            <a:r>
              <a:rPr lang="fr-FR" altLang="fr-FR" sz="1600" i="1" dirty="0" smtClean="0">
                <a:latin typeface="Calibri" pitchFamily="34" charset="0"/>
              </a:rPr>
              <a:t> Investigation</a:t>
            </a:r>
            <a:endParaRPr lang="fr-FR" altLang="fr-FR" sz="1600" i="1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>
                <a:latin typeface="Calibri" pitchFamily="34" charset="0"/>
              </a:rPr>
              <a:t>0.35; 0.25; 0.13; 0.18; 3D-IC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>
                <a:latin typeface="Calibri" pitchFamily="34" charset="0"/>
              </a:rPr>
              <a:t>Wafer Epi, HRES Epi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>
                <a:latin typeface="Calibri" pitchFamily="34" charset="0"/>
              </a:rPr>
              <a:t>AMS, XFAB, IBM, TOWER, 3D-TEZZARON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r>
              <a:rPr lang="fr-FR" altLang="fr-FR" sz="1600" i="1" dirty="0">
                <a:latin typeface="Calibri" pitchFamily="34" charset="0"/>
              </a:rPr>
              <a:t>Rad </a:t>
            </a:r>
            <a:r>
              <a:rPr lang="fr-FR" altLang="fr-FR" sz="1600" i="1" dirty="0" err="1" smtClean="0">
                <a:latin typeface="Calibri" pitchFamily="34" charset="0"/>
              </a:rPr>
              <a:t>tolerance</a:t>
            </a:r>
            <a:r>
              <a:rPr lang="fr-FR" altLang="fr-FR" sz="1600" i="1" dirty="0" smtClean="0">
                <a:latin typeface="Calibri" pitchFamily="34" charset="0"/>
              </a:rPr>
              <a:t> </a:t>
            </a:r>
            <a:r>
              <a:rPr lang="fr-FR" altLang="fr-FR" sz="1600" i="1" dirty="0">
                <a:latin typeface="Calibri" pitchFamily="34" charset="0"/>
              </a:rPr>
              <a:t>(~1MRad </a:t>
            </a:r>
            <a:r>
              <a:rPr lang="fr-FR" altLang="fr-FR" sz="1600" i="1" dirty="0" smtClean="0">
                <a:latin typeface="Calibri" pitchFamily="34" charset="0"/>
              </a:rPr>
              <a:t>@ </a:t>
            </a:r>
            <a:r>
              <a:rPr lang="fr-FR" altLang="fr-FR" sz="1600" i="1" dirty="0" err="1" smtClean="0">
                <a:latin typeface="Calibri" pitchFamily="34" charset="0"/>
              </a:rPr>
              <a:t>T</a:t>
            </a:r>
            <a:r>
              <a:rPr lang="fr-FR" altLang="fr-FR" sz="1600" i="1" baseline="-25000" dirty="0" err="1" smtClean="0">
                <a:latin typeface="Calibri" pitchFamily="34" charset="0"/>
              </a:rPr>
              <a:t>room</a:t>
            </a:r>
            <a:r>
              <a:rPr lang="fr-FR" altLang="fr-FR" sz="1600" i="1" dirty="0" smtClean="0">
                <a:latin typeface="Calibri" pitchFamily="34" charset="0"/>
              </a:rPr>
              <a:t>)</a:t>
            </a:r>
            <a:endParaRPr lang="fr-FR" altLang="fr-FR" sz="1600" i="1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err="1" smtClean="0">
                <a:latin typeface="Calibri" pitchFamily="34" charset="0"/>
              </a:rPr>
              <a:t>Ionizing</a:t>
            </a:r>
            <a:r>
              <a:rPr lang="fr-FR" altLang="fr-FR" sz="1400" b="0" i="1" dirty="0" smtClean="0">
                <a:latin typeface="Calibri" pitchFamily="34" charset="0"/>
              </a:rPr>
              <a:t> Particules, </a:t>
            </a:r>
            <a:r>
              <a:rPr lang="fr-FR" altLang="fr-FR" sz="1400" b="0" i="1" dirty="0">
                <a:latin typeface="Calibri" pitchFamily="34" charset="0"/>
              </a:rPr>
              <a:t>neutrons, SEU, </a:t>
            </a:r>
            <a:r>
              <a:rPr lang="fr-FR" altLang="fr-FR" sz="1400" b="0" i="1" dirty="0" err="1">
                <a:latin typeface="Calibri" pitchFamily="34" charset="0"/>
              </a:rPr>
              <a:t>Latchup</a:t>
            </a:r>
            <a:endParaRPr lang="fr-FR" altLang="fr-FR" sz="1400" b="0" i="1" dirty="0">
              <a:latin typeface="Calibri" pitchFamily="34" charset="0"/>
            </a:endParaRPr>
          </a:p>
        </p:txBody>
      </p:sp>
      <p:sp>
        <p:nvSpPr>
          <p:cNvPr id="4117" name="Rectangle 4"/>
          <p:cNvSpPr>
            <a:spLocks noChangeArrowheads="1"/>
          </p:cNvSpPr>
          <p:nvPr/>
        </p:nvSpPr>
        <p:spPr bwMode="auto">
          <a:xfrm>
            <a:off x="7278688" y="442913"/>
            <a:ext cx="1760537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700" i="1" u="sng">
                <a:solidFill>
                  <a:schemeClr val="tx1"/>
                </a:solidFill>
                <a:latin typeface="Cambria" pitchFamily="18" charset="0"/>
              </a:rPr>
              <a:t>STAR 2013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200" b="0" i="1" u="sng">
                <a:solidFill>
                  <a:schemeClr val="bg1"/>
                </a:solidFill>
                <a:latin typeface="Cambria" pitchFamily="18" charset="0"/>
              </a:rPr>
              <a:t>Solenoidal Tracker  </a:t>
            </a:r>
            <a:r>
              <a:rPr lang="en-GB" altLang="fr-FR" sz="1200" b="0" i="1" u="sng">
                <a:solidFill>
                  <a:schemeClr val="tx1"/>
                </a:solidFill>
                <a:latin typeface="Cambria" pitchFamily="18" charset="0"/>
              </a:rPr>
              <a:t>at RHIC</a:t>
            </a:r>
          </a:p>
        </p:txBody>
      </p:sp>
      <p:sp>
        <p:nvSpPr>
          <p:cNvPr id="4118" name="Rectangle 5"/>
          <p:cNvSpPr>
            <a:spLocks noChangeArrowheads="1"/>
          </p:cNvSpPr>
          <p:nvPr/>
        </p:nvSpPr>
        <p:spPr bwMode="auto">
          <a:xfrm>
            <a:off x="88900" y="441325"/>
            <a:ext cx="1814513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700" i="1" u="sng">
                <a:solidFill>
                  <a:schemeClr val="bg1"/>
                </a:solidFill>
                <a:latin typeface="Cambria" pitchFamily="18" charset="0"/>
              </a:rPr>
              <a:t>EUDET 2006/2010</a:t>
            </a:r>
            <a:endParaRPr lang="en-US" altLang="fr-FR" sz="1200" i="1" u="sng">
              <a:solidFill>
                <a:schemeClr val="bg1"/>
              </a:solidFill>
              <a:latin typeface="Cambria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b="0" i="1" u="sng">
                <a:solidFill>
                  <a:schemeClr val="bg1"/>
                </a:solidFill>
                <a:latin typeface="Cambria" pitchFamily="18" charset="0"/>
              </a:rPr>
              <a:t>Beam Telescope </a:t>
            </a:r>
          </a:p>
        </p:txBody>
      </p:sp>
      <p:sp>
        <p:nvSpPr>
          <p:cNvPr id="4119" name="Rectangle 15"/>
          <p:cNvSpPr>
            <a:spLocks noChangeArrowheads="1"/>
          </p:cNvSpPr>
          <p:nvPr/>
        </p:nvSpPr>
        <p:spPr bwMode="auto">
          <a:xfrm>
            <a:off x="3599892" y="6411119"/>
            <a:ext cx="18478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700" i="1" u="sng" dirty="0">
                <a:solidFill>
                  <a:schemeClr val="bg1"/>
                </a:solidFill>
                <a:latin typeface="Cambria" pitchFamily="18" charset="0"/>
              </a:rPr>
              <a:t>CBM </a:t>
            </a:r>
            <a:r>
              <a:rPr lang="en-GB" altLang="fr-FR" sz="1700" i="1" u="sng" dirty="0">
                <a:solidFill>
                  <a:schemeClr val="tx1"/>
                </a:solidFill>
                <a:latin typeface="Cambria" pitchFamily="18" charset="0"/>
              </a:rPr>
              <a:t>&gt;2018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1200" b="0" i="1" u="sng" dirty="0">
                <a:latin typeface="Cambria" pitchFamily="18" charset="0"/>
              </a:rPr>
              <a:t>Compressed Baryonic Matter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5472100" y="2024844"/>
            <a:ext cx="3276364" cy="3482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marL="342900" indent="-250825"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800100" indent="-277813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r>
              <a:rPr lang="fr-FR" altLang="fr-FR" sz="1600" i="1" dirty="0" smtClean="0">
                <a:latin typeface="Calibri" pitchFamily="34" charset="0"/>
              </a:rPr>
              <a:t>Test </a:t>
            </a:r>
            <a:r>
              <a:rPr lang="fr-FR" altLang="fr-FR" sz="1600" i="1" dirty="0" err="1" smtClean="0">
                <a:latin typeface="Calibri" pitchFamily="34" charset="0"/>
              </a:rPr>
              <a:t>bench</a:t>
            </a:r>
            <a:endParaRPr lang="fr-FR" altLang="fr-FR" sz="1600" i="1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smtClean="0">
                <a:latin typeface="Calibri" pitchFamily="34" charset="0"/>
              </a:rPr>
              <a:t>PCB design for chip test and DAQ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smtClean="0">
                <a:latin typeface="Calibri" pitchFamily="34" charset="0"/>
              </a:rPr>
              <a:t>Test &amp; </a:t>
            </a:r>
            <a:r>
              <a:rPr lang="fr-FR" altLang="fr-FR" sz="1400" b="0" i="1" dirty="0" err="1" smtClean="0">
                <a:latin typeface="Calibri" pitchFamily="34" charset="0"/>
              </a:rPr>
              <a:t>caracterization</a:t>
            </a:r>
            <a:endParaRPr lang="fr-FR" altLang="fr-FR" sz="1400" b="0" i="1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n"/>
            </a:pPr>
            <a:r>
              <a:rPr lang="fr-FR" altLang="fr-FR" sz="1200" b="0" i="1" dirty="0" smtClean="0">
                <a:latin typeface="Calibri" panose="020F0502020204030204" pitchFamily="34" charset="0"/>
              </a:rPr>
              <a:t>FW &amp; SW code  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endParaRPr lang="fr-FR" altLang="fr-FR" sz="1600" i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r>
              <a:rPr lang="fr-FR" altLang="fr-FR" sz="1600" i="1" dirty="0" err="1" smtClean="0">
                <a:latin typeface="Calibri" pitchFamily="34" charset="0"/>
              </a:rPr>
              <a:t>Beam</a:t>
            </a:r>
            <a:r>
              <a:rPr lang="fr-FR" altLang="fr-FR" sz="1600" i="1" dirty="0" smtClean="0">
                <a:latin typeface="Calibri" pitchFamily="34" charset="0"/>
              </a:rPr>
              <a:t> Test </a:t>
            </a:r>
            <a:r>
              <a:rPr lang="fr-FR" altLang="fr-FR" sz="1600" i="1" dirty="0">
                <a:latin typeface="Calibri" pitchFamily="34" charset="0"/>
              </a:rPr>
              <a:t>DAQ</a:t>
            </a:r>
            <a:endParaRPr lang="fr-FR" altLang="fr-FR" sz="1600" i="1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smtClean="0">
                <a:latin typeface="Calibri" pitchFamily="34" charset="0"/>
              </a:rPr>
              <a:t>Slow Control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smtClean="0">
                <a:latin typeface="Calibri" pitchFamily="34" charset="0"/>
              </a:rPr>
              <a:t>Acquisition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smtClean="0">
                <a:latin typeface="Calibri" pitchFamily="34" charset="0"/>
              </a:rPr>
              <a:t>Monitoring / GUI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endParaRPr lang="fr-FR" altLang="fr-FR" sz="1600" i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r>
              <a:rPr lang="fr-FR" altLang="fr-FR" sz="1600" i="1" dirty="0" err="1" smtClean="0">
                <a:latin typeface="Calibri" pitchFamily="34" charset="0"/>
              </a:rPr>
              <a:t>Ladders</a:t>
            </a:r>
            <a:r>
              <a:rPr lang="fr-FR" altLang="fr-FR" sz="1600" i="1" dirty="0" smtClean="0">
                <a:latin typeface="Calibri" pitchFamily="34" charset="0"/>
              </a:rPr>
              <a:t> of </a:t>
            </a:r>
            <a:r>
              <a:rPr lang="fr-FR" altLang="fr-FR" sz="1600" i="1" dirty="0" err="1" smtClean="0">
                <a:latin typeface="Calibri" pitchFamily="34" charset="0"/>
              </a:rPr>
              <a:t>sensors</a:t>
            </a:r>
            <a:r>
              <a:rPr lang="fr-FR" altLang="fr-FR" sz="1600" i="1" dirty="0" smtClean="0">
                <a:latin typeface="Calibri" pitchFamily="34" charset="0"/>
              </a:rPr>
              <a:t> </a:t>
            </a:r>
            <a:r>
              <a:rPr lang="fr-FR" altLang="fr-FR" sz="1600" i="1" dirty="0" err="1" smtClean="0">
                <a:latin typeface="Calibri" pitchFamily="34" charset="0"/>
              </a:rPr>
              <a:t>prototyping</a:t>
            </a:r>
            <a:endParaRPr lang="fr-FR" altLang="fr-FR" sz="1600" i="1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smtClean="0">
                <a:latin typeface="Calibri" pitchFamily="34" charset="0"/>
              </a:rPr>
              <a:t>PCB  &amp; FLEX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endParaRPr lang="fr-FR" altLang="fr-FR" sz="1600" i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pitchFamily="2" charset="2"/>
              <a:buChar char="Ä"/>
            </a:pPr>
            <a:r>
              <a:rPr lang="fr-FR" altLang="fr-FR" sz="1600" i="1" dirty="0" smtClean="0">
                <a:latin typeface="Calibri" pitchFamily="34" charset="0"/>
              </a:rPr>
              <a:t>µ</a:t>
            </a:r>
            <a:r>
              <a:rPr lang="fr-FR" altLang="fr-FR" sz="1600" i="1" dirty="0" err="1" smtClean="0">
                <a:latin typeface="Calibri" pitchFamily="34" charset="0"/>
              </a:rPr>
              <a:t>Technics</a:t>
            </a:r>
            <a:endParaRPr lang="fr-FR" altLang="fr-FR" sz="1600" i="1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smtClean="0">
                <a:latin typeface="Calibri" pitchFamily="34" charset="0"/>
              </a:rPr>
              <a:t>Chip </a:t>
            </a:r>
            <a:r>
              <a:rPr lang="fr-FR" altLang="fr-FR" sz="1400" b="0" i="1" dirty="0" err="1" smtClean="0">
                <a:latin typeface="Calibri" pitchFamily="34" charset="0"/>
              </a:rPr>
              <a:t>Probing</a:t>
            </a:r>
            <a:r>
              <a:rPr lang="fr-FR" altLang="fr-FR" sz="1400" b="0" i="1" dirty="0" smtClean="0">
                <a:latin typeface="Calibri" pitchFamily="34" charset="0"/>
              </a:rPr>
              <a:t> &amp; </a:t>
            </a:r>
            <a:r>
              <a:rPr lang="fr-FR" altLang="fr-FR" sz="1400" b="0" i="1" dirty="0" err="1" smtClean="0">
                <a:latin typeface="Calibri" pitchFamily="34" charset="0"/>
              </a:rPr>
              <a:t>Bonding</a:t>
            </a:r>
            <a:endParaRPr lang="fr-FR" altLang="fr-FR" sz="1400" b="0" i="1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altLang="fr-FR" sz="1400" b="0" i="1" dirty="0" smtClean="0">
                <a:latin typeface="Calibri" pitchFamily="34" charset="0"/>
              </a:rPr>
              <a:t>Construction / Setups </a:t>
            </a:r>
            <a:r>
              <a:rPr lang="fr-FR" altLang="fr-FR" sz="1400" b="0" i="1" dirty="0" err="1" smtClean="0">
                <a:latin typeface="Calibri" pitchFamily="34" charset="0"/>
              </a:rPr>
              <a:t>integration</a:t>
            </a:r>
            <a:endParaRPr lang="fr-FR" altLang="fr-FR" sz="1400" b="0" i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3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1" name="Groupe 5165"/>
          <p:cNvGrpSpPr>
            <a:grpSpLocks/>
          </p:cNvGrpSpPr>
          <p:nvPr/>
        </p:nvGrpSpPr>
        <p:grpSpPr bwMode="auto">
          <a:xfrm>
            <a:off x="5616116" y="0"/>
            <a:ext cx="3527884" cy="2312876"/>
            <a:chOff x="6065520" y="0"/>
            <a:chExt cx="3078480" cy="1985818"/>
          </a:xfrm>
        </p:grpSpPr>
        <p:pic>
          <p:nvPicPr>
            <p:cNvPr id="5152" name="Picture 4" descr="uE_IPHC2011_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76" t="11105" r="1268" b="5231"/>
            <a:stretch>
              <a:fillRect/>
            </a:stretch>
          </p:blipFill>
          <p:spPr bwMode="auto">
            <a:xfrm>
              <a:off x="6065520" y="0"/>
              <a:ext cx="3078480" cy="19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3" name="Text Box 8"/>
            <p:cNvSpPr txBox="1">
              <a:spLocks noChangeArrowheads="1"/>
            </p:cNvSpPr>
            <p:nvPr/>
          </p:nvSpPr>
          <p:spPr bwMode="auto">
            <a:xfrm>
              <a:off x="7604760" y="840509"/>
              <a:ext cx="11112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 eaLnBrk="0" hangingPunct="0">
                <a:defRPr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eaLnBrk="0" hangingPunct="0">
                <a:buClr>
                  <a:schemeClr val="accent2"/>
                </a:buClr>
                <a:buSzPct val="80000"/>
                <a:buChar char="Ä"/>
                <a:defRPr sz="16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eaLnBrk="0" hangingPunct="0">
                <a:buSzPct val="65000"/>
                <a:defRPr sz="1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eaLnBrk="0" hangingPunct="0">
                <a:buClr>
                  <a:schemeClr val="accent2"/>
                </a:buClr>
                <a:buSzPct val="70000"/>
                <a:buChar char="¨"/>
                <a:defRPr sz="14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eaLnBrk="0" hangingPunct="0">
                <a:buChar char="§"/>
                <a:defRPr sz="12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12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12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12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12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fr-FR" altLang="fr-FR" sz="1400">
                  <a:solidFill>
                    <a:schemeClr val="bg1"/>
                  </a:solidFill>
                </a:rPr>
                <a:t>MIMOSA26</a:t>
              </a:r>
            </a:p>
          </p:txBody>
        </p:sp>
      </p:grpSp>
      <p:sp>
        <p:nvSpPr>
          <p:cNvPr id="512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/>
            <a:fld id="{FD3E880C-2C76-46F4-89E1-ED24144666B9}" type="slidenum">
              <a:rPr lang="fr-FR" altLang="fr-FR">
                <a:latin typeface="Calibri" pitchFamily="34" charset="0"/>
              </a:rPr>
              <a:pPr eaLnBrk="1" hangingPunct="1"/>
              <a:t>5</a:t>
            </a:fld>
            <a:endParaRPr lang="fr-FR" altLang="fr-FR">
              <a:latin typeface="Calibri" pitchFamily="34" charset="0"/>
            </a:endParaRPr>
          </a:p>
        </p:txBody>
      </p:sp>
      <p:sp>
        <p:nvSpPr>
          <p:cNvPr id="5126" name="Espace réservé du numéro de diapositive 4"/>
          <p:cNvSpPr txBox="1">
            <a:spLocks noGrp="1"/>
          </p:cNvSpPr>
          <p:nvPr/>
        </p:nvSpPr>
        <p:spPr bwMode="auto">
          <a:xfrm>
            <a:off x="7981950" y="6524625"/>
            <a:ext cx="9461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3" rIns="91427" bIns="45713" anchor="b"/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1524B44-62C7-4966-942B-10C6527BE579}" type="slidenum">
              <a:rPr lang="fr-FR" altLang="fr-FR" sz="1200">
                <a:cs typeface="Arial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fr-FR" altLang="fr-FR" sz="1200">
              <a:cs typeface="Arial" charset="0"/>
            </a:endParaRPr>
          </a:p>
        </p:txBody>
      </p:sp>
      <p:sp>
        <p:nvSpPr>
          <p:cNvPr id="51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60"/>
            <a:ext cx="9145588" cy="468312"/>
          </a:xfrm>
          <a:gradFill>
            <a:gsLst>
              <a:gs pos="0">
                <a:srgbClr val="000079"/>
              </a:gs>
              <a:gs pos="100000">
                <a:schemeClr val="bg2"/>
              </a:gs>
            </a:gsLst>
          </a:gradFill>
        </p:spPr>
        <p:txBody>
          <a:bodyPr/>
          <a:lstStyle/>
          <a:p>
            <a:pPr algn="l" eaLnBrk="1" hangingPunct="1"/>
            <a:r>
              <a:rPr lang="en-GB" dirty="0"/>
              <a:t>Established </a:t>
            </a:r>
            <a:r>
              <a:rPr lang="en-GB" dirty="0" smtClean="0"/>
              <a:t>Architecture</a:t>
            </a:r>
            <a:endParaRPr lang="fr-FR" altLang="fr-FR" dirty="0" smtClean="0"/>
          </a:p>
        </p:txBody>
      </p:sp>
      <p:sp>
        <p:nvSpPr>
          <p:cNvPr id="51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463" y="512676"/>
            <a:ext cx="6307137" cy="484672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fr-FR" i="1" dirty="0" smtClean="0"/>
              <a:t>EUDET – </a:t>
            </a:r>
            <a:r>
              <a:rPr lang="fr-FR" altLang="fr-FR" i="1" dirty="0" err="1" smtClean="0"/>
              <a:t>Beam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Telescope</a:t>
            </a:r>
            <a:r>
              <a:rPr lang="fr-FR" altLang="fr-FR" i="1" dirty="0" smtClean="0"/>
              <a:t>  - MIMOSA26 </a:t>
            </a:r>
            <a:r>
              <a:rPr lang="fr-FR" altLang="fr-FR" i="1" dirty="0"/>
              <a:t>(</a:t>
            </a:r>
            <a:r>
              <a:rPr lang="fr-FR" altLang="fr-FR" i="1" dirty="0" smtClean="0"/>
              <a:t>2010)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1400" i="1" dirty="0" smtClean="0"/>
              <a:t>Proof of concept </a:t>
            </a:r>
            <a:r>
              <a:rPr lang="fr-FR" altLang="fr-FR" sz="1400" i="1" dirty="0" smtClean="0">
                <a:sym typeface="Wingdings" pitchFamily="2" charset="2"/>
              </a:rPr>
              <a:t>  </a:t>
            </a:r>
            <a:r>
              <a:rPr lang="fr-FR" altLang="fr-FR" sz="1400" i="1" dirty="0" smtClean="0">
                <a:sym typeface="Wingdings" pitchFamily="2" charset="2"/>
              </a:rPr>
              <a:t>Triggers </a:t>
            </a:r>
            <a:r>
              <a:rPr lang="fr-FR" altLang="fr-FR" sz="1400" i="1" dirty="0" err="1" smtClean="0">
                <a:sym typeface="Wingdings" pitchFamily="2" charset="2"/>
              </a:rPr>
              <a:t>great</a:t>
            </a:r>
            <a:r>
              <a:rPr lang="fr-FR" altLang="fr-FR" sz="1400" i="1" dirty="0" smtClean="0">
                <a:sym typeface="Wingdings" pitchFamily="2" charset="2"/>
              </a:rPr>
              <a:t> </a:t>
            </a:r>
            <a:r>
              <a:rPr lang="fr-FR" altLang="fr-FR" sz="1400" i="1" dirty="0" err="1" smtClean="0">
                <a:sym typeface="Wingdings" pitchFamily="2" charset="2"/>
              </a:rPr>
              <a:t>interest</a:t>
            </a:r>
            <a:r>
              <a:rPr lang="fr-FR" altLang="fr-FR" sz="1400" i="1" dirty="0">
                <a:sym typeface="Wingdings" pitchFamily="2" charset="2"/>
              </a:rPr>
              <a:t> </a:t>
            </a:r>
            <a:r>
              <a:rPr lang="fr-FR" altLang="fr-FR" sz="1400" i="1" dirty="0" smtClean="0">
                <a:sym typeface="Wingdings" pitchFamily="2" charset="2"/>
              </a:rPr>
              <a:t>     </a:t>
            </a:r>
            <a:r>
              <a:rPr lang="fr-FR" altLang="fr-FR" sz="1400" i="1" dirty="0" smtClean="0"/>
              <a:t>18 </a:t>
            </a:r>
            <a:r>
              <a:rPr lang="fr-FR" altLang="fr-FR" sz="1400" i="1" dirty="0" err="1" smtClean="0"/>
              <a:t>wfrs</a:t>
            </a:r>
            <a:r>
              <a:rPr lang="fr-FR" altLang="fr-FR" sz="1400" i="1" dirty="0" smtClean="0"/>
              <a:t>, </a:t>
            </a:r>
            <a:r>
              <a:rPr lang="fr-FR" altLang="fr-FR" sz="1400" i="1" dirty="0" smtClean="0"/>
              <a:t>1400 </a:t>
            </a:r>
            <a:r>
              <a:rPr lang="fr-FR" altLang="fr-FR" sz="1400" i="1" dirty="0" err="1" smtClean="0"/>
              <a:t>sensors</a:t>
            </a:r>
            <a:r>
              <a:rPr lang="fr-FR" altLang="fr-FR" sz="1400" i="1" dirty="0" smtClean="0"/>
              <a:t> </a:t>
            </a:r>
            <a:endParaRPr lang="fr-FR" altLang="fr-FR" sz="1400" i="1" dirty="0" smtClean="0"/>
          </a:p>
          <a:p>
            <a:pPr lvl="1" eaLnBrk="1" hangingPunct="1">
              <a:lnSpc>
                <a:spcPct val="80000"/>
              </a:lnSpc>
            </a:pPr>
            <a:r>
              <a:rPr lang="fr-FR" altLang="fr-FR" sz="1400" i="1" dirty="0" smtClean="0"/>
              <a:t>DAQ :PXI express for EUDET JRA1 program</a:t>
            </a:r>
            <a:endParaRPr lang="fr-FR" altLang="fr-FR" sz="1400" i="1" dirty="0"/>
          </a:p>
          <a:p>
            <a:pPr lvl="2" eaLnBrk="1" hangingPunct="1">
              <a:lnSpc>
                <a:spcPct val="80000"/>
              </a:lnSpc>
            </a:pPr>
            <a:r>
              <a:rPr lang="fr-FR" altLang="fr-FR" sz="1200" i="1" dirty="0" smtClean="0"/>
              <a:t>&gt;10 </a:t>
            </a:r>
            <a:r>
              <a:rPr lang="fr-FR" altLang="fr-FR" sz="1200" i="1" dirty="0" err="1" smtClean="0"/>
              <a:t>systems</a:t>
            </a:r>
            <a:r>
              <a:rPr lang="fr-FR" altLang="fr-FR" sz="1200" i="1" dirty="0" smtClean="0"/>
              <a:t> </a:t>
            </a:r>
            <a:r>
              <a:rPr lang="fr-FR" altLang="fr-FR" sz="1200" i="1" dirty="0" err="1" smtClean="0"/>
              <a:t>distributed</a:t>
            </a:r>
            <a:r>
              <a:rPr lang="fr-FR" altLang="fr-FR" sz="1200" i="1" dirty="0" smtClean="0"/>
              <a:t> to </a:t>
            </a:r>
            <a:r>
              <a:rPr lang="fr-FR" altLang="fr-FR" sz="1200" i="1" dirty="0" err="1" smtClean="0"/>
              <a:t>collaborators</a:t>
            </a:r>
            <a:endParaRPr lang="fr-FR" altLang="fr-FR" sz="1400" i="1" dirty="0" smtClean="0"/>
          </a:p>
          <a:p>
            <a:pPr eaLnBrk="1" hangingPunct="1">
              <a:lnSpc>
                <a:spcPct val="80000"/>
              </a:lnSpc>
            </a:pPr>
            <a:r>
              <a:rPr lang="fr-FR" altLang="fr-FR" i="1" dirty="0" smtClean="0"/>
              <a:t>STAR – PXL- MIMOSA28 </a:t>
            </a:r>
            <a:r>
              <a:rPr lang="fr-FR" altLang="fr-FR" i="1" dirty="0" err="1" smtClean="0"/>
              <a:t>sensor</a:t>
            </a:r>
            <a:endParaRPr lang="fr-FR" altLang="fr-FR" i="1" dirty="0" smtClean="0"/>
          </a:p>
          <a:p>
            <a:pPr lvl="1" eaLnBrk="1" hangingPunct="1">
              <a:lnSpc>
                <a:spcPct val="80000"/>
              </a:lnSpc>
            </a:pPr>
            <a:r>
              <a:rPr lang="fr-FR" altLang="fr-FR" sz="1400" i="1" dirty="0" smtClean="0"/>
              <a:t>3 </a:t>
            </a:r>
            <a:r>
              <a:rPr lang="fr-FR" altLang="fr-FR" sz="1400" i="1" dirty="0" err="1" smtClean="0"/>
              <a:t>Run</a:t>
            </a:r>
            <a:r>
              <a:rPr lang="fr-FR" altLang="fr-FR" sz="1400" i="1" dirty="0" smtClean="0"/>
              <a:t> Engineering for </a:t>
            </a:r>
            <a:r>
              <a:rPr lang="fr-FR" altLang="fr-FR" sz="1400" i="1" dirty="0" err="1" smtClean="0"/>
              <a:t>prototyping</a:t>
            </a:r>
            <a:endParaRPr lang="fr-FR" altLang="fr-FR" sz="1400" i="1" dirty="0" smtClean="0"/>
          </a:p>
          <a:p>
            <a:pPr lvl="1" eaLnBrk="1" hangingPunct="1">
              <a:lnSpc>
                <a:spcPct val="80000"/>
              </a:lnSpc>
            </a:pPr>
            <a:r>
              <a:rPr lang="fr-FR" altLang="fr-FR" sz="1400" i="1" dirty="0" smtClean="0"/>
              <a:t>100 </a:t>
            </a:r>
            <a:r>
              <a:rPr lang="fr-FR" altLang="fr-FR" sz="1400" i="1" dirty="0" smtClean="0"/>
              <a:t>W</a:t>
            </a:r>
            <a:r>
              <a:rPr lang="fr-FR" altLang="fr-FR" sz="1400" i="1" dirty="0" smtClean="0"/>
              <a:t>afers Production </a:t>
            </a:r>
            <a:r>
              <a:rPr lang="fr-FR" altLang="fr-FR" sz="1400" i="1" dirty="0" smtClean="0"/>
              <a:t>= 5000 </a:t>
            </a:r>
            <a:r>
              <a:rPr lang="fr-FR" altLang="fr-FR" sz="1400" i="1" dirty="0" err="1" smtClean="0"/>
              <a:t>sensors</a:t>
            </a:r>
            <a:endParaRPr lang="fr-FR" altLang="fr-FR" sz="400" i="1" dirty="0" smtClean="0"/>
          </a:p>
          <a:p>
            <a:pPr eaLnBrk="1" hangingPunct="1"/>
            <a:r>
              <a:rPr lang="en-GB" i="1" dirty="0" smtClean="0"/>
              <a:t>Architecture</a:t>
            </a:r>
          </a:p>
          <a:p>
            <a:pPr lvl="1" eaLnBrk="1" hangingPunct="1"/>
            <a:r>
              <a:rPr lang="en-GB" sz="1400" i="1" dirty="0" smtClean="0"/>
              <a:t>Rolling </a:t>
            </a:r>
            <a:r>
              <a:rPr lang="en-GB" sz="1400" i="1" dirty="0"/>
              <a:t>shutter readout</a:t>
            </a:r>
          </a:p>
          <a:p>
            <a:pPr lvl="1" eaLnBrk="1" hangingPunct="1"/>
            <a:r>
              <a:rPr lang="en-GB" sz="1400" i="1" dirty="0"/>
              <a:t>In-pixel amplifier + </a:t>
            </a:r>
            <a:r>
              <a:rPr lang="en-GB" sz="1400" i="1" dirty="0" err="1"/>
              <a:t>cDS</a:t>
            </a:r>
            <a:r>
              <a:rPr lang="en-GB" sz="1400" i="1" dirty="0"/>
              <a:t> </a:t>
            </a:r>
            <a:r>
              <a:rPr lang="en-GB" sz="1400" i="1" dirty="0">
                <a:sym typeface="Wingdings" pitchFamily="2" charset="2"/>
              </a:rPr>
              <a:t> </a:t>
            </a:r>
            <a:r>
              <a:rPr lang="en-GB" sz="1400" i="1" dirty="0"/>
              <a:t>analogue output</a:t>
            </a:r>
          </a:p>
          <a:p>
            <a:pPr lvl="1" eaLnBrk="1" hangingPunct="1"/>
            <a:r>
              <a:rPr lang="en-GB" sz="1400" i="1" dirty="0"/>
              <a:t>Pixels organised in columns ended with discriminators</a:t>
            </a:r>
          </a:p>
          <a:p>
            <a:pPr lvl="1" eaLnBrk="1" hangingPunct="1"/>
            <a:r>
              <a:rPr lang="en-GB" sz="1400" i="1" dirty="0"/>
              <a:t>Discriminators followed by integrated zero suppression </a:t>
            </a:r>
            <a:br>
              <a:rPr lang="en-GB" sz="1400" i="1" dirty="0"/>
            </a:br>
            <a:r>
              <a:rPr lang="en-GB" sz="1400" i="1" dirty="0"/>
              <a:t>µ circuit logic (SUZE)</a:t>
            </a:r>
          </a:p>
          <a:p>
            <a:pPr lvl="1" eaLnBrk="1" hangingPunct="1"/>
            <a:r>
              <a:rPr lang="en-GB" sz="1400" i="1" dirty="0"/>
              <a:t>2 output buffers storing the SUZE results</a:t>
            </a:r>
          </a:p>
          <a:p>
            <a:pPr lvl="1" eaLnBrk="1" hangingPunct="1"/>
            <a:r>
              <a:rPr lang="en-GB" sz="1400" i="1" dirty="0"/>
              <a:t>JTAG for parameters setting and </a:t>
            </a:r>
            <a:r>
              <a:rPr lang="en-GB" sz="1400" i="1" dirty="0" smtClean="0"/>
              <a:t>control</a:t>
            </a:r>
          </a:p>
          <a:p>
            <a:pPr lvl="1" eaLnBrk="1" hangingPunct="1"/>
            <a:r>
              <a:rPr lang="en-GB" sz="1400" i="1" dirty="0" smtClean="0"/>
              <a:t>0.35 </a:t>
            </a:r>
            <a:r>
              <a:rPr lang="en-GB" sz="1400" i="1" dirty="0"/>
              <a:t>µm twin-well </a:t>
            </a:r>
            <a:r>
              <a:rPr lang="en-GB" sz="1400" i="1" dirty="0" smtClean="0"/>
              <a:t>technology</a:t>
            </a:r>
          </a:p>
          <a:p>
            <a:pPr lvl="2" eaLnBrk="1" hangingPunct="1"/>
            <a:r>
              <a:rPr lang="en-GB" sz="1200" i="1" dirty="0" smtClean="0">
                <a:sym typeface="Wingdings" pitchFamily="2" charset="2"/>
              </a:rPr>
              <a:t>only </a:t>
            </a:r>
            <a:r>
              <a:rPr lang="en-GB" sz="1200" i="1" dirty="0">
                <a:sym typeface="Wingdings" pitchFamily="2" charset="2"/>
              </a:rPr>
              <a:t>NMOS can be used in pixel </a:t>
            </a:r>
            <a:r>
              <a:rPr lang="en-GB" sz="1200" i="1" dirty="0" smtClean="0">
                <a:sym typeface="Wingdings" pitchFamily="2" charset="2"/>
              </a:rPr>
              <a:t>cell</a:t>
            </a:r>
            <a:endParaRPr lang="fr-FR" sz="1000" i="1" dirty="0"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fr-FR" altLang="fr-FR" sz="1400" b="1" i="1" dirty="0" err="1" smtClean="0"/>
              <a:t>Resulting</a:t>
            </a:r>
            <a:r>
              <a:rPr lang="fr-FR" altLang="fr-FR" sz="1400" b="1" i="1" dirty="0" smtClean="0"/>
              <a:t> of a </a:t>
            </a:r>
            <a:r>
              <a:rPr lang="fr-FR" altLang="fr-FR" sz="1400" b="1" i="1" dirty="0"/>
              <a:t>10 </a:t>
            </a:r>
            <a:r>
              <a:rPr lang="fr-FR" altLang="fr-FR" sz="1400" b="1" i="1" dirty="0" err="1"/>
              <a:t>years</a:t>
            </a:r>
            <a:r>
              <a:rPr lang="fr-FR" altLang="fr-FR" sz="1400" b="1" i="1" dirty="0"/>
              <a:t> </a:t>
            </a:r>
            <a:r>
              <a:rPr lang="fr-FR" altLang="fr-FR" sz="1400" b="1" i="1" dirty="0" smtClean="0"/>
              <a:t>R&amp;D </a:t>
            </a:r>
            <a:r>
              <a:rPr lang="fr-FR" altLang="fr-FR" sz="1400" b="1" i="1" dirty="0" err="1"/>
              <a:t>w</a:t>
            </a:r>
            <a:r>
              <a:rPr lang="fr-FR" altLang="fr-FR" sz="1400" b="1" i="1" dirty="0" err="1" smtClean="0"/>
              <a:t>ith</a:t>
            </a:r>
            <a:r>
              <a:rPr lang="fr-FR" altLang="fr-FR" sz="1400" b="1" i="1" dirty="0" smtClean="0"/>
              <a:t> 4 </a:t>
            </a:r>
            <a:r>
              <a:rPr lang="fr-FR" altLang="fr-FR" sz="1400" b="1" i="1" dirty="0" err="1"/>
              <a:t>at</a:t>
            </a:r>
            <a:r>
              <a:rPr lang="fr-FR" altLang="fr-FR" sz="1400" b="1" i="1" dirty="0"/>
              <a:t> 5 </a:t>
            </a:r>
            <a:r>
              <a:rPr lang="fr-FR" altLang="fr-FR" sz="1400" b="1" i="1" dirty="0" smtClean="0"/>
              <a:t>prototypes/</a:t>
            </a:r>
            <a:r>
              <a:rPr lang="fr-FR" altLang="fr-FR" sz="1400" b="1" i="1" dirty="0" err="1" smtClean="0"/>
              <a:t>year</a:t>
            </a:r>
            <a:r>
              <a:rPr lang="fr-FR" altLang="fr-FR" sz="1400" b="1" i="1" dirty="0"/>
              <a:t> </a:t>
            </a:r>
          </a:p>
        </p:txBody>
      </p:sp>
      <p:pic>
        <p:nvPicPr>
          <p:cNvPr id="5129" name="Picture 18" descr="bt_DESY_2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933" y="2139305"/>
            <a:ext cx="24415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7" descr="P10108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088" y="2420888"/>
            <a:ext cx="1796137" cy="14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2" name="Groupe 5164"/>
          <p:cNvGrpSpPr>
            <a:grpSpLocks/>
          </p:cNvGrpSpPr>
          <p:nvPr/>
        </p:nvGrpSpPr>
        <p:grpSpPr bwMode="auto">
          <a:xfrm>
            <a:off x="0" y="5229200"/>
            <a:ext cx="2195736" cy="1628800"/>
            <a:chOff x="0" y="5359883"/>
            <a:chExt cx="1988664" cy="1497949"/>
          </a:xfrm>
        </p:grpSpPr>
        <p:pic>
          <p:nvPicPr>
            <p:cNvPr id="5150" name="Picture 5" descr="ultimat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59883"/>
              <a:ext cx="1988664" cy="1497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1" name="Text Box 9"/>
            <p:cNvSpPr txBox="1">
              <a:spLocks noChangeArrowheads="1"/>
            </p:cNvSpPr>
            <p:nvPr/>
          </p:nvSpPr>
          <p:spPr bwMode="auto">
            <a:xfrm>
              <a:off x="275044" y="5728702"/>
              <a:ext cx="1438576" cy="738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 eaLnBrk="0" hangingPunct="0">
                <a:defRPr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eaLnBrk="0" hangingPunct="0">
                <a:buClr>
                  <a:schemeClr val="accent2"/>
                </a:buClr>
                <a:buSzPct val="80000"/>
                <a:buChar char="Ä"/>
                <a:defRPr sz="16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eaLnBrk="0" hangingPunct="0">
                <a:buSzPct val="65000"/>
                <a:defRPr sz="1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eaLnBrk="0" hangingPunct="0">
                <a:buClr>
                  <a:schemeClr val="accent2"/>
                </a:buClr>
                <a:buSzPct val="70000"/>
                <a:buChar char="¨"/>
                <a:defRPr sz="14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eaLnBrk="0" hangingPunct="0">
                <a:buChar char="§"/>
                <a:defRPr sz="12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12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12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12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12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r>
                <a:rPr lang="fr-FR" altLang="fr-FR" sz="1400" dirty="0" smtClean="0">
                  <a:solidFill>
                    <a:schemeClr val="bg1"/>
                  </a:solidFill>
                </a:rPr>
                <a:t>MIMOSA28</a:t>
              </a:r>
            </a:p>
            <a:p>
              <a:pPr algn="ctr" eaLnBrk="1" hangingPunct="1">
                <a:buFont typeface="Wingdings" pitchFamily="2" charset="2"/>
                <a:buNone/>
              </a:pPr>
              <a:r>
                <a:rPr lang="fr-FR" altLang="fr-FR" sz="1400" dirty="0" smtClean="0">
                  <a:solidFill>
                    <a:schemeClr val="bg1"/>
                  </a:solidFill>
                </a:rPr>
                <a:t>(</a:t>
              </a:r>
              <a:r>
                <a:rPr lang="fr-FR" altLang="fr-FR" sz="1100" dirty="0" smtClean="0">
                  <a:solidFill>
                    <a:schemeClr val="bg1"/>
                  </a:solidFill>
                </a:rPr>
                <a:t>A.K.A </a:t>
              </a:r>
              <a:r>
                <a:rPr lang="fr-FR" altLang="fr-FR" sz="1050" dirty="0" smtClean="0">
                  <a:solidFill>
                    <a:schemeClr val="bg1"/>
                  </a:solidFill>
                </a:rPr>
                <a:t>ULTIMATE</a:t>
              </a:r>
              <a:r>
                <a:rPr lang="fr-FR" altLang="fr-FR" sz="1400" dirty="0" smtClean="0">
                  <a:solidFill>
                    <a:schemeClr val="bg1"/>
                  </a:solidFill>
                </a:rPr>
                <a:t>)</a:t>
              </a:r>
              <a:endParaRPr lang="fr-FR" altLang="fr-FR" sz="1400" dirty="0">
                <a:solidFill>
                  <a:schemeClr val="bg1"/>
                </a:solidFill>
              </a:endParaRPr>
            </a:p>
            <a:p>
              <a:pPr algn="ctr" eaLnBrk="1" hangingPunct="1">
                <a:buFont typeface="Wingdings" pitchFamily="2" charset="2"/>
                <a:buNone/>
              </a:pPr>
              <a:r>
                <a:rPr lang="fr-FR" altLang="fr-FR" sz="1400" dirty="0">
                  <a:solidFill>
                    <a:schemeClr val="bg1"/>
                  </a:solidFill>
                </a:rPr>
                <a:t>2x2 cm</a:t>
              </a:r>
              <a:r>
                <a:rPr lang="fr-FR" altLang="fr-FR" sz="1400" baseline="30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5133" name="Rectangle 60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34" name="Rectangle 61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35" name="Rectangle 62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36" name="Rectangle 63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37" name="Rectangle 64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38" name="Rectangle 65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39" name="Rectangle 66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40" name="Rectangle 67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41" name="Rectangle 68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42" name="Rectangle 69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43" name="Rectangle 70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44" name="Rectangle 71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45" name="Rectangle 72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46" name="Rectangle 73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sp>
        <p:nvSpPr>
          <p:cNvPr id="5147" name="Rectangle 74"/>
          <p:cNvSpPr>
            <a:spLocks noChangeArrowheads="1"/>
          </p:cNvSpPr>
          <p:nvPr/>
        </p:nvSpPr>
        <p:spPr bwMode="auto">
          <a:xfrm>
            <a:off x="124615575" y="228600"/>
            <a:ext cx="5067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Ä"/>
              <a:defRPr sz="16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fr-FR" altLang="fr-FR" sz="1400">
              <a:solidFill>
                <a:schemeClr val="bg1"/>
              </a:solidFill>
            </a:endParaRPr>
          </a:p>
        </p:txBody>
      </p:sp>
      <p:pic>
        <p:nvPicPr>
          <p:cNvPr id="5148" name="Picture 57" descr="https://lh3.googleusercontent.com/Wg-6-glmJDJGay3sxn1mDGqxczhpR31qxLf97C2cDXv8jHUsYA3ApvKF_4R9wS45vg=w16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454" y="4873361"/>
            <a:ext cx="2878634" cy="198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100" descr="Affichage de P10102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108" y="3980151"/>
            <a:ext cx="3599891" cy="287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5976156" y="6387102"/>
            <a:ext cx="3240360" cy="47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63525" indent="-263525" eaLnBrk="0" hangingPunct="0">
              <a:lnSpc>
                <a:spcPct val="85000"/>
              </a:lnSpc>
              <a:buFont typeface="Arial" charset="0"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Installati</a:t>
            </a:r>
            <a:r>
              <a:rPr lang="en-US" sz="1800" dirty="0" smtClean="0">
                <a:solidFill>
                  <a:schemeClr val="bg1"/>
                </a:solidFill>
              </a:rPr>
              <a:t>on </a:t>
            </a:r>
            <a:r>
              <a:rPr lang="en-US" sz="1800" dirty="0">
                <a:solidFill>
                  <a:schemeClr val="bg1"/>
                </a:solidFill>
              </a:rPr>
              <a:t>May </a:t>
            </a:r>
            <a:r>
              <a:rPr lang="en-US" sz="1800" dirty="0" smtClean="0">
                <a:solidFill>
                  <a:schemeClr val="bg1"/>
                </a:solidFill>
              </a:rPr>
              <a:t> 8</a:t>
            </a:r>
            <a:r>
              <a:rPr lang="en-US" sz="1800" dirty="0">
                <a:solidFill>
                  <a:schemeClr val="bg1"/>
                </a:solidFill>
              </a:rPr>
              <a:t>, 2013</a:t>
            </a:r>
          </a:p>
          <a:p>
            <a:pPr marL="263525" indent="-263525" eaLnBrk="0" hangingPunct="0">
              <a:lnSpc>
                <a:spcPct val="85000"/>
              </a:lnSpc>
              <a:buFont typeface="Arial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Run ended June 10,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2498794" y="6577927"/>
            <a:ext cx="2865294" cy="2354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3525" indent="-263525" eaLnBrk="0" hangingPunct="0">
              <a:lnSpc>
                <a:spcPct val="85000"/>
              </a:lnSpc>
              <a:buFont typeface="Arial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3 Sector </a:t>
            </a:r>
            <a:r>
              <a:rPr lang="en-US" sz="1800" dirty="0">
                <a:solidFill>
                  <a:schemeClr val="bg1"/>
                </a:solidFill>
              </a:rPr>
              <a:t>Engineering</a:t>
            </a:r>
            <a:r>
              <a:rPr lang="en-US" sz="1600" dirty="0">
                <a:solidFill>
                  <a:schemeClr val="bg1"/>
                </a:solidFill>
              </a:rPr>
              <a:t> Detector </a:t>
            </a:r>
          </a:p>
        </p:txBody>
      </p:sp>
    </p:spTree>
    <p:extLst>
      <p:ext uri="{BB962C8B-B14F-4D97-AF65-F5344CB8AC3E}">
        <p14:creationId xmlns:p14="http://schemas.microsoft.com/office/powerpoint/2010/main" val="232685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20"/>
            <a:ext cx="9144000" cy="468313"/>
          </a:xfrm>
        </p:spPr>
        <p:txBody>
          <a:bodyPr/>
          <a:lstStyle/>
          <a:p>
            <a:pPr eaLnBrk="1" hangingPunct="1"/>
            <a:r>
              <a:rPr lang="en-US" smtClean="0"/>
              <a:t>Towards Higher Read-Out Speed and Radiation Tolerance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GB" sz="1600" i="1" dirty="0" smtClean="0"/>
              <a:t>Next generation </a:t>
            </a:r>
            <a:r>
              <a:rPr lang="en-GB" sz="1600" i="1" dirty="0"/>
              <a:t>of </a:t>
            </a:r>
            <a:r>
              <a:rPr lang="en-GB" sz="1600" i="1" dirty="0" smtClean="0"/>
              <a:t>experiments calls for improved sensor performances</a:t>
            </a:r>
          </a:p>
          <a:p>
            <a:pPr eaLnBrk="1" hangingPunct="1">
              <a:lnSpc>
                <a:spcPct val="105000"/>
              </a:lnSpc>
            </a:pPr>
            <a:endParaRPr lang="en-GB" sz="1600" dirty="0" smtClean="0"/>
          </a:p>
          <a:p>
            <a:pPr eaLnBrk="1" hangingPunct="1">
              <a:lnSpc>
                <a:spcPct val="105000"/>
              </a:lnSpc>
            </a:pPr>
            <a:endParaRPr lang="en-GB" sz="2000" dirty="0" smtClean="0"/>
          </a:p>
          <a:p>
            <a:pPr eaLnBrk="1" hangingPunct="1">
              <a:lnSpc>
                <a:spcPct val="105000"/>
              </a:lnSpc>
            </a:pPr>
            <a:endParaRPr lang="en-GB" sz="2000" dirty="0" smtClean="0"/>
          </a:p>
          <a:p>
            <a:pPr eaLnBrk="1" hangingPunct="1">
              <a:lnSpc>
                <a:spcPct val="105000"/>
              </a:lnSpc>
            </a:pPr>
            <a:endParaRPr lang="en-GB" sz="1600" dirty="0" smtClean="0"/>
          </a:p>
          <a:p>
            <a:pPr eaLnBrk="1" hangingPunct="1">
              <a:lnSpc>
                <a:spcPct val="105000"/>
              </a:lnSpc>
            </a:pPr>
            <a:endParaRPr lang="en-GB" sz="1600" dirty="0" smtClean="0"/>
          </a:p>
          <a:p>
            <a:pPr eaLnBrk="1" hangingPunct="1">
              <a:lnSpc>
                <a:spcPct val="105000"/>
              </a:lnSpc>
            </a:pPr>
            <a:endParaRPr lang="en-GB" sz="1600" dirty="0" smtClean="0"/>
          </a:p>
          <a:p>
            <a:pPr eaLnBrk="1" hangingPunct="1">
              <a:lnSpc>
                <a:spcPct val="105000"/>
              </a:lnSpc>
            </a:pPr>
            <a:endParaRPr lang="en-GB" sz="1100" dirty="0" smtClean="0"/>
          </a:p>
          <a:p>
            <a:pPr eaLnBrk="1" hangingPunct="1">
              <a:lnSpc>
                <a:spcPct val="105000"/>
              </a:lnSpc>
            </a:pPr>
            <a:r>
              <a:rPr lang="en-GB" sz="1600" i="1" dirty="0" smtClean="0"/>
              <a:t>Main improvements required to comply with forthcoming experiments’ specifications :</a:t>
            </a:r>
          </a:p>
          <a:p>
            <a:pPr lvl="1" eaLnBrk="1" hangingPunct="1">
              <a:lnSpc>
                <a:spcPct val="105000"/>
              </a:lnSpc>
            </a:pPr>
            <a:r>
              <a:rPr lang="en-GB" sz="1400" i="1" dirty="0" smtClean="0"/>
              <a:t>For Aim of higher radiation tolerance</a:t>
            </a:r>
          </a:p>
          <a:p>
            <a:pPr lvl="2" eaLnBrk="1" hangingPunct="1">
              <a:lnSpc>
                <a:spcPct val="105000"/>
              </a:lnSpc>
            </a:pPr>
            <a:r>
              <a:rPr lang="en-GB" sz="1200" i="1" dirty="0" smtClean="0"/>
              <a:t>High resistivity epitaxial </a:t>
            </a:r>
            <a:r>
              <a:rPr lang="en-GB" sz="1200" i="1" dirty="0"/>
              <a:t>layer</a:t>
            </a:r>
            <a:endParaRPr lang="en-GB" sz="1200" i="1" dirty="0" smtClean="0"/>
          </a:p>
          <a:p>
            <a:pPr lvl="2" eaLnBrk="1" hangingPunct="1">
              <a:lnSpc>
                <a:spcPct val="105000"/>
              </a:lnSpc>
            </a:pPr>
            <a:r>
              <a:rPr lang="en-GB" sz="1200" i="1" dirty="0" smtClean="0"/>
              <a:t>smaller feature size process</a:t>
            </a:r>
          </a:p>
          <a:p>
            <a:pPr lvl="1" eaLnBrk="1" hangingPunct="1">
              <a:lnSpc>
                <a:spcPct val="105000"/>
              </a:lnSpc>
            </a:pPr>
            <a:r>
              <a:rPr lang="en-GB" sz="1400" i="1" dirty="0" smtClean="0"/>
              <a:t>For Aim of high readout speed</a:t>
            </a:r>
          </a:p>
          <a:p>
            <a:pPr lvl="2" eaLnBrk="1" hangingPunct="1">
              <a:lnSpc>
                <a:spcPct val="105000"/>
              </a:lnSpc>
            </a:pPr>
            <a:r>
              <a:rPr lang="en-GB" sz="1200" i="1" dirty="0" smtClean="0"/>
              <a:t>more parallelised </a:t>
            </a:r>
            <a:r>
              <a:rPr lang="en-GB" sz="1200" i="1" dirty="0" smtClean="0"/>
              <a:t>read-out</a:t>
            </a:r>
          </a:p>
          <a:p>
            <a:pPr lvl="2" eaLnBrk="1" hangingPunct="1">
              <a:lnSpc>
                <a:spcPct val="105000"/>
              </a:lnSpc>
            </a:pPr>
            <a:r>
              <a:rPr lang="en-GB" sz="1200" i="1" dirty="0" smtClean="0"/>
              <a:t>Optimised pixel size and number</a:t>
            </a:r>
            <a:endParaRPr lang="en-GB" sz="1200" i="1" dirty="0" smtClean="0"/>
          </a:p>
          <a:p>
            <a:pPr lvl="2" eaLnBrk="1" hangingPunct="1">
              <a:lnSpc>
                <a:spcPct val="105000"/>
              </a:lnSpc>
            </a:pPr>
            <a:r>
              <a:rPr lang="en-GB" sz="1200" i="1" dirty="0" smtClean="0"/>
              <a:t>new pixel array architectures</a:t>
            </a:r>
          </a:p>
          <a:p>
            <a:pPr lvl="1" eaLnBrk="1" hangingPunct="1">
              <a:lnSpc>
                <a:spcPct val="105000"/>
              </a:lnSpc>
            </a:pPr>
            <a:r>
              <a:rPr lang="en-GB" sz="1400" i="1" dirty="0" smtClean="0"/>
              <a:t>Aim of lower power consumption</a:t>
            </a:r>
          </a:p>
          <a:p>
            <a:pPr eaLnBrk="1" hangingPunct="1">
              <a:lnSpc>
                <a:spcPct val="105000"/>
              </a:lnSpc>
            </a:pPr>
            <a:r>
              <a:rPr lang="en-GB" sz="1600" i="1" dirty="0" smtClean="0"/>
              <a:t>Addressing these requirements while remaining  inside the virtuous circle of </a:t>
            </a:r>
          </a:p>
          <a:p>
            <a:pPr lvl="1" eaLnBrk="1" hangingPunct="1">
              <a:lnSpc>
                <a:spcPct val="105000"/>
              </a:lnSpc>
            </a:pPr>
            <a:r>
              <a:rPr lang="en-GB" sz="1400" i="1" dirty="0" smtClean="0"/>
              <a:t>spatial resolution, speed, power, material budget</a:t>
            </a:r>
            <a:endParaRPr lang="en-GB" sz="1400" i="1" dirty="0"/>
          </a:p>
          <a:p>
            <a:pPr marL="266700" lvl="1" indent="0" eaLnBrk="1" hangingPunct="1">
              <a:lnSpc>
                <a:spcPct val="105000"/>
              </a:lnSpc>
              <a:buNone/>
            </a:pPr>
            <a:r>
              <a:rPr lang="en-GB" i="1" dirty="0" smtClean="0"/>
              <a:t>Imposed to move from 0.35 </a:t>
            </a:r>
            <a:r>
              <a:rPr lang="en-GB" i="1" dirty="0"/>
              <a:t>µm </a:t>
            </a:r>
            <a:r>
              <a:rPr lang="en-GB" i="1" dirty="0" smtClean="0"/>
              <a:t>process to 0.18 µm</a:t>
            </a:r>
          </a:p>
        </p:txBody>
      </p:sp>
      <p:sp>
        <p:nvSpPr>
          <p:cNvPr id="1843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dirty="0" smtClean="0"/>
              <a:t>6</a:t>
            </a:r>
            <a:endParaRPr lang="fr-FR" dirty="0"/>
          </a:p>
        </p:txBody>
      </p:sp>
      <p:graphicFrame>
        <p:nvGraphicFramePr>
          <p:cNvPr id="432181" name="Group 53"/>
          <p:cNvGraphicFramePr>
            <a:graphicFrameLocks noGrp="1"/>
          </p:cNvGraphicFramePr>
          <p:nvPr/>
        </p:nvGraphicFramePr>
        <p:xfrm>
          <a:off x="503238" y="1141413"/>
          <a:ext cx="8027987" cy="1828800"/>
        </p:xfrm>
        <a:graphic>
          <a:graphicData uri="http://schemas.openxmlformats.org/drawingml/2006/table">
            <a:tbl>
              <a:tblPr/>
              <a:tblGrid>
                <a:gridCol w="1338262"/>
                <a:gridCol w="1338263"/>
                <a:gridCol w="1338262"/>
                <a:gridCol w="1336675"/>
                <a:gridCol w="1339850"/>
                <a:gridCol w="1336675"/>
              </a:tblGrid>
              <a:tr h="122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Expt</a:t>
                      </a:r>
                      <a:r>
                        <a:rPr kumimoji="0" lang="fr-F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-System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 </a:t>
                      </a:r>
                      <a:r>
                        <a:rPr kumimoji="0" lang="fr-FR" sz="14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 </a:t>
                      </a:r>
                      <a:r>
                        <a:rPr kumimoji="0" lang="fr-FR" sz="1400" b="1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sp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TID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Fluence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T </a:t>
                      </a:r>
                      <a:r>
                        <a:rPr kumimoji="0" lang="fr-FR" sz="14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op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STAR-PXL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&lt;~ 200 µs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~ 5 µm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150 </a:t>
                      </a:r>
                      <a:r>
                        <a:rPr kumimoji="0" lang="fr-F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kRad</a:t>
                      </a:r>
                      <a:endParaRPr kumimoji="0" lang="fr-FR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3x10</a:t>
                      </a:r>
                      <a:r>
                        <a:rPr kumimoji="0" lang="fr-FR" sz="14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  <a:r>
                        <a:rPr kumimoji="0" lang="fr-F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  <a:r>
                        <a:rPr kumimoji="0" lang="fr-FR" sz="14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eq</a:t>
                      </a:r>
                      <a:r>
                        <a:rPr kumimoji="0" lang="fr-F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/cm²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30 °C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fr-FR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sym typeface="Wingdings 3" pitchFamily="18" charset="2"/>
                        </a:rPr>
                        <a:t> 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sym typeface="Wingdings 3" pitchFamily="18" charset="2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sym typeface="Wingdings 3" pitchFamily="18" charset="2"/>
                        </a:rPr>
                        <a:t> 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sym typeface="Wingdings 3" pitchFamily="18" charset="2"/>
                        </a:rPr>
                        <a:t>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sym typeface="Wingdings 3" pitchFamily="18" charset="2"/>
                        </a:rPr>
                        <a:t> 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sym typeface="Wingdings 3" pitchFamily="18" charset="2"/>
                        </a:rPr>
                        <a:t>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ALICE-ITS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10-30 µs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~ 5 µm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700 </a:t>
                      </a:r>
                      <a:r>
                        <a:rPr kumimoji="0" lang="fr-FR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kRad</a:t>
                      </a:r>
                      <a:endParaRPr kumimoji="0" lang="fr-FR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r>
                        <a:rPr kumimoji="0" lang="fr-FR" sz="1400" b="1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  <a:r>
                        <a:rPr kumimoji="0" lang="fr-F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  <a:r>
                        <a:rPr kumimoji="0" lang="fr-FR" sz="14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eq</a:t>
                      </a:r>
                      <a:r>
                        <a:rPr kumimoji="0" lang="fr-F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/cm²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 °C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CBM-MVD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10-30 µs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~ 5 µm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&lt;~10 MRad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&lt;~ 10</a:t>
                      </a:r>
                      <a:r>
                        <a:rPr kumimoji="0" lang="fr-FR" sz="14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</a:t>
                      </a: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n</a:t>
                      </a:r>
                      <a:r>
                        <a:rPr kumimoji="0" lang="fr-FR" sz="14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eq</a:t>
                      </a: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/cm²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&lt;&lt;0 °C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ILD-VXD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&lt;~2 µs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&lt;~ 3 µm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O(100) kRad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O(10</a:t>
                      </a:r>
                      <a:r>
                        <a:rPr kumimoji="0" lang="fr-FR" sz="14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</a:t>
                      </a: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n</a:t>
                      </a:r>
                      <a:r>
                        <a:rPr kumimoji="0" lang="fr-FR" sz="14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eq</a:t>
                      </a: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/cm²)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&lt;~30 °C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0" y="6561138"/>
            <a:ext cx="7416800" cy="231775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Belle II </a:t>
            </a:r>
            <a:r>
              <a:rPr lang="it-IT" dirty="0" smtClean="0"/>
              <a:t>visiting IPHC - 24/10/2013 - Claude COLLEDANI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03548" y="2060848"/>
            <a:ext cx="8028892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3525" marR="0" indent="-2635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</a:pPr>
            <a:endParaRPr kumimoji="0" lang="fr-FR" sz="9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6408738" y="6626225"/>
            <a:ext cx="2735262" cy="231775"/>
          </a:xfrm>
        </p:spPr>
        <p:txBody>
          <a:bodyPr/>
          <a:lstStyle/>
          <a:p>
            <a:pPr algn="r"/>
            <a:fld id="{A5BCA71C-F88D-4626-82B2-C390FE6D357D}" type="slidenum">
              <a:rPr lang="fr-FR" altLang="fr-FR"/>
              <a:pPr algn="r"/>
              <a:t>7</a:t>
            </a:fld>
            <a:endParaRPr lang="fr-FR" altLang="fr-FR"/>
          </a:p>
        </p:txBody>
      </p: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20"/>
            <a:ext cx="9144000" cy="468313"/>
          </a:xfrm>
        </p:spPr>
        <p:txBody>
          <a:bodyPr/>
          <a:lstStyle/>
          <a:p>
            <a:r>
              <a:rPr lang="en-GB" altLang="fr-FR" dirty="0"/>
              <a:t>Sensors R&amp;D for the upgrade of the ITS: General Strategy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2389830"/>
            <a:ext cx="9037637" cy="4468170"/>
          </a:xfrm>
        </p:spPr>
        <p:txBody>
          <a:bodyPr rIns="0"/>
          <a:lstStyle/>
          <a:p>
            <a:pPr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600" i="1" dirty="0"/>
              <a:t>R&amp;D of up- &amp; down-stream of sensors performed in parallel at IPHC in order to </a:t>
            </a:r>
            <a:r>
              <a:rPr lang="en-GB" altLang="fr-FR" sz="1600" i="1" dirty="0" smtClean="0"/>
              <a:t>match </a:t>
            </a:r>
            <a:r>
              <a:rPr lang="en-GB" altLang="fr-FR" sz="1600" i="1" dirty="0" smtClean="0"/>
              <a:t>timescale</a:t>
            </a:r>
            <a:br>
              <a:rPr lang="en-GB" altLang="fr-FR" sz="1600" i="1" dirty="0" smtClean="0"/>
            </a:br>
            <a:endParaRPr lang="en-GB" altLang="fr-FR" sz="1100" i="1" dirty="0"/>
          </a:p>
          <a:p>
            <a:pPr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600" i="1" dirty="0"/>
              <a:t>2 developments for upstream of </a:t>
            </a:r>
            <a:r>
              <a:rPr lang="en-GB" altLang="fr-FR" sz="1600" i="1" dirty="0" smtClean="0"/>
              <a:t>sensors</a:t>
            </a:r>
            <a:endParaRPr lang="en-GB" altLang="fr-FR" sz="1600" i="1" dirty="0" smtClean="0">
              <a:sym typeface="Wingdings" pitchFamily="2" charset="2"/>
            </a:endParaRPr>
          </a:p>
          <a:p>
            <a:pPr lvl="1"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400" b="1" i="1" dirty="0" smtClean="0"/>
              <a:t>MI</a:t>
            </a:r>
            <a:r>
              <a:rPr lang="en-GB" altLang="fr-FR" sz="1400" i="1" dirty="0" smtClean="0"/>
              <a:t>MOSA: based on the architecture of MIMOSA26 &amp; 28</a:t>
            </a:r>
          </a:p>
          <a:p>
            <a:pPr lvl="2"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200" b="1" i="1" dirty="0" smtClean="0">
                <a:solidFill>
                  <a:srgbClr val="FF0000"/>
                </a:solidFill>
              </a:rPr>
              <a:t>E</a:t>
            </a:r>
            <a:r>
              <a:rPr lang="en-GB" altLang="fr-FR" sz="1200" b="1" i="1" dirty="0" smtClean="0">
                <a:solidFill>
                  <a:srgbClr val="FF0000"/>
                </a:solidFill>
              </a:rPr>
              <a:t>nd-of-column discrimination</a:t>
            </a:r>
          </a:p>
          <a:p>
            <a:pPr lvl="1"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400" b="1" i="1" dirty="0" smtClean="0"/>
              <a:t>A</a:t>
            </a:r>
            <a:r>
              <a:rPr lang="en-GB" altLang="fr-FR" sz="1400" i="1" dirty="0" smtClean="0"/>
              <a:t>ROM </a:t>
            </a:r>
            <a:r>
              <a:rPr lang="en-GB" altLang="fr-FR" sz="1400" i="1" dirty="0"/>
              <a:t>(Accelerated Read-Out Mimosa)</a:t>
            </a:r>
          </a:p>
          <a:p>
            <a:pPr lvl="2"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200" b="1" i="1" dirty="0">
                <a:solidFill>
                  <a:srgbClr val="FF0000"/>
                </a:solidFill>
              </a:rPr>
              <a:t>I</a:t>
            </a:r>
            <a:r>
              <a:rPr lang="en-GB" altLang="fr-FR" sz="1200" b="1" i="1" dirty="0" smtClean="0">
                <a:solidFill>
                  <a:srgbClr val="FF0000"/>
                </a:solidFill>
              </a:rPr>
              <a:t>n-pixel </a:t>
            </a:r>
            <a:r>
              <a:rPr lang="en-GB" altLang="fr-FR" sz="1200" b="1" i="1" dirty="0">
                <a:solidFill>
                  <a:srgbClr val="FF0000"/>
                </a:solidFill>
              </a:rPr>
              <a:t>discrimination</a:t>
            </a:r>
          </a:p>
          <a:p>
            <a:pPr lvl="2">
              <a:lnSpc>
                <a:spcPct val="95000"/>
              </a:lnSpc>
              <a:tabLst>
                <a:tab pos="2057400" algn="l"/>
                <a:tab pos="2239963" algn="l"/>
              </a:tabLst>
            </a:pPr>
            <a:endParaRPr lang="en-GB" altLang="fr-FR" sz="300" i="1" dirty="0"/>
          </a:p>
          <a:p>
            <a:pPr>
              <a:lnSpc>
                <a:spcPct val="95000"/>
              </a:lnSpc>
              <a:buFont typeface="Wingdings" pitchFamily="2" charset="2"/>
              <a:buNone/>
              <a:tabLst>
                <a:tab pos="2057400" algn="l"/>
                <a:tab pos="2239963" algn="l"/>
              </a:tabLst>
            </a:pPr>
            <a:r>
              <a:rPr lang="en-GB" altLang="fr-FR" sz="1600" i="1" dirty="0"/>
              <a:t>	</a:t>
            </a:r>
            <a:r>
              <a:rPr lang="en-GB" altLang="fr-FR" sz="1600" i="1" u="sng" dirty="0"/>
              <a:t>for 2 final sensors</a:t>
            </a:r>
          </a:p>
          <a:p>
            <a:pPr lvl="1">
              <a:lnSpc>
                <a:spcPct val="95000"/>
              </a:lnSpc>
              <a:buFont typeface="Wingdings" pitchFamily="2" charset="2"/>
              <a:buNone/>
              <a:tabLst>
                <a:tab pos="2057400" algn="l"/>
                <a:tab pos="2239963" algn="l"/>
              </a:tabLst>
            </a:pPr>
            <a:r>
              <a:rPr lang="en-GB" altLang="fr-FR" sz="1400" i="1" dirty="0"/>
              <a:t>- </a:t>
            </a:r>
            <a:r>
              <a:rPr lang="en-GB" altLang="fr-FR" sz="1400" b="1" i="1" dirty="0"/>
              <a:t>MI</a:t>
            </a:r>
            <a:r>
              <a:rPr lang="en-GB" altLang="fr-FR" sz="1400" i="1" dirty="0"/>
              <a:t>STRAL (~3x1 cm²)	= 	</a:t>
            </a:r>
            <a:r>
              <a:rPr lang="en-GB" altLang="fr-FR" sz="1400" b="1" i="1" u="sng" dirty="0"/>
              <a:t>MI</a:t>
            </a:r>
            <a:r>
              <a:rPr lang="en-GB" altLang="fr-FR" sz="1400" i="1" dirty="0"/>
              <a:t>MOSA </a:t>
            </a:r>
            <a:r>
              <a:rPr lang="en-GB" altLang="fr-FR" sz="1400" b="1" i="1" u="sng" dirty="0"/>
              <a:t>S</a:t>
            </a:r>
            <a:r>
              <a:rPr lang="en-GB" altLang="fr-FR" sz="1400" i="1" dirty="0"/>
              <a:t>ensor for the inner </a:t>
            </a:r>
            <a:r>
              <a:rPr lang="en-GB" altLang="fr-FR" sz="1400" b="1" i="1" u="sng" dirty="0" err="1"/>
              <a:t>TR</a:t>
            </a:r>
            <a:r>
              <a:rPr lang="en-GB" altLang="fr-FR" sz="1400" i="1" dirty="0" err="1"/>
              <a:t>acker</a:t>
            </a:r>
            <a:r>
              <a:rPr lang="en-GB" altLang="fr-FR" sz="1400" i="1" dirty="0"/>
              <a:t> of </a:t>
            </a:r>
            <a:r>
              <a:rPr lang="en-GB" altLang="fr-FR" sz="1400" b="1" i="1" u="sng" dirty="0"/>
              <a:t>AL</a:t>
            </a:r>
            <a:r>
              <a:rPr lang="en-GB" altLang="fr-FR" sz="1400" i="1" dirty="0"/>
              <a:t>ICE </a:t>
            </a:r>
          </a:p>
          <a:p>
            <a:pPr lvl="2"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200" b="1" i="1" dirty="0">
                <a:solidFill>
                  <a:srgbClr val="FF0000"/>
                </a:solidFill>
              </a:rPr>
              <a:t>Mature architecture</a:t>
            </a:r>
          </a:p>
          <a:p>
            <a:pPr lvl="2"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200" i="1" dirty="0"/>
              <a:t>Relatively low readout speed (200 ns/ 2rows)</a:t>
            </a:r>
          </a:p>
          <a:p>
            <a:pPr lvl="3"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200" i="1" dirty="0">
                <a:sym typeface="Wingdings" pitchFamily="2" charset="2"/>
              </a:rPr>
              <a:t>~ 200 </a:t>
            </a:r>
            <a:r>
              <a:rPr lang="en-GB" altLang="fr-FR" sz="1200" i="1" dirty="0" err="1">
                <a:sym typeface="Wingdings" pitchFamily="2" charset="2"/>
              </a:rPr>
              <a:t>mW</a:t>
            </a:r>
            <a:r>
              <a:rPr lang="en-GB" altLang="fr-FR" sz="1200" i="1" dirty="0">
                <a:sym typeface="Wingdings" pitchFamily="2" charset="2"/>
              </a:rPr>
              <a:t>/cm²</a:t>
            </a:r>
            <a:r>
              <a:rPr lang="en-GB" altLang="fr-FR" sz="1200" i="1" dirty="0"/>
              <a:t> for inner layers, ~ 60-130 </a:t>
            </a:r>
            <a:r>
              <a:rPr lang="en-GB" altLang="fr-FR" sz="1200" i="1" dirty="0" err="1"/>
              <a:t>mW</a:t>
            </a:r>
            <a:r>
              <a:rPr lang="en-GB" altLang="fr-FR" sz="1200" i="1" dirty="0"/>
              <a:t>/cm² for outer layers</a:t>
            </a:r>
          </a:p>
          <a:p>
            <a:pPr lvl="1">
              <a:lnSpc>
                <a:spcPct val="95000"/>
              </a:lnSpc>
              <a:buFont typeface="Wingdings" pitchFamily="2" charset="2"/>
              <a:buNone/>
              <a:tabLst>
                <a:tab pos="2057400" algn="l"/>
                <a:tab pos="2239963" algn="l"/>
              </a:tabLst>
            </a:pPr>
            <a:r>
              <a:rPr lang="en-GB" altLang="fr-FR" sz="1400" i="1" dirty="0"/>
              <a:t>- </a:t>
            </a:r>
            <a:r>
              <a:rPr lang="en-GB" altLang="fr-FR" sz="1400" b="1" i="1" dirty="0"/>
              <a:t>A</a:t>
            </a:r>
            <a:r>
              <a:rPr lang="en-GB" altLang="fr-FR" sz="1400" i="1" dirty="0"/>
              <a:t>STRAL   (~3x1 cm²)	= 	</a:t>
            </a:r>
            <a:r>
              <a:rPr lang="en-GB" altLang="fr-FR" sz="1400" b="1" i="1" u="sng" dirty="0"/>
              <a:t>A</a:t>
            </a:r>
            <a:r>
              <a:rPr lang="en-GB" altLang="fr-FR" sz="1400" i="1" dirty="0"/>
              <a:t>ROM </a:t>
            </a:r>
            <a:r>
              <a:rPr lang="en-GB" altLang="fr-FR" sz="1400" b="1" i="1" u="sng" dirty="0"/>
              <a:t>S</a:t>
            </a:r>
            <a:r>
              <a:rPr lang="en-GB" altLang="fr-FR" sz="1400" i="1" dirty="0"/>
              <a:t>ensor for the inner </a:t>
            </a:r>
            <a:r>
              <a:rPr lang="en-GB" altLang="fr-FR" sz="1400" b="1" i="1" u="sng" dirty="0" err="1"/>
              <a:t>TR</a:t>
            </a:r>
            <a:r>
              <a:rPr lang="en-GB" altLang="fr-FR" sz="1400" i="1" dirty="0" err="1"/>
              <a:t>acker</a:t>
            </a:r>
            <a:r>
              <a:rPr lang="en-GB" altLang="fr-FR" sz="1400" i="1" dirty="0"/>
              <a:t> of </a:t>
            </a:r>
            <a:r>
              <a:rPr lang="en-GB" altLang="fr-FR" sz="1400" b="1" i="1" u="sng" dirty="0"/>
              <a:t>AL</a:t>
            </a:r>
            <a:r>
              <a:rPr lang="en-GB" altLang="fr-FR" sz="1400" i="1" dirty="0"/>
              <a:t>ICE</a:t>
            </a:r>
          </a:p>
          <a:p>
            <a:pPr lvl="2"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200" b="1" i="1" dirty="0">
                <a:solidFill>
                  <a:srgbClr val="FF0000"/>
                </a:solidFill>
              </a:rPr>
              <a:t>New </a:t>
            </a:r>
            <a:r>
              <a:rPr lang="en-GB" altLang="fr-FR" sz="1200" b="1" i="1" dirty="0" smtClean="0">
                <a:solidFill>
                  <a:srgbClr val="FF0000"/>
                </a:solidFill>
              </a:rPr>
              <a:t>architecture</a:t>
            </a:r>
            <a:endParaRPr lang="en-GB" altLang="fr-FR" sz="1200" b="1" i="1" dirty="0">
              <a:solidFill>
                <a:srgbClr val="FF0000"/>
              </a:solidFill>
            </a:endParaRPr>
          </a:p>
          <a:p>
            <a:pPr lvl="2"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200" i="1" dirty="0"/>
              <a:t>Higher speed (100 ns/ 2rows)</a:t>
            </a:r>
          </a:p>
          <a:p>
            <a:pPr lvl="2"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200" i="1" dirty="0">
                <a:sym typeface="Wingdings" pitchFamily="2" charset="2"/>
              </a:rPr>
              <a:t>Lower power consumption </a:t>
            </a:r>
          </a:p>
          <a:p>
            <a:pPr lvl="3"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200" i="1" dirty="0">
                <a:sym typeface="Wingdings" pitchFamily="2" charset="2"/>
              </a:rPr>
              <a:t>~ 85 </a:t>
            </a:r>
            <a:r>
              <a:rPr lang="en-GB" altLang="fr-FR" sz="1200" i="1" dirty="0" err="1">
                <a:sym typeface="Wingdings" pitchFamily="2" charset="2"/>
              </a:rPr>
              <a:t>mW</a:t>
            </a:r>
            <a:r>
              <a:rPr lang="en-GB" altLang="fr-FR" sz="1200" i="1" dirty="0">
                <a:sym typeface="Wingdings" pitchFamily="2" charset="2"/>
              </a:rPr>
              <a:t>/cm²</a:t>
            </a:r>
            <a:r>
              <a:rPr lang="en-GB" altLang="fr-FR" sz="1200" i="1" dirty="0"/>
              <a:t> for inner layers, ~ 30-60 </a:t>
            </a:r>
            <a:r>
              <a:rPr lang="en-GB" altLang="fr-FR" sz="1200" i="1" dirty="0" err="1"/>
              <a:t>mW</a:t>
            </a:r>
            <a:r>
              <a:rPr lang="en-GB" altLang="fr-FR" sz="1200" i="1" dirty="0"/>
              <a:t>/cm² for outer </a:t>
            </a:r>
            <a:r>
              <a:rPr lang="en-GB" altLang="fr-FR" sz="1200" i="1" dirty="0" smtClean="0"/>
              <a:t>layers</a:t>
            </a:r>
            <a:endParaRPr lang="en-GB" altLang="fr-FR" sz="1100" i="1" dirty="0"/>
          </a:p>
          <a:p>
            <a:pPr lvl="4">
              <a:lnSpc>
                <a:spcPct val="95000"/>
              </a:lnSpc>
              <a:tabLst>
                <a:tab pos="2057400" algn="l"/>
                <a:tab pos="2239963" algn="l"/>
              </a:tabLst>
            </a:pPr>
            <a:endParaRPr lang="en-GB" altLang="fr-FR" sz="300" b="1" i="1" dirty="0">
              <a:solidFill>
                <a:srgbClr val="FF0000"/>
              </a:solidFill>
            </a:endParaRPr>
          </a:p>
          <a:p>
            <a:pPr>
              <a:lnSpc>
                <a:spcPct val="95000"/>
              </a:lnSpc>
              <a:tabLst>
                <a:tab pos="2057400" algn="l"/>
                <a:tab pos="2239963" algn="l"/>
              </a:tabLst>
            </a:pPr>
            <a:r>
              <a:rPr lang="en-GB" altLang="fr-FR" sz="1600" i="1" dirty="0"/>
              <a:t>Modular design for </a:t>
            </a:r>
            <a:r>
              <a:rPr lang="en-GB" altLang="fr-FR" sz="1600" i="1" dirty="0" smtClean="0"/>
              <a:t>R&amp;D </a:t>
            </a:r>
            <a:r>
              <a:rPr lang="en-GB" altLang="fr-FR" sz="1600" i="1" dirty="0" smtClean="0"/>
              <a:t>optimisation </a:t>
            </a:r>
            <a:r>
              <a:rPr lang="en-GB" altLang="fr-FR" sz="1600" i="1" dirty="0" smtClean="0">
                <a:sym typeface="Wingdings" panose="05000000000000000000" pitchFamily="2" charset="2"/>
              </a:rPr>
              <a:t> </a:t>
            </a:r>
            <a:r>
              <a:rPr lang="en-GB" altLang="fr-FR" sz="1600" b="1" i="1" dirty="0" smtClean="0">
                <a:sym typeface="Wingdings" panose="05000000000000000000" pitchFamily="2" charset="2"/>
              </a:rPr>
              <a:t>F</a:t>
            </a:r>
            <a:r>
              <a:rPr lang="en-GB" altLang="fr-FR" sz="1600" i="1" dirty="0" smtClean="0">
                <a:sym typeface="Wingdings" panose="05000000000000000000" pitchFamily="2" charset="2"/>
              </a:rPr>
              <a:t>ull </a:t>
            </a:r>
            <a:r>
              <a:rPr lang="en-GB" altLang="fr-FR" sz="1600" b="1" i="1" dirty="0" smtClean="0">
                <a:sym typeface="Wingdings" panose="05000000000000000000" pitchFamily="2" charset="2"/>
              </a:rPr>
              <a:t>S</a:t>
            </a:r>
            <a:r>
              <a:rPr lang="en-GB" altLang="fr-FR" sz="1600" i="1" dirty="0" smtClean="0">
                <a:sym typeface="Wingdings" panose="05000000000000000000" pitchFamily="2" charset="2"/>
              </a:rPr>
              <a:t>cale </a:t>
            </a:r>
            <a:r>
              <a:rPr lang="en-GB" altLang="fr-FR" sz="1600" b="1" i="1" dirty="0" smtClean="0">
                <a:sym typeface="Wingdings" panose="05000000000000000000" pitchFamily="2" charset="2"/>
              </a:rPr>
              <a:t>B</a:t>
            </a:r>
            <a:r>
              <a:rPr lang="en-GB" altLang="fr-FR" sz="1600" i="1" dirty="0" smtClean="0">
                <a:sym typeface="Wingdings" panose="05000000000000000000" pitchFamily="2" charset="2"/>
              </a:rPr>
              <a:t>uilding </a:t>
            </a:r>
            <a:r>
              <a:rPr lang="en-GB" altLang="fr-FR" sz="1600" b="1" i="1" dirty="0" smtClean="0">
                <a:sym typeface="Wingdings" panose="05000000000000000000" pitchFamily="2" charset="2"/>
              </a:rPr>
              <a:t>B</a:t>
            </a:r>
            <a:r>
              <a:rPr lang="en-GB" altLang="fr-FR" sz="1600" i="1" dirty="0" smtClean="0">
                <a:sym typeface="Wingdings" panose="05000000000000000000" pitchFamily="2" charset="2"/>
              </a:rPr>
              <a:t>lock</a:t>
            </a:r>
            <a:endParaRPr lang="en-GB" altLang="fr-FR" sz="1600" i="1" dirty="0">
              <a:solidFill>
                <a:srgbClr val="FF0000"/>
              </a:solidFill>
            </a:endParaRPr>
          </a:p>
          <a:p>
            <a:pPr lvl="4">
              <a:lnSpc>
                <a:spcPct val="95000"/>
              </a:lnSpc>
              <a:tabLst>
                <a:tab pos="2057400" algn="l"/>
                <a:tab pos="2239963" algn="l"/>
              </a:tabLst>
            </a:pPr>
            <a:endParaRPr lang="en-GB" altLang="fr-FR" sz="300" i="1" dirty="0">
              <a:solidFill>
                <a:srgbClr val="FF0000"/>
              </a:solidFill>
            </a:endParaRPr>
          </a:p>
        </p:txBody>
      </p:sp>
      <p:pic>
        <p:nvPicPr>
          <p:cNvPr id="453649" name="Picture 17" descr="MIS_ASTR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63" t="13228" r="1538" b="47314"/>
          <a:stretch>
            <a:fillRect/>
          </a:stretch>
        </p:blipFill>
        <p:spPr bwMode="auto">
          <a:xfrm>
            <a:off x="6011863" y="4883484"/>
            <a:ext cx="3097212" cy="189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50" name="Picture 18" descr="MIS_ASTR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28" r="51625" b="45827"/>
          <a:stretch>
            <a:fillRect/>
          </a:stretch>
        </p:blipFill>
        <p:spPr bwMode="auto">
          <a:xfrm>
            <a:off x="6013450" y="2832434"/>
            <a:ext cx="3095625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5365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039932"/>
              </p:ext>
            </p:extLst>
          </p:nvPr>
        </p:nvGraphicFramePr>
        <p:xfrm>
          <a:off x="2081768" y="548680"/>
          <a:ext cx="6634554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54" name="Visio" r:id="rId4" imgW="9016841" imgH="2396014" progId="Visio.Drawing.11">
                  <p:embed/>
                </p:oleObj>
              </mc:Choice>
              <mc:Fallback>
                <p:oleObj name="Visio" r:id="rId4" imgW="9016841" imgH="239601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1768" y="548680"/>
                        <a:ext cx="6634554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3654" name="Line 22"/>
          <p:cNvSpPr>
            <a:spLocks noChangeShapeType="1"/>
          </p:cNvSpPr>
          <p:nvPr/>
        </p:nvSpPr>
        <p:spPr bwMode="auto">
          <a:xfrm>
            <a:off x="5825362" y="625424"/>
            <a:ext cx="0" cy="14763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3655" name="Line 23"/>
          <p:cNvSpPr>
            <a:spLocks noChangeShapeType="1"/>
          </p:cNvSpPr>
          <p:nvPr/>
        </p:nvSpPr>
        <p:spPr bwMode="auto">
          <a:xfrm flipH="1">
            <a:off x="5322497" y="1904798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3656" name="Line 24"/>
          <p:cNvSpPr>
            <a:spLocks noChangeShapeType="1"/>
          </p:cNvSpPr>
          <p:nvPr/>
        </p:nvSpPr>
        <p:spPr bwMode="auto">
          <a:xfrm flipH="1">
            <a:off x="5933312" y="1907852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3657" name="Text Box 25"/>
          <p:cNvSpPr txBox="1">
            <a:spLocks noChangeArrowheads="1"/>
          </p:cNvSpPr>
          <p:nvPr/>
        </p:nvSpPr>
        <p:spPr bwMode="auto">
          <a:xfrm>
            <a:off x="3702317" y="1701689"/>
            <a:ext cx="12291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fr-FR" sz="2000" dirty="0">
                <a:solidFill>
                  <a:srgbClr val="FF0000"/>
                </a:solidFill>
                <a:latin typeface="Calibri" pitchFamily="34" charset="0"/>
              </a:rPr>
              <a:t>Upstream</a:t>
            </a:r>
          </a:p>
        </p:txBody>
      </p:sp>
      <p:sp>
        <p:nvSpPr>
          <p:cNvPr id="453658" name="Text Box 26"/>
          <p:cNvSpPr txBox="1">
            <a:spLocks noChangeArrowheads="1"/>
          </p:cNvSpPr>
          <p:nvPr/>
        </p:nvSpPr>
        <p:spPr bwMode="auto">
          <a:xfrm>
            <a:off x="7626753" y="1696742"/>
            <a:ext cx="15537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fr-FR" sz="2000" dirty="0">
                <a:solidFill>
                  <a:srgbClr val="FF0000"/>
                </a:solidFill>
                <a:latin typeface="Calibri" pitchFamily="34" charset="0"/>
              </a:rPr>
              <a:t>Downstream</a:t>
            </a:r>
            <a:endParaRPr lang="en-US" altLang="fr-FR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25424"/>
            <a:ext cx="2087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b="0" dirty="0" smtClean="0"/>
              <a:t>Rolling </a:t>
            </a:r>
            <a:r>
              <a:rPr lang="fr-FR" sz="1800" b="0" dirty="0" err="1" smtClean="0"/>
              <a:t>Shutter</a:t>
            </a:r>
            <a:r>
              <a:rPr lang="fr-FR" sz="1800" b="0" dirty="0"/>
              <a:t> </a:t>
            </a:r>
          </a:p>
          <a:p>
            <a:pPr algn="ctr"/>
            <a:r>
              <a:rPr lang="fr-FR" sz="1800" b="0" dirty="0" smtClean="0"/>
              <a:t>CMOS Pixel </a:t>
            </a:r>
            <a:r>
              <a:rPr lang="fr-FR" sz="1800" b="0" dirty="0" err="1" smtClean="0"/>
              <a:t>Sensor</a:t>
            </a:r>
            <a:r>
              <a:rPr lang="fr-FR" sz="1800" b="0" dirty="0" smtClean="0"/>
              <a:t> Architecture</a:t>
            </a:r>
          </a:p>
          <a:p>
            <a:pPr algn="ctr"/>
            <a:r>
              <a:rPr lang="fr-FR" sz="1800" b="0" dirty="0" smtClean="0"/>
              <a:t>@ IPHC</a:t>
            </a:r>
          </a:p>
        </p:txBody>
      </p:sp>
    </p:spTree>
    <p:extLst>
      <p:ext uri="{BB962C8B-B14F-4D97-AF65-F5344CB8AC3E}">
        <p14:creationId xmlns:p14="http://schemas.microsoft.com/office/powerpoint/2010/main" val="209876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5" name="Group 94"/>
          <p:cNvGrpSpPr>
            <a:grpSpLocks/>
          </p:cNvGrpSpPr>
          <p:nvPr/>
        </p:nvGrpSpPr>
        <p:grpSpPr bwMode="auto">
          <a:xfrm>
            <a:off x="2371726" y="3397250"/>
            <a:ext cx="6269038" cy="3055938"/>
            <a:chOff x="1494" y="2095"/>
            <a:chExt cx="3949" cy="1925"/>
          </a:xfrm>
        </p:grpSpPr>
        <p:sp>
          <p:nvSpPr>
            <p:cNvPr id="20533" name="Rectangle 3" descr="Petit damier"/>
            <p:cNvSpPr>
              <a:spLocks noChangeArrowheads="1"/>
            </p:cNvSpPr>
            <p:nvPr/>
          </p:nvSpPr>
          <p:spPr bwMode="auto">
            <a:xfrm rot="10800000" flipH="1">
              <a:off x="1767" y="2343"/>
              <a:ext cx="1224" cy="1224"/>
            </a:xfrm>
            <a:prstGeom prst="rect">
              <a:avLst/>
            </a:prstGeom>
            <a:pattFill prst="smCheck">
              <a:fgClr>
                <a:srgbClr val="CCFFCC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34" name="Line 4"/>
            <p:cNvSpPr>
              <a:spLocks noChangeShapeType="1"/>
            </p:cNvSpPr>
            <p:nvPr/>
          </p:nvSpPr>
          <p:spPr bwMode="auto">
            <a:xfrm rot="10800000" flipH="1" flipV="1">
              <a:off x="1767" y="2478"/>
              <a:ext cx="120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35" name="Line 5"/>
            <p:cNvSpPr>
              <a:spLocks noChangeShapeType="1"/>
            </p:cNvSpPr>
            <p:nvPr/>
          </p:nvSpPr>
          <p:spPr bwMode="auto">
            <a:xfrm rot="10800000" flipH="1" flipV="1">
              <a:off x="1767" y="2614"/>
              <a:ext cx="120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36" name="Oval 6"/>
            <p:cNvSpPr>
              <a:spLocks noChangeArrowheads="1"/>
            </p:cNvSpPr>
            <p:nvPr/>
          </p:nvSpPr>
          <p:spPr bwMode="auto">
            <a:xfrm rot="10800000" flipH="1">
              <a:off x="1858" y="2457"/>
              <a:ext cx="46" cy="4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37" name="Oval 7"/>
            <p:cNvSpPr>
              <a:spLocks noChangeArrowheads="1"/>
            </p:cNvSpPr>
            <p:nvPr/>
          </p:nvSpPr>
          <p:spPr bwMode="auto">
            <a:xfrm rot="10800000" flipH="1">
              <a:off x="1993" y="2591"/>
              <a:ext cx="46" cy="4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38" name="Line 8"/>
            <p:cNvSpPr>
              <a:spLocks noChangeShapeType="1"/>
            </p:cNvSpPr>
            <p:nvPr/>
          </p:nvSpPr>
          <p:spPr bwMode="auto">
            <a:xfrm rot="10800000" flipH="1" flipV="1">
              <a:off x="1767" y="3453"/>
              <a:ext cx="120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39" name="Oval 9"/>
            <p:cNvSpPr>
              <a:spLocks noChangeArrowheads="1"/>
            </p:cNvSpPr>
            <p:nvPr/>
          </p:nvSpPr>
          <p:spPr bwMode="auto">
            <a:xfrm rot="10800000" flipH="1">
              <a:off x="2901" y="3430"/>
              <a:ext cx="46" cy="4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40" name="Rectangle 10"/>
            <p:cNvSpPr>
              <a:spLocks noChangeArrowheads="1"/>
            </p:cNvSpPr>
            <p:nvPr/>
          </p:nvSpPr>
          <p:spPr bwMode="auto">
            <a:xfrm rot="10800000" flipH="1">
              <a:off x="1768" y="3601"/>
              <a:ext cx="1224" cy="4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41" name="Line 11"/>
            <p:cNvSpPr>
              <a:spLocks noChangeShapeType="1"/>
            </p:cNvSpPr>
            <p:nvPr/>
          </p:nvSpPr>
          <p:spPr bwMode="auto">
            <a:xfrm rot="10800000" flipH="1" flipV="1">
              <a:off x="1812" y="2388"/>
              <a:ext cx="0" cy="120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42" name="Line 12"/>
            <p:cNvSpPr>
              <a:spLocks noChangeShapeType="1"/>
            </p:cNvSpPr>
            <p:nvPr/>
          </p:nvSpPr>
          <p:spPr bwMode="auto">
            <a:xfrm rot="10800000" flipH="1" flipV="1">
              <a:off x="1948" y="2388"/>
              <a:ext cx="0" cy="120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43" name="Line 13"/>
            <p:cNvSpPr>
              <a:spLocks noChangeShapeType="1"/>
            </p:cNvSpPr>
            <p:nvPr/>
          </p:nvSpPr>
          <p:spPr bwMode="auto">
            <a:xfrm rot="10800000" flipH="1" flipV="1">
              <a:off x="2856" y="2388"/>
              <a:ext cx="0" cy="120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44" name="Text Box 14"/>
            <p:cNvSpPr txBox="1">
              <a:spLocks noChangeArrowheads="1"/>
            </p:cNvSpPr>
            <p:nvPr/>
          </p:nvSpPr>
          <p:spPr bwMode="auto">
            <a:xfrm rot="10800000" flipH="1" flipV="1">
              <a:off x="2062" y="2957"/>
              <a:ext cx="74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0">
                  <a:solidFill>
                    <a:schemeClr val="tx1"/>
                  </a:solidFill>
                  <a:latin typeface="Arial" charset="0"/>
                </a:rPr>
                <a:t>~1 cm² array</a:t>
              </a:r>
            </a:p>
          </p:txBody>
        </p:sp>
        <p:sp>
          <p:nvSpPr>
            <p:cNvPr id="20545" name="Rectangle 15"/>
            <p:cNvSpPr>
              <a:spLocks noChangeArrowheads="1"/>
            </p:cNvSpPr>
            <p:nvPr/>
          </p:nvSpPr>
          <p:spPr bwMode="auto">
            <a:xfrm>
              <a:off x="1769" y="3669"/>
              <a:ext cx="1225" cy="1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400" b="0">
                  <a:solidFill>
                    <a:schemeClr val="tx1"/>
                  </a:solidFill>
                  <a:latin typeface="Arial" charset="0"/>
                </a:rPr>
                <a:t>SUZE</a:t>
              </a:r>
            </a:p>
          </p:txBody>
        </p:sp>
        <p:grpSp>
          <p:nvGrpSpPr>
            <p:cNvPr id="20546" name="Group 16"/>
            <p:cNvGrpSpPr>
              <a:grpSpLocks/>
            </p:cNvGrpSpPr>
            <p:nvPr/>
          </p:nvGrpSpPr>
          <p:grpSpPr bwMode="auto">
            <a:xfrm>
              <a:off x="1494" y="2342"/>
              <a:ext cx="213" cy="1224"/>
              <a:chOff x="994" y="913"/>
              <a:chExt cx="213" cy="1224"/>
            </a:xfrm>
          </p:grpSpPr>
          <p:sp>
            <p:nvSpPr>
              <p:cNvPr id="20590" name="Line 17"/>
              <p:cNvSpPr>
                <a:spLocks noChangeShapeType="1"/>
              </p:cNvSpPr>
              <p:nvPr/>
            </p:nvSpPr>
            <p:spPr bwMode="auto">
              <a:xfrm flipV="1">
                <a:off x="1179" y="913"/>
                <a:ext cx="0" cy="12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91" name="Text Box 18"/>
              <p:cNvSpPr txBox="1">
                <a:spLocks noChangeArrowheads="1"/>
              </p:cNvSpPr>
              <p:nvPr/>
            </p:nvSpPr>
            <p:spPr bwMode="auto">
              <a:xfrm rot="16200000">
                <a:off x="835" y="1465"/>
                <a:ext cx="531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 b="0" dirty="0">
                    <a:solidFill>
                      <a:schemeClr val="tx1"/>
                    </a:solidFill>
                  </a:rPr>
                  <a:t>~</a:t>
                </a:r>
                <a:r>
                  <a:rPr lang="fr-FR" sz="1600" b="0" dirty="0" smtClean="0">
                    <a:solidFill>
                      <a:schemeClr val="tx1"/>
                    </a:solidFill>
                  </a:rPr>
                  <a:t>1,3 </a:t>
                </a:r>
                <a:r>
                  <a:rPr lang="fr-FR" sz="1600" b="0" dirty="0">
                    <a:solidFill>
                      <a:schemeClr val="tx1"/>
                    </a:solidFill>
                  </a:rPr>
                  <a:t>cm</a:t>
                </a:r>
              </a:p>
            </p:txBody>
          </p:sp>
        </p:grpSp>
        <p:grpSp>
          <p:nvGrpSpPr>
            <p:cNvPr id="20547" name="Group 19"/>
            <p:cNvGrpSpPr>
              <a:grpSpLocks/>
            </p:cNvGrpSpPr>
            <p:nvPr/>
          </p:nvGrpSpPr>
          <p:grpSpPr bwMode="auto">
            <a:xfrm rot="5400000">
              <a:off x="2276" y="1589"/>
              <a:ext cx="212" cy="1224"/>
              <a:chOff x="1108" y="1026"/>
              <a:chExt cx="212" cy="1224"/>
            </a:xfrm>
          </p:grpSpPr>
          <p:sp>
            <p:nvSpPr>
              <p:cNvPr id="20588" name="Line 20"/>
              <p:cNvSpPr>
                <a:spLocks noChangeShapeType="1"/>
              </p:cNvSpPr>
              <p:nvPr/>
            </p:nvSpPr>
            <p:spPr bwMode="auto">
              <a:xfrm flipV="1">
                <a:off x="1292" y="1026"/>
                <a:ext cx="0" cy="12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89" name="Text Box 21"/>
              <p:cNvSpPr txBox="1">
                <a:spLocks noChangeArrowheads="1"/>
              </p:cNvSpPr>
              <p:nvPr/>
            </p:nvSpPr>
            <p:spPr bwMode="auto">
              <a:xfrm rot="-5400000">
                <a:off x="999" y="1579"/>
                <a:ext cx="43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 b="0">
                    <a:solidFill>
                      <a:schemeClr val="tx1"/>
                    </a:solidFill>
                  </a:rPr>
                  <a:t>~1 cm</a:t>
                </a:r>
              </a:p>
            </p:txBody>
          </p:sp>
        </p:grpSp>
        <p:sp>
          <p:nvSpPr>
            <p:cNvPr id="20548" name="Rectangle 22" descr="Petit damier"/>
            <p:cNvSpPr>
              <a:spLocks noChangeArrowheads="1"/>
            </p:cNvSpPr>
            <p:nvPr/>
          </p:nvSpPr>
          <p:spPr bwMode="auto">
            <a:xfrm rot="10800000" flipH="1">
              <a:off x="2992" y="2342"/>
              <a:ext cx="1224" cy="1224"/>
            </a:xfrm>
            <a:prstGeom prst="rect">
              <a:avLst/>
            </a:prstGeom>
            <a:pattFill prst="smCheck">
              <a:fgClr>
                <a:srgbClr val="CCFFCC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49" name="Line 23"/>
            <p:cNvSpPr>
              <a:spLocks noChangeShapeType="1"/>
            </p:cNvSpPr>
            <p:nvPr/>
          </p:nvSpPr>
          <p:spPr bwMode="auto">
            <a:xfrm rot="10800000" flipH="1" flipV="1">
              <a:off x="2992" y="2477"/>
              <a:ext cx="120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50" name="Line 24"/>
            <p:cNvSpPr>
              <a:spLocks noChangeShapeType="1"/>
            </p:cNvSpPr>
            <p:nvPr/>
          </p:nvSpPr>
          <p:spPr bwMode="auto">
            <a:xfrm rot="10800000" flipH="1" flipV="1">
              <a:off x="2992" y="2613"/>
              <a:ext cx="120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51" name="Oval 25"/>
            <p:cNvSpPr>
              <a:spLocks noChangeArrowheads="1"/>
            </p:cNvSpPr>
            <p:nvPr/>
          </p:nvSpPr>
          <p:spPr bwMode="auto">
            <a:xfrm rot="10800000" flipH="1">
              <a:off x="3083" y="2456"/>
              <a:ext cx="46" cy="4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52" name="Oval 26"/>
            <p:cNvSpPr>
              <a:spLocks noChangeArrowheads="1"/>
            </p:cNvSpPr>
            <p:nvPr/>
          </p:nvSpPr>
          <p:spPr bwMode="auto">
            <a:xfrm rot="10800000" flipH="1">
              <a:off x="3218" y="2590"/>
              <a:ext cx="46" cy="4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53" name="Line 27"/>
            <p:cNvSpPr>
              <a:spLocks noChangeShapeType="1"/>
            </p:cNvSpPr>
            <p:nvPr/>
          </p:nvSpPr>
          <p:spPr bwMode="auto">
            <a:xfrm rot="10800000" flipH="1" flipV="1">
              <a:off x="2992" y="3452"/>
              <a:ext cx="120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54" name="Oval 28"/>
            <p:cNvSpPr>
              <a:spLocks noChangeArrowheads="1"/>
            </p:cNvSpPr>
            <p:nvPr/>
          </p:nvSpPr>
          <p:spPr bwMode="auto">
            <a:xfrm rot="10800000" flipH="1">
              <a:off x="4126" y="3429"/>
              <a:ext cx="46" cy="4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55" name="Rectangle 29"/>
            <p:cNvSpPr>
              <a:spLocks noChangeArrowheads="1"/>
            </p:cNvSpPr>
            <p:nvPr/>
          </p:nvSpPr>
          <p:spPr bwMode="auto">
            <a:xfrm rot="10800000" flipH="1">
              <a:off x="2993" y="3600"/>
              <a:ext cx="1224" cy="4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56" name="Line 30"/>
            <p:cNvSpPr>
              <a:spLocks noChangeShapeType="1"/>
            </p:cNvSpPr>
            <p:nvPr/>
          </p:nvSpPr>
          <p:spPr bwMode="auto">
            <a:xfrm rot="10800000" flipH="1" flipV="1">
              <a:off x="3037" y="2387"/>
              <a:ext cx="0" cy="120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57" name="Line 31"/>
            <p:cNvSpPr>
              <a:spLocks noChangeShapeType="1"/>
            </p:cNvSpPr>
            <p:nvPr/>
          </p:nvSpPr>
          <p:spPr bwMode="auto">
            <a:xfrm rot="10800000" flipH="1" flipV="1">
              <a:off x="3173" y="2387"/>
              <a:ext cx="0" cy="120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58" name="Line 32"/>
            <p:cNvSpPr>
              <a:spLocks noChangeShapeType="1"/>
            </p:cNvSpPr>
            <p:nvPr/>
          </p:nvSpPr>
          <p:spPr bwMode="auto">
            <a:xfrm rot="10800000" flipH="1" flipV="1">
              <a:off x="4081" y="2387"/>
              <a:ext cx="0" cy="120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59" name="Text Box 33"/>
            <p:cNvSpPr txBox="1">
              <a:spLocks noChangeArrowheads="1"/>
            </p:cNvSpPr>
            <p:nvPr/>
          </p:nvSpPr>
          <p:spPr bwMode="auto">
            <a:xfrm rot="10800000" flipH="1" flipV="1">
              <a:off x="3287" y="2955"/>
              <a:ext cx="74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0">
                  <a:solidFill>
                    <a:schemeClr val="tx1"/>
                  </a:solidFill>
                  <a:latin typeface="Arial" charset="0"/>
                </a:rPr>
                <a:t>~1 cm² array</a:t>
              </a:r>
            </a:p>
          </p:txBody>
        </p:sp>
        <p:sp>
          <p:nvSpPr>
            <p:cNvPr id="20560" name="Rectangle 34"/>
            <p:cNvSpPr>
              <a:spLocks noChangeArrowheads="1"/>
            </p:cNvSpPr>
            <p:nvPr/>
          </p:nvSpPr>
          <p:spPr bwMode="auto">
            <a:xfrm>
              <a:off x="2994" y="3668"/>
              <a:ext cx="1225" cy="1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400" b="0">
                  <a:solidFill>
                    <a:schemeClr val="tx1"/>
                  </a:solidFill>
                  <a:latin typeface="Arial" charset="0"/>
                </a:rPr>
                <a:t>SUZE</a:t>
              </a:r>
            </a:p>
          </p:txBody>
        </p:sp>
        <p:sp>
          <p:nvSpPr>
            <p:cNvPr id="20561" name="Rectangle 35" descr="Petit damier"/>
            <p:cNvSpPr>
              <a:spLocks noChangeArrowheads="1"/>
            </p:cNvSpPr>
            <p:nvPr/>
          </p:nvSpPr>
          <p:spPr bwMode="auto">
            <a:xfrm rot="10800000" flipH="1">
              <a:off x="4216" y="2342"/>
              <a:ext cx="1224" cy="1224"/>
            </a:xfrm>
            <a:prstGeom prst="rect">
              <a:avLst/>
            </a:prstGeom>
            <a:pattFill prst="smCheck">
              <a:fgClr>
                <a:srgbClr val="CCFFCC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62" name="Line 36"/>
            <p:cNvSpPr>
              <a:spLocks noChangeShapeType="1"/>
            </p:cNvSpPr>
            <p:nvPr/>
          </p:nvSpPr>
          <p:spPr bwMode="auto">
            <a:xfrm rot="10800000" flipH="1" flipV="1">
              <a:off x="4216" y="2477"/>
              <a:ext cx="120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63" name="Line 37"/>
            <p:cNvSpPr>
              <a:spLocks noChangeShapeType="1"/>
            </p:cNvSpPr>
            <p:nvPr/>
          </p:nvSpPr>
          <p:spPr bwMode="auto">
            <a:xfrm rot="10800000" flipH="1" flipV="1">
              <a:off x="4216" y="2613"/>
              <a:ext cx="120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64" name="Oval 38"/>
            <p:cNvSpPr>
              <a:spLocks noChangeArrowheads="1"/>
            </p:cNvSpPr>
            <p:nvPr/>
          </p:nvSpPr>
          <p:spPr bwMode="auto">
            <a:xfrm rot="10800000" flipH="1">
              <a:off x="4307" y="2456"/>
              <a:ext cx="46" cy="4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65" name="Oval 39"/>
            <p:cNvSpPr>
              <a:spLocks noChangeArrowheads="1"/>
            </p:cNvSpPr>
            <p:nvPr/>
          </p:nvSpPr>
          <p:spPr bwMode="auto">
            <a:xfrm rot="10800000" flipH="1">
              <a:off x="4442" y="2590"/>
              <a:ext cx="46" cy="4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grpSp>
          <p:nvGrpSpPr>
            <p:cNvPr id="20566" name="Group 40"/>
            <p:cNvGrpSpPr>
              <a:grpSpLocks/>
            </p:cNvGrpSpPr>
            <p:nvPr/>
          </p:nvGrpSpPr>
          <p:grpSpPr bwMode="auto">
            <a:xfrm>
              <a:off x="1880" y="2385"/>
              <a:ext cx="3493" cy="1237"/>
              <a:chOff x="1153" y="2102"/>
              <a:chExt cx="3493" cy="1476"/>
            </a:xfrm>
          </p:grpSpPr>
          <p:sp>
            <p:nvSpPr>
              <p:cNvPr id="20579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153" y="2103"/>
                <a:ext cx="0" cy="14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80" name="Line 42"/>
              <p:cNvSpPr>
                <a:spLocks noChangeShapeType="1"/>
              </p:cNvSpPr>
              <p:nvPr/>
            </p:nvSpPr>
            <p:spPr bwMode="auto">
              <a:xfrm rot="10800000" flipH="1">
                <a:off x="1288" y="2103"/>
                <a:ext cx="0" cy="14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81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2197" y="2103"/>
                <a:ext cx="0" cy="14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82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2378" y="2102"/>
                <a:ext cx="0" cy="14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83" name="Line 45"/>
              <p:cNvSpPr>
                <a:spLocks noChangeShapeType="1"/>
              </p:cNvSpPr>
              <p:nvPr/>
            </p:nvSpPr>
            <p:spPr bwMode="auto">
              <a:xfrm rot="10800000" flipH="1">
                <a:off x="2513" y="2102"/>
                <a:ext cx="0" cy="14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84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3422" y="2102"/>
                <a:ext cx="0" cy="14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85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3602" y="2102"/>
                <a:ext cx="0" cy="14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86" name="Line 48"/>
              <p:cNvSpPr>
                <a:spLocks noChangeShapeType="1"/>
              </p:cNvSpPr>
              <p:nvPr/>
            </p:nvSpPr>
            <p:spPr bwMode="auto">
              <a:xfrm rot="10800000" flipH="1">
                <a:off x="3737" y="2102"/>
                <a:ext cx="0" cy="14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87" name="Line 49"/>
              <p:cNvSpPr>
                <a:spLocks noChangeShapeType="1"/>
              </p:cNvSpPr>
              <p:nvPr/>
            </p:nvSpPr>
            <p:spPr bwMode="auto">
              <a:xfrm rot="10800000" flipH="1">
                <a:off x="4646" y="2102"/>
                <a:ext cx="0" cy="14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567" name="Line 50"/>
            <p:cNvSpPr>
              <a:spLocks noChangeShapeType="1"/>
            </p:cNvSpPr>
            <p:nvPr/>
          </p:nvSpPr>
          <p:spPr bwMode="auto">
            <a:xfrm rot="10800000" flipH="1" flipV="1">
              <a:off x="4216" y="3452"/>
              <a:ext cx="120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68" name="Oval 51"/>
            <p:cNvSpPr>
              <a:spLocks noChangeArrowheads="1"/>
            </p:cNvSpPr>
            <p:nvPr/>
          </p:nvSpPr>
          <p:spPr bwMode="auto">
            <a:xfrm rot="10800000" flipH="1">
              <a:off x="5350" y="3429"/>
              <a:ext cx="46" cy="4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69" name="Rectangle 52"/>
            <p:cNvSpPr>
              <a:spLocks noChangeArrowheads="1"/>
            </p:cNvSpPr>
            <p:nvPr/>
          </p:nvSpPr>
          <p:spPr bwMode="auto">
            <a:xfrm rot="10800000" flipH="1">
              <a:off x="4217" y="3600"/>
              <a:ext cx="1224" cy="4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endParaRPr lang="fr-FR"/>
            </a:p>
          </p:txBody>
        </p:sp>
        <p:sp>
          <p:nvSpPr>
            <p:cNvPr id="20570" name="Line 53"/>
            <p:cNvSpPr>
              <a:spLocks noChangeShapeType="1"/>
            </p:cNvSpPr>
            <p:nvPr/>
          </p:nvSpPr>
          <p:spPr bwMode="auto">
            <a:xfrm rot="10800000" flipH="1" flipV="1">
              <a:off x="4261" y="2387"/>
              <a:ext cx="0" cy="120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71" name="Line 54"/>
            <p:cNvSpPr>
              <a:spLocks noChangeShapeType="1"/>
            </p:cNvSpPr>
            <p:nvPr/>
          </p:nvSpPr>
          <p:spPr bwMode="auto">
            <a:xfrm rot="10800000" flipH="1" flipV="1">
              <a:off x="4397" y="2387"/>
              <a:ext cx="0" cy="120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72" name="Line 55"/>
            <p:cNvSpPr>
              <a:spLocks noChangeShapeType="1"/>
            </p:cNvSpPr>
            <p:nvPr/>
          </p:nvSpPr>
          <p:spPr bwMode="auto">
            <a:xfrm rot="10800000" flipH="1" flipV="1">
              <a:off x="5305" y="2387"/>
              <a:ext cx="0" cy="1202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73" name="Text Box 56"/>
            <p:cNvSpPr txBox="1">
              <a:spLocks noChangeArrowheads="1"/>
            </p:cNvSpPr>
            <p:nvPr/>
          </p:nvSpPr>
          <p:spPr bwMode="auto">
            <a:xfrm rot="10800000" flipH="1" flipV="1">
              <a:off x="4511" y="2955"/>
              <a:ext cx="74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0">
                  <a:solidFill>
                    <a:schemeClr val="tx1"/>
                  </a:solidFill>
                  <a:latin typeface="Arial" charset="0"/>
                </a:rPr>
                <a:t>~1 cm² array</a:t>
              </a:r>
            </a:p>
          </p:txBody>
        </p:sp>
        <p:sp>
          <p:nvSpPr>
            <p:cNvPr id="20574" name="Rectangle 57"/>
            <p:cNvSpPr>
              <a:spLocks noChangeArrowheads="1"/>
            </p:cNvSpPr>
            <p:nvPr/>
          </p:nvSpPr>
          <p:spPr bwMode="auto">
            <a:xfrm>
              <a:off x="4218" y="3668"/>
              <a:ext cx="1225" cy="1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400" b="0">
                  <a:solidFill>
                    <a:schemeClr val="tx1"/>
                  </a:solidFill>
                  <a:latin typeface="Arial" charset="0"/>
                </a:rPr>
                <a:t>SUZE</a:t>
              </a:r>
            </a:p>
          </p:txBody>
        </p:sp>
        <p:sp>
          <p:nvSpPr>
            <p:cNvPr id="20575" name="Rectangle 58"/>
            <p:cNvSpPr>
              <a:spLocks noChangeArrowheads="1"/>
            </p:cNvSpPr>
            <p:nvPr/>
          </p:nvSpPr>
          <p:spPr bwMode="auto">
            <a:xfrm>
              <a:off x="2359" y="3838"/>
              <a:ext cx="247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chemeClr val="tx1"/>
                  </a:solidFill>
                  <a:latin typeface="Arial" charset="0"/>
                </a:rPr>
                <a:t>Serial read out</a:t>
              </a:r>
            </a:p>
          </p:txBody>
        </p:sp>
        <p:sp>
          <p:nvSpPr>
            <p:cNvPr id="20576" name="Rectangle 59"/>
            <p:cNvSpPr>
              <a:spLocks noChangeArrowheads="1"/>
            </p:cNvSpPr>
            <p:nvPr/>
          </p:nvSpPr>
          <p:spPr bwMode="auto">
            <a:xfrm>
              <a:off x="3449" y="3929"/>
              <a:ext cx="454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>
                  <a:solidFill>
                    <a:schemeClr val="bg1"/>
                  </a:solidFill>
                  <a:latin typeface="Arial" charset="0"/>
                </a:rPr>
                <a:t>RD block</a:t>
              </a:r>
            </a:p>
          </p:txBody>
        </p:sp>
        <p:sp>
          <p:nvSpPr>
            <p:cNvPr id="20577" name="Rectangle 60"/>
            <p:cNvSpPr>
              <a:spLocks noChangeArrowheads="1"/>
            </p:cNvSpPr>
            <p:nvPr/>
          </p:nvSpPr>
          <p:spPr bwMode="auto">
            <a:xfrm>
              <a:off x="3923" y="3929"/>
              <a:ext cx="318" cy="91"/>
            </a:xfrm>
            <a:prstGeom prst="rect">
              <a:avLst/>
            </a:prstGeom>
            <a:solidFill>
              <a:srgbClr val="00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>
                  <a:solidFill>
                    <a:schemeClr val="bg1"/>
                  </a:solidFill>
                  <a:latin typeface="Arial" charset="0"/>
                </a:rPr>
                <a:t>PLL</a:t>
              </a:r>
            </a:p>
          </p:txBody>
        </p:sp>
        <p:sp>
          <p:nvSpPr>
            <p:cNvPr id="20578" name="Rectangle 61"/>
            <p:cNvSpPr>
              <a:spLocks noChangeArrowheads="1"/>
            </p:cNvSpPr>
            <p:nvPr/>
          </p:nvSpPr>
          <p:spPr bwMode="auto">
            <a:xfrm>
              <a:off x="3175" y="3929"/>
              <a:ext cx="250" cy="90"/>
            </a:xfrm>
            <a:prstGeom prst="rect">
              <a:avLst/>
            </a:prstGeom>
            <a:solidFill>
              <a:srgbClr val="00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>
                  <a:solidFill>
                    <a:schemeClr val="bg1"/>
                  </a:solidFill>
                  <a:latin typeface="Arial" charset="0"/>
                </a:rPr>
                <a:t>LVDS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924675" y="4008756"/>
            <a:ext cx="2219325" cy="2820310"/>
            <a:chOff x="6924675" y="4008756"/>
            <a:chExt cx="2219325" cy="2820310"/>
          </a:xfrm>
        </p:grpSpPr>
        <p:sp>
          <p:nvSpPr>
            <p:cNvPr id="4" name="Rectangle 3"/>
            <p:cNvSpPr/>
            <p:nvPr/>
          </p:nvSpPr>
          <p:spPr bwMode="auto">
            <a:xfrm>
              <a:off x="6924675" y="4044951"/>
              <a:ext cx="2219325" cy="2784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3525" marR="0" indent="-263525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buChar char="n"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22" name="ZoneTexte 121"/>
            <p:cNvSpPr txBox="1"/>
            <p:nvPr/>
          </p:nvSpPr>
          <p:spPr>
            <a:xfrm>
              <a:off x="7309883" y="4008756"/>
              <a:ext cx="17870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R</a:t>
              </a:r>
              <a:r>
                <a:rPr lang="fr-FR" sz="1400" dirty="0" err="1" smtClean="0"/>
                <a:t>eticle</a:t>
              </a:r>
              <a:r>
                <a:rPr lang="fr-FR" sz="1400" dirty="0" smtClean="0"/>
                <a:t> 21.5 x 31 </a:t>
              </a:r>
              <a:r>
                <a:rPr lang="fr-FR" sz="1400" dirty="0" smtClean="0"/>
                <a:t>mm²</a:t>
              </a:r>
              <a:endParaRPr lang="fr-FR" sz="1400" dirty="0"/>
            </a:p>
          </p:txBody>
        </p:sp>
      </p:grpSp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20"/>
            <a:ext cx="9144000" cy="694642"/>
          </a:xfrm>
        </p:spPr>
        <p:txBody>
          <a:bodyPr/>
          <a:lstStyle/>
          <a:p>
            <a:pPr eaLnBrk="1" hangingPunct="1"/>
            <a:r>
              <a:rPr lang="en-GB" dirty="0" smtClean="0"/>
              <a:t>Development Steps toward MISTRAL &amp; </a:t>
            </a:r>
            <a:r>
              <a:rPr lang="en-GB" dirty="0" smtClean="0"/>
              <a:t>ASTRAL -1-</a:t>
            </a:r>
            <a:br>
              <a:rPr lang="en-GB" dirty="0" smtClean="0"/>
            </a:br>
            <a:r>
              <a:rPr lang="en-GB" dirty="0" smtClean="0"/>
              <a:t>1 parameter per prototype</a:t>
            </a:r>
            <a:endParaRPr lang="fr-FR" dirty="0" smtClean="0"/>
          </a:p>
        </p:txBody>
      </p:sp>
      <p:sp>
        <p:nvSpPr>
          <p:cNvPr id="2048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BFA18D6-C385-4436-A568-62F55406F6ED}" type="slidenum">
              <a:rPr lang="fr-FR"/>
              <a:pPr/>
              <a:t>8</a:t>
            </a:fld>
            <a:endParaRPr lang="fr-FR" dirty="0"/>
          </a:p>
        </p:txBody>
      </p:sp>
      <p:pic>
        <p:nvPicPr>
          <p:cNvPr id="20486" name="Picture 62" descr="IPHC18032013_Page_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4" r="3424"/>
          <a:stretch>
            <a:fillRect/>
          </a:stretch>
        </p:blipFill>
        <p:spPr bwMode="auto">
          <a:xfrm>
            <a:off x="468313" y="1298575"/>
            <a:ext cx="7874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3" descr="IPHC18032013_Page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695450"/>
            <a:ext cx="8366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64" descr="IPHC18032013_Page_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4365104"/>
            <a:ext cx="1079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ext Box 65"/>
          <p:cNvSpPr txBox="1">
            <a:spLocks noChangeArrowheads="1"/>
          </p:cNvSpPr>
          <p:nvPr/>
        </p:nvSpPr>
        <p:spPr bwMode="auto">
          <a:xfrm>
            <a:off x="981629" y="5207001"/>
            <a:ext cx="654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b="0" dirty="0"/>
              <a:t>SUZE02</a:t>
            </a:r>
          </a:p>
        </p:txBody>
      </p:sp>
      <p:sp>
        <p:nvSpPr>
          <p:cNvPr id="20490" name="Text Box 66"/>
          <p:cNvSpPr txBox="1">
            <a:spLocks noChangeArrowheads="1"/>
          </p:cNvSpPr>
          <p:nvPr/>
        </p:nvSpPr>
        <p:spPr bwMode="auto">
          <a:xfrm>
            <a:off x="3065157" y="2067718"/>
            <a:ext cx="6254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000" b="0" dirty="0"/>
              <a:t>AROM-0</a:t>
            </a:r>
          </a:p>
        </p:txBody>
      </p:sp>
      <p:sp>
        <p:nvSpPr>
          <p:cNvPr id="20491" name="Text Box 67"/>
          <p:cNvSpPr txBox="1">
            <a:spLocks noChangeArrowheads="1"/>
          </p:cNvSpPr>
          <p:nvPr/>
        </p:nvSpPr>
        <p:spPr bwMode="auto">
          <a:xfrm>
            <a:off x="1566123" y="2715419"/>
            <a:ext cx="11047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000" b="0" dirty="0"/>
              <a:t>MIMOSA-22THRB</a:t>
            </a:r>
            <a:endParaRPr lang="fr-FR" b="0" dirty="0"/>
          </a:p>
        </p:txBody>
      </p:sp>
      <p:sp>
        <p:nvSpPr>
          <p:cNvPr id="20492" name="Text Box 68"/>
          <p:cNvSpPr txBox="1">
            <a:spLocks noChangeArrowheads="1"/>
          </p:cNvSpPr>
          <p:nvPr/>
        </p:nvSpPr>
        <p:spPr bwMode="auto">
          <a:xfrm>
            <a:off x="575667" y="3604374"/>
            <a:ext cx="92333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000" b="0" dirty="0" smtClean="0"/>
              <a:t>MIMOSA-22THRA</a:t>
            </a:r>
            <a:endParaRPr lang="fr-FR" sz="1000" b="0" dirty="0"/>
          </a:p>
        </p:txBody>
      </p:sp>
      <p:sp>
        <p:nvSpPr>
          <p:cNvPr id="20493" name="Text Box 69"/>
          <p:cNvSpPr txBox="1">
            <a:spLocks noChangeArrowheads="1"/>
          </p:cNvSpPr>
          <p:nvPr/>
        </p:nvSpPr>
        <p:spPr bwMode="auto">
          <a:xfrm>
            <a:off x="447675" y="752475"/>
            <a:ext cx="2062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u="sng" dirty="0"/>
              <a:t>MISTRAL RO Architecture</a:t>
            </a:r>
          </a:p>
        </p:txBody>
      </p:sp>
      <p:sp>
        <p:nvSpPr>
          <p:cNvPr id="20494" name="Text Box 70"/>
          <p:cNvSpPr txBox="1">
            <a:spLocks noChangeArrowheads="1"/>
          </p:cNvSpPr>
          <p:nvPr/>
        </p:nvSpPr>
        <p:spPr bwMode="auto">
          <a:xfrm>
            <a:off x="4292592" y="2534707"/>
            <a:ext cx="6254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000" b="0" dirty="0">
                <a:solidFill>
                  <a:srgbClr val="FF3300"/>
                </a:solidFill>
              </a:rPr>
              <a:t>AROM-1</a:t>
            </a:r>
          </a:p>
        </p:txBody>
      </p:sp>
      <p:sp>
        <p:nvSpPr>
          <p:cNvPr id="20495" name="Text Box 71"/>
          <p:cNvSpPr txBox="1">
            <a:spLocks noChangeArrowheads="1"/>
          </p:cNvSpPr>
          <p:nvPr/>
        </p:nvSpPr>
        <p:spPr bwMode="auto">
          <a:xfrm>
            <a:off x="3076575" y="752475"/>
            <a:ext cx="196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u="sng"/>
              <a:t>ASTRAL RO Architecture</a:t>
            </a:r>
          </a:p>
        </p:txBody>
      </p:sp>
      <p:sp>
        <p:nvSpPr>
          <p:cNvPr id="20496" name="Text Box 72"/>
          <p:cNvSpPr txBox="1">
            <a:spLocks noChangeArrowheads="1"/>
          </p:cNvSpPr>
          <p:nvPr/>
        </p:nvSpPr>
        <p:spPr bwMode="auto">
          <a:xfrm>
            <a:off x="5499100" y="752475"/>
            <a:ext cx="3357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u="sng"/>
              <a:t>Diode + in-pixel amplification Optimisation</a:t>
            </a:r>
          </a:p>
        </p:txBody>
      </p:sp>
      <p:pic>
        <p:nvPicPr>
          <p:cNvPr id="20497" name="Picture 73" descr="IPHC18032013_Page_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813" y="1444178"/>
            <a:ext cx="83502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77" descr="IPHC18032013_Page_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5661025"/>
            <a:ext cx="11874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2" name="Text Box 78"/>
          <p:cNvSpPr txBox="1">
            <a:spLocks noChangeArrowheads="1"/>
          </p:cNvSpPr>
          <p:nvPr/>
        </p:nvSpPr>
        <p:spPr bwMode="auto">
          <a:xfrm>
            <a:off x="858838" y="5840413"/>
            <a:ext cx="12557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Arial" charset="0"/>
              </a:rPr>
              <a:t>MIMOSA-32 &amp; -ter</a:t>
            </a:r>
          </a:p>
        </p:txBody>
      </p:sp>
      <p:sp>
        <p:nvSpPr>
          <p:cNvPr id="20503" name="AutoShape 79"/>
          <p:cNvSpPr>
            <a:spLocks noChangeArrowheads="1"/>
          </p:cNvSpPr>
          <p:nvPr/>
        </p:nvSpPr>
        <p:spPr bwMode="auto">
          <a:xfrm>
            <a:off x="1619250" y="6165850"/>
            <a:ext cx="576263" cy="252413"/>
          </a:xfrm>
          <a:prstGeom prst="wedgeRoundRectCallout">
            <a:avLst>
              <a:gd name="adj1" fmla="val 534023"/>
              <a:gd name="adj2" fmla="val 31759"/>
              <a:gd name="adj3" fmla="val 16667"/>
            </a:avLst>
          </a:prstGeom>
          <a:solidFill>
            <a:srgbClr val="CCFFCC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000">
                <a:latin typeface="Arial" charset="0"/>
              </a:rPr>
              <a:t>LVDS</a:t>
            </a:r>
          </a:p>
        </p:txBody>
      </p:sp>
      <p:pic>
        <p:nvPicPr>
          <p:cNvPr id="20504" name="Picture 80" descr="AROM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04320" y="1564236"/>
            <a:ext cx="804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5" name="AutoShape 81"/>
          <p:cNvSpPr>
            <a:spLocks noChangeArrowheads="1"/>
          </p:cNvSpPr>
          <p:nvPr/>
        </p:nvSpPr>
        <p:spPr bwMode="auto">
          <a:xfrm>
            <a:off x="323850" y="765174"/>
            <a:ext cx="2386013" cy="3025775"/>
          </a:xfrm>
          <a:prstGeom prst="wedgeRoundRectCallout">
            <a:avLst>
              <a:gd name="adj1" fmla="val 69759"/>
              <a:gd name="adj2" fmla="val 76676"/>
              <a:gd name="adj3" fmla="val 16667"/>
            </a:avLst>
          </a:prstGeom>
          <a:noFill/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 sz="1000">
              <a:latin typeface="Arial" charset="0"/>
            </a:endParaRPr>
          </a:p>
        </p:txBody>
      </p:sp>
      <p:sp>
        <p:nvSpPr>
          <p:cNvPr id="20506" name="AutoShape 82"/>
          <p:cNvSpPr>
            <a:spLocks noChangeArrowheads="1"/>
          </p:cNvSpPr>
          <p:nvPr/>
        </p:nvSpPr>
        <p:spPr bwMode="auto">
          <a:xfrm>
            <a:off x="2809876" y="765175"/>
            <a:ext cx="2428875" cy="2001838"/>
          </a:xfrm>
          <a:prstGeom prst="wedgeRoundRectCallout">
            <a:avLst>
              <a:gd name="adj1" fmla="val -21716"/>
              <a:gd name="adj2" fmla="val 132355"/>
              <a:gd name="adj3" fmla="val 16667"/>
            </a:avLst>
          </a:prstGeom>
          <a:noFill/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 sz="1000">
              <a:latin typeface="Arial" charset="0"/>
            </a:endParaRPr>
          </a:p>
        </p:txBody>
      </p:sp>
      <p:sp>
        <p:nvSpPr>
          <p:cNvPr id="20507" name="AutoShape 83"/>
          <p:cNvSpPr>
            <a:spLocks noChangeArrowheads="1"/>
          </p:cNvSpPr>
          <p:nvPr/>
        </p:nvSpPr>
        <p:spPr bwMode="auto">
          <a:xfrm>
            <a:off x="5364163" y="765175"/>
            <a:ext cx="3636962" cy="2879725"/>
          </a:xfrm>
          <a:prstGeom prst="wedgeRoundRectCallout">
            <a:avLst>
              <a:gd name="adj1" fmla="val -76449"/>
              <a:gd name="adj2" fmla="val 77838"/>
              <a:gd name="adj3" fmla="val 16667"/>
            </a:avLst>
          </a:prstGeom>
          <a:noFill/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 sz="10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0508" name="Group 84"/>
          <p:cNvGrpSpPr>
            <a:grpSpLocks/>
          </p:cNvGrpSpPr>
          <p:nvPr/>
        </p:nvGrpSpPr>
        <p:grpSpPr bwMode="auto">
          <a:xfrm>
            <a:off x="5654675" y="1290638"/>
            <a:ext cx="727075" cy="1187450"/>
            <a:chOff x="3583" y="1026"/>
            <a:chExt cx="458" cy="748"/>
          </a:xfrm>
        </p:grpSpPr>
        <p:pic>
          <p:nvPicPr>
            <p:cNvPr id="20531" name="Picture 85" descr="IPHC18032013_Page_0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" y="1026"/>
              <a:ext cx="45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2" name="Picture 86" descr="IPHC18032013_Page_0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" y="1033"/>
              <a:ext cx="338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09" name="AutoShape 87"/>
          <p:cNvSpPr>
            <a:spLocks noChangeArrowheads="1"/>
          </p:cNvSpPr>
          <p:nvPr/>
        </p:nvSpPr>
        <p:spPr bwMode="auto">
          <a:xfrm>
            <a:off x="503238" y="4005263"/>
            <a:ext cx="1655762" cy="1476375"/>
          </a:xfrm>
          <a:prstGeom prst="wedgeRoundRectCallout">
            <a:avLst>
              <a:gd name="adj1" fmla="val 87870"/>
              <a:gd name="adj2" fmla="val 83227"/>
              <a:gd name="adj3" fmla="val 16667"/>
            </a:avLst>
          </a:prstGeom>
          <a:noFill/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 sz="1000">
              <a:latin typeface="Arial" charset="0"/>
            </a:endParaRPr>
          </a:p>
        </p:txBody>
      </p:sp>
      <p:sp>
        <p:nvSpPr>
          <p:cNvPr id="20510" name="Text Box 88"/>
          <p:cNvSpPr txBox="1">
            <a:spLocks noChangeArrowheads="1"/>
          </p:cNvSpPr>
          <p:nvPr/>
        </p:nvSpPr>
        <p:spPr bwMode="auto">
          <a:xfrm>
            <a:off x="512763" y="3979863"/>
            <a:ext cx="163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u="sng"/>
              <a:t>Zero Suppress Logic</a:t>
            </a:r>
          </a:p>
        </p:txBody>
      </p:sp>
      <p:grpSp>
        <p:nvGrpSpPr>
          <p:cNvPr id="20511" name="Group 89"/>
          <p:cNvGrpSpPr>
            <a:grpSpLocks/>
          </p:cNvGrpSpPr>
          <p:nvPr/>
        </p:nvGrpSpPr>
        <p:grpSpPr bwMode="auto">
          <a:xfrm>
            <a:off x="6745288" y="1399233"/>
            <a:ext cx="727075" cy="1187450"/>
            <a:chOff x="3583" y="1026"/>
            <a:chExt cx="458" cy="748"/>
          </a:xfrm>
        </p:grpSpPr>
        <p:pic>
          <p:nvPicPr>
            <p:cNvPr id="20529" name="Picture 90" descr="IPHC18032013_Page_0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" y="1026"/>
              <a:ext cx="45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0" name="Picture 91" descr="IPHC18032013_Page_0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" y="1033"/>
              <a:ext cx="338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2" name="Picture 92" descr="IPHC18032013_Page_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16284" y="1522413"/>
            <a:ext cx="5032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3" name="Picture 96" descr="IPHC18032013_Page_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6575" y="2744788"/>
            <a:ext cx="11874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5" name="Picture 98" descr="IPHC18032013_Page_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03913" y="2852738"/>
            <a:ext cx="11874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6" name="Picture 99" descr="IPHC18032013_Page_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4" r="3424"/>
          <a:stretch>
            <a:fillRect/>
          </a:stretch>
        </p:blipFill>
        <p:spPr bwMode="auto">
          <a:xfrm>
            <a:off x="647700" y="1412875"/>
            <a:ext cx="7874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7" name="Picture 100" descr="IPHC18032013_Page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7200" y="1844675"/>
            <a:ext cx="8366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18" name="Group 101"/>
          <p:cNvGrpSpPr>
            <a:grpSpLocks/>
          </p:cNvGrpSpPr>
          <p:nvPr/>
        </p:nvGrpSpPr>
        <p:grpSpPr bwMode="auto">
          <a:xfrm>
            <a:off x="6924675" y="1521470"/>
            <a:ext cx="727075" cy="1187450"/>
            <a:chOff x="3583" y="1026"/>
            <a:chExt cx="458" cy="748"/>
          </a:xfrm>
        </p:grpSpPr>
        <p:pic>
          <p:nvPicPr>
            <p:cNvPr id="20527" name="Picture 102" descr="IPHC18032013_Page_0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" y="1026"/>
              <a:ext cx="45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8" name="Picture 103" descr="IPHC18032013_Page_0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" y="1033"/>
              <a:ext cx="338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9" name="Picture 105" descr="AROM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24970" y="1635673"/>
            <a:ext cx="804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0" name="Picture 106" descr="AROM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201" y="1707111"/>
            <a:ext cx="804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rme en L 4"/>
          <p:cNvSpPr/>
          <p:nvPr/>
        </p:nvSpPr>
        <p:spPr bwMode="auto">
          <a:xfrm rot="5400000">
            <a:off x="2201070" y="-1318419"/>
            <a:ext cx="4849812" cy="8893175"/>
          </a:xfrm>
          <a:prstGeom prst="corner">
            <a:avLst>
              <a:gd name="adj1" fmla="val 45181"/>
              <a:gd name="adj2" fmla="val 62960"/>
            </a:avLst>
          </a:prstGeom>
          <a:noFill/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263525" indent="-263525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fr-FR"/>
          </a:p>
        </p:txBody>
      </p:sp>
      <p:sp>
        <p:nvSpPr>
          <p:cNvPr id="20522" name="Text Box 71"/>
          <p:cNvSpPr txBox="1">
            <a:spLocks noChangeArrowheads="1"/>
          </p:cNvSpPr>
          <p:nvPr/>
        </p:nvSpPr>
        <p:spPr bwMode="auto">
          <a:xfrm>
            <a:off x="539271" y="6470546"/>
            <a:ext cx="66219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2000" dirty="0"/>
              <a:t>Engineering </a:t>
            </a:r>
            <a:r>
              <a:rPr lang="fr-FR" sz="2000" dirty="0" err="1" smtClean="0"/>
              <a:t>Run</a:t>
            </a:r>
            <a:r>
              <a:rPr lang="fr-FR" sz="2000" dirty="0" smtClean="0"/>
              <a:t>: </a:t>
            </a:r>
            <a:r>
              <a:rPr lang="fr-FR" sz="2000" dirty="0" err="1" smtClean="0"/>
              <a:t>Submitted</a:t>
            </a:r>
            <a:r>
              <a:rPr lang="fr-FR" sz="2000" dirty="0" smtClean="0"/>
              <a:t> </a:t>
            </a:r>
            <a:r>
              <a:rPr lang="fr-FR" sz="2000" dirty="0" smtClean="0"/>
              <a:t>March 13 – </a:t>
            </a:r>
            <a:r>
              <a:rPr lang="fr-FR" sz="2000" dirty="0" err="1" smtClean="0"/>
              <a:t>Delivered</a:t>
            </a:r>
            <a:r>
              <a:rPr lang="fr-FR" sz="2000" dirty="0" smtClean="0"/>
              <a:t> July 13  </a:t>
            </a:r>
            <a:endParaRPr lang="fr-FR" sz="2000" dirty="0"/>
          </a:p>
        </p:txBody>
      </p:sp>
      <p:sp>
        <p:nvSpPr>
          <p:cNvPr id="20523" name="Rectangle 2"/>
          <p:cNvSpPr>
            <a:spLocks noChangeArrowheads="1"/>
          </p:cNvSpPr>
          <p:nvPr/>
        </p:nvSpPr>
        <p:spPr bwMode="auto">
          <a:xfrm>
            <a:off x="179388" y="5626100"/>
            <a:ext cx="2205037" cy="863600"/>
          </a:xfrm>
          <a:prstGeom prst="rect">
            <a:avLst/>
          </a:prstGeom>
          <a:noFill/>
          <a:ln w="3175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marL="263525" indent="-263525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fr-FR"/>
          </a:p>
        </p:txBody>
      </p:sp>
      <p:sp>
        <p:nvSpPr>
          <p:cNvPr id="20524" name="Text Box 71"/>
          <p:cNvSpPr txBox="1">
            <a:spLocks noChangeArrowheads="1"/>
          </p:cNvSpPr>
          <p:nvPr/>
        </p:nvSpPr>
        <p:spPr bwMode="auto">
          <a:xfrm>
            <a:off x="136525" y="6000750"/>
            <a:ext cx="1195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00B050"/>
                </a:solidFill>
              </a:rPr>
              <a:t>Previous runs</a:t>
            </a:r>
          </a:p>
        </p:txBody>
      </p:sp>
      <p:sp>
        <p:nvSpPr>
          <p:cNvPr id="20525" name="Text Box 71"/>
          <p:cNvSpPr txBox="1">
            <a:spLocks noChangeArrowheads="1"/>
          </p:cNvSpPr>
          <p:nvPr/>
        </p:nvSpPr>
        <p:spPr bwMode="auto">
          <a:xfrm>
            <a:off x="4119253" y="1905548"/>
            <a:ext cx="1000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August run</a:t>
            </a:r>
          </a:p>
        </p:txBody>
      </p:sp>
      <p:sp>
        <p:nvSpPr>
          <p:cNvPr id="20526" name="Text Box 71"/>
          <p:cNvSpPr txBox="1">
            <a:spLocks noChangeArrowheads="1"/>
          </p:cNvSpPr>
          <p:nvPr/>
        </p:nvSpPr>
        <p:spPr bwMode="auto">
          <a:xfrm>
            <a:off x="5628167" y="2809201"/>
            <a:ext cx="1193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0" i="1" dirty="0">
                <a:solidFill>
                  <a:schemeClr val="bg1"/>
                </a:solidFill>
              </a:rPr>
              <a:t>Previous runs</a:t>
            </a:r>
          </a:p>
        </p:txBody>
      </p:sp>
      <p:sp>
        <p:nvSpPr>
          <p:cNvPr id="113" name="Text Box 67"/>
          <p:cNvSpPr txBox="1">
            <a:spLocks noChangeArrowheads="1"/>
          </p:cNvSpPr>
          <p:nvPr/>
        </p:nvSpPr>
        <p:spPr bwMode="auto">
          <a:xfrm>
            <a:off x="1593677" y="1368524"/>
            <a:ext cx="9877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0" i="1" dirty="0" smtClean="0"/>
              <a:t>2D/</a:t>
            </a:r>
            <a:r>
              <a:rPr lang="fr-FR" sz="1400" b="0" i="1" dirty="0" err="1" smtClean="0"/>
              <a:t>column</a:t>
            </a:r>
            <a:endParaRPr lang="fr-FR" sz="1400" b="0" i="1" dirty="0"/>
          </a:p>
        </p:txBody>
      </p:sp>
      <p:sp>
        <p:nvSpPr>
          <p:cNvPr id="115" name="Text Box 67"/>
          <p:cNvSpPr txBox="1">
            <a:spLocks noChangeArrowheads="1"/>
          </p:cNvSpPr>
          <p:nvPr/>
        </p:nvSpPr>
        <p:spPr bwMode="auto">
          <a:xfrm>
            <a:off x="2843808" y="1124744"/>
            <a:ext cx="12083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1400" b="0" i="1" dirty="0" err="1" smtClean="0"/>
              <a:t>InPix</a:t>
            </a:r>
            <a:r>
              <a:rPr lang="fr-FR" sz="1400" b="0" i="1" dirty="0" smtClean="0"/>
              <a:t> </a:t>
            </a:r>
            <a:r>
              <a:rPr lang="fr-FR" sz="1400" b="0" i="1" dirty="0" err="1" smtClean="0"/>
              <a:t>Discri</a:t>
            </a:r>
            <a:endParaRPr lang="fr-FR" sz="1400" b="0" i="1" dirty="0" smtClean="0"/>
          </a:p>
          <a:p>
            <a:r>
              <a:rPr lang="fr-FR" sz="1400" b="0" i="1" dirty="0" smtClean="0"/>
              <a:t>Proof of Concept</a:t>
            </a:r>
            <a:endParaRPr lang="fr-FR" sz="1400" b="0" i="1" dirty="0"/>
          </a:p>
        </p:txBody>
      </p:sp>
      <p:sp>
        <p:nvSpPr>
          <p:cNvPr id="116" name="Text Box 67"/>
          <p:cNvSpPr txBox="1">
            <a:spLocks noChangeArrowheads="1"/>
          </p:cNvSpPr>
          <p:nvPr/>
        </p:nvSpPr>
        <p:spPr bwMode="auto">
          <a:xfrm>
            <a:off x="4269779" y="1160748"/>
            <a:ext cx="9142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400" b="0" i="1" dirty="0" err="1" smtClean="0"/>
              <a:t>Ro</a:t>
            </a:r>
            <a:r>
              <a:rPr lang="fr-FR" sz="1400" b="0" i="1" dirty="0" smtClean="0"/>
              <a:t> </a:t>
            </a:r>
            <a:r>
              <a:rPr lang="fr-FR" sz="1400" b="0" i="1" dirty="0" err="1" smtClean="0"/>
              <a:t>Arch</a:t>
            </a:r>
            <a:r>
              <a:rPr lang="fr-FR" sz="1400" b="0" i="1" dirty="0" smtClean="0"/>
              <a:t/>
            </a:r>
            <a:br>
              <a:rPr lang="fr-FR" sz="1400" b="0" i="1" dirty="0" smtClean="0"/>
            </a:br>
            <a:r>
              <a:rPr lang="fr-FR" sz="1400" b="0" i="1" dirty="0" smtClean="0"/>
              <a:t>Slow Control</a:t>
            </a:r>
            <a:endParaRPr lang="fr-FR" sz="1400" b="0" i="1" dirty="0"/>
          </a:p>
        </p:txBody>
      </p:sp>
      <p:sp>
        <p:nvSpPr>
          <p:cNvPr id="117" name="Text Box 67"/>
          <p:cNvSpPr txBox="1">
            <a:spLocks noChangeArrowheads="1"/>
          </p:cNvSpPr>
          <p:nvPr/>
        </p:nvSpPr>
        <p:spPr bwMode="auto">
          <a:xfrm>
            <a:off x="5704403" y="1059265"/>
            <a:ext cx="6500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400" b="0" i="1" dirty="0" err="1" smtClean="0"/>
              <a:t>Amp</a:t>
            </a:r>
            <a:r>
              <a:rPr lang="fr-FR" sz="1400" b="0" i="1" dirty="0" smtClean="0"/>
              <a:t> </a:t>
            </a:r>
            <a:r>
              <a:rPr lang="fr-FR" sz="1400" b="0" i="1" dirty="0" err="1" smtClean="0"/>
              <a:t>Opt</a:t>
            </a:r>
            <a:endParaRPr lang="fr-FR" sz="1400" b="0" i="1" dirty="0"/>
          </a:p>
        </p:txBody>
      </p:sp>
      <p:sp>
        <p:nvSpPr>
          <p:cNvPr id="118" name="Text Box 67"/>
          <p:cNvSpPr txBox="1">
            <a:spLocks noChangeArrowheads="1"/>
          </p:cNvSpPr>
          <p:nvPr/>
        </p:nvSpPr>
        <p:spPr bwMode="auto">
          <a:xfrm>
            <a:off x="6789997" y="1114247"/>
            <a:ext cx="70737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400" b="0" i="1" dirty="0" smtClean="0"/>
              <a:t>RTS Noise</a:t>
            </a:r>
            <a:endParaRPr lang="fr-FR" sz="1400" b="0" i="1" dirty="0"/>
          </a:p>
        </p:txBody>
      </p:sp>
      <p:sp>
        <p:nvSpPr>
          <p:cNvPr id="119" name="Text Box 67"/>
          <p:cNvSpPr txBox="1">
            <a:spLocks noChangeArrowheads="1"/>
          </p:cNvSpPr>
          <p:nvPr/>
        </p:nvSpPr>
        <p:spPr bwMode="auto">
          <a:xfrm>
            <a:off x="7927398" y="1052736"/>
            <a:ext cx="7758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400" b="0" i="1" dirty="0" smtClean="0"/>
              <a:t>Px Pitch</a:t>
            </a:r>
            <a:endParaRPr lang="fr-FR" sz="1400" b="0" i="1" dirty="0"/>
          </a:p>
          <a:p>
            <a:pPr algn="ctr"/>
            <a:r>
              <a:rPr lang="fr-FR" sz="1400" b="0" i="1" dirty="0" smtClean="0"/>
              <a:t>&amp; Diode </a:t>
            </a:r>
            <a:r>
              <a:rPr lang="fr-FR" sz="1400" b="0" i="1" dirty="0" err="1" smtClean="0"/>
              <a:t>Sz</a:t>
            </a:r>
            <a:endParaRPr lang="fr-FR" sz="1400" b="0" i="1" dirty="0"/>
          </a:p>
        </p:txBody>
      </p:sp>
      <p:sp>
        <p:nvSpPr>
          <p:cNvPr id="120" name="Text Box 67"/>
          <p:cNvSpPr txBox="1">
            <a:spLocks noChangeArrowheads="1"/>
          </p:cNvSpPr>
          <p:nvPr/>
        </p:nvSpPr>
        <p:spPr bwMode="auto">
          <a:xfrm>
            <a:off x="5400355" y="2492896"/>
            <a:ext cx="15256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0" i="1" dirty="0" smtClean="0"/>
              <a:t>0.18µm Validation</a:t>
            </a:r>
            <a:endParaRPr lang="fr-FR" sz="1400" b="0" i="1" dirty="0"/>
          </a:p>
        </p:txBody>
      </p:sp>
      <p:sp>
        <p:nvSpPr>
          <p:cNvPr id="2" name="Rectangle 1"/>
          <p:cNvSpPr/>
          <p:nvPr/>
        </p:nvSpPr>
        <p:spPr>
          <a:xfrm>
            <a:off x="484506" y="1016000"/>
            <a:ext cx="994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0" dirty="0"/>
              <a:t>1D/</a:t>
            </a:r>
            <a:r>
              <a:rPr lang="fr-FR" sz="1400" b="0" dirty="0" err="1"/>
              <a:t>colunm</a:t>
            </a:r>
            <a:endParaRPr lang="fr-FR" sz="1400" b="0" dirty="0"/>
          </a:p>
        </p:txBody>
      </p:sp>
      <p:sp>
        <p:nvSpPr>
          <p:cNvPr id="20498" name="Text Box 74"/>
          <p:cNvSpPr txBox="1">
            <a:spLocks noChangeArrowheads="1"/>
          </p:cNvSpPr>
          <p:nvPr/>
        </p:nvSpPr>
        <p:spPr bwMode="auto">
          <a:xfrm>
            <a:off x="5606247" y="1844824"/>
            <a:ext cx="82234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 b="0" dirty="0"/>
              <a:t>MIMOSA-32FEE</a:t>
            </a:r>
          </a:p>
        </p:txBody>
      </p:sp>
      <p:sp>
        <p:nvSpPr>
          <p:cNvPr id="20499" name="Text Box 75"/>
          <p:cNvSpPr txBox="1">
            <a:spLocks noChangeArrowheads="1"/>
          </p:cNvSpPr>
          <p:nvPr/>
        </p:nvSpPr>
        <p:spPr bwMode="auto">
          <a:xfrm>
            <a:off x="6821967" y="1961357"/>
            <a:ext cx="72135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 b="0"/>
              <a:t>MIMOSA-32N</a:t>
            </a:r>
          </a:p>
        </p:txBody>
      </p:sp>
      <p:sp>
        <p:nvSpPr>
          <p:cNvPr id="20500" name="Text Box 76"/>
          <p:cNvSpPr txBox="1">
            <a:spLocks noChangeArrowheads="1"/>
          </p:cNvSpPr>
          <p:nvPr/>
        </p:nvSpPr>
        <p:spPr bwMode="auto">
          <a:xfrm>
            <a:off x="7993945" y="2033290"/>
            <a:ext cx="63799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000" b="0" dirty="0">
                <a:solidFill>
                  <a:schemeClr val="bg1"/>
                </a:solidFill>
              </a:rPr>
              <a:t>MIMOSA-34</a:t>
            </a:r>
          </a:p>
        </p:txBody>
      </p:sp>
      <p:sp>
        <p:nvSpPr>
          <p:cNvPr id="20514" name="Text Box 97"/>
          <p:cNvSpPr txBox="1">
            <a:spLocks noChangeArrowheads="1"/>
          </p:cNvSpPr>
          <p:nvPr/>
        </p:nvSpPr>
        <p:spPr bwMode="auto">
          <a:xfrm>
            <a:off x="5915797" y="3230562"/>
            <a:ext cx="11208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000" b="0" dirty="0">
                <a:solidFill>
                  <a:schemeClr val="bg1"/>
                </a:solidFill>
              </a:rPr>
              <a:t>MIMOSA-32 &amp; ter</a:t>
            </a:r>
          </a:p>
        </p:txBody>
      </p:sp>
      <p:pic>
        <p:nvPicPr>
          <p:cNvPr id="12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644" y="4253415"/>
            <a:ext cx="1961356" cy="257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8313"/>
          </a:xfrm>
        </p:spPr>
        <p:txBody>
          <a:bodyPr/>
          <a:lstStyle/>
          <a:p>
            <a:r>
              <a:rPr lang="en-GB" dirty="0"/>
              <a:t>Development Steps toward MISTRAL &amp; ASTRAL </a:t>
            </a:r>
            <a:r>
              <a:rPr lang="en-GB" dirty="0" smtClean="0"/>
              <a:t>-2-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397410"/>
            <a:ext cx="6507163" cy="431900"/>
          </a:xfrm>
        </p:spPr>
        <p:txBody>
          <a:bodyPr/>
          <a:lstStyle/>
          <a:p>
            <a:pPr marL="263525" lvl="2" indent="-263525">
              <a:buSzPct val="75000"/>
            </a:pPr>
            <a:r>
              <a:rPr lang="en-GB" altLang="fr-FR" sz="1800" i="1" dirty="0" smtClean="0"/>
              <a:t>Upstream Mistral:  Pixel </a:t>
            </a:r>
            <a:r>
              <a:rPr lang="en-GB" altLang="fr-FR" sz="1800" i="1" dirty="0" err="1" smtClean="0"/>
              <a:t>Mx</a:t>
            </a:r>
            <a:r>
              <a:rPr lang="en-GB" altLang="fr-FR" sz="1800" i="1" dirty="0" smtClean="0"/>
              <a:t> with End-of-column discrimination</a:t>
            </a:r>
            <a:endParaRPr lang="en-GB" altLang="fr-FR" sz="1800" i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F6C1E-D40A-4991-B67D-FF846FBCF810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grpSp>
        <p:nvGrpSpPr>
          <p:cNvPr id="646" name="Groupe 645"/>
          <p:cNvGrpSpPr/>
          <p:nvPr/>
        </p:nvGrpSpPr>
        <p:grpSpPr>
          <a:xfrm>
            <a:off x="73025" y="774179"/>
            <a:ext cx="9070975" cy="3590925"/>
            <a:chOff x="73025" y="774179"/>
            <a:chExt cx="9070975" cy="3590925"/>
          </a:xfrm>
        </p:grpSpPr>
        <p:sp>
          <p:nvSpPr>
            <p:cNvPr id="6" name="Text Box 553"/>
            <p:cNvSpPr txBox="1">
              <a:spLocks noChangeArrowheads="1"/>
            </p:cNvSpPr>
            <p:nvPr/>
          </p:nvSpPr>
          <p:spPr bwMode="auto">
            <a:xfrm>
              <a:off x="8197850" y="780529"/>
              <a:ext cx="946150" cy="312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0" bIns="10800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20000"/>
                </a:spcBef>
                <a:buFont typeface="Wingdings" pitchFamily="2" charset="2"/>
                <a:buNone/>
              </a:pPr>
              <a:r>
                <a:rPr lang="en-GB" altLang="fr-FR" sz="1000">
                  <a:solidFill>
                    <a:schemeClr val="bg2"/>
                  </a:solidFill>
                  <a:latin typeface="Calibri" pitchFamily="34" charset="0"/>
                </a:rPr>
                <a:t>Layout of 2 discri.</a:t>
              </a:r>
            </a:p>
            <a:p>
              <a:pPr>
                <a:lnSpc>
                  <a:spcPct val="85000"/>
                </a:lnSpc>
                <a:spcBef>
                  <a:spcPct val="20000"/>
                </a:spcBef>
                <a:buFont typeface="Wingdings" pitchFamily="2" charset="2"/>
                <a:buNone/>
              </a:pPr>
              <a:r>
                <a:rPr lang="en-GB" altLang="fr-FR" sz="1000">
                  <a:solidFill>
                    <a:schemeClr val="bg2"/>
                  </a:solidFill>
                  <a:latin typeface="Calibri" pitchFamily="34" charset="0"/>
                </a:rPr>
                <a:t>      (1 columns)</a:t>
              </a:r>
            </a:p>
          </p:txBody>
        </p:sp>
        <p:sp>
          <p:nvSpPr>
            <p:cNvPr id="7" name="Line 555"/>
            <p:cNvSpPr>
              <a:spLocks noChangeShapeType="1"/>
            </p:cNvSpPr>
            <p:nvPr/>
          </p:nvSpPr>
          <p:spPr bwMode="auto">
            <a:xfrm>
              <a:off x="9053513" y="1086917"/>
              <a:ext cx="0" cy="3278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 Box 556"/>
            <p:cNvSpPr txBox="1">
              <a:spLocks noChangeArrowheads="1"/>
            </p:cNvSpPr>
            <p:nvPr/>
          </p:nvSpPr>
          <p:spPr bwMode="auto">
            <a:xfrm rot="10800000">
              <a:off x="8956675" y="2429942"/>
              <a:ext cx="152400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lIns="0" tIns="0" rIns="0" bIns="0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fr-FR" altLang="fr-FR" sz="1000" dirty="0">
                  <a:solidFill>
                    <a:schemeClr val="bg2"/>
                  </a:solidFill>
                  <a:latin typeface="Calibri" pitchFamily="34" charset="0"/>
                </a:rPr>
                <a:t>~300 µm</a:t>
              </a:r>
            </a:p>
          </p:txBody>
        </p:sp>
        <p:pic>
          <p:nvPicPr>
            <p:cNvPr id="9" name="Picture 551" descr="discri_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876"/>
            <a:stretch>
              <a:fillRect/>
            </a:stretch>
          </p:blipFill>
          <p:spPr bwMode="auto">
            <a:xfrm>
              <a:off x="8716963" y="1088504"/>
              <a:ext cx="247650" cy="327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567"/>
            <p:cNvSpPr>
              <a:spLocks noChangeShapeType="1"/>
            </p:cNvSpPr>
            <p:nvPr/>
          </p:nvSpPr>
          <p:spPr bwMode="auto">
            <a:xfrm flipH="1">
              <a:off x="2446338" y="829742"/>
              <a:ext cx="1587" cy="23812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568"/>
            <p:cNvSpPr>
              <a:spLocks noChangeShapeType="1"/>
            </p:cNvSpPr>
            <p:nvPr/>
          </p:nvSpPr>
          <p:spPr bwMode="auto">
            <a:xfrm flipH="1">
              <a:off x="1943100" y="929754"/>
              <a:ext cx="39687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 Box 569"/>
            <p:cNvSpPr txBox="1">
              <a:spLocks noChangeArrowheads="1"/>
            </p:cNvSpPr>
            <p:nvPr/>
          </p:nvSpPr>
          <p:spPr bwMode="auto">
            <a:xfrm>
              <a:off x="1042988" y="774179"/>
              <a:ext cx="9286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GB" altLang="fr-FR" sz="1400">
                  <a:solidFill>
                    <a:schemeClr val="bg2"/>
                  </a:solidFill>
                  <a:latin typeface="Calibri" pitchFamily="34" charset="0"/>
                </a:rPr>
                <a:t>Pixel level</a:t>
              </a:r>
            </a:p>
          </p:txBody>
        </p:sp>
        <p:sp>
          <p:nvSpPr>
            <p:cNvPr id="13" name="Line 570"/>
            <p:cNvSpPr>
              <a:spLocks noChangeShapeType="1"/>
            </p:cNvSpPr>
            <p:nvPr/>
          </p:nvSpPr>
          <p:spPr bwMode="auto">
            <a:xfrm>
              <a:off x="2516188" y="929754"/>
              <a:ext cx="39846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 Box 571"/>
            <p:cNvSpPr txBox="1">
              <a:spLocks noChangeArrowheads="1"/>
            </p:cNvSpPr>
            <p:nvPr/>
          </p:nvSpPr>
          <p:spPr bwMode="auto">
            <a:xfrm>
              <a:off x="2940050" y="774179"/>
              <a:ext cx="11430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GB" altLang="fr-FR" sz="1400">
                  <a:solidFill>
                    <a:schemeClr val="bg2"/>
                  </a:solidFill>
                  <a:latin typeface="Calibri" pitchFamily="34" charset="0"/>
                </a:rPr>
                <a:t>Column level</a:t>
              </a:r>
            </a:p>
          </p:txBody>
        </p:sp>
        <p:pic>
          <p:nvPicPr>
            <p:cNvPr id="15" name="Picture 57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975" y="2305323"/>
              <a:ext cx="539750" cy="757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16" name="Object 60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3049163"/>
                </p:ext>
              </p:extLst>
            </p:nvPr>
          </p:nvGraphicFramePr>
          <p:xfrm>
            <a:off x="73025" y="942454"/>
            <a:ext cx="8459788" cy="1833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640" name="Visio" r:id="rId5" imgW="17628065" imgH="3782168" progId="Visio.Drawing.11">
                    <p:embed/>
                  </p:oleObj>
                </mc:Choice>
                <mc:Fallback>
                  <p:oleObj name="Visio" r:id="rId5" imgW="17628065" imgH="3782168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25" y="942454"/>
                          <a:ext cx="8459788" cy="1833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8" name="Groupe 647"/>
          <p:cNvGrpSpPr/>
          <p:nvPr/>
        </p:nvGrpSpPr>
        <p:grpSpPr>
          <a:xfrm>
            <a:off x="73026" y="3292450"/>
            <a:ext cx="7996237" cy="1936750"/>
            <a:chOff x="73026" y="3220442"/>
            <a:chExt cx="7996237" cy="1936750"/>
          </a:xfrm>
        </p:grpSpPr>
        <p:sp>
          <p:nvSpPr>
            <p:cNvPr id="17" name="Text Box 67"/>
            <p:cNvSpPr txBox="1">
              <a:spLocks noChangeArrowheads="1"/>
            </p:cNvSpPr>
            <p:nvPr/>
          </p:nvSpPr>
          <p:spPr bwMode="auto">
            <a:xfrm>
              <a:off x="7235826" y="3220442"/>
              <a:ext cx="517525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fr-FR" altLang="fr-FR" sz="1000">
                  <a:latin typeface="Calibri" pitchFamily="34" charset="0"/>
                </a:rPr>
                <a:t>44 µm</a:t>
              </a:r>
            </a:p>
          </p:txBody>
        </p:sp>
        <p:sp>
          <p:nvSpPr>
            <p:cNvPr id="18" name="Text Box 68"/>
            <p:cNvSpPr txBox="1">
              <a:spLocks noChangeArrowheads="1"/>
            </p:cNvSpPr>
            <p:nvPr/>
          </p:nvSpPr>
          <p:spPr bwMode="auto">
            <a:xfrm rot="16200000">
              <a:off x="6632576" y="4069755"/>
              <a:ext cx="517525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fr-FR" altLang="fr-FR" sz="1000">
                  <a:latin typeface="Calibri" pitchFamily="34" charset="0"/>
                </a:rPr>
                <a:t>66 µm</a:t>
              </a:r>
            </a:p>
          </p:txBody>
        </p:sp>
        <p:sp>
          <p:nvSpPr>
            <p:cNvPr id="19" name="Text Box 69"/>
            <p:cNvSpPr txBox="1">
              <a:spLocks noChangeArrowheads="1"/>
            </p:cNvSpPr>
            <p:nvPr/>
          </p:nvSpPr>
          <p:spPr bwMode="auto">
            <a:xfrm>
              <a:off x="7127876" y="4882555"/>
              <a:ext cx="8096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fr-FR" altLang="fr-FR" sz="1200">
                  <a:latin typeface="Calibri" pitchFamily="34" charset="0"/>
                </a:rPr>
                <a:t>2x2 pixels</a:t>
              </a: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76" y="3406180"/>
              <a:ext cx="1068387" cy="14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1" name="Object 9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742570"/>
                </p:ext>
              </p:extLst>
            </p:nvPr>
          </p:nvGraphicFramePr>
          <p:xfrm>
            <a:off x="73026" y="3245842"/>
            <a:ext cx="6096000" cy="158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641" name="Visio" r:id="rId8" imgW="12525851" imgH="3261360" progId="Visio.Drawing.11">
                    <p:embed/>
                  </p:oleObj>
                </mc:Choice>
                <mc:Fallback>
                  <p:oleObj name="Visio" r:id="rId8" imgW="12525851" imgH="3261360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26" y="3245842"/>
                          <a:ext cx="6096000" cy="158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1238"/>
          <p:cNvGrpSpPr>
            <a:grpSpLocks/>
          </p:cNvGrpSpPr>
          <p:nvPr/>
        </p:nvGrpSpPr>
        <p:grpSpPr bwMode="auto">
          <a:xfrm>
            <a:off x="96838" y="5235893"/>
            <a:ext cx="5794375" cy="1604962"/>
            <a:chOff x="612" y="809"/>
            <a:chExt cx="3650" cy="1011"/>
          </a:xfrm>
        </p:grpSpPr>
        <p:sp>
          <p:nvSpPr>
            <p:cNvPr id="23" name="Rectangle 621"/>
            <p:cNvSpPr>
              <a:spLocks noChangeArrowheads="1"/>
            </p:cNvSpPr>
            <p:nvPr/>
          </p:nvSpPr>
          <p:spPr bwMode="auto">
            <a:xfrm>
              <a:off x="988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Rectangle 622"/>
            <p:cNvSpPr>
              <a:spLocks noChangeArrowheads="1"/>
            </p:cNvSpPr>
            <p:nvPr/>
          </p:nvSpPr>
          <p:spPr bwMode="auto">
            <a:xfrm>
              <a:off x="988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Rectangle 623"/>
            <p:cNvSpPr>
              <a:spLocks noChangeArrowheads="1"/>
            </p:cNvSpPr>
            <p:nvPr/>
          </p:nvSpPr>
          <p:spPr bwMode="auto">
            <a:xfrm>
              <a:off x="988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Rectangle 624"/>
            <p:cNvSpPr>
              <a:spLocks noChangeArrowheads="1"/>
            </p:cNvSpPr>
            <p:nvPr/>
          </p:nvSpPr>
          <p:spPr bwMode="auto">
            <a:xfrm>
              <a:off x="988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Rectangle 625"/>
            <p:cNvSpPr>
              <a:spLocks noChangeArrowheads="1"/>
            </p:cNvSpPr>
            <p:nvPr/>
          </p:nvSpPr>
          <p:spPr bwMode="auto">
            <a:xfrm>
              <a:off x="988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Rectangle 626"/>
            <p:cNvSpPr>
              <a:spLocks noChangeArrowheads="1"/>
            </p:cNvSpPr>
            <p:nvPr/>
          </p:nvSpPr>
          <p:spPr bwMode="auto">
            <a:xfrm>
              <a:off x="988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Rectangle 627"/>
            <p:cNvSpPr>
              <a:spLocks noChangeArrowheads="1"/>
            </p:cNvSpPr>
            <p:nvPr/>
          </p:nvSpPr>
          <p:spPr bwMode="auto">
            <a:xfrm>
              <a:off x="988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Rectangle 628"/>
            <p:cNvSpPr>
              <a:spLocks noChangeArrowheads="1"/>
            </p:cNvSpPr>
            <p:nvPr/>
          </p:nvSpPr>
          <p:spPr bwMode="auto">
            <a:xfrm>
              <a:off x="988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Rectangle 629"/>
            <p:cNvSpPr>
              <a:spLocks noChangeArrowheads="1"/>
            </p:cNvSpPr>
            <p:nvPr/>
          </p:nvSpPr>
          <p:spPr bwMode="auto">
            <a:xfrm>
              <a:off x="988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Rectangle 630"/>
            <p:cNvSpPr>
              <a:spLocks noChangeArrowheads="1"/>
            </p:cNvSpPr>
            <p:nvPr/>
          </p:nvSpPr>
          <p:spPr bwMode="auto">
            <a:xfrm>
              <a:off x="988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Rectangle 631"/>
            <p:cNvSpPr>
              <a:spLocks noChangeArrowheads="1"/>
            </p:cNvSpPr>
            <p:nvPr/>
          </p:nvSpPr>
          <p:spPr bwMode="auto">
            <a:xfrm>
              <a:off x="988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Rectangle 632"/>
            <p:cNvSpPr>
              <a:spLocks noChangeArrowheads="1"/>
            </p:cNvSpPr>
            <p:nvPr/>
          </p:nvSpPr>
          <p:spPr bwMode="auto">
            <a:xfrm>
              <a:off x="988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Rectangle 633"/>
            <p:cNvSpPr>
              <a:spLocks noChangeArrowheads="1"/>
            </p:cNvSpPr>
            <p:nvPr/>
          </p:nvSpPr>
          <p:spPr bwMode="auto">
            <a:xfrm>
              <a:off x="988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Rectangle 634"/>
            <p:cNvSpPr>
              <a:spLocks noChangeArrowheads="1"/>
            </p:cNvSpPr>
            <p:nvPr/>
          </p:nvSpPr>
          <p:spPr bwMode="auto">
            <a:xfrm>
              <a:off x="988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Rectangle 635"/>
            <p:cNvSpPr>
              <a:spLocks noChangeArrowheads="1"/>
            </p:cNvSpPr>
            <p:nvPr/>
          </p:nvSpPr>
          <p:spPr bwMode="auto">
            <a:xfrm>
              <a:off x="988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Rectangle 636"/>
            <p:cNvSpPr>
              <a:spLocks noChangeArrowheads="1"/>
            </p:cNvSpPr>
            <p:nvPr/>
          </p:nvSpPr>
          <p:spPr bwMode="auto">
            <a:xfrm>
              <a:off x="988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Rectangle 637"/>
            <p:cNvSpPr>
              <a:spLocks noChangeArrowheads="1"/>
            </p:cNvSpPr>
            <p:nvPr/>
          </p:nvSpPr>
          <p:spPr bwMode="auto">
            <a:xfrm>
              <a:off x="988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Rectangle 638"/>
            <p:cNvSpPr>
              <a:spLocks noChangeArrowheads="1"/>
            </p:cNvSpPr>
            <p:nvPr/>
          </p:nvSpPr>
          <p:spPr bwMode="auto">
            <a:xfrm>
              <a:off x="988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Rectangle 639"/>
            <p:cNvSpPr>
              <a:spLocks noChangeArrowheads="1"/>
            </p:cNvSpPr>
            <p:nvPr/>
          </p:nvSpPr>
          <p:spPr bwMode="auto">
            <a:xfrm>
              <a:off x="988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Rectangle 640"/>
            <p:cNvSpPr>
              <a:spLocks noChangeArrowheads="1"/>
            </p:cNvSpPr>
            <p:nvPr/>
          </p:nvSpPr>
          <p:spPr bwMode="auto">
            <a:xfrm>
              <a:off x="988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Rectangle 641"/>
            <p:cNvSpPr>
              <a:spLocks noChangeArrowheads="1"/>
            </p:cNvSpPr>
            <p:nvPr/>
          </p:nvSpPr>
          <p:spPr bwMode="auto">
            <a:xfrm>
              <a:off x="988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Rectangle 642"/>
            <p:cNvSpPr>
              <a:spLocks noChangeArrowheads="1"/>
            </p:cNvSpPr>
            <p:nvPr/>
          </p:nvSpPr>
          <p:spPr bwMode="auto">
            <a:xfrm>
              <a:off x="988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Rectangle 643"/>
            <p:cNvSpPr>
              <a:spLocks noChangeArrowheads="1"/>
            </p:cNvSpPr>
            <p:nvPr/>
          </p:nvSpPr>
          <p:spPr bwMode="auto">
            <a:xfrm>
              <a:off x="1077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Rectangle 644"/>
            <p:cNvSpPr>
              <a:spLocks noChangeArrowheads="1"/>
            </p:cNvSpPr>
            <p:nvPr/>
          </p:nvSpPr>
          <p:spPr bwMode="auto">
            <a:xfrm>
              <a:off x="1077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Rectangle 645"/>
            <p:cNvSpPr>
              <a:spLocks noChangeArrowheads="1"/>
            </p:cNvSpPr>
            <p:nvPr/>
          </p:nvSpPr>
          <p:spPr bwMode="auto">
            <a:xfrm>
              <a:off x="1077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Rectangle 646"/>
            <p:cNvSpPr>
              <a:spLocks noChangeArrowheads="1"/>
            </p:cNvSpPr>
            <p:nvPr/>
          </p:nvSpPr>
          <p:spPr bwMode="auto">
            <a:xfrm>
              <a:off x="1077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Rectangle 647"/>
            <p:cNvSpPr>
              <a:spLocks noChangeArrowheads="1"/>
            </p:cNvSpPr>
            <p:nvPr/>
          </p:nvSpPr>
          <p:spPr bwMode="auto">
            <a:xfrm>
              <a:off x="1077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Rectangle 648"/>
            <p:cNvSpPr>
              <a:spLocks noChangeArrowheads="1"/>
            </p:cNvSpPr>
            <p:nvPr/>
          </p:nvSpPr>
          <p:spPr bwMode="auto">
            <a:xfrm>
              <a:off x="1077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Rectangle 649"/>
            <p:cNvSpPr>
              <a:spLocks noChangeArrowheads="1"/>
            </p:cNvSpPr>
            <p:nvPr/>
          </p:nvSpPr>
          <p:spPr bwMode="auto">
            <a:xfrm>
              <a:off x="1077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Rectangle 650"/>
            <p:cNvSpPr>
              <a:spLocks noChangeArrowheads="1"/>
            </p:cNvSpPr>
            <p:nvPr/>
          </p:nvSpPr>
          <p:spPr bwMode="auto">
            <a:xfrm>
              <a:off x="1077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Rectangle 651"/>
            <p:cNvSpPr>
              <a:spLocks noChangeArrowheads="1"/>
            </p:cNvSpPr>
            <p:nvPr/>
          </p:nvSpPr>
          <p:spPr bwMode="auto">
            <a:xfrm>
              <a:off x="1077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Rectangle 652"/>
            <p:cNvSpPr>
              <a:spLocks noChangeArrowheads="1"/>
            </p:cNvSpPr>
            <p:nvPr/>
          </p:nvSpPr>
          <p:spPr bwMode="auto">
            <a:xfrm>
              <a:off x="1077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Rectangle 653"/>
            <p:cNvSpPr>
              <a:spLocks noChangeArrowheads="1"/>
            </p:cNvSpPr>
            <p:nvPr/>
          </p:nvSpPr>
          <p:spPr bwMode="auto">
            <a:xfrm>
              <a:off x="1077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Rectangle 654"/>
            <p:cNvSpPr>
              <a:spLocks noChangeArrowheads="1"/>
            </p:cNvSpPr>
            <p:nvPr/>
          </p:nvSpPr>
          <p:spPr bwMode="auto">
            <a:xfrm>
              <a:off x="1077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Rectangle 655"/>
            <p:cNvSpPr>
              <a:spLocks noChangeArrowheads="1"/>
            </p:cNvSpPr>
            <p:nvPr/>
          </p:nvSpPr>
          <p:spPr bwMode="auto">
            <a:xfrm>
              <a:off x="1077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Rectangle 656"/>
            <p:cNvSpPr>
              <a:spLocks noChangeArrowheads="1"/>
            </p:cNvSpPr>
            <p:nvPr/>
          </p:nvSpPr>
          <p:spPr bwMode="auto">
            <a:xfrm>
              <a:off x="1077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Rectangle 657"/>
            <p:cNvSpPr>
              <a:spLocks noChangeArrowheads="1"/>
            </p:cNvSpPr>
            <p:nvPr/>
          </p:nvSpPr>
          <p:spPr bwMode="auto">
            <a:xfrm>
              <a:off x="1077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Rectangle 658"/>
            <p:cNvSpPr>
              <a:spLocks noChangeArrowheads="1"/>
            </p:cNvSpPr>
            <p:nvPr/>
          </p:nvSpPr>
          <p:spPr bwMode="auto">
            <a:xfrm>
              <a:off x="1077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Rectangle 659"/>
            <p:cNvSpPr>
              <a:spLocks noChangeArrowheads="1"/>
            </p:cNvSpPr>
            <p:nvPr/>
          </p:nvSpPr>
          <p:spPr bwMode="auto">
            <a:xfrm>
              <a:off x="1077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Rectangle 660"/>
            <p:cNvSpPr>
              <a:spLocks noChangeArrowheads="1"/>
            </p:cNvSpPr>
            <p:nvPr/>
          </p:nvSpPr>
          <p:spPr bwMode="auto">
            <a:xfrm>
              <a:off x="1077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Rectangle 661"/>
            <p:cNvSpPr>
              <a:spLocks noChangeArrowheads="1"/>
            </p:cNvSpPr>
            <p:nvPr/>
          </p:nvSpPr>
          <p:spPr bwMode="auto">
            <a:xfrm>
              <a:off x="1077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Rectangle 662"/>
            <p:cNvSpPr>
              <a:spLocks noChangeArrowheads="1"/>
            </p:cNvSpPr>
            <p:nvPr/>
          </p:nvSpPr>
          <p:spPr bwMode="auto">
            <a:xfrm>
              <a:off x="1077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Rectangle 663"/>
            <p:cNvSpPr>
              <a:spLocks noChangeArrowheads="1"/>
            </p:cNvSpPr>
            <p:nvPr/>
          </p:nvSpPr>
          <p:spPr bwMode="auto">
            <a:xfrm>
              <a:off x="1077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Rectangle 664"/>
            <p:cNvSpPr>
              <a:spLocks noChangeArrowheads="1"/>
            </p:cNvSpPr>
            <p:nvPr/>
          </p:nvSpPr>
          <p:spPr bwMode="auto">
            <a:xfrm>
              <a:off x="1077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Rectangle 665"/>
            <p:cNvSpPr>
              <a:spLocks noChangeArrowheads="1"/>
            </p:cNvSpPr>
            <p:nvPr/>
          </p:nvSpPr>
          <p:spPr bwMode="auto">
            <a:xfrm>
              <a:off x="1158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Rectangle 666"/>
            <p:cNvSpPr>
              <a:spLocks noChangeArrowheads="1"/>
            </p:cNvSpPr>
            <p:nvPr/>
          </p:nvSpPr>
          <p:spPr bwMode="auto">
            <a:xfrm>
              <a:off x="1158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Rectangle 667"/>
            <p:cNvSpPr>
              <a:spLocks noChangeArrowheads="1"/>
            </p:cNvSpPr>
            <p:nvPr/>
          </p:nvSpPr>
          <p:spPr bwMode="auto">
            <a:xfrm>
              <a:off x="1158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Rectangle 668"/>
            <p:cNvSpPr>
              <a:spLocks noChangeArrowheads="1"/>
            </p:cNvSpPr>
            <p:nvPr/>
          </p:nvSpPr>
          <p:spPr bwMode="auto">
            <a:xfrm>
              <a:off x="1158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Rectangle 669"/>
            <p:cNvSpPr>
              <a:spLocks noChangeArrowheads="1"/>
            </p:cNvSpPr>
            <p:nvPr/>
          </p:nvSpPr>
          <p:spPr bwMode="auto">
            <a:xfrm>
              <a:off x="1158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Rectangle 670"/>
            <p:cNvSpPr>
              <a:spLocks noChangeArrowheads="1"/>
            </p:cNvSpPr>
            <p:nvPr/>
          </p:nvSpPr>
          <p:spPr bwMode="auto">
            <a:xfrm>
              <a:off x="1158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Rectangle 671"/>
            <p:cNvSpPr>
              <a:spLocks noChangeArrowheads="1"/>
            </p:cNvSpPr>
            <p:nvPr/>
          </p:nvSpPr>
          <p:spPr bwMode="auto">
            <a:xfrm>
              <a:off x="1158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Rectangle 672"/>
            <p:cNvSpPr>
              <a:spLocks noChangeArrowheads="1"/>
            </p:cNvSpPr>
            <p:nvPr/>
          </p:nvSpPr>
          <p:spPr bwMode="auto">
            <a:xfrm>
              <a:off x="1158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Rectangle 673"/>
            <p:cNvSpPr>
              <a:spLocks noChangeArrowheads="1"/>
            </p:cNvSpPr>
            <p:nvPr/>
          </p:nvSpPr>
          <p:spPr bwMode="auto">
            <a:xfrm>
              <a:off x="1158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Rectangle 674"/>
            <p:cNvSpPr>
              <a:spLocks noChangeArrowheads="1"/>
            </p:cNvSpPr>
            <p:nvPr/>
          </p:nvSpPr>
          <p:spPr bwMode="auto">
            <a:xfrm>
              <a:off x="1158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Rectangle 675"/>
            <p:cNvSpPr>
              <a:spLocks noChangeArrowheads="1"/>
            </p:cNvSpPr>
            <p:nvPr/>
          </p:nvSpPr>
          <p:spPr bwMode="auto">
            <a:xfrm>
              <a:off x="1158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Rectangle 676"/>
            <p:cNvSpPr>
              <a:spLocks noChangeArrowheads="1"/>
            </p:cNvSpPr>
            <p:nvPr/>
          </p:nvSpPr>
          <p:spPr bwMode="auto">
            <a:xfrm>
              <a:off x="1158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Rectangle 677"/>
            <p:cNvSpPr>
              <a:spLocks noChangeArrowheads="1"/>
            </p:cNvSpPr>
            <p:nvPr/>
          </p:nvSpPr>
          <p:spPr bwMode="auto">
            <a:xfrm>
              <a:off x="1158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Rectangle 678"/>
            <p:cNvSpPr>
              <a:spLocks noChangeArrowheads="1"/>
            </p:cNvSpPr>
            <p:nvPr/>
          </p:nvSpPr>
          <p:spPr bwMode="auto">
            <a:xfrm>
              <a:off x="1158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Rectangle 679"/>
            <p:cNvSpPr>
              <a:spLocks noChangeArrowheads="1"/>
            </p:cNvSpPr>
            <p:nvPr/>
          </p:nvSpPr>
          <p:spPr bwMode="auto">
            <a:xfrm>
              <a:off x="1158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Rectangle 680"/>
            <p:cNvSpPr>
              <a:spLocks noChangeArrowheads="1"/>
            </p:cNvSpPr>
            <p:nvPr/>
          </p:nvSpPr>
          <p:spPr bwMode="auto">
            <a:xfrm>
              <a:off x="1158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Rectangle 681"/>
            <p:cNvSpPr>
              <a:spLocks noChangeArrowheads="1"/>
            </p:cNvSpPr>
            <p:nvPr/>
          </p:nvSpPr>
          <p:spPr bwMode="auto">
            <a:xfrm>
              <a:off x="1158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Rectangle 682"/>
            <p:cNvSpPr>
              <a:spLocks noChangeArrowheads="1"/>
            </p:cNvSpPr>
            <p:nvPr/>
          </p:nvSpPr>
          <p:spPr bwMode="auto">
            <a:xfrm>
              <a:off x="1158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Rectangle 683"/>
            <p:cNvSpPr>
              <a:spLocks noChangeArrowheads="1"/>
            </p:cNvSpPr>
            <p:nvPr/>
          </p:nvSpPr>
          <p:spPr bwMode="auto">
            <a:xfrm>
              <a:off x="1158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Rectangle 684"/>
            <p:cNvSpPr>
              <a:spLocks noChangeArrowheads="1"/>
            </p:cNvSpPr>
            <p:nvPr/>
          </p:nvSpPr>
          <p:spPr bwMode="auto">
            <a:xfrm>
              <a:off x="1158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Rectangle 685"/>
            <p:cNvSpPr>
              <a:spLocks noChangeArrowheads="1"/>
            </p:cNvSpPr>
            <p:nvPr/>
          </p:nvSpPr>
          <p:spPr bwMode="auto">
            <a:xfrm>
              <a:off x="1158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Rectangle 686"/>
            <p:cNvSpPr>
              <a:spLocks noChangeArrowheads="1"/>
            </p:cNvSpPr>
            <p:nvPr/>
          </p:nvSpPr>
          <p:spPr bwMode="auto">
            <a:xfrm>
              <a:off x="1158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Rectangle 687"/>
            <p:cNvSpPr>
              <a:spLocks noChangeArrowheads="1"/>
            </p:cNvSpPr>
            <p:nvPr/>
          </p:nvSpPr>
          <p:spPr bwMode="auto">
            <a:xfrm>
              <a:off x="1239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Rectangle 688"/>
            <p:cNvSpPr>
              <a:spLocks noChangeArrowheads="1"/>
            </p:cNvSpPr>
            <p:nvPr/>
          </p:nvSpPr>
          <p:spPr bwMode="auto">
            <a:xfrm>
              <a:off x="1239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Rectangle 689"/>
            <p:cNvSpPr>
              <a:spLocks noChangeArrowheads="1"/>
            </p:cNvSpPr>
            <p:nvPr/>
          </p:nvSpPr>
          <p:spPr bwMode="auto">
            <a:xfrm>
              <a:off x="1239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Rectangle 690"/>
            <p:cNvSpPr>
              <a:spLocks noChangeArrowheads="1"/>
            </p:cNvSpPr>
            <p:nvPr/>
          </p:nvSpPr>
          <p:spPr bwMode="auto">
            <a:xfrm>
              <a:off x="1239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Rectangle 691"/>
            <p:cNvSpPr>
              <a:spLocks noChangeArrowheads="1"/>
            </p:cNvSpPr>
            <p:nvPr/>
          </p:nvSpPr>
          <p:spPr bwMode="auto">
            <a:xfrm>
              <a:off x="1239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Rectangle 692"/>
            <p:cNvSpPr>
              <a:spLocks noChangeArrowheads="1"/>
            </p:cNvSpPr>
            <p:nvPr/>
          </p:nvSpPr>
          <p:spPr bwMode="auto">
            <a:xfrm>
              <a:off x="1239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Rectangle 693"/>
            <p:cNvSpPr>
              <a:spLocks noChangeArrowheads="1"/>
            </p:cNvSpPr>
            <p:nvPr/>
          </p:nvSpPr>
          <p:spPr bwMode="auto">
            <a:xfrm>
              <a:off x="1239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Rectangle 694"/>
            <p:cNvSpPr>
              <a:spLocks noChangeArrowheads="1"/>
            </p:cNvSpPr>
            <p:nvPr/>
          </p:nvSpPr>
          <p:spPr bwMode="auto">
            <a:xfrm>
              <a:off x="1239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Rectangle 695"/>
            <p:cNvSpPr>
              <a:spLocks noChangeArrowheads="1"/>
            </p:cNvSpPr>
            <p:nvPr/>
          </p:nvSpPr>
          <p:spPr bwMode="auto">
            <a:xfrm>
              <a:off x="1239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Rectangle 696"/>
            <p:cNvSpPr>
              <a:spLocks noChangeArrowheads="1"/>
            </p:cNvSpPr>
            <p:nvPr/>
          </p:nvSpPr>
          <p:spPr bwMode="auto">
            <a:xfrm>
              <a:off x="1239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Rectangle 697"/>
            <p:cNvSpPr>
              <a:spLocks noChangeArrowheads="1"/>
            </p:cNvSpPr>
            <p:nvPr/>
          </p:nvSpPr>
          <p:spPr bwMode="auto">
            <a:xfrm>
              <a:off x="1239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Rectangle 698"/>
            <p:cNvSpPr>
              <a:spLocks noChangeArrowheads="1"/>
            </p:cNvSpPr>
            <p:nvPr/>
          </p:nvSpPr>
          <p:spPr bwMode="auto">
            <a:xfrm>
              <a:off x="1239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Rectangle 699"/>
            <p:cNvSpPr>
              <a:spLocks noChangeArrowheads="1"/>
            </p:cNvSpPr>
            <p:nvPr/>
          </p:nvSpPr>
          <p:spPr bwMode="auto">
            <a:xfrm>
              <a:off x="1239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Rectangle 700"/>
            <p:cNvSpPr>
              <a:spLocks noChangeArrowheads="1"/>
            </p:cNvSpPr>
            <p:nvPr/>
          </p:nvSpPr>
          <p:spPr bwMode="auto">
            <a:xfrm>
              <a:off x="1239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Rectangle 701"/>
            <p:cNvSpPr>
              <a:spLocks noChangeArrowheads="1"/>
            </p:cNvSpPr>
            <p:nvPr/>
          </p:nvSpPr>
          <p:spPr bwMode="auto">
            <a:xfrm>
              <a:off x="1239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Rectangle 702"/>
            <p:cNvSpPr>
              <a:spLocks noChangeArrowheads="1"/>
            </p:cNvSpPr>
            <p:nvPr/>
          </p:nvSpPr>
          <p:spPr bwMode="auto">
            <a:xfrm>
              <a:off x="1239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Rectangle 703"/>
            <p:cNvSpPr>
              <a:spLocks noChangeArrowheads="1"/>
            </p:cNvSpPr>
            <p:nvPr/>
          </p:nvSpPr>
          <p:spPr bwMode="auto">
            <a:xfrm>
              <a:off x="1239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Rectangle 704"/>
            <p:cNvSpPr>
              <a:spLocks noChangeArrowheads="1"/>
            </p:cNvSpPr>
            <p:nvPr/>
          </p:nvSpPr>
          <p:spPr bwMode="auto">
            <a:xfrm>
              <a:off x="1239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Rectangle 705"/>
            <p:cNvSpPr>
              <a:spLocks noChangeArrowheads="1"/>
            </p:cNvSpPr>
            <p:nvPr/>
          </p:nvSpPr>
          <p:spPr bwMode="auto">
            <a:xfrm>
              <a:off x="1239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Rectangle 706"/>
            <p:cNvSpPr>
              <a:spLocks noChangeArrowheads="1"/>
            </p:cNvSpPr>
            <p:nvPr/>
          </p:nvSpPr>
          <p:spPr bwMode="auto">
            <a:xfrm>
              <a:off x="1239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Rectangle 707"/>
            <p:cNvSpPr>
              <a:spLocks noChangeArrowheads="1"/>
            </p:cNvSpPr>
            <p:nvPr/>
          </p:nvSpPr>
          <p:spPr bwMode="auto">
            <a:xfrm>
              <a:off x="1239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Rectangle 708"/>
            <p:cNvSpPr>
              <a:spLocks noChangeArrowheads="1"/>
            </p:cNvSpPr>
            <p:nvPr/>
          </p:nvSpPr>
          <p:spPr bwMode="auto">
            <a:xfrm>
              <a:off x="1239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Rectangle 709"/>
            <p:cNvSpPr>
              <a:spLocks noChangeArrowheads="1"/>
            </p:cNvSpPr>
            <p:nvPr/>
          </p:nvSpPr>
          <p:spPr bwMode="auto">
            <a:xfrm>
              <a:off x="1328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Rectangle 710"/>
            <p:cNvSpPr>
              <a:spLocks noChangeArrowheads="1"/>
            </p:cNvSpPr>
            <p:nvPr/>
          </p:nvSpPr>
          <p:spPr bwMode="auto">
            <a:xfrm>
              <a:off x="1328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Rectangle 711"/>
            <p:cNvSpPr>
              <a:spLocks noChangeArrowheads="1"/>
            </p:cNvSpPr>
            <p:nvPr/>
          </p:nvSpPr>
          <p:spPr bwMode="auto">
            <a:xfrm>
              <a:off x="1328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Rectangle 712"/>
            <p:cNvSpPr>
              <a:spLocks noChangeArrowheads="1"/>
            </p:cNvSpPr>
            <p:nvPr/>
          </p:nvSpPr>
          <p:spPr bwMode="auto">
            <a:xfrm>
              <a:off x="1328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Rectangle 713"/>
            <p:cNvSpPr>
              <a:spLocks noChangeArrowheads="1"/>
            </p:cNvSpPr>
            <p:nvPr/>
          </p:nvSpPr>
          <p:spPr bwMode="auto">
            <a:xfrm>
              <a:off x="1328" y="1059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Rectangle 714"/>
            <p:cNvSpPr>
              <a:spLocks noChangeArrowheads="1"/>
            </p:cNvSpPr>
            <p:nvPr/>
          </p:nvSpPr>
          <p:spPr bwMode="auto">
            <a:xfrm>
              <a:off x="1328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" name="Rectangle 715"/>
            <p:cNvSpPr>
              <a:spLocks noChangeArrowheads="1"/>
            </p:cNvSpPr>
            <p:nvPr/>
          </p:nvSpPr>
          <p:spPr bwMode="auto">
            <a:xfrm>
              <a:off x="1328" y="1141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Rectangle 716"/>
            <p:cNvSpPr>
              <a:spLocks noChangeArrowheads="1"/>
            </p:cNvSpPr>
            <p:nvPr/>
          </p:nvSpPr>
          <p:spPr bwMode="auto">
            <a:xfrm>
              <a:off x="1328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Rectangle 717"/>
            <p:cNvSpPr>
              <a:spLocks noChangeArrowheads="1"/>
            </p:cNvSpPr>
            <p:nvPr/>
          </p:nvSpPr>
          <p:spPr bwMode="auto">
            <a:xfrm>
              <a:off x="1328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Rectangle 718"/>
            <p:cNvSpPr>
              <a:spLocks noChangeArrowheads="1"/>
            </p:cNvSpPr>
            <p:nvPr/>
          </p:nvSpPr>
          <p:spPr bwMode="auto">
            <a:xfrm>
              <a:off x="1328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Rectangle 719"/>
            <p:cNvSpPr>
              <a:spLocks noChangeArrowheads="1"/>
            </p:cNvSpPr>
            <p:nvPr/>
          </p:nvSpPr>
          <p:spPr bwMode="auto">
            <a:xfrm>
              <a:off x="1328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Rectangle 720"/>
            <p:cNvSpPr>
              <a:spLocks noChangeArrowheads="1"/>
            </p:cNvSpPr>
            <p:nvPr/>
          </p:nvSpPr>
          <p:spPr bwMode="auto">
            <a:xfrm>
              <a:off x="1328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Rectangle 721"/>
            <p:cNvSpPr>
              <a:spLocks noChangeArrowheads="1"/>
            </p:cNvSpPr>
            <p:nvPr/>
          </p:nvSpPr>
          <p:spPr bwMode="auto">
            <a:xfrm>
              <a:off x="1328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Rectangle 722"/>
            <p:cNvSpPr>
              <a:spLocks noChangeArrowheads="1"/>
            </p:cNvSpPr>
            <p:nvPr/>
          </p:nvSpPr>
          <p:spPr bwMode="auto">
            <a:xfrm>
              <a:off x="1328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" name="Rectangle 723"/>
            <p:cNvSpPr>
              <a:spLocks noChangeArrowheads="1"/>
            </p:cNvSpPr>
            <p:nvPr/>
          </p:nvSpPr>
          <p:spPr bwMode="auto">
            <a:xfrm>
              <a:off x="1328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Rectangle 724"/>
            <p:cNvSpPr>
              <a:spLocks noChangeArrowheads="1"/>
            </p:cNvSpPr>
            <p:nvPr/>
          </p:nvSpPr>
          <p:spPr bwMode="auto">
            <a:xfrm>
              <a:off x="1328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Rectangle 725"/>
            <p:cNvSpPr>
              <a:spLocks noChangeArrowheads="1"/>
            </p:cNvSpPr>
            <p:nvPr/>
          </p:nvSpPr>
          <p:spPr bwMode="auto">
            <a:xfrm>
              <a:off x="1328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Rectangle 726"/>
            <p:cNvSpPr>
              <a:spLocks noChangeArrowheads="1"/>
            </p:cNvSpPr>
            <p:nvPr/>
          </p:nvSpPr>
          <p:spPr bwMode="auto">
            <a:xfrm>
              <a:off x="1328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Rectangle 727"/>
            <p:cNvSpPr>
              <a:spLocks noChangeArrowheads="1"/>
            </p:cNvSpPr>
            <p:nvPr/>
          </p:nvSpPr>
          <p:spPr bwMode="auto">
            <a:xfrm>
              <a:off x="1328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Rectangle 728"/>
            <p:cNvSpPr>
              <a:spLocks noChangeArrowheads="1"/>
            </p:cNvSpPr>
            <p:nvPr/>
          </p:nvSpPr>
          <p:spPr bwMode="auto">
            <a:xfrm>
              <a:off x="1328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Rectangle 729"/>
            <p:cNvSpPr>
              <a:spLocks noChangeArrowheads="1"/>
            </p:cNvSpPr>
            <p:nvPr/>
          </p:nvSpPr>
          <p:spPr bwMode="auto">
            <a:xfrm>
              <a:off x="1328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Rectangle 730"/>
            <p:cNvSpPr>
              <a:spLocks noChangeArrowheads="1"/>
            </p:cNvSpPr>
            <p:nvPr/>
          </p:nvSpPr>
          <p:spPr bwMode="auto">
            <a:xfrm>
              <a:off x="1328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Rectangle 731"/>
            <p:cNvSpPr>
              <a:spLocks noChangeArrowheads="1"/>
            </p:cNvSpPr>
            <p:nvPr/>
          </p:nvSpPr>
          <p:spPr bwMode="auto">
            <a:xfrm>
              <a:off x="1408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Rectangle 732"/>
            <p:cNvSpPr>
              <a:spLocks noChangeArrowheads="1"/>
            </p:cNvSpPr>
            <p:nvPr/>
          </p:nvSpPr>
          <p:spPr bwMode="auto">
            <a:xfrm>
              <a:off x="1408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Rectangle 733"/>
            <p:cNvSpPr>
              <a:spLocks noChangeArrowheads="1"/>
            </p:cNvSpPr>
            <p:nvPr/>
          </p:nvSpPr>
          <p:spPr bwMode="auto">
            <a:xfrm>
              <a:off x="1408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Rectangle 734"/>
            <p:cNvSpPr>
              <a:spLocks noChangeArrowheads="1"/>
            </p:cNvSpPr>
            <p:nvPr/>
          </p:nvSpPr>
          <p:spPr bwMode="auto">
            <a:xfrm>
              <a:off x="1408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Rectangle 735"/>
            <p:cNvSpPr>
              <a:spLocks noChangeArrowheads="1"/>
            </p:cNvSpPr>
            <p:nvPr/>
          </p:nvSpPr>
          <p:spPr bwMode="auto">
            <a:xfrm>
              <a:off x="1408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Rectangle 736"/>
            <p:cNvSpPr>
              <a:spLocks noChangeArrowheads="1"/>
            </p:cNvSpPr>
            <p:nvPr/>
          </p:nvSpPr>
          <p:spPr bwMode="auto">
            <a:xfrm>
              <a:off x="1408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Rectangle 737"/>
            <p:cNvSpPr>
              <a:spLocks noChangeArrowheads="1"/>
            </p:cNvSpPr>
            <p:nvPr/>
          </p:nvSpPr>
          <p:spPr bwMode="auto">
            <a:xfrm>
              <a:off x="1408" y="1141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Rectangle 738"/>
            <p:cNvSpPr>
              <a:spLocks noChangeArrowheads="1"/>
            </p:cNvSpPr>
            <p:nvPr/>
          </p:nvSpPr>
          <p:spPr bwMode="auto">
            <a:xfrm>
              <a:off x="1408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Rectangle 739"/>
            <p:cNvSpPr>
              <a:spLocks noChangeArrowheads="1"/>
            </p:cNvSpPr>
            <p:nvPr/>
          </p:nvSpPr>
          <p:spPr bwMode="auto">
            <a:xfrm>
              <a:off x="1408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Rectangle 740"/>
            <p:cNvSpPr>
              <a:spLocks noChangeArrowheads="1"/>
            </p:cNvSpPr>
            <p:nvPr/>
          </p:nvSpPr>
          <p:spPr bwMode="auto">
            <a:xfrm>
              <a:off x="1408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Rectangle 741"/>
            <p:cNvSpPr>
              <a:spLocks noChangeArrowheads="1"/>
            </p:cNvSpPr>
            <p:nvPr/>
          </p:nvSpPr>
          <p:spPr bwMode="auto">
            <a:xfrm>
              <a:off x="1408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Rectangle 742"/>
            <p:cNvSpPr>
              <a:spLocks noChangeArrowheads="1"/>
            </p:cNvSpPr>
            <p:nvPr/>
          </p:nvSpPr>
          <p:spPr bwMode="auto">
            <a:xfrm>
              <a:off x="1408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Rectangle 743"/>
            <p:cNvSpPr>
              <a:spLocks noChangeArrowheads="1"/>
            </p:cNvSpPr>
            <p:nvPr/>
          </p:nvSpPr>
          <p:spPr bwMode="auto">
            <a:xfrm>
              <a:off x="1408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6" name="Rectangle 744"/>
            <p:cNvSpPr>
              <a:spLocks noChangeArrowheads="1"/>
            </p:cNvSpPr>
            <p:nvPr/>
          </p:nvSpPr>
          <p:spPr bwMode="auto">
            <a:xfrm>
              <a:off x="1408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Rectangle 745"/>
            <p:cNvSpPr>
              <a:spLocks noChangeArrowheads="1"/>
            </p:cNvSpPr>
            <p:nvPr/>
          </p:nvSpPr>
          <p:spPr bwMode="auto">
            <a:xfrm>
              <a:off x="1408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Rectangle 746"/>
            <p:cNvSpPr>
              <a:spLocks noChangeArrowheads="1"/>
            </p:cNvSpPr>
            <p:nvPr/>
          </p:nvSpPr>
          <p:spPr bwMode="auto">
            <a:xfrm>
              <a:off x="1408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Rectangle 747"/>
            <p:cNvSpPr>
              <a:spLocks noChangeArrowheads="1"/>
            </p:cNvSpPr>
            <p:nvPr/>
          </p:nvSpPr>
          <p:spPr bwMode="auto">
            <a:xfrm>
              <a:off x="1408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Rectangle 748"/>
            <p:cNvSpPr>
              <a:spLocks noChangeArrowheads="1"/>
            </p:cNvSpPr>
            <p:nvPr/>
          </p:nvSpPr>
          <p:spPr bwMode="auto">
            <a:xfrm>
              <a:off x="1408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Rectangle 749"/>
            <p:cNvSpPr>
              <a:spLocks noChangeArrowheads="1"/>
            </p:cNvSpPr>
            <p:nvPr/>
          </p:nvSpPr>
          <p:spPr bwMode="auto">
            <a:xfrm>
              <a:off x="1408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2" name="Rectangle 750"/>
            <p:cNvSpPr>
              <a:spLocks noChangeArrowheads="1"/>
            </p:cNvSpPr>
            <p:nvPr/>
          </p:nvSpPr>
          <p:spPr bwMode="auto">
            <a:xfrm>
              <a:off x="1408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3" name="Rectangle 751"/>
            <p:cNvSpPr>
              <a:spLocks noChangeArrowheads="1"/>
            </p:cNvSpPr>
            <p:nvPr/>
          </p:nvSpPr>
          <p:spPr bwMode="auto">
            <a:xfrm>
              <a:off x="1408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4" name="Rectangle 752"/>
            <p:cNvSpPr>
              <a:spLocks noChangeArrowheads="1"/>
            </p:cNvSpPr>
            <p:nvPr/>
          </p:nvSpPr>
          <p:spPr bwMode="auto">
            <a:xfrm>
              <a:off x="1408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Rectangle 753"/>
            <p:cNvSpPr>
              <a:spLocks noChangeArrowheads="1"/>
            </p:cNvSpPr>
            <p:nvPr/>
          </p:nvSpPr>
          <p:spPr bwMode="auto">
            <a:xfrm>
              <a:off x="1497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6" name="Rectangle 754"/>
            <p:cNvSpPr>
              <a:spLocks noChangeArrowheads="1"/>
            </p:cNvSpPr>
            <p:nvPr/>
          </p:nvSpPr>
          <p:spPr bwMode="auto">
            <a:xfrm>
              <a:off x="1497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Rectangle 755"/>
            <p:cNvSpPr>
              <a:spLocks noChangeArrowheads="1"/>
            </p:cNvSpPr>
            <p:nvPr/>
          </p:nvSpPr>
          <p:spPr bwMode="auto">
            <a:xfrm>
              <a:off x="1497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Rectangle 756"/>
            <p:cNvSpPr>
              <a:spLocks noChangeArrowheads="1"/>
            </p:cNvSpPr>
            <p:nvPr/>
          </p:nvSpPr>
          <p:spPr bwMode="auto">
            <a:xfrm>
              <a:off x="1497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Rectangle 757"/>
            <p:cNvSpPr>
              <a:spLocks noChangeArrowheads="1"/>
            </p:cNvSpPr>
            <p:nvPr/>
          </p:nvSpPr>
          <p:spPr bwMode="auto">
            <a:xfrm>
              <a:off x="1497" y="1059"/>
              <a:ext cx="88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Rectangle 758"/>
            <p:cNvSpPr>
              <a:spLocks noChangeArrowheads="1"/>
            </p:cNvSpPr>
            <p:nvPr/>
          </p:nvSpPr>
          <p:spPr bwMode="auto">
            <a:xfrm>
              <a:off x="1497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Rectangle 759"/>
            <p:cNvSpPr>
              <a:spLocks noChangeArrowheads="1"/>
            </p:cNvSpPr>
            <p:nvPr/>
          </p:nvSpPr>
          <p:spPr bwMode="auto">
            <a:xfrm>
              <a:off x="1497" y="1141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Rectangle 760"/>
            <p:cNvSpPr>
              <a:spLocks noChangeArrowheads="1"/>
            </p:cNvSpPr>
            <p:nvPr/>
          </p:nvSpPr>
          <p:spPr bwMode="auto">
            <a:xfrm>
              <a:off x="1497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Rectangle 761"/>
            <p:cNvSpPr>
              <a:spLocks noChangeArrowheads="1"/>
            </p:cNvSpPr>
            <p:nvPr/>
          </p:nvSpPr>
          <p:spPr bwMode="auto">
            <a:xfrm>
              <a:off x="1497" y="1221"/>
              <a:ext cx="88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Rectangle 762"/>
            <p:cNvSpPr>
              <a:spLocks noChangeArrowheads="1"/>
            </p:cNvSpPr>
            <p:nvPr/>
          </p:nvSpPr>
          <p:spPr bwMode="auto">
            <a:xfrm>
              <a:off x="1497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Rectangle 763"/>
            <p:cNvSpPr>
              <a:spLocks noChangeArrowheads="1"/>
            </p:cNvSpPr>
            <p:nvPr/>
          </p:nvSpPr>
          <p:spPr bwMode="auto">
            <a:xfrm>
              <a:off x="1497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Rectangle 764"/>
            <p:cNvSpPr>
              <a:spLocks noChangeArrowheads="1"/>
            </p:cNvSpPr>
            <p:nvPr/>
          </p:nvSpPr>
          <p:spPr bwMode="auto">
            <a:xfrm>
              <a:off x="1497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Rectangle 765"/>
            <p:cNvSpPr>
              <a:spLocks noChangeArrowheads="1"/>
            </p:cNvSpPr>
            <p:nvPr/>
          </p:nvSpPr>
          <p:spPr bwMode="auto">
            <a:xfrm>
              <a:off x="1497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Rectangle 766"/>
            <p:cNvSpPr>
              <a:spLocks noChangeArrowheads="1"/>
            </p:cNvSpPr>
            <p:nvPr/>
          </p:nvSpPr>
          <p:spPr bwMode="auto">
            <a:xfrm>
              <a:off x="1497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Rectangle 767"/>
            <p:cNvSpPr>
              <a:spLocks noChangeArrowheads="1"/>
            </p:cNvSpPr>
            <p:nvPr/>
          </p:nvSpPr>
          <p:spPr bwMode="auto">
            <a:xfrm>
              <a:off x="1497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Rectangle 768"/>
            <p:cNvSpPr>
              <a:spLocks noChangeArrowheads="1"/>
            </p:cNvSpPr>
            <p:nvPr/>
          </p:nvSpPr>
          <p:spPr bwMode="auto">
            <a:xfrm>
              <a:off x="1497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Rectangle 769"/>
            <p:cNvSpPr>
              <a:spLocks noChangeArrowheads="1"/>
            </p:cNvSpPr>
            <p:nvPr/>
          </p:nvSpPr>
          <p:spPr bwMode="auto">
            <a:xfrm>
              <a:off x="1497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Rectangle 770"/>
            <p:cNvSpPr>
              <a:spLocks noChangeArrowheads="1"/>
            </p:cNvSpPr>
            <p:nvPr/>
          </p:nvSpPr>
          <p:spPr bwMode="auto">
            <a:xfrm>
              <a:off x="1497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Rectangle 771"/>
            <p:cNvSpPr>
              <a:spLocks noChangeArrowheads="1"/>
            </p:cNvSpPr>
            <p:nvPr/>
          </p:nvSpPr>
          <p:spPr bwMode="auto">
            <a:xfrm>
              <a:off x="1497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Rectangle 772"/>
            <p:cNvSpPr>
              <a:spLocks noChangeArrowheads="1"/>
            </p:cNvSpPr>
            <p:nvPr/>
          </p:nvSpPr>
          <p:spPr bwMode="auto">
            <a:xfrm>
              <a:off x="1497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Rectangle 773"/>
            <p:cNvSpPr>
              <a:spLocks noChangeArrowheads="1"/>
            </p:cNvSpPr>
            <p:nvPr/>
          </p:nvSpPr>
          <p:spPr bwMode="auto">
            <a:xfrm>
              <a:off x="1497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Rectangle 774"/>
            <p:cNvSpPr>
              <a:spLocks noChangeArrowheads="1"/>
            </p:cNvSpPr>
            <p:nvPr/>
          </p:nvSpPr>
          <p:spPr bwMode="auto">
            <a:xfrm>
              <a:off x="1497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Rectangle 775"/>
            <p:cNvSpPr>
              <a:spLocks noChangeArrowheads="1"/>
            </p:cNvSpPr>
            <p:nvPr/>
          </p:nvSpPr>
          <p:spPr bwMode="auto">
            <a:xfrm>
              <a:off x="1585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Rectangle 776"/>
            <p:cNvSpPr>
              <a:spLocks noChangeArrowheads="1"/>
            </p:cNvSpPr>
            <p:nvPr/>
          </p:nvSpPr>
          <p:spPr bwMode="auto">
            <a:xfrm>
              <a:off x="1585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Rectangle 777"/>
            <p:cNvSpPr>
              <a:spLocks noChangeArrowheads="1"/>
            </p:cNvSpPr>
            <p:nvPr/>
          </p:nvSpPr>
          <p:spPr bwMode="auto">
            <a:xfrm>
              <a:off x="1585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Rectangle 778"/>
            <p:cNvSpPr>
              <a:spLocks noChangeArrowheads="1"/>
            </p:cNvSpPr>
            <p:nvPr/>
          </p:nvSpPr>
          <p:spPr bwMode="auto">
            <a:xfrm>
              <a:off x="1585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Rectangle 779"/>
            <p:cNvSpPr>
              <a:spLocks noChangeArrowheads="1"/>
            </p:cNvSpPr>
            <p:nvPr/>
          </p:nvSpPr>
          <p:spPr bwMode="auto">
            <a:xfrm>
              <a:off x="1585" y="1059"/>
              <a:ext cx="88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Rectangle 780"/>
            <p:cNvSpPr>
              <a:spLocks noChangeArrowheads="1"/>
            </p:cNvSpPr>
            <p:nvPr/>
          </p:nvSpPr>
          <p:spPr bwMode="auto">
            <a:xfrm>
              <a:off x="1585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Rectangle 781"/>
            <p:cNvSpPr>
              <a:spLocks noChangeArrowheads="1"/>
            </p:cNvSpPr>
            <p:nvPr/>
          </p:nvSpPr>
          <p:spPr bwMode="auto">
            <a:xfrm>
              <a:off x="1585" y="1141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Rectangle 782"/>
            <p:cNvSpPr>
              <a:spLocks noChangeArrowheads="1"/>
            </p:cNvSpPr>
            <p:nvPr/>
          </p:nvSpPr>
          <p:spPr bwMode="auto">
            <a:xfrm>
              <a:off x="1585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Rectangle 783"/>
            <p:cNvSpPr>
              <a:spLocks noChangeArrowheads="1"/>
            </p:cNvSpPr>
            <p:nvPr/>
          </p:nvSpPr>
          <p:spPr bwMode="auto">
            <a:xfrm>
              <a:off x="1585" y="1221"/>
              <a:ext cx="88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Rectangle 784"/>
            <p:cNvSpPr>
              <a:spLocks noChangeArrowheads="1"/>
            </p:cNvSpPr>
            <p:nvPr/>
          </p:nvSpPr>
          <p:spPr bwMode="auto">
            <a:xfrm>
              <a:off x="1585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Rectangle 785"/>
            <p:cNvSpPr>
              <a:spLocks noChangeArrowheads="1"/>
            </p:cNvSpPr>
            <p:nvPr/>
          </p:nvSpPr>
          <p:spPr bwMode="auto">
            <a:xfrm>
              <a:off x="1585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8" name="Rectangle 786"/>
            <p:cNvSpPr>
              <a:spLocks noChangeArrowheads="1"/>
            </p:cNvSpPr>
            <p:nvPr/>
          </p:nvSpPr>
          <p:spPr bwMode="auto">
            <a:xfrm>
              <a:off x="1585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9" name="Rectangle 787"/>
            <p:cNvSpPr>
              <a:spLocks noChangeArrowheads="1"/>
            </p:cNvSpPr>
            <p:nvPr/>
          </p:nvSpPr>
          <p:spPr bwMode="auto">
            <a:xfrm>
              <a:off x="1585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Rectangle 788"/>
            <p:cNvSpPr>
              <a:spLocks noChangeArrowheads="1"/>
            </p:cNvSpPr>
            <p:nvPr/>
          </p:nvSpPr>
          <p:spPr bwMode="auto">
            <a:xfrm>
              <a:off x="1585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Rectangle 789"/>
            <p:cNvSpPr>
              <a:spLocks noChangeArrowheads="1"/>
            </p:cNvSpPr>
            <p:nvPr/>
          </p:nvSpPr>
          <p:spPr bwMode="auto">
            <a:xfrm>
              <a:off x="1585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Rectangle 790"/>
            <p:cNvSpPr>
              <a:spLocks noChangeArrowheads="1"/>
            </p:cNvSpPr>
            <p:nvPr/>
          </p:nvSpPr>
          <p:spPr bwMode="auto">
            <a:xfrm>
              <a:off x="1585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Rectangle 791"/>
            <p:cNvSpPr>
              <a:spLocks noChangeArrowheads="1"/>
            </p:cNvSpPr>
            <p:nvPr/>
          </p:nvSpPr>
          <p:spPr bwMode="auto">
            <a:xfrm>
              <a:off x="1585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Rectangle 792"/>
            <p:cNvSpPr>
              <a:spLocks noChangeArrowheads="1"/>
            </p:cNvSpPr>
            <p:nvPr/>
          </p:nvSpPr>
          <p:spPr bwMode="auto">
            <a:xfrm>
              <a:off x="1585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Rectangle 793"/>
            <p:cNvSpPr>
              <a:spLocks noChangeArrowheads="1"/>
            </p:cNvSpPr>
            <p:nvPr/>
          </p:nvSpPr>
          <p:spPr bwMode="auto">
            <a:xfrm>
              <a:off x="1585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Rectangle 794"/>
            <p:cNvSpPr>
              <a:spLocks noChangeArrowheads="1"/>
            </p:cNvSpPr>
            <p:nvPr/>
          </p:nvSpPr>
          <p:spPr bwMode="auto">
            <a:xfrm>
              <a:off x="1585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Rectangle 795"/>
            <p:cNvSpPr>
              <a:spLocks noChangeArrowheads="1"/>
            </p:cNvSpPr>
            <p:nvPr/>
          </p:nvSpPr>
          <p:spPr bwMode="auto">
            <a:xfrm>
              <a:off x="1585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Rectangle 796"/>
            <p:cNvSpPr>
              <a:spLocks noChangeArrowheads="1"/>
            </p:cNvSpPr>
            <p:nvPr/>
          </p:nvSpPr>
          <p:spPr bwMode="auto">
            <a:xfrm>
              <a:off x="1585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Rectangle 797"/>
            <p:cNvSpPr>
              <a:spLocks noChangeArrowheads="1"/>
            </p:cNvSpPr>
            <p:nvPr/>
          </p:nvSpPr>
          <p:spPr bwMode="auto">
            <a:xfrm>
              <a:off x="1666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Rectangle 798"/>
            <p:cNvSpPr>
              <a:spLocks noChangeArrowheads="1"/>
            </p:cNvSpPr>
            <p:nvPr/>
          </p:nvSpPr>
          <p:spPr bwMode="auto">
            <a:xfrm>
              <a:off x="1666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Rectangle 799"/>
            <p:cNvSpPr>
              <a:spLocks noChangeArrowheads="1"/>
            </p:cNvSpPr>
            <p:nvPr/>
          </p:nvSpPr>
          <p:spPr bwMode="auto">
            <a:xfrm>
              <a:off x="1666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Rectangle 800"/>
            <p:cNvSpPr>
              <a:spLocks noChangeArrowheads="1"/>
            </p:cNvSpPr>
            <p:nvPr/>
          </p:nvSpPr>
          <p:spPr bwMode="auto">
            <a:xfrm>
              <a:off x="1666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Rectangle 801"/>
            <p:cNvSpPr>
              <a:spLocks noChangeArrowheads="1"/>
            </p:cNvSpPr>
            <p:nvPr/>
          </p:nvSpPr>
          <p:spPr bwMode="auto">
            <a:xfrm>
              <a:off x="1666" y="1059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4" name="Rectangle 802"/>
            <p:cNvSpPr>
              <a:spLocks noChangeArrowheads="1"/>
            </p:cNvSpPr>
            <p:nvPr/>
          </p:nvSpPr>
          <p:spPr bwMode="auto">
            <a:xfrm>
              <a:off x="1666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Rectangle 803"/>
            <p:cNvSpPr>
              <a:spLocks noChangeArrowheads="1"/>
            </p:cNvSpPr>
            <p:nvPr/>
          </p:nvSpPr>
          <p:spPr bwMode="auto">
            <a:xfrm>
              <a:off x="1666" y="1141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Rectangle 804"/>
            <p:cNvSpPr>
              <a:spLocks noChangeArrowheads="1"/>
            </p:cNvSpPr>
            <p:nvPr/>
          </p:nvSpPr>
          <p:spPr bwMode="auto">
            <a:xfrm>
              <a:off x="1666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Rectangle 805"/>
            <p:cNvSpPr>
              <a:spLocks noChangeArrowheads="1"/>
            </p:cNvSpPr>
            <p:nvPr/>
          </p:nvSpPr>
          <p:spPr bwMode="auto">
            <a:xfrm>
              <a:off x="1666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Rectangle 806"/>
            <p:cNvSpPr>
              <a:spLocks noChangeArrowheads="1"/>
            </p:cNvSpPr>
            <p:nvPr/>
          </p:nvSpPr>
          <p:spPr bwMode="auto">
            <a:xfrm>
              <a:off x="1666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Rectangle 807"/>
            <p:cNvSpPr>
              <a:spLocks noChangeArrowheads="1"/>
            </p:cNvSpPr>
            <p:nvPr/>
          </p:nvSpPr>
          <p:spPr bwMode="auto">
            <a:xfrm>
              <a:off x="1666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Rectangle 808"/>
            <p:cNvSpPr>
              <a:spLocks noChangeArrowheads="1"/>
            </p:cNvSpPr>
            <p:nvPr/>
          </p:nvSpPr>
          <p:spPr bwMode="auto">
            <a:xfrm>
              <a:off x="1666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Rectangle 809"/>
            <p:cNvSpPr>
              <a:spLocks noChangeArrowheads="1"/>
            </p:cNvSpPr>
            <p:nvPr/>
          </p:nvSpPr>
          <p:spPr bwMode="auto">
            <a:xfrm>
              <a:off x="1666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Rectangle 810"/>
            <p:cNvSpPr>
              <a:spLocks noChangeArrowheads="1"/>
            </p:cNvSpPr>
            <p:nvPr/>
          </p:nvSpPr>
          <p:spPr bwMode="auto">
            <a:xfrm>
              <a:off x="1666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Rectangle 811"/>
            <p:cNvSpPr>
              <a:spLocks noChangeArrowheads="1"/>
            </p:cNvSpPr>
            <p:nvPr/>
          </p:nvSpPr>
          <p:spPr bwMode="auto">
            <a:xfrm>
              <a:off x="1666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Rectangle 812"/>
            <p:cNvSpPr>
              <a:spLocks noChangeArrowheads="1"/>
            </p:cNvSpPr>
            <p:nvPr/>
          </p:nvSpPr>
          <p:spPr bwMode="auto">
            <a:xfrm>
              <a:off x="1666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Rectangle 813"/>
            <p:cNvSpPr>
              <a:spLocks noChangeArrowheads="1"/>
            </p:cNvSpPr>
            <p:nvPr/>
          </p:nvSpPr>
          <p:spPr bwMode="auto">
            <a:xfrm>
              <a:off x="1666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Rectangle 814"/>
            <p:cNvSpPr>
              <a:spLocks noChangeArrowheads="1"/>
            </p:cNvSpPr>
            <p:nvPr/>
          </p:nvSpPr>
          <p:spPr bwMode="auto">
            <a:xfrm>
              <a:off x="1666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Rectangle 815"/>
            <p:cNvSpPr>
              <a:spLocks noChangeArrowheads="1"/>
            </p:cNvSpPr>
            <p:nvPr/>
          </p:nvSpPr>
          <p:spPr bwMode="auto">
            <a:xfrm>
              <a:off x="1666" y="1626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8" name="Rectangle 816"/>
            <p:cNvSpPr>
              <a:spLocks noChangeArrowheads="1"/>
            </p:cNvSpPr>
            <p:nvPr/>
          </p:nvSpPr>
          <p:spPr bwMode="auto">
            <a:xfrm>
              <a:off x="1666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Rectangle 817"/>
            <p:cNvSpPr>
              <a:spLocks noChangeArrowheads="1"/>
            </p:cNvSpPr>
            <p:nvPr/>
          </p:nvSpPr>
          <p:spPr bwMode="auto">
            <a:xfrm>
              <a:off x="1666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Rectangle 818"/>
            <p:cNvSpPr>
              <a:spLocks noChangeArrowheads="1"/>
            </p:cNvSpPr>
            <p:nvPr/>
          </p:nvSpPr>
          <p:spPr bwMode="auto">
            <a:xfrm>
              <a:off x="1666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Rectangle 819"/>
            <p:cNvSpPr>
              <a:spLocks noChangeArrowheads="1"/>
            </p:cNvSpPr>
            <p:nvPr/>
          </p:nvSpPr>
          <p:spPr bwMode="auto">
            <a:xfrm>
              <a:off x="1754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Rectangle 820"/>
            <p:cNvSpPr>
              <a:spLocks noChangeArrowheads="1"/>
            </p:cNvSpPr>
            <p:nvPr/>
          </p:nvSpPr>
          <p:spPr bwMode="auto">
            <a:xfrm>
              <a:off x="1754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Rectangle 821"/>
            <p:cNvSpPr>
              <a:spLocks noChangeArrowheads="1"/>
            </p:cNvSpPr>
            <p:nvPr/>
          </p:nvSpPr>
          <p:spPr bwMode="auto">
            <a:xfrm>
              <a:off x="1754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4" name="Rectangle 822"/>
            <p:cNvSpPr>
              <a:spLocks noChangeArrowheads="1"/>
            </p:cNvSpPr>
            <p:nvPr/>
          </p:nvSpPr>
          <p:spPr bwMode="auto">
            <a:xfrm>
              <a:off x="1754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" name="Rectangle 823"/>
            <p:cNvSpPr>
              <a:spLocks noChangeArrowheads="1"/>
            </p:cNvSpPr>
            <p:nvPr/>
          </p:nvSpPr>
          <p:spPr bwMode="auto">
            <a:xfrm>
              <a:off x="1754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Rectangle 824"/>
            <p:cNvSpPr>
              <a:spLocks noChangeArrowheads="1"/>
            </p:cNvSpPr>
            <p:nvPr/>
          </p:nvSpPr>
          <p:spPr bwMode="auto">
            <a:xfrm>
              <a:off x="1754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Rectangle 825"/>
            <p:cNvSpPr>
              <a:spLocks noChangeArrowheads="1"/>
            </p:cNvSpPr>
            <p:nvPr/>
          </p:nvSpPr>
          <p:spPr bwMode="auto">
            <a:xfrm>
              <a:off x="1754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Rectangle 826"/>
            <p:cNvSpPr>
              <a:spLocks noChangeArrowheads="1"/>
            </p:cNvSpPr>
            <p:nvPr/>
          </p:nvSpPr>
          <p:spPr bwMode="auto">
            <a:xfrm>
              <a:off x="1754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9" name="Rectangle 827"/>
            <p:cNvSpPr>
              <a:spLocks noChangeArrowheads="1"/>
            </p:cNvSpPr>
            <p:nvPr/>
          </p:nvSpPr>
          <p:spPr bwMode="auto">
            <a:xfrm>
              <a:off x="1754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Rectangle 828"/>
            <p:cNvSpPr>
              <a:spLocks noChangeArrowheads="1"/>
            </p:cNvSpPr>
            <p:nvPr/>
          </p:nvSpPr>
          <p:spPr bwMode="auto">
            <a:xfrm>
              <a:off x="1754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1" name="Rectangle 829"/>
            <p:cNvSpPr>
              <a:spLocks noChangeArrowheads="1"/>
            </p:cNvSpPr>
            <p:nvPr/>
          </p:nvSpPr>
          <p:spPr bwMode="auto">
            <a:xfrm>
              <a:off x="1754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2" name="Rectangle 830"/>
            <p:cNvSpPr>
              <a:spLocks noChangeArrowheads="1"/>
            </p:cNvSpPr>
            <p:nvPr/>
          </p:nvSpPr>
          <p:spPr bwMode="auto">
            <a:xfrm>
              <a:off x="1754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3" name="Rectangle 831"/>
            <p:cNvSpPr>
              <a:spLocks noChangeArrowheads="1"/>
            </p:cNvSpPr>
            <p:nvPr/>
          </p:nvSpPr>
          <p:spPr bwMode="auto">
            <a:xfrm>
              <a:off x="1754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4" name="Rectangle 832"/>
            <p:cNvSpPr>
              <a:spLocks noChangeArrowheads="1"/>
            </p:cNvSpPr>
            <p:nvPr/>
          </p:nvSpPr>
          <p:spPr bwMode="auto">
            <a:xfrm>
              <a:off x="1754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5" name="Rectangle 833"/>
            <p:cNvSpPr>
              <a:spLocks noChangeArrowheads="1"/>
            </p:cNvSpPr>
            <p:nvPr/>
          </p:nvSpPr>
          <p:spPr bwMode="auto">
            <a:xfrm>
              <a:off x="1754" y="1545"/>
              <a:ext cx="89" cy="8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6" name="Rectangle 834"/>
            <p:cNvSpPr>
              <a:spLocks noChangeArrowheads="1"/>
            </p:cNvSpPr>
            <p:nvPr/>
          </p:nvSpPr>
          <p:spPr bwMode="auto">
            <a:xfrm>
              <a:off x="1754" y="1545"/>
              <a:ext cx="89" cy="81"/>
            </a:xfrm>
            <a:prstGeom prst="rect">
              <a:avLst/>
            </a:prstGeom>
            <a:solidFill>
              <a:srgbClr val="FFFF00"/>
            </a:solidFill>
            <a:ln w="9525" cap="rnd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7" name="Rectangle 835"/>
            <p:cNvSpPr>
              <a:spLocks noChangeArrowheads="1"/>
            </p:cNvSpPr>
            <p:nvPr/>
          </p:nvSpPr>
          <p:spPr bwMode="auto">
            <a:xfrm>
              <a:off x="1754" y="1626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8" name="Rectangle 836"/>
            <p:cNvSpPr>
              <a:spLocks noChangeArrowheads="1"/>
            </p:cNvSpPr>
            <p:nvPr/>
          </p:nvSpPr>
          <p:spPr bwMode="auto">
            <a:xfrm>
              <a:off x="1754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9" name="Rectangle 837"/>
            <p:cNvSpPr>
              <a:spLocks noChangeArrowheads="1"/>
            </p:cNvSpPr>
            <p:nvPr/>
          </p:nvSpPr>
          <p:spPr bwMode="auto">
            <a:xfrm>
              <a:off x="1754" y="1706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0" name="Rectangle 838"/>
            <p:cNvSpPr>
              <a:spLocks noChangeArrowheads="1"/>
            </p:cNvSpPr>
            <p:nvPr/>
          </p:nvSpPr>
          <p:spPr bwMode="auto">
            <a:xfrm>
              <a:off x="1754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1" name="Rectangle 839"/>
            <p:cNvSpPr>
              <a:spLocks noChangeArrowheads="1"/>
            </p:cNvSpPr>
            <p:nvPr/>
          </p:nvSpPr>
          <p:spPr bwMode="auto">
            <a:xfrm>
              <a:off x="1843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2" name="Rectangle 840"/>
            <p:cNvSpPr>
              <a:spLocks noChangeArrowheads="1"/>
            </p:cNvSpPr>
            <p:nvPr/>
          </p:nvSpPr>
          <p:spPr bwMode="auto">
            <a:xfrm>
              <a:off x="1843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3" name="Rectangle 841"/>
            <p:cNvSpPr>
              <a:spLocks noChangeArrowheads="1"/>
            </p:cNvSpPr>
            <p:nvPr/>
          </p:nvSpPr>
          <p:spPr bwMode="auto">
            <a:xfrm>
              <a:off x="1843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4" name="Rectangle 842"/>
            <p:cNvSpPr>
              <a:spLocks noChangeArrowheads="1"/>
            </p:cNvSpPr>
            <p:nvPr/>
          </p:nvSpPr>
          <p:spPr bwMode="auto">
            <a:xfrm>
              <a:off x="1843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5" name="Rectangle 843"/>
            <p:cNvSpPr>
              <a:spLocks noChangeArrowheads="1"/>
            </p:cNvSpPr>
            <p:nvPr/>
          </p:nvSpPr>
          <p:spPr bwMode="auto">
            <a:xfrm>
              <a:off x="1843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6" name="Rectangle 844"/>
            <p:cNvSpPr>
              <a:spLocks noChangeArrowheads="1"/>
            </p:cNvSpPr>
            <p:nvPr/>
          </p:nvSpPr>
          <p:spPr bwMode="auto">
            <a:xfrm>
              <a:off x="1843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7" name="Rectangle 845"/>
            <p:cNvSpPr>
              <a:spLocks noChangeArrowheads="1"/>
            </p:cNvSpPr>
            <p:nvPr/>
          </p:nvSpPr>
          <p:spPr bwMode="auto">
            <a:xfrm>
              <a:off x="1843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8" name="Rectangle 846"/>
            <p:cNvSpPr>
              <a:spLocks noChangeArrowheads="1"/>
            </p:cNvSpPr>
            <p:nvPr/>
          </p:nvSpPr>
          <p:spPr bwMode="auto">
            <a:xfrm>
              <a:off x="1843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9" name="Rectangle 847"/>
            <p:cNvSpPr>
              <a:spLocks noChangeArrowheads="1"/>
            </p:cNvSpPr>
            <p:nvPr/>
          </p:nvSpPr>
          <p:spPr bwMode="auto">
            <a:xfrm>
              <a:off x="1843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0" name="Rectangle 848"/>
            <p:cNvSpPr>
              <a:spLocks noChangeArrowheads="1"/>
            </p:cNvSpPr>
            <p:nvPr/>
          </p:nvSpPr>
          <p:spPr bwMode="auto">
            <a:xfrm>
              <a:off x="1843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1" name="Rectangle 849"/>
            <p:cNvSpPr>
              <a:spLocks noChangeArrowheads="1"/>
            </p:cNvSpPr>
            <p:nvPr/>
          </p:nvSpPr>
          <p:spPr bwMode="auto">
            <a:xfrm>
              <a:off x="1843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2" name="Rectangle 850"/>
            <p:cNvSpPr>
              <a:spLocks noChangeArrowheads="1"/>
            </p:cNvSpPr>
            <p:nvPr/>
          </p:nvSpPr>
          <p:spPr bwMode="auto">
            <a:xfrm>
              <a:off x="1843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3" name="Rectangle 851"/>
            <p:cNvSpPr>
              <a:spLocks noChangeArrowheads="1"/>
            </p:cNvSpPr>
            <p:nvPr/>
          </p:nvSpPr>
          <p:spPr bwMode="auto">
            <a:xfrm>
              <a:off x="1843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4" name="Rectangle 852"/>
            <p:cNvSpPr>
              <a:spLocks noChangeArrowheads="1"/>
            </p:cNvSpPr>
            <p:nvPr/>
          </p:nvSpPr>
          <p:spPr bwMode="auto">
            <a:xfrm>
              <a:off x="1843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5" name="Rectangle 853"/>
            <p:cNvSpPr>
              <a:spLocks noChangeArrowheads="1"/>
            </p:cNvSpPr>
            <p:nvPr/>
          </p:nvSpPr>
          <p:spPr bwMode="auto">
            <a:xfrm>
              <a:off x="1843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6" name="Rectangle 854"/>
            <p:cNvSpPr>
              <a:spLocks noChangeArrowheads="1"/>
            </p:cNvSpPr>
            <p:nvPr/>
          </p:nvSpPr>
          <p:spPr bwMode="auto">
            <a:xfrm>
              <a:off x="1843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7" name="Rectangle 855"/>
            <p:cNvSpPr>
              <a:spLocks noChangeArrowheads="1"/>
            </p:cNvSpPr>
            <p:nvPr/>
          </p:nvSpPr>
          <p:spPr bwMode="auto">
            <a:xfrm>
              <a:off x="1843" y="1545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8" name="Rectangle 856"/>
            <p:cNvSpPr>
              <a:spLocks noChangeArrowheads="1"/>
            </p:cNvSpPr>
            <p:nvPr/>
          </p:nvSpPr>
          <p:spPr bwMode="auto">
            <a:xfrm>
              <a:off x="1843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9" name="Rectangle 857"/>
            <p:cNvSpPr>
              <a:spLocks noChangeArrowheads="1"/>
            </p:cNvSpPr>
            <p:nvPr/>
          </p:nvSpPr>
          <p:spPr bwMode="auto">
            <a:xfrm>
              <a:off x="1843" y="1626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0" name="Rectangle 858"/>
            <p:cNvSpPr>
              <a:spLocks noChangeArrowheads="1"/>
            </p:cNvSpPr>
            <p:nvPr/>
          </p:nvSpPr>
          <p:spPr bwMode="auto">
            <a:xfrm>
              <a:off x="1843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1" name="Rectangle 859"/>
            <p:cNvSpPr>
              <a:spLocks noChangeArrowheads="1"/>
            </p:cNvSpPr>
            <p:nvPr/>
          </p:nvSpPr>
          <p:spPr bwMode="auto">
            <a:xfrm>
              <a:off x="1843" y="1706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2" name="Rectangle 860"/>
            <p:cNvSpPr>
              <a:spLocks noChangeArrowheads="1"/>
            </p:cNvSpPr>
            <p:nvPr/>
          </p:nvSpPr>
          <p:spPr bwMode="auto">
            <a:xfrm>
              <a:off x="1843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3" name="Rectangle 861"/>
            <p:cNvSpPr>
              <a:spLocks noChangeArrowheads="1"/>
            </p:cNvSpPr>
            <p:nvPr/>
          </p:nvSpPr>
          <p:spPr bwMode="auto">
            <a:xfrm>
              <a:off x="1932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4" name="Rectangle 862"/>
            <p:cNvSpPr>
              <a:spLocks noChangeArrowheads="1"/>
            </p:cNvSpPr>
            <p:nvPr/>
          </p:nvSpPr>
          <p:spPr bwMode="auto">
            <a:xfrm>
              <a:off x="1932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5" name="Rectangle 863"/>
            <p:cNvSpPr>
              <a:spLocks noChangeArrowheads="1"/>
            </p:cNvSpPr>
            <p:nvPr/>
          </p:nvSpPr>
          <p:spPr bwMode="auto">
            <a:xfrm>
              <a:off x="1932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6" name="Rectangle 864"/>
            <p:cNvSpPr>
              <a:spLocks noChangeArrowheads="1"/>
            </p:cNvSpPr>
            <p:nvPr/>
          </p:nvSpPr>
          <p:spPr bwMode="auto">
            <a:xfrm>
              <a:off x="1932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7" name="Rectangle 865"/>
            <p:cNvSpPr>
              <a:spLocks noChangeArrowheads="1"/>
            </p:cNvSpPr>
            <p:nvPr/>
          </p:nvSpPr>
          <p:spPr bwMode="auto">
            <a:xfrm>
              <a:off x="1932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8" name="Rectangle 866"/>
            <p:cNvSpPr>
              <a:spLocks noChangeArrowheads="1"/>
            </p:cNvSpPr>
            <p:nvPr/>
          </p:nvSpPr>
          <p:spPr bwMode="auto">
            <a:xfrm>
              <a:off x="1932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9" name="Rectangle 867"/>
            <p:cNvSpPr>
              <a:spLocks noChangeArrowheads="1"/>
            </p:cNvSpPr>
            <p:nvPr/>
          </p:nvSpPr>
          <p:spPr bwMode="auto">
            <a:xfrm>
              <a:off x="1932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0" name="Rectangle 868"/>
            <p:cNvSpPr>
              <a:spLocks noChangeArrowheads="1"/>
            </p:cNvSpPr>
            <p:nvPr/>
          </p:nvSpPr>
          <p:spPr bwMode="auto">
            <a:xfrm>
              <a:off x="1932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1" name="Rectangle 869"/>
            <p:cNvSpPr>
              <a:spLocks noChangeArrowheads="1"/>
            </p:cNvSpPr>
            <p:nvPr/>
          </p:nvSpPr>
          <p:spPr bwMode="auto">
            <a:xfrm>
              <a:off x="1932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2" name="Rectangle 870"/>
            <p:cNvSpPr>
              <a:spLocks noChangeArrowheads="1"/>
            </p:cNvSpPr>
            <p:nvPr/>
          </p:nvSpPr>
          <p:spPr bwMode="auto">
            <a:xfrm>
              <a:off x="1932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3" name="Rectangle 871"/>
            <p:cNvSpPr>
              <a:spLocks noChangeArrowheads="1"/>
            </p:cNvSpPr>
            <p:nvPr/>
          </p:nvSpPr>
          <p:spPr bwMode="auto">
            <a:xfrm>
              <a:off x="1932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4" name="Rectangle 872"/>
            <p:cNvSpPr>
              <a:spLocks noChangeArrowheads="1"/>
            </p:cNvSpPr>
            <p:nvPr/>
          </p:nvSpPr>
          <p:spPr bwMode="auto">
            <a:xfrm>
              <a:off x="1932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5" name="Rectangle 873"/>
            <p:cNvSpPr>
              <a:spLocks noChangeArrowheads="1"/>
            </p:cNvSpPr>
            <p:nvPr/>
          </p:nvSpPr>
          <p:spPr bwMode="auto">
            <a:xfrm>
              <a:off x="1932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6" name="Rectangle 874"/>
            <p:cNvSpPr>
              <a:spLocks noChangeArrowheads="1"/>
            </p:cNvSpPr>
            <p:nvPr/>
          </p:nvSpPr>
          <p:spPr bwMode="auto">
            <a:xfrm>
              <a:off x="1932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7" name="Rectangle 875"/>
            <p:cNvSpPr>
              <a:spLocks noChangeArrowheads="1"/>
            </p:cNvSpPr>
            <p:nvPr/>
          </p:nvSpPr>
          <p:spPr bwMode="auto">
            <a:xfrm>
              <a:off x="1932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8" name="Rectangle 876"/>
            <p:cNvSpPr>
              <a:spLocks noChangeArrowheads="1"/>
            </p:cNvSpPr>
            <p:nvPr/>
          </p:nvSpPr>
          <p:spPr bwMode="auto">
            <a:xfrm>
              <a:off x="1932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9" name="Rectangle 877"/>
            <p:cNvSpPr>
              <a:spLocks noChangeArrowheads="1"/>
            </p:cNvSpPr>
            <p:nvPr/>
          </p:nvSpPr>
          <p:spPr bwMode="auto">
            <a:xfrm>
              <a:off x="1932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0" name="Rectangle 878"/>
            <p:cNvSpPr>
              <a:spLocks noChangeArrowheads="1"/>
            </p:cNvSpPr>
            <p:nvPr/>
          </p:nvSpPr>
          <p:spPr bwMode="auto">
            <a:xfrm>
              <a:off x="1932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1" name="Rectangle 879"/>
            <p:cNvSpPr>
              <a:spLocks noChangeArrowheads="1"/>
            </p:cNvSpPr>
            <p:nvPr/>
          </p:nvSpPr>
          <p:spPr bwMode="auto">
            <a:xfrm>
              <a:off x="1932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2" name="Rectangle 880"/>
            <p:cNvSpPr>
              <a:spLocks noChangeArrowheads="1"/>
            </p:cNvSpPr>
            <p:nvPr/>
          </p:nvSpPr>
          <p:spPr bwMode="auto">
            <a:xfrm>
              <a:off x="1932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3" name="Rectangle 881"/>
            <p:cNvSpPr>
              <a:spLocks noChangeArrowheads="1"/>
            </p:cNvSpPr>
            <p:nvPr/>
          </p:nvSpPr>
          <p:spPr bwMode="auto">
            <a:xfrm>
              <a:off x="1932" y="1706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4" name="Rectangle 882"/>
            <p:cNvSpPr>
              <a:spLocks noChangeArrowheads="1"/>
            </p:cNvSpPr>
            <p:nvPr/>
          </p:nvSpPr>
          <p:spPr bwMode="auto">
            <a:xfrm>
              <a:off x="1932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5" name="Rectangle 883"/>
            <p:cNvSpPr>
              <a:spLocks noChangeArrowheads="1"/>
            </p:cNvSpPr>
            <p:nvPr/>
          </p:nvSpPr>
          <p:spPr bwMode="auto">
            <a:xfrm>
              <a:off x="2012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" name="Rectangle 884"/>
            <p:cNvSpPr>
              <a:spLocks noChangeArrowheads="1"/>
            </p:cNvSpPr>
            <p:nvPr/>
          </p:nvSpPr>
          <p:spPr bwMode="auto">
            <a:xfrm>
              <a:off x="2012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7" name="Rectangle 885"/>
            <p:cNvSpPr>
              <a:spLocks noChangeArrowheads="1"/>
            </p:cNvSpPr>
            <p:nvPr/>
          </p:nvSpPr>
          <p:spPr bwMode="auto">
            <a:xfrm>
              <a:off x="2012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8" name="Rectangle 886"/>
            <p:cNvSpPr>
              <a:spLocks noChangeArrowheads="1"/>
            </p:cNvSpPr>
            <p:nvPr/>
          </p:nvSpPr>
          <p:spPr bwMode="auto">
            <a:xfrm>
              <a:off x="2012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9" name="Rectangle 887"/>
            <p:cNvSpPr>
              <a:spLocks noChangeArrowheads="1"/>
            </p:cNvSpPr>
            <p:nvPr/>
          </p:nvSpPr>
          <p:spPr bwMode="auto">
            <a:xfrm>
              <a:off x="2012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0" name="Rectangle 888"/>
            <p:cNvSpPr>
              <a:spLocks noChangeArrowheads="1"/>
            </p:cNvSpPr>
            <p:nvPr/>
          </p:nvSpPr>
          <p:spPr bwMode="auto">
            <a:xfrm>
              <a:off x="2012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1" name="Rectangle 889"/>
            <p:cNvSpPr>
              <a:spLocks noChangeArrowheads="1"/>
            </p:cNvSpPr>
            <p:nvPr/>
          </p:nvSpPr>
          <p:spPr bwMode="auto">
            <a:xfrm>
              <a:off x="2012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2" name="Rectangle 890"/>
            <p:cNvSpPr>
              <a:spLocks noChangeArrowheads="1"/>
            </p:cNvSpPr>
            <p:nvPr/>
          </p:nvSpPr>
          <p:spPr bwMode="auto">
            <a:xfrm>
              <a:off x="2012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3" name="Rectangle 891"/>
            <p:cNvSpPr>
              <a:spLocks noChangeArrowheads="1"/>
            </p:cNvSpPr>
            <p:nvPr/>
          </p:nvSpPr>
          <p:spPr bwMode="auto">
            <a:xfrm>
              <a:off x="2012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4" name="Rectangle 892"/>
            <p:cNvSpPr>
              <a:spLocks noChangeArrowheads="1"/>
            </p:cNvSpPr>
            <p:nvPr/>
          </p:nvSpPr>
          <p:spPr bwMode="auto">
            <a:xfrm>
              <a:off x="2012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5" name="Rectangle 893"/>
            <p:cNvSpPr>
              <a:spLocks noChangeArrowheads="1"/>
            </p:cNvSpPr>
            <p:nvPr/>
          </p:nvSpPr>
          <p:spPr bwMode="auto">
            <a:xfrm>
              <a:off x="2012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6" name="Rectangle 894"/>
            <p:cNvSpPr>
              <a:spLocks noChangeArrowheads="1"/>
            </p:cNvSpPr>
            <p:nvPr/>
          </p:nvSpPr>
          <p:spPr bwMode="auto">
            <a:xfrm>
              <a:off x="2012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7" name="Rectangle 895"/>
            <p:cNvSpPr>
              <a:spLocks noChangeArrowheads="1"/>
            </p:cNvSpPr>
            <p:nvPr/>
          </p:nvSpPr>
          <p:spPr bwMode="auto">
            <a:xfrm>
              <a:off x="2012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8" name="Rectangle 896"/>
            <p:cNvSpPr>
              <a:spLocks noChangeArrowheads="1"/>
            </p:cNvSpPr>
            <p:nvPr/>
          </p:nvSpPr>
          <p:spPr bwMode="auto">
            <a:xfrm>
              <a:off x="2012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9" name="Rectangle 897"/>
            <p:cNvSpPr>
              <a:spLocks noChangeArrowheads="1"/>
            </p:cNvSpPr>
            <p:nvPr/>
          </p:nvSpPr>
          <p:spPr bwMode="auto">
            <a:xfrm>
              <a:off x="2012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0" name="Rectangle 898"/>
            <p:cNvSpPr>
              <a:spLocks noChangeArrowheads="1"/>
            </p:cNvSpPr>
            <p:nvPr/>
          </p:nvSpPr>
          <p:spPr bwMode="auto">
            <a:xfrm>
              <a:off x="2012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1" name="Rectangle 899"/>
            <p:cNvSpPr>
              <a:spLocks noChangeArrowheads="1"/>
            </p:cNvSpPr>
            <p:nvPr/>
          </p:nvSpPr>
          <p:spPr bwMode="auto">
            <a:xfrm>
              <a:off x="2012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2" name="Rectangle 900"/>
            <p:cNvSpPr>
              <a:spLocks noChangeArrowheads="1"/>
            </p:cNvSpPr>
            <p:nvPr/>
          </p:nvSpPr>
          <p:spPr bwMode="auto">
            <a:xfrm>
              <a:off x="2012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3" name="Rectangle 901"/>
            <p:cNvSpPr>
              <a:spLocks noChangeArrowheads="1"/>
            </p:cNvSpPr>
            <p:nvPr/>
          </p:nvSpPr>
          <p:spPr bwMode="auto">
            <a:xfrm>
              <a:off x="2012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4" name="Rectangle 902"/>
            <p:cNvSpPr>
              <a:spLocks noChangeArrowheads="1"/>
            </p:cNvSpPr>
            <p:nvPr/>
          </p:nvSpPr>
          <p:spPr bwMode="auto">
            <a:xfrm>
              <a:off x="2012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5" name="Rectangle 903"/>
            <p:cNvSpPr>
              <a:spLocks noChangeArrowheads="1"/>
            </p:cNvSpPr>
            <p:nvPr/>
          </p:nvSpPr>
          <p:spPr bwMode="auto">
            <a:xfrm>
              <a:off x="2012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6" name="Rectangle 904"/>
            <p:cNvSpPr>
              <a:spLocks noChangeArrowheads="1"/>
            </p:cNvSpPr>
            <p:nvPr/>
          </p:nvSpPr>
          <p:spPr bwMode="auto">
            <a:xfrm>
              <a:off x="2012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" name="Rectangle 905"/>
            <p:cNvSpPr>
              <a:spLocks noChangeArrowheads="1"/>
            </p:cNvSpPr>
            <p:nvPr/>
          </p:nvSpPr>
          <p:spPr bwMode="auto">
            <a:xfrm>
              <a:off x="2094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8" name="Rectangle 906"/>
            <p:cNvSpPr>
              <a:spLocks noChangeArrowheads="1"/>
            </p:cNvSpPr>
            <p:nvPr/>
          </p:nvSpPr>
          <p:spPr bwMode="auto">
            <a:xfrm>
              <a:off x="2094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" name="Rectangle 907"/>
            <p:cNvSpPr>
              <a:spLocks noChangeArrowheads="1"/>
            </p:cNvSpPr>
            <p:nvPr/>
          </p:nvSpPr>
          <p:spPr bwMode="auto">
            <a:xfrm>
              <a:off x="2094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0" name="Rectangle 908"/>
            <p:cNvSpPr>
              <a:spLocks noChangeArrowheads="1"/>
            </p:cNvSpPr>
            <p:nvPr/>
          </p:nvSpPr>
          <p:spPr bwMode="auto">
            <a:xfrm>
              <a:off x="2094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1" name="Rectangle 909"/>
            <p:cNvSpPr>
              <a:spLocks noChangeArrowheads="1"/>
            </p:cNvSpPr>
            <p:nvPr/>
          </p:nvSpPr>
          <p:spPr bwMode="auto">
            <a:xfrm>
              <a:off x="2094" y="1059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2" name="Rectangle 910"/>
            <p:cNvSpPr>
              <a:spLocks noChangeArrowheads="1"/>
            </p:cNvSpPr>
            <p:nvPr/>
          </p:nvSpPr>
          <p:spPr bwMode="auto">
            <a:xfrm>
              <a:off x="2094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3" name="Rectangle 911"/>
            <p:cNvSpPr>
              <a:spLocks noChangeArrowheads="1"/>
            </p:cNvSpPr>
            <p:nvPr/>
          </p:nvSpPr>
          <p:spPr bwMode="auto">
            <a:xfrm>
              <a:off x="2094" y="1141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4" name="Rectangle 912"/>
            <p:cNvSpPr>
              <a:spLocks noChangeArrowheads="1"/>
            </p:cNvSpPr>
            <p:nvPr/>
          </p:nvSpPr>
          <p:spPr bwMode="auto">
            <a:xfrm>
              <a:off x="2094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5" name="Rectangle 913"/>
            <p:cNvSpPr>
              <a:spLocks noChangeArrowheads="1"/>
            </p:cNvSpPr>
            <p:nvPr/>
          </p:nvSpPr>
          <p:spPr bwMode="auto">
            <a:xfrm>
              <a:off x="2094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6" name="Rectangle 914"/>
            <p:cNvSpPr>
              <a:spLocks noChangeArrowheads="1"/>
            </p:cNvSpPr>
            <p:nvPr/>
          </p:nvSpPr>
          <p:spPr bwMode="auto">
            <a:xfrm>
              <a:off x="2094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" name="Rectangle 915"/>
            <p:cNvSpPr>
              <a:spLocks noChangeArrowheads="1"/>
            </p:cNvSpPr>
            <p:nvPr/>
          </p:nvSpPr>
          <p:spPr bwMode="auto">
            <a:xfrm>
              <a:off x="2094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" name="Rectangle 916"/>
            <p:cNvSpPr>
              <a:spLocks noChangeArrowheads="1"/>
            </p:cNvSpPr>
            <p:nvPr/>
          </p:nvSpPr>
          <p:spPr bwMode="auto">
            <a:xfrm>
              <a:off x="2094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9" name="Rectangle 917"/>
            <p:cNvSpPr>
              <a:spLocks noChangeArrowheads="1"/>
            </p:cNvSpPr>
            <p:nvPr/>
          </p:nvSpPr>
          <p:spPr bwMode="auto">
            <a:xfrm>
              <a:off x="2094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0" name="Rectangle 918"/>
            <p:cNvSpPr>
              <a:spLocks noChangeArrowheads="1"/>
            </p:cNvSpPr>
            <p:nvPr/>
          </p:nvSpPr>
          <p:spPr bwMode="auto">
            <a:xfrm>
              <a:off x="2094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1" name="Rectangle 919"/>
            <p:cNvSpPr>
              <a:spLocks noChangeArrowheads="1"/>
            </p:cNvSpPr>
            <p:nvPr/>
          </p:nvSpPr>
          <p:spPr bwMode="auto">
            <a:xfrm>
              <a:off x="2094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2" name="Rectangle 920"/>
            <p:cNvSpPr>
              <a:spLocks noChangeArrowheads="1"/>
            </p:cNvSpPr>
            <p:nvPr/>
          </p:nvSpPr>
          <p:spPr bwMode="auto">
            <a:xfrm>
              <a:off x="2094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3" name="Rectangle 921"/>
            <p:cNvSpPr>
              <a:spLocks noChangeArrowheads="1"/>
            </p:cNvSpPr>
            <p:nvPr/>
          </p:nvSpPr>
          <p:spPr bwMode="auto">
            <a:xfrm>
              <a:off x="2094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4" name="Rectangle 922"/>
            <p:cNvSpPr>
              <a:spLocks noChangeArrowheads="1"/>
            </p:cNvSpPr>
            <p:nvPr/>
          </p:nvSpPr>
          <p:spPr bwMode="auto">
            <a:xfrm>
              <a:off x="2094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5" name="Rectangle 923"/>
            <p:cNvSpPr>
              <a:spLocks noChangeArrowheads="1"/>
            </p:cNvSpPr>
            <p:nvPr/>
          </p:nvSpPr>
          <p:spPr bwMode="auto">
            <a:xfrm>
              <a:off x="2094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6" name="Rectangle 924"/>
            <p:cNvSpPr>
              <a:spLocks noChangeArrowheads="1"/>
            </p:cNvSpPr>
            <p:nvPr/>
          </p:nvSpPr>
          <p:spPr bwMode="auto">
            <a:xfrm>
              <a:off x="2094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7" name="Rectangle 925"/>
            <p:cNvSpPr>
              <a:spLocks noChangeArrowheads="1"/>
            </p:cNvSpPr>
            <p:nvPr/>
          </p:nvSpPr>
          <p:spPr bwMode="auto">
            <a:xfrm>
              <a:off x="2094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8" name="Rectangle 926"/>
            <p:cNvSpPr>
              <a:spLocks noChangeArrowheads="1"/>
            </p:cNvSpPr>
            <p:nvPr/>
          </p:nvSpPr>
          <p:spPr bwMode="auto">
            <a:xfrm>
              <a:off x="2094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9" name="Rectangle 927"/>
            <p:cNvSpPr>
              <a:spLocks noChangeArrowheads="1"/>
            </p:cNvSpPr>
            <p:nvPr/>
          </p:nvSpPr>
          <p:spPr bwMode="auto">
            <a:xfrm>
              <a:off x="2182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0" name="Rectangle 928"/>
            <p:cNvSpPr>
              <a:spLocks noChangeArrowheads="1"/>
            </p:cNvSpPr>
            <p:nvPr/>
          </p:nvSpPr>
          <p:spPr bwMode="auto">
            <a:xfrm>
              <a:off x="2182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" name="Rectangle 929"/>
            <p:cNvSpPr>
              <a:spLocks noChangeArrowheads="1"/>
            </p:cNvSpPr>
            <p:nvPr/>
          </p:nvSpPr>
          <p:spPr bwMode="auto">
            <a:xfrm>
              <a:off x="2182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" name="Rectangle 930"/>
            <p:cNvSpPr>
              <a:spLocks noChangeArrowheads="1"/>
            </p:cNvSpPr>
            <p:nvPr/>
          </p:nvSpPr>
          <p:spPr bwMode="auto">
            <a:xfrm>
              <a:off x="2182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3" name="Rectangle 931"/>
            <p:cNvSpPr>
              <a:spLocks noChangeArrowheads="1"/>
            </p:cNvSpPr>
            <p:nvPr/>
          </p:nvSpPr>
          <p:spPr bwMode="auto">
            <a:xfrm>
              <a:off x="2182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4" name="Rectangle 932"/>
            <p:cNvSpPr>
              <a:spLocks noChangeArrowheads="1"/>
            </p:cNvSpPr>
            <p:nvPr/>
          </p:nvSpPr>
          <p:spPr bwMode="auto">
            <a:xfrm>
              <a:off x="2182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5" name="Rectangle 933"/>
            <p:cNvSpPr>
              <a:spLocks noChangeArrowheads="1"/>
            </p:cNvSpPr>
            <p:nvPr/>
          </p:nvSpPr>
          <p:spPr bwMode="auto">
            <a:xfrm>
              <a:off x="2182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6" name="Rectangle 934"/>
            <p:cNvSpPr>
              <a:spLocks noChangeArrowheads="1"/>
            </p:cNvSpPr>
            <p:nvPr/>
          </p:nvSpPr>
          <p:spPr bwMode="auto">
            <a:xfrm>
              <a:off x="2182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7" name="Rectangle 935"/>
            <p:cNvSpPr>
              <a:spLocks noChangeArrowheads="1"/>
            </p:cNvSpPr>
            <p:nvPr/>
          </p:nvSpPr>
          <p:spPr bwMode="auto">
            <a:xfrm>
              <a:off x="2182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" name="Rectangle 936"/>
            <p:cNvSpPr>
              <a:spLocks noChangeArrowheads="1"/>
            </p:cNvSpPr>
            <p:nvPr/>
          </p:nvSpPr>
          <p:spPr bwMode="auto">
            <a:xfrm>
              <a:off x="2182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9" name="Rectangle 937"/>
            <p:cNvSpPr>
              <a:spLocks noChangeArrowheads="1"/>
            </p:cNvSpPr>
            <p:nvPr/>
          </p:nvSpPr>
          <p:spPr bwMode="auto">
            <a:xfrm>
              <a:off x="2182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0" name="Rectangle 938"/>
            <p:cNvSpPr>
              <a:spLocks noChangeArrowheads="1"/>
            </p:cNvSpPr>
            <p:nvPr/>
          </p:nvSpPr>
          <p:spPr bwMode="auto">
            <a:xfrm>
              <a:off x="2182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1" name="Rectangle 939"/>
            <p:cNvSpPr>
              <a:spLocks noChangeArrowheads="1"/>
            </p:cNvSpPr>
            <p:nvPr/>
          </p:nvSpPr>
          <p:spPr bwMode="auto">
            <a:xfrm>
              <a:off x="2182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2" name="Rectangle 940"/>
            <p:cNvSpPr>
              <a:spLocks noChangeArrowheads="1"/>
            </p:cNvSpPr>
            <p:nvPr/>
          </p:nvSpPr>
          <p:spPr bwMode="auto">
            <a:xfrm>
              <a:off x="2182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3" name="Rectangle 941"/>
            <p:cNvSpPr>
              <a:spLocks noChangeArrowheads="1"/>
            </p:cNvSpPr>
            <p:nvPr/>
          </p:nvSpPr>
          <p:spPr bwMode="auto">
            <a:xfrm>
              <a:off x="2182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4" name="Rectangle 942"/>
            <p:cNvSpPr>
              <a:spLocks noChangeArrowheads="1"/>
            </p:cNvSpPr>
            <p:nvPr/>
          </p:nvSpPr>
          <p:spPr bwMode="auto">
            <a:xfrm>
              <a:off x="2182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5" name="Rectangle 943"/>
            <p:cNvSpPr>
              <a:spLocks noChangeArrowheads="1"/>
            </p:cNvSpPr>
            <p:nvPr/>
          </p:nvSpPr>
          <p:spPr bwMode="auto">
            <a:xfrm>
              <a:off x="2182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6" name="Rectangle 944"/>
            <p:cNvSpPr>
              <a:spLocks noChangeArrowheads="1"/>
            </p:cNvSpPr>
            <p:nvPr/>
          </p:nvSpPr>
          <p:spPr bwMode="auto">
            <a:xfrm>
              <a:off x="2182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7" name="Rectangle 945"/>
            <p:cNvSpPr>
              <a:spLocks noChangeArrowheads="1"/>
            </p:cNvSpPr>
            <p:nvPr/>
          </p:nvSpPr>
          <p:spPr bwMode="auto">
            <a:xfrm>
              <a:off x="2182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8" name="Rectangle 946"/>
            <p:cNvSpPr>
              <a:spLocks noChangeArrowheads="1"/>
            </p:cNvSpPr>
            <p:nvPr/>
          </p:nvSpPr>
          <p:spPr bwMode="auto">
            <a:xfrm>
              <a:off x="2182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9" name="Rectangle 947"/>
            <p:cNvSpPr>
              <a:spLocks noChangeArrowheads="1"/>
            </p:cNvSpPr>
            <p:nvPr/>
          </p:nvSpPr>
          <p:spPr bwMode="auto">
            <a:xfrm>
              <a:off x="2182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0" name="Rectangle 948"/>
            <p:cNvSpPr>
              <a:spLocks noChangeArrowheads="1"/>
            </p:cNvSpPr>
            <p:nvPr/>
          </p:nvSpPr>
          <p:spPr bwMode="auto">
            <a:xfrm>
              <a:off x="2182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1" name="Rectangle 949"/>
            <p:cNvSpPr>
              <a:spLocks noChangeArrowheads="1"/>
            </p:cNvSpPr>
            <p:nvPr/>
          </p:nvSpPr>
          <p:spPr bwMode="auto">
            <a:xfrm>
              <a:off x="2262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2" name="Rectangle 950"/>
            <p:cNvSpPr>
              <a:spLocks noChangeArrowheads="1"/>
            </p:cNvSpPr>
            <p:nvPr/>
          </p:nvSpPr>
          <p:spPr bwMode="auto">
            <a:xfrm>
              <a:off x="2262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3" name="Rectangle 951"/>
            <p:cNvSpPr>
              <a:spLocks noChangeArrowheads="1"/>
            </p:cNvSpPr>
            <p:nvPr/>
          </p:nvSpPr>
          <p:spPr bwMode="auto">
            <a:xfrm>
              <a:off x="2262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4" name="Rectangle 952"/>
            <p:cNvSpPr>
              <a:spLocks noChangeArrowheads="1"/>
            </p:cNvSpPr>
            <p:nvPr/>
          </p:nvSpPr>
          <p:spPr bwMode="auto">
            <a:xfrm>
              <a:off x="2262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5" name="Rectangle 953"/>
            <p:cNvSpPr>
              <a:spLocks noChangeArrowheads="1"/>
            </p:cNvSpPr>
            <p:nvPr/>
          </p:nvSpPr>
          <p:spPr bwMode="auto">
            <a:xfrm>
              <a:off x="2262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6" name="Rectangle 954"/>
            <p:cNvSpPr>
              <a:spLocks noChangeArrowheads="1"/>
            </p:cNvSpPr>
            <p:nvPr/>
          </p:nvSpPr>
          <p:spPr bwMode="auto">
            <a:xfrm>
              <a:off x="2262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7" name="Rectangle 955"/>
            <p:cNvSpPr>
              <a:spLocks noChangeArrowheads="1"/>
            </p:cNvSpPr>
            <p:nvPr/>
          </p:nvSpPr>
          <p:spPr bwMode="auto">
            <a:xfrm>
              <a:off x="2262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8" name="Rectangle 956"/>
            <p:cNvSpPr>
              <a:spLocks noChangeArrowheads="1"/>
            </p:cNvSpPr>
            <p:nvPr/>
          </p:nvSpPr>
          <p:spPr bwMode="auto">
            <a:xfrm>
              <a:off x="2262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9" name="Rectangle 957"/>
            <p:cNvSpPr>
              <a:spLocks noChangeArrowheads="1"/>
            </p:cNvSpPr>
            <p:nvPr/>
          </p:nvSpPr>
          <p:spPr bwMode="auto">
            <a:xfrm>
              <a:off x="2262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0" name="Rectangle 958"/>
            <p:cNvSpPr>
              <a:spLocks noChangeArrowheads="1"/>
            </p:cNvSpPr>
            <p:nvPr/>
          </p:nvSpPr>
          <p:spPr bwMode="auto">
            <a:xfrm>
              <a:off x="2262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1" name="Rectangle 959"/>
            <p:cNvSpPr>
              <a:spLocks noChangeArrowheads="1"/>
            </p:cNvSpPr>
            <p:nvPr/>
          </p:nvSpPr>
          <p:spPr bwMode="auto">
            <a:xfrm>
              <a:off x="2262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2" name="Rectangle 960"/>
            <p:cNvSpPr>
              <a:spLocks noChangeArrowheads="1"/>
            </p:cNvSpPr>
            <p:nvPr/>
          </p:nvSpPr>
          <p:spPr bwMode="auto">
            <a:xfrm>
              <a:off x="2262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3" name="Rectangle 961"/>
            <p:cNvSpPr>
              <a:spLocks noChangeArrowheads="1"/>
            </p:cNvSpPr>
            <p:nvPr/>
          </p:nvSpPr>
          <p:spPr bwMode="auto">
            <a:xfrm>
              <a:off x="2262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4" name="Rectangle 962"/>
            <p:cNvSpPr>
              <a:spLocks noChangeArrowheads="1"/>
            </p:cNvSpPr>
            <p:nvPr/>
          </p:nvSpPr>
          <p:spPr bwMode="auto">
            <a:xfrm>
              <a:off x="2262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5" name="Rectangle 963"/>
            <p:cNvSpPr>
              <a:spLocks noChangeArrowheads="1"/>
            </p:cNvSpPr>
            <p:nvPr/>
          </p:nvSpPr>
          <p:spPr bwMode="auto">
            <a:xfrm>
              <a:off x="2262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6" name="Rectangle 964"/>
            <p:cNvSpPr>
              <a:spLocks noChangeArrowheads="1"/>
            </p:cNvSpPr>
            <p:nvPr/>
          </p:nvSpPr>
          <p:spPr bwMode="auto">
            <a:xfrm>
              <a:off x="2262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7" name="Rectangle 965"/>
            <p:cNvSpPr>
              <a:spLocks noChangeArrowheads="1"/>
            </p:cNvSpPr>
            <p:nvPr/>
          </p:nvSpPr>
          <p:spPr bwMode="auto">
            <a:xfrm>
              <a:off x="2262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8" name="Rectangle 966"/>
            <p:cNvSpPr>
              <a:spLocks noChangeArrowheads="1"/>
            </p:cNvSpPr>
            <p:nvPr/>
          </p:nvSpPr>
          <p:spPr bwMode="auto">
            <a:xfrm>
              <a:off x="2262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9" name="Rectangle 967"/>
            <p:cNvSpPr>
              <a:spLocks noChangeArrowheads="1"/>
            </p:cNvSpPr>
            <p:nvPr/>
          </p:nvSpPr>
          <p:spPr bwMode="auto">
            <a:xfrm>
              <a:off x="2262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0" name="Rectangle 968"/>
            <p:cNvSpPr>
              <a:spLocks noChangeArrowheads="1"/>
            </p:cNvSpPr>
            <p:nvPr/>
          </p:nvSpPr>
          <p:spPr bwMode="auto">
            <a:xfrm>
              <a:off x="2262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1" name="Rectangle 969"/>
            <p:cNvSpPr>
              <a:spLocks noChangeArrowheads="1"/>
            </p:cNvSpPr>
            <p:nvPr/>
          </p:nvSpPr>
          <p:spPr bwMode="auto">
            <a:xfrm>
              <a:off x="2262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2" name="Rectangle 970"/>
            <p:cNvSpPr>
              <a:spLocks noChangeArrowheads="1"/>
            </p:cNvSpPr>
            <p:nvPr/>
          </p:nvSpPr>
          <p:spPr bwMode="auto">
            <a:xfrm>
              <a:off x="2262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3" name="Rectangle 971"/>
            <p:cNvSpPr>
              <a:spLocks noChangeArrowheads="1"/>
            </p:cNvSpPr>
            <p:nvPr/>
          </p:nvSpPr>
          <p:spPr bwMode="auto">
            <a:xfrm>
              <a:off x="2351" y="897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4" name="Rectangle 972"/>
            <p:cNvSpPr>
              <a:spLocks noChangeArrowheads="1"/>
            </p:cNvSpPr>
            <p:nvPr/>
          </p:nvSpPr>
          <p:spPr bwMode="auto">
            <a:xfrm>
              <a:off x="2351" y="897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5" name="Rectangle 973"/>
            <p:cNvSpPr>
              <a:spLocks noChangeArrowheads="1"/>
            </p:cNvSpPr>
            <p:nvPr/>
          </p:nvSpPr>
          <p:spPr bwMode="auto">
            <a:xfrm>
              <a:off x="2351" y="978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6" name="Rectangle 974"/>
            <p:cNvSpPr>
              <a:spLocks noChangeArrowheads="1"/>
            </p:cNvSpPr>
            <p:nvPr/>
          </p:nvSpPr>
          <p:spPr bwMode="auto">
            <a:xfrm>
              <a:off x="2351" y="978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7" name="Rectangle 975"/>
            <p:cNvSpPr>
              <a:spLocks noChangeArrowheads="1"/>
            </p:cNvSpPr>
            <p:nvPr/>
          </p:nvSpPr>
          <p:spPr bwMode="auto">
            <a:xfrm>
              <a:off x="2351" y="1059"/>
              <a:ext cx="90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8" name="Rectangle 976"/>
            <p:cNvSpPr>
              <a:spLocks noChangeArrowheads="1"/>
            </p:cNvSpPr>
            <p:nvPr/>
          </p:nvSpPr>
          <p:spPr bwMode="auto">
            <a:xfrm>
              <a:off x="2351" y="1059"/>
              <a:ext cx="90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9" name="Rectangle 977"/>
            <p:cNvSpPr>
              <a:spLocks noChangeArrowheads="1"/>
            </p:cNvSpPr>
            <p:nvPr/>
          </p:nvSpPr>
          <p:spPr bwMode="auto">
            <a:xfrm>
              <a:off x="2351" y="1141"/>
              <a:ext cx="90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0" name="Rectangle 978"/>
            <p:cNvSpPr>
              <a:spLocks noChangeArrowheads="1"/>
            </p:cNvSpPr>
            <p:nvPr/>
          </p:nvSpPr>
          <p:spPr bwMode="auto">
            <a:xfrm>
              <a:off x="2351" y="1141"/>
              <a:ext cx="90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1" name="Rectangle 979"/>
            <p:cNvSpPr>
              <a:spLocks noChangeArrowheads="1"/>
            </p:cNvSpPr>
            <p:nvPr/>
          </p:nvSpPr>
          <p:spPr bwMode="auto">
            <a:xfrm>
              <a:off x="2351" y="1221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2" name="Rectangle 980"/>
            <p:cNvSpPr>
              <a:spLocks noChangeArrowheads="1"/>
            </p:cNvSpPr>
            <p:nvPr/>
          </p:nvSpPr>
          <p:spPr bwMode="auto">
            <a:xfrm>
              <a:off x="2351" y="1221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3" name="Rectangle 981"/>
            <p:cNvSpPr>
              <a:spLocks noChangeArrowheads="1"/>
            </p:cNvSpPr>
            <p:nvPr/>
          </p:nvSpPr>
          <p:spPr bwMode="auto">
            <a:xfrm>
              <a:off x="2351" y="1302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4" name="Rectangle 982"/>
            <p:cNvSpPr>
              <a:spLocks noChangeArrowheads="1"/>
            </p:cNvSpPr>
            <p:nvPr/>
          </p:nvSpPr>
          <p:spPr bwMode="auto">
            <a:xfrm>
              <a:off x="2351" y="1302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5" name="Rectangle 983"/>
            <p:cNvSpPr>
              <a:spLocks noChangeArrowheads="1"/>
            </p:cNvSpPr>
            <p:nvPr/>
          </p:nvSpPr>
          <p:spPr bwMode="auto">
            <a:xfrm>
              <a:off x="2351" y="1383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6" name="Rectangle 984"/>
            <p:cNvSpPr>
              <a:spLocks noChangeArrowheads="1"/>
            </p:cNvSpPr>
            <p:nvPr/>
          </p:nvSpPr>
          <p:spPr bwMode="auto">
            <a:xfrm>
              <a:off x="2351" y="1383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7" name="Rectangle 985"/>
            <p:cNvSpPr>
              <a:spLocks noChangeArrowheads="1"/>
            </p:cNvSpPr>
            <p:nvPr/>
          </p:nvSpPr>
          <p:spPr bwMode="auto">
            <a:xfrm>
              <a:off x="2351" y="1464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8" name="Rectangle 986"/>
            <p:cNvSpPr>
              <a:spLocks noChangeArrowheads="1"/>
            </p:cNvSpPr>
            <p:nvPr/>
          </p:nvSpPr>
          <p:spPr bwMode="auto">
            <a:xfrm>
              <a:off x="2351" y="1464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9" name="Rectangle 987"/>
            <p:cNvSpPr>
              <a:spLocks noChangeArrowheads="1"/>
            </p:cNvSpPr>
            <p:nvPr/>
          </p:nvSpPr>
          <p:spPr bwMode="auto">
            <a:xfrm>
              <a:off x="2351" y="1545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0" name="Rectangle 988"/>
            <p:cNvSpPr>
              <a:spLocks noChangeArrowheads="1"/>
            </p:cNvSpPr>
            <p:nvPr/>
          </p:nvSpPr>
          <p:spPr bwMode="auto">
            <a:xfrm>
              <a:off x="2351" y="1545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1" name="Rectangle 989"/>
            <p:cNvSpPr>
              <a:spLocks noChangeArrowheads="1"/>
            </p:cNvSpPr>
            <p:nvPr/>
          </p:nvSpPr>
          <p:spPr bwMode="auto">
            <a:xfrm>
              <a:off x="2351" y="1626"/>
              <a:ext cx="90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2" name="Rectangle 990"/>
            <p:cNvSpPr>
              <a:spLocks noChangeArrowheads="1"/>
            </p:cNvSpPr>
            <p:nvPr/>
          </p:nvSpPr>
          <p:spPr bwMode="auto">
            <a:xfrm>
              <a:off x="2351" y="1626"/>
              <a:ext cx="90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3" name="Rectangle 991"/>
            <p:cNvSpPr>
              <a:spLocks noChangeArrowheads="1"/>
            </p:cNvSpPr>
            <p:nvPr/>
          </p:nvSpPr>
          <p:spPr bwMode="auto">
            <a:xfrm>
              <a:off x="2351" y="1706"/>
              <a:ext cx="90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4" name="Rectangle 992"/>
            <p:cNvSpPr>
              <a:spLocks noChangeArrowheads="1"/>
            </p:cNvSpPr>
            <p:nvPr/>
          </p:nvSpPr>
          <p:spPr bwMode="auto">
            <a:xfrm>
              <a:off x="2351" y="1706"/>
              <a:ext cx="90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5" name="Rectangle 993"/>
            <p:cNvSpPr>
              <a:spLocks noChangeArrowheads="1"/>
            </p:cNvSpPr>
            <p:nvPr/>
          </p:nvSpPr>
          <p:spPr bwMode="auto">
            <a:xfrm>
              <a:off x="2441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6" name="Rectangle 994"/>
            <p:cNvSpPr>
              <a:spLocks noChangeArrowheads="1"/>
            </p:cNvSpPr>
            <p:nvPr/>
          </p:nvSpPr>
          <p:spPr bwMode="auto">
            <a:xfrm>
              <a:off x="2441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7" name="Rectangle 995"/>
            <p:cNvSpPr>
              <a:spLocks noChangeArrowheads="1"/>
            </p:cNvSpPr>
            <p:nvPr/>
          </p:nvSpPr>
          <p:spPr bwMode="auto">
            <a:xfrm>
              <a:off x="2441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8" name="Rectangle 996"/>
            <p:cNvSpPr>
              <a:spLocks noChangeArrowheads="1"/>
            </p:cNvSpPr>
            <p:nvPr/>
          </p:nvSpPr>
          <p:spPr bwMode="auto">
            <a:xfrm>
              <a:off x="2441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" name="Rectangle 997"/>
            <p:cNvSpPr>
              <a:spLocks noChangeArrowheads="1"/>
            </p:cNvSpPr>
            <p:nvPr/>
          </p:nvSpPr>
          <p:spPr bwMode="auto">
            <a:xfrm>
              <a:off x="2441" y="1059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0" name="Rectangle 998"/>
            <p:cNvSpPr>
              <a:spLocks noChangeArrowheads="1"/>
            </p:cNvSpPr>
            <p:nvPr/>
          </p:nvSpPr>
          <p:spPr bwMode="auto">
            <a:xfrm>
              <a:off x="2441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1" name="Rectangle 999"/>
            <p:cNvSpPr>
              <a:spLocks noChangeArrowheads="1"/>
            </p:cNvSpPr>
            <p:nvPr/>
          </p:nvSpPr>
          <p:spPr bwMode="auto">
            <a:xfrm>
              <a:off x="2441" y="1141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2" name="Rectangle 1000"/>
            <p:cNvSpPr>
              <a:spLocks noChangeArrowheads="1"/>
            </p:cNvSpPr>
            <p:nvPr/>
          </p:nvSpPr>
          <p:spPr bwMode="auto">
            <a:xfrm>
              <a:off x="2441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3" name="Rectangle 1001"/>
            <p:cNvSpPr>
              <a:spLocks noChangeArrowheads="1"/>
            </p:cNvSpPr>
            <p:nvPr/>
          </p:nvSpPr>
          <p:spPr bwMode="auto">
            <a:xfrm>
              <a:off x="2441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4" name="Rectangle 1002"/>
            <p:cNvSpPr>
              <a:spLocks noChangeArrowheads="1"/>
            </p:cNvSpPr>
            <p:nvPr/>
          </p:nvSpPr>
          <p:spPr bwMode="auto">
            <a:xfrm>
              <a:off x="2441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5" name="Rectangle 1003"/>
            <p:cNvSpPr>
              <a:spLocks noChangeArrowheads="1"/>
            </p:cNvSpPr>
            <p:nvPr/>
          </p:nvSpPr>
          <p:spPr bwMode="auto">
            <a:xfrm>
              <a:off x="2441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6" name="Rectangle 1004"/>
            <p:cNvSpPr>
              <a:spLocks noChangeArrowheads="1"/>
            </p:cNvSpPr>
            <p:nvPr/>
          </p:nvSpPr>
          <p:spPr bwMode="auto">
            <a:xfrm>
              <a:off x="2441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7" name="Rectangle 1005"/>
            <p:cNvSpPr>
              <a:spLocks noChangeArrowheads="1"/>
            </p:cNvSpPr>
            <p:nvPr/>
          </p:nvSpPr>
          <p:spPr bwMode="auto">
            <a:xfrm>
              <a:off x="2441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8" name="Rectangle 1006"/>
            <p:cNvSpPr>
              <a:spLocks noChangeArrowheads="1"/>
            </p:cNvSpPr>
            <p:nvPr/>
          </p:nvSpPr>
          <p:spPr bwMode="auto">
            <a:xfrm>
              <a:off x="2441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9" name="Rectangle 1007"/>
            <p:cNvSpPr>
              <a:spLocks noChangeArrowheads="1"/>
            </p:cNvSpPr>
            <p:nvPr/>
          </p:nvSpPr>
          <p:spPr bwMode="auto">
            <a:xfrm>
              <a:off x="2441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0" name="Rectangle 1008"/>
            <p:cNvSpPr>
              <a:spLocks noChangeArrowheads="1"/>
            </p:cNvSpPr>
            <p:nvPr/>
          </p:nvSpPr>
          <p:spPr bwMode="auto">
            <a:xfrm>
              <a:off x="2441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1" name="Rectangle 1009"/>
            <p:cNvSpPr>
              <a:spLocks noChangeArrowheads="1"/>
            </p:cNvSpPr>
            <p:nvPr/>
          </p:nvSpPr>
          <p:spPr bwMode="auto">
            <a:xfrm>
              <a:off x="2441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2" name="Rectangle 1010"/>
            <p:cNvSpPr>
              <a:spLocks noChangeArrowheads="1"/>
            </p:cNvSpPr>
            <p:nvPr/>
          </p:nvSpPr>
          <p:spPr bwMode="auto">
            <a:xfrm>
              <a:off x="2441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3" name="Rectangle 1011"/>
            <p:cNvSpPr>
              <a:spLocks noChangeArrowheads="1"/>
            </p:cNvSpPr>
            <p:nvPr/>
          </p:nvSpPr>
          <p:spPr bwMode="auto">
            <a:xfrm>
              <a:off x="2441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4" name="Rectangle 1012"/>
            <p:cNvSpPr>
              <a:spLocks noChangeArrowheads="1"/>
            </p:cNvSpPr>
            <p:nvPr/>
          </p:nvSpPr>
          <p:spPr bwMode="auto">
            <a:xfrm>
              <a:off x="2441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5" name="Rectangle 1013"/>
            <p:cNvSpPr>
              <a:spLocks noChangeArrowheads="1"/>
            </p:cNvSpPr>
            <p:nvPr/>
          </p:nvSpPr>
          <p:spPr bwMode="auto">
            <a:xfrm>
              <a:off x="2441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6" name="Rectangle 1014"/>
            <p:cNvSpPr>
              <a:spLocks noChangeArrowheads="1"/>
            </p:cNvSpPr>
            <p:nvPr/>
          </p:nvSpPr>
          <p:spPr bwMode="auto">
            <a:xfrm>
              <a:off x="2441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7" name="Rectangle 1015"/>
            <p:cNvSpPr>
              <a:spLocks noChangeArrowheads="1"/>
            </p:cNvSpPr>
            <p:nvPr/>
          </p:nvSpPr>
          <p:spPr bwMode="auto">
            <a:xfrm>
              <a:off x="2521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8" name="Rectangle 1016"/>
            <p:cNvSpPr>
              <a:spLocks noChangeArrowheads="1"/>
            </p:cNvSpPr>
            <p:nvPr/>
          </p:nvSpPr>
          <p:spPr bwMode="auto">
            <a:xfrm>
              <a:off x="2521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9" name="Rectangle 1017"/>
            <p:cNvSpPr>
              <a:spLocks noChangeArrowheads="1"/>
            </p:cNvSpPr>
            <p:nvPr/>
          </p:nvSpPr>
          <p:spPr bwMode="auto">
            <a:xfrm>
              <a:off x="2521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" name="Rectangle 1018"/>
            <p:cNvSpPr>
              <a:spLocks noChangeArrowheads="1"/>
            </p:cNvSpPr>
            <p:nvPr/>
          </p:nvSpPr>
          <p:spPr bwMode="auto">
            <a:xfrm>
              <a:off x="2521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" name="Rectangle 1019"/>
            <p:cNvSpPr>
              <a:spLocks noChangeArrowheads="1"/>
            </p:cNvSpPr>
            <p:nvPr/>
          </p:nvSpPr>
          <p:spPr bwMode="auto">
            <a:xfrm>
              <a:off x="2521" y="1059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" name="Rectangle 1020"/>
            <p:cNvSpPr>
              <a:spLocks noChangeArrowheads="1"/>
            </p:cNvSpPr>
            <p:nvPr/>
          </p:nvSpPr>
          <p:spPr bwMode="auto">
            <a:xfrm>
              <a:off x="2521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" name="Rectangle 1021"/>
            <p:cNvSpPr>
              <a:spLocks noChangeArrowheads="1"/>
            </p:cNvSpPr>
            <p:nvPr/>
          </p:nvSpPr>
          <p:spPr bwMode="auto">
            <a:xfrm>
              <a:off x="2521" y="1141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4" name="Rectangle 1022"/>
            <p:cNvSpPr>
              <a:spLocks noChangeArrowheads="1"/>
            </p:cNvSpPr>
            <p:nvPr/>
          </p:nvSpPr>
          <p:spPr bwMode="auto">
            <a:xfrm>
              <a:off x="2521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5" name="Rectangle 1023"/>
            <p:cNvSpPr>
              <a:spLocks noChangeArrowheads="1"/>
            </p:cNvSpPr>
            <p:nvPr/>
          </p:nvSpPr>
          <p:spPr bwMode="auto">
            <a:xfrm>
              <a:off x="2521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6" name="Rectangle 1024"/>
            <p:cNvSpPr>
              <a:spLocks noChangeArrowheads="1"/>
            </p:cNvSpPr>
            <p:nvPr/>
          </p:nvSpPr>
          <p:spPr bwMode="auto">
            <a:xfrm>
              <a:off x="2521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7" name="Rectangle 1025"/>
            <p:cNvSpPr>
              <a:spLocks noChangeArrowheads="1"/>
            </p:cNvSpPr>
            <p:nvPr/>
          </p:nvSpPr>
          <p:spPr bwMode="auto">
            <a:xfrm>
              <a:off x="2521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8" name="Rectangle 1026"/>
            <p:cNvSpPr>
              <a:spLocks noChangeArrowheads="1"/>
            </p:cNvSpPr>
            <p:nvPr/>
          </p:nvSpPr>
          <p:spPr bwMode="auto">
            <a:xfrm>
              <a:off x="2521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9" name="Rectangle 1027"/>
            <p:cNvSpPr>
              <a:spLocks noChangeArrowheads="1"/>
            </p:cNvSpPr>
            <p:nvPr/>
          </p:nvSpPr>
          <p:spPr bwMode="auto">
            <a:xfrm>
              <a:off x="2521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0" name="Rectangle 1028"/>
            <p:cNvSpPr>
              <a:spLocks noChangeArrowheads="1"/>
            </p:cNvSpPr>
            <p:nvPr/>
          </p:nvSpPr>
          <p:spPr bwMode="auto">
            <a:xfrm>
              <a:off x="2521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1" name="Rectangle 1029"/>
            <p:cNvSpPr>
              <a:spLocks noChangeArrowheads="1"/>
            </p:cNvSpPr>
            <p:nvPr/>
          </p:nvSpPr>
          <p:spPr bwMode="auto">
            <a:xfrm>
              <a:off x="2521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2" name="Rectangle 1030"/>
            <p:cNvSpPr>
              <a:spLocks noChangeArrowheads="1"/>
            </p:cNvSpPr>
            <p:nvPr/>
          </p:nvSpPr>
          <p:spPr bwMode="auto">
            <a:xfrm>
              <a:off x="2521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3" name="Rectangle 1031"/>
            <p:cNvSpPr>
              <a:spLocks noChangeArrowheads="1"/>
            </p:cNvSpPr>
            <p:nvPr/>
          </p:nvSpPr>
          <p:spPr bwMode="auto">
            <a:xfrm>
              <a:off x="2521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4" name="Rectangle 1032"/>
            <p:cNvSpPr>
              <a:spLocks noChangeArrowheads="1"/>
            </p:cNvSpPr>
            <p:nvPr/>
          </p:nvSpPr>
          <p:spPr bwMode="auto">
            <a:xfrm>
              <a:off x="2521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5" name="Rectangle 1033"/>
            <p:cNvSpPr>
              <a:spLocks noChangeArrowheads="1"/>
            </p:cNvSpPr>
            <p:nvPr/>
          </p:nvSpPr>
          <p:spPr bwMode="auto">
            <a:xfrm>
              <a:off x="2521" y="1626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6" name="Rectangle 1034"/>
            <p:cNvSpPr>
              <a:spLocks noChangeArrowheads="1"/>
            </p:cNvSpPr>
            <p:nvPr/>
          </p:nvSpPr>
          <p:spPr bwMode="auto">
            <a:xfrm>
              <a:off x="2521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7" name="Rectangle 1035"/>
            <p:cNvSpPr>
              <a:spLocks noChangeArrowheads="1"/>
            </p:cNvSpPr>
            <p:nvPr/>
          </p:nvSpPr>
          <p:spPr bwMode="auto">
            <a:xfrm>
              <a:off x="2521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8" name="Rectangle 1036"/>
            <p:cNvSpPr>
              <a:spLocks noChangeArrowheads="1"/>
            </p:cNvSpPr>
            <p:nvPr/>
          </p:nvSpPr>
          <p:spPr bwMode="auto">
            <a:xfrm>
              <a:off x="2521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9" name="Rectangle 1037"/>
            <p:cNvSpPr>
              <a:spLocks noChangeArrowheads="1"/>
            </p:cNvSpPr>
            <p:nvPr/>
          </p:nvSpPr>
          <p:spPr bwMode="auto">
            <a:xfrm>
              <a:off x="2609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0" name="Rectangle 1038"/>
            <p:cNvSpPr>
              <a:spLocks noChangeArrowheads="1"/>
            </p:cNvSpPr>
            <p:nvPr/>
          </p:nvSpPr>
          <p:spPr bwMode="auto">
            <a:xfrm>
              <a:off x="2609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1" name="Rectangle 1039"/>
            <p:cNvSpPr>
              <a:spLocks noChangeArrowheads="1"/>
            </p:cNvSpPr>
            <p:nvPr/>
          </p:nvSpPr>
          <p:spPr bwMode="auto">
            <a:xfrm>
              <a:off x="2609" y="978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2" name="Rectangle 1040"/>
            <p:cNvSpPr>
              <a:spLocks noChangeArrowheads="1"/>
            </p:cNvSpPr>
            <p:nvPr/>
          </p:nvSpPr>
          <p:spPr bwMode="auto">
            <a:xfrm>
              <a:off x="2609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3" name="Rectangle 1041"/>
            <p:cNvSpPr>
              <a:spLocks noChangeArrowheads="1"/>
            </p:cNvSpPr>
            <p:nvPr/>
          </p:nvSpPr>
          <p:spPr bwMode="auto">
            <a:xfrm>
              <a:off x="2609" y="1059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4" name="Rectangle 1042"/>
            <p:cNvSpPr>
              <a:spLocks noChangeArrowheads="1"/>
            </p:cNvSpPr>
            <p:nvPr/>
          </p:nvSpPr>
          <p:spPr bwMode="auto">
            <a:xfrm>
              <a:off x="2609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5" name="Rectangle 1043"/>
            <p:cNvSpPr>
              <a:spLocks noChangeArrowheads="1"/>
            </p:cNvSpPr>
            <p:nvPr/>
          </p:nvSpPr>
          <p:spPr bwMode="auto">
            <a:xfrm>
              <a:off x="2609" y="1141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6" name="Rectangle 1044"/>
            <p:cNvSpPr>
              <a:spLocks noChangeArrowheads="1"/>
            </p:cNvSpPr>
            <p:nvPr/>
          </p:nvSpPr>
          <p:spPr bwMode="auto">
            <a:xfrm>
              <a:off x="2609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7" name="Rectangle 1045"/>
            <p:cNvSpPr>
              <a:spLocks noChangeArrowheads="1"/>
            </p:cNvSpPr>
            <p:nvPr/>
          </p:nvSpPr>
          <p:spPr bwMode="auto">
            <a:xfrm>
              <a:off x="2609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8" name="Rectangle 1046"/>
            <p:cNvSpPr>
              <a:spLocks noChangeArrowheads="1"/>
            </p:cNvSpPr>
            <p:nvPr/>
          </p:nvSpPr>
          <p:spPr bwMode="auto">
            <a:xfrm>
              <a:off x="2609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9" name="Rectangle 1047"/>
            <p:cNvSpPr>
              <a:spLocks noChangeArrowheads="1"/>
            </p:cNvSpPr>
            <p:nvPr/>
          </p:nvSpPr>
          <p:spPr bwMode="auto">
            <a:xfrm>
              <a:off x="2609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0" name="Rectangle 1048"/>
            <p:cNvSpPr>
              <a:spLocks noChangeArrowheads="1"/>
            </p:cNvSpPr>
            <p:nvPr/>
          </p:nvSpPr>
          <p:spPr bwMode="auto">
            <a:xfrm>
              <a:off x="2609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1" name="Rectangle 1049"/>
            <p:cNvSpPr>
              <a:spLocks noChangeArrowheads="1"/>
            </p:cNvSpPr>
            <p:nvPr/>
          </p:nvSpPr>
          <p:spPr bwMode="auto">
            <a:xfrm>
              <a:off x="2609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2" name="Rectangle 1050"/>
            <p:cNvSpPr>
              <a:spLocks noChangeArrowheads="1"/>
            </p:cNvSpPr>
            <p:nvPr/>
          </p:nvSpPr>
          <p:spPr bwMode="auto">
            <a:xfrm>
              <a:off x="2609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3" name="Rectangle 1051"/>
            <p:cNvSpPr>
              <a:spLocks noChangeArrowheads="1"/>
            </p:cNvSpPr>
            <p:nvPr/>
          </p:nvSpPr>
          <p:spPr bwMode="auto">
            <a:xfrm>
              <a:off x="2609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4" name="Rectangle 1052"/>
            <p:cNvSpPr>
              <a:spLocks noChangeArrowheads="1"/>
            </p:cNvSpPr>
            <p:nvPr/>
          </p:nvSpPr>
          <p:spPr bwMode="auto">
            <a:xfrm>
              <a:off x="2609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5" name="Rectangle 1053"/>
            <p:cNvSpPr>
              <a:spLocks noChangeArrowheads="1"/>
            </p:cNvSpPr>
            <p:nvPr/>
          </p:nvSpPr>
          <p:spPr bwMode="auto">
            <a:xfrm>
              <a:off x="2609" y="1545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6" name="Rectangle 1054"/>
            <p:cNvSpPr>
              <a:spLocks noChangeArrowheads="1"/>
            </p:cNvSpPr>
            <p:nvPr/>
          </p:nvSpPr>
          <p:spPr bwMode="auto">
            <a:xfrm>
              <a:off x="2609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7" name="Rectangle 1055"/>
            <p:cNvSpPr>
              <a:spLocks noChangeArrowheads="1"/>
            </p:cNvSpPr>
            <p:nvPr/>
          </p:nvSpPr>
          <p:spPr bwMode="auto">
            <a:xfrm>
              <a:off x="2609" y="1626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8" name="Rectangle 1056"/>
            <p:cNvSpPr>
              <a:spLocks noChangeArrowheads="1"/>
            </p:cNvSpPr>
            <p:nvPr/>
          </p:nvSpPr>
          <p:spPr bwMode="auto">
            <a:xfrm>
              <a:off x="2609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9" name="Rectangle 1057"/>
            <p:cNvSpPr>
              <a:spLocks noChangeArrowheads="1"/>
            </p:cNvSpPr>
            <p:nvPr/>
          </p:nvSpPr>
          <p:spPr bwMode="auto">
            <a:xfrm>
              <a:off x="2609" y="1706"/>
              <a:ext cx="89" cy="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0" name="Rectangle 1058"/>
            <p:cNvSpPr>
              <a:spLocks noChangeArrowheads="1"/>
            </p:cNvSpPr>
            <p:nvPr/>
          </p:nvSpPr>
          <p:spPr bwMode="auto">
            <a:xfrm>
              <a:off x="2609" y="1706"/>
              <a:ext cx="89" cy="82"/>
            </a:xfrm>
            <a:prstGeom prst="rect">
              <a:avLst/>
            </a:prstGeom>
            <a:solidFill>
              <a:srgbClr val="FFFF00"/>
            </a:solidFill>
            <a:ln w="9525" cap="rnd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1" name="Rectangle 1059"/>
            <p:cNvSpPr>
              <a:spLocks noChangeArrowheads="1"/>
            </p:cNvSpPr>
            <p:nvPr/>
          </p:nvSpPr>
          <p:spPr bwMode="auto">
            <a:xfrm>
              <a:off x="2698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2" name="Rectangle 1060"/>
            <p:cNvSpPr>
              <a:spLocks noChangeArrowheads="1"/>
            </p:cNvSpPr>
            <p:nvPr/>
          </p:nvSpPr>
          <p:spPr bwMode="auto">
            <a:xfrm>
              <a:off x="2698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3" name="Rectangle 1061"/>
            <p:cNvSpPr>
              <a:spLocks noChangeArrowheads="1"/>
            </p:cNvSpPr>
            <p:nvPr/>
          </p:nvSpPr>
          <p:spPr bwMode="auto">
            <a:xfrm>
              <a:off x="2694" y="974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4" name="Rectangle 1062"/>
            <p:cNvSpPr>
              <a:spLocks noChangeArrowheads="1"/>
            </p:cNvSpPr>
            <p:nvPr/>
          </p:nvSpPr>
          <p:spPr bwMode="auto">
            <a:xfrm>
              <a:off x="2698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" name="Rectangle 1063"/>
            <p:cNvSpPr>
              <a:spLocks noChangeArrowheads="1"/>
            </p:cNvSpPr>
            <p:nvPr/>
          </p:nvSpPr>
          <p:spPr bwMode="auto">
            <a:xfrm>
              <a:off x="2698" y="1059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" name="Rectangle 1064"/>
            <p:cNvSpPr>
              <a:spLocks noChangeArrowheads="1"/>
            </p:cNvSpPr>
            <p:nvPr/>
          </p:nvSpPr>
          <p:spPr bwMode="auto">
            <a:xfrm>
              <a:off x="2698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7" name="Rectangle 1065"/>
            <p:cNvSpPr>
              <a:spLocks noChangeArrowheads="1"/>
            </p:cNvSpPr>
            <p:nvPr/>
          </p:nvSpPr>
          <p:spPr bwMode="auto">
            <a:xfrm>
              <a:off x="2698" y="1141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8" name="Rectangle 1066"/>
            <p:cNvSpPr>
              <a:spLocks noChangeArrowheads="1"/>
            </p:cNvSpPr>
            <p:nvPr/>
          </p:nvSpPr>
          <p:spPr bwMode="auto">
            <a:xfrm>
              <a:off x="2698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9" name="Rectangle 1067"/>
            <p:cNvSpPr>
              <a:spLocks noChangeArrowheads="1"/>
            </p:cNvSpPr>
            <p:nvPr/>
          </p:nvSpPr>
          <p:spPr bwMode="auto">
            <a:xfrm>
              <a:off x="2698" y="1221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0" name="Rectangle 1068"/>
            <p:cNvSpPr>
              <a:spLocks noChangeArrowheads="1"/>
            </p:cNvSpPr>
            <p:nvPr/>
          </p:nvSpPr>
          <p:spPr bwMode="auto">
            <a:xfrm>
              <a:off x="2698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1" name="Rectangle 1069"/>
            <p:cNvSpPr>
              <a:spLocks noChangeArrowheads="1"/>
            </p:cNvSpPr>
            <p:nvPr/>
          </p:nvSpPr>
          <p:spPr bwMode="auto">
            <a:xfrm>
              <a:off x="2698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2" name="Rectangle 1070"/>
            <p:cNvSpPr>
              <a:spLocks noChangeArrowheads="1"/>
            </p:cNvSpPr>
            <p:nvPr/>
          </p:nvSpPr>
          <p:spPr bwMode="auto">
            <a:xfrm>
              <a:off x="2698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3" name="Rectangle 1071"/>
            <p:cNvSpPr>
              <a:spLocks noChangeArrowheads="1"/>
            </p:cNvSpPr>
            <p:nvPr/>
          </p:nvSpPr>
          <p:spPr bwMode="auto">
            <a:xfrm>
              <a:off x="2698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4" name="Rectangle 1072"/>
            <p:cNvSpPr>
              <a:spLocks noChangeArrowheads="1"/>
            </p:cNvSpPr>
            <p:nvPr/>
          </p:nvSpPr>
          <p:spPr bwMode="auto">
            <a:xfrm>
              <a:off x="2698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5" name="Rectangle 1073"/>
            <p:cNvSpPr>
              <a:spLocks noChangeArrowheads="1"/>
            </p:cNvSpPr>
            <p:nvPr/>
          </p:nvSpPr>
          <p:spPr bwMode="auto">
            <a:xfrm>
              <a:off x="2698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6" name="Rectangle 1074"/>
            <p:cNvSpPr>
              <a:spLocks noChangeArrowheads="1"/>
            </p:cNvSpPr>
            <p:nvPr/>
          </p:nvSpPr>
          <p:spPr bwMode="auto">
            <a:xfrm>
              <a:off x="2698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7" name="Rectangle 1075"/>
            <p:cNvSpPr>
              <a:spLocks noChangeArrowheads="1"/>
            </p:cNvSpPr>
            <p:nvPr/>
          </p:nvSpPr>
          <p:spPr bwMode="auto">
            <a:xfrm>
              <a:off x="2698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8" name="Rectangle 1076"/>
            <p:cNvSpPr>
              <a:spLocks noChangeArrowheads="1"/>
            </p:cNvSpPr>
            <p:nvPr/>
          </p:nvSpPr>
          <p:spPr bwMode="auto">
            <a:xfrm>
              <a:off x="2698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9" name="Rectangle 1077"/>
            <p:cNvSpPr>
              <a:spLocks noChangeArrowheads="1"/>
            </p:cNvSpPr>
            <p:nvPr/>
          </p:nvSpPr>
          <p:spPr bwMode="auto">
            <a:xfrm>
              <a:off x="2698" y="1626"/>
              <a:ext cx="89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0" name="Rectangle 1078"/>
            <p:cNvSpPr>
              <a:spLocks noChangeArrowheads="1"/>
            </p:cNvSpPr>
            <p:nvPr/>
          </p:nvSpPr>
          <p:spPr bwMode="auto">
            <a:xfrm>
              <a:off x="2698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1" name="Rectangle 1079"/>
            <p:cNvSpPr>
              <a:spLocks noChangeArrowheads="1"/>
            </p:cNvSpPr>
            <p:nvPr/>
          </p:nvSpPr>
          <p:spPr bwMode="auto">
            <a:xfrm>
              <a:off x="2698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2" name="Rectangle 1080"/>
            <p:cNvSpPr>
              <a:spLocks noChangeArrowheads="1"/>
            </p:cNvSpPr>
            <p:nvPr/>
          </p:nvSpPr>
          <p:spPr bwMode="auto">
            <a:xfrm>
              <a:off x="2698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3" name="Rectangle 1081"/>
            <p:cNvSpPr>
              <a:spLocks noChangeArrowheads="1"/>
            </p:cNvSpPr>
            <p:nvPr/>
          </p:nvSpPr>
          <p:spPr bwMode="auto">
            <a:xfrm>
              <a:off x="2787" y="897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4" name="Rectangle 1082"/>
            <p:cNvSpPr>
              <a:spLocks noChangeArrowheads="1"/>
            </p:cNvSpPr>
            <p:nvPr/>
          </p:nvSpPr>
          <p:spPr bwMode="auto">
            <a:xfrm>
              <a:off x="2787" y="897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5" name="Rectangle 1083"/>
            <p:cNvSpPr>
              <a:spLocks noChangeArrowheads="1"/>
            </p:cNvSpPr>
            <p:nvPr/>
          </p:nvSpPr>
          <p:spPr bwMode="auto">
            <a:xfrm>
              <a:off x="2787" y="978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6" name="Rectangle 1084"/>
            <p:cNvSpPr>
              <a:spLocks noChangeArrowheads="1"/>
            </p:cNvSpPr>
            <p:nvPr/>
          </p:nvSpPr>
          <p:spPr bwMode="auto">
            <a:xfrm>
              <a:off x="2787" y="978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7" name="Rectangle 1085"/>
            <p:cNvSpPr>
              <a:spLocks noChangeArrowheads="1"/>
            </p:cNvSpPr>
            <p:nvPr/>
          </p:nvSpPr>
          <p:spPr bwMode="auto">
            <a:xfrm>
              <a:off x="2787" y="1059"/>
              <a:ext cx="88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8" name="Rectangle 1086"/>
            <p:cNvSpPr>
              <a:spLocks noChangeArrowheads="1"/>
            </p:cNvSpPr>
            <p:nvPr/>
          </p:nvSpPr>
          <p:spPr bwMode="auto">
            <a:xfrm>
              <a:off x="2787" y="1059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9" name="Rectangle 1087"/>
            <p:cNvSpPr>
              <a:spLocks noChangeArrowheads="1"/>
            </p:cNvSpPr>
            <p:nvPr/>
          </p:nvSpPr>
          <p:spPr bwMode="auto">
            <a:xfrm>
              <a:off x="2787" y="1141"/>
              <a:ext cx="88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0" name="Rectangle 1088"/>
            <p:cNvSpPr>
              <a:spLocks noChangeArrowheads="1"/>
            </p:cNvSpPr>
            <p:nvPr/>
          </p:nvSpPr>
          <p:spPr bwMode="auto">
            <a:xfrm>
              <a:off x="2787" y="1141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1" name="Rectangle 1089"/>
            <p:cNvSpPr>
              <a:spLocks noChangeArrowheads="1"/>
            </p:cNvSpPr>
            <p:nvPr/>
          </p:nvSpPr>
          <p:spPr bwMode="auto">
            <a:xfrm>
              <a:off x="2787" y="1221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2" name="Rectangle 1090"/>
            <p:cNvSpPr>
              <a:spLocks noChangeArrowheads="1"/>
            </p:cNvSpPr>
            <p:nvPr/>
          </p:nvSpPr>
          <p:spPr bwMode="auto">
            <a:xfrm>
              <a:off x="2787" y="1221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3" name="Rectangle 1091"/>
            <p:cNvSpPr>
              <a:spLocks noChangeArrowheads="1"/>
            </p:cNvSpPr>
            <p:nvPr/>
          </p:nvSpPr>
          <p:spPr bwMode="auto">
            <a:xfrm>
              <a:off x="2787" y="1302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4" name="Rectangle 1092"/>
            <p:cNvSpPr>
              <a:spLocks noChangeArrowheads="1"/>
            </p:cNvSpPr>
            <p:nvPr/>
          </p:nvSpPr>
          <p:spPr bwMode="auto">
            <a:xfrm>
              <a:off x="2787" y="1302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5" name="Rectangle 1093"/>
            <p:cNvSpPr>
              <a:spLocks noChangeArrowheads="1"/>
            </p:cNvSpPr>
            <p:nvPr/>
          </p:nvSpPr>
          <p:spPr bwMode="auto">
            <a:xfrm>
              <a:off x="2787" y="1383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6" name="Rectangle 1094"/>
            <p:cNvSpPr>
              <a:spLocks noChangeArrowheads="1"/>
            </p:cNvSpPr>
            <p:nvPr/>
          </p:nvSpPr>
          <p:spPr bwMode="auto">
            <a:xfrm>
              <a:off x="2787" y="1383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7" name="Rectangle 1095"/>
            <p:cNvSpPr>
              <a:spLocks noChangeArrowheads="1"/>
            </p:cNvSpPr>
            <p:nvPr/>
          </p:nvSpPr>
          <p:spPr bwMode="auto">
            <a:xfrm>
              <a:off x="2787" y="1464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8" name="Rectangle 1096"/>
            <p:cNvSpPr>
              <a:spLocks noChangeArrowheads="1"/>
            </p:cNvSpPr>
            <p:nvPr/>
          </p:nvSpPr>
          <p:spPr bwMode="auto">
            <a:xfrm>
              <a:off x="2787" y="1464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9" name="Rectangle 1097"/>
            <p:cNvSpPr>
              <a:spLocks noChangeArrowheads="1"/>
            </p:cNvSpPr>
            <p:nvPr/>
          </p:nvSpPr>
          <p:spPr bwMode="auto">
            <a:xfrm>
              <a:off x="2787" y="1545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0" name="Rectangle 1098"/>
            <p:cNvSpPr>
              <a:spLocks noChangeArrowheads="1"/>
            </p:cNvSpPr>
            <p:nvPr/>
          </p:nvSpPr>
          <p:spPr bwMode="auto">
            <a:xfrm>
              <a:off x="2787" y="1545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1" name="Rectangle 1099"/>
            <p:cNvSpPr>
              <a:spLocks noChangeArrowheads="1"/>
            </p:cNvSpPr>
            <p:nvPr/>
          </p:nvSpPr>
          <p:spPr bwMode="auto">
            <a:xfrm>
              <a:off x="2787" y="1626"/>
              <a:ext cx="88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" name="Rectangle 1100"/>
            <p:cNvSpPr>
              <a:spLocks noChangeArrowheads="1"/>
            </p:cNvSpPr>
            <p:nvPr/>
          </p:nvSpPr>
          <p:spPr bwMode="auto">
            <a:xfrm>
              <a:off x="2787" y="1626"/>
              <a:ext cx="88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3" name="Rectangle 1101"/>
            <p:cNvSpPr>
              <a:spLocks noChangeArrowheads="1"/>
            </p:cNvSpPr>
            <p:nvPr/>
          </p:nvSpPr>
          <p:spPr bwMode="auto">
            <a:xfrm>
              <a:off x="2787" y="1706"/>
              <a:ext cx="88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4" name="Rectangle 1102"/>
            <p:cNvSpPr>
              <a:spLocks noChangeArrowheads="1"/>
            </p:cNvSpPr>
            <p:nvPr/>
          </p:nvSpPr>
          <p:spPr bwMode="auto">
            <a:xfrm>
              <a:off x="2787" y="1706"/>
              <a:ext cx="88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5" name="Rectangle 1103"/>
            <p:cNvSpPr>
              <a:spLocks noChangeArrowheads="1"/>
            </p:cNvSpPr>
            <p:nvPr/>
          </p:nvSpPr>
          <p:spPr bwMode="auto">
            <a:xfrm>
              <a:off x="2867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6" name="Rectangle 1104"/>
            <p:cNvSpPr>
              <a:spLocks noChangeArrowheads="1"/>
            </p:cNvSpPr>
            <p:nvPr/>
          </p:nvSpPr>
          <p:spPr bwMode="auto">
            <a:xfrm>
              <a:off x="2867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7" name="Rectangle 1105"/>
            <p:cNvSpPr>
              <a:spLocks noChangeArrowheads="1"/>
            </p:cNvSpPr>
            <p:nvPr/>
          </p:nvSpPr>
          <p:spPr bwMode="auto">
            <a:xfrm>
              <a:off x="2867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8" name="Rectangle 1106"/>
            <p:cNvSpPr>
              <a:spLocks noChangeArrowheads="1"/>
            </p:cNvSpPr>
            <p:nvPr/>
          </p:nvSpPr>
          <p:spPr bwMode="auto">
            <a:xfrm>
              <a:off x="2867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9" name="Rectangle 1107"/>
            <p:cNvSpPr>
              <a:spLocks noChangeArrowheads="1"/>
            </p:cNvSpPr>
            <p:nvPr/>
          </p:nvSpPr>
          <p:spPr bwMode="auto">
            <a:xfrm>
              <a:off x="2867" y="1059"/>
              <a:ext cx="89" cy="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0" name="Rectangle 1108"/>
            <p:cNvSpPr>
              <a:spLocks noChangeArrowheads="1"/>
            </p:cNvSpPr>
            <p:nvPr/>
          </p:nvSpPr>
          <p:spPr bwMode="auto">
            <a:xfrm>
              <a:off x="2867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1" name="Rectangle 1109"/>
            <p:cNvSpPr>
              <a:spLocks noChangeArrowheads="1"/>
            </p:cNvSpPr>
            <p:nvPr/>
          </p:nvSpPr>
          <p:spPr bwMode="auto">
            <a:xfrm>
              <a:off x="2867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" name="Rectangle 1110"/>
            <p:cNvSpPr>
              <a:spLocks noChangeArrowheads="1"/>
            </p:cNvSpPr>
            <p:nvPr/>
          </p:nvSpPr>
          <p:spPr bwMode="auto">
            <a:xfrm>
              <a:off x="2867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" name="Rectangle 1111"/>
            <p:cNvSpPr>
              <a:spLocks noChangeArrowheads="1"/>
            </p:cNvSpPr>
            <p:nvPr/>
          </p:nvSpPr>
          <p:spPr bwMode="auto">
            <a:xfrm>
              <a:off x="2867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4" name="Rectangle 1112"/>
            <p:cNvSpPr>
              <a:spLocks noChangeArrowheads="1"/>
            </p:cNvSpPr>
            <p:nvPr/>
          </p:nvSpPr>
          <p:spPr bwMode="auto">
            <a:xfrm>
              <a:off x="2867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5" name="Rectangle 1113"/>
            <p:cNvSpPr>
              <a:spLocks noChangeArrowheads="1"/>
            </p:cNvSpPr>
            <p:nvPr/>
          </p:nvSpPr>
          <p:spPr bwMode="auto">
            <a:xfrm>
              <a:off x="2867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6" name="Rectangle 1114"/>
            <p:cNvSpPr>
              <a:spLocks noChangeArrowheads="1"/>
            </p:cNvSpPr>
            <p:nvPr/>
          </p:nvSpPr>
          <p:spPr bwMode="auto">
            <a:xfrm>
              <a:off x="2867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7" name="Rectangle 1115"/>
            <p:cNvSpPr>
              <a:spLocks noChangeArrowheads="1"/>
            </p:cNvSpPr>
            <p:nvPr/>
          </p:nvSpPr>
          <p:spPr bwMode="auto">
            <a:xfrm>
              <a:off x="2867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8" name="Rectangle 1116"/>
            <p:cNvSpPr>
              <a:spLocks noChangeArrowheads="1"/>
            </p:cNvSpPr>
            <p:nvPr/>
          </p:nvSpPr>
          <p:spPr bwMode="auto">
            <a:xfrm>
              <a:off x="2867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9" name="Rectangle 1117"/>
            <p:cNvSpPr>
              <a:spLocks noChangeArrowheads="1"/>
            </p:cNvSpPr>
            <p:nvPr/>
          </p:nvSpPr>
          <p:spPr bwMode="auto">
            <a:xfrm>
              <a:off x="2867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0" name="Rectangle 1118"/>
            <p:cNvSpPr>
              <a:spLocks noChangeArrowheads="1"/>
            </p:cNvSpPr>
            <p:nvPr/>
          </p:nvSpPr>
          <p:spPr bwMode="auto">
            <a:xfrm>
              <a:off x="2867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1" name="Rectangle 1119"/>
            <p:cNvSpPr>
              <a:spLocks noChangeArrowheads="1"/>
            </p:cNvSpPr>
            <p:nvPr/>
          </p:nvSpPr>
          <p:spPr bwMode="auto">
            <a:xfrm>
              <a:off x="2867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" name="Rectangle 1120"/>
            <p:cNvSpPr>
              <a:spLocks noChangeArrowheads="1"/>
            </p:cNvSpPr>
            <p:nvPr/>
          </p:nvSpPr>
          <p:spPr bwMode="auto">
            <a:xfrm>
              <a:off x="2867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3" name="Rectangle 1121"/>
            <p:cNvSpPr>
              <a:spLocks noChangeArrowheads="1"/>
            </p:cNvSpPr>
            <p:nvPr/>
          </p:nvSpPr>
          <p:spPr bwMode="auto">
            <a:xfrm>
              <a:off x="2867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" name="Rectangle 1122"/>
            <p:cNvSpPr>
              <a:spLocks noChangeArrowheads="1"/>
            </p:cNvSpPr>
            <p:nvPr/>
          </p:nvSpPr>
          <p:spPr bwMode="auto">
            <a:xfrm>
              <a:off x="2867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5" name="Rectangle 1123"/>
            <p:cNvSpPr>
              <a:spLocks noChangeArrowheads="1"/>
            </p:cNvSpPr>
            <p:nvPr/>
          </p:nvSpPr>
          <p:spPr bwMode="auto">
            <a:xfrm>
              <a:off x="2867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" name="Rectangle 1124"/>
            <p:cNvSpPr>
              <a:spLocks noChangeArrowheads="1"/>
            </p:cNvSpPr>
            <p:nvPr/>
          </p:nvSpPr>
          <p:spPr bwMode="auto">
            <a:xfrm>
              <a:off x="2867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7" name="Rectangle 1125"/>
            <p:cNvSpPr>
              <a:spLocks noChangeArrowheads="1"/>
            </p:cNvSpPr>
            <p:nvPr/>
          </p:nvSpPr>
          <p:spPr bwMode="auto">
            <a:xfrm>
              <a:off x="2956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8" name="Rectangle 1126"/>
            <p:cNvSpPr>
              <a:spLocks noChangeArrowheads="1"/>
            </p:cNvSpPr>
            <p:nvPr/>
          </p:nvSpPr>
          <p:spPr bwMode="auto">
            <a:xfrm>
              <a:off x="2956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9" name="Rectangle 1127"/>
            <p:cNvSpPr>
              <a:spLocks noChangeArrowheads="1"/>
            </p:cNvSpPr>
            <p:nvPr/>
          </p:nvSpPr>
          <p:spPr bwMode="auto">
            <a:xfrm>
              <a:off x="2956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0" name="Rectangle 1128"/>
            <p:cNvSpPr>
              <a:spLocks noChangeArrowheads="1"/>
            </p:cNvSpPr>
            <p:nvPr/>
          </p:nvSpPr>
          <p:spPr bwMode="auto">
            <a:xfrm>
              <a:off x="2956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1" name="Rectangle 1129"/>
            <p:cNvSpPr>
              <a:spLocks noChangeArrowheads="1"/>
            </p:cNvSpPr>
            <p:nvPr/>
          </p:nvSpPr>
          <p:spPr bwMode="auto">
            <a:xfrm>
              <a:off x="2956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2" name="Rectangle 1130"/>
            <p:cNvSpPr>
              <a:spLocks noChangeArrowheads="1"/>
            </p:cNvSpPr>
            <p:nvPr/>
          </p:nvSpPr>
          <p:spPr bwMode="auto">
            <a:xfrm>
              <a:off x="2956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3" name="Rectangle 1131"/>
            <p:cNvSpPr>
              <a:spLocks noChangeArrowheads="1"/>
            </p:cNvSpPr>
            <p:nvPr/>
          </p:nvSpPr>
          <p:spPr bwMode="auto">
            <a:xfrm>
              <a:off x="2956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4" name="Rectangle 1132"/>
            <p:cNvSpPr>
              <a:spLocks noChangeArrowheads="1"/>
            </p:cNvSpPr>
            <p:nvPr/>
          </p:nvSpPr>
          <p:spPr bwMode="auto">
            <a:xfrm>
              <a:off x="2956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5" name="Rectangle 1133"/>
            <p:cNvSpPr>
              <a:spLocks noChangeArrowheads="1"/>
            </p:cNvSpPr>
            <p:nvPr/>
          </p:nvSpPr>
          <p:spPr bwMode="auto">
            <a:xfrm>
              <a:off x="2956" y="1221"/>
              <a:ext cx="89" cy="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6" name="Rectangle 1134"/>
            <p:cNvSpPr>
              <a:spLocks noChangeArrowheads="1"/>
            </p:cNvSpPr>
            <p:nvPr/>
          </p:nvSpPr>
          <p:spPr bwMode="auto">
            <a:xfrm>
              <a:off x="2956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7" name="Rectangle 1135"/>
            <p:cNvSpPr>
              <a:spLocks noChangeArrowheads="1"/>
            </p:cNvSpPr>
            <p:nvPr/>
          </p:nvSpPr>
          <p:spPr bwMode="auto">
            <a:xfrm>
              <a:off x="2956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8" name="Rectangle 1136"/>
            <p:cNvSpPr>
              <a:spLocks noChangeArrowheads="1"/>
            </p:cNvSpPr>
            <p:nvPr/>
          </p:nvSpPr>
          <p:spPr bwMode="auto">
            <a:xfrm>
              <a:off x="2956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9" name="Rectangle 1137"/>
            <p:cNvSpPr>
              <a:spLocks noChangeArrowheads="1"/>
            </p:cNvSpPr>
            <p:nvPr/>
          </p:nvSpPr>
          <p:spPr bwMode="auto">
            <a:xfrm>
              <a:off x="2956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0" name="Rectangle 1138"/>
            <p:cNvSpPr>
              <a:spLocks noChangeArrowheads="1"/>
            </p:cNvSpPr>
            <p:nvPr/>
          </p:nvSpPr>
          <p:spPr bwMode="auto">
            <a:xfrm>
              <a:off x="2956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1" name="Rectangle 1139"/>
            <p:cNvSpPr>
              <a:spLocks noChangeArrowheads="1"/>
            </p:cNvSpPr>
            <p:nvPr/>
          </p:nvSpPr>
          <p:spPr bwMode="auto">
            <a:xfrm>
              <a:off x="2956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" name="Rectangle 1140"/>
            <p:cNvSpPr>
              <a:spLocks noChangeArrowheads="1"/>
            </p:cNvSpPr>
            <p:nvPr/>
          </p:nvSpPr>
          <p:spPr bwMode="auto">
            <a:xfrm>
              <a:off x="2956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3" name="Rectangle 1141"/>
            <p:cNvSpPr>
              <a:spLocks noChangeArrowheads="1"/>
            </p:cNvSpPr>
            <p:nvPr/>
          </p:nvSpPr>
          <p:spPr bwMode="auto">
            <a:xfrm>
              <a:off x="2956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4" name="Rectangle 1142"/>
            <p:cNvSpPr>
              <a:spLocks noChangeArrowheads="1"/>
            </p:cNvSpPr>
            <p:nvPr/>
          </p:nvSpPr>
          <p:spPr bwMode="auto">
            <a:xfrm>
              <a:off x="2956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5" name="Rectangle 1143"/>
            <p:cNvSpPr>
              <a:spLocks noChangeArrowheads="1"/>
            </p:cNvSpPr>
            <p:nvPr/>
          </p:nvSpPr>
          <p:spPr bwMode="auto">
            <a:xfrm>
              <a:off x="2956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6" name="Rectangle 1144"/>
            <p:cNvSpPr>
              <a:spLocks noChangeArrowheads="1"/>
            </p:cNvSpPr>
            <p:nvPr/>
          </p:nvSpPr>
          <p:spPr bwMode="auto">
            <a:xfrm>
              <a:off x="2956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7" name="Rectangle 1145"/>
            <p:cNvSpPr>
              <a:spLocks noChangeArrowheads="1"/>
            </p:cNvSpPr>
            <p:nvPr/>
          </p:nvSpPr>
          <p:spPr bwMode="auto">
            <a:xfrm>
              <a:off x="2956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8" name="Rectangle 1146"/>
            <p:cNvSpPr>
              <a:spLocks noChangeArrowheads="1"/>
            </p:cNvSpPr>
            <p:nvPr/>
          </p:nvSpPr>
          <p:spPr bwMode="auto">
            <a:xfrm>
              <a:off x="2956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9" name="Rectangle 1147"/>
            <p:cNvSpPr>
              <a:spLocks noChangeArrowheads="1"/>
            </p:cNvSpPr>
            <p:nvPr/>
          </p:nvSpPr>
          <p:spPr bwMode="auto">
            <a:xfrm>
              <a:off x="3041" y="897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0" name="Rectangle 1148"/>
            <p:cNvSpPr>
              <a:spLocks noChangeArrowheads="1"/>
            </p:cNvSpPr>
            <p:nvPr/>
          </p:nvSpPr>
          <p:spPr bwMode="auto">
            <a:xfrm>
              <a:off x="3041" y="897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1" name="Rectangle 1149"/>
            <p:cNvSpPr>
              <a:spLocks noChangeArrowheads="1"/>
            </p:cNvSpPr>
            <p:nvPr/>
          </p:nvSpPr>
          <p:spPr bwMode="auto">
            <a:xfrm>
              <a:off x="3041" y="978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2" name="Rectangle 1150"/>
            <p:cNvSpPr>
              <a:spLocks noChangeArrowheads="1"/>
            </p:cNvSpPr>
            <p:nvPr/>
          </p:nvSpPr>
          <p:spPr bwMode="auto">
            <a:xfrm>
              <a:off x="3041" y="978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Rectangle 1151"/>
            <p:cNvSpPr>
              <a:spLocks noChangeArrowheads="1"/>
            </p:cNvSpPr>
            <p:nvPr/>
          </p:nvSpPr>
          <p:spPr bwMode="auto">
            <a:xfrm>
              <a:off x="3041" y="1059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Rectangle 1152"/>
            <p:cNvSpPr>
              <a:spLocks noChangeArrowheads="1"/>
            </p:cNvSpPr>
            <p:nvPr/>
          </p:nvSpPr>
          <p:spPr bwMode="auto">
            <a:xfrm>
              <a:off x="3041" y="1059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5" name="Rectangle 1153"/>
            <p:cNvSpPr>
              <a:spLocks noChangeArrowheads="1"/>
            </p:cNvSpPr>
            <p:nvPr/>
          </p:nvSpPr>
          <p:spPr bwMode="auto">
            <a:xfrm>
              <a:off x="3041" y="1141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Rectangle 1154"/>
            <p:cNvSpPr>
              <a:spLocks noChangeArrowheads="1"/>
            </p:cNvSpPr>
            <p:nvPr/>
          </p:nvSpPr>
          <p:spPr bwMode="auto">
            <a:xfrm>
              <a:off x="3041" y="1141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7" name="Rectangle 1155"/>
            <p:cNvSpPr>
              <a:spLocks noChangeArrowheads="1"/>
            </p:cNvSpPr>
            <p:nvPr/>
          </p:nvSpPr>
          <p:spPr bwMode="auto">
            <a:xfrm>
              <a:off x="3041" y="1221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Rectangle 1156"/>
            <p:cNvSpPr>
              <a:spLocks noChangeArrowheads="1"/>
            </p:cNvSpPr>
            <p:nvPr/>
          </p:nvSpPr>
          <p:spPr bwMode="auto">
            <a:xfrm>
              <a:off x="3041" y="1221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Rectangle 1157"/>
            <p:cNvSpPr>
              <a:spLocks noChangeArrowheads="1"/>
            </p:cNvSpPr>
            <p:nvPr/>
          </p:nvSpPr>
          <p:spPr bwMode="auto">
            <a:xfrm>
              <a:off x="3041" y="1302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Rectangle 1158"/>
            <p:cNvSpPr>
              <a:spLocks noChangeArrowheads="1"/>
            </p:cNvSpPr>
            <p:nvPr/>
          </p:nvSpPr>
          <p:spPr bwMode="auto">
            <a:xfrm>
              <a:off x="3041" y="1302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1" name="Rectangle 1159"/>
            <p:cNvSpPr>
              <a:spLocks noChangeArrowheads="1"/>
            </p:cNvSpPr>
            <p:nvPr/>
          </p:nvSpPr>
          <p:spPr bwMode="auto">
            <a:xfrm>
              <a:off x="3041" y="1383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Rectangle 1160"/>
            <p:cNvSpPr>
              <a:spLocks noChangeArrowheads="1"/>
            </p:cNvSpPr>
            <p:nvPr/>
          </p:nvSpPr>
          <p:spPr bwMode="auto">
            <a:xfrm>
              <a:off x="3041" y="1383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3" name="Rectangle 1161"/>
            <p:cNvSpPr>
              <a:spLocks noChangeArrowheads="1"/>
            </p:cNvSpPr>
            <p:nvPr/>
          </p:nvSpPr>
          <p:spPr bwMode="auto">
            <a:xfrm>
              <a:off x="3041" y="1464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4" name="Rectangle 1162"/>
            <p:cNvSpPr>
              <a:spLocks noChangeArrowheads="1"/>
            </p:cNvSpPr>
            <p:nvPr/>
          </p:nvSpPr>
          <p:spPr bwMode="auto">
            <a:xfrm>
              <a:off x="3041" y="1464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5" name="Rectangle 1163"/>
            <p:cNvSpPr>
              <a:spLocks noChangeArrowheads="1"/>
            </p:cNvSpPr>
            <p:nvPr/>
          </p:nvSpPr>
          <p:spPr bwMode="auto">
            <a:xfrm>
              <a:off x="3041" y="1545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6" name="Rectangle 1164"/>
            <p:cNvSpPr>
              <a:spLocks noChangeArrowheads="1"/>
            </p:cNvSpPr>
            <p:nvPr/>
          </p:nvSpPr>
          <p:spPr bwMode="auto">
            <a:xfrm>
              <a:off x="3041" y="1545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7" name="Rectangle 1165"/>
            <p:cNvSpPr>
              <a:spLocks noChangeArrowheads="1"/>
            </p:cNvSpPr>
            <p:nvPr/>
          </p:nvSpPr>
          <p:spPr bwMode="auto">
            <a:xfrm>
              <a:off x="3041" y="1626"/>
              <a:ext cx="89" cy="80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Rectangle 1166"/>
            <p:cNvSpPr>
              <a:spLocks noChangeArrowheads="1"/>
            </p:cNvSpPr>
            <p:nvPr/>
          </p:nvSpPr>
          <p:spPr bwMode="auto">
            <a:xfrm>
              <a:off x="3041" y="1626"/>
              <a:ext cx="89" cy="80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9" name="Rectangle 1167"/>
            <p:cNvSpPr>
              <a:spLocks noChangeArrowheads="1"/>
            </p:cNvSpPr>
            <p:nvPr/>
          </p:nvSpPr>
          <p:spPr bwMode="auto">
            <a:xfrm>
              <a:off x="3041" y="1706"/>
              <a:ext cx="89" cy="82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Rectangle 1168"/>
            <p:cNvSpPr>
              <a:spLocks noChangeArrowheads="1"/>
            </p:cNvSpPr>
            <p:nvPr/>
          </p:nvSpPr>
          <p:spPr bwMode="auto">
            <a:xfrm>
              <a:off x="3041" y="1706"/>
              <a:ext cx="89" cy="82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Rectangle 1169"/>
            <p:cNvSpPr>
              <a:spLocks noChangeArrowheads="1"/>
            </p:cNvSpPr>
            <p:nvPr/>
          </p:nvSpPr>
          <p:spPr bwMode="auto">
            <a:xfrm>
              <a:off x="612" y="1080"/>
              <a:ext cx="29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>
                  <a:solidFill>
                    <a:srgbClr val="0066FF"/>
                  </a:solidFill>
                  <a:latin typeface="Arial" charset="0"/>
                </a:rPr>
                <a:t>Row M-1</a:t>
              </a:r>
              <a:endParaRPr lang="en-GB" altLang="fr-FR" sz="100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572" name="Rectangle 1170"/>
            <p:cNvSpPr>
              <a:spLocks noChangeArrowheads="1"/>
            </p:cNvSpPr>
            <p:nvPr/>
          </p:nvSpPr>
          <p:spPr bwMode="auto">
            <a:xfrm>
              <a:off x="612" y="1243"/>
              <a:ext cx="31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>
                  <a:solidFill>
                    <a:srgbClr val="0066FF"/>
                  </a:solidFill>
                  <a:latin typeface="Arial" charset="0"/>
                </a:rPr>
                <a:t>Row M+1</a:t>
              </a:r>
              <a:endParaRPr lang="en-GB" altLang="fr-FR" sz="100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573" name="Rectangle 1171"/>
            <p:cNvSpPr>
              <a:spLocks noChangeArrowheads="1"/>
            </p:cNvSpPr>
            <p:nvPr/>
          </p:nvSpPr>
          <p:spPr bwMode="auto">
            <a:xfrm>
              <a:off x="612" y="1161"/>
              <a:ext cx="23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>
                  <a:solidFill>
                    <a:srgbClr val="0066FF"/>
                  </a:solidFill>
                  <a:latin typeface="Arial" charset="0"/>
                </a:rPr>
                <a:t>Row M</a:t>
              </a:r>
              <a:endParaRPr lang="en-GB" altLang="fr-FR" sz="100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574" name="Line 1172"/>
            <p:cNvSpPr>
              <a:spLocks noChangeShapeType="1"/>
            </p:cNvSpPr>
            <p:nvPr/>
          </p:nvSpPr>
          <p:spPr bwMode="auto">
            <a:xfrm>
              <a:off x="957" y="816"/>
              <a:ext cx="0" cy="1004"/>
            </a:xfrm>
            <a:prstGeom prst="line">
              <a:avLst/>
            </a:prstGeom>
            <a:noFill/>
            <a:ln w="9525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5" name="Line 1173"/>
            <p:cNvSpPr>
              <a:spLocks noChangeShapeType="1"/>
            </p:cNvSpPr>
            <p:nvPr/>
          </p:nvSpPr>
          <p:spPr bwMode="auto">
            <a:xfrm>
              <a:off x="957" y="1820"/>
              <a:ext cx="2208" cy="0"/>
            </a:xfrm>
            <a:prstGeom prst="line">
              <a:avLst/>
            </a:prstGeom>
            <a:noFill/>
            <a:ln w="9525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6" name="Line 1174"/>
            <p:cNvSpPr>
              <a:spLocks noChangeShapeType="1"/>
            </p:cNvSpPr>
            <p:nvPr/>
          </p:nvSpPr>
          <p:spPr bwMode="auto">
            <a:xfrm>
              <a:off x="3165" y="816"/>
              <a:ext cx="0" cy="1004"/>
            </a:xfrm>
            <a:prstGeom prst="line">
              <a:avLst/>
            </a:prstGeom>
            <a:noFill/>
            <a:ln w="9525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7" name="Freeform 1175"/>
            <p:cNvSpPr>
              <a:spLocks/>
            </p:cNvSpPr>
            <p:nvPr/>
          </p:nvSpPr>
          <p:spPr bwMode="auto">
            <a:xfrm>
              <a:off x="680" y="1593"/>
              <a:ext cx="182" cy="181"/>
            </a:xfrm>
            <a:custGeom>
              <a:avLst/>
              <a:gdLst>
                <a:gd name="T0" fmla="*/ 94 w 613"/>
                <a:gd name="T1" fmla="*/ 488 h 636"/>
                <a:gd name="T2" fmla="*/ 167 w 613"/>
                <a:gd name="T3" fmla="*/ 570 h 636"/>
                <a:gd name="T4" fmla="*/ 194 w 613"/>
                <a:gd name="T5" fmla="*/ 561 h 636"/>
                <a:gd name="T6" fmla="*/ 326 w 613"/>
                <a:gd name="T7" fmla="*/ 601 h 636"/>
                <a:gd name="T8" fmla="*/ 368 w 613"/>
                <a:gd name="T9" fmla="*/ 534 h 636"/>
                <a:gd name="T10" fmla="*/ 395 w 613"/>
                <a:gd name="T11" fmla="*/ 573 h 636"/>
                <a:gd name="T12" fmla="*/ 399 w 613"/>
                <a:gd name="T13" fmla="*/ 573 h 636"/>
                <a:gd name="T14" fmla="*/ 506 w 613"/>
                <a:gd name="T15" fmla="*/ 516 h 636"/>
                <a:gd name="T16" fmla="*/ 581 w 613"/>
                <a:gd name="T17" fmla="*/ 461 h 636"/>
                <a:gd name="T18" fmla="*/ 536 w 613"/>
                <a:gd name="T19" fmla="*/ 345 h 636"/>
                <a:gd name="T20" fmla="*/ 611 w 613"/>
                <a:gd name="T21" fmla="*/ 230 h 636"/>
                <a:gd name="T22" fmla="*/ 531 w 613"/>
                <a:gd name="T23" fmla="*/ 75 h 636"/>
                <a:gd name="T24" fmla="*/ 410 w 613"/>
                <a:gd name="T25" fmla="*/ 23 h 636"/>
                <a:gd name="T26" fmla="*/ 356 w 613"/>
                <a:gd name="T27" fmla="*/ 123 h 636"/>
                <a:gd name="T28" fmla="*/ 250 w 613"/>
                <a:gd name="T29" fmla="*/ 101 h 636"/>
                <a:gd name="T30" fmla="*/ 224 w 613"/>
                <a:gd name="T31" fmla="*/ 127 h 636"/>
                <a:gd name="T32" fmla="*/ 73 w 613"/>
                <a:gd name="T33" fmla="*/ 166 h 636"/>
                <a:gd name="T34" fmla="*/ 81 w 613"/>
                <a:gd name="T35" fmla="*/ 292 h 636"/>
                <a:gd name="T36" fmla="*/ 8 w 613"/>
                <a:gd name="T37" fmla="*/ 406 h 636"/>
                <a:gd name="T38" fmla="*/ 94 w 613"/>
                <a:gd name="T39" fmla="*/ 488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3" h="636">
                  <a:moveTo>
                    <a:pt x="94" y="488"/>
                  </a:moveTo>
                  <a:cubicBezTo>
                    <a:pt x="95" y="536"/>
                    <a:pt x="128" y="572"/>
                    <a:pt x="167" y="570"/>
                  </a:cubicBezTo>
                  <a:cubicBezTo>
                    <a:pt x="176" y="569"/>
                    <a:pt x="185" y="566"/>
                    <a:pt x="194" y="561"/>
                  </a:cubicBezTo>
                  <a:cubicBezTo>
                    <a:pt x="221" y="618"/>
                    <a:pt x="281" y="636"/>
                    <a:pt x="326" y="601"/>
                  </a:cubicBezTo>
                  <a:cubicBezTo>
                    <a:pt x="346" y="586"/>
                    <a:pt x="361" y="562"/>
                    <a:pt x="368" y="534"/>
                  </a:cubicBezTo>
                  <a:cubicBezTo>
                    <a:pt x="367" y="554"/>
                    <a:pt x="379" y="572"/>
                    <a:pt x="395" y="573"/>
                  </a:cubicBezTo>
                  <a:cubicBezTo>
                    <a:pt x="396" y="573"/>
                    <a:pt x="398" y="573"/>
                    <a:pt x="399" y="573"/>
                  </a:cubicBezTo>
                  <a:cubicBezTo>
                    <a:pt x="441" y="581"/>
                    <a:pt x="482" y="558"/>
                    <a:pt x="506" y="516"/>
                  </a:cubicBezTo>
                  <a:cubicBezTo>
                    <a:pt x="538" y="522"/>
                    <a:pt x="569" y="499"/>
                    <a:pt x="581" y="461"/>
                  </a:cubicBezTo>
                  <a:cubicBezTo>
                    <a:pt x="583" y="419"/>
                    <a:pt x="566" y="375"/>
                    <a:pt x="536" y="345"/>
                  </a:cubicBezTo>
                  <a:cubicBezTo>
                    <a:pt x="565" y="311"/>
                    <a:pt x="591" y="272"/>
                    <a:pt x="611" y="230"/>
                  </a:cubicBezTo>
                  <a:cubicBezTo>
                    <a:pt x="613" y="165"/>
                    <a:pt x="583" y="105"/>
                    <a:pt x="531" y="75"/>
                  </a:cubicBezTo>
                  <a:cubicBezTo>
                    <a:pt x="511" y="23"/>
                    <a:pt x="457" y="0"/>
                    <a:pt x="410" y="23"/>
                  </a:cubicBezTo>
                  <a:cubicBezTo>
                    <a:pt x="375" y="40"/>
                    <a:pt x="353" y="80"/>
                    <a:pt x="356" y="123"/>
                  </a:cubicBezTo>
                  <a:cubicBezTo>
                    <a:pt x="335" y="86"/>
                    <a:pt x="288" y="76"/>
                    <a:pt x="250" y="101"/>
                  </a:cubicBezTo>
                  <a:cubicBezTo>
                    <a:pt x="240" y="108"/>
                    <a:pt x="231" y="117"/>
                    <a:pt x="224" y="127"/>
                  </a:cubicBezTo>
                  <a:cubicBezTo>
                    <a:pt x="169" y="93"/>
                    <a:pt x="101" y="110"/>
                    <a:pt x="73" y="166"/>
                  </a:cubicBezTo>
                  <a:cubicBezTo>
                    <a:pt x="53" y="204"/>
                    <a:pt x="56" y="253"/>
                    <a:pt x="81" y="292"/>
                  </a:cubicBezTo>
                  <a:cubicBezTo>
                    <a:pt x="32" y="301"/>
                    <a:pt x="0" y="352"/>
                    <a:pt x="8" y="406"/>
                  </a:cubicBezTo>
                  <a:cubicBezTo>
                    <a:pt x="15" y="452"/>
                    <a:pt x="51" y="486"/>
                    <a:pt x="94" y="488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8" name="Rectangle 1176"/>
            <p:cNvSpPr>
              <a:spLocks noChangeArrowheads="1"/>
            </p:cNvSpPr>
            <p:nvPr/>
          </p:nvSpPr>
          <p:spPr bwMode="auto">
            <a:xfrm>
              <a:off x="716" y="1638"/>
              <a:ext cx="12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000">
                  <a:solidFill>
                    <a:srgbClr val="0066FF"/>
                  </a:solidFill>
                  <a:latin typeface="Arial" charset="0"/>
                </a:rPr>
                <a:t>HIT</a:t>
              </a:r>
            </a:p>
          </p:txBody>
        </p:sp>
        <p:sp>
          <p:nvSpPr>
            <p:cNvPr id="579" name="Line 1177"/>
            <p:cNvSpPr>
              <a:spLocks noChangeShapeType="1"/>
            </p:cNvSpPr>
            <p:nvPr/>
          </p:nvSpPr>
          <p:spPr bwMode="auto">
            <a:xfrm flipV="1">
              <a:off x="877" y="1244"/>
              <a:ext cx="502" cy="415"/>
            </a:xfrm>
            <a:prstGeom prst="line">
              <a:avLst/>
            </a:prstGeom>
            <a:noFill/>
            <a:ln w="17463" cap="rnd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0" name="Freeform 1178"/>
            <p:cNvSpPr>
              <a:spLocks/>
            </p:cNvSpPr>
            <p:nvPr/>
          </p:nvSpPr>
          <p:spPr bwMode="auto">
            <a:xfrm>
              <a:off x="1362" y="1221"/>
              <a:ext cx="46" cy="44"/>
            </a:xfrm>
            <a:custGeom>
              <a:avLst/>
              <a:gdLst>
                <a:gd name="T0" fmla="*/ 0 w 73"/>
                <a:gd name="T1" fmla="*/ 17 h 69"/>
                <a:gd name="T2" fmla="*/ 73 w 73"/>
                <a:gd name="T3" fmla="*/ 0 h 69"/>
                <a:gd name="T4" fmla="*/ 42 w 73"/>
                <a:gd name="T5" fmla="*/ 69 h 69"/>
                <a:gd name="T6" fmla="*/ 0 w 73"/>
                <a:gd name="T7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9">
                  <a:moveTo>
                    <a:pt x="0" y="17"/>
                  </a:moveTo>
                  <a:lnTo>
                    <a:pt x="73" y="0"/>
                  </a:lnTo>
                  <a:lnTo>
                    <a:pt x="42" y="69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1" name="Rectangle 1179"/>
            <p:cNvSpPr>
              <a:spLocks noChangeArrowheads="1"/>
            </p:cNvSpPr>
            <p:nvPr/>
          </p:nvSpPr>
          <p:spPr bwMode="auto">
            <a:xfrm rot="16200000">
              <a:off x="696" y="1397"/>
              <a:ext cx="2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>
                  <a:solidFill>
                    <a:srgbClr val="0066FF"/>
                  </a:solidFill>
                  <a:latin typeface="Arial" charset="0"/>
                </a:rPr>
                <a:t>….….…</a:t>
              </a:r>
              <a:endParaRPr lang="fr-FR" altLang="fr-FR" sz="100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582" name="Rectangle 1180"/>
            <p:cNvSpPr>
              <a:spLocks noChangeArrowheads="1"/>
            </p:cNvSpPr>
            <p:nvPr/>
          </p:nvSpPr>
          <p:spPr bwMode="auto">
            <a:xfrm>
              <a:off x="1754" y="1142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endParaRPr lang="fr-FR" altLang="fr-FR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583" name="Rectangle 1181"/>
            <p:cNvSpPr>
              <a:spLocks noChangeArrowheads="1"/>
            </p:cNvSpPr>
            <p:nvPr/>
          </p:nvSpPr>
          <p:spPr bwMode="auto">
            <a:xfrm rot="16200000">
              <a:off x="705" y="8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>
                  <a:solidFill>
                    <a:srgbClr val="0066FF"/>
                  </a:solidFill>
                  <a:latin typeface="Arial" charset="0"/>
                </a:rPr>
                <a:t>…….…</a:t>
              </a:r>
              <a:endParaRPr lang="fr-FR" altLang="fr-FR" sz="100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584" name="Rectangle 1182"/>
            <p:cNvSpPr>
              <a:spLocks noChangeArrowheads="1"/>
            </p:cNvSpPr>
            <p:nvPr/>
          </p:nvSpPr>
          <p:spPr bwMode="auto">
            <a:xfrm>
              <a:off x="987" y="816"/>
              <a:ext cx="90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5" name="Rectangle 1183"/>
            <p:cNvSpPr>
              <a:spLocks noChangeArrowheads="1"/>
            </p:cNvSpPr>
            <p:nvPr/>
          </p:nvSpPr>
          <p:spPr bwMode="auto">
            <a:xfrm>
              <a:off x="987" y="816"/>
              <a:ext cx="90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6" name="Rectangle 1184"/>
            <p:cNvSpPr>
              <a:spLocks noChangeArrowheads="1"/>
            </p:cNvSpPr>
            <p:nvPr/>
          </p:nvSpPr>
          <p:spPr bwMode="auto">
            <a:xfrm>
              <a:off x="1077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7" name="Rectangle 1185"/>
            <p:cNvSpPr>
              <a:spLocks noChangeArrowheads="1"/>
            </p:cNvSpPr>
            <p:nvPr/>
          </p:nvSpPr>
          <p:spPr bwMode="auto">
            <a:xfrm>
              <a:off x="1077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8" name="Rectangle 1186"/>
            <p:cNvSpPr>
              <a:spLocks noChangeArrowheads="1"/>
            </p:cNvSpPr>
            <p:nvPr/>
          </p:nvSpPr>
          <p:spPr bwMode="auto">
            <a:xfrm>
              <a:off x="1157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9" name="Rectangle 1187"/>
            <p:cNvSpPr>
              <a:spLocks noChangeArrowheads="1"/>
            </p:cNvSpPr>
            <p:nvPr/>
          </p:nvSpPr>
          <p:spPr bwMode="auto">
            <a:xfrm>
              <a:off x="1157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0" name="Rectangle 1188"/>
            <p:cNvSpPr>
              <a:spLocks noChangeArrowheads="1"/>
            </p:cNvSpPr>
            <p:nvPr/>
          </p:nvSpPr>
          <p:spPr bwMode="auto">
            <a:xfrm>
              <a:off x="1238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1" name="Rectangle 1189"/>
            <p:cNvSpPr>
              <a:spLocks noChangeArrowheads="1"/>
            </p:cNvSpPr>
            <p:nvPr/>
          </p:nvSpPr>
          <p:spPr bwMode="auto">
            <a:xfrm>
              <a:off x="1238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2" name="Rectangle 1190"/>
            <p:cNvSpPr>
              <a:spLocks noChangeArrowheads="1"/>
            </p:cNvSpPr>
            <p:nvPr/>
          </p:nvSpPr>
          <p:spPr bwMode="auto">
            <a:xfrm>
              <a:off x="1327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3" name="Rectangle 1191"/>
            <p:cNvSpPr>
              <a:spLocks noChangeArrowheads="1"/>
            </p:cNvSpPr>
            <p:nvPr/>
          </p:nvSpPr>
          <p:spPr bwMode="auto">
            <a:xfrm>
              <a:off x="1327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4" name="Rectangle 1192"/>
            <p:cNvSpPr>
              <a:spLocks noChangeArrowheads="1"/>
            </p:cNvSpPr>
            <p:nvPr/>
          </p:nvSpPr>
          <p:spPr bwMode="auto">
            <a:xfrm>
              <a:off x="1407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5" name="Rectangle 1193"/>
            <p:cNvSpPr>
              <a:spLocks noChangeArrowheads="1"/>
            </p:cNvSpPr>
            <p:nvPr/>
          </p:nvSpPr>
          <p:spPr bwMode="auto">
            <a:xfrm>
              <a:off x="1407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6" name="Rectangle 1194"/>
            <p:cNvSpPr>
              <a:spLocks noChangeArrowheads="1"/>
            </p:cNvSpPr>
            <p:nvPr/>
          </p:nvSpPr>
          <p:spPr bwMode="auto">
            <a:xfrm>
              <a:off x="1496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7" name="Rectangle 1195"/>
            <p:cNvSpPr>
              <a:spLocks noChangeArrowheads="1"/>
            </p:cNvSpPr>
            <p:nvPr/>
          </p:nvSpPr>
          <p:spPr bwMode="auto">
            <a:xfrm>
              <a:off x="1496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8" name="Rectangle 1196"/>
            <p:cNvSpPr>
              <a:spLocks noChangeArrowheads="1"/>
            </p:cNvSpPr>
            <p:nvPr/>
          </p:nvSpPr>
          <p:spPr bwMode="auto">
            <a:xfrm>
              <a:off x="1585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9" name="Rectangle 1197"/>
            <p:cNvSpPr>
              <a:spLocks noChangeArrowheads="1"/>
            </p:cNvSpPr>
            <p:nvPr/>
          </p:nvSpPr>
          <p:spPr bwMode="auto">
            <a:xfrm>
              <a:off x="1585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0" name="Rectangle 1198"/>
            <p:cNvSpPr>
              <a:spLocks noChangeArrowheads="1"/>
            </p:cNvSpPr>
            <p:nvPr/>
          </p:nvSpPr>
          <p:spPr bwMode="auto">
            <a:xfrm>
              <a:off x="1665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1" name="Rectangle 1199"/>
            <p:cNvSpPr>
              <a:spLocks noChangeArrowheads="1"/>
            </p:cNvSpPr>
            <p:nvPr/>
          </p:nvSpPr>
          <p:spPr bwMode="auto">
            <a:xfrm>
              <a:off x="1665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2" name="Rectangle 1200"/>
            <p:cNvSpPr>
              <a:spLocks noChangeArrowheads="1"/>
            </p:cNvSpPr>
            <p:nvPr/>
          </p:nvSpPr>
          <p:spPr bwMode="auto">
            <a:xfrm>
              <a:off x="1754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3" name="Rectangle 1201"/>
            <p:cNvSpPr>
              <a:spLocks noChangeArrowheads="1"/>
            </p:cNvSpPr>
            <p:nvPr/>
          </p:nvSpPr>
          <p:spPr bwMode="auto">
            <a:xfrm>
              <a:off x="1754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4" name="Rectangle 1202"/>
            <p:cNvSpPr>
              <a:spLocks noChangeArrowheads="1"/>
            </p:cNvSpPr>
            <p:nvPr/>
          </p:nvSpPr>
          <p:spPr bwMode="auto">
            <a:xfrm>
              <a:off x="1842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5" name="Rectangle 1203"/>
            <p:cNvSpPr>
              <a:spLocks noChangeArrowheads="1"/>
            </p:cNvSpPr>
            <p:nvPr/>
          </p:nvSpPr>
          <p:spPr bwMode="auto">
            <a:xfrm>
              <a:off x="1842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6" name="Rectangle 1204"/>
            <p:cNvSpPr>
              <a:spLocks noChangeArrowheads="1"/>
            </p:cNvSpPr>
            <p:nvPr/>
          </p:nvSpPr>
          <p:spPr bwMode="auto">
            <a:xfrm>
              <a:off x="1931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7" name="Rectangle 1205"/>
            <p:cNvSpPr>
              <a:spLocks noChangeArrowheads="1"/>
            </p:cNvSpPr>
            <p:nvPr/>
          </p:nvSpPr>
          <p:spPr bwMode="auto">
            <a:xfrm>
              <a:off x="1931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8" name="Rectangle 1206"/>
            <p:cNvSpPr>
              <a:spLocks noChangeArrowheads="1"/>
            </p:cNvSpPr>
            <p:nvPr/>
          </p:nvSpPr>
          <p:spPr bwMode="auto">
            <a:xfrm>
              <a:off x="2012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9" name="Rectangle 1207"/>
            <p:cNvSpPr>
              <a:spLocks noChangeArrowheads="1"/>
            </p:cNvSpPr>
            <p:nvPr/>
          </p:nvSpPr>
          <p:spPr bwMode="auto">
            <a:xfrm>
              <a:off x="2012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0" name="Rectangle 1208"/>
            <p:cNvSpPr>
              <a:spLocks noChangeArrowheads="1"/>
            </p:cNvSpPr>
            <p:nvPr/>
          </p:nvSpPr>
          <p:spPr bwMode="auto">
            <a:xfrm>
              <a:off x="2093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1" name="Rectangle 1209"/>
            <p:cNvSpPr>
              <a:spLocks noChangeArrowheads="1"/>
            </p:cNvSpPr>
            <p:nvPr/>
          </p:nvSpPr>
          <p:spPr bwMode="auto">
            <a:xfrm>
              <a:off x="2093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2" name="Rectangle 1210"/>
            <p:cNvSpPr>
              <a:spLocks noChangeArrowheads="1"/>
            </p:cNvSpPr>
            <p:nvPr/>
          </p:nvSpPr>
          <p:spPr bwMode="auto">
            <a:xfrm>
              <a:off x="2181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3" name="Rectangle 1211"/>
            <p:cNvSpPr>
              <a:spLocks noChangeArrowheads="1"/>
            </p:cNvSpPr>
            <p:nvPr/>
          </p:nvSpPr>
          <p:spPr bwMode="auto">
            <a:xfrm>
              <a:off x="2181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" name="Rectangle 1212"/>
            <p:cNvSpPr>
              <a:spLocks noChangeArrowheads="1"/>
            </p:cNvSpPr>
            <p:nvPr/>
          </p:nvSpPr>
          <p:spPr bwMode="auto">
            <a:xfrm>
              <a:off x="2262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5" name="Rectangle 1213"/>
            <p:cNvSpPr>
              <a:spLocks noChangeArrowheads="1"/>
            </p:cNvSpPr>
            <p:nvPr/>
          </p:nvSpPr>
          <p:spPr bwMode="auto">
            <a:xfrm>
              <a:off x="2262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6" name="Rectangle 1214"/>
            <p:cNvSpPr>
              <a:spLocks noChangeArrowheads="1"/>
            </p:cNvSpPr>
            <p:nvPr/>
          </p:nvSpPr>
          <p:spPr bwMode="auto">
            <a:xfrm>
              <a:off x="2351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7" name="Rectangle 1215"/>
            <p:cNvSpPr>
              <a:spLocks noChangeArrowheads="1"/>
            </p:cNvSpPr>
            <p:nvPr/>
          </p:nvSpPr>
          <p:spPr bwMode="auto">
            <a:xfrm>
              <a:off x="2351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8" name="Rectangle 1216"/>
            <p:cNvSpPr>
              <a:spLocks noChangeArrowheads="1"/>
            </p:cNvSpPr>
            <p:nvPr/>
          </p:nvSpPr>
          <p:spPr bwMode="auto">
            <a:xfrm>
              <a:off x="2440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9" name="Rectangle 1217"/>
            <p:cNvSpPr>
              <a:spLocks noChangeArrowheads="1"/>
            </p:cNvSpPr>
            <p:nvPr/>
          </p:nvSpPr>
          <p:spPr bwMode="auto">
            <a:xfrm>
              <a:off x="2440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0" name="Rectangle 1218"/>
            <p:cNvSpPr>
              <a:spLocks noChangeArrowheads="1"/>
            </p:cNvSpPr>
            <p:nvPr/>
          </p:nvSpPr>
          <p:spPr bwMode="auto">
            <a:xfrm>
              <a:off x="2521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1" name="Rectangle 1219"/>
            <p:cNvSpPr>
              <a:spLocks noChangeArrowheads="1"/>
            </p:cNvSpPr>
            <p:nvPr/>
          </p:nvSpPr>
          <p:spPr bwMode="auto">
            <a:xfrm>
              <a:off x="2521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2" name="Rectangle 1220"/>
            <p:cNvSpPr>
              <a:spLocks noChangeArrowheads="1"/>
            </p:cNvSpPr>
            <p:nvPr/>
          </p:nvSpPr>
          <p:spPr bwMode="auto">
            <a:xfrm>
              <a:off x="2609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3" name="Rectangle 1221"/>
            <p:cNvSpPr>
              <a:spLocks noChangeArrowheads="1"/>
            </p:cNvSpPr>
            <p:nvPr/>
          </p:nvSpPr>
          <p:spPr bwMode="auto">
            <a:xfrm>
              <a:off x="2609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4" name="Rectangle 1222"/>
            <p:cNvSpPr>
              <a:spLocks noChangeArrowheads="1"/>
            </p:cNvSpPr>
            <p:nvPr/>
          </p:nvSpPr>
          <p:spPr bwMode="auto">
            <a:xfrm>
              <a:off x="2697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5" name="Rectangle 1223"/>
            <p:cNvSpPr>
              <a:spLocks noChangeArrowheads="1"/>
            </p:cNvSpPr>
            <p:nvPr/>
          </p:nvSpPr>
          <p:spPr bwMode="auto">
            <a:xfrm>
              <a:off x="2697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6" name="Rectangle 1224"/>
            <p:cNvSpPr>
              <a:spLocks noChangeArrowheads="1"/>
            </p:cNvSpPr>
            <p:nvPr/>
          </p:nvSpPr>
          <p:spPr bwMode="auto">
            <a:xfrm>
              <a:off x="2786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7" name="Rectangle 1225"/>
            <p:cNvSpPr>
              <a:spLocks noChangeArrowheads="1"/>
            </p:cNvSpPr>
            <p:nvPr/>
          </p:nvSpPr>
          <p:spPr bwMode="auto">
            <a:xfrm>
              <a:off x="2786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8" name="Rectangle 1226"/>
            <p:cNvSpPr>
              <a:spLocks noChangeArrowheads="1"/>
            </p:cNvSpPr>
            <p:nvPr/>
          </p:nvSpPr>
          <p:spPr bwMode="auto">
            <a:xfrm>
              <a:off x="2867" y="816"/>
              <a:ext cx="88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9" name="Rectangle 1227"/>
            <p:cNvSpPr>
              <a:spLocks noChangeArrowheads="1"/>
            </p:cNvSpPr>
            <p:nvPr/>
          </p:nvSpPr>
          <p:spPr bwMode="auto">
            <a:xfrm>
              <a:off x="2867" y="816"/>
              <a:ext cx="88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0" name="Rectangle 1228"/>
            <p:cNvSpPr>
              <a:spLocks noChangeArrowheads="1"/>
            </p:cNvSpPr>
            <p:nvPr/>
          </p:nvSpPr>
          <p:spPr bwMode="auto">
            <a:xfrm>
              <a:off x="2955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1" name="Rectangle 1229"/>
            <p:cNvSpPr>
              <a:spLocks noChangeArrowheads="1"/>
            </p:cNvSpPr>
            <p:nvPr/>
          </p:nvSpPr>
          <p:spPr bwMode="auto">
            <a:xfrm>
              <a:off x="2955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2" name="Rectangle 1230"/>
            <p:cNvSpPr>
              <a:spLocks noChangeArrowheads="1"/>
            </p:cNvSpPr>
            <p:nvPr/>
          </p:nvSpPr>
          <p:spPr bwMode="auto">
            <a:xfrm>
              <a:off x="3040" y="816"/>
              <a:ext cx="89" cy="81"/>
            </a:xfrm>
            <a:prstGeom prst="rect">
              <a:avLst/>
            </a:pr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3" name="Rectangle 1231"/>
            <p:cNvSpPr>
              <a:spLocks noChangeArrowheads="1"/>
            </p:cNvSpPr>
            <p:nvPr/>
          </p:nvSpPr>
          <p:spPr bwMode="auto">
            <a:xfrm>
              <a:off x="3040" y="816"/>
              <a:ext cx="89" cy="81"/>
            </a:xfrm>
            <a:prstGeom prst="rect">
              <a:avLst/>
            </a:prstGeom>
            <a:noFill/>
            <a:ln w="9525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4" name="Freeform 1232"/>
            <p:cNvSpPr>
              <a:spLocks noEditPoints="1"/>
            </p:cNvSpPr>
            <p:nvPr/>
          </p:nvSpPr>
          <p:spPr bwMode="auto">
            <a:xfrm>
              <a:off x="1403" y="1013"/>
              <a:ext cx="361" cy="347"/>
            </a:xfrm>
            <a:custGeom>
              <a:avLst/>
              <a:gdLst>
                <a:gd name="T0" fmla="*/ 3 w 1354"/>
                <a:gd name="T1" fmla="*/ 582 h 1295"/>
                <a:gd name="T2" fmla="*/ 32 w 1354"/>
                <a:gd name="T3" fmla="*/ 497 h 1295"/>
                <a:gd name="T4" fmla="*/ 28 w 1354"/>
                <a:gd name="T5" fmla="*/ 583 h 1295"/>
                <a:gd name="T6" fmla="*/ 15 w 1354"/>
                <a:gd name="T7" fmla="*/ 700 h 1295"/>
                <a:gd name="T8" fmla="*/ 115 w 1354"/>
                <a:gd name="T9" fmla="*/ 286 h 1295"/>
                <a:gd name="T10" fmla="*/ 179 w 1354"/>
                <a:gd name="T11" fmla="*/ 231 h 1295"/>
                <a:gd name="T12" fmla="*/ 138 w 1354"/>
                <a:gd name="T13" fmla="*/ 299 h 1295"/>
                <a:gd name="T14" fmla="*/ 60 w 1354"/>
                <a:gd name="T15" fmla="*/ 382 h 1295"/>
                <a:gd name="T16" fmla="*/ 301 w 1354"/>
                <a:gd name="T17" fmla="*/ 109 h 1295"/>
                <a:gd name="T18" fmla="*/ 424 w 1354"/>
                <a:gd name="T19" fmla="*/ 75 h 1295"/>
                <a:gd name="T20" fmla="*/ 272 w 1354"/>
                <a:gd name="T21" fmla="*/ 164 h 1295"/>
                <a:gd name="T22" fmla="*/ 537 w 1354"/>
                <a:gd name="T23" fmla="*/ 14 h 1295"/>
                <a:gd name="T24" fmla="*/ 678 w 1354"/>
                <a:gd name="T25" fmla="*/ 0 h 1295"/>
                <a:gd name="T26" fmla="*/ 718 w 1354"/>
                <a:gd name="T27" fmla="*/ 27 h 1295"/>
                <a:gd name="T28" fmla="*/ 548 w 1354"/>
                <a:gd name="T29" fmla="*/ 38 h 1295"/>
                <a:gd name="T30" fmla="*/ 537 w 1354"/>
                <a:gd name="T31" fmla="*/ 14 h 1295"/>
                <a:gd name="T32" fmla="*/ 942 w 1354"/>
                <a:gd name="T33" fmla="*/ 50 h 1295"/>
                <a:gd name="T34" fmla="*/ 1022 w 1354"/>
                <a:gd name="T35" fmla="*/ 106 h 1295"/>
                <a:gd name="T36" fmla="*/ 933 w 1354"/>
                <a:gd name="T37" fmla="*/ 75 h 1295"/>
                <a:gd name="T38" fmla="*/ 832 w 1354"/>
                <a:gd name="T39" fmla="*/ 30 h 1295"/>
                <a:gd name="T40" fmla="*/ 1156 w 1354"/>
                <a:gd name="T41" fmla="*/ 188 h 1295"/>
                <a:gd name="T42" fmla="*/ 1241 w 1354"/>
                <a:gd name="T43" fmla="*/ 286 h 1295"/>
                <a:gd name="T44" fmla="*/ 1225 w 1354"/>
                <a:gd name="T45" fmla="*/ 310 h 1295"/>
                <a:gd name="T46" fmla="*/ 1139 w 1354"/>
                <a:gd name="T47" fmla="*/ 207 h 1295"/>
                <a:gd name="T48" fmla="*/ 1105 w 1354"/>
                <a:gd name="T49" fmla="*/ 164 h 1295"/>
                <a:gd name="T50" fmla="*/ 1325 w 1354"/>
                <a:gd name="T51" fmla="*/ 454 h 1295"/>
                <a:gd name="T52" fmla="*/ 1354 w 1354"/>
                <a:gd name="T53" fmla="*/ 588 h 1295"/>
                <a:gd name="T54" fmla="*/ 1328 w 1354"/>
                <a:gd name="T55" fmla="*/ 585 h 1295"/>
                <a:gd name="T56" fmla="*/ 1285 w 1354"/>
                <a:gd name="T57" fmla="*/ 420 h 1295"/>
                <a:gd name="T58" fmla="*/ 1352 w 1354"/>
                <a:gd name="T59" fmla="*/ 719 h 1295"/>
                <a:gd name="T60" fmla="*/ 1305 w 1354"/>
                <a:gd name="T61" fmla="*/ 894 h 1295"/>
                <a:gd name="T62" fmla="*/ 1301 w 1354"/>
                <a:gd name="T63" fmla="*/ 833 h 1295"/>
                <a:gd name="T64" fmla="*/ 1342 w 1354"/>
                <a:gd name="T65" fmla="*/ 704 h 1295"/>
                <a:gd name="T66" fmla="*/ 1241 w 1354"/>
                <a:gd name="T67" fmla="*/ 1009 h 1295"/>
                <a:gd name="T68" fmla="*/ 1156 w 1354"/>
                <a:gd name="T69" fmla="*/ 1107 h 1295"/>
                <a:gd name="T70" fmla="*/ 1099 w 1354"/>
                <a:gd name="T71" fmla="*/ 1119 h 1295"/>
                <a:gd name="T72" fmla="*/ 1220 w 1354"/>
                <a:gd name="T73" fmla="*/ 994 h 1295"/>
                <a:gd name="T74" fmla="*/ 1237 w 1354"/>
                <a:gd name="T75" fmla="*/ 990 h 1295"/>
                <a:gd name="T76" fmla="*/ 943 w 1354"/>
                <a:gd name="T77" fmla="*/ 1244 h 1295"/>
                <a:gd name="T78" fmla="*/ 837 w 1354"/>
                <a:gd name="T79" fmla="*/ 1277 h 1295"/>
                <a:gd name="T80" fmla="*/ 872 w 1354"/>
                <a:gd name="T81" fmla="*/ 1241 h 1295"/>
                <a:gd name="T82" fmla="*/ 994 w 1354"/>
                <a:gd name="T83" fmla="*/ 1188 h 1295"/>
                <a:gd name="T84" fmla="*/ 708 w 1354"/>
                <a:gd name="T85" fmla="*/ 1294 h 1295"/>
                <a:gd name="T86" fmla="*/ 543 w 1354"/>
                <a:gd name="T87" fmla="*/ 1282 h 1295"/>
                <a:gd name="T88" fmla="*/ 533 w 1354"/>
                <a:gd name="T89" fmla="*/ 1253 h 1295"/>
                <a:gd name="T90" fmla="*/ 678 w 1354"/>
                <a:gd name="T91" fmla="*/ 1270 h 1295"/>
                <a:gd name="T92" fmla="*/ 708 w 1354"/>
                <a:gd name="T93" fmla="*/ 1294 h 1295"/>
                <a:gd name="T94" fmla="*/ 299 w 1354"/>
                <a:gd name="T95" fmla="*/ 1184 h 1295"/>
                <a:gd name="T96" fmla="*/ 263 w 1354"/>
                <a:gd name="T97" fmla="*/ 1124 h 1295"/>
                <a:gd name="T98" fmla="*/ 414 w 1354"/>
                <a:gd name="T99" fmla="*/ 1215 h 1295"/>
                <a:gd name="T100" fmla="*/ 154 w 1354"/>
                <a:gd name="T101" fmla="*/ 1054 h 1295"/>
                <a:gd name="T102" fmla="*/ 54 w 1354"/>
                <a:gd name="T103" fmla="*/ 903 h 1295"/>
                <a:gd name="T104" fmla="*/ 138 w 1354"/>
                <a:gd name="T105" fmla="*/ 996 h 1295"/>
                <a:gd name="T106" fmla="*/ 172 w 1354"/>
                <a:gd name="T107" fmla="*/ 1055 h 1295"/>
                <a:gd name="T108" fmla="*/ 3 w 1354"/>
                <a:gd name="T109" fmla="*/ 715 h 1295"/>
                <a:gd name="T110" fmla="*/ 39 w 1354"/>
                <a:gd name="T111" fmla="*/ 773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54" h="1295">
                  <a:moveTo>
                    <a:pt x="2" y="687"/>
                  </a:moveTo>
                  <a:lnTo>
                    <a:pt x="0" y="648"/>
                  </a:lnTo>
                  <a:lnTo>
                    <a:pt x="3" y="582"/>
                  </a:lnTo>
                  <a:lnTo>
                    <a:pt x="14" y="517"/>
                  </a:lnTo>
                  <a:lnTo>
                    <a:pt x="17" y="506"/>
                  </a:lnTo>
                  <a:cubicBezTo>
                    <a:pt x="19" y="499"/>
                    <a:pt x="26" y="495"/>
                    <a:pt x="32" y="497"/>
                  </a:cubicBezTo>
                  <a:cubicBezTo>
                    <a:pt x="39" y="499"/>
                    <a:pt x="43" y="506"/>
                    <a:pt x="42" y="512"/>
                  </a:cubicBezTo>
                  <a:lnTo>
                    <a:pt x="39" y="522"/>
                  </a:lnTo>
                  <a:lnTo>
                    <a:pt x="28" y="583"/>
                  </a:lnTo>
                  <a:lnTo>
                    <a:pt x="25" y="647"/>
                  </a:lnTo>
                  <a:lnTo>
                    <a:pt x="27" y="686"/>
                  </a:lnTo>
                  <a:cubicBezTo>
                    <a:pt x="27" y="693"/>
                    <a:pt x="22" y="699"/>
                    <a:pt x="15" y="700"/>
                  </a:cubicBezTo>
                  <a:cubicBezTo>
                    <a:pt x="8" y="700"/>
                    <a:pt x="2" y="695"/>
                    <a:pt x="2" y="687"/>
                  </a:cubicBezTo>
                  <a:close/>
                  <a:moveTo>
                    <a:pt x="60" y="382"/>
                  </a:moveTo>
                  <a:lnTo>
                    <a:pt x="115" y="286"/>
                  </a:lnTo>
                  <a:cubicBezTo>
                    <a:pt x="116" y="285"/>
                    <a:pt x="116" y="285"/>
                    <a:pt x="117" y="284"/>
                  </a:cubicBezTo>
                  <a:lnTo>
                    <a:pt x="161" y="232"/>
                  </a:lnTo>
                  <a:cubicBezTo>
                    <a:pt x="166" y="227"/>
                    <a:pt x="174" y="226"/>
                    <a:pt x="179" y="231"/>
                  </a:cubicBezTo>
                  <a:cubicBezTo>
                    <a:pt x="185" y="236"/>
                    <a:pt x="185" y="244"/>
                    <a:pt x="181" y="249"/>
                  </a:cubicBezTo>
                  <a:lnTo>
                    <a:pt x="136" y="301"/>
                  </a:lnTo>
                  <a:lnTo>
                    <a:pt x="138" y="299"/>
                  </a:lnTo>
                  <a:lnTo>
                    <a:pt x="82" y="395"/>
                  </a:lnTo>
                  <a:cubicBezTo>
                    <a:pt x="79" y="401"/>
                    <a:pt x="71" y="403"/>
                    <a:pt x="65" y="400"/>
                  </a:cubicBezTo>
                  <a:cubicBezTo>
                    <a:pt x="59" y="396"/>
                    <a:pt x="57" y="388"/>
                    <a:pt x="60" y="382"/>
                  </a:cubicBezTo>
                  <a:close/>
                  <a:moveTo>
                    <a:pt x="256" y="144"/>
                  </a:moveTo>
                  <a:lnTo>
                    <a:pt x="299" y="110"/>
                  </a:lnTo>
                  <a:cubicBezTo>
                    <a:pt x="299" y="110"/>
                    <a:pt x="300" y="109"/>
                    <a:pt x="301" y="109"/>
                  </a:cubicBezTo>
                  <a:lnTo>
                    <a:pt x="412" y="52"/>
                  </a:lnTo>
                  <a:cubicBezTo>
                    <a:pt x="418" y="49"/>
                    <a:pt x="426" y="51"/>
                    <a:pt x="429" y="57"/>
                  </a:cubicBezTo>
                  <a:cubicBezTo>
                    <a:pt x="433" y="64"/>
                    <a:pt x="430" y="71"/>
                    <a:pt x="424" y="75"/>
                  </a:cubicBezTo>
                  <a:lnTo>
                    <a:pt x="312" y="132"/>
                  </a:lnTo>
                  <a:lnTo>
                    <a:pt x="314" y="131"/>
                  </a:lnTo>
                  <a:lnTo>
                    <a:pt x="272" y="164"/>
                  </a:lnTo>
                  <a:cubicBezTo>
                    <a:pt x="267" y="168"/>
                    <a:pt x="258" y="167"/>
                    <a:pt x="254" y="162"/>
                  </a:cubicBezTo>
                  <a:cubicBezTo>
                    <a:pt x="250" y="156"/>
                    <a:pt x="251" y="148"/>
                    <a:pt x="256" y="144"/>
                  </a:cubicBezTo>
                  <a:close/>
                  <a:moveTo>
                    <a:pt x="537" y="14"/>
                  </a:moveTo>
                  <a:lnTo>
                    <a:pt x="541" y="13"/>
                  </a:lnTo>
                  <a:lnTo>
                    <a:pt x="609" y="3"/>
                  </a:lnTo>
                  <a:lnTo>
                    <a:pt x="678" y="0"/>
                  </a:lnTo>
                  <a:lnTo>
                    <a:pt x="719" y="1"/>
                  </a:lnTo>
                  <a:cubicBezTo>
                    <a:pt x="726" y="2"/>
                    <a:pt x="732" y="8"/>
                    <a:pt x="731" y="15"/>
                  </a:cubicBezTo>
                  <a:cubicBezTo>
                    <a:pt x="731" y="22"/>
                    <a:pt x="725" y="27"/>
                    <a:pt x="718" y="27"/>
                  </a:cubicBezTo>
                  <a:lnTo>
                    <a:pt x="679" y="25"/>
                  </a:lnTo>
                  <a:lnTo>
                    <a:pt x="612" y="28"/>
                  </a:lnTo>
                  <a:lnTo>
                    <a:pt x="548" y="38"/>
                  </a:lnTo>
                  <a:lnTo>
                    <a:pt x="544" y="39"/>
                  </a:lnTo>
                  <a:cubicBezTo>
                    <a:pt x="537" y="41"/>
                    <a:pt x="530" y="36"/>
                    <a:pt x="528" y="30"/>
                  </a:cubicBezTo>
                  <a:cubicBezTo>
                    <a:pt x="526" y="23"/>
                    <a:pt x="530" y="16"/>
                    <a:pt x="537" y="14"/>
                  </a:cubicBezTo>
                  <a:close/>
                  <a:moveTo>
                    <a:pt x="848" y="21"/>
                  </a:moveTo>
                  <a:lnTo>
                    <a:pt x="880" y="29"/>
                  </a:lnTo>
                  <a:lnTo>
                    <a:pt x="942" y="50"/>
                  </a:lnTo>
                  <a:cubicBezTo>
                    <a:pt x="942" y="51"/>
                    <a:pt x="943" y="51"/>
                    <a:pt x="943" y="51"/>
                  </a:cubicBezTo>
                  <a:lnTo>
                    <a:pt x="1016" y="89"/>
                  </a:lnTo>
                  <a:cubicBezTo>
                    <a:pt x="1023" y="92"/>
                    <a:pt x="1025" y="100"/>
                    <a:pt x="1022" y="106"/>
                  </a:cubicBezTo>
                  <a:cubicBezTo>
                    <a:pt x="1019" y="112"/>
                    <a:pt x="1011" y="115"/>
                    <a:pt x="1005" y="111"/>
                  </a:cubicBezTo>
                  <a:lnTo>
                    <a:pt x="932" y="74"/>
                  </a:lnTo>
                  <a:lnTo>
                    <a:pt x="933" y="75"/>
                  </a:lnTo>
                  <a:lnTo>
                    <a:pt x="873" y="54"/>
                  </a:lnTo>
                  <a:lnTo>
                    <a:pt x="842" y="46"/>
                  </a:lnTo>
                  <a:cubicBezTo>
                    <a:pt x="835" y="44"/>
                    <a:pt x="831" y="37"/>
                    <a:pt x="832" y="30"/>
                  </a:cubicBezTo>
                  <a:cubicBezTo>
                    <a:pt x="834" y="24"/>
                    <a:pt x="841" y="19"/>
                    <a:pt x="848" y="21"/>
                  </a:cubicBezTo>
                  <a:close/>
                  <a:moveTo>
                    <a:pt x="1123" y="162"/>
                  </a:moveTo>
                  <a:lnTo>
                    <a:pt x="1156" y="188"/>
                  </a:lnTo>
                  <a:cubicBezTo>
                    <a:pt x="1157" y="189"/>
                    <a:pt x="1158" y="190"/>
                    <a:pt x="1158" y="190"/>
                  </a:cubicBezTo>
                  <a:lnTo>
                    <a:pt x="1239" y="284"/>
                  </a:lnTo>
                  <a:cubicBezTo>
                    <a:pt x="1240" y="285"/>
                    <a:pt x="1240" y="285"/>
                    <a:pt x="1241" y="286"/>
                  </a:cubicBezTo>
                  <a:lnTo>
                    <a:pt x="1247" y="297"/>
                  </a:lnTo>
                  <a:cubicBezTo>
                    <a:pt x="1251" y="303"/>
                    <a:pt x="1248" y="311"/>
                    <a:pt x="1242" y="315"/>
                  </a:cubicBezTo>
                  <a:cubicBezTo>
                    <a:pt x="1236" y="318"/>
                    <a:pt x="1228" y="316"/>
                    <a:pt x="1225" y="310"/>
                  </a:cubicBezTo>
                  <a:lnTo>
                    <a:pt x="1218" y="299"/>
                  </a:lnTo>
                  <a:lnTo>
                    <a:pt x="1220" y="301"/>
                  </a:lnTo>
                  <a:lnTo>
                    <a:pt x="1139" y="207"/>
                  </a:lnTo>
                  <a:lnTo>
                    <a:pt x="1140" y="208"/>
                  </a:lnTo>
                  <a:lnTo>
                    <a:pt x="1108" y="182"/>
                  </a:lnTo>
                  <a:cubicBezTo>
                    <a:pt x="1102" y="178"/>
                    <a:pt x="1101" y="170"/>
                    <a:pt x="1105" y="164"/>
                  </a:cubicBezTo>
                  <a:cubicBezTo>
                    <a:pt x="1110" y="159"/>
                    <a:pt x="1118" y="158"/>
                    <a:pt x="1123" y="162"/>
                  </a:cubicBezTo>
                  <a:close/>
                  <a:moveTo>
                    <a:pt x="1309" y="411"/>
                  </a:moveTo>
                  <a:lnTo>
                    <a:pt x="1325" y="454"/>
                  </a:lnTo>
                  <a:lnTo>
                    <a:pt x="1342" y="516"/>
                  </a:lnTo>
                  <a:lnTo>
                    <a:pt x="1353" y="580"/>
                  </a:lnTo>
                  <a:lnTo>
                    <a:pt x="1354" y="588"/>
                  </a:lnTo>
                  <a:cubicBezTo>
                    <a:pt x="1354" y="596"/>
                    <a:pt x="1348" y="602"/>
                    <a:pt x="1341" y="602"/>
                  </a:cubicBezTo>
                  <a:cubicBezTo>
                    <a:pt x="1334" y="602"/>
                    <a:pt x="1328" y="597"/>
                    <a:pt x="1328" y="590"/>
                  </a:cubicBezTo>
                  <a:lnTo>
                    <a:pt x="1328" y="585"/>
                  </a:lnTo>
                  <a:lnTo>
                    <a:pt x="1317" y="523"/>
                  </a:lnTo>
                  <a:lnTo>
                    <a:pt x="1302" y="463"/>
                  </a:lnTo>
                  <a:lnTo>
                    <a:pt x="1285" y="420"/>
                  </a:lnTo>
                  <a:cubicBezTo>
                    <a:pt x="1283" y="414"/>
                    <a:pt x="1286" y="406"/>
                    <a:pt x="1293" y="404"/>
                  </a:cubicBezTo>
                  <a:cubicBezTo>
                    <a:pt x="1299" y="401"/>
                    <a:pt x="1307" y="405"/>
                    <a:pt x="1309" y="411"/>
                  </a:cubicBezTo>
                  <a:close/>
                  <a:moveTo>
                    <a:pt x="1352" y="719"/>
                  </a:moveTo>
                  <a:lnTo>
                    <a:pt x="1342" y="778"/>
                  </a:lnTo>
                  <a:lnTo>
                    <a:pt x="1326" y="840"/>
                  </a:lnTo>
                  <a:lnTo>
                    <a:pt x="1305" y="894"/>
                  </a:lnTo>
                  <a:cubicBezTo>
                    <a:pt x="1303" y="901"/>
                    <a:pt x="1295" y="904"/>
                    <a:pt x="1289" y="901"/>
                  </a:cubicBezTo>
                  <a:cubicBezTo>
                    <a:pt x="1282" y="899"/>
                    <a:pt x="1279" y="892"/>
                    <a:pt x="1281" y="885"/>
                  </a:cubicBezTo>
                  <a:lnTo>
                    <a:pt x="1301" y="833"/>
                  </a:lnTo>
                  <a:lnTo>
                    <a:pt x="1317" y="773"/>
                  </a:lnTo>
                  <a:lnTo>
                    <a:pt x="1327" y="715"/>
                  </a:lnTo>
                  <a:cubicBezTo>
                    <a:pt x="1328" y="708"/>
                    <a:pt x="1335" y="703"/>
                    <a:pt x="1342" y="704"/>
                  </a:cubicBezTo>
                  <a:cubicBezTo>
                    <a:pt x="1349" y="705"/>
                    <a:pt x="1354" y="712"/>
                    <a:pt x="1352" y="719"/>
                  </a:cubicBezTo>
                  <a:close/>
                  <a:moveTo>
                    <a:pt x="1242" y="1007"/>
                  </a:moveTo>
                  <a:lnTo>
                    <a:pt x="1241" y="1009"/>
                  </a:lnTo>
                  <a:cubicBezTo>
                    <a:pt x="1240" y="1010"/>
                    <a:pt x="1240" y="1010"/>
                    <a:pt x="1239" y="1011"/>
                  </a:cubicBezTo>
                  <a:lnTo>
                    <a:pt x="1158" y="1105"/>
                  </a:lnTo>
                  <a:cubicBezTo>
                    <a:pt x="1158" y="1105"/>
                    <a:pt x="1157" y="1106"/>
                    <a:pt x="1156" y="1107"/>
                  </a:cubicBezTo>
                  <a:lnTo>
                    <a:pt x="1115" y="1139"/>
                  </a:lnTo>
                  <a:cubicBezTo>
                    <a:pt x="1109" y="1144"/>
                    <a:pt x="1101" y="1143"/>
                    <a:pt x="1097" y="1137"/>
                  </a:cubicBezTo>
                  <a:cubicBezTo>
                    <a:pt x="1092" y="1132"/>
                    <a:pt x="1093" y="1124"/>
                    <a:pt x="1099" y="1119"/>
                  </a:cubicBezTo>
                  <a:lnTo>
                    <a:pt x="1141" y="1086"/>
                  </a:lnTo>
                  <a:lnTo>
                    <a:pt x="1139" y="1088"/>
                  </a:lnTo>
                  <a:lnTo>
                    <a:pt x="1220" y="994"/>
                  </a:lnTo>
                  <a:lnTo>
                    <a:pt x="1218" y="996"/>
                  </a:lnTo>
                  <a:lnTo>
                    <a:pt x="1219" y="994"/>
                  </a:lnTo>
                  <a:cubicBezTo>
                    <a:pt x="1223" y="988"/>
                    <a:pt x="1231" y="986"/>
                    <a:pt x="1237" y="990"/>
                  </a:cubicBezTo>
                  <a:cubicBezTo>
                    <a:pt x="1243" y="993"/>
                    <a:pt x="1245" y="1001"/>
                    <a:pt x="1242" y="1007"/>
                  </a:cubicBezTo>
                  <a:close/>
                  <a:moveTo>
                    <a:pt x="1006" y="1211"/>
                  </a:moveTo>
                  <a:lnTo>
                    <a:pt x="943" y="1244"/>
                  </a:lnTo>
                  <a:cubicBezTo>
                    <a:pt x="943" y="1244"/>
                    <a:pt x="942" y="1244"/>
                    <a:pt x="942" y="1245"/>
                  </a:cubicBezTo>
                  <a:lnTo>
                    <a:pt x="881" y="1266"/>
                  </a:lnTo>
                  <a:lnTo>
                    <a:pt x="837" y="1277"/>
                  </a:lnTo>
                  <a:cubicBezTo>
                    <a:pt x="830" y="1278"/>
                    <a:pt x="823" y="1274"/>
                    <a:pt x="822" y="1267"/>
                  </a:cubicBezTo>
                  <a:cubicBezTo>
                    <a:pt x="820" y="1260"/>
                    <a:pt x="824" y="1253"/>
                    <a:pt x="831" y="1252"/>
                  </a:cubicBezTo>
                  <a:lnTo>
                    <a:pt x="872" y="1241"/>
                  </a:lnTo>
                  <a:lnTo>
                    <a:pt x="933" y="1220"/>
                  </a:lnTo>
                  <a:lnTo>
                    <a:pt x="932" y="1221"/>
                  </a:lnTo>
                  <a:lnTo>
                    <a:pt x="994" y="1188"/>
                  </a:lnTo>
                  <a:cubicBezTo>
                    <a:pt x="1001" y="1185"/>
                    <a:pt x="1008" y="1187"/>
                    <a:pt x="1012" y="1194"/>
                  </a:cubicBezTo>
                  <a:cubicBezTo>
                    <a:pt x="1015" y="1200"/>
                    <a:pt x="1013" y="1208"/>
                    <a:pt x="1006" y="1211"/>
                  </a:cubicBezTo>
                  <a:close/>
                  <a:moveTo>
                    <a:pt x="708" y="1294"/>
                  </a:moveTo>
                  <a:lnTo>
                    <a:pt x="679" y="1295"/>
                  </a:lnTo>
                  <a:lnTo>
                    <a:pt x="610" y="1292"/>
                  </a:lnTo>
                  <a:lnTo>
                    <a:pt x="543" y="1282"/>
                  </a:lnTo>
                  <a:lnTo>
                    <a:pt x="526" y="1278"/>
                  </a:lnTo>
                  <a:cubicBezTo>
                    <a:pt x="520" y="1276"/>
                    <a:pt x="515" y="1269"/>
                    <a:pt x="517" y="1263"/>
                  </a:cubicBezTo>
                  <a:cubicBezTo>
                    <a:pt x="519" y="1256"/>
                    <a:pt x="526" y="1252"/>
                    <a:pt x="533" y="1253"/>
                  </a:cubicBezTo>
                  <a:lnTo>
                    <a:pt x="546" y="1257"/>
                  </a:lnTo>
                  <a:lnTo>
                    <a:pt x="611" y="1267"/>
                  </a:lnTo>
                  <a:lnTo>
                    <a:pt x="678" y="1270"/>
                  </a:lnTo>
                  <a:lnTo>
                    <a:pt x="707" y="1268"/>
                  </a:lnTo>
                  <a:cubicBezTo>
                    <a:pt x="714" y="1268"/>
                    <a:pt x="720" y="1274"/>
                    <a:pt x="720" y="1281"/>
                  </a:cubicBezTo>
                  <a:cubicBezTo>
                    <a:pt x="721" y="1288"/>
                    <a:pt x="715" y="1294"/>
                    <a:pt x="708" y="1294"/>
                  </a:cubicBezTo>
                  <a:close/>
                  <a:moveTo>
                    <a:pt x="402" y="1238"/>
                  </a:moveTo>
                  <a:lnTo>
                    <a:pt x="301" y="1185"/>
                  </a:lnTo>
                  <a:cubicBezTo>
                    <a:pt x="300" y="1184"/>
                    <a:pt x="299" y="1184"/>
                    <a:pt x="299" y="1184"/>
                  </a:cubicBezTo>
                  <a:lnTo>
                    <a:pt x="248" y="1144"/>
                  </a:lnTo>
                  <a:cubicBezTo>
                    <a:pt x="242" y="1140"/>
                    <a:pt x="241" y="1132"/>
                    <a:pt x="245" y="1126"/>
                  </a:cubicBezTo>
                  <a:cubicBezTo>
                    <a:pt x="250" y="1120"/>
                    <a:pt x="258" y="1119"/>
                    <a:pt x="263" y="1124"/>
                  </a:cubicBezTo>
                  <a:lnTo>
                    <a:pt x="314" y="1163"/>
                  </a:lnTo>
                  <a:lnTo>
                    <a:pt x="312" y="1162"/>
                  </a:lnTo>
                  <a:lnTo>
                    <a:pt x="414" y="1215"/>
                  </a:lnTo>
                  <a:cubicBezTo>
                    <a:pt x="420" y="1218"/>
                    <a:pt x="423" y="1226"/>
                    <a:pt x="419" y="1232"/>
                  </a:cubicBezTo>
                  <a:cubicBezTo>
                    <a:pt x="416" y="1239"/>
                    <a:pt x="408" y="1241"/>
                    <a:pt x="402" y="1238"/>
                  </a:cubicBezTo>
                  <a:close/>
                  <a:moveTo>
                    <a:pt x="154" y="1054"/>
                  </a:moveTo>
                  <a:lnTo>
                    <a:pt x="117" y="1011"/>
                  </a:lnTo>
                  <a:cubicBezTo>
                    <a:pt x="116" y="1010"/>
                    <a:pt x="116" y="1010"/>
                    <a:pt x="115" y="1009"/>
                  </a:cubicBezTo>
                  <a:lnTo>
                    <a:pt x="54" y="903"/>
                  </a:lnTo>
                  <a:cubicBezTo>
                    <a:pt x="51" y="897"/>
                    <a:pt x="53" y="889"/>
                    <a:pt x="59" y="885"/>
                  </a:cubicBezTo>
                  <a:cubicBezTo>
                    <a:pt x="65" y="882"/>
                    <a:pt x="73" y="884"/>
                    <a:pt x="77" y="890"/>
                  </a:cubicBezTo>
                  <a:lnTo>
                    <a:pt x="138" y="996"/>
                  </a:lnTo>
                  <a:lnTo>
                    <a:pt x="136" y="994"/>
                  </a:lnTo>
                  <a:lnTo>
                    <a:pt x="173" y="1037"/>
                  </a:lnTo>
                  <a:cubicBezTo>
                    <a:pt x="178" y="1043"/>
                    <a:pt x="177" y="1051"/>
                    <a:pt x="172" y="1055"/>
                  </a:cubicBezTo>
                  <a:cubicBezTo>
                    <a:pt x="167" y="1060"/>
                    <a:pt x="159" y="1059"/>
                    <a:pt x="154" y="1054"/>
                  </a:cubicBezTo>
                  <a:close/>
                  <a:moveTo>
                    <a:pt x="14" y="777"/>
                  </a:moveTo>
                  <a:lnTo>
                    <a:pt x="3" y="715"/>
                  </a:lnTo>
                  <a:cubicBezTo>
                    <a:pt x="2" y="708"/>
                    <a:pt x="6" y="701"/>
                    <a:pt x="13" y="700"/>
                  </a:cubicBezTo>
                  <a:cubicBezTo>
                    <a:pt x="20" y="699"/>
                    <a:pt x="27" y="703"/>
                    <a:pt x="28" y="710"/>
                  </a:cubicBezTo>
                  <a:lnTo>
                    <a:pt x="39" y="773"/>
                  </a:lnTo>
                  <a:cubicBezTo>
                    <a:pt x="40" y="780"/>
                    <a:pt x="36" y="786"/>
                    <a:pt x="29" y="787"/>
                  </a:cubicBezTo>
                  <a:cubicBezTo>
                    <a:pt x="22" y="789"/>
                    <a:pt x="15" y="784"/>
                    <a:pt x="14" y="777"/>
                  </a:cubicBezTo>
                  <a:close/>
                </a:path>
              </a:pathLst>
            </a:custGeom>
            <a:solidFill>
              <a:srgbClr val="339966"/>
            </a:solidFill>
            <a:ln w="11113" cap="flat">
              <a:solidFill>
                <a:srgbClr val="339966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" name="Rectangle 1233"/>
            <p:cNvSpPr>
              <a:spLocks noChangeArrowheads="1"/>
            </p:cNvSpPr>
            <p:nvPr/>
          </p:nvSpPr>
          <p:spPr bwMode="auto">
            <a:xfrm>
              <a:off x="1409" y="1064"/>
              <a:ext cx="430" cy="316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6" name="Rectangle 1234"/>
            <p:cNvSpPr>
              <a:spLocks noChangeArrowheads="1"/>
            </p:cNvSpPr>
            <p:nvPr/>
          </p:nvSpPr>
          <p:spPr bwMode="auto">
            <a:xfrm>
              <a:off x="2609" y="982"/>
              <a:ext cx="429" cy="31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7" name="Line 1235"/>
            <p:cNvSpPr>
              <a:spLocks noChangeShapeType="1"/>
            </p:cNvSpPr>
            <p:nvPr/>
          </p:nvSpPr>
          <p:spPr bwMode="auto">
            <a:xfrm flipV="1">
              <a:off x="3044" y="982"/>
              <a:ext cx="397" cy="2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8" name="Text Box 1236"/>
            <p:cNvSpPr txBox="1">
              <a:spLocks noChangeArrowheads="1"/>
            </p:cNvSpPr>
            <p:nvPr/>
          </p:nvSpPr>
          <p:spPr bwMode="auto">
            <a:xfrm>
              <a:off x="3340" y="868"/>
              <a:ext cx="922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GB" altLang="fr-FR" sz="1000" dirty="0">
                  <a:solidFill>
                    <a:srgbClr val="FF0000"/>
                  </a:solidFill>
                </a:rPr>
                <a:t>Window of 4x5 pixels</a:t>
              </a:r>
            </a:p>
          </p:txBody>
        </p:sp>
      </p:grpSp>
      <p:grpSp>
        <p:nvGrpSpPr>
          <p:cNvPr id="639" name="Group 1244"/>
          <p:cNvGrpSpPr>
            <a:grpSpLocks/>
          </p:cNvGrpSpPr>
          <p:nvPr/>
        </p:nvGrpSpPr>
        <p:grpSpPr bwMode="auto">
          <a:xfrm>
            <a:off x="4650436" y="5736273"/>
            <a:ext cx="1511300" cy="1177925"/>
            <a:chOff x="4536" y="1040"/>
            <a:chExt cx="952" cy="742"/>
          </a:xfrm>
        </p:grpSpPr>
        <p:sp>
          <p:nvSpPr>
            <p:cNvPr id="640" name="Line 1240"/>
            <p:cNvSpPr>
              <a:spLocks noChangeShapeType="1"/>
            </p:cNvSpPr>
            <p:nvPr/>
          </p:nvSpPr>
          <p:spPr bwMode="auto">
            <a:xfrm>
              <a:off x="4717" y="1727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1" name="Line 1241"/>
            <p:cNvSpPr>
              <a:spLocks noChangeShapeType="1"/>
            </p:cNvSpPr>
            <p:nvPr/>
          </p:nvSpPr>
          <p:spPr bwMode="auto">
            <a:xfrm flipV="1">
              <a:off x="4650" y="1049"/>
              <a:ext cx="0" cy="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2" name="Text Box 1242"/>
            <p:cNvSpPr txBox="1">
              <a:spLocks noChangeArrowheads="1"/>
            </p:cNvSpPr>
            <p:nvPr/>
          </p:nvSpPr>
          <p:spPr bwMode="auto">
            <a:xfrm>
              <a:off x="4921" y="1638"/>
              <a:ext cx="37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fr-FR" altLang="fr-FR">
                  <a:solidFill>
                    <a:schemeClr val="bg2"/>
                  </a:solidFill>
                  <a:latin typeface="Calibri" pitchFamily="34" charset="0"/>
                </a:rPr>
                <a:t>2162 µm</a:t>
              </a:r>
            </a:p>
          </p:txBody>
        </p:sp>
        <p:pic>
          <p:nvPicPr>
            <p:cNvPr id="643" name="Picture 1239" descr="IPHC18032013_Page_0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1040"/>
              <a:ext cx="771" cy="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4" name="Text Box 1243"/>
            <p:cNvSpPr txBox="1">
              <a:spLocks noChangeArrowheads="1"/>
            </p:cNvSpPr>
            <p:nvPr/>
          </p:nvSpPr>
          <p:spPr bwMode="auto">
            <a:xfrm rot="16200000">
              <a:off x="4420" y="1255"/>
              <a:ext cx="37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3525" indent="-263525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fr-FR" altLang="fr-FR">
                  <a:solidFill>
                    <a:schemeClr val="bg2"/>
                  </a:solidFill>
                  <a:latin typeface="Calibri" pitchFamily="34" charset="0"/>
                </a:rPr>
                <a:t>2965 µm</a:t>
              </a:r>
            </a:p>
          </p:txBody>
        </p:sp>
      </p:grpSp>
      <p:sp>
        <p:nvSpPr>
          <p:cNvPr id="647" name="Espace réservé du contenu 2"/>
          <p:cNvSpPr txBox="1">
            <a:spLocks/>
          </p:cNvSpPr>
          <p:nvPr/>
        </p:nvSpPr>
        <p:spPr bwMode="auto">
          <a:xfrm>
            <a:off x="0" y="3033104"/>
            <a:ext cx="6440488" cy="4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marL="263525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defRPr>
            </a:lvl1pPr>
            <a:lvl2pPr marL="72072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Calibri" pitchFamily="34" charset="0"/>
              </a:defRPr>
            </a:lvl2pPr>
            <a:lvl3pPr marL="1081088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1400">
                <a:solidFill>
                  <a:schemeClr val="bg2"/>
                </a:solidFill>
                <a:latin typeface="Calibri" pitchFamily="34" charset="0"/>
              </a:defRPr>
            </a:lvl3pPr>
            <a:lvl4pPr marL="152400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400">
                <a:solidFill>
                  <a:schemeClr val="bg2"/>
                </a:solidFill>
                <a:latin typeface="Calibri" pitchFamily="34" charset="0"/>
              </a:defRPr>
            </a:lvl4pPr>
            <a:lvl5pPr marL="1971675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Calibri" pitchFamily="34" charset="0"/>
              </a:defRPr>
            </a:lvl5pPr>
            <a:lvl6pPr marL="24288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6pPr>
            <a:lvl7pPr marL="28860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7pPr>
            <a:lvl8pPr marL="33432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8pPr>
            <a:lvl9pPr marL="38004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pPr marL="263525" lvl="2" indent="-263525">
              <a:buSzPct val="75000"/>
            </a:pPr>
            <a:r>
              <a:rPr lang="en-GB" altLang="fr-FR" sz="1800" b="0" i="1" kern="0" dirty="0" smtClean="0"/>
              <a:t>Upstream Astral : Pixel </a:t>
            </a:r>
            <a:r>
              <a:rPr lang="en-GB" altLang="fr-FR" sz="1800" b="0" i="1" kern="0" dirty="0" err="1" smtClean="0"/>
              <a:t>Mx</a:t>
            </a:r>
            <a:r>
              <a:rPr lang="en-GB" altLang="fr-FR" sz="1800" b="0" i="1" kern="0" dirty="0" smtClean="0"/>
              <a:t> with in pixel discrimination</a:t>
            </a:r>
            <a:endParaRPr lang="en-GB" altLang="fr-FR" sz="1800" b="0" i="1" kern="0" dirty="0"/>
          </a:p>
        </p:txBody>
      </p:sp>
      <p:sp>
        <p:nvSpPr>
          <p:cNvPr id="649" name="Espace réservé du contenu 2"/>
          <p:cNvSpPr txBox="1">
            <a:spLocks/>
          </p:cNvSpPr>
          <p:nvPr/>
        </p:nvSpPr>
        <p:spPr bwMode="auto">
          <a:xfrm>
            <a:off x="66675" y="4869308"/>
            <a:ext cx="6440488" cy="4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marL="263525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defRPr>
            </a:lvl1pPr>
            <a:lvl2pPr marL="72072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Calibri" pitchFamily="34" charset="0"/>
              </a:defRPr>
            </a:lvl2pPr>
            <a:lvl3pPr marL="1081088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1400">
                <a:solidFill>
                  <a:schemeClr val="bg2"/>
                </a:solidFill>
                <a:latin typeface="Calibri" pitchFamily="34" charset="0"/>
              </a:defRPr>
            </a:lvl3pPr>
            <a:lvl4pPr marL="152400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400">
                <a:solidFill>
                  <a:schemeClr val="bg2"/>
                </a:solidFill>
                <a:latin typeface="Calibri" pitchFamily="34" charset="0"/>
              </a:defRPr>
            </a:lvl4pPr>
            <a:lvl5pPr marL="1971675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Calibri" pitchFamily="34" charset="0"/>
              </a:defRPr>
            </a:lvl5pPr>
            <a:lvl6pPr marL="24288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6pPr>
            <a:lvl7pPr marL="28860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7pPr>
            <a:lvl8pPr marL="33432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8pPr>
            <a:lvl9pPr marL="3800475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pPr marL="263525" lvl="2" indent="-263525">
              <a:buSzPct val="75000"/>
            </a:pPr>
            <a:r>
              <a:rPr lang="en-GB" altLang="fr-FR" sz="1800" b="0" i="1" kern="0" dirty="0" smtClean="0"/>
              <a:t>Common Downstream : Zero suppress</a:t>
            </a:r>
            <a:endParaRPr lang="en-GB" altLang="fr-FR" sz="1800" b="0" i="1" kern="0" dirty="0"/>
          </a:p>
        </p:txBody>
      </p:sp>
      <p:sp>
        <p:nvSpPr>
          <p:cNvPr id="650" name="ZoneTexte 649"/>
          <p:cNvSpPr txBox="1"/>
          <p:nvPr/>
        </p:nvSpPr>
        <p:spPr>
          <a:xfrm>
            <a:off x="6427789" y="5459531"/>
            <a:ext cx="2891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Summer</a:t>
            </a:r>
            <a:r>
              <a:rPr lang="fr-FR" sz="2000" dirty="0" smtClean="0"/>
              <a:t> 2013 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endParaRPr lang="fr-FR" sz="2000" dirty="0" smtClean="0"/>
          </a:p>
          <a:p>
            <a:r>
              <a:rPr lang="fr-FR" sz="2000" dirty="0" err="1"/>
              <a:t>Lab</a:t>
            </a:r>
            <a:r>
              <a:rPr lang="fr-FR" sz="2000" dirty="0"/>
              <a:t> &amp; </a:t>
            </a:r>
            <a:r>
              <a:rPr lang="fr-FR" sz="2000" dirty="0" err="1"/>
              <a:t>Beam</a:t>
            </a:r>
            <a:r>
              <a:rPr lang="fr-FR" sz="2000" dirty="0"/>
              <a:t> </a:t>
            </a:r>
            <a:r>
              <a:rPr lang="fr-FR" sz="2000" dirty="0" smtClean="0"/>
              <a:t>Tests </a:t>
            </a:r>
            <a:r>
              <a:rPr lang="fr-FR" sz="2000" dirty="0"/>
              <a:t>(</a:t>
            </a:r>
            <a:r>
              <a:rPr lang="fr-FR" sz="2000" dirty="0" err="1"/>
              <a:t>Desy</a:t>
            </a:r>
            <a:r>
              <a:rPr lang="fr-FR" sz="2000" dirty="0"/>
              <a:t>)</a:t>
            </a:r>
            <a:endParaRPr lang="fr-FR" sz="2000" dirty="0" smtClean="0"/>
          </a:p>
          <a:p>
            <a:r>
              <a:rPr lang="fr-FR" sz="2000" dirty="0" err="1" smtClean="0"/>
              <a:t>Results</a:t>
            </a:r>
            <a:r>
              <a:rPr lang="fr-FR" sz="2000" dirty="0" smtClean="0"/>
              <a:t> </a:t>
            </a:r>
            <a:r>
              <a:rPr lang="fr-FR" sz="2000" dirty="0" smtClean="0">
                <a:sym typeface="Wingdings" panose="05000000000000000000" pitchFamily="2" charset="2"/>
              </a:rPr>
              <a:t>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dirty="0" err="1" smtClean="0"/>
              <a:t>Presented</a:t>
            </a:r>
            <a:r>
              <a:rPr lang="fr-FR" sz="2000" dirty="0" smtClean="0"/>
              <a:t> </a:t>
            </a:r>
            <a:br>
              <a:rPr lang="fr-FR" sz="2000" dirty="0" smtClean="0"/>
            </a:br>
            <a:r>
              <a:rPr lang="fr-FR" sz="2000" dirty="0" smtClean="0"/>
              <a:t>@ </a:t>
            </a:r>
            <a:r>
              <a:rPr lang="fr-FR" sz="2000" dirty="0" err="1" smtClean="0"/>
              <a:t>Twepp</a:t>
            </a:r>
            <a:r>
              <a:rPr lang="fr-FR" sz="2000" dirty="0" smtClean="0"/>
              <a:t> &amp; NSS </a:t>
            </a:r>
            <a:endParaRPr lang="fr-FR" sz="2000" dirty="0"/>
          </a:p>
        </p:txBody>
      </p:sp>
      <p:sp>
        <p:nvSpPr>
          <p:cNvPr id="651" name="Line 555"/>
          <p:cNvSpPr>
            <a:spLocks noChangeShapeType="1"/>
          </p:cNvSpPr>
          <p:nvPr/>
        </p:nvSpPr>
        <p:spPr bwMode="auto">
          <a:xfrm>
            <a:off x="8670925" y="4522763"/>
            <a:ext cx="3429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2" name="Rectangle 651"/>
          <p:cNvSpPr/>
          <p:nvPr/>
        </p:nvSpPr>
        <p:spPr>
          <a:xfrm>
            <a:off x="8568444" y="4314292"/>
            <a:ext cx="5437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 dirty="0" smtClean="0"/>
              <a:t>~20 </a:t>
            </a:r>
            <a:r>
              <a:rPr lang="fr-FR" altLang="fr-FR" dirty="0"/>
              <a:t>µm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821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ReS_LEPSI_NEW_bleu">
  <a:themeElements>
    <a:clrScheme name="IReS_LEPSI_NEW_bleu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IReS_LEPSI_NEW_ble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3525" marR="0" indent="-263525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Char char="n"/>
          <a:tabLst/>
          <a:defRPr kumimoji="0" lang="fr-FR" sz="9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3525" marR="0" indent="-263525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Char char="n"/>
          <a:tabLst/>
          <a:defRPr kumimoji="0" lang="fr-FR" sz="9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IReS_LEPSI_NEW_bleu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62702</TotalTime>
  <Words>1834</Words>
  <Application>Microsoft Office PowerPoint</Application>
  <PresentationFormat>Affichage à l'écran (4:3)</PresentationFormat>
  <Paragraphs>492</Paragraphs>
  <Slides>16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IReS_LEPSI_NEW_bleu</vt:lpstr>
      <vt:lpstr>Visio</vt:lpstr>
      <vt:lpstr>Microsoft Visio Drawing</vt:lpstr>
      <vt:lpstr>Microelectronics Group of IPHC </vt:lpstr>
      <vt:lpstr>Microelectronics group of IPHC</vt:lpstr>
      <vt:lpstr>PICSEL for CMOS Pixel Sensors (CPS): A Long Term R&amp;D</vt:lpstr>
      <vt:lpstr>CPS a Structuring Project for the µE Group</vt:lpstr>
      <vt:lpstr>Established Architecture</vt:lpstr>
      <vt:lpstr>Towards Higher Read-Out Speed and Radiation Tolerance</vt:lpstr>
      <vt:lpstr>Sensors R&amp;D for the upgrade of the ITS: General Strategy</vt:lpstr>
      <vt:lpstr>Development Steps toward MISTRAL &amp; ASTRAL -1- 1 parameter per prototype</vt:lpstr>
      <vt:lpstr>Development Steps toward MISTRAL &amp; ASTRAL -2-</vt:lpstr>
      <vt:lpstr>Conclusions</vt:lpstr>
      <vt:lpstr>THANK YOU</vt:lpstr>
      <vt:lpstr>Upstream of MISTRAL Sensor </vt:lpstr>
      <vt:lpstr>Test Results of the Upstream of MISTRAL Sensor</vt:lpstr>
      <vt:lpstr>Upstream of ASTRAL sensor</vt:lpstr>
      <vt:lpstr>Downstream of Sensors: Zero Suppression Logic (SUZE02)</vt:lpstr>
      <vt:lpstr>Mimosa: une évolution cohérente</vt:lpstr>
    </vt:vector>
  </TitlesOfParts>
  <Company>IN2P3 - 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MISTRAL &amp; ASTRAL: Two CMOS Pixel Sensor Architectures dedicated to the Inner Tracking System of the ALICE Experiment</dc:title>
  <dc:creator>Christine Hu;Frédéric Morel</dc:creator>
  <cp:keywords>MISTRAL;ASTRAL;TWEPP</cp:keywords>
  <cp:lastModifiedBy>COLLEDANI Claude</cp:lastModifiedBy>
  <cp:revision>1023</cp:revision>
  <cp:lastPrinted>2013-10-18T12:43:50Z</cp:lastPrinted>
  <dcterms:created xsi:type="dcterms:W3CDTF">2003-10-16T10:47:22Z</dcterms:created>
  <dcterms:modified xsi:type="dcterms:W3CDTF">2013-10-22T17:55:30Z</dcterms:modified>
</cp:coreProperties>
</file>