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07" r:id="rId3"/>
    <p:sldId id="356" r:id="rId4"/>
    <p:sldId id="332" r:id="rId5"/>
    <p:sldId id="357" r:id="rId6"/>
    <p:sldId id="377" r:id="rId7"/>
    <p:sldId id="389" r:id="rId8"/>
    <p:sldId id="375" r:id="rId9"/>
    <p:sldId id="376" r:id="rId10"/>
    <p:sldId id="378" r:id="rId11"/>
    <p:sldId id="379" r:id="rId12"/>
    <p:sldId id="380" r:id="rId13"/>
    <p:sldId id="381" r:id="rId14"/>
    <p:sldId id="383" r:id="rId15"/>
    <p:sldId id="384" r:id="rId16"/>
    <p:sldId id="324" r:id="rId17"/>
    <p:sldId id="325" r:id="rId18"/>
    <p:sldId id="366" r:id="rId19"/>
    <p:sldId id="387" r:id="rId20"/>
    <p:sldId id="388" r:id="rId21"/>
    <p:sldId id="386" r:id="rId22"/>
    <p:sldId id="38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>
      <p:cViewPr>
        <p:scale>
          <a:sx n="80" d="100"/>
          <a:sy n="80" d="100"/>
        </p:scale>
        <p:origin x="-10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F05D86-F526-4DAB-AEB6-2CC89651A538}" type="datetimeFigureOut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A1656-373D-4D56-862B-8352C3B15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68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F98C-6199-4D71-A4E4-61E7E4EFD0C3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DF5E-9592-48D1-9261-A2BF7EF9A8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A6F8-19B9-436B-BCBF-F8D645ED1B57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F26B-1C81-424B-AEE5-31624A5B4D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1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999E-36B7-4A0F-979A-2EBBB7C73D1C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3086-F0F7-4B8A-9F74-3412900B47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09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56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6522-F0A6-4690-921A-D2009C18D0E5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5D025A-B154-4325-ADB0-2C944313A2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87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24E4-5507-4B66-9FA4-A943C2A6D012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FFD9-40E3-465F-8E7B-1D8879EBA8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B5A9-E482-4602-BDC7-E69A92341B4D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D951-BC1A-46EB-9A27-FDC9402411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1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8635-88A3-4ECA-A0E9-529FAF0370F0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C280-5AF4-4BF5-99DC-929E9F705F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73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CD3B8-2F5C-4F5F-B3CD-2489E9AECD47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F6E5-7687-419F-ABF3-77802290EC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01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1BDD3-AC77-47DB-9E12-C80BB23858FA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E74E-56C9-44BF-A967-86C4F6ABF3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4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DDC3-3849-452D-AA9F-D8A010FCAD11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C517-5F97-4A1F-9016-E35238FC5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472C-23FE-475D-830A-BA8E92C1C049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24A6-B730-42C0-AF78-79CCC5CE7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20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CE7295-CDEE-4FB2-9AD8-ECD34DDA44CA}" type="datetime1">
              <a:rPr lang="en-GB"/>
              <a:pPr>
                <a:defRPr/>
              </a:pPr>
              <a:t>14/03/2014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442E15-02F6-4274-B44B-2C873DB63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089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Training\Moriond_EW\Edi_crest_colour300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9571"/>
            <a:ext cx="899592" cy="93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2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raining\Moriond_EW\La-Thu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05"/>
            <a:ext cx="9144001" cy="68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6260" y="4941168"/>
            <a:ext cx="8964488" cy="1512168"/>
          </a:xfrm>
        </p:spPr>
        <p:txBody>
          <a:bodyPr/>
          <a:lstStyle/>
          <a:p>
            <a:pPr eaLnBrk="1" hangingPunct="1"/>
            <a:r>
              <a:rPr lang="en-GB" sz="4000" i="1" dirty="0" smtClean="0">
                <a:solidFill>
                  <a:srgbClr val="0070C0"/>
                </a:solidFill>
              </a:rPr>
              <a:t>Laurence Carson, University of Edinburgh</a:t>
            </a:r>
          </a:p>
          <a:p>
            <a:pPr eaLnBrk="1" hangingPunct="1"/>
            <a:r>
              <a:rPr lang="en-GB" i="1" dirty="0">
                <a:solidFill>
                  <a:srgbClr val="0070C0"/>
                </a:solidFill>
              </a:rPr>
              <a:t>o</a:t>
            </a:r>
            <a:r>
              <a:rPr lang="en-GB" i="1" dirty="0" smtClean="0">
                <a:solidFill>
                  <a:srgbClr val="0070C0"/>
                </a:solidFill>
              </a:rPr>
              <a:t>n behalf of the </a:t>
            </a:r>
            <a:r>
              <a:rPr lang="en-GB" i="1" dirty="0" err="1" smtClean="0">
                <a:solidFill>
                  <a:srgbClr val="0070C0"/>
                </a:solidFill>
              </a:rPr>
              <a:t>LHCb</a:t>
            </a:r>
            <a:r>
              <a:rPr lang="en-GB" i="1" dirty="0" smtClean="0">
                <a:solidFill>
                  <a:srgbClr val="0070C0"/>
                </a:solidFill>
              </a:rPr>
              <a:t> Collaboration</a:t>
            </a:r>
          </a:p>
          <a:p>
            <a:pPr eaLnBrk="1" hangingPunct="1"/>
            <a:r>
              <a:rPr lang="en-GB" sz="4000" i="1" dirty="0" err="1" smtClean="0">
                <a:solidFill>
                  <a:srgbClr val="0070C0"/>
                </a:solidFill>
              </a:rPr>
              <a:t>Rencontres</a:t>
            </a:r>
            <a:r>
              <a:rPr lang="en-GB" sz="4000" i="1" dirty="0" smtClean="0">
                <a:solidFill>
                  <a:srgbClr val="0070C0"/>
                </a:solidFill>
              </a:rPr>
              <a:t> de </a:t>
            </a:r>
            <a:r>
              <a:rPr lang="en-GB" sz="4000" i="1" dirty="0" err="1" smtClean="0">
                <a:solidFill>
                  <a:srgbClr val="0070C0"/>
                </a:solidFill>
              </a:rPr>
              <a:t>Moriond</a:t>
            </a:r>
            <a:r>
              <a:rPr lang="en-GB" sz="4000" i="1" dirty="0" smtClean="0">
                <a:solidFill>
                  <a:srgbClr val="0070C0"/>
                </a:solidFill>
              </a:rPr>
              <a:t> EW 2014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401795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Training\Moriond_EW\Edi_crest_colour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49" y="29570"/>
            <a:ext cx="1558051" cy="162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08701" y="1655713"/>
            <a:ext cx="7926596" cy="2232025"/>
          </a:xfrm>
        </p:spPr>
        <p:txBody>
          <a:bodyPr/>
          <a:lstStyle/>
          <a:p>
            <a:pPr eaLnBrk="1" hangingPunct="1"/>
            <a:r>
              <a:rPr lang="en-GB" sz="5400" dirty="0" smtClean="0"/>
              <a:t>Constraining the CKM Angle </a:t>
            </a:r>
            <a:r>
              <a:rPr lang="el-GR" sz="5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5400" dirty="0" smtClean="0"/>
              <a:t> at </a:t>
            </a:r>
            <a:r>
              <a:rPr lang="en-GB" sz="5400" dirty="0" err="1" smtClean="0"/>
              <a:t>LHCb</a:t>
            </a:r>
            <a:endParaRPr lang="en-GB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 of </a:t>
            </a:r>
            <a:r>
              <a:rPr lang="en-GB" i="1" dirty="0"/>
              <a:t>B</a:t>
            </a:r>
            <a:r>
              <a:rPr lang="en-GB" i="1" baseline="-25000" dirty="0"/>
              <a:t>s</a:t>
            </a:r>
            <a:r>
              <a:rPr lang="en-GB" i="1" dirty="0">
                <a:sym typeface="Symbol"/>
              </a:rPr>
              <a:t></a:t>
            </a:r>
            <a:r>
              <a:rPr lang="en-GB" i="1" dirty="0"/>
              <a:t>D</a:t>
            </a:r>
            <a:r>
              <a:rPr lang="en-GB" i="1" baseline="30000" dirty="0"/>
              <a:t>0</a:t>
            </a:r>
            <a:r>
              <a:rPr lang="el-GR" i="1" dirty="0"/>
              <a:t>φ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311"/>
            <a:ext cx="9144000" cy="3180599"/>
          </a:xfrm>
        </p:spPr>
        <p:txBody>
          <a:bodyPr/>
          <a:lstStyle/>
          <a:p>
            <a:r>
              <a:rPr lang="en-GB" sz="2400" dirty="0" smtClean="0"/>
              <a:t>Time-dependent analysis of the </a:t>
            </a:r>
            <a:r>
              <a:rPr lang="en-GB" sz="2400" i="1" dirty="0"/>
              <a:t>B</a:t>
            </a:r>
            <a:r>
              <a:rPr lang="en-GB" sz="2400" i="1" baseline="-25000" dirty="0"/>
              <a:t>s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l-GR" sz="2400" i="1" dirty="0"/>
              <a:t>φ</a:t>
            </a:r>
            <a:r>
              <a:rPr lang="en-GB" sz="2400" i="1" dirty="0"/>
              <a:t> </a:t>
            </a:r>
            <a:r>
              <a:rPr lang="en-GB" sz="2400" dirty="0" smtClean="0"/>
              <a:t>decay can measure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sz="2400" dirty="0" smtClean="0"/>
              <a:t>and </a:t>
            </a:r>
            <a:r>
              <a:rPr lang="el-GR" sz="2400" i="1" dirty="0" smtClean="0"/>
              <a:t>φ</a:t>
            </a:r>
            <a:r>
              <a:rPr lang="en-GB" sz="2400" i="1" baseline="-25000" dirty="0" smtClean="0"/>
              <a:t>s</a:t>
            </a:r>
            <a:r>
              <a:rPr lang="en-GB" sz="2400" dirty="0" smtClean="0"/>
              <a:t> </a:t>
            </a:r>
            <a:r>
              <a:rPr lang="en-GB" sz="2400" dirty="0" smtClean="0">
                <a:sym typeface="Symbol"/>
              </a:rPr>
              <a:t>(Phys</a:t>
            </a:r>
            <a:r>
              <a:rPr lang="en-GB" sz="2400" dirty="0">
                <a:sym typeface="Symbol"/>
              </a:rPr>
              <a:t>. </a:t>
            </a:r>
            <a:r>
              <a:rPr lang="en-GB" sz="2400" dirty="0" err="1">
                <a:sym typeface="Symbol"/>
              </a:rPr>
              <a:t>Lett</a:t>
            </a:r>
            <a:r>
              <a:rPr lang="en-GB" sz="2400" dirty="0">
                <a:sym typeface="Symbol"/>
              </a:rPr>
              <a:t>. </a:t>
            </a:r>
            <a:r>
              <a:rPr lang="en-GB" sz="2400" b="1" dirty="0">
                <a:sym typeface="Symbol"/>
              </a:rPr>
              <a:t>B </a:t>
            </a:r>
            <a:r>
              <a:rPr lang="en-GB" sz="2400" b="1" dirty="0" smtClean="0">
                <a:sym typeface="Symbol"/>
              </a:rPr>
              <a:t>253 </a:t>
            </a:r>
            <a:r>
              <a:rPr lang="en-GB" sz="2400" dirty="0" smtClean="0">
                <a:sym typeface="Symbol"/>
              </a:rPr>
              <a:t>(1991) 483).</a:t>
            </a:r>
          </a:p>
          <a:p>
            <a:r>
              <a:rPr lang="en-GB" sz="2400" dirty="0" smtClean="0">
                <a:sym typeface="Symbol"/>
              </a:rPr>
              <a:t>Using the now-known sign of </a:t>
            </a:r>
            <a:r>
              <a:rPr lang="el-GR" sz="2400" i="1" dirty="0" smtClean="0">
                <a:sym typeface="Symbol"/>
              </a:rPr>
              <a:t>ΔΓ</a:t>
            </a:r>
            <a:r>
              <a:rPr lang="en-GB" sz="2400" i="1" baseline="-25000" dirty="0" smtClean="0">
                <a:sym typeface="Symbol"/>
              </a:rPr>
              <a:t>s </a:t>
            </a:r>
            <a:r>
              <a:rPr lang="en-GB" sz="2400" dirty="0" smtClean="0">
                <a:sym typeface="Symbol"/>
              </a:rPr>
              <a:t>, this determination can be made unambiguous </a:t>
            </a:r>
            <a:r>
              <a:rPr lang="en-GB" sz="2400" dirty="0">
                <a:sym typeface="Symbol"/>
              </a:rPr>
              <a:t>(</a:t>
            </a:r>
            <a:r>
              <a:rPr lang="en-GB" sz="2400" dirty="0"/>
              <a:t>Phys. Rev. </a:t>
            </a:r>
            <a:r>
              <a:rPr lang="en-GB" sz="2400" b="1" dirty="0"/>
              <a:t>D </a:t>
            </a:r>
            <a:r>
              <a:rPr lang="en-GB" sz="2400" b="1" dirty="0" smtClean="0"/>
              <a:t>85 </a:t>
            </a:r>
            <a:r>
              <a:rPr lang="en-GB" sz="2400" dirty="0"/>
              <a:t>(</a:t>
            </a:r>
            <a:r>
              <a:rPr lang="en-GB" sz="2400" dirty="0" smtClean="0"/>
              <a:t>2012) 114015).</a:t>
            </a:r>
            <a:endParaRPr lang="en-GB" sz="2400" dirty="0" smtClean="0">
              <a:sym typeface="Symbol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sz="2400" dirty="0" smtClean="0">
                <a:sym typeface="Symbol"/>
              </a:rPr>
              <a:t>A time-</a:t>
            </a:r>
            <a:r>
              <a:rPr lang="en-GB" sz="2400" b="1" i="1" dirty="0" smtClean="0">
                <a:sym typeface="Symbol"/>
              </a:rPr>
              <a:t>in</a:t>
            </a:r>
            <a:r>
              <a:rPr lang="en-GB" sz="2400" dirty="0" smtClean="0">
                <a:sym typeface="Symbol"/>
              </a:rPr>
              <a:t>dependent analysis can also measure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dirty="0" smtClean="0">
                <a:sym typeface="Symbol"/>
              </a:rPr>
              <a:t>, provided enough </a:t>
            </a:r>
            <a:r>
              <a:rPr lang="en-GB" sz="2400" i="1" dirty="0" smtClean="0">
                <a:sym typeface="Symbol"/>
              </a:rPr>
              <a:t>D</a:t>
            </a:r>
            <a:r>
              <a:rPr lang="en-GB" sz="2400" i="1" baseline="30000" dirty="0" smtClean="0">
                <a:sym typeface="Symbol"/>
              </a:rPr>
              <a:t>0</a:t>
            </a:r>
            <a:r>
              <a:rPr lang="en-GB" sz="2400" dirty="0" smtClean="0">
                <a:sym typeface="Symbol"/>
              </a:rPr>
              <a:t> final states are included (</a:t>
            </a:r>
            <a:r>
              <a:rPr lang="en-GB" sz="2400" dirty="0" smtClean="0"/>
              <a:t>Phys</a:t>
            </a:r>
            <a:r>
              <a:rPr lang="en-GB" sz="2400" dirty="0"/>
              <a:t>. Rev. </a:t>
            </a:r>
            <a:r>
              <a:rPr lang="en-GB" sz="2400" b="1" dirty="0"/>
              <a:t>D </a:t>
            </a:r>
            <a:r>
              <a:rPr lang="en-GB" sz="2400" b="1" dirty="0" smtClean="0"/>
              <a:t>69 </a:t>
            </a:r>
            <a:r>
              <a:rPr lang="en-GB" sz="2400" dirty="0"/>
              <a:t>(</a:t>
            </a:r>
            <a:r>
              <a:rPr lang="en-GB" sz="2400" dirty="0" smtClean="0"/>
              <a:t>2004) 113003, </a:t>
            </a:r>
            <a:r>
              <a:rPr lang="en-GB" sz="2400" dirty="0">
                <a:sym typeface="Symbol"/>
              </a:rPr>
              <a:t>Phys. </a:t>
            </a:r>
            <a:r>
              <a:rPr lang="en-GB" sz="2400" dirty="0" err="1">
                <a:sym typeface="Symbol"/>
              </a:rPr>
              <a:t>Lett</a:t>
            </a:r>
            <a:r>
              <a:rPr lang="en-GB" sz="2400" dirty="0">
                <a:sym typeface="Symbol"/>
              </a:rPr>
              <a:t>. </a:t>
            </a:r>
            <a:r>
              <a:rPr lang="en-GB" sz="2400" b="1" dirty="0">
                <a:sym typeface="Symbol"/>
              </a:rPr>
              <a:t>B </a:t>
            </a:r>
            <a:r>
              <a:rPr lang="en-GB" sz="2400" b="1" dirty="0" smtClean="0">
                <a:sym typeface="Symbol"/>
              </a:rPr>
              <a:t>649 </a:t>
            </a:r>
            <a:r>
              <a:rPr lang="en-GB" sz="2400" dirty="0" smtClean="0">
                <a:sym typeface="Symbol"/>
              </a:rPr>
              <a:t>(2007) 61</a:t>
            </a:r>
            <a:r>
              <a:rPr lang="en-GB" sz="2400" dirty="0" smtClean="0"/>
              <a:t>). This has advantages for </a:t>
            </a:r>
            <a:r>
              <a:rPr lang="en-GB" sz="2400" dirty="0" err="1" smtClean="0"/>
              <a:t>LHCb</a:t>
            </a:r>
            <a:r>
              <a:rPr lang="en-GB" sz="2400" dirty="0" smtClean="0"/>
              <a:t>, as it means flavour-tagging is not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7" y="4121910"/>
            <a:ext cx="4067944" cy="157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40025"/>
            <a:ext cx="3816424" cy="148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51464" y="5805264"/>
            <a:ext cx="9144000" cy="9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charset="0"/>
              <a:buChar char="•"/>
            </a:pPr>
            <a:r>
              <a:rPr lang="en-GB" sz="2400" dirty="0" smtClean="0"/>
              <a:t>First step is to make the first observation of the decay, using the </a:t>
            </a:r>
            <a:r>
              <a:rPr lang="en-GB" sz="2400" dirty="0" err="1" smtClean="0"/>
              <a:t>Cabibbo</a:t>
            </a:r>
            <a:r>
              <a:rPr lang="en-GB" sz="2400" dirty="0" smtClean="0"/>
              <a:t>-favoured 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n-GB" sz="2400" i="1" dirty="0" smtClean="0">
                <a:sym typeface="Symbol"/>
              </a:rPr>
              <a:t>K</a:t>
            </a:r>
            <a:r>
              <a:rPr lang="en-GB" sz="2400" i="1" baseline="30000" dirty="0" smtClean="0">
                <a:sym typeface="Symbol"/>
              </a:rPr>
              <a:t>+</a:t>
            </a:r>
            <a:r>
              <a:rPr lang="en-GB" sz="2400" i="1" dirty="0" smtClean="0">
                <a:latin typeface="Symbol" pitchFamily="18" charset="2"/>
              </a:rPr>
              <a:t>p</a:t>
            </a:r>
            <a:r>
              <a:rPr lang="en-GB" sz="2400" i="1" baseline="30000" dirty="0" smtClean="0">
                <a:latin typeface="Symbol" pitchFamily="18" charset="2"/>
              </a:rPr>
              <a:t>-</a:t>
            </a:r>
            <a:r>
              <a:rPr lang="en-GB" sz="2400" i="1" dirty="0" smtClean="0">
                <a:latin typeface="Symbol" pitchFamily="18" charset="2"/>
              </a:rPr>
              <a:t> </a:t>
            </a:r>
            <a:r>
              <a:rPr lang="en-GB" sz="2400" dirty="0" smtClean="0"/>
              <a:t>decay mode.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444208" y="332656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72936" y="1052736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99792" y="6274974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7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 of </a:t>
            </a:r>
            <a:r>
              <a:rPr lang="en-GB" i="1" dirty="0"/>
              <a:t>B</a:t>
            </a:r>
            <a:r>
              <a:rPr lang="en-GB" i="1" baseline="-25000" dirty="0"/>
              <a:t>s</a:t>
            </a:r>
            <a:r>
              <a:rPr lang="en-GB" i="1" dirty="0">
                <a:sym typeface="Symbol"/>
              </a:rPr>
              <a:t></a:t>
            </a:r>
            <a:r>
              <a:rPr lang="en-GB" i="1" dirty="0"/>
              <a:t>D</a:t>
            </a:r>
            <a:r>
              <a:rPr lang="en-GB" i="1" baseline="30000" dirty="0"/>
              <a:t>0</a:t>
            </a:r>
            <a:r>
              <a:rPr lang="el-GR" i="1" dirty="0"/>
              <a:t>φ</a:t>
            </a:r>
            <a:r>
              <a:rPr lang="en-GB" i="1" dirty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636" y="1052736"/>
            <a:ext cx="9144000" cy="936104"/>
          </a:xfrm>
        </p:spPr>
        <p:txBody>
          <a:bodyPr/>
          <a:lstStyle/>
          <a:p>
            <a:r>
              <a:rPr lang="en-GB" sz="2400" dirty="0" err="1" smtClean="0"/>
              <a:t>LHCb</a:t>
            </a:r>
            <a:r>
              <a:rPr lang="en-GB" sz="2400" dirty="0" smtClean="0"/>
              <a:t> searched for </a:t>
            </a:r>
            <a:r>
              <a:rPr lang="en-GB" sz="2400" i="1" dirty="0"/>
              <a:t>B</a:t>
            </a:r>
            <a:r>
              <a:rPr lang="en-GB" sz="2400" i="1" baseline="-25000" dirty="0"/>
              <a:t>s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l-GR" sz="2400" i="1" dirty="0"/>
              <a:t>φ</a:t>
            </a:r>
            <a:r>
              <a:rPr lang="en-GB" sz="2400" dirty="0" smtClean="0"/>
              <a:t> with a blind analysis of 1/fb of data.</a:t>
            </a:r>
          </a:p>
          <a:p>
            <a:r>
              <a:rPr lang="en-GB" sz="2400" dirty="0" smtClean="0"/>
              <a:t>First observation of </a:t>
            </a:r>
            <a:r>
              <a:rPr lang="en-GB" sz="2400" i="1" dirty="0"/>
              <a:t>B</a:t>
            </a:r>
            <a:r>
              <a:rPr lang="en-GB" sz="2400" i="1" baseline="-25000" dirty="0"/>
              <a:t>s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l-GR" sz="2400" i="1" dirty="0"/>
              <a:t>φ</a:t>
            </a:r>
            <a:r>
              <a:rPr lang="en-GB" sz="2400" i="1" dirty="0"/>
              <a:t> </a:t>
            </a:r>
            <a:r>
              <a:rPr lang="en-GB" sz="2400" dirty="0" smtClean="0"/>
              <a:t>is made, with significance of 6.5</a:t>
            </a:r>
            <a:r>
              <a:rPr lang="el-GR" sz="2400" dirty="0" smtClean="0"/>
              <a:t>σ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4277594"/>
            <a:ext cx="9144000" cy="76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Branching fraction (</a:t>
            </a:r>
            <a:r>
              <a:rPr lang="en-GB" sz="2400" dirty="0">
                <a:latin typeface="Brush Script MT" pitchFamily="66" charset="0"/>
              </a:rPr>
              <a:t>B</a:t>
            </a:r>
            <a:r>
              <a:rPr lang="en-GB" sz="2400" dirty="0" smtClean="0"/>
              <a:t>) is measured relative to the </a:t>
            </a:r>
            <a:r>
              <a:rPr lang="en-GB" sz="2400" i="1" dirty="0" smtClean="0"/>
              <a:t>B</a:t>
            </a:r>
            <a:r>
              <a:rPr lang="en-GB" sz="2400" i="1" baseline="-25000" dirty="0" smtClean="0"/>
              <a:t>d</a:t>
            </a:r>
            <a:r>
              <a:rPr lang="en-GB" sz="2400" i="1" dirty="0" smtClean="0">
                <a:sym typeface="Symbol"/>
              </a:rPr>
              <a:t>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n-GB" sz="2400" i="1" dirty="0" smtClean="0"/>
              <a:t>K</a:t>
            </a:r>
            <a:r>
              <a:rPr lang="en-GB" sz="2400" i="1" baseline="30000" dirty="0" smtClean="0"/>
              <a:t>*0</a:t>
            </a:r>
            <a:r>
              <a:rPr lang="en-GB" sz="2400" i="1" dirty="0" smtClean="0"/>
              <a:t> </a:t>
            </a:r>
            <a:r>
              <a:rPr lang="en-GB" sz="2400" dirty="0" smtClean="0"/>
              <a:t>decay. Also improve the measurement of </a:t>
            </a:r>
            <a:r>
              <a:rPr lang="en-GB" sz="2400" dirty="0" smtClean="0">
                <a:latin typeface="Brush Script MT" pitchFamily="66" charset="0"/>
              </a:rPr>
              <a:t>B</a:t>
            </a:r>
            <a:r>
              <a:rPr lang="en-GB" sz="2400" dirty="0" smtClean="0"/>
              <a:t>(</a:t>
            </a:r>
            <a:r>
              <a:rPr lang="en-GB" sz="2400" i="1" dirty="0" smtClean="0"/>
              <a:t>B</a:t>
            </a:r>
            <a:r>
              <a:rPr lang="en-GB" sz="2400" i="1" baseline="-25000" dirty="0" smtClean="0"/>
              <a:t>s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n-GB" sz="2400" i="1" dirty="0" smtClean="0"/>
              <a:t>K</a:t>
            </a:r>
            <a:r>
              <a:rPr lang="en-GB" sz="2400" i="1" baseline="30000" dirty="0" smtClean="0"/>
              <a:t>*0</a:t>
            </a:r>
            <a:r>
              <a:rPr lang="en-GB" sz="2400" i="1" dirty="0" smtClean="0"/>
              <a:t>) </a:t>
            </a:r>
            <a:r>
              <a:rPr lang="en-GB" sz="2400" dirty="0" smtClean="0"/>
              <a:t>relative to </a:t>
            </a:r>
            <a:r>
              <a:rPr lang="en-GB" sz="2400" i="1" dirty="0" smtClean="0"/>
              <a:t>B</a:t>
            </a:r>
            <a:r>
              <a:rPr lang="en-GB" sz="2400" i="1" baseline="-25000" dirty="0" smtClean="0"/>
              <a:t>d</a:t>
            </a:r>
            <a:r>
              <a:rPr lang="en-GB" sz="2400" i="1" dirty="0" smtClean="0">
                <a:sym typeface="Symbol"/>
              </a:rPr>
              <a:t>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n-GB" sz="2400" i="1" dirty="0" smtClean="0"/>
              <a:t>K</a:t>
            </a:r>
            <a:r>
              <a:rPr lang="en-GB" sz="2400" i="1" baseline="30000" dirty="0" smtClean="0"/>
              <a:t>*0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" y="1933900"/>
            <a:ext cx="3672408" cy="239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03" y="1933900"/>
            <a:ext cx="3503070" cy="228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9672" y="5922347"/>
            <a:ext cx="914400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With more data, can add more D</a:t>
            </a:r>
            <a:r>
              <a:rPr lang="en-GB" sz="2400" baseline="30000" dirty="0" smtClean="0"/>
              <a:t>0 </a:t>
            </a:r>
            <a:r>
              <a:rPr lang="en-GB" sz="2400" dirty="0" smtClean="0"/>
              <a:t>final states, such as </a:t>
            </a:r>
            <a:r>
              <a:rPr lang="en-GB" sz="2400" i="1" dirty="0" smtClean="0"/>
              <a:t>KK</a:t>
            </a:r>
            <a:r>
              <a:rPr lang="en-GB" sz="2400" dirty="0" smtClean="0"/>
              <a:t>, </a:t>
            </a:r>
            <a:r>
              <a:rPr lang="en-GB" sz="2400" i="1" dirty="0" smtClean="0">
                <a:latin typeface="Symbol" pitchFamily="18" charset="2"/>
              </a:rPr>
              <a:t>pp</a:t>
            </a:r>
            <a:r>
              <a:rPr lang="en-GB" sz="2400" dirty="0" smtClean="0"/>
              <a:t>, </a:t>
            </a:r>
            <a:r>
              <a:rPr lang="en-GB" sz="2400" i="1" dirty="0" err="1" smtClean="0"/>
              <a:t>K</a:t>
            </a:r>
            <a:r>
              <a:rPr lang="en-GB" sz="2400" i="1" baseline="-25000" dirty="0" err="1" smtClean="0"/>
              <a:t>S</a:t>
            </a:r>
            <a:r>
              <a:rPr lang="en-GB" sz="2400" i="1" dirty="0" err="1" smtClean="0">
                <a:latin typeface="Symbol" pitchFamily="18" charset="2"/>
              </a:rPr>
              <a:t>pp</a:t>
            </a:r>
            <a:r>
              <a:rPr lang="en-GB" sz="2400" dirty="0" smtClean="0"/>
              <a:t>, …</a:t>
            </a:r>
            <a:endParaRPr lang="en-GB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" y="5141179"/>
            <a:ext cx="6019971" cy="41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46" y="5168524"/>
            <a:ext cx="3069257" cy="3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" y="5525241"/>
            <a:ext cx="6019971" cy="41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83" y="5589203"/>
            <a:ext cx="3042717" cy="33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2274562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00B050"/>
                </a:solidFill>
              </a:rPr>
              <a:t>N</a:t>
            </a:r>
            <a:r>
              <a:rPr lang="en-GB" sz="2400" b="1" i="1" baseline="-25000" dirty="0" smtClean="0">
                <a:solidFill>
                  <a:srgbClr val="00B050"/>
                </a:solidFill>
              </a:rPr>
              <a:t>B</a:t>
            </a:r>
            <a:r>
              <a:rPr lang="en-GB" b="1" i="1" baseline="-36000" dirty="0" smtClean="0">
                <a:solidFill>
                  <a:srgbClr val="00B050"/>
                </a:solidFill>
              </a:rPr>
              <a:t>s</a:t>
            </a:r>
            <a:r>
              <a:rPr lang="en-GB" sz="2400" b="1" i="1" baseline="-25000" dirty="0">
                <a:solidFill>
                  <a:srgbClr val="00B050"/>
                </a:solidFill>
                <a:sym typeface="Symbol"/>
              </a:rPr>
              <a:t></a:t>
            </a:r>
            <a:r>
              <a:rPr lang="en-GB" sz="2400" b="1" i="1" baseline="-25000" dirty="0">
                <a:solidFill>
                  <a:srgbClr val="00B050"/>
                </a:solidFill>
              </a:rPr>
              <a:t>D</a:t>
            </a:r>
            <a:r>
              <a:rPr lang="en-GB" b="1" i="1" baseline="-16000" dirty="0">
                <a:solidFill>
                  <a:srgbClr val="00B050"/>
                </a:solidFill>
              </a:rPr>
              <a:t>0</a:t>
            </a:r>
            <a:r>
              <a:rPr lang="el-GR" sz="2400" b="1" i="1" baseline="-25000" dirty="0">
                <a:solidFill>
                  <a:srgbClr val="00B050"/>
                </a:solidFill>
              </a:rPr>
              <a:t>φ</a:t>
            </a:r>
            <a:r>
              <a:rPr lang="en-GB" b="1" i="1" dirty="0" smtClean="0">
                <a:solidFill>
                  <a:srgbClr val="00B050"/>
                </a:solidFill>
              </a:rPr>
              <a:t> </a:t>
            </a:r>
            <a:r>
              <a:rPr lang="en-GB" sz="2400" b="1" i="1" dirty="0" smtClean="0">
                <a:solidFill>
                  <a:srgbClr val="00B050"/>
                </a:solidFill>
              </a:rPr>
              <a:t>= 43 ± 8</a:t>
            </a:r>
            <a:endParaRPr lang="en-GB" sz="2400" b="1" i="1" dirty="0">
              <a:solidFill>
                <a:srgbClr val="00B05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098774" y="4365104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08104" y="4725144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54618" y="4725144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44408" y="4718356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94882" y="1124744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19872" y="1556792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39952" y="2492896"/>
            <a:ext cx="8756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44208" y="332656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7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845366"/>
            <a:ext cx="2736667" cy="258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57" y="3881962"/>
            <a:ext cx="2659243" cy="251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Baryon Decays to </a:t>
            </a:r>
            <a:r>
              <a:rPr lang="en-GB" i="1" dirty="0" smtClean="0"/>
              <a:t>D</a:t>
            </a:r>
            <a:r>
              <a:rPr lang="en-GB" i="1" baseline="30000" dirty="0" smtClean="0"/>
              <a:t>0</a:t>
            </a:r>
            <a:r>
              <a:rPr lang="en-GB" i="1" dirty="0" smtClean="0"/>
              <a:t>ph</a:t>
            </a:r>
            <a:r>
              <a:rPr lang="en-GB" dirty="0" smtClean="0"/>
              <a:t>, </a:t>
            </a:r>
            <a:r>
              <a:rPr lang="el-GR" i="1" dirty="0" smtClean="0"/>
              <a:t>Λ</a:t>
            </a:r>
            <a:r>
              <a:rPr lang="en-GB" i="1" baseline="-25000" dirty="0" err="1" smtClean="0"/>
              <a:t>c</a:t>
            </a:r>
            <a:r>
              <a:rPr lang="en-GB" i="1" dirty="0" err="1" smtClean="0"/>
              <a:t>h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803"/>
            <a:ext cx="9144000" cy="3024336"/>
          </a:xfrm>
        </p:spPr>
        <p:txBody>
          <a:bodyPr/>
          <a:lstStyle/>
          <a:p>
            <a:r>
              <a:rPr lang="en-GB" sz="2400" dirty="0" smtClean="0"/>
              <a:t>Beauty baryon sector remains largely unexplored.</a:t>
            </a:r>
          </a:p>
          <a:p>
            <a:r>
              <a:rPr lang="en-GB" sz="2400" dirty="0" smtClean="0"/>
              <a:t>Decays such as </a:t>
            </a:r>
            <a:r>
              <a:rPr lang="el-GR" sz="2400" i="1" dirty="0" smtClean="0"/>
              <a:t>Λ</a:t>
            </a:r>
            <a:r>
              <a:rPr lang="en-GB" sz="2400" i="1" baseline="-25000" dirty="0" smtClean="0"/>
              <a:t>b</a:t>
            </a:r>
            <a:r>
              <a:rPr lang="en-GB" sz="2400" i="1" dirty="0" smtClean="0">
                <a:sym typeface="Symbol"/>
              </a:rPr>
              <a:t>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l-GR" sz="2400" i="1" dirty="0" smtClean="0"/>
              <a:t>Λ</a:t>
            </a:r>
            <a:r>
              <a:rPr lang="en-GB" sz="2400" i="1" dirty="0" smtClean="0"/>
              <a:t> </a:t>
            </a:r>
            <a:r>
              <a:rPr lang="en-GB" sz="2400" dirty="0" smtClean="0"/>
              <a:t>and </a:t>
            </a:r>
            <a:r>
              <a:rPr lang="el-GR" sz="2400" i="1" dirty="0"/>
              <a:t>Λ</a:t>
            </a:r>
            <a:r>
              <a:rPr lang="en-GB" sz="2400" i="1" baseline="-25000" dirty="0"/>
              <a:t>b</a:t>
            </a:r>
            <a:r>
              <a:rPr lang="en-GB" sz="2400" i="1" dirty="0" smtClean="0">
                <a:sym typeface="Symbol"/>
              </a:rPr>
              <a:t>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n-GB" sz="2400" i="1" dirty="0" smtClean="0"/>
              <a:t>pK</a:t>
            </a:r>
            <a:r>
              <a:rPr lang="en-GB" sz="2400" i="1" baseline="30000" dirty="0" smtClean="0"/>
              <a:t>-</a:t>
            </a:r>
            <a:r>
              <a:rPr lang="en-GB" sz="2400" i="1" dirty="0" smtClean="0"/>
              <a:t> </a:t>
            </a:r>
            <a:r>
              <a:rPr lang="en-GB" sz="2400" dirty="0" smtClean="0"/>
              <a:t>can be used to measure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smtClean="0"/>
              <a:t>(Z. Phys. </a:t>
            </a:r>
            <a:r>
              <a:rPr lang="en-GB" sz="2000" b="1" dirty="0" smtClean="0"/>
              <a:t>C 56 </a:t>
            </a:r>
            <a:r>
              <a:rPr lang="en-GB" sz="2000" dirty="0" smtClean="0"/>
              <a:t>(1992) 129,  Mod. Phys. </a:t>
            </a:r>
            <a:r>
              <a:rPr lang="en-GB" sz="2000" dirty="0" err="1" smtClean="0"/>
              <a:t>Lett</a:t>
            </a:r>
            <a:r>
              <a:rPr lang="en-GB" sz="2000" dirty="0" smtClean="0"/>
              <a:t>. </a:t>
            </a:r>
            <a:r>
              <a:rPr lang="en-GB" sz="2000" b="1" dirty="0" smtClean="0"/>
              <a:t>A 14 </a:t>
            </a:r>
            <a:r>
              <a:rPr lang="en-GB" sz="2000" dirty="0" smtClean="0"/>
              <a:t>(1999), Phys</a:t>
            </a:r>
            <a:r>
              <a:rPr lang="en-GB" sz="2000" dirty="0"/>
              <a:t>. Rev. </a:t>
            </a:r>
            <a:r>
              <a:rPr lang="en-GB" sz="2000" b="1" dirty="0"/>
              <a:t>D </a:t>
            </a:r>
            <a:r>
              <a:rPr lang="en-GB" sz="2000" b="1" dirty="0" smtClean="0"/>
              <a:t>65 </a:t>
            </a:r>
            <a:r>
              <a:rPr lang="en-GB" sz="2000" dirty="0"/>
              <a:t>(</a:t>
            </a:r>
            <a:r>
              <a:rPr lang="en-GB" sz="2000" dirty="0" smtClean="0"/>
              <a:t>2002</a:t>
            </a:r>
            <a:r>
              <a:rPr lang="en-GB" sz="2000" dirty="0"/>
              <a:t>) </a:t>
            </a:r>
            <a:r>
              <a:rPr lang="en-GB" sz="2000" dirty="0" smtClean="0"/>
              <a:t>073029)</a:t>
            </a:r>
          </a:p>
          <a:p>
            <a:r>
              <a:rPr lang="en-GB" sz="2400" dirty="0" err="1" smtClean="0"/>
              <a:t>LHCb</a:t>
            </a:r>
            <a:r>
              <a:rPr lang="en-GB" sz="2400" dirty="0" smtClean="0"/>
              <a:t> has studied beauty baryon decays to 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n-GB" sz="2400" i="1" dirty="0"/>
              <a:t>ph</a:t>
            </a:r>
            <a:r>
              <a:rPr lang="en-GB" sz="2400" i="1" baseline="30000" dirty="0"/>
              <a:t>-</a:t>
            </a:r>
            <a:r>
              <a:rPr lang="en-GB" sz="2400" dirty="0" smtClean="0"/>
              <a:t> and </a:t>
            </a:r>
            <a:r>
              <a:rPr lang="el-GR" sz="2400" i="1" dirty="0"/>
              <a:t>Λ</a:t>
            </a:r>
            <a:r>
              <a:rPr lang="en-GB" sz="2400" i="1" baseline="-25000" dirty="0" err="1" smtClean="0"/>
              <a:t>c</a:t>
            </a:r>
            <a:r>
              <a:rPr lang="en-GB" sz="2400" i="1" dirty="0" err="1" smtClean="0"/>
              <a:t>h</a:t>
            </a:r>
            <a:r>
              <a:rPr lang="en-GB" sz="2400" i="1" baseline="30000" dirty="0" smtClean="0"/>
              <a:t>-</a:t>
            </a:r>
            <a:r>
              <a:rPr lang="en-GB" sz="2400" i="1" dirty="0" smtClean="0"/>
              <a:t> </a:t>
            </a:r>
            <a:r>
              <a:rPr lang="en-GB" sz="2400" dirty="0" smtClean="0"/>
              <a:t>final states, using 1/fb of data.</a:t>
            </a:r>
          </a:p>
          <a:p>
            <a:r>
              <a:rPr lang="en-GB" sz="2400" dirty="0" smtClean="0"/>
              <a:t>The </a:t>
            </a:r>
            <a:r>
              <a:rPr lang="en-GB" sz="2400" dirty="0" err="1" smtClean="0"/>
              <a:t>Caibibbo</a:t>
            </a:r>
            <a:r>
              <a:rPr lang="en-GB" sz="2400" dirty="0" smtClean="0"/>
              <a:t>-favoured final states 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 smtClean="0">
                <a:sym typeface="Symbol"/>
              </a:rPr>
              <a:t>K</a:t>
            </a:r>
            <a:r>
              <a:rPr lang="en-GB" sz="2400" i="1" baseline="30000" dirty="0" smtClean="0">
                <a:sym typeface="Symbol"/>
              </a:rPr>
              <a:t>-</a:t>
            </a:r>
            <a:r>
              <a:rPr lang="en-GB" sz="2400" i="1" dirty="0" smtClean="0">
                <a:latin typeface="Symbol" pitchFamily="18" charset="2"/>
              </a:rPr>
              <a:t>p</a:t>
            </a:r>
            <a:r>
              <a:rPr lang="en-GB" sz="2400" i="1" baseline="30000" dirty="0" smtClean="0">
                <a:latin typeface="Symbol" pitchFamily="18" charset="2"/>
              </a:rPr>
              <a:t>+</a:t>
            </a:r>
            <a:r>
              <a:rPr lang="en-GB" sz="2400" dirty="0" smtClean="0"/>
              <a:t> and </a:t>
            </a:r>
            <a:r>
              <a:rPr lang="el-GR" sz="2400" i="1" dirty="0"/>
              <a:t>Λ</a:t>
            </a:r>
            <a:r>
              <a:rPr lang="en-GB" sz="2400" i="1" baseline="-25000" dirty="0" err="1"/>
              <a:t>c</a:t>
            </a:r>
            <a:r>
              <a:rPr lang="en-GB" sz="2400" i="1" dirty="0" err="1" smtClean="0">
                <a:sym typeface="Symbol"/>
              </a:rPr>
              <a:t>pK</a:t>
            </a:r>
            <a:r>
              <a:rPr lang="en-GB" sz="2400" i="1" baseline="30000" dirty="0" err="1" smtClean="0">
                <a:sym typeface="Symbol"/>
              </a:rPr>
              <a:t>-</a:t>
            </a:r>
            <a:r>
              <a:rPr lang="en-GB" sz="2400" i="1" dirty="0" err="1" smtClean="0">
                <a:latin typeface="Symbol" pitchFamily="18" charset="2"/>
              </a:rPr>
              <a:t>p</a:t>
            </a:r>
            <a:r>
              <a:rPr lang="en-GB" sz="2400" i="1" baseline="30000" dirty="0">
                <a:latin typeface="Symbol" pitchFamily="18" charset="2"/>
              </a:rPr>
              <a:t>+</a:t>
            </a:r>
            <a:r>
              <a:rPr lang="en-GB" sz="2400" dirty="0"/>
              <a:t> </a:t>
            </a:r>
            <a:r>
              <a:rPr lang="en-GB" sz="2400" dirty="0" smtClean="0"/>
              <a:t>are used.</a:t>
            </a:r>
          </a:p>
          <a:p>
            <a:r>
              <a:rPr lang="en-GB" sz="2400" dirty="0" smtClean="0"/>
              <a:t>Common </a:t>
            </a:r>
            <a:r>
              <a:rPr lang="en-GB" sz="2400" i="1" dirty="0" err="1" smtClean="0">
                <a:sym typeface="Symbol"/>
              </a:rPr>
              <a:t>pK</a:t>
            </a:r>
            <a:r>
              <a:rPr lang="en-GB" sz="2400" i="1" baseline="30000" dirty="0" err="1" smtClean="0">
                <a:sym typeface="Symbol"/>
              </a:rPr>
              <a:t>-</a:t>
            </a:r>
            <a:r>
              <a:rPr lang="en-GB" sz="2400" i="1" dirty="0" err="1" smtClean="0">
                <a:latin typeface="Symbol" pitchFamily="18" charset="2"/>
              </a:rPr>
              <a:t>p</a:t>
            </a:r>
            <a:r>
              <a:rPr lang="en-GB" sz="2400" i="1" baseline="30000" dirty="0" err="1" smtClean="0">
                <a:latin typeface="Symbol" pitchFamily="18" charset="2"/>
              </a:rPr>
              <a:t>+</a:t>
            </a:r>
            <a:r>
              <a:rPr lang="en-GB" sz="2400" i="1" dirty="0" err="1" smtClean="0"/>
              <a:t>h</a:t>
            </a:r>
            <a:r>
              <a:rPr lang="en-GB" sz="2400" dirty="0" smtClean="0"/>
              <a:t> final state reduces systematic uncertainties.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9673" y="3881962"/>
            <a:ext cx="3645569" cy="78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Firstly, use a loose</a:t>
            </a:r>
            <a:r>
              <a:rPr lang="en-GB" sz="2400" dirty="0" smtClean="0"/>
              <a:t>, cut-based selection to measure:</a:t>
            </a:r>
            <a:endParaRPr lang="en-GB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" y="5745322"/>
            <a:ext cx="3479467" cy="37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" y="5096714"/>
            <a:ext cx="3816693" cy="6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7984" y="4335488"/>
            <a:ext cx="9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l-GR" sz="2400" b="1" i="1" dirty="0"/>
              <a:t>Λ</a:t>
            </a:r>
            <a:r>
              <a:rPr lang="en-GB" sz="2400" b="1" i="1" baseline="-25000" dirty="0" err="1" smtClean="0"/>
              <a:t>c</a:t>
            </a:r>
            <a:r>
              <a:rPr lang="en-GB" sz="2400" b="1" i="1" dirty="0" err="1" smtClean="0">
                <a:latin typeface="Symbol" pitchFamily="18" charset="2"/>
              </a:rPr>
              <a:t>p</a:t>
            </a:r>
            <a:r>
              <a:rPr lang="en-GB" sz="2400" b="1" i="1" dirty="0">
                <a:latin typeface="Symbol" pitchFamily="18" charset="2"/>
              </a:rPr>
              <a:t> </a:t>
            </a:r>
            <a:r>
              <a:rPr lang="en-GB" sz="2400" b="1" i="1" baseline="30000" dirty="0" smtClean="0"/>
              <a:t>-</a:t>
            </a:r>
            <a:r>
              <a:rPr lang="en-GB" sz="2400" b="1" i="1" dirty="0" smtClean="0"/>
              <a:t> 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71201" y="4265759"/>
            <a:ext cx="103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n-GB" sz="2400" b="1" i="1" dirty="0" smtClean="0"/>
              <a:t>D</a:t>
            </a:r>
            <a:r>
              <a:rPr lang="en-GB" sz="2400" b="1" i="1" baseline="30000" dirty="0" smtClean="0"/>
              <a:t>0</a:t>
            </a:r>
            <a:r>
              <a:rPr lang="en-GB" sz="2400" b="1" i="1" dirty="0" smtClean="0"/>
              <a:t>p</a:t>
            </a:r>
            <a:r>
              <a:rPr lang="en-GB" sz="2400" b="1" i="1" dirty="0" smtClean="0">
                <a:latin typeface="Symbol" pitchFamily="18" charset="2"/>
              </a:rPr>
              <a:t>p</a:t>
            </a:r>
            <a:r>
              <a:rPr lang="en-GB" sz="2400" b="1" i="1" baseline="30000" dirty="0">
                <a:latin typeface="Symbol" pitchFamily="18" charset="2"/>
              </a:rPr>
              <a:t> </a:t>
            </a:r>
            <a:r>
              <a:rPr lang="en-GB" sz="2400" b="1" i="1" baseline="30000" dirty="0" smtClean="0"/>
              <a:t>-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193067"/>
            <a:ext cx="25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actoring out poorly-known </a:t>
            </a:r>
            <a:r>
              <a:rPr lang="en-GB" dirty="0">
                <a:latin typeface="Brush Script MT" pitchFamily="66" charset="0"/>
              </a:rPr>
              <a:t>B</a:t>
            </a:r>
            <a:r>
              <a:rPr lang="en-GB" dirty="0" smtClean="0"/>
              <a:t>(</a:t>
            </a:r>
            <a:r>
              <a:rPr lang="el-GR" i="1" dirty="0"/>
              <a:t>Λ</a:t>
            </a:r>
            <a:r>
              <a:rPr lang="en-GB" i="1" baseline="-25000" dirty="0" err="1"/>
              <a:t>c</a:t>
            </a:r>
            <a:r>
              <a:rPr lang="en-GB" i="1" dirty="0" err="1">
                <a:sym typeface="Symbol"/>
              </a:rPr>
              <a:t>pK</a:t>
            </a:r>
            <a:r>
              <a:rPr lang="en-GB" i="1" baseline="30000" dirty="0" err="1">
                <a:sym typeface="Symbol"/>
              </a:rPr>
              <a:t>-</a:t>
            </a:r>
            <a:r>
              <a:rPr lang="en-GB" i="1" dirty="0" err="1">
                <a:latin typeface="Symbol" pitchFamily="18" charset="2"/>
              </a:rPr>
              <a:t>p</a:t>
            </a:r>
            <a:r>
              <a:rPr lang="en-GB" i="1" baseline="30000" dirty="0">
                <a:latin typeface="Symbol" pitchFamily="18" charset="2"/>
              </a:rPr>
              <a:t>+</a:t>
            </a:r>
            <a:r>
              <a:rPr lang="en-GB" dirty="0"/>
              <a:t> 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0566" y="6130476"/>
            <a:ext cx="318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(                 )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333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70" y="3782469"/>
            <a:ext cx="2958308" cy="279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53" y="863326"/>
            <a:ext cx="3218012" cy="304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Baryon </a:t>
            </a:r>
            <a:r>
              <a:rPr lang="en-GB" dirty="0"/>
              <a:t>Decays to </a:t>
            </a:r>
            <a:r>
              <a:rPr lang="en-GB" i="1" dirty="0"/>
              <a:t>D</a:t>
            </a:r>
            <a:r>
              <a:rPr lang="en-GB" i="1" baseline="30000" dirty="0"/>
              <a:t>0</a:t>
            </a:r>
            <a:r>
              <a:rPr lang="en-GB" i="1" dirty="0"/>
              <a:t>ph</a:t>
            </a:r>
            <a:r>
              <a:rPr lang="en-GB" dirty="0"/>
              <a:t>, </a:t>
            </a:r>
            <a:r>
              <a:rPr lang="el-GR" i="1" dirty="0"/>
              <a:t>Λ</a:t>
            </a:r>
            <a:r>
              <a:rPr lang="en-GB" i="1" baseline="-25000" dirty="0" err="1"/>
              <a:t>c</a:t>
            </a:r>
            <a:r>
              <a:rPr lang="en-GB" i="1" dirty="0" err="1"/>
              <a:t>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7" y="863326"/>
            <a:ext cx="5792557" cy="1340950"/>
          </a:xfrm>
        </p:spPr>
        <p:txBody>
          <a:bodyPr/>
          <a:lstStyle/>
          <a:p>
            <a:r>
              <a:rPr lang="en-GB" sz="2400" dirty="0" smtClean="0"/>
              <a:t>Tighter selection (with BDT) used to make the first observations of </a:t>
            </a:r>
            <a:r>
              <a:rPr lang="el-GR" sz="2400" i="1" dirty="0"/>
              <a:t>Λ</a:t>
            </a:r>
            <a:r>
              <a:rPr lang="en-GB" sz="2400" i="1" baseline="-25000" dirty="0"/>
              <a:t>b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n-GB" sz="2400" i="1" dirty="0"/>
              <a:t>pK</a:t>
            </a:r>
            <a:r>
              <a:rPr lang="en-GB" sz="2400" i="1" baseline="30000" dirty="0"/>
              <a:t>-</a:t>
            </a:r>
            <a:r>
              <a:rPr lang="en-GB" sz="2400" i="1" dirty="0"/>
              <a:t> </a:t>
            </a:r>
            <a:r>
              <a:rPr lang="en-GB" sz="2400" dirty="0" smtClean="0"/>
              <a:t>(9.0</a:t>
            </a:r>
            <a:r>
              <a:rPr lang="el-GR" sz="2400" dirty="0" smtClean="0"/>
              <a:t>σ</a:t>
            </a:r>
            <a:r>
              <a:rPr lang="en-GB" sz="2400" dirty="0" smtClean="0"/>
              <a:t>) and </a:t>
            </a:r>
            <a:r>
              <a:rPr lang="el-GR" sz="2400" i="1" dirty="0" smtClean="0"/>
              <a:t>Ξ</a:t>
            </a:r>
            <a:r>
              <a:rPr lang="en-GB" sz="2400" i="1" baseline="-25000" dirty="0" smtClean="0"/>
              <a:t>b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n-GB" sz="2400" i="1" dirty="0"/>
              <a:t>pK</a:t>
            </a:r>
            <a:r>
              <a:rPr lang="en-GB" sz="2400" i="1" baseline="30000" dirty="0"/>
              <a:t>-</a:t>
            </a:r>
            <a:r>
              <a:rPr lang="en-GB" sz="2400" i="1" dirty="0"/>
              <a:t> </a:t>
            </a:r>
            <a:r>
              <a:rPr lang="en-GB" sz="2400" dirty="0" smtClean="0"/>
              <a:t>(5.9</a:t>
            </a:r>
            <a:r>
              <a:rPr lang="el-GR" sz="2400" dirty="0" smtClean="0"/>
              <a:t>σ</a:t>
            </a:r>
            <a:r>
              <a:rPr lang="en-GB" sz="2400" dirty="0" smtClean="0"/>
              <a:t>), and measure: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5" y="2141220"/>
            <a:ext cx="1673267" cy="60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833" y="2141220"/>
            <a:ext cx="3052777" cy="48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5" y="2809288"/>
            <a:ext cx="1819248" cy="55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13" y="2817181"/>
            <a:ext cx="2833215" cy="36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60232" y="4100909"/>
            <a:ext cx="103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n-GB" sz="2400" b="1" i="1" dirty="0" smtClean="0"/>
              <a:t>D</a:t>
            </a:r>
            <a:r>
              <a:rPr lang="en-GB" sz="2400" b="1" i="1" baseline="30000" dirty="0" smtClean="0"/>
              <a:t>0</a:t>
            </a:r>
            <a:r>
              <a:rPr lang="en-GB" sz="2400" b="1" i="1" dirty="0" smtClean="0"/>
              <a:t>p</a:t>
            </a:r>
            <a:r>
              <a:rPr lang="en-GB" sz="2400" b="1" i="1" dirty="0" smtClean="0">
                <a:latin typeface="Symbol" pitchFamily="18" charset="2"/>
              </a:rPr>
              <a:t>p</a:t>
            </a:r>
            <a:r>
              <a:rPr lang="en-GB" sz="2400" b="1" i="1" baseline="30000" dirty="0">
                <a:latin typeface="Symbol" pitchFamily="18" charset="2"/>
              </a:rPr>
              <a:t> </a:t>
            </a:r>
            <a:r>
              <a:rPr lang="en-GB" sz="2400" b="1" i="1" baseline="30000" dirty="0" smtClean="0"/>
              <a:t>-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4580" y="1272537"/>
            <a:ext cx="103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n-GB" sz="2400" b="1" i="1" dirty="0" smtClean="0"/>
              <a:t>D</a:t>
            </a:r>
            <a:r>
              <a:rPr lang="en-GB" sz="2400" b="1" i="1" baseline="30000" dirty="0" smtClean="0"/>
              <a:t>0</a:t>
            </a:r>
            <a:r>
              <a:rPr lang="en-GB" sz="2400" b="1" i="1" dirty="0" smtClean="0"/>
              <a:t>pK</a:t>
            </a:r>
            <a:r>
              <a:rPr lang="en-GB" sz="2400" b="1" i="1" baseline="30000" dirty="0" smtClean="0"/>
              <a:t>-</a:t>
            </a:r>
            <a:endParaRPr lang="en-GB" sz="24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3442" y="3479115"/>
            <a:ext cx="6128857" cy="84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The 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n-GB" sz="2400" i="1" dirty="0" smtClean="0"/>
              <a:t>pK</a:t>
            </a:r>
            <a:r>
              <a:rPr lang="en-GB" sz="2400" i="1" baseline="30000" dirty="0" smtClean="0"/>
              <a:t>-</a:t>
            </a:r>
            <a:r>
              <a:rPr lang="en-GB" sz="2400" i="1" dirty="0" smtClean="0"/>
              <a:t> </a:t>
            </a:r>
            <a:r>
              <a:rPr lang="en-GB" sz="2400" dirty="0" smtClean="0"/>
              <a:t>spectrum can also be used to measure the mass difference:</a:t>
            </a:r>
            <a:endParaRPr lang="en-GB" sz="24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6" y="4251612"/>
            <a:ext cx="5398305" cy="47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1" y="5084731"/>
            <a:ext cx="6372201" cy="84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Combining with the </a:t>
            </a:r>
            <a:r>
              <a:rPr lang="en-GB" sz="2400" dirty="0" err="1" smtClean="0"/>
              <a:t>LHCb</a:t>
            </a:r>
            <a:r>
              <a:rPr lang="en-GB" sz="2400" dirty="0" smtClean="0"/>
              <a:t> measurement of </a:t>
            </a:r>
            <a:r>
              <a:rPr lang="en-GB" sz="2400" i="1" dirty="0" smtClean="0"/>
              <a:t>m</a:t>
            </a:r>
            <a:r>
              <a:rPr lang="el-GR" sz="2400" i="1" baseline="-25000" dirty="0" smtClean="0"/>
              <a:t>Λ</a:t>
            </a:r>
            <a:r>
              <a:rPr lang="en-GB" sz="2000" i="1" baseline="-34000" dirty="0" smtClean="0"/>
              <a:t>b</a:t>
            </a:r>
            <a:r>
              <a:rPr lang="en-GB" sz="2400" dirty="0" smtClean="0"/>
              <a:t> using </a:t>
            </a:r>
            <a:r>
              <a:rPr lang="el-GR" sz="2400" i="1" dirty="0"/>
              <a:t>Λ</a:t>
            </a:r>
            <a:r>
              <a:rPr lang="en-GB" sz="2400" i="1" baseline="-25000" dirty="0"/>
              <a:t>b</a:t>
            </a:r>
            <a:r>
              <a:rPr lang="en-GB" sz="2400" i="1" dirty="0">
                <a:sym typeface="Symbol"/>
              </a:rPr>
              <a:t> </a:t>
            </a:r>
            <a:r>
              <a:rPr lang="en-GB" sz="2400" i="1" dirty="0" smtClean="0">
                <a:sym typeface="Symbol"/>
              </a:rPr>
              <a:t>J/ψ</a:t>
            </a:r>
            <a:r>
              <a:rPr lang="el-GR" sz="2400" i="1" dirty="0" smtClean="0"/>
              <a:t>Λ</a:t>
            </a:r>
            <a:r>
              <a:rPr lang="en-GB" sz="2400" i="1" dirty="0" smtClean="0"/>
              <a:t> </a:t>
            </a:r>
            <a:r>
              <a:rPr lang="en-GB" sz="2000" dirty="0" smtClean="0"/>
              <a:t>(PRL 110 (2013) 182001) </a:t>
            </a:r>
            <a:r>
              <a:rPr lang="en-GB" sz="2400" dirty="0" smtClean="0"/>
              <a:t>gives: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442" y="4715399"/>
            <a:ext cx="597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(Systematic is dominated by background modelling in mass fit)</a:t>
            </a:r>
            <a:endParaRPr lang="en-GB" i="1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6" y="5993625"/>
            <a:ext cx="4822242" cy="47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67891" y="6074240"/>
            <a:ext cx="155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Most precise to date!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2835590" y="6468282"/>
            <a:ext cx="2168458" cy="171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84" y="3705980"/>
            <a:ext cx="3044454" cy="188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61" y="3684849"/>
            <a:ext cx="2951430" cy="18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n-GB" sz="3600" dirty="0" smtClean="0"/>
              <a:t>Baryon </a:t>
            </a:r>
            <a:r>
              <a:rPr lang="en-GB" sz="3600" dirty="0"/>
              <a:t>Decays </a:t>
            </a:r>
            <a:r>
              <a:rPr lang="en-GB" sz="3600" dirty="0" smtClean="0"/>
              <a:t>to Two Charm Hadrons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" y="980728"/>
            <a:ext cx="8604448" cy="880206"/>
          </a:xfrm>
        </p:spPr>
        <p:txBody>
          <a:bodyPr/>
          <a:lstStyle/>
          <a:p>
            <a:r>
              <a:rPr lang="en-GB" sz="2400" dirty="0" smtClean="0"/>
              <a:t>Another showcase for </a:t>
            </a:r>
            <a:r>
              <a:rPr lang="en-GB" sz="2400" dirty="0" err="1" smtClean="0"/>
              <a:t>LHCb’s</a:t>
            </a:r>
            <a:r>
              <a:rPr lang="en-GB" sz="2400" dirty="0" smtClean="0"/>
              <a:t> capabilities with beauty baryons is the analysis of their decays to pairs of charm hadrons, using 3/fb.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2746300">
            <a:off x="7960873" y="994919"/>
            <a:ext cx="134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NEW!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717254"/>
            <a:ext cx="9144000" cy="207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Events are selected using a BDT trained on signal decays to the relevant single charm hadron:  </a:t>
            </a:r>
            <a:r>
              <a:rPr lang="en-GB" sz="2400" i="1" dirty="0" err="1" smtClean="0"/>
              <a:t>B</a:t>
            </a:r>
            <a:r>
              <a:rPr lang="en-GB" sz="2400" i="1" baseline="-25000" dirty="0" err="1" smtClean="0"/>
              <a:t>d</a:t>
            </a:r>
            <a:r>
              <a:rPr lang="en-GB" sz="2400" i="1" dirty="0" err="1" smtClean="0">
                <a:sym typeface="Symbol"/>
              </a:rPr>
              <a:t>D</a:t>
            </a:r>
            <a:r>
              <a:rPr lang="en-GB" sz="2400" i="1" baseline="30000" dirty="0" err="1" smtClean="0">
                <a:sym typeface="Symbol"/>
              </a:rPr>
              <a:t>-</a:t>
            </a:r>
            <a:r>
              <a:rPr lang="en-GB" sz="2400" i="1" dirty="0" err="1" smtClean="0">
                <a:latin typeface="Symbol" pitchFamily="18" charset="2"/>
              </a:rPr>
              <a:t>p</a:t>
            </a:r>
            <a:r>
              <a:rPr lang="en-GB" sz="2400" i="1" dirty="0" smtClean="0">
                <a:latin typeface="Symbol" pitchFamily="18" charset="2"/>
              </a:rPr>
              <a:t> </a:t>
            </a:r>
            <a:r>
              <a:rPr lang="en-GB" sz="2400" i="1" baseline="30000" dirty="0" smtClean="0"/>
              <a:t>+</a:t>
            </a:r>
            <a:r>
              <a:rPr lang="en-GB" sz="2400" dirty="0" smtClean="0"/>
              <a:t>, </a:t>
            </a:r>
            <a:r>
              <a:rPr lang="en-GB" sz="2400" i="1" dirty="0" err="1" smtClean="0"/>
              <a:t>B</a:t>
            </a:r>
            <a:r>
              <a:rPr lang="en-GB" sz="2400" i="1" baseline="-25000" dirty="0" err="1" smtClean="0"/>
              <a:t>s</a:t>
            </a:r>
            <a:r>
              <a:rPr lang="en-GB" sz="2400" i="1" dirty="0" err="1" smtClean="0">
                <a:sym typeface="Symbol"/>
              </a:rPr>
              <a:t>D</a:t>
            </a:r>
            <a:r>
              <a:rPr lang="en-GB" sz="2400" i="1" baseline="-25000" dirty="0" err="1" smtClean="0">
                <a:sym typeface="Symbol"/>
              </a:rPr>
              <a:t>s</a:t>
            </a:r>
            <a:r>
              <a:rPr lang="en-GB" sz="2400" i="1" baseline="30000" dirty="0" err="1" smtClean="0">
                <a:sym typeface="Symbol"/>
              </a:rPr>
              <a:t>-</a:t>
            </a:r>
            <a:r>
              <a:rPr lang="en-GB" sz="2400" i="1" dirty="0" err="1" smtClean="0">
                <a:latin typeface="Symbol" pitchFamily="18" charset="2"/>
              </a:rPr>
              <a:t>p</a:t>
            </a:r>
            <a:r>
              <a:rPr lang="en-GB" sz="2400" i="1" dirty="0" smtClean="0">
                <a:latin typeface="Symbol" pitchFamily="18" charset="2"/>
              </a:rPr>
              <a:t> </a:t>
            </a:r>
            <a:r>
              <a:rPr lang="en-GB" sz="2400" i="1" baseline="30000" dirty="0" smtClean="0"/>
              <a:t>+</a:t>
            </a:r>
            <a:r>
              <a:rPr lang="en-GB" sz="2400" dirty="0" smtClean="0"/>
              <a:t> or </a:t>
            </a:r>
            <a:r>
              <a:rPr lang="el-GR" sz="2400" i="1" dirty="0" smtClean="0"/>
              <a:t>Λ</a:t>
            </a:r>
            <a:r>
              <a:rPr lang="en-GB" sz="2400" i="1" baseline="-25000" dirty="0"/>
              <a:t>b</a:t>
            </a:r>
            <a:r>
              <a:rPr lang="en-GB" sz="2400" i="1" dirty="0">
                <a:sym typeface="Symbol"/>
              </a:rPr>
              <a:t></a:t>
            </a:r>
            <a:r>
              <a:rPr lang="el-GR" sz="2400" i="1" dirty="0"/>
              <a:t>Λ</a:t>
            </a:r>
            <a:r>
              <a:rPr lang="en-GB" sz="2400" i="1" baseline="-25000" dirty="0" err="1" smtClean="0"/>
              <a:t>c</a:t>
            </a:r>
            <a:r>
              <a:rPr lang="en-GB" sz="2400" i="1" dirty="0" err="1" smtClean="0">
                <a:latin typeface="Symbol" pitchFamily="18" charset="2"/>
              </a:rPr>
              <a:t>p</a:t>
            </a:r>
            <a:r>
              <a:rPr lang="en-GB" sz="2400" i="1" dirty="0" smtClean="0">
                <a:latin typeface="Symbol" pitchFamily="18" charset="2"/>
              </a:rPr>
              <a:t> </a:t>
            </a:r>
            <a:r>
              <a:rPr lang="en-GB" sz="2400" i="1" baseline="30000" dirty="0" smtClean="0"/>
              <a:t>-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Clear first observations are made of the decays </a:t>
            </a:r>
            <a:r>
              <a:rPr lang="el-GR" sz="2400" i="1" dirty="0"/>
              <a:t>Λ</a:t>
            </a:r>
            <a:r>
              <a:rPr lang="en-GB" sz="2400" i="1" baseline="-25000" dirty="0"/>
              <a:t>b</a:t>
            </a:r>
            <a:r>
              <a:rPr lang="en-GB" sz="2400" i="1" dirty="0">
                <a:sym typeface="Symbol"/>
              </a:rPr>
              <a:t></a:t>
            </a:r>
            <a:r>
              <a:rPr lang="el-GR" sz="2400" i="1" dirty="0"/>
              <a:t>Λ</a:t>
            </a:r>
            <a:r>
              <a:rPr lang="en-GB" sz="2400" i="1" baseline="-25000" dirty="0" err="1" smtClean="0"/>
              <a:t>c</a:t>
            </a:r>
            <a:r>
              <a:rPr lang="en-GB" sz="2400" i="1" dirty="0" err="1" smtClean="0"/>
              <a:t>D</a:t>
            </a:r>
            <a:r>
              <a:rPr lang="en-GB" sz="2400" i="1" baseline="-25000" dirty="0" err="1" smtClean="0">
                <a:sym typeface="Symbol"/>
              </a:rPr>
              <a:t>s</a:t>
            </a:r>
            <a:r>
              <a:rPr lang="en-GB" sz="2400" i="1" baseline="30000" dirty="0" smtClean="0">
                <a:sym typeface="Symbol"/>
              </a:rPr>
              <a:t>-</a:t>
            </a:r>
            <a:r>
              <a:rPr lang="en-GB" sz="2400" i="1" dirty="0" smtClean="0">
                <a:sym typeface="Symbol"/>
              </a:rPr>
              <a:t> </a:t>
            </a:r>
            <a:r>
              <a:rPr lang="en-GB" sz="2400" dirty="0" smtClean="0"/>
              <a:t>(CF) and </a:t>
            </a:r>
            <a:r>
              <a:rPr lang="el-GR" sz="2400" i="1" dirty="0"/>
              <a:t>Λ</a:t>
            </a:r>
            <a:r>
              <a:rPr lang="en-GB" sz="2400" i="1" baseline="-25000" dirty="0"/>
              <a:t>b</a:t>
            </a:r>
            <a:r>
              <a:rPr lang="en-GB" sz="2400" i="1" dirty="0">
                <a:sym typeface="Symbol"/>
              </a:rPr>
              <a:t></a:t>
            </a:r>
            <a:r>
              <a:rPr lang="el-GR" sz="2400" i="1" dirty="0"/>
              <a:t>Λ</a:t>
            </a:r>
            <a:r>
              <a:rPr lang="en-GB" sz="2400" i="1" baseline="-25000" dirty="0" err="1" smtClean="0"/>
              <a:t>c</a:t>
            </a:r>
            <a:r>
              <a:rPr lang="en-GB" sz="2400" i="1" dirty="0" err="1" smtClean="0"/>
              <a:t>D</a:t>
            </a:r>
            <a:r>
              <a:rPr lang="en-GB" sz="2400" i="1" baseline="30000" dirty="0" smtClean="0">
                <a:sym typeface="Symbol"/>
              </a:rPr>
              <a:t>-</a:t>
            </a:r>
            <a:r>
              <a:rPr lang="en-GB" sz="2400" dirty="0" smtClean="0"/>
              <a:t> (SCS), with: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84" y="2914825"/>
            <a:ext cx="5963595" cy="69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41" y="3640964"/>
            <a:ext cx="3168352" cy="201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3873823"/>
            <a:ext cx="9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l-GR" sz="2400" b="1" i="1" dirty="0"/>
              <a:t>Λ</a:t>
            </a:r>
            <a:r>
              <a:rPr lang="en-GB" sz="2400" b="1" i="1" baseline="-25000" dirty="0" err="1" smtClean="0"/>
              <a:t>c</a:t>
            </a:r>
            <a:r>
              <a:rPr lang="en-GB" sz="2400" i="1" dirty="0" err="1" smtClean="0"/>
              <a:t>D</a:t>
            </a:r>
            <a:r>
              <a:rPr lang="en-GB" sz="2400" i="1" baseline="-25000" dirty="0" err="1" smtClean="0">
                <a:sym typeface="Symbol"/>
              </a:rPr>
              <a:t>s</a:t>
            </a:r>
            <a:r>
              <a:rPr lang="en-GB" sz="2400" i="1" baseline="30000" dirty="0" smtClean="0">
                <a:sym typeface="Symbol"/>
              </a:rPr>
              <a:t>-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5" y="3873823"/>
            <a:ext cx="9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l-GR" sz="2400" b="1" i="1" dirty="0"/>
              <a:t>Λ</a:t>
            </a:r>
            <a:r>
              <a:rPr lang="en-GB" sz="2400" b="1" i="1" baseline="-25000" dirty="0" err="1" smtClean="0"/>
              <a:t>c</a:t>
            </a:r>
            <a:r>
              <a:rPr lang="en-GB" sz="2400" i="1" dirty="0" err="1" smtClean="0"/>
              <a:t>D</a:t>
            </a:r>
            <a:r>
              <a:rPr lang="en-GB" sz="2400" i="1" baseline="30000" dirty="0" smtClean="0">
                <a:sym typeface="Symbol"/>
              </a:rPr>
              <a:t>-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24" y="3979084"/>
            <a:ext cx="9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+</a:t>
            </a:r>
            <a:r>
              <a:rPr lang="en-GB" sz="2400" i="1" dirty="0" smtClean="0"/>
              <a:t>D</a:t>
            </a:r>
            <a:r>
              <a:rPr lang="en-GB" sz="2400" i="1" baseline="-25000" dirty="0" smtClean="0">
                <a:sym typeface="Symbol"/>
              </a:rPr>
              <a:t>s</a:t>
            </a:r>
            <a:r>
              <a:rPr lang="en-GB" sz="2400" i="1" baseline="30000" dirty="0" smtClean="0">
                <a:sym typeface="Symbol"/>
              </a:rPr>
              <a:t>-</a:t>
            </a:r>
            <a:endParaRPr lang="en-GB" sz="2400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29760" y="5648472"/>
            <a:ext cx="9144000" cy="10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The </a:t>
            </a:r>
            <a:r>
              <a:rPr lang="el-GR" sz="2400" i="1" dirty="0"/>
              <a:t>Λ</a:t>
            </a:r>
            <a:r>
              <a:rPr lang="en-GB" sz="2400" i="1" baseline="-25000" dirty="0"/>
              <a:t>b</a:t>
            </a:r>
            <a:r>
              <a:rPr lang="en-GB" sz="2400" dirty="0" smtClean="0"/>
              <a:t> branching fractions can be normalised to </a:t>
            </a:r>
            <a:r>
              <a:rPr lang="en-GB" sz="2400" i="1" dirty="0" err="1" smtClean="0"/>
              <a:t>B</a:t>
            </a:r>
            <a:r>
              <a:rPr lang="en-GB" sz="2400" i="1" baseline="-25000" dirty="0" err="1" smtClean="0"/>
              <a:t>d</a:t>
            </a:r>
            <a:r>
              <a:rPr lang="en-GB" sz="2400" i="1" dirty="0" err="1" smtClean="0">
                <a:sym typeface="Symbol"/>
              </a:rPr>
              <a:t>D</a:t>
            </a:r>
            <a:r>
              <a:rPr lang="en-GB" sz="2400" i="1" baseline="30000" dirty="0" err="1" smtClean="0">
                <a:sym typeface="Symbol"/>
              </a:rPr>
              <a:t>+</a:t>
            </a:r>
            <a:r>
              <a:rPr lang="en-GB" sz="2400" i="1" dirty="0" err="1" smtClean="0">
                <a:sym typeface="Symbol"/>
              </a:rPr>
              <a:t>D</a:t>
            </a:r>
            <a:r>
              <a:rPr lang="en-GB" sz="2400" i="1" baseline="-25000" dirty="0" err="1" smtClean="0">
                <a:sym typeface="Symbol"/>
              </a:rPr>
              <a:t>s</a:t>
            </a:r>
            <a:r>
              <a:rPr lang="en-GB" sz="2400" i="1" baseline="30000" dirty="0" smtClean="0">
                <a:sym typeface="Symbol"/>
              </a:rPr>
              <a:t>-</a:t>
            </a:r>
            <a:r>
              <a:rPr lang="en-GB" sz="2400" dirty="0" smtClean="0"/>
              <a:t>, but the fragmentation fraction ratio f</a:t>
            </a:r>
            <a:r>
              <a:rPr lang="el-GR" sz="2400" i="1" baseline="-25000" dirty="0" smtClean="0"/>
              <a:t>Λ</a:t>
            </a:r>
            <a:r>
              <a:rPr lang="en-GB" sz="2000" i="1" baseline="-34000" dirty="0"/>
              <a:t>b</a:t>
            </a:r>
            <a:r>
              <a:rPr lang="en-GB" sz="2400" i="1" baseline="-25000" dirty="0"/>
              <a:t> </a:t>
            </a:r>
            <a:r>
              <a:rPr lang="en-GB" sz="2400" dirty="0" smtClean="0"/>
              <a:t>/</a:t>
            </a:r>
            <a:r>
              <a:rPr lang="en-GB" sz="2400" i="1" dirty="0" err="1" smtClean="0"/>
              <a:t>f</a:t>
            </a:r>
            <a:r>
              <a:rPr lang="en-GB" sz="2400" i="1" baseline="-25000" dirty="0" err="1" smtClean="0"/>
              <a:t>d</a:t>
            </a:r>
            <a:r>
              <a:rPr lang="en-GB" sz="2400" dirty="0" smtClean="0"/>
              <a:t> is known to depend on the </a:t>
            </a:r>
            <a:r>
              <a:rPr lang="en-GB" sz="2400" i="1" dirty="0" err="1" smtClean="0"/>
              <a:t>p</a:t>
            </a:r>
            <a:r>
              <a:rPr lang="en-GB" sz="2400" baseline="-25000" dirty="0" err="1" smtClean="0"/>
              <a:t>T</a:t>
            </a:r>
            <a:r>
              <a:rPr lang="en-GB" sz="2400" dirty="0" smtClean="0"/>
              <a:t> of the b-hadron (</a:t>
            </a:r>
            <a:r>
              <a:rPr lang="en-GB" sz="2400" dirty="0" err="1" smtClean="0"/>
              <a:t>LHCb</a:t>
            </a:r>
            <a:r>
              <a:rPr lang="en-GB" sz="2400" dirty="0" smtClean="0"/>
              <a:t>, </a:t>
            </a:r>
            <a:r>
              <a:rPr lang="en-GB" sz="2400" dirty="0"/>
              <a:t>Phys. Rev. </a:t>
            </a:r>
            <a:r>
              <a:rPr lang="en-GB" sz="2400" b="1" dirty="0"/>
              <a:t>D </a:t>
            </a:r>
            <a:r>
              <a:rPr lang="en-GB" sz="2400" b="1" dirty="0" smtClean="0"/>
              <a:t>85 </a:t>
            </a:r>
            <a:r>
              <a:rPr lang="en-GB" sz="2400" dirty="0"/>
              <a:t>(</a:t>
            </a:r>
            <a:r>
              <a:rPr lang="en-GB" sz="2400" dirty="0" smtClean="0"/>
              <a:t>2012</a:t>
            </a:r>
            <a:r>
              <a:rPr lang="en-GB" sz="2400" dirty="0"/>
              <a:t>) </a:t>
            </a:r>
            <a:r>
              <a:rPr lang="en-GB" sz="2400" dirty="0" smtClean="0"/>
              <a:t>032008)…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13096" y="5733256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4" y="1971974"/>
            <a:ext cx="7344816" cy="73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en-GB" sz="3600" dirty="0"/>
              <a:t>Baryon Decays to Two Charm Hadrons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19"/>
            <a:ext cx="8755963" cy="1224136"/>
          </a:xfrm>
        </p:spPr>
        <p:txBody>
          <a:bodyPr/>
          <a:lstStyle/>
          <a:p>
            <a:r>
              <a:rPr lang="en-GB" sz="2400" dirty="0" smtClean="0"/>
              <a:t>Adopting the </a:t>
            </a:r>
            <a:r>
              <a:rPr lang="en-GB" sz="2400" i="1" dirty="0" err="1" smtClean="0"/>
              <a:t>p</a:t>
            </a:r>
            <a:r>
              <a:rPr lang="en-GB" sz="2400" i="1" baseline="-25000" dirty="0" err="1" smtClean="0"/>
              <a:t>T</a:t>
            </a:r>
            <a:r>
              <a:rPr lang="en-GB" sz="2400" dirty="0" smtClean="0"/>
              <a:t>-dependence of </a:t>
            </a:r>
            <a:r>
              <a:rPr lang="en-GB" sz="2400" dirty="0"/>
              <a:t>f</a:t>
            </a:r>
            <a:r>
              <a:rPr lang="el-GR" sz="2400" i="1" baseline="-25000" dirty="0"/>
              <a:t>Λ</a:t>
            </a:r>
            <a:r>
              <a:rPr lang="en-GB" sz="2000" i="1" baseline="-34000" dirty="0"/>
              <a:t>b</a:t>
            </a:r>
            <a:r>
              <a:rPr lang="en-GB" sz="2400" i="1" baseline="-25000" dirty="0"/>
              <a:t> </a:t>
            </a:r>
            <a:r>
              <a:rPr lang="en-GB" sz="2400" dirty="0"/>
              <a:t>/</a:t>
            </a:r>
            <a:r>
              <a:rPr lang="en-GB" sz="2400" i="1" dirty="0" err="1" smtClean="0"/>
              <a:t>f</a:t>
            </a:r>
            <a:r>
              <a:rPr lang="en-GB" sz="2400" i="1" baseline="-25000" dirty="0" err="1" smtClean="0"/>
              <a:t>d</a:t>
            </a:r>
            <a:r>
              <a:rPr lang="en-GB" sz="2400" dirty="0" smtClean="0"/>
              <a:t> measured by </a:t>
            </a:r>
            <a:r>
              <a:rPr lang="en-GB" sz="2400" dirty="0" err="1" smtClean="0"/>
              <a:t>LHCb</a:t>
            </a:r>
            <a:r>
              <a:rPr lang="en-GB" sz="2400" dirty="0" smtClean="0"/>
              <a:t> using </a:t>
            </a:r>
            <a:r>
              <a:rPr lang="en-GB" sz="2400" i="1" dirty="0" err="1"/>
              <a:t>B</a:t>
            </a:r>
            <a:r>
              <a:rPr lang="en-GB" sz="2400" i="1" baseline="-25000" dirty="0" err="1"/>
              <a:t>d</a:t>
            </a:r>
            <a:r>
              <a:rPr lang="en-GB" sz="2400" i="1" dirty="0" err="1">
                <a:sym typeface="Symbol"/>
              </a:rPr>
              <a:t>D</a:t>
            </a:r>
            <a:r>
              <a:rPr lang="en-GB" sz="2400" i="1" baseline="30000" dirty="0" err="1">
                <a:sym typeface="Symbol"/>
              </a:rPr>
              <a:t>-</a:t>
            </a:r>
            <a:r>
              <a:rPr lang="en-GB" sz="2400" i="1" dirty="0" err="1">
                <a:latin typeface="Symbol" pitchFamily="18" charset="2"/>
              </a:rPr>
              <a:t>p</a:t>
            </a:r>
            <a:r>
              <a:rPr lang="en-GB" sz="2400" i="1" dirty="0">
                <a:latin typeface="Symbol" pitchFamily="18" charset="2"/>
              </a:rPr>
              <a:t> </a:t>
            </a:r>
            <a:r>
              <a:rPr lang="en-GB" sz="2400" i="1" baseline="30000" dirty="0" smtClean="0"/>
              <a:t>+</a:t>
            </a:r>
            <a:r>
              <a:rPr lang="en-GB" sz="2400" dirty="0" smtClean="0"/>
              <a:t> and </a:t>
            </a:r>
            <a:r>
              <a:rPr lang="el-GR" sz="2400" i="1" dirty="0"/>
              <a:t>Λ</a:t>
            </a:r>
            <a:r>
              <a:rPr lang="en-GB" sz="2400" i="1" baseline="-25000" dirty="0"/>
              <a:t>b</a:t>
            </a:r>
            <a:r>
              <a:rPr lang="en-GB" sz="2400" i="1" dirty="0">
                <a:sym typeface="Symbol"/>
              </a:rPr>
              <a:t></a:t>
            </a:r>
            <a:r>
              <a:rPr lang="el-GR" sz="2400" i="1" dirty="0"/>
              <a:t>Λ</a:t>
            </a:r>
            <a:r>
              <a:rPr lang="en-GB" sz="2400" i="1" baseline="-25000" dirty="0" err="1"/>
              <a:t>c</a:t>
            </a:r>
            <a:r>
              <a:rPr lang="en-GB" sz="2400" i="1" dirty="0" err="1">
                <a:latin typeface="Symbol" pitchFamily="18" charset="2"/>
              </a:rPr>
              <a:t>p</a:t>
            </a:r>
            <a:r>
              <a:rPr lang="en-GB" sz="2400" i="1" dirty="0">
                <a:latin typeface="Symbol" pitchFamily="18" charset="2"/>
              </a:rPr>
              <a:t> </a:t>
            </a:r>
            <a:r>
              <a:rPr lang="en-GB" sz="2400" i="1" baseline="30000" dirty="0" smtClean="0"/>
              <a:t>-</a:t>
            </a:r>
            <a:r>
              <a:rPr lang="en-GB" sz="2400" dirty="0" smtClean="0"/>
              <a:t> (LHCb-PAPER-2012-004, in preparation), the double ratio is measured: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2746300">
            <a:off x="7960873" y="994919"/>
            <a:ext cx="134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NEW!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83" y="2537784"/>
            <a:ext cx="3249078" cy="215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27121" y="2893784"/>
            <a:ext cx="2054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err="1"/>
              <a:t>p</a:t>
            </a:r>
            <a:r>
              <a:rPr lang="en-GB" sz="2000" i="1" baseline="-25000" dirty="0" err="1"/>
              <a:t>T</a:t>
            </a:r>
            <a:r>
              <a:rPr lang="en-GB" sz="2000" i="1" dirty="0"/>
              <a:t>-dependence </a:t>
            </a:r>
            <a:r>
              <a:rPr lang="en-GB" sz="2000" i="1" dirty="0" smtClean="0"/>
              <a:t>of </a:t>
            </a:r>
            <a:r>
              <a:rPr lang="el-GR" sz="2000" i="1" dirty="0"/>
              <a:t>Λ</a:t>
            </a:r>
            <a:r>
              <a:rPr lang="en-GB" sz="2000" i="1" baseline="-25000" dirty="0"/>
              <a:t>b </a:t>
            </a:r>
            <a:r>
              <a:rPr lang="en-GB" sz="2000" i="1" dirty="0" smtClean="0"/>
              <a:t>/</a:t>
            </a:r>
            <a:r>
              <a:rPr lang="en-GB" sz="2000" i="1" dirty="0"/>
              <a:t> </a:t>
            </a:r>
            <a:r>
              <a:rPr lang="en-GB" sz="2000" i="1" dirty="0" err="1"/>
              <a:t>B</a:t>
            </a:r>
            <a:r>
              <a:rPr lang="en-GB" sz="2000" i="1" baseline="-25000" dirty="0" err="1"/>
              <a:t>d</a:t>
            </a:r>
            <a:r>
              <a:rPr lang="en-GB" sz="2000" i="1" dirty="0" smtClean="0"/>
              <a:t> yield ratio</a:t>
            </a:r>
            <a:endParaRPr lang="en-GB" sz="2000" i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" y="2635659"/>
            <a:ext cx="590778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In addition, the modes </a:t>
            </a:r>
            <a:r>
              <a:rPr lang="en-GB" sz="2400" i="1" dirty="0" smtClean="0"/>
              <a:t>B</a:t>
            </a:r>
            <a:r>
              <a:rPr lang="en-GB" sz="2400" i="1" baseline="-25000" dirty="0" smtClean="0"/>
              <a:t>{</a:t>
            </a:r>
            <a:r>
              <a:rPr lang="en-GB" sz="2400" i="1" baseline="-25000" dirty="0" err="1" smtClean="0"/>
              <a:t>d,s</a:t>
            </a:r>
            <a:r>
              <a:rPr lang="en-GB" sz="2400" i="1" baseline="-25000" dirty="0" smtClean="0"/>
              <a:t>}</a:t>
            </a:r>
            <a:r>
              <a:rPr lang="en-GB" sz="2400" i="1" dirty="0" smtClean="0">
                <a:sym typeface="Symbol"/>
              </a:rPr>
              <a:t></a:t>
            </a:r>
            <a:r>
              <a:rPr lang="en-GB" sz="2400" dirty="0" smtClean="0"/>
              <a:t> </a:t>
            </a:r>
            <a:r>
              <a:rPr lang="el-GR" sz="2400" i="1" dirty="0"/>
              <a:t>Λ</a:t>
            </a:r>
            <a:r>
              <a:rPr lang="en-GB" sz="2400" i="1" baseline="-25000" dirty="0" smtClean="0"/>
              <a:t>c</a:t>
            </a:r>
            <a:r>
              <a:rPr lang="en-GB" sz="2400" i="1" baseline="30000" dirty="0" smtClean="0"/>
              <a:t>+</a:t>
            </a:r>
            <a:r>
              <a:rPr lang="el-GR" sz="2400" i="1" dirty="0" smtClean="0"/>
              <a:t>Λ</a:t>
            </a:r>
            <a:r>
              <a:rPr lang="en-GB" sz="2400" i="1" baseline="-25000" dirty="0" smtClean="0"/>
              <a:t>c</a:t>
            </a:r>
            <a:r>
              <a:rPr lang="en-GB" sz="2400" i="1" baseline="30000" dirty="0" smtClean="0"/>
              <a:t>-</a:t>
            </a:r>
            <a:r>
              <a:rPr lang="en-GB" sz="2400" i="1" baseline="-25000" dirty="0" smtClean="0"/>
              <a:t> </a:t>
            </a:r>
            <a:r>
              <a:rPr lang="en-GB" sz="2400" dirty="0" smtClean="0"/>
              <a:t>are searched for, and no significant signal is found. The following 95% C.L. limits are set:</a:t>
            </a:r>
            <a:endParaRPr lang="en-GB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" y="3783591"/>
            <a:ext cx="3053855" cy="65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56" y="3815286"/>
            <a:ext cx="137992" cy="58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55" y="3816760"/>
            <a:ext cx="2631927" cy="64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" y="5279320"/>
            <a:ext cx="6504028" cy="45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44" y="4495383"/>
            <a:ext cx="9131812" cy="78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Finally, the very similar Q-values of the </a:t>
            </a:r>
            <a:r>
              <a:rPr lang="en-GB" sz="2400" i="1" dirty="0" err="1"/>
              <a:t>B</a:t>
            </a:r>
            <a:r>
              <a:rPr lang="en-GB" sz="2400" i="1" baseline="-25000" dirty="0" err="1"/>
              <a:t>d</a:t>
            </a:r>
            <a:r>
              <a:rPr lang="en-GB" sz="2400" i="1" dirty="0" err="1">
                <a:sym typeface="Symbol"/>
              </a:rPr>
              <a:t>D</a:t>
            </a:r>
            <a:r>
              <a:rPr lang="en-GB" sz="2400" i="1" baseline="30000" dirty="0" err="1">
                <a:sym typeface="Symbol"/>
              </a:rPr>
              <a:t>+</a:t>
            </a:r>
            <a:r>
              <a:rPr lang="en-GB" sz="2400" i="1" dirty="0" err="1">
                <a:sym typeface="Symbol"/>
              </a:rPr>
              <a:t>D</a:t>
            </a:r>
            <a:r>
              <a:rPr lang="en-GB" sz="2400" i="1" baseline="-25000" dirty="0" err="1">
                <a:sym typeface="Symbol"/>
              </a:rPr>
              <a:t>s</a:t>
            </a:r>
            <a:r>
              <a:rPr lang="en-GB" sz="2400" i="1" baseline="30000" dirty="0">
                <a:sym typeface="Symbol"/>
              </a:rPr>
              <a:t>- </a:t>
            </a:r>
            <a:r>
              <a:rPr lang="en-GB" sz="2400" dirty="0" smtClean="0"/>
              <a:t>and </a:t>
            </a:r>
            <a:r>
              <a:rPr lang="el-GR" sz="2400" i="1" dirty="0"/>
              <a:t>Λ</a:t>
            </a:r>
            <a:r>
              <a:rPr lang="en-GB" sz="2400" i="1" baseline="-25000" dirty="0"/>
              <a:t>b</a:t>
            </a:r>
            <a:r>
              <a:rPr lang="en-GB" sz="2400" i="1" dirty="0">
                <a:sym typeface="Symbol"/>
              </a:rPr>
              <a:t></a:t>
            </a:r>
            <a:r>
              <a:rPr lang="el-GR" sz="2400" i="1" dirty="0"/>
              <a:t>Λ</a:t>
            </a:r>
            <a:r>
              <a:rPr lang="en-GB" sz="2400" i="1" baseline="-25000" dirty="0" err="1"/>
              <a:t>c</a:t>
            </a:r>
            <a:r>
              <a:rPr lang="en-GB" sz="2400" i="1" dirty="0" err="1"/>
              <a:t>D</a:t>
            </a:r>
            <a:r>
              <a:rPr lang="en-GB" sz="2400" i="1" baseline="-25000" dirty="0" err="1">
                <a:sym typeface="Symbol"/>
              </a:rPr>
              <a:t>s</a:t>
            </a:r>
            <a:r>
              <a:rPr lang="en-GB" sz="2400" i="1" baseline="30000" dirty="0">
                <a:sym typeface="Symbol"/>
              </a:rPr>
              <a:t>-</a:t>
            </a:r>
            <a:r>
              <a:rPr lang="en-GB" sz="2400" i="1" dirty="0">
                <a:sym typeface="Symbol"/>
              </a:rPr>
              <a:t> </a:t>
            </a:r>
            <a:r>
              <a:rPr lang="en-GB" sz="2400" dirty="0" smtClean="0"/>
              <a:t>decays allows a precise measurement of the mass difference:</a:t>
            </a:r>
            <a:endParaRPr lang="en-GB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92080" y="4581128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27120" y="5182083"/>
            <a:ext cx="220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Dominant </a:t>
            </a:r>
            <a:r>
              <a:rPr lang="en-GB" b="1" i="1" dirty="0" err="1" smtClean="0"/>
              <a:t>syst</a:t>
            </a:r>
            <a:r>
              <a:rPr lang="en-GB" b="1" i="1" dirty="0" smtClean="0"/>
              <a:t> is due to </a:t>
            </a:r>
            <a:r>
              <a:rPr lang="el-GR" b="1" i="1" dirty="0" smtClean="0"/>
              <a:t>τ</a:t>
            </a:r>
            <a:r>
              <a:rPr lang="en-GB" b="1" i="1" dirty="0" smtClean="0"/>
              <a:t>(</a:t>
            </a:r>
            <a:r>
              <a:rPr lang="en-GB" b="1" i="1" dirty="0" smtClean="0">
                <a:sym typeface="Symbol"/>
              </a:rPr>
              <a:t>D</a:t>
            </a:r>
            <a:r>
              <a:rPr lang="en-GB" b="1" i="1" baseline="30000" dirty="0" smtClean="0">
                <a:sym typeface="Symbol"/>
              </a:rPr>
              <a:t>+</a:t>
            </a:r>
            <a:r>
              <a:rPr lang="en-GB" b="1" i="1" dirty="0" smtClean="0"/>
              <a:t>) &gt;&gt;&gt; </a:t>
            </a:r>
            <a:r>
              <a:rPr lang="el-GR" b="1" i="1" dirty="0" smtClean="0"/>
              <a:t>τ</a:t>
            </a:r>
            <a:r>
              <a:rPr lang="en-GB" b="1" i="1" dirty="0" smtClean="0"/>
              <a:t>(</a:t>
            </a:r>
            <a:r>
              <a:rPr lang="el-GR" b="1" i="1" dirty="0"/>
              <a:t>Λ</a:t>
            </a:r>
            <a:r>
              <a:rPr lang="en-GB" b="1" i="1" baseline="-25000" dirty="0"/>
              <a:t>c</a:t>
            </a:r>
            <a:r>
              <a:rPr lang="en-GB" b="1" i="1" dirty="0" smtClean="0"/>
              <a:t>)</a:t>
            </a:r>
            <a:endParaRPr lang="en-GB" b="1" i="1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2696" y="5796499"/>
            <a:ext cx="9131812" cy="78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Using the World Average </a:t>
            </a:r>
            <a:r>
              <a:rPr lang="en-GB" sz="2400" i="1" dirty="0" err="1" smtClean="0"/>
              <a:t>B</a:t>
            </a:r>
            <a:r>
              <a:rPr lang="en-GB" sz="2400" i="1" baseline="-25000" dirty="0" err="1" smtClean="0"/>
              <a:t>d</a:t>
            </a:r>
            <a:r>
              <a:rPr lang="en-GB" sz="2400" dirty="0" smtClean="0"/>
              <a:t> mass gives the most precise result to date for the absolute </a:t>
            </a:r>
            <a:r>
              <a:rPr lang="el-GR" sz="2400" i="1" dirty="0"/>
              <a:t>Λ</a:t>
            </a:r>
            <a:r>
              <a:rPr lang="en-GB" sz="2400" i="1" baseline="-25000" dirty="0"/>
              <a:t>b </a:t>
            </a:r>
            <a:r>
              <a:rPr lang="en-GB" sz="2400" i="1" baseline="-25000" dirty="0" smtClean="0"/>
              <a:t> </a:t>
            </a:r>
            <a:r>
              <a:rPr lang="en-GB" sz="2400" dirty="0" smtClean="0"/>
              <a:t>mass: </a:t>
            </a:r>
            <a:endParaRPr lang="en-GB" sz="24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84" y="6215862"/>
            <a:ext cx="3780589" cy="36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8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28592"/>
          </a:xfrm>
        </p:spPr>
        <p:txBody>
          <a:bodyPr/>
          <a:lstStyle/>
          <a:p>
            <a:r>
              <a:rPr lang="en-GB" sz="2800" dirty="0" smtClean="0"/>
              <a:t>Preliminary</a:t>
            </a:r>
            <a:r>
              <a:rPr lang="en-GB" sz="2800" dirty="0" smtClean="0"/>
              <a:t> </a:t>
            </a:r>
            <a:r>
              <a:rPr lang="en-GB" sz="2800" dirty="0" err="1" smtClean="0"/>
              <a:t>LHCb</a:t>
            </a:r>
            <a:r>
              <a:rPr lang="en-GB" sz="2800" dirty="0" smtClean="0"/>
              <a:t>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sz="2800" dirty="0" smtClean="0"/>
              <a:t>combination with </a:t>
            </a:r>
            <a:r>
              <a:rPr lang="en-GB" sz="2800" i="1" dirty="0" smtClean="0"/>
              <a:t>B</a:t>
            </a:r>
            <a:r>
              <a:rPr lang="en-GB" sz="2800" i="1" baseline="30000" dirty="0" smtClean="0"/>
              <a:t>+</a:t>
            </a:r>
            <a:r>
              <a:rPr lang="en-GB" sz="2800" i="1" dirty="0" smtClean="0">
                <a:sym typeface="Symbol"/>
              </a:rPr>
              <a:t></a:t>
            </a:r>
            <a:r>
              <a:rPr lang="en-GB" sz="2800" i="1" dirty="0" smtClean="0"/>
              <a:t>D</a:t>
            </a:r>
            <a:r>
              <a:rPr lang="en-GB" sz="2800" i="1" baseline="30000" dirty="0" smtClean="0"/>
              <a:t>0</a:t>
            </a:r>
            <a:r>
              <a:rPr lang="en-GB" sz="2800" i="1" dirty="0" smtClean="0"/>
              <a:t>K</a:t>
            </a:r>
            <a:r>
              <a:rPr lang="en-GB" sz="2800" i="1" baseline="30000" dirty="0" smtClean="0"/>
              <a:t>+</a:t>
            </a:r>
            <a:r>
              <a:rPr lang="en-GB" sz="2800" dirty="0" smtClean="0"/>
              <a:t> </a:t>
            </a:r>
            <a:r>
              <a:rPr lang="en-GB" sz="2800" dirty="0" smtClean="0"/>
              <a:t>decays</a:t>
            </a:r>
            <a:r>
              <a:rPr lang="en-GB" sz="2800" dirty="0" smtClean="0"/>
              <a:t>, using various methods </a:t>
            </a:r>
            <a:r>
              <a:rPr lang="en-GB" sz="2800" dirty="0"/>
              <a:t>(ADS, GLW, </a:t>
            </a:r>
            <a:r>
              <a:rPr lang="en-GB" sz="2800" dirty="0" smtClean="0"/>
              <a:t>GGSZ) gives </a:t>
            </a:r>
            <a:r>
              <a:rPr lang="el-G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800" b="1" dirty="0" smtClean="0">
                <a:solidFill>
                  <a:srgbClr val="0070C0"/>
                </a:solidFill>
              </a:rPr>
              <a:t> </a:t>
            </a:r>
            <a:r>
              <a:rPr lang="en-GB" sz="2800" b="1" dirty="0">
                <a:solidFill>
                  <a:srgbClr val="0070C0"/>
                </a:solidFill>
              </a:rPr>
              <a:t>= 67±12</a:t>
            </a:r>
            <a:r>
              <a:rPr lang="en-GB" sz="2800" b="1" dirty="0" smtClean="0">
                <a:solidFill>
                  <a:srgbClr val="0070C0"/>
                </a:solidFill>
              </a:rPr>
              <a:t>°</a:t>
            </a:r>
            <a:r>
              <a:rPr lang="en-GB" sz="2800" b="1" dirty="0" smtClean="0"/>
              <a:t>, </a:t>
            </a:r>
            <a:r>
              <a:rPr lang="en-GB" sz="2800" dirty="0" smtClean="0"/>
              <a:t>more precise than the B-factory measurements.</a:t>
            </a:r>
          </a:p>
          <a:p>
            <a:r>
              <a:rPr lang="en-GB" sz="2800" dirty="0" smtClean="0"/>
              <a:t>At the moment, no one method dominates the sensitivity.</a:t>
            </a:r>
          </a:p>
          <a:p>
            <a:r>
              <a:rPr lang="en-GB" sz="2800" dirty="0" smtClean="0"/>
              <a:t>Always looking to add new </a:t>
            </a:r>
            <a:r>
              <a:rPr lang="en-GB" sz="2800" i="1" dirty="0" smtClean="0"/>
              <a:t>B</a:t>
            </a:r>
            <a:r>
              <a:rPr lang="en-GB" sz="2800" dirty="0" smtClean="0"/>
              <a:t> decays, and new </a:t>
            </a:r>
            <a:r>
              <a:rPr lang="en-GB" sz="2800" i="1" dirty="0" smtClean="0"/>
              <a:t>D</a:t>
            </a:r>
            <a:r>
              <a:rPr lang="en-GB" sz="2800" dirty="0" smtClean="0"/>
              <a:t> final states</a:t>
            </a:r>
          </a:p>
          <a:p>
            <a:pPr lvl="1"/>
            <a:r>
              <a:rPr lang="en-GB" sz="2400" dirty="0" smtClean="0"/>
              <a:t>First constraints on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sz="2400" dirty="0" smtClean="0"/>
              <a:t>with</a:t>
            </a:r>
            <a:r>
              <a:rPr lang="en-GB" sz="2400" i="1" dirty="0"/>
              <a:t> B</a:t>
            </a:r>
            <a:r>
              <a:rPr lang="en-GB" sz="2400" i="1" baseline="30000" dirty="0"/>
              <a:t>+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n-GB" sz="2400" dirty="0"/>
              <a:t>(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 err="1"/>
              <a:t>K</a:t>
            </a:r>
            <a:r>
              <a:rPr lang="en-GB" sz="2400" i="1" baseline="-25000" dirty="0" err="1"/>
              <a:t>S</a:t>
            </a:r>
            <a:r>
              <a:rPr lang="en-GB" sz="2400" i="1" dirty="0" err="1"/>
              <a:t>K</a:t>
            </a:r>
            <a:r>
              <a:rPr lang="en-GB" sz="2400" i="1" dirty="0" err="1">
                <a:latin typeface="Symbol" pitchFamily="18" charset="2"/>
              </a:rPr>
              <a:t>p</a:t>
            </a:r>
            <a:r>
              <a:rPr lang="en-GB" sz="2400" dirty="0"/>
              <a:t>)</a:t>
            </a:r>
            <a:r>
              <a:rPr lang="en-GB" sz="2400" i="1" dirty="0"/>
              <a:t>h</a:t>
            </a:r>
            <a:r>
              <a:rPr lang="en-GB" sz="2400" i="1" baseline="30000" dirty="0"/>
              <a:t>+</a:t>
            </a:r>
            <a:r>
              <a:rPr lang="en-GB" sz="2400" dirty="0" smtClean="0"/>
              <a:t> just </a:t>
            </a:r>
            <a:r>
              <a:rPr lang="en-GB" sz="2400" dirty="0" smtClean="0"/>
              <a:t>submitted to PLB</a:t>
            </a:r>
            <a:endParaRPr lang="en-GB" sz="2400" dirty="0" smtClean="0"/>
          </a:p>
          <a:p>
            <a:pPr lvl="1"/>
            <a:r>
              <a:rPr lang="en-GB" sz="2400" dirty="0" smtClean="0"/>
              <a:t>Promising new mode </a:t>
            </a:r>
            <a:r>
              <a:rPr lang="en-GB" sz="2400" i="1" dirty="0"/>
              <a:t>B</a:t>
            </a:r>
            <a:r>
              <a:rPr lang="en-GB" sz="2400" i="1" baseline="-25000" dirty="0"/>
              <a:t>s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l-GR" sz="2400" i="1" dirty="0"/>
              <a:t>φ</a:t>
            </a:r>
            <a:r>
              <a:rPr lang="en-GB" sz="2400" dirty="0" smtClean="0"/>
              <a:t> now observed</a:t>
            </a:r>
          </a:p>
          <a:p>
            <a:r>
              <a:rPr lang="en-GB" sz="2800" dirty="0"/>
              <a:t>W</a:t>
            </a:r>
            <a:r>
              <a:rPr lang="en-GB" sz="2800" dirty="0" smtClean="0"/>
              <a:t>ealth of measurements now being done with </a:t>
            </a:r>
            <a:r>
              <a:rPr lang="en-GB" sz="2800" i="1" dirty="0" smtClean="0"/>
              <a:t>b</a:t>
            </a:r>
            <a:r>
              <a:rPr lang="en-GB" sz="2800" dirty="0" smtClean="0"/>
              <a:t>-baryons, may throw up some interesting surprises.</a:t>
            </a:r>
          </a:p>
          <a:p>
            <a:r>
              <a:rPr lang="en-GB" sz="2800" dirty="0" smtClean="0"/>
              <a:t>Stay tuned for more results in the future!</a:t>
            </a:r>
          </a:p>
          <a:p>
            <a:pPr lvl="1"/>
            <a:r>
              <a:rPr lang="en-GB" sz="2400" dirty="0" smtClean="0"/>
              <a:t>Many measurements are awaiting the inclusion of the 2.0/fb collected at 8 </a:t>
            </a:r>
            <a:r>
              <a:rPr lang="en-GB" sz="2400" dirty="0" err="1" smtClean="0"/>
              <a:t>TeV</a:t>
            </a:r>
            <a:r>
              <a:rPr lang="en-GB" sz="2400" dirty="0" smtClean="0"/>
              <a:t> in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Summary &amp; Prospects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4067944" y="3933056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0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Gamma Combination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234" y="3105618"/>
            <a:ext cx="4474840" cy="504056"/>
          </a:xfrm>
        </p:spPr>
        <p:txBody>
          <a:bodyPr/>
          <a:lstStyle/>
          <a:p>
            <a:r>
              <a:rPr lang="en-GB" sz="2400" dirty="0" smtClean="0"/>
              <a:t>Other parameters measured: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531" y="980728"/>
            <a:ext cx="417597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CLEO-c result on D</a:t>
            </a:r>
            <a:r>
              <a:rPr lang="en-GB" sz="2400" i="1" dirty="0" smtClean="0">
                <a:sym typeface="Symbol"/>
              </a:rPr>
              <a:t> </a:t>
            </a:r>
            <a:r>
              <a:rPr lang="en-GB" sz="2400" dirty="0" err="1" smtClean="0"/>
              <a:t>K</a:t>
            </a:r>
            <a:r>
              <a:rPr lang="en-GB" sz="2400" i="1" dirty="0" err="1" smtClean="0">
                <a:latin typeface="Symbol" pitchFamily="18" charset="2"/>
              </a:rPr>
              <a:t>ppp</a:t>
            </a:r>
            <a:r>
              <a:rPr lang="en-GB" sz="2400" i="1" dirty="0" smtClean="0">
                <a:latin typeface="Symbol" pitchFamily="18" charset="2"/>
              </a:rPr>
              <a:t> </a:t>
            </a:r>
            <a:r>
              <a:rPr lang="en-GB" sz="2400" dirty="0" smtClean="0"/>
              <a:t>:</a:t>
            </a:r>
            <a:endParaRPr lang="en-GB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29468"/>
            <a:ext cx="2952328" cy="242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3645024"/>
            <a:ext cx="3968405" cy="285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4" y="3628919"/>
            <a:ext cx="4013227" cy="288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6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634" y="1124743"/>
            <a:ext cx="4147366" cy="245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Helicity</a:t>
            </a:r>
            <a:r>
              <a:rPr lang="en-GB" dirty="0" smtClean="0"/>
              <a:t> Structure for </a:t>
            </a:r>
            <a:r>
              <a:rPr lang="en-GB" i="1" dirty="0"/>
              <a:t>B</a:t>
            </a:r>
            <a:r>
              <a:rPr lang="en-GB" i="1" baseline="-25000" dirty="0"/>
              <a:t>s</a:t>
            </a:r>
            <a:r>
              <a:rPr lang="en-GB" i="1" dirty="0">
                <a:sym typeface="Symbol"/>
              </a:rPr>
              <a:t></a:t>
            </a:r>
            <a:r>
              <a:rPr lang="en-GB" i="1" dirty="0"/>
              <a:t>D</a:t>
            </a:r>
            <a:r>
              <a:rPr lang="en-GB" i="1" baseline="30000" dirty="0"/>
              <a:t>0</a:t>
            </a:r>
            <a:r>
              <a:rPr lang="el-GR" i="1" dirty="0"/>
              <a:t>φ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148064" cy="1728192"/>
          </a:xfrm>
        </p:spPr>
        <p:txBody>
          <a:bodyPr/>
          <a:lstStyle/>
          <a:p>
            <a:r>
              <a:rPr lang="en-GB" sz="2400" dirty="0" smtClean="0"/>
              <a:t>Distribution of the </a:t>
            </a:r>
            <a:r>
              <a:rPr lang="en-GB" sz="2400" dirty="0" err="1" smtClean="0"/>
              <a:t>helicity</a:t>
            </a:r>
            <a:r>
              <a:rPr lang="en-GB" sz="2400" dirty="0" smtClean="0"/>
              <a:t> angle for selected signal events shows that the </a:t>
            </a:r>
            <a:r>
              <a:rPr lang="en-GB" sz="2400" i="1" dirty="0" err="1" smtClean="0"/>
              <a:t>B</a:t>
            </a:r>
            <a:r>
              <a:rPr lang="en-GB" sz="2400" i="1" baseline="-25000" dirty="0" err="1" smtClean="0"/>
              <a:t>s</a:t>
            </a:r>
            <a:r>
              <a:rPr lang="en-GB" sz="2400" dirty="0" smtClean="0"/>
              <a:t> mass region is dominated by a vector resonance, as expected for a final state. In contrast in the </a:t>
            </a:r>
            <a:r>
              <a:rPr lang="en-GB" sz="2400" i="1" dirty="0" err="1" smtClean="0"/>
              <a:t>B</a:t>
            </a:r>
            <a:r>
              <a:rPr lang="en-GB" sz="2400" i="1" baseline="-25000" dirty="0" err="1" smtClean="0"/>
              <a:t>d</a:t>
            </a:r>
            <a:r>
              <a:rPr lang="en-GB" sz="2400" dirty="0" smtClean="0"/>
              <a:t> mass region is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7092280" y="365061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284984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The </a:t>
            </a:r>
            <a:r>
              <a:rPr lang="en-GB" sz="2400" i="1" dirty="0" err="1"/>
              <a:t>B</a:t>
            </a:r>
            <a:r>
              <a:rPr lang="en-GB" sz="2400" i="1" baseline="-25000" dirty="0" err="1"/>
              <a:t>d</a:t>
            </a:r>
            <a:r>
              <a:rPr lang="en-GB" sz="2400" dirty="0" smtClean="0"/>
              <a:t> distribution supports what was seen in the </a:t>
            </a:r>
            <a:r>
              <a:rPr lang="en-GB" sz="2400" dirty="0" err="1" smtClean="0"/>
              <a:t>LHCb</a:t>
            </a:r>
            <a:r>
              <a:rPr lang="en-GB" sz="2400" dirty="0" smtClean="0"/>
              <a:t> paper on the discovery of the </a:t>
            </a:r>
            <a:r>
              <a:rPr lang="en-GB" sz="2400" i="1" dirty="0" smtClean="0"/>
              <a:t>B</a:t>
            </a:r>
            <a:r>
              <a:rPr lang="en-GB" sz="2400" i="1" baseline="-25000" dirty="0" smtClean="0"/>
              <a:t>d</a:t>
            </a:r>
            <a:r>
              <a:rPr lang="en-GB" sz="2400" i="1" dirty="0" smtClean="0">
                <a:sym typeface="Symbol"/>
              </a:rPr>
              <a:t>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n-GB" sz="2400" dirty="0" smtClean="0"/>
              <a:t>K</a:t>
            </a:r>
            <a:r>
              <a:rPr lang="en-GB" sz="2400" baseline="30000" dirty="0" smtClean="0"/>
              <a:t>+</a:t>
            </a:r>
            <a:r>
              <a:rPr lang="en-GB" sz="2400" dirty="0" smtClean="0"/>
              <a:t>K</a:t>
            </a:r>
            <a:r>
              <a:rPr lang="en-GB" sz="2400" baseline="30000" dirty="0" smtClean="0"/>
              <a:t>-</a:t>
            </a:r>
            <a:r>
              <a:rPr lang="en-GB" sz="2400" dirty="0" smtClean="0"/>
              <a:t> decay, </a:t>
            </a:r>
            <a:r>
              <a:rPr lang="en-GB" sz="2400" dirty="0"/>
              <a:t>Phys. </a:t>
            </a:r>
            <a:r>
              <a:rPr lang="en-GB" sz="2400" dirty="0" smtClean="0"/>
              <a:t>Rev. </a:t>
            </a:r>
            <a:r>
              <a:rPr lang="en-GB" sz="2400" dirty="0" err="1" smtClean="0"/>
              <a:t>Lett</a:t>
            </a:r>
            <a:r>
              <a:rPr lang="en-GB" sz="2400" dirty="0" smtClean="0"/>
              <a:t>.</a:t>
            </a:r>
            <a:r>
              <a:rPr lang="en-GB" sz="2400" b="1" dirty="0" smtClean="0"/>
              <a:t> 109 </a:t>
            </a:r>
            <a:r>
              <a:rPr lang="en-GB" sz="2400" dirty="0"/>
              <a:t>(</a:t>
            </a:r>
            <a:r>
              <a:rPr lang="en-GB" sz="2400" dirty="0" smtClean="0"/>
              <a:t>2012) 131801.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27300" y="3729411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666" y="4581128"/>
            <a:ext cx="3395374" cy="230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204" y="4149080"/>
            <a:ext cx="9125796" cy="107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The </a:t>
            </a:r>
            <a:r>
              <a:rPr lang="en-GB" sz="2400" i="1" dirty="0" err="1"/>
              <a:t>B</a:t>
            </a:r>
            <a:r>
              <a:rPr lang="en-GB" sz="2400" i="1" baseline="-25000" dirty="0" err="1"/>
              <a:t>s</a:t>
            </a:r>
            <a:r>
              <a:rPr lang="en-GB" sz="2400" dirty="0"/>
              <a:t> </a:t>
            </a:r>
            <a:r>
              <a:rPr lang="en-GB" sz="2400" dirty="0" smtClean="0"/>
              <a:t>distribution is reinforced by the </a:t>
            </a:r>
            <a:r>
              <a:rPr lang="en-GB" sz="2400" i="1" dirty="0" smtClean="0"/>
              <a:t>m(KK)</a:t>
            </a:r>
            <a:r>
              <a:rPr lang="en-GB" sz="2400" dirty="0" smtClean="0"/>
              <a:t> distribution in the </a:t>
            </a:r>
            <a:r>
              <a:rPr lang="en-GB" sz="2400" i="1" dirty="0" err="1"/>
              <a:t>B</a:t>
            </a:r>
            <a:r>
              <a:rPr lang="en-GB" sz="2400" i="1" baseline="-25000" dirty="0" err="1"/>
              <a:t>s</a:t>
            </a:r>
            <a:r>
              <a:rPr lang="en-GB" sz="2400" i="1" baseline="-25000" dirty="0"/>
              <a:t> </a:t>
            </a:r>
            <a:r>
              <a:rPr lang="en-GB" sz="2400" dirty="0" smtClean="0"/>
              <a:t>region: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930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8964" y="2636912"/>
            <a:ext cx="4215035" cy="420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46161" cy="1143000"/>
          </a:xfrm>
        </p:spPr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dirty="0" smtClean="0"/>
              <a:t> in Tree-Level </a:t>
            </a:r>
            <a:r>
              <a:rPr lang="en-GB" i="1" dirty="0" smtClean="0"/>
              <a:t>B</a:t>
            </a:r>
            <a:r>
              <a:rPr lang="en-GB" dirty="0" smtClean="0"/>
              <a:t> Decays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1656184"/>
          </a:xfrm>
        </p:spPr>
        <p:txBody>
          <a:bodyPr/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dirty="0" smtClean="0"/>
              <a:t> is the least well-constrained angle of the CKM triangle. </a:t>
            </a:r>
          </a:p>
          <a:p>
            <a:r>
              <a:rPr lang="en-GB" sz="2400" dirty="0" smtClean="0"/>
              <a:t>Fits in summer 2012 (before the inclusion of </a:t>
            </a:r>
            <a:r>
              <a:rPr lang="en-GB" sz="2400" dirty="0" err="1" smtClean="0"/>
              <a:t>LHCb</a:t>
            </a:r>
            <a:r>
              <a:rPr lang="en-GB" sz="2400" dirty="0" smtClean="0"/>
              <a:t> data) gave: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</a:t>
            </a:r>
            <a:r>
              <a:rPr lang="el-G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= 66±12° </a:t>
            </a:r>
            <a:r>
              <a:rPr lang="en-GB" sz="2400" i="1" dirty="0" smtClean="0"/>
              <a:t>(</a:t>
            </a:r>
            <a:r>
              <a:rPr lang="en-GB" sz="2400" i="1" dirty="0" err="1" smtClean="0"/>
              <a:t>CKMFitter</a:t>
            </a:r>
            <a:r>
              <a:rPr lang="en-GB" sz="2400" i="1" dirty="0" smtClean="0"/>
              <a:t>)</a:t>
            </a:r>
            <a:r>
              <a:rPr lang="en-GB" sz="2400" dirty="0" smtClean="0"/>
              <a:t>,  </a:t>
            </a:r>
            <a:r>
              <a:rPr lang="el-G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= 76±10° </a:t>
            </a:r>
            <a:r>
              <a:rPr lang="en-GB" sz="2400" i="1" dirty="0" smtClean="0"/>
              <a:t>(</a:t>
            </a:r>
            <a:r>
              <a:rPr lang="en-GB" sz="2400" i="1" dirty="0" err="1" smtClean="0"/>
              <a:t>UTFit</a:t>
            </a:r>
            <a:r>
              <a:rPr lang="en-GB" sz="2400" i="1" dirty="0" smtClean="0"/>
              <a:t>)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6E34-6AB0-40A3-8DAF-55178A02887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420888"/>
            <a:ext cx="5364088" cy="442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Measurements of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400" dirty="0"/>
              <a:t> </a:t>
            </a:r>
            <a:r>
              <a:rPr lang="en-GB" sz="2400" dirty="0"/>
              <a:t>from </a:t>
            </a:r>
            <a:r>
              <a:rPr lang="en-GB" sz="2400" i="1" dirty="0"/>
              <a:t>B</a:t>
            </a:r>
            <a:r>
              <a:rPr lang="en-GB" sz="2400" dirty="0"/>
              <a:t> decays mediated only by tree-level transitions provide an “standard candle” for the </a:t>
            </a:r>
            <a:r>
              <a:rPr lang="en-GB" sz="2400" dirty="0" smtClean="0"/>
              <a:t>Standard Model. </a:t>
            </a:r>
          </a:p>
          <a:p>
            <a:r>
              <a:rPr lang="en-GB" sz="2400" dirty="0" smtClean="0"/>
              <a:t>This can be compared with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sz="2400" dirty="0" smtClean="0"/>
              <a:t>values from </a:t>
            </a:r>
            <a:r>
              <a:rPr lang="en-GB" sz="2400" i="1" dirty="0" smtClean="0"/>
              <a:t>B</a:t>
            </a:r>
            <a:r>
              <a:rPr lang="en-GB" sz="2400" dirty="0" smtClean="0"/>
              <a:t> decays involving loop-level transitions</a:t>
            </a:r>
          </a:p>
          <a:p>
            <a:pPr lvl="1"/>
            <a:r>
              <a:rPr lang="en-GB" sz="2400" dirty="0" smtClean="0"/>
              <a:t>For example </a:t>
            </a:r>
            <a:r>
              <a:rPr lang="en-GB" sz="2400" i="1" dirty="0" smtClean="0"/>
              <a:t>B</a:t>
            </a:r>
            <a:r>
              <a:rPr lang="en-GB" sz="2400" i="1" baseline="30000" dirty="0" smtClean="0"/>
              <a:t>0</a:t>
            </a:r>
            <a:r>
              <a:rPr lang="en-GB" sz="2400" i="1" baseline="-25000" dirty="0" smtClean="0"/>
              <a:t>(s)</a:t>
            </a:r>
            <a:r>
              <a:rPr lang="en-GB" sz="2400" i="1" dirty="0" smtClean="0">
                <a:sym typeface="Symbol"/>
              </a:rPr>
              <a:t></a:t>
            </a:r>
            <a:r>
              <a:rPr lang="en-GB" sz="2400" i="1" dirty="0" err="1" smtClean="0"/>
              <a:t>hh</a:t>
            </a:r>
            <a:r>
              <a:rPr lang="en-GB" sz="2400" i="1" dirty="0" smtClean="0"/>
              <a:t>’ </a:t>
            </a:r>
            <a:r>
              <a:rPr lang="en-GB" sz="2400" dirty="0" smtClean="0"/>
              <a:t>decays</a:t>
            </a:r>
            <a:endParaRPr lang="en-GB" sz="2400" baseline="30000" dirty="0" smtClean="0"/>
          </a:p>
          <a:p>
            <a:r>
              <a:rPr lang="en-GB" sz="2400" dirty="0" smtClean="0"/>
              <a:t>Significant difference between these would indicate New Physics contribution to the loop process.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52" y="2253849"/>
            <a:ext cx="2448272" cy="76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Baryon </a:t>
            </a:r>
            <a:r>
              <a:rPr lang="en-GB" dirty="0"/>
              <a:t>Decays to </a:t>
            </a:r>
            <a:r>
              <a:rPr lang="en-GB" i="1" dirty="0"/>
              <a:t>D</a:t>
            </a:r>
            <a:r>
              <a:rPr lang="en-GB" i="1" baseline="30000" dirty="0"/>
              <a:t>0</a:t>
            </a:r>
            <a:r>
              <a:rPr lang="en-GB" i="1" dirty="0"/>
              <a:t>ph</a:t>
            </a:r>
            <a:r>
              <a:rPr lang="en-GB" dirty="0"/>
              <a:t>, </a:t>
            </a:r>
            <a:r>
              <a:rPr lang="el-GR" i="1" dirty="0"/>
              <a:t>Λ</a:t>
            </a:r>
            <a:r>
              <a:rPr lang="en-GB" i="1" baseline="-25000" dirty="0" err="1"/>
              <a:t>c</a:t>
            </a:r>
            <a:r>
              <a:rPr lang="en-GB" i="1" dirty="0" err="1"/>
              <a:t>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6847"/>
            <a:ext cx="9144000" cy="1236467"/>
          </a:xfrm>
        </p:spPr>
        <p:txBody>
          <a:bodyPr/>
          <a:lstStyle/>
          <a:p>
            <a:r>
              <a:rPr lang="en-GB" sz="2400" dirty="0" smtClean="0"/>
              <a:t>The </a:t>
            </a:r>
            <a:r>
              <a:rPr lang="en-GB" sz="2400" dirty="0" smtClean="0"/>
              <a:t>tighter selection is also applied to the </a:t>
            </a:r>
            <a:r>
              <a:rPr lang="el-GR" sz="2400" i="1" dirty="0"/>
              <a:t>Λ</a:t>
            </a:r>
            <a:r>
              <a:rPr lang="en-GB" sz="2400" i="1" baseline="-25000" dirty="0" err="1"/>
              <a:t>c</a:t>
            </a:r>
            <a:r>
              <a:rPr lang="en-GB" sz="2400" i="1" dirty="0" err="1"/>
              <a:t>h</a:t>
            </a:r>
            <a:r>
              <a:rPr lang="en-GB" sz="2400" i="1" baseline="30000" dirty="0"/>
              <a:t>-</a:t>
            </a:r>
            <a:r>
              <a:rPr lang="en-GB" sz="2400" dirty="0" smtClean="0"/>
              <a:t> spectra, to clearly observe </a:t>
            </a:r>
            <a:r>
              <a:rPr lang="el-GR" sz="2400" i="1" dirty="0"/>
              <a:t>Λ</a:t>
            </a:r>
            <a:r>
              <a:rPr lang="en-GB" sz="2400" i="1" baseline="-25000" dirty="0"/>
              <a:t>b</a:t>
            </a:r>
            <a:r>
              <a:rPr lang="en-GB" sz="2400" i="1" dirty="0" smtClean="0">
                <a:sym typeface="Symbol"/>
              </a:rPr>
              <a:t></a:t>
            </a:r>
            <a:r>
              <a:rPr lang="el-GR" sz="2400" i="1" dirty="0" smtClean="0"/>
              <a:t>Λ</a:t>
            </a:r>
            <a:r>
              <a:rPr lang="en-GB" sz="2400" i="1" baseline="-25000" dirty="0" err="1" smtClean="0"/>
              <a:t>c</a:t>
            </a:r>
            <a:r>
              <a:rPr lang="en-GB" sz="2400" i="1" dirty="0" err="1" smtClean="0"/>
              <a:t>K</a:t>
            </a:r>
            <a:r>
              <a:rPr lang="en-GB" sz="2400" i="1" baseline="30000" dirty="0" smtClean="0"/>
              <a:t>-</a:t>
            </a:r>
            <a:r>
              <a:rPr lang="en-GB" sz="2400" i="1" dirty="0" smtClean="0"/>
              <a:t> </a:t>
            </a:r>
            <a:r>
              <a:rPr lang="en-GB" sz="2400" dirty="0" smtClean="0"/>
              <a:t>, and find evidence for </a:t>
            </a:r>
            <a:r>
              <a:rPr lang="el-GR" sz="2400" i="1" dirty="0" smtClean="0"/>
              <a:t>Ξ</a:t>
            </a:r>
            <a:r>
              <a:rPr lang="en-GB" sz="2400" i="1" baseline="-25000" dirty="0" smtClean="0"/>
              <a:t>b</a:t>
            </a:r>
            <a:r>
              <a:rPr lang="en-GB" sz="2400" i="1" dirty="0">
                <a:sym typeface="Symbol"/>
              </a:rPr>
              <a:t></a:t>
            </a:r>
            <a:r>
              <a:rPr lang="el-GR" sz="2400" i="1" dirty="0"/>
              <a:t>Λ</a:t>
            </a:r>
            <a:r>
              <a:rPr lang="en-GB" sz="2400" i="1" baseline="-25000" dirty="0" err="1"/>
              <a:t>c</a:t>
            </a:r>
            <a:r>
              <a:rPr lang="en-GB" sz="2400" i="1" dirty="0" err="1"/>
              <a:t>K</a:t>
            </a:r>
            <a:r>
              <a:rPr lang="en-GB" sz="2400" i="1" baseline="30000" dirty="0"/>
              <a:t>-</a:t>
            </a:r>
            <a:r>
              <a:rPr lang="en-GB" sz="2400" i="1" dirty="0"/>
              <a:t> </a:t>
            </a:r>
            <a:r>
              <a:rPr lang="en-GB" sz="2400" dirty="0" smtClean="0"/>
              <a:t>(3.3</a:t>
            </a:r>
            <a:r>
              <a:rPr lang="el-GR" sz="2400" dirty="0" smtClean="0"/>
              <a:t>σ</a:t>
            </a:r>
            <a:r>
              <a:rPr lang="en-GB" sz="2400" dirty="0" smtClean="0"/>
              <a:t>):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0852"/>
            <a:ext cx="2746799" cy="259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32" y="3681704"/>
            <a:ext cx="2722532" cy="2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94" y="3681703"/>
            <a:ext cx="2722532" cy="257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73" y="2047674"/>
            <a:ext cx="1857451" cy="79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71" y="2215263"/>
            <a:ext cx="3753633" cy="4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8" y="2869986"/>
            <a:ext cx="3533948" cy="7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71" y="2887590"/>
            <a:ext cx="2724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2127" y="4317340"/>
            <a:ext cx="9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l-GR" sz="2400" b="1" i="1" dirty="0"/>
              <a:t>Λ</a:t>
            </a:r>
            <a:r>
              <a:rPr lang="en-GB" sz="2400" b="1" i="1" baseline="-25000" dirty="0" err="1" smtClean="0"/>
              <a:t>c</a:t>
            </a:r>
            <a:r>
              <a:rPr lang="en-GB" sz="2400" b="1" i="1" dirty="0" err="1" smtClean="0">
                <a:latin typeface="Symbol" pitchFamily="18" charset="2"/>
              </a:rPr>
              <a:t>p</a:t>
            </a:r>
            <a:r>
              <a:rPr lang="en-GB" sz="2400" b="1" i="1" dirty="0">
                <a:latin typeface="Symbol" pitchFamily="18" charset="2"/>
              </a:rPr>
              <a:t> </a:t>
            </a:r>
            <a:r>
              <a:rPr lang="en-GB" sz="2400" b="1" i="1" baseline="30000" dirty="0" smtClean="0"/>
              <a:t>-</a:t>
            </a:r>
            <a:r>
              <a:rPr lang="en-GB" sz="2400" b="1" i="1" dirty="0" smtClean="0"/>
              <a:t> 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75876" y="4143369"/>
            <a:ext cx="93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l-GR" sz="2400" b="1" i="1" dirty="0"/>
              <a:t>Λ</a:t>
            </a:r>
            <a:r>
              <a:rPr lang="en-GB" sz="2400" b="1" i="1" baseline="-25000" dirty="0" err="1" smtClean="0"/>
              <a:t>c</a:t>
            </a:r>
            <a:r>
              <a:rPr lang="en-GB" sz="2400" b="1" i="1" dirty="0" err="1" smtClean="0"/>
              <a:t>K</a:t>
            </a:r>
            <a:r>
              <a:rPr lang="en-GB" sz="2400" b="1" i="1" dirty="0" smtClean="0">
                <a:latin typeface="Symbol" pitchFamily="18" charset="2"/>
              </a:rPr>
              <a:t> </a:t>
            </a:r>
            <a:r>
              <a:rPr lang="en-GB" sz="2400" b="1" i="1" baseline="30000" dirty="0" smtClean="0"/>
              <a:t>-</a:t>
            </a:r>
            <a:r>
              <a:rPr lang="en-GB" sz="2400" b="1" i="1" dirty="0" smtClean="0"/>
              <a:t> </a:t>
            </a:r>
            <a:endParaRPr lang="en-GB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6784" y="5229200"/>
            <a:ext cx="82344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5994" y="4307160"/>
            <a:ext cx="93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z</a:t>
            </a:r>
            <a:r>
              <a:rPr lang="en-GB" sz="2400" b="1" i="1" dirty="0" smtClean="0"/>
              <a:t>oom </a:t>
            </a:r>
            <a:r>
              <a:rPr lang="el-GR" sz="2400" b="1" i="1" dirty="0" smtClean="0"/>
              <a:t> </a:t>
            </a:r>
            <a:r>
              <a:rPr lang="el-GR" sz="2400" b="1" i="1" dirty="0"/>
              <a:t>Λ</a:t>
            </a:r>
            <a:r>
              <a:rPr lang="en-GB" sz="2400" b="1" i="1" baseline="-25000" dirty="0" err="1" smtClean="0"/>
              <a:t>c</a:t>
            </a:r>
            <a:r>
              <a:rPr lang="en-GB" sz="2400" b="1" i="1" dirty="0" err="1" smtClean="0"/>
              <a:t>K</a:t>
            </a:r>
            <a:r>
              <a:rPr lang="en-GB" sz="2400" b="1" i="1" dirty="0" smtClean="0">
                <a:latin typeface="Symbol" pitchFamily="18" charset="2"/>
              </a:rPr>
              <a:t> </a:t>
            </a:r>
            <a:r>
              <a:rPr lang="en-GB" sz="2400" b="1" i="1" baseline="30000" dirty="0" smtClean="0"/>
              <a:t>-</a:t>
            </a:r>
            <a:r>
              <a:rPr lang="en-GB" sz="2400" b="1" i="1" dirty="0" smtClean="0"/>
              <a:t>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073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61" y="2915183"/>
            <a:ext cx="2060264" cy="187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Λ</a:t>
            </a:r>
            <a:r>
              <a:rPr lang="en-GB" i="1" baseline="-25000" dirty="0"/>
              <a:t>b</a:t>
            </a:r>
            <a:r>
              <a:rPr lang="en-GB" i="1" dirty="0">
                <a:sym typeface="Symbol"/>
              </a:rPr>
              <a:t></a:t>
            </a:r>
            <a:r>
              <a:rPr lang="en-GB" i="1" dirty="0" smtClean="0"/>
              <a:t>D</a:t>
            </a:r>
            <a:r>
              <a:rPr lang="en-GB" i="1" baseline="30000" dirty="0" smtClean="0"/>
              <a:t>0</a:t>
            </a:r>
            <a:r>
              <a:rPr lang="en-GB" i="1" dirty="0" smtClean="0"/>
              <a:t>ph</a:t>
            </a:r>
            <a:r>
              <a:rPr lang="en-GB" i="1" baseline="30000" dirty="0" smtClean="0"/>
              <a:t>-</a:t>
            </a:r>
            <a:r>
              <a:rPr lang="en-GB" i="1" dirty="0" smtClean="0"/>
              <a:t> </a:t>
            </a:r>
            <a:r>
              <a:rPr lang="en-GB" dirty="0" err="1" smtClean="0"/>
              <a:t>Dalitz</a:t>
            </a:r>
            <a:r>
              <a:rPr lang="en-GB" dirty="0" smtClean="0"/>
              <a:t> Plots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6"/>
            <a:ext cx="2808312" cy="261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1628800"/>
            <a:ext cx="103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n-GB" sz="2400" b="1" i="1" dirty="0" smtClean="0"/>
              <a:t>D</a:t>
            </a:r>
            <a:r>
              <a:rPr lang="en-GB" sz="2400" b="1" i="1" baseline="30000" dirty="0" smtClean="0"/>
              <a:t>0</a:t>
            </a:r>
            <a:r>
              <a:rPr lang="en-GB" sz="2400" b="1" i="1" dirty="0" smtClean="0"/>
              <a:t>p</a:t>
            </a:r>
            <a:r>
              <a:rPr lang="en-GB" sz="2400" b="1" i="1" dirty="0" smtClean="0">
                <a:latin typeface="Symbol" pitchFamily="18" charset="2"/>
              </a:rPr>
              <a:t>p</a:t>
            </a:r>
            <a:r>
              <a:rPr lang="en-GB" sz="2400" b="1" i="1" baseline="30000" dirty="0">
                <a:latin typeface="Symbol" pitchFamily="18" charset="2"/>
              </a:rPr>
              <a:t> </a:t>
            </a:r>
            <a:r>
              <a:rPr lang="en-GB" sz="2400" b="1" i="1" baseline="30000" dirty="0" smtClean="0"/>
              <a:t>-</a:t>
            </a:r>
            <a:endParaRPr lang="en-GB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52" y="1052736"/>
            <a:ext cx="2004283" cy="178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012" y="1052736"/>
            <a:ext cx="1921694" cy="178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76875" y="1239247"/>
            <a:ext cx="139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z</a:t>
            </a:r>
            <a:r>
              <a:rPr lang="en-GB" sz="2400" b="1" i="1" dirty="0" smtClean="0"/>
              <a:t>oom to low-mass </a:t>
            </a:r>
            <a:r>
              <a:rPr lang="el-GR" sz="2400" b="1" i="1" dirty="0" smtClean="0"/>
              <a:t> </a:t>
            </a:r>
            <a:r>
              <a:rPr lang="en-GB" sz="2400" b="1" i="1" dirty="0" smtClean="0"/>
              <a:t> </a:t>
            </a:r>
            <a:endParaRPr lang="en-GB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88909" y="2095074"/>
            <a:ext cx="82344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3213" y="2453518"/>
            <a:ext cx="116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n-GB" sz="2400" b="1" i="1" dirty="0" smtClean="0"/>
              <a:t>m(p</a:t>
            </a:r>
            <a:r>
              <a:rPr lang="en-GB" sz="2400" b="1" i="1" dirty="0" smtClean="0">
                <a:latin typeface="Symbol" pitchFamily="18" charset="2"/>
              </a:rPr>
              <a:t>p</a:t>
            </a:r>
            <a:r>
              <a:rPr lang="en-GB" sz="2400" b="1" i="1" baseline="30000" dirty="0" smtClean="0">
                <a:latin typeface="Symbol" pitchFamily="18" charset="2"/>
              </a:rPr>
              <a:t> </a:t>
            </a:r>
            <a:r>
              <a:rPr lang="en-GB" sz="2400" b="1" i="1" baseline="30000" dirty="0" smtClean="0"/>
              <a:t>-</a:t>
            </a:r>
            <a:r>
              <a:rPr lang="en-GB" sz="2400" b="1" i="1" dirty="0" smtClean="0"/>
              <a:t>)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01924" y="4305799"/>
            <a:ext cx="141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n-GB" sz="2400" b="1" i="1" dirty="0" smtClean="0"/>
              <a:t>m(D</a:t>
            </a:r>
            <a:r>
              <a:rPr lang="en-GB" sz="2400" b="1" i="1" baseline="30000" dirty="0" smtClean="0"/>
              <a:t>0</a:t>
            </a:r>
            <a:r>
              <a:rPr lang="en-GB" sz="2400" b="1" i="1" dirty="0" smtClean="0"/>
              <a:t>p)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01063" y="3081984"/>
            <a:ext cx="1399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z</a:t>
            </a:r>
            <a:r>
              <a:rPr lang="en-GB" sz="2400" b="1" i="1" dirty="0" smtClean="0"/>
              <a:t>oom to low-mass </a:t>
            </a:r>
            <a:r>
              <a:rPr lang="el-GR" sz="2400" b="1" i="1" dirty="0" smtClean="0"/>
              <a:t> </a:t>
            </a:r>
            <a:r>
              <a:rPr lang="en-GB" sz="2400" b="1" i="1" dirty="0" smtClean="0"/>
              <a:t> </a:t>
            </a:r>
            <a:endParaRPr lang="en-GB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88909" y="3933697"/>
            <a:ext cx="82344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195" y="2935012"/>
            <a:ext cx="2042694" cy="195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" y="4536631"/>
            <a:ext cx="2580760" cy="231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63435" y="4881935"/>
            <a:ext cx="103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 </a:t>
            </a:r>
            <a:r>
              <a:rPr lang="en-GB" sz="2400" b="1" i="1" dirty="0" smtClean="0"/>
              <a:t>D</a:t>
            </a:r>
            <a:r>
              <a:rPr lang="en-GB" sz="2400" b="1" i="1" baseline="30000" dirty="0" smtClean="0"/>
              <a:t>0</a:t>
            </a:r>
            <a:r>
              <a:rPr lang="en-GB" sz="2400" b="1" i="1" dirty="0" smtClean="0"/>
              <a:t>pK</a:t>
            </a:r>
            <a:r>
              <a:rPr lang="en-GB" sz="2400" b="1" i="1" baseline="30000" dirty="0" smtClean="0">
                <a:latin typeface="Symbol" pitchFamily="18" charset="2"/>
              </a:rPr>
              <a:t> </a:t>
            </a:r>
            <a:r>
              <a:rPr lang="en-GB" sz="2400" b="1" i="1" baseline="30000" dirty="0" smtClean="0"/>
              <a:t>-</a:t>
            </a:r>
            <a:endParaRPr lang="en-GB" sz="2400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30" y="4999345"/>
            <a:ext cx="1998120" cy="181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444719" y="6309983"/>
            <a:ext cx="116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/>
              <a:t> </a:t>
            </a:r>
            <a:r>
              <a:rPr lang="en-GB" sz="2000" b="1" i="1" dirty="0" smtClean="0"/>
              <a:t>m(</a:t>
            </a:r>
            <a:r>
              <a:rPr lang="en-GB" sz="2000" b="1" i="1" dirty="0" err="1" smtClean="0"/>
              <a:t>pK</a:t>
            </a:r>
            <a:r>
              <a:rPr lang="en-GB" sz="2000" b="1" i="1" baseline="30000" dirty="0" smtClean="0">
                <a:latin typeface="Symbol" pitchFamily="18" charset="2"/>
              </a:rPr>
              <a:t> </a:t>
            </a:r>
            <a:r>
              <a:rPr lang="en-GB" sz="2000" b="1" i="1" baseline="30000" dirty="0" smtClean="0"/>
              <a:t>-</a:t>
            </a:r>
            <a:r>
              <a:rPr lang="en-GB" sz="2000" b="1" i="1" dirty="0" smtClean="0"/>
              <a:t>)</a:t>
            </a:r>
            <a:endParaRPr lang="en-GB" sz="20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19" y="4839222"/>
            <a:ext cx="2129060" cy="204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274798" y="6309983"/>
            <a:ext cx="141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/>
              <a:t> </a:t>
            </a:r>
            <a:r>
              <a:rPr lang="en-GB" sz="2000" b="1" i="1" dirty="0" smtClean="0"/>
              <a:t>m(D</a:t>
            </a:r>
            <a:r>
              <a:rPr lang="en-GB" sz="2000" b="1" i="1" baseline="30000" dirty="0" smtClean="0"/>
              <a:t>0</a:t>
            </a:r>
            <a:r>
              <a:rPr lang="en-GB" sz="2000" b="1" i="1" dirty="0" smtClean="0"/>
              <a:t>p)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2265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rush Script MT" pitchFamily="66" charset="0"/>
              </a:rPr>
              <a:t>B</a:t>
            </a:r>
            <a:r>
              <a:rPr lang="en-GB" dirty="0" smtClean="0"/>
              <a:t>(</a:t>
            </a:r>
            <a:r>
              <a:rPr lang="en-GB" i="1" dirty="0" err="1" smtClean="0"/>
              <a:t>B</a:t>
            </a:r>
            <a:r>
              <a:rPr lang="en-GB" i="1" baseline="-25000" dirty="0" err="1" smtClean="0"/>
              <a:t>s</a:t>
            </a:r>
            <a:r>
              <a:rPr lang="en-GB" i="1" dirty="0" err="1" smtClean="0">
                <a:sym typeface="Symbol"/>
              </a:rPr>
              <a:t></a:t>
            </a:r>
            <a:r>
              <a:rPr lang="en-GB" i="1" dirty="0" err="1">
                <a:sym typeface="Symbol"/>
              </a:rPr>
              <a:t>D</a:t>
            </a:r>
            <a:r>
              <a:rPr lang="en-GB" i="1" baseline="30000" dirty="0" err="1">
                <a:sym typeface="Symbol"/>
              </a:rPr>
              <a:t>+</a:t>
            </a:r>
            <a:r>
              <a:rPr lang="en-GB" i="1" dirty="0" err="1">
                <a:sym typeface="Symbol"/>
              </a:rPr>
              <a:t>D</a:t>
            </a:r>
            <a:r>
              <a:rPr lang="en-GB" i="1" baseline="-25000" dirty="0" err="1">
                <a:sym typeface="Symbol"/>
              </a:rPr>
              <a:t>s</a:t>
            </a:r>
            <a:r>
              <a:rPr lang="en-GB" i="1" baseline="30000" dirty="0">
                <a:sym typeface="Symbol"/>
              </a:rPr>
              <a:t>- </a:t>
            </a:r>
            <a:r>
              <a:rPr lang="en-GB" dirty="0" smtClean="0"/>
              <a:t>) 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598" y="1124744"/>
            <a:ext cx="9144000" cy="864096"/>
          </a:xfrm>
        </p:spPr>
        <p:txBody>
          <a:bodyPr/>
          <a:lstStyle/>
          <a:p>
            <a:r>
              <a:rPr lang="en-GB" sz="2400" dirty="0" smtClean="0"/>
              <a:t>The “two charm hadrons” analysis also makes the most precise measurement of  </a:t>
            </a:r>
            <a:r>
              <a:rPr lang="en-GB" sz="2400" dirty="0" smtClean="0">
                <a:latin typeface="Brush Script MT" pitchFamily="66" charset="0"/>
              </a:rPr>
              <a:t>B</a:t>
            </a:r>
            <a:r>
              <a:rPr lang="en-GB" sz="2400" dirty="0" smtClean="0"/>
              <a:t>(</a:t>
            </a:r>
            <a:r>
              <a:rPr lang="en-GB" sz="2400" i="1" dirty="0" err="1" smtClean="0"/>
              <a:t>B</a:t>
            </a:r>
            <a:r>
              <a:rPr lang="en-GB" sz="2400" i="1" baseline="-25000" dirty="0" err="1" smtClean="0"/>
              <a:t>s</a:t>
            </a:r>
            <a:r>
              <a:rPr lang="en-GB" sz="2400" i="1" dirty="0" err="1">
                <a:sym typeface="Symbol"/>
              </a:rPr>
              <a:t>D</a:t>
            </a:r>
            <a:r>
              <a:rPr lang="en-GB" sz="2400" i="1" baseline="30000" dirty="0" err="1">
                <a:sym typeface="Symbol"/>
              </a:rPr>
              <a:t>+</a:t>
            </a:r>
            <a:r>
              <a:rPr lang="en-GB" sz="2400" i="1" dirty="0" err="1">
                <a:sym typeface="Symbol"/>
              </a:rPr>
              <a:t>D</a:t>
            </a:r>
            <a:r>
              <a:rPr lang="en-GB" sz="2400" i="1" baseline="-25000" dirty="0" err="1">
                <a:sym typeface="Symbol"/>
              </a:rPr>
              <a:t>s</a:t>
            </a:r>
            <a:r>
              <a:rPr lang="en-GB" sz="2400" i="1" baseline="30000" dirty="0">
                <a:sym typeface="Symbol"/>
              </a:rPr>
              <a:t>- </a:t>
            </a:r>
            <a:r>
              <a:rPr lang="en-GB" sz="2400" dirty="0" smtClean="0"/>
              <a:t>): 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30161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6984776" cy="5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151530" cy="26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297" y="3717032"/>
            <a:ext cx="380314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84394" y="3930653"/>
            <a:ext cx="936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/>
              <a:t>z</a:t>
            </a:r>
            <a:r>
              <a:rPr lang="en-GB" sz="2400" b="1" i="1" dirty="0" smtClean="0"/>
              <a:t>oom y-axis </a:t>
            </a:r>
            <a:r>
              <a:rPr lang="el-GR" sz="2400" b="1" i="1" dirty="0" smtClean="0"/>
              <a:t> </a:t>
            </a:r>
            <a:r>
              <a:rPr lang="en-GB" sz="2400" b="1" i="1" dirty="0" smtClean="0"/>
              <a:t> </a:t>
            </a:r>
            <a:endParaRPr lang="en-GB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97053" y="4818777"/>
            <a:ext cx="82344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5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541" y="0"/>
            <a:ext cx="8893175" cy="1143000"/>
          </a:xfrm>
        </p:spPr>
        <p:txBody>
          <a:bodyPr/>
          <a:lstStyle/>
          <a:p>
            <a:r>
              <a:rPr lang="en-GB" dirty="0" smtClean="0"/>
              <a:t>Menu of Results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995366"/>
            <a:ext cx="9144000" cy="5601986"/>
          </a:xfrm>
        </p:spPr>
        <p:txBody>
          <a:bodyPr/>
          <a:lstStyle/>
          <a:p>
            <a:r>
              <a:rPr lang="en-GB" sz="2800" dirty="0" err="1" smtClean="0"/>
              <a:t>LHCb</a:t>
            </a:r>
            <a:r>
              <a:rPr lang="en-GB" sz="2800" dirty="0" smtClean="0"/>
              <a:t> gamma </a:t>
            </a:r>
            <a:r>
              <a:rPr lang="en-GB" sz="2800" dirty="0"/>
              <a:t>combination from time-independent methods, using </a:t>
            </a:r>
            <a:r>
              <a:rPr lang="en-GB" sz="2800" i="1" dirty="0"/>
              <a:t>B</a:t>
            </a:r>
            <a:r>
              <a:rPr lang="en-GB" sz="2800" i="1" baseline="30000" dirty="0"/>
              <a:t>+</a:t>
            </a:r>
            <a:r>
              <a:rPr lang="en-GB" sz="2800" i="1" dirty="0">
                <a:sym typeface="Symbol"/>
              </a:rPr>
              <a:t></a:t>
            </a:r>
            <a:r>
              <a:rPr lang="en-GB" sz="2800" i="1" dirty="0"/>
              <a:t>D</a:t>
            </a:r>
            <a:r>
              <a:rPr lang="en-GB" sz="2800" i="1" baseline="30000" dirty="0"/>
              <a:t>0</a:t>
            </a:r>
            <a:r>
              <a:rPr lang="en-GB" sz="2800" i="1" dirty="0"/>
              <a:t>K</a:t>
            </a:r>
            <a:r>
              <a:rPr lang="en-GB" sz="2800" i="1" baseline="30000" dirty="0"/>
              <a:t>+</a:t>
            </a:r>
            <a:r>
              <a:rPr lang="en-GB" sz="2800" i="1" dirty="0"/>
              <a:t> </a:t>
            </a:r>
            <a:r>
              <a:rPr lang="en-GB" sz="2800" dirty="0"/>
              <a:t>and </a:t>
            </a:r>
            <a:r>
              <a:rPr lang="en-GB" sz="2800" i="1" dirty="0"/>
              <a:t>B</a:t>
            </a:r>
            <a:r>
              <a:rPr lang="en-GB" sz="2800" i="1" baseline="30000" dirty="0"/>
              <a:t>+</a:t>
            </a:r>
            <a:r>
              <a:rPr lang="en-GB" sz="2800" i="1" dirty="0">
                <a:sym typeface="Symbol"/>
              </a:rPr>
              <a:t></a:t>
            </a:r>
            <a:r>
              <a:rPr lang="en-GB" sz="2800" i="1" dirty="0"/>
              <a:t>D</a:t>
            </a:r>
            <a:r>
              <a:rPr lang="en-GB" sz="2800" i="1" baseline="30000" dirty="0"/>
              <a:t>0</a:t>
            </a:r>
            <a:r>
              <a:rPr lang="en-GB" sz="2800" i="1" dirty="0">
                <a:latin typeface="Symbol" pitchFamily="18" charset="2"/>
              </a:rPr>
              <a:t>p</a:t>
            </a:r>
            <a:r>
              <a:rPr lang="en-GB" sz="2800" i="1" baseline="30000" dirty="0"/>
              <a:t>+ </a:t>
            </a:r>
            <a:r>
              <a:rPr lang="en-GB" sz="2400" dirty="0"/>
              <a:t>(Phys. </a:t>
            </a:r>
            <a:r>
              <a:rPr lang="en-GB" sz="2400" dirty="0" err="1"/>
              <a:t>Lett</a:t>
            </a:r>
            <a:r>
              <a:rPr lang="en-GB" sz="2400" dirty="0"/>
              <a:t>. </a:t>
            </a:r>
            <a:r>
              <a:rPr lang="en-GB" sz="2400" b="1" dirty="0"/>
              <a:t>B</a:t>
            </a:r>
            <a:r>
              <a:rPr lang="en-GB" sz="2400" dirty="0"/>
              <a:t> </a:t>
            </a:r>
            <a:r>
              <a:rPr lang="en-GB" sz="2400" b="1" dirty="0" smtClean="0"/>
              <a:t>726</a:t>
            </a:r>
            <a:r>
              <a:rPr lang="en-GB" sz="2400" dirty="0" smtClean="0"/>
              <a:t> </a:t>
            </a:r>
            <a:r>
              <a:rPr lang="en-GB" sz="2400" dirty="0"/>
              <a:t>(2013) </a:t>
            </a:r>
            <a:r>
              <a:rPr lang="en-GB" sz="2400" dirty="0" smtClean="0"/>
              <a:t>151</a:t>
            </a:r>
            <a:r>
              <a:rPr lang="en-GB" sz="2400" dirty="0" smtClean="0"/>
              <a:t>)</a:t>
            </a:r>
            <a:r>
              <a:rPr lang="en-GB" sz="2800" dirty="0" smtClean="0"/>
              <a:t>, and updated preliminary combination using </a:t>
            </a:r>
            <a:r>
              <a:rPr lang="en-GB" sz="2800" i="1" dirty="0"/>
              <a:t>B</a:t>
            </a:r>
            <a:r>
              <a:rPr lang="en-GB" sz="2800" i="1" baseline="30000" dirty="0"/>
              <a:t>+</a:t>
            </a:r>
            <a:r>
              <a:rPr lang="en-GB" sz="2800" i="1" dirty="0">
                <a:sym typeface="Symbol"/>
              </a:rPr>
              <a:t></a:t>
            </a:r>
            <a:r>
              <a:rPr lang="en-GB" sz="2800" i="1" dirty="0"/>
              <a:t>D</a:t>
            </a:r>
            <a:r>
              <a:rPr lang="en-GB" sz="2800" i="1" baseline="30000" dirty="0"/>
              <a:t>0</a:t>
            </a:r>
            <a:r>
              <a:rPr lang="en-GB" sz="2800" i="1" dirty="0"/>
              <a:t>K</a:t>
            </a:r>
            <a:r>
              <a:rPr lang="en-GB" sz="2800" i="1" baseline="30000" dirty="0"/>
              <a:t>+</a:t>
            </a:r>
            <a:r>
              <a:rPr lang="en-GB" sz="2800" i="1" dirty="0"/>
              <a:t> </a:t>
            </a:r>
            <a:r>
              <a:rPr lang="en-GB" sz="2800" dirty="0" smtClean="0"/>
              <a:t>only </a:t>
            </a:r>
            <a:r>
              <a:rPr lang="en-GB" sz="2400" dirty="0" smtClean="0"/>
              <a:t>(</a:t>
            </a:r>
            <a:r>
              <a:rPr lang="en-GB" sz="2400" dirty="0" smtClean="0"/>
              <a:t>LHCb-CONF-2013-006</a:t>
            </a:r>
            <a:r>
              <a:rPr lang="en-GB" sz="2400" dirty="0"/>
              <a:t>)</a:t>
            </a:r>
            <a:endParaRPr lang="en-GB" sz="2400" dirty="0" smtClean="0">
              <a:solidFill>
                <a:srgbClr val="0070C0"/>
              </a:solidFill>
            </a:endParaRPr>
          </a:p>
          <a:p>
            <a:r>
              <a:rPr lang="en-GB" sz="2800" dirty="0" smtClean="0"/>
              <a:t>Time-independent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sz="2800" dirty="0" smtClean="0"/>
              <a:t>measurement with 3/fb,  using </a:t>
            </a:r>
            <a:r>
              <a:rPr lang="en-GB" sz="2800" i="1" dirty="0" smtClean="0"/>
              <a:t>B</a:t>
            </a:r>
            <a:r>
              <a:rPr lang="en-GB" sz="2800" i="1" baseline="30000" dirty="0"/>
              <a:t>+</a:t>
            </a:r>
            <a:r>
              <a:rPr lang="en-GB" sz="2800" i="1" dirty="0">
                <a:sym typeface="Symbol"/>
              </a:rPr>
              <a:t></a:t>
            </a:r>
            <a:r>
              <a:rPr lang="en-GB" sz="2800" i="1" dirty="0"/>
              <a:t>D</a:t>
            </a:r>
            <a:r>
              <a:rPr lang="en-GB" sz="2800" i="1" baseline="30000" dirty="0"/>
              <a:t>0</a:t>
            </a:r>
            <a:r>
              <a:rPr lang="en-GB" sz="2800" i="1" dirty="0"/>
              <a:t>K</a:t>
            </a:r>
            <a:r>
              <a:rPr lang="en-GB" sz="2800" i="1" baseline="30000" dirty="0"/>
              <a:t>+</a:t>
            </a:r>
            <a:r>
              <a:rPr lang="en-GB" sz="2800" i="1" dirty="0"/>
              <a:t> </a:t>
            </a:r>
            <a:r>
              <a:rPr lang="en-GB" sz="2800" dirty="0" smtClean="0"/>
              <a:t>and </a:t>
            </a:r>
            <a:r>
              <a:rPr lang="en-GB" sz="2800" i="1" dirty="0"/>
              <a:t>B</a:t>
            </a:r>
            <a:r>
              <a:rPr lang="en-GB" sz="2800" i="1" baseline="30000" dirty="0"/>
              <a:t>+</a:t>
            </a:r>
            <a:r>
              <a:rPr lang="en-GB" sz="2800" i="1" dirty="0">
                <a:sym typeface="Symbol"/>
              </a:rPr>
              <a:t></a:t>
            </a:r>
            <a:r>
              <a:rPr lang="en-GB" sz="2800" i="1" dirty="0" smtClean="0"/>
              <a:t>D</a:t>
            </a:r>
            <a:r>
              <a:rPr lang="en-GB" sz="2800" i="1" baseline="30000" dirty="0" smtClean="0"/>
              <a:t>0</a:t>
            </a:r>
            <a:r>
              <a:rPr lang="en-GB" sz="2800" i="1" dirty="0" smtClean="0">
                <a:latin typeface="Symbol" pitchFamily="18" charset="2"/>
              </a:rPr>
              <a:t>p</a:t>
            </a:r>
            <a:r>
              <a:rPr lang="en-GB" sz="2800" i="1" baseline="30000" dirty="0" smtClean="0"/>
              <a:t>+</a:t>
            </a:r>
            <a:r>
              <a:rPr lang="en-GB" sz="2800" i="1" dirty="0" smtClean="0"/>
              <a:t> </a:t>
            </a:r>
            <a:r>
              <a:rPr lang="en-GB" sz="2800" dirty="0" smtClean="0"/>
              <a:t>with </a:t>
            </a:r>
            <a:r>
              <a:rPr lang="en-GB" sz="2800" i="1" dirty="0"/>
              <a:t>D</a:t>
            </a:r>
            <a:r>
              <a:rPr lang="en-GB" sz="2800" i="1" baseline="30000" dirty="0"/>
              <a:t>0</a:t>
            </a:r>
            <a:r>
              <a:rPr lang="en-GB" sz="2800" i="1" dirty="0">
                <a:sym typeface="Symbol"/>
              </a:rPr>
              <a:t></a:t>
            </a:r>
            <a:r>
              <a:rPr lang="en-GB" sz="2800" i="1" dirty="0" smtClean="0"/>
              <a:t>K</a:t>
            </a:r>
            <a:r>
              <a:rPr lang="en-GB" sz="2800" i="1" baseline="-25000" dirty="0" smtClean="0"/>
              <a:t>S</a:t>
            </a:r>
            <a:r>
              <a:rPr lang="en-GB" sz="2800" i="1" dirty="0" smtClean="0"/>
              <a:t>K</a:t>
            </a:r>
            <a:r>
              <a:rPr lang="en-GB" sz="2800" i="1" dirty="0" smtClean="0">
                <a:latin typeface="Symbol" pitchFamily="18" charset="2"/>
              </a:rPr>
              <a:t>p</a:t>
            </a:r>
            <a:r>
              <a:rPr lang="en-GB" sz="2800" i="1" dirty="0"/>
              <a:t> </a:t>
            </a:r>
            <a:r>
              <a:rPr lang="en-GB" sz="2800" i="1" dirty="0" smtClean="0"/>
              <a:t> </a:t>
            </a:r>
            <a:r>
              <a:rPr lang="en-GB" sz="2400" dirty="0" smtClean="0"/>
              <a:t>(LHCb-PAPER-2013-068, submitted to Phys</a:t>
            </a:r>
            <a:r>
              <a:rPr lang="en-GB" sz="2400" dirty="0"/>
              <a:t>. </a:t>
            </a:r>
            <a:r>
              <a:rPr lang="en-GB" sz="2400" dirty="0" err="1"/>
              <a:t>Lett</a:t>
            </a:r>
            <a:r>
              <a:rPr lang="en-GB" sz="2400" dirty="0"/>
              <a:t>. </a:t>
            </a:r>
            <a:r>
              <a:rPr lang="en-GB" sz="2400" b="1" dirty="0" smtClean="0"/>
              <a:t>B</a:t>
            </a:r>
            <a:r>
              <a:rPr lang="en-GB" sz="2400" dirty="0" smtClean="0"/>
              <a:t>)</a:t>
            </a:r>
          </a:p>
          <a:p>
            <a:r>
              <a:rPr lang="en-GB" sz="2800" dirty="0" smtClean="0"/>
              <a:t>First observation </a:t>
            </a:r>
            <a:r>
              <a:rPr lang="en-GB" sz="2800" dirty="0"/>
              <a:t>of </a:t>
            </a:r>
            <a:r>
              <a:rPr lang="en-GB" sz="2800" i="1" dirty="0" smtClean="0"/>
              <a:t>B</a:t>
            </a:r>
            <a:r>
              <a:rPr lang="en-GB" sz="2800" i="1" baseline="-25000" dirty="0" smtClean="0"/>
              <a:t>s</a:t>
            </a:r>
            <a:r>
              <a:rPr lang="en-GB" sz="2800" i="1" dirty="0" smtClean="0">
                <a:sym typeface="Symbol"/>
              </a:rPr>
              <a:t></a:t>
            </a:r>
            <a:r>
              <a:rPr lang="en-GB" sz="2800" i="1" dirty="0" smtClean="0"/>
              <a:t>D</a:t>
            </a:r>
            <a:r>
              <a:rPr lang="en-GB" sz="2800" i="1" baseline="30000" dirty="0" smtClean="0"/>
              <a:t>0</a:t>
            </a:r>
            <a:r>
              <a:rPr lang="el-GR" sz="2800" i="1" dirty="0" smtClean="0"/>
              <a:t>φ</a:t>
            </a:r>
            <a:r>
              <a:rPr lang="en-GB" sz="2800" i="1" dirty="0" smtClean="0"/>
              <a:t> </a:t>
            </a:r>
            <a:r>
              <a:rPr lang="en-GB" sz="2400" dirty="0" smtClean="0"/>
              <a:t>(</a:t>
            </a:r>
            <a:r>
              <a:rPr lang="en-GB" sz="2400" dirty="0"/>
              <a:t>Phys. </a:t>
            </a:r>
            <a:r>
              <a:rPr lang="en-GB" sz="2400" dirty="0" err="1"/>
              <a:t>Lett</a:t>
            </a:r>
            <a:r>
              <a:rPr lang="en-GB" sz="2400" dirty="0"/>
              <a:t>. </a:t>
            </a:r>
            <a:r>
              <a:rPr lang="en-GB" sz="2400" b="1" dirty="0" smtClean="0"/>
              <a:t>B</a:t>
            </a:r>
            <a:r>
              <a:rPr lang="en-GB" sz="2400" dirty="0" smtClean="0"/>
              <a:t> </a:t>
            </a:r>
            <a:r>
              <a:rPr lang="en-GB" sz="2400" b="1" dirty="0" smtClean="0"/>
              <a:t>727</a:t>
            </a:r>
            <a:r>
              <a:rPr lang="en-GB" sz="2400" dirty="0" smtClean="0"/>
              <a:t> (2013) 403)</a:t>
            </a:r>
          </a:p>
          <a:p>
            <a:r>
              <a:rPr lang="en-GB" sz="2800" dirty="0" smtClean="0"/>
              <a:t>Studies of beauty baryon decays to </a:t>
            </a:r>
            <a:r>
              <a:rPr lang="en-GB" sz="2800" i="1" dirty="0" smtClean="0"/>
              <a:t>D</a:t>
            </a:r>
            <a:r>
              <a:rPr lang="en-GB" sz="2800" i="1" baseline="30000" dirty="0" smtClean="0"/>
              <a:t>0</a:t>
            </a:r>
            <a:r>
              <a:rPr lang="en-GB" sz="2800" i="1" dirty="0" smtClean="0"/>
              <a:t>ph</a:t>
            </a:r>
            <a:r>
              <a:rPr lang="en-GB" sz="2800" dirty="0" smtClean="0"/>
              <a:t> and </a:t>
            </a:r>
            <a:r>
              <a:rPr lang="el-GR" sz="2800" i="1" dirty="0" smtClean="0"/>
              <a:t>Λ</a:t>
            </a:r>
            <a:r>
              <a:rPr lang="en-GB" sz="2800" i="1" baseline="-25000" dirty="0" err="1" smtClean="0"/>
              <a:t>c</a:t>
            </a:r>
            <a:r>
              <a:rPr lang="en-GB" sz="2800" i="1" dirty="0" err="1" smtClean="0"/>
              <a:t>h</a:t>
            </a:r>
            <a:r>
              <a:rPr lang="en-GB" sz="2800" i="1" dirty="0" smtClean="0"/>
              <a:t> </a:t>
            </a:r>
            <a:r>
              <a:rPr lang="en-GB" sz="2400" dirty="0" smtClean="0"/>
              <a:t>(Phys. Rev. </a:t>
            </a:r>
            <a:r>
              <a:rPr lang="en-GB" sz="2400" b="1" dirty="0" smtClean="0"/>
              <a:t>D 89 </a:t>
            </a:r>
            <a:r>
              <a:rPr lang="en-GB" sz="2400" dirty="0" smtClean="0"/>
              <a:t>(2014) 032001)</a:t>
            </a:r>
          </a:p>
          <a:p>
            <a:r>
              <a:rPr lang="en-GB" sz="2800" dirty="0" smtClean="0"/>
              <a:t>Studies of beauty </a:t>
            </a:r>
            <a:r>
              <a:rPr lang="en-GB" sz="2800" dirty="0"/>
              <a:t>baryon decays </a:t>
            </a:r>
            <a:r>
              <a:rPr lang="en-GB" sz="2800" dirty="0" smtClean="0"/>
              <a:t>to pairs of charm hadrons </a:t>
            </a:r>
            <a:r>
              <a:rPr lang="en-GB" sz="2400" dirty="0" smtClean="0"/>
              <a:t>(LHCb-PAPER-2014-002, </a:t>
            </a:r>
            <a:r>
              <a:rPr lang="en-GB" sz="2400" dirty="0"/>
              <a:t>submitted to Phys. </a:t>
            </a:r>
            <a:r>
              <a:rPr lang="en-GB" sz="2400" dirty="0" smtClean="0"/>
              <a:t>Rev. </a:t>
            </a:r>
            <a:r>
              <a:rPr lang="en-GB" sz="2400" dirty="0" err="1" smtClean="0"/>
              <a:t>Lett</a:t>
            </a:r>
            <a:r>
              <a:rPr lang="en-GB" sz="2400" dirty="0" smtClean="0"/>
              <a:t>.)</a:t>
            </a:r>
            <a:endParaRPr lang="en-GB" sz="2400" dirty="0"/>
          </a:p>
          <a:p>
            <a:pPr lvl="1"/>
            <a:endParaRPr lang="en-GB" dirty="0" smtClean="0"/>
          </a:p>
          <a:p>
            <a:endParaRPr lang="en-GB" sz="3600" dirty="0" smtClean="0"/>
          </a:p>
          <a:p>
            <a:endParaRPr lang="en-GB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6E34-6AB0-40A3-8DAF-55178A02887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923928" y="4149080"/>
            <a:ext cx="2160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746300">
            <a:off x="7674934" y="2776573"/>
            <a:ext cx="134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NEW!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746300">
            <a:off x="8071653" y="5189430"/>
            <a:ext cx="134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NEW!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71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dirty="0" err="1"/>
              <a:t>LHCb</a:t>
            </a:r>
            <a:r>
              <a:rPr lang="en-US" sz="4000" dirty="0"/>
              <a:t> Experiment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" y="908720"/>
            <a:ext cx="9139051" cy="911961"/>
          </a:xfrm>
        </p:spPr>
        <p:txBody>
          <a:bodyPr/>
          <a:lstStyle/>
          <a:p>
            <a:r>
              <a:rPr lang="en-GB" sz="2400" dirty="0" smtClean="0"/>
              <a:t>Forward arm spectrometer, optimised for study of </a:t>
            </a:r>
            <a:r>
              <a:rPr lang="en-GB" sz="2400" i="1" dirty="0" smtClean="0"/>
              <a:t>B</a:t>
            </a:r>
            <a:r>
              <a:rPr lang="en-GB" sz="2400" dirty="0" smtClean="0"/>
              <a:t> and </a:t>
            </a:r>
            <a:r>
              <a:rPr lang="en-GB" sz="2400" i="1" dirty="0" smtClean="0"/>
              <a:t>D</a:t>
            </a:r>
            <a:r>
              <a:rPr lang="en-GB" sz="2400" dirty="0" smtClean="0"/>
              <a:t> decays.</a:t>
            </a:r>
          </a:p>
          <a:p>
            <a:r>
              <a:rPr lang="en-GB" sz="2400" dirty="0"/>
              <a:t>Collected 1/fb of data at E</a:t>
            </a:r>
            <a:r>
              <a:rPr lang="en-GB" sz="2400" baseline="-25000" dirty="0"/>
              <a:t>CM</a:t>
            </a:r>
            <a:r>
              <a:rPr lang="en-GB" sz="2400" dirty="0"/>
              <a:t> = 7 </a:t>
            </a:r>
            <a:r>
              <a:rPr lang="en-GB" sz="2400" dirty="0" err="1"/>
              <a:t>TeV</a:t>
            </a:r>
            <a:r>
              <a:rPr lang="en-GB" sz="2400" dirty="0"/>
              <a:t> in </a:t>
            </a:r>
            <a:r>
              <a:rPr lang="en-GB" sz="2400" dirty="0" smtClean="0"/>
              <a:t>2011 </a:t>
            </a:r>
            <a:r>
              <a:rPr lang="en-GB" sz="2400" dirty="0"/>
              <a:t>and 2/fb at 8 </a:t>
            </a:r>
            <a:r>
              <a:rPr lang="en-GB" sz="2400" dirty="0" err="1"/>
              <a:t>TeV</a:t>
            </a:r>
            <a:r>
              <a:rPr lang="en-GB" sz="2400" dirty="0"/>
              <a:t> in </a:t>
            </a:r>
            <a:r>
              <a:rPr lang="en-GB" sz="2400" dirty="0" smtClean="0"/>
              <a:t>2012</a:t>
            </a:r>
            <a:endParaRPr lang="en-GB" sz="2400" dirty="0"/>
          </a:p>
          <a:p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5" name="Picture 1" descr="C:\Users\lzhang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5465"/>
            <a:ext cx="7092280" cy="47682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28185" y="2564904"/>
            <a:ext cx="2915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Key capabilities: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H</a:t>
            </a:r>
            <a:r>
              <a:rPr lang="en-GB" sz="2000" dirty="0" smtClean="0"/>
              <a:t>igh trigger efficiency, including on purely </a:t>
            </a:r>
            <a:r>
              <a:rPr lang="en-GB" sz="2000" dirty="0" err="1" smtClean="0"/>
              <a:t>hadronic</a:t>
            </a:r>
            <a:r>
              <a:rPr lang="en-GB" sz="2000" dirty="0" smtClean="0"/>
              <a:t> final states.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Excellent Impact Parameter (IP) and Mass Resolution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err="1" smtClean="0"/>
              <a:t>Hadronic</a:t>
            </a:r>
            <a:r>
              <a:rPr lang="en-GB" sz="2000" dirty="0" smtClean="0"/>
              <a:t> PID over wide momentum range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6228184" y="2605077"/>
            <a:ext cx="2915815" cy="282214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GB" sz="4000" dirty="0" smtClean="0"/>
              <a:t>Time-Integrated Methods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994" y="972679"/>
            <a:ext cx="9146071" cy="864096"/>
          </a:xfrm>
        </p:spPr>
        <p:txBody>
          <a:bodyPr/>
          <a:lstStyle/>
          <a:p>
            <a:r>
              <a:rPr lang="en-GB" sz="2400" dirty="0" smtClean="0"/>
              <a:t>Sensitivity to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sz="2400" dirty="0" smtClean="0"/>
              <a:t>from interference between </a:t>
            </a:r>
            <a:r>
              <a:rPr lang="en-GB" sz="2400" i="1" dirty="0" err="1" smtClean="0"/>
              <a:t>b</a:t>
            </a:r>
            <a:r>
              <a:rPr lang="en-GB" sz="2400" i="1" dirty="0" err="1" smtClean="0">
                <a:sym typeface="Symbol"/>
              </a:rPr>
              <a:t>c</a:t>
            </a:r>
            <a:r>
              <a:rPr lang="en-GB" sz="2400" i="1" dirty="0" smtClean="0">
                <a:sym typeface="Symbol"/>
              </a:rPr>
              <a:t> </a:t>
            </a:r>
            <a:r>
              <a:rPr lang="en-GB" sz="2400" dirty="0" smtClean="0"/>
              <a:t>and </a:t>
            </a:r>
            <a:r>
              <a:rPr lang="en-GB" sz="2400" i="1" dirty="0" err="1"/>
              <a:t>b</a:t>
            </a:r>
            <a:r>
              <a:rPr lang="en-GB" sz="2400" i="1" dirty="0" err="1" smtClean="0">
                <a:sym typeface="Symbol"/>
              </a:rPr>
              <a:t>u</a:t>
            </a:r>
            <a:r>
              <a:rPr lang="en-GB" sz="2400" i="1" dirty="0" smtClean="0">
                <a:sym typeface="Symbol"/>
              </a:rPr>
              <a:t> </a:t>
            </a:r>
            <a:r>
              <a:rPr lang="en-GB" sz="2400" dirty="0" smtClean="0"/>
              <a:t>transitions at tree level, when </a:t>
            </a:r>
            <a:r>
              <a:rPr lang="en-GB" sz="2400" i="1" dirty="0" smtClean="0"/>
              <a:t>D</a:t>
            </a:r>
            <a:r>
              <a:rPr lang="en-GB" sz="2400" dirty="0" smtClean="0"/>
              <a:t> final state is accessible to both 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n-GB" sz="2400" dirty="0" smtClean="0"/>
              <a:t> and 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347508"/>
            <a:ext cx="2376264" cy="206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52434"/>
            <a:ext cx="2302683" cy="185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763741" y="1412776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-13185" y="1697058"/>
            <a:ext cx="914607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Aside from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dirty="0" smtClean="0"/>
              <a:t>, have </a:t>
            </a:r>
            <a:r>
              <a:rPr lang="en-GB" sz="2400" dirty="0" err="1" smtClean="0"/>
              <a:t>hadronic</a:t>
            </a:r>
            <a:r>
              <a:rPr lang="en-GB" sz="2400" dirty="0" smtClean="0"/>
              <a:t> unknowns  </a:t>
            </a:r>
            <a:r>
              <a:rPr lang="en-GB" sz="2400" i="1" dirty="0" err="1" smtClean="0"/>
              <a:t>r</a:t>
            </a:r>
            <a:r>
              <a:rPr lang="en-GB" sz="2400" i="1" baseline="-25000" dirty="0" err="1" smtClean="0"/>
              <a:t>B</a:t>
            </a:r>
            <a:r>
              <a:rPr lang="en-GB" sz="2400" i="1" baseline="-25000" dirty="0" smtClean="0"/>
              <a:t>(D)</a:t>
            </a:r>
            <a:r>
              <a:rPr lang="en-GB" sz="2400" dirty="0" smtClean="0"/>
              <a:t>, </a:t>
            </a:r>
            <a:r>
              <a:rPr lang="el-GR" sz="2400" i="1" dirty="0" smtClean="0"/>
              <a:t>δ</a:t>
            </a:r>
            <a:r>
              <a:rPr lang="en-GB" sz="2400" i="1" baseline="-25000" dirty="0" smtClean="0"/>
              <a:t>B(D)</a:t>
            </a:r>
            <a:r>
              <a:rPr lang="en-GB" sz="2400" dirty="0" smtClean="0"/>
              <a:t>, where ratio of </a:t>
            </a:r>
            <a:r>
              <a:rPr lang="en-GB" sz="2400" dirty="0" smtClean="0"/>
              <a:t>suppressed to favoured  </a:t>
            </a:r>
            <a:r>
              <a:rPr lang="en-GB" sz="2400" i="1" dirty="0" smtClean="0"/>
              <a:t>B</a:t>
            </a:r>
            <a:r>
              <a:rPr lang="en-GB" sz="2400" dirty="0" smtClean="0"/>
              <a:t>(</a:t>
            </a:r>
            <a:r>
              <a:rPr lang="en-GB" sz="2400" i="1" dirty="0" smtClean="0"/>
              <a:t>D</a:t>
            </a:r>
            <a:r>
              <a:rPr lang="en-GB" sz="2400" dirty="0" smtClean="0"/>
              <a:t>) decay amplitudes is </a:t>
            </a:r>
            <a:r>
              <a:rPr lang="en-GB" sz="2400" i="1" dirty="0" err="1"/>
              <a:t>r</a:t>
            </a:r>
            <a:r>
              <a:rPr lang="en-GB" sz="2400" i="1" baseline="-25000" dirty="0" err="1"/>
              <a:t>B</a:t>
            </a:r>
            <a:r>
              <a:rPr lang="en-GB" sz="2400" i="1" baseline="-25000" dirty="0"/>
              <a:t> </a:t>
            </a:r>
            <a:r>
              <a:rPr lang="en-GB" sz="2400" dirty="0" err="1" smtClean="0"/>
              <a:t>e</a:t>
            </a:r>
            <a:r>
              <a:rPr lang="en-GB" sz="2400" baseline="30000" dirty="0" err="1" smtClean="0"/>
              <a:t>i</a:t>
            </a:r>
            <a:r>
              <a:rPr lang="en-GB" sz="2400" baseline="30000" dirty="0" smtClean="0"/>
              <a:t>(</a:t>
            </a:r>
            <a:r>
              <a:rPr lang="el-GR" sz="2400" i="1" baseline="30000" dirty="0"/>
              <a:t>δ</a:t>
            </a:r>
            <a:r>
              <a:rPr lang="en-GB" sz="2400" i="1" baseline="20000" dirty="0" smtClean="0"/>
              <a:t>B</a:t>
            </a:r>
            <a:r>
              <a:rPr lang="en-GB" sz="2400" baseline="30000" dirty="0" smtClean="0"/>
              <a:t>-</a:t>
            </a:r>
            <a:r>
              <a:rPr lang="el-GR" sz="2400" baseline="30000" dirty="0"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GB" sz="2400" baseline="30000" dirty="0" smtClean="0"/>
              <a:t>) </a:t>
            </a:r>
            <a:r>
              <a:rPr lang="en-GB" sz="2400" dirty="0" smtClean="0"/>
              <a:t>(</a:t>
            </a:r>
            <a:r>
              <a:rPr lang="en-GB" sz="2400" i="1" dirty="0" err="1" smtClean="0"/>
              <a:t>r</a:t>
            </a:r>
            <a:r>
              <a:rPr lang="en-GB" sz="2400" i="1" baseline="-25000" dirty="0" err="1" smtClean="0"/>
              <a:t>D</a:t>
            </a:r>
            <a:r>
              <a:rPr lang="en-GB" sz="2400" i="1" baseline="-25000" dirty="0" smtClean="0"/>
              <a:t> </a:t>
            </a:r>
            <a:r>
              <a:rPr lang="en-GB" sz="2400" dirty="0" err="1" smtClean="0"/>
              <a:t>e</a:t>
            </a:r>
            <a:r>
              <a:rPr lang="en-GB" sz="2400" baseline="30000" dirty="0" err="1" smtClean="0"/>
              <a:t>i</a:t>
            </a:r>
            <a:r>
              <a:rPr lang="el-GR" sz="2400" i="1" baseline="30000" dirty="0" smtClean="0"/>
              <a:t>δ</a:t>
            </a:r>
            <a:r>
              <a:rPr lang="en-GB" sz="2400" i="1" baseline="20000" dirty="0" smtClean="0"/>
              <a:t>D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35995" y="2534552"/>
            <a:ext cx="4031929" cy="128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Method to extract these </a:t>
            </a:r>
            <a:r>
              <a:rPr lang="en-GB" sz="2400" dirty="0" err="1" smtClean="0"/>
              <a:t>hadronic</a:t>
            </a:r>
            <a:r>
              <a:rPr lang="en-GB" sz="2400" dirty="0" smtClean="0"/>
              <a:t> unknowns (and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dirty="0" smtClean="0"/>
              <a:t>) depends on the </a:t>
            </a:r>
            <a:r>
              <a:rPr lang="en-GB" sz="2400" i="1" dirty="0" smtClean="0"/>
              <a:t>D</a:t>
            </a:r>
            <a:r>
              <a:rPr lang="en-GB" sz="2400" dirty="0" smtClean="0"/>
              <a:t> final state</a:t>
            </a:r>
            <a:endParaRPr lang="en-GB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10252" y="3933056"/>
            <a:ext cx="9146071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Three main methods: 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sz="2400" b="1" i="1" dirty="0" smtClean="0"/>
              <a:t>GLW</a:t>
            </a:r>
            <a:r>
              <a:rPr lang="en-GB" sz="2400" dirty="0" smtClean="0"/>
              <a:t>: </a:t>
            </a:r>
            <a:r>
              <a:rPr lang="en-GB" sz="2400" i="1" dirty="0"/>
              <a:t>D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dirty="0"/>
              <a:t> </a:t>
            </a:r>
            <a:r>
              <a:rPr lang="en-GB" sz="2400" dirty="0" smtClean="0"/>
              <a:t>CP-</a:t>
            </a:r>
            <a:r>
              <a:rPr lang="en-GB" sz="2400" dirty="0" err="1" smtClean="0"/>
              <a:t>eigenstate</a:t>
            </a:r>
            <a:r>
              <a:rPr lang="en-GB" sz="2400" dirty="0" smtClean="0"/>
              <a:t>, </a:t>
            </a:r>
            <a:r>
              <a:rPr lang="en-GB" sz="2400" dirty="0"/>
              <a:t>e.g. </a:t>
            </a:r>
            <a:r>
              <a:rPr lang="en-GB" sz="2400" i="1" dirty="0" err="1" smtClean="0">
                <a:latin typeface="Symbol" pitchFamily="18" charset="2"/>
              </a:rPr>
              <a:t>pp</a:t>
            </a:r>
            <a:r>
              <a:rPr lang="en-GB" sz="2400" dirty="0" smtClean="0"/>
              <a:t>, </a:t>
            </a:r>
            <a:r>
              <a:rPr lang="en-GB" sz="2400" i="1" dirty="0" smtClean="0"/>
              <a:t>KK</a:t>
            </a:r>
            <a:r>
              <a:rPr lang="en-GB" sz="2400" dirty="0" smtClean="0"/>
              <a:t> </a:t>
            </a:r>
            <a:r>
              <a:rPr lang="en-GB" sz="2400" dirty="0"/>
              <a:t>(Phys. </a:t>
            </a:r>
            <a:r>
              <a:rPr lang="en-GB" sz="2400" dirty="0" err="1"/>
              <a:t>Lett</a:t>
            </a:r>
            <a:r>
              <a:rPr lang="en-GB" sz="2400" dirty="0"/>
              <a:t>. </a:t>
            </a:r>
            <a:r>
              <a:rPr lang="en-GB" sz="2400" b="1" dirty="0"/>
              <a:t>B </a:t>
            </a:r>
            <a:r>
              <a:rPr lang="en-GB" sz="2400" b="1" dirty="0" smtClean="0"/>
              <a:t>253 </a:t>
            </a:r>
            <a:r>
              <a:rPr lang="en-GB" sz="2400" dirty="0" smtClean="0"/>
              <a:t>(1991) 483, </a:t>
            </a:r>
            <a:r>
              <a:rPr lang="en-GB" sz="2400" dirty="0"/>
              <a:t>Phys. </a:t>
            </a:r>
            <a:r>
              <a:rPr lang="en-GB" sz="2400" dirty="0" err="1"/>
              <a:t>Lett</a:t>
            </a:r>
            <a:r>
              <a:rPr lang="en-GB" sz="2400" dirty="0"/>
              <a:t>. </a:t>
            </a:r>
            <a:r>
              <a:rPr lang="en-GB" sz="2400" b="1" dirty="0"/>
              <a:t>B </a:t>
            </a:r>
            <a:r>
              <a:rPr lang="en-GB" sz="2400" b="1" dirty="0" smtClean="0"/>
              <a:t>265 </a:t>
            </a:r>
            <a:r>
              <a:rPr lang="en-GB" sz="2400" dirty="0"/>
              <a:t>(1991) </a:t>
            </a:r>
            <a:r>
              <a:rPr lang="en-GB" sz="2400" dirty="0" smtClean="0"/>
              <a:t>172)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sz="2400" b="1" i="1" dirty="0" smtClean="0"/>
              <a:t>ADS</a:t>
            </a:r>
            <a:r>
              <a:rPr lang="en-GB" sz="2400" dirty="0" smtClean="0"/>
              <a:t>: </a:t>
            </a:r>
            <a:r>
              <a:rPr lang="en-GB" sz="2400" i="1" dirty="0" smtClean="0"/>
              <a:t>D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dirty="0"/>
              <a:t> </a:t>
            </a:r>
            <a:r>
              <a:rPr lang="en-GB" sz="2400" dirty="0" smtClean="0"/>
              <a:t>quasi-flavour-specific </a:t>
            </a:r>
            <a:r>
              <a:rPr lang="en-GB" sz="2400" dirty="0"/>
              <a:t>state, e.g. </a:t>
            </a:r>
            <a:r>
              <a:rPr lang="en-GB" sz="2400" i="1" dirty="0" err="1" smtClean="0"/>
              <a:t>K</a:t>
            </a:r>
            <a:r>
              <a:rPr lang="en-GB" sz="2400" i="1" dirty="0" err="1" smtClean="0">
                <a:latin typeface="Symbol" pitchFamily="18" charset="2"/>
              </a:rPr>
              <a:t>p</a:t>
            </a:r>
            <a:r>
              <a:rPr lang="en-GB" sz="2400" dirty="0" smtClean="0"/>
              <a:t>, </a:t>
            </a:r>
            <a:r>
              <a:rPr lang="en-GB" sz="2400" i="1" dirty="0" err="1" smtClean="0"/>
              <a:t>K</a:t>
            </a:r>
            <a:r>
              <a:rPr lang="en-GB" sz="2400" i="1" dirty="0" err="1" smtClean="0">
                <a:latin typeface="Symbol" pitchFamily="18" charset="2"/>
              </a:rPr>
              <a:t>ppp</a:t>
            </a:r>
            <a:r>
              <a:rPr lang="en-GB" sz="2400" i="1" dirty="0" smtClean="0">
                <a:latin typeface="Symbol" pitchFamily="18" charset="2"/>
              </a:rPr>
              <a:t> </a:t>
            </a:r>
            <a:r>
              <a:rPr lang="en-GB" sz="2400" dirty="0" smtClean="0"/>
              <a:t>(Phys</a:t>
            </a:r>
            <a:r>
              <a:rPr lang="en-GB" sz="2400" dirty="0"/>
              <a:t>. Rev</a:t>
            </a:r>
            <a:r>
              <a:rPr lang="en-GB" sz="2400" dirty="0" smtClean="0"/>
              <a:t>. </a:t>
            </a:r>
            <a:r>
              <a:rPr lang="en-GB" sz="2400" dirty="0" err="1" smtClean="0"/>
              <a:t>Lett</a:t>
            </a:r>
            <a:r>
              <a:rPr lang="en-GB" sz="2400" dirty="0" smtClean="0"/>
              <a:t>.</a:t>
            </a:r>
            <a:r>
              <a:rPr lang="en-GB" sz="2400" b="1" dirty="0" smtClean="0"/>
              <a:t> 78 </a:t>
            </a:r>
            <a:r>
              <a:rPr lang="en-GB" sz="2400" dirty="0" smtClean="0"/>
              <a:t>(1997) 257, </a:t>
            </a:r>
            <a:r>
              <a:rPr lang="en-GB" sz="2400" dirty="0"/>
              <a:t>Phys. Rev. </a:t>
            </a:r>
            <a:r>
              <a:rPr lang="en-GB" sz="2400" b="1" dirty="0"/>
              <a:t>D </a:t>
            </a:r>
            <a:r>
              <a:rPr lang="en-GB" sz="2400" b="1" dirty="0" smtClean="0"/>
              <a:t>63 </a:t>
            </a:r>
            <a:r>
              <a:rPr lang="en-GB" sz="2400" dirty="0"/>
              <a:t>(</a:t>
            </a:r>
            <a:r>
              <a:rPr lang="en-GB" sz="2400" dirty="0" smtClean="0"/>
              <a:t>2001) 036005)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GB" sz="2400" b="1" i="1" dirty="0" smtClean="0"/>
              <a:t>GGSZ</a:t>
            </a:r>
            <a:r>
              <a:rPr lang="en-GB" sz="2400" dirty="0" smtClean="0"/>
              <a:t>: </a:t>
            </a:r>
            <a:r>
              <a:rPr lang="en-GB" sz="2400" i="1" dirty="0" smtClean="0"/>
              <a:t>D</a:t>
            </a:r>
            <a:r>
              <a:rPr lang="en-GB" sz="2400" i="1" dirty="0" smtClean="0">
                <a:sym typeface="Symbol"/>
              </a:rPr>
              <a:t></a:t>
            </a:r>
            <a:r>
              <a:rPr lang="en-GB" sz="2400" dirty="0" smtClean="0"/>
              <a:t> self-conjugate 3-body final state, e.g. </a:t>
            </a:r>
            <a:r>
              <a:rPr lang="en-GB" sz="2400" i="1" dirty="0" err="1" smtClean="0"/>
              <a:t>K</a:t>
            </a:r>
            <a:r>
              <a:rPr lang="en-GB" sz="2400" i="1" baseline="-25000" dirty="0" err="1" smtClean="0"/>
              <a:t>S</a:t>
            </a:r>
            <a:r>
              <a:rPr lang="en-GB" sz="2400" i="1" dirty="0" err="1" smtClean="0">
                <a:latin typeface="Symbol" pitchFamily="18" charset="2"/>
              </a:rPr>
              <a:t>pp</a:t>
            </a:r>
            <a:r>
              <a:rPr lang="en-GB" sz="2400" dirty="0" smtClean="0"/>
              <a:t>, </a:t>
            </a:r>
            <a:r>
              <a:rPr lang="en-GB" sz="2400" i="1" dirty="0" smtClean="0"/>
              <a:t>K</a:t>
            </a:r>
            <a:r>
              <a:rPr lang="en-GB" sz="2400" i="1" baseline="-25000" dirty="0" smtClean="0"/>
              <a:t>S</a:t>
            </a:r>
            <a:r>
              <a:rPr lang="en-GB" sz="2400" i="1" dirty="0" smtClean="0"/>
              <a:t>KK </a:t>
            </a:r>
            <a:r>
              <a:rPr lang="en-GB" sz="2400" dirty="0" smtClean="0"/>
              <a:t>(Phys</a:t>
            </a:r>
            <a:r>
              <a:rPr lang="en-GB" sz="2400" dirty="0"/>
              <a:t>. Rev. </a:t>
            </a:r>
            <a:r>
              <a:rPr lang="en-GB" sz="2400" b="1" dirty="0"/>
              <a:t>D </a:t>
            </a:r>
            <a:r>
              <a:rPr lang="en-GB" sz="2400" b="1" dirty="0" smtClean="0"/>
              <a:t>68 </a:t>
            </a:r>
            <a:r>
              <a:rPr lang="en-GB" sz="2400" dirty="0"/>
              <a:t>(</a:t>
            </a:r>
            <a:r>
              <a:rPr lang="en-GB" sz="2400" dirty="0" smtClean="0"/>
              <a:t>2003) 054018, </a:t>
            </a:r>
            <a:r>
              <a:rPr lang="en-GB" sz="2400" dirty="0"/>
              <a:t>Phys. Rev. </a:t>
            </a:r>
            <a:r>
              <a:rPr lang="en-GB" sz="2400" b="1" dirty="0"/>
              <a:t>D </a:t>
            </a:r>
            <a:r>
              <a:rPr lang="en-GB" sz="2400" b="1" dirty="0" smtClean="0"/>
              <a:t>70 </a:t>
            </a:r>
            <a:r>
              <a:rPr lang="en-GB" sz="2400" dirty="0"/>
              <a:t>(</a:t>
            </a:r>
            <a:r>
              <a:rPr lang="en-GB" sz="2400" dirty="0" smtClean="0"/>
              <a:t>2004) 072003)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06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03" y="2805295"/>
            <a:ext cx="2533576" cy="5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3240361"/>
          </a:xfrm>
        </p:spPr>
        <p:txBody>
          <a:bodyPr/>
          <a:lstStyle/>
          <a:p>
            <a:r>
              <a:rPr lang="en-GB" sz="2400" dirty="0" smtClean="0"/>
              <a:t>The </a:t>
            </a:r>
            <a:r>
              <a:rPr lang="en-GB" sz="2400" dirty="0" smtClean="0"/>
              <a:t>published</a:t>
            </a:r>
            <a:r>
              <a:rPr lang="en-GB" sz="2400" dirty="0" smtClean="0"/>
              <a:t> </a:t>
            </a:r>
            <a:r>
              <a:rPr lang="en-GB" sz="2400" dirty="0" err="1" smtClean="0"/>
              <a:t>LHCb</a:t>
            </a:r>
            <a:r>
              <a:rPr lang="en-GB" sz="2400" dirty="0" smtClean="0"/>
              <a:t> combination uses analyses of </a:t>
            </a:r>
            <a:r>
              <a:rPr lang="en-GB" sz="2400" i="1" dirty="0" err="1"/>
              <a:t>B</a:t>
            </a:r>
            <a:r>
              <a:rPr lang="en-GB" sz="2400" i="1" dirty="0" err="1">
                <a:sym typeface="Symbol"/>
              </a:rPr>
              <a:t></a:t>
            </a:r>
            <a:r>
              <a:rPr lang="en-GB" sz="2400" i="1" dirty="0" err="1" smtClean="0"/>
              <a:t>Dh</a:t>
            </a:r>
            <a:r>
              <a:rPr lang="en-GB" sz="2400" dirty="0" smtClean="0"/>
              <a:t> with:</a:t>
            </a:r>
          </a:p>
          <a:p>
            <a:pPr lvl="1"/>
            <a:r>
              <a:rPr lang="en-GB" sz="2000" i="1" dirty="0" err="1" smtClean="0"/>
              <a:t>D</a:t>
            </a:r>
            <a:r>
              <a:rPr lang="en-GB" sz="2000" i="1" dirty="0" err="1" smtClean="0">
                <a:sym typeface="Symbol"/>
              </a:rPr>
              <a:t>K</a:t>
            </a:r>
            <a:r>
              <a:rPr lang="en-GB" sz="2000" i="1" dirty="0" err="1" smtClean="0">
                <a:latin typeface="Symbol" pitchFamily="18" charset="2"/>
              </a:rPr>
              <a:t>p</a:t>
            </a:r>
            <a:r>
              <a:rPr lang="en-GB" sz="2000" dirty="0" smtClean="0">
                <a:sym typeface="Symbol"/>
              </a:rPr>
              <a:t>, KK or </a:t>
            </a:r>
            <a:r>
              <a:rPr lang="en-GB" sz="2000" i="1" dirty="0">
                <a:latin typeface="Symbol" pitchFamily="18" charset="2"/>
              </a:rPr>
              <a:t>pp </a:t>
            </a:r>
            <a:r>
              <a:rPr lang="en-GB" sz="2000" dirty="0" smtClean="0">
                <a:sym typeface="Symbol"/>
              </a:rPr>
              <a:t>using 1/fb (Phys. </a:t>
            </a:r>
            <a:r>
              <a:rPr lang="en-GB" sz="2000" dirty="0" err="1" smtClean="0">
                <a:sym typeface="Symbol"/>
              </a:rPr>
              <a:t>Lett</a:t>
            </a:r>
            <a:r>
              <a:rPr lang="en-GB" sz="2000" dirty="0" smtClean="0">
                <a:sym typeface="Symbol"/>
              </a:rPr>
              <a:t>. </a:t>
            </a:r>
            <a:r>
              <a:rPr lang="en-GB" sz="2000" b="1" dirty="0" smtClean="0">
                <a:sym typeface="Symbol"/>
              </a:rPr>
              <a:t>B 712 </a:t>
            </a:r>
            <a:r>
              <a:rPr lang="en-GB" sz="2000" dirty="0" smtClean="0">
                <a:sym typeface="Symbol"/>
              </a:rPr>
              <a:t>(2012) 203),</a:t>
            </a:r>
          </a:p>
          <a:p>
            <a:pPr lvl="1"/>
            <a:r>
              <a:rPr lang="en-GB" sz="2000" dirty="0" smtClean="0">
                <a:sym typeface="Symbol"/>
              </a:rPr>
              <a:t>D</a:t>
            </a:r>
            <a:r>
              <a:rPr lang="en-GB" sz="2000" i="1" dirty="0">
                <a:sym typeface="Symbol"/>
              </a:rPr>
              <a:t> </a:t>
            </a:r>
            <a:r>
              <a:rPr lang="en-GB" sz="2000" i="1" dirty="0" err="1" smtClean="0">
                <a:sym typeface="Symbol"/>
              </a:rPr>
              <a:t>K</a:t>
            </a:r>
            <a:r>
              <a:rPr lang="en-GB" sz="2000" i="1" dirty="0" err="1" smtClean="0">
                <a:latin typeface="Symbol" pitchFamily="18" charset="2"/>
              </a:rPr>
              <a:t>ppp</a:t>
            </a:r>
            <a:r>
              <a:rPr lang="en-GB" sz="2000" i="1" dirty="0" smtClean="0">
                <a:latin typeface="Symbol" pitchFamily="18" charset="2"/>
              </a:rPr>
              <a:t>  </a:t>
            </a:r>
            <a:r>
              <a:rPr lang="en-GB" sz="2000" dirty="0" smtClean="0">
                <a:sym typeface="Symbol"/>
              </a:rPr>
              <a:t>using </a:t>
            </a:r>
            <a:r>
              <a:rPr lang="en-GB" sz="2000" dirty="0">
                <a:sym typeface="Symbol"/>
              </a:rPr>
              <a:t>1/fb (Phys. </a:t>
            </a:r>
            <a:r>
              <a:rPr lang="en-GB" sz="2000" dirty="0" err="1" smtClean="0">
                <a:sym typeface="Symbol"/>
              </a:rPr>
              <a:t>Lett</a:t>
            </a:r>
            <a:r>
              <a:rPr lang="en-GB" sz="2000" dirty="0" smtClean="0">
                <a:sym typeface="Symbol"/>
              </a:rPr>
              <a:t>. </a:t>
            </a:r>
            <a:r>
              <a:rPr lang="en-GB" sz="2000" b="1" dirty="0">
                <a:sym typeface="Symbol"/>
              </a:rPr>
              <a:t>B </a:t>
            </a:r>
            <a:r>
              <a:rPr lang="en-GB" sz="2000" b="1" dirty="0" smtClean="0">
                <a:sym typeface="Symbol"/>
              </a:rPr>
              <a:t>723 </a:t>
            </a:r>
            <a:r>
              <a:rPr lang="en-GB" sz="2000" dirty="0">
                <a:sym typeface="Symbol"/>
              </a:rPr>
              <a:t>(2012)) </a:t>
            </a:r>
            <a:r>
              <a:rPr lang="en-GB" sz="2000" dirty="0" smtClean="0">
                <a:sym typeface="Symbol"/>
              </a:rPr>
              <a:t>44),</a:t>
            </a:r>
          </a:p>
          <a:p>
            <a:pPr lvl="1"/>
            <a:r>
              <a:rPr lang="en-GB" sz="2000" i="1" dirty="0"/>
              <a:t>D</a:t>
            </a:r>
            <a:r>
              <a:rPr lang="en-GB" sz="2000" i="1" dirty="0">
                <a:sym typeface="Symbol"/>
              </a:rPr>
              <a:t></a:t>
            </a:r>
            <a:r>
              <a:rPr lang="en-GB" sz="2000" i="1" dirty="0" smtClean="0">
                <a:sym typeface="Symbol"/>
              </a:rPr>
              <a:t>K</a:t>
            </a:r>
            <a:r>
              <a:rPr lang="en-GB" sz="2000" i="1" baseline="-25000" dirty="0" smtClean="0">
                <a:sym typeface="Symbol"/>
              </a:rPr>
              <a:t>S</a:t>
            </a:r>
            <a:r>
              <a:rPr lang="en-GB" sz="2000" i="1" dirty="0" smtClean="0">
                <a:sym typeface="Symbol"/>
              </a:rPr>
              <a:t>KK</a:t>
            </a:r>
            <a:r>
              <a:rPr lang="en-GB" sz="2000" dirty="0" smtClean="0">
                <a:sym typeface="Symbol"/>
              </a:rPr>
              <a:t> or </a:t>
            </a:r>
            <a:r>
              <a:rPr lang="en-GB" sz="2000" i="1" dirty="0" err="1" smtClean="0">
                <a:sym typeface="Symbol"/>
              </a:rPr>
              <a:t>K</a:t>
            </a:r>
            <a:r>
              <a:rPr lang="en-GB" sz="2000" i="1" baseline="-25000" dirty="0" err="1" smtClean="0">
                <a:sym typeface="Symbol"/>
              </a:rPr>
              <a:t>S</a:t>
            </a:r>
            <a:r>
              <a:rPr lang="en-GB" sz="2000" i="1" dirty="0" err="1" smtClean="0">
                <a:latin typeface="Symbol" pitchFamily="18" charset="2"/>
              </a:rPr>
              <a:t>pp</a:t>
            </a:r>
            <a:r>
              <a:rPr lang="en-GB" sz="2000" i="1" dirty="0" smtClean="0">
                <a:latin typeface="Symbol" pitchFamily="18" charset="2"/>
              </a:rPr>
              <a:t>  </a:t>
            </a:r>
            <a:r>
              <a:rPr lang="en-GB" sz="2000" dirty="0" smtClean="0">
                <a:sym typeface="Symbol"/>
              </a:rPr>
              <a:t>using </a:t>
            </a:r>
            <a:r>
              <a:rPr lang="en-GB" sz="2000" dirty="0">
                <a:sym typeface="Symbol"/>
              </a:rPr>
              <a:t>1/fb (Phys. </a:t>
            </a:r>
            <a:r>
              <a:rPr lang="en-GB" sz="2000" dirty="0" err="1">
                <a:sym typeface="Symbol"/>
              </a:rPr>
              <a:t>Lett</a:t>
            </a:r>
            <a:r>
              <a:rPr lang="en-GB" sz="2000" dirty="0">
                <a:sym typeface="Symbol"/>
              </a:rPr>
              <a:t>. </a:t>
            </a:r>
            <a:r>
              <a:rPr lang="en-GB" sz="2000" b="1" dirty="0">
                <a:sym typeface="Symbol"/>
              </a:rPr>
              <a:t>B </a:t>
            </a:r>
            <a:r>
              <a:rPr lang="en-GB" sz="2000" b="1" dirty="0" smtClean="0">
                <a:sym typeface="Symbol"/>
              </a:rPr>
              <a:t>718 </a:t>
            </a:r>
            <a:r>
              <a:rPr lang="en-GB" sz="2000" dirty="0">
                <a:sym typeface="Symbol"/>
              </a:rPr>
              <a:t>(2012) 4</a:t>
            </a:r>
            <a:r>
              <a:rPr lang="en-GB" sz="2000" dirty="0" smtClean="0">
                <a:sym typeface="Symbol"/>
              </a:rPr>
              <a:t>3</a:t>
            </a:r>
            <a:r>
              <a:rPr lang="en-GB" sz="2000" dirty="0">
                <a:sym typeface="Symbol"/>
              </a:rPr>
              <a:t>),</a:t>
            </a:r>
            <a:endParaRPr lang="en-GB" sz="2000" dirty="0">
              <a:sym typeface="Symbol"/>
            </a:endParaRPr>
          </a:p>
          <a:p>
            <a:pPr lvl="1"/>
            <a:r>
              <a:rPr lang="en-GB" sz="2000" dirty="0"/>
              <a:t>P</a:t>
            </a:r>
            <a:r>
              <a:rPr lang="en-GB" sz="2000" dirty="0" smtClean="0"/>
              <a:t>lus CLEO data on </a:t>
            </a:r>
            <a:r>
              <a:rPr lang="en-GB" sz="2000" i="1" dirty="0" err="1" smtClean="0"/>
              <a:t>D</a:t>
            </a:r>
            <a:r>
              <a:rPr lang="en-GB" sz="2000" i="1" dirty="0" err="1" smtClean="0">
                <a:sym typeface="Symbol"/>
              </a:rPr>
              <a:t></a:t>
            </a:r>
            <a:r>
              <a:rPr lang="en-GB" sz="2000" dirty="0" err="1" smtClean="0"/>
              <a:t>K</a:t>
            </a:r>
            <a:r>
              <a:rPr lang="en-GB" sz="2000" i="1" dirty="0" err="1" smtClean="0">
                <a:latin typeface="Symbol" pitchFamily="18" charset="2"/>
              </a:rPr>
              <a:t>ppp</a:t>
            </a:r>
            <a:r>
              <a:rPr lang="en-GB" sz="1600" dirty="0" smtClean="0"/>
              <a:t>  </a:t>
            </a:r>
            <a:r>
              <a:rPr lang="en-GB" sz="2000" dirty="0" smtClean="0"/>
              <a:t>strong phase (Phys. Rev. </a:t>
            </a:r>
            <a:r>
              <a:rPr lang="en-GB" sz="2000" b="1" dirty="0" smtClean="0"/>
              <a:t>D 80 </a:t>
            </a:r>
            <a:r>
              <a:rPr lang="en-GB" sz="2000" dirty="0" smtClean="0"/>
              <a:t>(2009) 031105)</a:t>
            </a:r>
          </a:p>
          <a:p>
            <a:r>
              <a:rPr lang="en-GB" sz="2400" dirty="0" smtClean="0"/>
              <a:t>The experimental likelihoods are combined as                                      ,                                                           where </a:t>
            </a:r>
            <a:r>
              <a:rPr lang="en-GB" sz="2400" i="1" dirty="0"/>
              <a:t>A</a:t>
            </a:r>
            <a:r>
              <a:rPr lang="en-GB" sz="2400" dirty="0"/>
              <a:t> are the experimental </a:t>
            </a:r>
            <a:r>
              <a:rPr lang="en-GB" sz="2400" dirty="0" smtClean="0"/>
              <a:t>observables (</a:t>
            </a:r>
            <a:r>
              <a:rPr lang="en-GB" sz="2400" i="1" dirty="0" smtClean="0"/>
              <a:t>R</a:t>
            </a:r>
            <a:r>
              <a:rPr lang="en-GB" sz="2400" i="1" baseline="-25000" dirty="0" smtClean="0"/>
              <a:t>CP</a:t>
            </a:r>
            <a:r>
              <a:rPr lang="en-GB" sz="2400" dirty="0" smtClean="0"/>
              <a:t>, </a:t>
            </a:r>
            <a:r>
              <a:rPr lang="en-GB" sz="2400" i="1" dirty="0" smtClean="0"/>
              <a:t>x</a:t>
            </a:r>
            <a:r>
              <a:rPr lang="en-GB" sz="2400" i="1" baseline="-25000" dirty="0" smtClean="0"/>
              <a:t>+</a:t>
            </a:r>
            <a:r>
              <a:rPr lang="en-GB" sz="2400" dirty="0" smtClean="0"/>
              <a:t>, </a:t>
            </a:r>
            <a:r>
              <a:rPr lang="en-GB" sz="2400" dirty="0" err="1" smtClean="0"/>
              <a:t>etc</a:t>
            </a:r>
            <a:r>
              <a:rPr lang="en-GB" sz="2400" dirty="0" smtClean="0"/>
              <a:t>) and </a:t>
            </a:r>
            <a:r>
              <a:rPr lang="el-GR" sz="2400" i="1" dirty="0"/>
              <a:t>α</a:t>
            </a:r>
            <a:r>
              <a:rPr lang="en-GB" sz="2400" dirty="0"/>
              <a:t> are the physics parameters 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400" dirty="0" smtClean="0"/>
              <a:t>, </a:t>
            </a:r>
            <a:r>
              <a:rPr lang="en-GB" sz="2400" i="1" dirty="0" err="1" smtClean="0"/>
              <a:t>r</a:t>
            </a:r>
            <a:r>
              <a:rPr lang="en-GB" sz="2400" i="1" baseline="-25000" dirty="0" err="1" smtClean="0"/>
              <a:t>B</a:t>
            </a:r>
            <a:r>
              <a:rPr lang="en-GB" sz="2400" dirty="0" smtClean="0"/>
              <a:t>, </a:t>
            </a:r>
            <a:r>
              <a:rPr lang="en-GB" sz="2400" dirty="0" err="1" smtClean="0"/>
              <a:t>etc</a:t>
            </a:r>
            <a:r>
              <a:rPr lang="en-GB" sz="2400" dirty="0" smtClean="0"/>
              <a:t>).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-24293" y="6298977"/>
            <a:ext cx="9361040" cy="59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68% CL confidence interval using DK and </a:t>
            </a:r>
            <a:r>
              <a:rPr lang="en-GB" sz="2400" dirty="0" err="1" smtClean="0"/>
              <a:t>D</a:t>
            </a:r>
            <a:r>
              <a:rPr lang="en-GB" sz="2400" i="1" dirty="0" err="1">
                <a:latin typeface="Symbol" pitchFamily="18" charset="2"/>
              </a:rPr>
              <a:t>p</a:t>
            </a:r>
            <a:r>
              <a:rPr lang="en-GB" sz="2400" dirty="0" smtClean="0"/>
              <a:t> is:              </a:t>
            </a:r>
            <a:r>
              <a:rPr lang="en-GB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  </a:t>
            </a:r>
            <a:endParaRPr lang="en-GB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59" y="6332869"/>
            <a:ext cx="1845181" cy="41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86" y="3645024"/>
            <a:ext cx="3757414" cy="26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Gamma Combination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3953957"/>
            <a:ext cx="5796136" cy="278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Confidence intervals are rescaled, to account for </a:t>
            </a:r>
            <a:r>
              <a:rPr lang="en-GB" sz="2400" dirty="0" err="1" smtClean="0"/>
              <a:t>undercoverage</a:t>
            </a:r>
            <a:r>
              <a:rPr lang="en-GB" sz="2400" dirty="0" smtClean="0"/>
              <a:t> and neglected correlations between systematics.</a:t>
            </a:r>
          </a:p>
          <a:p>
            <a:r>
              <a:rPr lang="en-GB" sz="2400" dirty="0" smtClean="0"/>
              <a:t>The effects of 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n-GB" sz="2400" dirty="0" smtClean="0"/>
              <a:t>-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n-GB" sz="2400" dirty="0" smtClean="0"/>
              <a:t> mixing, and of possible CPV in the </a:t>
            </a:r>
            <a:r>
              <a:rPr lang="en-GB" sz="2400" i="1" dirty="0" smtClean="0"/>
              <a:t>D</a:t>
            </a:r>
            <a:r>
              <a:rPr lang="en-GB" sz="2400" dirty="0" smtClean="0"/>
              <a:t> decays, are taken into account.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 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314879" y="6305760"/>
            <a:ext cx="1900828" cy="4376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19680" y="5229200"/>
            <a:ext cx="1751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3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44137" y="5978823"/>
            <a:ext cx="5104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= 68.0       °   </a:t>
            </a:r>
            <a:r>
              <a:rPr lang="en-GB" sz="2400" i="1" dirty="0"/>
              <a:t>(</a:t>
            </a:r>
            <a:r>
              <a:rPr lang="en-GB" sz="2400" i="1" dirty="0" err="1"/>
              <a:t>CKMFitter</a:t>
            </a:r>
            <a:r>
              <a:rPr lang="en-GB" sz="2400" i="1" dirty="0"/>
              <a:t>, FPCP 2013)</a:t>
            </a:r>
            <a:r>
              <a:rPr lang="en-GB" sz="2400" dirty="0"/>
              <a:t>, </a:t>
            </a:r>
          </a:p>
          <a:p>
            <a:pPr marL="0" indent="0">
              <a:buNone/>
            </a:pPr>
            <a:r>
              <a:rPr lang="el-G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= 70.1±7.1°    </a:t>
            </a:r>
            <a:r>
              <a:rPr lang="en-GB" sz="2400" i="1" dirty="0"/>
              <a:t>(</a:t>
            </a:r>
            <a:r>
              <a:rPr lang="en-GB" sz="2400" i="1" dirty="0" err="1"/>
              <a:t>UTFit</a:t>
            </a:r>
            <a:r>
              <a:rPr lang="en-GB" sz="2400" i="1" dirty="0"/>
              <a:t>, EPS 2013</a:t>
            </a:r>
            <a:r>
              <a:rPr lang="en-GB" sz="2400" i="1" dirty="0" smtClean="0"/>
              <a:t>)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982"/>
            <a:ext cx="9144000" cy="1783390"/>
          </a:xfrm>
        </p:spPr>
        <p:txBody>
          <a:bodyPr/>
          <a:lstStyle/>
          <a:p>
            <a:r>
              <a:rPr lang="en-GB" sz="2400" dirty="0" smtClean="0"/>
              <a:t>There is also a more recent, preliminary </a:t>
            </a:r>
            <a:r>
              <a:rPr lang="en-GB" sz="2400" dirty="0" err="1" smtClean="0"/>
              <a:t>LHCb</a:t>
            </a:r>
            <a:r>
              <a:rPr lang="en-GB" sz="2400" dirty="0" smtClean="0"/>
              <a:t> </a:t>
            </a:r>
            <a:r>
              <a:rPr lang="en-GB" sz="2400" dirty="0" smtClean="0"/>
              <a:t>combination.</a:t>
            </a:r>
          </a:p>
          <a:p>
            <a:r>
              <a:rPr lang="en-GB" sz="2400" dirty="0" smtClean="0"/>
              <a:t> This uses </a:t>
            </a:r>
            <a:r>
              <a:rPr lang="en-GB" sz="2400" dirty="0" smtClean="0"/>
              <a:t>analyses of </a:t>
            </a:r>
            <a:r>
              <a:rPr lang="en-GB" sz="2400" i="1" dirty="0"/>
              <a:t>B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 smtClean="0"/>
              <a:t>DK</a:t>
            </a:r>
            <a:r>
              <a:rPr lang="en-GB" sz="2400" dirty="0" smtClean="0"/>
              <a:t> from the same analyses as the published combination, adding the information from an updated analysis </a:t>
            </a:r>
            <a:r>
              <a:rPr lang="en-GB" sz="2400" dirty="0" smtClean="0"/>
              <a:t>with </a:t>
            </a:r>
            <a:r>
              <a:rPr lang="en-GB" sz="2400" i="1" dirty="0"/>
              <a:t>D</a:t>
            </a:r>
            <a:r>
              <a:rPr lang="en-GB" sz="2400" i="1" dirty="0">
                <a:sym typeface="Symbol"/>
              </a:rPr>
              <a:t>K</a:t>
            </a:r>
            <a:r>
              <a:rPr lang="en-GB" sz="2400" i="1" baseline="-25000" dirty="0">
                <a:sym typeface="Symbol"/>
              </a:rPr>
              <a:t>S</a:t>
            </a:r>
            <a:r>
              <a:rPr lang="en-GB" sz="2400" i="1" dirty="0">
                <a:sym typeface="Symbol"/>
              </a:rPr>
              <a:t>KK</a:t>
            </a:r>
            <a:r>
              <a:rPr lang="en-GB" sz="2400" dirty="0">
                <a:sym typeface="Symbol"/>
              </a:rPr>
              <a:t> or </a:t>
            </a:r>
            <a:r>
              <a:rPr lang="en-GB" sz="2400" i="1" dirty="0" err="1">
                <a:sym typeface="Symbol"/>
              </a:rPr>
              <a:t>K</a:t>
            </a:r>
            <a:r>
              <a:rPr lang="en-GB" sz="2400" i="1" baseline="-25000" dirty="0" err="1">
                <a:sym typeface="Symbol"/>
              </a:rPr>
              <a:t>S</a:t>
            </a:r>
            <a:r>
              <a:rPr lang="en-GB" sz="2400" i="1" dirty="0" err="1">
                <a:latin typeface="Symbol" pitchFamily="18" charset="2"/>
              </a:rPr>
              <a:t>pp</a:t>
            </a:r>
            <a:r>
              <a:rPr lang="en-GB" sz="2400" i="1" dirty="0">
                <a:latin typeface="Symbol" pitchFamily="18" charset="2"/>
              </a:rPr>
              <a:t> </a:t>
            </a:r>
            <a:r>
              <a:rPr lang="en-GB" sz="2400" dirty="0" smtClean="0"/>
              <a:t>using the 3/fb dataset </a:t>
            </a:r>
            <a:r>
              <a:rPr lang="en-GB" sz="2400" dirty="0" smtClean="0">
                <a:sym typeface="Symbol"/>
              </a:rPr>
              <a:t>(LHCb-CONF-2013-004).</a:t>
            </a:r>
            <a:endParaRPr lang="en-GB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" y="3060823"/>
            <a:ext cx="3672408" cy="263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Gamma Combination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2591324"/>
            <a:ext cx="9121509" cy="5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Preliminary </a:t>
            </a:r>
            <a:r>
              <a:rPr lang="en-GB" sz="2400" dirty="0" smtClean="0"/>
              <a:t>result is  </a:t>
            </a:r>
            <a:r>
              <a:rPr lang="el-GR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>
                <a:solidFill>
                  <a:srgbClr val="0070C0"/>
                </a:solidFill>
              </a:rPr>
              <a:t>= </a:t>
            </a:r>
            <a:r>
              <a:rPr lang="en-GB" sz="2400" b="1" dirty="0" smtClean="0">
                <a:solidFill>
                  <a:srgbClr val="0070C0"/>
                </a:solidFill>
              </a:rPr>
              <a:t>67±12</a:t>
            </a:r>
            <a:r>
              <a:rPr lang="en-GB" sz="2400" dirty="0">
                <a:solidFill>
                  <a:srgbClr val="0070C0"/>
                </a:solidFill>
              </a:rPr>
              <a:t>°</a:t>
            </a:r>
            <a:r>
              <a:rPr lang="en-GB" sz="2400" dirty="0"/>
              <a:t> </a:t>
            </a:r>
            <a:endParaRPr lang="en-GB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43808" y="5903231"/>
            <a:ext cx="99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+8.0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6087897"/>
            <a:ext cx="99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-</a:t>
            </a:r>
            <a:r>
              <a:rPr lang="en-GB" b="1" dirty="0" smtClean="0">
                <a:solidFill>
                  <a:srgbClr val="0070C0"/>
                </a:solidFill>
              </a:rPr>
              <a:t>8.5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53444"/>
            <a:ext cx="3563441" cy="256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8083" y="5144222"/>
            <a:ext cx="7424237" cy="93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These results lead </a:t>
            </a:r>
            <a:r>
              <a:rPr lang="en-GB" sz="2400" dirty="0" smtClean="0"/>
              <a:t>to updated CKM </a:t>
            </a:r>
            <a:r>
              <a:rPr lang="en-GB" sz="2400" dirty="0" smtClean="0"/>
              <a:t>fits: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3092638"/>
            <a:ext cx="2173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Comparison of </a:t>
            </a:r>
            <a:r>
              <a:rPr lang="en-GB" sz="2400" dirty="0" smtClean="0">
                <a:solidFill>
                  <a:srgbClr val="00B050"/>
                </a:solidFill>
              </a:rPr>
              <a:t>1/fb-only</a:t>
            </a:r>
            <a:r>
              <a:rPr lang="en-GB" sz="2400" dirty="0" smtClean="0"/>
              <a:t> and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updated</a:t>
            </a:r>
            <a:r>
              <a:rPr lang="en-GB" sz="2400" dirty="0" smtClean="0"/>
              <a:t>  confidence intervals for DK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485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89" y="3950467"/>
            <a:ext cx="2483768" cy="229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9" y="3677746"/>
            <a:ext cx="6447440" cy="76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" y="980728"/>
            <a:ext cx="9144000" cy="2539173"/>
          </a:xfrm>
        </p:spPr>
        <p:txBody>
          <a:bodyPr/>
          <a:lstStyle/>
          <a:p>
            <a:r>
              <a:rPr lang="en-GB" sz="2400" dirty="0" smtClean="0"/>
              <a:t>This is the first ADS-like analysis to use Singly-</a:t>
            </a:r>
            <a:r>
              <a:rPr lang="en-GB" sz="2400" dirty="0" err="1" smtClean="0"/>
              <a:t>Cabibbo</a:t>
            </a:r>
            <a:r>
              <a:rPr lang="en-GB" sz="2400" dirty="0" smtClean="0"/>
              <a:t>-Suppressed (SCS) modes. Label final states as OS or SS comparing </a:t>
            </a:r>
            <a:r>
              <a:rPr lang="en-GB" sz="2400" dirty="0" smtClean="0"/>
              <a:t>K</a:t>
            </a:r>
            <a:r>
              <a:rPr lang="en-GB" sz="2400" baseline="30000" dirty="0" smtClean="0"/>
              <a:t>±</a:t>
            </a:r>
            <a:r>
              <a:rPr lang="en-GB" sz="2400" dirty="0" smtClean="0"/>
              <a:t> </a:t>
            </a:r>
            <a:r>
              <a:rPr lang="en-GB" sz="2400" dirty="0" smtClean="0"/>
              <a:t>with </a:t>
            </a:r>
            <a:r>
              <a:rPr lang="en-GB" sz="2400" dirty="0" smtClean="0"/>
              <a:t>B</a:t>
            </a:r>
            <a:r>
              <a:rPr lang="en-GB" sz="2400" baseline="30000" dirty="0" smtClean="0"/>
              <a:t>±</a:t>
            </a:r>
            <a:endParaRPr lang="en-GB" sz="2400" baseline="30000" dirty="0" smtClean="0"/>
          </a:p>
          <a:p>
            <a:r>
              <a:rPr lang="en-GB" sz="2400" dirty="0" smtClean="0"/>
              <a:t>Analysing three-body </a:t>
            </a:r>
            <a:r>
              <a:rPr lang="en-GB" sz="2400" i="1" dirty="0" smtClean="0"/>
              <a:t>D</a:t>
            </a:r>
            <a:r>
              <a:rPr lang="en-GB" sz="2400" dirty="0" smtClean="0"/>
              <a:t> final state requires knowledge of </a:t>
            </a:r>
            <a:r>
              <a:rPr lang="en-GB" sz="2400" dirty="0" smtClean="0"/>
              <a:t>how the average interference </a:t>
            </a:r>
            <a:r>
              <a:rPr lang="en-GB" sz="2400" dirty="0"/>
              <a:t>amplitude </a:t>
            </a:r>
            <a:r>
              <a:rPr lang="en-GB" sz="2400" dirty="0" smtClean="0"/>
              <a:t>(</a:t>
            </a:r>
            <a:r>
              <a:rPr lang="el-GR" sz="2400" i="1" dirty="0" smtClean="0"/>
              <a:t>κ</a:t>
            </a:r>
            <a:r>
              <a:rPr lang="en-GB" sz="2400" i="1" baseline="-25000" dirty="0" err="1" smtClean="0"/>
              <a:t>K</a:t>
            </a:r>
            <a:r>
              <a:rPr lang="en-GB" sz="2400" i="1" baseline="-50000" dirty="0" err="1" smtClean="0"/>
              <a:t>S</a:t>
            </a:r>
            <a:r>
              <a:rPr lang="en-GB" sz="2400" i="1" baseline="-25000" dirty="0" err="1" smtClean="0"/>
              <a:t>K</a:t>
            </a:r>
            <a:r>
              <a:rPr lang="en-GB" sz="2400" i="1" baseline="-25000" dirty="0" err="1" smtClean="0">
                <a:latin typeface="Symbol" pitchFamily="18" charset="2"/>
              </a:rPr>
              <a:t>p</a:t>
            </a:r>
            <a:r>
              <a:rPr lang="en-GB" sz="2400" dirty="0"/>
              <a:t>) and </a:t>
            </a:r>
            <a:r>
              <a:rPr lang="en-GB" sz="2400" dirty="0" smtClean="0"/>
              <a:t>strong phase difference (</a:t>
            </a:r>
            <a:r>
              <a:rPr lang="el-GR" sz="2400" i="1" dirty="0" smtClean="0"/>
              <a:t>δ</a:t>
            </a:r>
            <a:r>
              <a:rPr lang="en-GB" sz="2400" i="1" baseline="-25000" dirty="0" err="1" smtClean="0"/>
              <a:t>K</a:t>
            </a:r>
            <a:r>
              <a:rPr lang="en-GB" sz="2400" i="1" baseline="-50000" dirty="0" err="1" smtClean="0"/>
              <a:t>S</a:t>
            </a:r>
            <a:r>
              <a:rPr lang="en-GB" sz="2400" i="1" baseline="-25000" dirty="0" err="1" smtClean="0"/>
              <a:t>K</a:t>
            </a:r>
            <a:r>
              <a:rPr lang="en-GB" sz="2400" i="1" baseline="-25000" dirty="0" err="1" smtClean="0">
                <a:latin typeface="Symbol" pitchFamily="18" charset="2"/>
              </a:rPr>
              <a:t>p</a:t>
            </a:r>
            <a:r>
              <a:rPr lang="en-GB" sz="2400" dirty="0" smtClean="0"/>
              <a:t>) </a:t>
            </a:r>
            <a:r>
              <a:rPr lang="en-GB" sz="2400" dirty="0" smtClean="0"/>
              <a:t>vary across the </a:t>
            </a:r>
            <a:r>
              <a:rPr lang="en-GB" sz="2400" i="1" dirty="0" smtClean="0"/>
              <a:t>D</a:t>
            </a:r>
            <a:r>
              <a:rPr lang="en-GB" sz="2400" dirty="0" smtClean="0"/>
              <a:t> </a:t>
            </a:r>
            <a:r>
              <a:rPr lang="en-GB" sz="2400" dirty="0" err="1" smtClean="0"/>
              <a:t>Dalitz</a:t>
            </a:r>
            <a:r>
              <a:rPr lang="en-GB" sz="2400" dirty="0" smtClean="0"/>
              <a:t> </a:t>
            </a:r>
            <a:r>
              <a:rPr lang="en-GB" sz="2400" dirty="0" smtClean="0"/>
              <a:t>plot </a:t>
            </a:r>
          </a:p>
          <a:p>
            <a:pPr lvl="1"/>
            <a:r>
              <a:rPr lang="en-GB" sz="2000" dirty="0" smtClean="0"/>
              <a:t>This is taken from a CLEO-c measurement, Phys. Rev. </a:t>
            </a:r>
            <a:r>
              <a:rPr lang="en-GB" sz="2000" b="1" dirty="0" smtClean="0"/>
              <a:t>D 85 </a:t>
            </a:r>
            <a:r>
              <a:rPr lang="en-GB" sz="2000" dirty="0" smtClean="0"/>
              <a:t>(2012) 092016</a:t>
            </a:r>
          </a:p>
          <a:p>
            <a:r>
              <a:rPr lang="en-GB" sz="2400" dirty="0" smtClean="0"/>
              <a:t>Decay rates for </a:t>
            </a:r>
            <a:r>
              <a:rPr lang="en-GB" sz="2400" i="1" dirty="0"/>
              <a:t>B</a:t>
            </a:r>
            <a:r>
              <a:rPr lang="en-GB" sz="2400" i="1" baseline="30000" dirty="0"/>
              <a:t>+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 smtClean="0"/>
              <a:t>D</a:t>
            </a:r>
            <a:r>
              <a:rPr lang="en-GB" sz="2400" i="1" baseline="30000" dirty="0" smtClean="0"/>
              <a:t>0</a:t>
            </a:r>
            <a:r>
              <a:rPr lang="en-GB" sz="2400" i="1" dirty="0" smtClean="0"/>
              <a:t>K</a:t>
            </a:r>
            <a:r>
              <a:rPr lang="en-GB" sz="2400" i="1" baseline="30000" dirty="0" smtClean="0"/>
              <a:t>+</a:t>
            </a:r>
            <a:r>
              <a:rPr lang="en-GB" sz="2400" i="1" dirty="0" smtClean="0"/>
              <a:t> </a:t>
            </a:r>
            <a:r>
              <a:rPr lang="en-GB" sz="2400" dirty="0" smtClean="0"/>
              <a:t>are: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11560" y="-170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 dirty="0" smtClean="0"/>
              <a:t>Observables for </a:t>
            </a:r>
            <a:r>
              <a:rPr lang="en-GB" sz="4000" i="1" dirty="0" smtClean="0"/>
              <a:t>B</a:t>
            </a:r>
            <a:r>
              <a:rPr lang="en-GB" sz="4000" i="1" baseline="30000" dirty="0" smtClean="0"/>
              <a:t>+</a:t>
            </a:r>
            <a:r>
              <a:rPr lang="en-GB" sz="4000" i="1" dirty="0" smtClean="0">
                <a:sym typeface="Symbol"/>
              </a:rPr>
              <a:t></a:t>
            </a:r>
            <a:r>
              <a:rPr lang="en-GB" sz="4000" i="1" dirty="0" smtClean="0"/>
              <a:t>D</a:t>
            </a:r>
            <a:r>
              <a:rPr lang="en-GB" sz="4000" i="1" baseline="30000" dirty="0" smtClean="0"/>
              <a:t>0</a:t>
            </a:r>
            <a:r>
              <a:rPr lang="en-GB" sz="4000" dirty="0" smtClean="0"/>
              <a:t>(</a:t>
            </a:r>
            <a:r>
              <a:rPr lang="en-GB" sz="4000" i="1" dirty="0" smtClean="0">
                <a:sym typeface="Symbol"/>
              </a:rPr>
              <a:t></a:t>
            </a:r>
            <a:r>
              <a:rPr lang="en-GB" sz="4000" i="1" dirty="0" err="1" smtClean="0"/>
              <a:t>K</a:t>
            </a:r>
            <a:r>
              <a:rPr lang="en-GB" sz="4000" i="1" baseline="-25000" dirty="0" err="1" smtClean="0"/>
              <a:t>S</a:t>
            </a:r>
            <a:r>
              <a:rPr lang="en-GB" sz="4000" i="1" dirty="0" err="1" smtClean="0"/>
              <a:t>K</a:t>
            </a:r>
            <a:r>
              <a:rPr lang="en-GB" sz="4000" i="1" dirty="0" err="1" smtClean="0">
                <a:latin typeface="Symbol" pitchFamily="18" charset="2"/>
              </a:rPr>
              <a:t>p</a:t>
            </a:r>
            <a:r>
              <a:rPr lang="en-GB" sz="4000" dirty="0" smtClean="0"/>
              <a:t>)</a:t>
            </a:r>
            <a:r>
              <a:rPr lang="en-GB" sz="4000" i="1" dirty="0" smtClean="0"/>
              <a:t>h</a:t>
            </a:r>
            <a:r>
              <a:rPr lang="en-GB" sz="4000" i="1" baseline="30000" dirty="0" smtClean="0"/>
              <a:t>+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5841" y="4438059"/>
            <a:ext cx="652205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Measure yield ratios </a:t>
            </a:r>
            <a:r>
              <a:rPr lang="en-GB" sz="2400" dirty="0"/>
              <a:t>(e.g. </a:t>
            </a:r>
            <a:r>
              <a:rPr lang="en-GB" sz="2400" i="1" dirty="0" smtClean="0">
                <a:latin typeface="Lucida Handwriting" pitchFamily="66" charset="0"/>
              </a:rPr>
              <a:t>R</a:t>
            </a:r>
            <a:r>
              <a:rPr lang="en-GB" sz="2400" i="1" baseline="-25000" dirty="0" smtClean="0"/>
              <a:t>DK/</a:t>
            </a:r>
            <a:r>
              <a:rPr lang="en-GB" sz="2400" i="1" baseline="-25000" dirty="0" err="1" smtClean="0"/>
              <a:t>D</a:t>
            </a:r>
            <a:r>
              <a:rPr lang="en-GB" sz="2400" i="1" baseline="-25000" dirty="0" err="1" smtClean="0">
                <a:latin typeface="Symbol" pitchFamily="18" charset="2"/>
              </a:rPr>
              <a:t>p</a:t>
            </a:r>
            <a:r>
              <a:rPr lang="en-GB" sz="2400" i="1" baseline="-25000" dirty="0" smtClean="0"/>
              <a:t>, SS</a:t>
            </a:r>
            <a:r>
              <a:rPr lang="en-GB" sz="2400" dirty="0" smtClean="0"/>
              <a:t>) and charge asymmetries (e.g. </a:t>
            </a:r>
            <a:r>
              <a:rPr lang="en-GB" sz="2400" dirty="0" smtClean="0">
                <a:latin typeface="Lucida Handwriting" pitchFamily="66" charset="0"/>
              </a:rPr>
              <a:t>A</a:t>
            </a:r>
            <a:r>
              <a:rPr lang="en-GB" sz="2400" i="1" baseline="-25000" dirty="0" smtClean="0"/>
              <a:t>SS,DK</a:t>
            </a:r>
            <a:r>
              <a:rPr lang="en-GB" sz="2400" dirty="0" smtClean="0"/>
              <a:t>) between the OS and SS samples, and between </a:t>
            </a:r>
            <a:r>
              <a:rPr lang="en-GB" sz="2400" i="1" dirty="0" smtClean="0"/>
              <a:t>DK</a:t>
            </a:r>
            <a:r>
              <a:rPr lang="en-GB" sz="2400" dirty="0" smtClean="0"/>
              <a:t> and </a:t>
            </a:r>
            <a:r>
              <a:rPr lang="en-GB" sz="2400" i="1" dirty="0" err="1" smtClean="0"/>
              <a:t>D</a:t>
            </a:r>
            <a:r>
              <a:rPr lang="en-GB" sz="2400" i="1" dirty="0" err="1">
                <a:latin typeface="Symbol" pitchFamily="18" charset="2"/>
              </a:rPr>
              <a:t>p</a:t>
            </a:r>
            <a:r>
              <a:rPr lang="en-GB" sz="2400" dirty="0" smtClean="0"/>
              <a:t> final states.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5633631"/>
            <a:ext cx="75243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Analysis is done across whole </a:t>
            </a:r>
            <a:r>
              <a:rPr lang="en-GB" sz="2400" dirty="0" err="1" smtClean="0"/>
              <a:t>Dalitz</a:t>
            </a:r>
            <a:r>
              <a:rPr lang="en-GB" sz="2400" dirty="0" smtClean="0"/>
              <a:t> plane, and </a:t>
            </a:r>
            <a:r>
              <a:rPr lang="en-GB" sz="2400" dirty="0" smtClean="0"/>
              <a:t>              in </a:t>
            </a:r>
            <a:r>
              <a:rPr lang="en-GB" sz="2400" dirty="0" smtClean="0"/>
              <a:t>a restricted region around the </a:t>
            </a:r>
            <a:r>
              <a:rPr lang="en-GB" sz="2400" i="1" dirty="0" smtClean="0"/>
              <a:t>K</a:t>
            </a:r>
            <a:r>
              <a:rPr lang="en-GB" sz="2400" i="1" baseline="30000" dirty="0" smtClean="0"/>
              <a:t>*±</a:t>
            </a:r>
            <a:r>
              <a:rPr lang="en-GB" sz="2400" dirty="0" smtClean="0"/>
              <a:t> </a:t>
            </a:r>
            <a:r>
              <a:rPr lang="en-GB" sz="2400" dirty="0" smtClean="0"/>
              <a:t>resonance, </a:t>
            </a:r>
            <a:r>
              <a:rPr lang="en-GB" sz="2400" dirty="0" smtClean="0"/>
              <a:t>     where </a:t>
            </a:r>
            <a:r>
              <a:rPr lang="en-GB" sz="2400" dirty="0" smtClean="0"/>
              <a:t>the coherence factor </a:t>
            </a:r>
            <a:r>
              <a:rPr lang="el-GR" sz="2400" i="1" dirty="0"/>
              <a:t>κ</a:t>
            </a:r>
            <a:r>
              <a:rPr lang="en-GB" sz="2400" i="1" baseline="-25000" dirty="0" err="1"/>
              <a:t>K</a:t>
            </a:r>
            <a:r>
              <a:rPr lang="en-GB" sz="2400" i="1" baseline="-50000" dirty="0" err="1"/>
              <a:t>S</a:t>
            </a:r>
            <a:r>
              <a:rPr lang="en-GB" sz="2400" i="1" baseline="-25000" dirty="0" err="1"/>
              <a:t>K</a:t>
            </a:r>
            <a:r>
              <a:rPr lang="en-GB" sz="2400" i="1" baseline="-25000" dirty="0" err="1">
                <a:latin typeface="Symbol" pitchFamily="18" charset="2"/>
              </a:rPr>
              <a:t>p</a:t>
            </a:r>
            <a:r>
              <a:rPr lang="en-GB" sz="2400" i="1" baseline="-25000" dirty="0">
                <a:latin typeface="Symbol" pitchFamily="18" charset="2"/>
              </a:rPr>
              <a:t> </a:t>
            </a:r>
            <a:r>
              <a:rPr lang="en-GB" sz="2400" i="1" baseline="-25000" dirty="0" smtClean="0">
                <a:latin typeface="Symbol" pitchFamily="18" charset="2"/>
              </a:rPr>
              <a:t> </a:t>
            </a:r>
            <a:r>
              <a:rPr lang="en-GB" sz="2400" dirty="0" smtClean="0"/>
              <a:t>is </a:t>
            </a:r>
            <a:r>
              <a:rPr lang="en-GB" sz="2400" dirty="0" smtClean="0"/>
              <a:t>higher (≈1.0 vs ≈0.7).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 rot="1935561">
            <a:off x="7943221" y="833552"/>
            <a:ext cx="1267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NEW!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81" y="4844973"/>
            <a:ext cx="2697304" cy="182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4820"/>
            <a:ext cx="3635896" cy="2752212"/>
          </a:xfrm>
        </p:spPr>
        <p:txBody>
          <a:bodyPr/>
          <a:lstStyle/>
          <a:p>
            <a:r>
              <a:rPr lang="en-GB" sz="2400" dirty="0" smtClean="0"/>
              <a:t>Measure 8 yields, with </a:t>
            </a:r>
            <a:r>
              <a:rPr lang="en-GB" sz="2400" i="1" dirty="0"/>
              <a:t>B</a:t>
            </a:r>
            <a:r>
              <a:rPr lang="en-GB" sz="2400" i="1" baseline="30000" dirty="0"/>
              <a:t>+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n-GB" sz="2400" i="1" dirty="0"/>
              <a:t>K</a:t>
            </a:r>
            <a:r>
              <a:rPr lang="en-GB" sz="2400" i="1" baseline="30000" dirty="0"/>
              <a:t>+</a:t>
            </a:r>
            <a:r>
              <a:rPr lang="en-GB" sz="2400" i="1" dirty="0"/>
              <a:t> </a:t>
            </a:r>
            <a:r>
              <a:rPr lang="en-GB" sz="2400" dirty="0"/>
              <a:t>and </a:t>
            </a:r>
            <a:r>
              <a:rPr lang="en-GB" sz="2400" i="1" dirty="0"/>
              <a:t>B</a:t>
            </a:r>
            <a:r>
              <a:rPr lang="en-GB" sz="2400" i="1" baseline="30000" dirty="0"/>
              <a:t>+</a:t>
            </a:r>
            <a:r>
              <a:rPr lang="en-GB" sz="2400" i="1" dirty="0">
                <a:sym typeface="Symbol"/>
              </a:rPr>
              <a:t>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n-GB" sz="2400" i="1" dirty="0">
                <a:latin typeface="Symbol" pitchFamily="18" charset="2"/>
              </a:rPr>
              <a:t>p</a:t>
            </a:r>
            <a:r>
              <a:rPr lang="en-GB" sz="2400" i="1" baseline="30000" dirty="0"/>
              <a:t>+</a:t>
            </a:r>
            <a:r>
              <a:rPr lang="en-GB" sz="2400" i="1" dirty="0"/>
              <a:t> </a:t>
            </a:r>
            <a:r>
              <a:rPr lang="en-GB" sz="2400" dirty="0" smtClean="0"/>
              <a:t>separated by OS/SS and charge of </a:t>
            </a:r>
            <a:r>
              <a:rPr lang="en-GB" sz="2400" dirty="0" smtClean="0"/>
              <a:t>B</a:t>
            </a:r>
            <a:r>
              <a:rPr lang="en-GB" sz="2400" i="1" baseline="30000" dirty="0" smtClean="0"/>
              <a:t>±</a:t>
            </a:r>
            <a:endParaRPr lang="en-GB" sz="2400" baseline="30000" dirty="0" smtClean="0"/>
          </a:p>
          <a:p>
            <a:r>
              <a:rPr lang="en-GB" sz="2400" dirty="0" smtClean="0"/>
              <a:t>Charge-summed </a:t>
            </a:r>
            <a:r>
              <a:rPr lang="en-GB" sz="2400" dirty="0" smtClean="0"/>
              <a:t>yields for OS and SS </a:t>
            </a:r>
            <a:r>
              <a:rPr lang="en-GB" sz="2400" i="1" dirty="0"/>
              <a:t>D</a:t>
            </a:r>
            <a:r>
              <a:rPr lang="en-GB" sz="2400" i="1" baseline="30000" dirty="0"/>
              <a:t>0</a:t>
            </a:r>
            <a:r>
              <a:rPr lang="en-GB" sz="2400" i="1" dirty="0"/>
              <a:t>K</a:t>
            </a:r>
            <a:r>
              <a:rPr lang="en-GB" sz="2400" i="1" baseline="30000" dirty="0"/>
              <a:t>+ </a:t>
            </a:r>
            <a:r>
              <a:rPr lang="en-GB" sz="2400" dirty="0" smtClean="0"/>
              <a:t>are 71 and 145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D025A-B154-4325-ADB0-2C944313A29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11560" y="-1706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4000" dirty="0" smtClean="0"/>
              <a:t>Results for </a:t>
            </a:r>
            <a:r>
              <a:rPr lang="en-GB" sz="4000" i="1" dirty="0" smtClean="0"/>
              <a:t>B</a:t>
            </a:r>
            <a:r>
              <a:rPr lang="en-GB" sz="4000" i="1" baseline="30000" dirty="0" smtClean="0"/>
              <a:t>+</a:t>
            </a:r>
            <a:r>
              <a:rPr lang="en-GB" sz="4000" i="1" dirty="0" smtClean="0">
                <a:sym typeface="Symbol"/>
              </a:rPr>
              <a:t></a:t>
            </a:r>
            <a:r>
              <a:rPr lang="en-GB" sz="4000" i="1" dirty="0" smtClean="0"/>
              <a:t>D</a:t>
            </a:r>
            <a:r>
              <a:rPr lang="en-GB" sz="4000" i="1" baseline="30000" dirty="0" smtClean="0"/>
              <a:t>0</a:t>
            </a:r>
            <a:r>
              <a:rPr lang="en-GB" sz="4000" dirty="0" smtClean="0"/>
              <a:t>(</a:t>
            </a:r>
            <a:r>
              <a:rPr lang="en-GB" sz="4000" i="1" dirty="0" smtClean="0">
                <a:sym typeface="Symbol"/>
              </a:rPr>
              <a:t></a:t>
            </a:r>
            <a:r>
              <a:rPr lang="en-GB" sz="4000" i="1" dirty="0" err="1" smtClean="0"/>
              <a:t>K</a:t>
            </a:r>
            <a:r>
              <a:rPr lang="en-GB" sz="4000" i="1" baseline="-25000" dirty="0" err="1" smtClean="0"/>
              <a:t>S</a:t>
            </a:r>
            <a:r>
              <a:rPr lang="en-GB" sz="4000" i="1" dirty="0" err="1" smtClean="0"/>
              <a:t>K</a:t>
            </a:r>
            <a:r>
              <a:rPr lang="en-GB" sz="4000" i="1" dirty="0" err="1" smtClean="0">
                <a:latin typeface="Symbol" pitchFamily="18" charset="2"/>
              </a:rPr>
              <a:t>p</a:t>
            </a:r>
            <a:r>
              <a:rPr lang="en-GB" sz="4000" dirty="0" smtClean="0"/>
              <a:t>)</a:t>
            </a:r>
            <a:r>
              <a:rPr lang="en-GB" sz="4000" i="1" dirty="0" smtClean="0"/>
              <a:t>h</a:t>
            </a:r>
            <a:r>
              <a:rPr lang="en-GB" sz="4000" i="1" baseline="30000" dirty="0" smtClean="0"/>
              <a:t>+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13" y="1141964"/>
            <a:ext cx="2823408" cy="19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747" y="1125940"/>
            <a:ext cx="2806366" cy="185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92" y="4851562"/>
            <a:ext cx="2687591" cy="182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38" y="3058352"/>
            <a:ext cx="4875462" cy="178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9988" y="553204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l-GR" sz="2400" dirty="0" smtClean="0">
                <a:solidFill>
                  <a:schemeClr val="bg1">
                    <a:lumMod val="95000"/>
                  </a:schemeClr>
                </a:solidFill>
              </a:rPr>
              <a:t>σ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0296" y="507037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l-GR" sz="2400" dirty="0" smtClean="0">
                <a:solidFill>
                  <a:schemeClr val="bg1">
                    <a:lumMod val="95000"/>
                  </a:schemeClr>
                </a:solidFill>
              </a:rPr>
              <a:t>σ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8384" y="576287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l-GR" sz="2400" dirty="0" smtClean="0">
                <a:solidFill>
                  <a:schemeClr val="bg1">
                    <a:lumMod val="95000"/>
                  </a:schemeClr>
                </a:solidFill>
              </a:rPr>
              <a:t>σ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6269" y="550042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l-GR" sz="2400" dirty="0" smtClean="0">
                <a:solidFill>
                  <a:schemeClr val="bg1">
                    <a:lumMod val="95000"/>
                  </a:schemeClr>
                </a:solidFill>
              </a:rPr>
              <a:t>σ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1716" y="3645024"/>
            <a:ext cx="3902212" cy="320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Sensitivity </a:t>
            </a:r>
            <a:r>
              <a:rPr lang="en-GB" sz="2400" dirty="0" smtClean="0"/>
              <a:t>to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sz="2400" dirty="0" smtClean="0"/>
              <a:t>appears to be </a:t>
            </a:r>
            <a:r>
              <a:rPr lang="en-GB" sz="2400" dirty="0" smtClean="0"/>
              <a:t>improved by taking </a:t>
            </a:r>
            <a:r>
              <a:rPr lang="en-GB" sz="2400" i="1" dirty="0" smtClean="0"/>
              <a:t>K</a:t>
            </a:r>
            <a:r>
              <a:rPr lang="en-GB" sz="2400" i="1" baseline="30000" dirty="0" smtClean="0"/>
              <a:t>*</a:t>
            </a:r>
            <a:r>
              <a:rPr lang="en-GB" sz="2400" i="1" baseline="30000" dirty="0" smtClean="0"/>
              <a:t>±</a:t>
            </a:r>
            <a:r>
              <a:rPr lang="en-GB" sz="2400" baseline="30000" dirty="0" smtClean="0"/>
              <a:t> </a:t>
            </a:r>
            <a:r>
              <a:rPr lang="en-GB" sz="2400" dirty="0" smtClean="0"/>
              <a:t>region, due to higher coherence factor.</a:t>
            </a:r>
          </a:p>
          <a:p>
            <a:r>
              <a:rPr lang="en-GB" sz="2400" dirty="0" smtClean="0"/>
              <a:t>Good prospects for future analysis of </a:t>
            </a:r>
            <a:r>
              <a:rPr lang="en-GB" sz="2400" i="1" dirty="0" smtClean="0"/>
              <a:t>K</a:t>
            </a:r>
            <a:r>
              <a:rPr lang="en-GB" sz="2400" i="1" baseline="30000" dirty="0" smtClean="0"/>
              <a:t>*</a:t>
            </a:r>
            <a:r>
              <a:rPr lang="en-GB" sz="2400" i="1" baseline="30000" dirty="0" smtClean="0"/>
              <a:t>±</a:t>
            </a:r>
            <a:r>
              <a:rPr lang="en-GB" sz="2400" baseline="30000" dirty="0" smtClean="0"/>
              <a:t> </a:t>
            </a:r>
            <a:r>
              <a:rPr lang="en-GB" sz="2400" dirty="0" smtClean="0"/>
              <a:t>region with more statistics.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34261" y="648373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K</a:t>
            </a:r>
            <a:r>
              <a:rPr lang="en-GB" b="1" i="1" baseline="30000" dirty="0" smtClean="0"/>
              <a:t>*</a:t>
            </a:r>
            <a:r>
              <a:rPr lang="en-GB" i="1" baseline="30000" dirty="0" smtClean="0"/>
              <a:t>±</a:t>
            </a:r>
            <a:r>
              <a:rPr lang="en-GB" b="1" i="1" baseline="30000" dirty="0" smtClean="0"/>
              <a:t> </a:t>
            </a:r>
            <a:r>
              <a:rPr lang="en-GB" b="1" i="1" dirty="0"/>
              <a:t>region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1489" y="648258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Whole </a:t>
            </a:r>
            <a:r>
              <a:rPr lang="en-GB" b="1" i="1" dirty="0" err="1" smtClean="0"/>
              <a:t>Dalitz</a:t>
            </a:r>
            <a:r>
              <a:rPr lang="en-GB" b="1" i="1" dirty="0" smtClean="0"/>
              <a:t> plot</a:t>
            </a:r>
            <a:endParaRPr lang="en-GB" b="1" i="1" dirty="0"/>
          </a:p>
        </p:txBody>
      </p:sp>
      <p:sp>
        <p:nvSpPr>
          <p:cNvPr id="17" name="TextBox 16"/>
          <p:cNvSpPr txBox="1"/>
          <p:nvPr/>
        </p:nvSpPr>
        <p:spPr>
          <a:xfrm rot="2746300">
            <a:off x="6678273" y="946719"/>
            <a:ext cx="134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0000"/>
                </a:solidFill>
              </a:rPr>
              <a:t>NEW!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36010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GB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933735" y="636010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3508628" y="473695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r</a:t>
            </a:r>
            <a:r>
              <a:rPr lang="en-GB" sz="2400" b="1" baseline="-25000" dirty="0" err="1" smtClean="0"/>
              <a:t>B</a:t>
            </a:r>
            <a:endParaRPr lang="en-GB" sz="2400" b="1" baseline="-250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6121838" y="472646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/>
              <a:t>r</a:t>
            </a:r>
            <a:r>
              <a:rPr lang="en-GB" sz="2400" b="1" baseline="-25000" dirty="0" err="1" smtClean="0"/>
              <a:t>B</a:t>
            </a:r>
            <a:endParaRPr lang="en-GB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28087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2187</Words>
  <Application>Microsoft Office PowerPoint</Application>
  <PresentationFormat>On-screen Show (4:3)</PresentationFormat>
  <Paragraphs>184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Constraining the CKM Angle γ at LHCb</vt:lpstr>
      <vt:lpstr>γ in Tree-Level B Decays</vt:lpstr>
      <vt:lpstr>Menu of Results</vt:lpstr>
      <vt:lpstr>The LHCb Experiment</vt:lpstr>
      <vt:lpstr>Time-Integrated Methods</vt:lpstr>
      <vt:lpstr>Gamma Combination</vt:lpstr>
      <vt:lpstr>Gamma Combination</vt:lpstr>
      <vt:lpstr>PowerPoint Presentation</vt:lpstr>
      <vt:lpstr>PowerPoint Presentation</vt:lpstr>
      <vt:lpstr>Observation of BsD0φ </vt:lpstr>
      <vt:lpstr>Observation of BsD0φ </vt:lpstr>
      <vt:lpstr>Baryon Decays to D0ph, Λch</vt:lpstr>
      <vt:lpstr>Baryon Decays to D0ph, Λch</vt:lpstr>
      <vt:lpstr>Baryon Decays to Two Charm Hadrons</vt:lpstr>
      <vt:lpstr>Baryon Decays to Two Charm Hadrons</vt:lpstr>
      <vt:lpstr>Summary &amp; Prospects </vt:lpstr>
      <vt:lpstr>Backup</vt:lpstr>
      <vt:lpstr>Gamma Combination</vt:lpstr>
      <vt:lpstr>Helicity Structure for BsD0φ </vt:lpstr>
      <vt:lpstr>Baryon Decays to D0ph, Λch</vt:lpstr>
      <vt:lpstr>ΛbD0ph- Dalitz Plots</vt:lpstr>
      <vt:lpstr>B(BsD+Ds- ) Measurement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 Systematic Studies for Bs→DsK</dc:title>
  <dc:creator>lcarson</dc:creator>
  <cp:lastModifiedBy>lcarson</cp:lastModifiedBy>
  <cp:revision>724</cp:revision>
  <dcterms:created xsi:type="dcterms:W3CDTF">2011-09-13T12:49:09Z</dcterms:created>
  <dcterms:modified xsi:type="dcterms:W3CDTF">2014-03-14T14:43:11Z</dcterms:modified>
</cp:coreProperties>
</file>