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3A4145"/>
    <a:srgbClr val="67A918"/>
    <a:srgbClr val="E24435"/>
    <a:srgbClr val="3D3D3D"/>
    <a:srgbClr val="FFE292"/>
    <a:srgbClr val="D767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95" autoAdjust="0"/>
    <p:restoredTop sz="94652" autoAdjust="0"/>
  </p:normalViewPr>
  <p:slideViewPr>
    <p:cSldViewPr snapToGrid="0" snapToObjects="1" showGuides="1">
      <p:cViewPr varScale="1">
        <p:scale>
          <a:sx n="80" d="100"/>
          <a:sy n="80" d="100"/>
        </p:scale>
        <p:origin x="-1600" y="-96"/>
      </p:cViewPr>
      <p:guideLst>
        <p:guide orient="horz" pos="2160"/>
        <p:guide pos="28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B70F5-5FCD-6F42-AD4C-3DA87ACEA07E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3D68A-BD87-ED4E-BD15-BEFAF09E13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675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B52B7-7624-6F46-87F2-2E74AE0AF8A8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B7E22-437D-7546-ACE8-CAF076CF7C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807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B7E22-437D-7546-ACE8-CAF076CF7C3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56507" y="2529039"/>
            <a:ext cx="4563256" cy="1622939"/>
          </a:xfrm>
        </p:spPr>
        <p:txBody>
          <a:bodyPr anchor="b" anchorCtr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Cliquez et modifiez le titre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807180" y="5463387"/>
            <a:ext cx="4412583" cy="1117432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3D3D3D"/>
                </a:solidFill>
                <a:latin typeface="Verdana"/>
                <a:ea typeface="+mj-ea"/>
                <a:cs typeface="Verdana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Cliquez pour modifier le style des sous-titres du masque</a:t>
            </a:r>
            <a:endParaRPr kumimoji="0"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958104" y="0"/>
            <a:ext cx="3194420" cy="415081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966628" y="5463387"/>
            <a:ext cx="3194420" cy="141165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Dirac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116" y="4327505"/>
            <a:ext cx="3113348" cy="958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Cliquez et modifiez le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Cliquez pour modifier les styles du texte du masque</a:t>
            </a:r>
          </a:p>
          <a:p>
            <a:pPr lvl="1" eaLnBrk="1" latinLnBrk="0" hangingPunct="1"/>
            <a:r>
              <a:rPr lang="en-US" smtClean="0"/>
              <a:t>Deuxième niveau</a:t>
            </a:r>
          </a:p>
          <a:p>
            <a:pPr lvl="2" eaLnBrk="1" latinLnBrk="0" hangingPunct="1"/>
            <a:r>
              <a:rPr lang="en-US" smtClean="0"/>
              <a:t>Troisième niveau</a:t>
            </a:r>
          </a:p>
          <a:p>
            <a:pPr lvl="3" eaLnBrk="1" latinLnBrk="0" hangingPunct="1"/>
            <a:r>
              <a:rPr lang="en-US" smtClean="0"/>
              <a:t>Quatrième niveau</a:t>
            </a:r>
          </a:p>
          <a:p>
            <a:pPr lvl="4" eaLnBrk="1" latinLnBrk="0" hangingPunct="1"/>
            <a:r>
              <a:rPr lang="en-US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Beijing, 13-15/11/2013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Tutorial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Cliquez et modifiez le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Cliquez pour modifier les styles du texte du masque</a:t>
            </a:r>
          </a:p>
          <a:p>
            <a:pPr lvl="1" eaLnBrk="1" latinLnBrk="0" hangingPunct="1"/>
            <a:r>
              <a:rPr lang="en-US" smtClean="0"/>
              <a:t>Deuxième niveau</a:t>
            </a:r>
          </a:p>
          <a:p>
            <a:pPr lvl="2" eaLnBrk="1" latinLnBrk="0" hangingPunct="1"/>
            <a:r>
              <a:rPr lang="en-US" smtClean="0"/>
              <a:t>Troisième niveau</a:t>
            </a:r>
          </a:p>
          <a:p>
            <a:pPr lvl="3" eaLnBrk="1" latinLnBrk="0" hangingPunct="1"/>
            <a:r>
              <a:rPr lang="en-US" smtClean="0"/>
              <a:t>Quatrième niveau</a:t>
            </a:r>
          </a:p>
          <a:p>
            <a:pPr lvl="4" eaLnBrk="1" latinLnBrk="0" hangingPunct="1"/>
            <a:r>
              <a:rPr lang="en-US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Beijing, 13-15/11/2013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Tutorial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4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3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Cliquez et modifiez le titre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Beijing, 13-15/11/2013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Tutorial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 eaLnBrk="1" latinLnBrk="0" hangingPunct="1"/>
            <a:r>
              <a:rPr lang="en-US" smtClean="0"/>
              <a:t>Cliquez pour modifier les styles du texte du masque</a:t>
            </a:r>
          </a:p>
          <a:p>
            <a:pPr lvl="1" eaLnBrk="1" latinLnBrk="0" hangingPunct="1"/>
            <a:r>
              <a:rPr lang="en-US" smtClean="0"/>
              <a:t>Deuxième niveau</a:t>
            </a:r>
          </a:p>
          <a:p>
            <a:pPr lvl="2" eaLnBrk="1" latinLnBrk="0" hangingPunct="1"/>
            <a:r>
              <a:rPr lang="en-US" smtClean="0"/>
              <a:t>Troisième niveau</a:t>
            </a:r>
          </a:p>
          <a:p>
            <a:pPr lvl="3" eaLnBrk="1" latinLnBrk="0" hangingPunct="1"/>
            <a:r>
              <a:rPr lang="en-US" smtClean="0"/>
              <a:t>Quatrième niveau</a:t>
            </a:r>
          </a:p>
          <a:p>
            <a:pPr lvl="4" eaLnBrk="1" latinLnBrk="0" hangingPunct="1"/>
            <a:r>
              <a:rPr lang="en-US" smtClean="0"/>
              <a:t>Cinquième niveau</a:t>
            </a:r>
            <a:endParaRPr kumimoji="0"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593848" y="1143000"/>
            <a:ext cx="6096000" cy="0"/>
          </a:xfrm>
          <a:prstGeom prst="line">
            <a:avLst/>
          </a:prstGeom>
          <a:ln>
            <a:solidFill>
              <a:srgbClr val="67A9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Cliquez et modifiez le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n-US" smtClean="0"/>
              <a:t>Beijing, 13-15/11/2013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DIRAC Tutorial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8C5528E-F96B-914F-9CCC-3B92A89F8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228600"/>
            <a:ext cx="8305800" cy="914400"/>
          </a:xfrm>
        </p:spPr>
        <p:txBody>
          <a:bodyPr/>
          <a:lstStyle/>
          <a:p>
            <a:r>
              <a:rPr kumimoji="0" lang="en-US" smtClean="0"/>
              <a:t>Cliquez et modifiez le titre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Beijing, 13-15/11/2013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Tutorial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Cliquez pour modifier les styles du texte du masque</a:t>
            </a:r>
          </a:p>
          <a:p>
            <a:pPr lvl="1" eaLnBrk="1" latinLnBrk="0" hangingPunct="1"/>
            <a:r>
              <a:rPr lang="en-US" smtClean="0"/>
              <a:t>Deuxième niveau</a:t>
            </a:r>
          </a:p>
          <a:p>
            <a:pPr lvl="2" eaLnBrk="1" latinLnBrk="0" hangingPunct="1"/>
            <a:r>
              <a:rPr lang="en-US" smtClean="0"/>
              <a:t>Troisième niveau</a:t>
            </a:r>
          </a:p>
          <a:p>
            <a:pPr lvl="3" eaLnBrk="1" latinLnBrk="0" hangingPunct="1"/>
            <a:r>
              <a:rPr lang="en-US" smtClean="0"/>
              <a:t>Quatrième niveau</a:t>
            </a:r>
          </a:p>
          <a:p>
            <a:pPr lvl="4" eaLnBrk="1" latinLnBrk="0" hangingPunct="1"/>
            <a:r>
              <a:rPr lang="en-US" smtClean="0"/>
              <a:t>Cinquième niveau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Cliquez pour modifier les styles du texte du masque</a:t>
            </a:r>
          </a:p>
          <a:p>
            <a:pPr lvl="1" eaLnBrk="1" latinLnBrk="0" hangingPunct="1"/>
            <a:r>
              <a:rPr lang="en-US" smtClean="0"/>
              <a:t>Deuxième niveau</a:t>
            </a:r>
          </a:p>
          <a:p>
            <a:pPr lvl="2" eaLnBrk="1" latinLnBrk="0" hangingPunct="1"/>
            <a:r>
              <a:rPr lang="en-US" smtClean="0"/>
              <a:t>Troisième niveau</a:t>
            </a:r>
          </a:p>
          <a:p>
            <a:pPr lvl="3" eaLnBrk="1" latinLnBrk="0" hangingPunct="1"/>
            <a:r>
              <a:rPr lang="en-US" smtClean="0"/>
              <a:t>Quatrième niveau</a:t>
            </a:r>
          </a:p>
          <a:p>
            <a:pPr lvl="4" eaLnBrk="1" latinLnBrk="0" hangingPunct="1"/>
            <a:r>
              <a:rPr lang="en-US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Cliquez et modifiez le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4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3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Beijing, 13-15/11/2013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Tutorial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Cliquez pour modifier les styles du texte du masque</a:t>
            </a:r>
          </a:p>
          <a:p>
            <a:pPr lvl="1" eaLnBrk="1" latinLnBrk="0" hangingPunct="1"/>
            <a:r>
              <a:rPr lang="en-US" smtClean="0"/>
              <a:t>Deuxième niveau</a:t>
            </a:r>
          </a:p>
          <a:p>
            <a:pPr lvl="2" eaLnBrk="1" latinLnBrk="0" hangingPunct="1"/>
            <a:r>
              <a:rPr lang="en-US" smtClean="0"/>
              <a:t>Troisième niveau</a:t>
            </a:r>
          </a:p>
          <a:p>
            <a:pPr lvl="3" eaLnBrk="1" latinLnBrk="0" hangingPunct="1"/>
            <a:r>
              <a:rPr lang="en-US" smtClean="0"/>
              <a:t>Quatrième niveau</a:t>
            </a:r>
          </a:p>
          <a:p>
            <a:pPr lvl="4" eaLnBrk="1" latinLnBrk="0" hangingPunct="1"/>
            <a:r>
              <a:rPr lang="en-US" smtClean="0"/>
              <a:t>Cinquième niveau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Cliquez pour modifier les styles du texte du masque</a:t>
            </a:r>
          </a:p>
          <a:p>
            <a:pPr lvl="1" eaLnBrk="1" latinLnBrk="0" hangingPunct="1"/>
            <a:r>
              <a:rPr lang="en-US" smtClean="0"/>
              <a:t>Deuxième niveau</a:t>
            </a:r>
          </a:p>
          <a:p>
            <a:pPr lvl="2" eaLnBrk="1" latinLnBrk="0" hangingPunct="1"/>
            <a:r>
              <a:rPr lang="en-US" smtClean="0"/>
              <a:t>Troisième niveau</a:t>
            </a:r>
          </a:p>
          <a:p>
            <a:pPr lvl="3" eaLnBrk="1" latinLnBrk="0" hangingPunct="1"/>
            <a:r>
              <a:rPr lang="en-US" smtClean="0"/>
              <a:t>Quatrième niveau</a:t>
            </a:r>
          </a:p>
          <a:p>
            <a:pPr lvl="4" eaLnBrk="1" latinLnBrk="0" hangingPunct="1"/>
            <a:r>
              <a:rPr lang="en-US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32648" cy="914400"/>
          </a:xfrm>
        </p:spPr>
        <p:txBody>
          <a:bodyPr/>
          <a:lstStyle/>
          <a:p>
            <a:r>
              <a:rPr kumimoji="0" lang="en-US" smtClean="0"/>
              <a:t>Cliquez et modifiez le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Beijing, 13-15/11/2013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Tutorial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3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Beijing, 13-15/11/2013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Tutorial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4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3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0" i="0">
                <a:solidFill>
                  <a:schemeClr val="tx2"/>
                </a:solidFill>
                <a:latin typeface="Sansation Bold"/>
                <a:ea typeface="+mn-ea"/>
                <a:cs typeface="Sansation Bold"/>
              </a:defRPr>
            </a:lvl1pPr>
          </a:lstStyle>
          <a:p>
            <a:r>
              <a:rPr kumimoji="0" lang="en-US" smtClean="0"/>
              <a:t>Cliquez et modifiez le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3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Beijing, 13-15/11/2013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Tutorial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4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6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3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Cliquez pour modifier les styles du texte du masque</a:t>
            </a:r>
          </a:p>
          <a:p>
            <a:pPr lvl="1" eaLnBrk="1" latinLnBrk="0" hangingPunct="1"/>
            <a:r>
              <a:rPr lang="en-US" smtClean="0"/>
              <a:t>Deuxième niveau</a:t>
            </a:r>
          </a:p>
          <a:p>
            <a:pPr lvl="2" eaLnBrk="1" latinLnBrk="0" hangingPunct="1"/>
            <a:r>
              <a:rPr lang="en-US" smtClean="0"/>
              <a:t>Troisième niveau</a:t>
            </a:r>
          </a:p>
          <a:p>
            <a:pPr lvl="3" eaLnBrk="1" latinLnBrk="0" hangingPunct="1"/>
            <a:r>
              <a:rPr lang="en-US" smtClean="0"/>
              <a:t>Quatrième niveau</a:t>
            </a:r>
          </a:p>
          <a:p>
            <a:pPr lvl="4" eaLnBrk="1" latinLnBrk="0" hangingPunct="1"/>
            <a:r>
              <a:rPr lang="en-US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Cliquez et modifiez le titre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Faire glisser l'image vers l'espace réservé ou cliquer sur l'icône pour l'ajouter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Beijing, 13-15/11/2013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Tutorial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4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3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593848" y="152400"/>
            <a:ext cx="6092952" cy="990600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r>
              <a:rPr kumimoji="0" lang="en-US" smtClean="0"/>
              <a:t>Cliquez et modifiez le titre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Cliquez pour modifier les styles du texte du masque</a:t>
            </a:r>
          </a:p>
          <a:p>
            <a:pPr lvl="1" eaLnBrk="1" latinLnBrk="0" hangingPunct="1"/>
            <a:r>
              <a:rPr kumimoji="0" lang="en-US" smtClean="0"/>
              <a:t>Deuxième niveau</a:t>
            </a:r>
          </a:p>
          <a:p>
            <a:pPr lvl="2" eaLnBrk="1" latinLnBrk="0" hangingPunct="1"/>
            <a:r>
              <a:rPr kumimoji="0" lang="en-US" smtClean="0"/>
              <a:t>Troisième niveau</a:t>
            </a:r>
          </a:p>
          <a:p>
            <a:pPr lvl="3" eaLnBrk="1" latinLnBrk="0" hangingPunct="1"/>
            <a:r>
              <a:rPr kumimoji="0" lang="en-US" smtClean="0"/>
              <a:t>Quatrième niveau</a:t>
            </a:r>
          </a:p>
          <a:p>
            <a:pPr lvl="4" eaLnBrk="1" latinLnBrk="0" hangingPunct="1"/>
            <a:r>
              <a:rPr kumimoji="0" lang="en-US" smtClean="0"/>
              <a:t>Cinquième niveau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1"/>
            <a:ext cx="2289048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 b="0" i="0">
                <a:solidFill>
                  <a:schemeClr val="tx2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Beijing, 13-15/11/2013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1"/>
            <a:ext cx="3505200" cy="36576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1400" b="0" i="0">
                <a:solidFill>
                  <a:schemeClr val="tx2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DIRAC Tutorial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1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 b="0" i="0">
                <a:solidFill>
                  <a:schemeClr val="tx2"/>
                </a:solidFill>
                <a:latin typeface="Verdana"/>
                <a:cs typeface="Verdana"/>
              </a:defRPr>
            </a:lvl1pPr>
          </a:lstStyle>
          <a:p>
            <a:fld id="{78C5528E-F96B-914F-9CCC-3B92A89F83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3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2" name="Picture 11" descr="Dirac_logo_RGB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8505" y="152400"/>
            <a:ext cx="2339809" cy="72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r" rtl="0" eaLnBrk="1" latinLnBrk="0" hangingPunct="1">
        <a:spcBef>
          <a:spcPct val="0"/>
        </a:spcBef>
        <a:buNone/>
        <a:defRPr kumimoji="0" sz="3200" b="0" i="0" kern="1200">
          <a:solidFill>
            <a:schemeClr val="tx2"/>
          </a:solidFill>
          <a:latin typeface="Sansation Bold"/>
          <a:ea typeface="+mj-ea"/>
          <a:cs typeface="Sansation Bold"/>
        </a:defRPr>
      </a:lvl1pPr>
    </p:titleStyle>
    <p:bodyStyle>
      <a:lvl1pPr marL="274320" indent="-274320" algn="just" rtl="0" eaLnBrk="1" latinLnBrk="0" hangingPunct="1">
        <a:spcBef>
          <a:spcPts val="600"/>
        </a:spcBef>
        <a:spcAft>
          <a:spcPts val="600"/>
        </a:spcAft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Sansation Regular"/>
          <a:ea typeface="+mn-ea"/>
          <a:cs typeface="Sansation Regular"/>
        </a:defRPr>
      </a:lvl1pPr>
      <a:lvl2pPr marL="548640" indent="-274320" algn="just" rtl="0" eaLnBrk="1" latinLnBrk="0" hangingPunct="1">
        <a:spcBef>
          <a:spcPts val="500"/>
        </a:spcBef>
        <a:spcAft>
          <a:spcPts val="600"/>
        </a:spcAft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Sansation Regular"/>
          <a:ea typeface="+mn-ea"/>
          <a:cs typeface="Sansation Regular"/>
        </a:defRPr>
      </a:lvl2pPr>
      <a:lvl3pPr marL="822960" indent="-228600" algn="just" rtl="0" eaLnBrk="1" latinLnBrk="0" hangingPunct="1">
        <a:spcBef>
          <a:spcPts val="500"/>
        </a:spcBef>
        <a:spcAft>
          <a:spcPts val="600"/>
        </a:spcAft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Sansation Regular"/>
          <a:ea typeface="+mn-ea"/>
          <a:cs typeface="Sansation Regular"/>
        </a:defRPr>
      </a:lvl3pPr>
      <a:lvl4pPr marL="1097280" indent="-228600" algn="just" rtl="0" eaLnBrk="1" latinLnBrk="0" hangingPunct="1">
        <a:spcBef>
          <a:spcPts val="400"/>
        </a:spcBef>
        <a:spcAft>
          <a:spcPts val="600"/>
        </a:spcAft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Sansation Regular"/>
          <a:ea typeface="+mn-ea"/>
          <a:cs typeface="Sansation Regular"/>
        </a:defRPr>
      </a:lvl4pPr>
      <a:lvl5pPr marL="1371600" indent="-228600" algn="just" rtl="0" eaLnBrk="1" latinLnBrk="0" hangingPunct="1">
        <a:spcBef>
          <a:spcPts val="300"/>
        </a:spcBef>
        <a:spcAft>
          <a:spcPts val="600"/>
        </a:spcAft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Sansation Regular"/>
          <a:ea typeface="+mn-ea"/>
          <a:cs typeface="Sansation Regular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Job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Beijing, 13-15/11/2013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6561" y="343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481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DIRAC Commands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Beijing, 13-15/11/2013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Tutorial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r>
              <a:rPr lang="en-US" dirty="0" smtClean="0"/>
              <a:t>In the directory </a:t>
            </a:r>
            <a:r>
              <a:rPr lang="en-US" i="1" dirty="0" smtClean="0"/>
              <a:t>scripts</a:t>
            </a:r>
            <a:r>
              <a:rPr lang="en-US" dirty="0" smtClean="0"/>
              <a:t> of your DIRAC installation there are a lot of commands that can be used for different purposes:</a:t>
            </a:r>
          </a:p>
          <a:p>
            <a:pPr lvl="1">
              <a:buClr>
                <a:schemeClr val="bg1"/>
              </a:buClr>
            </a:pPr>
            <a:r>
              <a:rPr lang="en-US" dirty="0" smtClean="0"/>
              <a:t>Job Management</a:t>
            </a:r>
          </a:p>
          <a:p>
            <a:pPr lvl="1">
              <a:buClr>
                <a:schemeClr val="bg1"/>
              </a:buClr>
            </a:pPr>
            <a:r>
              <a:rPr lang="en-US" dirty="0" smtClean="0"/>
              <a:t>Data Management</a:t>
            </a:r>
          </a:p>
          <a:p>
            <a:pPr lvl="1">
              <a:buClr>
                <a:schemeClr val="bg1"/>
              </a:buClr>
            </a:pPr>
            <a:r>
              <a:rPr lang="en-US" dirty="0" smtClean="0"/>
              <a:t>Proxy Management</a:t>
            </a:r>
          </a:p>
          <a:p>
            <a:pPr lvl="1">
              <a:buClr>
                <a:schemeClr val="bg1"/>
              </a:buClr>
            </a:pPr>
            <a:r>
              <a:rPr lang="en-US" dirty="0" smtClean="0"/>
              <a:t>Administration of the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55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DIRAC Commands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Beijing, 13-15/11/2013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Tutorial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32198" y="1227665"/>
            <a:ext cx="4041648" cy="643467"/>
          </a:xfrm>
          <a:prstGeom prst="roundRect">
            <a:avLst/>
          </a:prstGeom>
          <a:solidFill>
            <a:srgbClr val="D76710"/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50800" dist="43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DIRAC ADMIN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22872" y="1219200"/>
            <a:ext cx="4114800" cy="643467"/>
          </a:xfrm>
          <a:prstGeom prst="roundRect">
            <a:avLst/>
          </a:prstGeom>
          <a:solidFill>
            <a:srgbClr val="D7671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DIRAC WMS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871132"/>
            <a:ext cx="4041648" cy="452431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err="1" smtClean="0"/>
              <a:t>dirac-wms-job-attributes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dirac-wms-job-delete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dirac-wms-job-get-input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dirac-wms-job-get-jdl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dirac-wms-job-get-output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dirac-wms-job-get-output-data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dirac-wms-job-kill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dirac-wms-job-logging-info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dirac-wms-job-parameters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dirac-wms-job-peek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dirac-wms-job-reschedule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dirac-wms-job-status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dirac-wms-job-submit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dirac-wms-jobs-select-output-search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dirac-wms-select-jobs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632198" y="1871132"/>
            <a:ext cx="4057650" cy="45243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err="1" smtClean="0"/>
              <a:t>dirac</a:t>
            </a:r>
            <a:r>
              <a:rPr lang="en-US" dirty="0" smtClean="0"/>
              <a:t>-admin-add-group</a:t>
            </a:r>
          </a:p>
          <a:p>
            <a:pPr>
              <a:buNone/>
            </a:pPr>
            <a:r>
              <a:rPr lang="en-US" dirty="0" err="1" smtClean="0"/>
              <a:t>dirac</a:t>
            </a:r>
            <a:r>
              <a:rPr lang="en-US" dirty="0" smtClean="0"/>
              <a:t>-admin-add-host</a:t>
            </a:r>
          </a:p>
          <a:p>
            <a:pPr>
              <a:buNone/>
            </a:pPr>
            <a:r>
              <a:rPr lang="en-US" dirty="0" err="1" smtClean="0"/>
              <a:t>dirac</a:t>
            </a:r>
            <a:r>
              <a:rPr lang="en-US" dirty="0" smtClean="0"/>
              <a:t>-admin-add-site</a:t>
            </a:r>
          </a:p>
          <a:p>
            <a:pPr>
              <a:buNone/>
            </a:pPr>
            <a:r>
              <a:rPr lang="en-US" dirty="0" err="1" smtClean="0"/>
              <a:t>dirac</a:t>
            </a:r>
            <a:r>
              <a:rPr lang="en-US" dirty="0" smtClean="0"/>
              <a:t>-admin-add-user</a:t>
            </a:r>
          </a:p>
          <a:p>
            <a:pPr>
              <a:buNone/>
            </a:pPr>
            <a:r>
              <a:rPr lang="en-US" dirty="0" err="1" smtClean="0"/>
              <a:t>dirac</a:t>
            </a:r>
            <a:r>
              <a:rPr lang="en-US" dirty="0" smtClean="0"/>
              <a:t>-admin-allow-catalog</a:t>
            </a:r>
          </a:p>
          <a:p>
            <a:pPr>
              <a:buNone/>
            </a:pPr>
            <a:r>
              <a:rPr lang="en-US" dirty="0" err="1" smtClean="0"/>
              <a:t>dirac</a:t>
            </a:r>
            <a:r>
              <a:rPr lang="en-US" dirty="0" smtClean="0"/>
              <a:t>-admin-allow-se</a:t>
            </a:r>
          </a:p>
          <a:p>
            <a:pPr>
              <a:buNone/>
            </a:pPr>
            <a:r>
              <a:rPr lang="en-US" dirty="0" err="1" smtClean="0"/>
              <a:t>dirac</a:t>
            </a:r>
            <a:r>
              <a:rPr lang="en-US" dirty="0" smtClean="0"/>
              <a:t>-admin-allow-site</a:t>
            </a:r>
          </a:p>
          <a:p>
            <a:pPr>
              <a:buNone/>
            </a:pPr>
            <a:r>
              <a:rPr lang="en-US" dirty="0" err="1" smtClean="0"/>
              <a:t>dirac</a:t>
            </a:r>
            <a:r>
              <a:rPr lang="en-US" dirty="0" smtClean="0"/>
              <a:t>-admin-ban-catalog</a:t>
            </a:r>
          </a:p>
          <a:p>
            <a:pPr>
              <a:buNone/>
            </a:pPr>
            <a:r>
              <a:rPr lang="en-US" dirty="0" err="1" smtClean="0"/>
              <a:t>dirac</a:t>
            </a:r>
            <a:r>
              <a:rPr lang="en-US" dirty="0" smtClean="0"/>
              <a:t>-admin-ban-se</a:t>
            </a:r>
          </a:p>
          <a:p>
            <a:pPr>
              <a:buNone/>
            </a:pPr>
            <a:r>
              <a:rPr lang="en-US" dirty="0" err="1" smtClean="0"/>
              <a:t>dirac</a:t>
            </a:r>
            <a:r>
              <a:rPr lang="en-US" dirty="0" smtClean="0"/>
              <a:t>-admin-ban-site</a:t>
            </a:r>
          </a:p>
          <a:p>
            <a:pPr>
              <a:buNone/>
            </a:pPr>
            <a:r>
              <a:rPr lang="en-US" dirty="0" err="1" smtClean="0"/>
              <a:t>dirac-admin-bdii-ce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dirac-admin-bdii-site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dirac-admin-ce-info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dirac</a:t>
            </a:r>
            <a:r>
              <a:rPr lang="en-US" dirty="0" smtClean="0"/>
              <a:t>-admin-delete-user</a:t>
            </a:r>
          </a:p>
          <a:p>
            <a:pPr>
              <a:buNone/>
            </a:pPr>
            <a:r>
              <a:rPr lang="en-US" dirty="0" err="1" smtClean="0"/>
              <a:t>dirac</a:t>
            </a:r>
            <a:r>
              <a:rPr lang="en-US" dirty="0" smtClean="0"/>
              <a:t>-admin-externals-versions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621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4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DIRAC Commands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Beijing, 13-15/11/2013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Tutorial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32198" y="1227665"/>
            <a:ext cx="4041648" cy="643467"/>
          </a:xfrm>
          <a:prstGeom prst="roundRect">
            <a:avLst/>
          </a:prstGeom>
          <a:solidFill>
            <a:srgbClr val="D7671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DIRAC PROXY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7200" y="1219200"/>
            <a:ext cx="4041648" cy="643467"/>
          </a:xfrm>
          <a:prstGeom prst="roundRect">
            <a:avLst/>
          </a:prstGeom>
          <a:solidFill>
            <a:srgbClr val="D7671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DIRAC DMS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32198" y="3750733"/>
            <a:ext cx="4041648" cy="643467"/>
          </a:xfrm>
          <a:prstGeom prst="roundRect">
            <a:avLst/>
          </a:prstGeom>
          <a:solidFill>
            <a:srgbClr val="D7671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DIRAC UTILITIES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1871132"/>
            <a:ext cx="4041648" cy="46474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err="1" smtClean="0"/>
              <a:t>dirac-dms-catalog-metadata</a:t>
            </a:r>
            <a:endParaRPr lang="en-US" sz="1600" dirty="0" smtClean="0"/>
          </a:p>
          <a:p>
            <a:pPr>
              <a:buNone/>
            </a:pPr>
            <a:r>
              <a:rPr lang="en-US" sz="1600" dirty="0" err="1" smtClean="0"/>
              <a:t>dirac-dms-change-replica-status</a:t>
            </a:r>
            <a:endParaRPr lang="en-US" sz="1600" dirty="0" smtClean="0"/>
          </a:p>
          <a:p>
            <a:pPr>
              <a:buNone/>
            </a:pPr>
            <a:r>
              <a:rPr lang="en-US" sz="1600" dirty="0" err="1" smtClean="0"/>
              <a:t>dirac-dms-check-file-integrity</a:t>
            </a:r>
            <a:endParaRPr lang="en-US" sz="1600" dirty="0" smtClean="0"/>
          </a:p>
          <a:p>
            <a:pPr>
              <a:buNone/>
            </a:pPr>
            <a:r>
              <a:rPr lang="en-US" sz="1600" dirty="0" err="1" smtClean="0"/>
              <a:t>dirac-dms-clean-directory</a:t>
            </a:r>
            <a:endParaRPr lang="en-US" sz="1600" dirty="0" smtClean="0"/>
          </a:p>
          <a:p>
            <a:pPr>
              <a:buNone/>
            </a:pPr>
            <a:r>
              <a:rPr lang="en-US" sz="1600" dirty="0" err="1" smtClean="0"/>
              <a:t>dirac-dms-data-size</a:t>
            </a:r>
            <a:endParaRPr lang="en-US" sz="1600" dirty="0" smtClean="0"/>
          </a:p>
          <a:p>
            <a:pPr>
              <a:buNone/>
            </a:pPr>
            <a:r>
              <a:rPr lang="en-US" sz="1600" dirty="0" err="1" smtClean="0"/>
              <a:t>dirac-dms-filecatalog-cli</a:t>
            </a:r>
            <a:endParaRPr lang="en-US" sz="1600" dirty="0" smtClean="0"/>
          </a:p>
          <a:p>
            <a:pPr>
              <a:buNone/>
            </a:pPr>
            <a:r>
              <a:rPr lang="en-US" sz="1600" dirty="0" err="1" smtClean="0"/>
              <a:t>dirac-dms-fts-monitor</a:t>
            </a:r>
            <a:endParaRPr lang="en-US" sz="1600" dirty="0" smtClean="0"/>
          </a:p>
          <a:p>
            <a:pPr>
              <a:buNone/>
            </a:pPr>
            <a:r>
              <a:rPr lang="en-US" sz="1600" dirty="0" err="1" smtClean="0"/>
              <a:t>dirac-dms-fts-submit</a:t>
            </a:r>
            <a:endParaRPr lang="en-US" sz="1600" dirty="0" smtClean="0"/>
          </a:p>
          <a:p>
            <a:pPr>
              <a:buNone/>
            </a:pPr>
            <a:r>
              <a:rPr lang="en-US" sz="1600" dirty="0" err="1" smtClean="0"/>
              <a:t>dirac-dms-get-file</a:t>
            </a:r>
            <a:endParaRPr lang="en-US" sz="1600" dirty="0" smtClean="0"/>
          </a:p>
          <a:p>
            <a:pPr>
              <a:buNone/>
            </a:pPr>
            <a:r>
              <a:rPr lang="en-US" sz="1600" dirty="0" err="1" smtClean="0"/>
              <a:t>dirac-dms-get-storage-directories</a:t>
            </a:r>
            <a:endParaRPr lang="en-US" sz="1600" dirty="0" smtClean="0"/>
          </a:p>
          <a:p>
            <a:pPr>
              <a:buNone/>
            </a:pPr>
            <a:r>
              <a:rPr lang="en-US" sz="1600" dirty="0" err="1" smtClean="0"/>
              <a:t>dirac-dms-lfn-accessURL</a:t>
            </a:r>
            <a:endParaRPr lang="en-US" sz="1600" dirty="0" smtClean="0"/>
          </a:p>
          <a:p>
            <a:pPr>
              <a:buNone/>
            </a:pPr>
            <a:r>
              <a:rPr lang="en-US" sz="1600" dirty="0" err="1" smtClean="0"/>
              <a:t>dirac-dms-lfn-logging-info</a:t>
            </a:r>
            <a:endParaRPr lang="en-US" sz="1600" dirty="0" smtClean="0"/>
          </a:p>
          <a:p>
            <a:pPr>
              <a:buNone/>
            </a:pPr>
            <a:r>
              <a:rPr lang="en-US" sz="1600" dirty="0" err="1" smtClean="0"/>
              <a:t>dirac-dms-lfn-metadata</a:t>
            </a:r>
            <a:endParaRPr lang="en-US" sz="1600" dirty="0" smtClean="0"/>
          </a:p>
          <a:p>
            <a:pPr>
              <a:buNone/>
            </a:pPr>
            <a:r>
              <a:rPr lang="en-US" sz="1600" dirty="0" err="1" smtClean="0"/>
              <a:t>dirac-dms-lfn-replicas</a:t>
            </a:r>
            <a:endParaRPr lang="en-US" sz="1600" dirty="0" smtClean="0"/>
          </a:p>
          <a:p>
            <a:pPr>
              <a:buNone/>
            </a:pPr>
            <a:r>
              <a:rPr lang="en-US" sz="1600" dirty="0" err="1" smtClean="0"/>
              <a:t>dirac-dms-pfn-accessURL</a:t>
            </a:r>
            <a:endParaRPr lang="en-US" sz="1600" dirty="0" smtClean="0"/>
          </a:p>
          <a:p>
            <a:pPr>
              <a:buNone/>
            </a:pPr>
            <a:r>
              <a:rPr lang="en-US" sz="1600" dirty="0" err="1" smtClean="0"/>
              <a:t>dirac-dms-pfn-metadata</a:t>
            </a:r>
            <a:endParaRPr lang="en-US" sz="1600" dirty="0" smtClean="0"/>
          </a:p>
          <a:p>
            <a:pPr>
              <a:buNone/>
            </a:pPr>
            <a:r>
              <a:rPr lang="en-US" sz="1600" dirty="0" err="1" smtClean="0"/>
              <a:t>dirac-dms-remove-catalog-files</a:t>
            </a:r>
            <a:endParaRPr lang="en-US" sz="1600" dirty="0" smtClean="0"/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695042" y="1871132"/>
            <a:ext cx="3978804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err="1" smtClean="0"/>
              <a:t>dirac</a:t>
            </a:r>
            <a:r>
              <a:rPr lang="en-US" dirty="0" smtClean="0"/>
              <a:t>-proxy-get-uploaded-info</a:t>
            </a:r>
          </a:p>
          <a:p>
            <a:pPr>
              <a:buNone/>
            </a:pPr>
            <a:r>
              <a:rPr lang="en-US" dirty="0" err="1" smtClean="0"/>
              <a:t>dirac</a:t>
            </a:r>
            <a:r>
              <a:rPr lang="en-US" dirty="0" smtClean="0"/>
              <a:t>-proxy-info</a:t>
            </a:r>
          </a:p>
          <a:p>
            <a:pPr>
              <a:buNone/>
            </a:pPr>
            <a:r>
              <a:rPr lang="en-US" dirty="0" err="1" smtClean="0"/>
              <a:t>dirac</a:t>
            </a:r>
            <a:r>
              <a:rPr lang="en-US" dirty="0" smtClean="0"/>
              <a:t>-proxy-init</a:t>
            </a:r>
          </a:p>
          <a:p>
            <a:pPr>
              <a:buNone/>
            </a:pPr>
            <a:r>
              <a:rPr lang="en-US" dirty="0" err="1" smtClean="0"/>
              <a:t>dirac</a:t>
            </a:r>
            <a:r>
              <a:rPr lang="en-US" dirty="0" smtClean="0"/>
              <a:t>-proxy-upload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32198" y="4456456"/>
            <a:ext cx="4041648" cy="1477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err="1" smtClean="0"/>
              <a:t>dirac</a:t>
            </a:r>
            <a:r>
              <a:rPr lang="en-US" dirty="0" smtClean="0"/>
              <a:t>-platform</a:t>
            </a:r>
          </a:p>
          <a:p>
            <a:pPr>
              <a:buNone/>
            </a:pPr>
            <a:r>
              <a:rPr lang="en-US" dirty="0" err="1" smtClean="0"/>
              <a:t>dirac-rss-reassign-token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dirac-rss-renew-token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dirac</a:t>
            </a:r>
            <a:r>
              <a:rPr lang="en-US" dirty="0" smtClean="0"/>
              <a:t>-service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846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4" grpId="0" animBg="1"/>
      <p:bldP spid="17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0248" y="1827889"/>
            <a:ext cx="8229600" cy="491067"/>
          </a:xfrm>
          <a:prstGeom prst="rect">
            <a:avLst/>
          </a:prstGeom>
          <a:solidFill>
            <a:srgbClr val="D7671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DIRAC Commands: </a:t>
            </a:r>
            <a:br>
              <a:rPr lang="en-US" dirty="0" smtClean="0"/>
            </a:br>
            <a:r>
              <a:rPr lang="en-US" dirty="0" smtClean="0"/>
              <a:t>Sending Jobs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Beijing, 13-15/11/2013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Tutorial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command used to submit jobs using DIRAC is:</a:t>
            </a:r>
          </a:p>
          <a:p>
            <a:pPr>
              <a:buNone/>
            </a:pPr>
            <a:r>
              <a:rPr lang="en-US" b="1" i="1" dirty="0" err="1" smtClean="0">
                <a:solidFill>
                  <a:srgbClr val="000000"/>
                </a:solidFill>
                <a:latin typeface="Courier"/>
                <a:cs typeface="Courier"/>
              </a:rPr>
              <a:t>dirac-wms-job-submit</a:t>
            </a:r>
            <a:r>
              <a:rPr lang="en-US" b="1" i="1" dirty="0" smtClean="0">
                <a:solidFill>
                  <a:srgbClr val="000000"/>
                </a:solidFill>
                <a:latin typeface="Courier"/>
                <a:cs typeface="Courier"/>
              </a:rPr>
              <a:t>  &lt;JDL&gt;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000" b="1" i="1" dirty="0" smtClean="0">
                <a:latin typeface="Courier"/>
                <a:cs typeface="Courier"/>
              </a:rPr>
              <a:t>$ </a:t>
            </a:r>
            <a:r>
              <a:rPr lang="en-US" sz="2400" b="1" i="1" dirty="0" err="1" smtClean="0">
                <a:solidFill>
                  <a:srgbClr val="000000"/>
                </a:solidFill>
                <a:latin typeface="Courier"/>
                <a:cs typeface="Courier"/>
              </a:rPr>
              <a:t>dirac-wms-job-submit</a:t>
            </a:r>
            <a:r>
              <a:rPr lang="en-US" sz="2400" b="1" i="1" dirty="0" smtClean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Courier"/>
                <a:cs typeface="Courier"/>
              </a:rPr>
              <a:t>Simple.jdl</a:t>
            </a:r>
            <a:r>
              <a:rPr lang="en-US" sz="2400" b="1" i="1" dirty="0" smtClean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endParaRPr lang="en-US" sz="2000" b="1" i="1" dirty="0" smtClean="0">
              <a:solidFill>
                <a:srgbClr val="000000"/>
              </a:solidFill>
              <a:latin typeface="Courier"/>
              <a:cs typeface="Courier"/>
            </a:endParaRPr>
          </a:p>
          <a:p>
            <a:pPr>
              <a:buNone/>
            </a:pPr>
            <a:r>
              <a:rPr lang="en-US" sz="2000" b="1" i="1" dirty="0" err="1" smtClean="0">
                <a:solidFill>
                  <a:srgbClr val="000000"/>
                </a:solidFill>
                <a:latin typeface="Courier"/>
                <a:cs typeface="Courier"/>
              </a:rPr>
              <a:t>JobID</a:t>
            </a:r>
            <a:r>
              <a:rPr lang="en-US" sz="2000" b="1" i="1" dirty="0" smtClean="0">
                <a:solidFill>
                  <a:srgbClr val="000000"/>
                </a:solidFill>
                <a:latin typeface="Courier"/>
                <a:cs typeface="Courier"/>
              </a:rPr>
              <a:t> = 11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147279" y="3930697"/>
            <a:ext cx="893137" cy="822960"/>
            <a:chOff x="1853672" y="3396539"/>
            <a:chExt cx="893137" cy="822960"/>
          </a:xfrm>
        </p:grpSpPr>
        <p:sp>
          <p:nvSpPr>
            <p:cNvPr id="11" name="Left Arrow 10"/>
            <p:cNvSpPr/>
            <p:nvPr/>
          </p:nvSpPr>
          <p:spPr>
            <a:xfrm rot="2115963">
              <a:off x="1853672" y="3396539"/>
              <a:ext cx="888970" cy="822960"/>
            </a:xfrm>
            <a:prstGeom prst="leftArrow">
              <a:avLst/>
            </a:prstGeom>
            <a:solidFill>
              <a:srgbClr val="D7671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1892075" y="3633308"/>
              <a:ext cx="85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Job ID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49661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DIRAC Commands:</a:t>
            </a:r>
            <a:br>
              <a:rPr lang="en-US" dirty="0" smtClean="0"/>
            </a:br>
            <a:r>
              <a:rPr lang="en-US" sz="3600" dirty="0" smtClean="0"/>
              <a:t>Common options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Beijing, 13-15/11/2013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Tutorial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r>
              <a:rPr lang="en-US" dirty="0" smtClean="0"/>
              <a:t>All the DIRAC commands are following the UNIX notation for passing arguments to the command</a:t>
            </a:r>
          </a:p>
          <a:p>
            <a:pPr>
              <a:buClr>
                <a:schemeClr val="bg1"/>
              </a:buClr>
            </a:pPr>
            <a:r>
              <a:rPr lang="en-US" dirty="0" smtClean="0"/>
              <a:t>Some options are common to all the commands:</a:t>
            </a:r>
          </a:p>
          <a:p>
            <a:pPr lvl="1">
              <a:buClr>
                <a:schemeClr val="bg1"/>
              </a:buClr>
              <a:buNone/>
            </a:pPr>
            <a:r>
              <a:rPr lang="en-US" dirty="0" smtClean="0"/>
              <a:t>-</a:t>
            </a:r>
            <a:r>
              <a:rPr lang="en-US" dirty="0" err="1" smtClean="0"/>
              <a:t>o</a:t>
            </a:r>
            <a:r>
              <a:rPr lang="en-US" dirty="0" smtClean="0"/>
              <a:t> to pass any configuration option, e.g.</a:t>
            </a:r>
          </a:p>
          <a:p>
            <a:pPr lvl="2">
              <a:buClr>
                <a:schemeClr val="bg1"/>
              </a:buClr>
              <a:buNone/>
            </a:pPr>
            <a:r>
              <a:rPr lang="en-US" dirty="0" smtClean="0"/>
              <a:t>-</a:t>
            </a:r>
            <a:r>
              <a:rPr lang="en-US" dirty="0" err="1" smtClean="0"/>
              <a:t>o</a:t>
            </a:r>
            <a:r>
              <a:rPr lang="en-US" dirty="0" smtClean="0"/>
              <a:t> /DIRAC/Setup=DIRAC-Production</a:t>
            </a:r>
          </a:p>
          <a:p>
            <a:pPr lvl="1">
              <a:buClr>
                <a:schemeClr val="bg1"/>
              </a:buClr>
              <a:buNone/>
            </a:pPr>
            <a:r>
              <a:rPr lang="en-US" dirty="0" smtClean="0"/>
              <a:t>-</a:t>
            </a:r>
            <a:r>
              <a:rPr lang="en-US" dirty="0" err="1" smtClean="0"/>
              <a:t>d</a:t>
            </a:r>
            <a:r>
              <a:rPr lang="en-US" dirty="0" smtClean="0"/>
              <a:t>, -</a:t>
            </a:r>
            <a:r>
              <a:rPr lang="en-US" dirty="0" err="1" smtClean="0"/>
              <a:t>dd</a:t>
            </a:r>
            <a:r>
              <a:rPr lang="en-US" dirty="0" smtClean="0"/>
              <a:t>, -</a:t>
            </a:r>
            <a:r>
              <a:rPr lang="en-US" dirty="0" err="1" smtClean="0"/>
              <a:t>ddd</a:t>
            </a:r>
            <a:r>
              <a:rPr lang="en-US" dirty="0" smtClean="0"/>
              <a:t> to choose various levels of the output verbosity</a:t>
            </a:r>
          </a:p>
          <a:p>
            <a:pPr lvl="1">
              <a:buClr>
                <a:schemeClr val="bg1"/>
              </a:buClr>
              <a:buNone/>
            </a:pPr>
            <a:r>
              <a:rPr lang="en-US" dirty="0" smtClean="0"/>
              <a:t>-</a:t>
            </a:r>
            <a:r>
              <a:rPr lang="en-US" dirty="0" err="1" smtClean="0"/>
              <a:t>h</a:t>
            </a:r>
            <a:r>
              <a:rPr lang="en-US" dirty="0" smtClean="0"/>
              <a:t> to show help message for the command</a:t>
            </a:r>
          </a:p>
          <a:p>
            <a:pPr>
              <a:buClr>
                <a:schemeClr val="bg1"/>
              </a:buClr>
            </a:pPr>
            <a:r>
              <a:rPr lang="en-US" dirty="0" smtClean="0"/>
              <a:t>In the following there are some examples of commonly used commands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699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1744133"/>
            <a:ext cx="8232648" cy="491067"/>
          </a:xfrm>
          <a:prstGeom prst="rect">
            <a:avLst/>
          </a:prstGeom>
          <a:solidFill>
            <a:srgbClr val="D7671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Dirac Commands: </a:t>
            </a:r>
            <a:br>
              <a:rPr lang="en-US" dirty="0" smtClean="0"/>
            </a:br>
            <a:r>
              <a:rPr lang="en-US" sz="3600" dirty="0" smtClean="0"/>
              <a:t>Job Status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Beijing, 13-15/11/2013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Tutorial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r>
              <a:rPr lang="en-US" dirty="0" smtClean="0"/>
              <a:t>The command used to get the job status is:</a:t>
            </a:r>
          </a:p>
          <a:p>
            <a:pPr>
              <a:buClr>
                <a:schemeClr val="bg1"/>
              </a:buClr>
              <a:buNone/>
            </a:pPr>
            <a:r>
              <a:rPr lang="en-US" b="1" i="1" dirty="0" err="1" smtClean="0">
                <a:solidFill>
                  <a:srgbClr val="000000"/>
                </a:solidFill>
                <a:latin typeface="Courier"/>
                <a:cs typeface="Courier"/>
              </a:rPr>
              <a:t>dirac-wms-job-status</a:t>
            </a:r>
            <a:r>
              <a:rPr lang="en-US" b="1" i="1" dirty="0" smtClean="0">
                <a:solidFill>
                  <a:srgbClr val="000000"/>
                </a:solidFill>
                <a:latin typeface="Courier"/>
                <a:cs typeface="Courier"/>
              </a:rPr>
              <a:t> &lt;</a:t>
            </a:r>
            <a:r>
              <a:rPr lang="en-US" b="1" i="1" dirty="0" err="1" smtClean="0">
                <a:solidFill>
                  <a:srgbClr val="000000"/>
                </a:solidFill>
                <a:latin typeface="Courier"/>
                <a:cs typeface="Courier"/>
              </a:rPr>
              <a:t>Job_ID</a:t>
            </a:r>
            <a:r>
              <a:rPr lang="en-US" b="1" i="1" dirty="0" smtClean="0">
                <a:solidFill>
                  <a:srgbClr val="000000"/>
                </a:solidFill>
                <a:latin typeface="Courier"/>
                <a:cs typeface="Courier"/>
              </a:rPr>
              <a:t>&gt;</a:t>
            </a:r>
          </a:p>
          <a:p>
            <a:pPr>
              <a:buNone/>
            </a:pPr>
            <a:endParaRPr lang="en-US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$ </a:t>
            </a:r>
            <a:r>
              <a:rPr lang="en-US" b="1" i="1" dirty="0" err="1" smtClean="0">
                <a:solidFill>
                  <a:srgbClr val="000000"/>
                </a:solidFill>
                <a:latin typeface="Courier"/>
                <a:cs typeface="Courier"/>
              </a:rPr>
              <a:t>dirac-wms-job-status</a:t>
            </a:r>
            <a:r>
              <a:rPr lang="en-US" b="1" i="1" dirty="0" smtClean="0">
                <a:solidFill>
                  <a:srgbClr val="000000"/>
                </a:solidFill>
                <a:latin typeface="Courier"/>
                <a:cs typeface="Courier"/>
              </a:rPr>
              <a:t> 11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  </a:t>
            </a:r>
            <a:r>
              <a:rPr lang="en-US" dirty="0" err="1" smtClean="0">
                <a:latin typeface="Courier"/>
                <a:cs typeface="Courier"/>
              </a:rPr>
              <a:t>JobID</a:t>
            </a:r>
            <a:r>
              <a:rPr lang="en-US" dirty="0" smtClean="0">
                <a:latin typeface="Courier"/>
                <a:cs typeface="Courier"/>
              </a:rPr>
              <a:t>=11 Status=Waiting;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  </a:t>
            </a:r>
            <a:r>
              <a:rPr lang="en-US" dirty="0" err="1" smtClean="0">
                <a:latin typeface="Courier"/>
                <a:cs typeface="Courier"/>
              </a:rPr>
              <a:t>MinorStatus</a:t>
            </a:r>
            <a:r>
              <a:rPr lang="en-US" dirty="0" smtClean="0">
                <a:latin typeface="Courier"/>
                <a:cs typeface="Courier"/>
              </a:rPr>
              <a:t>=Pilot Agent Submission;     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  Site=ANY;</a:t>
            </a:r>
            <a:endParaRPr lang="en-US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928305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1932681"/>
            <a:ext cx="8232648" cy="440267"/>
          </a:xfrm>
          <a:prstGeom prst="rect">
            <a:avLst/>
          </a:prstGeom>
          <a:solidFill>
            <a:srgbClr val="D7671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Dirac Commands: </a:t>
            </a:r>
            <a:br>
              <a:rPr lang="en-US" dirty="0" smtClean="0"/>
            </a:br>
            <a:r>
              <a:rPr lang="en-US" dirty="0" smtClean="0"/>
              <a:t>Job Retrieval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Beijing, 13-15/11/2013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Tutorial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Clr>
                <a:schemeClr val="bg1"/>
              </a:buClr>
            </a:pPr>
            <a:r>
              <a:rPr lang="en-US" sz="3700" dirty="0"/>
              <a:t>To retrieve job outputs use the command</a:t>
            </a:r>
            <a:r>
              <a:rPr lang="en-US" sz="3700" dirty="0" smtClean="0"/>
              <a:t>:</a:t>
            </a:r>
            <a:endParaRPr lang="en-US" sz="3700" dirty="0"/>
          </a:p>
          <a:p>
            <a:pPr>
              <a:buNone/>
            </a:pPr>
            <a:endParaRPr lang="en-US" sz="2300" b="1" i="1" dirty="0" smtClean="0">
              <a:solidFill>
                <a:srgbClr val="000000"/>
              </a:solidFill>
              <a:latin typeface="Courier"/>
              <a:cs typeface="Courier"/>
            </a:endParaRPr>
          </a:p>
          <a:p>
            <a:pPr>
              <a:buNone/>
            </a:pPr>
            <a:r>
              <a:rPr lang="en-US" sz="2300" b="1" i="1" dirty="0" err="1" smtClean="0">
                <a:solidFill>
                  <a:srgbClr val="000000"/>
                </a:solidFill>
                <a:latin typeface="Courier"/>
                <a:cs typeface="Courier"/>
              </a:rPr>
              <a:t>dirac</a:t>
            </a:r>
            <a:r>
              <a:rPr lang="en-US" sz="2300" b="1" i="1" dirty="0" smtClean="0">
                <a:solidFill>
                  <a:srgbClr val="000000"/>
                </a:solidFill>
                <a:latin typeface="Courier"/>
                <a:cs typeface="Courier"/>
              </a:rPr>
              <a:t>-</a:t>
            </a:r>
            <a:r>
              <a:rPr lang="en-US" sz="2300" b="1" i="1" dirty="0" err="1" smtClean="0">
                <a:solidFill>
                  <a:srgbClr val="000000"/>
                </a:solidFill>
                <a:latin typeface="Courier"/>
                <a:cs typeface="Courier"/>
              </a:rPr>
              <a:t>wms</a:t>
            </a:r>
            <a:r>
              <a:rPr lang="en-US" sz="2300" b="1" i="1" dirty="0" smtClean="0">
                <a:solidFill>
                  <a:srgbClr val="000000"/>
                </a:solidFill>
                <a:latin typeface="Courier"/>
                <a:cs typeface="Courier"/>
              </a:rPr>
              <a:t>-job-get-output [ --dir </a:t>
            </a:r>
            <a:r>
              <a:rPr lang="en-US" sz="2300" b="1" i="1" dirty="0" err="1" smtClean="0">
                <a:solidFill>
                  <a:srgbClr val="000000"/>
                </a:solidFill>
                <a:latin typeface="Courier"/>
                <a:cs typeface="Courier"/>
              </a:rPr>
              <a:t>output_dir</a:t>
            </a:r>
            <a:r>
              <a:rPr lang="en-US" sz="2300" b="1" i="1" dirty="0" smtClean="0">
                <a:solidFill>
                  <a:srgbClr val="000000"/>
                </a:solidFill>
                <a:latin typeface="Courier"/>
                <a:cs typeface="Courier"/>
              </a:rPr>
              <a:t>] &lt;</a:t>
            </a:r>
            <a:r>
              <a:rPr lang="en-US" sz="2300" b="1" i="1" dirty="0" err="1" smtClean="0">
                <a:solidFill>
                  <a:srgbClr val="000000"/>
                </a:solidFill>
                <a:latin typeface="Courier"/>
                <a:cs typeface="Courier"/>
              </a:rPr>
              <a:t>Job_ID</a:t>
            </a:r>
            <a:r>
              <a:rPr lang="en-US" sz="2300" b="1" i="1" dirty="0" smtClean="0">
                <a:solidFill>
                  <a:srgbClr val="000000"/>
                </a:solidFill>
                <a:latin typeface="Courier"/>
                <a:cs typeface="Courier"/>
              </a:rPr>
              <a:t>&gt; [&lt;</a:t>
            </a:r>
            <a:r>
              <a:rPr lang="en-US" sz="2300" b="1" i="1" dirty="0" err="1" smtClean="0">
                <a:solidFill>
                  <a:srgbClr val="000000"/>
                </a:solidFill>
                <a:latin typeface="Courier"/>
                <a:cs typeface="Courier"/>
              </a:rPr>
              <a:t>Job_ID</a:t>
            </a:r>
            <a:r>
              <a:rPr lang="en-US" sz="2300" b="1" i="1" dirty="0" smtClean="0">
                <a:solidFill>
                  <a:srgbClr val="000000"/>
                </a:solidFill>
                <a:latin typeface="Courier"/>
                <a:cs typeface="Courier"/>
              </a:rPr>
              <a:t>&gt;]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$ </a:t>
            </a:r>
            <a:r>
              <a:rPr lang="en-US" b="1" i="1" dirty="0" err="1" smtClean="0">
                <a:solidFill>
                  <a:srgbClr val="000000"/>
                </a:solidFill>
                <a:latin typeface="Courier"/>
                <a:cs typeface="Courier"/>
              </a:rPr>
              <a:t>dirac-wms-job-get-output</a:t>
            </a:r>
            <a:r>
              <a:rPr lang="en-US" b="1" i="1" dirty="0" smtClean="0">
                <a:solidFill>
                  <a:srgbClr val="000000"/>
                </a:solidFill>
                <a:latin typeface="Courier"/>
                <a:cs typeface="Courier"/>
              </a:rPr>
              <a:t> --dir </a:t>
            </a:r>
            <a:r>
              <a:rPr lang="en-US" b="1" i="1" dirty="0" err="1" smtClean="0">
                <a:solidFill>
                  <a:srgbClr val="000000"/>
                </a:solidFill>
                <a:latin typeface="Courier"/>
                <a:cs typeface="Courier"/>
              </a:rPr>
              <a:t>this_dir</a:t>
            </a:r>
            <a:r>
              <a:rPr lang="en-US" b="1" i="1" dirty="0" smtClean="0">
                <a:solidFill>
                  <a:srgbClr val="000000"/>
                </a:solidFill>
                <a:latin typeface="Courier"/>
                <a:cs typeface="Courier"/>
              </a:rPr>
              <a:t> 470 469 468</a:t>
            </a:r>
          </a:p>
          <a:p>
            <a:pPr>
              <a:buNone/>
            </a:pPr>
            <a:r>
              <a:rPr lang="en-US" b="1" i="1" dirty="0" smtClean="0">
                <a:solidFill>
                  <a:srgbClr val="000000"/>
                </a:solidFill>
                <a:latin typeface="Courier"/>
                <a:cs typeface="Courier"/>
              </a:rPr>
              <a:t>$ </a:t>
            </a:r>
            <a:r>
              <a:rPr lang="en-US" b="1" i="1" dirty="0" err="1" smtClean="0">
                <a:solidFill>
                  <a:srgbClr val="000000"/>
                </a:solidFill>
                <a:latin typeface="Courier"/>
                <a:cs typeface="Courier"/>
              </a:rPr>
              <a:t>ls</a:t>
            </a:r>
            <a:r>
              <a:rPr lang="en-US" b="1" i="1" dirty="0" smtClean="0">
                <a:solidFill>
                  <a:srgbClr val="000000"/>
                </a:solidFill>
                <a:latin typeface="Courier"/>
                <a:cs typeface="Courier"/>
              </a:rPr>
              <a:t> -la </a:t>
            </a:r>
            <a:r>
              <a:rPr lang="en-US" b="1" i="1" dirty="0" err="1" smtClean="0">
                <a:solidFill>
                  <a:srgbClr val="000000"/>
                </a:solidFill>
                <a:latin typeface="Courier"/>
                <a:cs typeface="Courier"/>
              </a:rPr>
              <a:t>this_dir</a:t>
            </a:r>
            <a:r>
              <a:rPr lang="en-US" b="1" i="1" dirty="0" smtClean="0">
                <a:solidFill>
                  <a:srgbClr val="000000"/>
                </a:solidFill>
                <a:latin typeface="Courier"/>
                <a:cs typeface="Courier"/>
              </a:rPr>
              <a:t>/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total 20</a:t>
            </a:r>
          </a:p>
          <a:p>
            <a:pPr>
              <a:buNone/>
            </a:pPr>
            <a:r>
              <a:rPr lang="en-US" dirty="0" err="1" smtClean="0">
                <a:latin typeface="Courier"/>
                <a:cs typeface="Courier"/>
              </a:rPr>
              <a:t>drwxr-xr-x</a:t>
            </a:r>
            <a:r>
              <a:rPr lang="en-US" dirty="0" smtClean="0">
                <a:latin typeface="Courier"/>
                <a:cs typeface="Courier"/>
              </a:rPr>
              <a:t> 5 </a:t>
            </a:r>
            <a:r>
              <a:rPr lang="en-US" dirty="0" err="1" smtClean="0">
                <a:latin typeface="Courier"/>
                <a:cs typeface="Courier"/>
              </a:rPr>
              <a:t>hamar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dirac</a:t>
            </a:r>
            <a:r>
              <a:rPr lang="en-US" dirty="0" smtClean="0">
                <a:latin typeface="Courier"/>
                <a:cs typeface="Courier"/>
              </a:rPr>
              <a:t> 4096 Oct 26 19:02 .</a:t>
            </a:r>
          </a:p>
          <a:p>
            <a:pPr>
              <a:buNone/>
            </a:pPr>
            <a:r>
              <a:rPr lang="en-US" dirty="0" err="1" smtClean="0">
                <a:latin typeface="Courier"/>
                <a:cs typeface="Courier"/>
              </a:rPr>
              <a:t>drwxr-xr-x</a:t>
            </a:r>
            <a:r>
              <a:rPr lang="en-US" dirty="0" smtClean="0">
                <a:latin typeface="Courier"/>
                <a:cs typeface="Courier"/>
              </a:rPr>
              <a:t> 3 </a:t>
            </a:r>
            <a:r>
              <a:rPr lang="en-US" dirty="0" err="1" smtClean="0">
                <a:latin typeface="Courier"/>
                <a:cs typeface="Courier"/>
              </a:rPr>
              <a:t>hamar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dirac</a:t>
            </a:r>
            <a:r>
              <a:rPr lang="en-US" dirty="0" smtClean="0">
                <a:latin typeface="Courier"/>
                <a:cs typeface="Courier"/>
              </a:rPr>
              <a:t> 4096 Oct 26 19:02 ..</a:t>
            </a:r>
          </a:p>
          <a:p>
            <a:pPr>
              <a:buNone/>
            </a:pPr>
            <a:r>
              <a:rPr lang="en-US" dirty="0" err="1" smtClean="0">
                <a:latin typeface="Courier"/>
                <a:cs typeface="Courier"/>
              </a:rPr>
              <a:t>drwxr-xr-x</a:t>
            </a:r>
            <a:r>
              <a:rPr lang="en-US" dirty="0" smtClean="0">
                <a:latin typeface="Courier"/>
                <a:cs typeface="Courier"/>
              </a:rPr>
              <a:t> 2 </a:t>
            </a:r>
            <a:r>
              <a:rPr lang="en-US" dirty="0" err="1" smtClean="0">
                <a:latin typeface="Courier"/>
                <a:cs typeface="Courier"/>
              </a:rPr>
              <a:t>hamar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dirac</a:t>
            </a:r>
            <a:r>
              <a:rPr lang="en-US" dirty="0" smtClean="0">
                <a:latin typeface="Courier"/>
                <a:cs typeface="Courier"/>
              </a:rPr>
              <a:t> 4096 Oct 26 19:02 468</a:t>
            </a:r>
          </a:p>
          <a:p>
            <a:pPr>
              <a:buNone/>
            </a:pPr>
            <a:r>
              <a:rPr lang="en-US" dirty="0" err="1" smtClean="0">
                <a:latin typeface="Courier"/>
                <a:cs typeface="Courier"/>
              </a:rPr>
              <a:t>drwxr-xr-x</a:t>
            </a:r>
            <a:r>
              <a:rPr lang="en-US" dirty="0" smtClean="0">
                <a:latin typeface="Courier"/>
                <a:cs typeface="Courier"/>
              </a:rPr>
              <a:t> 2 </a:t>
            </a:r>
            <a:r>
              <a:rPr lang="en-US" dirty="0" err="1" smtClean="0">
                <a:latin typeface="Courier"/>
                <a:cs typeface="Courier"/>
              </a:rPr>
              <a:t>hamar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dirac</a:t>
            </a:r>
            <a:r>
              <a:rPr lang="en-US" dirty="0" smtClean="0">
                <a:latin typeface="Courier"/>
                <a:cs typeface="Courier"/>
              </a:rPr>
              <a:t> 4096 Oct 26 19:02 469</a:t>
            </a:r>
          </a:p>
          <a:p>
            <a:pPr>
              <a:buNone/>
            </a:pPr>
            <a:r>
              <a:rPr lang="en-US" dirty="0" err="1" smtClean="0">
                <a:latin typeface="Courier"/>
                <a:cs typeface="Courier"/>
              </a:rPr>
              <a:t>drwxr-xr-x</a:t>
            </a:r>
            <a:r>
              <a:rPr lang="en-US" dirty="0" smtClean="0">
                <a:latin typeface="Courier"/>
                <a:cs typeface="Courier"/>
              </a:rPr>
              <a:t> 2 </a:t>
            </a:r>
            <a:r>
              <a:rPr lang="en-US" dirty="0" err="1" smtClean="0">
                <a:latin typeface="Courier"/>
                <a:cs typeface="Courier"/>
              </a:rPr>
              <a:t>hamar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dirac</a:t>
            </a:r>
            <a:r>
              <a:rPr lang="en-US" dirty="0" smtClean="0">
                <a:latin typeface="Courier"/>
                <a:cs typeface="Courier"/>
              </a:rPr>
              <a:t> 4096 Oct 26 19:02 470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32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Dirac Commands: </a:t>
            </a:r>
            <a:br>
              <a:rPr lang="en-US" dirty="0" smtClean="0"/>
            </a:br>
            <a:r>
              <a:rPr lang="en-US" dirty="0" smtClean="0"/>
              <a:t>Job Retrieval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Beijing, 13-15/11/2013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Tutorial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1" name="Content Placeholder 10" descr="salida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12030" r="120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3237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Tutorial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Beijing, 13-15/11/2013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Tutorial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4035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bg1"/>
              </a:buClr>
            </a:pPr>
            <a:r>
              <a:rPr lang="en-GB" dirty="0" smtClean="0"/>
              <a:t>Submit “Hello World” job with Web Launchpad</a:t>
            </a:r>
          </a:p>
          <a:p>
            <a:pPr lvl="1">
              <a:buClr>
                <a:schemeClr val="bg1"/>
              </a:buClr>
            </a:pPr>
            <a:r>
              <a:rPr lang="en-GB" dirty="0" smtClean="0"/>
              <a:t>Monitor it</a:t>
            </a:r>
          </a:p>
          <a:p>
            <a:pPr lvl="1">
              <a:buClr>
                <a:schemeClr val="bg1"/>
              </a:buClr>
            </a:pPr>
            <a:r>
              <a:rPr lang="en-GB" dirty="0" smtClean="0"/>
              <a:t>Get results in the Web browser</a:t>
            </a:r>
          </a:p>
          <a:p>
            <a:pPr>
              <a:buClr>
                <a:schemeClr val="bg1"/>
              </a:buClr>
            </a:pPr>
            <a:r>
              <a:rPr lang="en-GB" dirty="0"/>
              <a:t>Submit “Hello World” job with </a:t>
            </a:r>
            <a:r>
              <a:rPr lang="en-GB" dirty="0" smtClean="0"/>
              <a:t>command line tools</a:t>
            </a:r>
          </a:p>
          <a:p>
            <a:pPr lvl="1">
              <a:buClr>
                <a:schemeClr val="bg1"/>
              </a:buClr>
            </a:pPr>
            <a:r>
              <a:rPr lang="en-GB" dirty="0" smtClean="0"/>
              <a:t>Edit JDL</a:t>
            </a:r>
            <a:endParaRPr lang="en-GB" dirty="0"/>
          </a:p>
          <a:p>
            <a:pPr lvl="1">
              <a:buClr>
                <a:schemeClr val="bg1"/>
              </a:buClr>
            </a:pPr>
            <a:r>
              <a:rPr lang="en-GB" dirty="0"/>
              <a:t>Monitor it</a:t>
            </a:r>
          </a:p>
          <a:p>
            <a:pPr lvl="1">
              <a:buClr>
                <a:schemeClr val="bg1"/>
              </a:buClr>
            </a:pPr>
            <a:r>
              <a:rPr lang="en-GB" dirty="0"/>
              <a:t>Get results </a:t>
            </a:r>
            <a:r>
              <a:rPr lang="en-GB" dirty="0" smtClean="0"/>
              <a:t>with command line tools</a:t>
            </a:r>
          </a:p>
          <a:p>
            <a:pPr>
              <a:buClr>
                <a:schemeClr val="bg1"/>
              </a:buClr>
            </a:pPr>
            <a:r>
              <a:rPr lang="en-GB" dirty="0" smtClean="0"/>
              <a:t>Goals</a:t>
            </a:r>
          </a:p>
          <a:p>
            <a:pPr lvl="1">
              <a:buClr>
                <a:schemeClr val="bg1"/>
              </a:buClr>
            </a:pPr>
            <a:r>
              <a:rPr lang="en-GB" dirty="0" smtClean="0"/>
              <a:t>Understand job description</a:t>
            </a:r>
          </a:p>
          <a:p>
            <a:pPr lvl="1">
              <a:buClr>
                <a:schemeClr val="bg1"/>
              </a:buClr>
            </a:pPr>
            <a:r>
              <a:rPr lang="en-GB" dirty="0" smtClean="0"/>
              <a:t>Understanding job Web monitoring and manipulation tools</a:t>
            </a:r>
          </a:p>
          <a:p>
            <a:pPr>
              <a:buClr>
                <a:schemeClr val="bg1"/>
              </a:buClr>
            </a:pPr>
            <a:endParaRPr lang="en-GB" dirty="0" smtClean="0"/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47212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Beijing, 13-15/11/2013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Tutorial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US" sz="2400" dirty="0" smtClean="0"/>
              <a:t>DIRAC JDL</a:t>
            </a:r>
          </a:p>
          <a:p>
            <a:pPr>
              <a:buClr>
                <a:schemeClr val="bg1"/>
              </a:buClr>
            </a:pPr>
            <a:r>
              <a:rPr lang="en-US" sz="2400" dirty="0" smtClean="0"/>
              <a:t>DIRAC Commands</a:t>
            </a:r>
          </a:p>
          <a:p>
            <a:pPr>
              <a:buClr>
                <a:schemeClr val="bg1"/>
              </a:buClr>
            </a:pPr>
            <a:r>
              <a:rPr lang="en-US" dirty="0" smtClean="0"/>
              <a:t>Tutorial Exercises </a:t>
            </a:r>
          </a:p>
          <a:p>
            <a:pPr>
              <a:buClr>
                <a:schemeClr val="bg1"/>
              </a:buClr>
            </a:pPr>
            <a:r>
              <a:rPr lang="en-US" dirty="0" smtClean="0"/>
              <a:t>What do you have learned?</a:t>
            </a:r>
          </a:p>
        </p:txBody>
      </p:sp>
    </p:spTree>
    <p:extLst>
      <p:ext uri="{BB962C8B-B14F-4D97-AF65-F5344CB8AC3E}">
        <p14:creationId xmlns:p14="http://schemas.microsoft.com/office/powerpoint/2010/main" val="1129183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Job Description Language (JDL)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Beijing, 13-15/11/2013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Tutorial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r>
              <a:rPr lang="en-US" dirty="0" smtClean="0"/>
              <a:t>JDL is the language used to specify the characteristics and resources required by the job.  </a:t>
            </a:r>
          </a:p>
          <a:p>
            <a:pPr>
              <a:buClr>
                <a:schemeClr val="bg1"/>
              </a:buClr>
            </a:pPr>
            <a:r>
              <a:rPr lang="en-US" dirty="0" smtClean="0"/>
              <a:t>For example:</a:t>
            </a:r>
          </a:p>
          <a:p>
            <a:pPr lvl="1">
              <a:buClr>
                <a:schemeClr val="bg1"/>
              </a:buClr>
            </a:pPr>
            <a:r>
              <a:rPr lang="en-US" dirty="0" smtClean="0"/>
              <a:t> Executable to run and its parameters.</a:t>
            </a:r>
          </a:p>
          <a:p>
            <a:pPr lvl="1">
              <a:buClr>
                <a:schemeClr val="bg1"/>
              </a:buClr>
            </a:pPr>
            <a:r>
              <a:rPr lang="en-US" dirty="0" smtClean="0"/>
              <a:t> Files to be moved to and from the Worker Node</a:t>
            </a:r>
          </a:p>
          <a:p>
            <a:pPr lvl="2">
              <a:buClr>
                <a:schemeClr val="bg1"/>
              </a:buClr>
            </a:pPr>
            <a:r>
              <a:rPr lang="en-US" dirty="0" smtClean="0"/>
              <a:t>Input files</a:t>
            </a:r>
          </a:p>
          <a:p>
            <a:pPr lvl="2">
              <a:buClr>
                <a:schemeClr val="bg1"/>
              </a:buClr>
            </a:pPr>
            <a:r>
              <a:rPr lang="en-US" dirty="0" smtClean="0"/>
              <a:t>Grid files</a:t>
            </a:r>
          </a:p>
          <a:p>
            <a:pPr lvl="1">
              <a:buClr>
                <a:schemeClr val="bg1"/>
              </a:buClr>
            </a:pPr>
            <a:r>
              <a:rPr lang="en-US" dirty="0" smtClean="0"/>
              <a:t> and any requirements.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060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with gLite JDLs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Beijing, 13-15/11/2013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Tutorial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r>
              <a:rPr lang="en-US" dirty="0" smtClean="0"/>
              <a:t>DIRAC is not using JDLs internally, DIRAC transforms the user JDL to DIRAC internal conventions.</a:t>
            </a:r>
          </a:p>
          <a:p>
            <a:pPr lvl="1">
              <a:buClr>
                <a:schemeClr val="bg1"/>
              </a:buClr>
            </a:pPr>
            <a:r>
              <a:rPr lang="en-US" dirty="0" smtClean="0"/>
              <a:t>Using DIRAC specific matching mechanism for job to resources mapping</a:t>
            </a:r>
          </a:p>
          <a:p>
            <a:pPr>
              <a:buClr>
                <a:schemeClr val="bg1"/>
              </a:buClr>
            </a:pPr>
            <a:r>
              <a:rPr lang="en-US" dirty="0" smtClean="0"/>
              <a:t>Not all the JDLs attributes are allowed in DIRAC.</a:t>
            </a:r>
          </a:p>
          <a:p>
            <a:pPr lvl="1">
              <a:buClr>
                <a:schemeClr val="bg1"/>
              </a:buClr>
            </a:pPr>
            <a:r>
              <a:rPr lang="en-US" dirty="0" smtClean="0"/>
              <a:t>In particular, there is no Requirements JDL attribute.</a:t>
            </a:r>
          </a:p>
          <a:p>
            <a:pPr>
              <a:buClr>
                <a:schemeClr val="bg1"/>
              </a:buClr>
            </a:pPr>
            <a:r>
              <a:rPr lang="en-US" dirty="0" smtClean="0"/>
              <a:t> Some attributes are interpreted as requirements </a:t>
            </a:r>
          </a:p>
          <a:p>
            <a:pPr lvl="2">
              <a:buClr>
                <a:schemeClr val="bg1"/>
              </a:buClr>
            </a:pPr>
            <a:r>
              <a:rPr lang="en-US" dirty="0" smtClean="0"/>
              <a:t> E.g. Site, </a:t>
            </a:r>
            <a:r>
              <a:rPr lang="en-US" dirty="0" err="1" smtClean="0"/>
              <a:t>CPUTime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403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JDLs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Beijing, 13-15/11/2013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Tutorial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r>
              <a:rPr lang="en-US" dirty="0" smtClean="0"/>
              <a:t>The JDL syntax consists of statements ended by a semicolon, like: </a:t>
            </a:r>
          </a:p>
          <a:p>
            <a:pPr algn="ctr">
              <a:buClr>
                <a:schemeClr val="bg1"/>
              </a:buClr>
              <a:buNone/>
            </a:pPr>
            <a:r>
              <a:rPr lang="en-US" b="1" i="1" dirty="0" smtClean="0">
                <a:solidFill>
                  <a:srgbClr val="000000"/>
                </a:solidFill>
                <a:latin typeface="Courier"/>
                <a:cs typeface="Courier"/>
              </a:rPr>
              <a:t>attribute = value;</a:t>
            </a:r>
          </a:p>
          <a:p>
            <a:pPr algn="ctr">
              <a:buClr>
                <a:schemeClr val="bg1"/>
              </a:buClr>
              <a:buNone/>
            </a:pPr>
            <a:r>
              <a:rPr lang="en-US" dirty="0" smtClean="0">
                <a:solidFill>
                  <a:srgbClr val="000090"/>
                </a:solidFill>
              </a:rPr>
              <a:t> </a:t>
            </a:r>
          </a:p>
          <a:p>
            <a:pPr>
              <a:buClr>
                <a:schemeClr val="bg1"/>
              </a:buClr>
            </a:pPr>
            <a:r>
              <a:rPr lang="en-US" dirty="0" smtClean="0"/>
              <a:t>Literal strings (for values) are enclosed in double quotes.</a:t>
            </a:r>
          </a:p>
          <a:p>
            <a:pPr algn="ctr">
              <a:buClr>
                <a:schemeClr val="bg1"/>
              </a:buClr>
              <a:buNone/>
            </a:pPr>
            <a:r>
              <a:rPr lang="en-US" b="1" i="1" dirty="0" smtClean="0">
                <a:latin typeface="Courier"/>
                <a:cs typeface="Courier"/>
              </a:rPr>
              <a:t>Site = </a:t>
            </a:r>
            <a:r>
              <a:rPr lang="en-US" b="1" i="1" dirty="0" smtClean="0">
                <a:latin typeface="Courier"/>
                <a:cs typeface="Courier"/>
              </a:rPr>
              <a:t>“</a:t>
            </a:r>
            <a:r>
              <a:rPr lang="en-US" b="1" i="1" dirty="0" err="1" smtClean="0">
                <a:latin typeface="Courier"/>
                <a:cs typeface="Courier"/>
              </a:rPr>
              <a:t>EGI</a:t>
            </a:r>
            <a:r>
              <a:rPr lang="en-US" b="1" i="1" dirty="0" err="1" smtClean="0">
                <a:latin typeface="Courier"/>
                <a:cs typeface="Courier"/>
              </a:rPr>
              <a:t>.CPPM.fr</a:t>
            </a:r>
            <a:r>
              <a:rPr lang="en-US" b="1" i="1" dirty="0" smtClean="0">
                <a:latin typeface="Courier"/>
                <a:cs typeface="Courier"/>
              </a:rPr>
              <a:t>”;</a:t>
            </a:r>
          </a:p>
          <a:p>
            <a:pPr algn="ctr">
              <a:buClr>
                <a:schemeClr val="bg1"/>
              </a:buClr>
              <a:buNone/>
            </a:pPr>
            <a:endParaRPr lang="en-US" dirty="0" smtClean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206049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JDLs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Beijing, 13-15/11/2013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Tutorial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Content Placeholder 6" descr="AddParameters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11993" r="119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96103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</a:t>
            </a:r>
            <a:br>
              <a:rPr lang="en-US" dirty="0" smtClean="0"/>
            </a:br>
            <a:r>
              <a:rPr lang="en-US" sz="3600" dirty="0" smtClean="0"/>
              <a:t>Simple JDL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Beijing, 13-15/11/2013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Tutorial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i="1" dirty="0" err="1" smtClean="0">
                <a:solidFill>
                  <a:srgbClr val="000000"/>
                </a:solidFill>
                <a:latin typeface="Courier"/>
                <a:cs typeface="Courier"/>
              </a:rPr>
              <a:t>JobName</a:t>
            </a:r>
            <a:r>
              <a:rPr lang="en-US" b="1" i="1" dirty="0" smtClean="0">
                <a:solidFill>
                  <a:srgbClr val="000000"/>
                </a:solidFill>
                <a:latin typeface="Courier"/>
                <a:cs typeface="Courier"/>
              </a:rPr>
              <a:t> = "</a:t>
            </a:r>
            <a:r>
              <a:rPr lang="en-US" b="1" i="1" dirty="0" err="1" smtClean="0">
                <a:solidFill>
                  <a:srgbClr val="000000"/>
                </a:solidFill>
                <a:latin typeface="Courier"/>
                <a:cs typeface="Courier"/>
              </a:rPr>
              <a:t>Simple_Job</a:t>
            </a:r>
            <a:r>
              <a:rPr lang="en-US" b="1" i="1" dirty="0" smtClean="0">
                <a:solidFill>
                  <a:srgbClr val="000000"/>
                </a:solidFill>
                <a:latin typeface="Courier"/>
                <a:cs typeface="Courier"/>
              </a:rPr>
              <a:t>"; </a:t>
            </a:r>
          </a:p>
          <a:p>
            <a:pPr>
              <a:buNone/>
            </a:pPr>
            <a:r>
              <a:rPr lang="en-US" b="1" i="1" dirty="0" smtClean="0">
                <a:solidFill>
                  <a:srgbClr val="000000"/>
                </a:solidFill>
                <a:latin typeface="Courier"/>
                <a:cs typeface="Courier"/>
              </a:rPr>
              <a:t>Executable = "/bin/</a:t>
            </a:r>
            <a:r>
              <a:rPr lang="en-US" b="1" i="1" dirty="0" err="1" smtClean="0">
                <a:solidFill>
                  <a:srgbClr val="000000"/>
                </a:solidFill>
                <a:latin typeface="Courier"/>
                <a:cs typeface="Courier"/>
              </a:rPr>
              <a:t>ls</a:t>
            </a:r>
            <a:r>
              <a:rPr lang="en-US" b="1" i="1" dirty="0" smtClean="0">
                <a:solidFill>
                  <a:srgbClr val="000000"/>
                </a:solidFill>
                <a:latin typeface="Courier"/>
                <a:cs typeface="Courier"/>
              </a:rPr>
              <a:t>"; *</a:t>
            </a:r>
          </a:p>
          <a:p>
            <a:pPr>
              <a:buNone/>
            </a:pPr>
            <a:r>
              <a:rPr lang="en-US" b="1" i="1" dirty="0" smtClean="0">
                <a:solidFill>
                  <a:srgbClr val="000000"/>
                </a:solidFill>
                <a:latin typeface="Courier"/>
                <a:cs typeface="Courier"/>
              </a:rPr>
              <a:t>Arguments = "-</a:t>
            </a:r>
            <a:r>
              <a:rPr lang="en-US" b="1" i="1" dirty="0" err="1" smtClean="0">
                <a:solidFill>
                  <a:srgbClr val="000000"/>
                </a:solidFill>
                <a:latin typeface="Courier"/>
                <a:cs typeface="Courier"/>
              </a:rPr>
              <a:t>ltr</a:t>
            </a:r>
            <a:r>
              <a:rPr lang="en-US" b="1" i="1" dirty="0" smtClean="0">
                <a:solidFill>
                  <a:srgbClr val="000000"/>
                </a:solidFill>
                <a:latin typeface="Courier"/>
                <a:cs typeface="Courier"/>
              </a:rPr>
              <a:t>";</a:t>
            </a:r>
          </a:p>
          <a:p>
            <a:pPr>
              <a:buNone/>
            </a:pPr>
            <a:r>
              <a:rPr lang="en-US" b="1" i="1" dirty="0" err="1" smtClean="0">
                <a:solidFill>
                  <a:srgbClr val="000000"/>
                </a:solidFill>
                <a:latin typeface="Courier"/>
                <a:cs typeface="Courier"/>
              </a:rPr>
              <a:t>StdOutput</a:t>
            </a:r>
            <a:r>
              <a:rPr lang="en-US" b="1" i="1" dirty="0" smtClean="0">
                <a:solidFill>
                  <a:srgbClr val="000000"/>
                </a:solidFill>
                <a:latin typeface="Courier"/>
                <a:cs typeface="Courier"/>
              </a:rPr>
              <a:t> = "</a:t>
            </a:r>
            <a:r>
              <a:rPr lang="en-US" b="1" i="1" dirty="0" err="1" smtClean="0">
                <a:solidFill>
                  <a:srgbClr val="000000"/>
                </a:solidFill>
                <a:latin typeface="Courier"/>
                <a:cs typeface="Courier"/>
              </a:rPr>
              <a:t>StdOut</a:t>
            </a:r>
            <a:r>
              <a:rPr lang="en-US" b="1" i="1" dirty="0" smtClean="0">
                <a:solidFill>
                  <a:srgbClr val="000000"/>
                </a:solidFill>
                <a:latin typeface="Courier"/>
                <a:cs typeface="Courier"/>
              </a:rPr>
              <a:t>";   *</a:t>
            </a:r>
          </a:p>
          <a:p>
            <a:pPr>
              <a:buNone/>
            </a:pPr>
            <a:r>
              <a:rPr lang="en-US" b="1" i="1" dirty="0" err="1" smtClean="0">
                <a:solidFill>
                  <a:srgbClr val="000000"/>
                </a:solidFill>
                <a:latin typeface="Courier"/>
                <a:cs typeface="Courier"/>
              </a:rPr>
              <a:t>StdError</a:t>
            </a:r>
            <a:r>
              <a:rPr lang="en-US" b="1" i="1" dirty="0" smtClean="0">
                <a:solidFill>
                  <a:srgbClr val="000000"/>
                </a:solidFill>
                <a:latin typeface="Courier"/>
                <a:cs typeface="Courier"/>
              </a:rPr>
              <a:t> = "</a:t>
            </a:r>
            <a:r>
              <a:rPr lang="en-US" b="1" i="1" dirty="0" err="1" smtClean="0">
                <a:solidFill>
                  <a:srgbClr val="000000"/>
                </a:solidFill>
                <a:latin typeface="Courier"/>
                <a:cs typeface="Courier"/>
              </a:rPr>
              <a:t>StdErr</a:t>
            </a:r>
            <a:r>
              <a:rPr lang="en-US" b="1" i="1" dirty="0" smtClean="0">
                <a:solidFill>
                  <a:srgbClr val="000000"/>
                </a:solidFill>
                <a:latin typeface="Courier"/>
                <a:cs typeface="Courier"/>
              </a:rPr>
              <a:t>";    *  </a:t>
            </a:r>
          </a:p>
          <a:p>
            <a:pPr>
              <a:buNone/>
            </a:pPr>
            <a:r>
              <a:rPr lang="en-US" b="1" i="1" dirty="0" err="1" smtClean="0">
                <a:solidFill>
                  <a:srgbClr val="000000"/>
                </a:solidFill>
                <a:latin typeface="Courier"/>
                <a:cs typeface="Courier"/>
              </a:rPr>
              <a:t>OutputSandbox</a:t>
            </a:r>
            <a:r>
              <a:rPr lang="en-US" b="1" i="1" dirty="0" smtClean="0">
                <a:solidFill>
                  <a:srgbClr val="000000"/>
                </a:solidFill>
                <a:latin typeface="Courier"/>
                <a:cs typeface="Courier"/>
              </a:rPr>
              <a:t> = {"</a:t>
            </a:r>
            <a:r>
              <a:rPr lang="en-US" b="1" i="1" dirty="0" err="1" smtClean="0">
                <a:solidFill>
                  <a:srgbClr val="000000"/>
                </a:solidFill>
                <a:latin typeface="Courier"/>
                <a:cs typeface="Courier"/>
              </a:rPr>
              <a:t>StdOut","StdErr</a:t>
            </a:r>
            <a:r>
              <a:rPr lang="en-US" b="1" i="1" dirty="0" smtClean="0">
                <a:solidFill>
                  <a:srgbClr val="000000"/>
                </a:solidFill>
                <a:latin typeface="Courier"/>
                <a:cs typeface="Courier"/>
              </a:rPr>
              <a:t>"}; *</a:t>
            </a:r>
            <a:r>
              <a:rPr lang="en-US" dirty="0" smtClean="0">
                <a:latin typeface="Courier"/>
                <a:cs typeface="Courier"/>
              </a:rPr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 Mandatory attributes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295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br>
              <a:rPr lang="en-US" dirty="0" smtClean="0"/>
            </a:br>
            <a:r>
              <a:rPr lang="en-US" sz="3600" dirty="0" smtClean="0"/>
              <a:t>Simple JDL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Beijing, 13-15/11/2013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Tutorial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SimpleJo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42" y="1206504"/>
            <a:ext cx="8325723" cy="495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08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Monitoring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Beijing, 13-15/11/2013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Tutorial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Content Placeholder 6" descr="JobStatus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11791" r="117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795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RAC template(1)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DIRAC template(1).potx</Template>
  <TotalTime>5912</TotalTime>
  <Words>1247</Words>
  <Application>Microsoft Macintosh PowerPoint</Application>
  <PresentationFormat>Présentation à l'écran (4:3)</PresentationFormat>
  <Paragraphs>210</Paragraphs>
  <Slides>18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DIRAC template(1)</vt:lpstr>
      <vt:lpstr>Job Management</vt:lpstr>
      <vt:lpstr>Overview</vt:lpstr>
      <vt:lpstr>Job Description Language (JDL)</vt:lpstr>
      <vt:lpstr>Differences with gLite JDLs </vt:lpstr>
      <vt:lpstr>JDLs</vt:lpstr>
      <vt:lpstr>JDLs</vt:lpstr>
      <vt:lpstr>Example  Simple JDL</vt:lpstr>
      <vt:lpstr>Example Simple JDL</vt:lpstr>
      <vt:lpstr>Job Monitoring</vt:lpstr>
      <vt:lpstr>DIRAC Commands</vt:lpstr>
      <vt:lpstr>DIRAC Commands </vt:lpstr>
      <vt:lpstr>DIRAC Commands </vt:lpstr>
      <vt:lpstr>DIRAC Commands:  Sending Jobs</vt:lpstr>
      <vt:lpstr>DIRAC Commands: Common options</vt:lpstr>
      <vt:lpstr>Dirac Commands:  Job Status</vt:lpstr>
      <vt:lpstr>Dirac Commands:  Job Retrieval</vt:lpstr>
      <vt:lpstr>Dirac Commands:  Job Retrieval</vt:lpstr>
      <vt:lpstr>Tutorial</vt:lpstr>
    </vt:vector>
  </TitlesOfParts>
  <Manager/>
  <Company>CC-IN2P3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DIRAC Job Management</dc:title>
  <dc:subject/>
  <dc:creator>Vanessa Hamar</dc:creator>
  <cp:keywords/>
  <dc:description/>
  <cp:lastModifiedBy>Vanessa Hamar</cp:lastModifiedBy>
  <cp:revision>86</cp:revision>
  <cp:lastPrinted>2010-12-07T15:46:17Z</cp:lastPrinted>
  <dcterms:created xsi:type="dcterms:W3CDTF">2012-08-16T09:10:30Z</dcterms:created>
  <dcterms:modified xsi:type="dcterms:W3CDTF">2013-11-12T10:15:37Z</dcterms:modified>
  <cp:category/>
</cp:coreProperties>
</file>