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5"/>
  </p:notesMasterIdLst>
  <p:handoutMasterIdLst>
    <p:handoutMasterId r:id="rId16"/>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3A4145"/>
    <a:srgbClr val="67A918"/>
    <a:srgbClr val="E24435"/>
    <a:srgbClr val="3D3D3D"/>
    <a:srgbClr val="FFE292"/>
    <a:srgbClr val="D767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95" autoAdjust="0"/>
    <p:restoredTop sz="94652" autoAdjust="0"/>
  </p:normalViewPr>
  <p:slideViewPr>
    <p:cSldViewPr snapToGrid="0" snapToObjects="1" showGuides="1">
      <p:cViewPr varScale="1">
        <p:scale>
          <a:sx n="72" d="100"/>
          <a:sy n="72" d="100"/>
        </p:scale>
        <p:origin x="-9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5B70F5-5FCD-6F42-AD4C-3DA87ACEA07E}" type="datetimeFigureOut">
              <a:rPr lang="en-US" smtClean="0"/>
              <a:pPr/>
              <a:t>11/14/13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D3D68A-BD87-ED4E-BD15-BEFAF09E13EA}" type="slidenum">
              <a:rPr lang="en-US" smtClean="0"/>
              <a:pPr/>
              <a:t>‹#›</a:t>
            </a:fld>
            <a:endParaRPr lang="en-US"/>
          </a:p>
        </p:txBody>
      </p:sp>
    </p:spTree>
    <p:extLst>
      <p:ext uri="{BB962C8B-B14F-4D97-AF65-F5344CB8AC3E}">
        <p14:creationId xmlns:p14="http://schemas.microsoft.com/office/powerpoint/2010/main" val="20033675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7B52B7-7624-6F46-87F2-2E74AE0AF8A8}" type="datetimeFigureOut">
              <a:rPr lang="en-US" smtClean="0"/>
              <a:pPr/>
              <a:t>11/14/13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FB7E22-437D-7546-ACE8-CAF076CF7C38}" type="slidenum">
              <a:rPr lang="en-US" smtClean="0"/>
              <a:pPr/>
              <a:t>‹#›</a:t>
            </a:fld>
            <a:endParaRPr lang="en-US"/>
          </a:p>
        </p:txBody>
      </p:sp>
    </p:spTree>
    <p:extLst>
      <p:ext uri="{BB962C8B-B14F-4D97-AF65-F5344CB8AC3E}">
        <p14:creationId xmlns:p14="http://schemas.microsoft.com/office/powerpoint/2010/main" val="34931807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FB7E22-437D-7546-ACE8-CAF076CF7C3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FB7E22-437D-7546-ACE8-CAF076CF7C38}"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smtClean="0">
                <a:solidFill>
                  <a:srgbClr val="006600"/>
                </a:solidFill>
                <a:latin typeface="Helvetica" pitchFamily="-111" charset="0"/>
                <a:ea typeface="ＭＳ Ｐゴシック" pitchFamily="-111" charset="-128"/>
              </a:rPr>
              <a:t>Can be single application or complicated </a:t>
            </a:r>
            <a:r>
              <a:rPr lang="en-US" sz="2000" dirty="0" err="1" smtClean="0">
                <a:solidFill>
                  <a:srgbClr val="006600"/>
                </a:solidFill>
                <a:latin typeface="Helvetica" pitchFamily="-111" charset="0"/>
                <a:ea typeface="ＭＳ Ｐゴシック" pitchFamily="-111" charset="-128"/>
              </a:rPr>
              <a:t>DAGs</a:t>
            </a:r>
            <a:r>
              <a:rPr lang="en-US" sz="2000" dirty="0" smtClean="0">
                <a:solidFill>
                  <a:srgbClr val="006600"/>
                </a:solidFill>
                <a:latin typeface="Helvetica" pitchFamily="-111" charset="0"/>
                <a:ea typeface="ＭＳ Ｐゴシック" pitchFamily="-111" charset="-128"/>
              </a:rPr>
              <a:t>  </a:t>
            </a:r>
          </a:p>
          <a:p>
            <a:endParaRPr lang="en-US" dirty="0"/>
          </a:p>
        </p:txBody>
      </p:sp>
      <p:sp>
        <p:nvSpPr>
          <p:cNvPr id="4" name="Slide Number Placeholder 3"/>
          <p:cNvSpPr>
            <a:spLocks noGrp="1"/>
          </p:cNvSpPr>
          <p:nvPr>
            <p:ph type="sldNum" sz="quarter" idx="10"/>
          </p:nvPr>
        </p:nvSpPr>
        <p:spPr/>
        <p:txBody>
          <a:bodyPr/>
          <a:lstStyle/>
          <a:p>
            <a:fld id="{35FB7E22-437D-7546-ACE8-CAF076CF7C38}"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If your job requires files to be present in the working directory of the job you should use the input sandbox mechanism. By using the '</a:t>
            </a:r>
            <a:r>
              <a:rPr lang="en-US" dirty="0" err="1" smtClean="0"/>
              <a:t>setInputSandbox</a:t>
            </a:r>
            <a:r>
              <a:rPr lang="en-US" dirty="0" smtClean="0"/>
              <a:t>' method DIRAC will be instructed to ensure the files provided make it to the eventual working directory of the job. This can be done with the following syntax: </a:t>
            </a:r>
          </a:p>
          <a:p>
            <a:r>
              <a:rPr lang="en-US" dirty="0" err="1" smtClean="0"/>
              <a:t>j.setInputSandbox(['Input.options</a:t>
            </a:r>
            <a:r>
              <a:rPr lang="en-US" dirty="0" smtClean="0"/>
              <a:t>','*.</a:t>
            </a:r>
            <a:r>
              <a:rPr lang="en-US" dirty="0" err="1" smtClean="0"/>
              <a:t>txt','lib</a:t>
            </a:r>
            <a:r>
              <a:rPr lang="en-US" dirty="0" smtClean="0"/>
              <a:t>/']) It is possible to provide files, directories and use wildcards in the provided list. Similarly if you want some files produced by your job to be returned with the job output then they should be included in the output sandbox by using the following: </a:t>
            </a:r>
          </a:p>
          <a:p>
            <a:r>
              <a:rPr lang="en-US" dirty="0" err="1" smtClean="0"/>
              <a:t>j.setOutputSandbox</a:t>
            </a:r>
            <a:r>
              <a:rPr lang="en-US" dirty="0" smtClean="0"/>
              <a:t>(['*.</a:t>
            </a:r>
            <a:r>
              <a:rPr lang="en-US" dirty="0" err="1" smtClean="0"/>
              <a:t>log','summary.data</a:t>
            </a:r>
            <a:r>
              <a:rPr lang="en-US" dirty="0" smtClean="0"/>
              <a:t>']) If your job needs access to input data which is stored on Grid storage elements your job must be instructed to access this data. This can be done by giving your list of input </a:t>
            </a:r>
            <a:r>
              <a:rPr lang="en-US" dirty="0" err="1" smtClean="0"/>
              <a:t>LFNs</a:t>
            </a:r>
            <a:r>
              <a:rPr lang="en-US" dirty="0" smtClean="0"/>
              <a:t> to the '</a:t>
            </a:r>
            <a:r>
              <a:rPr lang="en-US" dirty="0" err="1" smtClean="0"/>
              <a:t>setInputData</a:t>
            </a:r>
            <a:r>
              <a:rPr lang="en-US" dirty="0" smtClean="0"/>
              <a:t>' method: </a:t>
            </a:r>
          </a:p>
          <a:p>
            <a:r>
              <a:rPr lang="en-US" dirty="0" smtClean="0"/>
              <a:t>j.setInputData(['/my/logical/file/name1','/my/logical/file/name2']) When providing this option the job will run at sites which already have this data present. If the data you produce is large and you want to share it with other users and/or you want to use it as input to a later job you should consider setting it as output data. Once the job finished these data files will be uploaded to Grid storage. To set output data and group these files in a logical directory you can use: </a:t>
            </a:r>
          </a:p>
          <a:p>
            <a:r>
              <a:rPr lang="en-US" dirty="0" smtClean="0"/>
              <a:t>j.setOutputData(['output1.data','output2.data'],OutputPath='</a:t>
            </a:r>
            <a:r>
              <a:rPr lang="en-US" dirty="0" err="1" smtClean="0"/>
              <a:t>MyFirstAnalysis</a:t>
            </a:r>
            <a:r>
              <a:rPr lang="en-US" dirty="0" smtClean="0"/>
              <a:t>') This will upload the output1.data and output2.data files with logical file names that contains '</a:t>
            </a:r>
            <a:r>
              <a:rPr lang="en-US" dirty="0" err="1" smtClean="0"/>
              <a:t>MyFirstAnalysis</a:t>
            </a:r>
            <a:r>
              <a:rPr lang="en-US" dirty="0" smtClean="0"/>
              <a:t>' in the path. e.g. /</a:t>
            </a:r>
            <a:r>
              <a:rPr lang="en-US" dirty="0" err="1" smtClean="0"/>
              <a:t>vo/user/initial/username/MyFirstAnalysis</a:t>
            </a:r>
            <a:r>
              <a:rPr lang="en-US" dirty="0" smtClean="0"/>
              <a:t>/.../output1.data. If you want to upload the file to a specific storage element (perhaps at your local institute) you can use the additional '</a:t>
            </a:r>
            <a:r>
              <a:rPr lang="en-US" dirty="0" err="1" smtClean="0"/>
              <a:t>OutputSE</a:t>
            </a:r>
            <a:r>
              <a:rPr lang="en-US" dirty="0" smtClean="0"/>
              <a:t>' option. For example: </a:t>
            </a:r>
          </a:p>
          <a:p>
            <a:r>
              <a:rPr lang="en-US" dirty="0" smtClean="0"/>
              <a:t>j.setOutputData(['output1.data','output2.data'],OutputSE=['Institute-</a:t>
            </a:r>
            <a:r>
              <a:rPr lang="en-US" dirty="0" err="1" smtClean="0"/>
              <a:t>disk'],OutputPath</a:t>
            </a:r>
            <a:r>
              <a:rPr lang="en-US" dirty="0" smtClean="0"/>
              <a:t>='</a:t>
            </a:r>
            <a:r>
              <a:rPr lang="en-US" dirty="0" err="1" smtClean="0"/>
              <a:t>MyFirstAnalysis</a:t>
            </a:r>
            <a:r>
              <a:rPr lang="en-US" dirty="0" smtClean="0"/>
              <a:t>') This </a:t>
            </a:r>
            <a:r>
              <a:rPr lang="en-US" dirty="0" err="1" smtClean="0"/>
              <a:t>practise</a:t>
            </a:r>
            <a:r>
              <a:rPr lang="en-US" dirty="0" smtClean="0"/>
              <a:t> is not recommended as failover mechanisms (which insure your data will be uploaded) are circumvented. </a:t>
            </a:r>
            <a:endParaRPr lang="en-US" dirty="0"/>
          </a:p>
        </p:txBody>
      </p:sp>
      <p:sp>
        <p:nvSpPr>
          <p:cNvPr id="4" name="Slide Number Placeholder 3"/>
          <p:cNvSpPr>
            <a:spLocks noGrp="1"/>
          </p:cNvSpPr>
          <p:nvPr>
            <p:ph type="sldNum" sz="quarter" idx="10"/>
          </p:nvPr>
        </p:nvSpPr>
        <p:spPr/>
        <p:txBody>
          <a:bodyPr/>
          <a:lstStyle/>
          <a:p>
            <a:fld id="{35FB7E22-437D-7546-ACE8-CAF076CF7C38}"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sp>
        <p:nvSpPr>
          <p:cNvPr id="8" name="Title 7"/>
          <p:cNvSpPr>
            <a:spLocks noGrp="1"/>
          </p:cNvSpPr>
          <p:nvPr>
            <p:ph type="ctrTitle"/>
          </p:nvPr>
        </p:nvSpPr>
        <p:spPr>
          <a:xfrm>
            <a:off x="656507" y="2529039"/>
            <a:ext cx="4563256" cy="1622939"/>
          </a:xfrm>
        </p:spPr>
        <p:txBody>
          <a:bodyPr anchor="b" anchorCtr="0">
            <a:normAutofit/>
          </a:bodyPr>
          <a:lstStyle>
            <a:lvl1pPr algn="r">
              <a:defRPr sz="3600">
                <a:solidFill>
                  <a:schemeClr val="tx1"/>
                </a:solidFill>
              </a:defRPr>
            </a:lvl1pPr>
          </a:lstStyle>
          <a:p>
            <a:r>
              <a:rPr kumimoji="0" lang="en-US" smtClean="0"/>
              <a:t>Cliquez et modifiez le titre</a:t>
            </a:r>
            <a:endParaRPr kumimoji="0" lang="en-US" dirty="0"/>
          </a:p>
        </p:txBody>
      </p:sp>
      <p:sp>
        <p:nvSpPr>
          <p:cNvPr id="9" name="Subtitle 8"/>
          <p:cNvSpPr>
            <a:spLocks noGrp="1"/>
          </p:cNvSpPr>
          <p:nvPr>
            <p:ph type="subTitle" idx="1"/>
          </p:nvPr>
        </p:nvSpPr>
        <p:spPr>
          <a:xfrm>
            <a:off x="807180" y="5463387"/>
            <a:ext cx="4412583" cy="1117432"/>
          </a:xfrm>
        </p:spPr>
        <p:txBody>
          <a:bodyPr/>
          <a:lstStyle>
            <a:lvl1pPr marL="0" indent="0" algn="r">
              <a:buNone/>
              <a:defRPr sz="2000">
                <a:solidFill>
                  <a:srgbClr val="3D3D3D"/>
                </a:solidFill>
                <a:latin typeface="Verdana"/>
                <a:ea typeface="+mj-ea"/>
                <a:cs typeface="Verdana"/>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Cliquez pour modifier le style des sous-titres du masque</a:t>
            </a:r>
            <a:endParaRPr kumimoji="0" lang="en-US" dirty="0"/>
          </a:p>
        </p:txBody>
      </p:sp>
      <p:sp>
        <p:nvSpPr>
          <p:cNvPr id="10" name="Rectangle 9"/>
          <p:cNvSpPr/>
          <p:nvPr userDrawn="1"/>
        </p:nvSpPr>
        <p:spPr>
          <a:xfrm>
            <a:off x="5958104" y="0"/>
            <a:ext cx="3194420" cy="4150812"/>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5966628" y="5463387"/>
            <a:ext cx="3194420" cy="1411658"/>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Dirac_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73116" y="4327505"/>
            <a:ext cx="3113348" cy="958031"/>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Cliquez et modifiez le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
        <p:nvSpPr>
          <p:cNvPr id="4" name="Date Placeholder 3"/>
          <p:cNvSpPr>
            <a:spLocks noGrp="1"/>
          </p:cNvSpPr>
          <p:nvPr>
            <p:ph type="dt" sz="half" idx="10"/>
          </p:nvPr>
        </p:nvSpPr>
        <p:spPr/>
        <p:txBody>
          <a:bodyPr/>
          <a:lstStyle/>
          <a:p>
            <a:r>
              <a:rPr lang="en-US" smtClean="0"/>
              <a:t>Beijing, 13-15/11/2013</a:t>
            </a:r>
            <a:endParaRPr lang="en-US"/>
          </a:p>
        </p:txBody>
      </p:sp>
      <p:sp>
        <p:nvSpPr>
          <p:cNvPr id="5" name="Footer Placeholder 4"/>
          <p:cNvSpPr>
            <a:spLocks noGrp="1"/>
          </p:cNvSpPr>
          <p:nvPr>
            <p:ph type="ftr" sz="quarter" idx="11"/>
          </p:nvPr>
        </p:nvSpPr>
        <p:spPr/>
        <p:txBody>
          <a:bodyPr/>
          <a:lstStyle/>
          <a:p>
            <a:r>
              <a:rPr lang="en-US" smtClean="0"/>
              <a:t>DIRAC Tutorial</a:t>
            </a:r>
            <a:endParaRPr lang="en-US"/>
          </a:p>
        </p:txBody>
      </p:sp>
      <p:sp>
        <p:nvSpPr>
          <p:cNvPr id="6" name="Slide Number Placeholder 5"/>
          <p:cNvSpPr>
            <a:spLocks noGrp="1"/>
          </p:cNvSpPr>
          <p:nvPr>
            <p:ph type="sldNum" sz="quarter" idx="12"/>
          </p:nvPr>
        </p:nvSpPr>
        <p:spPr/>
        <p:txBody>
          <a:bodyPr/>
          <a:lstStyle/>
          <a:p>
            <a:fld id="{78C5528E-F96B-914F-9CCC-3B92A89F83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kumimoji="0" lang="en-US" smtClean="0"/>
              <a:t>Cliquez et modifiez le titre</a:t>
            </a:r>
            <a:endParaRPr kumimoji="0"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
        <p:nvSpPr>
          <p:cNvPr id="4" name="Date Placeholder 3"/>
          <p:cNvSpPr>
            <a:spLocks noGrp="1"/>
          </p:cNvSpPr>
          <p:nvPr>
            <p:ph type="dt" sz="half" idx="10"/>
          </p:nvPr>
        </p:nvSpPr>
        <p:spPr/>
        <p:txBody>
          <a:bodyPr/>
          <a:lstStyle/>
          <a:p>
            <a:r>
              <a:rPr lang="en-US" smtClean="0"/>
              <a:t>Beijing, 13-15/11/2013</a:t>
            </a:r>
            <a:endParaRPr lang="en-US"/>
          </a:p>
        </p:txBody>
      </p:sp>
      <p:sp>
        <p:nvSpPr>
          <p:cNvPr id="5" name="Footer Placeholder 4"/>
          <p:cNvSpPr>
            <a:spLocks noGrp="1"/>
          </p:cNvSpPr>
          <p:nvPr>
            <p:ph type="ftr" sz="quarter" idx="11"/>
          </p:nvPr>
        </p:nvSpPr>
        <p:spPr/>
        <p:txBody>
          <a:bodyPr/>
          <a:lstStyle/>
          <a:p>
            <a:r>
              <a:rPr lang="en-US" smtClean="0"/>
              <a:t>DIRAC Tutorial</a:t>
            </a:r>
            <a:endParaRPr lang="en-US"/>
          </a:p>
        </p:txBody>
      </p:sp>
      <p:sp>
        <p:nvSpPr>
          <p:cNvPr id="6" name="Slide Number Placeholder 5"/>
          <p:cNvSpPr>
            <a:spLocks noGrp="1"/>
          </p:cNvSpPr>
          <p:nvPr>
            <p:ph type="sldNum" sz="quarter" idx="12"/>
          </p:nvPr>
        </p:nvSpPr>
        <p:spPr/>
        <p:txBody>
          <a:bodyPr/>
          <a:lstStyle/>
          <a:p>
            <a:fld id="{78C5528E-F96B-914F-9CCC-3B92A89F831B}" type="slidenum">
              <a:rPr lang="en-US" smtClean="0"/>
              <a:pPr/>
              <a:t>‹#›</a:t>
            </a:fld>
            <a:endParaRPr lang="en-US"/>
          </a:p>
        </p:txBody>
      </p:sp>
      <p:sp>
        <p:nvSpPr>
          <p:cNvPr id="7" name="Straight Connector 6"/>
          <p:cNvSpPr>
            <a:spLocks noChangeShapeType="1"/>
          </p:cNvSpPr>
          <p:nvPr/>
        </p:nvSpPr>
        <p:spPr bwMode="auto">
          <a:xfrm>
            <a:off x="457200" y="6353174"/>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Cliquez et modifiez le titre</a:t>
            </a:r>
            <a:endParaRPr kumimoji="0" lang="en-US"/>
          </a:p>
        </p:txBody>
      </p:sp>
      <p:sp>
        <p:nvSpPr>
          <p:cNvPr id="4" name="Date Placeholder 3"/>
          <p:cNvSpPr>
            <a:spLocks noGrp="1"/>
          </p:cNvSpPr>
          <p:nvPr>
            <p:ph type="dt" sz="half" idx="10"/>
          </p:nvPr>
        </p:nvSpPr>
        <p:spPr/>
        <p:txBody>
          <a:bodyPr/>
          <a:lstStyle/>
          <a:p>
            <a:r>
              <a:rPr lang="en-US" smtClean="0"/>
              <a:t>Beijing, 13-15/11/2013</a:t>
            </a:r>
            <a:endParaRPr lang="en-US"/>
          </a:p>
        </p:txBody>
      </p:sp>
      <p:sp>
        <p:nvSpPr>
          <p:cNvPr id="5" name="Footer Placeholder 4"/>
          <p:cNvSpPr>
            <a:spLocks noGrp="1"/>
          </p:cNvSpPr>
          <p:nvPr>
            <p:ph type="ftr" sz="quarter" idx="11"/>
          </p:nvPr>
        </p:nvSpPr>
        <p:spPr/>
        <p:txBody>
          <a:bodyPr/>
          <a:lstStyle/>
          <a:p>
            <a:r>
              <a:rPr lang="en-US" smtClean="0"/>
              <a:t>DIRAC Tutorial</a:t>
            </a:r>
            <a:endParaRPr lang="en-US"/>
          </a:p>
        </p:txBody>
      </p:sp>
      <p:sp>
        <p:nvSpPr>
          <p:cNvPr id="6" name="Slide Number Placeholder 5"/>
          <p:cNvSpPr>
            <a:spLocks noGrp="1"/>
          </p:cNvSpPr>
          <p:nvPr>
            <p:ph type="sldNum" sz="quarter" idx="12"/>
          </p:nvPr>
        </p:nvSpPr>
        <p:spPr/>
        <p:txBody>
          <a:bodyPr/>
          <a:lstStyle/>
          <a:p>
            <a:fld id="{78C5528E-F96B-914F-9CCC-3B92A89F831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lvl2pPr>
              <a:defRPr>
                <a:solidFill>
                  <a:schemeClr val="tx1">
                    <a:lumMod val="85000"/>
                    <a:lumOff val="15000"/>
                  </a:schemeClr>
                </a:solidFill>
              </a:defRPr>
            </a:lvl2pPr>
            <a:lvl3pPr>
              <a:defRPr>
                <a:solidFill>
                  <a:schemeClr val="tx1">
                    <a:lumMod val="75000"/>
                    <a:lumOff val="25000"/>
                  </a:schemeClr>
                </a:solidFill>
              </a:defRPr>
            </a:lvl3p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dirty="0"/>
          </a:p>
        </p:txBody>
      </p:sp>
      <p:cxnSp>
        <p:nvCxnSpPr>
          <p:cNvPr id="7" name="Straight Connector 6"/>
          <p:cNvCxnSpPr/>
          <p:nvPr userDrawn="1"/>
        </p:nvCxnSpPr>
        <p:spPr>
          <a:xfrm>
            <a:off x="2593848" y="1143000"/>
            <a:ext cx="6096000" cy="0"/>
          </a:xfrm>
          <a:prstGeom prst="line">
            <a:avLst/>
          </a:prstGeom>
          <a:ln>
            <a:solidFill>
              <a:srgbClr val="67A918"/>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Cliquez et modifiez le titre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latin typeface="Verdana"/>
                <a:cs typeface="Verdana"/>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Cliquez pour modifier les styles du texte du masque</a:t>
            </a:r>
          </a:p>
        </p:txBody>
      </p:sp>
      <p:sp>
        <p:nvSpPr>
          <p:cNvPr id="4" name="Date Placeholder 3"/>
          <p:cNvSpPr>
            <a:spLocks noGrp="1"/>
          </p:cNvSpPr>
          <p:nvPr>
            <p:ph type="dt" sz="half" idx="10"/>
          </p:nvPr>
        </p:nvSpPr>
        <p:spPr>
          <a:xfrm>
            <a:off x="6400800" y="6355080"/>
            <a:ext cx="2286000" cy="365760"/>
          </a:xfrm>
        </p:spPr>
        <p:txBody>
          <a:bodyPr/>
          <a:lstStyle/>
          <a:p>
            <a:r>
              <a:rPr lang="en-US" smtClean="0"/>
              <a:t>Beijing, 13-15/11/2013</a:t>
            </a:r>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DIRAC Tutorial</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78C5528E-F96B-914F-9CCC-3B92A89F831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8305800" cy="914400"/>
          </a:xfrm>
        </p:spPr>
        <p:txBody>
          <a:bodyPr/>
          <a:lstStyle/>
          <a:p>
            <a:r>
              <a:rPr kumimoji="0" lang="en-US" smtClean="0"/>
              <a:t>Cliquez et modifiez le titre</a:t>
            </a:r>
            <a:endParaRPr kumimoji="0" lang="en-US"/>
          </a:p>
        </p:txBody>
      </p:sp>
      <p:sp>
        <p:nvSpPr>
          <p:cNvPr id="5" name="Date Placeholder 4"/>
          <p:cNvSpPr>
            <a:spLocks noGrp="1"/>
          </p:cNvSpPr>
          <p:nvPr>
            <p:ph type="dt" sz="half" idx="10"/>
          </p:nvPr>
        </p:nvSpPr>
        <p:spPr/>
        <p:txBody>
          <a:bodyPr/>
          <a:lstStyle/>
          <a:p>
            <a:r>
              <a:rPr lang="en-US" smtClean="0"/>
              <a:t>Beijing, 13-15/11/2013</a:t>
            </a:r>
            <a:endParaRPr lang="en-US"/>
          </a:p>
        </p:txBody>
      </p:sp>
      <p:sp>
        <p:nvSpPr>
          <p:cNvPr id="6" name="Footer Placeholder 5"/>
          <p:cNvSpPr>
            <a:spLocks noGrp="1"/>
          </p:cNvSpPr>
          <p:nvPr>
            <p:ph type="ftr" sz="quarter" idx="11"/>
          </p:nvPr>
        </p:nvSpPr>
        <p:spPr/>
        <p:txBody>
          <a:bodyPr/>
          <a:lstStyle/>
          <a:p>
            <a:r>
              <a:rPr lang="en-US" smtClean="0"/>
              <a:t>DIRAC Tutorial</a:t>
            </a:r>
            <a:endParaRPr lang="en-US"/>
          </a:p>
        </p:txBody>
      </p:sp>
      <p:sp>
        <p:nvSpPr>
          <p:cNvPr id="7" name="Slide Number Placeholder 6"/>
          <p:cNvSpPr>
            <a:spLocks noGrp="1"/>
          </p:cNvSpPr>
          <p:nvPr>
            <p:ph type="sldNum" sz="quarter" idx="12"/>
          </p:nvPr>
        </p:nvSpPr>
        <p:spPr/>
        <p:txBody>
          <a:bodyPr/>
          <a:lstStyle/>
          <a:p>
            <a:fld id="{78C5528E-F96B-914F-9CCC-3B92A89F831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Cliquez et modifiez le titre</a:t>
            </a:r>
            <a:endParaRPr kumimoji="0" lang="en-US"/>
          </a:p>
        </p:txBody>
      </p:sp>
      <p:sp>
        <p:nvSpPr>
          <p:cNvPr id="3" name="Text Placeholder 2"/>
          <p:cNvSpPr>
            <a:spLocks noGrp="1"/>
          </p:cNvSpPr>
          <p:nvPr>
            <p:ph type="body" idx="1"/>
          </p:nvPr>
        </p:nvSpPr>
        <p:spPr>
          <a:xfrm>
            <a:off x="457200" y="1285874"/>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Cliquez pour modifier les styles du texte du masque</a:t>
            </a:r>
          </a:p>
        </p:txBody>
      </p:sp>
      <p:sp>
        <p:nvSpPr>
          <p:cNvPr id="4" name="Text Placeholder 3"/>
          <p:cNvSpPr>
            <a:spLocks noGrp="1"/>
          </p:cNvSpPr>
          <p:nvPr>
            <p:ph type="body" sz="half" idx="3"/>
          </p:nvPr>
        </p:nvSpPr>
        <p:spPr>
          <a:xfrm>
            <a:off x="4648203"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Cliquez pour modifier les styles du texte du masque</a:t>
            </a:r>
          </a:p>
        </p:txBody>
      </p:sp>
      <p:sp>
        <p:nvSpPr>
          <p:cNvPr id="7" name="Date Placeholder 6"/>
          <p:cNvSpPr>
            <a:spLocks noGrp="1"/>
          </p:cNvSpPr>
          <p:nvPr>
            <p:ph type="dt" sz="half" idx="10"/>
          </p:nvPr>
        </p:nvSpPr>
        <p:spPr/>
        <p:txBody>
          <a:bodyPr/>
          <a:lstStyle/>
          <a:p>
            <a:r>
              <a:rPr lang="en-US" smtClean="0"/>
              <a:t>Beijing, 13-15/11/2013</a:t>
            </a:r>
            <a:endParaRPr lang="en-US"/>
          </a:p>
        </p:txBody>
      </p:sp>
      <p:sp>
        <p:nvSpPr>
          <p:cNvPr id="8" name="Footer Placeholder 7"/>
          <p:cNvSpPr>
            <a:spLocks noGrp="1"/>
          </p:cNvSpPr>
          <p:nvPr>
            <p:ph type="ftr" sz="quarter" idx="11"/>
          </p:nvPr>
        </p:nvSpPr>
        <p:spPr/>
        <p:txBody>
          <a:bodyPr/>
          <a:lstStyle/>
          <a:p>
            <a:r>
              <a:rPr lang="en-US" smtClean="0"/>
              <a:t>DIRAC Tutorial</a:t>
            </a:r>
            <a:endParaRPr lang="en-US"/>
          </a:p>
        </p:txBody>
      </p:sp>
      <p:sp>
        <p:nvSpPr>
          <p:cNvPr id="9" name="Slide Number Placeholder 8"/>
          <p:cNvSpPr>
            <a:spLocks noGrp="1"/>
          </p:cNvSpPr>
          <p:nvPr>
            <p:ph type="sldNum" sz="quarter" idx="12"/>
          </p:nvPr>
        </p:nvSpPr>
        <p:spPr/>
        <p:txBody>
          <a:bodyPr/>
          <a:lstStyle/>
          <a:p>
            <a:fld id="{78C5528E-F96B-914F-9CCC-3B92A89F831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32648" cy="914400"/>
          </a:xfrm>
        </p:spPr>
        <p:txBody>
          <a:bodyPr/>
          <a:lstStyle/>
          <a:p>
            <a:r>
              <a:rPr kumimoji="0" lang="en-US" smtClean="0"/>
              <a:t>Cliquez et modifiez le titre</a:t>
            </a:r>
            <a:endParaRPr kumimoji="0" lang="en-US"/>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4" name="Footer Placeholder 3"/>
          <p:cNvSpPr>
            <a:spLocks noGrp="1"/>
          </p:cNvSpPr>
          <p:nvPr>
            <p:ph type="ftr" sz="quarter" idx="11"/>
          </p:nvPr>
        </p:nvSpPr>
        <p:spPr/>
        <p:txBody>
          <a:bodyPr/>
          <a:lstStyle/>
          <a:p>
            <a:r>
              <a:rPr lang="en-US" smtClean="0"/>
              <a:t>DIRAC Tutorial</a:t>
            </a:r>
            <a:endParaRPr lang="en-US"/>
          </a:p>
        </p:txBody>
      </p:sp>
      <p:sp>
        <p:nvSpPr>
          <p:cNvPr id="5" name="Slide Number Placeholder 4"/>
          <p:cNvSpPr>
            <a:spLocks noGrp="1"/>
          </p:cNvSpPr>
          <p:nvPr>
            <p:ph type="sldNum" sz="quarter" idx="12"/>
          </p:nvPr>
        </p:nvSpPr>
        <p:spPr/>
        <p:txBody>
          <a:bodyPr/>
          <a:lstStyle/>
          <a:p>
            <a:fld id="{78C5528E-F96B-914F-9CCC-3B92A89F831B}" type="slidenum">
              <a:rPr lang="en-US" smtClean="0"/>
              <a:pPr/>
              <a:t>‹#›</a:t>
            </a:fld>
            <a:endParaRPr lang="en-US"/>
          </a:p>
        </p:txBody>
      </p:sp>
      <p:sp>
        <p:nvSpPr>
          <p:cNvPr id="6" name="Isosceles Triangle 5"/>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Beijing, 13-15/11/2013</a:t>
            </a:r>
            <a:endParaRPr lang="en-US"/>
          </a:p>
        </p:txBody>
      </p:sp>
      <p:sp>
        <p:nvSpPr>
          <p:cNvPr id="3" name="Footer Placeholder 2"/>
          <p:cNvSpPr>
            <a:spLocks noGrp="1"/>
          </p:cNvSpPr>
          <p:nvPr>
            <p:ph type="ftr" sz="quarter" idx="11"/>
          </p:nvPr>
        </p:nvSpPr>
        <p:spPr/>
        <p:txBody>
          <a:bodyPr/>
          <a:lstStyle/>
          <a:p>
            <a:r>
              <a:rPr lang="en-US" smtClean="0"/>
              <a:t>DIRAC Tutorial</a:t>
            </a:r>
            <a:endParaRPr lang="en-US"/>
          </a:p>
        </p:txBody>
      </p:sp>
      <p:sp>
        <p:nvSpPr>
          <p:cNvPr id="4" name="Slide Number Placeholder 3"/>
          <p:cNvSpPr>
            <a:spLocks noGrp="1"/>
          </p:cNvSpPr>
          <p:nvPr>
            <p:ph type="sldNum" sz="quarter" idx="12"/>
          </p:nvPr>
        </p:nvSpPr>
        <p:spPr/>
        <p:txBody>
          <a:bodyPr/>
          <a:lstStyle/>
          <a:p>
            <a:fld id="{78C5528E-F96B-914F-9CCC-3B92A89F831B}" type="slidenum">
              <a:rPr lang="en-US" smtClean="0"/>
              <a:pPr/>
              <a:t>‹#›</a:t>
            </a:fld>
            <a:endParaRPr lang="en-US"/>
          </a:p>
        </p:txBody>
      </p:sp>
      <p:sp>
        <p:nvSpPr>
          <p:cNvPr id="5" name="Straight Connector 4"/>
          <p:cNvSpPr>
            <a:spLocks noChangeShapeType="1"/>
          </p:cNvSpPr>
          <p:nvPr/>
        </p:nvSpPr>
        <p:spPr bwMode="auto">
          <a:xfrm>
            <a:off x="457200" y="6353174"/>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0" i="0">
                <a:solidFill>
                  <a:schemeClr val="tx2"/>
                </a:solidFill>
                <a:latin typeface="Sansation Bold"/>
                <a:ea typeface="+mn-ea"/>
                <a:cs typeface="Sansation Bold"/>
              </a:defRPr>
            </a:lvl1pPr>
          </a:lstStyle>
          <a:p>
            <a:r>
              <a:rPr kumimoji="0" lang="en-US" smtClean="0"/>
              <a:t>Cliquez et modifiez le titre</a:t>
            </a:r>
            <a:endParaRPr kumimoji="0" lang="en-US"/>
          </a:p>
        </p:txBody>
      </p:sp>
      <p:sp>
        <p:nvSpPr>
          <p:cNvPr id="3" name="Text Placeholder 2"/>
          <p:cNvSpPr>
            <a:spLocks noGrp="1"/>
          </p:cNvSpPr>
          <p:nvPr>
            <p:ph type="body" idx="2"/>
          </p:nvPr>
        </p:nvSpPr>
        <p:spPr>
          <a:xfrm>
            <a:off x="6324600" y="1219203"/>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Cliquez pour modifier les styles du texte du masque</a:t>
            </a:r>
          </a:p>
        </p:txBody>
      </p:sp>
      <p:sp>
        <p:nvSpPr>
          <p:cNvPr id="5" name="Date Placeholder 4"/>
          <p:cNvSpPr>
            <a:spLocks noGrp="1"/>
          </p:cNvSpPr>
          <p:nvPr>
            <p:ph type="dt" sz="half" idx="10"/>
          </p:nvPr>
        </p:nvSpPr>
        <p:spPr/>
        <p:txBody>
          <a:bodyPr/>
          <a:lstStyle/>
          <a:p>
            <a:r>
              <a:rPr lang="en-US" smtClean="0"/>
              <a:t>Beijing, 13-15/11/2013</a:t>
            </a:r>
            <a:endParaRPr lang="en-US"/>
          </a:p>
        </p:txBody>
      </p:sp>
      <p:sp>
        <p:nvSpPr>
          <p:cNvPr id="6" name="Footer Placeholder 5"/>
          <p:cNvSpPr>
            <a:spLocks noGrp="1"/>
          </p:cNvSpPr>
          <p:nvPr>
            <p:ph type="ftr" sz="quarter" idx="11"/>
          </p:nvPr>
        </p:nvSpPr>
        <p:spPr/>
        <p:txBody>
          <a:bodyPr/>
          <a:lstStyle/>
          <a:p>
            <a:r>
              <a:rPr lang="en-US" smtClean="0"/>
              <a:t>DIRAC Tutorial</a:t>
            </a:r>
            <a:endParaRPr lang="en-US"/>
          </a:p>
        </p:txBody>
      </p:sp>
      <p:sp>
        <p:nvSpPr>
          <p:cNvPr id="7" name="Slide Number Placeholder 6"/>
          <p:cNvSpPr>
            <a:spLocks noGrp="1"/>
          </p:cNvSpPr>
          <p:nvPr>
            <p:ph type="sldNum" sz="quarter" idx="12"/>
          </p:nvPr>
        </p:nvSpPr>
        <p:spPr/>
        <p:txBody>
          <a:bodyPr/>
          <a:lstStyle/>
          <a:p>
            <a:fld id="{78C5528E-F96B-914F-9CCC-3B92A89F831B}" type="slidenum">
              <a:rPr lang="en-US" smtClean="0"/>
              <a:pPr/>
              <a:t>‹#›</a:t>
            </a:fld>
            <a:endParaRPr lang="en-US"/>
          </a:p>
        </p:txBody>
      </p:sp>
      <p:sp>
        <p:nvSpPr>
          <p:cNvPr id="8" name="Straight Connector 7"/>
          <p:cNvSpPr>
            <a:spLocks noChangeShapeType="1"/>
          </p:cNvSpPr>
          <p:nvPr/>
        </p:nvSpPr>
        <p:spPr bwMode="auto">
          <a:xfrm>
            <a:off x="457200" y="6353174"/>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6"/>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Cliquez pour modifier les styles du texte du masque</a:t>
            </a:r>
          </a:p>
          <a:p>
            <a:pPr lvl="1" eaLnBrk="1" latinLnBrk="0" hangingPunct="1"/>
            <a:r>
              <a:rPr lang="en-US" smtClean="0"/>
              <a:t>Deuxième niveau</a:t>
            </a:r>
          </a:p>
          <a:p>
            <a:pPr lvl="2" eaLnBrk="1" latinLnBrk="0" hangingPunct="1"/>
            <a:r>
              <a:rPr lang="en-US" smtClean="0"/>
              <a:t>Troisième niveau</a:t>
            </a:r>
          </a:p>
          <a:p>
            <a:pPr lvl="3" eaLnBrk="1" latinLnBrk="0" hangingPunct="1"/>
            <a:r>
              <a:rPr lang="en-US" smtClean="0"/>
              <a:t>Quatrième niveau</a:t>
            </a:r>
          </a:p>
          <a:p>
            <a:pPr lvl="4" eaLnBrk="1" latinLnBrk="0" hangingPunct="1"/>
            <a:r>
              <a:rPr lang="en-US"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Cliquez et modifiez le titre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Faire glisser l'image vers l'espace réservé ou cliquer sur l'icône pour l'ajouter</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Cliquez pour modifier les styles du texte du masque</a:t>
            </a:r>
          </a:p>
        </p:txBody>
      </p:sp>
      <p:sp>
        <p:nvSpPr>
          <p:cNvPr id="5" name="Date Placeholder 4"/>
          <p:cNvSpPr>
            <a:spLocks noGrp="1"/>
          </p:cNvSpPr>
          <p:nvPr>
            <p:ph type="dt" sz="half" idx="10"/>
          </p:nvPr>
        </p:nvSpPr>
        <p:spPr/>
        <p:txBody>
          <a:bodyPr/>
          <a:lstStyle/>
          <a:p>
            <a:r>
              <a:rPr lang="en-US" smtClean="0"/>
              <a:t>Beijing, 13-15/11/2013</a:t>
            </a:r>
            <a:endParaRPr lang="en-US"/>
          </a:p>
        </p:txBody>
      </p:sp>
      <p:sp>
        <p:nvSpPr>
          <p:cNvPr id="6" name="Footer Placeholder 5"/>
          <p:cNvSpPr>
            <a:spLocks noGrp="1"/>
          </p:cNvSpPr>
          <p:nvPr>
            <p:ph type="ftr" sz="quarter" idx="11"/>
          </p:nvPr>
        </p:nvSpPr>
        <p:spPr/>
        <p:txBody>
          <a:bodyPr/>
          <a:lstStyle/>
          <a:p>
            <a:r>
              <a:rPr lang="en-US" smtClean="0"/>
              <a:t>DIRAC Tutorial</a:t>
            </a:r>
            <a:endParaRPr lang="en-US"/>
          </a:p>
        </p:txBody>
      </p:sp>
      <p:sp>
        <p:nvSpPr>
          <p:cNvPr id="7" name="Slide Number Placeholder 6"/>
          <p:cNvSpPr>
            <a:spLocks noGrp="1"/>
          </p:cNvSpPr>
          <p:nvPr>
            <p:ph type="sldNum" sz="quarter" idx="12"/>
          </p:nvPr>
        </p:nvSpPr>
        <p:spPr/>
        <p:txBody>
          <a:bodyPr/>
          <a:lstStyle/>
          <a:p>
            <a:fld id="{78C5528E-F96B-914F-9CCC-3B92A89F831B}" type="slidenum">
              <a:rPr lang="en-US" smtClean="0"/>
              <a:pPr/>
              <a:t>‹#›</a:t>
            </a:fld>
            <a:endParaRPr lang="en-US"/>
          </a:p>
        </p:txBody>
      </p:sp>
      <p:sp>
        <p:nvSpPr>
          <p:cNvPr id="8" name="Straight Connector 7"/>
          <p:cNvSpPr>
            <a:spLocks noChangeShapeType="1"/>
          </p:cNvSpPr>
          <p:nvPr/>
        </p:nvSpPr>
        <p:spPr bwMode="auto">
          <a:xfrm>
            <a:off x="457200" y="6353174"/>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2593848" y="152400"/>
            <a:ext cx="6092952" cy="990600"/>
          </a:xfrm>
          <a:prstGeom prst="rect">
            <a:avLst/>
          </a:prstGeom>
        </p:spPr>
        <p:txBody>
          <a:bodyPr vert="horz" anchor="ctr" anchorCtr="0">
            <a:normAutofit/>
          </a:bodyPr>
          <a:lstStyle/>
          <a:p>
            <a:r>
              <a:rPr kumimoji="0" lang="en-US" smtClean="0"/>
              <a:t>Cliquez et modifiez le titre</a:t>
            </a:r>
            <a:endParaRPr kumimoji="0" lang="en-US" dirty="0"/>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Cliquez pour modifier les styles du texte du masque</a:t>
            </a:r>
          </a:p>
          <a:p>
            <a:pPr lvl="1" eaLnBrk="1" latinLnBrk="0" hangingPunct="1"/>
            <a:r>
              <a:rPr kumimoji="0" lang="en-US" smtClean="0"/>
              <a:t>Deuxième niveau</a:t>
            </a:r>
          </a:p>
          <a:p>
            <a:pPr lvl="2" eaLnBrk="1" latinLnBrk="0" hangingPunct="1"/>
            <a:r>
              <a:rPr kumimoji="0" lang="en-US" smtClean="0"/>
              <a:t>Troisième niveau</a:t>
            </a:r>
          </a:p>
          <a:p>
            <a:pPr lvl="3" eaLnBrk="1" latinLnBrk="0" hangingPunct="1"/>
            <a:r>
              <a:rPr kumimoji="0" lang="en-US" smtClean="0"/>
              <a:t>Quatrième niveau</a:t>
            </a:r>
          </a:p>
          <a:p>
            <a:pPr lvl="4" eaLnBrk="1" latinLnBrk="0" hangingPunct="1"/>
            <a:r>
              <a:rPr kumimoji="0" lang="en-US" smtClean="0"/>
              <a:t>Cinquième niveau</a:t>
            </a:r>
            <a:endParaRPr kumimoji="0" lang="en-US" dirty="0"/>
          </a:p>
        </p:txBody>
      </p:sp>
      <p:sp>
        <p:nvSpPr>
          <p:cNvPr id="14" name="Date Placeholder 13"/>
          <p:cNvSpPr>
            <a:spLocks noGrp="1"/>
          </p:cNvSpPr>
          <p:nvPr>
            <p:ph type="dt" sz="half" idx="2"/>
          </p:nvPr>
        </p:nvSpPr>
        <p:spPr>
          <a:xfrm>
            <a:off x="6400800" y="6356351"/>
            <a:ext cx="2289048" cy="365760"/>
          </a:xfrm>
          <a:prstGeom prst="rect">
            <a:avLst/>
          </a:prstGeom>
        </p:spPr>
        <p:txBody>
          <a:bodyPr vert="horz"/>
          <a:lstStyle>
            <a:lvl1pPr algn="r" eaLnBrk="1" latinLnBrk="0" hangingPunct="1">
              <a:defRPr kumimoji="0" sz="1400" b="0" i="0">
                <a:solidFill>
                  <a:schemeClr val="tx2"/>
                </a:solidFill>
                <a:latin typeface="Verdana"/>
                <a:cs typeface="Verdana"/>
              </a:defRPr>
            </a:lvl1pPr>
          </a:lstStyle>
          <a:p>
            <a:r>
              <a:rPr lang="en-US" smtClean="0"/>
              <a:t>Beijing, 13-15/11/2013</a:t>
            </a:r>
            <a:endParaRPr lang="en-US" dirty="0"/>
          </a:p>
        </p:txBody>
      </p:sp>
      <p:sp>
        <p:nvSpPr>
          <p:cNvPr id="3" name="Footer Placeholder 2"/>
          <p:cNvSpPr>
            <a:spLocks noGrp="1"/>
          </p:cNvSpPr>
          <p:nvPr>
            <p:ph type="ftr" sz="quarter" idx="3"/>
          </p:nvPr>
        </p:nvSpPr>
        <p:spPr>
          <a:xfrm>
            <a:off x="2898648" y="6356351"/>
            <a:ext cx="3505200" cy="365760"/>
          </a:xfrm>
          <a:prstGeom prst="rect">
            <a:avLst/>
          </a:prstGeom>
        </p:spPr>
        <p:txBody>
          <a:bodyPr vert="horz"/>
          <a:lstStyle>
            <a:lvl1pPr algn="ctr" eaLnBrk="1" latinLnBrk="0" hangingPunct="1">
              <a:defRPr kumimoji="0" sz="1400" b="0" i="0">
                <a:solidFill>
                  <a:schemeClr val="tx2"/>
                </a:solidFill>
                <a:latin typeface="Verdana"/>
                <a:cs typeface="Verdana"/>
              </a:defRPr>
            </a:lvl1pPr>
          </a:lstStyle>
          <a:p>
            <a:r>
              <a:rPr lang="en-US" smtClean="0"/>
              <a:t>DIRAC Tutorial</a:t>
            </a:r>
            <a:endParaRPr lang="en-US" dirty="0"/>
          </a:p>
        </p:txBody>
      </p:sp>
      <p:sp>
        <p:nvSpPr>
          <p:cNvPr id="23" name="Slide Number Placeholder 22"/>
          <p:cNvSpPr>
            <a:spLocks noGrp="1"/>
          </p:cNvSpPr>
          <p:nvPr>
            <p:ph type="sldNum" sz="quarter" idx="4"/>
          </p:nvPr>
        </p:nvSpPr>
        <p:spPr>
          <a:xfrm>
            <a:off x="612648" y="6356351"/>
            <a:ext cx="1981200" cy="365760"/>
          </a:xfrm>
          <a:prstGeom prst="rect">
            <a:avLst/>
          </a:prstGeom>
        </p:spPr>
        <p:txBody>
          <a:bodyPr vert="horz"/>
          <a:lstStyle>
            <a:lvl1pPr algn="l" eaLnBrk="1" latinLnBrk="0" hangingPunct="1">
              <a:defRPr kumimoji="0" sz="1400" b="0" i="0">
                <a:solidFill>
                  <a:schemeClr val="tx2"/>
                </a:solidFill>
                <a:latin typeface="Verdana"/>
                <a:cs typeface="Verdana"/>
              </a:defRPr>
            </a:lvl1pPr>
          </a:lstStyle>
          <a:p>
            <a:fld id="{78C5528E-F96B-914F-9CCC-3B92A89F831B}" type="slidenum">
              <a:rPr lang="en-US" smtClean="0"/>
              <a:pPr/>
              <a:t>‹#›</a:t>
            </a:fld>
            <a:endParaRPr lang="en-US" dirty="0"/>
          </a:p>
        </p:txBody>
      </p:sp>
      <p:sp>
        <p:nvSpPr>
          <p:cNvPr id="10" name="Isosceles Triangle 9"/>
          <p:cNvSpPr>
            <a:spLocks noChangeAspect="1"/>
          </p:cNvSpPr>
          <p:nvPr/>
        </p:nvSpPr>
        <p:spPr>
          <a:xfrm rot="5400000">
            <a:off x="419103"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12" name="Picture 11" descr="Dirac_logo_RGB.jpg"/>
          <p:cNvPicPr>
            <a:picLocks noChangeAspect="1"/>
          </p:cNvPicPr>
          <p:nvPr/>
        </p:nvPicPr>
        <p:blipFill>
          <a:blip r:embed="rId14"/>
          <a:stretch>
            <a:fillRect/>
          </a:stretch>
        </p:blipFill>
        <p:spPr>
          <a:xfrm>
            <a:off x="148505" y="152400"/>
            <a:ext cx="2339809" cy="72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p:txStyles>
    <p:titleStyle>
      <a:lvl1pPr algn="r" rtl="0" eaLnBrk="1" latinLnBrk="0" hangingPunct="1">
        <a:spcBef>
          <a:spcPct val="0"/>
        </a:spcBef>
        <a:buNone/>
        <a:defRPr kumimoji="0" sz="3200" b="0" i="0" kern="1200">
          <a:solidFill>
            <a:schemeClr val="tx2"/>
          </a:solidFill>
          <a:latin typeface="Sansation Bold"/>
          <a:ea typeface="+mj-ea"/>
          <a:cs typeface="Sansation Bold"/>
        </a:defRPr>
      </a:lvl1pPr>
    </p:titleStyle>
    <p:bodyStyle>
      <a:lvl1pPr marL="274320" indent="-274320" algn="just" rtl="0" eaLnBrk="1" latinLnBrk="0" hangingPunct="1">
        <a:spcBef>
          <a:spcPts val="600"/>
        </a:spcBef>
        <a:spcAft>
          <a:spcPts val="600"/>
        </a:spcAft>
        <a:buClr>
          <a:schemeClr val="accent1"/>
        </a:buClr>
        <a:buSzPct val="76000"/>
        <a:buFont typeface="Wingdings 3"/>
        <a:buChar char=""/>
        <a:defRPr kumimoji="0" sz="2600" kern="1200">
          <a:solidFill>
            <a:schemeClr val="tx1"/>
          </a:solidFill>
          <a:latin typeface="Sansation Regular"/>
          <a:ea typeface="+mn-ea"/>
          <a:cs typeface="Sansation Regular"/>
        </a:defRPr>
      </a:lvl1pPr>
      <a:lvl2pPr marL="548640" indent="-274320" algn="just" rtl="0" eaLnBrk="1" latinLnBrk="0" hangingPunct="1">
        <a:spcBef>
          <a:spcPts val="500"/>
        </a:spcBef>
        <a:spcAft>
          <a:spcPts val="600"/>
        </a:spcAft>
        <a:buClr>
          <a:schemeClr val="accent2"/>
        </a:buClr>
        <a:buSzPct val="76000"/>
        <a:buFont typeface="Wingdings 3"/>
        <a:buChar char=""/>
        <a:defRPr kumimoji="0" sz="2300" kern="1200">
          <a:solidFill>
            <a:schemeClr val="tx2"/>
          </a:solidFill>
          <a:latin typeface="Sansation Regular"/>
          <a:ea typeface="+mn-ea"/>
          <a:cs typeface="Sansation Regular"/>
        </a:defRPr>
      </a:lvl2pPr>
      <a:lvl3pPr marL="822960" indent="-228600" algn="just" rtl="0" eaLnBrk="1" latinLnBrk="0" hangingPunct="1">
        <a:spcBef>
          <a:spcPts val="500"/>
        </a:spcBef>
        <a:spcAft>
          <a:spcPts val="600"/>
        </a:spcAft>
        <a:buClr>
          <a:schemeClr val="bg1">
            <a:shade val="50000"/>
          </a:schemeClr>
        </a:buClr>
        <a:buSzPct val="76000"/>
        <a:buFont typeface="Wingdings 3"/>
        <a:buChar char=""/>
        <a:defRPr kumimoji="0" sz="2000" kern="1200">
          <a:solidFill>
            <a:schemeClr val="tx1"/>
          </a:solidFill>
          <a:latin typeface="Sansation Regular"/>
          <a:ea typeface="+mn-ea"/>
          <a:cs typeface="Sansation Regular"/>
        </a:defRPr>
      </a:lvl3pPr>
      <a:lvl4pPr marL="1097280" indent="-228600" algn="just" rtl="0" eaLnBrk="1" latinLnBrk="0" hangingPunct="1">
        <a:spcBef>
          <a:spcPts val="400"/>
        </a:spcBef>
        <a:spcAft>
          <a:spcPts val="600"/>
        </a:spcAft>
        <a:buClr>
          <a:schemeClr val="accent2">
            <a:shade val="75000"/>
          </a:schemeClr>
        </a:buClr>
        <a:buSzPct val="70000"/>
        <a:buFont typeface="Wingdings"/>
        <a:buChar char=""/>
        <a:defRPr kumimoji="0" sz="1800" kern="1200">
          <a:solidFill>
            <a:schemeClr val="tx1"/>
          </a:solidFill>
          <a:latin typeface="Sansation Regular"/>
          <a:ea typeface="+mn-ea"/>
          <a:cs typeface="Sansation Regular"/>
        </a:defRPr>
      </a:lvl4pPr>
      <a:lvl5pPr marL="1371600" indent="-228600" algn="just" rtl="0" eaLnBrk="1" latinLnBrk="0" hangingPunct="1">
        <a:spcBef>
          <a:spcPts val="300"/>
        </a:spcBef>
        <a:spcAft>
          <a:spcPts val="600"/>
        </a:spcAft>
        <a:buClr>
          <a:schemeClr val="accent2"/>
        </a:buClr>
        <a:buSzPct val="70000"/>
        <a:buFont typeface="Wingdings"/>
        <a:buChar char=""/>
        <a:defRPr kumimoji="0" sz="1600" kern="1200">
          <a:solidFill>
            <a:schemeClr val="tx1"/>
          </a:solidFill>
          <a:latin typeface="Sansation Regular"/>
          <a:ea typeface="+mn-ea"/>
          <a:cs typeface="Sansation Regular"/>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ithub.com/DIRACGrid/DIRAC/wiki/JobManagementAdvanc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DIRAC API</a:t>
            </a:r>
            <a:endParaRPr lang="en-US" dirty="0"/>
          </a:p>
        </p:txBody>
      </p:sp>
      <p:sp>
        <p:nvSpPr>
          <p:cNvPr id="5" name="Subtitle 4"/>
          <p:cNvSpPr>
            <a:spLocks noGrp="1"/>
          </p:cNvSpPr>
          <p:nvPr>
            <p:ph type="subTitle" idx="1"/>
          </p:nvPr>
        </p:nvSpPr>
        <p:spPr/>
        <p:txBody>
          <a:bodyPr/>
          <a:lstStyle/>
          <a:p>
            <a:r>
              <a:rPr lang="en-US" dirty="0" smtClean="0"/>
              <a:t>DIRAC Project</a:t>
            </a:r>
            <a:endParaRPr lang="en-US" dirty="0"/>
          </a:p>
        </p:txBody>
      </p:sp>
    </p:spTree>
    <p:extLst>
      <p:ext uri="{BB962C8B-B14F-4D97-AF65-F5344CB8AC3E}">
        <p14:creationId xmlns:p14="http://schemas.microsoft.com/office/powerpoint/2010/main" val="25918702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local mode?</a:t>
            </a:r>
            <a:br>
              <a:rPr lang="en-US" dirty="0" smtClean="0"/>
            </a:br>
            <a:r>
              <a:rPr lang="en-US" dirty="0" smtClean="0"/>
              <a:t>What is not?</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p:txBody>
          <a:bodyPr>
            <a:normAutofit/>
          </a:bodyPr>
          <a:lstStyle/>
          <a:p>
            <a:r>
              <a:rPr lang="en-US" dirty="0" smtClean="0"/>
              <a:t>Local mode doesn’t send the job to the Grid,  the execution is not remote.</a:t>
            </a:r>
          </a:p>
          <a:p>
            <a:r>
              <a:rPr lang="en-US" dirty="0" smtClean="0"/>
              <a:t>The Local submission mode is a very useful tool to check the sanity of your job before submission to the Grid. </a:t>
            </a:r>
          </a:p>
          <a:p>
            <a:r>
              <a:rPr lang="en-US" dirty="0" smtClean="0"/>
              <a:t>The job executable is run locally in exactly the same way ( same input, same output ) as it will do on the Grid Worker Node. </a:t>
            </a:r>
          </a:p>
          <a:p>
            <a:r>
              <a:rPr lang="en-US" dirty="0" smtClean="0"/>
              <a:t>This allows to debug the job in a friendly local environment.</a:t>
            </a:r>
          </a:p>
          <a:p>
            <a:pPr>
              <a:buNone/>
            </a:pPr>
            <a:endParaRPr lang="en-US" dirty="0"/>
          </a:p>
        </p:txBody>
      </p:sp>
      <p:sp>
        <p:nvSpPr>
          <p:cNvPr id="9" name="Footer Placeholder 8"/>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10</a:t>
            </a:fld>
            <a:endParaRPr lang="en-US"/>
          </a:p>
        </p:txBody>
      </p:sp>
    </p:spTree>
    <p:extLst>
      <p:ext uri="{BB962C8B-B14F-4D97-AF65-F5344CB8AC3E}">
        <p14:creationId xmlns:p14="http://schemas.microsoft.com/office/powerpoint/2010/main" val="39094541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457200" y="1219200"/>
            <a:ext cx="8229600" cy="4615570"/>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7"/>
          <p:cNvSpPr>
            <a:spLocks noGrp="1"/>
          </p:cNvSpPr>
          <p:nvPr>
            <p:ph type="title"/>
          </p:nvPr>
        </p:nvSpPr>
        <p:spPr/>
        <p:txBody>
          <a:bodyPr>
            <a:normAutofit fontScale="90000"/>
          </a:bodyPr>
          <a:lstStyle/>
          <a:p>
            <a:r>
              <a:rPr lang="en-US" dirty="0" smtClean="0"/>
              <a:t>Local Mode </a:t>
            </a:r>
            <a:br>
              <a:rPr lang="en-US" dirty="0" smtClean="0"/>
            </a:br>
            <a:r>
              <a:rPr lang="en-US" dirty="0" smtClean="0"/>
              <a:t>Example</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9" name="Content Placeholder 8"/>
          <p:cNvSpPr>
            <a:spLocks noGrp="1"/>
          </p:cNvSpPr>
          <p:nvPr>
            <p:ph sz="quarter" idx="1"/>
          </p:nvPr>
        </p:nvSpPr>
        <p:spPr/>
        <p:txBody>
          <a:bodyPr>
            <a:normAutofit/>
          </a:bodyPr>
          <a:lstStyle/>
          <a:p>
            <a:pPr>
              <a:buNone/>
            </a:pPr>
            <a:r>
              <a:rPr lang="en-US" sz="2000" b="1" dirty="0" smtClean="0">
                <a:solidFill>
                  <a:srgbClr val="1A3178"/>
                </a:solidFill>
                <a:latin typeface="Courier"/>
                <a:cs typeface="Courier"/>
              </a:rPr>
              <a:t>$ python</a:t>
            </a:r>
          </a:p>
          <a:p>
            <a:pPr marL="0" indent="0">
              <a:buNone/>
            </a:pPr>
            <a:r>
              <a:rPr lang="en-US" sz="2000" b="1" dirty="0" smtClean="0">
                <a:solidFill>
                  <a:srgbClr val="1A3178"/>
                </a:solidFill>
                <a:latin typeface="Courier"/>
                <a:cs typeface="Courier"/>
              </a:rPr>
              <a:t>Python 2.5.5 (r255:77872, Mar 25 2010, 14:17:52) [GCC 4.1.2 20080704 (Red Hat 4.1.2-46)] on linux2 Type "help", "copyright", "credits" or "license" for more information.</a:t>
            </a:r>
          </a:p>
          <a:p>
            <a:pPr>
              <a:buNone/>
            </a:pPr>
            <a:r>
              <a:rPr lang="en-US" sz="2000" b="1" dirty="0" smtClean="0">
                <a:solidFill>
                  <a:srgbClr val="1A3178"/>
                </a:solidFill>
                <a:latin typeface="Courier"/>
                <a:cs typeface="Courier"/>
              </a:rPr>
              <a:t>&gt;&gt;&gt; from </a:t>
            </a:r>
            <a:r>
              <a:rPr lang="en-US" sz="2000" b="1" dirty="0" err="1" smtClean="0">
                <a:solidFill>
                  <a:srgbClr val="1A3178"/>
                </a:solidFill>
                <a:latin typeface="Courier"/>
                <a:cs typeface="Courier"/>
              </a:rPr>
              <a:t>DIRAC.Interfaces.API.Dirac</a:t>
            </a:r>
            <a:r>
              <a:rPr lang="en-US" sz="2000" b="1" dirty="0" smtClean="0">
                <a:solidFill>
                  <a:srgbClr val="1A3178"/>
                </a:solidFill>
                <a:latin typeface="Courier"/>
                <a:cs typeface="Courier"/>
              </a:rPr>
              <a:t> import Dirac </a:t>
            </a:r>
          </a:p>
          <a:p>
            <a:pPr>
              <a:buNone/>
            </a:pPr>
            <a:r>
              <a:rPr lang="en-US" sz="2000" b="1" dirty="0" smtClean="0">
                <a:solidFill>
                  <a:srgbClr val="1A3178"/>
                </a:solidFill>
                <a:latin typeface="Courier"/>
                <a:cs typeface="Courier"/>
              </a:rPr>
              <a:t>&gt;&gt;&gt; from </a:t>
            </a:r>
            <a:r>
              <a:rPr lang="en-US" sz="2000" b="1" dirty="0" err="1" smtClean="0">
                <a:solidFill>
                  <a:srgbClr val="1A3178"/>
                </a:solidFill>
                <a:latin typeface="Courier"/>
                <a:cs typeface="Courier"/>
              </a:rPr>
              <a:t>DIRAC.Interfaces.API.Job</a:t>
            </a:r>
            <a:r>
              <a:rPr lang="en-US" sz="2000" b="1" dirty="0" smtClean="0">
                <a:solidFill>
                  <a:srgbClr val="1A3178"/>
                </a:solidFill>
                <a:latin typeface="Courier"/>
                <a:cs typeface="Courier"/>
              </a:rPr>
              <a:t> import Job</a:t>
            </a:r>
          </a:p>
          <a:p>
            <a:pPr>
              <a:buNone/>
            </a:pPr>
            <a:r>
              <a:rPr lang="en-US" sz="2000" b="1" dirty="0" smtClean="0">
                <a:solidFill>
                  <a:srgbClr val="1A3178"/>
                </a:solidFill>
                <a:latin typeface="Courier"/>
                <a:cs typeface="Courier"/>
              </a:rPr>
              <a:t>&gt;&gt;&gt; </a:t>
            </a:r>
            <a:r>
              <a:rPr lang="en-US" sz="2000" b="1" dirty="0" err="1" smtClean="0">
                <a:solidFill>
                  <a:srgbClr val="1A3178"/>
                </a:solidFill>
                <a:latin typeface="Courier"/>
                <a:cs typeface="Courier"/>
              </a:rPr>
              <a:t>j</a:t>
            </a:r>
            <a:r>
              <a:rPr lang="en-US" sz="2000" b="1" dirty="0" smtClean="0">
                <a:solidFill>
                  <a:srgbClr val="1A3178"/>
                </a:solidFill>
                <a:latin typeface="Courier"/>
                <a:cs typeface="Courier"/>
              </a:rPr>
              <a:t> = Job() </a:t>
            </a:r>
          </a:p>
          <a:p>
            <a:pPr>
              <a:buNone/>
            </a:pPr>
            <a:r>
              <a:rPr lang="en-US" sz="2000" b="1" dirty="0" smtClean="0">
                <a:solidFill>
                  <a:srgbClr val="1A3178"/>
                </a:solidFill>
                <a:latin typeface="Courier"/>
                <a:cs typeface="Courier"/>
              </a:rPr>
              <a:t>&gt;&gt;&gt; </a:t>
            </a:r>
            <a:r>
              <a:rPr lang="en-US" sz="2000" b="1" dirty="0" err="1" smtClean="0">
                <a:solidFill>
                  <a:srgbClr val="1A3178"/>
                </a:solidFill>
                <a:latin typeface="Courier"/>
                <a:cs typeface="Courier"/>
              </a:rPr>
              <a:t>j.setExecutable</a:t>
            </a:r>
            <a:r>
              <a:rPr lang="en-US" sz="2000" b="1" dirty="0" smtClean="0">
                <a:solidFill>
                  <a:srgbClr val="1A3178"/>
                </a:solidFill>
                <a:latin typeface="Courier"/>
                <a:cs typeface="Courier"/>
              </a:rPr>
              <a:t>('/bin/echo hello') </a:t>
            </a:r>
          </a:p>
          <a:p>
            <a:pPr>
              <a:buNone/>
            </a:pPr>
            <a:r>
              <a:rPr lang="en-US" sz="2000" b="1" dirty="0" smtClean="0">
                <a:solidFill>
                  <a:srgbClr val="1A3178"/>
                </a:solidFill>
                <a:latin typeface="Courier"/>
                <a:cs typeface="Courier"/>
              </a:rPr>
              <a:t>{'OK': True, 'Value': ''} </a:t>
            </a:r>
          </a:p>
          <a:p>
            <a:pPr>
              <a:buNone/>
            </a:pPr>
            <a:r>
              <a:rPr lang="en-US" sz="2000" b="1" dirty="0" smtClean="0">
                <a:solidFill>
                  <a:srgbClr val="1A3178"/>
                </a:solidFill>
                <a:latin typeface="Courier"/>
                <a:cs typeface="Courier"/>
              </a:rPr>
              <a:t>&gt;&gt;&gt; </a:t>
            </a:r>
            <a:r>
              <a:rPr lang="en-US" sz="2000" b="1" dirty="0" err="1" smtClean="0">
                <a:solidFill>
                  <a:srgbClr val="1A3178"/>
                </a:solidFill>
                <a:latin typeface="Courier"/>
                <a:cs typeface="Courier"/>
              </a:rPr>
              <a:t>Dirac().submit(j,mode</a:t>
            </a:r>
            <a:r>
              <a:rPr lang="en-US" sz="2000" b="1" dirty="0" smtClean="0">
                <a:solidFill>
                  <a:srgbClr val="1A3178"/>
                </a:solidFill>
                <a:latin typeface="Courier"/>
                <a:cs typeface="Courier"/>
              </a:rPr>
              <a:t>='local') </a:t>
            </a:r>
            <a:endParaRPr lang="en-US" sz="2000" b="1" dirty="0">
              <a:solidFill>
                <a:srgbClr val="1A3178"/>
              </a:solidFill>
              <a:latin typeface="Courier"/>
              <a:cs typeface="Courier"/>
            </a:endParaRPr>
          </a:p>
        </p:txBody>
      </p:sp>
      <p:sp>
        <p:nvSpPr>
          <p:cNvPr id="12" name="Footer Placeholder 11"/>
          <p:cNvSpPr>
            <a:spLocks noGrp="1"/>
          </p:cNvSpPr>
          <p:nvPr>
            <p:ph type="ftr" sz="quarter" idx="11"/>
          </p:nvPr>
        </p:nvSpPr>
        <p:spPr/>
        <p:txBody>
          <a:bodyPr/>
          <a:lstStyle/>
          <a:p>
            <a:r>
              <a:rPr lang="en-US" smtClean="0"/>
              <a:t>DIRAC Tutorial</a:t>
            </a:r>
            <a:endParaRPr lang="en-US"/>
          </a:p>
        </p:txBody>
      </p:sp>
      <p:sp>
        <p:nvSpPr>
          <p:cNvPr id="2" name="Espace réservé du numéro de diapositive 1"/>
          <p:cNvSpPr>
            <a:spLocks noGrp="1"/>
          </p:cNvSpPr>
          <p:nvPr>
            <p:ph type="sldNum" sz="quarter" idx="12"/>
          </p:nvPr>
        </p:nvSpPr>
        <p:spPr/>
        <p:txBody>
          <a:bodyPr/>
          <a:lstStyle/>
          <a:p>
            <a:fld id="{78C5528E-F96B-914F-9CCC-3B92A89F831B}" type="slidenum">
              <a:rPr lang="en-US" smtClean="0"/>
              <a:pPr/>
              <a:t>11</a:t>
            </a:fld>
            <a:endParaRPr lang="en-US"/>
          </a:p>
        </p:txBody>
      </p:sp>
    </p:spTree>
    <p:extLst>
      <p:ext uri="{BB962C8B-B14F-4D97-AF65-F5344CB8AC3E}">
        <p14:creationId xmlns:p14="http://schemas.microsoft.com/office/powerpoint/2010/main" val="26011470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10" name="Footer Placeholder 9"/>
          <p:cNvSpPr>
            <a:spLocks noGrp="1"/>
          </p:cNvSpPr>
          <p:nvPr>
            <p:ph type="ftr" sz="quarter" idx="11"/>
          </p:nvPr>
        </p:nvSpPr>
        <p:spPr/>
        <p:txBody>
          <a:bodyPr/>
          <a:lstStyle/>
          <a:p>
            <a:r>
              <a:rPr lang="en-US" smtClean="0"/>
              <a:t>DIRAC Tutorial</a:t>
            </a:r>
            <a:endParaRPr lang="en-US"/>
          </a:p>
        </p:txBody>
      </p:sp>
      <p:sp>
        <p:nvSpPr>
          <p:cNvPr id="6" name="Content Placeholder 5"/>
          <p:cNvSpPr>
            <a:spLocks noGrp="1"/>
          </p:cNvSpPr>
          <p:nvPr>
            <p:ph sz="quarter" idx="1"/>
          </p:nvPr>
        </p:nvSpPr>
        <p:spPr>
          <a:xfrm>
            <a:off x="304800" y="1219200"/>
            <a:ext cx="8636000" cy="4937760"/>
          </a:xfrm>
        </p:spPr>
        <p:txBody>
          <a:bodyPr/>
          <a:lstStyle/>
          <a:p>
            <a:r>
              <a:rPr lang="en-US" dirty="0" smtClean="0"/>
              <a:t>Exercises can be found at:</a:t>
            </a:r>
          </a:p>
          <a:p>
            <a:pPr lvl="1">
              <a:buClr>
                <a:schemeClr val="bg1"/>
              </a:buClr>
            </a:pPr>
            <a:r>
              <a:rPr lang="en-US" sz="2000" dirty="0">
                <a:hlinkClick r:id="rId2"/>
              </a:rPr>
              <a:t>https://github.com/DIRACGrid/DIRAC/wiki/</a:t>
            </a:r>
            <a:r>
              <a:rPr lang="en-US" sz="2000" dirty="0" smtClean="0">
                <a:hlinkClick r:id="rId2"/>
              </a:rPr>
              <a:t>JobManagementAdvanced</a:t>
            </a:r>
            <a:endParaRPr lang="en-US" sz="2000" dirty="0" smtClean="0"/>
          </a:p>
          <a:p>
            <a:pPr lvl="1"/>
            <a:endParaRPr lang="en-US" sz="2000" dirty="0"/>
          </a:p>
          <a:p>
            <a:r>
              <a:rPr lang="en-US" dirty="0" smtClean="0"/>
              <a:t>Run multiple Mandelbrot jobs, get output data files</a:t>
            </a:r>
          </a:p>
          <a:p>
            <a:r>
              <a:rPr lang="en-US" dirty="0" smtClean="0"/>
              <a:t>Prepare a Mandelbrot job with multiple input data files</a:t>
            </a:r>
          </a:p>
          <a:p>
            <a:pPr algn="ctr">
              <a:buNone/>
            </a:pPr>
            <a:r>
              <a:rPr lang="en-US" sz="2000" dirty="0"/>
              <a:t>	</a:t>
            </a:r>
            <a:endParaRPr lang="en-US" sz="2000" dirty="0" smtClean="0"/>
          </a:p>
          <a:p>
            <a:pPr algn="ctr">
              <a:buNone/>
            </a:pPr>
            <a:r>
              <a:rPr lang="en-US" dirty="0" smtClean="0"/>
              <a:t>	</a:t>
            </a:r>
          </a:p>
          <a:p>
            <a:pPr algn="ctr">
              <a:buNone/>
            </a:pPr>
            <a:endParaRPr lang="en-US" dirty="0"/>
          </a:p>
          <a:p>
            <a:pPr>
              <a:buNone/>
            </a:pPr>
            <a:r>
              <a:rPr lang="en-US" dirty="0" smtClean="0"/>
              <a:t>	</a:t>
            </a:r>
          </a:p>
        </p:txBody>
      </p:sp>
      <p:sp>
        <p:nvSpPr>
          <p:cNvPr id="7" name="TextBox 6"/>
          <p:cNvSpPr txBox="1"/>
          <p:nvPr/>
        </p:nvSpPr>
        <p:spPr>
          <a:xfrm>
            <a:off x="8398933" y="2421467"/>
            <a:ext cx="184666" cy="369332"/>
          </a:xfrm>
          <a:prstGeom prst="rect">
            <a:avLst/>
          </a:prstGeom>
          <a:noFill/>
        </p:spPr>
        <p:txBody>
          <a:bodyPr wrap="none" rtlCol="0">
            <a:spAutoFit/>
          </a:bodyPr>
          <a:lstStyle/>
          <a:p>
            <a:endParaRPr lang="en-US" dirty="0"/>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12</a:t>
            </a:fld>
            <a:endParaRPr lang="en-US"/>
          </a:p>
        </p:txBody>
      </p:sp>
    </p:spTree>
    <p:extLst>
      <p:ext uri="{BB962C8B-B14F-4D97-AF65-F5344CB8AC3E}">
        <p14:creationId xmlns:p14="http://schemas.microsoft.com/office/powerpoint/2010/main" val="852589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 you have learnt?</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p:txBody>
          <a:bodyPr/>
          <a:lstStyle/>
          <a:p>
            <a:r>
              <a:rPr lang="en-US" dirty="0" smtClean="0"/>
              <a:t>How to submit jobs using APIs.</a:t>
            </a:r>
          </a:p>
          <a:p>
            <a:r>
              <a:rPr lang="en-US" dirty="0" smtClean="0"/>
              <a:t>Debug the payload before submitting jobs to the grid</a:t>
            </a:r>
          </a:p>
          <a:p>
            <a:r>
              <a:rPr lang="en-US" dirty="0" smtClean="0"/>
              <a:t>Handle job management using APIs</a:t>
            </a:r>
          </a:p>
          <a:p>
            <a:pPr>
              <a:buNone/>
            </a:pPr>
            <a:endParaRPr lang="en-US" dirty="0" smtClean="0"/>
          </a:p>
          <a:p>
            <a:pPr>
              <a:buNone/>
            </a:pPr>
            <a:endParaRPr lang="en-US" dirty="0" smtClean="0"/>
          </a:p>
          <a:p>
            <a:pPr>
              <a:buNone/>
            </a:pPr>
            <a:endParaRPr lang="en-US" dirty="0"/>
          </a:p>
        </p:txBody>
      </p:sp>
      <p:sp>
        <p:nvSpPr>
          <p:cNvPr id="9" name="Footer Placeholder 8"/>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13</a:t>
            </a:fld>
            <a:endParaRPr lang="en-US"/>
          </a:p>
        </p:txBody>
      </p:sp>
    </p:spTree>
    <p:extLst>
      <p:ext uri="{BB962C8B-B14F-4D97-AF65-F5344CB8AC3E}">
        <p14:creationId xmlns:p14="http://schemas.microsoft.com/office/powerpoint/2010/main" val="5474741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normAutofit/>
          </a:bodyPr>
          <a:lstStyle/>
          <a:p>
            <a:r>
              <a:rPr lang="en-US" dirty="0" smtClean="0"/>
              <a:t>DIRAC API</a:t>
            </a:r>
          </a:p>
          <a:p>
            <a:pPr lvl="1">
              <a:buClr>
                <a:schemeClr val="bg1"/>
              </a:buClr>
            </a:pPr>
            <a:r>
              <a:rPr lang="en-US" dirty="0" smtClean="0"/>
              <a:t>Why APIs are important?</a:t>
            </a:r>
          </a:p>
          <a:p>
            <a:pPr lvl="1">
              <a:buClr>
                <a:schemeClr val="bg1"/>
              </a:buClr>
            </a:pPr>
            <a:r>
              <a:rPr lang="en-US" dirty="0" smtClean="0"/>
              <a:t>Why advanced users prefer APIs?</a:t>
            </a:r>
          </a:p>
          <a:p>
            <a:pPr lvl="1">
              <a:buClr>
                <a:schemeClr val="bg1"/>
              </a:buClr>
            </a:pPr>
            <a:r>
              <a:rPr lang="en-US" dirty="0" smtClean="0"/>
              <a:t>How it is done?</a:t>
            </a:r>
          </a:p>
          <a:p>
            <a:pPr lvl="1">
              <a:buClr>
                <a:schemeClr val="bg1"/>
              </a:buClr>
            </a:pPr>
            <a:r>
              <a:rPr lang="en-US" dirty="0" smtClean="0"/>
              <a:t>What is local mode what is not?</a:t>
            </a:r>
          </a:p>
          <a:p>
            <a:r>
              <a:rPr lang="en-US" dirty="0" smtClean="0"/>
              <a:t>Tutorial exercises</a:t>
            </a:r>
          </a:p>
          <a:p>
            <a:r>
              <a:rPr lang="en-US" dirty="0" smtClean="0"/>
              <a:t>What do you have learned?</a:t>
            </a:r>
          </a:p>
          <a:p>
            <a:pPr lvl="1"/>
            <a:endParaRPr lang="en-US" sz="2000" dirty="0"/>
          </a:p>
        </p:txBody>
      </p:sp>
      <p:sp>
        <p:nvSpPr>
          <p:cNvPr id="5" name="Date Placeholder 4"/>
          <p:cNvSpPr>
            <a:spLocks noGrp="1"/>
          </p:cNvSpPr>
          <p:nvPr>
            <p:ph type="dt" sz="half" idx="10"/>
          </p:nvPr>
        </p:nvSpPr>
        <p:spPr/>
        <p:txBody>
          <a:bodyPr/>
          <a:lstStyle/>
          <a:p>
            <a:r>
              <a:rPr lang="en-US" smtClean="0"/>
              <a:t>Beijing, 13-15/11/2013</a:t>
            </a:r>
            <a:endParaRPr lang="en-US" dirty="0"/>
          </a:p>
        </p:txBody>
      </p:sp>
      <p:sp>
        <p:nvSpPr>
          <p:cNvPr id="7" name="Footer Placeholder 6"/>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2</a:t>
            </a:fld>
            <a:endParaRPr lang="en-US"/>
          </a:p>
        </p:txBody>
      </p:sp>
    </p:spTree>
    <p:extLst>
      <p:ext uri="{BB962C8B-B14F-4D97-AF65-F5344CB8AC3E}">
        <p14:creationId xmlns:p14="http://schemas.microsoft.com/office/powerpoint/2010/main" val="24616155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APIs are important?</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p:txBody>
          <a:bodyPr>
            <a:normAutofit fontScale="92500"/>
          </a:bodyPr>
          <a:lstStyle/>
          <a:p>
            <a:r>
              <a:rPr dirty="0" smtClean="0"/>
              <a:t>Application Programming Interface</a:t>
            </a:r>
            <a:r>
              <a:rPr lang="en-US" dirty="0" smtClean="0"/>
              <a:t> (API)</a:t>
            </a:r>
          </a:p>
          <a:p>
            <a:pPr lvl="1">
              <a:buClr>
                <a:schemeClr val="bg1"/>
              </a:buClr>
            </a:pPr>
            <a:r>
              <a:rPr lang="en-US" dirty="0" smtClean="0"/>
              <a:t>The DIRAC API is encapsulated in several Python classes designed to be used easily by users to access a large fraction of the DIRAC functionality. Using the API classes it is easy to write small scripts or applications to manage user jobs and data.</a:t>
            </a:r>
          </a:p>
          <a:p>
            <a:pPr lvl="1">
              <a:buClr>
                <a:schemeClr val="bg1"/>
              </a:buClr>
            </a:pPr>
            <a:r>
              <a:rPr lang="en-US" dirty="0" smtClean="0"/>
              <a:t>The DIRAC API provides a transparent and secure way for users to submit jobs to the Grid. </a:t>
            </a:r>
          </a:p>
          <a:p>
            <a:pPr lvl="1">
              <a:buClr>
                <a:schemeClr val="bg1"/>
              </a:buClr>
            </a:pPr>
            <a:r>
              <a:rPr lang="en-US" dirty="0" smtClean="0"/>
              <a:t>Permit debug locally the programs before submit jobs to the Grid. </a:t>
            </a:r>
          </a:p>
          <a:p>
            <a:pPr lvl="1">
              <a:buClr>
                <a:schemeClr val="bg1"/>
              </a:buClr>
            </a:pPr>
            <a:r>
              <a:rPr lang="en-US" dirty="0" smtClean="0"/>
              <a:t>While it may be exploited directly by users, the DIRAC API also serves as the interface for the </a:t>
            </a:r>
            <a:r>
              <a:rPr lang="en-US" dirty="0" err="1" smtClean="0"/>
              <a:t>Ganga</a:t>
            </a:r>
            <a:r>
              <a:rPr lang="en-US" dirty="0" smtClean="0"/>
              <a:t> Grid front-end to perform distributed user analysis for </a:t>
            </a:r>
            <a:r>
              <a:rPr lang="en-US" dirty="0" err="1" smtClean="0"/>
              <a:t>LHCb</a:t>
            </a:r>
            <a:r>
              <a:rPr lang="en-US" dirty="0" smtClean="0"/>
              <a:t>, for example.</a:t>
            </a:r>
          </a:p>
        </p:txBody>
      </p:sp>
      <p:sp>
        <p:nvSpPr>
          <p:cNvPr id="9" name="Footer Placeholder 8"/>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3</a:t>
            </a:fld>
            <a:endParaRPr lang="en-US"/>
          </a:p>
        </p:txBody>
      </p:sp>
    </p:spTree>
    <p:extLst>
      <p:ext uri="{BB962C8B-B14F-4D97-AF65-F5344CB8AC3E}">
        <p14:creationId xmlns:p14="http://schemas.microsoft.com/office/powerpoint/2010/main" val="30942946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advanced users prefer APIs</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p:txBody>
          <a:bodyPr/>
          <a:lstStyle/>
          <a:p>
            <a:r>
              <a:rPr lang="en-GB" dirty="0" smtClean="0"/>
              <a:t>API provides a simple, seamless interface to Grid resources to submit jobs that can be:</a:t>
            </a:r>
          </a:p>
          <a:p>
            <a:pPr lvl="1">
              <a:buClr>
                <a:schemeClr val="bg1"/>
              </a:buClr>
            </a:pPr>
            <a:r>
              <a:rPr lang="en-GB" dirty="0" smtClean="0"/>
              <a:t>Single applications</a:t>
            </a:r>
          </a:p>
          <a:p>
            <a:pPr lvl="1">
              <a:buClr>
                <a:schemeClr val="bg1"/>
              </a:buClr>
            </a:pPr>
            <a:r>
              <a:rPr lang="en-GB" dirty="0" smtClean="0"/>
              <a:t>Multiple steps of different applications</a:t>
            </a:r>
            <a:endParaRPr lang="en-GB" sz="2200" dirty="0" smtClean="0">
              <a:solidFill>
                <a:schemeClr val="tx1"/>
              </a:solidFill>
            </a:endParaRPr>
          </a:p>
          <a:p>
            <a:pPr marL="274320" lvl="1">
              <a:spcBef>
                <a:spcPts val="600"/>
              </a:spcBef>
              <a:buClr>
                <a:schemeClr val="accent1"/>
              </a:buClr>
            </a:pPr>
            <a:r>
              <a:rPr lang="en-GB" sz="2600" dirty="0" smtClean="0">
                <a:solidFill>
                  <a:schemeClr val="tx1"/>
                </a:solidFill>
              </a:rPr>
              <a:t>Can perform a typical user analysis using understandable Python code</a:t>
            </a:r>
          </a:p>
          <a:p>
            <a:pPr marL="274320" lvl="1">
              <a:spcBef>
                <a:spcPts val="600"/>
              </a:spcBef>
              <a:buClr>
                <a:schemeClr val="accent1"/>
              </a:buClr>
            </a:pPr>
            <a:endParaRPr lang="en-GB" sz="2200" dirty="0" smtClean="0">
              <a:solidFill>
                <a:schemeClr val="tx1"/>
              </a:solidFill>
            </a:endParaRPr>
          </a:p>
          <a:p>
            <a:endParaRPr lang="en-US" dirty="0"/>
          </a:p>
        </p:txBody>
      </p:sp>
      <p:sp>
        <p:nvSpPr>
          <p:cNvPr id="9" name="Footer Placeholder 8"/>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4</a:t>
            </a:fld>
            <a:endParaRPr lang="en-US"/>
          </a:p>
        </p:txBody>
      </p:sp>
    </p:spTree>
    <p:extLst>
      <p:ext uri="{BB962C8B-B14F-4D97-AF65-F5344CB8AC3E}">
        <p14:creationId xmlns:p14="http://schemas.microsoft.com/office/powerpoint/2010/main" val="29445602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55468" y="2713374"/>
            <a:ext cx="8074152" cy="2087226"/>
          </a:xfrm>
          <a:prstGeom prst="rect">
            <a:avLst/>
          </a:prstGeom>
          <a:solidFill>
            <a:srgbClr val="FF6600"/>
          </a:solidFill>
          <a:ln>
            <a:solidFill>
              <a:schemeClr val="accent4">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buNone/>
            </a:pPr>
            <a:r>
              <a:rPr lang="en-US" sz="2000" b="1" dirty="0" smtClean="0">
                <a:solidFill>
                  <a:srgbClr val="1A3178"/>
                </a:solidFill>
                <a:latin typeface="Courier"/>
                <a:cs typeface="Courier"/>
              </a:rPr>
              <a:t>from </a:t>
            </a:r>
            <a:r>
              <a:rPr lang="en-US" sz="2000" b="1" dirty="0" err="1" smtClean="0">
                <a:solidFill>
                  <a:srgbClr val="1A3178"/>
                </a:solidFill>
                <a:latin typeface="Courier"/>
                <a:cs typeface="Courier"/>
              </a:rPr>
              <a:t>DIRAC.Interfaces.API.Job</a:t>
            </a:r>
            <a:r>
              <a:rPr lang="en-US" sz="2000" b="1" dirty="0" smtClean="0">
                <a:solidFill>
                  <a:srgbClr val="1A3178"/>
                </a:solidFill>
                <a:latin typeface="Courier"/>
                <a:cs typeface="Courier"/>
              </a:rPr>
              <a:t> import Job</a:t>
            </a:r>
          </a:p>
          <a:p>
            <a:r>
              <a:rPr lang="en-US" sz="2000" b="1" dirty="0" smtClean="0">
                <a:solidFill>
                  <a:srgbClr val="1A3178"/>
                </a:solidFill>
                <a:latin typeface="Courier"/>
                <a:cs typeface="Courier"/>
              </a:rPr>
              <a:t>from </a:t>
            </a:r>
            <a:r>
              <a:rPr lang="en-US" sz="2000" b="1" dirty="0" err="1" smtClean="0">
                <a:solidFill>
                  <a:srgbClr val="1A3178"/>
                </a:solidFill>
                <a:latin typeface="Courier"/>
                <a:cs typeface="Courier"/>
              </a:rPr>
              <a:t>DIRAC.Interfaces.API.Dirac</a:t>
            </a:r>
            <a:r>
              <a:rPr lang="en-US" sz="2000" b="1" dirty="0" smtClean="0">
                <a:solidFill>
                  <a:srgbClr val="1A3178"/>
                </a:solidFill>
                <a:latin typeface="Courier"/>
                <a:cs typeface="Courier"/>
              </a:rPr>
              <a:t> import Dirac</a:t>
            </a:r>
          </a:p>
          <a:p>
            <a:r>
              <a:rPr lang="en-US" sz="2000" b="1" dirty="0" err="1" smtClean="0">
                <a:solidFill>
                  <a:srgbClr val="1A3178"/>
                </a:solidFill>
                <a:latin typeface="Courier"/>
                <a:cs typeface="Courier"/>
              </a:rPr>
              <a:t>dirac</a:t>
            </a:r>
            <a:r>
              <a:rPr lang="en-US" sz="2000" b="1" dirty="0" smtClean="0">
                <a:solidFill>
                  <a:srgbClr val="1A3178"/>
                </a:solidFill>
                <a:latin typeface="Courier"/>
                <a:cs typeface="Courier"/>
              </a:rPr>
              <a:t> = Dirac()</a:t>
            </a:r>
          </a:p>
          <a:p>
            <a:pPr>
              <a:buNone/>
            </a:pPr>
            <a:r>
              <a:rPr lang="en-US" sz="2000" b="1" dirty="0" err="1" smtClean="0">
                <a:solidFill>
                  <a:srgbClr val="1A3178"/>
                </a:solidFill>
                <a:latin typeface="Courier"/>
                <a:cs typeface="Courier"/>
              </a:rPr>
              <a:t>j</a:t>
            </a:r>
            <a:r>
              <a:rPr lang="en-US" sz="2000" b="1" dirty="0" smtClean="0">
                <a:solidFill>
                  <a:srgbClr val="1A3178"/>
                </a:solidFill>
                <a:latin typeface="Courier"/>
                <a:cs typeface="Courier"/>
              </a:rPr>
              <a:t> = Job() </a:t>
            </a:r>
          </a:p>
          <a:p>
            <a:pPr>
              <a:buNone/>
            </a:pPr>
            <a:r>
              <a:rPr lang="en-US" b="1" dirty="0" err="1" smtClean="0">
                <a:solidFill>
                  <a:srgbClr val="1A3178"/>
                </a:solidFill>
                <a:latin typeface="Courier"/>
                <a:cs typeface="Courier"/>
              </a:rPr>
              <a:t>j.setExecutable('ls',arguments</a:t>
            </a:r>
            <a:r>
              <a:rPr lang="en-US" b="1" dirty="0" smtClean="0">
                <a:solidFill>
                  <a:srgbClr val="1A3178"/>
                </a:solidFill>
                <a:latin typeface="Courier"/>
                <a:cs typeface="Courier"/>
              </a:rPr>
              <a:t>='-</a:t>
            </a:r>
            <a:r>
              <a:rPr lang="en-US" b="1" dirty="0" err="1" smtClean="0">
                <a:solidFill>
                  <a:srgbClr val="1A3178"/>
                </a:solidFill>
                <a:latin typeface="Courier"/>
                <a:cs typeface="Courier"/>
              </a:rPr>
              <a:t>al',logFile</a:t>
            </a:r>
            <a:r>
              <a:rPr lang="en-US" b="1" dirty="0" smtClean="0">
                <a:solidFill>
                  <a:srgbClr val="1A3178"/>
                </a:solidFill>
                <a:latin typeface="Courier"/>
                <a:cs typeface="Courier"/>
              </a:rPr>
              <a:t>='</a:t>
            </a:r>
            <a:r>
              <a:rPr lang="en-US" b="1" dirty="0" err="1" smtClean="0">
                <a:solidFill>
                  <a:srgbClr val="1A3178"/>
                </a:solidFill>
                <a:latin typeface="Courier"/>
                <a:cs typeface="Courier"/>
              </a:rPr>
              <a:t>ls.log</a:t>
            </a:r>
            <a:r>
              <a:rPr lang="en-US" b="1" dirty="0" smtClean="0">
                <a:solidFill>
                  <a:srgbClr val="1A3178"/>
                </a:solidFill>
                <a:latin typeface="Courier"/>
                <a:cs typeface="Courier"/>
              </a:rPr>
              <a:t>') </a:t>
            </a:r>
          </a:p>
          <a:p>
            <a:pPr>
              <a:buNone/>
            </a:pPr>
            <a:r>
              <a:rPr lang="en-US" sz="2000" b="1" dirty="0" err="1" smtClean="0">
                <a:solidFill>
                  <a:srgbClr val="1A3178"/>
                </a:solidFill>
                <a:latin typeface="Courier"/>
                <a:cs typeface="Courier"/>
              </a:rPr>
              <a:t>dirac.submit(j</a:t>
            </a:r>
            <a:r>
              <a:rPr lang="en-US" sz="2000" b="1" dirty="0" smtClean="0">
                <a:solidFill>
                  <a:srgbClr val="1A3178"/>
                </a:solidFill>
                <a:latin typeface="Courier"/>
                <a:cs typeface="Courier"/>
              </a:rPr>
              <a:t>) </a:t>
            </a:r>
          </a:p>
          <a:p>
            <a:pPr algn="ctr"/>
            <a:endParaRPr lang="en-US" dirty="0"/>
          </a:p>
        </p:txBody>
      </p:sp>
      <p:sp>
        <p:nvSpPr>
          <p:cNvPr id="2" name="Title 1"/>
          <p:cNvSpPr>
            <a:spLocks noGrp="1"/>
          </p:cNvSpPr>
          <p:nvPr>
            <p:ph type="title"/>
          </p:nvPr>
        </p:nvSpPr>
        <p:spPr/>
        <p:txBody>
          <a:bodyPr/>
          <a:lstStyle/>
          <a:p>
            <a:r>
              <a:rPr lang="en-US" dirty="0" smtClean="0"/>
              <a:t>APIs</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a:xfrm>
            <a:off x="460248" y="1475854"/>
            <a:ext cx="8229600" cy="1289760"/>
          </a:xfrm>
        </p:spPr>
        <p:txBody>
          <a:bodyPr>
            <a:normAutofit fontScale="92500"/>
          </a:bodyPr>
          <a:lstStyle/>
          <a:p>
            <a:r>
              <a:rPr lang="en-US" dirty="0" smtClean="0"/>
              <a:t>The API allows creating DIRAC jobs using the Job object. </a:t>
            </a:r>
          </a:p>
          <a:p>
            <a:r>
              <a:rPr lang="en-US" dirty="0" smtClean="0"/>
              <a:t>Example:</a:t>
            </a:r>
          </a:p>
          <a:p>
            <a:pPr>
              <a:buNone/>
            </a:pPr>
            <a:endParaRPr lang="en-US" dirty="0" smtClean="0"/>
          </a:p>
        </p:txBody>
      </p:sp>
      <p:sp>
        <p:nvSpPr>
          <p:cNvPr id="8" name="Rectangle 4"/>
          <p:cNvSpPr>
            <a:spLocks noChangeArrowheads="1"/>
          </p:cNvSpPr>
          <p:nvPr/>
        </p:nvSpPr>
        <p:spPr bwMode="auto">
          <a:xfrm>
            <a:off x="1226142" y="5367867"/>
            <a:ext cx="6691716" cy="646331"/>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en-GB" b="1" dirty="0">
                <a:solidFill>
                  <a:srgbClr val="FF0000"/>
                </a:solidFill>
              </a:rPr>
              <a:t>Note that all the DIRAC API commands described here may also be executed directly from the Python prompt.</a:t>
            </a:r>
          </a:p>
        </p:txBody>
      </p:sp>
      <p:sp>
        <p:nvSpPr>
          <p:cNvPr id="11" name="Footer Placeholder 10"/>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5</a:t>
            </a:fld>
            <a:endParaRPr lang="en-US"/>
          </a:p>
        </p:txBody>
      </p:sp>
    </p:spTree>
    <p:extLst>
      <p:ext uri="{BB962C8B-B14F-4D97-AF65-F5344CB8AC3E}">
        <p14:creationId xmlns:p14="http://schemas.microsoft.com/office/powerpoint/2010/main" val="25074938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60248" y="5588003"/>
            <a:ext cx="8178801" cy="369332"/>
          </a:xfrm>
          <a:prstGeom prst="rect">
            <a:avLst/>
          </a:prstGeom>
          <a:solidFill>
            <a:srgbClr val="FF6600"/>
          </a:solidFill>
          <a:ln>
            <a:noFill/>
          </a:ln>
        </p:spPr>
        <p:txBody>
          <a:bodyPr wrap="square" rtlCol="0">
            <a:spAutoFit/>
          </a:bodyPr>
          <a:lstStyle/>
          <a:p>
            <a:endParaRPr lang="en-US" dirty="0"/>
          </a:p>
        </p:txBody>
      </p:sp>
      <p:sp>
        <p:nvSpPr>
          <p:cNvPr id="2" name="Title 1"/>
          <p:cNvSpPr>
            <a:spLocks noGrp="1"/>
          </p:cNvSpPr>
          <p:nvPr>
            <p:ph type="title"/>
          </p:nvPr>
        </p:nvSpPr>
        <p:spPr/>
        <p:txBody>
          <a:bodyPr>
            <a:normAutofit fontScale="90000"/>
          </a:bodyPr>
          <a:lstStyle/>
          <a:p>
            <a:r>
              <a:rPr lang="en-US" dirty="0" smtClean="0"/>
              <a:t>APIs </a:t>
            </a:r>
            <a:br>
              <a:rPr lang="en-US" dirty="0" smtClean="0"/>
            </a:br>
            <a:r>
              <a:rPr lang="en-US" dirty="0" smtClean="0"/>
              <a:t>Resources</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p:txBody>
          <a:bodyPr>
            <a:normAutofit/>
          </a:bodyPr>
          <a:lstStyle/>
          <a:p>
            <a:pPr>
              <a:buNone/>
            </a:pPr>
            <a:r>
              <a:rPr lang="en-US" dirty="0" smtClean="0"/>
              <a:t>Setting the computing resources to use:</a:t>
            </a:r>
          </a:p>
          <a:p>
            <a:pPr>
              <a:spcAft>
                <a:spcPts val="600"/>
              </a:spcAft>
            </a:pPr>
            <a:r>
              <a:rPr lang="en-US" dirty="0" smtClean="0"/>
              <a:t>Operating system and system architecture:</a:t>
            </a:r>
          </a:p>
          <a:p>
            <a:pPr>
              <a:spcAft>
                <a:spcPts val="600"/>
              </a:spcAft>
              <a:buNone/>
            </a:pPr>
            <a:endParaRPr lang="en-US" dirty="0" smtClean="0"/>
          </a:p>
          <a:p>
            <a:pPr>
              <a:spcAft>
                <a:spcPts val="600"/>
              </a:spcAft>
            </a:pPr>
            <a:r>
              <a:rPr lang="en-US" dirty="0" smtClean="0"/>
              <a:t>CPU requirement determined:</a:t>
            </a:r>
          </a:p>
          <a:p>
            <a:pPr>
              <a:spcAft>
                <a:spcPts val="600"/>
              </a:spcAft>
            </a:pPr>
            <a:endParaRPr lang="en-US" dirty="0" smtClean="0"/>
          </a:p>
          <a:p>
            <a:pPr>
              <a:spcAft>
                <a:spcPts val="600"/>
              </a:spcAft>
            </a:pPr>
            <a:r>
              <a:rPr lang="en-US" dirty="0" smtClean="0"/>
              <a:t>Site name:</a:t>
            </a:r>
          </a:p>
          <a:p>
            <a:pPr>
              <a:spcAft>
                <a:spcPts val="600"/>
              </a:spcAft>
            </a:pPr>
            <a:endParaRPr lang="en-US" dirty="0" smtClean="0"/>
          </a:p>
          <a:p>
            <a:pPr>
              <a:spcAft>
                <a:spcPts val="600"/>
              </a:spcAft>
            </a:pPr>
            <a:r>
              <a:rPr lang="en-US" dirty="0" smtClean="0"/>
              <a:t>Banned sites:</a:t>
            </a:r>
            <a:endParaRPr lang="en-US" b="1" dirty="0" smtClean="0"/>
          </a:p>
          <a:p>
            <a:pPr>
              <a:spcAft>
                <a:spcPts val="600"/>
              </a:spcAft>
              <a:buNone/>
            </a:pPr>
            <a:r>
              <a:rPr lang="en-US" sz="2000" b="1" dirty="0" smtClean="0">
                <a:solidFill>
                  <a:srgbClr val="1A3178"/>
                </a:solidFill>
                <a:latin typeface="Courier"/>
                <a:cs typeface="Courier"/>
              </a:rPr>
              <a:t>j.setBannedSites(['LCG.CNAF.it','LCG.CNAF-t2.it']) </a:t>
            </a:r>
            <a:endParaRPr lang="en-US" sz="2000" b="1" dirty="0">
              <a:solidFill>
                <a:srgbClr val="1A3178"/>
              </a:solidFill>
              <a:latin typeface="Courier"/>
              <a:cs typeface="Courier"/>
            </a:endParaRPr>
          </a:p>
        </p:txBody>
      </p:sp>
      <p:sp>
        <p:nvSpPr>
          <p:cNvPr id="11" name="Rectangle 10"/>
          <p:cNvSpPr/>
          <p:nvPr/>
        </p:nvSpPr>
        <p:spPr>
          <a:xfrm>
            <a:off x="457200" y="2269065"/>
            <a:ext cx="8178801" cy="400110"/>
          </a:xfrm>
          <a:prstGeom prst="rect">
            <a:avLst/>
          </a:prstGeom>
          <a:solidFill>
            <a:srgbClr val="FF6600"/>
          </a:solidFill>
        </p:spPr>
        <p:txBody>
          <a:bodyPr wrap="square">
            <a:spAutoFit/>
          </a:bodyPr>
          <a:lstStyle/>
          <a:p>
            <a:pPr>
              <a:spcAft>
                <a:spcPts val="600"/>
              </a:spcAft>
              <a:buNone/>
            </a:pPr>
            <a:r>
              <a:rPr lang="en-US" sz="2000" b="1" dirty="0" smtClean="0">
                <a:solidFill>
                  <a:srgbClr val="1A3178"/>
                </a:solidFill>
                <a:latin typeface="Courier"/>
                <a:cs typeface="Courier"/>
              </a:rPr>
              <a:t>j.setSystemConfig("slc6_x86_gcc34") </a:t>
            </a:r>
          </a:p>
        </p:txBody>
      </p:sp>
      <p:sp>
        <p:nvSpPr>
          <p:cNvPr id="13" name="TextBox 12"/>
          <p:cNvSpPr txBox="1"/>
          <p:nvPr/>
        </p:nvSpPr>
        <p:spPr>
          <a:xfrm>
            <a:off x="457201" y="3429000"/>
            <a:ext cx="8178800" cy="400110"/>
          </a:xfrm>
          <a:prstGeom prst="rect">
            <a:avLst/>
          </a:prstGeom>
          <a:solidFill>
            <a:srgbClr val="FF6600"/>
          </a:solidFill>
        </p:spPr>
        <p:txBody>
          <a:bodyPr wrap="square" rtlCol="0">
            <a:spAutoFit/>
          </a:bodyPr>
          <a:lstStyle/>
          <a:p>
            <a:r>
              <a:rPr lang="en-US" sz="2000" b="1" dirty="0" smtClean="0">
                <a:solidFill>
                  <a:srgbClr val="1A3178"/>
                </a:solidFill>
                <a:latin typeface="Courier"/>
                <a:cs typeface="Courier"/>
              </a:rPr>
              <a:t>j.setCPUTime(21600)</a:t>
            </a:r>
          </a:p>
        </p:txBody>
      </p:sp>
      <p:sp>
        <p:nvSpPr>
          <p:cNvPr id="14" name="Rectangle 13"/>
          <p:cNvSpPr/>
          <p:nvPr/>
        </p:nvSpPr>
        <p:spPr>
          <a:xfrm>
            <a:off x="460248" y="4538133"/>
            <a:ext cx="8229600" cy="400110"/>
          </a:xfrm>
          <a:prstGeom prst="rect">
            <a:avLst/>
          </a:prstGeom>
          <a:solidFill>
            <a:srgbClr val="FF6600"/>
          </a:solidFill>
        </p:spPr>
        <p:txBody>
          <a:bodyPr wrap="square">
            <a:spAutoFit/>
          </a:bodyPr>
          <a:lstStyle/>
          <a:p>
            <a:pPr>
              <a:spcAft>
                <a:spcPts val="600"/>
              </a:spcAft>
              <a:buNone/>
            </a:pPr>
            <a:r>
              <a:rPr lang="en-US" sz="2000" b="1" dirty="0" err="1" smtClean="0">
                <a:solidFill>
                  <a:srgbClr val="1A3178"/>
                </a:solidFill>
                <a:latin typeface="Courier"/>
                <a:cs typeface="Courier"/>
              </a:rPr>
              <a:t>j.setDestination('LCG.CERN.ch</a:t>
            </a:r>
            <a:r>
              <a:rPr lang="en-US" sz="2000" b="1" dirty="0" smtClean="0">
                <a:solidFill>
                  <a:srgbClr val="1A3178"/>
                </a:solidFill>
                <a:latin typeface="Courier"/>
                <a:cs typeface="Courier"/>
              </a:rPr>
              <a:t>') </a:t>
            </a:r>
          </a:p>
        </p:txBody>
      </p:sp>
      <p:sp>
        <p:nvSpPr>
          <p:cNvPr id="17" name="Footer Placeholder 16"/>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6</a:t>
            </a:fld>
            <a:endParaRPr lang="en-US"/>
          </a:p>
        </p:txBody>
      </p:sp>
    </p:spTree>
    <p:extLst>
      <p:ext uri="{BB962C8B-B14F-4D97-AF65-F5344CB8AC3E}">
        <p14:creationId xmlns:p14="http://schemas.microsoft.com/office/powerpoint/2010/main" val="29155172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48873" y="5279426"/>
            <a:ext cx="8074152" cy="406400"/>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48873" y="4129994"/>
            <a:ext cx="8074152" cy="406400"/>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48873" y="1913463"/>
            <a:ext cx="8153262" cy="1528237"/>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APIs</a:t>
            </a:r>
            <a:br>
              <a:rPr lang="en-US" dirty="0" smtClean="0"/>
            </a:br>
            <a:r>
              <a:rPr lang="en-US" dirty="0" smtClean="0"/>
              <a:t> Configurable Job Parameters</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a:xfrm>
            <a:off x="457200" y="1244600"/>
            <a:ext cx="8229600" cy="4937760"/>
          </a:xfrm>
        </p:spPr>
        <p:txBody>
          <a:bodyPr>
            <a:normAutofit/>
          </a:bodyPr>
          <a:lstStyle/>
          <a:p>
            <a:pPr>
              <a:spcAft>
                <a:spcPts val="1200"/>
              </a:spcAft>
            </a:pPr>
            <a:r>
              <a:rPr lang="en-US" dirty="0" smtClean="0"/>
              <a:t>Multiple Jobs:</a:t>
            </a:r>
          </a:p>
          <a:p>
            <a:pPr>
              <a:spcAft>
                <a:spcPts val="1200"/>
              </a:spcAft>
              <a:buNone/>
            </a:pPr>
            <a:r>
              <a:rPr lang="en-US" sz="2000" b="1" dirty="0" smtClean="0">
                <a:solidFill>
                  <a:srgbClr val="1A3178"/>
                </a:solidFill>
                <a:latin typeface="Courier"/>
                <a:cs typeface="Courier"/>
              </a:rPr>
              <a:t>for </a:t>
            </a:r>
            <a:r>
              <a:rPr lang="en-US" sz="2000" b="1" dirty="0" err="1" smtClean="0">
                <a:solidFill>
                  <a:srgbClr val="1A3178"/>
                </a:solidFill>
                <a:latin typeface="Courier"/>
                <a:cs typeface="Courier"/>
              </a:rPr>
              <a:t>i</a:t>
            </a:r>
            <a:r>
              <a:rPr lang="en-US" sz="2000" b="1" dirty="0" smtClean="0">
                <a:solidFill>
                  <a:srgbClr val="1A3178"/>
                </a:solidFill>
                <a:latin typeface="Courier"/>
                <a:cs typeface="Courier"/>
              </a:rPr>
              <a:t> in range(20): </a:t>
            </a:r>
          </a:p>
          <a:p>
            <a:pPr>
              <a:spcAft>
                <a:spcPts val="1200"/>
              </a:spcAft>
              <a:buNone/>
            </a:pPr>
            <a:r>
              <a:rPr lang="en-US" sz="2000" b="1" dirty="0" smtClean="0">
                <a:solidFill>
                  <a:srgbClr val="1A3178"/>
                </a:solidFill>
                <a:latin typeface="Courier"/>
                <a:cs typeface="Courier"/>
              </a:rPr>
              <a:t>   </a:t>
            </a:r>
            <a:r>
              <a:rPr lang="en-US" sz="2000" b="1" dirty="0" err="1" smtClean="0">
                <a:solidFill>
                  <a:srgbClr val="1A3178"/>
                </a:solidFill>
                <a:latin typeface="Courier"/>
                <a:cs typeface="Courier"/>
              </a:rPr>
              <a:t>j.setName('MyJob_%d</a:t>
            </a:r>
            <a:r>
              <a:rPr lang="en-US" sz="2000" b="1" dirty="0" smtClean="0">
                <a:solidFill>
                  <a:srgbClr val="1A3178"/>
                </a:solidFill>
                <a:latin typeface="Courier"/>
                <a:cs typeface="Courier"/>
              </a:rPr>
              <a:t>' % </a:t>
            </a:r>
            <a:r>
              <a:rPr lang="en-US" sz="2000" b="1" dirty="0" err="1" smtClean="0">
                <a:solidFill>
                  <a:srgbClr val="1A3178"/>
                </a:solidFill>
                <a:latin typeface="Courier"/>
                <a:cs typeface="Courier"/>
              </a:rPr>
              <a:t>i</a:t>
            </a:r>
            <a:r>
              <a:rPr lang="en-US" sz="2000" b="1" dirty="0" smtClean="0">
                <a:solidFill>
                  <a:srgbClr val="1A3178"/>
                </a:solidFill>
                <a:latin typeface="Courier"/>
                <a:cs typeface="Courier"/>
              </a:rPr>
              <a:t>)</a:t>
            </a:r>
          </a:p>
          <a:p>
            <a:pPr>
              <a:spcAft>
                <a:spcPts val="1200"/>
              </a:spcAft>
              <a:buNone/>
            </a:pPr>
            <a:r>
              <a:rPr lang="en-US" sz="2000" b="1" dirty="0" smtClean="0">
                <a:solidFill>
                  <a:srgbClr val="1A3178"/>
                </a:solidFill>
                <a:latin typeface="Courier"/>
                <a:cs typeface="Courier"/>
              </a:rPr>
              <a:t>   </a:t>
            </a:r>
            <a:r>
              <a:rPr lang="en-US" sz="2000" b="1" dirty="0" err="1" smtClean="0">
                <a:solidFill>
                  <a:srgbClr val="1A3178"/>
                </a:solidFill>
                <a:latin typeface="Courier"/>
                <a:cs typeface="Courier"/>
              </a:rPr>
              <a:t>dirac.submit(j</a:t>
            </a:r>
            <a:r>
              <a:rPr lang="en-US" sz="2000" b="1" dirty="0" smtClean="0">
                <a:solidFill>
                  <a:srgbClr val="1A3178"/>
                </a:solidFill>
                <a:latin typeface="Courier"/>
                <a:cs typeface="Courier"/>
              </a:rPr>
              <a:t>) </a:t>
            </a:r>
          </a:p>
          <a:p>
            <a:pPr>
              <a:spcAft>
                <a:spcPts val="1200"/>
              </a:spcAft>
            </a:pPr>
            <a:r>
              <a:rPr lang="en-US" dirty="0" smtClean="0"/>
              <a:t>Log Level:</a:t>
            </a:r>
          </a:p>
          <a:p>
            <a:pPr>
              <a:spcAft>
                <a:spcPts val="1200"/>
              </a:spcAft>
              <a:buNone/>
            </a:pPr>
            <a:r>
              <a:rPr lang="en-US" sz="2000" b="1" dirty="0" err="1" smtClean="0">
                <a:solidFill>
                  <a:srgbClr val="1A3178"/>
                </a:solidFill>
                <a:latin typeface="Courier"/>
                <a:cs typeface="Courier"/>
              </a:rPr>
              <a:t>j.setLogLevel('DEBUG</a:t>
            </a:r>
            <a:r>
              <a:rPr lang="en-US" sz="2000" b="1" dirty="0" smtClean="0">
                <a:solidFill>
                  <a:srgbClr val="1A3178"/>
                </a:solidFill>
                <a:latin typeface="Courier"/>
                <a:cs typeface="Courier"/>
              </a:rPr>
              <a:t>') </a:t>
            </a:r>
          </a:p>
          <a:p>
            <a:pPr>
              <a:spcAft>
                <a:spcPts val="1200"/>
              </a:spcAft>
            </a:pPr>
            <a:r>
              <a:rPr lang="en-US" dirty="0" smtClean="0"/>
              <a:t>Environment variables:</a:t>
            </a:r>
          </a:p>
          <a:p>
            <a:pPr>
              <a:spcAft>
                <a:spcPts val="1200"/>
              </a:spcAft>
              <a:buNone/>
            </a:pPr>
            <a:r>
              <a:rPr lang="en-US" sz="2000" b="1" dirty="0" err="1" smtClean="0">
                <a:solidFill>
                  <a:srgbClr val="1A3178"/>
                </a:solidFill>
                <a:latin typeface="Courier"/>
                <a:cs typeface="Courier"/>
              </a:rPr>
              <a:t>j.setExecutionEnv({'MYVARIABLE':'TOTO</a:t>
            </a:r>
            <a:r>
              <a:rPr lang="en-US" sz="2000" b="1" dirty="0" smtClean="0">
                <a:solidFill>
                  <a:srgbClr val="1A3178"/>
                </a:solidFill>
                <a:latin typeface="Courier"/>
                <a:cs typeface="Courier"/>
              </a:rPr>
              <a:t>'}) </a:t>
            </a:r>
          </a:p>
          <a:p>
            <a:pPr>
              <a:spcAft>
                <a:spcPts val="1200"/>
              </a:spcAft>
            </a:pPr>
            <a:endParaRPr lang="en-US" dirty="0"/>
          </a:p>
        </p:txBody>
      </p:sp>
      <p:sp>
        <p:nvSpPr>
          <p:cNvPr id="12" name="Footer Placeholder 11"/>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7</a:t>
            </a:fld>
            <a:endParaRPr lang="en-US"/>
          </a:p>
        </p:txBody>
      </p:sp>
    </p:spTree>
    <p:extLst>
      <p:ext uri="{BB962C8B-B14F-4D97-AF65-F5344CB8AC3E}">
        <p14:creationId xmlns:p14="http://schemas.microsoft.com/office/powerpoint/2010/main" val="26488145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60248" y="2838720"/>
            <a:ext cx="8229600" cy="440266"/>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57200" y="3943605"/>
            <a:ext cx="8229600" cy="566748"/>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57200" y="5118845"/>
            <a:ext cx="8229600" cy="983328"/>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57200" y="1761067"/>
            <a:ext cx="8229600" cy="440266"/>
          </a:xfrm>
          <a:prstGeom prst="rect">
            <a:avLst/>
          </a:prstGeom>
          <a:solidFill>
            <a:srgbClr val="FF66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APIs </a:t>
            </a:r>
            <a:br>
              <a:rPr lang="en-US" dirty="0" smtClean="0"/>
            </a:br>
            <a:r>
              <a:rPr lang="en-US" dirty="0" smtClean="0"/>
              <a:t>Handling Data</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20" name="Content Placeholder 19"/>
          <p:cNvSpPr>
            <a:spLocks noGrp="1"/>
          </p:cNvSpPr>
          <p:nvPr>
            <p:ph sz="quarter" idx="1"/>
          </p:nvPr>
        </p:nvSpPr>
        <p:spPr/>
        <p:txBody>
          <a:bodyPr>
            <a:normAutofit fontScale="92500" lnSpcReduction="10000"/>
          </a:bodyPr>
          <a:lstStyle/>
          <a:p>
            <a:pPr>
              <a:spcAft>
                <a:spcPts val="1200"/>
              </a:spcAft>
            </a:pPr>
            <a:r>
              <a:rPr lang="en-US" dirty="0" smtClean="0"/>
              <a:t>Input Sandbox</a:t>
            </a:r>
          </a:p>
          <a:p>
            <a:pPr>
              <a:spcAft>
                <a:spcPts val="1200"/>
              </a:spcAft>
              <a:buNone/>
            </a:pPr>
            <a:r>
              <a:rPr lang="en-US" sz="2162" b="1" dirty="0" err="1" smtClean="0">
                <a:solidFill>
                  <a:srgbClr val="1A3178"/>
                </a:solidFill>
                <a:latin typeface="Courier"/>
                <a:cs typeface="Courier"/>
              </a:rPr>
              <a:t>j.setInputSandbox(['Input.options</a:t>
            </a:r>
            <a:r>
              <a:rPr lang="en-US" sz="2162" b="1" dirty="0" smtClean="0">
                <a:solidFill>
                  <a:srgbClr val="1A3178"/>
                </a:solidFill>
                <a:latin typeface="Courier"/>
                <a:cs typeface="Courier"/>
              </a:rPr>
              <a:t>','*.</a:t>
            </a:r>
            <a:r>
              <a:rPr lang="en-US" sz="2162" b="1" dirty="0" err="1" smtClean="0">
                <a:solidFill>
                  <a:srgbClr val="1A3178"/>
                </a:solidFill>
                <a:latin typeface="Courier"/>
                <a:cs typeface="Courier"/>
              </a:rPr>
              <a:t>txt','lib</a:t>
            </a:r>
            <a:r>
              <a:rPr lang="en-US" sz="2162" b="1" dirty="0" smtClean="0">
                <a:solidFill>
                  <a:srgbClr val="1A3178"/>
                </a:solidFill>
                <a:latin typeface="Courier"/>
                <a:cs typeface="Courier"/>
              </a:rPr>
              <a:t>/']) </a:t>
            </a:r>
          </a:p>
          <a:p>
            <a:pPr>
              <a:spcAft>
                <a:spcPts val="1200"/>
              </a:spcAft>
            </a:pPr>
            <a:r>
              <a:rPr lang="en-US" dirty="0" smtClean="0"/>
              <a:t>Output Sandbox</a:t>
            </a:r>
          </a:p>
          <a:p>
            <a:pPr>
              <a:spcAft>
                <a:spcPts val="1200"/>
              </a:spcAft>
              <a:buNone/>
            </a:pPr>
            <a:r>
              <a:rPr lang="en-US" sz="2162" b="1" dirty="0" err="1" smtClean="0">
                <a:solidFill>
                  <a:srgbClr val="1A3178"/>
                </a:solidFill>
                <a:latin typeface="Courier"/>
                <a:cs typeface="Courier"/>
              </a:rPr>
              <a:t>j.setOutputSandbox</a:t>
            </a:r>
            <a:r>
              <a:rPr lang="en-US" sz="2162" b="1" dirty="0" smtClean="0">
                <a:solidFill>
                  <a:srgbClr val="1A3178"/>
                </a:solidFill>
                <a:latin typeface="Courier"/>
                <a:cs typeface="Courier"/>
              </a:rPr>
              <a:t>(['*.</a:t>
            </a:r>
            <a:r>
              <a:rPr lang="en-US" sz="2162" b="1" dirty="0" err="1" smtClean="0">
                <a:solidFill>
                  <a:srgbClr val="1A3178"/>
                </a:solidFill>
                <a:latin typeface="Courier"/>
                <a:cs typeface="Courier"/>
              </a:rPr>
              <a:t>log','summary.data</a:t>
            </a:r>
            <a:r>
              <a:rPr lang="en-US" sz="2162" b="1" dirty="0" smtClean="0">
                <a:solidFill>
                  <a:srgbClr val="1A3178"/>
                </a:solidFill>
                <a:latin typeface="Courier"/>
                <a:cs typeface="Courier"/>
              </a:rPr>
              <a:t>'])</a:t>
            </a:r>
            <a:r>
              <a:rPr lang="en-US" b="1" dirty="0" smtClean="0">
                <a:solidFill>
                  <a:srgbClr val="1A3178"/>
                </a:solidFill>
                <a:latin typeface="Courier"/>
                <a:cs typeface="Courier"/>
              </a:rPr>
              <a:t> </a:t>
            </a:r>
          </a:p>
          <a:p>
            <a:pPr>
              <a:spcAft>
                <a:spcPts val="1200"/>
              </a:spcAft>
            </a:pPr>
            <a:r>
              <a:rPr lang="en-US" dirty="0" smtClean="0"/>
              <a:t>Input Data</a:t>
            </a:r>
          </a:p>
          <a:p>
            <a:pPr>
              <a:spcAft>
                <a:spcPts val="1200"/>
              </a:spcAft>
              <a:buNone/>
            </a:pPr>
            <a:r>
              <a:rPr lang="en-US" sz="2162" b="1" dirty="0" smtClean="0">
                <a:solidFill>
                  <a:srgbClr val="1A3178"/>
                </a:solidFill>
                <a:latin typeface="Courier"/>
                <a:cs typeface="Courier"/>
              </a:rPr>
              <a:t>j.setInputData([’/vo.formation.idgrilles.fr/user/h/hamar/input1.data’]) </a:t>
            </a:r>
          </a:p>
          <a:p>
            <a:pPr>
              <a:spcAft>
                <a:spcPts val="1200"/>
              </a:spcAft>
            </a:pPr>
            <a:r>
              <a:rPr lang="en-US" dirty="0" smtClean="0"/>
              <a:t>Output Data</a:t>
            </a:r>
          </a:p>
          <a:p>
            <a:pPr>
              <a:spcAft>
                <a:spcPts val="1200"/>
              </a:spcAft>
              <a:buNone/>
            </a:pPr>
            <a:r>
              <a:rPr lang="en-US" sz="2162" b="1" dirty="0" smtClean="0">
                <a:solidFill>
                  <a:srgbClr val="1A3178"/>
                </a:solidFill>
                <a:latin typeface="Courier"/>
                <a:cs typeface="Courier"/>
              </a:rPr>
              <a:t>j.setOutputData(['output1.data','output2.data'],</a:t>
            </a:r>
            <a:r>
              <a:rPr lang="en-US" sz="2162" b="1" dirty="0" err="1" smtClean="0">
                <a:solidFill>
                  <a:srgbClr val="1A3178"/>
                </a:solidFill>
                <a:latin typeface="Courier"/>
                <a:cs typeface="Courier"/>
              </a:rPr>
              <a:t>outputSE</a:t>
            </a:r>
            <a:r>
              <a:rPr lang="en-US" sz="2162" b="1" dirty="0" smtClean="0">
                <a:solidFill>
                  <a:srgbClr val="1A3178"/>
                </a:solidFill>
                <a:latin typeface="Courier"/>
                <a:cs typeface="Courier"/>
              </a:rPr>
              <a:t>=[’M3PEC-disk'],</a:t>
            </a:r>
            <a:r>
              <a:rPr lang="en-US" sz="2162" b="1" dirty="0" err="1" smtClean="0">
                <a:solidFill>
                  <a:srgbClr val="1A3178"/>
                </a:solidFill>
                <a:latin typeface="Courier"/>
                <a:cs typeface="Courier"/>
              </a:rPr>
              <a:t>outputPath</a:t>
            </a:r>
            <a:r>
              <a:rPr lang="en-US" sz="2162" b="1" dirty="0" smtClean="0">
                <a:solidFill>
                  <a:srgbClr val="1A3178"/>
                </a:solidFill>
                <a:latin typeface="Courier"/>
                <a:cs typeface="Courier"/>
              </a:rPr>
              <a:t>='</a:t>
            </a:r>
            <a:r>
              <a:rPr lang="en-US" sz="2162" b="1" dirty="0" err="1" smtClean="0">
                <a:solidFill>
                  <a:srgbClr val="1A3178"/>
                </a:solidFill>
                <a:latin typeface="Courier"/>
                <a:cs typeface="Courier"/>
              </a:rPr>
              <a:t>MyFirstAnalysis</a:t>
            </a:r>
            <a:r>
              <a:rPr lang="en-US" sz="2162" b="1" dirty="0" smtClean="0">
                <a:solidFill>
                  <a:srgbClr val="1A3178"/>
                </a:solidFill>
                <a:latin typeface="Courier"/>
                <a:cs typeface="Courier"/>
              </a:rPr>
              <a:t>’)</a:t>
            </a:r>
          </a:p>
          <a:p>
            <a:endParaRPr lang="en-US" dirty="0"/>
          </a:p>
        </p:txBody>
      </p:sp>
      <p:sp>
        <p:nvSpPr>
          <p:cNvPr id="13" name="Footer Placeholder 12"/>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8</a:t>
            </a:fld>
            <a:endParaRPr lang="en-US"/>
          </a:p>
        </p:txBody>
      </p:sp>
    </p:spTree>
    <p:extLst>
      <p:ext uri="{BB962C8B-B14F-4D97-AF65-F5344CB8AC3E}">
        <p14:creationId xmlns:p14="http://schemas.microsoft.com/office/powerpoint/2010/main" val="12233301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219200"/>
            <a:ext cx="8232648" cy="5137150"/>
          </a:xfrm>
          <a:prstGeom prst="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a:p>
            <a:pPr algn="ctr"/>
            <a:endParaRPr lang="en-US" dirty="0"/>
          </a:p>
        </p:txBody>
      </p:sp>
      <p:sp>
        <p:nvSpPr>
          <p:cNvPr id="2" name="Title 1"/>
          <p:cNvSpPr>
            <a:spLocks noGrp="1"/>
          </p:cNvSpPr>
          <p:nvPr>
            <p:ph type="title"/>
          </p:nvPr>
        </p:nvSpPr>
        <p:spPr/>
        <p:txBody>
          <a:bodyPr>
            <a:normAutofit fontScale="90000"/>
          </a:bodyPr>
          <a:lstStyle/>
          <a:p>
            <a:r>
              <a:rPr lang="en-US" dirty="0" smtClean="0"/>
              <a:t>APIs </a:t>
            </a:r>
            <a:br>
              <a:rPr lang="en-US" dirty="0" smtClean="0"/>
            </a:br>
            <a:r>
              <a:rPr lang="en-US" dirty="0" smtClean="0"/>
              <a:t>Example</a:t>
            </a:r>
            <a:endParaRPr lang="en-US" dirty="0"/>
          </a:p>
        </p:txBody>
      </p:sp>
      <p:sp>
        <p:nvSpPr>
          <p:cNvPr id="3" name="Date Placeholder 2"/>
          <p:cNvSpPr>
            <a:spLocks noGrp="1"/>
          </p:cNvSpPr>
          <p:nvPr>
            <p:ph type="dt" sz="half" idx="10"/>
          </p:nvPr>
        </p:nvSpPr>
        <p:spPr/>
        <p:txBody>
          <a:bodyPr/>
          <a:lstStyle/>
          <a:p>
            <a:r>
              <a:rPr lang="en-US" smtClean="0"/>
              <a:t>Beijing, 13-15/11/2013</a:t>
            </a:r>
            <a:endParaRPr lang="en-US"/>
          </a:p>
        </p:txBody>
      </p:sp>
      <p:sp>
        <p:nvSpPr>
          <p:cNvPr id="6" name="Content Placeholder 5"/>
          <p:cNvSpPr>
            <a:spLocks noGrp="1"/>
          </p:cNvSpPr>
          <p:nvPr>
            <p:ph sz="quarter" idx="1"/>
          </p:nvPr>
        </p:nvSpPr>
        <p:spPr>
          <a:xfrm>
            <a:off x="381000" y="1166285"/>
            <a:ext cx="8305800" cy="5257800"/>
          </a:xfrm>
          <a:solidFill>
            <a:srgbClr val="FF6600"/>
          </a:solidFill>
        </p:spPr>
        <p:txBody>
          <a:bodyPr>
            <a:noAutofit/>
          </a:bodyPr>
          <a:lstStyle/>
          <a:p>
            <a:pPr marL="273050" indent="-1588">
              <a:lnSpc>
                <a:spcPct val="60000"/>
              </a:lnSpc>
              <a:buNone/>
            </a:pPr>
            <a:r>
              <a:rPr lang="en-US" sz="1600" b="1" dirty="0" smtClean="0">
                <a:solidFill>
                  <a:srgbClr val="1A3178"/>
                </a:solidFill>
                <a:latin typeface="Courier  "/>
                <a:cs typeface="Courier  "/>
              </a:rPr>
              <a:t>from </a:t>
            </a:r>
            <a:r>
              <a:rPr lang="en-US" sz="1600" b="1" dirty="0" err="1" smtClean="0">
                <a:solidFill>
                  <a:srgbClr val="1A3178"/>
                </a:solidFill>
                <a:latin typeface="Courier  "/>
                <a:cs typeface="Courier  "/>
              </a:rPr>
              <a:t>DIRAC.Interfaces.API.Job</a:t>
            </a:r>
            <a:r>
              <a:rPr lang="en-US" sz="1600" b="1" dirty="0" smtClean="0">
                <a:solidFill>
                  <a:srgbClr val="1A3178"/>
                </a:solidFill>
                <a:latin typeface="Courier  "/>
                <a:cs typeface="Courier  "/>
              </a:rPr>
              <a:t> import Job</a:t>
            </a:r>
          </a:p>
          <a:p>
            <a:pPr marL="273050" indent="-1588">
              <a:lnSpc>
                <a:spcPct val="60000"/>
              </a:lnSpc>
              <a:buNone/>
            </a:pPr>
            <a:r>
              <a:rPr lang="en-US" sz="1600" b="1" dirty="0" smtClean="0">
                <a:solidFill>
                  <a:srgbClr val="1A3178"/>
                </a:solidFill>
                <a:latin typeface="Courier  "/>
                <a:cs typeface="Courier  "/>
              </a:rPr>
              <a:t>from </a:t>
            </a:r>
            <a:r>
              <a:rPr lang="en-US" sz="1600" b="1" dirty="0" err="1" smtClean="0">
                <a:solidFill>
                  <a:srgbClr val="1A3178"/>
                </a:solidFill>
                <a:latin typeface="Courier  "/>
                <a:cs typeface="Courier  "/>
              </a:rPr>
              <a:t>DIRAC.Interfaces.API.Dirac</a:t>
            </a:r>
            <a:r>
              <a:rPr lang="en-US" sz="1600" b="1" dirty="0" smtClean="0">
                <a:solidFill>
                  <a:srgbClr val="1A3178"/>
                </a:solidFill>
                <a:latin typeface="Courier  "/>
                <a:cs typeface="Courier  "/>
              </a:rPr>
              <a:t> import Dirac </a:t>
            </a:r>
          </a:p>
          <a:p>
            <a:pPr marL="273050" indent="-1588">
              <a:lnSpc>
                <a:spcPct val="60000"/>
              </a:lnSpc>
              <a:buNone/>
            </a:pPr>
            <a:r>
              <a:rPr lang="en-US" sz="1600" b="1" dirty="0" err="1" smtClean="0">
                <a:solidFill>
                  <a:srgbClr val="1A3178"/>
                </a:solidFill>
                <a:latin typeface="Courier  "/>
                <a:cs typeface="Courier  "/>
              </a:rPr>
              <a:t>j</a:t>
            </a:r>
            <a:r>
              <a:rPr lang="en-US" sz="1600" b="1" dirty="0" smtClean="0">
                <a:solidFill>
                  <a:srgbClr val="1A3178"/>
                </a:solidFill>
                <a:latin typeface="Courier  "/>
                <a:cs typeface="Courier  "/>
              </a:rPr>
              <a:t> = Job()</a:t>
            </a:r>
          </a:p>
          <a:p>
            <a:pPr marL="273050" indent="-1588">
              <a:lnSpc>
                <a:spcPct val="60000"/>
              </a:lnSpc>
              <a:buNone/>
            </a:pPr>
            <a:r>
              <a:rPr lang="en-US" sz="1600" b="1" dirty="0" err="1" smtClean="0">
                <a:solidFill>
                  <a:srgbClr val="1A3178"/>
                </a:solidFill>
                <a:latin typeface="Courier  "/>
                <a:cs typeface="Courier  "/>
              </a:rPr>
              <a:t>dirac</a:t>
            </a:r>
            <a:r>
              <a:rPr lang="en-US" sz="1600" b="1" dirty="0" smtClean="0">
                <a:solidFill>
                  <a:srgbClr val="1A3178"/>
                </a:solidFill>
                <a:latin typeface="Courier  "/>
                <a:cs typeface="Courier  "/>
              </a:rPr>
              <a:t> = Dirac()</a:t>
            </a:r>
          </a:p>
          <a:p>
            <a:pPr marL="273050" indent="-1588">
              <a:lnSpc>
                <a:spcPct val="60000"/>
              </a:lnSpc>
              <a:buNone/>
            </a:pPr>
            <a:r>
              <a:rPr lang="en-US" sz="1600" b="1" dirty="0" err="1" smtClean="0">
                <a:solidFill>
                  <a:srgbClr val="1A3178"/>
                </a:solidFill>
                <a:latin typeface="Courier  "/>
                <a:cs typeface="Courier  "/>
              </a:rPr>
              <a:t>j.setName('MyFirstJob</a:t>
            </a:r>
            <a:r>
              <a:rPr lang="en-US" sz="1600" b="1" dirty="0" smtClean="0">
                <a:solidFill>
                  <a:srgbClr val="1A3178"/>
                </a:solidFill>
                <a:latin typeface="Courier  "/>
                <a:cs typeface="Courier  "/>
              </a:rPr>
              <a:t>') </a:t>
            </a:r>
          </a:p>
          <a:p>
            <a:pPr marL="273050" indent="-1588">
              <a:lnSpc>
                <a:spcPct val="60000"/>
              </a:lnSpc>
              <a:buNone/>
            </a:pPr>
            <a:r>
              <a:rPr lang="en-US" sz="1600" b="1" dirty="0" err="1" smtClean="0">
                <a:solidFill>
                  <a:srgbClr val="1A3178"/>
                </a:solidFill>
                <a:latin typeface="Courier  "/>
                <a:cs typeface="Courier  "/>
              </a:rPr>
              <a:t>j.setOutputSandbox</a:t>
            </a:r>
            <a:r>
              <a:rPr lang="en-US" sz="1600" b="1" dirty="0" smtClean="0">
                <a:solidFill>
                  <a:srgbClr val="1A3178"/>
                </a:solidFill>
                <a:latin typeface="Courier  "/>
                <a:cs typeface="Courier  "/>
              </a:rPr>
              <a:t>(['*.</a:t>
            </a:r>
            <a:r>
              <a:rPr lang="en-US" sz="1600" b="1" dirty="0" err="1" smtClean="0">
                <a:solidFill>
                  <a:srgbClr val="1A3178"/>
                </a:solidFill>
                <a:latin typeface="Courier  "/>
                <a:cs typeface="Courier  "/>
              </a:rPr>
              <a:t>log','summary.data</a:t>
            </a:r>
            <a:r>
              <a:rPr lang="en-US" sz="1600" b="1" dirty="0" smtClean="0">
                <a:solidFill>
                  <a:srgbClr val="1A3178"/>
                </a:solidFill>
                <a:latin typeface="Courier  "/>
                <a:cs typeface="Courier  "/>
              </a:rPr>
              <a:t>'])</a:t>
            </a:r>
          </a:p>
          <a:p>
            <a:pPr marL="273050" indent="-1588">
              <a:lnSpc>
                <a:spcPct val="60000"/>
              </a:lnSpc>
              <a:buNone/>
            </a:pPr>
            <a:r>
              <a:rPr lang="en-US" sz="1600" b="1" dirty="0" smtClean="0">
                <a:solidFill>
                  <a:srgbClr val="1A3178"/>
                </a:solidFill>
                <a:latin typeface="Courier  "/>
                <a:cs typeface="Courier  "/>
              </a:rPr>
              <a:t>j.setInputData(['/my/logical/file/name1’, '/my/logical/file/name2'])</a:t>
            </a:r>
          </a:p>
          <a:p>
            <a:pPr marL="273050" indent="-1588">
              <a:lnSpc>
                <a:spcPct val="60000"/>
              </a:lnSpc>
              <a:buNone/>
            </a:pPr>
            <a:r>
              <a:rPr lang="en-US" sz="1600" b="1" dirty="0" smtClean="0">
                <a:solidFill>
                  <a:srgbClr val="1A3178"/>
                </a:solidFill>
                <a:latin typeface="Courier  "/>
                <a:cs typeface="Courier  "/>
              </a:rPr>
              <a:t>j.setOutputData(['output1.data','output2.data’], </a:t>
            </a:r>
            <a:r>
              <a:rPr lang="en-US" sz="1600" b="1" dirty="0" err="1" smtClean="0">
                <a:solidFill>
                  <a:srgbClr val="1A3178"/>
                </a:solidFill>
                <a:latin typeface="Courier  "/>
                <a:cs typeface="Courier  "/>
              </a:rPr>
              <a:t>outputPath</a:t>
            </a:r>
            <a:r>
              <a:rPr lang="en-US" sz="1600" b="1" dirty="0" smtClean="0">
                <a:solidFill>
                  <a:srgbClr val="1A3178"/>
                </a:solidFill>
                <a:latin typeface="Courier  "/>
                <a:cs typeface="Courier  "/>
              </a:rPr>
              <a:t>='</a:t>
            </a:r>
            <a:r>
              <a:rPr lang="en-US" sz="1600" b="1" dirty="0" err="1" smtClean="0">
                <a:solidFill>
                  <a:srgbClr val="1A3178"/>
                </a:solidFill>
                <a:latin typeface="Courier  "/>
                <a:cs typeface="Courier  "/>
              </a:rPr>
              <a:t>MyFirstAnalysis</a:t>
            </a:r>
            <a:r>
              <a:rPr lang="en-US" sz="1600" b="1" dirty="0" smtClean="0">
                <a:solidFill>
                  <a:srgbClr val="1A3178"/>
                </a:solidFill>
                <a:latin typeface="Courier  "/>
                <a:cs typeface="Courier  "/>
              </a:rPr>
              <a:t>')</a:t>
            </a:r>
          </a:p>
          <a:p>
            <a:pPr marL="273050" indent="-1588">
              <a:lnSpc>
                <a:spcPct val="60000"/>
              </a:lnSpc>
              <a:buNone/>
            </a:pPr>
            <a:r>
              <a:rPr lang="en-US" sz="1600" b="1" dirty="0" smtClean="0">
                <a:solidFill>
                  <a:srgbClr val="1A3178"/>
                </a:solidFill>
                <a:latin typeface="Courier  "/>
                <a:cs typeface="Courier  "/>
              </a:rPr>
              <a:t>j.setSystemConfig("slc4_ia32_gcc34") </a:t>
            </a:r>
          </a:p>
          <a:p>
            <a:pPr marL="273050" indent="-1588">
              <a:lnSpc>
                <a:spcPct val="60000"/>
              </a:lnSpc>
              <a:buNone/>
            </a:pPr>
            <a:r>
              <a:rPr lang="en-US" sz="1600" b="1" dirty="0" smtClean="0">
                <a:solidFill>
                  <a:srgbClr val="1A3178"/>
                </a:solidFill>
                <a:latin typeface="Courier  "/>
                <a:cs typeface="Courier  "/>
              </a:rPr>
              <a:t>j.setCPUTime(21600) </a:t>
            </a:r>
          </a:p>
          <a:p>
            <a:pPr marL="273050" indent="-1588">
              <a:lnSpc>
                <a:spcPct val="60000"/>
              </a:lnSpc>
              <a:buNone/>
            </a:pPr>
            <a:r>
              <a:rPr lang="en-US" sz="1600" b="1" dirty="0" smtClean="0">
                <a:solidFill>
                  <a:srgbClr val="1A3178"/>
                </a:solidFill>
                <a:latin typeface="Courier  "/>
                <a:cs typeface="Courier  "/>
              </a:rPr>
              <a:t>j.setDestination('LCG.IN2P3.fr') </a:t>
            </a:r>
          </a:p>
          <a:p>
            <a:pPr marL="273050" indent="-1588">
              <a:lnSpc>
                <a:spcPct val="60000"/>
              </a:lnSpc>
              <a:buNone/>
            </a:pPr>
            <a:r>
              <a:rPr lang="en-US" sz="1600" b="1" dirty="0" smtClean="0">
                <a:solidFill>
                  <a:srgbClr val="1A3178"/>
                </a:solidFill>
                <a:latin typeface="Courier  "/>
                <a:cs typeface="Courier  "/>
              </a:rPr>
              <a:t>j.setBannedSites(['LCG.CNAF.it','LCG.CNAF-t2.it']) </a:t>
            </a:r>
          </a:p>
          <a:p>
            <a:pPr marL="273050" indent="-1588">
              <a:lnSpc>
                <a:spcPct val="60000"/>
              </a:lnSpc>
              <a:buNone/>
            </a:pPr>
            <a:r>
              <a:rPr lang="en-US" sz="1600" b="1" dirty="0" err="1" smtClean="0">
                <a:solidFill>
                  <a:srgbClr val="1A3178"/>
                </a:solidFill>
                <a:latin typeface="Courier  "/>
                <a:cs typeface="Courier  "/>
              </a:rPr>
              <a:t>j.setLogLevel('DEBUG</a:t>
            </a:r>
            <a:r>
              <a:rPr lang="en-US" sz="1600" b="1" dirty="0" smtClean="0">
                <a:solidFill>
                  <a:srgbClr val="1A3178"/>
                </a:solidFill>
                <a:latin typeface="Courier  "/>
                <a:cs typeface="Courier  "/>
              </a:rPr>
              <a:t>') </a:t>
            </a:r>
          </a:p>
          <a:p>
            <a:pPr marL="273050" indent="-1588">
              <a:lnSpc>
                <a:spcPct val="60000"/>
              </a:lnSpc>
              <a:buNone/>
            </a:pPr>
            <a:r>
              <a:rPr lang="en-US" sz="1600" b="1" dirty="0" err="1" smtClean="0">
                <a:solidFill>
                  <a:srgbClr val="1A3178"/>
                </a:solidFill>
                <a:latin typeface="Courier  "/>
                <a:cs typeface="Courier  "/>
              </a:rPr>
              <a:t>j.setExecutionEnv({'MYVARIABLE':'TOTO</a:t>
            </a:r>
            <a:r>
              <a:rPr lang="en-US" sz="1600" b="1" dirty="0" smtClean="0">
                <a:solidFill>
                  <a:srgbClr val="1A3178"/>
                </a:solidFill>
                <a:latin typeface="Courier  "/>
                <a:cs typeface="Courier  "/>
              </a:rPr>
              <a:t>'}) </a:t>
            </a:r>
          </a:p>
          <a:p>
            <a:pPr marL="273050" indent="-1588">
              <a:lnSpc>
                <a:spcPct val="60000"/>
              </a:lnSpc>
              <a:buNone/>
            </a:pPr>
            <a:r>
              <a:rPr lang="en-US" sz="1600" b="1" dirty="0" err="1" smtClean="0">
                <a:solidFill>
                  <a:srgbClr val="1A3178"/>
                </a:solidFill>
                <a:latin typeface="Courier  "/>
                <a:cs typeface="Courier  "/>
              </a:rPr>
              <a:t>j.setExecutable('echo</a:t>
            </a:r>
            <a:r>
              <a:rPr lang="en-US" sz="1600" b="1" dirty="0" smtClean="0">
                <a:solidFill>
                  <a:srgbClr val="1A3178"/>
                </a:solidFill>
                <a:latin typeface="Courier  "/>
                <a:cs typeface="Courier  "/>
              </a:rPr>
              <a:t> $MYVARIABLE') </a:t>
            </a:r>
          </a:p>
          <a:p>
            <a:pPr marL="273050" indent="-1588">
              <a:lnSpc>
                <a:spcPct val="60000"/>
              </a:lnSpc>
              <a:buNone/>
            </a:pPr>
            <a:r>
              <a:rPr lang="en-US" sz="1600" b="1" dirty="0" smtClean="0">
                <a:solidFill>
                  <a:srgbClr val="1A3178"/>
                </a:solidFill>
                <a:latin typeface="Courier  "/>
                <a:cs typeface="Courier  "/>
              </a:rPr>
              <a:t>print j._</a:t>
            </a:r>
            <a:r>
              <a:rPr lang="en-US" sz="1600" b="1" dirty="0" err="1" smtClean="0">
                <a:solidFill>
                  <a:srgbClr val="1A3178"/>
                </a:solidFill>
                <a:latin typeface="Courier  "/>
                <a:cs typeface="Courier  "/>
              </a:rPr>
              <a:t>toJDL</a:t>
            </a:r>
            <a:r>
              <a:rPr lang="en-US" sz="1600" b="1" dirty="0" smtClean="0">
                <a:solidFill>
                  <a:srgbClr val="1A3178"/>
                </a:solidFill>
                <a:latin typeface="Courier  "/>
                <a:cs typeface="Courier  "/>
              </a:rPr>
              <a:t>()</a:t>
            </a:r>
          </a:p>
          <a:p>
            <a:pPr marL="273050" indent="-1588">
              <a:lnSpc>
                <a:spcPct val="60000"/>
              </a:lnSpc>
              <a:buNone/>
            </a:pPr>
            <a:r>
              <a:rPr lang="en-US" sz="1600" b="1" dirty="0" err="1" smtClean="0">
                <a:solidFill>
                  <a:srgbClr val="1A3178"/>
                </a:solidFill>
                <a:latin typeface="Courier  "/>
                <a:cs typeface="Courier  "/>
              </a:rPr>
              <a:t>dirac.submit</a:t>
            </a:r>
            <a:r>
              <a:rPr lang="en-US" sz="1600" b="1" dirty="0" smtClean="0">
                <a:solidFill>
                  <a:srgbClr val="1A3178"/>
                </a:solidFill>
                <a:latin typeface="Courier  "/>
                <a:cs typeface="Courier  "/>
              </a:rPr>
              <a:t>(j) </a:t>
            </a:r>
            <a:endParaRPr lang="en-US" sz="1600" b="1" dirty="0">
              <a:solidFill>
                <a:srgbClr val="1A3178"/>
              </a:solidFill>
              <a:latin typeface="Courier  "/>
              <a:cs typeface="Courier  "/>
            </a:endParaRPr>
          </a:p>
        </p:txBody>
      </p:sp>
      <p:sp>
        <p:nvSpPr>
          <p:cNvPr id="10" name="Footer Placeholder 9"/>
          <p:cNvSpPr>
            <a:spLocks noGrp="1"/>
          </p:cNvSpPr>
          <p:nvPr>
            <p:ph type="ftr" sz="quarter" idx="11"/>
          </p:nvPr>
        </p:nvSpPr>
        <p:spPr/>
        <p:txBody>
          <a:bodyPr/>
          <a:lstStyle/>
          <a:p>
            <a:r>
              <a:rPr lang="en-US" smtClean="0"/>
              <a:t>DIRAC Tutorial</a:t>
            </a:r>
            <a:endParaRPr lang="en-US"/>
          </a:p>
        </p:txBody>
      </p:sp>
      <p:sp>
        <p:nvSpPr>
          <p:cNvPr id="4" name="Espace réservé du numéro de diapositive 3"/>
          <p:cNvSpPr>
            <a:spLocks noGrp="1"/>
          </p:cNvSpPr>
          <p:nvPr>
            <p:ph type="sldNum" sz="quarter" idx="12"/>
          </p:nvPr>
        </p:nvSpPr>
        <p:spPr/>
        <p:txBody>
          <a:bodyPr/>
          <a:lstStyle/>
          <a:p>
            <a:fld id="{78C5528E-F96B-914F-9CCC-3B92A89F831B}" type="slidenum">
              <a:rPr lang="en-US" smtClean="0"/>
              <a:pPr/>
              <a:t>9</a:t>
            </a:fld>
            <a:endParaRPr lang="en-US"/>
          </a:p>
        </p:txBody>
      </p:sp>
    </p:spTree>
    <p:extLst>
      <p:ext uri="{BB962C8B-B14F-4D97-AF65-F5344CB8AC3E}">
        <p14:creationId xmlns:p14="http://schemas.microsoft.com/office/powerpoint/2010/main" val="74922523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AC template(1)">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DIRAC template(1).potx</Template>
  <TotalTime>5603</TotalTime>
  <Words>1502</Words>
  <Application>Microsoft Macintosh PowerPoint</Application>
  <PresentationFormat>Présentation à l'écran (4:3)</PresentationFormat>
  <Paragraphs>156</Paragraphs>
  <Slides>13</Slides>
  <Notes>4</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DIRAC template(1)</vt:lpstr>
      <vt:lpstr>DIRAC API</vt:lpstr>
      <vt:lpstr>Overview</vt:lpstr>
      <vt:lpstr>Why APIs are important?</vt:lpstr>
      <vt:lpstr>Why advanced users prefer APIs</vt:lpstr>
      <vt:lpstr>APIs</vt:lpstr>
      <vt:lpstr>APIs  Resources</vt:lpstr>
      <vt:lpstr>APIs  Configurable Job Parameters</vt:lpstr>
      <vt:lpstr>APIs  Handling Data</vt:lpstr>
      <vt:lpstr>APIs  Example</vt:lpstr>
      <vt:lpstr>What is local mode? What is not?</vt:lpstr>
      <vt:lpstr>Local Mode  Example</vt:lpstr>
      <vt:lpstr>Tutorial</vt:lpstr>
      <vt:lpstr>What do you have learnt?</vt:lpstr>
    </vt:vector>
  </TitlesOfParts>
  <Manager/>
  <Company>CC-IN2P3</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DIRAC API</dc:title>
  <dc:subject/>
  <dc:creator>Vanessa Hamar</dc:creator>
  <cp:keywords/>
  <dc:description/>
  <cp:lastModifiedBy>Vanessa Hamar</cp:lastModifiedBy>
  <cp:revision>77</cp:revision>
  <cp:lastPrinted>2010-12-07T15:46:17Z</cp:lastPrinted>
  <dcterms:created xsi:type="dcterms:W3CDTF">2012-08-16T09:10:30Z</dcterms:created>
  <dcterms:modified xsi:type="dcterms:W3CDTF">2013-11-14T05:30:27Z</dcterms:modified>
  <cp:category/>
</cp:coreProperties>
</file>