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3A4145"/>
    <a:srgbClr val="67A918"/>
    <a:srgbClr val="E24435"/>
    <a:srgbClr val="3D3D3D"/>
    <a:srgbClr val="FFE292"/>
    <a:srgbClr val="D767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95" autoAdjust="0"/>
    <p:restoredTop sz="94652" autoAdjust="0"/>
  </p:normalViewPr>
  <p:slideViewPr>
    <p:cSldViewPr snapToGrid="0" snapToObjects="1" showGuides="1">
      <p:cViewPr varScale="1">
        <p:scale>
          <a:sx n="73" d="100"/>
          <a:sy n="73" d="100"/>
        </p:scale>
        <p:origin x="-9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B70F5-5FCD-6F42-AD4C-3DA87ACEA07E}" type="datetimeFigureOut">
              <a:rPr lang="en-US" smtClean="0"/>
              <a:pPr/>
              <a:t>11/14/13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3D68A-BD87-ED4E-BD15-BEFAF09E13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675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B52B7-7624-6F46-87F2-2E74AE0AF8A8}" type="datetimeFigureOut">
              <a:rPr lang="en-US" smtClean="0"/>
              <a:pPr/>
              <a:t>11/14/13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B7E22-437D-7546-ACE8-CAF076CF7C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807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56507" y="2529039"/>
            <a:ext cx="4563256" cy="1622939"/>
          </a:xfrm>
        </p:spPr>
        <p:txBody>
          <a:bodyPr anchor="b" anchorCtr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Cliquez et modifiez le titre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07180" y="5463387"/>
            <a:ext cx="4412583" cy="1117432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3D3D3D"/>
                </a:solidFill>
                <a:latin typeface="Verdana"/>
                <a:ea typeface="+mj-ea"/>
                <a:cs typeface="Verdana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Cliquez pour modifier le style des sous-titres du masque</a:t>
            </a:r>
            <a:endParaRPr kumimoji="0"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958104" y="0"/>
            <a:ext cx="3194420" cy="41508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5966628" y="5463387"/>
            <a:ext cx="3194420" cy="14116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Dirac_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116" y="4327505"/>
            <a:ext cx="3113348" cy="9580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Cliquez et modifiez le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Cliquez pour modifier les styles du texte du masque</a:t>
            </a:r>
          </a:p>
          <a:p>
            <a:pPr lvl="1" eaLnBrk="1" latinLnBrk="0" hangingPunct="1"/>
            <a:r>
              <a:rPr lang="en-US" smtClean="0"/>
              <a:t>Deuxième niveau</a:t>
            </a:r>
          </a:p>
          <a:p>
            <a:pPr lvl="2" eaLnBrk="1" latinLnBrk="0" hangingPunct="1"/>
            <a:r>
              <a:rPr lang="en-US" smtClean="0"/>
              <a:t>Troisième niveau</a:t>
            </a:r>
          </a:p>
          <a:p>
            <a:pPr lvl="3" eaLnBrk="1" latinLnBrk="0" hangingPunct="1"/>
            <a:r>
              <a:rPr lang="en-US" smtClean="0"/>
              <a:t>Quatrième niveau</a:t>
            </a:r>
          </a:p>
          <a:p>
            <a:pPr lvl="4" eaLnBrk="1" latinLnBrk="0" hangingPunct="1"/>
            <a:r>
              <a:rPr lang="en-US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Cliquez et modifiez le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Cliquez pour modifier les styles du texte du masque</a:t>
            </a:r>
          </a:p>
          <a:p>
            <a:pPr lvl="1" eaLnBrk="1" latinLnBrk="0" hangingPunct="1"/>
            <a:r>
              <a:rPr lang="en-US" smtClean="0"/>
              <a:t>Deuxième niveau</a:t>
            </a:r>
          </a:p>
          <a:p>
            <a:pPr lvl="2" eaLnBrk="1" latinLnBrk="0" hangingPunct="1"/>
            <a:r>
              <a:rPr lang="en-US" smtClean="0"/>
              <a:t>Troisième niveau</a:t>
            </a:r>
          </a:p>
          <a:p>
            <a:pPr lvl="3" eaLnBrk="1" latinLnBrk="0" hangingPunct="1"/>
            <a:r>
              <a:rPr lang="en-US" smtClean="0"/>
              <a:t>Quatrième niveau</a:t>
            </a:r>
          </a:p>
          <a:p>
            <a:pPr lvl="4" eaLnBrk="1" latinLnBrk="0" hangingPunct="1"/>
            <a:r>
              <a:rPr lang="en-US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4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3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Cliquez et modifiez le titre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</a:lstStyle>
          <a:p>
            <a:pPr lvl="0" eaLnBrk="1" latinLnBrk="0" hangingPunct="1"/>
            <a:r>
              <a:rPr lang="en-US" smtClean="0"/>
              <a:t>Cliquez pour modifier les styles du texte du masque</a:t>
            </a:r>
          </a:p>
          <a:p>
            <a:pPr lvl="1" eaLnBrk="1" latinLnBrk="0" hangingPunct="1"/>
            <a:r>
              <a:rPr lang="en-US" smtClean="0"/>
              <a:t>Deuxième niveau</a:t>
            </a:r>
          </a:p>
          <a:p>
            <a:pPr lvl="2" eaLnBrk="1" latinLnBrk="0" hangingPunct="1"/>
            <a:r>
              <a:rPr lang="en-US" smtClean="0"/>
              <a:t>Troisième niveau</a:t>
            </a:r>
          </a:p>
          <a:p>
            <a:pPr lvl="3" eaLnBrk="1" latinLnBrk="0" hangingPunct="1"/>
            <a:r>
              <a:rPr lang="en-US" smtClean="0"/>
              <a:t>Quatrième niveau</a:t>
            </a:r>
          </a:p>
          <a:p>
            <a:pPr lvl="4" eaLnBrk="1" latinLnBrk="0" hangingPunct="1"/>
            <a:r>
              <a:rPr lang="en-US" smtClean="0"/>
              <a:t>Cinquième niveau</a:t>
            </a:r>
            <a:endParaRPr kumimoji="0"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593848" y="1143000"/>
            <a:ext cx="6096000" cy="0"/>
          </a:xfrm>
          <a:prstGeom prst="line">
            <a:avLst/>
          </a:prstGeom>
          <a:ln>
            <a:solidFill>
              <a:srgbClr val="67A91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Cliquez et modifiez le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305800" cy="914400"/>
          </a:xfrm>
        </p:spPr>
        <p:txBody>
          <a:bodyPr/>
          <a:lstStyle/>
          <a:p>
            <a:r>
              <a:rPr kumimoji="0" lang="en-US" smtClean="0"/>
              <a:t>Cliquez et modifiez le titre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Cliquez pour modifier les styles du texte du masque</a:t>
            </a:r>
          </a:p>
          <a:p>
            <a:pPr lvl="1" eaLnBrk="1" latinLnBrk="0" hangingPunct="1"/>
            <a:r>
              <a:rPr lang="en-US" smtClean="0"/>
              <a:t>Deuxième niveau</a:t>
            </a:r>
          </a:p>
          <a:p>
            <a:pPr lvl="2" eaLnBrk="1" latinLnBrk="0" hangingPunct="1"/>
            <a:r>
              <a:rPr lang="en-US" smtClean="0"/>
              <a:t>Troisième niveau</a:t>
            </a:r>
          </a:p>
          <a:p>
            <a:pPr lvl="3" eaLnBrk="1" latinLnBrk="0" hangingPunct="1"/>
            <a:r>
              <a:rPr lang="en-US" smtClean="0"/>
              <a:t>Quatrième niveau</a:t>
            </a:r>
          </a:p>
          <a:p>
            <a:pPr lvl="4" eaLnBrk="1" latinLnBrk="0" hangingPunct="1"/>
            <a:r>
              <a:rPr lang="en-US" smtClean="0"/>
              <a:t>Cinquième niveau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Cliquez pour modifier les styles du texte du masque</a:t>
            </a:r>
          </a:p>
          <a:p>
            <a:pPr lvl="1" eaLnBrk="1" latinLnBrk="0" hangingPunct="1"/>
            <a:r>
              <a:rPr lang="en-US" smtClean="0"/>
              <a:t>Deuxième niveau</a:t>
            </a:r>
          </a:p>
          <a:p>
            <a:pPr lvl="2" eaLnBrk="1" latinLnBrk="0" hangingPunct="1"/>
            <a:r>
              <a:rPr lang="en-US" smtClean="0"/>
              <a:t>Troisième niveau</a:t>
            </a:r>
          </a:p>
          <a:p>
            <a:pPr lvl="3" eaLnBrk="1" latinLnBrk="0" hangingPunct="1"/>
            <a:r>
              <a:rPr lang="en-US" smtClean="0"/>
              <a:t>Quatrième niveau</a:t>
            </a:r>
          </a:p>
          <a:p>
            <a:pPr lvl="4" eaLnBrk="1" latinLnBrk="0" hangingPunct="1"/>
            <a:r>
              <a:rPr lang="en-US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Cliquez et modifiez le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4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3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Cliquez pour modifier les styles du texte du masque</a:t>
            </a:r>
          </a:p>
          <a:p>
            <a:pPr lvl="1" eaLnBrk="1" latinLnBrk="0" hangingPunct="1"/>
            <a:r>
              <a:rPr lang="en-US" smtClean="0"/>
              <a:t>Deuxième niveau</a:t>
            </a:r>
          </a:p>
          <a:p>
            <a:pPr lvl="2" eaLnBrk="1" latinLnBrk="0" hangingPunct="1"/>
            <a:r>
              <a:rPr lang="en-US" smtClean="0"/>
              <a:t>Troisième niveau</a:t>
            </a:r>
          </a:p>
          <a:p>
            <a:pPr lvl="3" eaLnBrk="1" latinLnBrk="0" hangingPunct="1"/>
            <a:r>
              <a:rPr lang="en-US" smtClean="0"/>
              <a:t>Quatrième niveau</a:t>
            </a:r>
          </a:p>
          <a:p>
            <a:pPr lvl="4" eaLnBrk="1" latinLnBrk="0" hangingPunct="1"/>
            <a:r>
              <a:rPr lang="en-US" smtClean="0"/>
              <a:t>Cinquième niveau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Cliquez pour modifier les styles du texte du masque</a:t>
            </a:r>
          </a:p>
          <a:p>
            <a:pPr lvl="1" eaLnBrk="1" latinLnBrk="0" hangingPunct="1"/>
            <a:r>
              <a:rPr lang="en-US" smtClean="0"/>
              <a:t>Deuxième niveau</a:t>
            </a:r>
          </a:p>
          <a:p>
            <a:pPr lvl="2" eaLnBrk="1" latinLnBrk="0" hangingPunct="1"/>
            <a:r>
              <a:rPr lang="en-US" smtClean="0"/>
              <a:t>Troisième niveau</a:t>
            </a:r>
          </a:p>
          <a:p>
            <a:pPr lvl="3" eaLnBrk="1" latinLnBrk="0" hangingPunct="1"/>
            <a:r>
              <a:rPr lang="en-US" smtClean="0"/>
              <a:t>Quatrième niveau</a:t>
            </a:r>
          </a:p>
          <a:p>
            <a:pPr lvl="4" eaLnBrk="1" latinLnBrk="0" hangingPunct="1"/>
            <a:r>
              <a:rPr lang="en-US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32648" cy="914400"/>
          </a:xfrm>
        </p:spPr>
        <p:txBody>
          <a:bodyPr/>
          <a:lstStyle/>
          <a:p>
            <a:r>
              <a:rPr kumimoji="0" lang="en-US" smtClean="0"/>
              <a:t>Cliquez et modifiez le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3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4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3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0" i="0">
                <a:solidFill>
                  <a:schemeClr val="tx2"/>
                </a:solidFill>
                <a:latin typeface="Sansation Bold"/>
                <a:ea typeface="+mn-ea"/>
                <a:cs typeface="Sansation Bold"/>
              </a:defRPr>
            </a:lvl1pPr>
          </a:lstStyle>
          <a:p>
            <a:r>
              <a:rPr kumimoji="0" lang="en-US" smtClean="0"/>
              <a:t>Cliquez et modifiez le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3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4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6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3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Cliquez pour modifier les styles du texte du masque</a:t>
            </a:r>
          </a:p>
          <a:p>
            <a:pPr lvl="1" eaLnBrk="1" latinLnBrk="0" hangingPunct="1"/>
            <a:r>
              <a:rPr lang="en-US" smtClean="0"/>
              <a:t>Deuxième niveau</a:t>
            </a:r>
          </a:p>
          <a:p>
            <a:pPr lvl="2" eaLnBrk="1" latinLnBrk="0" hangingPunct="1"/>
            <a:r>
              <a:rPr lang="en-US" smtClean="0"/>
              <a:t>Troisième niveau</a:t>
            </a:r>
          </a:p>
          <a:p>
            <a:pPr lvl="3" eaLnBrk="1" latinLnBrk="0" hangingPunct="1"/>
            <a:r>
              <a:rPr lang="en-US" smtClean="0"/>
              <a:t>Quatrième niveau</a:t>
            </a:r>
          </a:p>
          <a:p>
            <a:pPr lvl="4" eaLnBrk="1" latinLnBrk="0" hangingPunct="1"/>
            <a:r>
              <a:rPr lang="en-US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Cliquez et modifiez le titre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4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3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593848" y="152400"/>
            <a:ext cx="6092952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 smtClean="0"/>
              <a:t>Cliquez et modifiez le titre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Cliquez pour modifier les styles du texte du masque</a:t>
            </a:r>
          </a:p>
          <a:p>
            <a:pPr lvl="1" eaLnBrk="1" latinLnBrk="0" hangingPunct="1"/>
            <a:r>
              <a:rPr kumimoji="0" lang="en-US" smtClean="0"/>
              <a:t>Deuxième niveau</a:t>
            </a:r>
          </a:p>
          <a:p>
            <a:pPr lvl="2" eaLnBrk="1" latinLnBrk="0" hangingPunct="1"/>
            <a:r>
              <a:rPr kumimoji="0" lang="en-US" smtClean="0"/>
              <a:t>Troisième niveau</a:t>
            </a:r>
          </a:p>
          <a:p>
            <a:pPr lvl="3" eaLnBrk="1" latinLnBrk="0" hangingPunct="1"/>
            <a:r>
              <a:rPr kumimoji="0" lang="en-US" smtClean="0"/>
              <a:t>Quatrième niveau</a:t>
            </a:r>
          </a:p>
          <a:p>
            <a:pPr lvl="4" eaLnBrk="1" latinLnBrk="0" hangingPunct="1"/>
            <a:r>
              <a:rPr kumimoji="0" lang="en-US" smtClean="0"/>
              <a:t>Cinquième niveau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1"/>
            <a:ext cx="2289048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b="0" i="0">
                <a:solidFill>
                  <a:schemeClr val="tx2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Beijing, 13-15/11/2013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1"/>
            <a:ext cx="35052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 b="0" i="0">
                <a:solidFill>
                  <a:schemeClr val="tx2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DIRAC Tutorial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1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0" i="0">
                <a:solidFill>
                  <a:schemeClr val="tx2"/>
                </a:solidFill>
                <a:latin typeface="Verdana"/>
                <a:cs typeface="Verdana"/>
              </a:defRPr>
            </a:lvl1pPr>
          </a:lstStyle>
          <a:p>
            <a:fld id="{78C5528E-F96B-914F-9CCC-3B92A89F83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3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11" descr="Dirac_logo_RGB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8505" y="152400"/>
            <a:ext cx="2339809" cy="7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r" rtl="0" eaLnBrk="1" latinLnBrk="0" hangingPunct="1">
        <a:spcBef>
          <a:spcPct val="0"/>
        </a:spcBef>
        <a:buNone/>
        <a:defRPr kumimoji="0" sz="3200" b="0" i="0" kern="1200">
          <a:solidFill>
            <a:schemeClr val="tx2"/>
          </a:solidFill>
          <a:latin typeface="Sansation Bold"/>
          <a:ea typeface="+mj-ea"/>
          <a:cs typeface="Sansation Bold"/>
        </a:defRPr>
      </a:lvl1pPr>
    </p:titleStyle>
    <p:bodyStyle>
      <a:lvl1pPr marL="274320" indent="-274320" algn="just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Sansation Regular"/>
          <a:ea typeface="+mn-ea"/>
          <a:cs typeface="Sansation Regular"/>
        </a:defRPr>
      </a:lvl1pPr>
      <a:lvl2pPr marL="548640" indent="-274320" algn="just" rtl="0" eaLnBrk="1" latinLnBrk="0" hangingPunct="1">
        <a:spcBef>
          <a:spcPts val="500"/>
        </a:spcBef>
        <a:spcAft>
          <a:spcPts val="600"/>
        </a:spcAft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Sansation Regular"/>
          <a:ea typeface="+mn-ea"/>
          <a:cs typeface="Sansation Regular"/>
        </a:defRPr>
      </a:lvl2pPr>
      <a:lvl3pPr marL="822960" indent="-228600" algn="just" rtl="0" eaLnBrk="1" latinLnBrk="0" hangingPunct="1">
        <a:spcBef>
          <a:spcPts val="500"/>
        </a:spcBef>
        <a:spcAft>
          <a:spcPts val="600"/>
        </a:spcAft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Sansation Regular"/>
          <a:ea typeface="+mn-ea"/>
          <a:cs typeface="Sansation Regular"/>
        </a:defRPr>
      </a:lvl3pPr>
      <a:lvl4pPr marL="1097280" indent="-228600" algn="just" rtl="0" eaLnBrk="1" latinLnBrk="0" hangingPunct="1">
        <a:spcBef>
          <a:spcPts val="400"/>
        </a:spcBef>
        <a:spcAft>
          <a:spcPts val="600"/>
        </a:spcAft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Sansation Regular"/>
          <a:ea typeface="+mn-ea"/>
          <a:cs typeface="Sansation Regular"/>
        </a:defRPr>
      </a:lvl4pPr>
      <a:lvl5pPr marL="1371600" indent="-228600" algn="just" rtl="0" eaLnBrk="1" latinLnBrk="0" hangingPunct="1">
        <a:spcBef>
          <a:spcPts val="300"/>
        </a:spcBef>
        <a:spcAft>
          <a:spcPts val="600"/>
        </a:spcAft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Sansation Regular"/>
          <a:ea typeface="+mn-ea"/>
          <a:cs typeface="Sansation Regular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DIRACGrid/DIRAC/wiki/JobManagementAdvanc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Bulk job submission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DIRAC Project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6561" y="3432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86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Jobs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bg1"/>
              </a:buClr>
            </a:pPr>
            <a:r>
              <a:rPr lang="en-US" dirty="0" smtClean="0"/>
              <a:t>A parametric job consists in submission of a set of jobs where only one parameter make the difference between the jobs.</a:t>
            </a:r>
          </a:p>
          <a:p>
            <a:pPr lvl="1">
              <a:buClr>
                <a:schemeClr val="bg1"/>
              </a:buClr>
            </a:pPr>
            <a:r>
              <a:rPr lang="en-US" dirty="0" smtClean="0"/>
              <a:t>Parametric jobs share the same Input Sandbox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The parametric job must define a JDL attribute “</a:t>
            </a:r>
            <a:r>
              <a:rPr lang="en-US" b="1" dirty="0" smtClean="0"/>
              <a:t>Parameters</a:t>
            </a:r>
            <a:r>
              <a:rPr lang="en-US" dirty="0" smtClean="0"/>
              <a:t>”. It can take the following values:</a:t>
            </a:r>
          </a:p>
          <a:p>
            <a:pPr lvl="1">
              <a:buClr>
                <a:schemeClr val="bg1"/>
              </a:buClr>
            </a:pPr>
            <a:r>
              <a:rPr lang="en-US" dirty="0" smtClean="0"/>
              <a:t>A list (strings or numbers).</a:t>
            </a:r>
          </a:p>
          <a:p>
            <a:pPr lvl="2">
              <a:buClr>
                <a:schemeClr val="bg1"/>
              </a:buClr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Parameters = {”value1”,”value2”,”value3”};</a:t>
            </a:r>
          </a:p>
          <a:p>
            <a:pPr lvl="1">
              <a:buClr>
                <a:schemeClr val="bg1"/>
              </a:buClr>
            </a:pPr>
            <a:r>
              <a:rPr lang="en-US" dirty="0" smtClean="0"/>
              <a:t>Or,  an integer specifying the number of parameters to generate, in this case the JDL attributes </a:t>
            </a:r>
            <a:r>
              <a:rPr lang="en-US" i="1" dirty="0" err="1" smtClean="0"/>
              <a:t>ParameterStart</a:t>
            </a:r>
            <a:r>
              <a:rPr lang="en-US" dirty="0" smtClean="0"/>
              <a:t> and </a:t>
            </a:r>
            <a:r>
              <a:rPr lang="en-US" i="1" dirty="0" err="1" smtClean="0"/>
              <a:t>ParameterStep</a:t>
            </a:r>
            <a:r>
              <a:rPr lang="en-US" dirty="0" smtClean="0"/>
              <a:t>/</a:t>
            </a:r>
            <a:r>
              <a:rPr lang="en-US" i="1" dirty="0" err="1" smtClean="0"/>
              <a:t>ParameterFactor</a:t>
            </a:r>
            <a:r>
              <a:rPr lang="en-US" dirty="0" smtClean="0"/>
              <a:t> must be defined in order to create the sequence of values:</a:t>
            </a:r>
          </a:p>
          <a:p>
            <a:pPr lvl="2">
              <a:buClr>
                <a:schemeClr val="bg1"/>
              </a:buClr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ParameterStart</a:t>
            </a:r>
            <a:endParaRPr lang="en-US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lvl="2">
              <a:buClr>
                <a:schemeClr val="bg1"/>
              </a:buClr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  <a:latin typeface="Courier"/>
                <a:cs typeface="Courier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= P</a:t>
            </a:r>
            <a:r>
              <a:rPr lang="en-US" baseline="-25000" dirty="0" smtClean="0">
                <a:solidFill>
                  <a:srgbClr val="FF0000"/>
                </a:solidFill>
                <a:latin typeface="Courier"/>
                <a:cs typeface="Courier"/>
              </a:rPr>
              <a:t>i-1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*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ParameterFactor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+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ParameterStep</a:t>
            </a:r>
            <a:endParaRPr lang="en-US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89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Jobs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bg1"/>
              </a:buClr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%s</a:t>
            </a:r>
            <a:r>
              <a:rPr lang="en-US" dirty="0" smtClean="0"/>
              <a:t> placeholder is substituted by the parameter value and can be put in any JDL attributes.</a:t>
            </a:r>
          </a:p>
          <a:p>
            <a:pPr lvl="1">
              <a:buClr>
                <a:schemeClr val="bg1"/>
              </a:buClr>
            </a:pPr>
            <a:r>
              <a:rPr lang="en-US" dirty="0" smtClean="0"/>
              <a:t>Not all the attributes can be parameterized this way, e.g. Input Sandbox files can not be parameterized. </a:t>
            </a:r>
          </a:p>
          <a:p>
            <a:pPr>
              <a:buClr>
                <a:schemeClr val="bg1"/>
              </a:buClr>
              <a:buNone/>
            </a:pPr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%n </a:t>
            </a:r>
            <a:r>
              <a:rPr lang="en-US" dirty="0" smtClean="0"/>
              <a:t>placeholder is replaced by the parameter sequential number</a:t>
            </a:r>
          </a:p>
          <a:p>
            <a:pPr lvl="1">
              <a:buClr>
                <a:schemeClr val="bg1"/>
              </a:buClr>
            </a:pPr>
            <a:r>
              <a:rPr lang="en-US" dirty="0" smtClean="0"/>
              <a:t>Useful to be used in job and file names</a:t>
            </a:r>
          </a:p>
          <a:p>
            <a:pPr lvl="1">
              <a:buClr>
                <a:schemeClr val="bg1"/>
              </a:buClr>
            </a:pPr>
            <a:r>
              <a:rPr lang="en-US" dirty="0" smtClean="0"/>
              <a:t>Left padded with zeros to make names alphabetically sortable</a:t>
            </a:r>
          </a:p>
          <a:p>
            <a:pPr lvl="1">
              <a:buClr>
                <a:schemeClr val="bg1"/>
              </a:buClr>
            </a:pPr>
            <a:endParaRPr lang="en-US" dirty="0"/>
          </a:p>
          <a:p>
            <a:pPr>
              <a:buClr>
                <a:schemeClr val="bg1"/>
              </a:buClr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%j </a:t>
            </a:r>
            <a:r>
              <a:rPr lang="en-US" dirty="0" smtClean="0"/>
              <a:t>placeholder is replaced by the DIRAC job ID</a:t>
            </a:r>
          </a:p>
          <a:p>
            <a:pPr lvl="1">
              <a:buClr>
                <a:schemeClr val="bg1"/>
              </a:buClr>
            </a:pPr>
            <a:r>
              <a:rPr lang="en-US" dirty="0" smtClean="0"/>
              <a:t>Can be useful in the </a:t>
            </a:r>
            <a:r>
              <a:rPr lang="en-US" dirty="0" err="1" smtClean="0"/>
              <a:t>OutputPath</a:t>
            </a:r>
            <a:r>
              <a:rPr lang="en-US" dirty="0" smtClean="0"/>
              <a:t> JDL attribute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51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1219200"/>
            <a:ext cx="8229600" cy="49377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Job - JDL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Executable = "</a:t>
            </a: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testParametricJob.sh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";</a:t>
            </a:r>
          </a:p>
          <a:p>
            <a:pPr>
              <a:buNone/>
            </a:pP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JobName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 = ”</a:t>
            </a: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Parametric_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%n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";</a:t>
            </a:r>
          </a:p>
          <a:p>
            <a:pPr>
              <a:buNone/>
            </a:pP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Arguments = "</a:t>
            </a:r>
            <a:r>
              <a:rPr lang="en-US" dirty="0" smtClean="0">
                <a:solidFill>
                  <a:srgbClr val="800000"/>
                </a:solidFill>
                <a:latin typeface="Courier"/>
                <a:cs typeface="Courier"/>
              </a:rPr>
              <a:t>%</a:t>
            </a:r>
            <a:r>
              <a:rPr lang="en-US" dirty="0" err="1" smtClean="0">
                <a:solidFill>
                  <a:srgbClr val="800000"/>
                </a:solidFill>
                <a:latin typeface="Courier"/>
                <a:cs typeface="Courier"/>
              </a:rPr>
              <a:t>s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";  </a:t>
            </a:r>
          </a:p>
          <a:p>
            <a:pPr>
              <a:buNone/>
            </a:pP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Parameters = 20;</a:t>
            </a:r>
          </a:p>
          <a:p>
            <a:pPr>
              <a:buNone/>
            </a:pP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ParameterStart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 = 0;</a:t>
            </a:r>
          </a:p>
          <a:p>
            <a:pPr>
              <a:buNone/>
            </a:pP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ParameterStep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 = 0.02;</a:t>
            </a:r>
          </a:p>
          <a:p>
            <a:pPr>
              <a:buNone/>
            </a:pP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ParameterFactor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 = 1;</a:t>
            </a:r>
          </a:p>
          <a:p>
            <a:pPr>
              <a:buNone/>
            </a:pP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StdOutput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 = "</a:t>
            </a: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StdOut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_</a:t>
            </a:r>
            <a:r>
              <a:rPr lang="en-US" dirty="0" smtClean="0">
                <a:solidFill>
                  <a:srgbClr val="800000"/>
                </a:solidFill>
                <a:latin typeface="Courier"/>
                <a:cs typeface="Courier"/>
              </a:rPr>
              <a:t>%j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";</a:t>
            </a:r>
          </a:p>
          <a:p>
            <a:pPr>
              <a:buNone/>
            </a:pP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StdError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 = "</a:t>
            </a: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StdErr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_</a:t>
            </a:r>
            <a:r>
              <a:rPr lang="en-US" dirty="0" smtClean="0">
                <a:solidFill>
                  <a:srgbClr val="800000"/>
                </a:solidFill>
                <a:latin typeface="Courier"/>
                <a:cs typeface="Courier"/>
              </a:rPr>
              <a:t>%j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";</a:t>
            </a:r>
          </a:p>
          <a:p>
            <a:pPr>
              <a:buNone/>
            </a:pP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InputSandbox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 = {"</a:t>
            </a: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testJob.sh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"};</a:t>
            </a:r>
          </a:p>
          <a:p>
            <a:pPr>
              <a:buNone/>
            </a:pP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OutputSandbox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 = {"</a:t>
            </a: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StdOut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_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%j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","</a:t>
            </a:r>
            <a:r>
              <a:rPr lang="en-US" dirty="0" err="1" smtClean="0">
                <a:solidFill>
                  <a:srgbClr val="1A3178"/>
                </a:solidFill>
                <a:latin typeface="Courier"/>
                <a:cs typeface="Courier"/>
              </a:rPr>
              <a:t>StdErr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_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%j</a:t>
            </a:r>
            <a:r>
              <a:rPr lang="en-US" dirty="0" smtClean="0">
                <a:solidFill>
                  <a:srgbClr val="1A3178"/>
                </a:solidFill>
                <a:latin typeface="Courier"/>
                <a:cs typeface="Courier"/>
              </a:rPr>
              <a:t>"};</a:t>
            </a:r>
          </a:p>
          <a:p>
            <a:pPr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6943" y="2340062"/>
            <a:ext cx="3447541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Placeholder replaced by Parameter </a:t>
            </a:r>
            <a:br>
              <a:rPr lang="en-US" dirty="0" smtClean="0"/>
            </a:br>
            <a:r>
              <a:rPr lang="en-US" dirty="0" smtClean="0"/>
              <a:t>number</a:t>
            </a:r>
            <a:r>
              <a:rPr lang="en-US" dirty="0"/>
              <a:t> </a:t>
            </a:r>
            <a:r>
              <a:rPr lang="en-US" dirty="0" smtClean="0"/>
              <a:t>value for each job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051300" y="2108200"/>
            <a:ext cx="692281" cy="5061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75568" y="3499534"/>
            <a:ext cx="3447541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Placeholder replaced by Parameter</a:t>
            </a:r>
          </a:p>
          <a:p>
            <a:r>
              <a:rPr lang="en-US" dirty="0" smtClean="0"/>
              <a:t>value for each job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567025" y="2614354"/>
            <a:ext cx="1608543" cy="11577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61516" y="4469030"/>
            <a:ext cx="3447541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Placeholder replaced by Parameter</a:t>
            </a:r>
          </a:p>
          <a:p>
            <a:r>
              <a:rPr lang="en-US" dirty="0" smtClean="0"/>
              <a:t>value for each job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1"/>
          </p:cNvCxnSpPr>
          <p:nvPr/>
        </p:nvCxnSpPr>
        <p:spPr>
          <a:xfrm flipH="1">
            <a:off x="4906943" y="4792196"/>
            <a:ext cx="45457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86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Job - JDL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pic>
        <p:nvPicPr>
          <p:cNvPr id="9" name="Content Placeholder 8" descr="ParametricJobs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791650"/>
            <a:ext cx="8229600" cy="3792225"/>
          </a:xfrm>
        </p:spPr>
      </p:pic>
      <p:cxnSp>
        <p:nvCxnSpPr>
          <p:cNvPr id="13" name="Straight Arrow Connector 12"/>
          <p:cNvCxnSpPr/>
          <p:nvPr/>
        </p:nvCxnSpPr>
        <p:spPr>
          <a:xfrm rot="10800000" flipV="1">
            <a:off x="5613400" y="3873500"/>
            <a:ext cx="1270000" cy="774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83400" y="3530600"/>
            <a:ext cx="169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parameters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93848" y="3263900"/>
            <a:ext cx="644652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56022" y="2894568"/>
            <a:ext cx="1246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 </a:t>
            </a:r>
          </a:p>
          <a:p>
            <a:r>
              <a:rPr lang="en-US" dirty="0" smtClean="0"/>
              <a:t>in JDL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95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Tutorial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673705" y="1292981"/>
            <a:ext cx="7772400" cy="5105400"/>
          </a:xfrm>
        </p:spPr>
        <p:txBody>
          <a:bodyPr>
            <a:normAutofit lnSpcReduction="10000"/>
          </a:bodyPr>
          <a:lstStyle/>
          <a:p>
            <a:pPr>
              <a:buClr>
                <a:schemeClr val="bg1"/>
              </a:buClr>
            </a:pPr>
            <a:r>
              <a:rPr lang="en-GB" dirty="0" smtClean="0"/>
              <a:t>Submit series of “</a:t>
            </a:r>
            <a:r>
              <a:rPr lang="en-GB" dirty="0" err="1" smtClean="0"/>
              <a:t>mandelbrot</a:t>
            </a:r>
            <a:r>
              <a:rPr lang="en-GB" dirty="0" smtClean="0"/>
              <a:t>” jobs with Web Launchpad</a:t>
            </a:r>
          </a:p>
          <a:p>
            <a:pPr lvl="1">
              <a:buClr>
                <a:schemeClr val="bg1"/>
              </a:buClr>
            </a:pPr>
            <a:r>
              <a:rPr lang="en-GB" dirty="0" smtClean="0"/>
              <a:t>Submit multiple jobs to explore the C seeds</a:t>
            </a:r>
          </a:p>
          <a:p>
            <a:pPr lvl="1">
              <a:buClr>
                <a:schemeClr val="bg1"/>
              </a:buClr>
            </a:pPr>
            <a:r>
              <a:rPr lang="en-GB" dirty="0" smtClean="0"/>
              <a:t>Submit multiple jobs with increasing precision to make a series of frames for the Mandelbrot movie </a:t>
            </a:r>
          </a:p>
          <a:p>
            <a:pPr lvl="1">
              <a:buClr>
                <a:schemeClr val="bg1"/>
              </a:buClr>
            </a:pPr>
            <a:r>
              <a:rPr lang="en-GB" dirty="0" smtClean="0"/>
              <a:t>Submit jobs to multiple sites, one per site</a:t>
            </a:r>
          </a:p>
          <a:p>
            <a:pPr lvl="1">
              <a:buClr>
                <a:schemeClr val="bg1"/>
              </a:buClr>
            </a:pPr>
            <a:r>
              <a:rPr lang="en-GB" dirty="0" smtClean="0"/>
              <a:t>Monitor jobs</a:t>
            </a:r>
          </a:p>
          <a:p>
            <a:pPr lvl="1">
              <a:buClr>
                <a:schemeClr val="bg1"/>
              </a:buClr>
            </a:pPr>
            <a:r>
              <a:rPr lang="en-GB" dirty="0" smtClean="0"/>
              <a:t>Store results in the grid SE</a:t>
            </a:r>
          </a:p>
          <a:p>
            <a:pPr>
              <a:buClr>
                <a:schemeClr val="bg1"/>
              </a:buClr>
            </a:pPr>
            <a:r>
              <a:rPr lang="en-GB" dirty="0" smtClean="0"/>
              <a:t>Goals</a:t>
            </a:r>
          </a:p>
          <a:p>
            <a:pPr lvl="1">
              <a:buClr>
                <a:schemeClr val="bg1"/>
              </a:buClr>
            </a:pPr>
            <a:r>
              <a:rPr lang="en-GB" dirty="0" smtClean="0"/>
              <a:t>Understand bulk job description</a:t>
            </a:r>
          </a:p>
          <a:p>
            <a:pPr lvl="1">
              <a:buClr>
                <a:schemeClr val="bg1"/>
              </a:buClr>
            </a:pPr>
            <a:r>
              <a:rPr lang="en-GB" dirty="0" smtClean="0"/>
              <a:t>Understanding job input/output data</a:t>
            </a:r>
          </a:p>
          <a:p>
            <a:pPr>
              <a:buNone/>
            </a:pPr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66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Beijing, 13-15/11/2013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DIRAC Tutorial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https://github.com/DIRACGrid/DIRAC/wiki/</a:t>
            </a:r>
            <a:r>
              <a:rPr lang="en-US" dirty="0" smtClean="0">
                <a:hlinkClick r:id="rId2"/>
              </a:rPr>
              <a:t>JobManagementAdvanced</a:t>
            </a:r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74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AC template(1)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DIRAC template(1).potx</Template>
  <TotalTime>5397</TotalTime>
  <Words>474</Words>
  <Application>Microsoft Macintosh PowerPoint</Application>
  <PresentationFormat>Présentation à l'écran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DIRAC template(1)</vt:lpstr>
      <vt:lpstr>Bulk job submission</vt:lpstr>
      <vt:lpstr>Parametric Jobs</vt:lpstr>
      <vt:lpstr>Parametric Jobs</vt:lpstr>
      <vt:lpstr>Parametric Job - JDL</vt:lpstr>
      <vt:lpstr>Parametric Job - JDL</vt:lpstr>
      <vt:lpstr>Tutorial</vt:lpstr>
      <vt:lpstr>Wiki</vt:lpstr>
    </vt:vector>
  </TitlesOfParts>
  <Manager/>
  <Company>CC-IN2P3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DIRAC Job Bulk</dc:title>
  <dc:subject/>
  <dc:creator>Vanessa Hamar</dc:creator>
  <cp:keywords/>
  <dc:description/>
  <cp:lastModifiedBy>Vanessa Hamar</cp:lastModifiedBy>
  <cp:revision>78</cp:revision>
  <cp:lastPrinted>2010-12-07T15:46:17Z</cp:lastPrinted>
  <dcterms:created xsi:type="dcterms:W3CDTF">2012-08-16T09:10:30Z</dcterms:created>
  <dcterms:modified xsi:type="dcterms:W3CDTF">2013-11-14T01:05:17Z</dcterms:modified>
  <cp:category/>
</cp:coreProperties>
</file>