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1.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2.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3.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handoutMasterIdLst>
    <p:handoutMasterId r:id="rId70"/>
  </p:handoutMasterIdLst>
  <p:sldIdLst>
    <p:sldId id="256" r:id="rId2"/>
    <p:sldId id="264" r:id="rId3"/>
    <p:sldId id="296" r:id="rId4"/>
    <p:sldId id="266" r:id="rId5"/>
    <p:sldId id="268" r:id="rId6"/>
    <p:sldId id="316" r:id="rId7"/>
    <p:sldId id="300" r:id="rId8"/>
    <p:sldId id="301" r:id="rId9"/>
    <p:sldId id="303" r:id="rId10"/>
    <p:sldId id="306" r:id="rId11"/>
    <p:sldId id="267" r:id="rId12"/>
    <p:sldId id="315" r:id="rId13"/>
    <p:sldId id="272" r:id="rId14"/>
    <p:sldId id="277" r:id="rId15"/>
    <p:sldId id="278" r:id="rId16"/>
    <p:sldId id="279" r:id="rId17"/>
    <p:sldId id="280" r:id="rId18"/>
    <p:sldId id="313" r:id="rId19"/>
    <p:sldId id="314" r:id="rId20"/>
    <p:sldId id="312" r:id="rId21"/>
    <p:sldId id="283" r:id="rId22"/>
    <p:sldId id="281" r:id="rId23"/>
    <p:sldId id="271" r:id="rId24"/>
    <p:sldId id="273" r:id="rId25"/>
    <p:sldId id="282" r:id="rId26"/>
    <p:sldId id="284" r:id="rId27"/>
    <p:sldId id="275" r:id="rId28"/>
    <p:sldId id="308" r:id="rId29"/>
    <p:sldId id="309" r:id="rId30"/>
    <p:sldId id="310" r:id="rId31"/>
    <p:sldId id="295" r:id="rId32"/>
    <p:sldId id="257" r:id="rId33"/>
    <p:sldId id="258" r:id="rId34"/>
    <p:sldId id="311" r:id="rId35"/>
    <p:sldId id="293" r:id="rId36"/>
    <p:sldId id="285" r:id="rId37"/>
    <p:sldId id="290" r:id="rId38"/>
    <p:sldId id="286" r:id="rId39"/>
    <p:sldId id="287" r:id="rId40"/>
    <p:sldId id="292" r:id="rId41"/>
    <p:sldId id="288" r:id="rId42"/>
    <p:sldId id="291" r:id="rId43"/>
    <p:sldId id="329" r:id="rId44"/>
    <p:sldId id="317" r:id="rId45"/>
    <p:sldId id="318" r:id="rId46"/>
    <p:sldId id="319" r:id="rId47"/>
    <p:sldId id="320" r:id="rId48"/>
    <p:sldId id="321" r:id="rId49"/>
    <p:sldId id="322" r:id="rId50"/>
    <p:sldId id="323" r:id="rId51"/>
    <p:sldId id="324" r:id="rId52"/>
    <p:sldId id="331" r:id="rId53"/>
    <p:sldId id="325" r:id="rId54"/>
    <p:sldId id="326" r:id="rId55"/>
    <p:sldId id="327" r:id="rId56"/>
    <p:sldId id="330" r:id="rId57"/>
    <p:sldId id="328" r:id="rId58"/>
    <p:sldId id="261" r:id="rId59"/>
    <p:sldId id="294" r:id="rId60"/>
    <p:sldId id="299" r:id="rId61"/>
    <p:sldId id="302" r:id="rId62"/>
    <p:sldId id="304" r:id="rId63"/>
    <p:sldId id="305" r:id="rId64"/>
    <p:sldId id="307" r:id="rId65"/>
    <p:sldId id="260" r:id="rId66"/>
    <p:sldId id="262" r:id="rId67"/>
    <p:sldId id="265"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99"/>
    <a:srgbClr val="000099"/>
    <a:srgbClr val="CC0066"/>
    <a:srgbClr val="6633CC"/>
    <a:srgbClr val="13E415"/>
    <a:srgbClr val="E409DF"/>
    <a:srgbClr val="6699FF"/>
    <a:srgbClr val="00CCCC"/>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846" autoAdjust="0"/>
  </p:normalViewPr>
  <p:slideViewPr>
    <p:cSldViewPr snapToGrid="0" snapToObjects="1">
      <p:cViewPr varScale="1">
        <p:scale>
          <a:sx n="128" d="100"/>
          <a:sy n="128" d="100"/>
        </p:scale>
        <p:origin x="-86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handoutMaster" Target="handoutMasters/handout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3E5E58-8D0E-3946-B46E-3431EAC1B906}" type="datetimeFigureOut">
              <a:rPr lang="en-US" smtClean="0"/>
              <a:pPr/>
              <a:t>14/11/13</a:t>
            </a:fld>
            <a:endParaRPr lang="fr-F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F8B4FF8-0AA4-2B47-B6D4-7E3554708904}" type="slidenum">
              <a:rPr lang="fr-FR" smtClean="0"/>
              <a:pPr/>
              <a:t>‹#›</a:t>
            </a:fld>
            <a:endParaRPr lang="fr-FR"/>
          </a:p>
        </p:txBody>
      </p:sp>
    </p:spTree>
    <p:extLst>
      <p:ext uri="{BB962C8B-B14F-4D97-AF65-F5344CB8AC3E}">
        <p14:creationId xmlns:p14="http://schemas.microsoft.com/office/powerpoint/2010/main" val="30661738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3CF798-303A-9043-8EC4-31B682A1E654}" type="datetimeFigureOut">
              <a:rPr lang="en-US" smtClean="0"/>
              <a:pPr/>
              <a:t>14/11/13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3FD224-2880-6843-8799-B0B3E8C191FE}" type="slidenum">
              <a:rPr lang="en-US" smtClean="0"/>
              <a:pPr/>
              <a:t>‹#›</a:t>
            </a:fld>
            <a:endParaRPr lang="en-US" dirty="0"/>
          </a:p>
        </p:txBody>
      </p:sp>
    </p:spTree>
    <p:extLst>
      <p:ext uri="{BB962C8B-B14F-4D97-AF65-F5344CB8AC3E}">
        <p14:creationId xmlns:p14="http://schemas.microsoft.com/office/powerpoint/2010/main" val="29690608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0DF3A4DE-D4E2-8A45-86A8-3968DB87AF04}" type="slidenum">
              <a:rPr lang="en-GB"/>
              <a:pPr/>
              <a:t>3</a:t>
            </a:fld>
            <a:endParaRPr lang="en-GB"/>
          </a:p>
        </p:txBody>
      </p:sp>
      <p:sp>
        <p:nvSpPr>
          <p:cNvPr id="177155" name="Rectangle 2"/>
          <p:cNvSpPr>
            <a:spLocks noGrp="1" noRot="1" noChangeAspect="1" noChangeArrowheads="1" noTextEdit="1"/>
          </p:cNvSpPr>
          <p:nvPr>
            <p:ph type="sldImg"/>
          </p:nvPr>
        </p:nvSpPr>
        <p:spPr>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endParaRPr lang="en-US" smtClean="0">
              <a:latin typeface="Times New Roman" pitchFamily="17" charset="0"/>
              <a:ea typeface="ＭＳ Ｐゴシック" pitchFamily="1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31DA68BE-F45F-7040-8D9E-4BB76C968650}" type="slidenum">
              <a:rPr lang="en-GB"/>
              <a:pPr/>
              <a:t>20</a:t>
            </a:fld>
            <a:endParaRPr lang="en-GB"/>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fr-FR">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9DB813-A3A7-BD4E-B9C3-8121FD21061A}" type="slidenum">
              <a:rPr lang="fr-FR"/>
              <a:pPr/>
              <a:t>22</a:t>
            </a:fld>
            <a:endParaRPr lang="fr-F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r>
              <a:rPr lang="en-US" smtClean="0">
                <a:latin typeface="Times New Roman" pitchFamily="17" charset="0"/>
                <a:ea typeface="ＭＳ Ｐゴシック" pitchFamily="17" charset="-128"/>
              </a:rPr>
              <a:t>Where did it all go?</a:t>
            </a:r>
          </a:p>
        </p:txBody>
      </p:sp>
      <p:sp>
        <p:nvSpPr>
          <p:cNvPr id="54276" name="Slide Number Placeholder 3"/>
          <p:cNvSpPr>
            <a:spLocks noGrp="1"/>
          </p:cNvSpPr>
          <p:nvPr>
            <p:ph type="sldNum" sz="quarter" idx="5"/>
          </p:nvPr>
        </p:nvSpPr>
        <p:spPr>
          <a:noFill/>
        </p:spPr>
        <p:txBody>
          <a:bodyPr/>
          <a:lstStyle/>
          <a:p>
            <a:fld id="{260CB3CC-EEEB-4987-9BC5-93CB0BC5DC4B}" type="slidenum">
              <a:rPr lang="en-US"/>
              <a:pPr/>
              <a:t>23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endParaRPr lang="en-US" smtClean="0">
              <a:latin typeface="Times New Roman" pitchFamily="17" charset="0"/>
              <a:ea typeface="ＭＳ Ｐゴシック" pitchFamily="17"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B25E567A-35E4-CA4C-A797-3C6CBDBFE840}" type="slidenum">
              <a:rPr lang="en-GB"/>
              <a:pPr/>
              <a:t>28</a:t>
            </a:fld>
            <a:endParaRPr lang="en-GB"/>
          </a:p>
        </p:txBody>
      </p:sp>
      <p:sp>
        <p:nvSpPr>
          <p:cNvPr id="204803" name="Rectangle 2"/>
          <p:cNvSpPr>
            <a:spLocks noGrp="1" noRot="1" noChangeAspect="1" noChangeArrowheads="1" noTextEdit="1"/>
          </p:cNvSpPr>
          <p:nvPr>
            <p:ph type="sldImg"/>
          </p:nvPr>
        </p:nvSpPr>
        <p:spPr>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C17ECDF0-8189-2146-AF72-4B808CDD28C1}" type="slidenum">
              <a:rPr lang="en-GB"/>
              <a:pPr/>
              <a:t>29</a:t>
            </a:fld>
            <a:endParaRPr lang="en-GB"/>
          </a:p>
        </p:txBody>
      </p:sp>
      <p:sp>
        <p:nvSpPr>
          <p:cNvPr id="205827" name="Rectangle 2"/>
          <p:cNvSpPr>
            <a:spLocks noGrp="1" noRot="1" noChangeAspect="1" noChangeArrowheads="1" noTextEdit="1"/>
          </p:cNvSpPr>
          <p:nvPr>
            <p:ph type="sldImg"/>
          </p:nvPr>
        </p:nvSpPr>
        <p:spPr>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pPr defTabSz="919163"/>
            <a:fld id="{C8F3FD3A-2F44-9A47-86BA-542EE0E0ECA8}" type="slidenum">
              <a:rPr lang="en-GB"/>
              <a:pPr defTabSz="919163"/>
              <a:t>30</a:t>
            </a:fld>
            <a:endParaRPr lang="en-GB"/>
          </a:p>
        </p:txBody>
      </p:sp>
      <p:sp>
        <p:nvSpPr>
          <p:cNvPr id="216067" name="Rectangle 2"/>
          <p:cNvSpPr>
            <a:spLocks noGrp="1" noRot="1" noChangeAspect="1" noChangeArrowheads="1" noTextEdit="1"/>
          </p:cNvSpPr>
          <p:nvPr>
            <p:ph type="sldImg"/>
          </p:nvPr>
        </p:nvSpPr>
        <p:spPr>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E31536DE-F21B-254A-AA7C-BDF9B9EDFFD7}" type="slidenum">
              <a:rPr lang="fr-FR"/>
              <a:pPr/>
              <a:t>31</a:t>
            </a:fld>
            <a:endParaRPr lang="fr-FR"/>
          </a:p>
        </p:txBody>
      </p:sp>
      <p:sp>
        <p:nvSpPr>
          <p:cNvPr id="18435" name="Rectangle 2"/>
          <p:cNvSpPr>
            <a:spLocks noGrp="1" noRot="1" noChangeAspect="1" noChangeArrowheads="1"/>
          </p:cNvSpPr>
          <p:nvPr>
            <p:ph type="sldImg"/>
          </p:nvPr>
        </p:nvSpPr>
        <p:spPr>
          <a:xfrm>
            <a:off x="1141413" y="685800"/>
            <a:ext cx="4573587" cy="3430588"/>
          </a:xfrm>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fr-FR"/>
              <a:t>LHC en cours de construction, d</a:t>
            </a:r>
            <a:r>
              <a:rPr lang="fr-FR" altLang="ja-JP"/>
              <a:t>émarrage fin 2007</a:t>
            </a:r>
          </a:p>
          <a:p>
            <a:pPr eaLnBrk="1" hangingPunct="1"/>
            <a:r>
              <a:rPr lang="fr-FR" altLang="ja-JP"/>
              <a:t>CMS en cours de construction démarrage pour la physique en 2008</a:t>
            </a:r>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r>
              <a:rPr lang="en-US" smtClean="0">
                <a:latin typeface="Times New Roman" pitchFamily="17" charset="0"/>
                <a:ea typeface="ＭＳ Ｐゴシック" pitchFamily="17" charset="-128"/>
              </a:rPr>
              <a:t>In fact the reality is much more exciting - a summary of some of the most exciting facts about CERN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endParaRPr lang="en-US" smtClean="0">
              <a:latin typeface="Times New Roman" pitchFamily="17" charset="0"/>
              <a:ea typeface="ＭＳ Ｐゴシック" pitchFamily="1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endParaRPr lang="en-US" smtClean="0">
              <a:latin typeface="Times New Roman" pitchFamily="17" charset="0"/>
              <a:ea typeface="ＭＳ Ｐゴシック" pitchFamily="17"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EC1059-9216-8A42-B70A-66F9EB41D947}" type="slidenum">
              <a:rPr lang="fr-FR"/>
              <a:pPr/>
              <a:t>34</a:t>
            </a:fld>
            <a:endParaRPr lang="fr-FR"/>
          </a:p>
        </p:txBody>
      </p:sp>
      <p:sp>
        <p:nvSpPr>
          <p:cNvPr id="395266" name="Text Box 2"/>
          <p:cNvSpPr txBox="1">
            <a:spLocks noGrp="1" noRot="1" noChangeAspect="1" noChangeArrowheads="1" noTextEdit="1"/>
          </p:cNvSpPr>
          <p:nvPr>
            <p:ph type="sldImg"/>
          </p:nvPr>
        </p:nvSpPr>
        <p:spPr>
          <a:xfrm>
            <a:off x="0" y="695325"/>
            <a:ext cx="1588" cy="1588"/>
          </a:xfrm>
          <a:ln/>
          <a:extLst>
            <a:ext uri="{FAA26D3D-D897-4be2-8F04-BA451C77F1D7}">
              <ma14:placeholderFlag xmlns:ma14="http://schemas.microsoft.com/office/mac/drawingml/2011/main" val="1"/>
            </a:ext>
          </a:extLst>
        </p:spPr>
      </p:sp>
      <p:sp>
        <p:nvSpPr>
          <p:cNvPr id="395267" name="Text Box 3"/>
          <p:cNvSpPr txBox="1">
            <a:spLocks noGrp="1" noChangeArrowheads="1"/>
          </p:cNvSpPr>
          <p:nvPr>
            <p:ph type="body" idx="1"/>
          </p:nvPr>
        </p:nvSpPr>
        <p:spPr>
          <a:xfrm>
            <a:off x="685480" y="4343693"/>
            <a:ext cx="5487042" cy="4115385"/>
          </a:xfrm>
          <a:ln/>
          <a:extLst>
            <a:ext uri="{91240B29-F687-4f45-9708-019B960494DF}">
              <a14:hiddenLine xmlns:a14="http://schemas.microsoft.com/office/drawing/2010/main" w="9525">
                <a:solidFill>
                  <a:srgbClr val="808080"/>
                </a:solidFill>
                <a:round/>
                <a:headEnd/>
                <a:tailEnd/>
              </a14:hiddenLine>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Rectangle 1"/>
          <p:cNvSpPr>
            <a:spLocks noGrp="1" noRot="1" noChangeAspect="1" noChangeArrowheads="1" noTextEdit="1"/>
          </p:cNvSpPr>
          <p:nvPr>
            <p:ph type="sldImg"/>
          </p:nvPr>
        </p:nvSpPr>
        <p:spPr bwMode="auto">
          <a:xfrm>
            <a:off x="1339850" y="915988"/>
            <a:ext cx="4178300" cy="3133725"/>
          </a:xfrm>
          <a:prstGeom prst="rect">
            <a:avLst/>
          </a:prstGeom>
          <a:solidFill>
            <a:srgbClr val="FFFFFF"/>
          </a:solidFill>
          <a:ln>
            <a:solidFill>
              <a:srgbClr val="000000"/>
            </a:solidFill>
            <a:miter lim="800000"/>
            <a:headEnd/>
            <a:tailEnd/>
          </a:ln>
        </p:spPr>
      </p:sp>
      <p:sp>
        <p:nvSpPr>
          <p:cNvPr id="29698" name="Text Box 2"/>
          <p:cNvSpPr txBox="1">
            <a:spLocks noGrp="1" noChangeArrowheads="1"/>
          </p:cNvSpPr>
          <p:nvPr>
            <p:ph type="body" idx="1"/>
          </p:nvPr>
        </p:nvSpPr>
        <p:spPr bwMode="auto">
          <a:xfrm>
            <a:off x="1046136" y="4351910"/>
            <a:ext cx="4770573" cy="3480354"/>
          </a:xfrm>
          <a:prstGeom prst="rect">
            <a:avLst/>
          </a:prstGeom>
          <a:noFill/>
          <a:ln>
            <a:miter lim="800000"/>
            <a:headEnd/>
            <a:tailEnd/>
          </a:ln>
        </p:spPr>
        <p:txBody>
          <a:bodyPr wrap="none" lIns="85314" tIns="42657" rIns="85314" bIns="42657" anchor="ctr">
            <a:prstTxWarp prst="textNoShape">
              <a:avLst/>
            </a:prstTxWarp>
          </a:bodyPr>
          <a:lstStyle/>
          <a:p>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Rectangle 1"/>
          <p:cNvSpPr>
            <a:spLocks noGrp="1" noRot="1" noChangeAspect="1" noChangeArrowheads="1" noTextEdit="1"/>
          </p:cNvSpPr>
          <p:nvPr>
            <p:ph type="sldImg"/>
          </p:nvPr>
        </p:nvSpPr>
        <p:spPr bwMode="auto">
          <a:xfrm>
            <a:off x="1339850" y="915988"/>
            <a:ext cx="4178300" cy="3133725"/>
          </a:xfrm>
          <a:prstGeom prst="rect">
            <a:avLst/>
          </a:prstGeom>
          <a:solidFill>
            <a:srgbClr val="FFFFFF"/>
          </a:solidFill>
          <a:ln>
            <a:solidFill>
              <a:srgbClr val="000000"/>
            </a:solidFill>
            <a:miter lim="800000"/>
            <a:headEnd/>
            <a:tailEnd/>
          </a:ln>
        </p:spPr>
      </p:sp>
      <p:sp>
        <p:nvSpPr>
          <p:cNvPr id="30722" name="Text Box 2"/>
          <p:cNvSpPr txBox="1">
            <a:spLocks noGrp="1" noChangeArrowheads="1"/>
          </p:cNvSpPr>
          <p:nvPr>
            <p:ph type="body" idx="1"/>
          </p:nvPr>
        </p:nvSpPr>
        <p:spPr bwMode="auto">
          <a:xfrm>
            <a:off x="1046136" y="4351910"/>
            <a:ext cx="4770573" cy="3480354"/>
          </a:xfrm>
          <a:prstGeom prst="rect">
            <a:avLst/>
          </a:prstGeom>
          <a:noFill/>
          <a:ln>
            <a:miter lim="800000"/>
            <a:headEnd/>
            <a:tailEnd/>
          </a:ln>
        </p:spPr>
        <p:txBody>
          <a:bodyPr wrap="none" lIns="85314" tIns="42657" rIns="85314" bIns="42657" anchor="ctr">
            <a:prstTxWarp prst="textNoShape">
              <a:avLst/>
            </a:prstTxWarp>
          </a:bodyPr>
          <a:lstStyle/>
          <a:p>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Rectangle 1"/>
          <p:cNvSpPr>
            <a:spLocks noGrp="1" noRot="1" noChangeAspect="1" noChangeArrowheads="1" noTextEdit="1"/>
          </p:cNvSpPr>
          <p:nvPr>
            <p:ph type="sldImg"/>
          </p:nvPr>
        </p:nvSpPr>
        <p:spPr bwMode="auto">
          <a:xfrm>
            <a:off x="1339850" y="915988"/>
            <a:ext cx="4178300" cy="3133725"/>
          </a:xfrm>
          <a:prstGeom prst="rect">
            <a:avLst/>
          </a:prstGeom>
          <a:solidFill>
            <a:srgbClr val="FFFFFF"/>
          </a:solidFill>
          <a:ln>
            <a:solidFill>
              <a:srgbClr val="000000"/>
            </a:solidFill>
            <a:miter lim="800000"/>
            <a:headEnd/>
            <a:tailEnd/>
          </a:ln>
        </p:spPr>
      </p:sp>
      <p:sp>
        <p:nvSpPr>
          <p:cNvPr id="31746" name="Text Box 2"/>
          <p:cNvSpPr txBox="1">
            <a:spLocks noGrp="1" noChangeArrowheads="1"/>
          </p:cNvSpPr>
          <p:nvPr>
            <p:ph type="body" idx="1"/>
          </p:nvPr>
        </p:nvSpPr>
        <p:spPr bwMode="auto">
          <a:xfrm>
            <a:off x="1046136" y="4351910"/>
            <a:ext cx="4770573" cy="3480354"/>
          </a:xfrm>
          <a:prstGeom prst="rect">
            <a:avLst/>
          </a:prstGeom>
          <a:noFill/>
          <a:ln>
            <a:miter lim="800000"/>
            <a:headEnd/>
            <a:tailEnd/>
          </a:ln>
        </p:spPr>
        <p:txBody>
          <a:bodyPr wrap="none" lIns="85314" tIns="42657" rIns="85314" bIns="42657" anchor="ctr">
            <a:prstTxWarp prst="textNoShape">
              <a:avLst/>
            </a:prstTxWarp>
          </a:bodyPr>
          <a:lstStyle/>
          <a:p>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Rectangle 1"/>
          <p:cNvSpPr>
            <a:spLocks noGrp="1" noRot="1" noChangeAspect="1" noChangeArrowheads="1" noTextEdit="1"/>
          </p:cNvSpPr>
          <p:nvPr>
            <p:ph type="sldImg"/>
          </p:nvPr>
        </p:nvSpPr>
        <p:spPr bwMode="auto">
          <a:xfrm>
            <a:off x="1339850" y="915988"/>
            <a:ext cx="4178300" cy="3133725"/>
          </a:xfrm>
          <a:prstGeom prst="rect">
            <a:avLst/>
          </a:prstGeom>
          <a:solidFill>
            <a:srgbClr val="FFFFFF"/>
          </a:solidFill>
          <a:ln>
            <a:solidFill>
              <a:srgbClr val="000000"/>
            </a:solidFill>
            <a:miter lim="800000"/>
            <a:headEnd/>
            <a:tailEnd/>
          </a:ln>
        </p:spPr>
      </p:sp>
      <p:sp>
        <p:nvSpPr>
          <p:cNvPr id="35842" name="Text Box 2"/>
          <p:cNvSpPr txBox="1">
            <a:spLocks noGrp="1" noChangeArrowheads="1"/>
          </p:cNvSpPr>
          <p:nvPr>
            <p:ph type="body" idx="1"/>
          </p:nvPr>
        </p:nvSpPr>
        <p:spPr bwMode="auto">
          <a:xfrm>
            <a:off x="1046136" y="4351910"/>
            <a:ext cx="4770573" cy="3480354"/>
          </a:xfrm>
          <a:prstGeom prst="rect">
            <a:avLst/>
          </a:prstGeom>
          <a:noFill/>
          <a:ln>
            <a:miter lim="800000"/>
            <a:headEnd/>
            <a:tailEnd/>
          </a:ln>
        </p:spPr>
        <p:txBody>
          <a:bodyPr wrap="none" lIns="85314" tIns="42657" rIns="85314" bIns="42657" anchor="ctr">
            <a:prstTxWarp prst="textNoShape">
              <a:avLst/>
            </a:prstTxWarp>
          </a:bodyPr>
          <a:lstStyle/>
          <a:p>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Rectangle 1"/>
          <p:cNvSpPr>
            <a:spLocks noGrp="1" noRot="1" noChangeAspect="1" noChangeArrowheads="1" noTextEdit="1"/>
          </p:cNvSpPr>
          <p:nvPr>
            <p:ph type="sldImg"/>
          </p:nvPr>
        </p:nvSpPr>
        <p:spPr bwMode="auto">
          <a:xfrm>
            <a:off x="1339850" y="915988"/>
            <a:ext cx="4178300" cy="3133725"/>
          </a:xfrm>
          <a:prstGeom prst="rect">
            <a:avLst/>
          </a:prstGeom>
          <a:solidFill>
            <a:srgbClr val="FFFFFF"/>
          </a:solidFill>
          <a:ln>
            <a:solidFill>
              <a:srgbClr val="000000"/>
            </a:solidFill>
            <a:miter lim="800000"/>
            <a:headEnd/>
            <a:tailEnd/>
          </a:ln>
        </p:spPr>
      </p:sp>
      <p:sp>
        <p:nvSpPr>
          <p:cNvPr id="32770" name="Text Box 2"/>
          <p:cNvSpPr txBox="1">
            <a:spLocks noGrp="1" noChangeArrowheads="1"/>
          </p:cNvSpPr>
          <p:nvPr>
            <p:ph type="body" idx="1"/>
          </p:nvPr>
        </p:nvSpPr>
        <p:spPr bwMode="auto">
          <a:xfrm>
            <a:off x="1046136" y="4351910"/>
            <a:ext cx="4770573" cy="3480354"/>
          </a:xfrm>
          <a:prstGeom prst="rect">
            <a:avLst/>
          </a:prstGeom>
          <a:noFill/>
          <a:ln>
            <a:miter lim="800000"/>
            <a:headEnd/>
            <a:tailEnd/>
          </a:ln>
        </p:spPr>
        <p:txBody>
          <a:bodyPr wrap="none" lIns="85314" tIns="42657" rIns="85314" bIns="42657" anchor="ctr">
            <a:prstTxWarp prst="textNoShape">
              <a:avLst/>
            </a:prstTxWarp>
          </a:bodyPr>
          <a:lstStyle/>
          <a:p>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Rectangle 1"/>
          <p:cNvSpPr>
            <a:spLocks noGrp="1" noRot="1" noChangeAspect="1" noChangeArrowheads="1" noTextEdit="1"/>
          </p:cNvSpPr>
          <p:nvPr>
            <p:ph type="sldImg"/>
          </p:nvPr>
        </p:nvSpPr>
        <p:spPr bwMode="auto">
          <a:xfrm>
            <a:off x="1339850" y="915988"/>
            <a:ext cx="4178300" cy="3133725"/>
          </a:xfrm>
          <a:prstGeom prst="rect">
            <a:avLst/>
          </a:prstGeom>
          <a:solidFill>
            <a:srgbClr val="FFFFFF"/>
          </a:solidFill>
          <a:ln>
            <a:solidFill>
              <a:srgbClr val="000000"/>
            </a:solidFill>
            <a:miter lim="800000"/>
            <a:headEnd/>
            <a:tailEnd/>
          </a:ln>
        </p:spPr>
      </p:sp>
      <p:sp>
        <p:nvSpPr>
          <p:cNvPr id="29698" name="Text Box 2"/>
          <p:cNvSpPr txBox="1">
            <a:spLocks noGrp="1" noChangeArrowheads="1"/>
          </p:cNvSpPr>
          <p:nvPr>
            <p:ph type="body" idx="1"/>
          </p:nvPr>
        </p:nvSpPr>
        <p:spPr bwMode="auto">
          <a:xfrm>
            <a:off x="1046136" y="4351910"/>
            <a:ext cx="4770573" cy="3480354"/>
          </a:xfrm>
          <a:prstGeom prst="rect">
            <a:avLst/>
          </a:prstGeom>
          <a:noFill/>
          <a:ln>
            <a:miter lim="800000"/>
            <a:headEnd/>
            <a:tailEnd/>
          </a:ln>
        </p:spPr>
        <p:txBody>
          <a:bodyPr wrap="none" lIns="85314" tIns="42657" rIns="85314" bIns="42657" anchor="ctr">
            <a:prstTxWarp prst="textNoShape">
              <a:avLst/>
            </a:prstTxWarp>
          </a:bodyPr>
          <a:lstStyle/>
          <a:p>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endParaRPr lang="en-US" smtClean="0">
              <a:latin typeface="Times New Roman" pitchFamily="17" charset="0"/>
              <a:ea typeface="ＭＳ Ｐゴシック" pitchFamily="17"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36D6265F-F1BE-FF4C-AA57-ED9CA220FF45}" type="slidenum">
              <a:rPr lang="en-GB"/>
              <a:pPr/>
              <a:t>60</a:t>
            </a:fld>
            <a:endParaRPr lang="en-GB"/>
          </a:p>
        </p:txBody>
      </p:sp>
      <p:sp>
        <p:nvSpPr>
          <p:cNvPr id="187395" name="Rectangle 2"/>
          <p:cNvSpPr>
            <a:spLocks noGrp="1" noRot="1" noChangeAspect="1" noChangeArrowheads="1" noTextEdit="1"/>
          </p:cNvSpPr>
          <p:nvPr>
            <p:ph type="sldImg"/>
          </p:nvPr>
        </p:nvSpPr>
        <p:spPr>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9529FF6A-9C85-254E-9869-189D5ECD48D1}" type="slidenum">
              <a:rPr lang="en-GB"/>
              <a:pPr/>
              <a:t>7</a:t>
            </a:fld>
            <a:endParaRPr lang="en-GB"/>
          </a:p>
        </p:txBody>
      </p:sp>
      <p:sp>
        <p:nvSpPr>
          <p:cNvPr id="188419" name="Rectangle 2"/>
          <p:cNvSpPr>
            <a:spLocks noGrp="1" noRot="1" noChangeAspect="1" noChangeArrowheads="1" noTextEdit="1"/>
          </p:cNvSpPr>
          <p:nvPr>
            <p:ph type="sldImg"/>
          </p:nvPr>
        </p:nvSpPr>
        <p:spPr>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C7A386DC-ED42-FB4C-B378-073B98C94717}" type="slidenum">
              <a:rPr lang="en-GB"/>
              <a:pPr/>
              <a:t>61</a:t>
            </a:fld>
            <a:endParaRPr lang="en-GB"/>
          </a:p>
        </p:txBody>
      </p:sp>
      <p:sp>
        <p:nvSpPr>
          <p:cNvPr id="190467" name="Rectangle 2"/>
          <p:cNvSpPr>
            <a:spLocks noGrp="1" noRot="1" noChangeAspect="1" noChangeArrowheads="1" noTextEdit="1"/>
          </p:cNvSpPr>
          <p:nvPr>
            <p:ph type="sldImg"/>
          </p:nvPr>
        </p:nvSpPr>
        <p:spPr>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473E1CA6-AB7A-954F-B363-B4703052584D}" type="slidenum">
              <a:rPr lang="en-GB"/>
              <a:pPr/>
              <a:t>62</a:t>
            </a:fld>
            <a:endParaRPr lang="en-GB"/>
          </a:p>
        </p:txBody>
      </p:sp>
      <p:sp>
        <p:nvSpPr>
          <p:cNvPr id="192515" name="Rectangle 2"/>
          <p:cNvSpPr>
            <a:spLocks noGrp="1" noRot="1" noChangeAspect="1" noChangeArrowheads="1" noTextEdit="1"/>
          </p:cNvSpPr>
          <p:nvPr>
            <p:ph type="sldImg"/>
          </p:nvPr>
        </p:nvSpPr>
        <p:spPr>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36D6265F-F1BE-FF4C-AA57-ED9CA220FF45}" type="slidenum">
              <a:rPr lang="en-GB"/>
              <a:pPr/>
              <a:t>63</a:t>
            </a:fld>
            <a:endParaRPr lang="en-GB"/>
          </a:p>
        </p:txBody>
      </p:sp>
      <p:sp>
        <p:nvSpPr>
          <p:cNvPr id="187395" name="Rectangle 2"/>
          <p:cNvSpPr>
            <a:spLocks noGrp="1" noRot="1" noChangeAspect="1" noChangeArrowheads="1" noTextEdit="1"/>
          </p:cNvSpPr>
          <p:nvPr>
            <p:ph type="sldImg"/>
          </p:nvPr>
        </p:nvSpPr>
        <p:spPr>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36D6265F-F1BE-FF4C-AA57-ED9CA220FF45}" type="slidenum">
              <a:rPr lang="en-GB"/>
              <a:pPr/>
              <a:t>64</a:t>
            </a:fld>
            <a:endParaRPr lang="en-GB"/>
          </a:p>
        </p:txBody>
      </p:sp>
      <p:sp>
        <p:nvSpPr>
          <p:cNvPr id="187395" name="Rectangle 2"/>
          <p:cNvSpPr>
            <a:spLocks noGrp="1" noRot="1" noChangeAspect="1" noChangeArrowheads="1" noTextEdit="1"/>
          </p:cNvSpPr>
          <p:nvPr>
            <p:ph type="sldImg"/>
          </p:nvPr>
        </p:nvSpPr>
        <p:spPr>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endParaRPr lang="en-US" smtClean="0">
              <a:latin typeface="Times New Roman" pitchFamily="17" charset="0"/>
              <a:ea typeface="ＭＳ Ｐゴシック" pitchFamily="17"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endParaRPr lang="en-US" smtClean="0">
              <a:latin typeface="Times New Roman" pitchFamily="17" charset="0"/>
              <a:ea typeface="ＭＳ Ｐゴシック" pitchFamily="17"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7C0ADCA0-FFF4-3A4A-904B-6CF7B7C3DC34}" type="slidenum">
              <a:rPr lang="en-GB"/>
              <a:pPr/>
              <a:t>8</a:t>
            </a:fld>
            <a:endParaRPr lang="en-GB"/>
          </a:p>
        </p:txBody>
      </p:sp>
      <p:sp>
        <p:nvSpPr>
          <p:cNvPr id="189443" name="Rectangle 2"/>
          <p:cNvSpPr>
            <a:spLocks noGrp="1" noRot="1" noChangeAspect="1" noChangeArrowheads="1" noTextEdit="1"/>
          </p:cNvSpPr>
          <p:nvPr>
            <p:ph type="sldImg"/>
          </p:nvPr>
        </p:nvSpPr>
        <p:spPr>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121CC338-D433-B748-B540-77D151330305}" type="slidenum">
              <a:rPr lang="en-GB"/>
              <a:pPr/>
              <a:t>9</a:t>
            </a:fld>
            <a:endParaRPr lang="en-GB"/>
          </a:p>
        </p:txBody>
      </p:sp>
      <p:sp>
        <p:nvSpPr>
          <p:cNvPr id="191491" name="Rectangle 2"/>
          <p:cNvSpPr>
            <a:spLocks noGrp="1" noRot="1" noChangeAspect="1" noChangeArrowheads="1" noTextEdit="1"/>
          </p:cNvSpPr>
          <p:nvPr>
            <p:ph type="sldImg"/>
          </p:nvPr>
        </p:nvSpPr>
        <p:spPr>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EE3B69C7-CAF2-E443-B922-BF8C54109399}" type="slidenum">
              <a:rPr lang="en-GB"/>
              <a:pPr/>
              <a:t>10</a:t>
            </a:fld>
            <a:endParaRPr lang="en-GB"/>
          </a:p>
        </p:txBody>
      </p:sp>
      <p:sp>
        <p:nvSpPr>
          <p:cNvPr id="194563" name="Rectangle 2"/>
          <p:cNvSpPr>
            <a:spLocks noGrp="1" noRot="1" noChangeAspect="1" noChangeArrowheads="1" noTextEdit="1"/>
          </p:cNvSpPr>
          <p:nvPr>
            <p:ph type="sldImg"/>
          </p:nvPr>
        </p:nvSpPr>
        <p:spPr>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CEEB1F-3690-6443-BC3A-043F7ECDD487}" type="slidenum">
              <a:rPr lang="fr-FR"/>
              <a:pPr/>
              <a:t>14</a:t>
            </a:fld>
            <a:endParaRPr lang="fr-F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0A96E4-FE24-3349-AE93-A7D988BBF4AD}" type="slidenum">
              <a:rPr lang="fr-FR"/>
              <a:pPr/>
              <a:t>15</a:t>
            </a:fld>
            <a:endParaRPr lang="fr-F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F3B53A-CE47-C745-A095-02346F5C1582}" type="slidenum">
              <a:rPr lang="fr-FR"/>
              <a:pPr/>
              <a:t>17</a:t>
            </a:fld>
            <a:endParaRPr lang="fr-F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blip>
          <a:srcRect r="10636"/>
          <a:stretch>
            <a:fillRect/>
          </a:stretch>
        </p:blipFill>
        <p:spPr>
          <a:xfrm>
            <a:off x="0" y="1"/>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8A41447-15BB-1940-ADF3-2B0E5A0CD2B2}" type="datetime1">
              <a:rPr lang="fr-FR" smtClean="0"/>
              <a:t>14/11/13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752DBC4-3753-084B-A85A-391A694AE64B}" type="slidenum">
              <a:rPr lang="en-US" smtClean="0"/>
              <a:pPr/>
              <a:t>‹#›</a:t>
            </a:fld>
            <a:r>
              <a:rPr lang="en-US" dirty="0" smtClean="0"/>
              <a:t>/41</a:t>
            </a:r>
          </a:p>
        </p:txBody>
      </p:sp>
    </p:spTree>
  </p:cSld>
  <p:clrMapOvr>
    <a:masterClrMapping/>
  </p:clrMapOvr>
  <p:transition xmlns:p14="http://schemas.microsoft.com/office/powerpoint/2010/mai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mt="20000"/>
          </a:blip>
          <a:srcRect r="10636"/>
          <a:stretch>
            <a:fillRect/>
          </a:stretch>
        </p:blipFill>
        <p:spPr>
          <a:xfrm>
            <a:off x="0" y="1"/>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209589-D980-D244-86D5-868D588DFA5E}" type="datetime1">
              <a:rPr lang="fr-FR" smtClean="0"/>
              <a:t>14/11/13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752DBC4-3753-084B-A85A-391A694AE64B}" type="slidenum">
              <a:rPr lang="en-US" smtClean="0"/>
              <a:pPr/>
              <a:t>‹#›</a:t>
            </a:fld>
            <a:r>
              <a:rPr lang="en-US" dirty="0" smtClean="0"/>
              <a:t>/41</a:t>
            </a:r>
          </a:p>
        </p:txBody>
      </p:sp>
    </p:spTree>
  </p:cSld>
  <p:clrMapOvr>
    <a:masterClrMapping/>
  </p:clrMapOvr>
  <p:transition xmlns:p14="http://schemas.microsoft.com/office/powerpoint/2010/mai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alphaModFix amt="20000"/>
          </a:blip>
          <a:stretch>
            <a:fillRect/>
          </a:stretch>
        </p:blipFill>
        <p:spPr>
          <a:xfrm>
            <a:off x="10" y="-2448"/>
            <a:ext cx="9141069" cy="684365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50608A9-F198-EC47-9149-BACA89A43755}" type="datetime1">
              <a:rPr lang="fr-FR" smtClean="0"/>
              <a:t>14/11/13</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D752DBC4-3753-084B-A85A-391A694AE64B}" type="slidenum">
              <a:rPr lang="en-US" smtClean="0"/>
              <a:pPr/>
              <a:t>‹#›</a:t>
            </a:fld>
            <a:r>
              <a:rPr lang="en-US" dirty="0" smtClean="0"/>
              <a:t>/41</a:t>
            </a:r>
          </a:p>
        </p:txBody>
      </p:sp>
    </p:spTree>
  </p:cSld>
  <p:clrMapOvr>
    <a:masterClrMapping/>
  </p:clrMapOvr>
  <p:transition xmlns:p14="http://schemas.microsoft.com/office/powerpoint/2010/mai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mt="20000"/>
          </a:blip>
          <a:srcRect r="10636"/>
          <a:stretch>
            <a:fillRect/>
          </a:stretch>
        </p:blipFill>
        <p:spPr>
          <a:xfrm>
            <a:off x="0" y="1"/>
            <a:ext cx="9144000" cy="6858000"/>
          </a:xfrm>
          <a:prstGeom prst="rect">
            <a:avLst/>
          </a:prstGeom>
        </p:spPr>
      </p:pic>
      <p:sp>
        <p:nvSpPr>
          <p:cNvPr id="2" name="Date Placeholder 1"/>
          <p:cNvSpPr>
            <a:spLocks noGrp="1"/>
          </p:cNvSpPr>
          <p:nvPr>
            <p:ph type="dt" sz="half" idx="10"/>
          </p:nvPr>
        </p:nvSpPr>
        <p:spPr>
          <a:xfrm>
            <a:off x="457200" y="6356350"/>
            <a:ext cx="2133600" cy="365125"/>
          </a:xfrm>
          <a:prstGeom prst="rect">
            <a:avLst/>
          </a:prstGeom>
        </p:spPr>
        <p:txBody>
          <a:bodyPr/>
          <a:lstStyle/>
          <a:p>
            <a:fld id="{32D02E7E-176F-C444-8E9B-257836587DCC}" type="datetime1">
              <a:rPr lang="fr-FR" smtClean="0"/>
              <a:t>14/11/13</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D752DBC4-3753-084B-A85A-391A694AE64B}" type="slidenum">
              <a:rPr lang="en-US" smtClean="0"/>
              <a:pPr/>
              <a:t>‹#›</a:t>
            </a:fld>
            <a:r>
              <a:rPr lang="en-US" dirty="0" smtClean="0"/>
              <a:t>/41</a:t>
            </a:r>
          </a:p>
        </p:txBody>
      </p:sp>
    </p:spTree>
  </p:cSld>
  <p:clrMapOvr>
    <a:masterClrMapping/>
  </p:clrMapOvr>
  <p:transition xmlns:p14="http://schemas.microsoft.com/office/powerpoint/2010/mai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with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1000" y="2819400"/>
            <a:ext cx="8385048" cy="289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384048" y="2209800"/>
            <a:ext cx="8385048" cy="609600"/>
          </a:xfrm>
          <a:noFill/>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pic>
        <p:nvPicPr>
          <p:cNvPr id="7" name="Picture 6"/>
          <p:cNvPicPr>
            <a:picLocks noChangeAspect="1"/>
          </p:cNvPicPr>
          <p:nvPr userDrawn="1"/>
        </p:nvPicPr>
        <p:blipFill>
          <a:blip r:embed="rId2">
            <a:alphaModFix amt="20000"/>
          </a:blip>
          <a:srcRect r="10636"/>
          <a:stretch>
            <a:fillRect/>
          </a:stretch>
        </p:blipFill>
        <p:spPr>
          <a:xfrm>
            <a:off x="0" y="1"/>
            <a:ext cx="9144000" cy="6858000"/>
          </a:xfrm>
          <a:prstGeom prst="rect">
            <a:avLst/>
          </a:prstGeom>
        </p:spPr>
      </p:pic>
      <p:sp>
        <p:nvSpPr>
          <p:cNvPr id="8" name="Slide Number Placeholder 3"/>
          <p:cNvSpPr>
            <a:spLocks noGrp="1"/>
          </p:cNvSpPr>
          <p:nvPr>
            <p:ph type="sldNum" sz="quarter" idx="12"/>
          </p:nvPr>
        </p:nvSpPr>
        <p:spPr>
          <a:xfrm>
            <a:off x="8352854" y="6492875"/>
            <a:ext cx="791146" cy="365125"/>
          </a:xfrm>
        </p:spPr>
        <p:txBody>
          <a:bodyPr/>
          <a:lstStyle/>
          <a:p>
            <a:fld id="{D752DBC4-3753-084B-A85A-391A694AE64B}" type="slidenum">
              <a:rPr lang="en-US" smtClean="0"/>
              <a:pPr/>
              <a:t>‹#›</a:t>
            </a:fld>
            <a:r>
              <a:rPr lang="en-US" dirty="0" smtClean="0"/>
              <a:t>/41</a:t>
            </a:r>
          </a:p>
        </p:txBody>
      </p:sp>
    </p:spTree>
  </p:cSld>
  <p:clrMapOvr>
    <a:masterClrMapping/>
  </p:clrMapOvr>
  <p:transition xmlns:p14="http://schemas.microsoft.com/office/powerpoint/2010/mai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with subtitl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0050" y="2179638"/>
            <a:ext cx="4023360" cy="639762"/>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00050" y="2990850"/>
            <a:ext cx="4023360" cy="2743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0590" y="2179638"/>
            <a:ext cx="4023360" cy="639762"/>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0590" y="2990850"/>
            <a:ext cx="4023360" cy="2743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pic>
        <p:nvPicPr>
          <p:cNvPr id="7" name="Picture 6"/>
          <p:cNvPicPr>
            <a:picLocks noChangeAspect="1"/>
          </p:cNvPicPr>
          <p:nvPr userDrawn="1"/>
        </p:nvPicPr>
        <p:blipFill>
          <a:blip r:embed="rId2">
            <a:alphaModFix amt="20000"/>
          </a:blip>
          <a:srcRect r="10636"/>
          <a:stretch>
            <a:fillRect/>
          </a:stretch>
        </p:blipFill>
        <p:spPr>
          <a:xfrm>
            <a:off x="0" y="1"/>
            <a:ext cx="9144000" cy="6858000"/>
          </a:xfrm>
          <a:prstGeom prst="rect">
            <a:avLst/>
          </a:prstGeom>
        </p:spPr>
      </p:pic>
      <p:sp>
        <p:nvSpPr>
          <p:cNvPr id="9" name="Slide Number Placeholder 3"/>
          <p:cNvSpPr>
            <a:spLocks noGrp="1"/>
          </p:cNvSpPr>
          <p:nvPr>
            <p:ph type="sldNum" sz="quarter" idx="12"/>
          </p:nvPr>
        </p:nvSpPr>
        <p:spPr>
          <a:xfrm>
            <a:off x="8352854" y="6492875"/>
            <a:ext cx="791146" cy="365125"/>
          </a:xfrm>
        </p:spPr>
        <p:txBody>
          <a:bodyPr/>
          <a:lstStyle/>
          <a:p>
            <a:fld id="{D752DBC4-3753-084B-A85A-391A694AE64B}" type="slidenum">
              <a:rPr lang="en-US" smtClean="0"/>
              <a:pPr/>
              <a:t>‹#›</a:t>
            </a:fld>
            <a:r>
              <a:rPr lang="en-US" dirty="0" smtClean="0"/>
              <a:t>/41</a:t>
            </a:r>
          </a:p>
        </p:txBody>
      </p:sp>
    </p:spTree>
  </p:cSld>
  <p:clrMapOvr>
    <a:masterClrMapping/>
  </p:clrMapOvr>
  <p:transition xmlns:p14="http://schemas.microsoft.com/office/powerpoint/2010/mai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mt="20000"/>
          </a:blip>
          <a:srcRect r="10636"/>
          <a:stretch>
            <a:fillRect/>
          </a:stretch>
        </p:blipFill>
        <p:spPr>
          <a:xfrm>
            <a:off x="0" y="1"/>
            <a:ext cx="9144000" cy="6858000"/>
          </a:xfrm>
          <a:prstGeom prst="rect">
            <a:avLst/>
          </a:prstGeom>
        </p:spPr>
      </p:pic>
      <p:sp>
        <p:nvSpPr>
          <p:cNvPr id="4" name="Slide Number Placeholder 3"/>
          <p:cNvSpPr>
            <a:spLocks noGrp="1"/>
          </p:cNvSpPr>
          <p:nvPr>
            <p:ph type="sldNum" sz="quarter" idx="12"/>
          </p:nvPr>
        </p:nvSpPr>
        <p:spPr/>
        <p:txBody>
          <a:bodyPr/>
          <a:lstStyle/>
          <a:p>
            <a:fld id="{D752DBC4-3753-084B-A85A-391A694AE64B}" type="slidenum">
              <a:rPr lang="en-US" smtClean="0"/>
              <a:pPr/>
              <a:t>‹#›</a:t>
            </a:fld>
            <a:r>
              <a:rPr lang="en-US" dirty="0" smtClean="0"/>
              <a:t>/41</a:t>
            </a:r>
            <a:endParaRPr lang="en-US" dirty="0"/>
          </a:p>
        </p:txBody>
      </p:sp>
    </p:spTree>
  </p:cSld>
  <p:clrMapOvr>
    <a:masterClrMapping/>
  </p:clrMapOvr>
  <p:transition xmlns:p14="http://schemas.microsoft.com/office/powerpoint/2010/mai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dirty="0" smtClean="0"/>
              <a:t>Click to edit Master text styles</a:t>
            </a:r>
          </a:p>
        </p:txBody>
      </p:sp>
      <p:sp>
        <p:nvSpPr>
          <p:cNvPr id="4" name="Date Placeholder 3"/>
          <p:cNvSpPr>
            <a:spLocks noGrp="1"/>
          </p:cNvSpPr>
          <p:nvPr>
            <p:ph type="dt" sz="half" idx="10"/>
          </p:nvPr>
        </p:nvSpPr>
        <p:spPr>
          <a:xfrm>
            <a:off x="6794936" y="6437032"/>
            <a:ext cx="2133600" cy="365125"/>
          </a:xfrm>
          <a:prstGeom prst="rect">
            <a:avLst/>
          </a:prstGeom>
        </p:spPr>
        <p:txBody>
          <a:bodyPr/>
          <a:lstStyle/>
          <a:p>
            <a:fld id="{4251665B-C24A-4702-B522-6A4334602E03}" type="datetimeFigureOut">
              <a:rPr lang="en-US" smtClean="0"/>
              <a:t>14/11/13</a:t>
            </a:fld>
            <a:endParaRPr lang="en-US"/>
          </a:p>
        </p:txBody>
      </p:sp>
      <p:sp>
        <p:nvSpPr>
          <p:cNvPr id="5" name="Footer Placeholder 4"/>
          <p:cNvSpPr>
            <a:spLocks noGrp="1"/>
          </p:cNvSpPr>
          <p:nvPr>
            <p:ph type="ftr" sz="quarter" idx="11"/>
          </p:nvPr>
        </p:nvSpPr>
        <p:spPr>
          <a:xfrm>
            <a:off x="199698" y="6437032"/>
            <a:ext cx="6124902"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extLst>
      <p:ext uri="{BB962C8B-B14F-4D97-AF65-F5344CB8AC3E}">
        <p14:creationId xmlns:p14="http://schemas.microsoft.com/office/powerpoint/2010/main" val="3267074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a:xfrm>
            <a:off x="6794936" y="6437032"/>
            <a:ext cx="2133600" cy="365125"/>
          </a:xfrm>
          <a:prstGeom prst="rect">
            <a:avLst/>
          </a:prstGeom>
        </p:spPr>
        <p:txBody>
          <a:bodyPr/>
          <a:lstStyle/>
          <a:p>
            <a:fld id="{4251665B-C24A-4702-B522-6A4334602E03}" type="datetimeFigureOut">
              <a:rPr lang="en-US" smtClean="0"/>
              <a:t>14/11/13</a:t>
            </a:fld>
            <a:endParaRPr lang="en-US"/>
          </a:p>
        </p:txBody>
      </p:sp>
      <p:sp>
        <p:nvSpPr>
          <p:cNvPr id="6" name="Footer Placeholder 5"/>
          <p:cNvSpPr>
            <a:spLocks noGrp="1"/>
          </p:cNvSpPr>
          <p:nvPr>
            <p:ph type="ftr" sz="quarter" idx="11"/>
          </p:nvPr>
        </p:nvSpPr>
        <p:spPr>
          <a:xfrm>
            <a:off x="199698" y="6437032"/>
            <a:ext cx="6124902"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extLst>
      <p:ext uri="{BB962C8B-B14F-4D97-AF65-F5344CB8AC3E}">
        <p14:creationId xmlns:p14="http://schemas.microsoft.com/office/powerpoint/2010/main" val="27367837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162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8342529" y="6492875"/>
            <a:ext cx="801472" cy="365125"/>
          </a:xfrm>
          <a:prstGeom prst="rect">
            <a:avLst/>
          </a:prstGeom>
        </p:spPr>
        <p:txBody>
          <a:bodyPr vert="horz" lIns="91440" tIns="45720" rIns="91440" bIns="45720" rtlCol="0" anchor="ctr"/>
          <a:lstStyle>
            <a:lvl1pPr algn="r">
              <a:defRPr sz="1200" b="1" i="0">
                <a:solidFill>
                  <a:srgbClr val="6633CC"/>
                </a:solidFill>
                <a:latin typeface="Tahoma"/>
                <a:cs typeface="Tahoma"/>
              </a:defRPr>
            </a:lvl1pPr>
          </a:lstStyle>
          <a:p>
            <a:fld id="{D752DBC4-3753-084B-A85A-391A694AE64B}" type="slidenum">
              <a:rPr lang="en-US" smtClean="0"/>
              <a:pPr/>
              <a:t>‹#›</a:t>
            </a:fld>
            <a:r>
              <a:rPr lang="en-US" dirty="0" smtClean="0"/>
              <a:t>/41</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60" r:id="rId5"/>
    <p:sldLayoutId id="2147483661" r:id="rId6"/>
    <p:sldLayoutId id="2147483662" r:id="rId7"/>
    <p:sldLayoutId id="2147483663" r:id="rId8"/>
    <p:sldLayoutId id="2147483664" r:id="rId9"/>
  </p:sldLayoutIdLst>
  <p:transition xmlns:p14="http://schemas.microsoft.com/office/powerpoint/2010/main">
    <p:random/>
  </p:transition>
  <p:hf hdr="0" ftr="0" dt="0"/>
  <p:txStyles>
    <p:titleStyle>
      <a:lvl1pPr algn="ctr" defTabSz="457200" rtl="0" eaLnBrk="1" latinLnBrk="0" hangingPunct="1">
        <a:spcBef>
          <a:spcPct val="0"/>
        </a:spcBef>
        <a:buNone/>
        <a:defRPr sz="4400" b="1" i="0" kern="1200">
          <a:solidFill>
            <a:srgbClr val="CC0066"/>
          </a:solidFill>
          <a:latin typeface="Tahoma"/>
          <a:ea typeface="+mj-ea"/>
          <a:cs typeface="Tahoma"/>
        </a:defRPr>
      </a:lvl1pPr>
    </p:titleStyle>
    <p:bodyStyle>
      <a:lvl1pPr marL="342900" indent="-342900" algn="l" defTabSz="457200" rtl="0" eaLnBrk="1" latinLnBrk="0" hangingPunct="1">
        <a:spcBef>
          <a:spcPct val="20000"/>
        </a:spcBef>
        <a:buFont typeface="Arial"/>
        <a:buChar char="•"/>
        <a:defRPr sz="3200" b="1" i="0" kern="1200">
          <a:solidFill>
            <a:srgbClr val="000099"/>
          </a:solidFill>
          <a:latin typeface="Tahoma"/>
          <a:ea typeface="+mn-ea"/>
          <a:cs typeface="Tahoma"/>
        </a:defRPr>
      </a:lvl1pPr>
      <a:lvl2pPr marL="742950" indent="-285750" algn="l" defTabSz="457200" rtl="0" eaLnBrk="1" latinLnBrk="0" hangingPunct="1">
        <a:spcBef>
          <a:spcPct val="20000"/>
        </a:spcBef>
        <a:buFont typeface="Arial"/>
        <a:buChar char="–"/>
        <a:defRPr sz="2800" b="1" i="0" kern="1200">
          <a:solidFill>
            <a:srgbClr val="000099"/>
          </a:solidFill>
          <a:latin typeface="Tahoma"/>
          <a:ea typeface="+mn-ea"/>
          <a:cs typeface="Tahoma"/>
        </a:defRPr>
      </a:lvl2pPr>
      <a:lvl3pPr marL="1143000" indent="-228600" algn="l" defTabSz="457200" rtl="0" eaLnBrk="1" latinLnBrk="0" hangingPunct="1">
        <a:spcBef>
          <a:spcPct val="20000"/>
        </a:spcBef>
        <a:buFont typeface="Arial"/>
        <a:buChar char="•"/>
        <a:defRPr sz="2400" b="1" i="0" kern="1200">
          <a:solidFill>
            <a:srgbClr val="000099"/>
          </a:solidFill>
          <a:latin typeface="Tahoma"/>
          <a:ea typeface="+mn-ea"/>
          <a:cs typeface="Tahoma"/>
        </a:defRPr>
      </a:lvl3pPr>
      <a:lvl4pPr marL="1600200" indent="-228600" algn="l" defTabSz="457200" rtl="0" eaLnBrk="1" latinLnBrk="0" hangingPunct="1">
        <a:spcBef>
          <a:spcPct val="20000"/>
        </a:spcBef>
        <a:buFont typeface="Arial"/>
        <a:buChar char="–"/>
        <a:defRPr sz="2000" b="1" i="0" kern="1200">
          <a:solidFill>
            <a:srgbClr val="000099"/>
          </a:solidFill>
          <a:latin typeface="Tahoma"/>
          <a:ea typeface="+mn-ea"/>
          <a:cs typeface="Tahoma"/>
        </a:defRPr>
      </a:lvl4pPr>
      <a:lvl5pPr marL="2057400" indent="-228600" algn="l" defTabSz="457200" rtl="0" eaLnBrk="1" latinLnBrk="0" hangingPunct="1">
        <a:spcBef>
          <a:spcPct val="20000"/>
        </a:spcBef>
        <a:buFont typeface="Arial"/>
        <a:buChar char="»"/>
        <a:defRPr sz="2000" b="1" i="0" kern="1200">
          <a:solidFill>
            <a:srgbClr val="000099"/>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microsoft.com/office/2007/relationships/hdphoto" Target="../media/hdphoto1.wdp"/><Relationship Id="rId7"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e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image" Target="../media/image61.png"/><Relationship Id="rId11" Type="http://schemas.openxmlformats.org/officeDocument/2006/relationships/image" Target="../media/image62.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jpeg"/><Relationship Id="rId6" Type="http://schemas.openxmlformats.org/officeDocument/2006/relationships/image" Target="../media/image69.gif"/><Relationship Id="rId1" Type="http://schemas.openxmlformats.org/officeDocument/2006/relationships/slideLayout" Target="../slideLayouts/slideLayout3.xml"/><Relationship Id="rId2"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jpeg"/><Relationship Id="rId5"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png"/><Relationship Id="rId5" Type="http://schemas.openxmlformats.org/officeDocument/2006/relationships/image" Target="../media/image80.jpeg"/><Relationship Id="rId6" Type="http://schemas.openxmlformats.org/officeDocument/2006/relationships/image" Target="../media/image81.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png"/><Relationship Id="rId5" Type="http://schemas.openxmlformats.org/officeDocument/2006/relationships/image" Target="../media/image84.jpeg"/><Relationship Id="rId6" Type="http://schemas.openxmlformats.org/officeDocument/2006/relationships/image" Target="../media/image85.jpeg"/><Relationship Id="rId7" Type="http://schemas.openxmlformats.org/officeDocument/2006/relationships/image" Target="../media/image86.png"/><Relationship Id="rId8" Type="http://schemas.openxmlformats.org/officeDocument/2006/relationships/image" Target="../media/image87.png"/><Relationship Id="rId9" Type="http://schemas.openxmlformats.org/officeDocument/2006/relationships/image" Target="../media/image88.png"/><Relationship Id="rId10" Type="http://schemas.openxmlformats.org/officeDocument/2006/relationships/image" Target="../media/image89.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png"/><Relationship Id="rId5" Type="http://schemas.openxmlformats.org/officeDocument/2006/relationships/image" Target="../media/image92.jpe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3.xml"/><Relationship Id="rId2"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101.png"/><Relationship Id="rId5" Type="http://schemas.openxmlformats.org/officeDocument/2006/relationships/oleObject" Target="../embeddings/oleObject1.bin"/><Relationship Id="rId6" Type="http://schemas.openxmlformats.org/officeDocument/2006/relationships/image" Target="../media/image100.png"/><Relationship Id="rId7" Type="http://schemas.openxmlformats.org/officeDocument/2006/relationships/image" Target="../media/image102.png"/><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3.jpeg"/><Relationship Id="rId3" Type="http://schemas.openxmlformats.org/officeDocument/2006/relationships/image" Target="../media/image104.jpeg"/></Relationships>
</file>

<file path=ppt/slides/_rels/slide38.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108.png"/><Relationship Id="rId5" Type="http://schemas.openxmlformats.org/officeDocument/2006/relationships/image" Target="../media/image40.png"/><Relationship Id="rId6" Type="http://schemas.openxmlformats.org/officeDocument/2006/relationships/oleObject" Target="../embeddings/oleObject2.bin"/><Relationship Id="rId7" Type="http://schemas.openxmlformats.org/officeDocument/2006/relationships/image" Target="../media/image107.png"/><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09.png"/></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12.png"/><Relationship Id="rId1" Type="http://schemas.openxmlformats.org/officeDocument/2006/relationships/vmlDrawing" Target="../drawings/vmlDrawing3.vml"/><Relationship Id="rId2"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3.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1" Type="http://schemas.openxmlformats.org/officeDocument/2006/relationships/slideLayout" Target="../slideLayouts/slideLayout3.xml"/><Relationship Id="rId2" Type="http://schemas.openxmlformats.org/officeDocument/2006/relationships/image" Target="../media/image115.png"/></Relationships>
</file>

<file path=ppt/slides/_rels/slide5.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8.png"/><Relationship Id="rId3" Type="http://schemas.openxmlformats.org/officeDocument/2006/relationships/image" Target="../media/image11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2.png"/><Relationship Id="rId3" Type="http://schemas.openxmlformats.org/officeDocument/2006/relationships/image" Target="../media/image12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twiki.cern.ch/twiki/pub/CMSPublic/Hig13002TWiki/HZZ4l_animated.gif" TargetMode="External"/><Relationship Id="rId3" Type="http://schemas.openxmlformats.org/officeDocument/2006/relationships/image" Target="../media/image124.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2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28.png"/></Relationships>
</file>

<file path=ppt/slides/_rels/slide62.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jpeg"/><Relationship Id="rId5" Type="http://schemas.openxmlformats.org/officeDocument/2006/relationships/image" Target="../media/image131.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3.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4.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3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33.jpeg"/></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755775"/>
          </a:xfrm>
        </p:spPr>
        <p:txBody>
          <a:bodyPr>
            <a:normAutofit fontScale="90000"/>
          </a:bodyPr>
          <a:lstStyle/>
          <a:p>
            <a:r>
              <a:rPr lang="fr-FR" dirty="0" smtClean="0"/>
              <a:t>Particules élémentaires?</a:t>
            </a:r>
            <a:br>
              <a:rPr lang="fr-FR" dirty="0" smtClean="0"/>
            </a:br>
            <a:r>
              <a:rPr lang="fr-FR" dirty="0" smtClean="0"/>
              <a:t>Vous avez dit particules élémentaires?</a:t>
            </a:r>
            <a:endParaRPr lang="fr-FR" dirty="0"/>
          </a:p>
        </p:txBody>
      </p:sp>
      <p:sp>
        <p:nvSpPr>
          <p:cNvPr id="3" name="Subtitle 2"/>
          <p:cNvSpPr>
            <a:spLocks noGrp="1"/>
          </p:cNvSpPr>
          <p:nvPr>
            <p:ph type="subTitle" idx="1"/>
          </p:nvPr>
        </p:nvSpPr>
        <p:spPr/>
        <p:txBody>
          <a:bodyPr/>
          <a:lstStyle/>
          <a:p>
            <a:r>
              <a:rPr lang="fr-FR" dirty="0" smtClean="0">
                <a:solidFill>
                  <a:srgbClr val="663399"/>
                </a:solidFill>
              </a:rPr>
              <a:t>Master Class 2013</a:t>
            </a:r>
            <a:r>
              <a:rPr lang="fr-FR" dirty="0" smtClean="0"/>
              <a:t/>
            </a:r>
            <a:br>
              <a:rPr lang="fr-FR" dirty="0" smtClean="0"/>
            </a:br>
            <a:r>
              <a:rPr lang="fr-FR" sz="1400" dirty="0" smtClean="0">
                <a:solidFill>
                  <a:srgbClr val="00CCCC"/>
                </a:solidFill>
              </a:rPr>
              <a:t>Stéphanie Beauceron</a:t>
            </a:r>
          </a:p>
          <a:p>
            <a:r>
              <a:rPr lang="fr-FR" sz="1200" dirty="0" smtClean="0">
                <a:solidFill>
                  <a:srgbClr val="00CCCC"/>
                </a:solidFill>
              </a:rPr>
              <a:t>IPNL – Université Claude Bernard </a:t>
            </a:r>
            <a:r>
              <a:rPr lang="fr-FR" sz="1200" smtClean="0">
                <a:solidFill>
                  <a:srgbClr val="00CCCC"/>
                </a:solidFill>
              </a:rPr>
              <a:t>Lyon 1</a:t>
            </a:r>
            <a:endParaRPr lang="fr-FR" sz="1200" dirty="0">
              <a:solidFill>
                <a:srgbClr val="00CCCC"/>
              </a:solidFill>
            </a:endParaRPr>
          </a:p>
        </p:txBody>
      </p:sp>
      <p:sp>
        <p:nvSpPr>
          <p:cNvPr id="8" name="Rectangle 7"/>
          <p:cNvSpPr/>
          <p:nvPr/>
        </p:nvSpPr>
        <p:spPr>
          <a:xfrm>
            <a:off x="2286000" y="3105835"/>
            <a:ext cx="4572000" cy="646331"/>
          </a:xfrm>
          <a:prstGeom prst="rect">
            <a:avLst/>
          </a:prstGeom>
        </p:spPr>
        <p:txBody>
          <a:bodyPr>
            <a:spAutoFit/>
          </a:bodyPr>
          <a:lstStyle/>
          <a:p>
            <a:endParaRPr lang="en-US" dirty="0" smtClean="0"/>
          </a:p>
          <a:p>
            <a:r>
              <a:rPr lang="en-US" dirty="0" smtClean="0"/>
              <a:t>	</a:t>
            </a:r>
            <a:endParaRPr lang="en-US" dirty="0"/>
          </a:p>
        </p:txBody>
      </p:sp>
      <p:pic>
        <p:nvPicPr>
          <p:cNvPr id="10" name="Picture 9" descr="Logo_ipnl2010_RVB.jpg"/>
          <p:cNvPicPr>
            <a:picLocks noChangeAspect="1"/>
          </p:cNvPicPr>
          <p:nvPr/>
        </p:nvPicPr>
        <p:blipFill>
          <a:blip r:embed="rId2"/>
          <a:stretch>
            <a:fillRect/>
          </a:stretch>
        </p:blipFill>
        <p:spPr>
          <a:xfrm>
            <a:off x="8006195" y="1"/>
            <a:ext cx="1137804" cy="415636"/>
          </a:xfrm>
          <a:prstGeom prst="rect">
            <a:avLst/>
          </a:prstGeom>
        </p:spPr>
      </p:pic>
      <p:pic>
        <p:nvPicPr>
          <p:cNvPr id="11" name="Picture 6" descr="CERN72"/>
          <p:cNvPicPr>
            <a:picLocks noChangeAspect="1" noChangeArrowheads="1"/>
          </p:cNvPicPr>
          <p:nvPr/>
        </p:nvPicPr>
        <p:blipFill>
          <a:blip r:embed="rId3"/>
          <a:srcRect/>
          <a:stretch>
            <a:fillRect/>
          </a:stretch>
        </p:blipFill>
        <p:spPr bwMode="auto">
          <a:xfrm>
            <a:off x="-1" y="5784275"/>
            <a:ext cx="1073727" cy="1073725"/>
          </a:xfrm>
          <a:prstGeom prst="rect">
            <a:avLst/>
          </a:prstGeom>
          <a:noFill/>
          <a:ln w="9525">
            <a:noFill/>
            <a:miter lim="800000"/>
            <a:headEnd/>
            <a:tailEnd/>
          </a:ln>
        </p:spPr>
      </p:pic>
      <p:pic>
        <p:nvPicPr>
          <p:cNvPr id="12" name="Picture 11"/>
          <p:cNvPicPr>
            <a:picLocks noChangeAspect="1"/>
          </p:cNvPicPr>
          <p:nvPr/>
        </p:nvPicPr>
        <p:blipFill>
          <a:blip r:embed="rId4"/>
          <a:stretch>
            <a:fillRect/>
          </a:stretch>
        </p:blipFill>
        <p:spPr>
          <a:xfrm>
            <a:off x="7429499" y="6032500"/>
            <a:ext cx="1714500" cy="825500"/>
          </a:xfrm>
          <a:prstGeom prst="rect">
            <a:avLst/>
          </a:prstGeom>
        </p:spPr>
      </p:pic>
      <p:pic>
        <p:nvPicPr>
          <p:cNvPr id="14" name="Picture 13"/>
          <p:cNvPicPr>
            <a:picLocks noChangeAspect="1"/>
          </p:cNvPicPr>
          <p:nvPr/>
        </p:nvPicPr>
        <p:blipFill>
          <a:blip r:embed="rId5"/>
          <a:stretch>
            <a:fillRect/>
          </a:stretch>
        </p:blipFill>
        <p:spPr>
          <a:xfrm>
            <a:off x="8047182" y="418257"/>
            <a:ext cx="1096818" cy="1103894"/>
          </a:xfrm>
          <a:prstGeom prst="rect">
            <a:avLst/>
          </a:prstGeom>
        </p:spPr>
      </p:pic>
      <p:pic>
        <p:nvPicPr>
          <p:cNvPr id="7" name="Picture 6"/>
          <p:cNvPicPr>
            <a:picLocks noChangeAspect="1"/>
          </p:cNvPicPr>
          <p:nvPr/>
        </p:nvPicPr>
        <p:blipFill>
          <a:blip r:embed="rId6"/>
          <a:stretch>
            <a:fillRect/>
          </a:stretch>
        </p:blipFill>
        <p:spPr>
          <a:xfrm>
            <a:off x="0" y="0"/>
            <a:ext cx="1955800" cy="1955800"/>
          </a:xfrm>
          <a:prstGeom prst="rect">
            <a:avLst/>
          </a:prstGeom>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normAutofit/>
          </a:bodyPr>
          <a:lstStyle/>
          <a:p>
            <a:pPr eaLnBrk="1" hangingPunct="1"/>
            <a:r>
              <a:rPr lang="fr-FR" dirty="0">
                <a:ea typeface="Arial" charset="0"/>
              </a:rPr>
              <a:t>Une </a:t>
            </a:r>
            <a:r>
              <a:rPr lang="fr-FR" dirty="0" err="1">
                <a:ea typeface="Arial" charset="0"/>
              </a:rPr>
              <a:t>sous-structure</a:t>
            </a:r>
            <a:r>
              <a:rPr lang="fr-FR" dirty="0">
                <a:ea typeface="Arial" charset="0"/>
              </a:rPr>
              <a:t> ? </a:t>
            </a:r>
            <a:endParaRPr lang="en-GB" dirty="0">
              <a:ea typeface="Arial" charset="0"/>
            </a:endParaRPr>
          </a:p>
        </p:txBody>
      </p:sp>
      <p:pic>
        <p:nvPicPr>
          <p:cNvPr id="123908" name="Picture 10"/>
          <p:cNvPicPr>
            <a:picLocks noChangeAspect="1" noChangeArrowheads="1"/>
          </p:cNvPicPr>
          <p:nvPr/>
        </p:nvPicPr>
        <p:blipFill>
          <a:blip r:embed="rId3"/>
          <a:srcRect t="47964" b="5710"/>
          <a:stretch>
            <a:fillRect/>
          </a:stretch>
        </p:blipFill>
        <p:spPr bwMode="auto">
          <a:xfrm>
            <a:off x="15875" y="1989138"/>
            <a:ext cx="6427788" cy="3043237"/>
          </a:xfrm>
          <a:prstGeom prst="rect">
            <a:avLst/>
          </a:prstGeom>
          <a:noFill/>
          <a:ln w="9525">
            <a:noFill/>
            <a:miter lim="800000"/>
            <a:headEnd/>
            <a:tailEnd/>
          </a:ln>
        </p:spPr>
      </p:pic>
      <p:sp>
        <p:nvSpPr>
          <p:cNvPr id="123909" name="Text Box 12"/>
          <p:cNvSpPr txBox="1">
            <a:spLocks noChangeArrowheads="1"/>
          </p:cNvSpPr>
          <p:nvPr/>
        </p:nvSpPr>
        <p:spPr bwMode="auto">
          <a:xfrm>
            <a:off x="0" y="1192213"/>
            <a:ext cx="8893175" cy="707886"/>
          </a:xfrm>
          <a:prstGeom prst="rect">
            <a:avLst/>
          </a:prstGeom>
          <a:noFill/>
          <a:ln w="9525">
            <a:noFill/>
            <a:miter lim="800000"/>
            <a:headEnd/>
            <a:tailEnd/>
          </a:ln>
        </p:spPr>
        <p:txBody>
          <a:bodyPr>
            <a:prstTxWarp prst="textNoShape">
              <a:avLst/>
            </a:prstTxWarp>
            <a:spAutoFit/>
          </a:bodyPr>
          <a:lstStyle/>
          <a:p>
            <a:pPr>
              <a:buFont typeface="Symbol" charset="2"/>
              <a:buNone/>
            </a:pPr>
            <a:r>
              <a:rPr lang="fr-FR" sz="2000" b="1" dirty="0">
                <a:solidFill>
                  <a:srgbClr val="000090"/>
                </a:solidFill>
                <a:latin typeface="Tahoma"/>
                <a:ea typeface="Arial" charset="0"/>
                <a:cs typeface="Tahoma"/>
                <a:sym typeface="Symbol" charset="2"/>
              </a:rPr>
              <a:t>1973 : diffusion de proton sur des protons </a:t>
            </a:r>
            <a:r>
              <a:rPr lang="fr-FR" sz="2000" b="1" dirty="0">
                <a:solidFill>
                  <a:srgbClr val="FF0000"/>
                </a:solidFill>
                <a:latin typeface="Tahoma"/>
                <a:ea typeface="Arial" charset="0"/>
                <a:cs typeface="Tahoma"/>
                <a:sym typeface="Symbol" charset="2"/>
              </a:rPr>
              <a:t>(Rutherford à plus haute énergie !) </a:t>
            </a:r>
          </a:p>
        </p:txBody>
      </p:sp>
      <p:pic>
        <p:nvPicPr>
          <p:cNvPr id="123911" name="Picture 7"/>
          <p:cNvPicPr>
            <a:picLocks noChangeAspect="1" noChangeArrowheads="1"/>
          </p:cNvPicPr>
          <p:nvPr/>
        </p:nvPicPr>
        <p:blipFill>
          <a:blip r:embed="rId4"/>
          <a:srcRect/>
          <a:stretch>
            <a:fillRect/>
          </a:stretch>
        </p:blipFill>
        <p:spPr bwMode="auto">
          <a:xfrm>
            <a:off x="6691313" y="1700213"/>
            <a:ext cx="2057400" cy="3438525"/>
          </a:xfrm>
          <a:prstGeom prst="rect">
            <a:avLst/>
          </a:prstGeom>
          <a:noFill/>
          <a:ln w="9525">
            <a:noFill/>
            <a:miter lim="800000"/>
            <a:headEnd/>
            <a:tailEnd/>
          </a:ln>
        </p:spPr>
      </p:pic>
      <p:pic>
        <p:nvPicPr>
          <p:cNvPr id="123912" name="Picture 8"/>
          <p:cNvPicPr>
            <a:picLocks noChangeAspect="1" noChangeArrowheads="1"/>
          </p:cNvPicPr>
          <p:nvPr/>
        </p:nvPicPr>
        <p:blipFill>
          <a:blip r:embed="rId5"/>
          <a:srcRect b="48103"/>
          <a:stretch>
            <a:fillRect/>
          </a:stretch>
        </p:blipFill>
        <p:spPr bwMode="auto">
          <a:xfrm>
            <a:off x="6659563" y="4070350"/>
            <a:ext cx="2089150" cy="108743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752DBC4-3753-084B-A85A-391A694AE64B}" type="slidenum">
              <a:rPr lang="en-US" smtClean="0"/>
              <a:pPr/>
              <a:t>10</a:t>
            </a:fld>
            <a:r>
              <a:rPr lang="en-US" smtClean="0"/>
              <a:t>/41</a:t>
            </a:r>
            <a:endParaRPr lang="en-US" dirty="0" smtClean="0"/>
          </a:p>
        </p:txBody>
      </p:sp>
    </p:spTree>
    <p:extLst>
      <p:ext uri="{BB962C8B-B14F-4D97-AF65-F5344CB8AC3E}">
        <p14:creationId xmlns:p14="http://schemas.microsoft.com/office/powerpoint/2010/main" val="3938936927"/>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72043"/>
          </a:xfrm>
        </p:spPr>
        <p:txBody>
          <a:bodyPr>
            <a:normAutofit/>
          </a:bodyPr>
          <a:lstStyle/>
          <a:p>
            <a:r>
              <a:rPr lang="fr-FR" dirty="0" smtClean="0"/>
              <a:t>Les particules élémentaires…</a:t>
            </a:r>
            <a:endParaRPr lang="fr-FR" dirty="0"/>
          </a:p>
        </p:txBody>
      </p:sp>
      <p:sp>
        <p:nvSpPr>
          <p:cNvPr id="4" name="TextBox 3"/>
          <p:cNvSpPr txBox="1"/>
          <p:nvPr/>
        </p:nvSpPr>
        <p:spPr>
          <a:xfrm>
            <a:off x="266700" y="5982711"/>
            <a:ext cx="8712200" cy="646331"/>
          </a:xfrm>
          <a:prstGeom prst="rect">
            <a:avLst/>
          </a:prstGeom>
          <a:noFill/>
        </p:spPr>
        <p:txBody>
          <a:bodyPr wrap="square" rtlCol="0">
            <a:spAutoFit/>
          </a:bodyPr>
          <a:lstStyle/>
          <a:p>
            <a:r>
              <a:rPr lang="fr-FR" b="1" dirty="0" smtClean="0">
                <a:solidFill>
                  <a:srgbClr val="000099"/>
                </a:solidFill>
                <a:latin typeface="Tahoma"/>
                <a:cs typeface="Tahoma"/>
              </a:rPr>
              <a:t>Les particules stables sont les plus légères. </a:t>
            </a:r>
            <a:r>
              <a:rPr lang="fr-FR" b="1" dirty="0" smtClean="0">
                <a:solidFill>
                  <a:srgbClr val="6633CC"/>
                </a:solidFill>
                <a:latin typeface="Tahoma"/>
                <a:cs typeface="Tahoma"/>
              </a:rPr>
              <a:t>Les autres particules vont se désintégrer rapidement dans ces particules stables car plus légères.</a:t>
            </a:r>
            <a:endParaRPr lang="fr-FR" b="1" dirty="0">
              <a:solidFill>
                <a:srgbClr val="6633CC"/>
              </a:solidFill>
              <a:latin typeface="Tahoma"/>
              <a:cs typeface="Tahoma"/>
            </a:endParaRPr>
          </a:p>
        </p:txBody>
      </p:sp>
      <p:pic>
        <p:nvPicPr>
          <p:cNvPr id="7" name="Picture 6"/>
          <p:cNvPicPr>
            <a:picLocks noChangeAspect="1"/>
          </p:cNvPicPr>
          <p:nvPr/>
        </p:nvPicPr>
        <p:blipFill>
          <a:blip r:embed="rId2"/>
          <a:srcRect l="4382" t="6389" r="4622" b="27201"/>
          <a:stretch>
            <a:fillRect/>
          </a:stretch>
        </p:blipFill>
        <p:spPr>
          <a:xfrm>
            <a:off x="23889" y="1126561"/>
            <a:ext cx="9079139" cy="4620584"/>
          </a:xfrm>
          <a:prstGeom prst="rect">
            <a:avLst/>
          </a:prstGeom>
        </p:spPr>
      </p:pic>
      <p:sp>
        <p:nvSpPr>
          <p:cNvPr id="6" name="Slide Number Placeholder 5"/>
          <p:cNvSpPr>
            <a:spLocks noGrp="1"/>
          </p:cNvSpPr>
          <p:nvPr>
            <p:ph type="sldNum" sz="quarter" idx="12"/>
          </p:nvPr>
        </p:nvSpPr>
        <p:spPr/>
        <p:txBody>
          <a:bodyPr/>
          <a:lstStyle/>
          <a:p>
            <a:fld id="{D752DBC4-3753-084B-A85A-391A694AE64B}" type="slidenum">
              <a:rPr lang="en-US" smtClean="0"/>
              <a:pPr/>
              <a:t>11</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51737" y="1395025"/>
            <a:ext cx="7906463" cy="2205426"/>
          </a:xfrm>
        </p:spPr>
        <p:txBody>
          <a:bodyPr>
            <a:normAutofit/>
          </a:bodyPr>
          <a:lstStyle/>
          <a:p>
            <a:r>
              <a:rPr lang="fr-FR" dirty="0" smtClean="0"/>
              <a:t>Comment les particules interagissent?</a:t>
            </a:r>
            <a:endParaRPr lang="fr-FR" dirty="0"/>
          </a:p>
        </p:txBody>
      </p:sp>
      <p:sp>
        <p:nvSpPr>
          <p:cNvPr id="4" name="Slide Number Placeholder 3"/>
          <p:cNvSpPr>
            <a:spLocks noGrp="1"/>
          </p:cNvSpPr>
          <p:nvPr>
            <p:ph type="sldNum" sz="quarter" idx="12"/>
          </p:nvPr>
        </p:nvSpPr>
        <p:spPr/>
        <p:txBody>
          <a:bodyPr/>
          <a:lstStyle/>
          <a:p>
            <a:fld id="{D752DBC4-3753-084B-A85A-391A694AE64B}" type="slidenum">
              <a:rPr lang="en-US" smtClean="0"/>
              <a:pPr/>
              <a:t>12</a:t>
            </a:fld>
            <a:r>
              <a:rPr lang="en-US" smtClean="0"/>
              <a:t>/41</a:t>
            </a:r>
            <a:endParaRPr lang="en-US" dirty="0" smtClean="0"/>
          </a:p>
        </p:txBody>
      </p:sp>
    </p:spTree>
    <p:extLst>
      <p:ext uri="{BB962C8B-B14F-4D97-AF65-F5344CB8AC3E}">
        <p14:creationId xmlns:p14="http://schemas.microsoft.com/office/powerpoint/2010/main" val="3105640764"/>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78992"/>
          </a:xfrm>
        </p:spPr>
        <p:txBody>
          <a:bodyPr>
            <a:normAutofit/>
          </a:bodyPr>
          <a:lstStyle/>
          <a:p>
            <a:r>
              <a:rPr lang="fr-FR" dirty="0" smtClean="0"/>
              <a:t>Les forces/interactions</a:t>
            </a:r>
            <a:endParaRPr lang="fr-FR" dirty="0"/>
          </a:p>
        </p:txBody>
      </p:sp>
      <p:grpSp>
        <p:nvGrpSpPr>
          <p:cNvPr id="4" name="Group 33"/>
          <p:cNvGrpSpPr>
            <a:grpSpLocks/>
          </p:cNvGrpSpPr>
          <p:nvPr/>
        </p:nvGrpSpPr>
        <p:grpSpPr bwMode="auto">
          <a:xfrm>
            <a:off x="479425" y="878992"/>
            <a:ext cx="8575675" cy="2538412"/>
            <a:chOff x="302" y="371"/>
            <a:chExt cx="5402" cy="1599"/>
          </a:xfrm>
        </p:grpSpPr>
        <p:sp>
          <p:nvSpPr>
            <p:cNvPr id="5" name="Rectangle 17"/>
            <p:cNvSpPr>
              <a:spLocks noChangeArrowheads="1"/>
            </p:cNvSpPr>
            <p:nvPr/>
          </p:nvSpPr>
          <p:spPr bwMode="auto">
            <a:xfrm>
              <a:off x="2333" y="925"/>
              <a:ext cx="2979" cy="1036"/>
            </a:xfrm>
            <a:prstGeom prst="rect">
              <a:avLst/>
            </a:prstGeom>
            <a:solidFill>
              <a:schemeClr val="tx1"/>
            </a:solidFill>
            <a:ln w="28575">
              <a:solidFill>
                <a:schemeClr val="tx1"/>
              </a:solidFill>
              <a:miter lim="800000"/>
              <a:headEnd/>
              <a:tailEnd/>
            </a:ln>
            <a:effectLst/>
          </p:spPr>
          <p:txBody>
            <a:bodyPr lIns="90000" tIns="46800" rIns="90000" bIns="46800" anchor="ctr">
              <a:prstTxWarp prst="textNoShape">
                <a:avLst/>
              </a:prstTxWarp>
              <a:spAutoFit/>
            </a:bodyPr>
            <a:lstStyle/>
            <a:p>
              <a:endParaRPr lang="en-US"/>
            </a:p>
          </p:txBody>
        </p:sp>
        <p:sp>
          <p:nvSpPr>
            <p:cNvPr id="6" name="Text Box 4"/>
            <p:cNvSpPr txBox="1">
              <a:spLocks noChangeArrowheads="1"/>
            </p:cNvSpPr>
            <p:nvPr/>
          </p:nvSpPr>
          <p:spPr bwMode="auto">
            <a:xfrm>
              <a:off x="1880" y="403"/>
              <a:ext cx="3824" cy="288"/>
            </a:xfrm>
            <a:prstGeom prst="rect">
              <a:avLst/>
            </a:prstGeom>
            <a:noFill/>
            <a:ln w="9525">
              <a:noFill/>
              <a:miter lim="800000"/>
              <a:headEnd/>
              <a:tailEnd/>
            </a:ln>
            <a:effectLst/>
          </p:spPr>
          <p:txBody>
            <a:bodyPr>
              <a:prstTxWarp prst="textNoShape">
                <a:avLst/>
              </a:prstTxWarp>
              <a:spAutoFit/>
            </a:bodyPr>
            <a:lstStyle/>
            <a:p>
              <a:pPr algn="ctr">
                <a:spcBef>
                  <a:spcPct val="50000"/>
                </a:spcBef>
              </a:pPr>
              <a:endParaRPr lang="fr-FR" sz="2400">
                <a:solidFill>
                  <a:srgbClr val="FF0000"/>
                </a:solidFill>
              </a:endParaRPr>
            </a:p>
          </p:txBody>
        </p:sp>
        <p:pic>
          <p:nvPicPr>
            <p:cNvPr id="7" name="Picture 11" descr="newton"/>
            <p:cNvPicPr>
              <a:picLocks noChangeAspect="1" noChangeArrowheads="1"/>
            </p:cNvPicPr>
            <p:nvPr/>
          </p:nvPicPr>
          <p:blipFill>
            <a:blip r:embed="rId2"/>
            <a:srcRect/>
            <a:stretch>
              <a:fillRect/>
            </a:stretch>
          </p:blipFill>
          <p:spPr bwMode="auto">
            <a:xfrm>
              <a:off x="302" y="423"/>
              <a:ext cx="1360" cy="1547"/>
            </a:xfrm>
            <a:prstGeom prst="rect">
              <a:avLst/>
            </a:prstGeom>
            <a:noFill/>
          </p:spPr>
        </p:pic>
        <p:sp>
          <p:nvSpPr>
            <p:cNvPr id="8" name="Text Box 12"/>
            <p:cNvSpPr txBox="1">
              <a:spLocks noChangeArrowheads="1"/>
            </p:cNvSpPr>
            <p:nvPr/>
          </p:nvSpPr>
          <p:spPr bwMode="auto">
            <a:xfrm>
              <a:off x="406" y="394"/>
              <a:ext cx="1134" cy="156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600">
                  <a:solidFill>
                    <a:schemeClr val="bg1"/>
                  </a:solidFill>
                </a:rPr>
                <a:t>Isaac Newton</a:t>
              </a:r>
            </a:p>
            <a:p>
              <a:pPr algn="ctr">
                <a:spcBef>
                  <a:spcPct val="50000"/>
                </a:spcBef>
              </a:pPr>
              <a:endParaRPr lang="fr-FR" sz="1600">
                <a:solidFill>
                  <a:schemeClr val="bg1"/>
                </a:solidFill>
              </a:endParaRPr>
            </a:p>
            <a:p>
              <a:pPr algn="ctr">
                <a:spcBef>
                  <a:spcPct val="50000"/>
                </a:spcBef>
              </a:pPr>
              <a:endParaRPr lang="fr-FR" sz="1600">
                <a:solidFill>
                  <a:schemeClr val="bg1"/>
                </a:solidFill>
              </a:endParaRPr>
            </a:p>
            <a:p>
              <a:pPr algn="ctr">
                <a:spcBef>
                  <a:spcPct val="50000"/>
                </a:spcBef>
              </a:pPr>
              <a:endParaRPr lang="fr-FR" sz="1600">
                <a:solidFill>
                  <a:schemeClr val="bg1"/>
                </a:solidFill>
              </a:endParaRPr>
            </a:p>
            <a:p>
              <a:pPr algn="ctr">
                <a:spcBef>
                  <a:spcPct val="50000"/>
                </a:spcBef>
              </a:pPr>
              <a:endParaRPr lang="fr-FR" sz="1600">
                <a:solidFill>
                  <a:schemeClr val="bg1"/>
                </a:solidFill>
              </a:endParaRPr>
            </a:p>
            <a:p>
              <a:pPr algn="ctr">
                <a:spcBef>
                  <a:spcPct val="50000"/>
                </a:spcBef>
              </a:pPr>
              <a:endParaRPr lang="fr-FR" sz="1600">
                <a:solidFill>
                  <a:schemeClr val="bg1"/>
                </a:solidFill>
              </a:endParaRPr>
            </a:p>
            <a:p>
              <a:pPr algn="ctr">
                <a:spcBef>
                  <a:spcPct val="50000"/>
                </a:spcBef>
              </a:pPr>
              <a:r>
                <a:rPr lang="fr-FR">
                  <a:solidFill>
                    <a:schemeClr val="bg1"/>
                  </a:solidFill>
                </a:rPr>
                <a:t>(1643-1727)</a:t>
              </a:r>
            </a:p>
          </p:txBody>
        </p:sp>
        <p:pic>
          <p:nvPicPr>
            <p:cNvPr id="9" name="Picture 15"/>
            <p:cNvPicPr>
              <a:picLocks noChangeAspect="1" noChangeArrowheads="1"/>
            </p:cNvPicPr>
            <p:nvPr/>
          </p:nvPicPr>
          <p:blipFill>
            <a:blip r:embed="rId3"/>
            <a:srcRect/>
            <a:stretch>
              <a:fillRect/>
            </a:stretch>
          </p:blipFill>
          <p:spPr bwMode="auto">
            <a:xfrm>
              <a:off x="4830" y="1269"/>
              <a:ext cx="416" cy="312"/>
            </a:xfrm>
            <a:prstGeom prst="rect">
              <a:avLst/>
            </a:prstGeom>
            <a:noFill/>
            <a:ln w="28575">
              <a:noFill/>
              <a:miter lim="800000"/>
              <a:headEnd/>
              <a:tailEnd/>
            </a:ln>
            <a:effectLst/>
          </p:spPr>
        </p:pic>
        <p:pic>
          <p:nvPicPr>
            <p:cNvPr id="10" name="Picture 16"/>
            <p:cNvPicPr>
              <a:picLocks noChangeAspect="1" noChangeArrowheads="1"/>
            </p:cNvPicPr>
            <p:nvPr/>
          </p:nvPicPr>
          <p:blipFill>
            <a:blip r:embed="rId4"/>
            <a:srcRect/>
            <a:stretch>
              <a:fillRect/>
            </a:stretch>
          </p:blipFill>
          <p:spPr bwMode="auto">
            <a:xfrm>
              <a:off x="2311" y="930"/>
              <a:ext cx="1222" cy="993"/>
            </a:xfrm>
            <a:prstGeom prst="rect">
              <a:avLst/>
            </a:prstGeom>
            <a:noFill/>
            <a:ln w="28575">
              <a:noFill/>
              <a:miter lim="800000"/>
              <a:headEnd/>
              <a:tailEnd/>
            </a:ln>
            <a:effectLst/>
          </p:spPr>
        </p:pic>
        <p:sp>
          <p:nvSpPr>
            <p:cNvPr id="11" name="Line 9"/>
            <p:cNvSpPr>
              <a:spLocks noChangeShapeType="1"/>
            </p:cNvSpPr>
            <p:nvPr/>
          </p:nvSpPr>
          <p:spPr bwMode="auto">
            <a:xfrm>
              <a:off x="3455" y="1415"/>
              <a:ext cx="1376" cy="1"/>
            </a:xfrm>
            <a:prstGeom prst="line">
              <a:avLst/>
            </a:prstGeom>
            <a:noFill/>
            <a:ln w="9525">
              <a:solidFill>
                <a:srgbClr val="FF0000"/>
              </a:solidFill>
              <a:round/>
              <a:headEnd type="triangle" w="med" len="med"/>
              <a:tailEnd type="triangle" w="med" len="med"/>
            </a:ln>
            <a:effectLst/>
          </p:spPr>
          <p:txBody>
            <a:bodyPr>
              <a:prstTxWarp prst="textNoShape">
                <a:avLst/>
              </a:prstTxWarp>
            </a:bodyPr>
            <a:lstStyle/>
            <a:p>
              <a:endParaRPr lang="en-US"/>
            </a:p>
          </p:txBody>
        </p:sp>
        <p:sp>
          <p:nvSpPr>
            <p:cNvPr id="12" name="Rectangle 20"/>
            <p:cNvSpPr>
              <a:spLocks noChangeArrowheads="1"/>
            </p:cNvSpPr>
            <p:nvPr/>
          </p:nvSpPr>
          <p:spPr bwMode="auto">
            <a:xfrm>
              <a:off x="2320" y="371"/>
              <a:ext cx="3064" cy="518"/>
            </a:xfrm>
            <a:prstGeom prst="rect">
              <a:avLst/>
            </a:prstGeom>
            <a:noFill/>
            <a:ln w="28575">
              <a:noFill/>
              <a:miter lim="800000"/>
              <a:headEnd/>
              <a:tailEnd/>
            </a:ln>
            <a:effectLst/>
          </p:spPr>
          <p:txBody>
            <a:bodyPr lIns="90000" tIns="46800" rIns="90000" bIns="46800">
              <a:prstTxWarp prst="textNoShape">
                <a:avLst/>
              </a:prstTxWarp>
              <a:spAutoFit/>
            </a:bodyPr>
            <a:lstStyle/>
            <a:p>
              <a:pPr algn="ctr"/>
              <a:r>
                <a:rPr lang="fr-FR" sz="2400"/>
                <a:t>Vision « classique »: </a:t>
              </a:r>
            </a:p>
            <a:p>
              <a:pPr algn="ctr"/>
              <a:r>
                <a:rPr lang="fr-FR" sz="2400">
                  <a:solidFill>
                    <a:srgbClr val="FF0000"/>
                  </a:solidFill>
                </a:rPr>
                <a:t>Action instantanée à distance</a:t>
              </a:r>
            </a:p>
          </p:txBody>
        </p:sp>
      </p:grpSp>
      <p:sp>
        <p:nvSpPr>
          <p:cNvPr id="14" name="Text Box 5"/>
          <p:cNvSpPr txBox="1">
            <a:spLocks noChangeArrowheads="1"/>
          </p:cNvSpPr>
          <p:nvPr/>
        </p:nvSpPr>
        <p:spPr bwMode="auto">
          <a:xfrm>
            <a:off x="914400" y="3489325"/>
            <a:ext cx="7288213"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2400"/>
              <a:t>Vision « moderne » : </a:t>
            </a:r>
            <a:r>
              <a:rPr lang="fr-FR" sz="2400">
                <a:solidFill>
                  <a:srgbClr val="FF0000"/>
                </a:solidFill>
              </a:rPr>
              <a:t>échange de particules</a:t>
            </a:r>
          </a:p>
        </p:txBody>
      </p:sp>
      <p:pic>
        <p:nvPicPr>
          <p:cNvPr id="20" name="Picture 9" descr="T4"/>
          <p:cNvPicPr>
            <a:picLocks noChangeAspect="1" noChangeArrowheads="1"/>
          </p:cNvPicPr>
          <p:nvPr/>
        </p:nvPicPr>
        <p:blipFill rotWithShape="1">
          <a:blip r:embed="rId5"/>
          <a:srcRect l="3501" t="17531" r="3687" b="48209"/>
          <a:stretch/>
        </p:blipFill>
        <p:spPr bwMode="auto">
          <a:xfrm>
            <a:off x="479425" y="4291013"/>
            <a:ext cx="7953376" cy="2201862"/>
          </a:xfrm>
          <a:prstGeom prst="rect">
            <a:avLst/>
          </a:prstGeom>
          <a:noFill/>
          <a:ln w="9525">
            <a:noFill/>
            <a:miter lim="800000"/>
            <a:headEnd/>
            <a:tailEnd/>
          </a:ln>
        </p:spPr>
      </p:pic>
      <p:sp>
        <p:nvSpPr>
          <p:cNvPr id="15" name="Slide Number Placeholder 14"/>
          <p:cNvSpPr>
            <a:spLocks noGrp="1"/>
          </p:cNvSpPr>
          <p:nvPr>
            <p:ph type="sldNum" sz="quarter" idx="12"/>
          </p:nvPr>
        </p:nvSpPr>
        <p:spPr/>
        <p:txBody>
          <a:bodyPr/>
          <a:lstStyle/>
          <a:p>
            <a:fld id="{D752DBC4-3753-084B-A85A-391A694AE64B}" type="slidenum">
              <a:rPr lang="en-US" smtClean="0"/>
              <a:pPr/>
              <a:t>13</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3"/>
          <p:cNvSpPr>
            <a:spLocks noGrp="1" noChangeArrowheads="1"/>
          </p:cNvSpPr>
          <p:nvPr>
            <p:ph type="title"/>
          </p:nvPr>
        </p:nvSpPr>
        <p:spPr>
          <a:xfrm>
            <a:off x="0" y="0"/>
            <a:ext cx="9144000" cy="781050"/>
          </a:xfrm>
        </p:spPr>
        <p:txBody>
          <a:bodyPr>
            <a:normAutofit fontScale="90000"/>
          </a:bodyPr>
          <a:lstStyle/>
          <a:p>
            <a:r>
              <a:rPr lang="fr-FR" dirty="0" smtClean="0"/>
              <a:t>L’interaction électromagnétique</a:t>
            </a:r>
            <a:endParaRPr lang="fr-FR" dirty="0"/>
          </a:p>
        </p:txBody>
      </p:sp>
      <p:pic>
        <p:nvPicPr>
          <p:cNvPr id="135186" name="Picture 18"/>
          <p:cNvPicPr>
            <a:picLocks noChangeAspect="1" noChangeArrowheads="1"/>
          </p:cNvPicPr>
          <p:nvPr/>
        </p:nvPicPr>
        <p:blipFill>
          <a:blip r:embed="rId3"/>
          <a:srcRect/>
          <a:stretch>
            <a:fillRect/>
          </a:stretch>
        </p:blipFill>
        <p:spPr bwMode="auto">
          <a:xfrm>
            <a:off x="3963194" y="3106737"/>
            <a:ext cx="1751012" cy="2193925"/>
          </a:xfrm>
          <a:prstGeom prst="rect">
            <a:avLst/>
          </a:prstGeom>
          <a:noFill/>
          <a:ln w="28575">
            <a:noFill/>
            <a:miter lim="800000"/>
            <a:headEnd/>
            <a:tailEnd/>
          </a:ln>
          <a:effectLst/>
        </p:spPr>
      </p:pic>
      <p:sp>
        <p:nvSpPr>
          <p:cNvPr id="135187" name="Text Box 19"/>
          <p:cNvSpPr txBox="1">
            <a:spLocks noChangeArrowheads="1"/>
          </p:cNvSpPr>
          <p:nvPr/>
        </p:nvSpPr>
        <p:spPr bwMode="auto">
          <a:xfrm>
            <a:off x="100000" y="1061423"/>
            <a:ext cx="4675187" cy="3172280"/>
          </a:xfrm>
          <a:prstGeom prst="rect">
            <a:avLst/>
          </a:prstGeom>
          <a:noFill/>
          <a:ln w="28575">
            <a:noFill/>
            <a:miter lim="800000"/>
            <a:headEnd/>
            <a:tailEnd/>
          </a:ln>
          <a:effectLst/>
        </p:spPr>
        <p:txBody>
          <a:bodyPr wrap="square" lIns="90000" tIns="46800" rIns="90000" bIns="46800">
            <a:prstTxWarp prst="textNoShape">
              <a:avLst/>
            </a:prstTxWarp>
            <a:spAutoFit/>
          </a:bodyPr>
          <a:lstStyle/>
          <a:p>
            <a:r>
              <a:rPr lang="fr-FR" sz="2000" dirty="0">
                <a:solidFill>
                  <a:srgbClr val="000099"/>
                </a:solidFill>
                <a:latin typeface="Tahoma"/>
                <a:cs typeface="Tahoma"/>
              </a:rPr>
              <a:t>Responsable des phénomènes </a:t>
            </a:r>
          </a:p>
          <a:p>
            <a:r>
              <a:rPr lang="fr-FR" sz="2000" b="1" dirty="0">
                <a:solidFill>
                  <a:srgbClr val="000099"/>
                </a:solidFill>
                <a:latin typeface="Tahoma"/>
                <a:cs typeface="Tahoma"/>
              </a:rPr>
              <a:t>électriques et magnétiques : </a:t>
            </a:r>
          </a:p>
          <a:p>
            <a:r>
              <a:rPr lang="fr-FR" sz="2000" dirty="0">
                <a:solidFill>
                  <a:srgbClr val="000099"/>
                </a:solidFill>
                <a:latin typeface="Tahoma"/>
                <a:cs typeface="Tahoma"/>
              </a:rPr>
              <a:t>aimantation, lumière,</a:t>
            </a:r>
          </a:p>
          <a:p>
            <a:r>
              <a:rPr lang="fr-FR" sz="2000" dirty="0">
                <a:solidFill>
                  <a:srgbClr val="000099"/>
                </a:solidFill>
                <a:latin typeface="Tahoma"/>
                <a:cs typeface="Tahoma"/>
              </a:rPr>
              <a:t>cohésion des atomes,…</a:t>
            </a:r>
          </a:p>
          <a:p>
            <a:endParaRPr lang="fr-FR" sz="2000" dirty="0">
              <a:solidFill>
                <a:srgbClr val="000099"/>
              </a:solidFill>
              <a:latin typeface="Tahoma"/>
              <a:cs typeface="Tahoma"/>
            </a:endParaRPr>
          </a:p>
          <a:p>
            <a:r>
              <a:rPr lang="fr-FR" sz="2000" dirty="0">
                <a:solidFill>
                  <a:srgbClr val="000099"/>
                </a:solidFill>
                <a:latin typeface="Tahoma"/>
                <a:cs typeface="Tahoma"/>
              </a:rPr>
              <a:t>Répulsion entre objets de </a:t>
            </a:r>
          </a:p>
          <a:p>
            <a:r>
              <a:rPr lang="fr-FR" sz="2000" dirty="0">
                <a:solidFill>
                  <a:srgbClr val="000099"/>
                </a:solidFill>
                <a:latin typeface="Tahoma"/>
                <a:cs typeface="Tahoma"/>
              </a:rPr>
              <a:t>charges électriques identiques</a:t>
            </a:r>
          </a:p>
          <a:p>
            <a:r>
              <a:rPr lang="fr-FR" sz="2000" dirty="0">
                <a:solidFill>
                  <a:srgbClr val="000099"/>
                </a:solidFill>
                <a:latin typeface="Tahoma"/>
                <a:cs typeface="Tahoma"/>
              </a:rPr>
              <a:t>(attraction si charges opposées)</a:t>
            </a:r>
          </a:p>
          <a:p>
            <a:endParaRPr lang="fr-FR" sz="2000" dirty="0">
              <a:solidFill>
                <a:srgbClr val="000099"/>
              </a:solidFill>
              <a:latin typeface="Tahoma"/>
              <a:cs typeface="Tahoma"/>
            </a:endParaRPr>
          </a:p>
          <a:p>
            <a:endParaRPr lang="fr-FR" sz="2000" dirty="0">
              <a:solidFill>
                <a:srgbClr val="000099"/>
              </a:solidFill>
              <a:latin typeface="Tahoma"/>
              <a:cs typeface="Tahoma"/>
            </a:endParaRPr>
          </a:p>
        </p:txBody>
      </p:sp>
      <p:pic>
        <p:nvPicPr>
          <p:cNvPr id="135189" name="Picture 21" descr="aimant3"/>
          <p:cNvPicPr>
            <a:picLocks noChangeAspect="1" noChangeArrowheads="1"/>
          </p:cNvPicPr>
          <p:nvPr/>
        </p:nvPicPr>
        <p:blipFill>
          <a:blip r:embed="rId4"/>
          <a:srcRect/>
          <a:stretch>
            <a:fillRect/>
          </a:stretch>
        </p:blipFill>
        <p:spPr bwMode="auto">
          <a:xfrm>
            <a:off x="3851275" y="781050"/>
            <a:ext cx="2197100" cy="2197100"/>
          </a:xfrm>
          <a:prstGeom prst="rect">
            <a:avLst/>
          </a:prstGeom>
          <a:noFill/>
        </p:spPr>
      </p:pic>
      <p:pic>
        <p:nvPicPr>
          <p:cNvPr id="135193" name="Picture 25"/>
          <p:cNvPicPr>
            <a:picLocks noChangeAspect="1" noChangeArrowheads="1"/>
          </p:cNvPicPr>
          <p:nvPr/>
        </p:nvPicPr>
        <p:blipFill>
          <a:blip r:embed="rId5"/>
          <a:srcRect/>
          <a:stretch>
            <a:fillRect/>
          </a:stretch>
        </p:blipFill>
        <p:spPr bwMode="auto">
          <a:xfrm>
            <a:off x="6048375" y="1397000"/>
            <a:ext cx="3095625" cy="3000375"/>
          </a:xfrm>
          <a:prstGeom prst="rect">
            <a:avLst/>
          </a:prstGeom>
          <a:noFill/>
          <a:ln w="28575">
            <a:noFill/>
            <a:miter lim="800000"/>
            <a:headEnd/>
            <a:tailEnd/>
          </a:ln>
          <a:effectLst/>
        </p:spPr>
      </p:pic>
      <p:sp>
        <p:nvSpPr>
          <p:cNvPr id="135194" name="Text Box 26"/>
          <p:cNvSpPr txBox="1">
            <a:spLocks noChangeArrowheads="1"/>
          </p:cNvSpPr>
          <p:nvPr/>
        </p:nvSpPr>
        <p:spPr bwMode="auto">
          <a:xfrm>
            <a:off x="396875" y="3778250"/>
            <a:ext cx="2806700" cy="707886"/>
          </a:xfrm>
          <a:prstGeom prst="rect">
            <a:avLst/>
          </a:prstGeom>
          <a:noFill/>
          <a:ln w="28575">
            <a:solidFill>
              <a:schemeClr val="tx1"/>
            </a:solidFill>
            <a:miter lim="800000"/>
            <a:headEnd/>
            <a:tailEnd/>
          </a:ln>
          <a:effectLst/>
        </p:spPr>
        <p:txBody>
          <a:bodyPr>
            <a:prstTxWarp prst="textNoShape">
              <a:avLst/>
            </a:prstTxWarp>
            <a:spAutoFit/>
          </a:bodyPr>
          <a:lstStyle/>
          <a:p>
            <a:pPr algn="ctr">
              <a:spcBef>
                <a:spcPct val="50000"/>
              </a:spcBef>
            </a:pPr>
            <a:r>
              <a:rPr lang="fr-FR" sz="2000" dirty="0" smtClean="0">
                <a:latin typeface="Tahoma"/>
                <a:cs typeface="Tahoma"/>
              </a:rPr>
              <a:t>Médiateur (=boson) </a:t>
            </a:r>
            <a:r>
              <a:rPr lang="fr-FR" sz="2000" dirty="0">
                <a:latin typeface="Tahoma"/>
                <a:cs typeface="Tahoma"/>
              </a:rPr>
              <a:t>: </a:t>
            </a:r>
            <a:r>
              <a:rPr lang="fr-FR" sz="2000" b="1" dirty="0">
                <a:solidFill>
                  <a:srgbClr val="FF0000"/>
                </a:solidFill>
                <a:latin typeface="Tahoma"/>
                <a:cs typeface="Tahoma"/>
              </a:rPr>
              <a:t>photon</a:t>
            </a:r>
            <a:r>
              <a:rPr lang="fr-FR" sz="1800" b="1" dirty="0">
                <a:latin typeface="Tahoma"/>
                <a:cs typeface="Tahoma"/>
              </a:rPr>
              <a:t> </a:t>
            </a:r>
          </a:p>
        </p:txBody>
      </p:sp>
      <p:sp>
        <p:nvSpPr>
          <p:cNvPr id="10" name="Oval 5"/>
          <p:cNvSpPr>
            <a:spLocks noChangeAspect="1" noChangeArrowheads="1"/>
          </p:cNvSpPr>
          <p:nvPr/>
        </p:nvSpPr>
        <p:spPr bwMode="auto">
          <a:xfrm>
            <a:off x="6084888" y="5707063"/>
            <a:ext cx="431800" cy="431800"/>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pPr algn="ctr"/>
            <a:endParaRPr lang="fr-FR" sz="4000" baseline="30000">
              <a:solidFill>
                <a:schemeClr val="bg1"/>
              </a:solidFill>
              <a:latin typeface="Arial" charset="0"/>
            </a:endParaRPr>
          </a:p>
        </p:txBody>
      </p:sp>
      <p:sp>
        <p:nvSpPr>
          <p:cNvPr id="11" name="Oval 6"/>
          <p:cNvSpPr>
            <a:spLocks noChangeAspect="1" noChangeArrowheads="1"/>
          </p:cNvSpPr>
          <p:nvPr/>
        </p:nvSpPr>
        <p:spPr bwMode="auto">
          <a:xfrm>
            <a:off x="0" y="5057775"/>
            <a:ext cx="1800225" cy="1800225"/>
          </a:xfrm>
          <a:prstGeom prst="ellipse">
            <a:avLst/>
          </a:prstGeom>
          <a:solidFill>
            <a:srgbClr val="0000FF"/>
          </a:solidFill>
          <a:ln w="9525">
            <a:solidFill>
              <a:schemeClr val="tx1"/>
            </a:solidFill>
            <a:round/>
            <a:headEnd/>
            <a:tailEnd/>
          </a:ln>
          <a:effectLst/>
        </p:spPr>
        <p:txBody>
          <a:bodyPr wrap="none" anchor="ctr">
            <a:prstTxWarp prst="textNoShape">
              <a:avLst/>
            </a:prstTxWarp>
          </a:bodyPr>
          <a:lstStyle/>
          <a:p>
            <a:pPr algn="ctr"/>
            <a:r>
              <a:rPr lang="en-GB" sz="4000" dirty="0" err="1" smtClean="0">
                <a:solidFill>
                  <a:schemeClr val="bg1"/>
                </a:solidFill>
                <a:latin typeface="Arial" charset="0"/>
              </a:rPr>
              <a:t>e</a:t>
            </a:r>
            <a:r>
              <a:rPr lang="en-GB" sz="4000" dirty="0" smtClean="0">
                <a:solidFill>
                  <a:schemeClr val="bg1"/>
                </a:solidFill>
                <a:latin typeface="Arial" charset="0"/>
              </a:rPr>
              <a:t>-</a:t>
            </a:r>
            <a:endParaRPr lang="en-GB" sz="4000" baseline="30000" dirty="0">
              <a:solidFill>
                <a:schemeClr val="bg1"/>
              </a:solidFill>
              <a:latin typeface="Arial" charset="0"/>
            </a:endParaRPr>
          </a:p>
        </p:txBody>
      </p:sp>
      <p:sp>
        <p:nvSpPr>
          <p:cNvPr id="12" name="Oval 7"/>
          <p:cNvSpPr>
            <a:spLocks noChangeAspect="1" noChangeArrowheads="1"/>
          </p:cNvSpPr>
          <p:nvPr/>
        </p:nvSpPr>
        <p:spPr bwMode="auto">
          <a:xfrm>
            <a:off x="7343775" y="5057775"/>
            <a:ext cx="1800225" cy="1800225"/>
          </a:xfrm>
          <a:prstGeom prst="ellipse">
            <a:avLst/>
          </a:prstGeom>
          <a:solidFill>
            <a:srgbClr val="0000FF"/>
          </a:solidFill>
          <a:ln w="9525">
            <a:solidFill>
              <a:schemeClr val="tx1"/>
            </a:solidFill>
            <a:round/>
            <a:headEnd/>
            <a:tailEnd/>
          </a:ln>
          <a:effectLst/>
        </p:spPr>
        <p:txBody>
          <a:bodyPr wrap="none" anchor="ctr">
            <a:prstTxWarp prst="textNoShape">
              <a:avLst/>
            </a:prstTxWarp>
          </a:bodyPr>
          <a:lstStyle/>
          <a:p>
            <a:pPr algn="ctr"/>
            <a:r>
              <a:rPr lang="en-GB" sz="4000" dirty="0" err="1" smtClean="0">
                <a:solidFill>
                  <a:schemeClr val="bg1"/>
                </a:solidFill>
                <a:latin typeface="Arial" charset="0"/>
              </a:rPr>
              <a:t>e</a:t>
            </a:r>
            <a:r>
              <a:rPr lang="en-GB" sz="4000" dirty="0" smtClean="0">
                <a:solidFill>
                  <a:schemeClr val="bg1"/>
                </a:solidFill>
                <a:latin typeface="Arial" charset="0"/>
              </a:rPr>
              <a:t>-</a:t>
            </a:r>
            <a:endParaRPr lang="en-GB" sz="4000" baseline="30000" dirty="0">
              <a:solidFill>
                <a:schemeClr val="bg1"/>
              </a:solidFill>
              <a:latin typeface="Arial" charset="0"/>
            </a:endParaRPr>
          </a:p>
        </p:txBody>
      </p:sp>
      <p:sp>
        <p:nvSpPr>
          <p:cNvPr id="4" name="Slide Number Placeholder 3"/>
          <p:cNvSpPr>
            <a:spLocks noGrp="1"/>
          </p:cNvSpPr>
          <p:nvPr>
            <p:ph type="sldNum" sz="quarter" idx="12"/>
          </p:nvPr>
        </p:nvSpPr>
        <p:spPr/>
        <p:txBody>
          <a:bodyPr/>
          <a:lstStyle/>
          <a:p>
            <a:fld id="{D752DBC4-3753-084B-A85A-391A694AE64B}" type="slidenum">
              <a:rPr lang="en-US" smtClean="0"/>
              <a:pPr/>
              <a:t>14</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decel="50000" autoRev="1" fill="hold" grpId="0" nodeType="clickEffect">
                                  <p:stCondLst>
                                    <p:cond delay="0"/>
                                  </p:stCondLst>
                                  <p:childTnLst>
                                    <p:animMotion origin="layout" path="M -2.22222E-6 2.65896E-6 L 0.22049 2.65896E-6 " pathEditMode="relative" rAng="0" ptsTypes="AA">
                                      <p:cBhvr>
                                        <p:cTn id="6" dur="2000" fill="hold"/>
                                        <p:tgtEl>
                                          <p:spTgt spid="11"/>
                                        </p:tgtEl>
                                        <p:attrNameLst>
                                          <p:attrName>ppt_x</p:attrName>
                                          <p:attrName>ppt_y</p:attrName>
                                        </p:attrNameLst>
                                      </p:cBhvr>
                                      <p:rCtr x="110" y="0"/>
                                    </p:animMotion>
                                  </p:childTnLst>
                                </p:cTn>
                              </p:par>
                              <p:par>
                                <p:cTn id="7" presetID="0" presetClass="path" presetSubtype="0" decel="50000" autoRev="1" fill="hold" grpId="0" nodeType="withEffect">
                                  <p:stCondLst>
                                    <p:cond delay="0"/>
                                  </p:stCondLst>
                                  <p:childTnLst>
                                    <p:animMotion origin="layout" path="M -0.22048 -2.48555E-6 L -3.61111E-6 -2.48555E-6 " pathEditMode="relative" rAng="0" ptsTypes="AA">
                                      <p:cBhvr>
                                        <p:cTn id="8" dur="2000" spd="-100000" fill="hold"/>
                                        <p:tgtEl>
                                          <p:spTgt spid="12"/>
                                        </p:tgtEl>
                                        <p:attrNameLst>
                                          <p:attrName>ppt_x</p:attrName>
                                          <p:attrName>ppt_y</p:attrName>
                                        </p:attrNameLst>
                                      </p:cBhvr>
                                      <p:rCtr x="110" y="0"/>
                                    </p:animMotion>
                                  </p:childTnLst>
                                </p:cTn>
                              </p:par>
                              <p:par>
                                <p:cTn id="9" presetID="1" presetClass="entr" presetSubtype="0" fill="hold" grpId="0" nodeType="withEffect">
                                  <p:stCondLst>
                                    <p:cond delay="1500"/>
                                  </p:stCondLst>
                                  <p:childTnLst>
                                    <p:set>
                                      <p:cBhvr>
                                        <p:cTn id="10" dur="1" fill="hold">
                                          <p:stCondLst>
                                            <p:cond delay="0"/>
                                          </p:stCondLst>
                                        </p:cTn>
                                        <p:tgtEl>
                                          <p:spTgt spid="10"/>
                                        </p:tgtEl>
                                        <p:attrNameLst>
                                          <p:attrName>style.visibility</p:attrName>
                                        </p:attrNameLst>
                                      </p:cBhvr>
                                      <p:to>
                                        <p:strVal val="visible"/>
                                      </p:to>
                                    </p:set>
                                  </p:childTnLst>
                                </p:cTn>
                              </p:par>
                              <p:par>
                                <p:cTn id="11" presetID="35" presetClass="path" presetSubtype="0" accel="50000" decel="50000" fill="hold" grpId="1" nodeType="withEffect">
                                  <p:stCondLst>
                                    <p:cond delay="1500"/>
                                  </p:stCondLst>
                                  <p:childTnLst>
                                    <p:animMotion origin="layout" path="M -2.5E-6 2.65896E-6 L -0.37812 2.65896E-6 " pathEditMode="relative" rAng="0" ptsTypes="AA">
                                      <p:cBhvr>
                                        <p:cTn id="12" dur="700" fill="hold"/>
                                        <p:tgtEl>
                                          <p:spTgt spid="10"/>
                                        </p:tgtEl>
                                        <p:attrNameLst>
                                          <p:attrName>ppt_x</p:attrName>
                                          <p:attrName>ppt_y</p:attrName>
                                        </p:attrNameLst>
                                      </p:cBhvr>
                                      <p:rCtr x="-189" y="0"/>
                                    </p:animMotion>
                                  </p:childTnLst>
                                </p:cTn>
                              </p:par>
                              <p:par>
                                <p:cTn id="13" presetID="1" presetClass="exit" presetSubtype="0" fill="hold" grpId="2" nodeType="withEffect">
                                  <p:stCondLst>
                                    <p:cond delay="220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title"/>
          </p:nvPr>
        </p:nvSpPr>
        <p:spPr>
          <a:xfrm>
            <a:off x="0" y="0"/>
            <a:ext cx="9144001" cy="660400"/>
          </a:xfrm>
        </p:spPr>
        <p:txBody>
          <a:bodyPr>
            <a:normAutofit fontScale="90000"/>
          </a:bodyPr>
          <a:lstStyle/>
          <a:p>
            <a:r>
              <a:rPr lang="fr-FR" dirty="0" smtClean="0"/>
              <a:t>L’interaction </a:t>
            </a:r>
            <a:r>
              <a:rPr lang="fr-FR" dirty="0"/>
              <a:t>forte</a:t>
            </a:r>
          </a:p>
        </p:txBody>
      </p:sp>
      <p:sp>
        <p:nvSpPr>
          <p:cNvPr id="137220" name="Text Box 4"/>
          <p:cNvSpPr txBox="1">
            <a:spLocks noChangeArrowheads="1"/>
          </p:cNvSpPr>
          <p:nvPr/>
        </p:nvSpPr>
        <p:spPr bwMode="auto">
          <a:xfrm>
            <a:off x="4311222" y="4647092"/>
            <a:ext cx="4703878" cy="1738938"/>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fr-FR" sz="2000" dirty="0">
                <a:solidFill>
                  <a:srgbClr val="6699FF"/>
                </a:solidFill>
                <a:latin typeface="Tahoma"/>
                <a:cs typeface="Tahoma"/>
              </a:rPr>
              <a:t>Les gluons « </a:t>
            </a:r>
            <a:r>
              <a:rPr lang="fr-FR" sz="2000" b="1" dirty="0">
                <a:solidFill>
                  <a:srgbClr val="6699FF"/>
                </a:solidFill>
                <a:latin typeface="Tahoma"/>
                <a:cs typeface="Tahoma"/>
              </a:rPr>
              <a:t>collent</a:t>
            </a:r>
            <a:r>
              <a:rPr lang="fr-FR" sz="2000" dirty="0">
                <a:solidFill>
                  <a:srgbClr val="6699FF"/>
                </a:solidFill>
                <a:latin typeface="Tahoma"/>
                <a:cs typeface="Tahoma"/>
              </a:rPr>
              <a:t> »</a:t>
            </a:r>
            <a:r>
              <a:rPr lang="fr-FR" sz="2000" dirty="0">
                <a:latin typeface="Tahoma"/>
                <a:cs typeface="Tahoma"/>
              </a:rPr>
              <a:t> les quarks entre eux : ils sont confinés à l’intérieur des hadrons (proton, neutron,...</a:t>
            </a:r>
            <a:r>
              <a:rPr lang="fr-FR" sz="2000" dirty="0" smtClean="0">
                <a:latin typeface="Tahoma"/>
                <a:cs typeface="Tahoma"/>
              </a:rPr>
              <a:t>). On ne peut pas observer un quark seul.</a:t>
            </a:r>
          </a:p>
          <a:p>
            <a:pPr algn="ctr">
              <a:spcBef>
                <a:spcPct val="50000"/>
              </a:spcBef>
            </a:pPr>
            <a:r>
              <a:rPr lang="fr-FR" sz="1800" dirty="0" err="1">
                <a:solidFill>
                  <a:srgbClr val="FF0000"/>
                </a:solidFill>
                <a:latin typeface="Tahoma"/>
                <a:cs typeface="Tahoma"/>
                <a:sym typeface="Symbol" charset="2"/>
              </a:rPr>
              <a:t></a:t>
            </a:r>
            <a:r>
              <a:rPr lang="fr-FR" sz="1800" dirty="0">
                <a:solidFill>
                  <a:srgbClr val="FF0000"/>
                </a:solidFill>
                <a:latin typeface="Tahoma"/>
                <a:cs typeface="Tahoma"/>
                <a:sym typeface="Symbol" charset="2"/>
              </a:rPr>
              <a:t> </a:t>
            </a:r>
            <a:r>
              <a:rPr lang="fr-FR" sz="1800" dirty="0">
                <a:solidFill>
                  <a:srgbClr val="FF0000"/>
                </a:solidFill>
                <a:latin typeface="Tahoma"/>
                <a:cs typeface="Tahoma"/>
              </a:rPr>
              <a:t>Stabilité des noyaux</a:t>
            </a:r>
          </a:p>
        </p:txBody>
      </p:sp>
      <p:sp>
        <p:nvSpPr>
          <p:cNvPr id="137222" name="Text Box 6"/>
          <p:cNvSpPr txBox="1">
            <a:spLocks noChangeArrowheads="1"/>
          </p:cNvSpPr>
          <p:nvPr/>
        </p:nvSpPr>
        <p:spPr bwMode="auto">
          <a:xfrm>
            <a:off x="3577606" y="3616411"/>
            <a:ext cx="2431949" cy="400110"/>
          </a:xfrm>
          <a:prstGeom prst="rect">
            <a:avLst/>
          </a:prstGeom>
          <a:noFill/>
          <a:ln w="28575">
            <a:solidFill>
              <a:schemeClr val="tx1"/>
            </a:solidFill>
            <a:miter lim="800000"/>
            <a:headEnd/>
            <a:tailEnd/>
          </a:ln>
          <a:effectLst/>
        </p:spPr>
        <p:txBody>
          <a:bodyPr wrap="square">
            <a:prstTxWarp prst="textNoShape">
              <a:avLst/>
            </a:prstTxWarp>
            <a:spAutoFit/>
          </a:bodyPr>
          <a:lstStyle/>
          <a:p>
            <a:pPr algn="ctr">
              <a:spcBef>
                <a:spcPct val="50000"/>
              </a:spcBef>
            </a:pPr>
            <a:r>
              <a:rPr lang="fr-FR" sz="2000">
                <a:latin typeface="Tahoma"/>
                <a:cs typeface="Tahoma"/>
              </a:rPr>
              <a:t>Médiateurs: </a:t>
            </a:r>
            <a:r>
              <a:rPr lang="fr-FR" sz="2000" b="1">
                <a:solidFill>
                  <a:srgbClr val="FF0000"/>
                </a:solidFill>
                <a:latin typeface="Tahoma"/>
                <a:cs typeface="Tahoma"/>
              </a:rPr>
              <a:t>gluons </a:t>
            </a:r>
          </a:p>
        </p:txBody>
      </p:sp>
      <p:grpSp>
        <p:nvGrpSpPr>
          <p:cNvPr id="26" name="Group 25"/>
          <p:cNvGrpSpPr/>
          <p:nvPr/>
        </p:nvGrpSpPr>
        <p:grpSpPr>
          <a:xfrm>
            <a:off x="416704" y="1533526"/>
            <a:ext cx="1092702" cy="1056065"/>
            <a:chOff x="412354" y="1533525"/>
            <a:chExt cx="1238646" cy="1235075"/>
          </a:xfrm>
        </p:grpSpPr>
        <p:sp>
          <p:nvSpPr>
            <p:cNvPr id="137227" name="Oval 11"/>
            <p:cNvSpPr>
              <a:spLocks noChangeArrowheads="1"/>
            </p:cNvSpPr>
            <p:nvPr/>
          </p:nvSpPr>
          <p:spPr bwMode="auto">
            <a:xfrm>
              <a:off x="449263" y="1533525"/>
              <a:ext cx="1201737" cy="1235075"/>
            </a:xfrm>
            <a:prstGeom prst="ellipse">
              <a:avLst/>
            </a:prstGeom>
            <a:solidFill>
              <a:srgbClr val="FF0000"/>
            </a:solidFill>
            <a:ln w="9525">
              <a:noFill/>
              <a:round/>
              <a:headEnd/>
              <a:tailEnd/>
            </a:ln>
            <a:effectLst/>
          </p:spPr>
          <p:txBody>
            <a:bodyPr wrap="none" anchor="ctr">
              <a:prstTxWarp prst="textNoShape">
                <a:avLst/>
              </a:prstTxWarp>
            </a:bodyPr>
            <a:lstStyle/>
            <a:p>
              <a:endParaRPr lang="en-US"/>
            </a:p>
          </p:txBody>
        </p:sp>
        <p:sp>
          <p:nvSpPr>
            <p:cNvPr id="137233" name="Text Box 17"/>
            <p:cNvSpPr txBox="1">
              <a:spLocks noChangeArrowheads="1"/>
            </p:cNvSpPr>
            <p:nvPr/>
          </p:nvSpPr>
          <p:spPr bwMode="auto">
            <a:xfrm>
              <a:off x="412354" y="1890620"/>
              <a:ext cx="1170632" cy="395941"/>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fr-FR" sz="1600" dirty="0">
                  <a:latin typeface="Comic Sans MS" charset="0"/>
                </a:rPr>
                <a:t>Quark u</a:t>
              </a:r>
            </a:p>
          </p:txBody>
        </p:sp>
      </p:grpSp>
      <p:grpSp>
        <p:nvGrpSpPr>
          <p:cNvPr id="28" name="Group 27"/>
          <p:cNvGrpSpPr/>
          <p:nvPr/>
        </p:nvGrpSpPr>
        <p:grpSpPr>
          <a:xfrm>
            <a:off x="1566863" y="2985796"/>
            <a:ext cx="1060143" cy="1056066"/>
            <a:chOff x="1566863" y="3413125"/>
            <a:chExt cx="1201737" cy="1235075"/>
          </a:xfrm>
        </p:grpSpPr>
        <p:sp>
          <p:nvSpPr>
            <p:cNvPr id="137228" name="Oval 12"/>
            <p:cNvSpPr>
              <a:spLocks noChangeArrowheads="1"/>
            </p:cNvSpPr>
            <p:nvPr/>
          </p:nvSpPr>
          <p:spPr bwMode="auto">
            <a:xfrm>
              <a:off x="1566863" y="3413125"/>
              <a:ext cx="1201737" cy="1235075"/>
            </a:xfrm>
            <a:prstGeom prst="ellipse">
              <a:avLst/>
            </a:prstGeom>
            <a:solidFill>
              <a:srgbClr val="008000"/>
            </a:solidFill>
            <a:ln w="9525">
              <a:noFill/>
              <a:round/>
              <a:headEnd/>
              <a:tailEnd/>
            </a:ln>
            <a:effectLst/>
          </p:spPr>
          <p:txBody>
            <a:bodyPr wrap="none" anchor="ctr">
              <a:prstTxWarp prst="textNoShape">
                <a:avLst/>
              </a:prstTxWarp>
            </a:bodyPr>
            <a:lstStyle/>
            <a:p>
              <a:endParaRPr lang="en-US"/>
            </a:p>
          </p:txBody>
        </p:sp>
        <p:sp>
          <p:nvSpPr>
            <p:cNvPr id="137234" name="Text Box 18"/>
            <p:cNvSpPr txBox="1">
              <a:spLocks noChangeArrowheads="1"/>
            </p:cNvSpPr>
            <p:nvPr/>
          </p:nvSpPr>
          <p:spPr bwMode="auto">
            <a:xfrm>
              <a:off x="1566863" y="3799797"/>
              <a:ext cx="1201737" cy="395941"/>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fr-FR" sz="1600" dirty="0" smtClean="0">
                  <a:latin typeface="Comic Sans MS" charset="0"/>
                </a:rPr>
                <a:t>Quark u</a:t>
              </a:r>
              <a:endParaRPr lang="fr-FR" sz="1600" dirty="0">
                <a:latin typeface="Comic Sans MS" charset="0"/>
              </a:endParaRPr>
            </a:p>
          </p:txBody>
        </p:sp>
      </p:grpSp>
      <p:grpSp>
        <p:nvGrpSpPr>
          <p:cNvPr id="27" name="Group 26"/>
          <p:cNvGrpSpPr/>
          <p:nvPr/>
        </p:nvGrpSpPr>
        <p:grpSpPr>
          <a:xfrm>
            <a:off x="2300061" y="1338737"/>
            <a:ext cx="1277546" cy="1056065"/>
            <a:chOff x="2447057" y="1228725"/>
            <a:chExt cx="1448177" cy="1235075"/>
          </a:xfrm>
        </p:grpSpPr>
        <p:sp>
          <p:nvSpPr>
            <p:cNvPr id="137229" name="Oval 13"/>
            <p:cNvSpPr>
              <a:spLocks noChangeArrowheads="1"/>
            </p:cNvSpPr>
            <p:nvPr/>
          </p:nvSpPr>
          <p:spPr bwMode="auto">
            <a:xfrm>
              <a:off x="2557463" y="1228725"/>
              <a:ext cx="1201737" cy="1235075"/>
            </a:xfrm>
            <a:prstGeom prst="ellipse">
              <a:avLst/>
            </a:prstGeom>
            <a:solidFill>
              <a:srgbClr val="0000FF"/>
            </a:solidFill>
            <a:ln w="9525">
              <a:noFill/>
              <a:round/>
              <a:headEnd/>
              <a:tailEnd/>
            </a:ln>
            <a:effectLst/>
          </p:spPr>
          <p:txBody>
            <a:bodyPr wrap="none" anchor="ctr">
              <a:prstTxWarp prst="textNoShape">
                <a:avLst/>
              </a:prstTxWarp>
            </a:bodyPr>
            <a:lstStyle/>
            <a:p>
              <a:endParaRPr lang="en-US"/>
            </a:p>
          </p:txBody>
        </p:sp>
        <p:sp>
          <p:nvSpPr>
            <p:cNvPr id="137235" name="Text Box 19"/>
            <p:cNvSpPr txBox="1">
              <a:spLocks noChangeArrowheads="1"/>
            </p:cNvSpPr>
            <p:nvPr/>
          </p:nvSpPr>
          <p:spPr bwMode="auto">
            <a:xfrm>
              <a:off x="2447057" y="1589159"/>
              <a:ext cx="1448177" cy="395941"/>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fr-FR" sz="1600" dirty="0" smtClean="0">
                  <a:latin typeface="Comic Sans MS" charset="0"/>
                </a:rPr>
                <a:t>Quark d</a:t>
              </a:r>
              <a:endParaRPr lang="fr-FR" sz="1600" dirty="0">
                <a:latin typeface="Comic Sans MS" charset="0"/>
              </a:endParaRPr>
            </a:p>
          </p:txBody>
        </p:sp>
      </p:grpSp>
      <p:sp>
        <p:nvSpPr>
          <p:cNvPr id="137244" name="Oval 28"/>
          <p:cNvSpPr>
            <a:spLocks noChangeArrowheads="1"/>
          </p:cNvSpPr>
          <p:nvPr/>
        </p:nvSpPr>
        <p:spPr bwMode="auto">
          <a:xfrm>
            <a:off x="63500" y="660400"/>
            <a:ext cx="3708400" cy="3540125"/>
          </a:xfrm>
          <a:prstGeom prst="ellipse">
            <a:avLst/>
          </a:prstGeom>
          <a:noFill/>
          <a:ln w="28575">
            <a:solidFill>
              <a:schemeClr val="tx2"/>
            </a:solidFill>
            <a:round/>
            <a:headEnd/>
            <a:tailEnd/>
          </a:ln>
          <a:effectLst/>
        </p:spPr>
        <p:txBody>
          <a:bodyPr wrap="square" lIns="90000" tIns="46800" rIns="90000" bIns="46800" anchor="ctr">
            <a:prstTxWarp prst="textNoShape">
              <a:avLst/>
            </a:prstTxWarp>
            <a:spAutoFit/>
          </a:bodyPr>
          <a:lstStyle/>
          <a:p>
            <a:endParaRPr lang="en-US"/>
          </a:p>
        </p:txBody>
      </p:sp>
      <p:grpSp>
        <p:nvGrpSpPr>
          <p:cNvPr id="2" name="Group 39"/>
          <p:cNvGrpSpPr>
            <a:grpSpLocks/>
          </p:cNvGrpSpPr>
          <p:nvPr/>
        </p:nvGrpSpPr>
        <p:grpSpPr bwMode="auto">
          <a:xfrm>
            <a:off x="1166813" y="1782764"/>
            <a:ext cx="1698750" cy="1452429"/>
            <a:chOff x="735" y="1123"/>
            <a:chExt cx="1213" cy="1070"/>
          </a:xfrm>
        </p:grpSpPr>
        <p:sp>
          <p:nvSpPr>
            <p:cNvPr id="137247" name="Freeform 31"/>
            <p:cNvSpPr>
              <a:spLocks/>
            </p:cNvSpPr>
            <p:nvPr/>
          </p:nvSpPr>
          <p:spPr bwMode="auto">
            <a:xfrm>
              <a:off x="937" y="1123"/>
              <a:ext cx="709" cy="212"/>
            </a:xfrm>
            <a:custGeom>
              <a:avLst/>
              <a:gdLst/>
              <a:ahLst/>
              <a:cxnLst>
                <a:cxn ang="0">
                  <a:pos x="0" y="248"/>
                </a:cxn>
                <a:cxn ang="0">
                  <a:pos x="96" y="104"/>
                </a:cxn>
                <a:cxn ang="0">
                  <a:pos x="288" y="248"/>
                </a:cxn>
                <a:cxn ang="0">
                  <a:pos x="384" y="56"/>
                </a:cxn>
                <a:cxn ang="0">
                  <a:pos x="576" y="200"/>
                </a:cxn>
                <a:cxn ang="0">
                  <a:pos x="672" y="8"/>
                </a:cxn>
                <a:cxn ang="0">
                  <a:pos x="768" y="152"/>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gradFill flip="none" rotWithShape="1">
                <a:gsLst>
                  <a:gs pos="0">
                    <a:srgbClr val="0000FF"/>
                  </a:gs>
                  <a:gs pos="100000">
                    <a:srgbClr val="FFFFFF"/>
                  </a:gs>
                  <a:gs pos="99000">
                    <a:srgbClr val="FF0000"/>
                  </a:gs>
                </a:gsLst>
                <a:lin ang="10800000" scaled="0"/>
                <a:tileRect/>
              </a:gradFill>
              <a:round/>
              <a:headEnd/>
              <a:tailEnd/>
            </a:ln>
            <a:effectLst/>
          </p:spPr>
          <p:txBody>
            <a:bodyPr>
              <a:prstTxWarp prst="textNoShape">
                <a:avLst/>
              </a:prstTxWarp>
            </a:bodyPr>
            <a:lstStyle/>
            <a:p>
              <a:endParaRPr lang="en-US"/>
            </a:p>
          </p:txBody>
        </p:sp>
        <p:sp>
          <p:nvSpPr>
            <p:cNvPr id="137231" name="Freeform 15"/>
            <p:cNvSpPr>
              <a:spLocks/>
            </p:cNvSpPr>
            <p:nvPr/>
          </p:nvSpPr>
          <p:spPr bwMode="auto">
            <a:xfrm flipH="1">
              <a:off x="1495" y="1541"/>
              <a:ext cx="453" cy="574"/>
            </a:xfrm>
            <a:custGeom>
              <a:avLst/>
              <a:gdLst/>
              <a:ahLst/>
              <a:cxnLst>
                <a:cxn ang="0">
                  <a:pos x="0" y="0"/>
                </a:cxn>
                <a:cxn ang="0">
                  <a:pos x="192" y="48"/>
                </a:cxn>
                <a:cxn ang="0">
                  <a:pos x="144" y="240"/>
                </a:cxn>
                <a:cxn ang="0">
                  <a:pos x="336" y="288"/>
                </a:cxn>
                <a:cxn ang="0">
                  <a:pos x="288" y="480"/>
                </a:cxn>
                <a:cxn ang="0">
                  <a:pos x="528" y="528"/>
                </a:cxn>
                <a:cxn ang="0">
                  <a:pos x="480" y="672"/>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gradFill flip="none" rotWithShape="1">
                <a:gsLst>
                  <a:gs pos="0">
                    <a:srgbClr val="0000FF"/>
                  </a:gs>
                  <a:gs pos="100000">
                    <a:srgbClr val="FFFFFF"/>
                  </a:gs>
                  <a:gs pos="99000">
                    <a:srgbClr val="008000"/>
                  </a:gs>
                </a:gsLst>
                <a:lin ang="0" scaled="1"/>
                <a:tileRect/>
              </a:gradFill>
              <a:round/>
              <a:headEnd/>
              <a:tailEnd/>
            </a:ln>
            <a:effectLst/>
          </p:spPr>
          <p:txBody>
            <a:bodyPr>
              <a:prstTxWarp prst="textNoShape">
                <a:avLst/>
              </a:prstTxWarp>
            </a:bodyPr>
            <a:lstStyle/>
            <a:p>
              <a:endParaRPr lang="en-US"/>
            </a:p>
          </p:txBody>
        </p:sp>
        <p:sp>
          <p:nvSpPr>
            <p:cNvPr id="137249" name="Freeform 33"/>
            <p:cNvSpPr>
              <a:spLocks/>
            </p:cNvSpPr>
            <p:nvPr/>
          </p:nvSpPr>
          <p:spPr bwMode="auto">
            <a:xfrm>
              <a:off x="735" y="1653"/>
              <a:ext cx="416" cy="540"/>
            </a:xfrm>
            <a:custGeom>
              <a:avLst/>
              <a:gdLst/>
              <a:ahLst/>
              <a:cxnLst>
                <a:cxn ang="0">
                  <a:pos x="0" y="0"/>
                </a:cxn>
                <a:cxn ang="0">
                  <a:pos x="192" y="48"/>
                </a:cxn>
                <a:cxn ang="0">
                  <a:pos x="144" y="240"/>
                </a:cxn>
                <a:cxn ang="0">
                  <a:pos x="336" y="288"/>
                </a:cxn>
                <a:cxn ang="0">
                  <a:pos x="288" y="480"/>
                </a:cxn>
                <a:cxn ang="0">
                  <a:pos x="528" y="528"/>
                </a:cxn>
                <a:cxn ang="0">
                  <a:pos x="480" y="672"/>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gradFill flip="none" rotWithShape="1">
                <a:gsLst>
                  <a:gs pos="0">
                    <a:srgbClr val="FF0000"/>
                  </a:gs>
                  <a:gs pos="100000">
                    <a:srgbClr val="FFFFFF"/>
                  </a:gs>
                  <a:gs pos="99000">
                    <a:srgbClr val="008000"/>
                  </a:gs>
                </a:gsLst>
                <a:lin ang="0" scaled="1"/>
                <a:tileRect/>
              </a:gradFill>
              <a:round/>
              <a:headEnd/>
              <a:tailEnd/>
            </a:ln>
            <a:effectLst/>
          </p:spPr>
          <p:txBody>
            <a:bodyPr>
              <a:prstTxWarp prst="textNoShape">
                <a:avLst/>
              </a:prstTxWarp>
            </a:bodyPr>
            <a:lstStyle/>
            <a:p>
              <a:endParaRPr lang="en-US"/>
            </a:p>
          </p:txBody>
        </p:sp>
      </p:grpSp>
      <p:sp>
        <p:nvSpPr>
          <p:cNvPr id="137250" name="Text Box 34"/>
          <p:cNvSpPr txBox="1">
            <a:spLocks noChangeArrowheads="1"/>
          </p:cNvSpPr>
          <p:nvPr/>
        </p:nvSpPr>
        <p:spPr bwMode="auto">
          <a:xfrm>
            <a:off x="4008303" y="744059"/>
            <a:ext cx="5006797" cy="1633397"/>
          </a:xfrm>
          <a:prstGeom prst="rect">
            <a:avLst/>
          </a:prstGeom>
          <a:noFill/>
          <a:ln w="28575">
            <a:noFill/>
            <a:miter lim="800000"/>
            <a:headEnd/>
            <a:tailEnd/>
          </a:ln>
          <a:effectLst/>
        </p:spPr>
        <p:txBody>
          <a:bodyPr wrap="none" lIns="90000" tIns="46800" rIns="90000" bIns="46800">
            <a:prstTxWarp prst="textNoShape">
              <a:avLst/>
            </a:prstTxWarp>
            <a:spAutoFit/>
          </a:bodyPr>
          <a:lstStyle/>
          <a:p>
            <a:pPr algn="r"/>
            <a:r>
              <a:rPr lang="fr-FR" sz="2000" dirty="0" smtClean="0">
                <a:latin typeface="Tahoma"/>
                <a:cs typeface="Tahoma"/>
              </a:rPr>
              <a:t>En plus de la charge électrique,</a:t>
            </a:r>
          </a:p>
          <a:p>
            <a:pPr algn="r"/>
            <a:r>
              <a:rPr lang="fr-FR" sz="2000" dirty="0" smtClean="0">
                <a:latin typeface="Tahoma"/>
                <a:cs typeface="Tahoma"/>
              </a:rPr>
              <a:t>les quarks portent une charge de couleur:</a:t>
            </a:r>
          </a:p>
          <a:p>
            <a:pPr algn="r"/>
            <a:r>
              <a:rPr lang="fr-FR" sz="2000" dirty="0" smtClean="0">
                <a:solidFill>
                  <a:schemeClr val="tx2"/>
                </a:solidFill>
                <a:latin typeface="Tahoma"/>
                <a:cs typeface="Tahoma"/>
              </a:rPr>
              <a:t>Bleu</a:t>
            </a:r>
            <a:r>
              <a:rPr lang="fr-FR" sz="2000" dirty="0" smtClean="0">
                <a:latin typeface="Tahoma"/>
                <a:cs typeface="Tahoma"/>
              </a:rPr>
              <a:t> </a:t>
            </a:r>
            <a:r>
              <a:rPr lang="fr-FR" sz="2000" dirty="0" smtClean="0">
                <a:solidFill>
                  <a:srgbClr val="009900"/>
                </a:solidFill>
                <a:latin typeface="Tahoma"/>
                <a:cs typeface="Tahoma"/>
              </a:rPr>
              <a:t>vert</a:t>
            </a:r>
            <a:r>
              <a:rPr lang="fr-FR" sz="2000" dirty="0" smtClean="0">
                <a:latin typeface="Tahoma"/>
                <a:cs typeface="Tahoma"/>
              </a:rPr>
              <a:t> </a:t>
            </a:r>
            <a:r>
              <a:rPr lang="fr-FR" sz="2000" dirty="0" smtClean="0">
                <a:solidFill>
                  <a:srgbClr val="FF0000"/>
                </a:solidFill>
                <a:latin typeface="Tahoma"/>
                <a:cs typeface="Tahoma"/>
              </a:rPr>
              <a:t>rouge</a:t>
            </a:r>
          </a:p>
          <a:p>
            <a:pPr algn="r"/>
            <a:endParaRPr lang="fr-FR" sz="2000" dirty="0" smtClean="0">
              <a:latin typeface="Tahoma"/>
              <a:cs typeface="Tahoma"/>
            </a:endParaRPr>
          </a:p>
          <a:p>
            <a:pPr algn="r"/>
            <a:r>
              <a:rPr lang="fr-FR" sz="2000" dirty="0" smtClean="0">
                <a:latin typeface="Tahoma"/>
                <a:cs typeface="Tahoma"/>
              </a:rPr>
              <a:t>Ainsi le proton est “incolore”</a:t>
            </a:r>
            <a:endParaRPr lang="fr-FR" sz="2000" dirty="0">
              <a:latin typeface="Tahoma"/>
              <a:cs typeface="Tahoma"/>
            </a:endParaRPr>
          </a:p>
        </p:txBody>
      </p:sp>
      <p:pic>
        <p:nvPicPr>
          <p:cNvPr id="137254" name="Picture 38"/>
          <p:cNvPicPr>
            <a:picLocks noChangeAspect="1" noChangeArrowheads="1"/>
          </p:cNvPicPr>
          <p:nvPr/>
        </p:nvPicPr>
        <p:blipFill>
          <a:blip r:embed="rId3"/>
          <a:srcRect/>
          <a:stretch>
            <a:fillRect/>
          </a:stretch>
        </p:blipFill>
        <p:spPr bwMode="auto">
          <a:xfrm>
            <a:off x="6134100" y="2408238"/>
            <a:ext cx="1879600" cy="1792287"/>
          </a:xfrm>
          <a:prstGeom prst="rect">
            <a:avLst/>
          </a:prstGeom>
          <a:noFill/>
          <a:ln w="28575">
            <a:noFill/>
            <a:miter lim="800000"/>
            <a:headEnd/>
            <a:tailEnd/>
          </a:ln>
          <a:effectLst/>
        </p:spPr>
      </p:pic>
      <p:pic>
        <p:nvPicPr>
          <p:cNvPr id="30" name="Picture 29"/>
          <p:cNvPicPr>
            <a:picLocks noChangeAspect="1"/>
          </p:cNvPicPr>
          <p:nvPr/>
        </p:nvPicPr>
        <p:blipFill>
          <a:blip r:embed="rId4"/>
          <a:stretch>
            <a:fillRect/>
          </a:stretch>
        </p:blipFill>
        <p:spPr>
          <a:xfrm rot="5400000">
            <a:off x="61148" y="5270655"/>
            <a:ext cx="1117727" cy="1113023"/>
          </a:xfrm>
          <a:prstGeom prst="rect">
            <a:avLst/>
          </a:prstGeom>
        </p:spPr>
      </p:pic>
      <p:pic>
        <p:nvPicPr>
          <p:cNvPr id="31" name="Picture 5"/>
          <p:cNvPicPr>
            <a:picLocks noChangeAspect="1" noChangeArrowheads="1"/>
          </p:cNvPicPr>
          <p:nvPr/>
        </p:nvPicPr>
        <p:blipFill rotWithShape="1">
          <a:blip r:embed="rId5">
            <a:alphaModFix/>
            <a:extLst>
              <a:ext uri="{BEBA8EAE-BF5A-486C-A8C5-ECC9F3942E4B}">
                <a14:imgProps xmlns:a14="http://schemas.microsoft.com/office/drawing/2010/main">
                  <a14:imgLayer r:embed="rId6">
                    <a14:imgEffect>
                      <a14:backgroundRemoval t="3829" b="96847" l="2365" r="96509"/>
                    </a14:imgEffect>
                  </a14:imgLayer>
                </a14:imgProps>
              </a:ext>
            </a:extLst>
          </a:blip>
          <a:srcRect l="1245" t="3000" r="2192" b="2939"/>
          <a:stretch/>
        </p:blipFill>
        <p:spPr bwMode="auto">
          <a:xfrm>
            <a:off x="-50799" y="554295"/>
            <a:ext cx="4020641" cy="3772172"/>
          </a:xfrm>
          <a:prstGeom prst="rect">
            <a:avLst/>
          </a:prstGeom>
          <a:noFill/>
        </p:spPr>
      </p:pic>
      <p:pic>
        <p:nvPicPr>
          <p:cNvPr id="33" name="Picture 6"/>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86645"/>
          <a:stretch/>
        </p:blipFill>
        <p:spPr bwMode="auto">
          <a:xfrm>
            <a:off x="147297" y="4432153"/>
            <a:ext cx="538503" cy="223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 name="Picture 6"/>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20498" r="66220"/>
          <a:stretch/>
        </p:blipFill>
        <p:spPr bwMode="auto">
          <a:xfrm>
            <a:off x="147297" y="4889353"/>
            <a:ext cx="1362109" cy="177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6" name="Picture 6"/>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20498" r="46611"/>
          <a:stretch/>
        </p:blipFill>
        <p:spPr bwMode="auto">
          <a:xfrm>
            <a:off x="147297" y="4889353"/>
            <a:ext cx="2152764" cy="177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 name="Picture 6"/>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3389" r="21133"/>
          <a:stretch/>
        </p:blipFill>
        <p:spPr bwMode="auto">
          <a:xfrm>
            <a:off x="2300061" y="4432153"/>
            <a:ext cx="1027339" cy="223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4" name="Picture 6"/>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3388" r="-74"/>
          <a:stretch/>
        </p:blipFill>
        <p:spPr bwMode="auto">
          <a:xfrm>
            <a:off x="2300061" y="4432153"/>
            <a:ext cx="1882472" cy="223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Slide Number Placeholder 4"/>
          <p:cNvSpPr>
            <a:spLocks noGrp="1"/>
          </p:cNvSpPr>
          <p:nvPr>
            <p:ph type="sldNum" sz="quarter" idx="12"/>
          </p:nvPr>
        </p:nvSpPr>
        <p:spPr/>
        <p:txBody>
          <a:bodyPr/>
          <a:lstStyle/>
          <a:p>
            <a:fld id="{D752DBC4-3753-084B-A85A-391A694AE64B}" type="slidenum">
              <a:rPr lang="en-US" smtClean="0"/>
              <a:pPr/>
              <a:t>15</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7222"/>
                                        </p:tgtEl>
                                        <p:attrNameLst>
                                          <p:attrName>style.visibility</p:attrName>
                                        </p:attrNameLst>
                                      </p:cBhvr>
                                      <p:to>
                                        <p:strVal val="visible"/>
                                      </p:to>
                                    </p:set>
                                    <p:animEffect transition="in" filter="fade">
                                      <p:cBhvr>
                                        <p:cTn id="10" dur="2000"/>
                                        <p:tgtEl>
                                          <p:spTgt spid="1372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7250"/>
                                        </p:tgtEl>
                                        <p:attrNameLst>
                                          <p:attrName>style.visibility</p:attrName>
                                        </p:attrNameLst>
                                      </p:cBhvr>
                                      <p:to>
                                        <p:strVal val="visible"/>
                                      </p:to>
                                    </p:set>
                                    <p:animEffect transition="in" filter="fade">
                                      <p:cBhvr>
                                        <p:cTn id="15" dur="2000"/>
                                        <p:tgtEl>
                                          <p:spTgt spid="137250"/>
                                        </p:tgtEl>
                                      </p:cBhvr>
                                    </p:animEffect>
                                  </p:childTnLst>
                                </p:cTn>
                              </p:par>
                              <p:par>
                                <p:cTn id="16" presetID="10" presetClass="entr" presetSubtype="0" fill="hold" nodeType="withEffect">
                                  <p:stCondLst>
                                    <p:cond delay="0"/>
                                  </p:stCondLst>
                                  <p:childTnLst>
                                    <p:set>
                                      <p:cBhvr>
                                        <p:cTn id="17" dur="1" fill="hold">
                                          <p:stCondLst>
                                            <p:cond delay="0"/>
                                          </p:stCondLst>
                                        </p:cTn>
                                        <p:tgtEl>
                                          <p:spTgt spid="137254"/>
                                        </p:tgtEl>
                                        <p:attrNameLst>
                                          <p:attrName>style.visibility</p:attrName>
                                        </p:attrNameLst>
                                      </p:cBhvr>
                                      <p:to>
                                        <p:strVal val="visible"/>
                                      </p:to>
                                    </p:set>
                                    <p:animEffect transition="in" filter="fade">
                                      <p:cBhvr>
                                        <p:cTn id="18" dur="2000"/>
                                        <p:tgtEl>
                                          <p:spTgt spid="13725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7220"/>
                                        </p:tgtEl>
                                        <p:attrNameLst>
                                          <p:attrName>style.visibility</p:attrName>
                                        </p:attrNameLst>
                                      </p:cBhvr>
                                      <p:to>
                                        <p:strVal val="visible"/>
                                      </p:to>
                                    </p:set>
                                    <p:animEffect transition="in" filter="fade">
                                      <p:cBhvr>
                                        <p:cTn id="21" dur="2000"/>
                                        <p:tgtEl>
                                          <p:spTgt spid="1372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3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dissolv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dissolve">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dissolve">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dissolv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dissolve">
                                      <p:cBhvr>
                                        <p:cTn id="5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p:bldP spid="137222" grpId="0" animBg="1"/>
      <p:bldP spid="1372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31" y="4514383"/>
            <a:ext cx="5967413"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8"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23463"/>
          <a:stretch/>
        </p:blipFill>
        <p:spPr bwMode="auto">
          <a:xfrm>
            <a:off x="326470" y="4514383"/>
            <a:ext cx="4567263"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46590"/>
          <a:stretch/>
        </p:blipFill>
        <p:spPr bwMode="auto">
          <a:xfrm>
            <a:off x="326470" y="4514383"/>
            <a:ext cx="3187197"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6"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69007"/>
          <a:stretch/>
        </p:blipFill>
        <p:spPr bwMode="auto">
          <a:xfrm>
            <a:off x="334931" y="4507499"/>
            <a:ext cx="1849470"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457200" y="1"/>
            <a:ext cx="8229600" cy="790058"/>
          </a:xfrm>
        </p:spPr>
        <p:txBody>
          <a:bodyPr>
            <a:normAutofit/>
          </a:bodyPr>
          <a:lstStyle/>
          <a:p>
            <a:r>
              <a:rPr lang="fr-FR" smtClean="0"/>
              <a:t>L’interaction faible</a:t>
            </a:r>
            <a:endParaRPr lang="fr-FR"/>
          </a:p>
        </p:txBody>
      </p:sp>
      <p:grpSp>
        <p:nvGrpSpPr>
          <p:cNvPr id="4" name="Group 79"/>
          <p:cNvGrpSpPr>
            <a:grpSpLocks/>
          </p:cNvGrpSpPr>
          <p:nvPr/>
        </p:nvGrpSpPr>
        <p:grpSpPr bwMode="auto">
          <a:xfrm>
            <a:off x="2765073" y="1873652"/>
            <a:ext cx="2362200" cy="1968500"/>
            <a:chOff x="736" y="2712"/>
            <a:chExt cx="1488" cy="1240"/>
          </a:xfrm>
        </p:grpSpPr>
        <p:grpSp>
          <p:nvGrpSpPr>
            <p:cNvPr id="5" name="Group 77"/>
            <p:cNvGrpSpPr>
              <a:grpSpLocks/>
            </p:cNvGrpSpPr>
            <p:nvPr/>
          </p:nvGrpSpPr>
          <p:grpSpPr bwMode="auto">
            <a:xfrm>
              <a:off x="736" y="2712"/>
              <a:ext cx="1488" cy="1240"/>
              <a:chOff x="768" y="2712"/>
              <a:chExt cx="1488" cy="1240"/>
            </a:xfrm>
          </p:grpSpPr>
          <p:sp>
            <p:nvSpPr>
              <p:cNvPr id="7" name="Line 60"/>
              <p:cNvSpPr>
                <a:spLocks noChangeShapeType="1"/>
              </p:cNvSpPr>
              <p:nvPr/>
            </p:nvSpPr>
            <p:spPr bwMode="auto">
              <a:xfrm>
                <a:off x="768" y="2712"/>
                <a:ext cx="1456" cy="0"/>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en-US"/>
              </a:p>
            </p:txBody>
          </p:sp>
          <p:sp>
            <p:nvSpPr>
              <p:cNvPr id="8" name="Line 62"/>
              <p:cNvSpPr>
                <a:spLocks noChangeShapeType="1"/>
              </p:cNvSpPr>
              <p:nvPr/>
            </p:nvSpPr>
            <p:spPr bwMode="auto">
              <a:xfrm>
                <a:off x="776" y="3200"/>
                <a:ext cx="1448" cy="0"/>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en-US"/>
              </a:p>
            </p:txBody>
          </p:sp>
          <p:sp>
            <p:nvSpPr>
              <p:cNvPr id="9" name="Line 69"/>
              <p:cNvSpPr>
                <a:spLocks noChangeShapeType="1"/>
              </p:cNvSpPr>
              <p:nvPr/>
            </p:nvSpPr>
            <p:spPr bwMode="auto">
              <a:xfrm>
                <a:off x="1320" y="3200"/>
                <a:ext cx="632" cy="584"/>
              </a:xfrm>
              <a:prstGeom prst="line">
                <a:avLst/>
              </a:prstGeom>
              <a:noFill/>
              <a:ln w="28575">
                <a:solidFill>
                  <a:schemeClr val="tx2"/>
                </a:solidFill>
                <a:round/>
                <a:headEnd/>
                <a:tailEnd/>
              </a:ln>
              <a:effectLst/>
            </p:spPr>
            <p:txBody>
              <a:bodyPr lIns="90000" tIns="46800" rIns="90000" bIns="46800">
                <a:prstTxWarp prst="textNoShape">
                  <a:avLst/>
                </a:prstTxWarp>
                <a:spAutoFit/>
              </a:bodyPr>
              <a:lstStyle/>
              <a:p>
                <a:endParaRPr lang="en-US"/>
              </a:p>
            </p:txBody>
          </p:sp>
          <p:sp>
            <p:nvSpPr>
              <p:cNvPr id="10" name="Line 70"/>
              <p:cNvSpPr>
                <a:spLocks noChangeShapeType="1"/>
              </p:cNvSpPr>
              <p:nvPr/>
            </p:nvSpPr>
            <p:spPr bwMode="auto">
              <a:xfrm flipV="1">
                <a:off x="1952" y="3640"/>
                <a:ext cx="304" cy="144"/>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en-US"/>
              </a:p>
            </p:txBody>
          </p:sp>
          <p:sp>
            <p:nvSpPr>
              <p:cNvPr id="11" name="Line 71"/>
              <p:cNvSpPr>
                <a:spLocks noChangeShapeType="1"/>
              </p:cNvSpPr>
              <p:nvPr/>
            </p:nvSpPr>
            <p:spPr bwMode="auto">
              <a:xfrm>
                <a:off x="1952" y="3792"/>
                <a:ext cx="296" cy="160"/>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en-US"/>
              </a:p>
            </p:txBody>
          </p:sp>
        </p:grpSp>
        <p:sp>
          <p:nvSpPr>
            <p:cNvPr id="6" name="Text Box 78"/>
            <p:cNvSpPr txBox="1">
              <a:spLocks noChangeArrowheads="1"/>
            </p:cNvSpPr>
            <p:nvPr/>
          </p:nvSpPr>
          <p:spPr bwMode="auto">
            <a:xfrm>
              <a:off x="1351" y="3428"/>
              <a:ext cx="300" cy="231"/>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a:t>W</a:t>
              </a:r>
              <a:r>
                <a:rPr lang="en-US" sz="1800" baseline="30000"/>
                <a:t>-</a:t>
              </a:r>
            </a:p>
          </p:txBody>
        </p:sp>
      </p:grpSp>
      <p:sp>
        <p:nvSpPr>
          <p:cNvPr id="12" name="Oval 28"/>
          <p:cNvSpPr>
            <a:spLocks noChangeArrowheads="1"/>
          </p:cNvSpPr>
          <p:nvPr/>
        </p:nvSpPr>
        <p:spPr bwMode="auto">
          <a:xfrm>
            <a:off x="1904973" y="1581552"/>
            <a:ext cx="1397000" cy="1346200"/>
          </a:xfrm>
          <a:prstGeom prst="ellipse">
            <a:avLst/>
          </a:prstGeom>
          <a:noFill/>
          <a:ln w="9525">
            <a:solidFill>
              <a:srgbClr val="FF33CC"/>
            </a:solidFill>
            <a:round/>
            <a:headEnd/>
            <a:tailEnd/>
          </a:ln>
          <a:effectLst/>
        </p:spPr>
        <p:txBody>
          <a:bodyPr wrap="none" anchor="ctr">
            <a:prstTxWarp prst="textNoShape">
              <a:avLst/>
            </a:prstTxWarp>
          </a:bodyPr>
          <a:lstStyle/>
          <a:p>
            <a:pPr algn="ctr"/>
            <a:endParaRPr lang="fr-FR" sz="1800"/>
          </a:p>
        </p:txBody>
      </p:sp>
      <p:grpSp>
        <p:nvGrpSpPr>
          <p:cNvPr id="13" name="Group 49"/>
          <p:cNvGrpSpPr>
            <a:grpSpLocks/>
          </p:cNvGrpSpPr>
          <p:nvPr/>
        </p:nvGrpSpPr>
        <p:grpSpPr bwMode="auto">
          <a:xfrm>
            <a:off x="2462186" y="1676802"/>
            <a:ext cx="325437" cy="366713"/>
            <a:chOff x="415" y="3004"/>
            <a:chExt cx="205" cy="231"/>
          </a:xfrm>
        </p:grpSpPr>
        <p:sp>
          <p:nvSpPr>
            <p:cNvPr id="14" name="Text Box 41"/>
            <p:cNvSpPr txBox="1">
              <a:spLocks noChangeArrowheads="1"/>
            </p:cNvSpPr>
            <p:nvPr/>
          </p:nvSpPr>
          <p:spPr bwMode="auto">
            <a:xfrm>
              <a:off x="415" y="3004"/>
              <a:ext cx="205" cy="231"/>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a:t>u</a:t>
              </a:r>
            </a:p>
          </p:txBody>
        </p:sp>
        <p:sp>
          <p:nvSpPr>
            <p:cNvPr id="15" name="Oval 42"/>
            <p:cNvSpPr>
              <a:spLocks noChangeArrowheads="1"/>
            </p:cNvSpPr>
            <p:nvPr/>
          </p:nvSpPr>
          <p:spPr bwMode="auto">
            <a:xfrm>
              <a:off x="416" y="3040"/>
              <a:ext cx="184" cy="184"/>
            </a:xfrm>
            <a:prstGeom prst="ellipse">
              <a:avLst/>
            </a:prstGeom>
            <a:noFill/>
            <a:ln w="38100">
              <a:solidFill>
                <a:srgbClr val="E71919"/>
              </a:solidFill>
              <a:round/>
              <a:headEnd/>
              <a:tailEnd/>
            </a:ln>
            <a:effectLst/>
          </p:spPr>
          <p:txBody>
            <a:bodyPr wrap="none" anchor="ctr">
              <a:prstTxWarp prst="textNoShape">
                <a:avLst/>
              </a:prstTxWarp>
            </a:bodyPr>
            <a:lstStyle/>
            <a:p>
              <a:endParaRPr lang="en-US"/>
            </a:p>
          </p:txBody>
        </p:sp>
      </p:grpSp>
      <p:grpSp>
        <p:nvGrpSpPr>
          <p:cNvPr id="16" name="Group 48"/>
          <p:cNvGrpSpPr>
            <a:grpSpLocks/>
          </p:cNvGrpSpPr>
          <p:nvPr/>
        </p:nvGrpSpPr>
        <p:grpSpPr bwMode="auto">
          <a:xfrm>
            <a:off x="2462186" y="2070502"/>
            <a:ext cx="323850" cy="366713"/>
            <a:chOff x="575" y="3292"/>
            <a:chExt cx="204" cy="231"/>
          </a:xfrm>
        </p:grpSpPr>
        <p:sp>
          <p:nvSpPr>
            <p:cNvPr id="17" name="Text Box 43"/>
            <p:cNvSpPr txBox="1">
              <a:spLocks noChangeArrowheads="1"/>
            </p:cNvSpPr>
            <p:nvPr/>
          </p:nvSpPr>
          <p:spPr bwMode="auto">
            <a:xfrm>
              <a:off x="575" y="3292"/>
              <a:ext cx="204" cy="231"/>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a:t>d</a:t>
              </a:r>
            </a:p>
          </p:txBody>
        </p:sp>
        <p:sp>
          <p:nvSpPr>
            <p:cNvPr id="18" name="Oval 45"/>
            <p:cNvSpPr>
              <a:spLocks noChangeArrowheads="1"/>
            </p:cNvSpPr>
            <p:nvPr/>
          </p:nvSpPr>
          <p:spPr bwMode="auto">
            <a:xfrm>
              <a:off x="576" y="3320"/>
              <a:ext cx="184" cy="184"/>
            </a:xfrm>
            <a:prstGeom prst="ellipse">
              <a:avLst/>
            </a:prstGeom>
            <a:noFill/>
            <a:ln w="38100">
              <a:solidFill>
                <a:srgbClr val="009900"/>
              </a:solidFill>
              <a:round/>
              <a:headEnd/>
              <a:tailEnd/>
            </a:ln>
            <a:effectLst/>
          </p:spPr>
          <p:txBody>
            <a:bodyPr wrap="none" anchor="ctr">
              <a:prstTxWarp prst="textNoShape">
                <a:avLst/>
              </a:prstTxWarp>
            </a:bodyPr>
            <a:lstStyle/>
            <a:p>
              <a:endParaRPr lang="en-US"/>
            </a:p>
          </p:txBody>
        </p:sp>
      </p:grpSp>
      <p:grpSp>
        <p:nvGrpSpPr>
          <p:cNvPr id="19" name="Group 47"/>
          <p:cNvGrpSpPr>
            <a:grpSpLocks/>
          </p:cNvGrpSpPr>
          <p:nvPr/>
        </p:nvGrpSpPr>
        <p:grpSpPr bwMode="auto">
          <a:xfrm>
            <a:off x="2449486" y="2464202"/>
            <a:ext cx="323850" cy="366713"/>
            <a:chOff x="271" y="3300"/>
            <a:chExt cx="204" cy="231"/>
          </a:xfrm>
        </p:grpSpPr>
        <p:sp>
          <p:nvSpPr>
            <p:cNvPr id="20" name="Oval 44"/>
            <p:cNvSpPr>
              <a:spLocks noChangeArrowheads="1"/>
            </p:cNvSpPr>
            <p:nvPr/>
          </p:nvSpPr>
          <p:spPr bwMode="auto">
            <a:xfrm>
              <a:off x="280" y="3328"/>
              <a:ext cx="184" cy="184"/>
            </a:xfrm>
            <a:prstGeom prst="ellipse">
              <a:avLst/>
            </a:prstGeom>
            <a:noFill/>
            <a:ln w="38100">
              <a:solidFill>
                <a:schemeClr val="tx2"/>
              </a:solidFill>
              <a:round/>
              <a:headEnd/>
              <a:tailEnd/>
            </a:ln>
            <a:effectLst/>
          </p:spPr>
          <p:txBody>
            <a:bodyPr wrap="none" anchor="ctr">
              <a:prstTxWarp prst="textNoShape">
                <a:avLst/>
              </a:prstTxWarp>
            </a:bodyPr>
            <a:lstStyle/>
            <a:p>
              <a:endParaRPr lang="en-US"/>
            </a:p>
          </p:txBody>
        </p:sp>
        <p:sp>
          <p:nvSpPr>
            <p:cNvPr id="21" name="Text Box 46"/>
            <p:cNvSpPr txBox="1">
              <a:spLocks noChangeArrowheads="1"/>
            </p:cNvSpPr>
            <p:nvPr/>
          </p:nvSpPr>
          <p:spPr bwMode="auto">
            <a:xfrm>
              <a:off x="271" y="3300"/>
              <a:ext cx="204" cy="231"/>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a:t>d</a:t>
              </a:r>
            </a:p>
          </p:txBody>
        </p:sp>
      </p:grpSp>
      <p:sp>
        <p:nvSpPr>
          <p:cNvPr id="22" name="Oval 50"/>
          <p:cNvSpPr>
            <a:spLocks noChangeArrowheads="1"/>
          </p:cNvSpPr>
          <p:nvPr/>
        </p:nvSpPr>
        <p:spPr bwMode="auto">
          <a:xfrm>
            <a:off x="4533873" y="1581552"/>
            <a:ext cx="1397000" cy="1346200"/>
          </a:xfrm>
          <a:prstGeom prst="ellipse">
            <a:avLst/>
          </a:prstGeom>
          <a:noFill/>
          <a:ln w="9525">
            <a:solidFill>
              <a:srgbClr val="FF33CC"/>
            </a:solidFill>
            <a:round/>
            <a:headEnd/>
            <a:tailEnd/>
          </a:ln>
          <a:effectLst/>
        </p:spPr>
        <p:txBody>
          <a:bodyPr wrap="none" anchor="ctr">
            <a:prstTxWarp prst="textNoShape">
              <a:avLst/>
            </a:prstTxWarp>
          </a:bodyPr>
          <a:lstStyle/>
          <a:p>
            <a:pPr algn="ctr"/>
            <a:endParaRPr lang="fr-FR" sz="1800"/>
          </a:p>
        </p:txBody>
      </p:sp>
      <p:grpSp>
        <p:nvGrpSpPr>
          <p:cNvPr id="23" name="Group 51"/>
          <p:cNvGrpSpPr>
            <a:grpSpLocks/>
          </p:cNvGrpSpPr>
          <p:nvPr/>
        </p:nvGrpSpPr>
        <p:grpSpPr bwMode="auto">
          <a:xfrm>
            <a:off x="5091086" y="1676802"/>
            <a:ext cx="325437" cy="366713"/>
            <a:chOff x="415" y="3004"/>
            <a:chExt cx="205" cy="231"/>
          </a:xfrm>
        </p:grpSpPr>
        <p:sp>
          <p:nvSpPr>
            <p:cNvPr id="24" name="Text Box 52"/>
            <p:cNvSpPr txBox="1">
              <a:spLocks noChangeArrowheads="1"/>
            </p:cNvSpPr>
            <p:nvPr/>
          </p:nvSpPr>
          <p:spPr bwMode="auto">
            <a:xfrm>
              <a:off x="415" y="3004"/>
              <a:ext cx="205" cy="231"/>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a:t>u</a:t>
              </a:r>
            </a:p>
          </p:txBody>
        </p:sp>
        <p:sp>
          <p:nvSpPr>
            <p:cNvPr id="25" name="Oval 53"/>
            <p:cNvSpPr>
              <a:spLocks noChangeArrowheads="1"/>
            </p:cNvSpPr>
            <p:nvPr/>
          </p:nvSpPr>
          <p:spPr bwMode="auto">
            <a:xfrm>
              <a:off x="416" y="3040"/>
              <a:ext cx="184" cy="184"/>
            </a:xfrm>
            <a:prstGeom prst="ellipse">
              <a:avLst/>
            </a:prstGeom>
            <a:noFill/>
            <a:ln w="38100">
              <a:solidFill>
                <a:srgbClr val="E71919"/>
              </a:solidFill>
              <a:round/>
              <a:headEnd/>
              <a:tailEnd/>
            </a:ln>
            <a:effectLst/>
          </p:spPr>
          <p:txBody>
            <a:bodyPr wrap="none" anchor="ctr">
              <a:prstTxWarp prst="textNoShape">
                <a:avLst/>
              </a:prstTxWarp>
            </a:bodyPr>
            <a:lstStyle/>
            <a:p>
              <a:endParaRPr lang="en-US"/>
            </a:p>
          </p:txBody>
        </p:sp>
      </p:grpSp>
      <p:grpSp>
        <p:nvGrpSpPr>
          <p:cNvPr id="26" name="Group 54"/>
          <p:cNvGrpSpPr>
            <a:grpSpLocks/>
          </p:cNvGrpSpPr>
          <p:nvPr/>
        </p:nvGrpSpPr>
        <p:grpSpPr bwMode="auto">
          <a:xfrm>
            <a:off x="5091086" y="2070502"/>
            <a:ext cx="323850" cy="366713"/>
            <a:chOff x="575" y="3292"/>
            <a:chExt cx="204" cy="231"/>
          </a:xfrm>
        </p:grpSpPr>
        <p:sp>
          <p:nvSpPr>
            <p:cNvPr id="27" name="Text Box 55"/>
            <p:cNvSpPr txBox="1">
              <a:spLocks noChangeArrowheads="1"/>
            </p:cNvSpPr>
            <p:nvPr/>
          </p:nvSpPr>
          <p:spPr bwMode="auto">
            <a:xfrm>
              <a:off x="575" y="3292"/>
              <a:ext cx="204" cy="231"/>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a:t>d</a:t>
              </a:r>
            </a:p>
          </p:txBody>
        </p:sp>
        <p:sp>
          <p:nvSpPr>
            <p:cNvPr id="28" name="Oval 56"/>
            <p:cNvSpPr>
              <a:spLocks noChangeArrowheads="1"/>
            </p:cNvSpPr>
            <p:nvPr/>
          </p:nvSpPr>
          <p:spPr bwMode="auto">
            <a:xfrm>
              <a:off x="576" y="3320"/>
              <a:ext cx="184" cy="184"/>
            </a:xfrm>
            <a:prstGeom prst="ellipse">
              <a:avLst/>
            </a:prstGeom>
            <a:noFill/>
            <a:ln w="38100">
              <a:solidFill>
                <a:srgbClr val="009900"/>
              </a:solidFill>
              <a:round/>
              <a:headEnd/>
              <a:tailEnd/>
            </a:ln>
            <a:effectLst/>
          </p:spPr>
          <p:txBody>
            <a:bodyPr wrap="none" anchor="ctr">
              <a:prstTxWarp prst="textNoShape">
                <a:avLst/>
              </a:prstTxWarp>
            </a:bodyPr>
            <a:lstStyle/>
            <a:p>
              <a:endParaRPr lang="en-US"/>
            </a:p>
          </p:txBody>
        </p:sp>
      </p:grpSp>
      <p:grpSp>
        <p:nvGrpSpPr>
          <p:cNvPr id="29" name="Group 57"/>
          <p:cNvGrpSpPr>
            <a:grpSpLocks/>
          </p:cNvGrpSpPr>
          <p:nvPr/>
        </p:nvGrpSpPr>
        <p:grpSpPr bwMode="auto">
          <a:xfrm>
            <a:off x="5078386" y="2464202"/>
            <a:ext cx="325437" cy="366713"/>
            <a:chOff x="271" y="3300"/>
            <a:chExt cx="205" cy="231"/>
          </a:xfrm>
        </p:grpSpPr>
        <p:sp>
          <p:nvSpPr>
            <p:cNvPr id="30" name="Oval 58"/>
            <p:cNvSpPr>
              <a:spLocks noChangeArrowheads="1"/>
            </p:cNvSpPr>
            <p:nvPr/>
          </p:nvSpPr>
          <p:spPr bwMode="auto">
            <a:xfrm>
              <a:off x="280" y="3328"/>
              <a:ext cx="184" cy="184"/>
            </a:xfrm>
            <a:prstGeom prst="ellipse">
              <a:avLst/>
            </a:prstGeom>
            <a:noFill/>
            <a:ln w="38100">
              <a:solidFill>
                <a:schemeClr val="tx2"/>
              </a:solidFill>
              <a:round/>
              <a:headEnd/>
              <a:tailEnd/>
            </a:ln>
            <a:effectLst/>
          </p:spPr>
          <p:txBody>
            <a:bodyPr wrap="none" anchor="ctr">
              <a:prstTxWarp prst="textNoShape">
                <a:avLst/>
              </a:prstTxWarp>
            </a:bodyPr>
            <a:lstStyle/>
            <a:p>
              <a:endParaRPr lang="en-US"/>
            </a:p>
          </p:txBody>
        </p:sp>
        <p:sp>
          <p:nvSpPr>
            <p:cNvPr id="31" name="Text Box 59"/>
            <p:cNvSpPr txBox="1">
              <a:spLocks noChangeArrowheads="1"/>
            </p:cNvSpPr>
            <p:nvPr/>
          </p:nvSpPr>
          <p:spPr bwMode="auto">
            <a:xfrm>
              <a:off x="271" y="3300"/>
              <a:ext cx="205" cy="231"/>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a:t>u</a:t>
              </a:r>
            </a:p>
          </p:txBody>
        </p:sp>
      </p:grpSp>
      <p:sp>
        <p:nvSpPr>
          <p:cNvPr id="32" name="Line 61"/>
          <p:cNvSpPr>
            <a:spLocks noChangeShapeType="1"/>
          </p:cNvSpPr>
          <p:nvPr/>
        </p:nvSpPr>
        <p:spPr bwMode="auto">
          <a:xfrm>
            <a:off x="2755873" y="2254652"/>
            <a:ext cx="2336800" cy="0"/>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en-US"/>
          </a:p>
        </p:txBody>
      </p:sp>
      <p:sp>
        <p:nvSpPr>
          <p:cNvPr id="33" name="Oval 63"/>
          <p:cNvSpPr>
            <a:spLocks noChangeArrowheads="1"/>
          </p:cNvSpPr>
          <p:nvPr/>
        </p:nvSpPr>
        <p:spPr bwMode="auto">
          <a:xfrm>
            <a:off x="5143473" y="3156352"/>
            <a:ext cx="342900" cy="342900"/>
          </a:xfrm>
          <a:prstGeom prst="ellipse">
            <a:avLst/>
          </a:prstGeom>
          <a:noFill/>
          <a:ln w="9525">
            <a:solidFill>
              <a:srgbClr val="FF33CC"/>
            </a:solidFill>
            <a:round/>
            <a:headEnd/>
            <a:tailEnd/>
          </a:ln>
          <a:effectLst/>
        </p:spPr>
        <p:txBody>
          <a:bodyPr wrap="none" anchor="ctr">
            <a:prstTxWarp prst="textNoShape">
              <a:avLst/>
            </a:prstTxWarp>
          </a:bodyPr>
          <a:lstStyle/>
          <a:p>
            <a:pPr algn="ctr"/>
            <a:endParaRPr lang="fr-FR" sz="1800"/>
          </a:p>
        </p:txBody>
      </p:sp>
      <p:sp>
        <p:nvSpPr>
          <p:cNvPr id="34" name="Oval 64"/>
          <p:cNvSpPr>
            <a:spLocks noChangeArrowheads="1"/>
          </p:cNvSpPr>
          <p:nvPr/>
        </p:nvSpPr>
        <p:spPr bwMode="auto">
          <a:xfrm>
            <a:off x="5130773" y="3664352"/>
            <a:ext cx="342900" cy="342900"/>
          </a:xfrm>
          <a:prstGeom prst="ellipse">
            <a:avLst/>
          </a:prstGeom>
          <a:noFill/>
          <a:ln w="9525">
            <a:solidFill>
              <a:srgbClr val="FF33CC"/>
            </a:solidFill>
            <a:round/>
            <a:headEnd/>
            <a:tailEnd/>
          </a:ln>
          <a:effectLst/>
        </p:spPr>
        <p:txBody>
          <a:bodyPr wrap="none" anchor="ctr">
            <a:prstTxWarp prst="textNoShape">
              <a:avLst/>
            </a:prstTxWarp>
          </a:bodyPr>
          <a:lstStyle/>
          <a:p>
            <a:pPr algn="ctr"/>
            <a:endParaRPr lang="fr-FR" sz="1800"/>
          </a:p>
        </p:txBody>
      </p:sp>
      <p:sp>
        <p:nvSpPr>
          <p:cNvPr id="35" name="Text Box 66"/>
          <p:cNvSpPr txBox="1">
            <a:spLocks noChangeArrowheads="1"/>
          </p:cNvSpPr>
          <p:nvPr/>
        </p:nvSpPr>
        <p:spPr bwMode="auto">
          <a:xfrm>
            <a:off x="5141886" y="3124602"/>
            <a:ext cx="387350" cy="366713"/>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a:t>e</a:t>
            </a:r>
            <a:r>
              <a:rPr lang="en-US" sz="1800" baseline="30000"/>
              <a:t>-</a:t>
            </a:r>
          </a:p>
        </p:txBody>
      </p:sp>
      <p:sp>
        <p:nvSpPr>
          <p:cNvPr id="36" name="Text Box 67"/>
          <p:cNvSpPr txBox="1">
            <a:spLocks noChangeArrowheads="1"/>
          </p:cNvSpPr>
          <p:nvPr/>
        </p:nvSpPr>
        <p:spPr bwMode="auto">
          <a:xfrm>
            <a:off x="5167286" y="3659590"/>
            <a:ext cx="300037" cy="366712"/>
          </a:xfrm>
          <a:prstGeom prst="rect">
            <a:avLst/>
          </a:prstGeom>
          <a:noFill/>
          <a:ln w="28575">
            <a:noFill/>
            <a:miter lim="800000"/>
            <a:headEnd/>
            <a:tailEnd/>
          </a:ln>
          <a:effectLst/>
        </p:spPr>
        <p:txBody>
          <a:bodyPr wrap="none" lIns="90000" tIns="46800" rIns="90000" bIns="46800">
            <a:prstTxWarp prst="textNoShape">
              <a:avLst/>
            </a:prstTxWarp>
            <a:spAutoFit/>
          </a:bodyPr>
          <a:lstStyle/>
          <a:p>
            <a:r>
              <a:rPr lang="en-US" sz="1800">
                <a:sym typeface="Symbol" charset="2"/>
              </a:rPr>
              <a:t></a:t>
            </a:r>
          </a:p>
        </p:txBody>
      </p:sp>
      <p:sp>
        <p:nvSpPr>
          <p:cNvPr id="37" name="Line 68"/>
          <p:cNvSpPr>
            <a:spLocks noChangeShapeType="1"/>
          </p:cNvSpPr>
          <p:nvPr/>
        </p:nvSpPr>
        <p:spPr bwMode="auto">
          <a:xfrm>
            <a:off x="5245073" y="3765952"/>
            <a:ext cx="127000" cy="0"/>
          </a:xfrm>
          <a:prstGeom prst="line">
            <a:avLst/>
          </a:prstGeom>
          <a:noFill/>
          <a:ln w="28575">
            <a:solidFill>
              <a:schemeClr val="tx1"/>
            </a:solidFill>
            <a:round/>
            <a:headEnd/>
            <a:tailEnd/>
          </a:ln>
          <a:effectLst/>
        </p:spPr>
        <p:txBody>
          <a:bodyPr lIns="90000" tIns="46800" rIns="90000" bIns="46800">
            <a:prstTxWarp prst="textNoShape">
              <a:avLst/>
            </a:prstTxWarp>
            <a:spAutoFit/>
          </a:bodyPr>
          <a:lstStyle/>
          <a:p>
            <a:endParaRPr lang="en-US"/>
          </a:p>
        </p:txBody>
      </p:sp>
      <p:grpSp>
        <p:nvGrpSpPr>
          <p:cNvPr id="38" name="Group 81"/>
          <p:cNvGrpSpPr>
            <a:grpSpLocks/>
          </p:cNvGrpSpPr>
          <p:nvPr/>
        </p:nvGrpSpPr>
        <p:grpSpPr bwMode="auto">
          <a:xfrm>
            <a:off x="1904973" y="1581812"/>
            <a:ext cx="4025900" cy="2235200"/>
            <a:chOff x="232" y="2528"/>
            <a:chExt cx="2536" cy="1408"/>
          </a:xfrm>
        </p:grpSpPr>
        <p:grpSp>
          <p:nvGrpSpPr>
            <p:cNvPr id="39" name="Group 76"/>
            <p:cNvGrpSpPr>
              <a:grpSpLocks/>
            </p:cNvGrpSpPr>
            <p:nvPr/>
          </p:nvGrpSpPr>
          <p:grpSpPr bwMode="auto">
            <a:xfrm>
              <a:off x="232" y="2528"/>
              <a:ext cx="2536" cy="1408"/>
              <a:chOff x="224" y="2528"/>
              <a:chExt cx="2536" cy="1408"/>
            </a:xfrm>
          </p:grpSpPr>
          <p:sp>
            <p:nvSpPr>
              <p:cNvPr id="41" name="Line 72"/>
              <p:cNvSpPr>
                <a:spLocks noChangeShapeType="1"/>
              </p:cNvSpPr>
              <p:nvPr/>
            </p:nvSpPr>
            <p:spPr bwMode="auto">
              <a:xfrm>
                <a:off x="1008" y="3192"/>
                <a:ext cx="1224" cy="440"/>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en-US"/>
              </a:p>
            </p:txBody>
          </p:sp>
          <p:sp>
            <p:nvSpPr>
              <p:cNvPr id="42" name="Line 73"/>
              <p:cNvSpPr>
                <a:spLocks noChangeShapeType="1"/>
              </p:cNvSpPr>
              <p:nvPr/>
            </p:nvSpPr>
            <p:spPr bwMode="auto">
              <a:xfrm>
                <a:off x="848" y="3352"/>
                <a:ext cx="1392" cy="584"/>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en-US"/>
              </a:p>
            </p:txBody>
          </p:sp>
          <p:sp>
            <p:nvSpPr>
              <p:cNvPr id="43" name="Oval 74"/>
              <p:cNvSpPr>
                <a:spLocks noChangeArrowheads="1"/>
              </p:cNvSpPr>
              <p:nvPr/>
            </p:nvSpPr>
            <p:spPr bwMode="auto">
              <a:xfrm>
                <a:off x="224" y="2528"/>
                <a:ext cx="880" cy="848"/>
              </a:xfrm>
              <a:prstGeom prst="ellipse">
                <a:avLst/>
              </a:prstGeom>
              <a:solidFill>
                <a:srgbClr val="990099"/>
              </a:solidFill>
              <a:ln w="9525">
                <a:solidFill>
                  <a:srgbClr val="990099"/>
                </a:solidFill>
                <a:round/>
                <a:headEnd/>
                <a:tailEnd/>
              </a:ln>
              <a:effectLst/>
            </p:spPr>
            <p:txBody>
              <a:bodyPr wrap="none" anchor="ctr">
                <a:prstTxWarp prst="textNoShape">
                  <a:avLst/>
                </a:prstTxWarp>
              </a:bodyPr>
              <a:lstStyle/>
              <a:p>
                <a:pPr algn="ctr"/>
                <a:endParaRPr lang="fr-FR" sz="1800"/>
              </a:p>
            </p:txBody>
          </p:sp>
          <p:sp>
            <p:nvSpPr>
              <p:cNvPr id="44" name="Oval 75"/>
              <p:cNvSpPr>
                <a:spLocks noChangeArrowheads="1"/>
              </p:cNvSpPr>
              <p:nvPr/>
            </p:nvSpPr>
            <p:spPr bwMode="auto">
              <a:xfrm>
                <a:off x="1880" y="2528"/>
                <a:ext cx="880" cy="848"/>
              </a:xfrm>
              <a:prstGeom prst="ellipse">
                <a:avLst/>
              </a:prstGeom>
              <a:solidFill>
                <a:srgbClr val="FF33CC"/>
              </a:solidFill>
              <a:ln w="9525">
                <a:solidFill>
                  <a:srgbClr val="990099"/>
                </a:solidFill>
                <a:round/>
                <a:headEnd/>
                <a:tailEnd/>
              </a:ln>
              <a:effectLst/>
            </p:spPr>
            <p:txBody>
              <a:bodyPr wrap="none" anchor="ctr">
                <a:prstTxWarp prst="textNoShape">
                  <a:avLst/>
                </a:prstTxWarp>
              </a:bodyPr>
              <a:lstStyle/>
              <a:p>
                <a:pPr algn="ctr"/>
                <a:endParaRPr lang="fr-FR" sz="1800"/>
              </a:p>
            </p:txBody>
          </p:sp>
        </p:grpSp>
        <p:sp>
          <p:nvSpPr>
            <p:cNvPr id="40" name="Line 80"/>
            <p:cNvSpPr>
              <a:spLocks noChangeShapeType="1"/>
            </p:cNvSpPr>
            <p:nvPr/>
          </p:nvSpPr>
          <p:spPr bwMode="auto">
            <a:xfrm>
              <a:off x="1112" y="2952"/>
              <a:ext cx="776" cy="0"/>
            </a:xfrm>
            <a:prstGeom prst="line">
              <a:avLst/>
            </a:prstGeom>
            <a:noFill/>
            <a:ln w="28575">
              <a:solidFill>
                <a:schemeClr val="tx2"/>
              </a:solidFill>
              <a:round/>
              <a:headEnd/>
              <a:tailEnd type="triangle" w="med" len="med"/>
            </a:ln>
            <a:effectLst/>
          </p:spPr>
          <p:txBody>
            <a:bodyPr lIns="90000" tIns="46800" rIns="90000" bIns="46800">
              <a:prstTxWarp prst="textNoShape">
                <a:avLst/>
              </a:prstTxWarp>
              <a:spAutoFit/>
            </a:bodyPr>
            <a:lstStyle/>
            <a:p>
              <a:endParaRPr lang="en-US"/>
            </a:p>
          </p:txBody>
        </p:sp>
      </p:grpSp>
      <p:sp>
        <p:nvSpPr>
          <p:cNvPr id="45" name="Text Box 82"/>
          <p:cNvSpPr txBox="1">
            <a:spLocks noChangeArrowheads="1"/>
          </p:cNvSpPr>
          <p:nvPr/>
        </p:nvSpPr>
        <p:spPr bwMode="auto">
          <a:xfrm>
            <a:off x="2089653" y="2853243"/>
            <a:ext cx="3774763" cy="371513"/>
          </a:xfrm>
          <a:prstGeom prst="rect">
            <a:avLst/>
          </a:prstGeom>
          <a:noFill/>
          <a:ln w="28575">
            <a:noFill/>
            <a:miter lim="800000"/>
            <a:headEnd/>
            <a:tailEnd/>
          </a:ln>
          <a:effectLst/>
        </p:spPr>
        <p:txBody>
          <a:bodyPr wrap="square" lIns="90000" tIns="46800" rIns="90000" bIns="46800">
            <a:prstTxWarp prst="textNoShape">
              <a:avLst/>
            </a:prstTxWarp>
            <a:spAutoFit/>
          </a:bodyPr>
          <a:lstStyle/>
          <a:p>
            <a:r>
              <a:rPr lang="en-US" sz="1800" b="1" dirty="0">
                <a:solidFill>
                  <a:srgbClr val="000099"/>
                </a:solidFill>
                <a:latin typeface="Tahoma"/>
                <a:cs typeface="Tahoma"/>
              </a:rPr>
              <a:t>Neutron                   </a:t>
            </a:r>
            <a:r>
              <a:rPr lang="en-US" sz="1800" b="1" dirty="0" smtClean="0">
                <a:solidFill>
                  <a:srgbClr val="000099"/>
                </a:solidFill>
                <a:latin typeface="Tahoma"/>
                <a:cs typeface="Tahoma"/>
              </a:rPr>
              <a:t>        </a:t>
            </a:r>
            <a:r>
              <a:rPr lang="en-US" sz="1800" b="1" dirty="0">
                <a:solidFill>
                  <a:srgbClr val="000099"/>
                </a:solidFill>
                <a:latin typeface="Tahoma"/>
                <a:cs typeface="Tahoma"/>
              </a:rPr>
              <a:t>Proton</a:t>
            </a:r>
          </a:p>
        </p:txBody>
      </p:sp>
      <p:sp>
        <p:nvSpPr>
          <p:cNvPr id="46" name="Rectangle 85"/>
          <p:cNvSpPr>
            <a:spLocks noChangeArrowheads="1"/>
          </p:cNvSpPr>
          <p:nvPr/>
        </p:nvSpPr>
        <p:spPr bwMode="auto">
          <a:xfrm>
            <a:off x="0" y="685161"/>
            <a:ext cx="9321800" cy="925511"/>
          </a:xfrm>
          <a:prstGeom prst="rect">
            <a:avLst/>
          </a:prstGeom>
          <a:noFill/>
          <a:ln w="28575">
            <a:noFill/>
            <a:miter lim="800000"/>
            <a:headEnd/>
            <a:tailEnd/>
          </a:ln>
          <a:effectLst/>
        </p:spPr>
        <p:txBody>
          <a:bodyPr wrap="square" lIns="90000" tIns="46800" rIns="90000" bIns="46800" anchor="ctr">
            <a:prstTxWarp prst="textNoShape">
              <a:avLst/>
            </a:prstTxWarp>
            <a:spAutoFit/>
          </a:bodyPr>
          <a:lstStyle/>
          <a:p>
            <a:r>
              <a:rPr lang="fr-FR" sz="1800" b="1" dirty="0">
                <a:solidFill>
                  <a:srgbClr val="000099"/>
                </a:solidFill>
                <a:latin typeface="Tahoma"/>
                <a:cs typeface="Tahoma"/>
              </a:rPr>
              <a:t>Radioactivité: Phénomène physique naturel au cours duquel des noyaux atomiques instables, se transforment spontanément en dégageant de l'énergie sous forme de rayonnements divers. </a:t>
            </a:r>
          </a:p>
        </p:txBody>
      </p:sp>
      <p:sp>
        <p:nvSpPr>
          <p:cNvPr id="52" name="Text Box 12"/>
          <p:cNvSpPr txBox="1">
            <a:spLocks noChangeArrowheads="1"/>
          </p:cNvSpPr>
          <p:nvPr/>
        </p:nvSpPr>
        <p:spPr bwMode="auto">
          <a:xfrm>
            <a:off x="303213" y="4010898"/>
            <a:ext cx="6311900" cy="400110"/>
          </a:xfrm>
          <a:prstGeom prst="rect">
            <a:avLst/>
          </a:prstGeom>
          <a:noFill/>
          <a:ln w="12700">
            <a:noFill/>
            <a:miter lim="800000"/>
            <a:headEnd type="none" w="sm" len="sm"/>
            <a:tailEnd type="none" w="sm" len="sm"/>
          </a:ln>
          <a:effectLst/>
        </p:spPr>
        <p:txBody>
          <a:bodyPr wrap="square">
            <a:prstTxWarp prst="textNoShape">
              <a:avLst/>
            </a:prstTxWarp>
            <a:spAutoFit/>
          </a:bodyPr>
          <a:lstStyle/>
          <a:p>
            <a:pPr>
              <a:spcBef>
                <a:spcPct val="50000"/>
              </a:spcBef>
            </a:pPr>
            <a:r>
              <a:rPr lang="fr-FR" sz="2000" b="1" dirty="0" smtClean="0">
                <a:solidFill>
                  <a:srgbClr val="000099"/>
                </a:solidFill>
                <a:latin typeface="Tahoma"/>
                <a:cs typeface="Tahoma"/>
              </a:rPr>
              <a:t>Un neutron (libre) se désintègre après 15 min </a:t>
            </a:r>
            <a:endParaRPr lang="fr-FR" sz="2000" b="1" dirty="0">
              <a:solidFill>
                <a:srgbClr val="000099"/>
              </a:solidFill>
              <a:latin typeface="Tahoma"/>
              <a:cs typeface="Tahoma"/>
            </a:endParaRPr>
          </a:p>
        </p:txBody>
      </p:sp>
      <p:sp>
        <p:nvSpPr>
          <p:cNvPr id="53" name="Text Box 36"/>
          <p:cNvSpPr txBox="1">
            <a:spLocks noChangeArrowheads="1"/>
          </p:cNvSpPr>
          <p:nvPr/>
        </p:nvSpPr>
        <p:spPr bwMode="auto">
          <a:xfrm>
            <a:off x="152399" y="5786475"/>
            <a:ext cx="7057798" cy="1061829"/>
          </a:xfrm>
          <a:prstGeom prst="rect">
            <a:avLst/>
          </a:prstGeom>
          <a:noFill/>
          <a:ln w="12700">
            <a:noFill/>
            <a:miter lim="800000"/>
            <a:headEnd type="none" w="sm" len="sm"/>
            <a:tailEnd type="none" w="sm" len="sm"/>
          </a:ln>
          <a:effectLst/>
        </p:spPr>
        <p:txBody>
          <a:bodyPr wrap="square">
            <a:prstTxWarp prst="textNoShape">
              <a:avLst/>
            </a:prstTxWarp>
            <a:spAutoFit/>
          </a:bodyPr>
          <a:lstStyle/>
          <a:p>
            <a:pPr algn="l">
              <a:spcBef>
                <a:spcPct val="50000"/>
              </a:spcBef>
            </a:pPr>
            <a:r>
              <a:rPr lang="fr-FR" b="1" dirty="0" smtClean="0">
                <a:solidFill>
                  <a:srgbClr val="000099"/>
                </a:solidFill>
                <a:latin typeface="Tahoma"/>
                <a:cs typeface="Tahoma"/>
              </a:rPr>
              <a:t>C’est un temps très long!!! (15min est une éternité en physique des particules!) </a:t>
            </a:r>
            <a:r>
              <a:rPr lang="fr-FR" b="1" dirty="0" err="1" smtClean="0">
                <a:solidFill>
                  <a:srgbClr val="000099"/>
                </a:solidFill>
                <a:latin typeface="Tahoma"/>
                <a:cs typeface="Tahoma"/>
                <a:sym typeface="Symbol" charset="2"/>
              </a:rPr>
              <a:t></a:t>
            </a:r>
            <a:r>
              <a:rPr lang="fr-FR" b="1" dirty="0" smtClean="0">
                <a:solidFill>
                  <a:srgbClr val="000099"/>
                </a:solidFill>
                <a:latin typeface="Tahoma"/>
                <a:cs typeface="Tahoma"/>
                <a:sym typeface="Symbol" charset="2"/>
              </a:rPr>
              <a:t> “faible”</a:t>
            </a:r>
            <a:endParaRPr lang="fr-FR" b="1" dirty="0" smtClean="0">
              <a:solidFill>
                <a:srgbClr val="000099"/>
              </a:solidFill>
              <a:latin typeface="Tahoma"/>
              <a:cs typeface="Tahoma"/>
            </a:endParaRPr>
          </a:p>
          <a:p>
            <a:pPr algn="l">
              <a:spcBef>
                <a:spcPct val="50000"/>
              </a:spcBef>
            </a:pPr>
            <a:r>
              <a:rPr lang="fr-FR" b="1" dirty="0" smtClean="0">
                <a:solidFill>
                  <a:srgbClr val="000099"/>
                </a:solidFill>
                <a:latin typeface="Tahoma"/>
                <a:cs typeface="Tahoma"/>
              </a:rPr>
              <a:t>             sans ces interactions faibles le soleil s’éteindrait!</a:t>
            </a:r>
            <a:endParaRPr lang="fr-FR" b="1" dirty="0">
              <a:solidFill>
                <a:srgbClr val="000099"/>
              </a:solidFill>
              <a:latin typeface="Tahoma"/>
              <a:cs typeface="Tahoma"/>
            </a:endParaRPr>
          </a:p>
        </p:txBody>
      </p:sp>
      <p:pic>
        <p:nvPicPr>
          <p:cNvPr id="54" name="Picture 37" descr="sun"/>
          <p:cNvPicPr>
            <a:picLocks noChangeAspect="1" noChangeArrowheads="1"/>
          </p:cNvPicPr>
          <p:nvPr/>
        </p:nvPicPr>
        <p:blipFill>
          <a:blip r:embed="rId3"/>
          <a:srcRect/>
          <a:stretch>
            <a:fillRect/>
          </a:stretch>
        </p:blipFill>
        <p:spPr bwMode="auto">
          <a:xfrm>
            <a:off x="6636806" y="4346632"/>
            <a:ext cx="2447925" cy="1973262"/>
          </a:xfrm>
          <a:prstGeom prst="rect">
            <a:avLst/>
          </a:prstGeom>
          <a:noFill/>
        </p:spPr>
      </p:pic>
      <p:sp>
        <p:nvSpPr>
          <p:cNvPr id="49" name="Text Box 6"/>
          <p:cNvSpPr txBox="1">
            <a:spLocks noChangeArrowheads="1"/>
          </p:cNvSpPr>
          <p:nvPr/>
        </p:nvSpPr>
        <p:spPr bwMode="auto">
          <a:xfrm>
            <a:off x="6251448" y="2241219"/>
            <a:ext cx="2431949" cy="400110"/>
          </a:xfrm>
          <a:prstGeom prst="rect">
            <a:avLst/>
          </a:prstGeom>
          <a:noFill/>
          <a:ln w="28575">
            <a:solidFill>
              <a:schemeClr val="tx1"/>
            </a:solidFill>
            <a:miter lim="800000"/>
            <a:headEnd/>
            <a:tailEnd/>
          </a:ln>
          <a:effectLst/>
        </p:spPr>
        <p:txBody>
          <a:bodyPr wrap="square">
            <a:prstTxWarp prst="textNoShape">
              <a:avLst/>
            </a:prstTxWarp>
            <a:spAutoFit/>
          </a:bodyPr>
          <a:lstStyle/>
          <a:p>
            <a:pPr algn="ctr">
              <a:spcBef>
                <a:spcPct val="50000"/>
              </a:spcBef>
            </a:pPr>
            <a:r>
              <a:rPr lang="fr-FR" sz="2000" dirty="0">
                <a:latin typeface="Tahoma"/>
                <a:cs typeface="Tahoma"/>
              </a:rPr>
              <a:t>Médiateurs:</a:t>
            </a:r>
            <a:r>
              <a:rPr lang="fr-FR" sz="2000" dirty="0" smtClean="0">
                <a:latin typeface="Tahoma"/>
                <a:cs typeface="Tahoma"/>
              </a:rPr>
              <a:t> </a:t>
            </a:r>
            <a:r>
              <a:rPr lang="fr-FR" sz="2000" b="1" dirty="0" smtClean="0">
                <a:solidFill>
                  <a:srgbClr val="FF0000"/>
                </a:solidFill>
                <a:latin typeface="Tahoma"/>
                <a:cs typeface="Tahoma"/>
              </a:rPr>
              <a:t>W/Z </a:t>
            </a:r>
            <a:endParaRPr lang="fr-FR" sz="2000" b="1" dirty="0">
              <a:solidFill>
                <a:srgbClr val="FF0000"/>
              </a:solidFill>
              <a:latin typeface="Tahoma"/>
              <a:cs typeface="Tahoma"/>
            </a:endParaRPr>
          </a:p>
        </p:txBody>
      </p:sp>
      <p:pic>
        <p:nvPicPr>
          <p:cNvPr id="5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86033"/>
          <a:stretch/>
        </p:blipFill>
        <p:spPr bwMode="auto">
          <a:xfrm>
            <a:off x="326470" y="4490571"/>
            <a:ext cx="833464"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8" name="Slide Number Placeholder 47"/>
          <p:cNvSpPr>
            <a:spLocks noGrp="1"/>
          </p:cNvSpPr>
          <p:nvPr>
            <p:ph type="sldNum" sz="quarter" idx="12"/>
          </p:nvPr>
        </p:nvSpPr>
        <p:spPr/>
        <p:txBody>
          <a:bodyPr/>
          <a:lstStyle/>
          <a:p>
            <a:fld id="{D752DBC4-3753-084B-A85A-391A694AE64B}" type="slidenum">
              <a:rPr lang="en-US" smtClean="0"/>
              <a:pPr/>
              <a:t>16</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8"/>
                                        </p:tgtEl>
                                      </p:cBhvr>
                                    </p:animEffect>
                                    <p:set>
                                      <p:cBhvr>
                                        <p:cTn id="7" dur="1" fill="hold">
                                          <p:stCondLst>
                                            <p:cond delay="1999"/>
                                          </p:stCondLst>
                                        </p:cTn>
                                        <p:tgtEl>
                                          <p:spTgt spid="3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dissolve">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dissolve">
                                      <p:cBhvr>
                                        <p:cTn id="24" dur="5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dissolve">
                                      <p:cBhvr>
                                        <p:cTn id="29" dur="5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dissolve">
                                      <p:cBhvr>
                                        <p:cTn id="34" dur="500"/>
                                        <p:tgtEl>
                                          <p:spTgt spid="5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dissolve">
                                      <p:cBhvr>
                                        <p:cTn id="39" dur="500"/>
                                        <p:tgtEl>
                                          <p:spTgt spid="6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2000"/>
                                        <p:tgtEl>
                                          <p:spTgt spid="49"/>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utoUpdateAnimBg="0"/>
      <p:bldP spid="53" grpId="0"/>
      <p:bldP spid="4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3"/>
          <p:cNvSpPr>
            <a:spLocks noGrp="1" noChangeArrowheads="1"/>
          </p:cNvSpPr>
          <p:nvPr>
            <p:ph type="title"/>
          </p:nvPr>
        </p:nvSpPr>
        <p:spPr>
          <a:xfrm>
            <a:off x="140004" y="25400"/>
            <a:ext cx="8840242" cy="1143000"/>
          </a:xfrm>
        </p:spPr>
        <p:txBody>
          <a:bodyPr>
            <a:normAutofit fontScale="90000"/>
          </a:bodyPr>
          <a:lstStyle/>
          <a:p>
            <a:r>
              <a:rPr lang="fr-FR" dirty="0"/>
              <a:t>La gravité :</a:t>
            </a:r>
            <a:r>
              <a:rPr lang="fr-FR" dirty="0" smtClean="0"/>
              <a:t> </a:t>
            </a:r>
            <a:br>
              <a:rPr lang="fr-FR" dirty="0" smtClean="0"/>
            </a:br>
            <a:r>
              <a:rPr lang="fr-FR" dirty="0" smtClean="0"/>
              <a:t>une </a:t>
            </a:r>
            <a:r>
              <a:rPr lang="fr-FR" dirty="0"/>
              <a:t>interaction à part...</a:t>
            </a:r>
          </a:p>
        </p:txBody>
      </p:sp>
      <p:sp>
        <p:nvSpPr>
          <p:cNvPr id="138248" name="Text Box 8"/>
          <p:cNvSpPr txBox="1">
            <a:spLocks noChangeArrowheads="1"/>
          </p:cNvSpPr>
          <p:nvPr/>
        </p:nvSpPr>
        <p:spPr bwMode="auto">
          <a:xfrm>
            <a:off x="5359400" y="4445000"/>
            <a:ext cx="3429000" cy="112871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2000" dirty="0">
                <a:solidFill>
                  <a:srgbClr val="008000"/>
                </a:solidFill>
                <a:latin typeface="Tahoma"/>
                <a:cs typeface="Tahoma"/>
              </a:rPr>
              <a:t>Portée :</a:t>
            </a:r>
            <a:r>
              <a:rPr lang="fr-FR" sz="2000" dirty="0">
                <a:latin typeface="Tahoma"/>
                <a:cs typeface="Tahoma"/>
              </a:rPr>
              <a:t> </a:t>
            </a:r>
            <a:r>
              <a:rPr lang="fr-FR" sz="2000" dirty="0">
                <a:solidFill>
                  <a:srgbClr val="FF0000"/>
                </a:solidFill>
                <a:latin typeface="Tahoma"/>
                <a:cs typeface="Tahoma"/>
              </a:rPr>
              <a:t>infinie...</a:t>
            </a:r>
            <a:endParaRPr lang="fr-FR" sz="2000" dirty="0">
              <a:solidFill>
                <a:srgbClr val="008000"/>
              </a:solidFill>
              <a:latin typeface="Tahoma"/>
              <a:cs typeface="Tahoma"/>
            </a:endParaRPr>
          </a:p>
          <a:p>
            <a:pPr algn="ctr">
              <a:spcBef>
                <a:spcPct val="50000"/>
              </a:spcBef>
            </a:pPr>
            <a:r>
              <a:rPr lang="fr-FR" sz="2000" dirty="0">
                <a:solidFill>
                  <a:srgbClr val="008000"/>
                </a:solidFill>
                <a:latin typeface="Tahoma"/>
                <a:cs typeface="Tahoma"/>
              </a:rPr>
              <a:t>Médiateur :</a:t>
            </a:r>
            <a:r>
              <a:rPr lang="fr-FR" sz="2000" dirty="0">
                <a:latin typeface="Tahoma"/>
                <a:cs typeface="Tahoma"/>
              </a:rPr>
              <a:t> </a:t>
            </a:r>
            <a:r>
              <a:rPr lang="fr-FR" sz="2000" dirty="0">
                <a:solidFill>
                  <a:srgbClr val="FF0000"/>
                </a:solidFill>
                <a:latin typeface="Tahoma"/>
                <a:cs typeface="Tahoma"/>
              </a:rPr>
              <a:t>graviton ? </a:t>
            </a:r>
            <a:r>
              <a:rPr lang="fr-FR" sz="1800" dirty="0">
                <a:solidFill>
                  <a:srgbClr val="008000"/>
                </a:solidFill>
                <a:latin typeface="Tahoma"/>
                <a:cs typeface="Tahoma"/>
              </a:rPr>
              <a:t>(non encore découvert)</a:t>
            </a:r>
          </a:p>
        </p:txBody>
      </p:sp>
      <p:pic>
        <p:nvPicPr>
          <p:cNvPr id="138249" name="Picture 9"/>
          <p:cNvPicPr>
            <a:picLocks noChangeAspect="1" noChangeArrowheads="1"/>
          </p:cNvPicPr>
          <p:nvPr/>
        </p:nvPicPr>
        <p:blipFill>
          <a:blip r:embed="rId3"/>
          <a:srcRect/>
          <a:stretch>
            <a:fillRect/>
          </a:stretch>
        </p:blipFill>
        <p:spPr bwMode="auto">
          <a:xfrm>
            <a:off x="6346825" y="1168400"/>
            <a:ext cx="1974850" cy="2633663"/>
          </a:xfrm>
          <a:prstGeom prst="rect">
            <a:avLst/>
          </a:prstGeom>
          <a:noFill/>
          <a:ln w="28575">
            <a:noFill/>
            <a:miter lim="800000"/>
            <a:headEnd/>
            <a:tailEnd/>
          </a:ln>
          <a:effectLst/>
        </p:spPr>
      </p:pic>
      <p:pic>
        <p:nvPicPr>
          <p:cNvPr id="138251" name="Picture 11"/>
          <p:cNvPicPr>
            <a:picLocks noChangeAspect="1" noChangeArrowheads="1"/>
          </p:cNvPicPr>
          <p:nvPr/>
        </p:nvPicPr>
        <p:blipFill>
          <a:blip r:embed="rId4"/>
          <a:srcRect/>
          <a:stretch>
            <a:fillRect/>
          </a:stretch>
        </p:blipFill>
        <p:spPr bwMode="auto">
          <a:xfrm>
            <a:off x="439738" y="3536950"/>
            <a:ext cx="4086225" cy="2889250"/>
          </a:xfrm>
          <a:prstGeom prst="rect">
            <a:avLst/>
          </a:prstGeom>
          <a:noFill/>
          <a:ln w="28575">
            <a:noFill/>
            <a:miter lim="800000"/>
            <a:headEnd/>
            <a:tailEnd/>
          </a:ln>
          <a:effectLst/>
        </p:spPr>
      </p:pic>
      <p:sp>
        <p:nvSpPr>
          <p:cNvPr id="138252" name="Rectangle 12"/>
          <p:cNvSpPr>
            <a:spLocks noChangeArrowheads="1"/>
          </p:cNvSpPr>
          <p:nvPr/>
        </p:nvSpPr>
        <p:spPr bwMode="auto">
          <a:xfrm>
            <a:off x="279400" y="1237291"/>
            <a:ext cx="5740400" cy="1941173"/>
          </a:xfrm>
          <a:prstGeom prst="rect">
            <a:avLst/>
          </a:prstGeom>
          <a:noFill/>
          <a:ln w="28575">
            <a:noFill/>
            <a:miter lim="800000"/>
            <a:headEnd/>
            <a:tailEnd/>
          </a:ln>
          <a:effectLst/>
        </p:spPr>
        <p:txBody>
          <a:bodyPr lIns="90000" tIns="46800" rIns="90000" bIns="46800">
            <a:prstTxWarp prst="textNoShape">
              <a:avLst/>
            </a:prstTxWarp>
            <a:spAutoFit/>
          </a:bodyPr>
          <a:lstStyle/>
          <a:p>
            <a:r>
              <a:rPr lang="fr-FR" sz="2000" dirty="0">
                <a:solidFill>
                  <a:srgbClr val="990099"/>
                </a:solidFill>
                <a:latin typeface="Tahoma"/>
                <a:cs typeface="Tahoma"/>
              </a:rPr>
              <a:t>Explique le phénomène de </a:t>
            </a:r>
            <a:r>
              <a:rPr lang="fr-FR" sz="2000" b="1" dirty="0">
                <a:solidFill>
                  <a:srgbClr val="990099"/>
                </a:solidFill>
                <a:latin typeface="Tahoma"/>
                <a:cs typeface="Tahoma"/>
              </a:rPr>
              <a:t>pesanteur </a:t>
            </a:r>
          </a:p>
          <a:p>
            <a:r>
              <a:rPr lang="fr-FR" sz="2000" dirty="0">
                <a:solidFill>
                  <a:srgbClr val="990099"/>
                </a:solidFill>
                <a:latin typeface="Tahoma"/>
                <a:cs typeface="Tahoma"/>
              </a:rPr>
              <a:t>(chute des corps terrestres)</a:t>
            </a:r>
          </a:p>
          <a:p>
            <a:endParaRPr lang="fr-FR" sz="2000" dirty="0">
              <a:solidFill>
                <a:srgbClr val="990099"/>
              </a:solidFill>
              <a:latin typeface="Tahoma"/>
              <a:cs typeface="Tahoma"/>
            </a:endParaRPr>
          </a:p>
          <a:p>
            <a:r>
              <a:rPr lang="fr-FR" sz="2000" dirty="0">
                <a:solidFill>
                  <a:srgbClr val="990099"/>
                </a:solidFill>
                <a:latin typeface="Tahoma"/>
                <a:cs typeface="Tahoma"/>
              </a:rPr>
              <a:t>Explique les orbites des planètes du </a:t>
            </a:r>
            <a:r>
              <a:rPr lang="fr-FR" sz="2000" b="1" dirty="0">
                <a:solidFill>
                  <a:srgbClr val="990099"/>
                </a:solidFill>
                <a:latin typeface="Tahoma"/>
                <a:cs typeface="Tahoma"/>
              </a:rPr>
              <a:t>Système Solaire...</a:t>
            </a:r>
            <a:r>
              <a:rPr lang="fr-FR" sz="2000" dirty="0">
                <a:solidFill>
                  <a:srgbClr val="990099"/>
                </a:solidFill>
                <a:latin typeface="Tahoma"/>
                <a:cs typeface="Tahoma"/>
              </a:rPr>
              <a:t> mais aussi les galaxies et l’évolution de l’Univers !</a:t>
            </a:r>
          </a:p>
        </p:txBody>
      </p:sp>
      <p:sp>
        <p:nvSpPr>
          <p:cNvPr id="4" name="Slide Number Placeholder 3"/>
          <p:cNvSpPr>
            <a:spLocks noGrp="1"/>
          </p:cNvSpPr>
          <p:nvPr>
            <p:ph type="sldNum" sz="quarter" idx="12"/>
          </p:nvPr>
        </p:nvSpPr>
        <p:spPr/>
        <p:txBody>
          <a:bodyPr/>
          <a:lstStyle/>
          <a:p>
            <a:fld id="{D752DBC4-3753-084B-A85A-391A694AE64B}" type="slidenum">
              <a:rPr lang="en-US" smtClean="0"/>
              <a:pPr/>
              <a:t>17</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51737" y="1395025"/>
            <a:ext cx="7906463" cy="2205426"/>
          </a:xfrm>
        </p:spPr>
        <p:txBody>
          <a:bodyPr>
            <a:normAutofit/>
          </a:bodyPr>
          <a:lstStyle/>
          <a:p>
            <a:r>
              <a:rPr lang="fr-FR" dirty="0" smtClean="0"/>
              <a:t>Relation entre les particules élémentaires et notre Univers?</a:t>
            </a:r>
            <a:endParaRPr lang="fr-FR" dirty="0"/>
          </a:p>
        </p:txBody>
      </p:sp>
      <p:sp>
        <p:nvSpPr>
          <p:cNvPr id="4" name="Slide Number Placeholder 3"/>
          <p:cNvSpPr>
            <a:spLocks noGrp="1"/>
          </p:cNvSpPr>
          <p:nvPr>
            <p:ph type="sldNum" sz="quarter" idx="12"/>
          </p:nvPr>
        </p:nvSpPr>
        <p:spPr/>
        <p:txBody>
          <a:bodyPr/>
          <a:lstStyle/>
          <a:p>
            <a:fld id="{D752DBC4-3753-084B-A85A-391A694AE64B}" type="slidenum">
              <a:rPr lang="en-US" smtClean="0"/>
              <a:pPr/>
              <a:t>18</a:t>
            </a:fld>
            <a:r>
              <a:rPr lang="en-US" smtClean="0"/>
              <a:t>/41</a:t>
            </a:r>
            <a:endParaRPr lang="en-US" dirty="0" smtClean="0"/>
          </a:p>
        </p:txBody>
      </p:sp>
    </p:spTree>
    <p:extLst>
      <p:ext uri="{BB962C8B-B14F-4D97-AF65-F5344CB8AC3E}">
        <p14:creationId xmlns:p14="http://schemas.microsoft.com/office/powerpoint/2010/main" val="2266005633"/>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51620"/>
            <a:ext cx="8229600" cy="931569"/>
          </a:xfrm>
        </p:spPr>
        <p:txBody>
          <a:bodyPr/>
          <a:lstStyle/>
          <a:p>
            <a:r>
              <a:rPr lang="fr-FR" cap="none" smtClean="0">
                <a:ea typeface="ＭＳ Ｐゴシック" pitchFamily="17" charset="-128"/>
              </a:rPr>
              <a:t>Pour construire un Univers</a:t>
            </a:r>
          </a:p>
        </p:txBody>
      </p:sp>
      <p:sp>
        <p:nvSpPr>
          <p:cNvPr id="37" name="TextBox 36"/>
          <p:cNvSpPr txBox="1">
            <a:spLocks noChangeArrowheads="1"/>
          </p:cNvSpPr>
          <p:nvPr/>
        </p:nvSpPr>
        <p:spPr bwMode="auto">
          <a:xfrm>
            <a:off x="1066800" y="4572000"/>
            <a:ext cx="1371600" cy="396875"/>
          </a:xfrm>
          <a:prstGeom prst="rect">
            <a:avLst/>
          </a:prstGeom>
          <a:noFill/>
          <a:ln w="9525">
            <a:noFill/>
            <a:miter lim="800000"/>
            <a:headEnd/>
            <a:tailEnd/>
          </a:ln>
        </p:spPr>
        <p:txBody>
          <a:bodyPr>
            <a:spAutoFit/>
          </a:bodyPr>
          <a:lstStyle/>
          <a:p>
            <a:pPr algn="ctr">
              <a:spcBef>
                <a:spcPct val="20000"/>
              </a:spcBef>
              <a:buClr>
                <a:srgbClr val="FFFF00"/>
              </a:buClr>
              <a:buSzPct val="80000"/>
              <a:buFont typeface="Wingdings" pitchFamily="17" charset="2"/>
              <a:buNone/>
            </a:pPr>
            <a:r>
              <a:rPr lang="en-US" sz="2000" b="1">
                <a:solidFill>
                  <a:srgbClr val="000099"/>
                </a:solidFill>
                <a:latin typeface="Tahoma"/>
                <a:cs typeface="Tahoma"/>
              </a:rPr>
              <a:t>protons</a:t>
            </a:r>
          </a:p>
        </p:txBody>
      </p:sp>
      <p:grpSp>
        <p:nvGrpSpPr>
          <p:cNvPr id="2" name="Group 17"/>
          <p:cNvGrpSpPr>
            <a:grpSpLocks/>
          </p:cNvGrpSpPr>
          <p:nvPr/>
        </p:nvGrpSpPr>
        <p:grpSpPr bwMode="auto">
          <a:xfrm>
            <a:off x="838200" y="2590800"/>
            <a:ext cx="1752600" cy="1752600"/>
            <a:chOff x="1752600" y="2667000"/>
            <a:chExt cx="1752600" cy="1752600"/>
          </a:xfrm>
        </p:grpSpPr>
        <p:pic>
          <p:nvPicPr>
            <p:cNvPr id="10266" name="Picture 29" descr="upgif.gif"/>
            <p:cNvPicPr>
              <a:picLocks noChangeAspect="1"/>
            </p:cNvPicPr>
            <p:nvPr/>
          </p:nvPicPr>
          <p:blipFill>
            <a:blip r:embed="rId3"/>
            <a:srcRect/>
            <a:stretch>
              <a:fillRect/>
            </a:stretch>
          </p:blipFill>
          <p:spPr bwMode="auto">
            <a:xfrm>
              <a:off x="2040255" y="3028950"/>
              <a:ext cx="548640" cy="398506"/>
            </a:xfrm>
            <a:prstGeom prst="rect">
              <a:avLst/>
            </a:prstGeom>
            <a:noFill/>
            <a:ln w="9525">
              <a:noFill/>
              <a:miter lim="800000"/>
              <a:headEnd/>
              <a:tailEnd/>
            </a:ln>
          </p:spPr>
        </p:pic>
        <p:pic>
          <p:nvPicPr>
            <p:cNvPr id="10267" name="Picture 32" descr="upgif.gif"/>
            <p:cNvPicPr>
              <a:picLocks noChangeAspect="1"/>
            </p:cNvPicPr>
            <p:nvPr/>
          </p:nvPicPr>
          <p:blipFill>
            <a:blip r:embed="rId3"/>
            <a:srcRect/>
            <a:stretch>
              <a:fillRect/>
            </a:stretch>
          </p:blipFill>
          <p:spPr bwMode="auto">
            <a:xfrm>
              <a:off x="2800350" y="3256776"/>
              <a:ext cx="548640" cy="398506"/>
            </a:xfrm>
            <a:prstGeom prst="rect">
              <a:avLst/>
            </a:prstGeom>
            <a:noFill/>
            <a:ln w="9525">
              <a:noFill/>
              <a:miter lim="800000"/>
              <a:headEnd/>
              <a:tailEnd/>
            </a:ln>
          </p:spPr>
        </p:pic>
        <p:sp>
          <p:nvSpPr>
            <p:cNvPr id="10268" name="Oval 35"/>
            <p:cNvSpPr>
              <a:spLocks noChangeArrowheads="1"/>
            </p:cNvSpPr>
            <p:nvPr/>
          </p:nvSpPr>
          <p:spPr bwMode="auto">
            <a:xfrm>
              <a:off x="1752600" y="2667000"/>
              <a:ext cx="1752600" cy="1752600"/>
            </a:xfrm>
            <a:prstGeom prst="ellipse">
              <a:avLst/>
            </a:prstGeom>
            <a:noFill/>
            <a:ln w="38100">
              <a:solidFill>
                <a:schemeClr val="tx1"/>
              </a:solidFill>
              <a:round/>
              <a:headEnd/>
              <a:tailEnd/>
            </a:ln>
          </p:spPr>
          <p:txBody>
            <a:bodyPr/>
            <a:lstStyle/>
            <a:p>
              <a:pPr algn="r">
                <a:spcBef>
                  <a:spcPct val="20000"/>
                </a:spcBef>
                <a:buClr>
                  <a:srgbClr val="FFFF00"/>
                </a:buClr>
                <a:buSzPct val="80000"/>
                <a:buFont typeface="Wingdings" pitchFamily="17" charset="2"/>
                <a:buNone/>
              </a:pPr>
              <a:endParaRPr lang="en-US"/>
            </a:p>
          </p:txBody>
        </p:sp>
        <p:pic>
          <p:nvPicPr>
            <p:cNvPr id="10269" name="Picture 38" descr="downgif.gif"/>
            <p:cNvPicPr>
              <a:picLocks noChangeAspect="1"/>
            </p:cNvPicPr>
            <p:nvPr/>
          </p:nvPicPr>
          <p:blipFill>
            <a:blip r:embed="rId4"/>
            <a:srcRect/>
            <a:stretch>
              <a:fillRect/>
            </a:stretch>
          </p:blipFill>
          <p:spPr bwMode="auto">
            <a:xfrm>
              <a:off x="2175510" y="3783428"/>
              <a:ext cx="548640" cy="321847"/>
            </a:xfrm>
            <a:prstGeom prst="rect">
              <a:avLst/>
            </a:prstGeom>
            <a:noFill/>
            <a:ln w="9525">
              <a:noFill/>
              <a:miter lim="800000"/>
              <a:headEnd/>
              <a:tailEnd/>
            </a:ln>
          </p:spPr>
        </p:pic>
      </p:grpSp>
      <p:grpSp>
        <p:nvGrpSpPr>
          <p:cNvPr id="3" name="Group 18"/>
          <p:cNvGrpSpPr>
            <a:grpSpLocks/>
          </p:cNvGrpSpPr>
          <p:nvPr/>
        </p:nvGrpSpPr>
        <p:grpSpPr bwMode="auto">
          <a:xfrm>
            <a:off x="7010400" y="2667000"/>
            <a:ext cx="1752600" cy="1752600"/>
            <a:chOff x="5791200" y="2667000"/>
            <a:chExt cx="1752600" cy="1752600"/>
          </a:xfrm>
        </p:grpSpPr>
        <p:pic>
          <p:nvPicPr>
            <p:cNvPr id="10262" name="Picture 57" descr="upgif.gif"/>
            <p:cNvPicPr>
              <a:picLocks noChangeAspect="1"/>
            </p:cNvPicPr>
            <p:nvPr/>
          </p:nvPicPr>
          <p:blipFill>
            <a:blip r:embed="rId3"/>
            <a:srcRect/>
            <a:stretch>
              <a:fillRect/>
            </a:stretch>
          </p:blipFill>
          <p:spPr bwMode="auto">
            <a:xfrm>
              <a:off x="6096000" y="2971800"/>
              <a:ext cx="548640" cy="398506"/>
            </a:xfrm>
            <a:prstGeom prst="rect">
              <a:avLst/>
            </a:prstGeom>
            <a:noFill/>
            <a:ln w="9525">
              <a:noFill/>
              <a:miter lim="800000"/>
              <a:headEnd/>
              <a:tailEnd/>
            </a:ln>
          </p:spPr>
        </p:pic>
        <p:pic>
          <p:nvPicPr>
            <p:cNvPr id="10263" name="Picture 55" descr="downgif.gif"/>
            <p:cNvPicPr>
              <a:picLocks noChangeAspect="1"/>
            </p:cNvPicPr>
            <p:nvPr/>
          </p:nvPicPr>
          <p:blipFill>
            <a:blip r:embed="rId4"/>
            <a:srcRect/>
            <a:stretch>
              <a:fillRect/>
            </a:stretch>
          </p:blipFill>
          <p:spPr bwMode="auto">
            <a:xfrm>
              <a:off x="6172200" y="3733800"/>
              <a:ext cx="548640" cy="321847"/>
            </a:xfrm>
            <a:prstGeom prst="rect">
              <a:avLst/>
            </a:prstGeom>
            <a:noFill/>
            <a:ln w="9525">
              <a:noFill/>
              <a:miter lim="800000"/>
              <a:headEnd/>
              <a:tailEnd/>
            </a:ln>
          </p:spPr>
        </p:pic>
        <p:pic>
          <p:nvPicPr>
            <p:cNvPr id="10264" name="Picture 53" descr="downgif.gif"/>
            <p:cNvPicPr>
              <a:picLocks noChangeAspect="1"/>
            </p:cNvPicPr>
            <p:nvPr/>
          </p:nvPicPr>
          <p:blipFill>
            <a:blip r:embed="rId4"/>
            <a:srcRect/>
            <a:stretch>
              <a:fillRect/>
            </a:stretch>
          </p:blipFill>
          <p:spPr bwMode="auto">
            <a:xfrm>
              <a:off x="6821805" y="3259553"/>
              <a:ext cx="548640" cy="321847"/>
            </a:xfrm>
            <a:prstGeom prst="rect">
              <a:avLst/>
            </a:prstGeom>
            <a:noFill/>
            <a:ln w="9525">
              <a:noFill/>
              <a:miter lim="800000"/>
              <a:headEnd/>
              <a:tailEnd/>
            </a:ln>
          </p:spPr>
        </p:pic>
        <p:sp>
          <p:nvSpPr>
            <p:cNvPr id="10265" name="Oval 51"/>
            <p:cNvSpPr>
              <a:spLocks noChangeArrowheads="1"/>
            </p:cNvSpPr>
            <p:nvPr/>
          </p:nvSpPr>
          <p:spPr bwMode="auto">
            <a:xfrm>
              <a:off x="5791200" y="2667000"/>
              <a:ext cx="1752600" cy="1752600"/>
            </a:xfrm>
            <a:prstGeom prst="ellipse">
              <a:avLst/>
            </a:prstGeom>
            <a:noFill/>
            <a:ln w="38100">
              <a:solidFill>
                <a:srgbClr val="000000"/>
              </a:solidFill>
              <a:round/>
              <a:headEnd/>
              <a:tailEnd/>
            </a:ln>
          </p:spPr>
          <p:txBody>
            <a:bodyPr/>
            <a:lstStyle/>
            <a:p>
              <a:pPr algn="r">
                <a:spcBef>
                  <a:spcPct val="20000"/>
                </a:spcBef>
                <a:buClr>
                  <a:srgbClr val="FFFF00"/>
                </a:buClr>
                <a:buSzPct val="80000"/>
                <a:buFont typeface="Wingdings" pitchFamily="17" charset="2"/>
                <a:buNone/>
              </a:pPr>
              <a:endParaRPr lang="en-US"/>
            </a:p>
          </p:txBody>
        </p:sp>
      </p:grpSp>
      <p:sp>
        <p:nvSpPr>
          <p:cNvPr id="53" name="TextBox 52"/>
          <p:cNvSpPr txBox="1">
            <a:spLocks noChangeArrowheads="1"/>
          </p:cNvSpPr>
          <p:nvPr/>
        </p:nvSpPr>
        <p:spPr bwMode="auto">
          <a:xfrm>
            <a:off x="7620000" y="4572000"/>
            <a:ext cx="1371600" cy="396875"/>
          </a:xfrm>
          <a:prstGeom prst="rect">
            <a:avLst/>
          </a:prstGeom>
          <a:noFill/>
          <a:ln w="9525">
            <a:noFill/>
            <a:miter lim="800000"/>
            <a:headEnd/>
            <a:tailEnd/>
          </a:ln>
        </p:spPr>
        <p:txBody>
          <a:bodyPr>
            <a:spAutoFit/>
          </a:bodyPr>
          <a:lstStyle/>
          <a:p>
            <a:pPr algn="ctr">
              <a:spcBef>
                <a:spcPct val="20000"/>
              </a:spcBef>
              <a:buClr>
                <a:srgbClr val="FFFF00"/>
              </a:buClr>
              <a:buSzPct val="80000"/>
              <a:buFont typeface="Wingdings" pitchFamily="17" charset="2"/>
              <a:buNone/>
            </a:pPr>
            <a:r>
              <a:rPr lang="en-US" sz="2000" b="1">
                <a:solidFill>
                  <a:srgbClr val="000099"/>
                </a:solidFill>
                <a:latin typeface="Tahoma"/>
                <a:cs typeface="Tahoma"/>
              </a:rPr>
              <a:t>neutrons</a:t>
            </a:r>
          </a:p>
        </p:txBody>
      </p:sp>
      <p:sp>
        <p:nvSpPr>
          <p:cNvPr id="70" name="TextBox 69"/>
          <p:cNvSpPr txBox="1">
            <a:spLocks noChangeArrowheads="1"/>
          </p:cNvSpPr>
          <p:nvPr/>
        </p:nvSpPr>
        <p:spPr bwMode="auto">
          <a:xfrm>
            <a:off x="609600" y="6027738"/>
            <a:ext cx="8077200" cy="369332"/>
          </a:xfrm>
          <a:prstGeom prst="rect">
            <a:avLst/>
          </a:prstGeom>
          <a:noFill/>
          <a:ln w="9525">
            <a:noFill/>
            <a:miter lim="800000"/>
            <a:headEnd/>
            <a:tailEnd/>
          </a:ln>
        </p:spPr>
        <p:txBody>
          <a:bodyPr wrap="square">
            <a:spAutoFit/>
          </a:bodyPr>
          <a:lstStyle/>
          <a:p>
            <a:pPr algn="r">
              <a:spcBef>
                <a:spcPct val="20000"/>
              </a:spcBef>
              <a:buClr>
                <a:srgbClr val="FFFF00"/>
              </a:buClr>
              <a:buSzPct val="80000"/>
              <a:buFont typeface="Wingdings" pitchFamily="17" charset="2"/>
              <a:buNone/>
            </a:pPr>
            <a:r>
              <a:rPr lang="en-US" b="1" dirty="0">
                <a:solidFill>
                  <a:srgbClr val="000099"/>
                </a:solidFill>
                <a:latin typeface="Tahoma"/>
                <a:cs typeface="Tahoma"/>
              </a:rPr>
              <a:t>A multiplier par des milliards</a:t>
            </a:r>
            <a:r>
              <a:rPr lang="en-US" b="1" dirty="0" smtClean="0">
                <a:solidFill>
                  <a:srgbClr val="000099"/>
                </a:solidFill>
                <a:latin typeface="Tahoma"/>
                <a:cs typeface="Tahoma"/>
              </a:rPr>
              <a:t> de </a:t>
            </a:r>
            <a:r>
              <a:rPr lang="en-US" b="1" dirty="0">
                <a:solidFill>
                  <a:srgbClr val="000099"/>
                </a:solidFill>
                <a:latin typeface="Tahoma"/>
                <a:cs typeface="Tahoma"/>
              </a:rPr>
              <a:t>milliards</a:t>
            </a:r>
            <a:r>
              <a:rPr lang="en-US" b="1" dirty="0" smtClean="0">
                <a:solidFill>
                  <a:srgbClr val="000099"/>
                </a:solidFill>
                <a:latin typeface="Tahoma"/>
                <a:cs typeface="Tahoma"/>
              </a:rPr>
              <a:t> de milliards de milliards…</a:t>
            </a:r>
            <a:endParaRPr lang="en-US" b="1" dirty="0">
              <a:solidFill>
                <a:srgbClr val="000099"/>
              </a:solidFill>
              <a:latin typeface="Tahoma"/>
              <a:cs typeface="Tahoma"/>
            </a:endParaRPr>
          </a:p>
        </p:txBody>
      </p:sp>
      <p:pic>
        <p:nvPicPr>
          <p:cNvPr id="32" name="Picture 31" descr="electrongif.gif"/>
          <p:cNvPicPr>
            <a:picLocks noChangeAspect="1"/>
          </p:cNvPicPr>
          <p:nvPr/>
        </p:nvPicPr>
        <p:blipFill>
          <a:blip r:embed="rId5"/>
          <a:srcRect/>
          <a:stretch>
            <a:fillRect/>
          </a:stretch>
        </p:blipFill>
        <p:spPr bwMode="auto">
          <a:xfrm>
            <a:off x="4221163" y="2209800"/>
            <a:ext cx="549275" cy="555625"/>
          </a:xfrm>
          <a:prstGeom prst="rect">
            <a:avLst/>
          </a:prstGeom>
          <a:noFill/>
          <a:ln w="9525">
            <a:noFill/>
            <a:miter lim="800000"/>
            <a:headEnd/>
            <a:tailEnd/>
          </a:ln>
        </p:spPr>
      </p:pic>
      <p:sp>
        <p:nvSpPr>
          <p:cNvPr id="34" name="TextBox 33"/>
          <p:cNvSpPr txBox="1">
            <a:spLocks noChangeArrowheads="1"/>
          </p:cNvSpPr>
          <p:nvPr/>
        </p:nvSpPr>
        <p:spPr bwMode="auto">
          <a:xfrm>
            <a:off x="4038600" y="1905000"/>
            <a:ext cx="914400" cy="274638"/>
          </a:xfrm>
          <a:prstGeom prst="rect">
            <a:avLst/>
          </a:prstGeom>
          <a:noFill/>
          <a:ln w="9525">
            <a:noFill/>
            <a:miter lim="800000"/>
            <a:headEnd/>
            <a:tailEnd/>
          </a:ln>
        </p:spPr>
        <p:txBody>
          <a:bodyPr>
            <a:spAutoFit/>
          </a:bodyPr>
          <a:lstStyle/>
          <a:p>
            <a:pPr algn="ctr">
              <a:spcBef>
                <a:spcPct val="20000"/>
              </a:spcBef>
              <a:buClr>
                <a:srgbClr val="FFFF00"/>
              </a:buClr>
              <a:buSzPct val="80000"/>
              <a:buFont typeface="Wingdings" pitchFamily="17" charset="2"/>
              <a:buNone/>
            </a:pPr>
            <a:r>
              <a:rPr lang="en-US" sz="1200" b="1" dirty="0">
                <a:solidFill>
                  <a:srgbClr val="000099"/>
                </a:solidFill>
                <a:latin typeface="Tahoma"/>
                <a:cs typeface="Tahoma"/>
              </a:rPr>
              <a:t>electrons</a:t>
            </a:r>
          </a:p>
        </p:txBody>
      </p:sp>
      <p:sp>
        <p:nvSpPr>
          <p:cNvPr id="40978" name="Text Box 18"/>
          <p:cNvSpPr txBox="1">
            <a:spLocks noChangeArrowheads="1"/>
          </p:cNvSpPr>
          <p:nvPr/>
        </p:nvSpPr>
        <p:spPr bwMode="auto">
          <a:xfrm>
            <a:off x="6858000" y="2209800"/>
            <a:ext cx="2105915" cy="369332"/>
          </a:xfrm>
          <a:prstGeom prst="rect">
            <a:avLst/>
          </a:prstGeom>
          <a:noFill/>
          <a:ln w="9525">
            <a:noFill/>
            <a:miter lim="800000"/>
            <a:headEnd/>
            <a:tailEnd/>
          </a:ln>
        </p:spPr>
        <p:txBody>
          <a:bodyPr wrap="none">
            <a:spAutoFit/>
          </a:bodyPr>
          <a:lstStyle/>
          <a:p>
            <a:r>
              <a:rPr lang="en-US" b="1">
                <a:solidFill>
                  <a:srgbClr val="000099"/>
                </a:solidFill>
                <a:latin typeface="Tahoma"/>
                <a:cs typeface="Tahoma"/>
              </a:rPr>
              <a:t>Atome d’Helium</a:t>
            </a:r>
          </a:p>
        </p:txBody>
      </p:sp>
      <p:grpSp>
        <p:nvGrpSpPr>
          <p:cNvPr id="4" name="Group 17"/>
          <p:cNvGrpSpPr>
            <a:grpSpLocks/>
          </p:cNvGrpSpPr>
          <p:nvPr/>
        </p:nvGrpSpPr>
        <p:grpSpPr bwMode="auto">
          <a:xfrm>
            <a:off x="2514600" y="4114800"/>
            <a:ext cx="1752600" cy="1752600"/>
            <a:chOff x="1752600" y="2667000"/>
            <a:chExt cx="1752600" cy="1752600"/>
          </a:xfrm>
        </p:grpSpPr>
        <p:pic>
          <p:nvPicPr>
            <p:cNvPr id="10258" name="Picture 29" descr="upgif.gif"/>
            <p:cNvPicPr>
              <a:picLocks noChangeAspect="1"/>
            </p:cNvPicPr>
            <p:nvPr/>
          </p:nvPicPr>
          <p:blipFill>
            <a:blip r:embed="rId3"/>
            <a:srcRect/>
            <a:stretch>
              <a:fillRect/>
            </a:stretch>
          </p:blipFill>
          <p:spPr bwMode="auto">
            <a:xfrm>
              <a:off x="2040255" y="3028950"/>
              <a:ext cx="548640" cy="398506"/>
            </a:xfrm>
            <a:prstGeom prst="rect">
              <a:avLst/>
            </a:prstGeom>
            <a:noFill/>
            <a:ln w="9525">
              <a:noFill/>
              <a:miter lim="800000"/>
              <a:headEnd/>
              <a:tailEnd/>
            </a:ln>
          </p:spPr>
        </p:pic>
        <p:pic>
          <p:nvPicPr>
            <p:cNvPr id="10259" name="Picture 32" descr="upgif.gif"/>
            <p:cNvPicPr>
              <a:picLocks noChangeAspect="1"/>
            </p:cNvPicPr>
            <p:nvPr/>
          </p:nvPicPr>
          <p:blipFill>
            <a:blip r:embed="rId3"/>
            <a:srcRect/>
            <a:stretch>
              <a:fillRect/>
            </a:stretch>
          </p:blipFill>
          <p:spPr bwMode="auto">
            <a:xfrm>
              <a:off x="2800350" y="3256776"/>
              <a:ext cx="548640" cy="398506"/>
            </a:xfrm>
            <a:prstGeom prst="rect">
              <a:avLst/>
            </a:prstGeom>
            <a:noFill/>
            <a:ln w="9525">
              <a:noFill/>
              <a:miter lim="800000"/>
              <a:headEnd/>
              <a:tailEnd/>
            </a:ln>
          </p:spPr>
        </p:pic>
        <p:sp>
          <p:nvSpPr>
            <p:cNvPr id="10260" name="Oval 35"/>
            <p:cNvSpPr>
              <a:spLocks noChangeArrowheads="1"/>
            </p:cNvSpPr>
            <p:nvPr/>
          </p:nvSpPr>
          <p:spPr bwMode="auto">
            <a:xfrm>
              <a:off x="1752600" y="2667000"/>
              <a:ext cx="1752600" cy="1752600"/>
            </a:xfrm>
            <a:prstGeom prst="ellipse">
              <a:avLst/>
            </a:prstGeom>
            <a:noFill/>
            <a:ln w="38100">
              <a:solidFill>
                <a:srgbClr val="000000"/>
              </a:solidFill>
              <a:round/>
              <a:headEnd/>
              <a:tailEnd/>
            </a:ln>
          </p:spPr>
          <p:txBody>
            <a:bodyPr/>
            <a:lstStyle/>
            <a:p>
              <a:pPr algn="r">
                <a:spcBef>
                  <a:spcPct val="20000"/>
                </a:spcBef>
                <a:buClr>
                  <a:srgbClr val="FFFF00"/>
                </a:buClr>
                <a:buSzPct val="80000"/>
                <a:buFont typeface="Wingdings" pitchFamily="17" charset="2"/>
                <a:buNone/>
              </a:pPr>
              <a:endParaRPr lang="en-US"/>
            </a:p>
          </p:txBody>
        </p:sp>
        <p:pic>
          <p:nvPicPr>
            <p:cNvPr id="10261" name="Picture 38" descr="downgif.gif"/>
            <p:cNvPicPr>
              <a:picLocks noChangeAspect="1"/>
            </p:cNvPicPr>
            <p:nvPr/>
          </p:nvPicPr>
          <p:blipFill>
            <a:blip r:embed="rId4"/>
            <a:srcRect/>
            <a:stretch>
              <a:fillRect/>
            </a:stretch>
          </p:blipFill>
          <p:spPr bwMode="auto">
            <a:xfrm>
              <a:off x="2175510" y="3783428"/>
              <a:ext cx="548640" cy="321847"/>
            </a:xfrm>
            <a:prstGeom prst="rect">
              <a:avLst/>
            </a:prstGeom>
            <a:noFill/>
            <a:ln w="9525">
              <a:noFill/>
              <a:miter lim="800000"/>
              <a:headEnd/>
              <a:tailEnd/>
            </a:ln>
          </p:spPr>
        </p:pic>
      </p:grpSp>
      <p:grpSp>
        <p:nvGrpSpPr>
          <p:cNvPr id="6" name="Group 18"/>
          <p:cNvGrpSpPr>
            <a:grpSpLocks/>
          </p:cNvGrpSpPr>
          <p:nvPr/>
        </p:nvGrpSpPr>
        <p:grpSpPr bwMode="auto">
          <a:xfrm>
            <a:off x="5867400" y="4038600"/>
            <a:ext cx="1752600" cy="1752600"/>
            <a:chOff x="5791200" y="2667000"/>
            <a:chExt cx="1752600" cy="1752600"/>
          </a:xfrm>
        </p:grpSpPr>
        <p:pic>
          <p:nvPicPr>
            <p:cNvPr id="10254" name="Picture 57" descr="upgif.gif"/>
            <p:cNvPicPr>
              <a:picLocks noChangeAspect="1"/>
            </p:cNvPicPr>
            <p:nvPr/>
          </p:nvPicPr>
          <p:blipFill>
            <a:blip r:embed="rId3"/>
            <a:srcRect/>
            <a:stretch>
              <a:fillRect/>
            </a:stretch>
          </p:blipFill>
          <p:spPr bwMode="auto">
            <a:xfrm>
              <a:off x="6096000" y="2971800"/>
              <a:ext cx="548640" cy="398506"/>
            </a:xfrm>
            <a:prstGeom prst="rect">
              <a:avLst/>
            </a:prstGeom>
            <a:noFill/>
            <a:ln w="9525">
              <a:noFill/>
              <a:miter lim="800000"/>
              <a:headEnd/>
              <a:tailEnd/>
            </a:ln>
          </p:spPr>
        </p:pic>
        <p:pic>
          <p:nvPicPr>
            <p:cNvPr id="10255" name="Picture 55" descr="downgif.gif"/>
            <p:cNvPicPr>
              <a:picLocks noChangeAspect="1"/>
            </p:cNvPicPr>
            <p:nvPr/>
          </p:nvPicPr>
          <p:blipFill>
            <a:blip r:embed="rId4"/>
            <a:srcRect/>
            <a:stretch>
              <a:fillRect/>
            </a:stretch>
          </p:blipFill>
          <p:spPr bwMode="auto">
            <a:xfrm>
              <a:off x="6172200" y="3733800"/>
              <a:ext cx="548640" cy="321847"/>
            </a:xfrm>
            <a:prstGeom prst="rect">
              <a:avLst/>
            </a:prstGeom>
            <a:noFill/>
            <a:ln w="9525">
              <a:noFill/>
              <a:miter lim="800000"/>
              <a:headEnd/>
              <a:tailEnd/>
            </a:ln>
          </p:spPr>
        </p:pic>
        <p:pic>
          <p:nvPicPr>
            <p:cNvPr id="10256" name="Picture 53" descr="downgif.gif"/>
            <p:cNvPicPr>
              <a:picLocks noChangeAspect="1"/>
            </p:cNvPicPr>
            <p:nvPr/>
          </p:nvPicPr>
          <p:blipFill>
            <a:blip r:embed="rId4"/>
            <a:srcRect/>
            <a:stretch>
              <a:fillRect/>
            </a:stretch>
          </p:blipFill>
          <p:spPr bwMode="auto">
            <a:xfrm>
              <a:off x="6821805" y="3259553"/>
              <a:ext cx="548640" cy="321847"/>
            </a:xfrm>
            <a:prstGeom prst="rect">
              <a:avLst/>
            </a:prstGeom>
            <a:noFill/>
            <a:ln w="9525">
              <a:noFill/>
              <a:miter lim="800000"/>
              <a:headEnd/>
              <a:tailEnd/>
            </a:ln>
          </p:spPr>
        </p:pic>
        <p:sp>
          <p:nvSpPr>
            <p:cNvPr id="10257" name="Oval 51"/>
            <p:cNvSpPr>
              <a:spLocks noChangeArrowheads="1"/>
            </p:cNvSpPr>
            <p:nvPr/>
          </p:nvSpPr>
          <p:spPr bwMode="auto">
            <a:xfrm>
              <a:off x="5791200" y="2667000"/>
              <a:ext cx="1752600" cy="1752600"/>
            </a:xfrm>
            <a:prstGeom prst="ellipse">
              <a:avLst/>
            </a:prstGeom>
            <a:noFill/>
            <a:ln w="38100">
              <a:solidFill>
                <a:schemeClr val="tx1"/>
              </a:solidFill>
              <a:round/>
              <a:headEnd/>
              <a:tailEnd/>
            </a:ln>
          </p:spPr>
          <p:txBody>
            <a:bodyPr/>
            <a:lstStyle/>
            <a:p>
              <a:pPr algn="r">
                <a:spcBef>
                  <a:spcPct val="20000"/>
                </a:spcBef>
                <a:buClr>
                  <a:srgbClr val="FFFF00"/>
                </a:buClr>
                <a:buSzPct val="80000"/>
                <a:buFont typeface="Wingdings" pitchFamily="17" charset="2"/>
                <a:buNone/>
              </a:pPr>
              <a:endParaRPr lang="en-US"/>
            </a:p>
          </p:txBody>
        </p:sp>
      </p:grpSp>
      <p:pic>
        <p:nvPicPr>
          <p:cNvPr id="5" name="Picture 31" descr="electrongif.gif"/>
          <p:cNvPicPr>
            <a:picLocks noChangeAspect="1"/>
          </p:cNvPicPr>
          <p:nvPr/>
        </p:nvPicPr>
        <p:blipFill>
          <a:blip r:embed="rId5"/>
          <a:srcRect/>
          <a:stretch>
            <a:fillRect/>
          </a:stretch>
        </p:blipFill>
        <p:spPr bwMode="auto">
          <a:xfrm>
            <a:off x="4419600" y="2286000"/>
            <a:ext cx="549275" cy="555625"/>
          </a:xfrm>
          <a:prstGeom prst="rect">
            <a:avLst/>
          </a:prstGeom>
          <a:noFill/>
          <a:ln w="9525">
            <a:noFill/>
            <a:miter lim="800000"/>
            <a:headEnd/>
            <a:tailEnd/>
          </a:ln>
        </p:spPr>
      </p:pic>
      <p:pic>
        <p:nvPicPr>
          <p:cNvPr id="30" name="Content Placeholder 9" descr="nasaNAS~12~12~64324~168813.jpg"/>
          <p:cNvPicPr>
            <a:picLocks noGrp="1" noChangeAspect="1"/>
          </p:cNvPicPr>
          <p:nvPr>
            <p:ph idx="4294967295"/>
          </p:nvPr>
        </p:nvPicPr>
        <p:blipFill>
          <a:blip r:embed="rId6"/>
          <a:srcRect/>
          <a:stretch>
            <a:fillRect/>
          </a:stretch>
        </p:blipFill>
        <p:spPr>
          <a:xfrm>
            <a:off x="-42220" y="1905077"/>
            <a:ext cx="9218613" cy="4097161"/>
          </a:xfrm>
        </p:spPr>
      </p:pic>
      <p:sp>
        <p:nvSpPr>
          <p:cNvPr id="31" name="TextBox 30"/>
          <p:cNvSpPr txBox="1"/>
          <p:nvPr/>
        </p:nvSpPr>
        <p:spPr>
          <a:xfrm>
            <a:off x="8837839" y="2338944"/>
            <a:ext cx="338554" cy="3619500"/>
          </a:xfrm>
          <a:prstGeom prst="rect">
            <a:avLst/>
          </a:prstGeom>
          <a:noFill/>
        </p:spPr>
        <p:txBody>
          <a:bodyPr vert="vert270">
            <a:spAutoFit/>
          </a:bodyPr>
          <a:lstStyle/>
          <a:p>
            <a:pPr>
              <a:spcBef>
                <a:spcPct val="20000"/>
              </a:spcBef>
              <a:buClr>
                <a:srgbClr val="FFFF00"/>
              </a:buClr>
              <a:buSzPct val="80000"/>
              <a:buFont typeface="Wingdings" pitchFamily="-65" charset="2"/>
              <a:buNone/>
              <a:defRPr/>
            </a:pPr>
            <a:r>
              <a:rPr lang="en-US" sz="1000" dirty="0">
                <a:solidFill>
                  <a:schemeClr val="bg1"/>
                </a:solidFill>
                <a:ea typeface="ＭＳ Ｐゴシック" pitchFamily="-65" charset="-128"/>
              </a:rPr>
              <a:t>NASA, ESA/JPL-Caltech/B. </a:t>
            </a:r>
            <a:r>
              <a:rPr lang="en-US" sz="1000" dirty="0" err="1">
                <a:solidFill>
                  <a:schemeClr val="bg1"/>
                </a:solidFill>
                <a:ea typeface="ＭＳ Ｐゴシック" pitchFamily="-65" charset="-128"/>
              </a:rPr>
              <a:t>Mobasher</a:t>
            </a:r>
            <a:r>
              <a:rPr lang="en-US" sz="1000" dirty="0">
                <a:solidFill>
                  <a:schemeClr val="bg1"/>
                </a:solidFill>
                <a:ea typeface="ＭＳ Ｐゴシック" pitchFamily="-65" charset="-128"/>
              </a:rPr>
              <a:t> (</a:t>
            </a:r>
            <a:r>
              <a:rPr lang="en-US" sz="1000" dirty="0" err="1">
                <a:solidFill>
                  <a:schemeClr val="bg1"/>
                </a:solidFill>
                <a:ea typeface="ＭＳ Ｐゴシック" pitchFamily="-65" charset="-128"/>
              </a:rPr>
              <a:t>STScI</a:t>
            </a:r>
            <a:r>
              <a:rPr lang="en-US" sz="1000" dirty="0">
                <a:solidFill>
                  <a:schemeClr val="bg1"/>
                </a:solidFill>
                <a:ea typeface="ＭＳ Ｐゴシック" pitchFamily="-65" charset="-128"/>
              </a:rPr>
              <a:t>/ESA)</a:t>
            </a:r>
          </a:p>
        </p:txBody>
      </p:sp>
      <p:sp>
        <p:nvSpPr>
          <p:cNvPr id="9" name="Slide Number Placeholder 8"/>
          <p:cNvSpPr>
            <a:spLocks noGrp="1"/>
          </p:cNvSpPr>
          <p:nvPr>
            <p:ph type="sldNum" sz="quarter" idx="12"/>
          </p:nvPr>
        </p:nvSpPr>
        <p:spPr/>
        <p:txBody>
          <a:bodyPr/>
          <a:lstStyle/>
          <a:p>
            <a:fld id="{D752DBC4-3753-084B-A85A-391A694AE64B}" type="slidenum">
              <a:rPr lang="en-US" smtClean="0"/>
              <a:pPr/>
              <a:t>19</a:t>
            </a:fld>
            <a:r>
              <a:rPr lang="en-US" smtClean="0"/>
              <a:t>/41</a:t>
            </a:r>
            <a:endParaRPr lang="en-US" dirty="0" smtClean="0"/>
          </a:p>
        </p:txBody>
      </p:sp>
    </p:spTree>
    <p:extLst>
      <p:ext uri="{BB962C8B-B14F-4D97-AF65-F5344CB8AC3E}">
        <p14:creationId xmlns:p14="http://schemas.microsoft.com/office/powerpoint/2010/main" val="1048990967"/>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3"/>
                                        </p:tgtEl>
                                      </p:cBhvr>
                                      <p:by x="35000" y="35000"/>
                                    </p:animScale>
                                  </p:childTnLst>
                                </p:cTn>
                              </p:par>
                              <p:par>
                                <p:cTn id="13" presetID="1" presetClass="exit"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hidden"/>
                                      </p:to>
                                    </p:set>
                                  </p:childTnLst>
                                </p:cTn>
                              </p:par>
                              <p:par>
                                <p:cTn id="17" presetID="35" presetClass="path" presetSubtype="0" accel="50000" decel="50000" fill="hold" nodeType="withEffect">
                                  <p:stCondLst>
                                    <p:cond delay="0"/>
                                  </p:stCondLst>
                                  <p:childTnLst>
                                    <p:animMotion origin="layout" path="M 3.33333E-6 3.58085E-6 L -0.35 0.04441 " pathEditMode="fixed" rAng="0" ptsTypes="AA">
                                      <p:cBhvr>
                                        <p:cTn id="18" dur="2000" fill="hold"/>
                                        <p:tgtEl>
                                          <p:spTgt spid="3"/>
                                        </p:tgtEl>
                                        <p:attrNameLst>
                                          <p:attrName>ppt_x</p:attrName>
                                          <p:attrName>ppt_y</p:attrName>
                                        </p:attrNameLst>
                                      </p:cBhvr>
                                      <p:rCtr x="-175" y="22"/>
                                    </p:animMotion>
                                  </p:childTnLst>
                                </p:cTn>
                              </p:par>
                              <p:par>
                                <p:cTn id="19" presetID="6" presetClass="emph" presetSubtype="0" fill="hold" nodeType="withEffect">
                                  <p:stCondLst>
                                    <p:cond delay="0"/>
                                  </p:stCondLst>
                                  <p:childTnLst>
                                    <p:animScale>
                                      <p:cBhvr>
                                        <p:cTn id="20" dur="2000" fill="hold"/>
                                        <p:tgtEl>
                                          <p:spTgt spid="2"/>
                                        </p:tgtEl>
                                      </p:cBhvr>
                                      <p:by x="35000" y="35000"/>
                                    </p:animScale>
                                  </p:childTnLst>
                                </p:cTn>
                              </p:par>
                              <p:par>
                                <p:cTn id="21" presetID="63" presetClass="path" presetSubtype="0" accel="50000" decel="50000" fill="hold" nodeType="withEffect">
                                  <p:stCondLst>
                                    <p:cond delay="0"/>
                                  </p:stCondLst>
                                  <p:childTnLst>
                                    <p:animMotion origin="layout" path="M 2.77556E-17 -4.71895E-6 L 0.2875 -0.02775 " pathEditMode="relative" rAng="0" ptsTypes="AA">
                                      <p:cBhvr>
                                        <p:cTn id="22" dur="2000" fill="hold"/>
                                        <p:tgtEl>
                                          <p:spTgt spid="2"/>
                                        </p:tgtEl>
                                        <p:attrNameLst>
                                          <p:attrName>ppt_x</p:attrName>
                                          <p:attrName>ppt_y</p:attrName>
                                        </p:attrNameLst>
                                      </p:cBhvr>
                                      <p:rCtr x="144" y="-14"/>
                                    </p:animMotion>
                                  </p:childTnLst>
                                </p:cTn>
                              </p:par>
                              <p:par>
                                <p:cTn id="23" presetID="6" presetClass="emph" presetSubtype="0" fill="hold" nodeType="withEffect">
                                  <p:stCondLst>
                                    <p:cond delay="0"/>
                                  </p:stCondLst>
                                  <p:childTnLst>
                                    <p:animScale>
                                      <p:cBhvr>
                                        <p:cTn id="24" dur="2000" fill="hold"/>
                                        <p:tgtEl>
                                          <p:spTgt spid="6"/>
                                        </p:tgtEl>
                                      </p:cBhvr>
                                      <p:by x="35000" y="35000"/>
                                    </p:animScale>
                                  </p:childTnLst>
                                </p:cTn>
                              </p:par>
                              <p:par>
                                <p:cTn id="25" presetID="35" presetClass="path" presetSubtype="0" accel="50000" decel="50000" fill="hold" nodeType="withEffect">
                                  <p:stCondLst>
                                    <p:cond delay="0"/>
                                  </p:stCondLst>
                                  <p:childTnLst>
                                    <p:animMotion origin="layout" path="M 0 6.73144E-7 L -0.22083 -0.21652 " pathEditMode="fixed" rAng="0" ptsTypes="AA">
                                      <p:cBhvr>
                                        <p:cTn id="26" dur="2000" fill="hold"/>
                                        <p:tgtEl>
                                          <p:spTgt spid="6"/>
                                        </p:tgtEl>
                                        <p:attrNameLst>
                                          <p:attrName>ppt_x</p:attrName>
                                          <p:attrName>ppt_y</p:attrName>
                                        </p:attrNameLst>
                                      </p:cBhvr>
                                      <p:rCtr x="-110" y="-108"/>
                                    </p:animMotion>
                                  </p:childTnLst>
                                </p:cTn>
                              </p:par>
                              <p:par>
                                <p:cTn id="27" presetID="6" presetClass="emph" presetSubtype="0" fill="hold" nodeType="withEffect">
                                  <p:stCondLst>
                                    <p:cond delay="0"/>
                                  </p:stCondLst>
                                  <p:childTnLst>
                                    <p:animScale>
                                      <p:cBhvr>
                                        <p:cTn id="28" dur="2000" fill="hold"/>
                                        <p:tgtEl>
                                          <p:spTgt spid="4"/>
                                        </p:tgtEl>
                                      </p:cBhvr>
                                      <p:by x="35000" y="35000"/>
                                    </p:animScale>
                                  </p:childTnLst>
                                </p:cTn>
                              </p:par>
                              <p:par>
                                <p:cTn id="29" presetID="63" presetClass="path" presetSubtype="0" accel="50000" decel="50000" fill="hold" nodeType="withEffect">
                                  <p:stCondLst>
                                    <p:cond delay="0"/>
                                  </p:stCondLst>
                                  <p:childTnLst>
                                    <p:animMotion origin="layout" path="M -3.33333E-6 -2.72727E-6 L 0.09584 -0.1832 " pathEditMode="relative" rAng="0" ptsTypes="AA">
                                      <p:cBhvr>
                                        <p:cTn id="30" dur="2000" fill="hold"/>
                                        <p:tgtEl>
                                          <p:spTgt spid="4"/>
                                        </p:tgtEl>
                                        <p:attrNameLst>
                                          <p:attrName>ppt_x</p:attrName>
                                          <p:attrName>ppt_y</p:attrName>
                                        </p:attrNameLst>
                                      </p:cBhvr>
                                      <p:rCtr x="48" y="-92"/>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nodeType="clickEffect">
                                  <p:stCondLst>
                                    <p:cond delay="0"/>
                                  </p:stCondLst>
                                  <p:childTnLst>
                                    <p:animScale>
                                      <p:cBhvr>
                                        <p:cTn id="42" dur="1500" fill="hold"/>
                                        <p:tgtEl>
                                          <p:spTgt spid="5"/>
                                        </p:tgtEl>
                                      </p:cBhvr>
                                      <p:by x="50000" y="50000"/>
                                    </p:animScale>
                                  </p:childTnLst>
                                </p:cTn>
                              </p:par>
                            </p:childTnLst>
                          </p:cTn>
                        </p:par>
                        <p:par>
                          <p:cTn id="43" fill="hold">
                            <p:stCondLst>
                              <p:cond delay="1500"/>
                            </p:stCondLst>
                            <p:childTnLst>
                              <p:par>
                                <p:cTn id="44" presetID="1" presetClass="exit" presetSubtype="0" fill="hold" grpId="1" nodeType="afterEffect">
                                  <p:stCondLst>
                                    <p:cond delay="0"/>
                                  </p:stCondLst>
                                  <p:childTnLst>
                                    <p:set>
                                      <p:cBhvr>
                                        <p:cTn id="45" dur="1" fill="hold">
                                          <p:stCondLst>
                                            <p:cond delay="0"/>
                                          </p:stCondLst>
                                        </p:cTn>
                                        <p:tgtEl>
                                          <p:spTgt spid="34"/>
                                        </p:tgtEl>
                                        <p:attrNameLst>
                                          <p:attrName>style.visibility</p:attrName>
                                        </p:attrNameLst>
                                      </p:cBhvr>
                                      <p:to>
                                        <p:strVal val="hidden"/>
                                      </p:to>
                                    </p:set>
                                  </p:childTnLst>
                                </p:cTn>
                              </p:par>
                              <p:par>
                                <p:cTn id="46" presetID="1" presetClass="path" presetSubtype="0" repeatCount="indefinite" accel="50000" decel="50000" fill="hold" nodeType="withEffect">
                                  <p:stCondLst>
                                    <p:cond delay="0"/>
                                  </p:stCondLst>
                                  <p:endCondLst>
                                    <p:cond evt="onNext" delay="0">
                                      <p:tgtEl>
                                        <p:sldTgt/>
                                      </p:tgtEl>
                                    </p:cond>
                                  </p:endCondLst>
                                  <p:childTnLst>
                                    <p:animMotion origin="layout" path="M -0.0217 -3.15984E-6 C 0.04722 -3.15984E-6 0.1033 0.07472 0.1033 0.16679 C 0.1033 0.25862 0.04722 0.33334 -0.0217 0.33334 C -0.09063 0.33334 -0.1467 0.25862 -0.1467 0.16679 C -0.1467 0.07472 -0.09063 -3.15984E-6 -0.0217 -3.15984E-6 Z " pathEditMode="relative" rAng="0" ptsTypes="fffff">
                                      <p:cBhvr>
                                        <p:cTn id="47" dur="1750" fill="hold"/>
                                        <p:tgtEl>
                                          <p:spTgt spid="5"/>
                                        </p:tgtEl>
                                        <p:attrNameLst>
                                          <p:attrName>ppt_x</p:attrName>
                                          <p:attrName>ppt_y</p:attrName>
                                        </p:attrNameLst>
                                      </p:cBhvr>
                                      <p:rCtr x="0" y="167"/>
                                    </p:animMotion>
                                  </p:childTnLst>
                                </p:cTn>
                              </p:par>
                              <p:par>
                                <p:cTn id="48" presetID="1" presetClass="entr" presetSubtype="0" fill="hold" grpId="0" nodeType="withEffect">
                                  <p:stCondLst>
                                    <p:cond delay="500"/>
                                  </p:stCondLst>
                                  <p:childTnLst>
                                    <p:set>
                                      <p:cBhvr>
                                        <p:cTn id="49" dur="1" fill="hold">
                                          <p:stCondLst>
                                            <p:cond delay="0"/>
                                          </p:stCondLst>
                                        </p:cTn>
                                        <p:tgtEl>
                                          <p:spTgt spid="40978"/>
                                        </p:tgtEl>
                                        <p:attrNameLst>
                                          <p:attrName>style.visibility</p:attrName>
                                        </p:attrNameLst>
                                      </p:cBhvr>
                                      <p:to>
                                        <p:strVal val="visible"/>
                                      </p:to>
                                    </p:set>
                                  </p:childTnLst>
                                </p:cTn>
                              </p:par>
                              <p:par>
                                <p:cTn id="50" presetID="6" presetClass="emph" presetSubtype="0" fill="hold" nodeType="withEffect">
                                  <p:stCondLst>
                                    <p:cond delay="500"/>
                                  </p:stCondLst>
                                  <p:childTnLst>
                                    <p:animScale>
                                      <p:cBhvr>
                                        <p:cTn id="51" dur="1500" fill="hold"/>
                                        <p:tgtEl>
                                          <p:spTgt spid="32"/>
                                        </p:tgtEl>
                                      </p:cBhvr>
                                      <p:by x="50000" y="50000"/>
                                    </p:animScale>
                                  </p:childTnLst>
                                </p:cTn>
                              </p:par>
                              <p:par>
                                <p:cTn id="52" presetID="1" presetClass="path" presetSubtype="0" repeatCount="indefinite" accel="50000" decel="50000" fill="hold" nodeType="withEffect">
                                  <p:stCondLst>
                                    <p:cond delay="500"/>
                                  </p:stCondLst>
                                  <p:endCondLst>
                                    <p:cond evt="onNext" delay="0">
                                      <p:tgtEl>
                                        <p:sldTgt/>
                                      </p:tgtEl>
                                    </p:cond>
                                  </p:endCondLst>
                                  <p:childTnLst>
                                    <p:animMotion origin="layout" path="M -0.00417 0.00533 C 0.06475 0.00533 0.12083 0.08009 0.12083 0.17199 C 0.12083 0.26389 0.06475 0.33866 -0.00417 0.33866 C -0.07309 0.33866 -0.12917 0.26389 -0.12917 0.17199 C -0.12917 0.08009 -0.07309 0.00533 -0.00417 0.00533 Z " pathEditMode="relative" rAng="0" ptsTypes="fffff">
                                      <p:cBhvr>
                                        <p:cTn id="53" dur="1750" fill="hold"/>
                                        <p:tgtEl>
                                          <p:spTgt spid="32"/>
                                        </p:tgtEl>
                                        <p:attrNameLst>
                                          <p:attrName>ppt_x</p:attrName>
                                          <p:attrName>ppt_y</p:attrName>
                                        </p:attrNameLst>
                                      </p:cBhvr>
                                      <p:rCtr x="0" y="167"/>
                                    </p:animMotion>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7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0"/>
                                        <p:tgtEl>
                                          <p:spTgt spid="30"/>
                                        </p:tgtEl>
                                      </p:cBhvr>
                                    </p:animEffect>
                                  </p:childTnLst>
                                </p:cTn>
                              </p:par>
                              <p:par>
                                <p:cTn id="63" presetID="1"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3" grpId="0"/>
      <p:bldP spid="70" grpId="0"/>
      <p:bldP spid="34" grpId="0"/>
      <p:bldP spid="34" grpId="1"/>
      <p:bldP spid="4097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Plan</a:t>
            </a:r>
            <a:endParaRPr lang="en-US" dirty="0"/>
          </a:p>
        </p:txBody>
      </p:sp>
      <p:sp>
        <p:nvSpPr>
          <p:cNvPr id="7" name="Content Placeholder 6"/>
          <p:cNvSpPr>
            <a:spLocks noGrp="1"/>
          </p:cNvSpPr>
          <p:nvPr>
            <p:ph idx="1"/>
          </p:nvPr>
        </p:nvSpPr>
        <p:spPr>
          <a:xfrm>
            <a:off x="540009" y="1600200"/>
            <a:ext cx="7930215" cy="4525963"/>
          </a:xfrm>
        </p:spPr>
        <p:txBody>
          <a:bodyPr/>
          <a:lstStyle/>
          <a:p>
            <a:r>
              <a:rPr lang="fr-FR" dirty="0" smtClean="0"/>
              <a:t>Qu’est ce que sont les particules?</a:t>
            </a:r>
          </a:p>
          <a:p>
            <a:r>
              <a:rPr lang="fr-FR" dirty="0" smtClean="0"/>
              <a:t>Comment avons nous découvert tout ça?</a:t>
            </a:r>
          </a:p>
          <a:p>
            <a:r>
              <a:rPr lang="fr-FR" dirty="0" smtClean="0"/>
              <a:t>Quelles sont les “4 forces”?</a:t>
            </a:r>
          </a:p>
          <a:p>
            <a:r>
              <a:rPr lang="fr-FR" dirty="0" smtClean="0"/>
              <a:t>Et tout </a:t>
            </a:r>
            <a:r>
              <a:rPr lang="fr-FR" dirty="0"/>
              <a:t>ç</a:t>
            </a:r>
            <a:r>
              <a:rPr lang="fr-FR" dirty="0" smtClean="0"/>
              <a:t>a pour quoi?</a:t>
            </a:r>
          </a:p>
          <a:p>
            <a:r>
              <a:rPr lang="fr-FR" dirty="0" smtClean="0"/>
              <a:t>En pratique…</a:t>
            </a:r>
          </a:p>
        </p:txBody>
      </p:sp>
      <p:sp>
        <p:nvSpPr>
          <p:cNvPr id="4" name="Slide Number Placeholder 3"/>
          <p:cNvSpPr>
            <a:spLocks noGrp="1"/>
          </p:cNvSpPr>
          <p:nvPr>
            <p:ph type="sldNum" sz="quarter" idx="12"/>
          </p:nvPr>
        </p:nvSpPr>
        <p:spPr/>
        <p:txBody>
          <a:bodyPr/>
          <a:lstStyle/>
          <a:p>
            <a:fld id="{D752DBC4-3753-084B-A85A-391A694AE64B}" type="slidenum">
              <a:rPr lang="en-US" smtClean="0"/>
              <a:pPr/>
              <a:t>2</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stretch>
            <a:fillRect/>
          </a:stretch>
        </p:blipFill>
        <p:spPr>
          <a:xfrm>
            <a:off x="0" y="-317904"/>
            <a:ext cx="9144001" cy="7232094"/>
          </a:xfrm>
          <a:prstGeom prst="rect">
            <a:avLst/>
          </a:prstGeom>
        </p:spPr>
      </p:pic>
      <p:grpSp>
        <p:nvGrpSpPr>
          <p:cNvPr id="2" name="Group 11"/>
          <p:cNvGrpSpPr/>
          <p:nvPr/>
        </p:nvGrpSpPr>
        <p:grpSpPr>
          <a:xfrm>
            <a:off x="901726" y="3482593"/>
            <a:ext cx="6364393" cy="2774316"/>
            <a:chOff x="938213" y="3571875"/>
            <a:chExt cx="6364393" cy="2774316"/>
          </a:xfrm>
        </p:grpSpPr>
        <p:sp>
          <p:nvSpPr>
            <p:cNvPr id="14" name="Text Box 6"/>
            <p:cNvSpPr txBox="1">
              <a:spLocks noChangeArrowheads="1"/>
            </p:cNvSpPr>
            <p:nvPr/>
          </p:nvSpPr>
          <p:spPr bwMode="auto">
            <a:xfrm>
              <a:off x="938213" y="4868863"/>
              <a:ext cx="6364393" cy="1477328"/>
            </a:xfrm>
            <a:prstGeom prst="rect">
              <a:avLst/>
            </a:prstGeom>
            <a:solidFill>
              <a:schemeClr val="bg1"/>
            </a:solidFill>
            <a:ln w="9525">
              <a:noFill/>
              <a:miter lim="800000"/>
              <a:headEnd/>
              <a:tailEnd/>
            </a:ln>
          </p:spPr>
          <p:txBody>
            <a:bodyPr wrap="none">
              <a:prstTxWarp prst="textNoShape">
                <a:avLst/>
              </a:prstTxWarp>
              <a:spAutoFit/>
            </a:bodyPr>
            <a:lstStyle/>
            <a:p>
              <a:r>
                <a:rPr lang="fr-FR" sz="1800" b="1" dirty="0">
                  <a:latin typeface="Tahoma"/>
                  <a:cs typeface="Tahoma"/>
                </a:rPr>
                <a:t>t= 10</a:t>
              </a:r>
              <a:r>
                <a:rPr lang="fr-FR" sz="1800" b="1" baseline="30000" dirty="0">
                  <a:latin typeface="Tahoma"/>
                  <a:cs typeface="Tahoma"/>
                </a:rPr>
                <a:t>-43</a:t>
              </a:r>
              <a:r>
                <a:rPr lang="fr-FR" sz="1800" b="1" dirty="0">
                  <a:latin typeface="Tahoma"/>
                  <a:cs typeface="Tahoma"/>
                </a:rPr>
                <a:t> s des photons (</a:t>
              </a:r>
              <a:r>
                <a:rPr lang="fr-FR" sz="1800" b="1" dirty="0" err="1">
                  <a:latin typeface="Tahoma"/>
                  <a:cs typeface="Tahoma"/>
                  <a:sym typeface="Symbol" charset="2"/>
                </a:rPr>
                <a:t></a:t>
              </a:r>
              <a:r>
                <a:rPr lang="fr-FR" sz="1800" b="1" dirty="0">
                  <a:latin typeface="Tahoma"/>
                  <a:cs typeface="Tahoma"/>
                  <a:sym typeface="Symbol" charset="2"/>
                </a:rPr>
                <a:t>) mais aussi </a:t>
              </a:r>
            </a:p>
            <a:p>
              <a:r>
                <a:rPr lang="fr-FR" sz="1800" b="1" dirty="0">
                  <a:latin typeface="Tahoma"/>
                  <a:cs typeface="Tahoma"/>
                  <a:sym typeface="Symbol" charset="2"/>
                </a:rPr>
                <a:t>toutes les particules/anti particules </a:t>
              </a:r>
              <a:r>
                <a:rPr lang="fr-FR" sz="1800" b="1" dirty="0" smtClean="0">
                  <a:latin typeface="Tahoma"/>
                  <a:cs typeface="Tahoma"/>
                  <a:sym typeface="Symbol" charset="2"/>
                </a:rPr>
                <a:t>élémentaires </a:t>
              </a:r>
              <a:r>
                <a:rPr lang="fr-FR" sz="1800" b="1" dirty="0">
                  <a:latin typeface="Tahoma"/>
                  <a:cs typeface="Tahoma"/>
                  <a:sym typeface="Symbol" charset="2"/>
                </a:rPr>
                <a:t>,</a:t>
              </a:r>
            </a:p>
            <a:p>
              <a:r>
                <a:rPr lang="fr-FR" sz="1800" b="1" dirty="0">
                  <a:latin typeface="Tahoma"/>
                  <a:cs typeface="Tahoma"/>
                  <a:sym typeface="Symbol" charset="2"/>
                </a:rPr>
                <a:t>connues ou non encore </a:t>
              </a:r>
              <a:r>
                <a:rPr lang="fr-FR" sz="1800" b="1" dirty="0" smtClean="0">
                  <a:latin typeface="Tahoma"/>
                  <a:cs typeface="Tahoma"/>
                  <a:sym typeface="Symbol" charset="2"/>
                </a:rPr>
                <a:t>découvertes sont </a:t>
              </a:r>
              <a:r>
                <a:rPr lang="fr-FR" sz="1800" b="1" dirty="0">
                  <a:latin typeface="Tahoma"/>
                  <a:cs typeface="Tahoma"/>
                  <a:sym typeface="Symbol" charset="2"/>
                </a:rPr>
                <a:t>en équilibre</a:t>
              </a:r>
              <a:endParaRPr lang="fr-FR" sz="1800" b="1" dirty="0">
                <a:solidFill>
                  <a:schemeClr val="accent2"/>
                </a:solidFill>
                <a:latin typeface="Tahoma"/>
                <a:cs typeface="Tahoma"/>
                <a:sym typeface="Wingdings" charset="2"/>
              </a:endParaRPr>
            </a:p>
            <a:p>
              <a:r>
                <a:rPr lang="fr-FR" sz="1800" b="1" dirty="0">
                  <a:solidFill>
                    <a:schemeClr val="accent2"/>
                  </a:solidFill>
                  <a:latin typeface="Tahoma"/>
                  <a:cs typeface="Tahoma"/>
                  <a:sym typeface="Wingdings" charset="2"/>
                </a:rPr>
                <a:t>Les 3 forces autre que la gravité agissent</a:t>
              </a:r>
            </a:p>
            <a:p>
              <a:r>
                <a:rPr lang="fr-FR" sz="1800" b="1" dirty="0">
                  <a:solidFill>
                    <a:schemeClr val="accent2"/>
                  </a:solidFill>
                  <a:latin typeface="Tahoma"/>
                  <a:cs typeface="Tahoma"/>
                  <a:sym typeface="Wingdings" charset="2"/>
                </a:rPr>
                <a:t>de la même façon sur ces particules</a:t>
              </a:r>
              <a:endParaRPr lang="fr-FR" sz="1800" b="1" dirty="0">
                <a:solidFill>
                  <a:schemeClr val="accent2"/>
                </a:solidFill>
                <a:latin typeface="Tahoma"/>
                <a:cs typeface="Tahoma"/>
                <a:sym typeface="Symbol" charset="2"/>
              </a:endParaRPr>
            </a:p>
          </p:txBody>
        </p:sp>
        <p:sp>
          <p:nvSpPr>
            <p:cNvPr id="15" name="AutoShape 7"/>
            <p:cNvSpPr>
              <a:spLocks noChangeArrowheads="1"/>
            </p:cNvSpPr>
            <p:nvPr/>
          </p:nvSpPr>
          <p:spPr bwMode="auto">
            <a:xfrm>
              <a:off x="1466968" y="3571875"/>
              <a:ext cx="215900" cy="1296988"/>
            </a:xfrm>
            <a:prstGeom prst="upArrow">
              <a:avLst>
                <a:gd name="adj1" fmla="val 50000"/>
                <a:gd name="adj2" fmla="val 150184"/>
              </a:avLst>
            </a:prstGeom>
            <a:solidFill>
              <a:schemeClr val="bg1"/>
            </a:solidFill>
            <a:ln w="9525">
              <a:solidFill>
                <a:schemeClr val="tx1"/>
              </a:solidFill>
              <a:miter lim="800000"/>
              <a:headEnd/>
              <a:tailEnd/>
            </a:ln>
          </p:spPr>
          <p:txBody>
            <a:bodyPr wrap="none" anchor="ctr">
              <a:prstTxWarp prst="textNoShape">
                <a:avLst/>
              </a:prstTxWarp>
            </a:bodyPr>
            <a:lstStyle/>
            <a:p>
              <a:endParaRPr lang="fr-FR"/>
            </a:p>
          </p:txBody>
        </p:sp>
      </p:grpSp>
      <p:grpSp>
        <p:nvGrpSpPr>
          <p:cNvPr id="3" name="Group 15"/>
          <p:cNvGrpSpPr/>
          <p:nvPr/>
        </p:nvGrpSpPr>
        <p:grpSpPr>
          <a:xfrm>
            <a:off x="1706617" y="3572763"/>
            <a:ext cx="7238946" cy="3037027"/>
            <a:chOff x="1884235" y="3571875"/>
            <a:chExt cx="7238946" cy="3037027"/>
          </a:xfrm>
        </p:grpSpPr>
        <p:sp>
          <p:nvSpPr>
            <p:cNvPr id="17" name="AutoShape 7"/>
            <p:cNvSpPr>
              <a:spLocks noChangeArrowheads="1"/>
            </p:cNvSpPr>
            <p:nvPr/>
          </p:nvSpPr>
          <p:spPr bwMode="auto">
            <a:xfrm>
              <a:off x="2057473" y="3571875"/>
              <a:ext cx="215900" cy="1296988"/>
            </a:xfrm>
            <a:prstGeom prst="upArrow">
              <a:avLst>
                <a:gd name="adj1" fmla="val 50000"/>
                <a:gd name="adj2" fmla="val 150184"/>
              </a:avLst>
            </a:prstGeom>
            <a:solidFill>
              <a:schemeClr val="bg1"/>
            </a:solidFill>
            <a:ln w="9525">
              <a:solidFill>
                <a:schemeClr val="tx1"/>
              </a:solidFill>
              <a:miter lim="800000"/>
              <a:headEnd/>
              <a:tailEnd/>
            </a:ln>
          </p:spPr>
          <p:txBody>
            <a:bodyPr wrap="none" anchor="ctr">
              <a:prstTxWarp prst="textNoShape">
                <a:avLst/>
              </a:prstTxWarp>
            </a:bodyPr>
            <a:lstStyle/>
            <a:p>
              <a:endParaRPr lang="fr-FR"/>
            </a:p>
          </p:txBody>
        </p:sp>
        <p:sp>
          <p:nvSpPr>
            <p:cNvPr id="18" name="Text Box 6"/>
            <p:cNvSpPr txBox="1">
              <a:spLocks noChangeArrowheads="1"/>
            </p:cNvSpPr>
            <p:nvPr/>
          </p:nvSpPr>
          <p:spPr bwMode="auto">
            <a:xfrm>
              <a:off x="1884235" y="4854575"/>
              <a:ext cx="7238946" cy="1754327"/>
            </a:xfrm>
            <a:prstGeom prst="rect">
              <a:avLst/>
            </a:prstGeom>
            <a:solidFill>
              <a:schemeClr val="bg1"/>
            </a:solidFill>
            <a:ln w="9525">
              <a:noFill/>
              <a:miter lim="800000"/>
              <a:headEnd/>
              <a:tailEnd/>
            </a:ln>
          </p:spPr>
          <p:txBody>
            <a:bodyPr wrap="square">
              <a:prstTxWarp prst="textNoShape">
                <a:avLst/>
              </a:prstTxWarp>
              <a:spAutoFit/>
            </a:bodyPr>
            <a:lstStyle/>
            <a:p>
              <a:r>
                <a:rPr lang="fr-FR" sz="1800" b="1" dirty="0">
                  <a:latin typeface="Tahoma"/>
                  <a:cs typeface="Tahoma"/>
                </a:rPr>
                <a:t>t ~10</a:t>
              </a:r>
              <a:r>
                <a:rPr lang="fr-FR" sz="1800" b="1" baseline="30000" dirty="0">
                  <a:latin typeface="Tahoma"/>
                  <a:cs typeface="Tahoma"/>
                </a:rPr>
                <a:t>-32</a:t>
              </a:r>
              <a:r>
                <a:rPr lang="fr-FR" sz="1800" b="1" dirty="0">
                  <a:latin typeface="Tahoma"/>
                  <a:cs typeface="Tahoma"/>
                </a:rPr>
                <a:t> s</a:t>
              </a:r>
            </a:p>
            <a:p>
              <a:r>
                <a:rPr lang="fr-FR" sz="1800" b="1" dirty="0">
                  <a:latin typeface="Tahoma"/>
                  <a:cs typeface="Tahoma"/>
                </a:rPr>
                <a:t>L’inflation cesse, l’expansion continue…</a:t>
              </a:r>
            </a:p>
            <a:p>
              <a:r>
                <a:rPr lang="fr-FR" sz="1800" b="1" dirty="0">
                  <a:latin typeface="Tahoma"/>
                  <a:cs typeface="Tahoma"/>
                </a:rPr>
                <a:t>La force forte se « fige » et agit différemment des 2 autres </a:t>
              </a:r>
            </a:p>
            <a:p>
              <a:r>
                <a:rPr lang="fr-FR" sz="1800" b="1" dirty="0">
                  <a:latin typeface="Tahoma"/>
                  <a:cs typeface="Tahoma"/>
                </a:rPr>
                <a:t>Un léger excès matière/antimatière apparaît 1/1000000000 </a:t>
              </a:r>
            </a:p>
            <a:p>
              <a:r>
                <a:rPr lang="fr-FR" sz="1800" b="1" dirty="0">
                  <a:latin typeface="Tahoma"/>
                  <a:cs typeface="Tahoma"/>
                </a:rPr>
                <a:t>La température reste trop élevée pour former des protons et </a:t>
              </a:r>
              <a:r>
                <a:rPr lang="fr-FR" sz="1800" b="1" dirty="0" smtClean="0">
                  <a:latin typeface="Tahoma"/>
                  <a:cs typeface="Tahoma"/>
                </a:rPr>
                <a:t>neutrons</a:t>
              </a:r>
              <a:endParaRPr lang="fr-FR" sz="1800" b="1" dirty="0">
                <a:solidFill>
                  <a:schemeClr val="accent2"/>
                </a:solidFill>
                <a:latin typeface="Tahoma"/>
                <a:cs typeface="Tahoma"/>
                <a:sym typeface="Symbol" charset="2"/>
              </a:endParaRPr>
            </a:p>
          </p:txBody>
        </p:sp>
      </p:grpSp>
      <p:grpSp>
        <p:nvGrpSpPr>
          <p:cNvPr id="4" name="Group 18"/>
          <p:cNvGrpSpPr/>
          <p:nvPr/>
        </p:nvGrpSpPr>
        <p:grpSpPr>
          <a:xfrm>
            <a:off x="1832184" y="3829386"/>
            <a:ext cx="7184817" cy="2769184"/>
            <a:chOff x="1832183" y="3694482"/>
            <a:chExt cx="7184817" cy="2769184"/>
          </a:xfrm>
        </p:grpSpPr>
        <p:sp>
          <p:nvSpPr>
            <p:cNvPr id="20" name="AutoShape 7"/>
            <p:cNvSpPr>
              <a:spLocks noChangeArrowheads="1"/>
            </p:cNvSpPr>
            <p:nvPr/>
          </p:nvSpPr>
          <p:spPr bwMode="auto">
            <a:xfrm>
              <a:off x="2633890" y="3694482"/>
              <a:ext cx="215900" cy="1296987"/>
            </a:xfrm>
            <a:prstGeom prst="upArrow">
              <a:avLst>
                <a:gd name="adj1" fmla="val 50000"/>
                <a:gd name="adj2" fmla="val 150184"/>
              </a:avLst>
            </a:prstGeom>
            <a:solidFill>
              <a:schemeClr val="bg1"/>
            </a:solidFill>
            <a:ln w="9525">
              <a:solidFill>
                <a:schemeClr val="tx1"/>
              </a:solidFill>
              <a:miter lim="800000"/>
              <a:headEnd/>
              <a:tailEnd/>
            </a:ln>
          </p:spPr>
          <p:txBody>
            <a:bodyPr wrap="none" anchor="ctr">
              <a:prstTxWarp prst="textNoShape">
                <a:avLst/>
              </a:prstTxWarp>
            </a:bodyPr>
            <a:lstStyle/>
            <a:p>
              <a:endParaRPr lang="fr-FR"/>
            </a:p>
          </p:txBody>
        </p:sp>
        <p:sp>
          <p:nvSpPr>
            <p:cNvPr id="21" name="Text Box 6"/>
            <p:cNvSpPr txBox="1">
              <a:spLocks noChangeArrowheads="1"/>
            </p:cNvSpPr>
            <p:nvPr/>
          </p:nvSpPr>
          <p:spPr bwMode="auto">
            <a:xfrm>
              <a:off x="1832183" y="4986338"/>
              <a:ext cx="7184817" cy="1477328"/>
            </a:xfrm>
            <a:prstGeom prst="rect">
              <a:avLst/>
            </a:prstGeom>
            <a:solidFill>
              <a:schemeClr val="bg1"/>
            </a:solidFill>
            <a:ln w="9525">
              <a:noFill/>
              <a:miter lim="800000"/>
              <a:headEnd/>
              <a:tailEnd/>
            </a:ln>
          </p:spPr>
          <p:txBody>
            <a:bodyPr wrap="square">
              <a:prstTxWarp prst="textNoShape">
                <a:avLst/>
              </a:prstTxWarp>
              <a:spAutoFit/>
            </a:bodyPr>
            <a:lstStyle/>
            <a:p>
              <a:r>
                <a:rPr lang="fr-FR" sz="1800" b="1" dirty="0">
                  <a:latin typeface="Tahoma"/>
                  <a:cs typeface="Tahoma"/>
                </a:rPr>
                <a:t>t ~10</a:t>
              </a:r>
              <a:r>
                <a:rPr lang="fr-FR" sz="1800" b="1" baseline="30000" dirty="0">
                  <a:latin typeface="Tahoma"/>
                  <a:cs typeface="Tahoma"/>
                </a:rPr>
                <a:t>-10</a:t>
              </a:r>
              <a:r>
                <a:rPr lang="fr-FR" sz="1800" b="1" dirty="0">
                  <a:latin typeface="Tahoma"/>
                  <a:cs typeface="Tahoma"/>
                </a:rPr>
                <a:t> s</a:t>
              </a:r>
            </a:p>
            <a:p>
              <a:r>
                <a:rPr lang="fr-FR" sz="1800" b="1" dirty="0">
                  <a:latin typeface="Tahoma"/>
                  <a:cs typeface="Tahoma"/>
                </a:rPr>
                <a:t>La force faible se « fige » </a:t>
              </a:r>
              <a:r>
                <a:rPr lang="fr-FR" sz="1800" b="1" dirty="0" smtClean="0">
                  <a:latin typeface="Tahoma"/>
                  <a:cs typeface="Tahoma"/>
                </a:rPr>
                <a:t>: les </a:t>
              </a:r>
              <a:r>
                <a:rPr lang="fr-FR" sz="1800" b="1" dirty="0">
                  <a:latin typeface="Tahoma"/>
                  <a:cs typeface="Tahoma"/>
                </a:rPr>
                <a:t>4 forces interagissent </a:t>
              </a:r>
              <a:r>
                <a:rPr lang="fr-FR" sz="1800" b="1" dirty="0" smtClean="0">
                  <a:latin typeface="Tahoma"/>
                  <a:cs typeface="Tahoma"/>
                </a:rPr>
                <a:t>différemment sur </a:t>
              </a:r>
              <a:r>
                <a:rPr lang="fr-FR" sz="1800" b="1" dirty="0">
                  <a:latin typeface="Tahoma"/>
                  <a:cs typeface="Tahoma"/>
                </a:rPr>
                <a:t>les particules.</a:t>
              </a:r>
            </a:p>
            <a:p>
              <a:r>
                <a:rPr lang="fr-FR" sz="1800" b="1" dirty="0">
                  <a:latin typeface="Tahoma"/>
                  <a:cs typeface="Tahoma"/>
                </a:rPr>
                <a:t>Les quarks </a:t>
              </a:r>
              <a:r>
                <a:rPr lang="fr-FR" sz="1800" b="1" dirty="0" smtClean="0">
                  <a:latin typeface="Tahoma"/>
                  <a:cs typeface="Tahoma"/>
                </a:rPr>
                <a:t>s’annihilent </a:t>
              </a:r>
              <a:r>
                <a:rPr lang="fr-FR" sz="1800" b="1" dirty="0">
                  <a:latin typeface="Tahoma"/>
                  <a:cs typeface="Tahoma"/>
                </a:rPr>
                <a:t>avec les anti </a:t>
              </a:r>
              <a:r>
                <a:rPr lang="fr-FR" sz="1800" b="1" dirty="0" smtClean="0">
                  <a:latin typeface="Tahoma"/>
                  <a:cs typeface="Tahoma"/>
                </a:rPr>
                <a:t>quarks.</a:t>
              </a:r>
            </a:p>
            <a:p>
              <a:r>
                <a:rPr lang="fr-FR" sz="1800" b="1" dirty="0" smtClean="0">
                  <a:solidFill>
                    <a:schemeClr val="accent2"/>
                  </a:solidFill>
                  <a:latin typeface="Tahoma"/>
                  <a:cs typeface="Tahoma"/>
                </a:rPr>
                <a:t>Il </a:t>
              </a:r>
              <a:r>
                <a:rPr lang="fr-FR" sz="1800" b="1" dirty="0">
                  <a:solidFill>
                    <a:schemeClr val="accent2"/>
                  </a:solidFill>
                  <a:latin typeface="Tahoma"/>
                  <a:cs typeface="Tahoma"/>
                </a:rPr>
                <a:t>ne reste des </a:t>
              </a:r>
              <a:r>
                <a:rPr lang="fr-FR" sz="1800" b="1" dirty="0" smtClean="0">
                  <a:solidFill>
                    <a:schemeClr val="accent2"/>
                  </a:solidFill>
                  <a:latin typeface="Tahoma"/>
                  <a:cs typeface="Tahoma"/>
                </a:rPr>
                <a:t>quarks.</a:t>
              </a:r>
              <a:endParaRPr lang="fr-FR" sz="1800" b="1" dirty="0">
                <a:solidFill>
                  <a:schemeClr val="accent2"/>
                </a:solidFill>
                <a:latin typeface="Tahoma"/>
                <a:cs typeface="Tahoma"/>
              </a:endParaRPr>
            </a:p>
          </p:txBody>
        </p:sp>
      </p:grpSp>
      <p:pic>
        <p:nvPicPr>
          <p:cNvPr id="22" name="Picture 3" descr="atom_zoom_b"/>
          <p:cNvPicPr>
            <a:picLocks noChangeAspect="1" noChangeArrowheads="1"/>
          </p:cNvPicPr>
          <p:nvPr/>
        </p:nvPicPr>
        <p:blipFill>
          <a:blip r:embed="rId4"/>
          <a:srcRect l="78740" t="40086"/>
          <a:stretch>
            <a:fillRect/>
          </a:stretch>
        </p:blipFill>
        <p:spPr bwMode="auto">
          <a:xfrm>
            <a:off x="3773488" y="744538"/>
            <a:ext cx="1017587" cy="1263650"/>
          </a:xfrm>
          <a:prstGeom prst="rect">
            <a:avLst/>
          </a:prstGeom>
          <a:noFill/>
          <a:ln w="9525">
            <a:noFill/>
            <a:miter lim="800000"/>
            <a:headEnd/>
            <a:tailEnd/>
          </a:ln>
        </p:spPr>
      </p:pic>
      <p:grpSp>
        <p:nvGrpSpPr>
          <p:cNvPr id="5" name="Group 22"/>
          <p:cNvGrpSpPr/>
          <p:nvPr/>
        </p:nvGrpSpPr>
        <p:grpSpPr>
          <a:xfrm>
            <a:off x="1908175" y="3794290"/>
            <a:ext cx="7037387" cy="2763904"/>
            <a:chOff x="1979613" y="3699762"/>
            <a:chExt cx="7037387" cy="2763904"/>
          </a:xfrm>
        </p:grpSpPr>
        <p:sp>
          <p:nvSpPr>
            <p:cNvPr id="24" name="AutoShape 7"/>
            <p:cNvSpPr>
              <a:spLocks noChangeArrowheads="1"/>
            </p:cNvSpPr>
            <p:nvPr/>
          </p:nvSpPr>
          <p:spPr bwMode="auto">
            <a:xfrm>
              <a:off x="3396416" y="3699762"/>
              <a:ext cx="215900" cy="1296987"/>
            </a:xfrm>
            <a:prstGeom prst="upArrow">
              <a:avLst>
                <a:gd name="adj1" fmla="val 50000"/>
                <a:gd name="adj2" fmla="val 150184"/>
              </a:avLst>
            </a:prstGeom>
            <a:solidFill>
              <a:schemeClr val="bg1"/>
            </a:solidFill>
            <a:ln w="9525">
              <a:solidFill>
                <a:schemeClr val="tx1"/>
              </a:solidFill>
              <a:miter lim="800000"/>
              <a:headEnd/>
              <a:tailEnd/>
            </a:ln>
          </p:spPr>
          <p:txBody>
            <a:bodyPr wrap="none" anchor="ctr">
              <a:prstTxWarp prst="textNoShape">
                <a:avLst/>
              </a:prstTxWarp>
            </a:bodyPr>
            <a:lstStyle/>
            <a:p>
              <a:endParaRPr lang="fr-FR"/>
            </a:p>
          </p:txBody>
        </p:sp>
        <p:sp>
          <p:nvSpPr>
            <p:cNvPr id="25" name="Text Box 6"/>
            <p:cNvSpPr txBox="1">
              <a:spLocks noChangeArrowheads="1"/>
            </p:cNvSpPr>
            <p:nvPr/>
          </p:nvSpPr>
          <p:spPr bwMode="auto">
            <a:xfrm>
              <a:off x="1979613" y="4986338"/>
              <a:ext cx="7037387" cy="1477328"/>
            </a:xfrm>
            <a:prstGeom prst="rect">
              <a:avLst/>
            </a:prstGeom>
            <a:solidFill>
              <a:schemeClr val="bg1"/>
            </a:solidFill>
            <a:ln w="9525">
              <a:noFill/>
              <a:miter lim="800000"/>
              <a:headEnd/>
              <a:tailEnd/>
            </a:ln>
          </p:spPr>
          <p:txBody>
            <a:bodyPr>
              <a:prstTxWarp prst="textNoShape">
                <a:avLst/>
              </a:prstTxWarp>
              <a:spAutoFit/>
            </a:bodyPr>
            <a:lstStyle/>
            <a:p>
              <a:r>
                <a:rPr lang="fr-FR" sz="1800" b="1" dirty="0">
                  <a:latin typeface="Tahoma"/>
                  <a:cs typeface="Tahoma"/>
                </a:rPr>
                <a:t>t ~10</a:t>
              </a:r>
              <a:r>
                <a:rPr lang="fr-FR" sz="1800" b="1" baseline="30000" dirty="0">
                  <a:latin typeface="Tahoma"/>
                  <a:cs typeface="Tahoma"/>
                </a:rPr>
                <a:t>-4</a:t>
              </a:r>
              <a:r>
                <a:rPr lang="fr-FR" sz="1800" b="1" dirty="0">
                  <a:latin typeface="Tahoma"/>
                  <a:cs typeface="Tahoma"/>
                </a:rPr>
                <a:t> s</a:t>
              </a:r>
            </a:p>
            <a:p>
              <a:r>
                <a:rPr lang="fr-FR" sz="1800" b="1" dirty="0">
                  <a:latin typeface="Tahoma"/>
                  <a:cs typeface="Tahoma"/>
                </a:rPr>
                <a:t>Les quarks se combinent pour faire des protons et neutrons</a:t>
              </a:r>
            </a:p>
            <a:p>
              <a:r>
                <a:rPr lang="fr-FR" sz="1800" b="1" dirty="0">
                  <a:latin typeface="Tahoma"/>
                  <a:cs typeface="Tahoma"/>
                </a:rPr>
                <a:t>Les particules instables ont disparues</a:t>
              </a:r>
            </a:p>
            <a:p>
              <a:r>
                <a:rPr lang="fr-FR" sz="1800" b="1" dirty="0">
                  <a:latin typeface="Tahoma"/>
                  <a:cs typeface="Tahoma"/>
                </a:rPr>
                <a:t>Il reste des électrons, des neutrinos qui interagissent très peu et</a:t>
              </a:r>
              <a:r>
                <a:rPr lang="fr-FR" sz="1800" b="1" dirty="0" smtClean="0">
                  <a:latin typeface="Tahoma"/>
                  <a:cs typeface="Tahoma"/>
                </a:rPr>
                <a:t> des </a:t>
              </a:r>
              <a:r>
                <a:rPr lang="fr-FR" sz="1800" b="1" dirty="0">
                  <a:latin typeface="Tahoma"/>
                  <a:cs typeface="Tahoma"/>
                </a:rPr>
                <a:t>photons de très basse </a:t>
              </a:r>
              <a:r>
                <a:rPr lang="fr-FR" sz="1800" b="1" dirty="0" smtClean="0">
                  <a:latin typeface="Tahoma"/>
                  <a:cs typeface="Tahoma"/>
                </a:rPr>
                <a:t>énergie</a:t>
              </a:r>
              <a:endParaRPr lang="fr-FR" sz="1800" b="1" dirty="0">
                <a:latin typeface="Tahoma"/>
                <a:cs typeface="Tahoma"/>
              </a:endParaRPr>
            </a:p>
          </p:txBody>
        </p:sp>
      </p:grpSp>
      <p:pic>
        <p:nvPicPr>
          <p:cNvPr id="26" name="Picture 3" descr="atom_zoom_b"/>
          <p:cNvPicPr>
            <a:picLocks noChangeAspect="1" noChangeArrowheads="1"/>
          </p:cNvPicPr>
          <p:nvPr/>
        </p:nvPicPr>
        <p:blipFill>
          <a:blip r:embed="rId4"/>
          <a:srcRect l="52913" t="24338"/>
          <a:stretch>
            <a:fillRect/>
          </a:stretch>
        </p:blipFill>
        <p:spPr bwMode="auto">
          <a:xfrm>
            <a:off x="2535238" y="412750"/>
            <a:ext cx="2255837" cy="1595438"/>
          </a:xfrm>
          <a:prstGeom prst="rect">
            <a:avLst/>
          </a:prstGeom>
          <a:noFill/>
          <a:ln w="9525">
            <a:noFill/>
            <a:miter lim="800000"/>
            <a:headEnd/>
            <a:tailEnd/>
          </a:ln>
        </p:spPr>
      </p:pic>
      <p:grpSp>
        <p:nvGrpSpPr>
          <p:cNvPr id="6" name="Group 30"/>
          <p:cNvGrpSpPr/>
          <p:nvPr/>
        </p:nvGrpSpPr>
        <p:grpSpPr>
          <a:xfrm>
            <a:off x="1979614" y="3920880"/>
            <a:ext cx="7037387" cy="2193330"/>
            <a:chOff x="1979613" y="3716338"/>
            <a:chExt cx="7037387" cy="2193330"/>
          </a:xfrm>
        </p:grpSpPr>
        <p:sp>
          <p:nvSpPr>
            <p:cNvPr id="32" name="AutoShape 7"/>
            <p:cNvSpPr>
              <a:spLocks noChangeArrowheads="1"/>
            </p:cNvSpPr>
            <p:nvPr/>
          </p:nvSpPr>
          <p:spPr bwMode="auto">
            <a:xfrm>
              <a:off x="4249565" y="3716338"/>
              <a:ext cx="215900" cy="1296987"/>
            </a:xfrm>
            <a:prstGeom prst="upArrow">
              <a:avLst>
                <a:gd name="adj1" fmla="val 50000"/>
                <a:gd name="adj2" fmla="val 150184"/>
              </a:avLst>
            </a:prstGeom>
            <a:solidFill>
              <a:schemeClr val="bg1"/>
            </a:solidFill>
            <a:ln w="9525">
              <a:solidFill>
                <a:schemeClr val="tx1"/>
              </a:solidFill>
              <a:miter lim="800000"/>
              <a:headEnd/>
              <a:tailEnd/>
            </a:ln>
          </p:spPr>
          <p:txBody>
            <a:bodyPr wrap="none" anchor="ctr">
              <a:prstTxWarp prst="textNoShape">
                <a:avLst/>
              </a:prstTxWarp>
            </a:bodyPr>
            <a:lstStyle/>
            <a:p>
              <a:endParaRPr lang="fr-FR"/>
            </a:p>
          </p:txBody>
        </p:sp>
        <p:sp>
          <p:nvSpPr>
            <p:cNvPr id="33" name="Text Box 6"/>
            <p:cNvSpPr txBox="1">
              <a:spLocks noChangeArrowheads="1"/>
            </p:cNvSpPr>
            <p:nvPr/>
          </p:nvSpPr>
          <p:spPr bwMode="auto">
            <a:xfrm>
              <a:off x="1979613" y="4986338"/>
              <a:ext cx="7037387" cy="923330"/>
            </a:xfrm>
            <a:prstGeom prst="rect">
              <a:avLst/>
            </a:prstGeom>
            <a:solidFill>
              <a:schemeClr val="bg1"/>
            </a:solidFill>
            <a:ln w="9525">
              <a:noFill/>
              <a:miter lim="800000"/>
              <a:headEnd/>
              <a:tailEnd/>
            </a:ln>
          </p:spPr>
          <p:txBody>
            <a:bodyPr>
              <a:prstTxWarp prst="textNoShape">
                <a:avLst/>
              </a:prstTxWarp>
              <a:spAutoFit/>
            </a:bodyPr>
            <a:lstStyle/>
            <a:p>
              <a:r>
                <a:rPr lang="fr-FR" sz="1800" b="1" dirty="0">
                  <a:latin typeface="Tahoma"/>
                  <a:cs typeface="Tahoma"/>
                </a:rPr>
                <a:t>t ~1 s </a:t>
              </a:r>
            </a:p>
            <a:p>
              <a:r>
                <a:rPr lang="fr-FR" sz="1800" b="1" dirty="0">
                  <a:latin typeface="Tahoma"/>
                  <a:cs typeface="Tahoma"/>
                </a:rPr>
                <a:t>Les neutrinos restent </a:t>
              </a:r>
              <a:r>
                <a:rPr lang="fr-FR" sz="1800" b="1" dirty="0" smtClean="0">
                  <a:latin typeface="Tahoma"/>
                  <a:cs typeface="Tahoma"/>
                </a:rPr>
                <a:t>inactifs. Electron-</a:t>
              </a:r>
              <a:r>
                <a:rPr lang="fr-FR" b="1" dirty="0" smtClean="0">
                  <a:latin typeface="Tahoma"/>
                  <a:cs typeface="Tahoma"/>
                </a:rPr>
                <a:t>anti-Electr</a:t>
              </a:r>
              <a:r>
                <a:rPr lang="fr-FR" sz="1800" b="1" dirty="0" smtClean="0">
                  <a:latin typeface="Tahoma"/>
                  <a:cs typeface="Tahoma"/>
                </a:rPr>
                <a:t>on </a:t>
              </a:r>
              <a:r>
                <a:rPr lang="fr-FR" sz="1800" b="1" dirty="0">
                  <a:latin typeface="Tahoma"/>
                  <a:cs typeface="Tahoma"/>
                </a:rPr>
                <a:t>s’annihilent, il reste un excès d’électron</a:t>
              </a:r>
            </a:p>
          </p:txBody>
        </p:sp>
      </p:grpSp>
      <p:grpSp>
        <p:nvGrpSpPr>
          <p:cNvPr id="7" name="Group 33"/>
          <p:cNvGrpSpPr/>
          <p:nvPr/>
        </p:nvGrpSpPr>
        <p:grpSpPr>
          <a:xfrm>
            <a:off x="1979614" y="3937812"/>
            <a:ext cx="6362916" cy="2198503"/>
            <a:chOff x="1979614" y="3881622"/>
            <a:chExt cx="6362916" cy="2198503"/>
          </a:xfrm>
        </p:grpSpPr>
        <p:sp>
          <p:nvSpPr>
            <p:cNvPr id="35" name="AutoShape 7"/>
            <p:cNvSpPr>
              <a:spLocks noChangeArrowheads="1"/>
            </p:cNvSpPr>
            <p:nvPr/>
          </p:nvSpPr>
          <p:spPr bwMode="auto">
            <a:xfrm>
              <a:off x="4998810" y="3881622"/>
              <a:ext cx="215900" cy="1296988"/>
            </a:xfrm>
            <a:prstGeom prst="upArrow">
              <a:avLst>
                <a:gd name="adj1" fmla="val 50000"/>
                <a:gd name="adj2" fmla="val 150184"/>
              </a:avLst>
            </a:prstGeom>
            <a:solidFill>
              <a:schemeClr val="bg1"/>
            </a:solidFill>
            <a:ln w="9525">
              <a:solidFill>
                <a:schemeClr val="tx1"/>
              </a:solidFill>
              <a:miter lim="800000"/>
              <a:headEnd/>
              <a:tailEnd/>
            </a:ln>
          </p:spPr>
          <p:txBody>
            <a:bodyPr wrap="none" anchor="ctr">
              <a:prstTxWarp prst="textNoShape">
                <a:avLst/>
              </a:prstTxWarp>
            </a:bodyPr>
            <a:lstStyle/>
            <a:p>
              <a:endParaRPr lang="fr-FR"/>
            </a:p>
          </p:txBody>
        </p:sp>
        <p:sp>
          <p:nvSpPr>
            <p:cNvPr id="36" name="Text Box 6"/>
            <p:cNvSpPr txBox="1">
              <a:spLocks noChangeArrowheads="1"/>
            </p:cNvSpPr>
            <p:nvPr/>
          </p:nvSpPr>
          <p:spPr bwMode="auto">
            <a:xfrm>
              <a:off x="1979614" y="5157788"/>
              <a:ext cx="6362916" cy="922337"/>
            </a:xfrm>
            <a:prstGeom prst="rect">
              <a:avLst/>
            </a:prstGeom>
            <a:solidFill>
              <a:schemeClr val="bg1"/>
            </a:solidFill>
            <a:ln w="9525">
              <a:noFill/>
              <a:miter lim="800000"/>
              <a:headEnd/>
              <a:tailEnd/>
            </a:ln>
          </p:spPr>
          <p:txBody>
            <a:bodyPr wrap="square">
              <a:prstTxWarp prst="textNoShape">
                <a:avLst/>
              </a:prstTxWarp>
              <a:spAutoFit/>
            </a:bodyPr>
            <a:lstStyle/>
            <a:p>
              <a:r>
                <a:rPr lang="fr-FR" sz="1800" b="1" dirty="0">
                  <a:latin typeface="Tahoma"/>
                  <a:cs typeface="Tahoma"/>
                </a:rPr>
                <a:t>t ~100 s </a:t>
              </a:r>
            </a:p>
            <a:p>
              <a:r>
                <a:rPr lang="fr-FR" sz="1800" b="1" dirty="0">
                  <a:latin typeface="Tahoma"/>
                  <a:cs typeface="Tahoma"/>
                </a:rPr>
                <a:t>Les protons et neutrons se combinent pour donner</a:t>
              </a:r>
            </a:p>
            <a:p>
              <a:r>
                <a:rPr lang="fr-FR" sz="1800" b="1" dirty="0">
                  <a:latin typeface="Tahoma"/>
                  <a:cs typeface="Tahoma"/>
                </a:rPr>
                <a:t>les premiers noyaux ! </a:t>
              </a:r>
            </a:p>
          </p:txBody>
        </p:sp>
      </p:grpSp>
      <p:pic>
        <p:nvPicPr>
          <p:cNvPr id="37" name="Picture 3" descr="atom_zoom_b"/>
          <p:cNvPicPr>
            <a:picLocks noChangeAspect="1" noChangeArrowheads="1"/>
          </p:cNvPicPr>
          <p:nvPr/>
        </p:nvPicPr>
        <p:blipFill>
          <a:blip r:embed="rId4"/>
          <a:srcRect l="32126" t="28633"/>
          <a:stretch>
            <a:fillRect/>
          </a:stretch>
        </p:blipFill>
        <p:spPr bwMode="auto">
          <a:xfrm>
            <a:off x="1539875" y="503238"/>
            <a:ext cx="3251200" cy="1504950"/>
          </a:xfrm>
          <a:prstGeom prst="rect">
            <a:avLst/>
          </a:prstGeom>
          <a:noFill/>
          <a:ln w="9525">
            <a:noFill/>
            <a:miter lim="800000"/>
            <a:headEnd/>
            <a:tailEnd/>
          </a:ln>
        </p:spPr>
      </p:pic>
      <p:grpSp>
        <p:nvGrpSpPr>
          <p:cNvPr id="8" name="Group 37"/>
          <p:cNvGrpSpPr/>
          <p:nvPr/>
        </p:nvGrpSpPr>
        <p:grpSpPr>
          <a:xfrm>
            <a:off x="1908175" y="4009250"/>
            <a:ext cx="7037388" cy="2476315"/>
            <a:chOff x="1908175" y="3953060"/>
            <a:chExt cx="7037388" cy="2476315"/>
          </a:xfrm>
        </p:grpSpPr>
        <p:sp>
          <p:nvSpPr>
            <p:cNvPr id="39" name="AutoShape 7"/>
            <p:cNvSpPr>
              <a:spLocks noChangeArrowheads="1"/>
            </p:cNvSpPr>
            <p:nvPr/>
          </p:nvSpPr>
          <p:spPr bwMode="auto">
            <a:xfrm>
              <a:off x="6058697" y="3953060"/>
              <a:ext cx="215900" cy="1296987"/>
            </a:xfrm>
            <a:prstGeom prst="upArrow">
              <a:avLst>
                <a:gd name="adj1" fmla="val 50000"/>
                <a:gd name="adj2" fmla="val 150184"/>
              </a:avLst>
            </a:prstGeom>
            <a:solidFill>
              <a:schemeClr val="bg1"/>
            </a:solidFill>
            <a:ln w="9525">
              <a:solidFill>
                <a:schemeClr val="tx1"/>
              </a:solidFill>
              <a:miter lim="800000"/>
              <a:headEnd/>
              <a:tailEnd/>
            </a:ln>
          </p:spPr>
          <p:txBody>
            <a:bodyPr wrap="none" anchor="ctr">
              <a:prstTxWarp prst="textNoShape">
                <a:avLst/>
              </a:prstTxWarp>
            </a:bodyPr>
            <a:lstStyle/>
            <a:p>
              <a:endParaRPr lang="fr-FR"/>
            </a:p>
          </p:txBody>
        </p:sp>
        <p:sp>
          <p:nvSpPr>
            <p:cNvPr id="40" name="Text Box 6"/>
            <p:cNvSpPr txBox="1">
              <a:spLocks noChangeArrowheads="1"/>
            </p:cNvSpPr>
            <p:nvPr/>
          </p:nvSpPr>
          <p:spPr bwMode="auto">
            <a:xfrm>
              <a:off x="1908175" y="5229225"/>
              <a:ext cx="7037388" cy="1200150"/>
            </a:xfrm>
            <a:prstGeom prst="rect">
              <a:avLst/>
            </a:prstGeom>
            <a:solidFill>
              <a:schemeClr val="bg1"/>
            </a:solidFill>
            <a:ln w="9525">
              <a:noFill/>
              <a:miter lim="800000"/>
              <a:headEnd/>
              <a:tailEnd/>
            </a:ln>
          </p:spPr>
          <p:txBody>
            <a:bodyPr>
              <a:prstTxWarp prst="textNoShape">
                <a:avLst/>
              </a:prstTxWarp>
              <a:spAutoFit/>
            </a:bodyPr>
            <a:lstStyle/>
            <a:p>
              <a:r>
                <a:rPr lang="fr-FR" sz="1800" b="1" dirty="0">
                  <a:latin typeface="Tahoma"/>
                  <a:cs typeface="Tahoma"/>
                </a:rPr>
                <a:t>t ~300000 ans </a:t>
              </a:r>
            </a:p>
            <a:p>
              <a:r>
                <a:rPr lang="fr-FR" sz="1800" b="1" dirty="0">
                  <a:latin typeface="Tahoma"/>
                  <a:cs typeface="Tahoma"/>
                </a:rPr>
                <a:t>Noyaux + électron donnent les premiers atomes stables</a:t>
              </a:r>
            </a:p>
            <a:p>
              <a:r>
                <a:rPr lang="fr-FR" sz="1800" b="1" dirty="0">
                  <a:latin typeface="Tahoma"/>
                  <a:cs typeface="Tahoma"/>
                </a:rPr>
                <a:t>La température est telle que les photons n’ont plus l’énergie suffisante pour les briser</a:t>
              </a:r>
            </a:p>
          </p:txBody>
        </p:sp>
      </p:grpSp>
      <p:pic>
        <p:nvPicPr>
          <p:cNvPr id="41" name="Picture 3" descr="atom_zoom_b"/>
          <p:cNvPicPr>
            <a:picLocks noChangeAspect="1" noChangeArrowheads="1"/>
          </p:cNvPicPr>
          <p:nvPr/>
        </p:nvPicPr>
        <p:blipFill>
          <a:blip r:embed="rId4"/>
          <a:srcRect/>
          <a:stretch>
            <a:fillRect/>
          </a:stretch>
        </p:blipFill>
        <p:spPr bwMode="auto">
          <a:xfrm>
            <a:off x="0" y="0"/>
            <a:ext cx="4791075" cy="2108201"/>
          </a:xfrm>
          <a:prstGeom prst="rect">
            <a:avLst/>
          </a:prstGeom>
          <a:noFill/>
          <a:ln w="9525">
            <a:noFill/>
            <a:miter lim="800000"/>
            <a:headEnd/>
            <a:tailEnd/>
          </a:ln>
        </p:spPr>
      </p:pic>
      <p:grpSp>
        <p:nvGrpSpPr>
          <p:cNvPr id="9" name="Group 41"/>
          <p:cNvGrpSpPr/>
          <p:nvPr/>
        </p:nvGrpSpPr>
        <p:grpSpPr>
          <a:xfrm>
            <a:off x="5777623" y="4219703"/>
            <a:ext cx="3167940" cy="1711825"/>
            <a:chOff x="5777623" y="4163513"/>
            <a:chExt cx="3167940" cy="1711825"/>
          </a:xfrm>
        </p:grpSpPr>
        <p:sp>
          <p:nvSpPr>
            <p:cNvPr id="43" name="AutoShape 7"/>
            <p:cNvSpPr>
              <a:spLocks noChangeArrowheads="1"/>
            </p:cNvSpPr>
            <p:nvPr/>
          </p:nvSpPr>
          <p:spPr bwMode="auto">
            <a:xfrm>
              <a:off x="7339143" y="4163513"/>
              <a:ext cx="215900" cy="1296987"/>
            </a:xfrm>
            <a:prstGeom prst="upArrow">
              <a:avLst>
                <a:gd name="adj1" fmla="val 50000"/>
                <a:gd name="adj2" fmla="val 150184"/>
              </a:avLst>
            </a:prstGeom>
            <a:solidFill>
              <a:schemeClr val="bg1"/>
            </a:solidFill>
            <a:ln w="9525">
              <a:solidFill>
                <a:schemeClr val="tx1"/>
              </a:solidFill>
              <a:miter lim="800000"/>
              <a:headEnd/>
              <a:tailEnd/>
            </a:ln>
          </p:spPr>
          <p:txBody>
            <a:bodyPr wrap="none" anchor="ctr">
              <a:prstTxWarp prst="textNoShape">
                <a:avLst/>
              </a:prstTxWarp>
            </a:bodyPr>
            <a:lstStyle/>
            <a:p>
              <a:endParaRPr lang="fr-FR"/>
            </a:p>
          </p:txBody>
        </p:sp>
        <p:sp>
          <p:nvSpPr>
            <p:cNvPr id="44" name="Text Box 6"/>
            <p:cNvSpPr txBox="1">
              <a:spLocks noChangeArrowheads="1"/>
            </p:cNvSpPr>
            <p:nvPr/>
          </p:nvSpPr>
          <p:spPr bwMode="auto">
            <a:xfrm>
              <a:off x="5777623" y="5229225"/>
              <a:ext cx="3167940" cy="646113"/>
            </a:xfrm>
            <a:prstGeom prst="rect">
              <a:avLst/>
            </a:prstGeom>
            <a:solidFill>
              <a:schemeClr val="bg1"/>
            </a:solidFill>
            <a:ln w="9525">
              <a:noFill/>
              <a:miter lim="800000"/>
              <a:headEnd/>
              <a:tailEnd/>
            </a:ln>
          </p:spPr>
          <p:txBody>
            <a:bodyPr wrap="square">
              <a:prstTxWarp prst="textNoShape">
                <a:avLst/>
              </a:prstTxWarp>
              <a:spAutoFit/>
            </a:bodyPr>
            <a:lstStyle/>
            <a:p>
              <a:r>
                <a:rPr lang="fr-FR" sz="1800" b="1" dirty="0">
                  <a:latin typeface="Tahoma"/>
                  <a:cs typeface="Tahoma"/>
                </a:rPr>
                <a:t>t ~1 milliard </a:t>
              </a:r>
              <a:r>
                <a:rPr lang="fr-FR" sz="1800" b="1" dirty="0" smtClean="0">
                  <a:latin typeface="Tahoma"/>
                  <a:cs typeface="Tahoma"/>
                </a:rPr>
                <a:t>d’années </a:t>
              </a:r>
              <a:endParaRPr lang="fr-FR" sz="1800" b="1" dirty="0">
                <a:latin typeface="Tahoma"/>
                <a:cs typeface="Tahoma"/>
              </a:endParaRPr>
            </a:p>
            <a:p>
              <a:r>
                <a:rPr lang="fr-FR" sz="1800" b="1" dirty="0">
                  <a:latin typeface="Tahoma"/>
                  <a:cs typeface="Tahoma"/>
                </a:rPr>
                <a:t>Formation des galaxies </a:t>
              </a:r>
            </a:p>
          </p:txBody>
        </p:sp>
      </p:grpSp>
      <p:grpSp>
        <p:nvGrpSpPr>
          <p:cNvPr id="10" name="Group 44"/>
          <p:cNvGrpSpPr/>
          <p:nvPr/>
        </p:nvGrpSpPr>
        <p:grpSpPr>
          <a:xfrm>
            <a:off x="5292725" y="4494840"/>
            <a:ext cx="3382963" cy="1943100"/>
            <a:chOff x="5292725" y="4438650"/>
            <a:chExt cx="3382963" cy="1943100"/>
          </a:xfrm>
        </p:grpSpPr>
        <p:sp>
          <p:nvSpPr>
            <p:cNvPr id="46" name="AutoShape 7"/>
            <p:cNvSpPr>
              <a:spLocks noChangeArrowheads="1"/>
            </p:cNvSpPr>
            <p:nvPr/>
          </p:nvSpPr>
          <p:spPr bwMode="auto">
            <a:xfrm>
              <a:off x="8373759" y="4438650"/>
              <a:ext cx="215900" cy="1296988"/>
            </a:xfrm>
            <a:prstGeom prst="upArrow">
              <a:avLst>
                <a:gd name="adj1" fmla="val 50000"/>
                <a:gd name="adj2" fmla="val 150184"/>
              </a:avLst>
            </a:prstGeom>
            <a:solidFill>
              <a:schemeClr val="bg1"/>
            </a:solidFill>
            <a:ln w="9525">
              <a:solidFill>
                <a:schemeClr val="tx1"/>
              </a:solidFill>
              <a:miter lim="800000"/>
              <a:headEnd/>
              <a:tailEnd/>
            </a:ln>
          </p:spPr>
          <p:txBody>
            <a:bodyPr wrap="none" anchor="ctr">
              <a:prstTxWarp prst="textNoShape">
                <a:avLst/>
              </a:prstTxWarp>
            </a:bodyPr>
            <a:lstStyle/>
            <a:p>
              <a:endParaRPr lang="fr-FR"/>
            </a:p>
          </p:txBody>
        </p:sp>
        <p:sp>
          <p:nvSpPr>
            <p:cNvPr id="47" name="Text Box 6"/>
            <p:cNvSpPr txBox="1">
              <a:spLocks noChangeArrowheads="1"/>
            </p:cNvSpPr>
            <p:nvPr/>
          </p:nvSpPr>
          <p:spPr bwMode="auto">
            <a:xfrm>
              <a:off x="5292725" y="5735638"/>
              <a:ext cx="3382963" cy="646112"/>
            </a:xfrm>
            <a:prstGeom prst="rect">
              <a:avLst/>
            </a:prstGeom>
            <a:solidFill>
              <a:schemeClr val="bg1"/>
            </a:solidFill>
            <a:ln w="9525">
              <a:noFill/>
              <a:miter lim="800000"/>
              <a:headEnd/>
              <a:tailEnd/>
            </a:ln>
          </p:spPr>
          <p:txBody>
            <a:bodyPr>
              <a:prstTxWarp prst="textNoShape">
                <a:avLst/>
              </a:prstTxWarp>
              <a:spAutoFit/>
            </a:bodyPr>
            <a:lstStyle/>
            <a:p>
              <a:r>
                <a:rPr lang="fr-FR" sz="1800" b="1" dirty="0">
                  <a:latin typeface="Tahoma"/>
                  <a:cs typeface="Tahoma"/>
                </a:rPr>
                <a:t>t ~10 milliard </a:t>
              </a:r>
              <a:r>
                <a:rPr lang="fr-FR" sz="1800" b="1" dirty="0" smtClean="0">
                  <a:latin typeface="Tahoma"/>
                  <a:cs typeface="Tahoma"/>
                </a:rPr>
                <a:t>d’années </a:t>
              </a:r>
            </a:p>
            <a:p>
              <a:r>
                <a:rPr lang="fr-FR" b="1" dirty="0" smtClean="0">
                  <a:latin typeface="Tahoma"/>
                  <a:cs typeface="Tahoma"/>
                </a:rPr>
                <a:t>Nous sommes</a:t>
              </a:r>
              <a:r>
                <a:rPr lang="fr-FR" sz="1800" b="1" dirty="0" smtClean="0">
                  <a:latin typeface="Tahoma"/>
                  <a:cs typeface="Tahoma"/>
                </a:rPr>
                <a:t> là! </a:t>
              </a:r>
              <a:endParaRPr lang="fr-FR" sz="1800" b="1" dirty="0">
                <a:latin typeface="Tahoma"/>
                <a:cs typeface="Tahoma"/>
              </a:endParaRPr>
            </a:p>
          </p:txBody>
        </p:sp>
      </p:grpSp>
      <p:pic>
        <p:nvPicPr>
          <p:cNvPr id="48" name="Picture 5"/>
          <p:cNvPicPr>
            <a:picLocks noChangeAspect="1" noChangeArrowheads="1"/>
          </p:cNvPicPr>
          <p:nvPr/>
        </p:nvPicPr>
        <p:blipFill>
          <a:blip r:embed="rId5">
            <a:extLst>
              <a:ext uri="{28A0092B-C50C-407E-A947-70E740481C1C}">
                <a14:useLocalDpi xmlns:a14="http://schemas.microsoft.com/office/drawing/2010/main" val="0"/>
              </a:ext>
            </a:extLst>
          </a:blip>
          <a:srcRect l="18286" t="12190" r="20000" b="7048"/>
          <a:stretch>
            <a:fillRect/>
          </a:stretch>
        </p:blipFill>
        <p:spPr bwMode="auto">
          <a:xfrm>
            <a:off x="348590" y="283605"/>
            <a:ext cx="2186648" cy="214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0" name="Picture 5"/>
          <p:cNvPicPr>
            <a:picLocks noChangeAspect="1" noChangeArrowheads="1"/>
          </p:cNvPicPr>
          <p:nvPr/>
        </p:nvPicPr>
        <p:blipFill>
          <a:blip r:embed="rId6">
            <a:extLst>
              <a:ext uri="{28A0092B-C50C-407E-A947-70E740481C1C}">
                <a14:useLocalDpi xmlns:a14="http://schemas.microsoft.com/office/drawing/2010/main" val="0"/>
              </a:ext>
            </a:extLst>
          </a:blip>
          <a:srcRect l="18286" t="10667" r="20000" b="8571"/>
          <a:stretch>
            <a:fillRect/>
          </a:stretch>
        </p:blipFill>
        <p:spPr bwMode="auto">
          <a:xfrm>
            <a:off x="1353586" y="283605"/>
            <a:ext cx="2187292" cy="214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1" name="Picture 5"/>
          <p:cNvPicPr>
            <a:picLocks noChangeAspect="1" noChangeArrowheads="1"/>
          </p:cNvPicPr>
          <p:nvPr/>
        </p:nvPicPr>
        <p:blipFill>
          <a:blip r:embed="rId7">
            <a:extLst>
              <a:ext uri="{28A0092B-C50C-407E-A947-70E740481C1C}">
                <a14:useLocalDpi xmlns:a14="http://schemas.microsoft.com/office/drawing/2010/main" val="0"/>
              </a:ext>
            </a:extLst>
          </a:blip>
          <a:srcRect l="18286" t="11429" r="20000" b="8571"/>
          <a:stretch>
            <a:fillRect/>
          </a:stretch>
        </p:blipFill>
        <p:spPr bwMode="auto">
          <a:xfrm>
            <a:off x="0" y="0"/>
            <a:ext cx="2286000"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4" name="Picture 5"/>
          <p:cNvPicPr>
            <a:picLocks noChangeAspect="1" noChangeArrowheads="1"/>
          </p:cNvPicPr>
          <p:nvPr/>
        </p:nvPicPr>
        <p:blipFill>
          <a:blip r:embed="rId8">
            <a:extLst>
              <a:ext uri="{28A0092B-C50C-407E-A947-70E740481C1C}">
                <a14:useLocalDpi xmlns:a14="http://schemas.microsoft.com/office/drawing/2010/main" val="0"/>
              </a:ext>
            </a:extLst>
          </a:blip>
          <a:srcRect l="18286" t="12952" r="20001" b="6857"/>
          <a:stretch>
            <a:fillRect/>
          </a:stretch>
        </p:blipFill>
        <p:spPr bwMode="auto">
          <a:xfrm>
            <a:off x="4802972" y="-71962"/>
            <a:ext cx="2358762" cy="2298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5" name="Picture 5"/>
          <p:cNvPicPr>
            <a:picLocks noChangeAspect="1" noChangeArrowheads="1"/>
          </p:cNvPicPr>
          <p:nvPr/>
        </p:nvPicPr>
        <p:blipFill>
          <a:blip r:embed="rId9">
            <a:extLst>
              <a:ext uri="{28A0092B-C50C-407E-A947-70E740481C1C}">
                <a14:useLocalDpi xmlns:a14="http://schemas.microsoft.com/office/drawing/2010/main" val="0"/>
              </a:ext>
            </a:extLst>
          </a:blip>
          <a:srcRect l="18286" t="11429" r="20000" b="7809"/>
          <a:stretch>
            <a:fillRect/>
          </a:stretch>
        </p:blipFill>
        <p:spPr bwMode="auto">
          <a:xfrm>
            <a:off x="5821487" y="-71962"/>
            <a:ext cx="2337754" cy="229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 name="Slide Number Placeholder 12"/>
          <p:cNvSpPr>
            <a:spLocks noGrp="1"/>
          </p:cNvSpPr>
          <p:nvPr>
            <p:ph type="sldNum" sz="quarter" idx="12"/>
          </p:nvPr>
        </p:nvSpPr>
        <p:spPr/>
        <p:txBody>
          <a:bodyPr/>
          <a:lstStyle/>
          <a:p>
            <a:fld id="{D752DBC4-3753-084B-A85A-391A694AE64B}" type="slidenum">
              <a:rPr lang="en-US" smtClean="0"/>
              <a:pPr/>
              <a:t>20</a:t>
            </a:fld>
            <a:r>
              <a:rPr lang="en-US" smtClean="0"/>
              <a:t>/41</a:t>
            </a:r>
            <a:endParaRPr lang="en-US" dirty="0" smtClean="0"/>
          </a:p>
        </p:txBody>
      </p:sp>
    </p:spTree>
    <p:extLst>
      <p:ext uri="{BB962C8B-B14F-4D97-AF65-F5344CB8AC3E}">
        <p14:creationId xmlns:p14="http://schemas.microsoft.com/office/powerpoint/2010/main" val="4277847078"/>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animEffect transition="in" filter="fade">
                                      <p:cBhvr>
                                        <p:cTn id="9" dur="1000"/>
                                        <p:tgtEl>
                                          <p:spTgt spid="48"/>
                                        </p:tgtEl>
                                      </p:cBhvr>
                                    </p:animEffect>
                                    <p:anim calcmode="lin" valueType="num">
                                      <p:cBhvr>
                                        <p:cTn id="10" dur="1000" fill="hold"/>
                                        <p:tgtEl>
                                          <p:spTgt spid="48"/>
                                        </p:tgtEl>
                                        <p:attrNameLst>
                                          <p:attrName>ppt_x</p:attrName>
                                        </p:attrNameLst>
                                      </p:cBhvr>
                                      <p:tavLst>
                                        <p:tav tm="0">
                                          <p:val>
                                            <p:strVal val="#ppt_x"/>
                                          </p:val>
                                        </p:tav>
                                        <p:tav tm="100000">
                                          <p:val>
                                            <p:strVal val="#ppt_x"/>
                                          </p:val>
                                        </p:tav>
                                      </p:tavLst>
                                    </p:anim>
                                    <p:anim calcmode="lin" valueType="num">
                                      <p:cBhvr>
                                        <p:cTn id="1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
                                        </p:tgtEl>
                                        <p:attrNameLst>
                                          <p:attrName>style.visibility</p:attrName>
                                        </p:attrNameLst>
                                      </p:cBhvr>
                                      <p:to>
                                        <p:strVal val="hidden"/>
                                      </p:to>
                                    </p:set>
                                  </p:childTnLst>
                                </p:cTn>
                              </p:par>
                              <p:par>
                                <p:cTn id="16" presetID="2" presetClass="exit" presetSubtype="4" fill="hold" nodeType="withEffect">
                                  <p:stCondLst>
                                    <p:cond delay="0"/>
                                  </p:stCondLst>
                                  <p:childTnLst>
                                    <p:anim calcmode="lin" valueType="num">
                                      <p:cBhvr additive="base">
                                        <p:cTn id="17" dur="500"/>
                                        <p:tgtEl>
                                          <p:spTgt spid="48"/>
                                        </p:tgtEl>
                                        <p:attrNameLst>
                                          <p:attrName>ppt_x</p:attrName>
                                        </p:attrNameLst>
                                      </p:cBhvr>
                                      <p:tavLst>
                                        <p:tav tm="0">
                                          <p:val>
                                            <p:strVal val="ppt_x"/>
                                          </p:val>
                                        </p:tav>
                                        <p:tav tm="100000">
                                          <p:val>
                                            <p:strVal val="ppt_x"/>
                                          </p:val>
                                        </p:tav>
                                      </p:tavLst>
                                    </p:anim>
                                    <p:anim calcmode="lin" valueType="num">
                                      <p:cBhvr additive="base">
                                        <p:cTn id="18" dur="500"/>
                                        <p:tgtEl>
                                          <p:spTgt spid="48"/>
                                        </p:tgtEl>
                                        <p:attrNameLst>
                                          <p:attrName>ppt_y</p:attrName>
                                        </p:attrNameLst>
                                      </p:cBhvr>
                                      <p:tavLst>
                                        <p:tav tm="0">
                                          <p:val>
                                            <p:strVal val="ppt_y"/>
                                          </p:val>
                                        </p:tav>
                                        <p:tav tm="100000">
                                          <p:val>
                                            <p:strVal val="1+ppt_h/2"/>
                                          </p:val>
                                        </p:tav>
                                      </p:tavLst>
                                    </p:anim>
                                    <p:set>
                                      <p:cBhvr>
                                        <p:cTn id="19" dur="1" fill="hold">
                                          <p:stCondLst>
                                            <p:cond delay="499"/>
                                          </p:stCondLst>
                                        </p:cTn>
                                        <p:tgtEl>
                                          <p:spTgt spid="48"/>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000"/>
                                        <p:tgtEl>
                                          <p:spTgt spid="22"/>
                                        </p:tgtEl>
                                      </p:cBhvr>
                                    </p:animEffect>
                                  </p:childTnLst>
                                </p:cTn>
                              </p:par>
                              <p:par>
                                <p:cTn id="30" presetID="42" presetClass="entr" presetSubtype="0"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1000"/>
                                        <p:tgtEl>
                                          <p:spTgt spid="50"/>
                                        </p:tgtEl>
                                      </p:cBhvr>
                                    </p:animEffect>
                                    <p:anim calcmode="lin" valueType="num">
                                      <p:cBhvr>
                                        <p:cTn id="33" dur="1000" fill="hold"/>
                                        <p:tgtEl>
                                          <p:spTgt spid="50"/>
                                        </p:tgtEl>
                                        <p:attrNameLst>
                                          <p:attrName>ppt_x</p:attrName>
                                        </p:attrNameLst>
                                      </p:cBhvr>
                                      <p:tavLst>
                                        <p:tav tm="0">
                                          <p:val>
                                            <p:strVal val="#ppt_x"/>
                                          </p:val>
                                        </p:tav>
                                        <p:tav tm="100000">
                                          <p:val>
                                            <p:strVal val="#ppt_x"/>
                                          </p:val>
                                        </p:tav>
                                      </p:tavLst>
                                    </p:anim>
                                    <p:anim calcmode="lin" valueType="num">
                                      <p:cBhvr>
                                        <p:cTn id="34" dur="1000" fill="hold"/>
                                        <p:tgtEl>
                                          <p:spTgt spid="5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22"/>
                                        </p:tgtEl>
                                        <p:attrNameLst>
                                          <p:attrName>style.visibility</p:attrName>
                                        </p:attrNameLst>
                                      </p:cBhvr>
                                      <p:to>
                                        <p:strVal val="hidden"/>
                                      </p:to>
                                    </p:set>
                                  </p:childTnLst>
                                </p:cTn>
                              </p:par>
                              <p:par>
                                <p:cTn id="42" presetID="9" presetClass="exit" presetSubtype="0" fill="hold" nodeType="withEffect">
                                  <p:stCondLst>
                                    <p:cond delay="0"/>
                                  </p:stCondLst>
                                  <p:childTnLst>
                                    <p:animEffect transition="out" filter="dissolve">
                                      <p:cBhvr>
                                        <p:cTn id="43" dur="500"/>
                                        <p:tgtEl>
                                          <p:spTgt spid="50"/>
                                        </p:tgtEl>
                                      </p:cBhvr>
                                    </p:animEffect>
                                    <p:set>
                                      <p:cBhvr>
                                        <p:cTn id="44" dur="1" fill="hold">
                                          <p:stCondLst>
                                            <p:cond delay="499"/>
                                          </p:stCondLst>
                                        </p:cTn>
                                        <p:tgtEl>
                                          <p:spTgt spid="5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2000"/>
                                        <p:tgtEl>
                                          <p:spTgt spid="5"/>
                                        </p:tgtEl>
                                      </p:cBhvr>
                                    </p:animEffect>
                                  </p:childTnLst>
                                </p:cTn>
                              </p:par>
                              <p:par>
                                <p:cTn id="50" presetID="10" presetClass="entr" presetSubtype="0"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2000"/>
                                        <p:tgtEl>
                                          <p:spTgt spid="26"/>
                                        </p:tgtEl>
                                      </p:cBhvr>
                                    </p:animEffect>
                                  </p:childTnLst>
                                </p:cTn>
                              </p:par>
                              <p:par>
                                <p:cTn id="53" presetID="53" presetClass="entr" presetSubtype="16"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p:cTn id="55" dur="500" fill="hold"/>
                                        <p:tgtEl>
                                          <p:spTgt spid="51"/>
                                        </p:tgtEl>
                                        <p:attrNameLst>
                                          <p:attrName>ppt_w</p:attrName>
                                        </p:attrNameLst>
                                      </p:cBhvr>
                                      <p:tavLst>
                                        <p:tav tm="0">
                                          <p:val>
                                            <p:fltVal val="0"/>
                                          </p:val>
                                        </p:tav>
                                        <p:tav tm="100000">
                                          <p:val>
                                            <p:strVal val="#ppt_w"/>
                                          </p:val>
                                        </p:tav>
                                      </p:tavLst>
                                    </p:anim>
                                    <p:anim calcmode="lin" valueType="num">
                                      <p:cBhvr>
                                        <p:cTn id="56" dur="500" fill="hold"/>
                                        <p:tgtEl>
                                          <p:spTgt spid="51"/>
                                        </p:tgtEl>
                                        <p:attrNameLst>
                                          <p:attrName>ppt_h</p:attrName>
                                        </p:attrNameLst>
                                      </p:cBhvr>
                                      <p:tavLst>
                                        <p:tav tm="0">
                                          <p:val>
                                            <p:fltVal val="0"/>
                                          </p:val>
                                        </p:tav>
                                        <p:tav tm="100000">
                                          <p:val>
                                            <p:strVal val="#ppt_h"/>
                                          </p:val>
                                        </p:tav>
                                      </p:tavLst>
                                    </p:anim>
                                    <p:animEffect transition="in" filter="fade">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5"/>
                                        </p:tgtEl>
                                        <p:attrNameLst>
                                          <p:attrName>style.visibility</p:attrName>
                                        </p:attrNameLst>
                                      </p:cBhvr>
                                      <p:to>
                                        <p:strVal val="hidden"/>
                                      </p:to>
                                    </p:set>
                                  </p:childTnLst>
                                </p:cTn>
                              </p:par>
                              <p:par>
                                <p:cTn id="62" presetID="3" presetClass="exit" presetSubtype="10" fill="hold" nodeType="withEffect">
                                  <p:stCondLst>
                                    <p:cond delay="0"/>
                                  </p:stCondLst>
                                  <p:childTnLst>
                                    <p:animEffect transition="out" filter="blinds(horizontal)">
                                      <p:cBhvr>
                                        <p:cTn id="63" dur="500"/>
                                        <p:tgtEl>
                                          <p:spTgt spid="51"/>
                                        </p:tgtEl>
                                      </p:cBhvr>
                                    </p:animEffect>
                                    <p:set>
                                      <p:cBhvr>
                                        <p:cTn id="64" dur="1" fill="hold">
                                          <p:stCondLst>
                                            <p:cond delay="499"/>
                                          </p:stCondLst>
                                        </p:cTn>
                                        <p:tgtEl>
                                          <p:spTgt spid="51"/>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6"/>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2000"/>
                                        <p:tgtEl>
                                          <p:spTgt spid="7"/>
                                        </p:tgtEl>
                                      </p:cBhvr>
                                    </p:animEffect>
                                  </p:childTnLst>
                                </p:cTn>
                              </p:par>
                              <p:par>
                                <p:cTn id="76" presetID="1" presetClass="entr" presetSubtype="0" fill="hold" nodeType="withEffect">
                                  <p:stCondLst>
                                    <p:cond delay="0"/>
                                  </p:stCondLst>
                                  <p:childTnLst>
                                    <p:set>
                                      <p:cBhvr>
                                        <p:cTn id="77" dur="1" fill="hold">
                                          <p:stCondLst>
                                            <p:cond delay="0"/>
                                          </p:stCondLst>
                                        </p:cTn>
                                        <p:tgtEl>
                                          <p:spTgt spid="37"/>
                                        </p:tgtEl>
                                        <p:attrNameLst>
                                          <p:attrName>style.visibility</p:attrName>
                                        </p:attrNameLst>
                                      </p:cBhvr>
                                      <p:to>
                                        <p:strVal val="visible"/>
                                      </p:to>
                                    </p:set>
                                  </p:childTnLst>
                                </p:cTn>
                              </p:par>
                              <p:par>
                                <p:cTn id="78" presetID="22" presetClass="entr" presetSubtype="4" fill="hold" nodeType="withEffect">
                                  <p:stCondLst>
                                    <p:cond delay="0"/>
                                  </p:stCondLst>
                                  <p:childTnLst>
                                    <p:set>
                                      <p:cBhvr>
                                        <p:cTn id="79" dur="1" fill="hold">
                                          <p:stCondLst>
                                            <p:cond delay="0"/>
                                          </p:stCondLst>
                                        </p:cTn>
                                        <p:tgtEl>
                                          <p:spTgt spid="54"/>
                                        </p:tgtEl>
                                        <p:attrNameLst>
                                          <p:attrName>style.visibility</p:attrName>
                                        </p:attrNameLst>
                                      </p:cBhvr>
                                      <p:to>
                                        <p:strVal val="visible"/>
                                      </p:to>
                                    </p:set>
                                    <p:animEffect transition="in" filter="wipe(down)">
                                      <p:cBhvr>
                                        <p:cTn id="80" dur="500"/>
                                        <p:tgtEl>
                                          <p:spTgt spid="54"/>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37"/>
                                        </p:tgtEl>
                                        <p:attrNameLst>
                                          <p:attrName>style.visibility</p:attrName>
                                        </p:attrNameLst>
                                      </p:cBhvr>
                                      <p:to>
                                        <p:strVal val="hidden"/>
                                      </p:to>
                                    </p:set>
                                  </p:childTnLst>
                                </p:cTn>
                              </p:par>
                              <p:par>
                                <p:cTn id="85" presetID="2" presetClass="exit" presetSubtype="4" fill="hold" nodeType="withEffect">
                                  <p:stCondLst>
                                    <p:cond delay="0"/>
                                  </p:stCondLst>
                                  <p:childTnLst>
                                    <p:anim calcmode="lin" valueType="num">
                                      <p:cBhvr additive="base">
                                        <p:cTn id="86" dur="500"/>
                                        <p:tgtEl>
                                          <p:spTgt spid="54"/>
                                        </p:tgtEl>
                                        <p:attrNameLst>
                                          <p:attrName>ppt_x</p:attrName>
                                        </p:attrNameLst>
                                      </p:cBhvr>
                                      <p:tavLst>
                                        <p:tav tm="0">
                                          <p:val>
                                            <p:strVal val="ppt_x"/>
                                          </p:val>
                                        </p:tav>
                                        <p:tav tm="100000">
                                          <p:val>
                                            <p:strVal val="ppt_x"/>
                                          </p:val>
                                        </p:tav>
                                      </p:tavLst>
                                    </p:anim>
                                    <p:anim calcmode="lin" valueType="num">
                                      <p:cBhvr additive="base">
                                        <p:cTn id="87" dur="500"/>
                                        <p:tgtEl>
                                          <p:spTgt spid="54"/>
                                        </p:tgtEl>
                                        <p:attrNameLst>
                                          <p:attrName>ppt_y</p:attrName>
                                        </p:attrNameLst>
                                      </p:cBhvr>
                                      <p:tavLst>
                                        <p:tav tm="0">
                                          <p:val>
                                            <p:strVal val="ppt_y"/>
                                          </p:val>
                                        </p:tav>
                                        <p:tav tm="100000">
                                          <p:val>
                                            <p:strVal val="1+ppt_h/2"/>
                                          </p:val>
                                        </p:tav>
                                      </p:tavLst>
                                    </p:anim>
                                    <p:set>
                                      <p:cBhvr>
                                        <p:cTn id="88" dur="1" fill="hold">
                                          <p:stCondLst>
                                            <p:cond delay="499"/>
                                          </p:stCondLst>
                                        </p:cTn>
                                        <p:tgtEl>
                                          <p:spTgt spid="54"/>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10" presetClass="entr" presetSubtype="0" fill="hold" nodeType="with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fade">
                                      <p:cBhvr>
                                        <p:cTn id="93" dur="2000"/>
                                        <p:tgtEl>
                                          <p:spTgt spid="41"/>
                                        </p:tgtEl>
                                      </p:cBhvr>
                                    </p:animEffect>
                                  </p:childTnLst>
                                </p:cTn>
                              </p:par>
                              <p:par>
                                <p:cTn id="94" presetID="16" presetClass="entr" presetSubtype="21" fill="hold" nodeType="withEffect">
                                  <p:stCondLst>
                                    <p:cond delay="0"/>
                                  </p:stCondLst>
                                  <p:childTnLst>
                                    <p:set>
                                      <p:cBhvr>
                                        <p:cTn id="95" dur="1" fill="hold">
                                          <p:stCondLst>
                                            <p:cond delay="0"/>
                                          </p:stCondLst>
                                        </p:cTn>
                                        <p:tgtEl>
                                          <p:spTgt spid="55"/>
                                        </p:tgtEl>
                                        <p:attrNameLst>
                                          <p:attrName>style.visibility</p:attrName>
                                        </p:attrNameLst>
                                      </p:cBhvr>
                                      <p:to>
                                        <p:strVal val="visible"/>
                                      </p:to>
                                    </p:set>
                                    <p:animEffect transition="in" filter="barn(inVertical)">
                                      <p:cBhvr>
                                        <p:cTn id="96" dur="500"/>
                                        <p:tgtEl>
                                          <p:spTgt spid="55"/>
                                        </p:tgtEl>
                                      </p:cBhvr>
                                    </p:animEffect>
                                  </p:childTnLst>
                                </p:cTn>
                              </p:par>
                              <p:par>
                                <p:cTn id="97" presetID="10" presetClass="entr" presetSubtype="0" fill="hold" nodeType="withEffect">
                                  <p:stCondLst>
                                    <p:cond delay="0"/>
                                  </p:stCondLst>
                                  <p:childTnLst>
                                    <p:set>
                                      <p:cBhvr>
                                        <p:cTn id="98" dur="1" fill="hold">
                                          <p:stCondLst>
                                            <p:cond delay="0"/>
                                          </p:stCondLst>
                                        </p:cTn>
                                        <p:tgtEl>
                                          <p:spTgt spid="8"/>
                                        </p:tgtEl>
                                        <p:attrNameLst>
                                          <p:attrName>style.visibility</p:attrName>
                                        </p:attrNameLst>
                                      </p:cBhvr>
                                      <p:to>
                                        <p:strVal val="visible"/>
                                      </p:to>
                                    </p:set>
                                    <p:animEffect transition="in" filter="fade">
                                      <p:cBhvr>
                                        <p:cTn id="99" dur="2000"/>
                                        <p:tgtEl>
                                          <p:spTgt spid="8"/>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nodeType="clickEffect">
                                  <p:stCondLst>
                                    <p:cond delay="0"/>
                                  </p:stCondLst>
                                  <p:childTnLst>
                                    <p:set>
                                      <p:cBhvr>
                                        <p:cTn id="103" dur="1" fill="hold">
                                          <p:stCondLst>
                                            <p:cond delay="0"/>
                                          </p:stCondLst>
                                        </p:cTn>
                                        <p:tgtEl>
                                          <p:spTgt spid="41"/>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8"/>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55"/>
                                        </p:tgtEl>
                                      </p:cBhvr>
                                    </p:animEffect>
                                    <p:set>
                                      <p:cBhvr>
                                        <p:cTn id="108" dur="1" fill="hold">
                                          <p:stCondLst>
                                            <p:cond delay="499"/>
                                          </p:stCondLst>
                                        </p:cTn>
                                        <p:tgtEl>
                                          <p:spTgt spid="5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2000"/>
                                        <p:tgtEl>
                                          <p:spTgt spid="9"/>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nodeType="clickEffect">
                                  <p:stCondLst>
                                    <p:cond delay="0"/>
                                  </p:stCondLst>
                                  <p:childTnLst>
                                    <p:set>
                                      <p:cBhvr>
                                        <p:cTn id="115" dur="1" fill="hold">
                                          <p:stCondLst>
                                            <p:cond delay="0"/>
                                          </p:stCondLst>
                                        </p:cTn>
                                        <p:tgtEl>
                                          <p:spTgt spid="9"/>
                                        </p:tgtEl>
                                        <p:attrNameLst>
                                          <p:attrName>style.visibility</p:attrName>
                                        </p:attrNameLst>
                                      </p:cBhvr>
                                      <p:to>
                                        <p:strVal val="hidden"/>
                                      </p:to>
                                    </p:set>
                                  </p:childTnLst>
                                </p:cTn>
                              </p:par>
                              <p:par>
                                <p:cTn id="116" presetID="10" presetClass="entr" presetSubtype="0" fill="hold" nodeType="withEffect">
                                  <p:stCondLst>
                                    <p:cond delay="0"/>
                                  </p:stCondLst>
                                  <p:childTnLst>
                                    <p:set>
                                      <p:cBhvr>
                                        <p:cTn id="117" dur="1" fill="hold">
                                          <p:stCondLst>
                                            <p:cond delay="0"/>
                                          </p:stCondLst>
                                        </p:cTn>
                                        <p:tgtEl>
                                          <p:spTgt spid="10"/>
                                        </p:tgtEl>
                                        <p:attrNameLst>
                                          <p:attrName>style.visibility</p:attrName>
                                        </p:attrNameLst>
                                      </p:cBhvr>
                                      <p:to>
                                        <p:strVal val="visible"/>
                                      </p:to>
                                    </p:set>
                                    <p:animEffect transition="in" filter="fade">
                                      <p:cBhvr>
                                        <p:cTn id="1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70007" y="29999"/>
            <a:ext cx="8590235" cy="1197141"/>
          </a:xfrm>
        </p:spPr>
        <p:txBody>
          <a:bodyPr>
            <a:noAutofit/>
          </a:bodyPr>
          <a:lstStyle/>
          <a:p>
            <a:r>
              <a:rPr lang="fr-BE" dirty="0"/>
              <a:t>Des réponses pour</a:t>
            </a:r>
            <a:r>
              <a:rPr lang="fr-BE" dirty="0" smtClean="0"/>
              <a:t> </a:t>
            </a:r>
            <a:br>
              <a:rPr lang="fr-BE" dirty="0" smtClean="0"/>
            </a:br>
            <a:r>
              <a:rPr lang="fr-BE" dirty="0" smtClean="0"/>
              <a:t>des </a:t>
            </a:r>
            <a:r>
              <a:rPr lang="fr-BE" dirty="0"/>
              <a:t>questions simples…</a:t>
            </a:r>
          </a:p>
        </p:txBody>
      </p:sp>
      <p:sp>
        <p:nvSpPr>
          <p:cNvPr id="78851" name="Rectangle 3"/>
          <p:cNvSpPr>
            <a:spLocks noGrp="1" noChangeArrowheads="1"/>
          </p:cNvSpPr>
          <p:nvPr>
            <p:ph type="body" idx="1"/>
          </p:nvPr>
        </p:nvSpPr>
        <p:spPr>
          <a:xfrm>
            <a:off x="270007" y="1335087"/>
            <a:ext cx="8590235" cy="4467225"/>
          </a:xfrm>
        </p:spPr>
        <p:txBody>
          <a:bodyPr>
            <a:normAutofit/>
          </a:bodyPr>
          <a:lstStyle/>
          <a:p>
            <a:pPr marL="0" indent="0">
              <a:spcBef>
                <a:spcPts val="0"/>
              </a:spcBef>
              <a:buNone/>
            </a:pPr>
            <a:r>
              <a:rPr lang="fr-BE" sz="2400" dirty="0" smtClean="0"/>
              <a:t>Depuis </a:t>
            </a:r>
            <a:r>
              <a:rPr lang="fr-BE" sz="2400" dirty="0"/>
              <a:t>le début des années 70, les physiciens des particules ont synthétisé toutes leurs connaissances au sein d’un modèle </a:t>
            </a:r>
            <a:r>
              <a:rPr lang="fr-BE" sz="2400" dirty="0" smtClean="0"/>
              <a:t>unique : </a:t>
            </a:r>
            <a:r>
              <a:rPr lang="fr-BE" sz="2400" dirty="0"/>
              <a:t>le « Modèle Standard </a:t>
            </a:r>
            <a:r>
              <a:rPr lang="fr-BE" sz="2400" dirty="0" smtClean="0"/>
              <a:t>»</a:t>
            </a:r>
            <a:br>
              <a:rPr lang="fr-BE" sz="2400" dirty="0" smtClean="0"/>
            </a:br>
            <a:r>
              <a:rPr lang="fr-FR" sz="2400" dirty="0" smtClean="0"/>
              <a:t>On connait et on comprend beaucoup mais on ne sait pas tout…</a:t>
            </a:r>
          </a:p>
          <a:p>
            <a:pPr marL="0" indent="0">
              <a:spcBef>
                <a:spcPts val="0"/>
              </a:spcBef>
              <a:buNone/>
            </a:pPr>
            <a:r>
              <a:rPr lang="fr-FR" sz="2400" dirty="0" smtClean="0"/>
              <a:t>Des mystères restent inexpliqués, des choses à découvrir…</a:t>
            </a:r>
          </a:p>
          <a:p>
            <a:pPr>
              <a:buFontTx/>
              <a:buNone/>
            </a:pPr>
            <a:endParaRPr lang="fr-BE" sz="2400" dirty="0"/>
          </a:p>
        </p:txBody>
      </p:sp>
      <p:pic>
        <p:nvPicPr>
          <p:cNvPr id="78853" name="Picture 5" descr="stew"/>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581941" y="3930285"/>
            <a:ext cx="6130169" cy="2947716"/>
          </a:xfrm>
          <a:prstGeom prst="rect">
            <a:avLst/>
          </a:prstGeom>
          <a:noFill/>
        </p:spPr>
      </p:pic>
      <p:sp>
        <p:nvSpPr>
          <p:cNvPr id="4" name="Slide Number Placeholder 3"/>
          <p:cNvSpPr>
            <a:spLocks noGrp="1"/>
          </p:cNvSpPr>
          <p:nvPr>
            <p:ph type="sldNum" sz="quarter" idx="12"/>
          </p:nvPr>
        </p:nvSpPr>
        <p:spPr/>
        <p:txBody>
          <a:bodyPr/>
          <a:lstStyle/>
          <a:p>
            <a:fld id="{D752DBC4-3753-084B-A85A-391A694AE64B}" type="slidenum">
              <a:rPr lang="en-US" smtClean="0"/>
              <a:pPr/>
              <a:t>21</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4"/>
          <p:cNvSpPr>
            <a:spLocks noGrp="1" noChangeArrowheads="1"/>
          </p:cNvSpPr>
          <p:nvPr>
            <p:ph type="title"/>
          </p:nvPr>
        </p:nvSpPr>
        <p:spPr>
          <a:xfrm>
            <a:off x="270007" y="0"/>
            <a:ext cx="8530233" cy="717550"/>
          </a:xfrm>
        </p:spPr>
        <p:txBody>
          <a:bodyPr>
            <a:normAutofit fontScale="90000"/>
          </a:bodyPr>
          <a:lstStyle/>
          <a:p>
            <a:r>
              <a:rPr lang="fr-FR" dirty="0"/>
              <a:t>Unification des forces</a:t>
            </a:r>
          </a:p>
        </p:txBody>
      </p:sp>
      <p:pic>
        <p:nvPicPr>
          <p:cNvPr id="94213" name="Picture 5"/>
          <p:cNvPicPr>
            <a:picLocks noChangeAspect="1" noChangeArrowheads="1"/>
          </p:cNvPicPr>
          <p:nvPr/>
        </p:nvPicPr>
        <p:blipFill>
          <a:blip r:embed="rId3"/>
          <a:srcRect l="18286" t="39619" r="21715" b="9334"/>
          <a:stretch>
            <a:fillRect/>
          </a:stretch>
        </p:blipFill>
        <p:spPr bwMode="auto">
          <a:xfrm>
            <a:off x="683400" y="2338866"/>
            <a:ext cx="7924800" cy="4233863"/>
          </a:xfrm>
          <a:prstGeom prst="rect">
            <a:avLst/>
          </a:prstGeom>
          <a:noFill/>
          <a:ln w="9525">
            <a:noFill/>
            <a:miter lim="800000"/>
            <a:headEnd/>
            <a:tailEnd/>
          </a:ln>
          <a:effectLst/>
        </p:spPr>
      </p:pic>
      <p:pic>
        <p:nvPicPr>
          <p:cNvPr id="94214" name="Picture 6"/>
          <p:cNvPicPr>
            <a:picLocks noChangeAspect="1" noChangeArrowheads="1"/>
          </p:cNvPicPr>
          <p:nvPr/>
        </p:nvPicPr>
        <p:blipFill>
          <a:blip r:embed="rId4"/>
          <a:srcRect l="9143" t="30476" r="12001" b="48314"/>
          <a:stretch>
            <a:fillRect/>
          </a:stretch>
        </p:blipFill>
        <p:spPr bwMode="auto">
          <a:xfrm>
            <a:off x="683400" y="637066"/>
            <a:ext cx="7924800" cy="1598613"/>
          </a:xfrm>
          <a:prstGeom prst="rect">
            <a:avLst/>
          </a:prstGeom>
          <a:noFill/>
          <a:ln w="9525">
            <a:noFill/>
            <a:miter lim="800000"/>
            <a:headEnd/>
            <a:tailEnd/>
          </a:ln>
          <a:effectLst/>
        </p:spPr>
      </p:pic>
      <p:pic>
        <p:nvPicPr>
          <p:cNvPr id="94215" name="Picture 7"/>
          <p:cNvPicPr>
            <a:picLocks noChangeAspect="1" noChangeArrowheads="1"/>
          </p:cNvPicPr>
          <p:nvPr/>
        </p:nvPicPr>
        <p:blipFill>
          <a:blip r:embed="rId4"/>
          <a:srcRect l="9143" t="54453" r="12001" b="42857"/>
          <a:stretch>
            <a:fillRect/>
          </a:stretch>
        </p:blipFill>
        <p:spPr bwMode="auto">
          <a:xfrm>
            <a:off x="683400" y="2161066"/>
            <a:ext cx="7924800" cy="203200"/>
          </a:xfrm>
          <a:prstGeom prst="rect">
            <a:avLst/>
          </a:prstGeom>
          <a:noFill/>
          <a:ln w="9525">
            <a:noFill/>
            <a:miter lim="800000"/>
            <a:headEnd/>
            <a:tailEnd/>
          </a:ln>
          <a:effectLst/>
        </p:spPr>
      </p:pic>
      <p:sp>
        <p:nvSpPr>
          <p:cNvPr id="94216" name="Line 8"/>
          <p:cNvSpPr>
            <a:spLocks noChangeShapeType="1"/>
          </p:cNvSpPr>
          <p:nvPr/>
        </p:nvSpPr>
        <p:spPr bwMode="auto">
          <a:xfrm flipH="1" flipV="1">
            <a:off x="3198000" y="2770666"/>
            <a:ext cx="685800" cy="152400"/>
          </a:xfrm>
          <a:prstGeom prst="line">
            <a:avLst/>
          </a:prstGeom>
          <a:noFill/>
          <a:ln w="28575">
            <a:solidFill>
              <a:srgbClr val="FF0000"/>
            </a:solidFill>
            <a:prstDash val="sysDot"/>
            <a:round/>
            <a:headEnd/>
            <a:tailEnd type="triangle" w="med" len="med"/>
          </a:ln>
          <a:effectLst/>
        </p:spPr>
        <p:txBody>
          <a:bodyPr wrap="none" anchor="ctr">
            <a:prstTxWarp prst="textNoShape">
              <a:avLst/>
            </a:prstTxWarp>
          </a:bodyPr>
          <a:lstStyle/>
          <a:p>
            <a:endParaRPr lang="en-US"/>
          </a:p>
        </p:txBody>
      </p:sp>
      <p:sp>
        <p:nvSpPr>
          <p:cNvPr id="94217" name="Text Box 9"/>
          <p:cNvSpPr txBox="1">
            <a:spLocks noChangeArrowheads="1"/>
          </p:cNvSpPr>
          <p:nvPr/>
        </p:nvSpPr>
        <p:spPr bwMode="auto">
          <a:xfrm>
            <a:off x="1577163" y="2389666"/>
            <a:ext cx="1584325" cy="701675"/>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000" b="1">
                <a:solidFill>
                  <a:srgbClr val="FF0000"/>
                </a:solidFill>
                <a:latin typeface="Arial Narrow" charset="0"/>
              </a:rPr>
              <a:t>Limite </a:t>
            </a:r>
          </a:p>
          <a:p>
            <a:pPr algn="ctr" eaLnBrk="0" hangingPunct="0"/>
            <a:r>
              <a:rPr lang="en-US" sz="2000" b="1">
                <a:solidFill>
                  <a:srgbClr val="FF0000"/>
                </a:solidFill>
                <a:latin typeface="Arial Narrow" charset="0"/>
              </a:rPr>
              <a:t>experimentale</a:t>
            </a:r>
          </a:p>
        </p:txBody>
      </p:sp>
      <p:sp>
        <p:nvSpPr>
          <p:cNvPr id="94218" name="Rectangle 10"/>
          <p:cNvSpPr>
            <a:spLocks noChangeArrowheads="1"/>
          </p:cNvSpPr>
          <p:nvPr/>
        </p:nvSpPr>
        <p:spPr bwMode="auto">
          <a:xfrm>
            <a:off x="6093600" y="3268832"/>
            <a:ext cx="838200" cy="2286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94219" name="Rectangle 11"/>
          <p:cNvSpPr>
            <a:spLocks noChangeArrowheads="1"/>
          </p:cNvSpPr>
          <p:nvPr/>
        </p:nvSpPr>
        <p:spPr bwMode="auto">
          <a:xfrm>
            <a:off x="7389000" y="2846866"/>
            <a:ext cx="1066800" cy="2286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94220" name="Rectangle 12"/>
          <p:cNvSpPr>
            <a:spLocks noChangeArrowheads="1"/>
          </p:cNvSpPr>
          <p:nvPr/>
        </p:nvSpPr>
        <p:spPr bwMode="auto">
          <a:xfrm>
            <a:off x="7693800" y="3552668"/>
            <a:ext cx="838200" cy="2286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94221" name="Rectangle 13"/>
          <p:cNvSpPr>
            <a:spLocks noChangeArrowheads="1"/>
          </p:cNvSpPr>
          <p:nvPr/>
        </p:nvSpPr>
        <p:spPr bwMode="auto">
          <a:xfrm>
            <a:off x="5103000" y="4066066"/>
            <a:ext cx="3505200" cy="2286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94222" name="Rectangle 14"/>
          <p:cNvSpPr>
            <a:spLocks noChangeArrowheads="1"/>
          </p:cNvSpPr>
          <p:nvPr/>
        </p:nvSpPr>
        <p:spPr bwMode="auto">
          <a:xfrm>
            <a:off x="6703200" y="5209066"/>
            <a:ext cx="838200" cy="2286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94223" name="Rectangle 15"/>
          <p:cNvSpPr>
            <a:spLocks noChangeArrowheads="1"/>
          </p:cNvSpPr>
          <p:nvPr/>
        </p:nvSpPr>
        <p:spPr bwMode="auto">
          <a:xfrm>
            <a:off x="6779400" y="6335872"/>
            <a:ext cx="838200" cy="2286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94224" name="Rectangle 16"/>
          <p:cNvSpPr>
            <a:spLocks noChangeArrowheads="1"/>
          </p:cNvSpPr>
          <p:nvPr/>
        </p:nvSpPr>
        <p:spPr bwMode="auto">
          <a:xfrm>
            <a:off x="5331600" y="6123466"/>
            <a:ext cx="1600200" cy="2286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94225" name="Rectangle 17"/>
          <p:cNvSpPr>
            <a:spLocks noChangeArrowheads="1"/>
          </p:cNvSpPr>
          <p:nvPr/>
        </p:nvSpPr>
        <p:spPr bwMode="auto">
          <a:xfrm>
            <a:off x="3426600" y="4828066"/>
            <a:ext cx="5105400" cy="2286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94227" name="Rectangle 19"/>
          <p:cNvSpPr>
            <a:spLocks noChangeArrowheads="1"/>
          </p:cNvSpPr>
          <p:nvPr/>
        </p:nvSpPr>
        <p:spPr bwMode="auto">
          <a:xfrm>
            <a:off x="7389000" y="5742466"/>
            <a:ext cx="1143000" cy="2286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94228" name="Line 20"/>
          <p:cNvSpPr>
            <a:spLocks noChangeShapeType="1"/>
          </p:cNvSpPr>
          <p:nvPr/>
        </p:nvSpPr>
        <p:spPr bwMode="auto">
          <a:xfrm>
            <a:off x="3883800" y="627541"/>
            <a:ext cx="0" cy="5343525"/>
          </a:xfrm>
          <a:prstGeom prst="line">
            <a:avLst/>
          </a:prstGeom>
          <a:noFill/>
          <a:ln w="28575">
            <a:solidFill>
              <a:srgbClr val="FF0000"/>
            </a:solidFill>
            <a:prstDash val="sysDot"/>
            <a:round/>
            <a:headEnd/>
            <a:tailEnd/>
          </a:ln>
          <a:effectLst/>
        </p:spPr>
        <p:txBody>
          <a:bodyPr wrap="none" anchor="ctr">
            <a:prstTxWarp prst="textNoShape">
              <a:avLst/>
            </a:prstTxWarp>
          </a:bodyPr>
          <a:lstStyle/>
          <a:p>
            <a:endParaRPr lang="en-US"/>
          </a:p>
        </p:txBody>
      </p:sp>
      <p:sp>
        <p:nvSpPr>
          <p:cNvPr id="20" name="Rectangle 19"/>
          <p:cNvSpPr/>
          <p:nvPr/>
        </p:nvSpPr>
        <p:spPr>
          <a:xfrm>
            <a:off x="0" y="5998897"/>
            <a:ext cx="7100194" cy="923330"/>
          </a:xfrm>
          <a:prstGeom prst="rect">
            <a:avLst/>
          </a:prstGeom>
        </p:spPr>
        <p:txBody>
          <a:bodyPr wrap="square">
            <a:spAutoFit/>
          </a:bodyPr>
          <a:lstStyle/>
          <a:p>
            <a:r>
              <a:rPr lang="fr-FR" b="1" dirty="0" smtClean="0">
                <a:solidFill>
                  <a:srgbClr val="000099"/>
                </a:solidFill>
                <a:latin typeface="Tahoma"/>
                <a:ea typeface="ＭＳ Ｐゴシック" pitchFamily="17" charset="-128"/>
                <a:cs typeface="Tahoma"/>
              </a:rPr>
              <a:t>Il apparaît que les forces/interactions peuvent être unifiées en un même modèle… </a:t>
            </a:r>
            <a:r>
              <a:rPr lang="fr-FR" b="1" dirty="0" smtClean="0">
                <a:solidFill>
                  <a:srgbClr val="6633CC"/>
                </a:solidFill>
                <a:latin typeface="Tahoma"/>
                <a:ea typeface="ＭＳ Ｐゴシック" pitchFamily="17" charset="-128"/>
                <a:cs typeface="Tahoma"/>
              </a:rPr>
              <a:t>Notre modèle est il correct? Jusqu’où pouvons nous aller? Pouvons nous inclure la gravité?</a:t>
            </a:r>
            <a:endParaRPr lang="fr-FR" dirty="0"/>
          </a:p>
        </p:txBody>
      </p:sp>
      <p:sp>
        <p:nvSpPr>
          <p:cNvPr id="22" name="TextBox 21"/>
          <p:cNvSpPr txBox="1"/>
          <p:nvPr/>
        </p:nvSpPr>
        <p:spPr>
          <a:xfrm>
            <a:off x="7013744" y="4356314"/>
            <a:ext cx="1600200" cy="400110"/>
          </a:xfrm>
          <a:prstGeom prst="rect">
            <a:avLst/>
          </a:prstGeom>
          <a:solidFill>
            <a:schemeClr val="bg1"/>
          </a:solidFill>
        </p:spPr>
        <p:txBody>
          <a:bodyPr wrap="square" rtlCol="0">
            <a:spAutoFit/>
          </a:bodyPr>
          <a:lstStyle/>
          <a:p>
            <a:r>
              <a:rPr lang="fr-FR" sz="2000" dirty="0" err="1" smtClean="0"/>
              <a:t>Strong</a:t>
            </a:r>
            <a:r>
              <a:rPr lang="fr-FR" sz="2000" dirty="0" smtClean="0"/>
              <a:t> Force</a:t>
            </a:r>
            <a:endParaRPr lang="fr-FR" sz="2000" dirty="0"/>
          </a:p>
        </p:txBody>
      </p:sp>
      <p:sp>
        <p:nvSpPr>
          <p:cNvPr id="4" name="Slide Number Placeholder 3"/>
          <p:cNvSpPr>
            <a:spLocks noGrp="1"/>
          </p:cNvSpPr>
          <p:nvPr>
            <p:ph type="sldNum" sz="quarter" idx="12"/>
          </p:nvPr>
        </p:nvSpPr>
        <p:spPr/>
        <p:txBody>
          <a:bodyPr/>
          <a:lstStyle/>
          <a:p>
            <a:fld id="{D752DBC4-3753-084B-A85A-391A694AE64B}" type="slidenum">
              <a:rPr lang="en-US" smtClean="0"/>
              <a:pPr/>
              <a:t>22</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Placeholder 3"/>
          <p:cNvSpPr>
            <a:spLocks noGrp="1"/>
          </p:cNvSpPr>
          <p:nvPr>
            <p:ph type="body" idx="1"/>
          </p:nvPr>
        </p:nvSpPr>
        <p:spPr>
          <a:xfrm>
            <a:off x="331000" y="812800"/>
            <a:ext cx="4419600" cy="639763"/>
          </a:xfrm>
        </p:spPr>
        <p:txBody>
          <a:bodyPr>
            <a:normAutofit/>
          </a:bodyPr>
          <a:lstStyle/>
          <a:p>
            <a:r>
              <a:rPr lang="fr-FR" sz="2000" b="1" dirty="0" smtClean="0">
                <a:ea typeface="ＭＳ Ｐゴシック" pitchFamily="17" charset="-128"/>
              </a:rPr>
              <a:t>Pour chaque type de particule</a:t>
            </a:r>
          </a:p>
        </p:txBody>
      </p:sp>
      <p:sp>
        <p:nvSpPr>
          <p:cNvPr id="5" name="Text Placeholder 4"/>
          <p:cNvSpPr>
            <a:spLocks noGrp="1"/>
          </p:cNvSpPr>
          <p:nvPr>
            <p:ph type="body" sz="quarter" idx="3"/>
          </p:nvPr>
        </p:nvSpPr>
        <p:spPr>
          <a:xfrm>
            <a:off x="4674400" y="736600"/>
            <a:ext cx="4117975" cy="792163"/>
          </a:xfrm>
        </p:spPr>
        <p:txBody>
          <a:bodyPr>
            <a:normAutofit/>
          </a:bodyPr>
          <a:lstStyle/>
          <a:p>
            <a:r>
              <a:rPr lang="fr-FR" sz="2000" b="1" dirty="0" smtClean="0">
                <a:ea typeface="ＭＳ Ｐゴシック" pitchFamily="17" charset="-128"/>
              </a:rPr>
              <a:t>Il y a une antiparticule</a:t>
            </a:r>
          </a:p>
        </p:txBody>
      </p:sp>
      <p:sp>
        <p:nvSpPr>
          <p:cNvPr id="12292" name="Title 1"/>
          <p:cNvSpPr>
            <a:spLocks noGrp="1"/>
          </p:cNvSpPr>
          <p:nvPr>
            <p:ph type="title"/>
          </p:nvPr>
        </p:nvSpPr>
        <p:spPr>
          <a:xfrm>
            <a:off x="3175" y="0"/>
            <a:ext cx="8839200" cy="838200"/>
          </a:xfrm>
        </p:spPr>
        <p:txBody>
          <a:bodyPr>
            <a:normAutofit/>
          </a:bodyPr>
          <a:lstStyle/>
          <a:p>
            <a:r>
              <a:rPr lang="fr-FR" dirty="0" smtClean="0">
                <a:ea typeface="ＭＳ Ｐゴシック" pitchFamily="17" charset="-128"/>
              </a:rPr>
              <a:t>Qu’est ce que</a:t>
            </a:r>
            <a:r>
              <a:rPr lang="fr-FR" cap="none" dirty="0" smtClean="0">
                <a:ea typeface="ＭＳ Ｐゴシック" pitchFamily="17" charset="-128"/>
              </a:rPr>
              <a:t> l’antimatière?</a:t>
            </a:r>
          </a:p>
        </p:txBody>
      </p:sp>
      <p:sp>
        <p:nvSpPr>
          <p:cNvPr id="8" name="TextBox 7"/>
          <p:cNvSpPr txBox="1">
            <a:spLocks noChangeArrowheads="1"/>
          </p:cNvSpPr>
          <p:nvPr/>
        </p:nvSpPr>
        <p:spPr bwMode="auto">
          <a:xfrm>
            <a:off x="496554" y="3509354"/>
            <a:ext cx="8385175" cy="646331"/>
          </a:xfrm>
          <a:prstGeom prst="rect">
            <a:avLst/>
          </a:prstGeom>
          <a:noFill/>
          <a:ln w="9525">
            <a:noFill/>
            <a:miter lim="800000"/>
            <a:headEnd/>
            <a:tailEnd/>
          </a:ln>
        </p:spPr>
        <p:txBody>
          <a:bodyPr anchor="ctr">
            <a:spAutoFit/>
          </a:bodyPr>
          <a:lstStyle/>
          <a:p>
            <a:pPr algn="ctr">
              <a:spcBef>
                <a:spcPct val="20000"/>
              </a:spcBef>
              <a:buClr>
                <a:srgbClr val="FFFF00"/>
              </a:buClr>
              <a:buSzPct val="80000"/>
              <a:buFont typeface="Wingdings" pitchFamily="17" charset="2"/>
              <a:buNone/>
            </a:pPr>
            <a:r>
              <a:rPr lang="fr-FR" b="1" dirty="0" smtClean="0">
                <a:solidFill>
                  <a:srgbClr val="000099"/>
                </a:solidFill>
                <a:latin typeface="Tahoma"/>
                <a:cs typeface="Tahoma"/>
              </a:rPr>
              <a:t>Les particules et les antiparticules ont des charges électriques de polarités opposées</a:t>
            </a:r>
            <a:endParaRPr lang="fr-FR" b="1" dirty="0">
              <a:solidFill>
                <a:srgbClr val="000099"/>
              </a:solidFill>
              <a:latin typeface="Tahoma"/>
              <a:cs typeface="Tahoma"/>
            </a:endParaRPr>
          </a:p>
        </p:txBody>
      </p:sp>
      <p:grpSp>
        <p:nvGrpSpPr>
          <p:cNvPr id="2" name="Group 10"/>
          <p:cNvGrpSpPr>
            <a:grpSpLocks/>
          </p:cNvGrpSpPr>
          <p:nvPr/>
        </p:nvGrpSpPr>
        <p:grpSpPr bwMode="auto">
          <a:xfrm>
            <a:off x="1142999" y="1590011"/>
            <a:ext cx="1075123" cy="747840"/>
            <a:chOff x="657225" y="3352800"/>
            <a:chExt cx="685800" cy="590016"/>
          </a:xfrm>
        </p:grpSpPr>
        <p:pic>
          <p:nvPicPr>
            <p:cNvPr id="12313" name="Picture 11" descr="upgif.gif"/>
            <p:cNvPicPr>
              <a:picLocks noChangeAspect="1"/>
            </p:cNvPicPr>
            <p:nvPr/>
          </p:nvPicPr>
          <p:blipFill>
            <a:blip r:embed="rId3"/>
            <a:srcRect/>
            <a:stretch>
              <a:fillRect/>
            </a:stretch>
          </p:blipFill>
          <p:spPr bwMode="auto">
            <a:xfrm>
              <a:off x="751014" y="3352800"/>
              <a:ext cx="548640" cy="398506"/>
            </a:xfrm>
            <a:prstGeom prst="rect">
              <a:avLst/>
            </a:prstGeom>
            <a:noFill/>
            <a:ln w="9525">
              <a:noFill/>
              <a:miter lim="800000"/>
              <a:headEnd/>
              <a:tailEnd/>
            </a:ln>
          </p:spPr>
        </p:pic>
        <p:sp>
          <p:nvSpPr>
            <p:cNvPr id="12314" name="TextBox 12"/>
            <p:cNvSpPr txBox="1">
              <a:spLocks noChangeArrowheads="1"/>
            </p:cNvSpPr>
            <p:nvPr/>
          </p:nvSpPr>
          <p:spPr bwMode="auto">
            <a:xfrm>
              <a:off x="657225" y="3724275"/>
              <a:ext cx="685800" cy="218541"/>
            </a:xfrm>
            <a:prstGeom prst="rect">
              <a:avLst/>
            </a:prstGeom>
            <a:noFill/>
            <a:ln w="9525">
              <a:noFill/>
              <a:miter lim="800000"/>
              <a:headEnd/>
              <a:tailEnd/>
            </a:ln>
          </p:spPr>
          <p:txBody>
            <a:bodyPr wrap="square">
              <a:spAutoFit/>
            </a:bodyPr>
            <a:lstStyle/>
            <a:p>
              <a:pPr algn="ctr">
                <a:spcBef>
                  <a:spcPct val="20000"/>
                </a:spcBef>
                <a:buClr>
                  <a:srgbClr val="FFFF00"/>
                </a:buClr>
                <a:buSzPct val="80000"/>
                <a:buFont typeface="Wingdings" pitchFamily="17" charset="2"/>
                <a:buNone/>
              </a:pPr>
              <a:r>
                <a:rPr lang="fr-FR" sz="1200" b="1" smtClean="0">
                  <a:solidFill>
                    <a:srgbClr val="000099"/>
                  </a:solidFill>
                  <a:latin typeface="Tahoma"/>
                  <a:cs typeface="Tahoma"/>
                </a:rPr>
                <a:t>up</a:t>
              </a:r>
              <a:endParaRPr lang="fr-FR" sz="1200" b="1">
                <a:solidFill>
                  <a:srgbClr val="000099"/>
                </a:solidFill>
                <a:latin typeface="Tahoma"/>
                <a:cs typeface="Tahoma"/>
              </a:endParaRPr>
            </a:p>
          </p:txBody>
        </p:sp>
      </p:grpSp>
      <p:grpSp>
        <p:nvGrpSpPr>
          <p:cNvPr id="3" name="Group 13"/>
          <p:cNvGrpSpPr>
            <a:grpSpLocks/>
          </p:cNvGrpSpPr>
          <p:nvPr/>
        </p:nvGrpSpPr>
        <p:grpSpPr bwMode="auto">
          <a:xfrm>
            <a:off x="1219199" y="2479372"/>
            <a:ext cx="1075123" cy="679908"/>
            <a:chOff x="691959" y="4559752"/>
            <a:chExt cx="685800" cy="534641"/>
          </a:xfrm>
        </p:grpSpPr>
        <p:pic>
          <p:nvPicPr>
            <p:cNvPr id="12311" name="Picture 14" descr="downgif.gif"/>
            <p:cNvPicPr>
              <a:picLocks noChangeAspect="1"/>
            </p:cNvPicPr>
            <p:nvPr/>
          </p:nvPicPr>
          <p:blipFill>
            <a:blip r:embed="rId4"/>
            <a:srcRect/>
            <a:stretch>
              <a:fillRect/>
            </a:stretch>
          </p:blipFill>
          <p:spPr bwMode="auto">
            <a:xfrm>
              <a:off x="751014" y="4559752"/>
              <a:ext cx="548640" cy="321847"/>
            </a:xfrm>
            <a:prstGeom prst="rect">
              <a:avLst/>
            </a:prstGeom>
            <a:noFill/>
            <a:ln w="9525">
              <a:noFill/>
              <a:miter lim="800000"/>
              <a:headEnd/>
              <a:tailEnd/>
            </a:ln>
          </p:spPr>
        </p:pic>
        <p:sp>
          <p:nvSpPr>
            <p:cNvPr id="12312" name="TextBox 15"/>
            <p:cNvSpPr txBox="1">
              <a:spLocks noChangeArrowheads="1"/>
            </p:cNvSpPr>
            <p:nvPr/>
          </p:nvSpPr>
          <p:spPr bwMode="auto">
            <a:xfrm>
              <a:off x="691959" y="4876577"/>
              <a:ext cx="685800" cy="217816"/>
            </a:xfrm>
            <a:prstGeom prst="rect">
              <a:avLst/>
            </a:prstGeom>
            <a:noFill/>
            <a:ln w="9525">
              <a:noFill/>
              <a:miter lim="800000"/>
              <a:headEnd/>
              <a:tailEnd/>
            </a:ln>
          </p:spPr>
          <p:txBody>
            <a:bodyPr wrap="square">
              <a:spAutoFit/>
            </a:bodyPr>
            <a:lstStyle/>
            <a:p>
              <a:pPr algn="ctr">
                <a:spcBef>
                  <a:spcPct val="20000"/>
                </a:spcBef>
                <a:buClr>
                  <a:srgbClr val="FFFF00"/>
                </a:buClr>
                <a:buSzPct val="80000"/>
                <a:buFont typeface="Wingdings" pitchFamily="17" charset="2"/>
                <a:buNone/>
              </a:pPr>
              <a:r>
                <a:rPr lang="fr-FR" sz="1200" b="1" smtClean="0">
                  <a:solidFill>
                    <a:srgbClr val="000099"/>
                  </a:solidFill>
                  <a:latin typeface="Tahoma"/>
                  <a:cs typeface="Tahoma"/>
                </a:rPr>
                <a:t>down</a:t>
              </a:r>
              <a:endParaRPr lang="fr-FR" sz="1200" b="1">
                <a:solidFill>
                  <a:srgbClr val="000099"/>
                </a:solidFill>
                <a:latin typeface="Tahoma"/>
                <a:cs typeface="Tahoma"/>
              </a:endParaRPr>
            </a:p>
          </p:txBody>
        </p:sp>
      </p:grpSp>
      <p:grpSp>
        <p:nvGrpSpPr>
          <p:cNvPr id="4" name="Group 29"/>
          <p:cNvGrpSpPr>
            <a:grpSpLocks/>
          </p:cNvGrpSpPr>
          <p:nvPr/>
        </p:nvGrpSpPr>
        <p:grpSpPr bwMode="auto">
          <a:xfrm>
            <a:off x="2590799" y="1480313"/>
            <a:ext cx="1304084" cy="953243"/>
            <a:chOff x="5553075" y="3352800"/>
            <a:chExt cx="831850" cy="751891"/>
          </a:xfrm>
        </p:grpSpPr>
        <p:pic>
          <p:nvPicPr>
            <p:cNvPr id="12309" name="Picture 30" descr="electrongif.gif"/>
            <p:cNvPicPr>
              <a:picLocks noChangeAspect="1"/>
            </p:cNvPicPr>
            <p:nvPr/>
          </p:nvPicPr>
          <p:blipFill>
            <a:blip r:embed="rId5"/>
            <a:srcRect/>
            <a:stretch>
              <a:fillRect/>
            </a:stretch>
          </p:blipFill>
          <p:spPr bwMode="auto">
            <a:xfrm>
              <a:off x="5659755" y="3352800"/>
              <a:ext cx="548640" cy="555827"/>
            </a:xfrm>
            <a:prstGeom prst="rect">
              <a:avLst/>
            </a:prstGeom>
            <a:noFill/>
            <a:ln w="9525">
              <a:noFill/>
              <a:miter lim="800000"/>
              <a:headEnd/>
              <a:tailEnd/>
            </a:ln>
          </p:spPr>
        </p:pic>
        <p:sp>
          <p:nvSpPr>
            <p:cNvPr id="12310" name="TextBox 31"/>
            <p:cNvSpPr txBox="1">
              <a:spLocks noChangeArrowheads="1"/>
            </p:cNvSpPr>
            <p:nvPr/>
          </p:nvSpPr>
          <p:spPr bwMode="auto">
            <a:xfrm>
              <a:off x="5553075" y="3886202"/>
              <a:ext cx="831850" cy="218489"/>
            </a:xfrm>
            <a:prstGeom prst="rect">
              <a:avLst/>
            </a:prstGeom>
            <a:noFill/>
            <a:ln w="9525">
              <a:noFill/>
              <a:miter lim="800000"/>
              <a:headEnd/>
              <a:tailEnd/>
            </a:ln>
          </p:spPr>
          <p:txBody>
            <a:bodyPr wrap="square">
              <a:spAutoFit/>
            </a:bodyPr>
            <a:lstStyle/>
            <a:p>
              <a:pPr algn="ctr">
                <a:spcBef>
                  <a:spcPct val="20000"/>
                </a:spcBef>
                <a:buClr>
                  <a:srgbClr val="FFFF00"/>
                </a:buClr>
                <a:buSzPct val="80000"/>
                <a:buFont typeface="Wingdings" pitchFamily="17" charset="2"/>
                <a:buNone/>
              </a:pPr>
              <a:r>
                <a:rPr lang="fr-FR" sz="1200" b="1" dirty="0" smtClean="0">
                  <a:solidFill>
                    <a:srgbClr val="000099"/>
                  </a:solidFill>
                  <a:latin typeface="Tahoma"/>
                  <a:cs typeface="Tahoma"/>
                </a:rPr>
                <a:t>électron</a:t>
              </a:r>
              <a:endParaRPr lang="fr-FR" sz="1200" b="1" dirty="0">
                <a:solidFill>
                  <a:srgbClr val="000099"/>
                </a:solidFill>
                <a:latin typeface="Tahoma"/>
                <a:cs typeface="Tahoma"/>
              </a:endParaRPr>
            </a:p>
          </p:txBody>
        </p:sp>
      </p:grpSp>
      <p:sp>
        <p:nvSpPr>
          <p:cNvPr id="44040" name="TextBox 58"/>
          <p:cNvSpPr txBox="1">
            <a:spLocks noChangeArrowheads="1"/>
          </p:cNvSpPr>
          <p:nvPr/>
        </p:nvSpPr>
        <p:spPr bwMode="auto">
          <a:xfrm>
            <a:off x="2443440" y="3088657"/>
            <a:ext cx="1433499" cy="461665"/>
          </a:xfrm>
          <a:prstGeom prst="rect">
            <a:avLst/>
          </a:prstGeom>
          <a:noFill/>
          <a:ln w="9525">
            <a:noFill/>
            <a:miter lim="800000"/>
            <a:headEnd/>
            <a:tailEnd/>
          </a:ln>
        </p:spPr>
        <p:txBody>
          <a:bodyPr wrap="square">
            <a:spAutoFit/>
          </a:bodyPr>
          <a:lstStyle/>
          <a:p>
            <a:pPr algn="ctr">
              <a:spcBef>
                <a:spcPct val="20000"/>
              </a:spcBef>
              <a:buClr>
                <a:srgbClr val="FFFF00"/>
              </a:buClr>
              <a:buSzPct val="80000"/>
              <a:buFont typeface="Wingdings" pitchFamily="17" charset="2"/>
              <a:buNone/>
            </a:pPr>
            <a:r>
              <a:rPr lang="fr-FR" sz="1200" b="1" dirty="0" smtClean="0">
                <a:solidFill>
                  <a:srgbClr val="000099"/>
                </a:solidFill>
                <a:latin typeface="Tahoma"/>
                <a:cs typeface="Tahoma"/>
              </a:rPr>
              <a:t>électron neutrino</a:t>
            </a:r>
            <a:endParaRPr lang="fr-FR" sz="1200" b="1" dirty="0">
              <a:solidFill>
                <a:srgbClr val="000099"/>
              </a:solidFill>
              <a:latin typeface="Tahoma"/>
              <a:cs typeface="Tahoma"/>
            </a:endParaRPr>
          </a:p>
        </p:txBody>
      </p:sp>
      <p:pic>
        <p:nvPicPr>
          <p:cNvPr id="44041" name="Picture 59" descr="electronneu.gif"/>
          <p:cNvPicPr>
            <a:picLocks noChangeAspect="1"/>
          </p:cNvPicPr>
          <p:nvPr/>
        </p:nvPicPr>
        <p:blipFill>
          <a:blip r:embed="rId6"/>
          <a:srcRect/>
          <a:stretch>
            <a:fillRect/>
          </a:stretch>
        </p:blipFill>
        <p:spPr bwMode="auto">
          <a:xfrm>
            <a:off x="2748943" y="2350620"/>
            <a:ext cx="755651" cy="735996"/>
          </a:xfrm>
          <a:prstGeom prst="rect">
            <a:avLst/>
          </a:prstGeom>
          <a:noFill/>
          <a:ln w="9525">
            <a:noFill/>
            <a:miter lim="800000"/>
            <a:headEnd/>
            <a:tailEnd/>
          </a:ln>
        </p:spPr>
      </p:pic>
      <p:grpSp>
        <p:nvGrpSpPr>
          <p:cNvPr id="6" name="Group 28"/>
          <p:cNvGrpSpPr>
            <a:grpSpLocks/>
          </p:cNvGrpSpPr>
          <p:nvPr/>
        </p:nvGrpSpPr>
        <p:grpSpPr bwMode="auto">
          <a:xfrm>
            <a:off x="5347194" y="1452564"/>
            <a:ext cx="3321050" cy="1866926"/>
            <a:chOff x="3478" y="1632"/>
            <a:chExt cx="1560" cy="961"/>
          </a:xfrm>
        </p:grpSpPr>
        <p:pic>
          <p:nvPicPr>
            <p:cNvPr id="12301" name="Picture 65" descr="upgif.gif"/>
            <p:cNvPicPr>
              <a:picLocks noChangeAspect="1" noChangeArrowheads="1"/>
            </p:cNvPicPr>
            <p:nvPr/>
          </p:nvPicPr>
          <p:blipFill>
            <a:blip r:embed="rId7"/>
            <a:srcRect/>
            <a:stretch>
              <a:fillRect/>
            </a:stretch>
          </p:blipFill>
          <p:spPr bwMode="auto">
            <a:xfrm>
              <a:off x="3600" y="1728"/>
              <a:ext cx="353" cy="257"/>
            </a:xfrm>
            <a:prstGeom prst="rect">
              <a:avLst/>
            </a:prstGeom>
            <a:noFill/>
            <a:ln w="9525">
              <a:noFill/>
              <a:miter lim="800000"/>
              <a:headEnd/>
              <a:tailEnd/>
            </a:ln>
          </p:spPr>
        </p:pic>
        <p:sp>
          <p:nvSpPr>
            <p:cNvPr id="12302" name="TextBox 66"/>
            <p:cNvSpPr txBox="1">
              <a:spLocks noChangeArrowheads="1"/>
            </p:cNvSpPr>
            <p:nvPr/>
          </p:nvSpPr>
          <p:spPr bwMode="auto">
            <a:xfrm>
              <a:off x="3552" y="1968"/>
              <a:ext cx="432" cy="143"/>
            </a:xfrm>
            <a:prstGeom prst="rect">
              <a:avLst/>
            </a:prstGeom>
            <a:noFill/>
            <a:ln w="9525">
              <a:noFill/>
              <a:miter lim="800000"/>
              <a:headEnd/>
              <a:tailEnd/>
            </a:ln>
          </p:spPr>
          <p:txBody>
            <a:bodyPr wrap="square">
              <a:spAutoFit/>
            </a:bodyPr>
            <a:lstStyle/>
            <a:p>
              <a:pPr algn="ctr">
                <a:spcBef>
                  <a:spcPct val="20000"/>
                </a:spcBef>
                <a:buClr>
                  <a:srgbClr val="FFFF00"/>
                </a:buClr>
                <a:buSzPct val="80000"/>
                <a:buFont typeface="Wingdings" pitchFamily="17" charset="2"/>
                <a:buNone/>
              </a:pPr>
              <a:r>
                <a:rPr lang="fr-FR" sz="1200" b="1" smtClean="0">
                  <a:solidFill>
                    <a:srgbClr val="000099"/>
                  </a:solidFill>
                  <a:latin typeface="Tahoma"/>
                  <a:cs typeface="Tahoma"/>
                </a:rPr>
                <a:t>anti-up</a:t>
              </a:r>
              <a:endParaRPr lang="fr-FR" sz="1200" b="1">
                <a:solidFill>
                  <a:srgbClr val="000099"/>
                </a:solidFill>
                <a:latin typeface="Tahoma"/>
                <a:cs typeface="Tahoma"/>
              </a:endParaRPr>
            </a:p>
          </p:txBody>
        </p:sp>
        <p:pic>
          <p:nvPicPr>
            <p:cNvPr id="12303" name="Picture 68" descr="downgif.gif"/>
            <p:cNvPicPr>
              <a:picLocks noChangeAspect="1" noChangeArrowheads="1"/>
            </p:cNvPicPr>
            <p:nvPr/>
          </p:nvPicPr>
          <p:blipFill>
            <a:blip r:embed="rId8"/>
            <a:srcRect/>
            <a:stretch>
              <a:fillRect/>
            </a:stretch>
          </p:blipFill>
          <p:spPr bwMode="auto">
            <a:xfrm>
              <a:off x="3609" y="2140"/>
              <a:ext cx="353" cy="211"/>
            </a:xfrm>
            <a:prstGeom prst="rect">
              <a:avLst/>
            </a:prstGeom>
            <a:noFill/>
            <a:ln w="9525">
              <a:noFill/>
              <a:miter lim="800000"/>
              <a:headEnd/>
              <a:tailEnd/>
            </a:ln>
          </p:spPr>
        </p:pic>
        <p:sp>
          <p:nvSpPr>
            <p:cNvPr id="12304" name="TextBox 69"/>
            <p:cNvSpPr txBox="1">
              <a:spLocks noChangeArrowheads="1"/>
            </p:cNvSpPr>
            <p:nvPr/>
          </p:nvSpPr>
          <p:spPr bwMode="auto">
            <a:xfrm>
              <a:off x="3478" y="2345"/>
              <a:ext cx="576" cy="143"/>
            </a:xfrm>
            <a:prstGeom prst="rect">
              <a:avLst/>
            </a:prstGeom>
            <a:noFill/>
            <a:ln w="9525">
              <a:noFill/>
              <a:miter lim="800000"/>
              <a:headEnd/>
              <a:tailEnd/>
            </a:ln>
          </p:spPr>
          <p:txBody>
            <a:bodyPr wrap="square">
              <a:spAutoFit/>
            </a:bodyPr>
            <a:lstStyle/>
            <a:p>
              <a:pPr algn="ctr">
                <a:spcBef>
                  <a:spcPct val="20000"/>
                </a:spcBef>
                <a:buClr>
                  <a:srgbClr val="FFFF00"/>
                </a:buClr>
                <a:buSzPct val="80000"/>
                <a:buFont typeface="Wingdings" pitchFamily="17" charset="2"/>
                <a:buNone/>
              </a:pPr>
              <a:r>
                <a:rPr lang="fr-FR" sz="1200" b="1" smtClean="0">
                  <a:solidFill>
                    <a:srgbClr val="000099"/>
                  </a:solidFill>
                  <a:latin typeface="Tahoma"/>
                  <a:cs typeface="Tahoma"/>
                </a:rPr>
                <a:t>anti-down</a:t>
              </a:r>
              <a:endParaRPr lang="fr-FR" sz="1200" b="1">
                <a:solidFill>
                  <a:srgbClr val="000099"/>
                </a:solidFill>
                <a:latin typeface="Tahoma"/>
                <a:cs typeface="Tahoma"/>
              </a:endParaRPr>
            </a:p>
          </p:txBody>
        </p:sp>
        <p:pic>
          <p:nvPicPr>
            <p:cNvPr id="12305" name="Picture 71" descr="electrongif.gif"/>
            <p:cNvPicPr>
              <a:picLocks noChangeAspect="1" noChangeArrowheads="1"/>
            </p:cNvPicPr>
            <p:nvPr/>
          </p:nvPicPr>
          <p:blipFill>
            <a:blip r:embed="rId9"/>
            <a:srcRect/>
            <a:stretch>
              <a:fillRect/>
            </a:stretch>
          </p:blipFill>
          <p:spPr bwMode="auto">
            <a:xfrm>
              <a:off x="4464" y="1632"/>
              <a:ext cx="354" cy="357"/>
            </a:xfrm>
            <a:prstGeom prst="rect">
              <a:avLst/>
            </a:prstGeom>
            <a:noFill/>
            <a:ln w="9525">
              <a:noFill/>
              <a:miter lim="800000"/>
              <a:headEnd/>
              <a:tailEnd/>
            </a:ln>
          </p:spPr>
        </p:pic>
        <p:sp>
          <p:nvSpPr>
            <p:cNvPr id="12306" name="TextBox 72"/>
            <p:cNvSpPr txBox="1">
              <a:spLocks noChangeArrowheads="1"/>
            </p:cNvSpPr>
            <p:nvPr/>
          </p:nvSpPr>
          <p:spPr bwMode="auto">
            <a:xfrm>
              <a:off x="4344" y="1957"/>
              <a:ext cx="622" cy="143"/>
            </a:xfrm>
            <a:prstGeom prst="rect">
              <a:avLst/>
            </a:prstGeom>
            <a:noFill/>
            <a:ln w="9525">
              <a:noFill/>
              <a:miter lim="800000"/>
              <a:headEnd/>
              <a:tailEnd/>
            </a:ln>
          </p:spPr>
          <p:txBody>
            <a:bodyPr wrap="square">
              <a:spAutoFit/>
            </a:bodyPr>
            <a:lstStyle/>
            <a:p>
              <a:pPr algn="ctr">
                <a:spcBef>
                  <a:spcPct val="20000"/>
                </a:spcBef>
                <a:buClr>
                  <a:srgbClr val="FFFF00"/>
                </a:buClr>
                <a:buSzPct val="80000"/>
                <a:buFont typeface="Wingdings" pitchFamily="17" charset="2"/>
                <a:buNone/>
              </a:pPr>
              <a:r>
                <a:rPr lang="fr-FR" sz="1200" b="1" dirty="0" smtClean="0">
                  <a:solidFill>
                    <a:srgbClr val="000099"/>
                  </a:solidFill>
                  <a:latin typeface="Tahoma"/>
                  <a:cs typeface="Tahoma"/>
                </a:rPr>
                <a:t>positron</a:t>
              </a:r>
              <a:endParaRPr lang="fr-FR" sz="1200" b="1" dirty="0">
                <a:solidFill>
                  <a:srgbClr val="000099"/>
                </a:solidFill>
                <a:latin typeface="Tahoma"/>
                <a:cs typeface="Tahoma"/>
              </a:endParaRPr>
            </a:p>
          </p:txBody>
        </p:sp>
        <p:sp>
          <p:nvSpPr>
            <p:cNvPr id="12307" name="TextBox 74"/>
            <p:cNvSpPr txBox="1">
              <a:spLocks noChangeArrowheads="1"/>
            </p:cNvSpPr>
            <p:nvPr/>
          </p:nvSpPr>
          <p:spPr bwMode="auto">
            <a:xfrm>
              <a:off x="4366" y="2355"/>
              <a:ext cx="672" cy="238"/>
            </a:xfrm>
            <a:prstGeom prst="rect">
              <a:avLst/>
            </a:prstGeom>
            <a:noFill/>
            <a:ln w="9525">
              <a:noFill/>
              <a:miter lim="800000"/>
              <a:headEnd/>
              <a:tailEnd/>
            </a:ln>
          </p:spPr>
          <p:txBody>
            <a:bodyPr wrap="square">
              <a:spAutoFit/>
            </a:bodyPr>
            <a:lstStyle/>
            <a:p>
              <a:pPr algn="ctr">
                <a:spcBef>
                  <a:spcPct val="20000"/>
                </a:spcBef>
                <a:buClr>
                  <a:srgbClr val="FFFF00"/>
                </a:buClr>
                <a:buSzPct val="80000"/>
                <a:buFont typeface="Wingdings" pitchFamily="17" charset="2"/>
                <a:buNone/>
              </a:pPr>
              <a:r>
                <a:rPr lang="fr-FR" sz="1200" b="1" dirty="0" smtClean="0">
                  <a:solidFill>
                    <a:srgbClr val="000099"/>
                  </a:solidFill>
                  <a:latin typeface="Tahoma"/>
                  <a:cs typeface="Tahoma"/>
                </a:rPr>
                <a:t>Antiélectron neutrino</a:t>
              </a:r>
              <a:endParaRPr lang="fr-FR" sz="1200" b="1" dirty="0">
                <a:solidFill>
                  <a:srgbClr val="000099"/>
                </a:solidFill>
                <a:latin typeface="Tahoma"/>
                <a:cs typeface="Tahoma"/>
              </a:endParaRPr>
            </a:p>
          </p:txBody>
        </p:sp>
        <p:pic>
          <p:nvPicPr>
            <p:cNvPr id="12308" name="Picture 76" descr="muonneugif.gif"/>
            <p:cNvPicPr>
              <a:picLocks noChangeAspect="1"/>
            </p:cNvPicPr>
            <p:nvPr/>
          </p:nvPicPr>
          <p:blipFill>
            <a:blip r:embed="rId10"/>
            <a:srcRect/>
            <a:stretch>
              <a:fillRect/>
            </a:stretch>
          </p:blipFill>
          <p:spPr bwMode="auto">
            <a:xfrm flipH="1">
              <a:off x="4464" y="2064"/>
              <a:ext cx="346" cy="340"/>
            </a:xfrm>
            <a:prstGeom prst="rect">
              <a:avLst/>
            </a:prstGeom>
            <a:noFill/>
            <a:ln w="9525">
              <a:noFill/>
              <a:miter lim="800000"/>
              <a:headEnd/>
              <a:tailEnd/>
            </a:ln>
          </p:spPr>
        </p:pic>
      </p:grpSp>
      <p:sp>
        <p:nvSpPr>
          <p:cNvPr id="27" name="Rectangle 26"/>
          <p:cNvSpPr/>
          <p:nvPr/>
        </p:nvSpPr>
        <p:spPr>
          <a:xfrm>
            <a:off x="160868" y="5564614"/>
            <a:ext cx="8830732" cy="1323439"/>
          </a:xfrm>
          <a:prstGeom prst="rect">
            <a:avLst/>
          </a:prstGeom>
        </p:spPr>
        <p:txBody>
          <a:bodyPr wrap="square">
            <a:spAutoFit/>
          </a:bodyPr>
          <a:lstStyle/>
          <a:p>
            <a:r>
              <a:rPr lang="fr-FR" sz="2000" b="1" dirty="0" smtClean="0">
                <a:solidFill>
                  <a:srgbClr val="000099"/>
                </a:solidFill>
                <a:latin typeface="Tahoma"/>
                <a:ea typeface="ＭＳ Ｐゴシック" pitchFamily="17" charset="-128"/>
                <a:cs typeface="Tahoma"/>
              </a:rPr>
              <a:t>Il y a 14 milliard d’années, le </a:t>
            </a:r>
            <a:r>
              <a:rPr lang="fr-FR" sz="2000" b="1" dirty="0" err="1" smtClean="0">
                <a:solidFill>
                  <a:srgbClr val="000099"/>
                </a:solidFill>
                <a:latin typeface="Tahoma"/>
                <a:ea typeface="ＭＳ Ｐゴシック" pitchFamily="17" charset="-128"/>
                <a:cs typeface="Tahoma"/>
              </a:rPr>
              <a:t>Big</a:t>
            </a:r>
            <a:r>
              <a:rPr lang="fr-FR" sz="2000" b="1" dirty="0" smtClean="0">
                <a:solidFill>
                  <a:srgbClr val="000099"/>
                </a:solidFill>
                <a:latin typeface="Tahoma"/>
                <a:ea typeface="ＭＳ Ｐゴシック" pitchFamily="17" charset="-128"/>
                <a:cs typeface="Tahoma"/>
              </a:rPr>
              <a:t> Bang a crée la matière et l’antimatière en quantités égales. Nous existons parce qu’il n’y a plus d’antimatière. </a:t>
            </a:r>
            <a:r>
              <a:rPr lang="fr-FR" sz="2000" b="1" dirty="0" smtClean="0">
                <a:solidFill>
                  <a:srgbClr val="6633CC"/>
                </a:solidFill>
                <a:latin typeface="Tahoma"/>
                <a:ea typeface="ＭＳ Ｐゴシック" pitchFamily="17" charset="-128"/>
                <a:cs typeface="Tahoma"/>
              </a:rPr>
              <a:t>Où est elle donc passée?</a:t>
            </a:r>
          </a:p>
          <a:p>
            <a:r>
              <a:rPr lang="fr-FR" sz="2000" b="1" dirty="0" smtClean="0">
                <a:solidFill>
                  <a:srgbClr val="6633CC"/>
                </a:solidFill>
                <a:latin typeface="Tahoma"/>
                <a:ea typeface="ＭＳ Ｐゴシック" pitchFamily="17" charset="-128"/>
                <a:cs typeface="Tahoma"/>
              </a:rPr>
              <a:t>Pourquoi la nature préfère-t-elle la matière?</a:t>
            </a:r>
          </a:p>
        </p:txBody>
      </p:sp>
      <p:sp>
        <p:nvSpPr>
          <p:cNvPr id="28" name="Oval 8"/>
          <p:cNvSpPr>
            <a:spLocks noChangeArrowheads="1"/>
          </p:cNvSpPr>
          <p:nvPr/>
        </p:nvSpPr>
        <p:spPr bwMode="auto">
          <a:xfrm>
            <a:off x="6275387" y="4328343"/>
            <a:ext cx="1360488" cy="1208088"/>
          </a:xfrm>
          <a:prstGeom prst="ellipse">
            <a:avLst/>
          </a:prstGeom>
          <a:solidFill>
            <a:srgbClr val="FF0000"/>
          </a:solidFill>
          <a:ln w="9525">
            <a:solidFill>
              <a:schemeClr val="tx1"/>
            </a:solidFill>
            <a:round/>
            <a:headEnd/>
            <a:tailEnd/>
          </a:ln>
          <a:effectLst/>
        </p:spPr>
        <p:txBody>
          <a:bodyPr wrap="none" lIns="0" tIns="0" rIns="0" bIns="0" anchor="ctr">
            <a:prstTxWarp prst="textNoShape">
              <a:avLst/>
            </a:prstTxWarp>
          </a:bodyPr>
          <a:lstStyle/>
          <a:p>
            <a:pPr algn="ctr"/>
            <a:r>
              <a:rPr lang="fr-FR" b="1" dirty="0" smtClean="0">
                <a:solidFill>
                  <a:srgbClr val="000099"/>
                </a:solidFill>
                <a:latin typeface="Tahoma"/>
                <a:cs typeface="Tahoma"/>
              </a:rPr>
              <a:t>Antimatière</a:t>
            </a:r>
            <a:endParaRPr lang="fr-FR" b="1" dirty="0">
              <a:solidFill>
                <a:srgbClr val="000099"/>
              </a:solidFill>
              <a:latin typeface="Tahoma"/>
              <a:cs typeface="Tahoma"/>
            </a:endParaRPr>
          </a:p>
        </p:txBody>
      </p:sp>
      <p:sp>
        <p:nvSpPr>
          <p:cNvPr id="29" name="Oval 7"/>
          <p:cNvSpPr>
            <a:spLocks noChangeArrowheads="1"/>
          </p:cNvSpPr>
          <p:nvPr/>
        </p:nvSpPr>
        <p:spPr bwMode="auto">
          <a:xfrm>
            <a:off x="2109788" y="4299768"/>
            <a:ext cx="1312862" cy="1208088"/>
          </a:xfrm>
          <a:prstGeom prst="ellipse">
            <a:avLst/>
          </a:prstGeom>
          <a:solidFill>
            <a:srgbClr val="009900"/>
          </a:solidFill>
          <a:ln w="9525">
            <a:solidFill>
              <a:schemeClr val="tx1"/>
            </a:solidFill>
            <a:round/>
            <a:headEnd/>
            <a:tailEnd/>
          </a:ln>
          <a:effectLst/>
        </p:spPr>
        <p:txBody>
          <a:bodyPr wrap="none" lIns="0" tIns="0" rIns="0" bIns="0" anchor="ctr">
            <a:prstTxWarp prst="textNoShape">
              <a:avLst/>
            </a:prstTxWarp>
          </a:bodyPr>
          <a:lstStyle/>
          <a:p>
            <a:r>
              <a:rPr lang="fr-FR" b="1" dirty="0" smtClean="0">
                <a:solidFill>
                  <a:srgbClr val="000099"/>
                </a:solidFill>
                <a:latin typeface="Tahoma"/>
                <a:cs typeface="Tahoma"/>
              </a:rPr>
              <a:t>matière</a:t>
            </a:r>
            <a:endParaRPr lang="fr-FR" b="1" dirty="0">
              <a:solidFill>
                <a:srgbClr val="000099"/>
              </a:solidFill>
              <a:latin typeface="Tahoma"/>
              <a:cs typeface="Tahoma"/>
            </a:endParaRPr>
          </a:p>
        </p:txBody>
      </p:sp>
      <p:sp>
        <p:nvSpPr>
          <p:cNvPr id="30" name="AutoShape 11"/>
          <p:cNvSpPr>
            <a:spLocks noChangeArrowheads="1"/>
          </p:cNvSpPr>
          <p:nvPr/>
        </p:nvSpPr>
        <p:spPr bwMode="auto">
          <a:xfrm>
            <a:off x="3805238" y="4071168"/>
            <a:ext cx="1924050" cy="1649413"/>
          </a:xfrm>
          <a:prstGeom prst="irregularSeal1">
            <a:avLst/>
          </a:prstGeom>
          <a:solidFill>
            <a:srgbClr val="FFFF00"/>
          </a:solidFill>
          <a:ln w="9525">
            <a:solidFill>
              <a:schemeClr val="tx1"/>
            </a:solidFill>
            <a:miter lim="800000"/>
            <a:headEnd/>
            <a:tailEnd/>
          </a:ln>
          <a:effectLst/>
        </p:spPr>
        <p:txBody>
          <a:bodyPr wrap="none" anchor="ctr">
            <a:prstTxWarp prst="textNoShape">
              <a:avLst/>
            </a:prstTxWarp>
          </a:bodyPr>
          <a:lstStyle/>
          <a:p>
            <a:r>
              <a:rPr lang="fr-FR" b="1" dirty="0" smtClean="0">
                <a:solidFill>
                  <a:srgbClr val="000099"/>
                </a:solidFill>
                <a:latin typeface="Tahoma"/>
                <a:cs typeface="Tahoma"/>
              </a:rPr>
              <a:t>Puff</a:t>
            </a:r>
            <a:endParaRPr lang="fr-FR" b="1" dirty="0">
              <a:solidFill>
                <a:srgbClr val="000099"/>
              </a:solidFill>
              <a:latin typeface="Tahoma"/>
              <a:cs typeface="Tahoma"/>
            </a:endParaRPr>
          </a:p>
        </p:txBody>
      </p:sp>
      <p:pic>
        <p:nvPicPr>
          <p:cNvPr id="31" name="Picture 5" descr="kidMirro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2548" y="1689725"/>
            <a:ext cx="1478511" cy="1353033"/>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fld id="{D752DBC4-3753-084B-A85A-391A694AE64B}" type="slidenum">
              <a:rPr lang="en-US" smtClean="0"/>
              <a:pPr/>
              <a:t>23</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31"/>
                                        </p:tgtEl>
                                        <p:attrNameLst>
                                          <p:attrName>style.visibility</p:attrName>
                                        </p:attrNameLst>
                                      </p:cBhvr>
                                      <p:to>
                                        <p:strVal val="visible"/>
                                      </p:to>
                                    </p:set>
                                    <p:anim calcmode="lin" valueType="num">
                                      <p:cBhvr additive="base">
                                        <p:cTn id="9" dur="500" fill="hold"/>
                                        <p:tgtEl>
                                          <p:spTgt spid="31"/>
                                        </p:tgtEl>
                                        <p:attrNameLst>
                                          <p:attrName>ppt_x</p:attrName>
                                        </p:attrNameLst>
                                      </p:cBhvr>
                                      <p:tavLst>
                                        <p:tav tm="0">
                                          <p:val>
                                            <p:strVal val="#ppt_x"/>
                                          </p:val>
                                        </p:tav>
                                        <p:tav tm="100000">
                                          <p:val>
                                            <p:strVal val="#ppt_x"/>
                                          </p:val>
                                        </p:tav>
                                      </p:tavLst>
                                    </p:anim>
                                    <p:anim calcmode="lin" valueType="num">
                                      <p:cBhvr additive="base">
                                        <p:cTn id="10" dur="500" fill="hold"/>
                                        <p:tgtEl>
                                          <p:spTgt spid="31"/>
                                        </p:tgtEl>
                                        <p:attrNameLst>
                                          <p:attrName>ppt_y</p:attrName>
                                        </p:attrNameLst>
                                      </p:cBhvr>
                                      <p:tavLst>
                                        <p:tav tm="0">
                                          <p:val>
                                            <p:strVal val="1+#ppt_h/2"/>
                                          </p:val>
                                        </p:tav>
                                        <p:tav tm="100000">
                                          <p:val>
                                            <p:strVal val="#ppt_y"/>
                                          </p:val>
                                        </p:tav>
                                      </p:tavLst>
                                    </p:anim>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4041"/>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4033">
                                            <p:txEl>
                                              <p:pRg st="0" end="0"/>
                                            </p:txEl>
                                          </p:spTgt>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5">
                                            <p:txEl>
                                              <p:pRg st="0" end="0"/>
                                            </p:txEl>
                                          </p:spTgt>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404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3" presetClass="entr" presetSubtype="16"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plus(in)">
                                      <p:cBhvr>
                                        <p:cTn id="41" dur="2000"/>
                                        <p:tgtEl>
                                          <p:spTgt spid="29"/>
                                        </p:tgtEl>
                                      </p:cBhvr>
                                    </p:animEffect>
                                  </p:childTnLst>
                                </p:cTn>
                              </p:par>
                              <p:par>
                                <p:cTn id="42" presetID="13" presetClass="entr" presetSubtype="16" fill="hold" grpId="1"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plus(in)">
                                      <p:cBhvr>
                                        <p:cTn id="44" dur="2000"/>
                                        <p:tgtEl>
                                          <p:spTgt spid="28"/>
                                        </p:tgtEl>
                                      </p:cBhvr>
                                    </p:animEffect>
                                  </p:childTnLst>
                                </p:cTn>
                              </p:par>
                              <p:par>
                                <p:cTn id="45" presetID="13" presetClass="entr" presetSubtype="16"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plus(in)">
                                      <p:cBhvr>
                                        <p:cTn id="47" dur="20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63" presetClass="path" presetSubtype="0" accel="50000" fill="hold" nodeType="clickEffect">
                                  <p:stCondLst>
                                    <p:cond delay="0"/>
                                  </p:stCondLst>
                                  <p:childTnLst>
                                    <p:animMotion origin="layout" path="M -0.04583 0.00787 L 0.20417 0.00787 " pathEditMode="relative" rAng="0" ptsTypes="AA">
                                      <p:cBhvr>
                                        <p:cTn id="51" dur="2000" fill="hold"/>
                                        <p:tgtEl>
                                          <p:spTgt spid="29"/>
                                        </p:tgtEl>
                                        <p:attrNameLst>
                                          <p:attrName>ppt_x</p:attrName>
                                          <p:attrName>ppt_y</p:attrName>
                                        </p:attrNameLst>
                                      </p:cBhvr>
                                      <p:rCtr x="125" y="0"/>
                                    </p:animMotion>
                                  </p:childTnLst>
                                  <p:subTnLst>
                                    <p:set>
                                      <p:cBhvr override="childStyle">
                                        <p:cTn dur="1" fill="hold" display="0" masterRel="sameClick" afterEffect="1">
                                          <p:stCondLst>
                                            <p:cond evt="end" delay="0">
                                              <p:tn val="50"/>
                                            </p:cond>
                                          </p:stCondLst>
                                        </p:cTn>
                                        <p:tgtEl>
                                          <p:spTgt spid="29"/>
                                        </p:tgtEl>
                                        <p:attrNameLst>
                                          <p:attrName>style.visibility</p:attrName>
                                        </p:attrNameLst>
                                      </p:cBhvr>
                                      <p:to>
                                        <p:strVal val="hidden"/>
                                      </p:to>
                                    </p:set>
                                  </p:subTnLst>
                                </p:cTn>
                              </p:par>
                              <p:par>
                                <p:cTn id="52" presetID="35" presetClass="path" presetSubtype="0" accel="50000" fill="hold" grpId="0" nodeType="withEffect">
                                  <p:stCondLst>
                                    <p:cond delay="0"/>
                                  </p:stCondLst>
                                  <p:childTnLst>
                                    <p:animMotion origin="layout" path="M 3.05556E-6 2.87763E-6 L -0.22292 0.00462 " pathEditMode="relative" rAng="0" ptsTypes="AA">
                                      <p:cBhvr>
                                        <p:cTn id="53" dur="2000" fill="hold"/>
                                        <p:tgtEl>
                                          <p:spTgt spid="28"/>
                                        </p:tgtEl>
                                        <p:attrNameLst>
                                          <p:attrName>ppt_x</p:attrName>
                                          <p:attrName>ppt_y</p:attrName>
                                        </p:attrNameLst>
                                      </p:cBhvr>
                                      <p:rCtr x="-111" y="2"/>
                                    </p:animMotion>
                                  </p:childTnLst>
                                  <p:subTnLst>
                                    <p:set>
                                      <p:cBhvr override="childStyle">
                                        <p:cTn dur="1" fill="hold" display="0" masterRel="sameClick" afterEffect="1">
                                          <p:stCondLst>
                                            <p:cond evt="end" delay="0">
                                              <p:tn val="52"/>
                                            </p:cond>
                                          </p:stCondLst>
                                        </p:cTn>
                                        <p:tgtEl>
                                          <p:spTgt spid="28"/>
                                        </p:tgtEl>
                                        <p:attrNameLst>
                                          <p:attrName>style.visibility</p:attrName>
                                        </p:attrNameLst>
                                      </p:cBhvr>
                                      <p:to>
                                        <p:strVal val="hidden"/>
                                      </p:to>
                                    </p:set>
                                  </p:subTnLst>
                                </p:cTn>
                              </p:par>
                            </p:childTnLst>
                          </p:cTn>
                        </p:par>
                        <p:par>
                          <p:cTn id="54" fill="hold">
                            <p:stCondLst>
                              <p:cond delay="2000"/>
                            </p:stCondLst>
                            <p:childTnLst>
                              <p:par>
                                <p:cTn id="55" presetID="1" presetClass="entr" presetSubtype="0"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3" grpId="0" build="p"/>
      <p:bldP spid="5" grpId="0" build="p"/>
      <p:bldP spid="5" grpId="1" build="p"/>
      <p:bldP spid="8" grpId="0"/>
      <p:bldP spid="8" grpId="1"/>
      <p:bldP spid="44040" grpId="0"/>
      <p:bldP spid="27" grpId="0"/>
      <p:bldP spid="28" grpId="0" animBg="1"/>
      <p:bldP spid="28" grpId="1" animBg="1"/>
      <p:bldP spid="29"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1620"/>
            <a:ext cx="8229600" cy="938452"/>
          </a:xfrm>
        </p:spPr>
        <p:txBody>
          <a:bodyPr>
            <a:normAutofit fontScale="90000"/>
          </a:bodyPr>
          <a:lstStyle/>
          <a:p>
            <a:r>
              <a:rPr lang="fr-FR" dirty="0" smtClean="0"/>
              <a:t>De quoi est fait notre Univers…</a:t>
            </a:r>
            <a:endParaRPr lang="fr-FR" dirty="0"/>
          </a:p>
        </p:txBody>
      </p:sp>
      <p:pic>
        <p:nvPicPr>
          <p:cNvPr id="10" name="Picture 9"/>
          <p:cNvPicPr>
            <a:picLocks noChangeAspect="1"/>
          </p:cNvPicPr>
          <p:nvPr/>
        </p:nvPicPr>
        <p:blipFill>
          <a:blip r:embed="rId2"/>
          <a:stretch>
            <a:fillRect/>
          </a:stretch>
        </p:blipFill>
        <p:spPr>
          <a:xfrm>
            <a:off x="3607442" y="3942079"/>
            <a:ext cx="5536558" cy="2915921"/>
          </a:xfrm>
          <a:prstGeom prst="rect">
            <a:avLst/>
          </a:prstGeom>
        </p:spPr>
      </p:pic>
      <p:sp>
        <p:nvSpPr>
          <p:cNvPr id="11" name="Content Placeholder 2"/>
          <p:cNvSpPr txBox="1">
            <a:spLocks/>
          </p:cNvSpPr>
          <p:nvPr/>
        </p:nvSpPr>
        <p:spPr bwMode="auto">
          <a:xfrm>
            <a:off x="270008" y="1162540"/>
            <a:ext cx="4260116" cy="51179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0" fontAlgn="base" latinLnBrk="0" hangingPunct="0">
              <a:lnSpc>
                <a:spcPct val="100000"/>
              </a:lnSpc>
              <a:spcAft>
                <a:spcPct val="0"/>
              </a:spcAft>
              <a:buClr>
                <a:srgbClr val="CC9900"/>
              </a:buClr>
              <a:buSzPct val="80000"/>
              <a:tabLst/>
              <a:defRPr/>
            </a:pPr>
            <a:r>
              <a:rPr kumimoji="0" lang="fr-FR" sz="2000" b="1" u="none" strike="noStrike" kern="0" cap="none" spc="0" normalizeH="0" baseline="0" dirty="0" smtClean="0">
                <a:ln>
                  <a:noFill/>
                </a:ln>
                <a:solidFill>
                  <a:srgbClr val="000099"/>
                </a:solidFill>
                <a:effectLst/>
                <a:uLnTx/>
                <a:uFillTx/>
                <a:latin typeface="Tahoma"/>
                <a:ea typeface="ＭＳ Ｐゴシック" pitchFamily="17" charset="-128"/>
                <a:cs typeface="Tahoma"/>
              </a:rPr>
              <a:t>Des effets sur des galaxies nous disent qu’il</a:t>
            </a:r>
            <a:r>
              <a:rPr kumimoji="0" lang="fr-FR" sz="2000" b="1" u="none" strike="noStrike" kern="0" cap="none" spc="0" normalizeH="0" dirty="0" smtClean="0">
                <a:ln>
                  <a:noFill/>
                </a:ln>
                <a:solidFill>
                  <a:srgbClr val="000099"/>
                </a:solidFill>
                <a:effectLst/>
                <a:uLnTx/>
                <a:uFillTx/>
                <a:latin typeface="Tahoma"/>
                <a:ea typeface="ＭＳ Ｐゴシック" pitchFamily="17" charset="-128"/>
                <a:cs typeface="Tahoma"/>
              </a:rPr>
              <a:t> y a bien plus de matière/énergie que ce que l’on voit </a:t>
            </a:r>
            <a:br>
              <a:rPr kumimoji="0" lang="fr-FR" sz="2000" b="1" u="none" strike="noStrike" kern="0" cap="none" spc="0" normalizeH="0" dirty="0" smtClean="0">
                <a:ln>
                  <a:noFill/>
                </a:ln>
                <a:solidFill>
                  <a:srgbClr val="000099"/>
                </a:solidFill>
                <a:effectLst/>
                <a:uLnTx/>
                <a:uFillTx/>
                <a:latin typeface="Tahoma"/>
                <a:ea typeface="ＭＳ Ｐゴシック" pitchFamily="17" charset="-128"/>
                <a:cs typeface="Tahoma"/>
              </a:rPr>
            </a:br>
            <a:r>
              <a:rPr kumimoji="0" lang="fr-FR" sz="2000" b="1" u="none" strike="noStrike" kern="0" cap="none" spc="0" normalizeH="0" dirty="0" err="1" smtClean="0">
                <a:ln>
                  <a:noFill/>
                </a:ln>
                <a:solidFill>
                  <a:srgbClr val="000099"/>
                </a:solidFill>
                <a:effectLst/>
                <a:uLnTx/>
                <a:uFillTx/>
                <a:latin typeface="Tahoma"/>
                <a:ea typeface="ＭＳ Ｐゴシック" pitchFamily="17" charset="-128"/>
                <a:cs typeface="Tahoma"/>
                <a:sym typeface="Wingdings"/>
              </a:rPr>
              <a:t></a:t>
            </a:r>
            <a:r>
              <a:rPr kumimoji="0" lang="fr-FR" sz="2000" b="1" u="none" strike="noStrike" kern="0" cap="none" spc="0" normalizeH="0" dirty="0" smtClean="0">
                <a:ln>
                  <a:noFill/>
                </a:ln>
                <a:solidFill>
                  <a:srgbClr val="000099"/>
                </a:solidFill>
                <a:effectLst/>
                <a:uLnTx/>
                <a:uFillTx/>
                <a:latin typeface="Tahoma"/>
                <a:ea typeface="ＭＳ Ｐゴシック" pitchFamily="17" charset="-128"/>
                <a:cs typeface="Tahoma"/>
                <a:sym typeface="Wingdings"/>
              </a:rPr>
              <a:t> “matière/énergie” </a:t>
            </a:r>
            <a:r>
              <a:rPr kumimoji="0" lang="en-US" sz="2000" b="1" u="none" strike="noStrike" kern="0" cap="none" spc="0" normalizeH="0" dirty="0" smtClean="0">
                <a:ln>
                  <a:noFill/>
                </a:ln>
                <a:solidFill>
                  <a:srgbClr val="000099"/>
                </a:solidFill>
                <a:effectLst/>
                <a:uLnTx/>
                <a:uFillTx/>
                <a:latin typeface="Tahoma"/>
                <a:ea typeface="ＭＳ Ｐゴシック" pitchFamily="17" charset="-128"/>
                <a:cs typeface="Tahoma"/>
                <a:sym typeface="Wingdings"/>
              </a:rPr>
              <a:t>noire</a:t>
            </a:r>
            <a:r>
              <a:rPr kumimoji="0" lang="fr-FR" sz="2000" b="1" u="none" strike="noStrike" kern="0" cap="none" spc="0" normalizeH="0" baseline="0" dirty="0" smtClean="0">
                <a:ln>
                  <a:noFill/>
                </a:ln>
                <a:solidFill>
                  <a:srgbClr val="000099"/>
                </a:solidFill>
                <a:effectLst/>
                <a:uLnTx/>
                <a:uFillTx/>
                <a:latin typeface="Tahoma"/>
                <a:ea typeface="ＭＳ Ｐゴシック" pitchFamily="17" charset="-128"/>
                <a:cs typeface="Tahoma"/>
              </a:rPr>
              <a:t> </a:t>
            </a:r>
          </a:p>
          <a:p>
            <a:pPr marR="0" lvl="0" algn="l" defTabSz="914400" rtl="0" eaLnBrk="0" fontAlgn="base" latinLnBrk="0" hangingPunct="0">
              <a:lnSpc>
                <a:spcPct val="100000"/>
              </a:lnSpc>
              <a:spcAft>
                <a:spcPct val="0"/>
              </a:spcAft>
              <a:buClr>
                <a:srgbClr val="CC9900"/>
              </a:buClr>
              <a:buSzPct val="80000"/>
              <a:tabLst/>
              <a:defRPr/>
            </a:pPr>
            <a:r>
              <a:rPr lang="fr-FR" sz="2000" b="1" kern="0" dirty="0" smtClean="0">
                <a:solidFill>
                  <a:srgbClr val="6699FF"/>
                </a:solidFill>
                <a:latin typeface="Tahoma"/>
                <a:ea typeface="ＭＳ Ｐゴシック" pitchFamily="17" charset="-128"/>
                <a:cs typeface="Tahoma"/>
              </a:rPr>
              <a:t>On ne voit que ~4% de la matière de l’Univers!</a:t>
            </a:r>
            <a:endParaRPr kumimoji="0" lang="fr-FR" sz="2000" b="1" u="none" strike="noStrike" kern="0" cap="none" spc="0" normalizeH="0" baseline="0" dirty="0" smtClean="0">
              <a:ln>
                <a:noFill/>
              </a:ln>
              <a:solidFill>
                <a:srgbClr val="6699FF"/>
              </a:solidFill>
              <a:effectLst/>
              <a:uLnTx/>
              <a:uFillTx/>
              <a:latin typeface="Tahoma"/>
              <a:ea typeface="ＭＳ Ｐゴシック" pitchFamily="17" charset="-128"/>
              <a:cs typeface="Tahoma"/>
            </a:endParaRPr>
          </a:p>
          <a:p>
            <a:pPr marR="0" lvl="0" algn="l" defTabSz="914400" rtl="0" eaLnBrk="0" fontAlgn="base" latinLnBrk="0" hangingPunct="0">
              <a:lnSpc>
                <a:spcPct val="100000"/>
              </a:lnSpc>
              <a:spcAft>
                <a:spcPct val="0"/>
              </a:spcAft>
              <a:buClr>
                <a:srgbClr val="CC9900"/>
              </a:buClr>
              <a:buSzPct val="80000"/>
              <a:tabLst/>
              <a:defRPr/>
            </a:pPr>
            <a:endParaRPr kumimoji="0" lang="fr-FR" sz="2000" b="1" u="none" strike="noStrike" kern="0" cap="none" spc="0" normalizeH="0" baseline="0" dirty="0" smtClean="0">
              <a:ln>
                <a:noFill/>
              </a:ln>
              <a:solidFill>
                <a:srgbClr val="000099"/>
              </a:solidFill>
              <a:effectLst/>
              <a:uLnTx/>
              <a:uFillTx/>
              <a:latin typeface="Tahoma"/>
              <a:ea typeface="ＭＳ Ｐゴシック" pitchFamily="17" charset="-128"/>
              <a:cs typeface="Tahoma"/>
            </a:endParaRPr>
          </a:p>
          <a:p>
            <a:pPr marR="0" lvl="0" algn="l" defTabSz="914400" rtl="0" eaLnBrk="0" fontAlgn="base" latinLnBrk="0" hangingPunct="0">
              <a:lnSpc>
                <a:spcPct val="100000"/>
              </a:lnSpc>
              <a:spcAft>
                <a:spcPct val="0"/>
              </a:spcAft>
              <a:buClr>
                <a:srgbClr val="CC9900"/>
              </a:buClr>
              <a:buSzPct val="80000"/>
              <a:tabLst/>
              <a:defRPr/>
            </a:pPr>
            <a:r>
              <a:rPr kumimoji="0" lang="fr-FR" sz="2000" b="1" u="none" strike="noStrike" kern="0" cap="none" spc="0" normalizeH="0" baseline="0" dirty="0" smtClean="0">
                <a:ln>
                  <a:noFill/>
                </a:ln>
                <a:solidFill>
                  <a:srgbClr val="6633CC"/>
                </a:solidFill>
                <a:effectLst/>
                <a:uLnTx/>
                <a:uFillTx/>
                <a:latin typeface="Tahoma"/>
                <a:ea typeface="ＭＳ Ｐゴシック" pitchFamily="17" charset="-128"/>
                <a:cs typeface="Tahoma"/>
              </a:rPr>
              <a:t>Cette</a:t>
            </a:r>
            <a:r>
              <a:rPr kumimoji="0" lang="fr-FR" sz="2000" b="1" u="none" strike="noStrike" kern="0" cap="none" spc="0" normalizeH="0" dirty="0" smtClean="0">
                <a:ln>
                  <a:noFill/>
                </a:ln>
                <a:solidFill>
                  <a:srgbClr val="6633CC"/>
                </a:solidFill>
                <a:effectLst/>
                <a:uLnTx/>
                <a:uFillTx/>
                <a:latin typeface="Tahoma"/>
                <a:ea typeface="ＭＳ Ｐゴシック" pitchFamily="17" charset="-128"/>
                <a:cs typeface="Tahoma"/>
              </a:rPr>
              <a:t> « matière/énergie noire » </a:t>
            </a:r>
            <a:r>
              <a:rPr lang="fr-FR" sz="2000" b="1" kern="0" dirty="0">
                <a:solidFill>
                  <a:srgbClr val="6633CC"/>
                </a:solidFill>
                <a:latin typeface="Tahoma"/>
                <a:ea typeface="ＭＳ Ｐゴシック" pitchFamily="17" charset="-128"/>
                <a:cs typeface="Tahoma"/>
              </a:rPr>
              <a:t>p</a:t>
            </a:r>
            <a:r>
              <a:rPr kumimoji="0" lang="fr-FR" sz="2000" b="1" u="none" strike="noStrike" kern="0" cap="none" spc="0" normalizeH="0" baseline="0" dirty="0" smtClean="0">
                <a:ln>
                  <a:noFill/>
                </a:ln>
                <a:solidFill>
                  <a:srgbClr val="6633CC"/>
                </a:solidFill>
                <a:effectLst/>
                <a:uLnTx/>
                <a:uFillTx/>
                <a:latin typeface="Tahoma"/>
                <a:ea typeface="ＭＳ Ｐゴシック" pitchFamily="17" charset="-128"/>
                <a:cs typeface="Tahoma"/>
              </a:rPr>
              <a:t>ourrait être constituer de particules pas encore découvertes ?</a:t>
            </a:r>
          </a:p>
          <a:p>
            <a:pPr marR="0" lvl="0" algn="l" defTabSz="914400" rtl="0" eaLnBrk="0" fontAlgn="base" latinLnBrk="0" hangingPunct="0">
              <a:lnSpc>
                <a:spcPct val="100000"/>
              </a:lnSpc>
              <a:spcAft>
                <a:spcPct val="0"/>
              </a:spcAft>
              <a:buClr>
                <a:srgbClr val="CC9900"/>
              </a:buClr>
              <a:buSzPct val="80000"/>
              <a:tabLst/>
              <a:defRPr/>
            </a:pPr>
            <a:r>
              <a:rPr kumimoji="0" lang="fr-FR" sz="2000" b="1" u="none" strike="noStrike" kern="0" cap="none" spc="0" normalizeH="0" baseline="0" dirty="0" smtClean="0">
                <a:ln>
                  <a:noFill/>
                </a:ln>
                <a:solidFill>
                  <a:srgbClr val="000099"/>
                </a:solidFill>
                <a:effectLst/>
                <a:uLnTx/>
                <a:uFillTx/>
                <a:latin typeface="Tahoma"/>
                <a:ea typeface="ＭＳ Ｐゴシック" pitchFamily="17" charset="-128"/>
                <a:cs typeface="Tahoma"/>
              </a:rPr>
              <a:t>Le LHC pourrait créer ces particules et </a:t>
            </a:r>
            <a:r>
              <a:rPr lang="fr-FR" sz="2000" b="1" kern="0" dirty="0" smtClean="0">
                <a:solidFill>
                  <a:srgbClr val="000099"/>
                </a:solidFill>
                <a:latin typeface="Tahoma"/>
                <a:ea typeface="ＭＳ Ｐゴシック" pitchFamily="17" charset="-128"/>
                <a:cs typeface="Tahoma"/>
              </a:rPr>
              <a:t>les détecteurs </a:t>
            </a:r>
            <a:br>
              <a:rPr lang="fr-FR" sz="2000" b="1" kern="0" dirty="0" smtClean="0">
                <a:solidFill>
                  <a:srgbClr val="000099"/>
                </a:solidFill>
                <a:latin typeface="Tahoma"/>
                <a:ea typeface="ＭＳ Ｐゴシック" pitchFamily="17" charset="-128"/>
                <a:cs typeface="Tahoma"/>
              </a:rPr>
            </a:br>
            <a:r>
              <a:rPr lang="fr-FR" sz="2000" b="1" kern="0" dirty="0" smtClean="0">
                <a:solidFill>
                  <a:srgbClr val="000099"/>
                </a:solidFill>
                <a:latin typeface="Tahoma"/>
                <a:ea typeface="ＭＳ Ｐゴシック" pitchFamily="17" charset="-128"/>
                <a:cs typeface="Tahoma"/>
              </a:rPr>
              <a:t>sur l’anneau</a:t>
            </a:r>
            <a:r>
              <a:rPr kumimoji="0" lang="fr-FR" sz="2000" b="1" u="none" strike="noStrike" kern="0" cap="none" spc="0" normalizeH="0" baseline="0" dirty="0" smtClean="0">
                <a:ln>
                  <a:noFill/>
                </a:ln>
                <a:solidFill>
                  <a:srgbClr val="000099"/>
                </a:solidFill>
                <a:effectLst/>
                <a:uLnTx/>
                <a:uFillTx/>
                <a:latin typeface="Tahoma"/>
                <a:ea typeface="ＭＳ Ｐゴシック" pitchFamily="17" charset="-128"/>
                <a:cs typeface="Tahoma"/>
              </a:rPr>
              <a:t> pourraient les détecter indirectement.</a:t>
            </a:r>
          </a:p>
        </p:txBody>
      </p:sp>
      <p:pic>
        <p:nvPicPr>
          <p:cNvPr id="12" name="Picture 6" descr="spiral-galaxy"/>
          <p:cNvPicPr>
            <a:picLocks noChangeAspect="1" noChangeArrowheads="1"/>
          </p:cNvPicPr>
          <p:nvPr/>
        </p:nvPicPr>
        <p:blipFill>
          <a:blip r:embed="rId3"/>
          <a:srcRect/>
          <a:stretch>
            <a:fillRect/>
          </a:stretch>
        </p:blipFill>
        <p:spPr bwMode="auto">
          <a:xfrm>
            <a:off x="5503862" y="1194620"/>
            <a:ext cx="3032660" cy="236982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752DBC4-3753-084B-A85A-391A694AE64B}" type="slidenum">
              <a:rPr lang="en-US" smtClean="0"/>
              <a:pPr/>
              <a:t>24</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Oval 2"/>
          <p:cNvSpPr>
            <a:spLocks noChangeArrowheads="1"/>
          </p:cNvSpPr>
          <p:nvPr/>
        </p:nvSpPr>
        <p:spPr bwMode="auto">
          <a:xfrm flipV="1">
            <a:off x="6372225" y="2565400"/>
            <a:ext cx="85725" cy="69850"/>
          </a:xfrm>
          <a:prstGeom prst="ellipse">
            <a:avLst/>
          </a:prstGeom>
          <a:solidFill>
            <a:schemeClr val="accent1"/>
          </a:solidFill>
          <a:ln w="9525">
            <a:solidFill>
              <a:srgbClr val="368086"/>
            </a:solidFill>
            <a:round/>
            <a:headEnd/>
            <a:tailEnd/>
          </a:ln>
        </p:spPr>
        <p:txBody>
          <a:bodyPr rot="10800000" wrap="none" lIns="0" tIns="0" rIns="0" bIns="0" anchor="ctr" anchorCtr="1"/>
          <a:lstStyle/>
          <a:p>
            <a:pPr algn="ctr"/>
            <a:r>
              <a:rPr lang="fr-FR" b="1" dirty="0" err="1" smtClean="0">
                <a:solidFill>
                  <a:srgbClr val="6633CC"/>
                </a:solidFill>
                <a:latin typeface="Tahoma"/>
                <a:cs typeface="Tahoma"/>
              </a:rPr>
              <a:t>μ</a:t>
            </a:r>
            <a:endParaRPr lang="fr-FR" b="1" dirty="0">
              <a:solidFill>
                <a:srgbClr val="6633CC"/>
              </a:solidFill>
              <a:latin typeface="Tahoma"/>
              <a:cs typeface="Tahoma"/>
            </a:endParaRPr>
          </a:p>
        </p:txBody>
      </p:sp>
      <p:sp>
        <p:nvSpPr>
          <p:cNvPr id="33795" name="Oval 3"/>
          <p:cNvSpPr>
            <a:spLocks noChangeArrowheads="1"/>
          </p:cNvSpPr>
          <p:nvPr/>
        </p:nvSpPr>
        <p:spPr bwMode="auto">
          <a:xfrm>
            <a:off x="2495550" y="2403475"/>
            <a:ext cx="276225" cy="304800"/>
          </a:xfrm>
          <a:prstGeom prst="ellipse">
            <a:avLst/>
          </a:prstGeom>
          <a:solidFill>
            <a:schemeClr val="accent1"/>
          </a:solidFill>
          <a:ln w="9525">
            <a:solidFill>
              <a:srgbClr val="368086"/>
            </a:solidFill>
            <a:round/>
            <a:headEnd/>
            <a:tailEnd/>
          </a:ln>
        </p:spPr>
        <p:txBody>
          <a:bodyPr wrap="none" lIns="0" tIns="0" rIns="0" bIns="0" anchor="ctr" anchorCtr="1"/>
          <a:lstStyle/>
          <a:p>
            <a:pPr algn="ctr"/>
            <a:r>
              <a:rPr lang="fr-FR" b="1" dirty="0" smtClean="0">
                <a:solidFill>
                  <a:srgbClr val="6633CC"/>
                </a:solidFill>
                <a:latin typeface="Tahoma"/>
                <a:cs typeface="Tahoma"/>
              </a:rPr>
              <a:t>c</a:t>
            </a:r>
            <a:endParaRPr lang="fr-FR" b="1" dirty="0">
              <a:solidFill>
                <a:srgbClr val="6633CC"/>
              </a:solidFill>
              <a:latin typeface="Tahoma"/>
              <a:cs typeface="Tahoma"/>
            </a:endParaRPr>
          </a:p>
        </p:txBody>
      </p:sp>
      <p:sp>
        <p:nvSpPr>
          <p:cNvPr id="108548" name="Oval 4"/>
          <p:cNvSpPr>
            <a:spLocks noChangeArrowheads="1"/>
          </p:cNvSpPr>
          <p:nvPr/>
        </p:nvSpPr>
        <p:spPr bwMode="auto">
          <a:xfrm>
            <a:off x="900113" y="-6624638"/>
            <a:ext cx="6767512" cy="6624638"/>
          </a:xfrm>
          <a:prstGeom prst="ellipse">
            <a:avLst/>
          </a:prstGeom>
          <a:solidFill>
            <a:schemeClr val="accent1"/>
          </a:solidFill>
          <a:ln w="9525">
            <a:solidFill>
              <a:srgbClr val="368086"/>
            </a:solidFill>
            <a:round/>
            <a:headEnd/>
            <a:tailEnd/>
          </a:ln>
        </p:spPr>
        <p:txBody>
          <a:bodyPr wrap="none" anchor="ctr"/>
          <a:lstStyle/>
          <a:p>
            <a:pPr algn="ctr"/>
            <a:r>
              <a:rPr lang="fr-FR" sz="3600" b="1" dirty="0" smtClean="0">
                <a:solidFill>
                  <a:srgbClr val="6633CC"/>
                </a:solidFill>
                <a:latin typeface="Tahoma"/>
                <a:cs typeface="Tahoma"/>
              </a:rPr>
              <a:t>top</a:t>
            </a:r>
            <a:endParaRPr lang="fr-FR" sz="3600" b="1" dirty="0">
              <a:solidFill>
                <a:srgbClr val="6633CC"/>
              </a:solidFill>
              <a:latin typeface="Tahoma"/>
              <a:cs typeface="Tahoma"/>
            </a:endParaRPr>
          </a:p>
        </p:txBody>
      </p:sp>
      <p:sp>
        <p:nvSpPr>
          <p:cNvPr id="33797" name="Text Box 5"/>
          <p:cNvSpPr txBox="1">
            <a:spLocks noChangeArrowheads="1"/>
          </p:cNvSpPr>
          <p:nvPr/>
        </p:nvSpPr>
        <p:spPr bwMode="auto">
          <a:xfrm>
            <a:off x="1692275" y="4437063"/>
            <a:ext cx="1871663" cy="641350"/>
          </a:xfrm>
          <a:prstGeom prst="rect">
            <a:avLst/>
          </a:prstGeom>
          <a:noFill/>
          <a:ln w="9525">
            <a:noFill/>
            <a:miter lim="800000"/>
            <a:headEnd/>
            <a:tailEnd/>
          </a:ln>
        </p:spPr>
        <p:txBody>
          <a:bodyPr>
            <a:spAutoFit/>
          </a:bodyPr>
          <a:lstStyle/>
          <a:p>
            <a:pPr>
              <a:spcBef>
                <a:spcPct val="50000"/>
              </a:spcBef>
            </a:pPr>
            <a:r>
              <a:rPr lang="fr-FR" sz="3600" b="1">
                <a:solidFill>
                  <a:srgbClr val="40979E"/>
                </a:solidFill>
                <a:latin typeface="Tahoma"/>
                <a:cs typeface="Tahoma"/>
              </a:rPr>
              <a:t>quarks</a:t>
            </a:r>
          </a:p>
        </p:txBody>
      </p:sp>
      <p:sp>
        <p:nvSpPr>
          <p:cNvPr id="33798" name="Text Box 6"/>
          <p:cNvSpPr txBox="1">
            <a:spLocks noChangeArrowheads="1"/>
          </p:cNvSpPr>
          <p:nvPr/>
        </p:nvSpPr>
        <p:spPr bwMode="auto">
          <a:xfrm>
            <a:off x="5437188" y="4437063"/>
            <a:ext cx="2259012" cy="646331"/>
          </a:xfrm>
          <a:prstGeom prst="rect">
            <a:avLst/>
          </a:prstGeom>
          <a:noFill/>
          <a:ln w="9525">
            <a:noFill/>
            <a:miter lim="800000"/>
            <a:headEnd/>
            <a:tailEnd/>
          </a:ln>
        </p:spPr>
        <p:txBody>
          <a:bodyPr wrap="square">
            <a:spAutoFit/>
          </a:bodyPr>
          <a:lstStyle/>
          <a:p>
            <a:pPr>
              <a:spcBef>
                <a:spcPct val="50000"/>
              </a:spcBef>
            </a:pPr>
            <a:r>
              <a:rPr lang="fr-FR" sz="3600" b="1" dirty="0">
                <a:solidFill>
                  <a:srgbClr val="40979E"/>
                </a:solidFill>
                <a:latin typeface="Tahoma"/>
                <a:cs typeface="Tahoma"/>
              </a:rPr>
              <a:t>leptons</a:t>
            </a:r>
          </a:p>
        </p:txBody>
      </p:sp>
      <p:sp>
        <p:nvSpPr>
          <p:cNvPr id="33799" name="Oval 7"/>
          <p:cNvSpPr>
            <a:spLocks noChangeArrowheads="1"/>
          </p:cNvSpPr>
          <p:nvPr/>
        </p:nvSpPr>
        <p:spPr bwMode="auto">
          <a:xfrm flipV="1">
            <a:off x="5580063" y="2565400"/>
            <a:ext cx="69850" cy="71438"/>
          </a:xfrm>
          <a:prstGeom prst="ellipse">
            <a:avLst/>
          </a:prstGeom>
          <a:solidFill>
            <a:schemeClr val="accent1"/>
          </a:solidFill>
          <a:ln w="9525">
            <a:solidFill>
              <a:srgbClr val="368086"/>
            </a:solidFill>
            <a:round/>
            <a:headEnd/>
            <a:tailEnd/>
          </a:ln>
        </p:spPr>
        <p:txBody>
          <a:bodyPr rot="10800000" wrap="none" lIns="0" tIns="0" rIns="0" bIns="0" anchor="ctr" anchorCtr="1"/>
          <a:lstStyle/>
          <a:p>
            <a:pPr algn="ctr"/>
            <a:r>
              <a:rPr lang="fr-FR" b="1" baseline="-25000" dirty="0" smtClean="0">
                <a:solidFill>
                  <a:srgbClr val="6633CC"/>
                </a:solidFill>
                <a:latin typeface="Tahoma"/>
                <a:cs typeface="Tahoma"/>
              </a:rPr>
              <a:t>e</a:t>
            </a:r>
            <a:endParaRPr lang="fr-FR" b="1" baseline="-25000" dirty="0">
              <a:solidFill>
                <a:srgbClr val="6633CC"/>
              </a:solidFill>
              <a:latin typeface="Tahoma"/>
              <a:cs typeface="Tahoma"/>
            </a:endParaRPr>
          </a:p>
        </p:txBody>
      </p:sp>
      <p:sp>
        <p:nvSpPr>
          <p:cNvPr id="33800" name="Text Box 8"/>
          <p:cNvSpPr txBox="1">
            <a:spLocks noChangeArrowheads="1"/>
          </p:cNvSpPr>
          <p:nvPr/>
        </p:nvSpPr>
        <p:spPr bwMode="auto">
          <a:xfrm>
            <a:off x="5435600" y="3500438"/>
            <a:ext cx="358775" cy="276999"/>
          </a:xfrm>
          <a:prstGeom prst="rect">
            <a:avLst/>
          </a:prstGeom>
          <a:noFill/>
          <a:ln w="9525">
            <a:noFill/>
            <a:miter lim="800000"/>
            <a:headEnd/>
            <a:tailEnd/>
          </a:ln>
        </p:spPr>
        <p:txBody>
          <a:bodyPr lIns="0" tIns="0" rIns="0" bIns="0" anchor="ctr" anchorCtr="1">
            <a:spAutoFit/>
          </a:bodyPr>
          <a:lstStyle/>
          <a:p>
            <a:pPr>
              <a:spcBef>
                <a:spcPct val="50000"/>
              </a:spcBef>
            </a:pPr>
            <a:r>
              <a:rPr lang="fr-FR" b="1">
                <a:solidFill>
                  <a:srgbClr val="6633CC"/>
                </a:solidFill>
                <a:latin typeface="Tahoma"/>
                <a:cs typeface="Tahoma"/>
              </a:rPr>
              <a:t>.</a:t>
            </a:r>
          </a:p>
        </p:txBody>
      </p:sp>
      <p:sp>
        <p:nvSpPr>
          <p:cNvPr id="33801" name="Text Box 9"/>
          <p:cNvSpPr txBox="1">
            <a:spLocks noChangeArrowheads="1"/>
          </p:cNvSpPr>
          <p:nvPr/>
        </p:nvSpPr>
        <p:spPr bwMode="auto">
          <a:xfrm>
            <a:off x="6227763" y="3500438"/>
            <a:ext cx="358775" cy="276999"/>
          </a:xfrm>
          <a:prstGeom prst="rect">
            <a:avLst/>
          </a:prstGeom>
          <a:noFill/>
          <a:ln w="9525">
            <a:noFill/>
            <a:miter lim="800000"/>
            <a:headEnd/>
            <a:tailEnd/>
          </a:ln>
        </p:spPr>
        <p:txBody>
          <a:bodyPr lIns="0" tIns="0" rIns="0" bIns="0" anchor="ctr" anchorCtr="1">
            <a:spAutoFit/>
          </a:bodyPr>
          <a:lstStyle/>
          <a:p>
            <a:pPr>
              <a:spcBef>
                <a:spcPct val="50000"/>
              </a:spcBef>
            </a:pPr>
            <a:r>
              <a:rPr lang="fr-FR" b="1">
                <a:solidFill>
                  <a:srgbClr val="6633CC"/>
                </a:solidFill>
                <a:latin typeface="Tahoma"/>
                <a:cs typeface="Tahoma"/>
              </a:rPr>
              <a:t>.</a:t>
            </a:r>
          </a:p>
        </p:txBody>
      </p:sp>
      <p:sp>
        <p:nvSpPr>
          <p:cNvPr id="33802" name="Text Box 10"/>
          <p:cNvSpPr txBox="1">
            <a:spLocks noChangeArrowheads="1"/>
          </p:cNvSpPr>
          <p:nvPr/>
        </p:nvSpPr>
        <p:spPr bwMode="auto">
          <a:xfrm>
            <a:off x="7092950" y="3500438"/>
            <a:ext cx="358775" cy="276999"/>
          </a:xfrm>
          <a:prstGeom prst="rect">
            <a:avLst/>
          </a:prstGeom>
          <a:noFill/>
          <a:ln w="9525">
            <a:noFill/>
            <a:miter lim="800000"/>
            <a:headEnd/>
            <a:tailEnd/>
          </a:ln>
        </p:spPr>
        <p:txBody>
          <a:bodyPr lIns="0" tIns="0" rIns="0" bIns="0" anchor="ctr" anchorCtr="1">
            <a:spAutoFit/>
          </a:bodyPr>
          <a:lstStyle/>
          <a:p>
            <a:pPr>
              <a:spcBef>
                <a:spcPct val="50000"/>
              </a:spcBef>
            </a:pPr>
            <a:r>
              <a:rPr lang="fr-FR" b="1">
                <a:solidFill>
                  <a:srgbClr val="6633CC"/>
                </a:solidFill>
                <a:latin typeface="Tahoma"/>
                <a:cs typeface="Tahoma"/>
              </a:rPr>
              <a:t>.</a:t>
            </a:r>
          </a:p>
        </p:txBody>
      </p:sp>
      <p:sp>
        <p:nvSpPr>
          <p:cNvPr id="33803" name="Oval 11"/>
          <p:cNvSpPr>
            <a:spLocks noChangeArrowheads="1"/>
          </p:cNvSpPr>
          <p:nvPr/>
        </p:nvSpPr>
        <p:spPr bwMode="auto">
          <a:xfrm>
            <a:off x="7237413" y="2476500"/>
            <a:ext cx="276225" cy="304800"/>
          </a:xfrm>
          <a:prstGeom prst="ellipse">
            <a:avLst/>
          </a:prstGeom>
          <a:solidFill>
            <a:schemeClr val="accent1"/>
          </a:solidFill>
          <a:ln w="9525">
            <a:solidFill>
              <a:srgbClr val="368086"/>
            </a:solidFill>
            <a:round/>
            <a:headEnd/>
            <a:tailEnd/>
          </a:ln>
        </p:spPr>
        <p:txBody>
          <a:bodyPr wrap="none" lIns="0" tIns="0" rIns="0" bIns="0" anchor="ctr" anchorCtr="1"/>
          <a:lstStyle/>
          <a:p>
            <a:pPr algn="ctr"/>
            <a:r>
              <a:rPr lang="fr-FR" b="1" dirty="0" err="1" smtClean="0">
                <a:solidFill>
                  <a:srgbClr val="6633CC"/>
                </a:solidFill>
                <a:latin typeface="Tahoma"/>
                <a:cs typeface="Tahoma"/>
              </a:rPr>
              <a:t>τ</a:t>
            </a:r>
            <a:endParaRPr lang="fr-FR" b="1" dirty="0">
              <a:solidFill>
                <a:srgbClr val="6633CC"/>
              </a:solidFill>
              <a:latin typeface="Tahoma"/>
              <a:cs typeface="Tahoma"/>
            </a:endParaRPr>
          </a:p>
        </p:txBody>
      </p:sp>
      <p:sp>
        <p:nvSpPr>
          <p:cNvPr id="33804" name="Oval 12"/>
          <p:cNvSpPr>
            <a:spLocks noChangeArrowheads="1"/>
          </p:cNvSpPr>
          <p:nvPr/>
        </p:nvSpPr>
        <p:spPr bwMode="auto">
          <a:xfrm>
            <a:off x="3419475" y="3357563"/>
            <a:ext cx="419100" cy="449262"/>
          </a:xfrm>
          <a:prstGeom prst="ellipse">
            <a:avLst/>
          </a:prstGeom>
          <a:solidFill>
            <a:schemeClr val="accent1"/>
          </a:solidFill>
          <a:ln w="9525">
            <a:solidFill>
              <a:srgbClr val="368086"/>
            </a:solidFill>
            <a:round/>
            <a:headEnd/>
            <a:tailEnd/>
          </a:ln>
        </p:spPr>
        <p:txBody>
          <a:bodyPr wrap="none" lIns="0" tIns="0" rIns="0" bIns="0" anchor="ctr" anchorCtr="1"/>
          <a:lstStyle/>
          <a:p>
            <a:pPr algn="ctr"/>
            <a:r>
              <a:rPr lang="fr-FR" b="1" dirty="0" smtClean="0">
                <a:solidFill>
                  <a:srgbClr val="6633CC"/>
                </a:solidFill>
                <a:latin typeface="Tahoma"/>
                <a:cs typeface="Tahoma"/>
              </a:rPr>
              <a:t>b</a:t>
            </a:r>
            <a:endParaRPr lang="fr-FR" b="1" dirty="0">
              <a:solidFill>
                <a:srgbClr val="6633CC"/>
              </a:solidFill>
              <a:latin typeface="Tahoma"/>
              <a:cs typeface="Tahoma"/>
            </a:endParaRPr>
          </a:p>
        </p:txBody>
      </p:sp>
      <p:sp>
        <p:nvSpPr>
          <p:cNvPr id="33805" name="Oval 13"/>
          <p:cNvSpPr>
            <a:spLocks noChangeArrowheads="1"/>
          </p:cNvSpPr>
          <p:nvPr/>
        </p:nvSpPr>
        <p:spPr bwMode="auto">
          <a:xfrm>
            <a:off x="2555875" y="3500438"/>
            <a:ext cx="203200" cy="215900"/>
          </a:xfrm>
          <a:prstGeom prst="ellipse">
            <a:avLst/>
          </a:prstGeom>
          <a:solidFill>
            <a:schemeClr val="accent1"/>
          </a:solidFill>
          <a:ln w="9525">
            <a:solidFill>
              <a:srgbClr val="368086"/>
            </a:solidFill>
            <a:round/>
            <a:headEnd/>
            <a:tailEnd/>
          </a:ln>
        </p:spPr>
        <p:txBody>
          <a:bodyPr wrap="none" lIns="0" tIns="0" rIns="0" bIns="0" anchor="ctr" anchorCtr="1"/>
          <a:lstStyle/>
          <a:p>
            <a:pPr algn="ctr"/>
            <a:r>
              <a:rPr lang="fr-FR" b="1" dirty="0" smtClean="0">
                <a:solidFill>
                  <a:srgbClr val="6633CC"/>
                </a:solidFill>
                <a:latin typeface="Tahoma"/>
                <a:cs typeface="Tahoma"/>
              </a:rPr>
              <a:t>s</a:t>
            </a:r>
            <a:endParaRPr lang="fr-FR" b="1" dirty="0">
              <a:solidFill>
                <a:srgbClr val="6633CC"/>
              </a:solidFill>
              <a:latin typeface="Tahoma"/>
              <a:cs typeface="Tahoma"/>
            </a:endParaRPr>
          </a:p>
        </p:txBody>
      </p:sp>
      <p:sp>
        <p:nvSpPr>
          <p:cNvPr id="33806" name="Oval 14"/>
          <p:cNvSpPr>
            <a:spLocks noChangeArrowheads="1"/>
          </p:cNvSpPr>
          <p:nvPr/>
        </p:nvSpPr>
        <p:spPr bwMode="auto">
          <a:xfrm>
            <a:off x="1547813" y="3573463"/>
            <a:ext cx="142875" cy="142875"/>
          </a:xfrm>
          <a:prstGeom prst="ellipse">
            <a:avLst/>
          </a:prstGeom>
          <a:solidFill>
            <a:schemeClr val="accent1"/>
          </a:solidFill>
          <a:ln w="9525">
            <a:solidFill>
              <a:srgbClr val="368086"/>
            </a:solidFill>
            <a:round/>
            <a:headEnd/>
            <a:tailEnd/>
          </a:ln>
        </p:spPr>
        <p:txBody>
          <a:bodyPr wrap="none" lIns="0" tIns="0" rIns="0" bIns="0" anchor="ctr" anchorCtr="1"/>
          <a:lstStyle/>
          <a:p>
            <a:pPr algn="ctr"/>
            <a:r>
              <a:rPr lang="fr-FR" b="1" dirty="0" smtClean="0">
                <a:solidFill>
                  <a:srgbClr val="6633CC"/>
                </a:solidFill>
                <a:latin typeface="Tahoma"/>
                <a:cs typeface="Tahoma"/>
              </a:rPr>
              <a:t>d</a:t>
            </a:r>
            <a:endParaRPr lang="fr-FR" b="1" dirty="0">
              <a:solidFill>
                <a:srgbClr val="6633CC"/>
              </a:solidFill>
              <a:latin typeface="Tahoma"/>
              <a:cs typeface="Tahoma"/>
            </a:endParaRPr>
          </a:p>
        </p:txBody>
      </p:sp>
      <p:sp>
        <p:nvSpPr>
          <p:cNvPr id="33807" name="Oval 15"/>
          <p:cNvSpPr>
            <a:spLocks noChangeArrowheads="1"/>
          </p:cNvSpPr>
          <p:nvPr/>
        </p:nvSpPr>
        <p:spPr bwMode="auto">
          <a:xfrm>
            <a:off x="1547813" y="2492375"/>
            <a:ext cx="142875" cy="142875"/>
          </a:xfrm>
          <a:prstGeom prst="ellipse">
            <a:avLst/>
          </a:prstGeom>
          <a:solidFill>
            <a:schemeClr val="accent1"/>
          </a:solidFill>
          <a:ln w="9525">
            <a:solidFill>
              <a:srgbClr val="368086"/>
            </a:solidFill>
            <a:round/>
            <a:headEnd/>
            <a:tailEnd/>
          </a:ln>
        </p:spPr>
        <p:txBody>
          <a:bodyPr wrap="none" lIns="0" tIns="0" rIns="0" bIns="0" anchor="ctr" anchorCtr="1"/>
          <a:lstStyle/>
          <a:p>
            <a:pPr algn="ctr"/>
            <a:r>
              <a:rPr lang="fr-FR" b="1" dirty="0" smtClean="0">
                <a:solidFill>
                  <a:srgbClr val="6633CC"/>
                </a:solidFill>
                <a:latin typeface="Tahoma"/>
                <a:cs typeface="Tahoma"/>
              </a:rPr>
              <a:t>u</a:t>
            </a:r>
            <a:endParaRPr lang="fr-FR" b="1" dirty="0">
              <a:solidFill>
                <a:srgbClr val="6633CC"/>
              </a:solidFill>
              <a:latin typeface="Tahoma"/>
              <a:cs typeface="Tahoma"/>
            </a:endParaRPr>
          </a:p>
        </p:txBody>
      </p:sp>
      <p:sp>
        <p:nvSpPr>
          <p:cNvPr id="108561" name="Text Box 17"/>
          <p:cNvSpPr txBox="1">
            <a:spLocks noChangeArrowheads="1"/>
          </p:cNvSpPr>
          <p:nvPr/>
        </p:nvSpPr>
        <p:spPr bwMode="auto">
          <a:xfrm>
            <a:off x="962025" y="6211669"/>
            <a:ext cx="6705600" cy="646331"/>
          </a:xfrm>
          <a:prstGeom prst="rect">
            <a:avLst/>
          </a:prstGeom>
          <a:noFill/>
          <a:ln w="9525">
            <a:noFill/>
            <a:miter lim="800000"/>
            <a:headEnd/>
            <a:tailEnd/>
          </a:ln>
        </p:spPr>
        <p:txBody>
          <a:bodyPr>
            <a:spAutoFit/>
          </a:bodyPr>
          <a:lstStyle/>
          <a:p>
            <a:pPr algn="ctr" eaLnBrk="0" hangingPunct="0">
              <a:spcBef>
                <a:spcPct val="50000"/>
              </a:spcBef>
            </a:pPr>
            <a:r>
              <a:rPr lang="fr-FR" b="1" dirty="0">
                <a:solidFill>
                  <a:srgbClr val="000099"/>
                </a:solidFill>
                <a:latin typeface="Tahoma"/>
                <a:cs typeface="Tahoma"/>
              </a:rPr>
              <a:t>La raison pourrait être l’existence d’une nouvelle particule </a:t>
            </a:r>
            <a:r>
              <a:rPr lang="fr-FR" b="1" dirty="0" smtClean="0">
                <a:solidFill>
                  <a:srgbClr val="000099"/>
                </a:solidFill>
                <a:latin typeface="Tahoma"/>
                <a:cs typeface="Tahoma"/>
              </a:rPr>
              <a:t>appelée </a:t>
            </a:r>
            <a:r>
              <a:rPr lang="fr-FR" b="1" dirty="0">
                <a:solidFill>
                  <a:srgbClr val="000099"/>
                </a:solidFill>
                <a:latin typeface="Tahoma"/>
                <a:cs typeface="Tahoma"/>
              </a:rPr>
              <a:t>“le Boson de </a:t>
            </a:r>
            <a:r>
              <a:rPr lang="fr-FR" b="1" dirty="0" err="1">
                <a:solidFill>
                  <a:srgbClr val="000099"/>
                </a:solidFill>
                <a:latin typeface="Tahoma"/>
                <a:cs typeface="Tahoma"/>
              </a:rPr>
              <a:t>Higgs</a:t>
            </a:r>
            <a:r>
              <a:rPr lang="fr-FR" b="1" dirty="0">
                <a:solidFill>
                  <a:srgbClr val="000099"/>
                </a:solidFill>
                <a:latin typeface="Tahoma"/>
                <a:cs typeface="Tahoma"/>
              </a:rPr>
              <a:t>”</a:t>
            </a:r>
          </a:p>
        </p:txBody>
      </p:sp>
      <p:sp>
        <p:nvSpPr>
          <p:cNvPr id="18" name="Title 17"/>
          <p:cNvSpPr>
            <a:spLocks noGrp="1"/>
          </p:cNvSpPr>
          <p:nvPr>
            <p:ph type="title"/>
          </p:nvPr>
        </p:nvSpPr>
        <p:spPr>
          <a:xfrm>
            <a:off x="457200" y="51620"/>
            <a:ext cx="8229600" cy="908450"/>
          </a:xfrm>
        </p:spPr>
        <p:txBody>
          <a:bodyPr/>
          <a:lstStyle/>
          <a:p>
            <a:r>
              <a:rPr lang="fr-FR" dirty="0" smtClean="0"/>
              <a:t>Des particules massives…</a:t>
            </a:r>
            <a:endParaRPr lang="fr-FR" dirty="0"/>
          </a:p>
        </p:txBody>
      </p:sp>
      <p:sp>
        <p:nvSpPr>
          <p:cNvPr id="19" name="Rectangle 18"/>
          <p:cNvSpPr/>
          <p:nvPr/>
        </p:nvSpPr>
        <p:spPr>
          <a:xfrm>
            <a:off x="962025" y="5406559"/>
            <a:ext cx="7152312" cy="646331"/>
          </a:xfrm>
          <a:prstGeom prst="rect">
            <a:avLst/>
          </a:prstGeom>
        </p:spPr>
        <p:txBody>
          <a:bodyPr wrap="square">
            <a:spAutoFit/>
          </a:bodyPr>
          <a:lstStyle/>
          <a:p>
            <a:pPr lvl="0" algn="ctr" defTabSz="914400" eaLnBrk="0" fontAlgn="base" hangingPunct="0">
              <a:spcAft>
                <a:spcPct val="0"/>
              </a:spcAft>
              <a:buClr>
                <a:srgbClr val="CC9900"/>
              </a:buClr>
              <a:buSzPct val="80000"/>
              <a:defRPr/>
            </a:pPr>
            <a:r>
              <a:rPr lang="fr-FR" b="1" kern="0" dirty="0" smtClean="0">
                <a:solidFill>
                  <a:srgbClr val="6633CC"/>
                </a:solidFill>
                <a:latin typeface="Tahoma"/>
                <a:ea typeface="ＭＳ Ｐゴシック" pitchFamily="17" charset="-128"/>
                <a:cs typeface="Tahoma"/>
              </a:rPr>
              <a:t>Notre théorie nous dit que les particules sont « sans » masse, sauf que l’expérience nous dit l’inverse…</a:t>
            </a:r>
          </a:p>
        </p:txBody>
      </p:sp>
      <p:sp>
        <p:nvSpPr>
          <p:cNvPr id="4" name="Slide Number Placeholder 3"/>
          <p:cNvSpPr>
            <a:spLocks noGrp="1"/>
          </p:cNvSpPr>
          <p:nvPr>
            <p:ph type="sldNum" sz="quarter" idx="12"/>
          </p:nvPr>
        </p:nvSpPr>
        <p:spPr/>
        <p:txBody>
          <a:bodyPr/>
          <a:lstStyle/>
          <a:p>
            <a:fld id="{D752DBC4-3753-084B-A85A-391A694AE64B}" type="slidenum">
              <a:rPr lang="en-US" smtClean="0"/>
              <a:pPr/>
              <a:t>25</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18 0.04833 L 0.00018 0.99236 " pathEditMode="relative" rAng="0" ptsTypes="AA">
                                      <p:cBhvr>
                                        <p:cTn id="6" dur="2000" fill="hold"/>
                                        <p:tgtEl>
                                          <p:spTgt spid="108548"/>
                                        </p:tgtEl>
                                        <p:attrNameLst>
                                          <p:attrName>ppt_x</p:attrName>
                                          <p:attrName>ppt_y</p:attrName>
                                        </p:attrNameLst>
                                      </p:cBhvr>
                                      <p:rCtr x="0" y="472"/>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8561"/>
                                        </p:tgtEl>
                                        <p:attrNameLst>
                                          <p:attrName>style.visibility</p:attrName>
                                        </p:attrNameLst>
                                      </p:cBhvr>
                                      <p:to>
                                        <p:strVal val="visible"/>
                                      </p:to>
                                    </p:set>
                                    <p:animEffect transition="in" filter="fade">
                                      <p:cBhvr>
                                        <p:cTn id="11" dur="2000"/>
                                        <p:tgtEl>
                                          <p:spTgt spid="108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8" grpId="0" animBg="1"/>
      <p:bldP spid="10856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51620"/>
            <a:ext cx="8229600" cy="779653"/>
          </a:xfrm>
        </p:spPr>
        <p:txBody>
          <a:bodyPr/>
          <a:lstStyle/>
          <a:p>
            <a:r>
              <a:rPr lang="fr-FR" dirty="0" smtClean="0"/>
              <a:t>Le boson de </a:t>
            </a:r>
            <a:r>
              <a:rPr lang="fr-FR" dirty="0" err="1" smtClean="0"/>
              <a:t>Higgs</a:t>
            </a:r>
            <a:endParaRPr lang="fr-FR" dirty="0"/>
          </a:p>
        </p:txBody>
      </p:sp>
      <p:pic>
        <p:nvPicPr>
          <p:cNvPr id="61443" name="Picture 3" descr="C:\Documents and Settings\sfk\My Documents\PowerPoint\inaugural\inauguralpictures\higgs1_small.gif"/>
          <p:cNvPicPr>
            <a:picLocks noChangeAspect="1" noChangeArrowheads="1"/>
          </p:cNvPicPr>
          <p:nvPr/>
        </p:nvPicPr>
        <p:blipFill>
          <a:blip r:embed="rId2"/>
          <a:srcRect/>
          <a:stretch>
            <a:fillRect/>
          </a:stretch>
        </p:blipFill>
        <p:spPr bwMode="auto">
          <a:xfrm>
            <a:off x="3429000" y="3482973"/>
            <a:ext cx="3733800" cy="2676525"/>
          </a:xfrm>
          <a:prstGeom prst="rect">
            <a:avLst/>
          </a:prstGeom>
          <a:noFill/>
        </p:spPr>
      </p:pic>
      <p:pic>
        <p:nvPicPr>
          <p:cNvPr id="61444" name="Picture 4" descr="C:\Documents and Settings\sfk\My Documents\PowerPoint\inaugural\inauguralpictures\higgs2_small.gif"/>
          <p:cNvPicPr>
            <a:picLocks noChangeAspect="1" noChangeArrowheads="1"/>
          </p:cNvPicPr>
          <p:nvPr/>
        </p:nvPicPr>
        <p:blipFill>
          <a:blip r:embed="rId3"/>
          <a:srcRect/>
          <a:stretch>
            <a:fillRect/>
          </a:stretch>
        </p:blipFill>
        <p:spPr bwMode="auto">
          <a:xfrm>
            <a:off x="3429000" y="3484561"/>
            <a:ext cx="3733800" cy="2674937"/>
          </a:xfrm>
          <a:prstGeom prst="rect">
            <a:avLst/>
          </a:prstGeom>
          <a:noFill/>
        </p:spPr>
      </p:pic>
      <p:pic>
        <p:nvPicPr>
          <p:cNvPr id="61445" name="Picture 5" descr="C:\Documents and Settings\sfk\My Documents\PowerPoint\inaugural\inauguralpictures\higgs3_small.gif"/>
          <p:cNvPicPr>
            <a:picLocks noChangeAspect="1" noChangeArrowheads="1"/>
          </p:cNvPicPr>
          <p:nvPr/>
        </p:nvPicPr>
        <p:blipFill>
          <a:blip r:embed="rId4"/>
          <a:srcRect/>
          <a:stretch>
            <a:fillRect/>
          </a:stretch>
        </p:blipFill>
        <p:spPr bwMode="auto">
          <a:xfrm>
            <a:off x="3429000" y="3484561"/>
            <a:ext cx="3733800" cy="2674937"/>
          </a:xfrm>
          <a:prstGeom prst="rect">
            <a:avLst/>
          </a:prstGeom>
          <a:noFill/>
        </p:spPr>
      </p:pic>
      <p:pic>
        <p:nvPicPr>
          <p:cNvPr id="61452" name="Picture 12" descr="C:\Documents and Settings\sfk\My Documents\PowerPoint\inaugural\inauguralpictures\higgs.jpg"/>
          <p:cNvPicPr>
            <a:picLocks noChangeAspect="1" noChangeArrowheads="1"/>
          </p:cNvPicPr>
          <p:nvPr/>
        </p:nvPicPr>
        <p:blipFill>
          <a:blip r:embed="rId5"/>
          <a:srcRect/>
          <a:stretch>
            <a:fillRect/>
          </a:stretch>
        </p:blipFill>
        <p:spPr bwMode="auto">
          <a:xfrm>
            <a:off x="376385" y="828011"/>
            <a:ext cx="2359891" cy="2976897"/>
          </a:xfrm>
          <a:prstGeom prst="rect">
            <a:avLst/>
          </a:prstGeom>
          <a:noFill/>
        </p:spPr>
      </p:pic>
      <p:sp>
        <p:nvSpPr>
          <p:cNvPr id="61453" name="Text Box 13"/>
          <p:cNvSpPr txBox="1">
            <a:spLocks noChangeArrowheads="1"/>
          </p:cNvSpPr>
          <p:nvPr/>
        </p:nvSpPr>
        <p:spPr bwMode="auto">
          <a:xfrm>
            <a:off x="3048000" y="932035"/>
            <a:ext cx="5943600" cy="2092881"/>
          </a:xfrm>
          <a:prstGeom prst="rect">
            <a:avLst/>
          </a:prstGeom>
          <a:noFill/>
          <a:ln w="12700">
            <a:noFill/>
            <a:miter lim="800000"/>
            <a:headEnd type="none" w="sm" len="sm"/>
            <a:tailEnd type="none" w="sm" len="sm"/>
          </a:ln>
          <a:effectLst/>
        </p:spPr>
        <p:txBody>
          <a:bodyPr wrap="square">
            <a:prstTxWarp prst="textNoShape">
              <a:avLst/>
            </a:prstTxWarp>
            <a:spAutoFit/>
          </a:bodyPr>
          <a:lstStyle/>
          <a:p>
            <a:pPr>
              <a:spcBef>
                <a:spcPct val="50000"/>
              </a:spcBef>
            </a:pPr>
            <a:r>
              <a:rPr lang="fr-FR" sz="2000" b="1" dirty="0" smtClean="0">
                <a:solidFill>
                  <a:srgbClr val="000099"/>
                </a:solidFill>
                <a:latin typeface="Tahoma"/>
                <a:cs typeface="Tahoma"/>
              </a:rPr>
              <a:t>Dans le modèle standard</a:t>
            </a:r>
            <a:r>
              <a:rPr lang="fr-FR" sz="2000" b="1" dirty="0" smtClean="0">
                <a:solidFill>
                  <a:srgbClr val="6699FF"/>
                </a:solidFill>
                <a:latin typeface="Tahoma"/>
                <a:cs typeface="Tahoma"/>
              </a:rPr>
              <a:t>, l’origine des masses trouve sa place via un mécanisme appelé d’après le nom du physicien britannique : Peter </a:t>
            </a:r>
            <a:r>
              <a:rPr lang="fr-FR" sz="2000" b="1" dirty="0" err="1" smtClean="0">
                <a:solidFill>
                  <a:srgbClr val="6699FF"/>
                </a:solidFill>
                <a:latin typeface="Tahoma"/>
                <a:cs typeface="Tahoma"/>
              </a:rPr>
              <a:t>Higgs</a:t>
            </a:r>
            <a:r>
              <a:rPr lang="fr-FR" sz="2000" b="1" dirty="0" smtClean="0">
                <a:solidFill>
                  <a:srgbClr val="6699FF"/>
                </a:solidFill>
                <a:latin typeface="Tahoma"/>
                <a:cs typeface="Tahoma"/>
              </a:rPr>
              <a:t>.</a:t>
            </a:r>
          </a:p>
          <a:p>
            <a:pPr>
              <a:spcBef>
                <a:spcPct val="50000"/>
              </a:spcBef>
            </a:pPr>
            <a:r>
              <a:rPr lang="fr-FR" sz="2000" b="1" dirty="0" smtClean="0">
                <a:solidFill>
                  <a:srgbClr val="000099"/>
                </a:solidFill>
                <a:latin typeface="Tahoma"/>
                <a:cs typeface="Tahoma"/>
              </a:rPr>
              <a:t>Ce mécanisme prédît l’existence d’une nouvelle particule : le boson de </a:t>
            </a:r>
            <a:r>
              <a:rPr lang="fr-FR" sz="2000" b="1" dirty="0" err="1" smtClean="0">
                <a:solidFill>
                  <a:srgbClr val="000099"/>
                </a:solidFill>
                <a:latin typeface="Tahoma"/>
                <a:cs typeface="Tahoma"/>
              </a:rPr>
              <a:t>Higgs</a:t>
            </a:r>
            <a:r>
              <a:rPr lang="fr-FR" sz="2000" b="1" dirty="0" smtClean="0">
                <a:solidFill>
                  <a:srgbClr val="000099"/>
                </a:solidFill>
                <a:latin typeface="Tahoma"/>
                <a:cs typeface="Tahoma"/>
              </a:rPr>
              <a:t>.</a:t>
            </a:r>
          </a:p>
        </p:txBody>
      </p:sp>
      <p:pic>
        <p:nvPicPr>
          <p:cNvPr id="61458" name="Picture 18" descr="C:\Documents and Settings\sfk\My Documents\PowerPoint\inaugural\inauguralpictures\how_we_know.jpg"/>
          <p:cNvPicPr>
            <a:picLocks noChangeAspect="1" noChangeArrowheads="1" noCrop="1"/>
          </p:cNvPicPr>
          <p:nvPr/>
        </p:nvPicPr>
        <p:blipFill>
          <a:blip r:embed="rId6"/>
          <a:srcRect/>
          <a:stretch>
            <a:fillRect/>
          </a:stretch>
        </p:blipFill>
        <p:spPr bwMode="auto">
          <a:xfrm>
            <a:off x="7652253" y="3319244"/>
            <a:ext cx="1380551" cy="2867079"/>
          </a:xfrm>
          <a:prstGeom prst="rect">
            <a:avLst/>
          </a:prstGeom>
          <a:noFill/>
        </p:spPr>
      </p:pic>
      <p:sp>
        <p:nvSpPr>
          <p:cNvPr id="4" name="Slide Number Placeholder 3"/>
          <p:cNvSpPr>
            <a:spLocks noGrp="1"/>
          </p:cNvSpPr>
          <p:nvPr>
            <p:ph type="sldNum" sz="quarter" idx="12"/>
          </p:nvPr>
        </p:nvSpPr>
        <p:spPr/>
        <p:txBody>
          <a:bodyPr/>
          <a:lstStyle/>
          <a:p>
            <a:fld id="{D752DBC4-3753-084B-A85A-391A694AE64B}" type="slidenum">
              <a:rPr lang="en-US" smtClean="0"/>
              <a:pPr/>
              <a:t>26</a:t>
            </a:fld>
            <a:r>
              <a:rPr lang="en-US" smtClean="0"/>
              <a:t>/41</a:t>
            </a:r>
            <a:endParaRPr lang="en-US" dirty="0" smtClean="0"/>
          </a:p>
        </p:txBody>
      </p:sp>
      <p:sp>
        <p:nvSpPr>
          <p:cNvPr id="5" name="Rectangle 4"/>
          <p:cNvSpPr/>
          <p:nvPr/>
        </p:nvSpPr>
        <p:spPr>
          <a:xfrm>
            <a:off x="-18569" y="6149752"/>
            <a:ext cx="9070381" cy="707886"/>
          </a:xfrm>
          <a:prstGeom prst="rect">
            <a:avLst/>
          </a:prstGeom>
        </p:spPr>
        <p:txBody>
          <a:bodyPr wrap="square">
            <a:spAutoFit/>
          </a:bodyPr>
          <a:lstStyle/>
          <a:p>
            <a:pPr>
              <a:spcBef>
                <a:spcPct val="50000"/>
              </a:spcBef>
            </a:pPr>
            <a:r>
              <a:rPr lang="fr-FR" sz="2000" b="1" dirty="0" smtClean="0">
                <a:solidFill>
                  <a:srgbClr val="E409DF"/>
                </a:solidFill>
                <a:latin typeface="Tahoma"/>
                <a:cs typeface="Tahoma"/>
              </a:rPr>
              <a:t>Le 4 Juillet 2012, nous avons découvert une particule qui pourrait être </a:t>
            </a:r>
            <a:r>
              <a:rPr lang="fr-FR" sz="2000" b="1" dirty="0">
                <a:solidFill>
                  <a:srgbClr val="E409DF"/>
                </a:solidFill>
                <a:latin typeface="Tahoma"/>
                <a:cs typeface="Tahoma"/>
              </a:rPr>
              <a:t>le boson de </a:t>
            </a:r>
            <a:r>
              <a:rPr lang="fr-FR" sz="2000" b="1" dirty="0" err="1" smtClean="0">
                <a:solidFill>
                  <a:srgbClr val="E409DF"/>
                </a:solidFill>
                <a:latin typeface="Tahoma"/>
                <a:cs typeface="Tahoma"/>
              </a:rPr>
              <a:t>Higgs</a:t>
            </a:r>
            <a:r>
              <a:rPr lang="fr-FR" sz="2000" b="1" dirty="0" smtClean="0">
                <a:solidFill>
                  <a:srgbClr val="E409DF"/>
                </a:solidFill>
                <a:latin typeface="Tahoma"/>
                <a:cs typeface="Tahoma"/>
              </a:rPr>
              <a:t> : cette particule a une masse de </a:t>
            </a:r>
            <a:r>
              <a:rPr lang="fr-FR" sz="2000" b="1" dirty="0" smtClean="0">
                <a:solidFill>
                  <a:srgbClr val="6699FF"/>
                </a:solidFill>
                <a:latin typeface="Tahoma"/>
                <a:cs typeface="Tahoma"/>
              </a:rPr>
              <a:t>~126 </a:t>
            </a:r>
            <a:r>
              <a:rPr lang="fr-FR" sz="2000" b="1" dirty="0" err="1" smtClean="0">
                <a:solidFill>
                  <a:srgbClr val="6699FF"/>
                </a:solidFill>
                <a:latin typeface="Tahoma"/>
                <a:cs typeface="Tahoma"/>
              </a:rPr>
              <a:t>GeV</a:t>
            </a:r>
            <a:r>
              <a:rPr lang="fr-FR" sz="2000" b="1" dirty="0" smtClean="0">
                <a:solidFill>
                  <a:srgbClr val="6699FF"/>
                </a:solidFill>
                <a:latin typeface="Tahoma"/>
                <a:cs typeface="Tahoma"/>
              </a:rPr>
              <a:t>/c</a:t>
            </a:r>
            <a:r>
              <a:rPr lang="fr-FR" sz="2000" b="1" baseline="30000" dirty="0" smtClean="0">
                <a:solidFill>
                  <a:srgbClr val="6699FF"/>
                </a:solidFill>
                <a:latin typeface="Tahoma"/>
                <a:cs typeface="Tahoma"/>
              </a:rPr>
              <a:t>2</a:t>
            </a:r>
            <a:endParaRPr lang="fr-FR" sz="2000" b="1" baseline="30000" dirty="0">
              <a:solidFill>
                <a:srgbClr val="6699FF"/>
              </a:solidFill>
              <a:latin typeface="Tahoma"/>
              <a:cs typeface="Tahoma"/>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1443"/>
                                        </p:tgtEl>
                                        <p:attrNameLst>
                                          <p:attrName>style.visibility</p:attrName>
                                        </p:attrNameLst>
                                      </p:cBhvr>
                                      <p:to>
                                        <p:strVal val="visible"/>
                                      </p:to>
                                    </p:set>
                                  </p:childTnLst>
                                  <p:subTnLst>
                                    <p:set>
                                      <p:cBhvr override="childStyle">
                                        <p:cTn dur="1" fill="hold" display="0" masterRel="nextClick" afterEffect="1"/>
                                        <p:tgtEl>
                                          <p:spTgt spid="6144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61444"/>
                                        </p:tgtEl>
                                        <p:attrNameLst>
                                          <p:attrName>style.visibility</p:attrName>
                                        </p:attrNameLst>
                                      </p:cBhvr>
                                      <p:to>
                                        <p:strVal val="visible"/>
                                      </p:to>
                                    </p:set>
                                  </p:childTnLst>
                                  <p:subTnLst>
                                    <p:set>
                                      <p:cBhvr override="childStyle">
                                        <p:cTn dur="1" fill="hold" display="0" masterRel="nextClick" afterEffect="1"/>
                                        <p:tgtEl>
                                          <p:spTgt spid="6144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61445"/>
                                        </p:tgtEl>
                                        <p:attrNameLst>
                                          <p:attrName>style.visibility</p:attrName>
                                        </p:attrNameLst>
                                      </p:cBhvr>
                                      <p:to>
                                        <p:strVal val="visible"/>
                                      </p:to>
                                    </p:set>
                                  </p:childTnLst>
                                  <p:subTnLst>
                                    <p:set>
                                      <p:cBhvr override="childStyle">
                                        <p:cTn dur="1" fill="hold" display="0" masterRel="nextClick" afterEffect="1"/>
                                        <p:tgtEl>
                                          <p:spTgt spid="6144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614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Effect transition="in" filter="fade">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2053"/>
          </a:xfrm>
        </p:spPr>
        <p:txBody>
          <a:bodyPr>
            <a:normAutofit fontScale="90000"/>
          </a:bodyPr>
          <a:lstStyle/>
          <a:p>
            <a:r>
              <a:rPr lang="fr-FR" dirty="0" smtClean="0"/>
              <a:t>Comment trouver </a:t>
            </a:r>
            <a:br>
              <a:rPr lang="fr-FR" dirty="0" smtClean="0"/>
            </a:br>
            <a:r>
              <a:rPr lang="fr-FR" dirty="0" smtClean="0"/>
              <a:t>les réponses aux questions?</a:t>
            </a:r>
            <a:endParaRPr lang="fr-FR" dirty="0"/>
          </a:p>
        </p:txBody>
      </p:sp>
      <p:sp>
        <p:nvSpPr>
          <p:cNvPr id="3" name="Content Placeholder 2"/>
          <p:cNvSpPr>
            <a:spLocks noGrp="1"/>
          </p:cNvSpPr>
          <p:nvPr>
            <p:ph idx="1"/>
          </p:nvPr>
        </p:nvSpPr>
        <p:spPr>
          <a:xfrm>
            <a:off x="4237182" y="1152274"/>
            <a:ext cx="4906818" cy="4525963"/>
          </a:xfrm>
        </p:spPr>
        <p:txBody>
          <a:bodyPr>
            <a:normAutofit/>
          </a:bodyPr>
          <a:lstStyle/>
          <a:p>
            <a:pPr marL="0" indent="0">
              <a:spcBef>
                <a:spcPts val="0"/>
              </a:spcBef>
              <a:buNone/>
            </a:pPr>
            <a:r>
              <a:rPr lang="fr-FR" sz="2400" dirty="0" smtClean="0"/>
              <a:t>Pour créer des particules non stables, il faut beaucoup d’énergie… Se rapprocher des conditions du </a:t>
            </a:r>
            <a:r>
              <a:rPr lang="fr-FR" sz="2400" dirty="0" err="1" smtClean="0"/>
              <a:t>big</a:t>
            </a:r>
            <a:r>
              <a:rPr lang="fr-FR" sz="2400" dirty="0" smtClean="0"/>
              <a:t> bang…</a:t>
            </a:r>
            <a:endParaRPr lang="fr-FR" sz="2400" dirty="0"/>
          </a:p>
        </p:txBody>
      </p:sp>
      <p:pic>
        <p:nvPicPr>
          <p:cNvPr id="4" name="Picture 3"/>
          <p:cNvPicPr>
            <a:picLocks noChangeAspect="1"/>
          </p:cNvPicPr>
          <p:nvPr/>
        </p:nvPicPr>
        <p:blipFill>
          <a:blip r:embed="rId2"/>
          <a:stretch>
            <a:fillRect/>
          </a:stretch>
        </p:blipFill>
        <p:spPr>
          <a:xfrm>
            <a:off x="0" y="1152274"/>
            <a:ext cx="4002641" cy="5705725"/>
          </a:xfrm>
          <a:prstGeom prst="rect">
            <a:avLst/>
          </a:prstGeom>
        </p:spPr>
      </p:pic>
      <p:pic>
        <p:nvPicPr>
          <p:cNvPr id="5" name="Picture 4" descr="C:\Documents and Settings\sfk\My Documents\PowerPoint\inaugural\inauguralpictures\fruit_explode.gif"/>
          <p:cNvPicPr>
            <a:picLocks noChangeAspect="1" noChangeArrowheads="1"/>
          </p:cNvPicPr>
          <p:nvPr/>
        </p:nvPicPr>
        <p:blipFill>
          <a:blip r:embed="rId3"/>
          <a:srcRect/>
          <a:stretch>
            <a:fillRect/>
          </a:stretch>
        </p:blipFill>
        <p:spPr bwMode="auto">
          <a:xfrm>
            <a:off x="4629728" y="3019687"/>
            <a:ext cx="3770108" cy="3838313"/>
          </a:xfrm>
          <a:prstGeom prst="rect">
            <a:avLst/>
          </a:prstGeom>
          <a:noFill/>
        </p:spPr>
      </p:pic>
      <p:sp>
        <p:nvSpPr>
          <p:cNvPr id="6" name="TextBox 5"/>
          <p:cNvSpPr txBox="1"/>
          <p:nvPr/>
        </p:nvSpPr>
        <p:spPr>
          <a:xfrm>
            <a:off x="6049815" y="3068182"/>
            <a:ext cx="392546" cy="369332"/>
          </a:xfrm>
          <a:prstGeom prst="rect">
            <a:avLst/>
          </a:prstGeom>
          <a:noFill/>
        </p:spPr>
        <p:txBody>
          <a:bodyPr wrap="square" rtlCol="0">
            <a:spAutoFit/>
          </a:bodyPr>
          <a:lstStyle/>
          <a:p>
            <a:r>
              <a:rPr lang="fr-FR" b="1" dirty="0" smtClean="0">
                <a:solidFill>
                  <a:schemeClr val="bg1"/>
                </a:solidFill>
                <a:latin typeface="Tahoma"/>
                <a:cs typeface="Tahoma"/>
              </a:rPr>
              <a:t>p</a:t>
            </a:r>
            <a:endParaRPr lang="fr-FR" b="1" dirty="0">
              <a:solidFill>
                <a:schemeClr val="bg1"/>
              </a:solidFill>
              <a:latin typeface="Tahoma"/>
              <a:cs typeface="Tahoma"/>
            </a:endParaRPr>
          </a:p>
        </p:txBody>
      </p:sp>
      <p:sp>
        <p:nvSpPr>
          <p:cNvPr id="7" name="TextBox 6"/>
          <p:cNvSpPr txBox="1"/>
          <p:nvPr/>
        </p:nvSpPr>
        <p:spPr>
          <a:xfrm>
            <a:off x="6710219" y="3079727"/>
            <a:ext cx="392546" cy="369332"/>
          </a:xfrm>
          <a:prstGeom prst="rect">
            <a:avLst/>
          </a:prstGeom>
          <a:noFill/>
        </p:spPr>
        <p:txBody>
          <a:bodyPr wrap="square" rtlCol="0">
            <a:spAutoFit/>
          </a:bodyPr>
          <a:lstStyle/>
          <a:p>
            <a:r>
              <a:rPr lang="fr-FR" b="1" dirty="0" smtClean="0">
                <a:solidFill>
                  <a:schemeClr val="bg1"/>
                </a:solidFill>
                <a:latin typeface="Tahoma"/>
                <a:cs typeface="Tahoma"/>
              </a:rPr>
              <a:t>p</a:t>
            </a:r>
            <a:endParaRPr lang="fr-FR" b="1" dirty="0">
              <a:solidFill>
                <a:schemeClr val="bg1"/>
              </a:solidFill>
              <a:latin typeface="Tahoma"/>
              <a:cs typeface="Tahoma"/>
            </a:endParaRPr>
          </a:p>
        </p:txBody>
      </p:sp>
      <p:sp>
        <p:nvSpPr>
          <p:cNvPr id="8" name="TextBox 7"/>
          <p:cNvSpPr txBox="1"/>
          <p:nvPr/>
        </p:nvSpPr>
        <p:spPr>
          <a:xfrm>
            <a:off x="5160818" y="4560457"/>
            <a:ext cx="392546" cy="369332"/>
          </a:xfrm>
          <a:prstGeom prst="rect">
            <a:avLst/>
          </a:prstGeom>
          <a:noFill/>
        </p:spPr>
        <p:txBody>
          <a:bodyPr wrap="square" rtlCol="0">
            <a:spAutoFit/>
          </a:bodyPr>
          <a:lstStyle/>
          <a:p>
            <a:r>
              <a:rPr lang="fr-FR" b="1" dirty="0" smtClean="0">
                <a:latin typeface="Tahoma"/>
                <a:cs typeface="Tahoma"/>
              </a:rPr>
              <a:t>H</a:t>
            </a:r>
            <a:endParaRPr lang="fr-FR" b="1" dirty="0">
              <a:latin typeface="Tahoma"/>
              <a:cs typeface="Tahoma"/>
            </a:endParaRPr>
          </a:p>
        </p:txBody>
      </p:sp>
      <p:sp>
        <p:nvSpPr>
          <p:cNvPr id="11" name="Slide Number Placeholder 10"/>
          <p:cNvSpPr>
            <a:spLocks noGrp="1"/>
          </p:cNvSpPr>
          <p:nvPr>
            <p:ph type="sldNum" sz="quarter" idx="12"/>
          </p:nvPr>
        </p:nvSpPr>
        <p:spPr/>
        <p:txBody>
          <a:bodyPr/>
          <a:lstStyle/>
          <a:p>
            <a:fld id="{D752DBC4-3753-084B-A85A-391A694AE64B}" type="slidenum">
              <a:rPr lang="en-US" smtClean="0"/>
              <a:pPr/>
              <a:t>27</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457200" y="9976"/>
            <a:ext cx="8229600" cy="1143000"/>
          </a:xfrm>
        </p:spPr>
        <p:txBody>
          <a:bodyPr>
            <a:normAutofit fontScale="90000"/>
          </a:bodyPr>
          <a:lstStyle/>
          <a:p>
            <a:pPr eaLnBrk="1" hangingPunct="1"/>
            <a:r>
              <a:rPr lang="fr-FR" sz="3600" dirty="0">
                <a:ea typeface="Arial" charset="0"/>
              </a:rPr>
              <a:t>Principe d’une expérience de physique des particules </a:t>
            </a:r>
            <a:endParaRPr lang="en-GB" sz="3600" dirty="0">
              <a:ea typeface="Arial" charset="0"/>
            </a:endParaRPr>
          </a:p>
        </p:txBody>
      </p:sp>
      <p:sp>
        <p:nvSpPr>
          <p:cNvPr id="134148" name="Text Box 3"/>
          <p:cNvSpPr txBox="1">
            <a:spLocks noChangeArrowheads="1"/>
          </p:cNvSpPr>
          <p:nvPr/>
        </p:nvSpPr>
        <p:spPr bwMode="auto">
          <a:xfrm>
            <a:off x="517525" y="1489075"/>
            <a:ext cx="8093075" cy="457200"/>
          </a:xfrm>
          <a:prstGeom prst="rect">
            <a:avLst/>
          </a:prstGeom>
          <a:noFill/>
          <a:ln w="9525">
            <a:noFill/>
            <a:miter lim="800000"/>
            <a:headEnd/>
            <a:tailEnd/>
          </a:ln>
        </p:spPr>
        <p:txBody>
          <a:bodyPr>
            <a:prstTxWarp prst="textNoShape">
              <a:avLst/>
            </a:prstTxWarp>
            <a:spAutoFit/>
          </a:bodyPr>
          <a:lstStyle/>
          <a:p>
            <a:endParaRPr lang="fr-FR" sz="2400" b="1">
              <a:latin typeface="Tahoma"/>
              <a:cs typeface="Tahoma"/>
            </a:endParaRPr>
          </a:p>
        </p:txBody>
      </p:sp>
      <p:sp>
        <p:nvSpPr>
          <p:cNvPr id="134150" name="Rectangle 5"/>
          <p:cNvSpPr>
            <a:spLocks noChangeArrowheads="1"/>
          </p:cNvSpPr>
          <p:nvPr/>
        </p:nvSpPr>
        <p:spPr bwMode="auto">
          <a:xfrm>
            <a:off x="2484438" y="2492375"/>
            <a:ext cx="1439862" cy="2160588"/>
          </a:xfrm>
          <a:prstGeom prst="rect">
            <a:avLst/>
          </a:prstGeom>
          <a:noFill/>
          <a:ln w="38100">
            <a:solidFill>
              <a:schemeClr val="tx1"/>
            </a:solidFill>
            <a:round/>
            <a:headEnd/>
            <a:tailEnd/>
          </a:ln>
        </p:spPr>
        <p:txBody>
          <a:bodyPr>
            <a:prstTxWarp prst="textNoShape">
              <a:avLst/>
            </a:prstTxWarp>
          </a:bodyPr>
          <a:lstStyle/>
          <a:p>
            <a:endParaRPr lang="fr-FR" b="1">
              <a:latin typeface="Tahoma"/>
              <a:cs typeface="Tahoma"/>
            </a:endParaRPr>
          </a:p>
        </p:txBody>
      </p:sp>
      <p:sp>
        <p:nvSpPr>
          <p:cNvPr id="7" name="Rectangle 6"/>
          <p:cNvSpPr>
            <a:spLocks noChangeArrowheads="1"/>
          </p:cNvSpPr>
          <p:nvPr/>
        </p:nvSpPr>
        <p:spPr bwMode="auto">
          <a:xfrm>
            <a:off x="5219700" y="2492375"/>
            <a:ext cx="1439863" cy="2160588"/>
          </a:xfrm>
          <a:prstGeom prst="rect">
            <a:avLst/>
          </a:prstGeom>
          <a:noFill/>
          <a:ln w="38100">
            <a:solidFill>
              <a:schemeClr val="tx1"/>
            </a:solidFill>
            <a:round/>
            <a:headEnd/>
            <a:tailEnd/>
          </a:ln>
        </p:spPr>
        <p:txBody>
          <a:bodyPr>
            <a:prstTxWarp prst="textNoShape">
              <a:avLst/>
            </a:prstTxWarp>
          </a:bodyPr>
          <a:lstStyle/>
          <a:p>
            <a:endParaRPr lang="fr-FR" b="1">
              <a:latin typeface="Tahoma"/>
              <a:cs typeface="Tahoma"/>
            </a:endParaRPr>
          </a:p>
        </p:txBody>
      </p:sp>
      <p:cxnSp>
        <p:nvCxnSpPr>
          <p:cNvPr id="134152" name="Connecteur droit 8"/>
          <p:cNvCxnSpPr>
            <a:cxnSpLocks noChangeShapeType="1"/>
          </p:cNvCxnSpPr>
          <p:nvPr/>
        </p:nvCxnSpPr>
        <p:spPr bwMode="auto">
          <a:xfrm>
            <a:off x="2484438" y="4076700"/>
            <a:ext cx="1439862" cy="0"/>
          </a:xfrm>
          <a:prstGeom prst="line">
            <a:avLst/>
          </a:prstGeom>
          <a:noFill/>
          <a:ln w="38100">
            <a:solidFill>
              <a:schemeClr val="tx1"/>
            </a:solidFill>
            <a:round/>
            <a:headEnd/>
            <a:tailEnd/>
          </a:ln>
        </p:spPr>
      </p:cxnSp>
      <p:cxnSp>
        <p:nvCxnSpPr>
          <p:cNvPr id="12" name="Connecteur droit 11"/>
          <p:cNvCxnSpPr>
            <a:cxnSpLocks noChangeShapeType="1"/>
          </p:cNvCxnSpPr>
          <p:nvPr/>
        </p:nvCxnSpPr>
        <p:spPr bwMode="auto">
          <a:xfrm>
            <a:off x="5219700" y="2924175"/>
            <a:ext cx="1439863" cy="0"/>
          </a:xfrm>
          <a:prstGeom prst="line">
            <a:avLst/>
          </a:prstGeom>
          <a:noFill/>
          <a:ln w="38100">
            <a:solidFill>
              <a:schemeClr val="tx1"/>
            </a:solidFill>
            <a:round/>
            <a:headEnd/>
            <a:tailEnd/>
          </a:ln>
        </p:spPr>
      </p:cxnSp>
      <p:sp>
        <p:nvSpPr>
          <p:cNvPr id="134154" name="ZoneTexte 12"/>
          <p:cNvSpPr txBox="1">
            <a:spLocks noChangeArrowheads="1"/>
          </p:cNvSpPr>
          <p:nvPr/>
        </p:nvSpPr>
        <p:spPr bwMode="auto">
          <a:xfrm>
            <a:off x="2555875" y="2535238"/>
            <a:ext cx="1356561" cy="461665"/>
          </a:xfrm>
          <a:prstGeom prst="rect">
            <a:avLst/>
          </a:prstGeom>
          <a:noFill/>
          <a:ln w="9525">
            <a:noFill/>
            <a:miter lim="800000"/>
            <a:headEnd/>
            <a:tailEnd/>
          </a:ln>
        </p:spPr>
        <p:txBody>
          <a:bodyPr wrap="none">
            <a:prstTxWarp prst="textNoShape">
              <a:avLst/>
            </a:prstTxWarp>
            <a:spAutoFit/>
          </a:bodyPr>
          <a:lstStyle/>
          <a:p>
            <a:r>
              <a:rPr lang="fr-FR" sz="2400" b="1">
                <a:latin typeface="Tahoma"/>
                <a:ea typeface="Arial" charset="0"/>
                <a:cs typeface="Tahoma"/>
              </a:rPr>
              <a:t>Energie</a:t>
            </a:r>
          </a:p>
        </p:txBody>
      </p:sp>
      <p:sp>
        <p:nvSpPr>
          <p:cNvPr id="134155" name="ZoneTexte 13"/>
          <p:cNvSpPr txBox="1">
            <a:spLocks noChangeArrowheads="1"/>
          </p:cNvSpPr>
          <p:nvPr/>
        </p:nvSpPr>
        <p:spPr bwMode="auto">
          <a:xfrm>
            <a:off x="2627313" y="4048125"/>
            <a:ext cx="1143312" cy="461665"/>
          </a:xfrm>
          <a:prstGeom prst="rect">
            <a:avLst/>
          </a:prstGeom>
          <a:noFill/>
          <a:ln w="9525">
            <a:noFill/>
            <a:miter lim="800000"/>
            <a:headEnd/>
            <a:tailEnd/>
          </a:ln>
        </p:spPr>
        <p:txBody>
          <a:bodyPr wrap="none">
            <a:prstTxWarp prst="textNoShape">
              <a:avLst/>
            </a:prstTxWarp>
            <a:spAutoFit/>
          </a:bodyPr>
          <a:lstStyle/>
          <a:p>
            <a:r>
              <a:rPr lang="fr-FR" sz="2400" b="1">
                <a:latin typeface="Tahoma"/>
                <a:ea typeface="Arial" charset="0"/>
                <a:cs typeface="Tahoma"/>
              </a:rPr>
              <a:t>Masse</a:t>
            </a:r>
          </a:p>
        </p:txBody>
      </p:sp>
      <p:sp>
        <p:nvSpPr>
          <p:cNvPr id="15" name="ZoneTexte 14"/>
          <p:cNvSpPr txBox="1">
            <a:spLocks noChangeArrowheads="1"/>
          </p:cNvSpPr>
          <p:nvPr/>
        </p:nvSpPr>
        <p:spPr bwMode="auto">
          <a:xfrm>
            <a:off x="5292725" y="2463800"/>
            <a:ext cx="1356561" cy="461665"/>
          </a:xfrm>
          <a:prstGeom prst="rect">
            <a:avLst/>
          </a:prstGeom>
          <a:noFill/>
          <a:ln w="9525">
            <a:noFill/>
            <a:miter lim="800000"/>
            <a:headEnd/>
            <a:tailEnd/>
          </a:ln>
        </p:spPr>
        <p:txBody>
          <a:bodyPr wrap="none">
            <a:prstTxWarp prst="textNoShape">
              <a:avLst/>
            </a:prstTxWarp>
            <a:spAutoFit/>
          </a:bodyPr>
          <a:lstStyle/>
          <a:p>
            <a:r>
              <a:rPr lang="fr-FR" sz="2400" b="1">
                <a:latin typeface="Tahoma"/>
                <a:ea typeface="Arial" charset="0"/>
                <a:cs typeface="Tahoma"/>
              </a:rPr>
              <a:t>Energie</a:t>
            </a:r>
          </a:p>
        </p:txBody>
      </p:sp>
      <p:sp>
        <p:nvSpPr>
          <p:cNvPr id="16" name="ZoneTexte 15"/>
          <p:cNvSpPr txBox="1">
            <a:spLocks noChangeArrowheads="1"/>
          </p:cNvSpPr>
          <p:nvPr/>
        </p:nvSpPr>
        <p:spPr bwMode="auto">
          <a:xfrm>
            <a:off x="5219700" y="3429000"/>
            <a:ext cx="1451990" cy="1015663"/>
          </a:xfrm>
          <a:prstGeom prst="rect">
            <a:avLst/>
          </a:prstGeom>
          <a:noFill/>
          <a:ln w="9525">
            <a:noFill/>
            <a:miter lim="800000"/>
            <a:headEnd/>
            <a:tailEnd/>
          </a:ln>
        </p:spPr>
        <p:txBody>
          <a:bodyPr wrap="none">
            <a:prstTxWarp prst="textNoShape">
              <a:avLst/>
            </a:prstTxWarp>
            <a:spAutoFit/>
          </a:bodyPr>
          <a:lstStyle/>
          <a:p>
            <a:r>
              <a:rPr lang="fr-FR" sz="2400" b="1" dirty="0">
                <a:latin typeface="Tahoma"/>
                <a:ea typeface="Arial" charset="0"/>
                <a:cs typeface="Tahoma"/>
              </a:rPr>
              <a:t>Masse</a:t>
            </a:r>
          </a:p>
          <a:p>
            <a:r>
              <a:rPr lang="fr-FR" sz="1800" b="1" dirty="0">
                <a:latin typeface="Tahoma"/>
                <a:ea typeface="Arial" charset="0"/>
                <a:cs typeface="Tahoma"/>
              </a:rPr>
              <a:t>(nouvelle</a:t>
            </a:r>
          </a:p>
          <a:p>
            <a:r>
              <a:rPr lang="fr-FR" sz="1800" b="1" dirty="0" smtClean="0">
                <a:latin typeface="Tahoma"/>
                <a:ea typeface="Arial" charset="0"/>
                <a:cs typeface="Tahoma"/>
              </a:rPr>
              <a:t>Particule?)</a:t>
            </a:r>
            <a:endParaRPr lang="fr-FR" sz="1800" b="1" dirty="0">
              <a:latin typeface="Tahoma"/>
              <a:ea typeface="Arial" charset="0"/>
              <a:cs typeface="Tahoma"/>
            </a:endParaRPr>
          </a:p>
        </p:txBody>
      </p:sp>
      <p:pic>
        <p:nvPicPr>
          <p:cNvPr id="134158" name="Picture 15" descr="albert"/>
          <p:cNvPicPr>
            <a:picLocks noChangeAspect="1" noChangeArrowheads="1"/>
          </p:cNvPicPr>
          <p:nvPr/>
        </p:nvPicPr>
        <p:blipFill>
          <a:blip r:embed="rId3"/>
          <a:srcRect t="8749"/>
          <a:stretch>
            <a:fillRect/>
          </a:stretch>
        </p:blipFill>
        <p:spPr bwMode="auto">
          <a:xfrm>
            <a:off x="2051050" y="1120775"/>
            <a:ext cx="2701925" cy="1371600"/>
          </a:xfrm>
          <a:prstGeom prst="rect">
            <a:avLst/>
          </a:prstGeom>
          <a:noFill/>
          <a:ln w="9525">
            <a:noFill/>
            <a:miter lim="800000"/>
            <a:headEnd/>
            <a:tailEnd/>
          </a:ln>
        </p:spPr>
      </p:pic>
      <p:sp>
        <p:nvSpPr>
          <p:cNvPr id="134159" name="ZoneTexte 18"/>
          <p:cNvSpPr txBox="1">
            <a:spLocks noChangeArrowheads="1"/>
          </p:cNvSpPr>
          <p:nvPr/>
        </p:nvSpPr>
        <p:spPr bwMode="auto">
          <a:xfrm>
            <a:off x="4483100" y="1412875"/>
            <a:ext cx="1212341" cy="461665"/>
          </a:xfrm>
          <a:prstGeom prst="rect">
            <a:avLst/>
          </a:prstGeom>
          <a:solidFill>
            <a:schemeClr val="bg1"/>
          </a:solidFill>
          <a:ln w="9525">
            <a:noFill/>
            <a:miter lim="800000"/>
            <a:headEnd/>
            <a:tailEnd/>
          </a:ln>
        </p:spPr>
        <p:txBody>
          <a:bodyPr wrap="none">
            <a:prstTxWarp prst="textNoShape">
              <a:avLst/>
            </a:prstTxWarp>
            <a:spAutoFit/>
          </a:bodyPr>
          <a:lstStyle/>
          <a:p>
            <a:r>
              <a:rPr lang="fr-FR" sz="2400" b="1">
                <a:latin typeface="Tahoma"/>
                <a:ea typeface="Arial" charset="0"/>
                <a:cs typeface="Tahoma"/>
              </a:rPr>
              <a:t>E=mc</a:t>
            </a:r>
            <a:r>
              <a:rPr lang="fr-FR" sz="2400" b="1" baseline="30000">
                <a:latin typeface="Tahoma"/>
                <a:ea typeface="Arial" charset="0"/>
                <a:cs typeface="Tahoma"/>
              </a:rPr>
              <a:t>2</a:t>
            </a:r>
          </a:p>
        </p:txBody>
      </p:sp>
      <p:sp>
        <p:nvSpPr>
          <p:cNvPr id="20" name="Flèche droite 19"/>
          <p:cNvSpPr>
            <a:spLocks noChangeArrowheads="1"/>
          </p:cNvSpPr>
          <p:nvPr/>
        </p:nvSpPr>
        <p:spPr bwMode="auto">
          <a:xfrm>
            <a:off x="3924300" y="3284538"/>
            <a:ext cx="1295400" cy="485775"/>
          </a:xfrm>
          <a:prstGeom prst="rightArrow">
            <a:avLst>
              <a:gd name="adj1" fmla="val 50000"/>
              <a:gd name="adj2" fmla="val 49852"/>
            </a:avLst>
          </a:prstGeom>
          <a:solidFill>
            <a:srgbClr val="FF0000"/>
          </a:solidFill>
          <a:ln w="9525">
            <a:solidFill>
              <a:schemeClr val="tx1"/>
            </a:solidFill>
            <a:round/>
            <a:headEnd/>
            <a:tailEnd/>
          </a:ln>
        </p:spPr>
        <p:txBody>
          <a:bodyPr>
            <a:prstTxWarp prst="textNoShape">
              <a:avLst/>
            </a:prstTxWarp>
          </a:bodyPr>
          <a:lstStyle/>
          <a:p>
            <a:endParaRPr lang="fr-FR" b="1">
              <a:latin typeface="Tahoma"/>
              <a:cs typeface="Tahoma"/>
            </a:endParaRPr>
          </a:p>
        </p:txBody>
      </p:sp>
      <p:sp>
        <p:nvSpPr>
          <p:cNvPr id="21" name="ZoneTexte 20"/>
          <p:cNvSpPr txBox="1">
            <a:spLocks noChangeArrowheads="1"/>
          </p:cNvSpPr>
          <p:nvPr/>
        </p:nvSpPr>
        <p:spPr bwMode="auto">
          <a:xfrm>
            <a:off x="3851275" y="3614738"/>
            <a:ext cx="1496924" cy="461665"/>
          </a:xfrm>
          <a:prstGeom prst="rect">
            <a:avLst/>
          </a:prstGeom>
          <a:noFill/>
          <a:ln w="9525">
            <a:noFill/>
            <a:miter lim="800000"/>
            <a:headEnd/>
            <a:tailEnd/>
          </a:ln>
        </p:spPr>
        <p:txBody>
          <a:bodyPr wrap="none">
            <a:prstTxWarp prst="textNoShape">
              <a:avLst/>
            </a:prstTxWarp>
            <a:spAutoFit/>
          </a:bodyPr>
          <a:lstStyle/>
          <a:p>
            <a:r>
              <a:rPr lang="fr-FR" sz="2400" b="1">
                <a:solidFill>
                  <a:srgbClr val="FF0000"/>
                </a:solidFill>
                <a:latin typeface="Tahoma"/>
                <a:ea typeface="Arial" charset="0"/>
                <a:cs typeface="Tahoma"/>
              </a:rPr>
              <a:t>Collision</a:t>
            </a:r>
          </a:p>
        </p:txBody>
      </p:sp>
      <p:sp>
        <p:nvSpPr>
          <p:cNvPr id="22" name="Ellipse 21"/>
          <p:cNvSpPr>
            <a:spLocks noChangeArrowheads="1"/>
          </p:cNvSpPr>
          <p:nvPr/>
        </p:nvSpPr>
        <p:spPr bwMode="auto">
          <a:xfrm>
            <a:off x="2051050" y="2133600"/>
            <a:ext cx="2376488" cy="3024188"/>
          </a:xfrm>
          <a:prstGeom prst="ellipse">
            <a:avLst/>
          </a:prstGeom>
          <a:noFill/>
          <a:ln w="38100">
            <a:solidFill>
              <a:srgbClr val="002060"/>
            </a:solidFill>
            <a:round/>
            <a:headEnd/>
            <a:tailEnd/>
          </a:ln>
        </p:spPr>
        <p:txBody>
          <a:bodyPr>
            <a:prstTxWarp prst="textNoShape">
              <a:avLst/>
            </a:prstTxWarp>
          </a:bodyPr>
          <a:lstStyle/>
          <a:p>
            <a:endParaRPr lang="fr-FR" b="1">
              <a:latin typeface="Tahoma"/>
              <a:cs typeface="Tahoma"/>
            </a:endParaRPr>
          </a:p>
        </p:txBody>
      </p:sp>
      <p:sp>
        <p:nvSpPr>
          <p:cNvPr id="23" name="Flèche droite 22"/>
          <p:cNvSpPr/>
          <p:nvPr/>
        </p:nvSpPr>
        <p:spPr bwMode="auto">
          <a:xfrm rot="8040087">
            <a:off x="1027112" y="3971926"/>
            <a:ext cx="1223963" cy="271462"/>
          </a:xfrm>
          <a:prstGeom prst="rightArrow">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a:lstStyle/>
          <a:p>
            <a:pPr>
              <a:defRPr/>
            </a:pPr>
            <a:endParaRPr lang="fr-FR" b="1">
              <a:latin typeface="Tahoma"/>
              <a:cs typeface="Tahoma"/>
            </a:endParaRPr>
          </a:p>
        </p:txBody>
      </p:sp>
      <p:sp>
        <p:nvSpPr>
          <p:cNvPr id="24" name="ZoneTexte 23"/>
          <p:cNvSpPr txBox="1"/>
          <p:nvPr/>
        </p:nvSpPr>
        <p:spPr>
          <a:xfrm>
            <a:off x="34925" y="4727575"/>
            <a:ext cx="3292989" cy="1077218"/>
          </a:xfrm>
          <a:prstGeom prst="rect">
            <a:avLst/>
          </a:prstGeom>
          <a:solidFill>
            <a:schemeClr val="accent6">
              <a:lumMod val="20000"/>
              <a:lumOff val="80000"/>
            </a:schemeClr>
          </a:solidFill>
        </p:spPr>
        <p:txBody>
          <a:bodyPr wrap="none">
            <a:prstTxWarp prst="textNoShape">
              <a:avLst/>
            </a:prstTxWarp>
            <a:spAutoFit/>
          </a:bodyPr>
          <a:lstStyle/>
          <a:p>
            <a:r>
              <a:rPr lang="fr-FR" sz="2400" b="1">
                <a:latin typeface="Tahoma"/>
                <a:ea typeface="Arial" charset="0"/>
                <a:cs typeface="Tahoma"/>
              </a:rPr>
              <a:t>Accélérateur : </a:t>
            </a:r>
          </a:p>
          <a:p>
            <a:r>
              <a:rPr lang="fr-FR" sz="2000" b="1">
                <a:latin typeface="Tahoma"/>
                <a:ea typeface="Arial" charset="0"/>
                <a:cs typeface="Tahoma"/>
              </a:rPr>
              <a:t>Donner de l’énergie </a:t>
            </a:r>
          </a:p>
          <a:p>
            <a:r>
              <a:rPr lang="fr-FR" sz="2000" b="1">
                <a:latin typeface="Tahoma"/>
                <a:ea typeface="Arial" charset="0"/>
                <a:cs typeface="Tahoma"/>
              </a:rPr>
              <a:t>(vitesse aux particules) </a:t>
            </a:r>
          </a:p>
        </p:txBody>
      </p:sp>
      <p:sp>
        <p:nvSpPr>
          <p:cNvPr id="25" name="Flèche droite 24"/>
          <p:cNvSpPr/>
          <p:nvPr/>
        </p:nvSpPr>
        <p:spPr bwMode="auto">
          <a:xfrm rot="3429667">
            <a:off x="6377782" y="3991769"/>
            <a:ext cx="1327150" cy="293687"/>
          </a:xfrm>
          <a:prstGeom prst="rightArrow">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a:lstStyle/>
          <a:p>
            <a:pPr>
              <a:defRPr/>
            </a:pPr>
            <a:endParaRPr lang="fr-FR" b="1">
              <a:latin typeface="Tahoma"/>
              <a:cs typeface="Tahoma"/>
            </a:endParaRPr>
          </a:p>
        </p:txBody>
      </p:sp>
      <p:sp>
        <p:nvSpPr>
          <p:cNvPr id="26" name="Ellipse 25"/>
          <p:cNvSpPr/>
          <p:nvPr/>
        </p:nvSpPr>
        <p:spPr bwMode="auto">
          <a:xfrm>
            <a:off x="4859338" y="2133600"/>
            <a:ext cx="2376487" cy="3024188"/>
          </a:xfrm>
          <a:prstGeom prst="ellipse">
            <a:avLst/>
          </a:prstGeom>
          <a:noFill/>
          <a:ln w="38100" cap="flat" cmpd="sng" algn="ctr">
            <a:solidFill>
              <a:schemeClr val="accent1">
                <a:lumMod val="50000"/>
              </a:schemeClr>
            </a:solidFill>
            <a:prstDash val="solid"/>
            <a:round/>
            <a:headEnd type="none" w="med" len="med"/>
            <a:tailEnd type="none" w="med" len="med"/>
          </a:ln>
          <a:effectLst/>
        </p:spPr>
        <p:txBody>
          <a:bodyPr/>
          <a:lstStyle/>
          <a:p>
            <a:pPr>
              <a:defRPr/>
            </a:pPr>
            <a:endParaRPr lang="fr-FR" b="1">
              <a:latin typeface="Tahoma"/>
              <a:cs typeface="Tahoma"/>
            </a:endParaRPr>
          </a:p>
        </p:txBody>
      </p:sp>
      <p:sp>
        <p:nvSpPr>
          <p:cNvPr id="27" name="ZoneTexte 26"/>
          <p:cNvSpPr txBox="1"/>
          <p:nvPr/>
        </p:nvSpPr>
        <p:spPr>
          <a:xfrm>
            <a:off x="6167439" y="4797425"/>
            <a:ext cx="2976562" cy="1292662"/>
          </a:xfrm>
          <a:prstGeom prst="rect">
            <a:avLst/>
          </a:prstGeom>
          <a:solidFill>
            <a:schemeClr val="accent6">
              <a:lumMod val="20000"/>
              <a:lumOff val="80000"/>
            </a:schemeClr>
          </a:solidFill>
        </p:spPr>
        <p:txBody>
          <a:bodyPr wrap="square">
            <a:prstTxWarp prst="textNoShape">
              <a:avLst/>
            </a:prstTxWarp>
            <a:spAutoFit/>
          </a:bodyPr>
          <a:lstStyle/>
          <a:p>
            <a:r>
              <a:rPr lang="fr-FR" sz="2400" b="1" dirty="0">
                <a:latin typeface="Tahoma"/>
                <a:ea typeface="Arial" charset="0"/>
                <a:cs typeface="Tahoma"/>
              </a:rPr>
              <a:t>Détecteur : </a:t>
            </a:r>
          </a:p>
          <a:p>
            <a:r>
              <a:rPr lang="fr-FR" sz="1800" b="1" dirty="0">
                <a:latin typeface="Tahoma"/>
                <a:ea typeface="Arial" charset="0"/>
                <a:cs typeface="Tahoma"/>
              </a:rPr>
              <a:t>Mesurer l’état final et </a:t>
            </a:r>
          </a:p>
          <a:p>
            <a:r>
              <a:rPr lang="fr-FR" sz="1800" b="1" dirty="0">
                <a:latin typeface="Tahoma"/>
                <a:ea typeface="Arial" charset="0"/>
                <a:cs typeface="Tahoma"/>
              </a:rPr>
              <a:t>mettre en évidence cette</a:t>
            </a:r>
            <a:r>
              <a:rPr lang="fr-FR" sz="1800" b="1" dirty="0" smtClean="0">
                <a:latin typeface="Tahoma"/>
                <a:ea typeface="Arial" charset="0"/>
                <a:cs typeface="Tahoma"/>
              </a:rPr>
              <a:t> nouvelle </a:t>
            </a:r>
            <a:r>
              <a:rPr lang="fr-FR" sz="1800" b="1" dirty="0">
                <a:latin typeface="Tahoma"/>
                <a:ea typeface="Arial" charset="0"/>
                <a:cs typeface="Tahoma"/>
              </a:rPr>
              <a:t>particule</a:t>
            </a:r>
          </a:p>
        </p:txBody>
      </p:sp>
      <p:pic>
        <p:nvPicPr>
          <p:cNvPr id="29" name="Picture 7" descr="annihil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9935" y="2163697"/>
            <a:ext cx="6568163" cy="326857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5"/>
          <a:stretch>
            <a:fillRect/>
          </a:stretch>
        </p:blipFill>
        <p:spPr>
          <a:xfrm>
            <a:off x="1253378" y="891028"/>
            <a:ext cx="6619045" cy="5758569"/>
          </a:xfrm>
          <a:prstGeom prst="rect">
            <a:avLst/>
          </a:prstGeom>
        </p:spPr>
      </p:pic>
      <p:sp>
        <p:nvSpPr>
          <p:cNvPr id="4" name="Slide Number Placeholder 3"/>
          <p:cNvSpPr>
            <a:spLocks noGrp="1"/>
          </p:cNvSpPr>
          <p:nvPr>
            <p:ph type="sldNum" sz="quarter" idx="12"/>
          </p:nvPr>
        </p:nvSpPr>
        <p:spPr/>
        <p:txBody>
          <a:bodyPr/>
          <a:lstStyle/>
          <a:p>
            <a:fld id="{D752DBC4-3753-084B-A85A-391A694AE64B}" type="slidenum">
              <a:rPr lang="en-US" smtClean="0"/>
              <a:pPr/>
              <a:t>28</a:t>
            </a:fld>
            <a:r>
              <a:rPr lang="en-US" smtClean="0"/>
              <a:t>/41</a:t>
            </a:r>
            <a:endParaRPr lang="en-US" dirty="0" smtClean="0"/>
          </a:p>
        </p:txBody>
      </p:sp>
    </p:spTree>
    <p:extLst>
      <p:ext uri="{BB962C8B-B14F-4D97-AF65-F5344CB8AC3E}">
        <p14:creationId xmlns:p14="http://schemas.microsoft.com/office/powerpoint/2010/main" val="3459195053"/>
      </p:ext>
    </p:extLst>
  </p:cSld>
  <p:clrMapOvr>
    <a:masterClrMapping/>
  </p:clrMapOvr>
  <p:transition xmlns:p14="http://schemas.microsoft.com/office/powerpoint/2010/main" advClick="0">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4" presetClass="entr" presetSubtype="16"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ox(i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2" presetClass="entr" presetSubtype="4"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16" grpId="0"/>
      <p:bldP spid="20" grpId="0" animBg="1"/>
      <p:bldP spid="21" grpId="0"/>
      <p:bldP spid="22" grpId="0" animBg="1"/>
      <p:bldP spid="23" grpId="0" animBg="1"/>
      <p:bldP spid="24" grpId="0" animBg="1"/>
      <p:bldP spid="25" grpId="0" animBg="1"/>
      <p:bldP spid="26"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457200" y="51620"/>
            <a:ext cx="8229600" cy="1000893"/>
          </a:xfrm>
        </p:spPr>
        <p:txBody>
          <a:bodyPr>
            <a:normAutofit/>
          </a:bodyPr>
          <a:lstStyle/>
          <a:p>
            <a:pPr eaLnBrk="1" hangingPunct="1"/>
            <a:r>
              <a:rPr lang="fr-FR" dirty="0">
                <a:latin typeface="Arial" charset="0"/>
                <a:ea typeface="Arial" charset="0"/>
                <a:cs typeface="Arial" charset="0"/>
              </a:rPr>
              <a:t>Ingrédients d’un accélérateur </a:t>
            </a:r>
            <a:endParaRPr lang="en-GB" dirty="0">
              <a:latin typeface="Arial" charset="0"/>
              <a:ea typeface="Arial" charset="0"/>
              <a:cs typeface="Arial" charset="0"/>
            </a:endParaRPr>
          </a:p>
        </p:txBody>
      </p:sp>
      <p:sp>
        <p:nvSpPr>
          <p:cNvPr id="135172" name="Text Box 3"/>
          <p:cNvSpPr txBox="1">
            <a:spLocks noChangeArrowheads="1"/>
          </p:cNvSpPr>
          <p:nvPr/>
        </p:nvSpPr>
        <p:spPr bwMode="auto">
          <a:xfrm>
            <a:off x="517525" y="1489075"/>
            <a:ext cx="8093075" cy="457200"/>
          </a:xfrm>
          <a:prstGeom prst="rect">
            <a:avLst/>
          </a:prstGeom>
          <a:noFill/>
          <a:ln w="9525">
            <a:noFill/>
            <a:miter lim="800000"/>
            <a:headEnd/>
            <a:tailEnd/>
          </a:ln>
        </p:spPr>
        <p:txBody>
          <a:bodyPr>
            <a:prstTxWarp prst="textNoShape">
              <a:avLst/>
            </a:prstTxWarp>
            <a:spAutoFit/>
          </a:bodyPr>
          <a:lstStyle/>
          <a:p>
            <a:endParaRPr lang="fr-FR" sz="2400" b="0">
              <a:latin typeface="Times New Roman" charset="0"/>
            </a:endParaRPr>
          </a:p>
        </p:txBody>
      </p:sp>
      <p:sp>
        <p:nvSpPr>
          <p:cNvPr id="6" name="ZoneTexte 5"/>
          <p:cNvSpPr txBox="1">
            <a:spLocks noChangeArrowheads="1"/>
          </p:cNvSpPr>
          <p:nvPr/>
        </p:nvSpPr>
        <p:spPr bwMode="auto">
          <a:xfrm>
            <a:off x="34925" y="1052513"/>
            <a:ext cx="8713788" cy="5324535"/>
          </a:xfrm>
          <a:prstGeom prst="rect">
            <a:avLst/>
          </a:prstGeom>
          <a:noFill/>
          <a:ln w="9525">
            <a:noFill/>
            <a:miter lim="800000"/>
            <a:headEnd/>
            <a:tailEnd/>
          </a:ln>
        </p:spPr>
        <p:txBody>
          <a:bodyPr>
            <a:prstTxWarp prst="textNoShape">
              <a:avLst/>
            </a:prstTxWarp>
            <a:spAutoFit/>
          </a:bodyPr>
          <a:lstStyle/>
          <a:p>
            <a:r>
              <a:rPr lang="fr-FR" sz="2000" b="1" dirty="0" smtClean="0">
                <a:solidFill>
                  <a:srgbClr val="000090"/>
                </a:solidFill>
                <a:latin typeface="Tahoma"/>
                <a:ea typeface="Arial" charset="0"/>
                <a:cs typeface="Tahoma"/>
              </a:rPr>
              <a:t>1) Une </a:t>
            </a:r>
            <a:r>
              <a:rPr lang="fr-FR" sz="2000" b="1" dirty="0">
                <a:solidFill>
                  <a:srgbClr val="000090"/>
                </a:solidFill>
                <a:latin typeface="Tahoma"/>
                <a:ea typeface="Arial" charset="0"/>
                <a:cs typeface="Tahoma"/>
              </a:rPr>
              <a:t>source de particule :</a:t>
            </a:r>
            <a:r>
              <a:rPr lang="fr-FR" sz="2000" b="1" dirty="0" smtClean="0">
                <a:solidFill>
                  <a:srgbClr val="000090"/>
                </a:solidFill>
                <a:latin typeface="Tahoma"/>
                <a:ea typeface="Arial" charset="0"/>
                <a:cs typeface="Tahoma"/>
              </a:rPr>
              <a:t> </a:t>
            </a:r>
            <a:r>
              <a:rPr lang="fr-FR" sz="2000" b="1" dirty="0" smtClean="0">
                <a:solidFill>
                  <a:srgbClr val="FF0000"/>
                </a:solidFill>
                <a:latin typeface="Tahoma"/>
                <a:ea typeface="Arial" charset="0"/>
                <a:cs typeface="Tahoma"/>
              </a:rPr>
              <a:t>intensité </a:t>
            </a:r>
            <a:endParaRPr lang="fr-FR" sz="2000" b="1" dirty="0">
              <a:solidFill>
                <a:srgbClr val="FF0000"/>
              </a:solidFill>
              <a:latin typeface="Tahoma"/>
              <a:ea typeface="Arial" charset="0"/>
              <a:cs typeface="Tahoma"/>
            </a:endParaRPr>
          </a:p>
          <a:p>
            <a:r>
              <a:rPr lang="fr-FR" sz="2000" b="1" dirty="0">
                <a:solidFill>
                  <a:srgbClr val="000090"/>
                </a:solidFill>
                <a:latin typeface="Tahoma"/>
                <a:ea typeface="Arial" charset="0"/>
                <a:cs typeface="Tahoma"/>
              </a:rPr>
              <a:t> Electron/proton/ions ~ok mais aussi</a:t>
            </a:r>
            <a:r>
              <a:rPr lang="fr-FR" sz="2000" b="1" dirty="0" smtClean="0">
                <a:solidFill>
                  <a:srgbClr val="000090"/>
                </a:solidFill>
                <a:latin typeface="Tahoma"/>
                <a:ea typeface="Arial" charset="0"/>
                <a:cs typeface="Tahoma"/>
              </a:rPr>
              <a:t> </a:t>
            </a:r>
          </a:p>
          <a:p>
            <a:r>
              <a:rPr lang="fr-FR" sz="2000" b="1" dirty="0" smtClean="0">
                <a:solidFill>
                  <a:srgbClr val="000090"/>
                </a:solidFill>
                <a:latin typeface="Tahoma"/>
                <a:ea typeface="Arial" charset="0"/>
                <a:cs typeface="Tahoma"/>
              </a:rPr>
              <a:t> parfois des </a:t>
            </a:r>
            <a:r>
              <a:rPr lang="fr-FR" sz="2000" b="1" dirty="0">
                <a:solidFill>
                  <a:srgbClr val="000090"/>
                </a:solidFill>
                <a:latin typeface="Tahoma"/>
                <a:ea typeface="Arial" charset="0"/>
                <a:cs typeface="Tahoma"/>
              </a:rPr>
              <a:t>antiparticules </a:t>
            </a:r>
            <a:r>
              <a:rPr lang="fr-FR" sz="2000" b="1" dirty="0" smtClean="0">
                <a:solidFill>
                  <a:srgbClr val="000090"/>
                </a:solidFill>
                <a:latin typeface="Tahoma"/>
                <a:ea typeface="Arial" charset="0"/>
                <a:cs typeface="Tahoma"/>
              </a:rPr>
              <a:t/>
            </a:r>
            <a:br>
              <a:rPr lang="fr-FR" sz="2000" b="1" dirty="0" smtClean="0">
                <a:solidFill>
                  <a:srgbClr val="000090"/>
                </a:solidFill>
                <a:latin typeface="Tahoma"/>
                <a:ea typeface="Arial" charset="0"/>
                <a:cs typeface="Tahoma"/>
              </a:rPr>
            </a:br>
            <a:r>
              <a:rPr lang="fr-FR" sz="2000" b="1" dirty="0" smtClean="0">
                <a:solidFill>
                  <a:srgbClr val="000090"/>
                </a:solidFill>
                <a:latin typeface="Tahoma"/>
                <a:ea typeface="Arial" charset="0"/>
                <a:cs typeface="Tahoma"/>
              </a:rPr>
              <a:t>(positon (=anti </a:t>
            </a:r>
            <a:r>
              <a:rPr lang="fr-FR" sz="2000" b="1" dirty="0" err="1" smtClean="0">
                <a:solidFill>
                  <a:srgbClr val="000090"/>
                </a:solidFill>
                <a:latin typeface="Tahoma"/>
                <a:ea typeface="Arial" charset="0"/>
                <a:cs typeface="Tahoma"/>
              </a:rPr>
              <a:t>electron</a:t>
            </a:r>
            <a:r>
              <a:rPr lang="fr-FR" sz="2000" b="1" dirty="0" smtClean="0">
                <a:solidFill>
                  <a:srgbClr val="000090"/>
                </a:solidFill>
                <a:latin typeface="Tahoma"/>
                <a:ea typeface="Arial" charset="0"/>
                <a:cs typeface="Tahoma"/>
              </a:rPr>
              <a:t>), antiproton</a:t>
            </a:r>
            <a:r>
              <a:rPr lang="fr-FR" sz="2000" b="1" dirty="0">
                <a:solidFill>
                  <a:srgbClr val="000090"/>
                </a:solidFill>
                <a:latin typeface="Tahoma"/>
                <a:ea typeface="Arial" charset="0"/>
                <a:cs typeface="Tahoma"/>
              </a:rPr>
              <a:t>) </a:t>
            </a:r>
            <a:endParaRPr lang="fr-FR" sz="2000" b="1" dirty="0" smtClean="0">
              <a:solidFill>
                <a:srgbClr val="000090"/>
              </a:solidFill>
              <a:latin typeface="Tahoma"/>
              <a:ea typeface="Arial" charset="0"/>
              <a:cs typeface="Tahoma"/>
            </a:endParaRPr>
          </a:p>
          <a:p>
            <a:endParaRPr lang="fr-FR" sz="2000" b="1" dirty="0" smtClean="0">
              <a:latin typeface="Tahoma"/>
              <a:ea typeface="Arial" charset="0"/>
              <a:cs typeface="Tahoma"/>
            </a:endParaRPr>
          </a:p>
          <a:p>
            <a:endParaRPr lang="fr-FR" sz="2000" b="1" dirty="0">
              <a:latin typeface="Tahoma"/>
              <a:ea typeface="Arial" charset="0"/>
              <a:cs typeface="Tahoma"/>
            </a:endParaRPr>
          </a:p>
          <a:p>
            <a:r>
              <a:rPr lang="fr-FR" sz="2000" b="1" dirty="0">
                <a:solidFill>
                  <a:srgbClr val="000090"/>
                </a:solidFill>
                <a:latin typeface="Tahoma"/>
                <a:ea typeface="Arial" charset="0"/>
                <a:cs typeface="Tahoma"/>
              </a:rPr>
              <a:t>2) Champ électrique intense pour accélérer</a:t>
            </a:r>
          </a:p>
          <a:p>
            <a:r>
              <a:rPr lang="fr-FR" sz="2000" b="1" dirty="0">
                <a:solidFill>
                  <a:srgbClr val="000090"/>
                </a:solidFill>
                <a:latin typeface="Tahoma"/>
                <a:ea typeface="Arial" charset="0"/>
                <a:cs typeface="Tahoma"/>
              </a:rPr>
              <a:t>les particules : </a:t>
            </a:r>
            <a:r>
              <a:rPr lang="fr-FR" sz="2000" b="1" dirty="0">
                <a:solidFill>
                  <a:srgbClr val="FF0000"/>
                </a:solidFill>
                <a:latin typeface="Tahoma"/>
                <a:ea typeface="Arial" charset="0"/>
                <a:cs typeface="Tahoma"/>
              </a:rPr>
              <a:t>cavités </a:t>
            </a:r>
            <a:r>
              <a:rPr lang="fr-FR" sz="2000" b="1" dirty="0" smtClean="0">
                <a:solidFill>
                  <a:srgbClr val="FF0000"/>
                </a:solidFill>
                <a:latin typeface="Tahoma"/>
                <a:ea typeface="Arial" charset="0"/>
                <a:cs typeface="Tahoma"/>
              </a:rPr>
              <a:t>Radio Fréquence </a:t>
            </a:r>
            <a:endParaRPr lang="fr-FR" sz="2000" b="1" dirty="0">
              <a:solidFill>
                <a:srgbClr val="FF0000"/>
              </a:solidFill>
              <a:latin typeface="Tahoma"/>
              <a:ea typeface="Arial" charset="0"/>
              <a:cs typeface="Tahoma"/>
            </a:endParaRPr>
          </a:p>
          <a:p>
            <a:r>
              <a:rPr lang="fr-FR" sz="2000" b="1" dirty="0">
                <a:solidFill>
                  <a:srgbClr val="FF0000"/>
                </a:solidFill>
                <a:latin typeface="Tahoma"/>
                <a:ea typeface="Arial" charset="0"/>
                <a:cs typeface="Tahoma"/>
              </a:rPr>
              <a:t>Point le plus difficile d’un accélérateur avec </a:t>
            </a:r>
          </a:p>
          <a:p>
            <a:r>
              <a:rPr lang="fr-FR" sz="2000" b="1" dirty="0">
                <a:solidFill>
                  <a:srgbClr val="FF0000"/>
                </a:solidFill>
                <a:latin typeface="Tahoma"/>
                <a:ea typeface="Arial" charset="0"/>
                <a:cs typeface="Tahoma"/>
              </a:rPr>
              <a:t>électrons.</a:t>
            </a:r>
          </a:p>
          <a:p>
            <a:endParaRPr lang="fr-FR" sz="2000" b="1" dirty="0">
              <a:latin typeface="Tahoma"/>
              <a:ea typeface="Arial" charset="0"/>
              <a:cs typeface="Tahoma"/>
            </a:endParaRPr>
          </a:p>
          <a:p>
            <a:r>
              <a:rPr lang="fr-FR" sz="2000" b="1" dirty="0">
                <a:solidFill>
                  <a:srgbClr val="000090"/>
                </a:solidFill>
                <a:latin typeface="Tahoma"/>
                <a:ea typeface="Arial" charset="0"/>
                <a:cs typeface="Tahoma"/>
              </a:rPr>
              <a:t>3) Champ magnétique pour focaliser les faisceaux </a:t>
            </a:r>
          </a:p>
          <a:p>
            <a:r>
              <a:rPr lang="fr-FR" sz="2000" b="1" dirty="0">
                <a:solidFill>
                  <a:srgbClr val="000090"/>
                </a:solidFill>
                <a:latin typeface="Tahoma"/>
                <a:ea typeface="Arial" charset="0"/>
                <a:cs typeface="Tahoma"/>
              </a:rPr>
              <a:t>et/ou garder les particules sur une trajectoire </a:t>
            </a:r>
          </a:p>
          <a:p>
            <a:r>
              <a:rPr lang="fr-FR" sz="2000" b="1" dirty="0">
                <a:solidFill>
                  <a:srgbClr val="000090"/>
                </a:solidFill>
                <a:latin typeface="Tahoma"/>
                <a:ea typeface="Arial" charset="0"/>
                <a:cs typeface="Tahoma"/>
              </a:rPr>
              <a:t>circulaire  : </a:t>
            </a:r>
            <a:r>
              <a:rPr lang="fr-FR" sz="2000" b="1" dirty="0">
                <a:solidFill>
                  <a:srgbClr val="FF0000"/>
                </a:solidFill>
                <a:latin typeface="Tahoma"/>
                <a:ea typeface="Arial" charset="0"/>
                <a:cs typeface="Tahoma"/>
              </a:rPr>
              <a:t>aimants (supraconductivité)</a:t>
            </a:r>
          </a:p>
          <a:p>
            <a:r>
              <a:rPr lang="fr-FR" sz="2000" b="1" dirty="0">
                <a:latin typeface="Tahoma"/>
                <a:ea typeface="Arial" charset="0"/>
                <a:cs typeface="Tahoma"/>
              </a:rPr>
              <a:t> </a:t>
            </a:r>
          </a:p>
          <a:p>
            <a:endParaRPr lang="fr-FR" sz="2000" b="1" dirty="0">
              <a:solidFill>
                <a:srgbClr val="FF0000"/>
              </a:solidFill>
              <a:latin typeface="Tahoma"/>
              <a:cs typeface="Tahoma"/>
            </a:endParaRPr>
          </a:p>
          <a:p>
            <a:endParaRPr lang="fr-FR" sz="2000" b="1" dirty="0">
              <a:solidFill>
                <a:srgbClr val="FF0000"/>
              </a:solidFill>
              <a:latin typeface="Tahoma"/>
              <a:cs typeface="Tahoma"/>
            </a:endParaRPr>
          </a:p>
        </p:txBody>
      </p:sp>
      <p:pic>
        <p:nvPicPr>
          <p:cNvPr id="135175" name="Picture 4"/>
          <p:cNvPicPr>
            <a:picLocks noChangeAspect="1" noChangeArrowheads="1"/>
          </p:cNvPicPr>
          <p:nvPr/>
        </p:nvPicPr>
        <p:blipFill>
          <a:blip r:embed="rId3"/>
          <a:srcRect/>
          <a:stretch>
            <a:fillRect/>
          </a:stretch>
        </p:blipFill>
        <p:spPr bwMode="auto">
          <a:xfrm>
            <a:off x="5580063" y="1098550"/>
            <a:ext cx="3600450" cy="1898650"/>
          </a:xfrm>
          <a:prstGeom prst="rect">
            <a:avLst/>
          </a:prstGeom>
          <a:noFill/>
          <a:ln w="9525">
            <a:noFill/>
            <a:miter lim="800000"/>
            <a:headEnd/>
            <a:tailEnd/>
          </a:ln>
        </p:spPr>
      </p:pic>
      <p:sp>
        <p:nvSpPr>
          <p:cNvPr id="135176" name="ZoneTexte 7"/>
          <p:cNvSpPr txBox="1">
            <a:spLocks noChangeArrowheads="1"/>
          </p:cNvSpPr>
          <p:nvPr/>
        </p:nvSpPr>
        <p:spPr bwMode="auto">
          <a:xfrm>
            <a:off x="6065838" y="848463"/>
            <a:ext cx="2811825" cy="646331"/>
          </a:xfrm>
          <a:prstGeom prst="rect">
            <a:avLst/>
          </a:prstGeom>
          <a:solidFill>
            <a:schemeClr val="bg1"/>
          </a:solidFill>
          <a:ln w="9525">
            <a:noFill/>
            <a:miter lim="800000"/>
            <a:headEnd/>
            <a:tailEnd/>
          </a:ln>
        </p:spPr>
        <p:txBody>
          <a:bodyPr wrap="none">
            <a:prstTxWarp prst="textNoShape">
              <a:avLst/>
            </a:prstTxWarp>
            <a:spAutoFit/>
          </a:bodyPr>
          <a:lstStyle/>
          <a:p>
            <a:r>
              <a:rPr lang="fr-FR" sz="1800" b="1" dirty="0">
                <a:latin typeface="Tahoma"/>
                <a:ea typeface="Arial" charset="0"/>
                <a:cs typeface="Tahoma"/>
              </a:rPr>
              <a:t>Source du LHC proton </a:t>
            </a:r>
          </a:p>
          <a:p>
            <a:r>
              <a:rPr lang="fr-FR" sz="1800" b="1" dirty="0">
                <a:latin typeface="Tahoma"/>
                <a:ea typeface="Arial" charset="0"/>
                <a:cs typeface="Tahoma"/>
              </a:rPr>
              <a:t>à 4000 km/s en sortie</a:t>
            </a:r>
          </a:p>
        </p:txBody>
      </p:sp>
      <p:pic>
        <p:nvPicPr>
          <p:cNvPr id="135177" name="Picture 2"/>
          <p:cNvPicPr>
            <a:picLocks noChangeAspect="1" noChangeArrowheads="1"/>
          </p:cNvPicPr>
          <p:nvPr/>
        </p:nvPicPr>
        <p:blipFill>
          <a:blip r:embed="rId4"/>
          <a:srcRect/>
          <a:stretch>
            <a:fillRect/>
          </a:stretch>
        </p:blipFill>
        <p:spPr bwMode="auto">
          <a:xfrm>
            <a:off x="6659563" y="2938463"/>
            <a:ext cx="2449512" cy="3514725"/>
          </a:xfrm>
          <a:prstGeom prst="rect">
            <a:avLst/>
          </a:prstGeom>
          <a:noFill/>
          <a:ln w="9525">
            <a:noFill/>
            <a:miter lim="800000"/>
            <a:headEnd/>
            <a:tailEnd/>
          </a:ln>
        </p:spPr>
      </p:pic>
      <p:cxnSp>
        <p:nvCxnSpPr>
          <p:cNvPr id="135178" name="Connecteur droit avec flèche 10"/>
          <p:cNvCxnSpPr>
            <a:cxnSpLocks noChangeShapeType="1"/>
          </p:cNvCxnSpPr>
          <p:nvPr/>
        </p:nvCxnSpPr>
        <p:spPr bwMode="auto">
          <a:xfrm>
            <a:off x="5249333" y="3500438"/>
            <a:ext cx="1410230" cy="0"/>
          </a:xfrm>
          <a:prstGeom prst="straightConnector1">
            <a:avLst/>
          </a:prstGeom>
          <a:noFill/>
          <a:ln w="38100">
            <a:solidFill>
              <a:schemeClr val="tx1"/>
            </a:solidFill>
            <a:round/>
            <a:headEnd/>
            <a:tailEnd type="arrow" w="med" len="med"/>
          </a:ln>
        </p:spPr>
      </p:cxnSp>
      <p:pic>
        <p:nvPicPr>
          <p:cNvPr id="135179" name="Picture 88" descr="LHC4"/>
          <p:cNvPicPr>
            <a:picLocks noChangeAspect="1" noChangeArrowheads="1"/>
          </p:cNvPicPr>
          <p:nvPr/>
        </p:nvPicPr>
        <p:blipFill>
          <a:blip r:embed="rId5"/>
          <a:srcRect t="1808" b="1808"/>
          <a:stretch>
            <a:fillRect/>
          </a:stretch>
        </p:blipFill>
        <p:spPr bwMode="auto">
          <a:xfrm>
            <a:off x="4229100" y="5338763"/>
            <a:ext cx="2430463" cy="152717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752DBC4-3753-084B-A85A-391A694AE64B}" type="slidenum">
              <a:rPr lang="en-US" smtClean="0"/>
              <a:pPr/>
              <a:t>29</a:t>
            </a:fld>
            <a:r>
              <a:rPr lang="en-US" smtClean="0"/>
              <a:t>/41</a:t>
            </a:r>
            <a:endParaRPr lang="en-US" dirty="0" smtClean="0"/>
          </a:p>
        </p:txBody>
      </p:sp>
    </p:spTree>
    <p:extLst>
      <p:ext uri="{BB962C8B-B14F-4D97-AF65-F5344CB8AC3E}">
        <p14:creationId xmlns:p14="http://schemas.microsoft.com/office/powerpoint/2010/main" val="1575570741"/>
      </p:ext>
    </p:extLst>
  </p:cSld>
  <p:clrMapOvr>
    <a:masterClrMapping/>
  </p:clrMapOvr>
  <p:transition xmlns:p14="http://schemas.microsoft.com/office/powerpoint/2010/main" advClick="0">
    <p:random/>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218613" y="51620"/>
            <a:ext cx="8754921" cy="929455"/>
          </a:xfrm>
        </p:spPr>
        <p:txBody>
          <a:bodyPr>
            <a:normAutofit/>
          </a:bodyPr>
          <a:lstStyle/>
          <a:p>
            <a:pPr eaLnBrk="1" hangingPunct="1"/>
            <a:r>
              <a:rPr lang="fr-FR" dirty="0">
                <a:ea typeface="Arial" charset="0"/>
              </a:rPr>
              <a:t>Physique des particules </a:t>
            </a:r>
            <a:endParaRPr lang="en-GB" dirty="0">
              <a:ea typeface="Arial" charset="0"/>
            </a:endParaRPr>
          </a:p>
        </p:txBody>
      </p:sp>
      <p:sp>
        <p:nvSpPr>
          <p:cNvPr id="106500" name="Text Box 3"/>
          <p:cNvSpPr txBox="1">
            <a:spLocks noChangeArrowheads="1"/>
          </p:cNvSpPr>
          <p:nvPr/>
        </p:nvSpPr>
        <p:spPr bwMode="auto">
          <a:xfrm>
            <a:off x="517525" y="1489075"/>
            <a:ext cx="8093075" cy="457200"/>
          </a:xfrm>
          <a:prstGeom prst="rect">
            <a:avLst/>
          </a:prstGeom>
          <a:noFill/>
          <a:ln w="9525">
            <a:noFill/>
            <a:miter lim="800000"/>
            <a:headEnd/>
            <a:tailEnd/>
          </a:ln>
        </p:spPr>
        <p:txBody>
          <a:bodyPr>
            <a:prstTxWarp prst="textNoShape">
              <a:avLst/>
            </a:prstTxWarp>
            <a:spAutoFit/>
          </a:bodyPr>
          <a:lstStyle/>
          <a:p>
            <a:endParaRPr lang="fr-FR" sz="2400" b="0">
              <a:latin typeface="Times New Roman" charset="0"/>
            </a:endParaRPr>
          </a:p>
        </p:txBody>
      </p:sp>
      <p:sp>
        <p:nvSpPr>
          <p:cNvPr id="4101" name="Text Box 11"/>
          <p:cNvSpPr txBox="1">
            <a:spLocks noChangeArrowheads="1"/>
          </p:cNvSpPr>
          <p:nvPr/>
        </p:nvSpPr>
        <p:spPr bwMode="auto">
          <a:xfrm>
            <a:off x="0" y="981075"/>
            <a:ext cx="9134475" cy="5940088"/>
          </a:xfrm>
          <a:prstGeom prst="rect">
            <a:avLst/>
          </a:prstGeom>
          <a:noFill/>
          <a:ln w="9525">
            <a:noFill/>
            <a:miter lim="800000"/>
            <a:headEnd/>
            <a:tailEnd/>
          </a:ln>
        </p:spPr>
        <p:txBody>
          <a:bodyPr>
            <a:prstTxWarp prst="textNoShape">
              <a:avLst/>
            </a:prstTxWarp>
            <a:spAutoFit/>
          </a:bodyPr>
          <a:lstStyle/>
          <a:p>
            <a:r>
              <a:rPr lang="fr-FR" sz="2000" b="1" dirty="0">
                <a:latin typeface="Tahoma"/>
                <a:ea typeface="Arial" charset="0"/>
                <a:cs typeface="Tahoma"/>
              </a:rPr>
              <a:t>Vise à : </a:t>
            </a:r>
            <a:endParaRPr lang="fr-FR" sz="2000" b="1" dirty="0">
              <a:solidFill>
                <a:srgbClr val="00B050"/>
              </a:solidFill>
              <a:latin typeface="Tahoma"/>
              <a:ea typeface="Arial" charset="0"/>
              <a:cs typeface="Tahoma"/>
            </a:endParaRPr>
          </a:p>
          <a:p>
            <a:pPr>
              <a:buFontTx/>
              <a:buChar char="-"/>
            </a:pPr>
            <a:r>
              <a:rPr lang="fr-FR" sz="2000" b="1" dirty="0">
                <a:latin typeface="Tahoma"/>
                <a:ea typeface="Arial" charset="0"/>
                <a:cs typeface="Tahoma"/>
              </a:rPr>
              <a:t> Comprendre quels sont les constituants « élémentaires » de la matière et leurs origines/caractéristiques (masse)  </a:t>
            </a:r>
            <a:r>
              <a:rPr lang="fr-FR" sz="2000" b="1" dirty="0">
                <a:solidFill>
                  <a:schemeClr val="accent2"/>
                </a:solidFill>
                <a:latin typeface="Tahoma"/>
                <a:ea typeface="Arial" charset="0"/>
                <a:cs typeface="Tahoma"/>
              </a:rPr>
              <a:t>(du </a:t>
            </a:r>
            <a:r>
              <a:rPr lang="fr-FR" sz="2000" b="1" dirty="0" err="1">
                <a:solidFill>
                  <a:schemeClr val="accent2"/>
                </a:solidFill>
                <a:latin typeface="Tahoma"/>
                <a:ea typeface="Arial" charset="0"/>
                <a:cs typeface="Tahoma"/>
              </a:rPr>
              <a:t>Big</a:t>
            </a:r>
            <a:r>
              <a:rPr lang="fr-FR" sz="2000" b="1" dirty="0">
                <a:solidFill>
                  <a:schemeClr val="accent2"/>
                </a:solidFill>
                <a:latin typeface="Tahoma"/>
                <a:ea typeface="Arial" charset="0"/>
                <a:cs typeface="Tahoma"/>
              </a:rPr>
              <a:t> Bang à nos jours)  </a:t>
            </a:r>
          </a:p>
          <a:p>
            <a:endParaRPr lang="fr-FR" sz="2000" b="1" dirty="0" smtClean="0">
              <a:latin typeface="Tahoma"/>
              <a:ea typeface="Arial" charset="0"/>
              <a:cs typeface="Tahoma"/>
            </a:endParaRPr>
          </a:p>
          <a:p>
            <a:pPr>
              <a:buFontTx/>
              <a:buChar char="-"/>
            </a:pPr>
            <a:r>
              <a:rPr lang="fr-FR" sz="2000" b="1" dirty="0" smtClean="0">
                <a:latin typeface="Tahoma"/>
                <a:ea typeface="Arial" charset="0"/>
                <a:cs typeface="Tahoma"/>
              </a:rPr>
              <a:t> Décrire </a:t>
            </a:r>
            <a:r>
              <a:rPr lang="fr-FR" sz="2000" b="1" dirty="0">
                <a:latin typeface="Tahoma"/>
                <a:ea typeface="Arial" charset="0"/>
                <a:cs typeface="Tahoma"/>
              </a:rPr>
              <a:t>(ou découvrir) les interactions entre ces particules élémentaires </a:t>
            </a:r>
          </a:p>
          <a:p>
            <a:endParaRPr lang="fr-FR" sz="2000" b="1" dirty="0">
              <a:latin typeface="Tahoma"/>
              <a:ea typeface="Arial" charset="0"/>
              <a:cs typeface="Tahoma"/>
            </a:endParaRPr>
          </a:p>
          <a:p>
            <a:r>
              <a:rPr lang="fr-FR" sz="2000" b="1" dirty="0">
                <a:latin typeface="Tahoma"/>
                <a:ea typeface="Arial" charset="0"/>
                <a:cs typeface="Tahoma"/>
              </a:rPr>
              <a:t>Discipline qui a vu le jour il y environ 1 siècle avec l’avènement de la théorie de la </a:t>
            </a:r>
            <a:r>
              <a:rPr lang="fr-FR" sz="2000" b="1" dirty="0">
                <a:solidFill>
                  <a:schemeClr val="accent2"/>
                </a:solidFill>
                <a:latin typeface="Tahoma"/>
                <a:ea typeface="Arial" charset="0"/>
                <a:cs typeface="Tahoma"/>
              </a:rPr>
              <a:t>relativité restreinte </a:t>
            </a:r>
            <a:r>
              <a:rPr lang="fr-FR" sz="2000" b="1" dirty="0">
                <a:latin typeface="Tahoma"/>
                <a:ea typeface="Arial" charset="0"/>
                <a:cs typeface="Tahoma"/>
              </a:rPr>
              <a:t>(Einstein 1905) et de la </a:t>
            </a:r>
            <a:r>
              <a:rPr lang="fr-FR" sz="2000" b="1" dirty="0">
                <a:solidFill>
                  <a:schemeClr val="accent2"/>
                </a:solidFill>
                <a:latin typeface="Tahoma"/>
                <a:ea typeface="Arial" charset="0"/>
                <a:cs typeface="Tahoma"/>
              </a:rPr>
              <a:t>mécanique quantique  </a:t>
            </a:r>
            <a:r>
              <a:rPr lang="fr-FR" sz="2000" b="1" dirty="0">
                <a:latin typeface="Tahoma"/>
                <a:ea typeface="Arial" charset="0"/>
                <a:cs typeface="Tahoma"/>
              </a:rPr>
              <a:t>(Planck) </a:t>
            </a:r>
            <a:r>
              <a:rPr lang="fr-FR" sz="2000" b="1" dirty="0" err="1">
                <a:solidFill>
                  <a:srgbClr val="00B050"/>
                </a:solidFill>
                <a:latin typeface="Tahoma"/>
                <a:ea typeface="Arial" charset="0"/>
                <a:cs typeface="Tahoma"/>
                <a:sym typeface="Wingdings" charset="2"/>
              </a:rPr>
              <a:t></a:t>
            </a:r>
            <a:r>
              <a:rPr lang="fr-FR" sz="2000" b="1" dirty="0">
                <a:solidFill>
                  <a:srgbClr val="00B050"/>
                </a:solidFill>
                <a:latin typeface="Tahoma"/>
                <a:ea typeface="Arial" charset="0"/>
                <a:cs typeface="Tahoma"/>
                <a:sym typeface="Wingdings" charset="2"/>
              </a:rPr>
              <a:t> Théorie quantique des champs </a:t>
            </a:r>
            <a:endParaRPr lang="fr-FR" sz="2000" b="1" dirty="0">
              <a:solidFill>
                <a:srgbClr val="00B050"/>
              </a:solidFill>
              <a:latin typeface="Tahoma"/>
              <a:ea typeface="Arial" charset="0"/>
              <a:cs typeface="Tahoma"/>
            </a:endParaRPr>
          </a:p>
          <a:p>
            <a:endParaRPr lang="fr-FR" sz="2000" b="1" dirty="0">
              <a:latin typeface="Tahoma"/>
              <a:ea typeface="Arial" charset="0"/>
              <a:cs typeface="Tahoma"/>
            </a:endParaRPr>
          </a:p>
          <a:p>
            <a:r>
              <a:rPr lang="fr-FR" sz="2000" b="1" dirty="0">
                <a:latin typeface="Tahoma"/>
                <a:ea typeface="Arial" charset="0"/>
                <a:cs typeface="Tahoma"/>
              </a:rPr>
              <a:t>Expérimentalement deux grandes périodes : </a:t>
            </a:r>
          </a:p>
          <a:p>
            <a:pPr>
              <a:buFontTx/>
              <a:buChar char="-"/>
            </a:pPr>
            <a:r>
              <a:rPr lang="fr-FR" sz="2000" b="1" dirty="0">
                <a:latin typeface="Tahoma"/>
                <a:ea typeface="Arial" charset="0"/>
                <a:cs typeface="Tahoma"/>
              </a:rPr>
              <a:t> Utilisation des rayons cosmiques </a:t>
            </a:r>
            <a:r>
              <a:rPr lang="fr-FR" sz="2000" b="1" dirty="0" err="1">
                <a:latin typeface="Tahoma"/>
                <a:ea typeface="Arial" charset="0"/>
                <a:cs typeface="Tahoma"/>
                <a:sym typeface="Wingdings" charset="2"/>
              </a:rPr>
              <a:t></a:t>
            </a:r>
            <a:r>
              <a:rPr lang="fr-FR" sz="2000" b="1" dirty="0">
                <a:latin typeface="Tahoma"/>
                <a:ea typeface="Arial" charset="0"/>
                <a:cs typeface="Tahoma"/>
                <a:sym typeface="Wingdings" charset="2"/>
              </a:rPr>
              <a:t> 1950-1960</a:t>
            </a:r>
          </a:p>
          <a:p>
            <a:pPr>
              <a:buFontTx/>
              <a:buChar char="-"/>
            </a:pPr>
            <a:r>
              <a:rPr lang="fr-FR" sz="2000" b="1" dirty="0">
                <a:latin typeface="Tahoma"/>
                <a:ea typeface="Arial" charset="0"/>
                <a:cs typeface="Tahoma"/>
                <a:sym typeface="Wingdings" charset="2"/>
              </a:rPr>
              <a:t> Production de particules avec des accélérateurs 1960 aujourd’hui</a:t>
            </a:r>
          </a:p>
          <a:p>
            <a:pPr>
              <a:buFontTx/>
              <a:buChar char="-"/>
            </a:pPr>
            <a:endParaRPr lang="fr-FR" sz="2000" b="1" dirty="0">
              <a:latin typeface="Tahoma"/>
              <a:ea typeface="Arial" charset="0"/>
              <a:cs typeface="Tahoma"/>
              <a:sym typeface="Wingdings" charset="2"/>
            </a:endParaRPr>
          </a:p>
          <a:p>
            <a:r>
              <a:rPr lang="fr-FR" sz="2000" b="1" dirty="0">
                <a:solidFill>
                  <a:srgbClr val="2D2DB9"/>
                </a:solidFill>
                <a:latin typeface="Tahoma"/>
                <a:ea typeface="Arial" charset="0"/>
                <a:cs typeface="Tahoma"/>
                <a:sym typeface="Wingdings" charset="2"/>
              </a:rPr>
              <a:t>Succession de découvertes expérimentales et prédictions/avancement théorique </a:t>
            </a:r>
          </a:p>
          <a:p>
            <a:endParaRPr lang="fr-FR" sz="2000" b="1" dirty="0">
              <a:latin typeface="Tahoma"/>
              <a:cs typeface="Tahoma"/>
            </a:endParaRPr>
          </a:p>
        </p:txBody>
      </p:sp>
      <p:sp>
        <p:nvSpPr>
          <p:cNvPr id="4" name="Slide Number Placeholder 3"/>
          <p:cNvSpPr>
            <a:spLocks noGrp="1"/>
          </p:cNvSpPr>
          <p:nvPr>
            <p:ph type="sldNum" sz="quarter" idx="12"/>
          </p:nvPr>
        </p:nvSpPr>
        <p:spPr/>
        <p:txBody>
          <a:bodyPr/>
          <a:lstStyle/>
          <a:p>
            <a:fld id="{D752DBC4-3753-084B-A85A-391A694AE64B}" type="slidenum">
              <a:rPr lang="en-US" smtClean="0"/>
              <a:pPr/>
              <a:t>3</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7" name="Rectangle 3"/>
          <p:cNvSpPr>
            <a:spLocks noGrp="1" noChangeArrowheads="1"/>
          </p:cNvSpPr>
          <p:nvPr>
            <p:ph type="title"/>
          </p:nvPr>
        </p:nvSpPr>
        <p:spPr>
          <a:xfrm>
            <a:off x="228600" y="41970"/>
            <a:ext cx="8686800" cy="1066800"/>
          </a:xfrm>
        </p:spPr>
        <p:txBody>
          <a:bodyPr>
            <a:normAutofit/>
          </a:bodyPr>
          <a:lstStyle/>
          <a:p>
            <a:pPr>
              <a:defRPr/>
            </a:pPr>
            <a:r>
              <a:rPr lang="fr-FR" dirty="0" smtClean="0"/>
              <a:t> LHC      </a:t>
            </a:r>
            <a:endParaRPr lang="fr-FR" dirty="0"/>
          </a:p>
        </p:txBody>
      </p:sp>
      <p:pic>
        <p:nvPicPr>
          <p:cNvPr id="145411" name="Picture 2"/>
          <p:cNvPicPr>
            <a:picLocks noChangeAspect="1" noChangeArrowheads="1"/>
          </p:cNvPicPr>
          <p:nvPr/>
        </p:nvPicPr>
        <p:blipFill>
          <a:blip r:embed="rId3"/>
          <a:srcRect/>
          <a:stretch>
            <a:fillRect/>
          </a:stretch>
        </p:blipFill>
        <p:spPr bwMode="auto">
          <a:xfrm>
            <a:off x="34925" y="1052513"/>
            <a:ext cx="4448175" cy="2724150"/>
          </a:xfrm>
          <a:prstGeom prst="rect">
            <a:avLst/>
          </a:prstGeom>
          <a:noFill/>
          <a:ln w="9525">
            <a:noFill/>
            <a:miter lim="800000"/>
            <a:headEnd/>
            <a:tailEnd/>
          </a:ln>
        </p:spPr>
      </p:pic>
      <p:pic>
        <p:nvPicPr>
          <p:cNvPr id="145412" name="Picture 5"/>
          <p:cNvPicPr>
            <a:picLocks noChangeAspect="1" noChangeArrowheads="1"/>
          </p:cNvPicPr>
          <p:nvPr/>
        </p:nvPicPr>
        <p:blipFill>
          <a:blip r:embed="rId4"/>
          <a:srcRect/>
          <a:stretch>
            <a:fillRect/>
          </a:stretch>
        </p:blipFill>
        <p:spPr bwMode="auto">
          <a:xfrm>
            <a:off x="4500563" y="1052513"/>
            <a:ext cx="4616450" cy="3046412"/>
          </a:xfrm>
          <a:prstGeom prst="rect">
            <a:avLst/>
          </a:prstGeom>
          <a:noFill/>
          <a:ln w="9525">
            <a:noFill/>
            <a:miter lim="800000"/>
            <a:headEnd/>
            <a:tailEnd/>
          </a:ln>
        </p:spPr>
      </p:pic>
      <p:pic>
        <p:nvPicPr>
          <p:cNvPr id="145413" name="Picture 4"/>
          <p:cNvPicPr>
            <a:picLocks noChangeAspect="1" noChangeArrowheads="1"/>
          </p:cNvPicPr>
          <p:nvPr/>
        </p:nvPicPr>
        <p:blipFill>
          <a:blip r:embed="rId5"/>
          <a:srcRect/>
          <a:stretch>
            <a:fillRect/>
          </a:stretch>
        </p:blipFill>
        <p:spPr bwMode="auto">
          <a:xfrm>
            <a:off x="-36513" y="3803650"/>
            <a:ext cx="4537076" cy="3081338"/>
          </a:xfrm>
          <a:prstGeom prst="rect">
            <a:avLst/>
          </a:prstGeom>
          <a:noFill/>
          <a:ln w="9525">
            <a:noFill/>
            <a:miter lim="800000"/>
            <a:headEnd/>
            <a:tailEnd/>
          </a:ln>
        </p:spPr>
      </p:pic>
      <p:pic>
        <p:nvPicPr>
          <p:cNvPr id="145414" name="Picture 3"/>
          <p:cNvPicPr>
            <a:picLocks noChangeAspect="1" noChangeArrowheads="1"/>
          </p:cNvPicPr>
          <p:nvPr/>
        </p:nvPicPr>
        <p:blipFill>
          <a:blip r:embed="rId6"/>
          <a:srcRect/>
          <a:stretch>
            <a:fillRect/>
          </a:stretch>
        </p:blipFill>
        <p:spPr bwMode="auto">
          <a:xfrm>
            <a:off x="4572000" y="3860800"/>
            <a:ext cx="4449763" cy="295275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752DBC4-3753-084B-A85A-391A694AE64B}" type="slidenum">
              <a:rPr lang="en-US" smtClean="0"/>
              <a:pPr/>
              <a:t>30</a:t>
            </a:fld>
            <a:r>
              <a:rPr lang="en-US" smtClean="0"/>
              <a:t>/41</a:t>
            </a:r>
            <a:endParaRPr lang="en-US" dirty="0" smtClean="0"/>
          </a:p>
        </p:txBody>
      </p:sp>
    </p:spTree>
    <p:extLst>
      <p:ext uri="{BB962C8B-B14F-4D97-AF65-F5344CB8AC3E}">
        <p14:creationId xmlns:p14="http://schemas.microsoft.com/office/powerpoint/2010/main" val="423699756"/>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222250" y="379413"/>
            <a:ext cx="8404225" cy="419100"/>
          </a:xfrm>
        </p:spPr>
        <p:txBody>
          <a:bodyPr>
            <a:normAutofit fontScale="90000"/>
          </a:bodyPr>
          <a:lstStyle/>
          <a:p>
            <a:pPr eaLnBrk="1" hangingPunct="1"/>
            <a:r>
              <a:rPr lang="en-GB"/>
              <a:t>Le LHC</a:t>
            </a:r>
          </a:p>
        </p:txBody>
      </p:sp>
      <p:sp>
        <p:nvSpPr>
          <p:cNvPr id="17412" name="Text Box 3"/>
          <p:cNvSpPr txBox="1">
            <a:spLocks noChangeArrowheads="1"/>
          </p:cNvSpPr>
          <p:nvPr/>
        </p:nvSpPr>
        <p:spPr bwMode="auto">
          <a:xfrm>
            <a:off x="7319963" y="1530350"/>
            <a:ext cx="173037" cy="519113"/>
          </a:xfrm>
          <a:prstGeom prst="rect">
            <a:avLst/>
          </a:prstGeom>
          <a:noFill/>
          <a:ln w="9525">
            <a:noFill/>
            <a:miter lim="800000"/>
            <a:headEnd/>
            <a:tailEnd/>
          </a:ln>
        </p:spPr>
        <p:txBody>
          <a:bodyPr wrap="none">
            <a:prstTxWarp prst="textNoShape">
              <a:avLst/>
            </a:prstTxWarp>
            <a:spAutoFit/>
          </a:bodyPr>
          <a:lstStyle/>
          <a:p>
            <a:endParaRPr lang="en-GB" sz="2800">
              <a:latin typeface="Helvetica" charset="0"/>
            </a:endParaRPr>
          </a:p>
        </p:txBody>
      </p:sp>
      <p:pic>
        <p:nvPicPr>
          <p:cNvPr id="17413" name="Picture 4" descr="lep-lhc"/>
          <p:cNvPicPr>
            <a:picLocks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grpSp>
        <p:nvGrpSpPr>
          <p:cNvPr id="2" name="Group 5"/>
          <p:cNvGrpSpPr>
            <a:grpSpLocks/>
          </p:cNvGrpSpPr>
          <p:nvPr/>
        </p:nvGrpSpPr>
        <p:grpSpPr bwMode="auto">
          <a:xfrm>
            <a:off x="246063" y="1524000"/>
            <a:ext cx="2863953" cy="2525713"/>
            <a:chOff x="550" y="960"/>
            <a:chExt cx="1930" cy="1591"/>
          </a:xfrm>
        </p:grpSpPr>
        <p:pic>
          <p:nvPicPr>
            <p:cNvPr id="71686" name="Picture 6"/>
            <p:cNvPicPr>
              <a:picLocks noChangeAspect="1" noChangeArrowheads="1"/>
            </p:cNvPicPr>
            <p:nvPr/>
          </p:nvPicPr>
          <p:blipFill>
            <a:blip r:embed="rId4"/>
            <a:srcRect/>
            <a:stretch>
              <a:fillRect/>
            </a:stretch>
          </p:blipFill>
          <p:spPr bwMode="auto">
            <a:xfrm>
              <a:off x="672" y="1344"/>
              <a:ext cx="1667" cy="1207"/>
            </a:xfrm>
            <a:prstGeom prst="rect">
              <a:avLst/>
            </a:prstGeom>
            <a:noFill/>
            <a:ln w="9525">
              <a:solidFill>
                <a:srgbClr val="000000"/>
              </a:solidFill>
              <a:miter lim="800000"/>
              <a:headEnd/>
              <a:tailEnd/>
            </a:ln>
            <a:effectLst>
              <a:outerShdw blurRad="63500" dist="38099" dir="2700000" algn="ctr" rotWithShape="0">
                <a:srgbClr val="000000">
                  <a:alpha val="74998"/>
                </a:srgbClr>
              </a:outerShdw>
            </a:effectLst>
          </p:spPr>
        </p:pic>
        <p:sp>
          <p:nvSpPr>
            <p:cNvPr id="17449" name="Rectangle 7"/>
            <p:cNvSpPr>
              <a:spLocks noChangeArrowheads="1"/>
            </p:cNvSpPr>
            <p:nvPr/>
          </p:nvSpPr>
          <p:spPr bwMode="auto">
            <a:xfrm>
              <a:off x="550" y="960"/>
              <a:ext cx="1930" cy="368"/>
            </a:xfrm>
            <a:prstGeom prst="rect">
              <a:avLst/>
            </a:prstGeom>
            <a:solidFill>
              <a:schemeClr val="bg1">
                <a:alpha val="70195"/>
              </a:schemeClr>
            </a:solidFill>
            <a:ln w="9525">
              <a:noFill/>
              <a:miter lim="800000"/>
              <a:headEnd/>
              <a:tailEnd/>
            </a:ln>
          </p:spPr>
          <p:txBody>
            <a:bodyPr wrap="none">
              <a:prstTxWarp prst="textNoShape">
                <a:avLst/>
              </a:prstTxWarp>
              <a:spAutoFit/>
            </a:bodyPr>
            <a:lstStyle/>
            <a:p>
              <a:pPr algn="ctr"/>
              <a:r>
                <a:rPr lang="en-US" sz="1600" dirty="0">
                  <a:solidFill>
                    <a:schemeClr val="tx2"/>
                  </a:solidFill>
                  <a:latin typeface="Arial" charset="0"/>
                  <a:ea typeface="ＭＳ Ｐゴシック" charset="-128"/>
                  <a:cs typeface="ＭＳ Ｐゴシック" charset="-128"/>
                </a:rPr>
                <a:t>LHC : </a:t>
              </a:r>
              <a:r>
                <a:rPr lang="en-US" sz="1600" dirty="0" smtClean="0">
                  <a:solidFill>
                    <a:schemeClr val="tx2"/>
                  </a:solidFill>
                  <a:latin typeface="Arial" charset="0"/>
                  <a:ea typeface="ＭＳ Ｐゴシック" charset="-128"/>
                  <a:cs typeface="ＭＳ Ｐゴシック" charset="-128"/>
                </a:rPr>
                <a:t>28 </a:t>
              </a:r>
              <a:r>
                <a:rPr lang="en-US" sz="1600" dirty="0">
                  <a:solidFill>
                    <a:schemeClr val="tx2"/>
                  </a:solidFill>
                  <a:latin typeface="Arial" charset="0"/>
                  <a:ea typeface="ＭＳ Ｐゴシック" charset="-128"/>
                  <a:cs typeface="ＭＳ Ｐゴシック" charset="-128"/>
                </a:rPr>
                <a:t>km (7km en Suisse)</a:t>
              </a:r>
            </a:p>
            <a:p>
              <a:pPr algn="ctr"/>
              <a:r>
                <a:rPr lang="en-US" sz="1600" dirty="0">
                  <a:solidFill>
                    <a:schemeClr val="tx2"/>
                  </a:solidFill>
                  <a:latin typeface="Arial" charset="0"/>
                  <a:ea typeface="ＭＳ Ｐゴシック" charset="-128"/>
                  <a:cs typeface="ＭＳ Ｐゴシック" charset="-128"/>
                </a:rPr>
                <a:t>100m sous </a:t>
              </a:r>
              <a:r>
                <a:rPr lang="en-US" sz="1600" dirty="0" err="1">
                  <a:solidFill>
                    <a:schemeClr val="tx2"/>
                  </a:solidFill>
                  <a:latin typeface="Arial" charset="0"/>
                  <a:ea typeface="ＭＳ Ｐゴシック" charset="-128"/>
                  <a:cs typeface="ＭＳ Ｐゴシック" charset="-128"/>
                </a:rPr>
                <a:t>terre</a:t>
              </a:r>
              <a:endParaRPr lang="en-US" dirty="0">
                <a:latin typeface="Arial" charset="0"/>
                <a:ea typeface="ＭＳ Ｐゴシック" charset="-128"/>
                <a:cs typeface="ＭＳ Ｐゴシック" charset="-128"/>
              </a:endParaRPr>
            </a:p>
          </p:txBody>
        </p:sp>
      </p:grpSp>
      <p:sp>
        <p:nvSpPr>
          <p:cNvPr id="17415" name="Rectangle 8"/>
          <p:cNvSpPr>
            <a:spLocks noChangeArrowheads="1"/>
          </p:cNvSpPr>
          <p:nvPr/>
        </p:nvSpPr>
        <p:spPr bwMode="auto">
          <a:xfrm>
            <a:off x="-1146175" y="5467350"/>
            <a:ext cx="171450" cy="519113"/>
          </a:xfrm>
          <a:prstGeom prst="rect">
            <a:avLst/>
          </a:prstGeom>
          <a:noFill/>
          <a:ln w="9525">
            <a:noFill/>
            <a:miter lim="800000"/>
            <a:headEnd/>
            <a:tailEnd/>
          </a:ln>
        </p:spPr>
        <p:txBody>
          <a:bodyPr wrap="none">
            <a:prstTxWarp prst="textNoShape">
              <a:avLst/>
            </a:prstTxWarp>
            <a:spAutoFit/>
          </a:bodyPr>
          <a:lstStyle/>
          <a:p>
            <a:pPr>
              <a:buSzPct val="200000"/>
            </a:pPr>
            <a:endParaRPr lang="en-GB" sz="2800">
              <a:latin typeface="Helvetica" charset="0"/>
            </a:endParaRPr>
          </a:p>
        </p:txBody>
      </p:sp>
      <p:pic>
        <p:nvPicPr>
          <p:cNvPr id="71689" name="Picture 9"/>
          <p:cNvPicPr>
            <a:picLocks noChangeAspect="1" noChangeArrowheads="1"/>
          </p:cNvPicPr>
          <p:nvPr/>
        </p:nvPicPr>
        <p:blipFill>
          <a:blip r:embed="rId5"/>
          <a:srcRect/>
          <a:stretch>
            <a:fillRect/>
          </a:stretch>
        </p:blipFill>
        <p:spPr bwMode="auto">
          <a:xfrm>
            <a:off x="5697538" y="2378075"/>
            <a:ext cx="2635250" cy="1962150"/>
          </a:xfrm>
          <a:prstGeom prst="rect">
            <a:avLst/>
          </a:prstGeom>
          <a:noFill/>
          <a:effectLst>
            <a:outerShdw blurRad="63500" dist="38099" dir="2700000" algn="ctr" rotWithShape="0">
              <a:srgbClr val="000000">
                <a:alpha val="74998"/>
              </a:srgbClr>
            </a:outerShdw>
          </a:effectLst>
        </p:spPr>
      </p:pic>
      <p:sp>
        <p:nvSpPr>
          <p:cNvPr id="71690" name="Freeform 10"/>
          <p:cNvSpPr>
            <a:spLocks/>
          </p:cNvSpPr>
          <p:nvPr/>
        </p:nvSpPr>
        <p:spPr bwMode="auto">
          <a:xfrm>
            <a:off x="2847975" y="4572000"/>
            <a:ext cx="357188" cy="304800"/>
          </a:xfrm>
          <a:custGeom>
            <a:avLst/>
            <a:gdLst/>
            <a:ahLst/>
            <a:cxnLst>
              <a:cxn ang="0">
                <a:pos x="245" y="0"/>
              </a:cxn>
              <a:cxn ang="0">
                <a:pos x="0" y="187"/>
              </a:cxn>
            </a:cxnLst>
            <a:rect l="0" t="0" r="r" b="b"/>
            <a:pathLst>
              <a:path w="245" h="187">
                <a:moveTo>
                  <a:pt x="245" y="0"/>
                </a:moveTo>
                <a:lnTo>
                  <a:pt x="0" y="187"/>
                </a:lnTo>
              </a:path>
            </a:pathLst>
          </a:custGeom>
          <a:noFill/>
          <a:ln w="38100" cmpd="sng">
            <a:solidFill>
              <a:schemeClr val="bg1">
                <a:alpha val="75000"/>
              </a:schemeClr>
            </a:solidFill>
            <a:round/>
            <a:headEnd type="none" w="med" len="med"/>
            <a:tailEnd type="triangle" w="med" len="me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fr-FR"/>
          </a:p>
        </p:txBody>
      </p:sp>
      <p:sp>
        <p:nvSpPr>
          <p:cNvPr id="71691" name="Freeform 11"/>
          <p:cNvSpPr>
            <a:spLocks/>
          </p:cNvSpPr>
          <p:nvPr/>
        </p:nvSpPr>
        <p:spPr bwMode="auto">
          <a:xfrm>
            <a:off x="5341938" y="3810000"/>
            <a:ext cx="355600" cy="254000"/>
          </a:xfrm>
          <a:custGeom>
            <a:avLst/>
            <a:gdLst/>
            <a:ahLst/>
            <a:cxnLst>
              <a:cxn ang="0">
                <a:pos x="213" y="0"/>
              </a:cxn>
              <a:cxn ang="0">
                <a:pos x="0" y="160"/>
              </a:cxn>
            </a:cxnLst>
            <a:rect l="0" t="0" r="r" b="b"/>
            <a:pathLst>
              <a:path w="213" h="160">
                <a:moveTo>
                  <a:pt x="213" y="0"/>
                </a:moveTo>
                <a:lnTo>
                  <a:pt x="0" y="160"/>
                </a:lnTo>
              </a:path>
            </a:pathLst>
          </a:custGeom>
          <a:noFill/>
          <a:ln w="38100" cmpd="sng">
            <a:solidFill>
              <a:schemeClr val="bg1">
                <a:alpha val="75000"/>
              </a:schemeClr>
            </a:solidFill>
            <a:round/>
            <a:headEnd type="triangle" w="med" len="med"/>
            <a:tailEnd type="none" w="med" len="me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fr-FR"/>
          </a:p>
        </p:txBody>
      </p:sp>
      <p:sp>
        <p:nvSpPr>
          <p:cNvPr id="71692" name="Rectangle 12"/>
          <p:cNvSpPr>
            <a:spLocks noChangeArrowheads="1"/>
          </p:cNvSpPr>
          <p:nvPr/>
        </p:nvSpPr>
        <p:spPr bwMode="auto">
          <a:xfrm>
            <a:off x="3205163" y="4038600"/>
            <a:ext cx="2278062" cy="641350"/>
          </a:xfrm>
          <a:prstGeom prst="rect">
            <a:avLst/>
          </a:prstGeom>
          <a:solidFill>
            <a:schemeClr val="bg1">
              <a:alpha val="78999"/>
            </a:schemeClr>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spAutoFit/>
          </a:bodyPr>
          <a:lstStyle/>
          <a:p>
            <a:pPr algn="ctr">
              <a:defRPr/>
            </a:pPr>
            <a:r>
              <a:rPr lang="en-US" sz="1800">
                <a:solidFill>
                  <a:schemeClr val="tx2"/>
                </a:solidFill>
                <a:latin typeface="Arial" charset="0"/>
                <a:ea typeface="ＭＳ Ｐゴシック" charset="-128"/>
                <a:cs typeface="ＭＳ Ｐゴシック" charset="-128"/>
              </a:rPr>
              <a:t>Exp. g</a:t>
            </a:r>
            <a:r>
              <a:rPr lang="en-US" altLang="ja-JP" sz="1800">
                <a:solidFill>
                  <a:schemeClr val="tx2"/>
                </a:solidFill>
                <a:latin typeface="Arial" charset="0"/>
                <a:ea typeface="ＭＳ Ｐゴシック" charset="-128"/>
                <a:cs typeface="ＭＳ Ｐゴシック" charset="-128"/>
              </a:rPr>
              <a:t>é</a:t>
            </a:r>
            <a:r>
              <a:rPr lang="en-US" sz="1800">
                <a:solidFill>
                  <a:schemeClr val="tx2"/>
                </a:solidFill>
                <a:latin typeface="Arial" charset="0"/>
                <a:ea typeface="ＭＳ Ｐゴシック" charset="-128"/>
                <a:cs typeface="ＭＳ Ｐゴシック" charset="-128"/>
              </a:rPr>
              <a:t>n</a:t>
            </a:r>
            <a:r>
              <a:rPr lang="en-US" altLang="ja-JP" sz="1800">
                <a:solidFill>
                  <a:schemeClr val="tx2"/>
                </a:solidFill>
                <a:latin typeface="Arial" charset="0"/>
                <a:ea typeface="ＭＳ Ｐゴシック" charset="-128"/>
                <a:cs typeface="ＭＳ Ｐゴシック" charset="-128"/>
              </a:rPr>
              <a:t>éralistes</a:t>
            </a:r>
            <a:r>
              <a:rPr lang="en-US" sz="1800">
                <a:solidFill>
                  <a:schemeClr val="tx2"/>
                </a:solidFill>
                <a:latin typeface="Arial" charset="0"/>
                <a:ea typeface="ＭＳ Ｐゴシック" charset="-128"/>
                <a:cs typeface="ＭＳ Ｐゴシック" charset="-128"/>
              </a:rPr>
              <a:t>,</a:t>
            </a:r>
            <a:br>
              <a:rPr lang="en-US" sz="1800">
                <a:solidFill>
                  <a:schemeClr val="tx2"/>
                </a:solidFill>
                <a:latin typeface="Arial" charset="0"/>
                <a:ea typeface="ＭＳ Ｐゴシック" charset="-128"/>
                <a:cs typeface="ＭＳ Ｐゴシック" charset="-128"/>
              </a:rPr>
            </a:br>
            <a:r>
              <a:rPr lang="en-US" sz="1800">
                <a:solidFill>
                  <a:schemeClr val="tx2"/>
                </a:solidFill>
                <a:latin typeface="Arial" charset="0"/>
                <a:ea typeface="ＭＳ Ｐゴシック" charset="-128"/>
                <a:cs typeface="ＭＳ Ｐゴシック" charset="-128"/>
              </a:rPr>
              <a:t>pp, ions lourds</a:t>
            </a:r>
            <a:endParaRPr lang="en-US" sz="2800">
              <a:latin typeface="Arial" charset="0"/>
              <a:ea typeface="ＭＳ Ｐゴシック" charset="-128"/>
              <a:cs typeface="ＭＳ Ｐゴシック" charset="-128"/>
            </a:endParaRPr>
          </a:p>
        </p:txBody>
      </p:sp>
      <p:grpSp>
        <p:nvGrpSpPr>
          <p:cNvPr id="3" name="Group 13"/>
          <p:cNvGrpSpPr>
            <a:grpSpLocks/>
          </p:cNvGrpSpPr>
          <p:nvPr/>
        </p:nvGrpSpPr>
        <p:grpSpPr bwMode="auto">
          <a:xfrm>
            <a:off x="76200" y="4648200"/>
            <a:ext cx="2919413" cy="2268538"/>
            <a:chOff x="576" y="2880"/>
            <a:chExt cx="1639" cy="1334"/>
          </a:xfrm>
        </p:grpSpPr>
        <p:sp>
          <p:nvSpPr>
            <p:cNvPr id="71694" name="Oval 14"/>
            <p:cNvSpPr>
              <a:spLocks noChangeArrowheads="1"/>
            </p:cNvSpPr>
            <p:nvPr/>
          </p:nvSpPr>
          <p:spPr bwMode="auto">
            <a:xfrm>
              <a:off x="768" y="2880"/>
              <a:ext cx="94" cy="71"/>
            </a:xfrm>
            <a:prstGeom prst="ellipse">
              <a:avLst/>
            </a:prstGeom>
            <a:solidFill>
              <a:schemeClr val="accent1"/>
            </a:solidFill>
            <a:ln w="9525">
              <a:solidFill>
                <a:schemeClr val="accent2"/>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fr-FR"/>
            </a:p>
          </p:txBody>
        </p:sp>
        <p:sp>
          <p:nvSpPr>
            <p:cNvPr id="71695" name="Line 15"/>
            <p:cNvSpPr>
              <a:spLocks noChangeShapeType="1"/>
            </p:cNvSpPr>
            <p:nvPr/>
          </p:nvSpPr>
          <p:spPr bwMode="auto">
            <a:xfrm flipV="1">
              <a:off x="624" y="2928"/>
              <a:ext cx="191" cy="145"/>
            </a:xfrm>
            <a:prstGeom prst="line">
              <a:avLst/>
            </a:prstGeom>
            <a:noFill/>
            <a:ln w="38100">
              <a:solidFill>
                <a:schemeClr val="bg1"/>
              </a:solidFill>
              <a:prstDash val="sysDot"/>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fr-FR"/>
            </a:p>
          </p:txBody>
        </p:sp>
        <p:sp>
          <p:nvSpPr>
            <p:cNvPr id="71696" name="Line 16"/>
            <p:cNvSpPr>
              <a:spLocks noChangeShapeType="1"/>
            </p:cNvSpPr>
            <p:nvPr/>
          </p:nvSpPr>
          <p:spPr bwMode="auto">
            <a:xfrm>
              <a:off x="864" y="2928"/>
              <a:ext cx="1344" cy="145"/>
            </a:xfrm>
            <a:prstGeom prst="line">
              <a:avLst/>
            </a:prstGeom>
            <a:noFill/>
            <a:ln w="38100">
              <a:solidFill>
                <a:schemeClr val="bg1"/>
              </a:solidFill>
              <a:prstDash val="sysDot"/>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fr-FR"/>
            </a:p>
          </p:txBody>
        </p:sp>
        <p:pic>
          <p:nvPicPr>
            <p:cNvPr id="71697" name="Picture 17"/>
            <p:cNvPicPr>
              <a:picLocks noChangeAspect="1" noChangeArrowheads="1"/>
            </p:cNvPicPr>
            <p:nvPr/>
          </p:nvPicPr>
          <p:blipFill>
            <a:blip r:embed="rId6"/>
            <a:srcRect/>
            <a:stretch>
              <a:fillRect/>
            </a:stretch>
          </p:blipFill>
          <p:spPr bwMode="auto">
            <a:xfrm>
              <a:off x="624" y="3072"/>
              <a:ext cx="1591" cy="1129"/>
            </a:xfrm>
            <a:prstGeom prst="rect">
              <a:avLst/>
            </a:prstGeom>
            <a:noFill/>
            <a:effectLst>
              <a:outerShdw blurRad="63500" dist="38099" dir="2700000" algn="ctr" rotWithShape="0">
                <a:srgbClr val="000000">
                  <a:alpha val="74998"/>
                </a:srgbClr>
              </a:outerShdw>
            </a:effectLst>
          </p:spPr>
        </p:pic>
        <p:sp>
          <p:nvSpPr>
            <p:cNvPr id="17446" name="Text Box 18"/>
            <p:cNvSpPr txBox="1">
              <a:spLocks noChangeArrowheads="1"/>
            </p:cNvSpPr>
            <p:nvPr/>
          </p:nvSpPr>
          <p:spPr bwMode="auto">
            <a:xfrm>
              <a:off x="576" y="3844"/>
              <a:ext cx="421" cy="234"/>
            </a:xfrm>
            <a:prstGeom prst="rect">
              <a:avLst/>
            </a:prstGeom>
            <a:noFill/>
            <a:ln w="9525">
              <a:noFill/>
              <a:miter lim="800000"/>
              <a:headEnd/>
              <a:tailEnd/>
            </a:ln>
          </p:spPr>
          <p:txBody>
            <a:bodyPr wrap="none">
              <a:prstTxWarp prst="textNoShape">
                <a:avLst/>
              </a:prstTxWarp>
              <a:spAutoFit/>
            </a:bodyPr>
            <a:lstStyle/>
            <a:p>
              <a:r>
                <a:rPr lang="de-CH" sz="2000" b="1">
                  <a:solidFill>
                    <a:srgbClr val="D70E3A"/>
                  </a:solidFill>
                  <a:latin typeface="Arial" charset="0"/>
                  <a:ea typeface="ＭＳ Ｐゴシック" charset="-128"/>
                  <a:cs typeface="ＭＳ Ｐゴシック" charset="-128"/>
                </a:rPr>
                <a:t>CMS</a:t>
              </a:r>
              <a:endParaRPr lang="de-CH" sz="2000" b="1">
                <a:solidFill>
                  <a:schemeClr val="accent2"/>
                </a:solidFill>
                <a:latin typeface="Tahoma" charset="0"/>
                <a:ea typeface="ＭＳ Ｐゴシック" charset="-128"/>
                <a:cs typeface="ＭＳ Ｐゴシック" charset="-128"/>
              </a:endParaRPr>
            </a:p>
          </p:txBody>
        </p:sp>
        <p:sp>
          <p:nvSpPr>
            <p:cNvPr id="17447" name="Rectangle 19"/>
            <p:cNvSpPr>
              <a:spLocks noChangeArrowheads="1"/>
            </p:cNvSpPr>
            <p:nvPr/>
          </p:nvSpPr>
          <p:spPr bwMode="auto">
            <a:xfrm>
              <a:off x="960" y="4080"/>
              <a:ext cx="366" cy="134"/>
            </a:xfrm>
            <a:prstGeom prst="rect">
              <a:avLst/>
            </a:prstGeom>
            <a:noFill/>
            <a:ln w="9525">
              <a:noFill/>
              <a:miter lim="800000"/>
              <a:headEnd/>
              <a:tailEnd/>
            </a:ln>
          </p:spPr>
          <p:txBody>
            <a:bodyPr wrap="none">
              <a:prstTxWarp prst="textNoShape">
                <a:avLst/>
              </a:prstTxWarp>
              <a:spAutoFit/>
            </a:bodyPr>
            <a:lstStyle/>
            <a:p>
              <a:r>
                <a:rPr lang="de-CH" sz="900" b="1">
                  <a:solidFill>
                    <a:srgbClr val="D70E3A"/>
                  </a:solidFill>
                  <a:latin typeface="Arial" charset="0"/>
                  <a:ea typeface="ＭＳ Ｐゴシック" charset="-128"/>
                  <a:cs typeface="ＭＳ Ｐゴシック" charset="-128"/>
                </a:rPr>
                <a:t>+TOTEM</a:t>
              </a:r>
              <a:endParaRPr lang="en-US" sz="2000" b="1">
                <a:solidFill>
                  <a:srgbClr val="D70E3A"/>
                </a:solidFill>
                <a:latin typeface="Arial" charset="0"/>
                <a:ea typeface="ＭＳ Ｐゴシック" charset="-128"/>
                <a:cs typeface="ＭＳ Ｐゴシック" charset="-128"/>
              </a:endParaRPr>
            </a:p>
          </p:txBody>
        </p:sp>
      </p:grpSp>
      <p:sp>
        <p:nvSpPr>
          <p:cNvPr id="17421" name="Rectangle 20"/>
          <p:cNvSpPr>
            <a:spLocks noChangeArrowheads="1"/>
          </p:cNvSpPr>
          <p:nvPr/>
        </p:nvSpPr>
        <p:spPr bwMode="auto">
          <a:xfrm>
            <a:off x="5768975" y="2743200"/>
            <a:ext cx="498475" cy="76200"/>
          </a:xfrm>
          <a:prstGeom prst="rect">
            <a:avLst/>
          </a:prstGeom>
          <a:solidFill>
            <a:schemeClr val="accent1"/>
          </a:solidFill>
          <a:ln w="9525">
            <a:noFill/>
            <a:miter lim="800000"/>
            <a:headEnd/>
            <a:tailEnd/>
          </a:ln>
        </p:spPr>
        <p:txBody>
          <a:bodyPr>
            <a:prstTxWarp prst="textNoShape">
              <a:avLst/>
            </a:prstTxWarp>
          </a:bodyPr>
          <a:lstStyle/>
          <a:p>
            <a:endParaRPr lang="fr-FR"/>
          </a:p>
        </p:txBody>
      </p:sp>
      <p:sp>
        <p:nvSpPr>
          <p:cNvPr id="17422" name="Rectangle 21"/>
          <p:cNvSpPr>
            <a:spLocks noChangeArrowheads="1"/>
          </p:cNvSpPr>
          <p:nvPr/>
        </p:nvSpPr>
        <p:spPr bwMode="auto">
          <a:xfrm>
            <a:off x="5411788" y="2667000"/>
            <a:ext cx="946150" cy="366713"/>
          </a:xfrm>
          <a:prstGeom prst="rect">
            <a:avLst/>
          </a:prstGeom>
          <a:noFill/>
          <a:ln w="9525">
            <a:noFill/>
            <a:miter lim="800000"/>
            <a:headEnd/>
            <a:tailEnd/>
          </a:ln>
        </p:spPr>
        <p:txBody>
          <a:bodyPr wrap="none">
            <a:prstTxWarp prst="textNoShape">
              <a:avLst/>
            </a:prstTxWarp>
            <a:spAutoFit/>
          </a:bodyPr>
          <a:lstStyle/>
          <a:p>
            <a:r>
              <a:rPr lang="en-US" sz="1800" b="1">
                <a:solidFill>
                  <a:srgbClr val="4A94B2"/>
                </a:solidFill>
                <a:latin typeface="Arial" charset="0"/>
                <a:ea typeface="ＭＳ Ｐゴシック" charset="-128"/>
                <a:cs typeface="ＭＳ Ｐゴシック" charset="-128"/>
              </a:rPr>
              <a:t>ATLAS</a:t>
            </a:r>
          </a:p>
        </p:txBody>
      </p:sp>
      <p:grpSp>
        <p:nvGrpSpPr>
          <p:cNvPr id="4" name="Group 22"/>
          <p:cNvGrpSpPr>
            <a:grpSpLocks/>
          </p:cNvGrpSpPr>
          <p:nvPr/>
        </p:nvGrpSpPr>
        <p:grpSpPr bwMode="auto">
          <a:xfrm>
            <a:off x="5641975" y="4841876"/>
            <a:ext cx="3100388" cy="2069127"/>
            <a:chOff x="3135" y="2928"/>
            <a:chExt cx="2193" cy="1011"/>
          </a:xfrm>
        </p:grpSpPr>
        <p:sp>
          <p:nvSpPr>
            <p:cNvPr id="17434" name="Rectangle 23"/>
            <p:cNvSpPr>
              <a:spLocks noChangeArrowheads="1"/>
            </p:cNvSpPr>
            <p:nvPr/>
          </p:nvSpPr>
          <p:spPr bwMode="auto">
            <a:xfrm>
              <a:off x="3135" y="3120"/>
              <a:ext cx="833" cy="165"/>
            </a:xfrm>
            <a:prstGeom prst="rect">
              <a:avLst/>
            </a:prstGeom>
            <a:solidFill>
              <a:schemeClr val="bg1">
                <a:alpha val="72156"/>
              </a:schemeClr>
            </a:solidFill>
            <a:ln w="9525">
              <a:noFill/>
              <a:miter lim="800000"/>
              <a:headEnd/>
              <a:tailEnd/>
            </a:ln>
          </p:spPr>
          <p:txBody>
            <a:bodyPr wrap="none">
              <a:prstTxWarp prst="textNoShape">
                <a:avLst/>
              </a:prstTxWarp>
              <a:spAutoFit/>
            </a:bodyPr>
            <a:lstStyle/>
            <a:p>
              <a:pPr algn="ctr"/>
              <a:r>
                <a:rPr lang="en-US" sz="1600">
                  <a:solidFill>
                    <a:schemeClr val="tx2"/>
                  </a:solidFill>
                  <a:latin typeface="Arial" charset="0"/>
                  <a:ea typeface="ＭＳ Ｐゴシック" charset="-128"/>
                  <a:cs typeface="ＭＳ Ｐゴシック" charset="-128"/>
                </a:rPr>
                <a:t>Ions lourds</a:t>
              </a:r>
              <a:endParaRPr lang="en-US">
                <a:latin typeface="Arial" charset="0"/>
                <a:ea typeface="ＭＳ Ｐゴシック" charset="-128"/>
                <a:cs typeface="ＭＳ Ｐゴシック" charset="-128"/>
              </a:endParaRPr>
            </a:p>
          </p:txBody>
        </p:sp>
        <p:grpSp>
          <p:nvGrpSpPr>
            <p:cNvPr id="5" name="Group 24"/>
            <p:cNvGrpSpPr>
              <a:grpSpLocks/>
            </p:cNvGrpSpPr>
            <p:nvPr/>
          </p:nvGrpSpPr>
          <p:grpSpPr bwMode="auto">
            <a:xfrm>
              <a:off x="4032" y="3120"/>
              <a:ext cx="1296" cy="819"/>
              <a:chOff x="2544" y="0"/>
              <a:chExt cx="1296" cy="819"/>
            </a:xfrm>
          </p:grpSpPr>
          <p:pic>
            <p:nvPicPr>
              <p:cNvPr id="71705" name="Picture 25" descr="alice_setup"/>
              <p:cNvPicPr>
                <a:picLocks noChangeAspect="1" noChangeArrowheads="1"/>
              </p:cNvPicPr>
              <p:nvPr/>
            </p:nvPicPr>
            <p:blipFill>
              <a:blip r:embed="rId7"/>
              <a:srcRect/>
              <a:stretch>
                <a:fillRect/>
              </a:stretch>
            </p:blipFill>
            <p:spPr bwMode="auto">
              <a:xfrm>
                <a:off x="2544" y="0"/>
                <a:ext cx="1296" cy="790"/>
              </a:xfrm>
              <a:prstGeom prst="rect">
                <a:avLst/>
              </a:prstGeom>
              <a:noFill/>
              <a:effectLst>
                <a:outerShdw blurRad="63500" dist="38099" dir="2700000" algn="ctr" rotWithShape="0">
                  <a:srgbClr val="000000">
                    <a:alpha val="74998"/>
                  </a:srgbClr>
                </a:outerShdw>
              </a:effectLst>
            </p:spPr>
          </p:pic>
          <p:pic>
            <p:nvPicPr>
              <p:cNvPr id="17440" name="Picture 26"/>
              <p:cNvPicPr>
                <a:picLocks noChangeAspect="1" noChangeArrowheads="1"/>
              </p:cNvPicPr>
              <p:nvPr/>
            </p:nvPicPr>
            <p:blipFill>
              <a:blip r:embed="rId8"/>
              <a:srcRect/>
              <a:stretch>
                <a:fillRect/>
              </a:stretch>
            </p:blipFill>
            <p:spPr bwMode="auto">
              <a:xfrm>
                <a:off x="2592" y="0"/>
                <a:ext cx="179" cy="192"/>
              </a:xfrm>
              <a:prstGeom prst="rect">
                <a:avLst/>
              </a:prstGeom>
              <a:noFill/>
              <a:ln w="9525">
                <a:noFill/>
                <a:miter lim="800000"/>
                <a:headEnd/>
                <a:tailEnd/>
              </a:ln>
            </p:spPr>
          </p:pic>
          <p:sp>
            <p:nvSpPr>
              <p:cNvPr id="17441" name="Rectangle 27"/>
              <p:cNvSpPr>
                <a:spLocks noChangeArrowheads="1"/>
              </p:cNvSpPr>
              <p:nvPr/>
            </p:nvSpPr>
            <p:spPr bwMode="auto">
              <a:xfrm>
                <a:off x="2549" y="639"/>
                <a:ext cx="620" cy="180"/>
              </a:xfrm>
              <a:prstGeom prst="rect">
                <a:avLst/>
              </a:prstGeom>
              <a:noFill/>
              <a:ln w="9525">
                <a:noFill/>
                <a:miter lim="800000"/>
                <a:headEnd/>
                <a:tailEnd/>
              </a:ln>
            </p:spPr>
            <p:txBody>
              <a:bodyPr wrap="none">
                <a:prstTxWarp prst="textNoShape">
                  <a:avLst/>
                </a:prstTxWarp>
                <a:spAutoFit/>
              </a:bodyPr>
              <a:lstStyle/>
              <a:p>
                <a:r>
                  <a:rPr lang="en-US" b="1" dirty="0">
                    <a:solidFill>
                      <a:srgbClr val="6699FF"/>
                    </a:solidFill>
                    <a:latin typeface="Arial" charset="0"/>
                    <a:ea typeface="ＭＳ Ｐゴシック" charset="-128"/>
                    <a:cs typeface="ＭＳ Ｐゴシック" charset="-128"/>
                  </a:rPr>
                  <a:t>ALICE</a:t>
                </a:r>
              </a:p>
            </p:txBody>
          </p:sp>
        </p:grpSp>
        <p:sp>
          <p:nvSpPr>
            <p:cNvPr id="71708" name="Line 28"/>
            <p:cNvSpPr>
              <a:spLocks noChangeShapeType="1"/>
            </p:cNvSpPr>
            <p:nvPr/>
          </p:nvSpPr>
          <p:spPr bwMode="auto">
            <a:xfrm flipH="1" flipV="1">
              <a:off x="5233" y="2976"/>
              <a:ext cx="95" cy="144"/>
            </a:xfrm>
            <a:prstGeom prst="line">
              <a:avLst/>
            </a:prstGeom>
            <a:noFill/>
            <a:ln w="38100">
              <a:solidFill>
                <a:schemeClr val="bg1"/>
              </a:solidFill>
              <a:prstDash val="sysDot"/>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fr-FR"/>
            </a:p>
          </p:txBody>
        </p:sp>
        <p:sp>
          <p:nvSpPr>
            <p:cNvPr id="71709" name="Line 29"/>
            <p:cNvSpPr>
              <a:spLocks noChangeShapeType="1"/>
            </p:cNvSpPr>
            <p:nvPr/>
          </p:nvSpPr>
          <p:spPr bwMode="auto">
            <a:xfrm flipH="1">
              <a:off x="3984" y="2976"/>
              <a:ext cx="1200" cy="163"/>
            </a:xfrm>
            <a:prstGeom prst="line">
              <a:avLst/>
            </a:prstGeom>
            <a:noFill/>
            <a:ln w="38100">
              <a:solidFill>
                <a:schemeClr val="bg1"/>
              </a:solidFill>
              <a:prstDash val="sysDot"/>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fr-FR"/>
            </a:p>
          </p:txBody>
        </p:sp>
        <p:sp>
          <p:nvSpPr>
            <p:cNvPr id="17438" name="Oval 30"/>
            <p:cNvSpPr>
              <a:spLocks noChangeArrowheads="1"/>
            </p:cNvSpPr>
            <p:nvPr/>
          </p:nvSpPr>
          <p:spPr bwMode="auto">
            <a:xfrm>
              <a:off x="5184" y="2928"/>
              <a:ext cx="96" cy="96"/>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endParaRPr lang="fr-FR"/>
            </a:p>
          </p:txBody>
        </p:sp>
      </p:grpSp>
      <p:grpSp>
        <p:nvGrpSpPr>
          <p:cNvPr id="6" name="Group 31"/>
          <p:cNvGrpSpPr>
            <a:grpSpLocks/>
          </p:cNvGrpSpPr>
          <p:nvPr/>
        </p:nvGrpSpPr>
        <p:grpSpPr bwMode="auto">
          <a:xfrm>
            <a:off x="3276600" y="457200"/>
            <a:ext cx="2079625" cy="2590800"/>
            <a:chOff x="2688" y="528"/>
            <a:chExt cx="1200" cy="1632"/>
          </a:xfrm>
        </p:grpSpPr>
        <p:sp>
          <p:nvSpPr>
            <p:cNvPr id="17426" name="Rectangle 32"/>
            <p:cNvSpPr>
              <a:spLocks noChangeArrowheads="1"/>
            </p:cNvSpPr>
            <p:nvPr/>
          </p:nvSpPr>
          <p:spPr bwMode="auto">
            <a:xfrm>
              <a:off x="2779" y="528"/>
              <a:ext cx="1045" cy="366"/>
            </a:xfrm>
            <a:prstGeom prst="rect">
              <a:avLst/>
            </a:prstGeom>
            <a:solidFill>
              <a:schemeClr val="bg1">
                <a:alpha val="52156"/>
              </a:schemeClr>
            </a:solidFill>
            <a:ln w="9525">
              <a:noFill/>
              <a:miter lim="800000"/>
              <a:headEnd/>
              <a:tailEnd/>
            </a:ln>
          </p:spPr>
          <p:txBody>
            <a:bodyPr wrap="none">
              <a:prstTxWarp prst="textNoShape">
                <a:avLst/>
              </a:prstTxWarp>
              <a:spAutoFit/>
            </a:bodyPr>
            <a:lstStyle/>
            <a:p>
              <a:pPr algn="ctr"/>
              <a:r>
                <a:rPr lang="en-US" sz="1600">
                  <a:solidFill>
                    <a:schemeClr val="tx2"/>
                  </a:solidFill>
                  <a:latin typeface="Arial" charset="0"/>
                  <a:ea typeface="ＭＳ Ｐゴシック" charset="-128"/>
                  <a:cs typeface="ＭＳ Ｐゴシック" charset="-128"/>
                </a:rPr>
                <a:t>pp, physique du B</a:t>
              </a:r>
            </a:p>
            <a:p>
              <a:pPr algn="ctr"/>
              <a:r>
                <a:rPr lang="en-US" sz="1600">
                  <a:solidFill>
                    <a:schemeClr val="tx2"/>
                  </a:solidFill>
                  <a:latin typeface="Arial" charset="0"/>
                  <a:ea typeface="ＭＳ Ｐゴシック" charset="-128"/>
                  <a:cs typeface="ＭＳ Ｐゴシック" charset="-128"/>
                </a:rPr>
                <a:t>Violation de CP</a:t>
              </a:r>
              <a:endParaRPr lang="en-US">
                <a:latin typeface="Arial" charset="0"/>
                <a:ea typeface="ＭＳ Ｐゴシック" charset="-128"/>
                <a:cs typeface="ＭＳ Ｐゴシック" charset="-128"/>
              </a:endParaRPr>
            </a:p>
          </p:txBody>
        </p:sp>
        <p:sp>
          <p:nvSpPr>
            <p:cNvPr id="71713" name="Line 33"/>
            <p:cNvSpPr>
              <a:spLocks noChangeShapeType="1"/>
            </p:cNvSpPr>
            <p:nvPr/>
          </p:nvSpPr>
          <p:spPr bwMode="auto">
            <a:xfrm>
              <a:off x="2688" y="1776"/>
              <a:ext cx="816" cy="336"/>
            </a:xfrm>
            <a:prstGeom prst="line">
              <a:avLst/>
            </a:prstGeom>
            <a:noFill/>
            <a:ln w="38100">
              <a:solidFill>
                <a:schemeClr val="bg1"/>
              </a:solidFill>
              <a:prstDash val="sysDot"/>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fr-FR"/>
            </a:p>
          </p:txBody>
        </p:sp>
        <p:sp>
          <p:nvSpPr>
            <p:cNvPr id="71714" name="Line 34"/>
            <p:cNvSpPr>
              <a:spLocks noChangeShapeType="1"/>
            </p:cNvSpPr>
            <p:nvPr/>
          </p:nvSpPr>
          <p:spPr bwMode="auto">
            <a:xfrm flipH="1">
              <a:off x="3504" y="1776"/>
              <a:ext cx="384" cy="355"/>
            </a:xfrm>
            <a:prstGeom prst="line">
              <a:avLst/>
            </a:prstGeom>
            <a:noFill/>
            <a:ln w="38100">
              <a:solidFill>
                <a:schemeClr val="bg1"/>
              </a:solidFill>
              <a:prstDash val="sysDot"/>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fr-FR"/>
            </a:p>
          </p:txBody>
        </p:sp>
        <p:sp>
          <p:nvSpPr>
            <p:cNvPr id="17429" name="Oval 35"/>
            <p:cNvSpPr>
              <a:spLocks noChangeArrowheads="1"/>
            </p:cNvSpPr>
            <p:nvPr/>
          </p:nvSpPr>
          <p:spPr bwMode="auto">
            <a:xfrm>
              <a:off x="3456" y="2064"/>
              <a:ext cx="96" cy="96"/>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endParaRPr lang="fr-FR"/>
            </a:p>
          </p:txBody>
        </p:sp>
        <p:grpSp>
          <p:nvGrpSpPr>
            <p:cNvPr id="7" name="Group 36"/>
            <p:cNvGrpSpPr>
              <a:grpSpLocks/>
            </p:cNvGrpSpPr>
            <p:nvPr/>
          </p:nvGrpSpPr>
          <p:grpSpPr bwMode="auto">
            <a:xfrm>
              <a:off x="2688" y="864"/>
              <a:ext cx="1200" cy="960"/>
              <a:chOff x="3072" y="96"/>
              <a:chExt cx="1200" cy="960"/>
            </a:xfrm>
          </p:grpSpPr>
          <p:sp>
            <p:nvSpPr>
              <p:cNvPr id="71717" name="Rectangle 37"/>
              <p:cNvSpPr>
                <a:spLocks noChangeArrowheads="1"/>
              </p:cNvSpPr>
              <p:nvPr/>
            </p:nvSpPr>
            <p:spPr bwMode="auto">
              <a:xfrm>
                <a:off x="3072" y="96"/>
                <a:ext cx="1200" cy="912"/>
              </a:xfrm>
              <a:prstGeom prst="rect">
                <a:avLst/>
              </a:prstGeom>
              <a:solidFill>
                <a:schemeClr val="accent1"/>
              </a:solidFill>
              <a:ln w="9525">
                <a:no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fr-FR"/>
              </a:p>
            </p:txBody>
          </p:sp>
          <p:pic>
            <p:nvPicPr>
              <p:cNvPr id="17432" name="Picture 38" descr="LHCb"/>
              <p:cNvPicPr>
                <a:picLocks noChangeAspect="1" noChangeArrowheads="1"/>
              </p:cNvPicPr>
              <p:nvPr/>
            </p:nvPicPr>
            <p:blipFill>
              <a:blip r:embed="rId9"/>
              <a:srcRect/>
              <a:stretch>
                <a:fillRect/>
              </a:stretch>
            </p:blipFill>
            <p:spPr bwMode="auto">
              <a:xfrm>
                <a:off x="3216" y="240"/>
                <a:ext cx="1056" cy="816"/>
              </a:xfrm>
              <a:prstGeom prst="rect">
                <a:avLst/>
              </a:prstGeom>
              <a:noFill/>
              <a:ln w="9525">
                <a:noFill/>
                <a:miter lim="800000"/>
                <a:headEnd/>
                <a:tailEnd/>
              </a:ln>
            </p:spPr>
          </p:pic>
          <p:pic>
            <p:nvPicPr>
              <p:cNvPr id="17433" name="Picture 39" descr="lhcb_logo"/>
              <p:cNvPicPr>
                <a:picLocks noChangeAspect="1" noChangeArrowheads="1"/>
              </p:cNvPicPr>
              <p:nvPr/>
            </p:nvPicPr>
            <p:blipFill>
              <a:blip r:embed="rId10"/>
              <a:srcRect/>
              <a:stretch>
                <a:fillRect/>
              </a:stretch>
            </p:blipFill>
            <p:spPr bwMode="auto">
              <a:xfrm>
                <a:off x="3072" y="96"/>
                <a:ext cx="336" cy="228"/>
              </a:xfrm>
              <a:prstGeom prst="rect">
                <a:avLst/>
              </a:prstGeom>
              <a:noFill/>
              <a:ln w="9525">
                <a:noFill/>
                <a:miter lim="800000"/>
                <a:headEnd/>
                <a:tailEnd/>
              </a:ln>
            </p:spPr>
          </p:pic>
        </p:grpSp>
      </p:grpSp>
      <p:sp>
        <p:nvSpPr>
          <p:cNvPr id="17425" name="Rectangle 40"/>
          <p:cNvSpPr>
            <a:spLocks noChangeArrowheads="1"/>
          </p:cNvSpPr>
          <p:nvPr/>
        </p:nvSpPr>
        <p:spPr bwMode="auto">
          <a:xfrm>
            <a:off x="22456" y="9525"/>
            <a:ext cx="2960688" cy="1028700"/>
          </a:xfrm>
          <a:prstGeom prst="rect">
            <a:avLst/>
          </a:prstGeom>
          <a:noFill/>
          <a:ln w="9525">
            <a:noFill/>
            <a:miter lim="800000"/>
            <a:headEnd/>
            <a:tailEnd/>
          </a:ln>
        </p:spPr>
        <p:txBody>
          <a:bodyPr anchor="ctr">
            <a:prstTxWarp prst="textNoShape">
              <a:avLst/>
            </a:prstTxWarp>
          </a:bodyPr>
          <a:lstStyle/>
          <a:p>
            <a:pPr algn="ctr" eaLnBrk="1" hangingPunct="1"/>
            <a:r>
              <a:rPr lang="fr-FR" sz="4800" b="1" dirty="0">
                <a:solidFill>
                  <a:srgbClr val="CC0066"/>
                </a:solidFill>
                <a:latin typeface="Tahoma"/>
                <a:cs typeface="Tahoma"/>
              </a:rPr>
              <a:t>LHC</a:t>
            </a:r>
          </a:p>
        </p:txBody>
      </p:sp>
      <p:sp>
        <p:nvSpPr>
          <p:cNvPr id="9" name="Slide Number Placeholder 8"/>
          <p:cNvSpPr>
            <a:spLocks noGrp="1"/>
          </p:cNvSpPr>
          <p:nvPr>
            <p:ph type="sldNum" sz="quarter" idx="12"/>
          </p:nvPr>
        </p:nvSpPr>
        <p:spPr/>
        <p:txBody>
          <a:bodyPr/>
          <a:lstStyle/>
          <a:p>
            <a:fld id="{D752DBC4-3753-084B-A85A-391A694AE64B}" type="slidenum">
              <a:rPr lang="en-US" smtClean="0"/>
              <a:pPr/>
              <a:t>31</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5" name="Picture 3" descr="aerial1"/>
          <p:cNvPicPr>
            <a:picLocks noChangeAspect="1" noChangeArrowheads="1"/>
          </p:cNvPicPr>
          <p:nvPr/>
        </p:nvPicPr>
        <p:blipFill>
          <a:blip r:embed="rId3"/>
          <a:srcRect/>
          <a:stretch>
            <a:fillRect/>
          </a:stretch>
        </p:blipFill>
        <p:spPr bwMode="auto">
          <a:xfrm>
            <a:off x="609600" y="2133600"/>
            <a:ext cx="4419600" cy="2992438"/>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922540" y="2133600"/>
            <a:ext cx="3707096" cy="3782240"/>
          </a:xfrm>
          <a:prstGeom prst="rect">
            <a:avLst/>
          </a:prstGeom>
        </p:spPr>
      </p:pic>
      <p:pic>
        <p:nvPicPr>
          <p:cNvPr id="115717" name="Picture 5" descr="tunnel"/>
          <p:cNvPicPr>
            <a:picLocks noChangeAspect="1" noChangeArrowheads="1"/>
          </p:cNvPicPr>
          <p:nvPr/>
        </p:nvPicPr>
        <p:blipFill>
          <a:blip r:embed="rId5"/>
          <a:srcRect/>
          <a:stretch>
            <a:fillRect/>
          </a:stretch>
        </p:blipFill>
        <p:spPr bwMode="auto">
          <a:xfrm>
            <a:off x="4267200" y="2809875"/>
            <a:ext cx="4572000" cy="2978150"/>
          </a:xfrm>
          <a:prstGeom prst="rect">
            <a:avLst/>
          </a:prstGeom>
          <a:noFill/>
          <a:ln w="9525">
            <a:noFill/>
            <a:miter lim="800000"/>
            <a:headEnd/>
            <a:tailEnd/>
          </a:ln>
        </p:spPr>
      </p:pic>
      <p:sp>
        <p:nvSpPr>
          <p:cNvPr id="19461" name="Rectangle 6"/>
          <p:cNvSpPr>
            <a:spLocks noGrp="1" noChangeArrowheads="1"/>
          </p:cNvSpPr>
          <p:nvPr>
            <p:ph type="title"/>
          </p:nvPr>
        </p:nvSpPr>
        <p:spPr>
          <a:xfrm>
            <a:off x="0" y="51620"/>
            <a:ext cx="9144000" cy="1380016"/>
          </a:xfrm>
          <a:noFill/>
        </p:spPr>
        <p:txBody>
          <a:bodyPr>
            <a:noAutofit/>
          </a:bodyPr>
          <a:lstStyle/>
          <a:p>
            <a:r>
              <a:rPr lang="fr-FR" sz="4000" cap="none" dirty="0" smtClean="0">
                <a:ea typeface="ＭＳ Ｐゴシック" pitchFamily="17" charset="-128"/>
              </a:rPr>
              <a:t>Le LHC : l’un des circuits les plus</a:t>
            </a:r>
            <a:r>
              <a:rPr lang="fr-FR" sz="4000" dirty="0" smtClean="0">
                <a:ea typeface="ＭＳ Ｐゴシック" pitchFamily="17" charset="-128"/>
              </a:rPr>
              <a:t> rapide d</a:t>
            </a:r>
            <a:r>
              <a:rPr lang="fr-FR" sz="4000" cap="none" dirty="0" smtClean="0">
                <a:ea typeface="ＭＳ Ｐゴシック" pitchFamily="17" charset="-128"/>
              </a:rPr>
              <a:t>e la plan</a:t>
            </a:r>
            <a:r>
              <a:rPr lang="fr-FR" sz="4000" cap="none" dirty="0" smtClean="0">
                <a:ea typeface="ＭＳ Ｐゴシック" pitchFamily="17" charset="-128"/>
                <a:cs typeface="Arial" charset="0"/>
              </a:rPr>
              <a:t>è</a:t>
            </a:r>
            <a:r>
              <a:rPr lang="fr-FR" sz="4000" cap="none" dirty="0" smtClean="0">
                <a:ea typeface="ＭＳ Ｐゴシック" pitchFamily="17" charset="-128"/>
              </a:rPr>
              <a:t>te …</a:t>
            </a:r>
          </a:p>
        </p:txBody>
      </p:sp>
      <p:sp>
        <p:nvSpPr>
          <p:cNvPr id="115719" name="Text Box 7"/>
          <p:cNvSpPr txBox="1">
            <a:spLocks noChangeArrowheads="1"/>
          </p:cNvSpPr>
          <p:nvPr/>
        </p:nvSpPr>
        <p:spPr bwMode="auto">
          <a:xfrm>
            <a:off x="533400" y="2932634"/>
            <a:ext cx="3810000" cy="2862323"/>
          </a:xfrm>
          <a:prstGeom prst="rect">
            <a:avLst/>
          </a:prstGeom>
          <a:noFill/>
          <a:ln w="9525">
            <a:noFill/>
            <a:miter lim="800000"/>
            <a:headEnd/>
            <a:tailEnd/>
          </a:ln>
        </p:spPr>
        <p:txBody>
          <a:bodyPr>
            <a:spAutoFit/>
          </a:bodyPr>
          <a:lstStyle/>
          <a:p>
            <a:pPr eaLnBrk="0" hangingPunct="0"/>
            <a:r>
              <a:rPr lang="fr-FR" b="1" dirty="0">
                <a:solidFill>
                  <a:srgbClr val="000099"/>
                </a:solidFill>
                <a:latin typeface="Tahoma"/>
                <a:cs typeface="Tahoma"/>
              </a:rPr>
              <a:t>Plusieurs milliers de milliards de protons lancés à 99,9999991% de la vitesse de la lumière vont effectuer plus de </a:t>
            </a:r>
            <a:r>
              <a:rPr lang="fr-FR" b="1" dirty="0">
                <a:solidFill>
                  <a:srgbClr val="6699FF"/>
                </a:solidFill>
                <a:latin typeface="Tahoma"/>
                <a:cs typeface="Tahoma"/>
              </a:rPr>
              <a:t>11000 fois par seconde </a:t>
            </a:r>
            <a:r>
              <a:rPr lang="fr-FR" b="1" dirty="0">
                <a:solidFill>
                  <a:srgbClr val="000099"/>
                </a:solidFill>
                <a:latin typeface="Tahoma"/>
                <a:cs typeface="Tahoma"/>
              </a:rPr>
              <a:t>le tour de l’anneau de </a:t>
            </a:r>
            <a:r>
              <a:rPr lang="fr-FR" b="1" dirty="0" smtClean="0">
                <a:solidFill>
                  <a:srgbClr val="000099"/>
                </a:solidFill>
                <a:latin typeface="Tahoma"/>
                <a:cs typeface="Tahoma"/>
              </a:rPr>
              <a:t>28 km</a:t>
            </a:r>
          </a:p>
          <a:p>
            <a:pPr eaLnBrk="0" hangingPunct="0"/>
            <a:r>
              <a:rPr lang="fr-FR" b="1" dirty="0" smtClean="0">
                <a:solidFill>
                  <a:srgbClr val="6699FF"/>
                </a:solidFill>
                <a:latin typeface="Tahoma"/>
                <a:cs typeface="Tahoma"/>
              </a:rPr>
              <a:t>A cette vitesse, les protons mettraient un peu plus de 8 minutes pour atteindre le soleil!</a:t>
            </a:r>
            <a:endParaRPr lang="fr-FR" b="1" dirty="0">
              <a:solidFill>
                <a:srgbClr val="6699FF"/>
              </a:solidFill>
              <a:latin typeface="Tahoma"/>
              <a:cs typeface="Tahoma"/>
            </a:endParaRPr>
          </a:p>
        </p:txBody>
      </p:sp>
      <p:sp>
        <p:nvSpPr>
          <p:cNvPr id="8" name="TextBox 7"/>
          <p:cNvSpPr txBox="1"/>
          <p:nvPr/>
        </p:nvSpPr>
        <p:spPr>
          <a:xfrm>
            <a:off x="602734" y="6169830"/>
            <a:ext cx="7510327" cy="369332"/>
          </a:xfrm>
          <a:prstGeom prst="rect">
            <a:avLst/>
          </a:prstGeom>
          <a:noFill/>
        </p:spPr>
        <p:txBody>
          <a:bodyPr wrap="none" rtlCol="0">
            <a:spAutoFit/>
          </a:bodyPr>
          <a:lstStyle/>
          <a:p>
            <a:r>
              <a:rPr lang="fr-FR" b="1" dirty="0" smtClean="0">
                <a:solidFill>
                  <a:srgbClr val="000099"/>
                </a:solidFill>
                <a:latin typeface="Tahoma"/>
                <a:cs typeface="Tahoma"/>
              </a:rPr>
              <a:t>~28km divise en 8 arc de cercles (¾ en France et ¼ en Suisse) </a:t>
            </a:r>
            <a:endParaRPr lang="fr-FR" b="1" dirty="0">
              <a:solidFill>
                <a:srgbClr val="000099"/>
              </a:solidFill>
              <a:latin typeface="Tahoma"/>
              <a:cs typeface="Tahoma"/>
            </a:endParaRPr>
          </a:p>
        </p:txBody>
      </p:sp>
      <p:sp>
        <p:nvSpPr>
          <p:cNvPr id="4" name="Slide Number Placeholder 3"/>
          <p:cNvSpPr>
            <a:spLocks noGrp="1"/>
          </p:cNvSpPr>
          <p:nvPr>
            <p:ph type="sldNum" sz="quarter" idx="12"/>
          </p:nvPr>
        </p:nvSpPr>
        <p:spPr/>
        <p:txBody>
          <a:bodyPr/>
          <a:lstStyle/>
          <a:p>
            <a:fld id="{D752DBC4-3753-084B-A85A-391A694AE64B}" type="slidenum">
              <a:rPr lang="en-US" smtClean="0"/>
              <a:pPr/>
              <a:t>32</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57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157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571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23" presetClass="entr" presetSubtype="528" fill="hold" grpId="0" nodeType="withEffect">
                                  <p:stCondLst>
                                    <p:cond delay="0"/>
                                  </p:stCondLst>
                                  <p:childTnLst>
                                    <p:set>
                                      <p:cBhvr>
                                        <p:cTn id="20" dur="1" fill="hold">
                                          <p:stCondLst>
                                            <p:cond delay="0"/>
                                          </p:stCondLst>
                                        </p:cTn>
                                        <p:tgtEl>
                                          <p:spTgt spid="115719"/>
                                        </p:tgtEl>
                                        <p:attrNameLst>
                                          <p:attrName>style.visibility</p:attrName>
                                        </p:attrNameLst>
                                      </p:cBhvr>
                                      <p:to>
                                        <p:strVal val="visible"/>
                                      </p:to>
                                    </p:set>
                                    <p:anim calcmode="lin" valueType="num">
                                      <p:cBhvr>
                                        <p:cTn id="21" dur="500" fill="hold"/>
                                        <p:tgtEl>
                                          <p:spTgt spid="115719"/>
                                        </p:tgtEl>
                                        <p:attrNameLst>
                                          <p:attrName>ppt_w</p:attrName>
                                        </p:attrNameLst>
                                      </p:cBhvr>
                                      <p:tavLst>
                                        <p:tav tm="0">
                                          <p:val>
                                            <p:fltVal val="0"/>
                                          </p:val>
                                        </p:tav>
                                        <p:tav tm="100000">
                                          <p:val>
                                            <p:strVal val="#ppt_w"/>
                                          </p:val>
                                        </p:tav>
                                      </p:tavLst>
                                    </p:anim>
                                    <p:anim calcmode="lin" valueType="num">
                                      <p:cBhvr>
                                        <p:cTn id="22" dur="500" fill="hold"/>
                                        <p:tgtEl>
                                          <p:spTgt spid="115719"/>
                                        </p:tgtEl>
                                        <p:attrNameLst>
                                          <p:attrName>ppt_h</p:attrName>
                                        </p:attrNameLst>
                                      </p:cBhvr>
                                      <p:tavLst>
                                        <p:tav tm="0">
                                          <p:val>
                                            <p:fltVal val="0"/>
                                          </p:val>
                                        </p:tav>
                                        <p:tav tm="100000">
                                          <p:val>
                                            <p:strVal val="#ppt_h"/>
                                          </p:val>
                                        </p:tav>
                                      </p:tavLst>
                                    </p:anim>
                                    <p:anim calcmode="lin" valueType="num">
                                      <p:cBhvr>
                                        <p:cTn id="23" dur="500" fill="hold"/>
                                        <p:tgtEl>
                                          <p:spTgt spid="115719"/>
                                        </p:tgtEl>
                                        <p:attrNameLst>
                                          <p:attrName>ppt_x</p:attrName>
                                        </p:attrNameLst>
                                      </p:cBhvr>
                                      <p:tavLst>
                                        <p:tav tm="0">
                                          <p:val>
                                            <p:fltVal val="0.5"/>
                                          </p:val>
                                        </p:tav>
                                        <p:tav tm="100000">
                                          <p:val>
                                            <p:strVal val="#ppt_x"/>
                                          </p:val>
                                        </p:tav>
                                      </p:tavLst>
                                    </p:anim>
                                    <p:anim calcmode="lin" valueType="num">
                                      <p:cBhvr>
                                        <p:cTn id="24" dur="500" fill="hold"/>
                                        <p:tgtEl>
                                          <p:spTgt spid="1157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4876800" y="1712180"/>
            <a:ext cx="4223008" cy="2246769"/>
          </a:xfrm>
          <a:prstGeom prst="rect">
            <a:avLst/>
          </a:prstGeom>
          <a:noFill/>
          <a:ln w="9525">
            <a:noFill/>
            <a:miter lim="800000"/>
            <a:headEnd/>
            <a:tailEnd/>
          </a:ln>
        </p:spPr>
        <p:txBody>
          <a:bodyPr wrap="square">
            <a:spAutoFit/>
          </a:bodyPr>
          <a:lstStyle/>
          <a:p>
            <a:pPr eaLnBrk="0" hangingPunct="0"/>
            <a:r>
              <a:rPr lang="fr-FR" sz="2000" b="1" dirty="0">
                <a:solidFill>
                  <a:srgbClr val="000099"/>
                </a:solidFill>
                <a:latin typeface="Tahoma"/>
                <a:cs typeface="Tahoma"/>
              </a:rPr>
              <a:t>Pour accélérer des protons à une vitesse proche de celle da la lumière, il faut un vide aussi poussé que celui de l’espace interplanétaire. L’atmosphère dans le LHC sera 10 fois moins dense que sur la Lune.</a:t>
            </a:r>
          </a:p>
        </p:txBody>
      </p:sp>
      <p:pic>
        <p:nvPicPr>
          <p:cNvPr id="20483" name="Picture 4" descr="interconnect"/>
          <p:cNvPicPr>
            <a:picLocks noChangeAspect="1" noChangeArrowheads="1"/>
          </p:cNvPicPr>
          <p:nvPr/>
        </p:nvPicPr>
        <p:blipFill>
          <a:blip r:embed="rId3"/>
          <a:srcRect/>
          <a:stretch>
            <a:fillRect/>
          </a:stretch>
        </p:blipFill>
        <p:spPr bwMode="auto">
          <a:xfrm>
            <a:off x="304800" y="1455738"/>
            <a:ext cx="4419600" cy="2882900"/>
          </a:xfrm>
          <a:prstGeom prst="rect">
            <a:avLst/>
          </a:prstGeom>
          <a:noFill/>
          <a:ln w="9525">
            <a:noFill/>
            <a:miter lim="800000"/>
            <a:headEnd/>
            <a:tailEnd/>
          </a:ln>
        </p:spPr>
      </p:pic>
      <p:sp>
        <p:nvSpPr>
          <p:cNvPr id="20484" name="Rectangle 6"/>
          <p:cNvSpPr>
            <a:spLocks noGrp="1" noChangeArrowheads="1"/>
          </p:cNvSpPr>
          <p:nvPr>
            <p:ph type="title"/>
          </p:nvPr>
        </p:nvSpPr>
        <p:spPr>
          <a:xfrm>
            <a:off x="0" y="-1"/>
            <a:ext cx="9144000" cy="1281545"/>
          </a:xfrm>
          <a:noFill/>
        </p:spPr>
        <p:txBody>
          <a:bodyPr>
            <a:noAutofit/>
          </a:bodyPr>
          <a:lstStyle/>
          <a:p>
            <a:r>
              <a:rPr lang="fr-FR" sz="4000" cap="none" dirty="0" smtClean="0">
                <a:ea typeface="ＭＳ Ｐゴシック" pitchFamily="17" charset="-128"/>
              </a:rPr>
              <a:t>L’espace le plus vide du système solaire et plus froid que l’Univers…</a:t>
            </a:r>
          </a:p>
        </p:txBody>
      </p:sp>
      <p:sp>
        <p:nvSpPr>
          <p:cNvPr id="5" name="Text Box 4"/>
          <p:cNvSpPr txBox="1">
            <a:spLocks noChangeArrowheads="1"/>
          </p:cNvSpPr>
          <p:nvPr/>
        </p:nvSpPr>
        <p:spPr bwMode="auto">
          <a:xfrm>
            <a:off x="304799" y="4635500"/>
            <a:ext cx="4209473" cy="1938992"/>
          </a:xfrm>
          <a:prstGeom prst="rect">
            <a:avLst/>
          </a:prstGeom>
          <a:noFill/>
          <a:ln w="9525">
            <a:noFill/>
            <a:miter lim="800000"/>
            <a:headEnd/>
            <a:tailEnd/>
          </a:ln>
        </p:spPr>
        <p:txBody>
          <a:bodyPr wrap="square">
            <a:spAutoFit/>
          </a:bodyPr>
          <a:lstStyle/>
          <a:p>
            <a:pPr eaLnBrk="0" hangingPunct="0">
              <a:spcBef>
                <a:spcPct val="50000"/>
              </a:spcBef>
            </a:pPr>
            <a:r>
              <a:rPr lang="fr-FR" sz="2000" b="1" dirty="0">
                <a:solidFill>
                  <a:srgbClr val="000099"/>
                </a:solidFill>
                <a:latin typeface="Tahoma"/>
                <a:cs typeface="Tahoma"/>
              </a:rPr>
              <a:t>Le LHC, avec une température en exploitation d’environ -271 degrés Celsius, 1,9 degrés seulement au dessus du zéro absolu, est plus froid que l‘espace intersidéral</a:t>
            </a:r>
          </a:p>
        </p:txBody>
      </p:sp>
      <p:pic>
        <p:nvPicPr>
          <p:cNvPr id="7" name="Picture 6" descr="lhc-pho-2000-117"/>
          <p:cNvPicPr>
            <a:picLocks noChangeAspect="1" noChangeArrowheads="1"/>
          </p:cNvPicPr>
          <p:nvPr/>
        </p:nvPicPr>
        <p:blipFill>
          <a:blip r:embed="rId4"/>
          <a:srcRect/>
          <a:stretch>
            <a:fillRect/>
          </a:stretch>
        </p:blipFill>
        <p:spPr bwMode="auto">
          <a:xfrm>
            <a:off x="4845220" y="4338638"/>
            <a:ext cx="3349296" cy="251079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752DBC4-3753-084B-A85A-391A694AE64B}" type="slidenum">
              <a:rPr lang="en-US" smtClean="0"/>
              <a:pPr/>
              <a:t>33</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Text Box 2"/>
          <p:cNvSpPr txBox="1">
            <a:spLocks noChangeArrowheads="1"/>
          </p:cNvSpPr>
          <p:nvPr/>
        </p:nvSpPr>
        <p:spPr bwMode="auto">
          <a:xfrm>
            <a:off x="0" y="740836"/>
            <a:ext cx="9266131" cy="639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81639" tIns="42452" rIns="81639" bIns="42452">
            <a:spAutoFit/>
          </a:bodyPr>
          <a:lstStyle>
            <a:lvl1pPr marL="195263" indent="-195263" defTabSz="407988">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charset="0"/>
                <a:ea typeface="ＭＳ Ｐゴシック" charset="0"/>
              </a:defRPr>
            </a:lvl1pPr>
            <a:lvl2pPr marL="674688" indent="-260350" defTabSz="407988">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charset="0"/>
                <a:ea typeface="ＭＳ Ｐゴシック" charset="0"/>
              </a:defRPr>
            </a:lvl2pPr>
            <a:lvl3pPr marL="1036638" indent="-207963" defTabSz="407988">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charset="0"/>
                <a:ea typeface="ＭＳ Ｐゴシック" charset="0"/>
              </a:defRPr>
            </a:lvl3pPr>
            <a:lvl4pPr marL="1450975" indent="-206375" defTabSz="407988">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charset="0"/>
                <a:ea typeface="ＭＳ Ｐゴシック" charset="0"/>
              </a:defRPr>
            </a:lvl4pPr>
            <a:lvl5pPr marL="1866900" indent="-207963" defTabSz="407988">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charset="0"/>
                <a:ea typeface="ＭＳ Ｐゴシック" charset="0"/>
              </a:defRPr>
            </a:lvl5pPr>
            <a:lvl6pPr marL="23241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charset="0"/>
                <a:ea typeface="ＭＳ Ｐゴシック" charset="0"/>
              </a:defRPr>
            </a:lvl6pPr>
            <a:lvl7pPr marL="27813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charset="0"/>
                <a:ea typeface="ＭＳ Ｐゴシック" charset="0"/>
              </a:defRPr>
            </a:lvl7pPr>
            <a:lvl8pPr marL="32385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charset="0"/>
                <a:ea typeface="ＭＳ Ｐゴシック" charset="0"/>
              </a:defRPr>
            </a:lvl8pPr>
            <a:lvl9pPr marL="36957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charset="0"/>
                <a:ea typeface="ＭＳ Ｐゴシック" charset="0"/>
              </a:defRPr>
            </a:lvl9pPr>
          </a:lstStyle>
          <a:p>
            <a:pPr hangingPunct="0">
              <a:buClr>
                <a:srgbClr val="000000"/>
              </a:buClr>
              <a:buSzPct val="45000"/>
              <a:buFont typeface="Wingdings" charset="0"/>
              <a:buNone/>
            </a:pPr>
            <a:r>
              <a:rPr lang="fr-FR" b="1" smtClean="0">
                <a:solidFill>
                  <a:srgbClr val="000099"/>
                </a:solidFill>
                <a:latin typeface="Tahoma"/>
                <a:cs typeface="Tahoma"/>
              </a:rPr>
              <a:t>Actuellement ~1400 paquets contenant chacun 100 milliards de protons.</a:t>
            </a:r>
          </a:p>
          <a:p>
            <a:pPr hangingPunct="0">
              <a:buClr>
                <a:srgbClr val="000000"/>
              </a:buClr>
              <a:buSzPct val="45000"/>
              <a:buFont typeface="Wingdings" charset="0"/>
              <a:buNone/>
            </a:pPr>
            <a:r>
              <a:rPr lang="fr-FR" b="1" smtClean="0">
                <a:solidFill>
                  <a:srgbClr val="000099"/>
                </a:solidFill>
                <a:latin typeface="Tahoma"/>
                <a:cs typeface="Tahoma"/>
              </a:rPr>
              <a:t>Chaque paquet est séparé de ses voisins immédiats par au moins 7m. </a:t>
            </a:r>
            <a:endParaRPr lang="fr-FR" b="1">
              <a:solidFill>
                <a:srgbClr val="000099"/>
              </a:solidFill>
              <a:latin typeface="Tahoma"/>
              <a:cs typeface="Tahoma"/>
            </a:endParaRPr>
          </a:p>
        </p:txBody>
      </p:sp>
      <p:sp>
        <p:nvSpPr>
          <p:cNvPr id="394243" name="Text Box 3"/>
          <p:cNvSpPr txBox="1">
            <a:spLocks noChangeArrowheads="1"/>
          </p:cNvSpPr>
          <p:nvPr/>
        </p:nvSpPr>
        <p:spPr bwMode="auto">
          <a:xfrm>
            <a:off x="143399" y="4915578"/>
            <a:ext cx="7085337" cy="1747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2452" rIns="81639" bIns="42452">
            <a:spAutoFit/>
          </a:bodyPr>
          <a:lstStyle>
            <a:lvl1pPr marL="195263" indent="-195263" defTabSz="407988">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1pPr>
            <a:lvl2pPr marL="674688" indent="-260350" defTabSz="407988">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2pPr>
            <a:lvl3pPr marL="1036638" indent="-207963" defTabSz="407988">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3pPr>
            <a:lvl4pPr marL="1450975" indent="-206375" defTabSz="407988">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4pPr>
            <a:lvl5pPr marL="1866900" indent="-207963" defTabSz="407988">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5pPr>
            <a:lvl6pPr marL="23241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6pPr>
            <a:lvl7pPr marL="27813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7pPr>
            <a:lvl8pPr marL="32385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8pPr>
            <a:lvl9pPr marL="36957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ea typeface="ＭＳ Ｐゴシック" charset="0"/>
              </a:defRPr>
            </a:lvl9pPr>
          </a:lstStyle>
          <a:p>
            <a:pPr hangingPunct="0">
              <a:buClr>
                <a:srgbClr val="000000"/>
              </a:buClr>
              <a:buSzPct val="45000"/>
              <a:buFont typeface="Wingdings" charset="0"/>
              <a:buNone/>
            </a:pPr>
            <a:r>
              <a:rPr lang="fr-FR" b="1" dirty="0" smtClean="0">
                <a:solidFill>
                  <a:srgbClr val="000099"/>
                </a:solidFill>
                <a:latin typeface="Tahoma"/>
                <a:cs typeface="Tahoma"/>
              </a:rPr>
              <a:t>Énergie actuelle d’une collision (2011) :</a:t>
            </a:r>
          </a:p>
          <a:p>
            <a:pPr hangingPunct="0">
              <a:buClr>
                <a:srgbClr val="000000"/>
              </a:buClr>
              <a:buSzPct val="45000"/>
              <a:buFont typeface="Wingdings" charset="0"/>
              <a:buNone/>
            </a:pPr>
            <a:r>
              <a:rPr lang="fr-FR" b="1" dirty="0" smtClean="0">
                <a:solidFill>
                  <a:srgbClr val="000099"/>
                </a:solidFill>
                <a:latin typeface="Tahoma"/>
                <a:cs typeface="Tahoma"/>
              </a:rPr>
              <a:t>   3.5 </a:t>
            </a:r>
            <a:r>
              <a:rPr lang="fr-FR" b="1" dirty="0" err="1" smtClean="0">
                <a:solidFill>
                  <a:srgbClr val="000099"/>
                </a:solidFill>
                <a:latin typeface="Tahoma"/>
                <a:cs typeface="Tahoma"/>
              </a:rPr>
              <a:t>TeV</a:t>
            </a:r>
            <a:r>
              <a:rPr lang="fr-FR" b="1" dirty="0" smtClean="0">
                <a:solidFill>
                  <a:srgbClr val="000099"/>
                </a:solidFill>
                <a:latin typeface="Tahoma"/>
                <a:cs typeface="Tahoma"/>
              </a:rPr>
              <a:t> + 3.5 </a:t>
            </a:r>
            <a:r>
              <a:rPr lang="fr-FR" b="1" dirty="0" err="1" smtClean="0">
                <a:solidFill>
                  <a:srgbClr val="000099"/>
                </a:solidFill>
                <a:latin typeface="Tahoma"/>
                <a:cs typeface="Tahoma"/>
              </a:rPr>
              <a:t>TeV</a:t>
            </a:r>
            <a:r>
              <a:rPr lang="fr-FR" b="1" dirty="0" smtClean="0">
                <a:solidFill>
                  <a:srgbClr val="000099"/>
                </a:solidFill>
                <a:latin typeface="Tahoma"/>
                <a:cs typeface="Tahoma"/>
              </a:rPr>
              <a:t> ~ 10</a:t>
            </a:r>
            <a:r>
              <a:rPr lang="fr-FR" b="1" baseline="30000" dirty="0" smtClean="0">
                <a:solidFill>
                  <a:srgbClr val="000099"/>
                </a:solidFill>
                <a:latin typeface="Tahoma"/>
                <a:cs typeface="Tahoma"/>
              </a:rPr>
              <a:t>-6</a:t>
            </a:r>
            <a:r>
              <a:rPr lang="fr-FR" b="1" dirty="0" smtClean="0">
                <a:solidFill>
                  <a:srgbClr val="000099"/>
                </a:solidFill>
                <a:latin typeface="Tahoma"/>
                <a:cs typeface="Tahoma"/>
              </a:rPr>
              <a:t> J</a:t>
            </a:r>
          </a:p>
          <a:p>
            <a:pPr hangingPunct="0">
              <a:buClr>
                <a:srgbClr val="000000"/>
              </a:buClr>
              <a:buSzPct val="45000"/>
              <a:buFont typeface="Wingdings" charset="0"/>
              <a:buNone/>
            </a:pPr>
            <a:r>
              <a:rPr lang="fr-FR" b="1" dirty="0" smtClean="0">
                <a:solidFill>
                  <a:srgbClr val="000099"/>
                </a:solidFill>
                <a:latin typeface="Tahoma"/>
                <a:cs typeface="Tahoma"/>
              </a:rPr>
              <a:t>sur une surface infime 10</a:t>
            </a:r>
            <a:r>
              <a:rPr lang="fr-FR" b="1" baseline="30000" dirty="0" smtClean="0">
                <a:solidFill>
                  <a:srgbClr val="000099"/>
                </a:solidFill>
                <a:latin typeface="Tahoma"/>
                <a:cs typeface="Tahoma"/>
              </a:rPr>
              <a:t>-30</a:t>
            </a:r>
            <a:r>
              <a:rPr lang="fr-FR" b="1" dirty="0" smtClean="0">
                <a:solidFill>
                  <a:srgbClr val="000099"/>
                </a:solidFill>
                <a:latin typeface="Tahoma"/>
                <a:cs typeface="Tahoma"/>
              </a:rPr>
              <a:t>m</a:t>
            </a:r>
            <a:r>
              <a:rPr lang="fr-FR" b="1" baseline="30000" dirty="0" smtClean="0">
                <a:solidFill>
                  <a:srgbClr val="000099"/>
                </a:solidFill>
                <a:latin typeface="Tahoma"/>
                <a:cs typeface="Tahoma"/>
              </a:rPr>
              <a:t>2</a:t>
            </a:r>
          </a:p>
          <a:p>
            <a:pPr hangingPunct="0">
              <a:buClr>
                <a:srgbClr val="000000"/>
              </a:buClr>
              <a:buSzPct val="45000"/>
              <a:buFont typeface="Wingdings" charset="0"/>
              <a:buNone/>
            </a:pPr>
            <a:r>
              <a:rPr lang="fr-FR" b="1" dirty="0" smtClean="0">
                <a:solidFill>
                  <a:srgbClr val="000000"/>
                </a:solidFill>
                <a:latin typeface="Tahoma"/>
                <a:cs typeface="Tahoma"/>
              </a:rPr>
              <a:t>   </a:t>
            </a:r>
            <a:r>
              <a:rPr lang="fr-FR" b="1" dirty="0" smtClean="0">
                <a:solidFill>
                  <a:srgbClr val="FF0000"/>
                </a:solidFill>
                <a:latin typeface="Tahoma"/>
                <a:cs typeface="Tahoma"/>
              </a:rPr>
              <a:t>~10</a:t>
            </a:r>
            <a:r>
              <a:rPr lang="fr-FR" b="1" baseline="30000" dirty="0" smtClean="0">
                <a:solidFill>
                  <a:srgbClr val="FF0000"/>
                </a:solidFill>
                <a:latin typeface="Tahoma"/>
                <a:cs typeface="Tahoma"/>
              </a:rPr>
              <a:t>24</a:t>
            </a:r>
            <a:r>
              <a:rPr lang="fr-FR" b="1" dirty="0" smtClean="0">
                <a:solidFill>
                  <a:srgbClr val="FF0000"/>
                </a:solidFill>
                <a:latin typeface="Tahoma"/>
                <a:cs typeface="Tahoma"/>
              </a:rPr>
              <a:t> J/m</a:t>
            </a:r>
            <a:r>
              <a:rPr lang="fr-FR" b="1" baseline="30000" dirty="0" smtClean="0">
                <a:solidFill>
                  <a:srgbClr val="FF0000"/>
                </a:solidFill>
                <a:latin typeface="Tahoma"/>
                <a:cs typeface="Tahoma"/>
              </a:rPr>
              <a:t>2</a:t>
            </a:r>
            <a:r>
              <a:rPr lang="fr-FR" b="1" dirty="0" smtClean="0">
                <a:solidFill>
                  <a:srgbClr val="FF0000"/>
                </a:solidFill>
                <a:latin typeface="Tahoma"/>
                <a:cs typeface="Tahoma"/>
              </a:rPr>
              <a:t> : considérable</a:t>
            </a:r>
          </a:p>
          <a:p>
            <a:pPr hangingPunct="0">
              <a:buClr>
                <a:srgbClr val="000000"/>
              </a:buClr>
              <a:buSzPct val="45000"/>
              <a:buFont typeface="Wingdings" charset="0"/>
              <a:buNone/>
            </a:pPr>
            <a:r>
              <a:rPr lang="fr-FR" b="1" dirty="0" smtClean="0">
                <a:solidFill>
                  <a:srgbClr val="000099"/>
                </a:solidFill>
                <a:latin typeface="Tahoma"/>
                <a:cs typeface="Tahoma"/>
              </a:rPr>
              <a:t>Énergie totale des faisceaux :</a:t>
            </a:r>
          </a:p>
          <a:p>
            <a:pPr hangingPunct="0">
              <a:buClr>
                <a:srgbClr val="000000"/>
              </a:buClr>
              <a:buSzPct val="45000"/>
              <a:buFont typeface="Wingdings" charset="0"/>
              <a:buNone/>
            </a:pPr>
            <a:r>
              <a:rPr lang="fr-FR" b="1" dirty="0" smtClean="0">
                <a:solidFill>
                  <a:srgbClr val="000099"/>
                </a:solidFill>
                <a:latin typeface="Tahoma"/>
                <a:cs typeface="Tahoma"/>
              </a:rPr>
              <a:t>  3.5 </a:t>
            </a:r>
            <a:r>
              <a:rPr lang="fr-FR" b="1" dirty="0" err="1" smtClean="0">
                <a:solidFill>
                  <a:srgbClr val="000099"/>
                </a:solidFill>
                <a:latin typeface="Tahoma"/>
                <a:cs typeface="Tahoma"/>
              </a:rPr>
              <a:t>TeV</a:t>
            </a:r>
            <a:r>
              <a:rPr lang="fr-FR" b="1" dirty="0" smtClean="0">
                <a:solidFill>
                  <a:srgbClr val="000099"/>
                </a:solidFill>
                <a:latin typeface="Tahoma"/>
                <a:cs typeface="Tahoma"/>
              </a:rPr>
              <a:t> x </a:t>
            </a:r>
            <a:r>
              <a:rPr lang="fr-FR" b="1" dirty="0" err="1" smtClean="0">
                <a:solidFill>
                  <a:srgbClr val="000099"/>
                </a:solidFill>
                <a:latin typeface="Tahoma"/>
                <a:cs typeface="Tahoma"/>
              </a:rPr>
              <a:t>Np</a:t>
            </a:r>
            <a:r>
              <a:rPr lang="fr-FR" b="1" dirty="0" smtClean="0">
                <a:solidFill>
                  <a:srgbClr val="000099"/>
                </a:solidFill>
                <a:latin typeface="Tahoma"/>
                <a:cs typeface="Tahoma"/>
              </a:rPr>
              <a:t> ~ 350 millions de Joules ~ 1 TGV à 150 km/h</a:t>
            </a:r>
            <a:endParaRPr lang="fr-FR" b="1" dirty="0">
              <a:solidFill>
                <a:srgbClr val="000099"/>
              </a:solidFill>
              <a:latin typeface="Tahoma"/>
              <a:cs typeface="Tahoma"/>
            </a:endParaRPr>
          </a:p>
        </p:txBody>
      </p:sp>
      <p:pic>
        <p:nvPicPr>
          <p:cNvPr id="394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73200"/>
            <a:ext cx="3455988" cy="2603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4245" name="Text Box 5"/>
          <p:cNvSpPr txBox="1">
            <a:spLocks noChangeArrowheads="1"/>
          </p:cNvSpPr>
          <p:nvPr/>
        </p:nvSpPr>
        <p:spPr bwMode="auto">
          <a:xfrm>
            <a:off x="4268628" y="1539875"/>
            <a:ext cx="4499292" cy="1747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2452" rIns="81639" bIns="42452">
            <a:spAutoFit/>
          </a:bodyPr>
          <a:lstStyle>
            <a:lvl1pPr marL="195263" indent="-195263" defTabSz="407988">
              <a:tabLst>
                <a:tab pos="657225" algn="l"/>
                <a:tab pos="1312863" algn="l"/>
                <a:tab pos="1970088" algn="l"/>
                <a:tab pos="2627313" algn="l"/>
                <a:tab pos="3282950" algn="l"/>
                <a:tab pos="3940175" algn="l"/>
              </a:tabLst>
              <a:defRPr>
                <a:solidFill>
                  <a:schemeClr val="tx1"/>
                </a:solidFill>
                <a:latin typeface="Arial" charset="0"/>
                <a:ea typeface="ＭＳ Ｐゴシック" charset="0"/>
              </a:defRPr>
            </a:lvl1pPr>
            <a:lvl2pPr marL="674688" indent="-260350" defTabSz="407988">
              <a:tabLst>
                <a:tab pos="657225" algn="l"/>
                <a:tab pos="1312863" algn="l"/>
                <a:tab pos="1970088" algn="l"/>
                <a:tab pos="2627313" algn="l"/>
                <a:tab pos="3282950" algn="l"/>
                <a:tab pos="3940175" algn="l"/>
              </a:tabLst>
              <a:defRPr>
                <a:solidFill>
                  <a:schemeClr val="tx1"/>
                </a:solidFill>
                <a:latin typeface="Arial" charset="0"/>
                <a:ea typeface="ＭＳ Ｐゴシック" charset="0"/>
              </a:defRPr>
            </a:lvl2pPr>
            <a:lvl3pPr marL="1036638" indent="-207963" defTabSz="407988">
              <a:tabLst>
                <a:tab pos="657225" algn="l"/>
                <a:tab pos="1312863" algn="l"/>
                <a:tab pos="1970088" algn="l"/>
                <a:tab pos="2627313" algn="l"/>
                <a:tab pos="3282950" algn="l"/>
                <a:tab pos="3940175" algn="l"/>
              </a:tabLst>
              <a:defRPr>
                <a:solidFill>
                  <a:schemeClr val="tx1"/>
                </a:solidFill>
                <a:latin typeface="Arial" charset="0"/>
                <a:ea typeface="ＭＳ Ｐゴシック" charset="0"/>
              </a:defRPr>
            </a:lvl3pPr>
            <a:lvl4pPr marL="1450975" indent="-206375" defTabSz="407988">
              <a:tabLst>
                <a:tab pos="657225" algn="l"/>
                <a:tab pos="1312863" algn="l"/>
                <a:tab pos="1970088" algn="l"/>
                <a:tab pos="2627313" algn="l"/>
                <a:tab pos="3282950" algn="l"/>
                <a:tab pos="3940175" algn="l"/>
              </a:tabLst>
              <a:defRPr>
                <a:solidFill>
                  <a:schemeClr val="tx1"/>
                </a:solidFill>
                <a:latin typeface="Arial" charset="0"/>
                <a:ea typeface="ＭＳ Ｐゴシック" charset="0"/>
              </a:defRPr>
            </a:lvl4pPr>
            <a:lvl5pPr marL="1866900" indent="-207963" defTabSz="407988">
              <a:tabLst>
                <a:tab pos="657225" algn="l"/>
                <a:tab pos="1312863" algn="l"/>
                <a:tab pos="1970088" algn="l"/>
                <a:tab pos="2627313" algn="l"/>
                <a:tab pos="3282950" algn="l"/>
                <a:tab pos="3940175" algn="l"/>
              </a:tabLst>
              <a:defRPr>
                <a:solidFill>
                  <a:schemeClr val="tx1"/>
                </a:solidFill>
                <a:latin typeface="Arial" charset="0"/>
                <a:ea typeface="ＭＳ Ｐゴシック" charset="0"/>
              </a:defRPr>
            </a:lvl5pPr>
            <a:lvl6pPr marL="2324100" indent="-207963" defTabSz="407988" fontAlgn="base">
              <a:spcBef>
                <a:spcPct val="0"/>
              </a:spcBef>
              <a:spcAft>
                <a:spcPct val="0"/>
              </a:spcAft>
              <a:tabLst>
                <a:tab pos="657225" algn="l"/>
                <a:tab pos="1312863" algn="l"/>
                <a:tab pos="1970088" algn="l"/>
                <a:tab pos="2627313" algn="l"/>
                <a:tab pos="3282950" algn="l"/>
                <a:tab pos="3940175" algn="l"/>
              </a:tabLst>
              <a:defRPr>
                <a:solidFill>
                  <a:schemeClr val="tx1"/>
                </a:solidFill>
                <a:latin typeface="Arial" charset="0"/>
                <a:ea typeface="ＭＳ Ｐゴシック" charset="0"/>
              </a:defRPr>
            </a:lvl6pPr>
            <a:lvl7pPr marL="2781300" indent="-207963" defTabSz="407988" fontAlgn="base">
              <a:spcBef>
                <a:spcPct val="0"/>
              </a:spcBef>
              <a:spcAft>
                <a:spcPct val="0"/>
              </a:spcAft>
              <a:tabLst>
                <a:tab pos="657225" algn="l"/>
                <a:tab pos="1312863" algn="l"/>
                <a:tab pos="1970088" algn="l"/>
                <a:tab pos="2627313" algn="l"/>
                <a:tab pos="3282950" algn="l"/>
                <a:tab pos="3940175" algn="l"/>
              </a:tabLst>
              <a:defRPr>
                <a:solidFill>
                  <a:schemeClr val="tx1"/>
                </a:solidFill>
                <a:latin typeface="Arial" charset="0"/>
                <a:ea typeface="ＭＳ Ｐゴシック" charset="0"/>
              </a:defRPr>
            </a:lvl7pPr>
            <a:lvl8pPr marL="3238500" indent="-207963" defTabSz="407988" fontAlgn="base">
              <a:spcBef>
                <a:spcPct val="0"/>
              </a:spcBef>
              <a:spcAft>
                <a:spcPct val="0"/>
              </a:spcAft>
              <a:tabLst>
                <a:tab pos="657225" algn="l"/>
                <a:tab pos="1312863" algn="l"/>
                <a:tab pos="1970088" algn="l"/>
                <a:tab pos="2627313" algn="l"/>
                <a:tab pos="3282950" algn="l"/>
                <a:tab pos="3940175" algn="l"/>
              </a:tabLst>
              <a:defRPr>
                <a:solidFill>
                  <a:schemeClr val="tx1"/>
                </a:solidFill>
                <a:latin typeface="Arial" charset="0"/>
                <a:ea typeface="ＭＳ Ｐゴシック" charset="0"/>
              </a:defRPr>
            </a:lvl8pPr>
            <a:lvl9pPr marL="3695700" indent="-207963" defTabSz="407988" fontAlgn="base">
              <a:spcBef>
                <a:spcPct val="0"/>
              </a:spcBef>
              <a:spcAft>
                <a:spcPct val="0"/>
              </a:spcAft>
              <a:tabLst>
                <a:tab pos="657225" algn="l"/>
                <a:tab pos="1312863" algn="l"/>
                <a:tab pos="1970088" algn="l"/>
                <a:tab pos="2627313" algn="l"/>
                <a:tab pos="3282950" algn="l"/>
                <a:tab pos="3940175" algn="l"/>
              </a:tabLst>
              <a:defRPr>
                <a:solidFill>
                  <a:schemeClr val="tx1"/>
                </a:solidFill>
                <a:latin typeface="Arial" charset="0"/>
                <a:ea typeface="ＭＳ Ｐゴシック" charset="0"/>
              </a:defRPr>
            </a:lvl9pPr>
          </a:lstStyle>
          <a:p>
            <a:pPr algn="ctr" hangingPunct="0">
              <a:buClr>
                <a:srgbClr val="000000"/>
              </a:buClr>
              <a:buSzPct val="45000"/>
              <a:buFont typeface="Wingdings" charset="0"/>
              <a:buNone/>
            </a:pPr>
            <a:r>
              <a:rPr lang="fr-FR" b="1" dirty="0" smtClean="0">
                <a:solidFill>
                  <a:srgbClr val="000099"/>
                </a:solidFill>
                <a:latin typeface="Tahoma"/>
                <a:cs typeface="Tahoma"/>
              </a:rPr>
              <a:t>paquets : quelques cm de long</a:t>
            </a:r>
          </a:p>
          <a:p>
            <a:pPr algn="ctr" hangingPunct="0"/>
            <a:r>
              <a:rPr lang="fr-FR" b="1" dirty="0" smtClean="0">
                <a:solidFill>
                  <a:srgbClr val="000099"/>
                </a:solidFill>
                <a:latin typeface="Tahoma"/>
                <a:cs typeface="Tahoma"/>
              </a:rPr>
              <a:t>transversalement ~ mm</a:t>
            </a:r>
          </a:p>
          <a:p>
            <a:pPr algn="ctr" hangingPunct="0">
              <a:buClr>
                <a:srgbClr val="000000"/>
              </a:buClr>
              <a:buSzPct val="45000"/>
              <a:buFont typeface="Wingdings" charset="0"/>
              <a:buNone/>
            </a:pPr>
            <a:endParaRPr lang="fr-FR" b="1" dirty="0" smtClean="0">
              <a:solidFill>
                <a:srgbClr val="000000"/>
              </a:solidFill>
              <a:latin typeface="Tahoma"/>
              <a:cs typeface="Tahoma"/>
            </a:endParaRPr>
          </a:p>
          <a:p>
            <a:pPr algn="ctr" hangingPunct="0">
              <a:buClr>
                <a:srgbClr val="000000"/>
              </a:buClr>
              <a:buSzPct val="45000"/>
              <a:buFont typeface="Wingdings" charset="0"/>
              <a:buNone/>
            </a:pPr>
            <a:r>
              <a:rPr lang="fr-FR" b="1" dirty="0" smtClean="0">
                <a:solidFill>
                  <a:srgbClr val="000000"/>
                </a:solidFill>
                <a:latin typeface="Tahoma"/>
                <a:cs typeface="Tahoma"/>
              </a:rPr>
              <a:t> </a:t>
            </a:r>
            <a:r>
              <a:rPr lang="fr-FR" b="1" dirty="0" smtClean="0">
                <a:solidFill>
                  <a:srgbClr val="000099"/>
                </a:solidFill>
                <a:latin typeface="Tahoma"/>
                <a:cs typeface="Tahoma"/>
              </a:rPr>
              <a:t>taille transverse au point de collision </a:t>
            </a:r>
          </a:p>
          <a:p>
            <a:pPr algn="ctr" hangingPunct="0"/>
            <a:r>
              <a:rPr lang="fr-FR" b="1" dirty="0" smtClean="0">
                <a:solidFill>
                  <a:srgbClr val="000099"/>
                </a:solidFill>
                <a:latin typeface="Tahoma"/>
                <a:cs typeface="Tahoma"/>
              </a:rPr>
              <a:t>(expériences) : 16 m x 50 m</a:t>
            </a:r>
          </a:p>
          <a:p>
            <a:pPr algn="ctr" hangingPunct="0"/>
            <a:r>
              <a:rPr lang="fr-FR" b="1" dirty="0" smtClean="0">
                <a:solidFill>
                  <a:srgbClr val="000099"/>
                </a:solidFill>
                <a:latin typeface="Tahoma"/>
                <a:cs typeface="Tahoma"/>
              </a:rPr>
              <a:t>~</a:t>
            </a:r>
            <a:r>
              <a:rPr lang="fr-FR" b="1" dirty="0" smtClean="0">
                <a:solidFill>
                  <a:srgbClr val="000000"/>
                </a:solidFill>
                <a:latin typeface="Tahoma"/>
                <a:cs typeface="Tahoma"/>
              </a:rPr>
              <a:t> </a:t>
            </a:r>
            <a:r>
              <a:rPr lang="fr-FR" b="1" dirty="0" smtClean="0">
                <a:solidFill>
                  <a:srgbClr val="FF0000"/>
                </a:solidFill>
                <a:latin typeface="Tahoma"/>
                <a:cs typeface="Tahoma"/>
              </a:rPr>
              <a:t>diamètre d’un cheveu</a:t>
            </a:r>
            <a:endParaRPr lang="fr-FR" b="1" dirty="0">
              <a:solidFill>
                <a:srgbClr val="FF0000"/>
              </a:solidFill>
              <a:latin typeface="Tahoma"/>
              <a:cs typeface="Tahoma"/>
            </a:endParaRPr>
          </a:p>
        </p:txBody>
      </p:sp>
      <p:sp>
        <p:nvSpPr>
          <p:cNvPr id="394246" name="Rectangle 6"/>
          <p:cNvSpPr>
            <a:spLocks noChangeArrowheads="1"/>
          </p:cNvSpPr>
          <p:nvPr/>
        </p:nvSpPr>
        <p:spPr bwMode="auto">
          <a:xfrm>
            <a:off x="4932363" y="5661025"/>
            <a:ext cx="3816350" cy="360363"/>
          </a:xfrm>
          <a:prstGeom prst="rect">
            <a:avLst/>
          </a:prstGeom>
          <a:noFill/>
          <a:ln w="9360">
            <a:solidFill>
              <a:srgbClr val="000000"/>
            </a:solidFill>
            <a:miter lim="800000"/>
            <a:headEnd/>
            <a:tailEnd/>
          </a:ln>
          <a:effectLst/>
        </p:spPr>
        <p:txBody>
          <a:bodyPr wrap="none" lIns="81639" tIns="42452" rIns="81639" bIns="42452" anchor="ctr"/>
          <a:lstStyle/>
          <a:p>
            <a:pPr algn="ctr" defTabSz="407988" hangingPunct="0">
              <a:buSzPct val="100000"/>
              <a:tabLst>
                <a:tab pos="657225" algn="l"/>
                <a:tab pos="1312863" algn="l"/>
                <a:tab pos="1970088" algn="l"/>
                <a:tab pos="2627313" algn="l"/>
                <a:tab pos="3282950" algn="l"/>
              </a:tabLst>
            </a:pPr>
            <a:r>
              <a:rPr lang="fr-FR" sz="1100" b="1" dirty="0" smtClean="0">
                <a:solidFill>
                  <a:srgbClr val="000000"/>
                </a:solidFill>
                <a:latin typeface="Tahoma"/>
                <a:cs typeface="Tahoma"/>
              </a:rPr>
              <a:t>Croisement des faisceaux à un point de collisions </a:t>
            </a:r>
            <a:endParaRPr lang="fr-FR" sz="1100" b="1" dirty="0">
              <a:solidFill>
                <a:srgbClr val="000000"/>
              </a:solidFill>
              <a:latin typeface="Tahoma"/>
              <a:cs typeface="Tahoma"/>
            </a:endParaRPr>
          </a:p>
        </p:txBody>
      </p:sp>
      <p:sp>
        <p:nvSpPr>
          <p:cNvPr id="394247" name="Rectangle 7"/>
          <p:cNvSpPr>
            <a:spLocks noChangeArrowheads="1"/>
          </p:cNvSpPr>
          <p:nvPr/>
        </p:nvSpPr>
        <p:spPr bwMode="auto">
          <a:xfrm>
            <a:off x="949218" y="4183063"/>
            <a:ext cx="2736850" cy="433387"/>
          </a:xfrm>
          <a:prstGeom prst="rect">
            <a:avLst/>
          </a:prstGeom>
          <a:noFill/>
          <a:ln w="9360">
            <a:solidFill>
              <a:srgbClr val="000000"/>
            </a:solidFill>
            <a:miter lim="800000"/>
            <a:headEnd/>
            <a:tailEnd/>
          </a:ln>
          <a:effectLst/>
        </p:spPr>
        <p:txBody>
          <a:bodyPr wrap="none" lIns="81639" tIns="42452" rIns="81639" bIns="42452" anchor="ctr"/>
          <a:lstStyle/>
          <a:p>
            <a:pPr algn="ctr" defTabSz="407988" hangingPunct="0">
              <a:buSzPct val="100000"/>
              <a:tabLst>
                <a:tab pos="657225" algn="l"/>
                <a:tab pos="1312863" algn="l"/>
                <a:tab pos="1970088" algn="l"/>
                <a:tab pos="2627313" algn="l"/>
              </a:tabLst>
            </a:pPr>
            <a:r>
              <a:rPr lang="fr-FR" sz="1100" b="1" dirty="0" smtClean="0">
                <a:latin typeface="Tahoma"/>
                <a:cs typeface="Tahoma"/>
              </a:rPr>
              <a:t>Aimants focalisant les faisceaux</a:t>
            </a:r>
          </a:p>
          <a:p>
            <a:pPr algn="ctr" defTabSz="407988" hangingPunct="0">
              <a:buSzPct val="100000"/>
              <a:tabLst>
                <a:tab pos="657225" algn="l"/>
                <a:tab pos="1312863" algn="l"/>
                <a:tab pos="1970088" algn="l"/>
                <a:tab pos="2627313" algn="l"/>
              </a:tabLst>
            </a:pPr>
            <a:r>
              <a:rPr lang="fr-FR" sz="1100" b="1" dirty="0" smtClean="0">
                <a:latin typeface="Tahoma"/>
                <a:cs typeface="Tahoma"/>
              </a:rPr>
              <a:t>au voisinage des points de collision </a:t>
            </a:r>
            <a:endParaRPr lang="fr-FR" sz="1100" b="1" dirty="0">
              <a:latin typeface="Tahoma"/>
              <a:cs typeface="Tahoma"/>
            </a:endParaRPr>
          </a:p>
        </p:txBody>
      </p:sp>
      <p:pic>
        <p:nvPicPr>
          <p:cNvPr id="394248" name="Picture 8"/>
          <p:cNvPicPr>
            <a:picLocks noChangeAspect="1" noChangeArrowheads="1"/>
          </p:cNvPicPr>
          <p:nvPr/>
        </p:nvPicPr>
        <p:blipFill>
          <a:blip r:embed="rId4">
            <a:extLst>
              <a:ext uri="{28A0092B-C50C-407E-A947-70E740481C1C}">
                <a14:useLocalDpi xmlns:a14="http://schemas.microsoft.com/office/drawing/2010/main" val="0"/>
              </a:ext>
            </a:extLst>
          </a:blip>
          <a:srcRect l="4277" t="5411" r="5287" b="3394"/>
          <a:stretch>
            <a:fillRect/>
          </a:stretch>
        </p:blipFill>
        <p:spPr bwMode="auto">
          <a:xfrm>
            <a:off x="4703763" y="3395663"/>
            <a:ext cx="4189412" cy="2117725"/>
          </a:xfrm>
          <a:prstGeom prst="rect">
            <a:avLst/>
          </a:prstGeom>
          <a:noFill/>
          <a:ln>
            <a:noFill/>
          </a:ln>
          <a:effectLst/>
          <a:extLst>
            <a:ext uri="{909E8E84-426E-40dd-AFC4-6F175D3DCCD1}">
              <a14:hiddenFill xmlns:a14="http://schemas.microsoft.com/office/drawing/2010/main">
                <a:blipFill dpi="0" rotWithShape="0">
                  <a:blip/>
                  <a:srcRect l="4277" t="5411" r="5287" b="339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4251" name="Rectangle 11"/>
          <p:cNvSpPr>
            <a:spLocks noChangeArrowheads="1"/>
          </p:cNvSpPr>
          <p:nvPr/>
        </p:nvSpPr>
        <p:spPr bwMode="auto">
          <a:xfrm>
            <a:off x="0" y="0"/>
            <a:ext cx="9144000" cy="787400"/>
          </a:xfrm>
          <a:prstGeom prst="rect">
            <a:avLst/>
          </a:prstGeom>
          <a:noFill/>
          <a:ln>
            <a:noFill/>
          </a:ln>
          <a:effectLst/>
        </p:spPr>
        <p:txBody>
          <a:bodyPr anchor="ctr" anchorCtr="1"/>
          <a:lstStyle/>
          <a:p>
            <a:pPr algn="ctr"/>
            <a:r>
              <a:rPr lang="fr-FR" sz="4000" b="1" smtClean="0">
                <a:solidFill>
                  <a:srgbClr val="CC0066"/>
                </a:solidFill>
                <a:latin typeface="Tahoma"/>
                <a:cs typeface="Tahoma"/>
              </a:rPr>
              <a:t>Le faisceau du LHC</a:t>
            </a:r>
            <a:endParaRPr lang="fr-FR" sz="4000" b="1">
              <a:solidFill>
                <a:srgbClr val="CC0066"/>
              </a:solidFill>
              <a:latin typeface="Tahoma"/>
              <a:cs typeface="Tahoma"/>
            </a:endParaRPr>
          </a:p>
        </p:txBody>
      </p:sp>
      <p:sp>
        <p:nvSpPr>
          <p:cNvPr id="4" name="Slide Number Placeholder 3"/>
          <p:cNvSpPr>
            <a:spLocks noGrp="1"/>
          </p:cNvSpPr>
          <p:nvPr>
            <p:ph type="sldNum" sz="quarter" idx="12"/>
          </p:nvPr>
        </p:nvSpPr>
        <p:spPr/>
        <p:txBody>
          <a:bodyPr/>
          <a:lstStyle/>
          <a:p>
            <a:fld id="{D752DBC4-3753-084B-A85A-391A694AE64B}" type="slidenum">
              <a:rPr lang="en-US" smtClean="0"/>
              <a:pPr/>
              <a:t>34</a:t>
            </a:fld>
            <a:r>
              <a:rPr lang="en-US" smtClean="0"/>
              <a:t>/41</a:t>
            </a:r>
            <a:endParaRPr lang="en-US" dirty="0" smtClean="0"/>
          </a:p>
        </p:txBody>
      </p:sp>
    </p:spTree>
    <p:extLst>
      <p:ext uri="{BB962C8B-B14F-4D97-AF65-F5344CB8AC3E}">
        <p14:creationId xmlns:p14="http://schemas.microsoft.com/office/powerpoint/2010/main" val="325166944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8"/>
            <a:ext cx="8229600" cy="1143000"/>
          </a:xfrm>
        </p:spPr>
        <p:txBody>
          <a:bodyPr>
            <a:normAutofit fontScale="90000"/>
          </a:bodyPr>
          <a:lstStyle/>
          <a:p>
            <a:r>
              <a:rPr lang="fr-FR" dirty="0" smtClean="0"/>
              <a:t>Prêts à explorer le monde des particules?</a:t>
            </a:r>
            <a:endParaRPr lang="fr-FR" dirty="0"/>
          </a:p>
        </p:txBody>
      </p:sp>
      <p:sp>
        <p:nvSpPr>
          <p:cNvPr id="3" name="TextBox 2"/>
          <p:cNvSpPr txBox="1"/>
          <p:nvPr/>
        </p:nvSpPr>
        <p:spPr>
          <a:xfrm>
            <a:off x="246301" y="1199817"/>
            <a:ext cx="8776762" cy="1477328"/>
          </a:xfrm>
          <a:prstGeom prst="rect">
            <a:avLst/>
          </a:prstGeom>
          <a:noFill/>
        </p:spPr>
        <p:txBody>
          <a:bodyPr wrap="square" rtlCol="0">
            <a:spAutoFit/>
          </a:bodyPr>
          <a:lstStyle/>
          <a:p>
            <a:r>
              <a:rPr lang="fr-FR" b="1" dirty="0" smtClean="0">
                <a:solidFill>
                  <a:srgbClr val="000099"/>
                </a:solidFill>
                <a:latin typeface="Tahoma"/>
                <a:cs typeface="Tahoma"/>
              </a:rPr>
              <a:t>Lorsqu’une collision se produit, des milliers de particules sont produites…</a:t>
            </a:r>
            <a:br>
              <a:rPr lang="fr-FR" b="1" dirty="0" smtClean="0">
                <a:solidFill>
                  <a:srgbClr val="000099"/>
                </a:solidFill>
                <a:latin typeface="Tahoma"/>
                <a:cs typeface="Tahoma"/>
              </a:rPr>
            </a:br>
            <a:r>
              <a:rPr lang="fr-FR" b="1" dirty="0" smtClean="0">
                <a:solidFill>
                  <a:srgbClr val="000099"/>
                </a:solidFill>
                <a:latin typeface="Tahoma"/>
                <a:cs typeface="Tahoma"/>
              </a:rPr>
              <a:t>Les physiciens doivent avoir des techniques pour identifier chacun de résidus de collisions afin de savoir ce qui c’est passé au point </a:t>
            </a:r>
            <a:r>
              <a:rPr lang="fr-FR" b="1" smtClean="0">
                <a:solidFill>
                  <a:srgbClr val="000099"/>
                </a:solidFill>
                <a:latin typeface="Tahoma"/>
                <a:cs typeface="Tahoma"/>
              </a:rPr>
              <a:t>d’interaction</a:t>
            </a:r>
            <a:r>
              <a:rPr lang="fr-FR" b="1" smtClean="0">
                <a:solidFill>
                  <a:srgbClr val="000099"/>
                </a:solidFill>
                <a:latin typeface="Tahoma"/>
                <a:cs typeface="Tahoma"/>
              </a:rPr>
              <a:t>!</a:t>
            </a:r>
            <a:endParaRPr lang="fr-FR" b="1" dirty="0" smtClean="0">
              <a:solidFill>
                <a:srgbClr val="000099"/>
              </a:solidFill>
              <a:latin typeface="Tahoma"/>
              <a:cs typeface="Tahoma"/>
            </a:endParaRPr>
          </a:p>
          <a:p>
            <a:r>
              <a:rPr lang="fr-FR" b="1" dirty="0" smtClean="0">
                <a:solidFill>
                  <a:srgbClr val="000099"/>
                </a:solidFill>
                <a:latin typeface="Tahoma"/>
                <a:cs typeface="Tahoma"/>
              </a:rPr>
              <a:t>Un exemple d’événement dans le </a:t>
            </a:r>
            <a:r>
              <a:rPr lang="fr-FR" b="1" dirty="0" err="1" smtClean="0">
                <a:solidFill>
                  <a:srgbClr val="000099"/>
                </a:solidFill>
                <a:latin typeface="Tahoma"/>
                <a:cs typeface="Tahoma"/>
              </a:rPr>
              <a:t>trajectographe</a:t>
            </a:r>
            <a:r>
              <a:rPr lang="fr-FR" b="1" dirty="0" smtClean="0">
                <a:solidFill>
                  <a:srgbClr val="000099"/>
                </a:solidFill>
                <a:latin typeface="Tahoma"/>
                <a:cs typeface="Tahoma"/>
              </a:rPr>
              <a:t>:</a:t>
            </a:r>
            <a:endParaRPr lang="fr-FR" b="1" dirty="0">
              <a:solidFill>
                <a:srgbClr val="000099"/>
              </a:solidFill>
              <a:latin typeface="Tahoma"/>
              <a:cs typeface="Tahoma"/>
            </a:endParaRPr>
          </a:p>
        </p:txBody>
      </p:sp>
      <p:sp>
        <p:nvSpPr>
          <p:cNvPr id="7" name="TextBox 6"/>
          <p:cNvSpPr txBox="1"/>
          <p:nvPr/>
        </p:nvSpPr>
        <p:spPr>
          <a:xfrm>
            <a:off x="122908" y="3000775"/>
            <a:ext cx="2949845" cy="1754327"/>
          </a:xfrm>
          <a:prstGeom prst="rect">
            <a:avLst/>
          </a:prstGeom>
          <a:noFill/>
        </p:spPr>
        <p:txBody>
          <a:bodyPr wrap="square" rtlCol="0">
            <a:spAutoFit/>
          </a:bodyPr>
          <a:lstStyle/>
          <a:p>
            <a:r>
              <a:rPr lang="fr-FR" b="1" dirty="0" smtClean="0">
                <a:solidFill>
                  <a:srgbClr val="663399"/>
                </a:solidFill>
                <a:latin typeface="Tahoma"/>
                <a:cs typeface="Tahoma"/>
              </a:rPr>
              <a:t>Collisions dans le détecteur de traces :</a:t>
            </a:r>
            <a:br>
              <a:rPr lang="fr-FR" b="1" dirty="0" smtClean="0">
                <a:solidFill>
                  <a:srgbClr val="663399"/>
                </a:solidFill>
                <a:latin typeface="Tahoma"/>
                <a:cs typeface="Tahoma"/>
              </a:rPr>
            </a:br>
            <a:r>
              <a:rPr lang="fr-FR" b="1" dirty="0" smtClean="0">
                <a:solidFill>
                  <a:srgbClr val="663399"/>
                </a:solidFill>
                <a:latin typeface="Tahoma"/>
                <a:cs typeface="Tahoma"/>
              </a:rPr>
              <a:t> 2 traces proviennent de muons énergétiques </a:t>
            </a:r>
            <a:br>
              <a:rPr lang="fr-FR" b="1" dirty="0" smtClean="0">
                <a:solidFill>
                  <a:srgbClr val="663399"/>
                </a:solidFill>
                <a:latin typeface="Tahoma"/>
                <a:cs typeface="Tahoma"/>
              </a:rPr>
            </a:br>
            <a:r>
              <a:rPr lang="fr-FR" b="1" dirty="0" smtClean="0">
                <a:solidFill>
                  <a:srgbClr val="663399"/>
                </a:solidFill>
                <a:latin typeface="Tahoma"/>
                <a:cs typeface="Tahoma"/>
              </a:rPr>
              <a:t>(presque droite), </a:t>
            </a:r>
            <a:br>
              <a:rPr lang="fr-FR" b="1" dirty="0" smtClean="0">
                <a:solidFill>
                  <a:srgbClr val="663399"/>
                </a:solidFill>
                <a:latin typeface="Tahoma"/>
                <a:cs typeface="Tahoma"/>
              </a:rPr>
            </a:br>
            <a:r>
              <a:rPr lang="fr-FR" b="1" dirty="0" smtClean="0">
                <a:solidFill>
                  <a:srgbClr val="E409DF"/>
                </a:solidFill>
                <a:latin typeface="Tahoma"/>
                <a:cs typeface="Tahoma"/>
              </a:rPr>
              <a:t>les voyez vous?</a:t>
            </a:r>
            <a:endParaRPr lang="fr-FR" b="1" dirty="0">
              <a:solidFill>
                <a:srgbClr val="E409DF"/>
              </a:solidFill>
              <a:latin typeface="Tahoma"/>
              <a:cs typeface="Tahoma"/>
            </a:endParaRPr>
          </a:p>
        </p:txBody>
      </p:sp>
      <p:pic>
        <p:nvPicPr>
          <p:cNvPr id="6" name="Picture 5" descr="TracksInCMSEv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2753" y="2677144"/>
            <a:ext cx="4130181" cy="4130181"/>
          </a:xfrm>
          <a:prstGeom prst="rect">
            <a:avLst/>
          </a:prstGeom>
        </p:spPr>
      </p:pic>
      <p:pic>
        <p:nvPicPr>
          <p:cNvPr id="10" name="Picture 9" descr="TracksInCMSEventMu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340" y="2677143"/>
            <a:ext cx="4130181" cy="4130181"/>
          </a:xfrm>
          <a:prstGeom prst="rect">
            <a:avLst/>
          </a:prstGeom>
        </p:spPr>
      </p:pic>
      <p:pic>
        <p:nvPicPr>
          <p:cNvPr id="5" name="Picture 4"/>
          <p:cNvPicPr>
            <a:picLocks noChangeAspect="1"/>
          </p:cNvPicPr>
          <p:nvPr/>
        </p:nvPicPr>
        <p:blipFill>
          <a:blip r:embed="rId4"/>
          <a:stretch>
            <a:fillRect/>
          </a:stretch>
        </p:blipFill>
        <p:spPr>
          <a:xfrm>
            <a:off x="3086380" y="2655523"/>
            <a:ext cx="5985919" cy="4206612"/>
          </a:xfrm>
          <a:prstGeom prst="rect">
            <a:avLst/>
          </a:prstGeom>
        </p:spPr>
      </p:pic>
      <p:sp>
        <p:nvSpPr>
          <p:cNvPr id="8" name="TextBox 7"/>
          <p:cNvSpPr txBox="1"/>
          <p:nvPr/>
        </p:nvSpPr>
        <p:spPr>
          <a:xfrm>
            <a:off x="4887464" y="5883996"/>
            <a:ext cx="2905786" cy="923330"/>
          </a:xfrm>
          <a:prstGeom prst="rect">
            <a:avLst/>
          </a:prstGeom>
          <a:noFill/>
        </p:spPr>
        <p:txBody>
          <a:bodyPr wrap="square" rtlCol="0">
            <a:spAutoFit/>
          </a:bodyPr>
          <a:lstStyle/>
          <a:p>
            <a:pPr algn="ctr"/>
            <a:r>
              <a:rPr lang="fr-FR" b="1" dirty="0" smtClean="0">
                <a:solidFill>
                  <a:srgbClr val="663399"/>
                </a:solidFill>
                <a:latin typeface="Tahoma"/>
                <a:cs typeface="Tahoma"/>
              </a:rPr>
              <a:t>Candidat </a:t>
            </a:r>
            <a:br>
              <a:rPr lang="fr-FR" b="1" dirty="0" smtClean="0">
                <a:solidFill>
                  <a:srgbClr val="663399"/>
                </a:solidFill>
                <a:latin typeface="Tahoma"/>
                <a:cs typeface="Tahoma"/>
              </a:rPr>
            </a:br>
            <a:r>
              <a:rPr lang="fr-FR" b="1" dirty="0" err="1" smtClean="0">
                <a:solidFill>
                  <a:srgbClr val="663399"/>
                </a:solidFill>
                <a:latin typeface="Tahoma"/>
                <a:cs typeface="Tahoma"/>
              </a:rPr>
              <a:t>Higgs</a:t>
            </a:r>
            <a:r>
              <a:rPr lang="fr-FR" b="1" dirty="0" smtClean="0">
                <a:solidFill>
                  <a:srgbClr val="663399"/>
                </a:solidFill>
                <a:latin typeface="Tahoma"/>
                <a:cs typeface="Tahoma"/>
              </a:rPr>
              <a:t> </a:t>
            </a:r>
            <a:r>
              <a:rPr lang="en-US" b="1" dirty="0" smtClean="0">
                <a:solidFill>
                  <a:srgbClr val="663399"/>
                </a:solidFill>
                <a:latin typeface="Tahoma"/>
                <a:cs typeface="Tahoma"/>
                <a:sym typeface="Wingdings"/>
              </a:rPr>
              <a:t> ZZ </a:t>
            </a:r>
            <a:r>
              <a:rPr lang="en-US" b="1" dirty="0" err="1" smtClean="0">
                <a:solidFill>
                  <a:srgbClr val="663399"/>
                </a:solidFill>
                <a:latin typeface="Tahoma"/>
                <a:cs typeface="Tahoma"/>
                <a:sym typeface="Wingdings"/>
              </a:rPr>
              <a:t>ee</a:t>
            </a:r>
            <a:r>
              <a:rPr lang="en-US" b="1" dirty="0" err="1" smtClean="0">
                <a:solidFill>
                  <a:srgbClr val="663399"/>
                </a:solidFill>
                <a:latin typeface="Lucida Grande"/>
                <a:ea typeface="Lucida Grande"/>
                <a:cs typeface="Lucida Grande"/>
                <a:sym typeface="Wingdings"/>
              </a:rPr>
              <a:t>μμ</a:t>
            </a:r>
            <a:r>
              <a:rPr lang="fr-FR" b="1" dirty="0">
                <a:solidFill>
                  <a:srgbClr val="663399"/>
                </a:solidFill>
                <a:latin typeface="Tahoma"/>
                <a:cs typeface="Tahoma"/>
                <a:sym typeface="Wingdings"/>
              </a:rPr>
              <a:t> </a:t>
            </a:r>
            <a:r>
              <a:rPr lang="fr-FR" b="1" dirty="0" smtClean="0">
                <a:solidFill>
                  <a:srgbClr val="663399"/>
                </a:solidFill>
                <a:latin typeface="Tahoma"/>
                <a:cs typeface="Tahoma"/>
                <a:sym typeface="Wingdings"/>
              </a:rPr>
              <a:t>dans les données 2011</a:t>
            </a:r>
            <a:endParaRPr lang="fr-FR" b="1" dirty="0">
              <a:solidFill>
                <a:srgbClr val="663399"/>
              </a:solidFill>
              <a:latin typeface="Tahoma"/>
              <a:cs typeface="Tahoma"/>
            </a:endParaRPr>
          </a:p>
        </p:txBody>
      </p:sp>
      <p:sp>
        <p:nvSpPr>
          <p:cNvPr id="12" name="Slide Number Placeholder 11"/>
          <p:cNvSpPr>
            <a:spLocks noGrp="1"/>
          </p:cNvSpPr>
          <p:nvPr>
            <p:ph type="sldNum" sz="quarter" idx="12"/>
          </p:nvPr>
        </p:nvSpPr>
        <p:spPr/>
        <p:txBody>
          <a:bodyPr/>
          <a:lstStyle/>
          <a:p>
            <a:fld id="{D752DBC4-3753-084B-A85A-391A694AE64B}" type="slidenum">
              <a:rPr lang="en-US" smtClean="0"/>
              <a:pPr/>
              <a:t>35</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2000" fill="hold"/>
                                        <p:tgtEl>
                                          <p:spTgt spid="5"/>
                                        </p:tgtEl>
                                        <p:attrNameLst>
                                          <p:attrName>ppt_w</p:attrName>
                                        </p:attrNameLst>
                                      </p:cBhvr>
                                      <p:tavLst>
                                        <p:tav tm="0">
                                          <p:val>
                                            <p:fltVal val="0"/>
                                          </p:val>
                                        </p:tav>
                                        <p:tav tm="100000">
                                          <p:val>
                                            <p:strVal val="#ppt_w"/>
                                          </p:val>
                                        </p:tav>
                                      </p:tavLst>
                                    </p:anim>
                                    <p:anim calcmode="lin" valueType="num">
                                      <p:cBhvr>
                                        <p:cTn id="19" dur="2000" fill="hold"/>
                                        <p:tgtEl>
                                          <p:spTgt spid="5"/>
                                        </p:tgtEl>
                                        <p:attrNameLst>
                                          <p:attrName>ppt_h</p:attrName>
                                        </p:attrNameLst>
                                      </p:cBhvr>
                                      <p:tavLst>
                                        <p:tav tm="0">
                                          <p:val>
                                            <p:fltVal val="0"/>
                                          </p:val>
                                        </p:tav>
                                        <p:tav tm="100000">
                                          <p:val>
                                            <p:strVal val="#ppt_h"/>
                                          </p:val>
                                        </p:tav>
                                      </p:tavLst>
                                    </p:anim>
                                    <p:anim calcmode="lin" valueType="num">
                                      <p:cBhvr>
                                        <p:cTn id="20" dur="2000" fill="hold"/>
                                        <p:tgtEl>
                                          <p:spTgt spid="5"/>
                                        </p:tgtEl>
                                        <p:attrNameLst>
                                          <p:attrName>style.rotation</p:attrName>
                                        </p:attrNameLst>
                                      </p:cBhvr>
                                      <p:tavLst>
                                        <p:tav tm="0">
                                          <p:val>
                                            <p:fltVal val="90"/>
                                          </p:val>
                                        </p:tav>
                                        <p:tav tm="100000">
                                          <p:val>
                                            <p:fltVal val="0"/>
                                          </p:val>
                                        </p:tav>
                                      </p:tavLst>
                                    </p:anim>
                                    <p:animEffect transition="in" filter="fade">
                                      <p:cBhvr>
                                        <p:cTn id="21" dur="2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2000" fill="hold"/>
                                        <p:tgtEl>
                                          <p:spTgt spid="8"/>
                                        </p:tgtEl>
                                        <p:attrNameLst>
                                          <p:attrName>ppt_w</p:attrName>
                                        </p:attrNameLst>
                                      </p:cBhvr>
                                      <p:tavLst>
                                        <p:tav tm="0">
                                          <p:val>
                                            <p:fltVal val="0"/>
                                          </p:val>
                                        </p:tav>
                                        <p:tav tm="100000">
                                          <p:val>
                                            <p:strVal val="#ppt_w"/>
                                          </p:val>
                                        </p:tav>
                                      </p:tavLst>
                                    </p:anim>
                                    <p:anim calcmode="lin" valueType="num">
                                      <p:cBhvr>
                                        <p:cTn id="25" dur="2000" fill="hold"/>
                                        <p:tgtEl>
                                          <p:spTgt spid="8"/>
                                        </p:tgtEl>
                                        <p:attrNameLst>
                                          <p:attrName>ppt_h</p:attrName>
                                        </p:attrNameLst>
                                      </p:cBhvr>
                                      <p:tavLst>
                                        <p:tav tm="0">
                                          <p:val>
                                            <p:fltVal val="0"/>
                                          </p:val>
                                        </p:tav>
                                        <p:tav tm="100000">
                                          <p:val>
                                            <p:strVal val="#ppt_h"/>
                                          </p:val>
                                        </p:tav>
                                      </p:tavLst>
                                    </p:anim>
                                    <p:anim calcmode="lin" valueType="num">
                                      <p:cBhvr>
                                        <p:cTn id="26" dur="2000" fill="hold"/>
                                        <p:tgtEl>
                                          <p:spTgt spid="8"/>
                                        </p:tgtEl>
                                        <p:attrNameLst>
                                          <p:attrName>style.rotation</p:attrName>
                                        </p:attrNameLst>
                                      </p:cBhvr>
                                      <p:tavLst>
                                        <p:tav tm="0">
                                          <p:val>
                                            <p:fltVal val="90"/>
                                          </p:val>
                                        </p:tav>
                                        <p:tav tm="100000">
                                          <p:val>
                                            <p:fltVal val="0"/>
                                          </p:val>
                                        </p:tav>
                                      </p:tavLst>
                                    </p:anim>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4"/>
          <a:srcRect/>
          <a:stretch>
            <a:fillRect/>
          </a:stretch>
        </p:blipFill>
        <p:spPr bwMode="auto">
          <a:xfrm>
            <a:off x="3091750" y="4858349"/>
            <a:ext cx="829440" cy="652389"/>
          </a:xfrm>
          <a:prstGeom prst="rect">
            <a:avLst/>
          </a:prstGeom>
          <a:noFill/>
          <a:ln w="9525">
            <a:noFill/>
            <a:miter lim="800000"/>
            <a:headEnd/>
            <a:tailEnd/>
          </a:ln>
          <a:effectLst/>
        </p:spPr>
      </p:pic>
      <p:sp>
        <p:nvSpPr>
          <p:cNvPr id="10241" name="Rectangle 1"/>
          <p:cNvSpPr>
            <a:spLocks noGrp="1" noChangeArrowheads="1"/>
          </p:cNvSpPr>
          <p:nvPr>
            <p:ph type="title"/>
          </p:nvPr>
        </p:nvSpPr>
        <p:spPr>
          <a:xfrm>
            <a:off x="652421" y="2048204"/>
            <a:ext cx="7807680" cy="2363289"/>
          </a:xfrm>
          <a:ln/>
        </p:spPr>
        <p:txBody>
          <a:bodyPr>
            <a:norm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fr-FR" dirty="0" smtClean="0"/>
              <a:t>Le pistage, ou comment savoir qu'une particule est passée par là...</a:t>
            </a:r>
            <a:endParaRPr lang="fr-FR" dirty="0"/>
          </a:p>
        </p:txBody>
      </p:sp>
      <p:graphicFrame>
        <p:nvGraphicFramePr>
          <p:cNvPr id="10243" name="Object 3"/>
          <p:cNvGraphicFramePr>
            <a:graphicFrameLocks noChangeAspect="1"/>
          </p:cNvGraphicFramePr>
          <p:nvPr/>
        </p:nvGraphicFramePr>
        <p:xfrm>
          <a:off x="4068972" y="4825998"/>
          <a:ext cx="4936488" cy="1729690"/>
        </p:xfrm>
        <a:graphic>
          <a:graphicData uri="http://schemas.openxmlformats.org/presentationml/2006/ole">
            <mc:AlternateContent xmlns:mc="http://schemas.openxmlformats.org/markup-compatibility/2006">
              <mc:Choice xmlns:v="urn:schemas-microsoft-com:vml" Requires="v">
                <p:oleObj spid="_x0000_s60463" name="Photo Editor Photo" r:id="rId5" imgW="3696216" imgH="1685714" progId="">
                  <p:embed/>
                </p:oleObj>
              </mc:Choice>
              <mc:Fallback>
                <p:oleObj name="Photo Editor Photo" r:id="rId5" imgW="3696216" imgH="1685714"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t="9604" b="13559"/>
                      <a:stretch>
                        <a:fillRect/>
                      </a:stretch>
                    </p:blipFill>
                    <p:spPr bwMode="auto">
                      <a:xfrm>
                        <a:off x="4068972" y="4825998"/>
                        <a:ext cx="4936488" cy="172969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5" name="Picture 4"/>
          <p:cNvPicPr>
            <a:picLocks noChangeAspect="1"/>
          </p:cNvPicPr>
          <p:nvPr/>
        </p:nvPicPr>
        <p:blipFill>
          <a:blip r:embed="rId7"/>
          <a:stretch>
            <a:fillRect/>
          </a:stretch>
        </p:blipFill>
        <p:spPr>
          <a:xfrm>
            <a:off x="0" y="0"/>
            <a:ext cx="3244273" cy="2270991"/>
          </a:xfrm>
          <a:prstGeom prst="rect">
            <a:avLst/>
          </a:prstGeom>
        </p:spPr>
      </p:pic>
      <p:sp>
        <p:nvSpPr>
          <p:cNvPr id="4" name="Slide Number Placeholder 3"/>
          <p:cNvSpPr>
            <a:spLocks noGrp="1"/>
          </p:cNvSpPr>
          <p:nvPr>
            <p:ph type="sldNum" sz="quarter" idx="12"/>
          </p:nvPr>
        </p:nvSpPr>
        <p:spPr/>
        <p:txBody>
          <a:bodyPr/>
          <a:lstStyle/>
          <a:p>
            <a:fld id="{D752DBC4-3753-084B-A85A-391A694AE64B}" type="slidenum">
              <a:rPr lang="en-US" smtClean="0"/>
              <a:pPr/>
              <a:t>36</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5855855" cy="1408535"/>
          </a:xfrm>
        </p:spPr>
        <p:txBody>
          <a:bodyPr>
            <a:normAutofit fontScale="90000"/>
          </a:bodyPr>
          <a:lstStyle/>
          <a:p>
            <a:r>
              <a:rPr lang="fr-FR" dirty="0" smtClean="0"/>
              <a:t>Un détecteur </a:t>
            </a:r>
            <a:br>
              <a:rPr lang="fr-FR" dirty="0" smtClean="0"/>
            </a:br>
            <a:r>
              <a:rPr lang="fr-FR" dirty="0" smtClean="0"/>
              <a:t>“classique”</a:t>
            </a:r>
            <a:endParaRPr lang="fr-FR" dirty="0"/>
          </a:p>
        </p:txBody>
      </p:sp>
      <p:pic>
        <p:nvPicPr>
          <p:cNvPr id="4" name="Picture 10" descr="12A_0016 as Smart Object-1_red"/>
          <p:cNvPicPr>
            <a:picLocks noChangeAspect="1" noChangeArrowheads="1"/>
          </p:cNvPicPr>
          <p:nvPr/>
        </p:nvPicPr>
        <p:blipFill>
          <a:blip r:embed="rId2">
            <a:lum/>
            <a:alphaModFix/>
          </a:blip>
          <a:srcRect l="14797" r="14202"/>
          <a:stretch>
            <a:fillRect/>
          </a:stretch>
        </p:blipFill>
        <p:spPr bwMode="auto">
          <a:xfrm>
            <a:off x="88900" y="1408535"/>
            <a:ext cx="5372100" cy="5277020"/>
          </a:xfrm>
          <a:prstGeom prst="rect">
            <a:avLst/>
          </a:prstGeom>
          <a:noFill/>
          <a:ln w="9525">
            <a:noFill/>
            <a:miter lim="800000"/>
            <a:headEnd/>
            <a:tailEnd/>
          </a:ln>
        </p:spPr>
      </p:pic>
      <p:sp>
        <p:nvSpPr>
          <p:cNvPr id="5" name="Text Box 9"/>
          <p:cNvSpPr txBox="1">
            <a:spLocks noChangeArrowheads="1"/>
          </p:cNvSpPr>
          <p:nvPr/>
        </p:nvSpPr>
        <p:spPr bwMode="auto">
          <a:xfrm>
            <a:off x="5684838" y="2231767"/>
            <a:ext cx="3243897" cy="2862322"/>
          </a:xfrm>
          <a:prstGeom prst="rect">
            <a:avLst/>
          </a:prstGeom>
          <a:noFill/>
          <a:ln w="9525">
            <a:noFill/>
            <a:miter lim="800000"/>
            <a:headEnd/>
            <a:tailEnd/>
          </a:ln>
          <a:effectLst/>
        </p:spPr>
        <p:txBody>
          <a:bodyPr wrap="none">
            <a:prstTxWarp prst="textNoShape">
              <a:avLst/>
            </a:prstTxWarp>
            <a:spAutoFit/>
          </a:bodyPr>
          <a:lstStyle/>
          <a:p>
            <a:r>
              <a:rPr lang="fr-FR" sz="2000" b="1" dirty="0" err="1" smtClean="0">
                <a:latin typeface="Tahoma"/>
                <a:cs typeface="Tahoma"/>
              </a:rPr>
              <a:t>Trajectographe</a:t>
            </a:r>
            <a:endParaRPr lang="fr-FR" sz="2000" b="1" dirty="0" smtClean="0">
              <a:latin typeface="Tahoma"/>
              <a:cs typeface="Tahoma"/>
            </a:endParaRPr>
          </a:p>
          <a:p>
            <a:pPr eaLnBrk="1" hangingPunct="1"/>
            <a:endParaRPr lang="fr-FR" sz="2000" b="1" dirty="0" smtClean="0">
              <a:latin typeface="Tahoma"/>
              <a:cs typeface="Tahoma"/>
            </a:endParaRPr>
          </a:p>
          <a:p>
            <a:r>
              <a:rPr lang="fr-FR" sz="2000" b="1" dirty="0" smtClean="0">
                <a:latin typeface="Tahoma"/>
                <a:cs typeface="Tahoma"/>
              </a:rPr>
              <a:t>Calorimètre </a:t>
            </a:r>
          </a:p>
          <a:p>
            <a:r>
              <a:rPr lang="fr-FR" sz="2000" b="1" dirty="0" smtClean="0">
                <a:latin typeface="Tahoma"/>
                <a:cs typeface="Tahoma"/>
              </a:rPr>
              <a:t>électromagnétique</a:t>
            </a:r>
          </a:p>
          <a:p>
            <a:pPr eaLnBrk="1" hangingPunct="1"/>
            <a:endParaRPr lang="fr-FR" sz="2000" b="1" dirty="0" smtClean="0">
              <a:latin typeface="Tahoma"/>
              <a:cs typeface="Tahoma"/>
            </a:endParaRPr>
          </a:p>
          <a:p>
            <a:pPr eaLnBrk="1" hangingPunct="1"/>
            <a:r>
              <a:rPr lang="fr-FR" sz="2000" b="1" dirty="0" smtClean="0">
                <a:latin typeface="Tahoma"/>
                <a:cs typeface="Tahoma"/>
              </a:rPr>
              <a:t>Calorimètre hadronique</a:t>
            </a:r>
          </a:p>
          <a:p>
            <a:pPr eaLnBrk="1" hangingPunct="1"/>
            <a:endParaRPr lang="fr-FR" sz="2000" b="1" dirty="0" smtClean="0">
              <a:latin typeface="Tahoma"/>
              <a:cs typeface="Tahoma"/>
            </a:endParaRPr>
          </a:p>
          <a:p>
            <a:pPr eaLnBrk="1" hangingPunct="1"/>
            <a:r>
              <a:rPr lang="fr-FR" sz="2000" b="1" dirty="0" smtClean="0">
                <a:latin typeface="Tahoma"/>
                <a:cs typeface="Tahoma"/>
              </a:rPr>
              <a:t>Chambres à muons</a:t>
            </a:r>
          </a:p>
          <a:p>
            <a:pPr eaLnBrk="1" hangingPunct="1"/>
            <a:endParaRPr lang="fr-FR" sz="2000" b="1" dirty="0">
              <a:latin typeface="Tahoma"/>
              <a:cs typeface="Tahoma"/>
            </a:endParaRPr>
          </a:p>
        </p:txBody>
      </p:sp>
      <p:sp>
        <p:nvSpPr>
          <p:cNvPr id="6" name="Text Box 10"/>
          <p:cNvSpPr txBox="1">
            <a:spLocks noChangeArrowheads="1"/>
          </p:cNvSpPr>
          <p:nvPr/>
        </p:nvSpPr>
        <p:spPr bwMode="auto">
          <a:xfrm>
            <a:off x="5668810" y="5839442"/>
            <a:ext cx="3403600" cy="1015663"/>
          </a:xfrm>
          <a:prstGeom prst="rect">
            <a:avLst/>
          </a:prstGeom>
          <a:noFill/>
          <a:ln w="9525">
            <a:noFill/>
            <a:miter lim="800000"/>
            <a:headEnd/>
            <a:tailEnd/>
          </a:ln>
          <a:effectLst/>
        </p:spPr>
        <p:txBody>
          <a:bodyPr wrap="square">
            <a:prstTxWarp prst="textNoShape">
              <a:avLst/>
            </a:prstTxWarp>
            <a:spAutoFit/>
          </a:bodyPr>
          <a:lstStyle/>
          <a:p>
            <a:r>
              <a:rPr lang="fr-FR" sz="2000" b="1" dirty="0" smtClean="0">
                <a:latin typeface="Tahoma"/>
                <a:cs typeface="Tahoma"/>
              </a:rPr>
              <a:t>Toutes les sous-parties sont  plongées dans un champ magnétique</a:t>
            </a:r>
            <a:endParaRPr lang="fr-FR" sz="2000" b="1" dirty="0">
              <a:latin typeface="Tahoma"/>
              <a:cs typeface="Tahoma"/>
            </a:endParaRPr>
          </a:p>
        </p:txBody>
      </p:sp>
      <p:cxnSp>
        <p:nvCxnSpPr>
          <p:cNvPr id="8" name="Straight Arrow Connector 7"/>
          <p:cNvCxnSpPr/>
          <p:nvPr/>
        </p:nvCxnSpPr>
        <p:spPr>
          <a:xfrm rot="10800000" flipV="1">
            <a:off x="2946402" y="2447632"/>
            <a:ext cx="2700337" cy="1287318"/>
          </a:xfrm>
          <a:prstGeom prst="straightConnector1">
            <a:avLst/>
          </a:prstGeom>
          <a:ln w="38100">
            <a:gradFill flip="none" rotWithShape="1">
              <a:gsLst>
                <a:gs pos="0">
                  <a:schemeClr val="bg1"/>
                </a:gs>
                <a:gs pos="100000">
                  <a:srgbClr val="000000"/>
                </a:gs>
              </a:gsLst>
              <a:lin ang="10800000" scaled="0"/>
              <a:tileRect/>
            </a:gradFill>
            <a:headEnd type="ova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10800000" flipV="1">
            <a:off x="3251200" y="3195200"/>
            <a:ext cx="2395538" cy="539749"/>
          </a:xfrm>
          <a:prstGeom prst="straightConnector1">
            <a:avLst/>
          </a:prstGeom>
          <a:ln w="38100">
            <a:gradFill flip="none" rotWithShape="1">
              <a:gsLst>
                <a:gs pos="0">
                  <a:schemeClr val="bg1"/>
                </a:gs>
                <a:gs pos="100000">
                  <a:srgbClr val="000000"/>
                </a:gs>
              </a:gsLst>
              <a:lin ang="10800000" scaled="0"/>
              <a:tileRect/>
            </a:gradFill>
            <a:headEnd type="ova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0800000">
            <a:off x="3530600" y="4001651"/>
            <a:ext cx="2116139" cy="1588"/>
          </a:xfrm>
          <a:prstGeom prst="straightConnector1">
            <a:avLst/>
          </a:prstGeom>
          <a:ln w="38100">
            <a:gradFill flip="none" rotWithShape="1">
              <a:gsLst>
                <a:gs pos="0">
                  <a:schemeClr val="bg1"/>
                </a:gs>
                <a:gs pos="100000">
                  <a:srgbClr val="000000"/>
                </a:gs>
              </a:gsLst>
              <a:lin ang="10800000" scaled="0"/>
              <a:tileRect/>
            </a:gradFill>
            <a:headEnd type="ova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a:off x="4648197" y="4333438"/>
            <a:ext cx="998541" cy="166688"/>
          </a:xfrm>
          <a:prstGeom prst="straightConnector1">
            <a:avLst/>
          </a:prstGeom>
          <a:ln w="38100">
            <a:gradFill flip="none" rotWithShape="1">
              <a:gsLst>
                <a:gs pos="0">
                  <a:schemeClr val="bg1"/>
                </a:gs>
                <a:gs pos="100000">
                  <a:srgbClr val="000000"/>
                </a:gs>
              </a:gsLst>
              <a:lin ang="10800000" scaled="0"/>
              <a:tileRect/>
            </a:gradFill>
            <a:headEnd type="ova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0800000">
            <a:off x="3810002" y="4755537"/>
            <a:ext cx="1836736" cy="1606005"/>
          </a:xfrm>
          <a:prstGeom prst="straightConnector1">
            <a:avLst/>
          </a:prstGeom>
          <a:ln w="38100">
            <a:gradFill flip="none" rotWithShape="1">
              <a:gsLst>
                <a:gs pos="0">
                  <a:schemeClr val="bg1"/>
                </a:gs>
                <a:gs pos="100000">
                  <a:srgbClr val="000000"/>
                </a:gs>
              </a:gsLst>
              <a:lin ang="10800000" scaled="0"/>
              <a:tileRect/>
            </a:gradFill>
            <a:headEnd type="oval"/>
            <a:tailEnd type="arrow"/>
          </a:ln>
          <a:effectLst/>
        </p:spPr>
        <p:style>
          <a:lnRef idx="2">
            <a:schemeClr val="accent1"/>
          </a:lnRef>
          <a:fillRef idx="0">
            <a:schemeClr val="accent1"/>
          </a:fillRef>
          <a:effectRef idx="1">
            <a:schemeClr val="accent1"/>
          </a:effectRef>
          <a:fontRef idx="minor">
            <a:schemeClr val="tx1"/>
          </a:fontRef>
        </p:style>
      </p:cxnSp>
      <p:pic>
        <p:nvPicPr>
          <p:cNvPr id="14" name="Picture 4" descr="image_0016.jpg"/>
          <p:cNvPicPr>
            <a:picLocks noChangeAspect="1"/>
          </p:cNvPicPr>
          <p:nvPr/>
        </p:nvPicPr>
        <p:blipFill>
          <a:blip r:embed="rId3"/>
          <a:srcRect/>
          <a:stretch>
            <a:fillRect/>
          </a:stretch>
        </p:blipFill>
        <p:spPr bwMode="auto">
          <a:xfrm>
            <a:off x="5855855" y="-9056"/>
            <a:ext cx="3288145" cy="2125373"/>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D752DBC4-3753-084B-A85A-391A694AE64B}" type="slidenum">
              <a:rPr lang="en-US" smtClean="0"/>
              <a:pPr/>
              <a:t>37</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70" decel="100000"/>
                                        <p:tgtEl>
                                          <p:spTgt spid="8"/>
                                        </p:tgtEl>
                                      </p:cBhvr>
                                    </p:animEffect>
                                    <p:animScale>
                                      <p:cBhvr>
                                        <p:cTn id="8" dur="770" decel="100000"/>
                                        <p:tgtEl>
                                          <p:spTgt spid="8"/>
                                        </p:tgtEl>
                                      </p:cBhvr>
                                      <p:from x="10000" y="10000"/>
                                      <p:to x="200000" y="450000"/>
                                    </p:animScale>
                                    <p:animScale>
                                      <p:cBhvr>
                                        <p:cTn id="9" dur="1230" accel="100000" fill="hold">
                                          <p:stCondLst>
                                            <p:cond delay="770"/>
                                          </p:stCondLst>
                                        </p:cTn>
                                        <p:tgtEl>
                                          <p:spTgt spid="8"/>
                                        </p:tgtEl>
                                      </p:cBhvr>
                                      <p:from x="200000" y="450000"/>
                                      <p:to x="100000" y="100000"/>
                                    </p:animScale>
                                    <p:set>
                                      <p:cBhvr>
                                        <p:cTn id="10" dur="770" fill="hold"/>
                                        <p:tgtEl>
                                          <p:spTgt spid="8"/>
                                        </p:tgtEl>
                                        <p:attrNameLst>
                                          <p:attrName>ppt_x</p:attrName>
                                        </p:attrNameLst>
                                      </p:cBhvr>
                                      <p:to>
                                        <p:strVal val="(0.5)"/>
                                      </p:to>
                                    </p:set>
                                    <p:anim from="(0.5)" to="(#ppt_x)" calcmode="lin" valueType="num">
                                      <p:cBhvr>
                                        <p:cTn id="11" dur="1230" accel="100000" fill="hold">
                                          <p:stCondLst>
                                            <p:cond delay="770"/>
                                          </p:stCondLst>
                                        </p:cTn>
                                        <p:tgtEl>
                                          <p:spTgt spid="8"/>
                                        </p:tgtEl>
                                        <p:attrNameLst>
                                          <p:attrName>ppt_x</p:attrName>
                                        </p:attrNameLst>
                                      </p:cBhvr>
                                    </p:anim>
                                    <p:set>
                                      <p:cBhvr>
                                        <p:cTn id="12" dur="770" fill="hold"/>
                                        <p:tgtEl>
                                          <p:spTgt spid="8"/>
                                        </p:tgtEl>
                                        <p:attrNameLst>
                                          <p:attrName>ppt_y</p:attrName>
                                        </p:attrNameLst>
                                      </p:cBhvr>
                                      <p:to>
                                        <p:strVal val="(#ppt_y+0.4)"/>
                                      </p:to>
                                    </p:set>
                                    <p:anim from="(#ppt_y+0.4)" to="(#ppt_y)" calcmode="lin" valueType="num">
                                      <p:cBhvr>
                                        <p:cTn id="13" dur="1230" accel="100000" fill="hold">
                                          <p:stCondLst>
                                            <p:cond delay="770"/>
                                          </p:stCondLst>
                                        </p:cTn>
                                        <p:tgtEl>
                                          <p:spTgt spid="8"/>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770" decel="100000"/>
                                        <p:tgtEl>
                                          <p:spTgt spid="17"/>
                                        </p:tgtEl>
                                      </p:cBhvr>
                                    </p:animEffect>
                                    <p:animScale>
                                      <p:cBhvr>
                                        <p:cTn id="19" dur="770" decel="100000"/>
                                        <p:tgtEl>
                                          <p:spTgt spid="17"/>
                                        </p:tgtEl>
                                      </p:cBhvr>
                                      <p:from x="10000" y="10000"/>
                                      <p:to x="200000" y="450000"/>
                                    </p:animScale>
                                    <p:animScale>
                                      <p:cBhvr>
                                        <p:cTn id="20" dur="1230" accel="100000" fill="hold">
                                          <p:stCondLst>
                                            <p:cond delay="770"/>
                                          </p:stCondLst>
                                        </p:cTn>
                                        <p:tgtEl>
                                          <p:spTgt spid="17"/>
                                        </p:tgtEl>
                                      </p:cBhvr>
                                      <p:from x="200000" y="450000"/>
                                      <p:to x="100000" y="100000"/>
                                    </p:animScale>
                                    <p:set>
                                      <p:cBhvr>
                                        <p:cTn id="21" dur="770" fill="hold"/>
                                        <p:tgtEl>
                                          <p:spTgt spid="17"/>
                                        </p:tgtEl>
                                        <p:attrNameLst>
                                          <p:attrName>ppt_x</p:attrName>
                                        </p:attrNameLst>
                                      </p:cBhvr>
                                      <p:to>
                                        <p:strVal val="(0.5)"/>
                                      </p:to>
                                    </p:set>
                                    <p:anim from="(0.5)" to="(#ppt_x)" calcmode="lin" valueType="num">
                                      <p:cBhvr>
                                        <p:cTn id="22" dur="1230" accel="100000" fill="hold">
                                          <p:stCondLst>
                                            <p:cond delay="770"/>
                                          </p:stCondLst>
                                        </p:cTn>
                                        <p:tgtEl>
                                          <p:spTgt spid="17"/>
                                        </p:tgtEl>
                                        <p:attrNameLst>
                                          <p:attrName>ppt_x</p:attrName>
                                        </p:attrNameLst>
                                      </p:cBhvr>
                                    </p:anim>
                                    <p:set>
                                      <p:cBhvr>
                                        <p:cTn id="23" dur="770" fill="hold"/>
                                        <p:tgtEl>
                                          <p:spTgt spid="17"/>
                                        </p:tgtEl>
                                        <p:attrNameLst>
                                          <p:attrName>ppt_y</p:attrName>
                                        </p:attrNameLst>
                                      </p:cBhvr>
                                      <p:to>
                                        <p:strVal val="(#ppt_y+0.4)"/>
                                      </p:to>
                                    </p:set>
                                    <p:anim from="(#ppt_y+0.4)" to="(#ppt_y)" calcmode="lin" valueType="num">
                                      <p:cBhvr>
                                        <p:cTn id="24" dur="1230" accel="100000" fill="hold">
                                          <p:stCondLst>
                                            <p:cond delay="770"/>
                                          </p:stCondLst>
                                        </p:cTn>
                                        <p:tgtEl>
                                          <p:spTgt spid="17"/>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770" decel="100000"/>
                                        <p:tgtEl>
                                          <p:spTgt spid="19"/>
                                        </p:tgtEl>
                                      </p:cBhvr>
                                    </p:animEffect>
                                    <p:animScale>
                                      <p:cBhvr>
                                        <p:cTn id="30" dur="770" decel="100000"/>
                                        <p:tgtEl>
                                          <p:spTgt spid="19"/>
                                        </p:tgtEl>
                                      </p:cBhvr>
                                      <p:from x="10000" y="10000"/>
                                      <p:to x="200000" y="450000"/>
                                    </p:animScale>
                                    <p:animScale>
                                      <p:cBhvr>
                                        <p:cTn id="31" dur="1230" accel="100000" fill="hold">
                                          <p:stCondLst>
                                            <p:cond delay="770"/>
                                          </p:stCondLst>
                                        </p:cTn>
                                        <p:tgtEl>
                                          <p:spTgt spid="19"/>
                                        </p:tgtEl>
                                      </p:cBhvr>
                                      <p:from x="200000" y="450000"/>
                                      <p:to x="100000" y="100000"/>
                                    </p:animScale>
                                    <p:set>
                                      <p:cBhvr>
                                        <p:cTn id="32" dur="770" fill="hold"/>
                                        <p:tgtEl>
                                          <p:spTgt spid="19"/>
                                        </p:tgtEl>
                                        <p:attrNameLst>
                                          <p:attrName>ppt_x</p:attrName>
                                        </p:attrNameLst>
                                      </p:cBhvr>
                                      <p:to>
                                        <p:strVal val="(0.5)"/>
                                      </p:to>
                                    </p:set>
                                    <p:anim from="(0.5)" to="(#ppt_x)" calcmode="lin" valueType="num">
                                      <p:cBhvr>
                                        <p:cTn id="33" dur="1230" accel="100000" fill="hold">
                                          <p:stCondLst>
                                            <p:cond delay="770"/>
                                          </p:stCondLst>
                                        </p:cTn>
                                        <p:tgtEl>
                                          <p:spTgt spid="19"/>
                                        </p:tgtEl>
                                        <p:attrNameLst>
                                          <p:attrName>ppt_x</p:attrName>
                                        </p:attrNameLst>
                                      </p:cBhvr>
                                    </p:anim>
                                    <p:set>
                                      <p:cBhvr>
                                        <p:cTn id="34" dur="770" fill="hold"/>
                                        <p:tgtEl>
                                          <p:spTgt spid="19"/>
                                        </p:tgtEl>
                                        <p:attrNameLst>
                                          <p:attrName>ppt_y</p:attrName>
                                        </p:attrNameLst>
                                      </p:cBhvr>
                                      <p:to>
                                        <p:strVal val="(#ppt_y+0.4)"/>
                                      </p:to>
                                    </p:set>
                                    <p:anim from="(#ppt_y+0.4)" to="(#ppt_y)" calcmode="lin" valueType="num">
                                      <p:cBhvr>
                                        <p:cTn id="35" dur="1230" accel="100000" fill="hold">
                                          <p:stCondLst>
                                            <p:cond delay="770"/>
                                          </p:stCondLst>
                                        </p:cTn>
                                        <p:tgtEl>
                                          <p:spTgt spid="19"/>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770" decel="100000"/>
                                        <p:tgtEl>
                                          <p:spTgt spid="24"/>
                                        </p:tgtEl>
                                      </p:cBhvr>
                                    </p:animEffect>
                                    <p:animScale>
                                      <p:cBhvr>
                                        <p:cTn id="41" dur="770" decel="100000"/>
                                        <p:tgtEl>
                                          <p:spTgt spid="24"/>
                                        </p:tgtEl>
                                      </p:cBhvr>
                                      <p:from x="10000" y="10000"/>
                                      <p:to x="200000" y="450000"/>
                                    </p:animScale>
                                    <p:animScale>
                                      <p:cBhvr>
                                        <p:cTn id="42" dur="1230" accel="100000" fill="hold">
                                          <p:stCondLst>
                                            <p:cond delay="770"/>
                                          </p:stCondLst>
                                        </p:cTn>
                                        <p:tgtEl>
                                          <p:spTgt spid="24"/>
                                        </p:tgtEl>
                                      </p:cBhvr>
                                      <p:from x="200000" y="450000"/>
                                      <p:to x="100000" y="100000"/>
                                    </p:animScale>
                                    <p:set>
                                      <p:cBhvr>
                                        <p:cTn id="43" dur="770" fill="hold"/>
                                        <p:tgtEl>
                                          <p:spTgt spid="24"/>
                                        </p:tgtEl>
                                        <p:attrNameLst>
                                          <p:attrName>ppt_x</p:attrName>
                                        </p:attrNameLst>
                                      </p:cBhvr>
                                      <p:to>
                                        <p:strVal val="(0.5)"/>
                                      </p:to>
                                    </p:set>
                                    <p:anim from="(0.5)" to="(#ppt_x)" calcmode="lin" valueType="num">
                                      <p:cBhvr>
                                        <p:cTn id="44" dur="1230" accel="100000" fill="hold">
                                          <p:stCondLst>
                                            <p:cond delay="770"/>
                                          </p:stCondLst>
                                        </p:cTn>
                                        <p:tgtEl>
                                          <p:spTgt spid="24"/>
                                        </p:tgtEl>
                                        <p:attrNameLst>
                                          <p:attrName>ppt_x</p:attrName>
                                        </p:attrNameLst>
                                      </p:cBhvr>
                                    </p:anim>
                                    <p:set>
                                      <p:cBhvr>
                                        <p:cTn id="45" dur="770" fill="hold"/>
                                        <p:tgtEl>
                                          <p:spTgt spid="24"/>
                                        </p:tgtEl>
                                        <p:attrNameLst>
                                          <p:attrName>ppt_y</p:attrName>
                                        </p:attrNameLst>
                                      </p:cBhvr>
                                      <p:to>
                                        <p:strVal val="(#ppt_y+0.4)"/>
                                      </p:to>
                                    </p:set>
                                    <p:anim from="(#ppt_y+0.4)" to="(#ppt_y)" calcmode="lin" valueType="num">
                                      <p:cBhvr>
                                        <p:cTn id="46" dur="1230" accel="100000" fill="hold">
                                          <p:stCondLst>
                                            <p:cond delay="770"/>
                                          </p:stCondLst>
                                        </p:cTn>
                                        <p:tgtEl>
                                          <p:spTgt spid="24"/>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5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770" decel="100000"/>
                                        <p:tgtEl>
                                          <p:spTgt spid="27"/>
                                        </p:tgtEl>
                                      </p:cBhvr>
                                    </p:animEffect>
                                    <p:animScale>
                                      <p:cBhvr>
                                        <p:cTn id="52" dur="770" decel="100000"/>
                                        <p:tgtEl>
                                          <p:spTgt spid="27"/>
                                        </p:tgtEl>
                                      </p:cBhvr>
                                      <p:from x="10000" y="10000"/>
                                      <p:to x="200000" y="450000"/>
                                    </p:animScale>
                                    <p:animScale>
                                      <p:cBhvr>
                                        <p:cTn id="53" dur="1230" accel="100000" fill="hold">
                                          <p:stCondLst>
                                            <p:cond delay="770"/>
                                          </p:stCondLst>
                                        </p:cTn>
                                        <p:tgtEl>
                                          <p:spTgt spid="27"/>
                                        </p:tgtEl>
                                      </p:cBhvr>
                                      <p:from x="200000" y="450000"/>
                                      <p:to x="100000" y="100000"/>
                                    </p:animScale>
                                    <p:set>
                                      <p:cBhvr>
                                        <p:cTn id="54" dur="770" fill="hold"/>
                                        <p:tgtEl>
                                          <p:spTgt spid="27"/>
                                        </p:tgtEl>
                                        <p:attrNameLst>
                                          <p:attrName>ppt_x</p:attrName>
                                        </p:attrNameLst>
                                      </p:cBhvr>
                                      <p:to>
                                        <p:strVal val="(0.5)"/>
                                      </p:to>
                                    </p:set>
                                    <p:anim from="(0.5)" to="(#ppt_x)" calcmode="lin" valueType="num">
                                      <p:cBhvr>
                                        <p:cTn id="55" dur="1230" accel="100000" fill="hold">
                                          <p:stCondLst>
                                            <p:cond delay="770"/>
                                          </p:stCondLst>
                                        </p:cTn>
                                        <p:tgtEl>
                                          <p:spTgt spid="27"/>
                                        </p:tgtEl>
                                        <p:attrNameLst>
                                          <p:attrName>ppt_x</p:attrName>
                                        </p:attrNameLst>
                                      </p:cBhvr>
                                    </p:anim>
                                    <p:set>
                                      <p:cBhvr>
                                        <p:cTn id="56" dur="770" fill="hold"/>
                                        <p:tgtEl>
                                          <p:spTgt spid="27"/>
                                        </p:tgtEl>
                                        <p:attrNameLst>
                                          <p:attrName>ppt_y</p:attrName>
                                        </p:attrNameLst>
                                      </p:cBhvr>
                                      <p:to>
                                        <p:strVal val="(#ppt_y+0.4)"/>
                                      </p:to>
                                    </p:set>
                                    <p:anim from="(#ppt_y+0.4)" to="(#ppt_y)" calcmode="lin" valueType="num">
                                      <p:cBhvr>
                                        <p:cTn id="57" dur="1230" accel="100000" fill="hold">
                                          <p:stCondLst>
                                            <p:cond delay="770"/>
                                          </p:stCondLst>
                                        </p:cTn>
                                        <p:tgtEl>
                                          <p:spTgt spid="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196395" y="12412"/>
            <a:ext cx="8716320" cy="1866436"/>
          </a:xfrm>
          <a:ln/>
        </p:spPr>
        <p:txBody>
          <a:bodyPr>
            <a:normAutofit fontScale="90000"/>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fr-FR" dirty="0" err="1" smtClean="0"/>
              <a:t>Trajectographes</a:t>
            </a:r>
            <a:r>
              <a:rPr lang="fr-FR" dirty="0" smtClean="0"/>
              <a:t> : </a:t>
            </a:r>
            <a:br>
              <a:rPr lang="fr-FR" dirty="0" smtClean="0"/>
            </a:br>
            <a:r>
              <a:rPr lang="fr-FR" dirty="0" smtClean="0"/>
              <a:t>détectent toutes les particules chargées</a:t>
            </a:r>
            <a:endParaRPr lang="fr-FR" dirty="0"/>
          </a:p>
        </p:txBody>
      </p:sp>
      <p:sp>
        <p:nvSpPr>
          <p:cNvPr id="11266" name="Text Box 2"/>
          <p:cNvSpPr txBox="1">
            <a:spLocks noChangeArrowheads="1"/>
          </p:cNvSpPr>
          <p:nvPr/>
        </p:nvSpPr>
        <p:spPr bwMode="auto">
          <a:xfrm>
            <a:off x="58366" y="2809887"/>
            <a:ext cx="3556882" cy="769441"/>
          </a:xfrm>
          <a:prstGeom prst="rect">
            <a:avLst/>
          </a:prstGeom>
          <a:noFill/>
          <a:ln w="9525">
            <a:noFill/>
            <a:miter lim="800000"/>
            <a:headEnd/>
            <a:tailEnd/>
          </a:ln>
        </p:spPr>
        <p:txBody>
          <a:bodyPr wrap="none" lIns="0" tIns="0" rIns="0" bIns="0">
            <a:prstTxWarp prst="textNoShape">
              <a:avLst/>
            </a:prstTxWarp>
            <a:spAutoFit/>
          </a:bodyPr>
          <a:lstStyle/>
          <a:p>
            <a:pPr>
              <a:buClr>
                <a:srgbClr val="000000"/>
              </a:buClr>
              <a:buSzPct val="45000"/>
              <a:tabLst>
                <a:tab pos="656650" algn="l"/>
                <a:tab pos="1313299" algn="l"/>
                <a:tab pos="1969949" algn="l"/>
                <a:tab pos="2626599" algn="l"/>
              </a:tabLst>
            </a:pPr>
            <a:r>
              <a:rPr lang="fr-FR" sz="2500" b="1" dirty="0" smtClean="0">
                <a:solidFill>
                  <a:srgbClr val="000099"/>
                </a:solidFill>
                <a:latin typeface="Tahoma"/>
                <a:cs typeface="Tahoma"/>
              </a:rPr>
              <a:t>Un outil merveilleux : </a:t>
            </a:r>
          </a:p>
          <a:p>
            <a:pPr>
              <a:buClr>
                <a:srgbClr val="000000"/>
              </a:buClr>
              <a:buSzPct val="45000"/>
              <a:tabLst>
                <a:tab pos="656650" algn="l"/>
                <a:tab pos="1313299" algn="l"/>
                <a:tab pos="1969949" algn="l"/>
                <a:tab pos="2626599" algn="l"/>
              </a:tabLst>
            </a:pPr>
            <a:r>
              <a:rPr lang="fr-FR" sz="2500" b="1" dirty="0" smtClean="0">
                <a:solidFill>
                  <a:srgbClr val="000099"/>
                </a:solidFill>
                <a:latin typeface="Tahoma"/>
                <a:cs typeface="Tahoma"/>
              </a:rPr>
              <a:t>les chambres à bulles</a:t>
            </a:r>
            <a:endParaRPr lang="fr-FR" sz="2500" b="1" dirty="0">
              <a:solidFill>
                <a:srgbClr val="000099"/>
              </a:solidFill>
              <a:latin typeface="Tahoma"/>
              <a:cs typeface="Tahoma"/>
            </a:endParaRPr>
          </a:p>
        </p:txBody>
      </p:sp>
      <p:pic>
        <p:nvPicPr>
          <p:cNvPr id="11267" name="Picture 3"/>
          <p:cNvPicPr>
            <a:picLocks noChangeAspect="1" noChangeArrowheads="1"/>
          </p:cNvPicPr>
          <p:nvPr/>
        </p:nvPicPr>
        <p:blipFill>
          <a:blip r:embed="rId3"/>
          <a:srcRect/>
          <a:stretch>
            <a:fillRect/>
          </a:stretch>
        </p:blipFill>
        <p:spPr bwMode="auto">
          <a:xfrm>
            <a:off x="3511849" y="2389258"/>
            <a:ext cx="5626273" cy="2481930"/>
          </a:xfrm>
          <a:prstGeom prst="rect">
            <a:avLst/>
          </a:prstGeom>
          <a:noFill/>
        </p:spPr>
      </p:pic>
      <p:sp>
        <p:nvSpPr>
          <p:cNvPr id="11268" name="Text Box 4"/>
          <p:cNvSpPr txBox="1">
            <a:spLocks noChangeArrowheads="1"/>
          </p:cNvSpPr>
          <p:nvPr/>
        </p:nvSpPr>
        <p:spPr bwMode="auto">
          <a:xfrm>
            <a:off x="0" y="4968289"/>
            <a:ext cx="5230091" cy="1769715"/>
          </a:xfrm>
          <a:prstGeom prst="rect">
            <a:avLst/>
          </a:prstGeom>
          <a:noFill/>
          <a:ln w="9525">
            <a:noFill/>
            <a:miter lim="800000"/>
            <a:headEnd/>
            <a:tailEnd/>
          </a:ln>
        </p:spPr>
        <p:txBody>
          <a:bodyPr wrap="square" lIns="0" tIns="0" rIns="0" bIns="0">
            <a:prstTxWarp prst="textNoShape">
              <a:avLst/>
            </a:prstTxWarp>
            <a:spAutoFit/>
          </a:bodyPr>
          <a:lstStyle/>
          <a:p>
            <a:pPr>
              <a:buClr>
                <a:srgbClr val="000000"/>
              </a:buClr>
              <a:buSzPct val="45000"/>
              <a:tabLst>
                <a:tab pos="656650" algn="l"/>
                <a:tab pos="1313299" algn="l"/>
                <a:tab pos="1969949" algn="l"/>
                <a:tab pos="2626599" algn="l"/>
              </a:tabLst>
            </a:pPr>
            <a:r>
              <a:rPr lang="fr-FR" sz="2500" b="1" dirty="0" smtClean="0">
                <a:solidFill>
                  <a:srgbClr val="000099"/>
                </a:solidFill>
                <a:latin typeface="Tahoma"/>
                <a:cs typeface="Tahoma"/>
              </a:rPr>
              <a:t>La méthode moderne : </a:t>
            </a:r>
          </a:p>
          <a:p>
            <a:pPr marL="0" lvl="1" defTabSz="914400" fontAlgn="base">
              <a:buClr>
                <a:schemeClr val="tx2"/>
              </a:buClr>
              <a:buSzPct val="100000"/>
              <a:defRPr/>
            </a:pPr>
            <a:r>
              <a:rPr lang="fr-FR" sz="2500" b="1" dirty="0" smtClean="0">
                <a:solidFill>
                  <a:srgbClr val="000099"/>
                </a:solidFill>
                <a:latin typeface="Tahoma"/>
                <a:cs typeface="Tahoma"/>
              </a:rPr>
              <a:t>le détecteur électronique: </a:t>
            </a:r>
            <a:r>
              <a:rPr lang="fr-FR" sz="2000" b="1" kern="0" dirty="0" smtClean="0">
                <a:solidFill>
                  <a:srgbClr val="000099"/>
                </a:solidFill>
                <a:latin typeface="Tahoma"/>
                <a:ea typeface="ＭＳ Ｐゴシック" charset="-128"/>
                <a:cs typeface="Tahoma"/>
              </a:rPr>
              <a:t>Ionisation des atomes du milieu par des particules chargées</a:t>
            </a:r>
          </a:p>
          <a:p>
            <a:pPr marL="0" lvl="1" defTabSz="914400" fontAlgn="base">
              <a:buClr>
                <a:schemeClr val="tx2"/>
              </a:buClr>
              <a:buSzPct val="100000"/>
              <a:defRPr/>
            </a:pPr>
            <a:r>
              <a:rPr lang="fr-FR" sz="2000" b="1" kern="0" dirty="0" smtClean="0">
                <a:solidFill>
                  <a:srgbClr val="000099"/>
                </a:solidFill>
                <a:latin typeface="Tahoma"/>
                <a:ea typeface="ＭＳ Ｐゴシック" charset="-128"/>
                <a:cs typeface="Tahoma"/>
              </a:rPr>
              <a:t>Récupération des charges créées</a:t>
            </a:r>
            <a:r>
              <a:rPr lang="fr-FR" sz="2500" b="1" dirty="0" smtClean="0">
                <a:solidFill>
                  <a:srgbClr val="000099"/>
                </a:solidFill>
                <a:latin typeface="Tahoma"/>
                <a:cs typeface="Tahoma"/>
              </a:rPr>
              <a:t> </a:t>
            </a:r>
            <a:endParaRPr lang="fr-FR" sz="2500" b="1" dirty="0">
              <a:solidFill>
                <a:srgbClr val="000099"/>
              </a:solidFill>
              <a:latin typeface="Tahoma"/>
              <a:cs typeface="Tahoma"/>
            </a:endParaRPr>
          </a:p>
        </p:txBody>
      </p:sp>
      <p:sp>
        <p:nvSpPr>
          <p:cNvPr id="11269" name="Oval 5"/>
          <p:cNvSpPr>
            <a:spLocks noChangeArrowheads="1"/>
          </p:cNvSpPr>
          <p:nvPr/>
        </p:nvSpPr>
        <p:spPr bwMode="auto">
          <a:xfrm>
            <a:off x="8188230" y="3626242"/>
            <a:ext cx="662400" cy="614944"/>
          </a:xfrm>
          <a:prstGeom prst="ellipse">
            <a:avLst/>
          </a:prstGeom>
          <a:noFill/>
          <a:ln w="9525">
            <a:solidFill>
              <a:srgbClr val="FF0000"/>
            </a:solidFill>
            <a:round/>
            <a:headEnd/>
            <a:tailEnd/>
          </a:ln>
        </p:spPr>
        <p:txBody>
          <a:bodyPr wrap="none" lIns="82945" tIns="41473" rIns="82945" bIns="41473" anchor="ctr">
            <a:prstTxWarp prst="textNoShape">
              <a:avLst/>
            </a:prstTxWarp>
          </a:bodyPr>
          <a:lstStyle/>
          <a:p>
            <a:endParaRPr lang="en-US"/>
          </a:p>
        </p:txBody>
      </p:sp>
      <p:sp>
        <p:nvSpPr>
          <p:cNvPr id="11272" name="Text Box 8"/>
          <p:cNvSpPr txBox="1">
            <a:spLocks noChangeArrowheads="1"/>
          </p:cNvSpPr>
          <p:nvPr/>
        </p:nvSpPr>
        <p:spPr bwMode="auto">
          <a:xfrm>
            <a:off x="0" y="1787413"/>
            <a:ext cx="8993914" cy="637754"/>
          </a:xfrm>
          <a:prstGeom prst="rect">
            <a:avLst/>
          </a:prstGeom>
          <a:noFill/>
          <a:ln w="9525">
            <a:noFill/>
            <a:miter lim="800000"/>
            <a:headEnd/>
            <a:tailEnd/>
          </a:ln>
          <a:effectLst/>
        </p:spPr>
        <p:txBody>
          <a:bodyPr wrap="square" lIns="82945" tIns="41473" rIns="82945" bIns="41473">
            <a:prstTxWarp prst="textNoShape">
              <a:avLst/>
            </a:prstTxWarp>
            <a:spAutoFit/>
          </a:bodyPr>
          <a:lstStyle/>
          <a:p>
            <a:r>
              <a:rPr lang="fr-FR" b="1" dirty="0" smtClean="0">
                <a:solidFill>
                  <a:srgbClr val="000099"/>
                </a:solidFill>
                <a:latin typeface="Tahoma"/>
                <a:cs typeface="Tahoma"/>
              </a:rPr>
              <a:t>En plongeant le détecteur dans un champ magnétique, la trajectoire de la particule est courbée information (impulsion, masse, charge)</a:t>
            </a:r>
            <a:endParaRPr lang="fr-FR" b="1" dirty="0">
              <a:solidFill>
                <a:srgbClr val="000099"/>
              </a:solidFill>
              <a:latin typeface="Tahoma"/>
              <a:cs typeface="Tahoma"/>
            </a:endParaRPr>
          </a:p>
        </p:txBody>
      </p:sp>
      <p:pic>
        <p:nvPicPr>
          <p:cNvPr id="11" name="Picture 5" descr="det"/>
          <p:cNvPicPr>
            <a:picLocks noChangeAspect="1" noChangeArrowheads="1"/>
          </p:cNvPicPr>
          <p:nvPr/>
        </p:nvPicPr>
        <p:blipFill>
          <a:blip r:embed="rId4"/>
          <a:srcRect/>
          <a:stretch>
            <a:fillRect/>
          </a:stretch>
        </p:blipFill>
        <p:spPr bwMode="auto">
          <a:xfrm>
            <a:off x="5429495" y="4968289"/>
            <a:ext cx="3564419" cy="1664959"/>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752DBC4-3753-084B-A85A-391A694AE64B}" type="slidenum">
              <a:rPr lang="en-US" smtClean="0"/>
              <a:pPr/>
              <a:t>38</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fltVal val="0"/>
                                          </p:val>
                                        </p:tav>
                                        <p:tav tm="100000">
                                          <p:val>
                                            <p:strVal val="#ppt_w"/>
                                          </p:val>
                                        </p:tav>
                                      </p:tavLst>
                                    </p:anim>
                                    <p:anim calcmode="lin" valueType="num">
                                      <p:cBhvr>
                                        <p:cTn id="8" dur="1000" fill="hold"/>
                                        <p:tgtEl>
                                          <p:spTgt spid="11266"/>
                                        </p:tgtEl>
                                        <p:attrNameLst>
                                          <p:attrName>ppt_h</p:attrName>
                                        </p:attrNameLst>
                                      </p:cBhvr>
                                      <p:tavLst>
                                        <p:tav tm="0">
                                          <p:val>
                                            <p:fltVal val="0"/>
                                          </p:val>
                                        </p:tav>
                                        <p:tav tm="100000">
                                          <p:val>
                                            <p:strVal val="#ppt_h"/>
                                          </p:val>
                                        </p:tav>
                                      </p:tavLst>
                                    </p:anim>
                                    <p:anim calcmode="lin" valueType="num">
                                      <p:cBhvr>
                                        <p:cTn id="9" dur="1000" fill="hold"/>
                                        <p:tgtEl>
                                          <p:spTgt spid="1126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6"/>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1000"/>
                                  </p:stCondLst>
                                  <p:childTnLst>
                                    <p:set>
                                      <p:cBhvr>
                                        <p:cTn id="12" dur="1" fill="hold">
                                          <p:stCondLst>
                                            <p:cond delay="0"/>
                                          </p:stCondLst>
                                        </p:cTn>
                                        <p:tgtEl>
                                          <p:spTgt spid="11267"/>
                                        </p:tgtEl>
                                        <p:attrNameLst>
                                          <p:attrName>style.visibility</p:attrName>
                                        </p:attrNameLst>
                                      </p:cBhvr>
                                      <p:to>
                                        <p:strVal val="visible"/>
                                      </p:to>
                                    </p:set>
                                    <p:anim calcmode="lin" valueType="num">
                                      <p:cBhvr>
                                        <p:cTn id="13" dur="1000" fill="hold"/>
                                        <p:tgtEl>
                                          <p:spTgt spid="11267"/>
                                        </p:tgtEl>
                                        <p:attrNameLst>
                                          <p:attrName>ppt_w</p:attrName>
                                        </p:attrNameLst>
                                      </p:cBhvr>
                                      <p:tavLst>
                                        <p:tav tm="0">
                                          <p:val>
                                            <p:fltVal val="0"/>
                                          </p:val>
                                        </p:tav>
                                        <p:tav tm="100000">
                                          <p:val>
                                            <p:strVal val="#ppt_w"/>
                                          </p:val>
                                        </p:tav>
                                      </p:tavLst>
                                    </p:anim>
                                    <p:anim calcmode="lin" valueType="num">
                                      <p:cBhvr>
                                        <p:cTn id="14" dur="1000" fill="hold"/>
                                        <p:tgtEl>
                                          <p:spTgt spid="11267"/>
                                        </p:tgtEl>
                                        <p:attrNameLst>
                                          <p:attrName>ppt_h</p:attrName>
                                        </p:attrNameLst>
                                      </p:cBhvr>
                                      <p:tavLst>
                                        <p:tav tm="0">
                                          <p:val>
                                            <p:fltVal val="0"/>
                                          </p:val>
                                        </p:tav>
                                        <p:tav tm="100000">
                                          <p:val>
                                            <p:strVal val="#ppt_h"/>
                                          </p:val>
                                        </p:tav>
                                      </p:tavLst>
                                    </p:anim>
                                    <p:anim calcmode="lin" valueType="num">
                                      <p:cBhvr>
                                        <p:cTn id="15" dur="1000" fill="hold"/>
                                        <p:tgtEl>
                                          <p:spTgt spid="1126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1267"/>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1000"/>
                                  </p:stCondLst>
                                  <p:childTnLst>
                                    <p:set>
                                      <p:cBhvr>
                                        <p:cTn id="18" dur="1" fill="hold">
                                          <p:stCondLst>
                                            <p:cond delay="0"/>
                                          </p:stCondLst>
                                        </p:cTn>
                                        <p:tgtEl>
                                          <p:spTgt spid="11269"/>
                                        </p:tgtEl>
                                        <p:attrNameLst>
                                          <p:attrName>style.visibility</p:attrName>
                                        </p:attrNameLst>
                                      </p:cBhvr>
                                      <p:to>
                                        <p:strVal val="visible"/>
                                      </p:to>
                                    </p:set>
                                    <p:anim calcmode="lin" valueType="num">
                                      <p:cBhvr>
                                        <p:cTn id="19" dur="1000" fill="hold"/>
                                        <p:tgtEl>
                                          <p:spTgt spid="11269"/>
                                        </p:tgtEl>
                                        <p:attrNameLst>
                                          <p:attrName>ppt_w</p:attrName>
                                        </p:attrNameLst>
                                      </p:cBhvr>
                                      <p:tavLst>
                                        <p:tav tm="0">
                                          <p:val>
                                            <p:fltVal val="0"/>
                                          </p:val>
                                        </p:tav>
                                        <p:tav tm="100000">
                                          <p:val>
                                            <p:strVal val="#ppt_w"/>
                                          </p:val>
                                        </p:tav>
                                      </p:tavLst>
                                    </p:anim>
                                    <p:anim calcmode="lin" valueType="num">
                                      <p:cBhvr>
                                        <p:cTn id="20" dur="1000" fill="hold"/>
                                        <p:tgtEl>
                                          <p:spTgt spid="11269"/>
                                        </p:tgtEl>
                                        <p:attrNameLst>
                                          <p:attrName>ppt_h</p:attrName>
                                        </p:attrNameLst>
                                      </p:cBhvr>
                                      <p:tavLst>
                                        <p:tav tm="0">
                                          <p:val>
                                            <p:fltVal val="0"/>
                                          </p:val>
                                        </p:tav>
                                        <p:tav tm="100000">
                                          <p:val>
                                            <p:strVal val="#ppt_h"/>
                                          </p:val>
                                        </p:tav>
                                      </p:tavLst>
                                    </p:anim>
                                    <p:anim calcmode="lin" valueType="num">
                                      <p:cBhvr>
                                        <p:cTn id="21" dur="1000" fill="hold"/>
                                        <p:tgtEl>
                                          <p:spTgt spid="1126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12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268"/>
                                        </p:tgtEl>
                                        <p:attrNameLst>
                                          <p:attrName>style.visibility</p:attrName>
                                        </p:attrNameLst>
                                      </p:cBhvr>
                                      <p:to>
                                        <p:strVal val="visible"/>
                                      </p:to>
                                    </p:set>
                                    <p:animEffect transition="in" filter="dissolve">
                                      <p:cBhvr>
                                        <p:cTn id="27" dur="500"/>
                                        <p:tgtEl>
                                          <p:spTgt spid="11268"/>
                                        </p:tgtEl>
                                      </p:cBhvr>
                                    </p:animEffect>
                                  </p:childTnLst>
                                </p:cTn>
                              </p:par>
                              <p:par>
                                <p:cTn id="28" presetID="9" presetClass="entr" presetSubtype="0" fill="hold" nodeType="withEffect">
                                  <p:stCondLst>
                                    <p:cond delay="100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8" grpId="0"/>
      <p:bldP spid="1126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5020817" y="2631245"/>
            <a:ext cx="4123183" cy="3618303"/>
          </a:xfrm>
          <a:prstGeom prst="rect">
            <a:avLst/>
          </a:prstGeom>
        </p:spPr>
      </p:pic>
      <p:pic>
        <p:nvPicPr>
          <p:cNvPr id="12" name="Picture 11"/>
          <p:cNvPicPr>
            <a:picLocks noChangeAspect="1"/>
          </p:cNvPicPr>
          <p:nvPr/>
        </p:nvPicPr>
        <p:blipFill>
          <a:blip r:embed="rId5"/>
          <a:stretch>
            <a:fillRect/>
          </a:stretch>
        </p:blipFill>
        <p:spPr>
          <a:xfrm>
            <a:off x="4391497" y="3551331"/>
            <a:ext cx="950844" cy="946843"/>
          </a:xfrm>
          <a:prstGeom prst="rect">
            <a:avLst/>
          </a:prstGeom>
        </p:spPr>
      </p:pic>
      <p:sp>
        <p:nvSpPr>
          <p:cNvPr id="12289" name="Rectangle 1"/>
          <p:cNvSpPr>
            <a:spLocks noGrp="1" noChangeArrowheads="1"/>
          </p:cNvSpPr>
          <p:nvPr>
            <p:ph type="title"/>
          </p:nvPr>
        </p:nvSpPr>
        <p:spPr>
          <a:xfrm>
            <a:off x="691200" y="0"/>
            <a:ext cx="7807680" cy="1244291"/>
          </a:xfrm>
          <a:ln/>
        </p:spPr>
        <p:txBody>
          <a:bodyPr>
            <a:normAutofit fontScale="90000"/>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fr-FR" dirty="0" smtClean="0"/>
              <a:t>Calorimétrie : </a:t>
            </a:r>
            <a:br>
              <a:rPr lang="fr-FR" dirty="0" smtClean="0"/>
            </a:br>
            <a:r>
              <a:rPr lang="fr-FR" dirty="0" smtClean="0"/>
              <a:t>absorbe les particules…</a:t>
            </a:r>
            <a:endParaRPr lang="fr-FR" dirty="0"/>
          </a:p>
        </p:txBody>
      </p:sp>
      <p:graphicFrame>
        <p:nvGraphicFramePr>
          <p:cNvPr id="12291" name="Object 3"/>
          <p:cNvGraphicFramePr>
            <a:graphicFrameLocks noChangeAspect="1"/>
          </p:cNvGraphicFramePr>
          <p:nvPr/>
        </p:nvGraphicFramePr>
        <p:xfrm>
          <a:off x="299420" y="1579613"/>
          <a:ext cx="3326400" cy="1270213"/>
        </p:xfrm>
        <a:graphic>
          <a:graphicData uri="http://schemas.openxmlformats.org/presentationml/2006/ole">
            <mc:AlternateContent xmlns:mc="http://schemas.openxmlformats.org/markup-compatibility/2006">
              <mc:Choice xmlns:v="urn:schemas-microsoft-com:vml" Requires="v">
                <p:oleObj spid="_x0000_s64559" name="Photo Editor Photo" r:id="rId6" imgW="3666667" imgH="1400000" progId="">
                  <p:embed/>
                </p:oleObj>
              </mc:Choice>
              <mc:Fallback>
                <p:oleObj name="Photo Editor Photo" r:id="rId6" imgW="3666667" imgH="1400000"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420" y="1579613"/>
                        <a:ext cx="3326400" cy="12702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293" name="Rectangle 5"/>
          <p:cNvSpPr>
            <a:spLocks noChangeArrowheads="1"/>
          </p:cNvSpPr>
          <p:nvPr/>
        </p:nvSpPr>
        <p:spPr bwMode="auto">
          <a:xfrm>
            <a:off x="3895100" y="1579613"/>
            <a:ext cx="4559040" cy="1007086"/>
          </a:xfrm>
          <a:prstGeom prst="rect">
            <a:avLst/>
          </a:prstGeom>
          <a:noFill/>
          <a:ln w="9525">
            <a:noFill/>
            <a:miter lim="800000"/>
            <a:headEnd/>
            <a:tailEnd/>
          </a:ln>
          <a:effectLst/>
        </p:spPr>
        <p:txBody>
          <a:bodyPr wrap="square" lIns="82945" tIns="41473" rIns="82945" bIns="41473">
            <a:prstTxWarp prst="textNoShape">
              <a:avLst/>
            </a:prstTxWarp>
            <a:spAutoFit/>
          </a:bodyPr>
          <a:lstStyle/>
          <a:p>
            <a:r>
              <a:rPr lang="fr-FR" sz="2000" b="1" dirty="0" smtClean="0">
                <a:solidFill>
                  <a:srgbClr val="000099"/>
                </a:solidFill>
                <a:latin typeface="Tahoma"/>
                <a:cs typeface="Tahoma"/>
              </a:rPr>
              <a:t>Le calorimètre électromagnétique va absorber les électrons et les photons.</a:t>
            </a:r>
            <a:endParaRPr lang="fr-FR" sz="2000" b="1" dirty="0">
              <a:solidFill>
                <a:srgbClr val="000099"/>
              </a:solidFill>
              <a:latin typeface="Tahoma"/>
              <a:cs typeface="Tahoma"/>
            </a:endParaRPr>
          </a:p>
        </p:txBody>
      </p:sp>
      <p:sp>
        <p:nvSpPr>
          <p:cNvPr id="19" name="TextBox 18"/>
          <p:cNvSpPr txBox="1"/>
          <p:nvPr/>
        </p:nvSpPr>
        <p:spPr>
          <a:xfrm>
            <a:off x="85475" y="3075802"/>
            <a:ext cx="4306022" cy="2554545"/>
          </a:xfrm>
          <a:prstGeom prst="rect">
            <a:avLst/>
          </a:prstGeom>
          <a:noFill/>
        </p:spPr>
        <p:txBody>
          <a:bodyPr wrap="square" rtlCol="0">
            <a:spAutoFit/>
          </a:bodyPr>
          <a:lstStyle/>
          <a:p>
            <a:r>
              <a:rPr lang="fr-FR" sz="2000" b="1" dirty="0" smtClean="0">
                <a:solidFill>
                  <a:srgbClr val="000099"/>
                </a:solidFill>
                <a:latin typeface="Tahoma"/>
                <a:cs typeface="Tahoma"/>
              </a:rPr>
              <a:t>Les quarks ne peuvent pas « vivre » seuls.</a:t>
            </a:r>
          </a:p>
          <a:p>
            <a:r>
              <a:rPr lang="fr-FR" sz="2000" b="1" dirty="0" smtClean="0">
                <a:solidFill>
                  <a:srgbClr val="000099"/>
                </a:solidFill>
                <a:latin typeface="Tahoma"/>
                <a:cs typeface="Tahoma"/>
              </a:rPr>
              <a:t>Donc avant d’atteindre le détecteur ils vont se recombiner en multiple hadrons </a:t>
            </a:r>
            <a:br>
              <a:rPr lang="fr-FR" sz="2000" b="1" dirty="0" smtClean="0">
                <a:solidFill>
                  <a:srgbClr val="000099"/>
                </a:solidFill>
                <a:latin typeface="Tahoma"/>
                <a:cs typeface="Tahoma"/>
              </a:rPr>
            </a:br>
            <a:r>
              <a:rPr lang="fr-FR" sz="2000" b="1" dirty="0" err="1" smtClean="0">
                <a:solidFill>
                  <a:srgbClr val="000099"/>
                </a:solidFill>
                <a:latin typeface="Tahoma"/>
                <a:cs typeface="Tahoma"/>
                <a:sym typeface="Wingdings"/>
              </a:rPr>
              <a:t></a:t>
            </a:r>
            <a:r>
              <a:rPr lang="fr-FR" sz="2000" b="1" dirty="0" smtClean="0">
                <a:solidFill>
                  <a:srgbClr val="000099"/>
                </a:solidFill>
                <a:latin typeface="Tahoma"/>
                <a:cs typeface="Tahoma"/>
                <a:sym typeface="Wingdings"/>
              </a:rPr>
              <a:t> Le calorimètre hadronique va absorber l’</a:t>
            </a:r>
            <a:r>
              <a:rPr lang="fr-FR" sz="2000" b="1" dirty="0" smtClean="0">
                <a:solidFill>
                  <a:srgbClr val="000099"/>
                </a:solidFill>
                <a:latin typeface="Tahoma"/>
                <a:cs typeface="Tahoma"/>
              </a:rPr>
              <a:t>é</a:t>
            </a:r>
            <a:r>
              <a:rPr lang="fr-FR" sz="2000" b="1" dirty="0" smtClean="0">
                <a:solidFill>
                  <a:srgbClr val="000099"/>
                </a:solidFill>
                <a:latin typeface="Tahoma"/>
                <a:cs typeface="Tahoma"/>
                <a:sym typeface="Wingdings"/>
              </a:rPr>
              <a:t>nergie de </a:t>
            </a:r>
            <a:r>
              <a:rPr lang="fr-FR" sz="2000" b="1" dirty="0" smtClean="0">
                <a:solidFill>
                  <a:srgbClr val="6699FF"/>
                </a:solidFill>
                <a:latin typeface="Tahoma"/>
                <a:cs typeface="Tahoma"/>
                <a:sym typeface="Wingdings"/>
              </a:rPr>
              <a:t>ces jets de hadrons.</a:t>
            </a:r>
            <a:endParaRPr lang="fr-FR" sz="2000" b="1" dirty="0">
              <a:solidFill>
                <a:srgbClr val="6699FF"/>
              </a:solidFill>
              <a:latin typeface="Tahoma"/>
              <a:cs typeface="Tahoma"/>
            </a:endParaRPr>
          </a:p>
        </p:txBody>
      </p:sp>
      <p:sp>
        <p:nvSpPr>
          <p:cNvPr id="21" name="TextBox 20"/>
          <p:cNvSpPr txBox="1"/>
          <p:nvPr/>
        </p:nvSpPr>
        <p:spPr>
          <a:xfrm>
            <a:off x="85475" y="5780781"/>
            <a:ext cx="4533897" cy="1015663"/>
          </a:xfrm>
          <a:prstGeom prst="rect">
            <a:avLst/>
          </a:prstGeom>
          <a:noFill/>
        </p:spPr>
        <p:txBody>
          <a:bodyPr wrap="square" rtlCol="0">
            <a:spAutoFit/>
          </a:bodyPr>
          <a:lstStyle/>
          <a:p>
            <a:r>
              <a:rPr lang="fr-FR" sz="2000" b="1" dirty="0" smtClean="0">
                <a:solidFill>
                  <a:srgbClr val="000099"/>
                </a:solidFill>
                <a:latin typeface="Tahoma"/>
                <a:cs typeface="Tahoma"/>
              </a:rPr>
              <a:t>Lorsque les particules s’arrêtent, elles vont dissiper leurs énergies que l’on va pouvoir mesurer. </a:t>
            </a:r>
            <a:endParaRPr lang="fr-FR" sz="2000" b="1" dirty="0">
              <a:solidFill>
                <a:srgbClr val="000099"/>
              </a:solidFill>
              <a:latin typeface="Tahoma"/>
              <a:cs typeface="Tahoma"/>
            </a:endParaRPr>
          </a:p>
        </p:txBody>
      </p:sp>
      <p:sp>
        <p:nvSpPr>
          <p:cNvPr id="14" name="Oval 13"/>
          <p:cNvSpPr/>
          <p:nvPr/>
        </p:nvSpPr>
        <p:spPr>
          <a:xfrm rot="1165043">
            <a:off x="6836847" y="4481993"/>
            <a:ext cx="403564" cy="771562"/>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TextBox 14"/>
          <p:cNvSpPr txBox="1"/>
          <p:nvPr/>
        </p:nvSpPr>
        <p:spPr>
          <a:xfrm>
            <a:off x="7679595" y="4984016"/>
            <a:ext cx="1464404" cy="646331"/>
          </a:xfrm>
          <a:prstGeom prst="rect">
            <a:avLst/>
          </a:prstGeom>
          <a:noFill/>
        </p:spPr>
        <p:txBody>
          <a:bodyPr wrap="square" lIns="0" tIns="0" rIns="0" bIns="0" rtlCol="0">
            <a:spAutoFit/>
          </a:bodyPr>
          <a:lstStyle/>
          <a:p>
            <a:pPr algn="ctr"/>
            <a:r>
              <a:rPr lang="fr-FR" sz="1400" b="1" dirty="0" smtClean="0">
                <a:latin typeface="Tahoma"/>
                <a:cs typeface="Tahoma"/>
              </a:rPr>
              <a:t>Plusieurs traces</a:t>
            </a:r>
            <a:br>
              <a:rPr lang="fr-FR" sz="1400" b="1" dirty="0" smtClean="0">
                <a:latin typeface="Tahoma"/>
                <a:cs typeface="Tahoma"/>
              </a:rPr>
            </a:br>
            <a:r>
              <a:rPr lang="fr-FR" sz="1400" b="1" dirty="0" smtClean="0">
                <a:latin typeface="Tahoma"/>
                <a:cs typeface="Tahoma"/>
              </a:rPr>
              <a:t>Dépôt dans les calorimètres</a:t>
            </a:r>
            <a:endParaRPr lang="fr-FR" sz="1400" b="1" dirty="0">
              <a:latin typeface="Tahoma"/>
              <a:cs typeface="Tahoma"/>
            </a:endParaRPr>
          </a:p>
        </p:txBody>
      </p:sp>
      <p:cxnSp>
        <p:nvCxnSpPr>
          <p:cNvPr id="22" name="Straight Connector 21"/>
          <p:cNvCxnSpPr>
            <a:stCxn id="15" idx="1"/>
            <a:endCxn id="14" idx="6"/>
          </p:cNvCxnSpPr>
          <p:nvPr/>
        </p:nvCxnSpPr>
        <p:spPr>
          <a:xfrm rot="10800000">
            <a:off x="7228935" y="4934856"/>
            <a:ext cx="450661" cy="3723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968609" y="5912697"/>
            <a:ext cx="4311104" cy="1015663"/>
          </a:xfrm>
          <a:prstGeom prst="rect">
            <a:avLst/>
          </a:prstGeom>
          <a:noFill/>
        </p:spPr>
        <p:txBody>
          <a:bodyPr wrap="square" rtlCol="0">
            <a:spAutoFit/>
          </a:bodyPr>
          <a:lstStyle/>
          <a:p>
            <a:r>
              <a:rPr lang="fr-FR" sz="2000" b="1" dirty="0" smtClean="0">
                <a:solidFill>
                  <a:srgbClr val="6699FF"/>
                </a:solidFill>
                <a:latin typeface="Tahoma"/>
                <a:cs typeface="Tahoma"/>
              </a:rPr>
              <a:t>Les neutrons (hadrons neutres) vont déposer uniquement dans le calorimètre hadronique.</a:t>
            </a:r>
            <a:endParaRPr lang="fr-FR" sz="2000" b="1" dirty="0">
              <a:solidFill>
                <a:srgbClr val="6699FF"/>
              </a:solidFill>
              <a:latin typeface="Tahoma"/>
              <a:cs typeface="Tahoma"/>
            </a:endParaRPr>
          </a:p>
        </p:txBody>
      </p:sp>
      <p:sp>
        <p:nvSpPr>
          <p:cNvPr id="4" name="Slide Number Placeholder 3"/>
          <p:cNvSpPr>
            <a:spLocks noGrp="1"/>
          </p:cNvSpPr>
          <p:nvPr>
            <p:ph type="sldNum" sz="quarter" idx="12"/>
          </p:nvPr>
        </p:nvSpPr>
        <p:spPr/>
        <p:txBody>
          <a:bodyPr/>
          <a:lstStyle/>
          <a:p>
            <a:fld id="{D752DBC4-3753-084B-A85A-391A694AE64B}" type="slidenum">
              <a:rPr lang="en-US" smtClean="0"/>
              <a:pPr/>
              <a:t>39</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100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000"/>
                                        <p:tgtEl>
                                          <p:spTgt spid="22"/>
                                        </p:tgtEl>
                                      </p:cBhvr>
                                    </p:animEffect>
                                  </p:childTnLst>
                                </p:cTn>
                              </p:par>
                              <p:par>
                                <p:cTn id="11" presetID="6" presetClass="entr" presetSubtype="16" fill="hold" grpId="0" nodeType="withEffect">
                                  <p:stCondLst>
                                    <p:cond delay="200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2305"/>
          </a:xfrm>
        </p:spPr>
        <p:txBody>
          <a:bodyPr>
            <a:normAutofit fontScale="90000"/>
          </a:bodyPr>
          <a:lstStyle/>
          <a:p>
            <a:r>
              <a:rPr lang="fr-FR" smtClean="0"/>
              <a:t>Qu’est ce que la matiere?</a:t>
            </a:r>
            <a:endParaRPr lang="fr-FR"/>
          </a:p>
        </p:txBody>
      </p:sp>
      <p:sp>
        <p:nvSpPr>
          <p:cNvPr id="5" name="TextBox 4"/>
          <p:cNvSpPr txBox="1"/>
          <p:nvPr/>
        </p:nvSpPr>
        <p:spPr>
          <a:xfrm>
            <a:off x="235057" y="5870761"/>
            <a:ext cx="8626262" cy="923330"/>
          </a:xfrm>
          <a:prstGeom prst="rect">
            <a:avLst/>
          </a:prstGeom>
          <a:noFill/>
        </p:spPr>
        <p:txBody>
          <a:bodyPr wrap="square" rtlCol="0">
            <a:spAutoFit/>
          </a:bodyPr>
          <a:lstStyle/>
          <a:p>
            <a:r>
              <a:rPr lang="fr-FR" b="1" dirty="0" smtClean="0">
                <a:solidFill>
                  <a:srgbClr val="000099"/>
                </a:solidFill>
                <a:latin typeface="Tahoma"/>
                <a:cs typeface="Tahoma"/>
              </a:rPr>
              <a:t>La matière ordinaire est faite de l’assemblage précis de briques élémentaires: quarks, électrons… Nous les regroupons sous le terme de particules mais il y a bien plus que des quarks et électrons.</a:t>
            </a:r>
            <a:endParaRPr lang="fr-FR" b="1" dirty="0">
              <a:solidFill>
                <a:srgbClr val="000099"/>
              </a:solidFill>
              <a:latin typeface="Tahoma"/>
              <a:cs typeface="Tahoma"/>
            </a:endParaRPr>
          </a:p>
        </p:txBody>
      </p:sp>
      <p:pic>
        <p:nvPicPr>
          <p:cNvPr id="10" name="Picture 9"/>
          <p:cNvPicPr>
            <a:picLocks noChangeAspect="1"/>
          </p:cNvPicPr>
          <p:nvPr/>
        </p:nvPicPr>
        <p:blipFill>
          <a:blip r:embed="rId2"/>
          <a:stretch>
            <a:fillRect/>
          </a:stretch>
        </p:blipFill>
        <p:spPr>
          <a:xfrm>
            <a:off x="0" y="682305"/>
            <a:ext cx="2989100" cy="2297337"/>
          </a:xfrm>
          <a:prstGeom prst="rect">
            <a:avLst/>
          </a:prstGeom>
        </p:spPr>
      </p:pic>
      <p:sp>
        <p:nvSpPr>
          <p:cNvPr id="11" name="TextBox 10"/>
          <p:cNvSpPr txBox="1"/>
          <p:nvPr/>
        </p:nvSpPr>
        <p:spPr>
          <a:xfrm>
            <a:off x="2352353" y="612298"/>
            <a:ext cx="2526030" cy="1477328"/>
          </a:xfrm>
          <a:prstGeom prst="rect">
            <a:avLst/>
          </a:prstGeom>
          <a:noFill/>
        </p:spPr>
        <p:txBody>
          <a:bodyPr wrap="square" rtlCol="0">
            <a:spAutoFit/>
          </a:bodyPr>
          <a:lstStyle/>
          <a:p>
            <a:r>
              <a:rPr lang="fr-FR" b="1" dirty="0" smtClean="0">
                <a:solidFill>
                  <a:srgbClr val="000099"/>
                </a:solidFill>
                <a:latin typeface="Tahoma"/>
                <a:cs typeface="Tahoma"/>
              </a:rPr>
              <a:t>Nous sommes tous fait de molécules… Le vivant est caractérisé par la molécule d’ADN.</a:t>
            </a:r>
            <a:endParaRPr lang="fr-FR" b="1" dirty="0">
              <a:solidFill>
                <a:srgbClr val="000099"/>
              </a:solidFill>
              <a:latin typeface="Tahoma"/>
              <a:cs typeface="Tahoma"/>
            </a:endParaRPr>
          </a:p>
        </p:txBody>
      </p:sp>
      <p:grpSp>
        <p:nvGrpSpPr>
          <p:cNvPr id="3" name="Group 20"/>
          <p:cNvGrpSpPr/>
          <p:nvPr/>
        </p:nvGrpSpPr>
        <p:grpSpPr>
          <a:xfrm>
            <a:off x="4718383" y="557689"/>
            <a:ext cx="2120192" cy="2297337"/>
            <a:chOff x="2852035" y="1605635"/>
            <a:chExt cx="2120192" cy="2297337"/>
          </a:xfrm>
        </p:grpSpPr>
        <p:pic>
          <p:nvPicPr>
            <p:cNvPr id="12" name="Picture 11"/>
            <p:cNvPicPr>
              <a:picLocks noChangeAspect="1"/>
            </p:cNvPicPr>
            <p:nvPr/>
          </p:nvPicPr>
          <p:blipFill>
            <a:blip r:embed="rId3"/>
            <a:srcRect l="3185" t="1777" r="55079" b="53000"/>
            <a:stretch>
              <a:fillRect/>
            </a:stretch>
          </p:blipFill>
          <p:spPr>
            <a:xfrm>
              <a:off x="2852035" y="1605635"/>
              <a:ext cx="2120192" cy="2297337"/>
            </a:xfrm>
            <a:prstGeom prst="rect">
              <a:avLst/>
            </a:prstGeom>
          </p:spPr>
        </p:pic>
        <p:cxnSp>
          <p:nvCxnSpPr>
            <p:cNvPr id="14" name="Straight Arrow Connector 13"/>
            <p:cNvCxnSpPr/>
            <p:nvPr/>
          </p:nvCxnSpPr>
          <p:spPr>
            <a:xfrm>
              <a:off x="4294195" y="3011928"/>
              <a:ext cx="678032" cy="1588"/>
            </a:xfrm>
            <a:prstGeom prst="straightConnector1">
              <a:avLst/>
            </a:prstGeom>
            <a:ln w="53975" cmpd="sng">
              <a:gradFill flip="none" rotWithShape="1">
                <a:gsLst>
                  <a:gs pos="0">
                    <a:srgbClr val="6699FF"/>
                  </a:gs>
                  <a:gs pos="57000">
                    <a:srgbClr val="FFFFFF"/>
                  </a:gs>
                </a:gsLst>
                <a:lin ang="10800000" scaled="0"/>
                <a:tileRect/>
              </a:gradFill>
              <a:tailEnd type="none"/>
            </a:ln>
            <a:effectLst/>
          </p:spPr>
          <p:style>
            <a:lnRef idx="2">
              <a:schemeClr val="accent1"/>
            </a:lnRef>
            <a:fillRef idx="0">
              <a:schemeClr val="accent1"/>
            </a:fillRef>
            <a:effectRef idx="1">
              <a:schemeClr val="accent1"/>
            </a:effectRef>
            <a:fontRef idx="minor">
              <a:schemeClr val="tx1"/>
            </a:fontRef>
          </p:style>
        </p:cxnSp>
      </p:grpSp>
      <p:cxnSp>
        <p:nvCxnSpPr>
          <p:cNvPr id="23" name="Straight Connector 22"/>
          <p:cNvCxnSpPr/>
          <p:nvPr/>
        </p:nvCxnSpPr>
        <p:spPr>
          <a:xfrm flipV="1">
            <a:off x="2430898" y="894529"/>
            <a:ext cx="3123974" cy="1027630"/>
          </a:xfrm>
          <a:prstGeom prst="line">
            <a:avLst/>
          </a:prstGeom>
          <a:ln>
            <a:gradFill flip="none" rotWithShape="1">
              <a:gsLst>
                <a:gs pos="0">
                  <a:schemeClr val="accent1"/>
                </a:gs>
                <a:gs pos="100000">
                  <a:srgbClr val="FFFFFF"/>
                </a:gs>
              </a:gsLst>
              <a:lin ang="10800000" scaled="0"/>
              <a:tileRect/>
            </a:gra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endCxn id="12" idx="2"/>
          </p:cNvCxnSpPr>
          <p:nvPr/>
        </p:nvCxnSpPr>
        <p:spPr>
          <a:xfrm>
            <a:off x="2324679" y="2153301"/>
            <a:ext cx="3453800" cy="701725"/>
          </a:xfrm>
          <a:prstGeom prst="line">
            <a:avLst/>
          </a:prstGeom>
          <a:ln>
            <a:gradFill flip="none" rotWithShape="1">
              <a:gsLst>
                <a:gs pos="0">
                  <a:schemeClr val="accent1"/>
                </a:gs>
                <a:gs pos="100000">
                  <a:srgbClr val="FFFFFF"/>
                </a:gs>
              </a:gsLst>
              <a:lin ang="10800000" scaled="0"/>
              <a:tileRect/>
            </a:gra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endCxn id="22" idx="6"/>
          </p:cNvCxnSpPr>
          <p:nvPr/>
        </p:nvCxnSpPr>
        <p:spPr>
          <a:xfrm rot="10800000" flipV="1">
            <a:off x="1702794" y="1932919"/>
            <a:ext cx="3994655" cy="1271131"/>
          </a:xfrm>
          <a:prstGeom prst="line">
            <a:avLst/>
          </a:prstGeom>
          <a:ln>
            <a:gradFill flip="none" rotWithShape="1">
              <a:gsLst>
                <a:gs pos="0">
                  <a:schemeClr val="accent1"/>
                </a:gs>
                <a:gs pos="100000">
                  <a:srgbClr val="FFFFFF"/>
                </a:gs>
              </a:gsLst>
              <a:lin ang="10800000" scaled="0"/>
              <a:tileRect/>
            </a:gra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3365432" y="2570979"/>
            <a:ext cx="3103971" cy="1981669"/>
          </a:xfrm>
          <a:prstGeom prst="line">
            <a:avLst/>
          </a:prstGeom>
          <a:ln>
            <a:gradFill flip="none" rotWithShape="1">
              <a:gsLst>
                <a:gs pos="0">
                  <a:schemeClr val="accent1"/>
                </a:gs>
                <a:gs pos="100000">
                  <a:srgbClr val="FFFFFF"/>
                </a:gs>
              </a:gsLst>
              <a:lin ang="10800000" scaled="0"/>
              <a:tileRect/>
            </a:gradFill>
          </a:ln>
        </p:spPr>
        <p:style>
          <a:lnRef idx="2">
            <a:schemeClr val="accent1"/>
          </a:lnRef>
          <a:fillRef idx="0">
            <a:schemeClr val="accent1"/>
          </a:fillRef>
          <a:effectRef idx="1">
            <a:schemeClr val="accent1"/>
          </a:effectRef>
          <a:fontRef idx="minor">
            <a:schemeClr val="tx1"/>
          </a:fontRef>
        </p:style>
      </p:cxnSp>
      <p:sp>
        <p:nvSpPr>
          <p:cNvPr id="26" name="Oval 16"/>
          <p:cNvSpPr>
            <a:spLocks noChangeArrowheads="1"/>
          </p:cNvSpPr>
          <p:nvPr/>
        </p:nvSpPr>
        <p:spPr bwMode="auto">
          <a:xfrm>
            <a:off x="1970131" y="4764766"/>
            <a:ext cx="260350" cy="247650"/>
          </a:xfrm>
          <a:prstGeom prst="ellipse">
            <a:avLst/>
          </a:prstGeom>
          <a:solidFill>
            <a:schemeClr val="tx2"/>
          </a:solidFill>
          <a:ln w="9525">
            <a:solidFill>
              <a:schemeClr val="tx2"/>
            </a:solidFill>
            <a:round/>
            <a:headEnd/>
            <a:tailEnd/>
          </a:ln>
          <a:effectLst/>
        </p:spPr>
        <p:txBody>
          <a:bodyPr wrap="none" anchor="ctr">
            <a:prstTxWarp prst="textNoShape">
              <a:avLst/>
            </a:prstTxWarp>
          </a:bodyPr>
          <a:lstStyle/>
          <a:p>
            <a:endParaRPr lang="fr-FR"/>
          </a:p>
        </p:txBody>
      </p:sp>
      <p:sp>
        <p:nvSpPr>
          <p:cNvPr id="31" name="Oval 18"/>
          <p:cNvSpPr>
            <a:spLocks noChangeArrowheads="1"/>
          </p:cNvSpPr>
          <p:nvPr/>
        </p:nvSpPr>
        <p:spPr bwMode="auto">
          <a:xfrm>
            <a:off x="2492418" y="3529691"/>
            <a:ext cx="131763" cy="123825"/>
          </a:xfrm>
          <a:prstGeom prst="ellipse">
            <a:avLst/>
          </a:prstGeom>
          <a:solidFill>
            <a:schemeClr val="folHlink"/>
          </a:solidFill>
          <a:ln w="9525">
            <a:solidFill>
              <a:schemeClr val="tx2"/>
            </a:solidFill>
            <a:round/>
            <a:headEnd/>
            <a:tailEnd/>
          </a:ln>
          <a:effectLst/>
        </p:spPr>
        <p:txBody>
          <a:bodyPr wrap="none" anchor="ctr">
            <a:prstTxWarp prst="textNoShape">
              <a:avLst/>
            </a:prstTxWarp>
          </a:bodyPr>
          <a:lstStyle/>
          <a:p>
            <a:endParaRPr lang="fr-FR"/>
          </a:p>
        </p:txBody>
      </p:sp>
      <p:sp>
        <p:nvSpPr>
          <p:cNvPr id="32" name="Oval 19"/>
          <p:cNvSpPr>
            <a:spLocks noChangeArrowheads="1"/>
          </p:cNvSpPr>
          <p:nvPr/>
        </p:nvSpPr>
        <p:spPr bwMode="auto">
          <a:xfrm>
            <a:off x="3017881" y="4888591"/>
            <a:ext cx="130175" cy="123825"/>
          </a:xfrm>
          <a:prstGeom prst="ellipse">
            <a:avLst/>
          </a:prstGeom>
          <a:solidFill>
            <a:schemeClr val="folHlink"/>
          </a:solidFill>
          <a:ln w="9525">
            <a:solidFill>
              <a:schemeClr val="tx2"/>
            </a:solidFill>
            <a:round/>
            <a:headEnd/>
            <a:tailEnd/>
          </a:ln>
          <a:effectLst/>
        </p:spPr>
        <p:txBody>
          <a:bodyPr wrap="none" anchor="ctr">
            <a:prstTxWarp prst="textNoShape">
              <a:avLst/>
            </a:prstTxWarp>
          </a:bodyPr>
          <a:lstStyle/>
          <a:p>
            <a:endParaRPr lang="fr-FR"/>
          </a:p>
        </p:txBody>
      </p:sp>
      <p:sp>
        <p:nvSpPr>
          <p:cNvPr id="33" name="Oval 20"/>
          <p:cNvSpPr>
            <a:spLocks noChangeArrowheads="1"/>
          </p:cNvSpPr>
          <p:nvPr/>
        </p:nvSpPr>
        <p:spPr bwMode="auto">
          <a:xfrm>
            <a:off x="660443" y="4147229"/>
            <a:ext cx="130175" cy="123825"/>
          </a:xfrm>
          <a:prstGeom prst="ellipse">
            <a:avLst/>
          </a:prstGeom>
          <a:solidFill>
            <a:schemeClr val="folHlink"/>
          </a:solidFill>
          <a:ln w="9525">
            <a:solidFill>
              <a:schemeClr val="tx2"/>
            </a:solidFill>
            <a:round/>
            <a:headEnd/>
            <a:tailEnd/>
          </a:ln>
          <a:effectLst/>
        </p:spPr>
        <p:txBody>
          <a:bodyPr wrap="none" anchor="ctr">
            <a:prstTxWarp prst="textNoShape">
              <a:avLst/>
            </a:prstTxWarp>
          </a:bodyPr>
          <a:lstStyle/>
          <a:p>
            <a:endParaRPr lang="fr-FR"/>
          </a:p>
        </p:txBody>
      </p:sp>
      <p:sp>
        <p:nvSpPr>
          <p:cNvPr id="34" name="Oval 21"/>
          <p:cNvSpPr>
            <a:spLocks noChangeArrowheads="1"/>
          </p:cNvSpPr>
          <p:nvPr/>
        </p:nvSpPr>
        <p:spPr bwMode="auto">
          <a:xfrm>
            <a:off x="2574968" y="6512604"/>
            <a:ext cx="131763" cy="123825"/>
          </a:xfrm>
          <a:prstGeom prst="ellipse">
            <a:avLst/>
          </a:prstGeom>
          <a:solidFill>
            <a:schemeClr val="folHlink"/>
          </a:solidFill>
          <a:ln w="9525">
            <a:solidFill>
              <a:schemeClr val="tx2"/>
            </a:solidFill>
            <a:round/>
            <a:headEnd/>
            <a:tailEnd/>
          </a:ln>
          <a:effectLst/>
        </p:spPr>
        <p:txBody>
          <a:bodyPr wrap="none" anchor="ctr">
            <a:prstTxWarp prst="textNoShape">
              <a:avLst/>
            </a:prstTxWarp>
          </a:bodyPr>
          <a:lstStyle/>
          <a:p>
            <a:endParaRPr lang="fr-FR"/>
          </a:p>
        </p:txBody>
      </p:sp>
      <p:sp>
        <p:nvSpPr>
          <p:cNvPr id="38" name="Text Box 23"/>
          <p:cNvSpPr txBox="1">
            <a:spLocks noChangeArrowheads="1"/>
          </p:cNvSpPr>
          <p:nvPr/>
        </p:nvSpPr>
        <p:spPr bwMode="auto">
          <a:xfrm>
            <a:off x="135479" y="5646471"/>
            <a:ext cx="1163638" cy="473206"/>
          </a:xfrm>
          <a:prstGeom prst="rect">
            <a:avLst/>
          </a:prstGeom>
          <a:noFill/>
          <a:ln w="9525">
            <a:noFill/>
            <a:miter lim="800000"/>
            <a:headEnd/>
            <a:tailEnd/>
          </a:ln>
          <a:effectLst/>
        </p:spPr>
        <p:txBody>
          <a:bodyPr wrap="square">
            <a:prstTxWarp prst="textNoShape">
              <a:avLst/>
            </a:prstTxWarp>
            <a:spAutoFit/>
          </a:bodyPr>
          <a:lstStyle/>
          <a:p>
            <a:pPr eaLnBrk="0" hangingPunct="0">
              <a:lnSpc>
                <a:spcPct val="145000"/>
              </a:lnSpc>
            </a:pPr>
            <a:r>
              <a:rPr lang="fr-FR" b="1" dirty="0" smtClean="0">
                <a:solidFill>
                  <a:srgbClr val="000099"/>
                </a:solidFill>
                <a:latin typeface="Tahoma"/>
                <a:cs typeface="Tahoma"/>
              </a:rPr>
              <a:t>10</a:t>
            </a:r>
            <a:r>
              <a:rPr lang="fr-FR" b="1" baseline="72000" dirty="0" smtClean="0">
                <a:solidFill>
                  <a:srgbClr val="000099"/>
                </a:solidFill>
                <a:latin typeface="Tahoma"/>
                <a:cs typeface="Tahoma"/>
              </a:rPr>
              <a:t>-10</a:t>
            </a:r>
            <a:r>
              <a:rPr lang="fr-FR" b="1" dirty="0" smtClean="0">
                <a:solidFill>
                  <a:srgbClr val="000099"/>
                </a:solidFill>
                <a:latin typeface="Tahoma"/>
                <a:cs typeface="Tahoma"/>
              </a:rPr>
              <a:t> m</a:t>
            </a:r>
            <a:endParaRPr lang="fr-FR" b="1" dirty="0">
              <a:solidFill>
                <a:srgbClr val="000099"/>
              </a:solidFill>
              <a:latin typeface="Tahoma"/>
              <a:cs typeface="Tahoma"/>
            </a:endParaRPr>
          </a:p>
        </p:txBody>
      </p:sp>
      <p:sp>
        <p:nvSpPr>
          <p:cNvPr id="39" name="Line 37"/>
          <p:cNvSpPr>
            <a:spLocks noChangeShapeType="1"/>
          </p:cNvSpPr>
          <p:nvPr/>
        </p:nvSpPr>
        <p:spPr bwMode="auto">
          <a:xfrm>
            <a:off x="113955" y="3089057"/>
            <a:ext cx="0" cy="3705034"/>
          </a:xfrm>
          <a:prstGeom prst="line">
            <a:avLst/>
          </a:prstGeom>
          <a:noFill/>
          <a:ln w="28575">
            <a:solidFill>
              <a:schemeClr val="tx2"/>
            </a:solidFill>
            <a:round/>
            <a:headEnd type="triangle" w="med" len="med"/>
            <a:tailEnd type="triangle" w="med" len="med"/>
          </a:ln>
          <a:effectLst/>
        </p:spPr>
        <p:txBody>
          <a:bodyPr wrap="square" lIns="90000" tIns="46800" rIns="90000" bIns="46800">
            <a:prstTxWarp prst="textNoShape">
              <a:avLst/>
            </a:prstTxWarp>
            <a:spAutoFit/>
          </a:bodyPr>
          <a:lstStyle/>
          <a:p>
            <a:endParaRPr lang="fr-FR"/>
          </a:p>
        </p:txBody>
      </p:sp>
      <p:sp>
        <p:nvSpPr>
          <p:cNvPr id="40" name="Text Box 39"/>
          <p:cNvSpPr txBox="1">
            <a:spLocks noChangeArrowheads="1"/>
          </p:cNvSpPr>
          <p:nvPr/>
        </p:nvSpPr>
        <p:spPr bwMode="auto">
          <a:xfrm>
            <a:off x="215683" y="6119677"/>
            <a:ext cx="1617165" cy="648512"/>
          </a:xfrm>
          <a:prstGeom prst="rect">
            <a:avLst/>
          </a:prstGeom>
          <a:noFill/>
          <a:ln w="28575">
            <a:noFill/>
            <a:miter lim="800000"/>
            <a:headEnd/>
            <a:tailEnd/>
          </a:ln>
          <a:effectLst/>
        </p:spPr>
        <p:txBody>
          <a:bodyPr wrap="square" lIns="90000" tIns="46800" rIns="90000" bIns="46800">
            <a:prstTxWarp prst="textNoShape">
              <a:avLst/>
            </a:prstTxWarp>
            <a:spAutoFit/>
          </a:bodyPr>
          <a:lstStyle/>
          <a:p>
            <a:r>
              <a:rPr lang="fr-FR" sz="1200" b="1" dirty="0">
                <a:solidFill>
                  <a:srgbClr val="000099"/>
                </a:solidFill>
                <a:latin typeface="Tahoma"/>
                <a:cs typeface="Tahoma"/>
              </a:rPr>
              <a:t>10 millions de</a:t>
            </a:r>
          </a:p>
          <a:p>
            <a:r>
              <a:rPr lang="fr-FR" sz="1200" b="1" dirty="0">
                <a:solidFill>
                  <a:srgbClr val="000099"/>
                </a:solidFill>
                <a:latin typeface="Tahoma"/>
                <a:cs typeface="Tahoma"/>
              </a:rPr>
              <a:t>fois plus petit</a:t>
            </a:r>
            <a:r>
              <a:rPr lang="fr-FR" sz="1200" b="1" dirty="0" smtClean="0">
                <a:solidFill>
                  <a:srgbClr val="000099"/>
                </a:solidFill>
                <a:latin typeface="Tahoma"/>
                <a:cs typeface="Tahoma"/>
              </a:rPr>
              <a:t>  </a:t>
            </a:r>
          </a:p>
          <a:p>
            <a:r>
              <a:rPr lang="fr-FR" sz="1200" b="1" dirty="0" smtClean="0">
                <a:solidFill>
                  <a:srgbClr val="000099"/>
                </a:solidFill>
                <a:latin typeface="Tahoma"/>
                <a:cs typeface="Tahoma"/>
              </a:rPr>
              <a:t>qu’une </a:t>
            </a:r>
            <a:r>
              <a:rPr lang="fr-FR" sz="1200" b="1" dirty="0">
                <a:solidFill>
                  <a:srgbClr val="000099"/>
                </a:solidFill>
                <a:latin typeface="Tahoma"/>
                <a:cs typeface="Tahoma"/>
              </a:rPr>
              <a:t>fourmi</a:t>
            </a:r>
          </a:p>
        </p:txBody>
      </p:sp>
      <p:sp>
        <p:nvSpPr>
          <p:cNvPr id="41" name="TextBox 40"/>
          <p:cNvSpPr txBox="1"/>
          <p:nvPr/>
        </p:nvSpPr>
        <p:spPr>
          <a:xfrm>
            <a:off x="2906306" y="3345025"/>
            <a:ext cx="1050175" cy="369332"/>
          </a:xfrm>
          <a:prstGeom prst="rect">
            <a:avLst/>
          </a:prstGeom>
          <a:noFill/>
        </p:spPr>
        <p:txBody>
          <a:bodyPr wrap="none" rtlCol="0">
            <a:spAutoFit/>
          </a:bodyPr>
          <a:lstStyle/>
          <a:p>
            <a:r>
              <a:rPr lang="fr-FR" smtClean="0"/>
              <a:t>Electrons</a:t>
            </a:r>
            <a:endParaRPr lang="fr-FR"/>
          </a:p>
        </p:txBody>
      </p:sp>
      <p:sp>
        <p:nvSpPr>
          <p:cNvPr id="42" name="TextBox 41"/>
          <p:cNvSpPr txBox="1"/>
          <p:nvPr/>
        </p:nvSpPr>
        <p:spPr>
          <a:xfrm>
            <a:off x="3017881" y="5012416"/>
            <a:ext cx="923826" cy="369332"/>
          </a:xfrm>
          <a:prstGeom prst="rect">
            <a:avLst/>
          </a:prstGeom>
          <a:noFill/>
        </p:spPr>
        <p:txBody>
          <a:bodyPr wrap="none" rtlCol="0">
            <a:spAutoFit/>
          </a:bodyPr>
          <a:lstStyle/>
          <a:p>
            <a:r>
              <a:rPr lang="fr-FR" b="1" smtClean="0">
                <a:solidFill>
                  <a:srgbClr val="000099"/>
                </a:solidFill>
                <a:latin typeface="Tahoma"/>
                <a:cs typeface="Tahoma"/>
              </a:rPr>
              <a:t>Noyau</a:t>
            </a:r>
            <a:endParaRPr lang="fr-FR" b="1">
              <a:solidFill>
                <a:srgbClr val="000099"/>
              </a:solidFill>
              <a:latin typeface="Tahoma"/>
              <a:cs typeface="Tahoma"/>
            </a:endParaRPr>
          </a:p>
        </p:txBody>
      </p:sp>
      <p:cxnSp>
        <p:nvCxnSpPr>
          <p:cNvPr id="44" name="Straight Arrow Connector 43"/>
          <p:cNvCxnSpPr>
            <a:stCxn id="26" idx="5"/>
            <a:endCxn id="42" idx="1"/>
          </p:cNvCxnSpPr>
          <p:nvPr/>
        </p:nvCxnSpPr>
        <p:spPr>
          <a:xfrm rot="16200000" flipH="1">
            <a:off x="2494650" y="4673851"/>
            <a:ext cx="220934" cy="825527"/>
          </a:xfrm>
          <a:prstGeom prst="straightConnector1">
            <a:avLst/>
          </a:prstGeom>
          <a:ln>
            <a:solidFill>
              <a:schemeClr val="tx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1" idx="6"/>
            <a:endCxn id="41" idx="1"/>
          </p:cNvCxnSpPr>
          <p:nvPr/>
        </p:nvCxnSpPr>
        <p:spPr>
          <a:xfrm flipV="1">
            <a:off x="2624181" y="3529691"/>
            <a:ext cx="282125" cy="619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26" idx="2"/>
            <a:endCxn id="33" idx="5"/>
          </p:cNvCxnSpPr>
          <p:nvPr/>
        </p:nvCxnSpPr>
        <p:spPr>
          <a:xfrm rot="10800000">
            <a:off x="771555" y="4252921"/>
            <a:ext cx="1198577" cy="635671"/>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227978" y="3301977"/>
            <a:ext cx="2443259" cy="646331"/>
          </a:xfrm>
          <a:prstGeom prst="rect">
            <a:avLst/>
          </a:prstGeom>
          <a:noFill/>
        </p:spPr>
        <p:txBody>
          <a:bodyPr wrap="none" rtlCol="0">
            <a:spAutoFit/>
          </a:bodyPr>
          <a:lstStyle/>
          <a:p>
            <a:r>
              <a:rPr lang="fr-FR" b="1" dirty="0" smtClean="0">
                <a:solidFill>
                  <a:srgbClr val="008000"/>
                </a:solidFill>
                <a:latin typeface="Tahoma"/>
                <a:cs typeface="Tahoma"/>
              </a:rPr>
              <a:t>Interaction</a:t>
            </a:r>
            <a:br>
              <a:rPr lang="fr-FR" b="1" dirty="0" smtClean="0">
                <a:solidFill>
                  <a:srgbClr val="008000"/>
                </a:solidFill>
                <a:latin typeface="Tahoma"/>
                <a:cs typeface="Tahoma"/>
              </a:rPr>
            </a:br>
            <a:r>
              <a:rPr lang="fr-FR" b="1" dirty="0" smtClean="0">
                <a:solidFill>
                  <a:srgbClr val="008000"/>
                </a:solidFill>
                <a:latin typeface="Tahoma"/>
                <a:cs typeface="Tahoma"/>
              </a:rPr>
              <a:t>électromagnétique</a:t>
            </a:r>
            <a:endParaRPr lang="fr-FR" b="1" dirty="0">
              <a:solidFill>
                <a:srgbClr val="008000"/>
              </a:solidFill>
              <a:latin typeface="Tahoma"/>
              <a:cs typeface="Tahoma"/>
            </a:endParaRPr>
          </a:p>
        </p:txBody>
      </p:sp>
      <p:grpSp>
        <p:nvGrpSpPr>
          <p:cNvPr id="181" name="Group 180"/>
          <p:cNvGrpSpPr/>
          <p:nvPr/>
        </p:nvGrpSpPr>
        <p:grpSpPr>
          <a:xfrm>
            <a:off x="1239838" y="1511300"/>
            <a:ext cx="4367213" cy="3617913"/>
            <a:chOff x="1239838" y="1511300"/>
            <a:chExt cx="4367213" cy="3617913"/>
          </a:xfrm>
        </p:grpSpPr>
        <p:grpSp>
          <p:nvGrpSpPr>
            <p:cNvPr id="36" name="Group 3"/>
            <p:cNvGrpSpPr>
              <a:grpSpLocks/>
            </p:cNvGrpSpPr>
            <p:nvPr/>
          </p:nvGrpSpPr>
          <p:grpSpPr bwMode="auto">
            <a:xfrm>
              <a:off x="2209801" y="1511300"/>
              <a:ext cx="3397250" cy="3311525"/>
              <a:chOff x="2315" y="1539"/>
              <a:chExt cx="2071" cy="2086"/>
            </a:xfrm>
          </p:grpSpPr>
          <p:sp>
            <p:nvSpPr>
              <p:cNvPr id="47" name="Oval 4"/>
              <p:cNvSpPr>
                <a:spLocks noChangeArrowheads="1"/>
              </p:cNvSpPr>
              <p:nvPr/>
            </p:nvSpPr>
            <p:spPr bwMode="auto">
              <a:xfrm>
                <a:off x="2315" y="1539"/>
                <a:ext cx="2071" cy="2086"/>
              </a:xfrm>
              <a:prstGeom prst="ellipse">
                <a:avLst/>
              </a:prstGeom>
              <a:noFill/>
              <a:ln w="19050">
                <a:solidFill>
                  <a:srgbClr val="009900"/>
                </a:solidFill>
                <a:round/>
                <a:headEnd/>
                <a:tailEnd/>
              </a:ln>
              <a:effectLst/>
            </p:spPr>
            <p:txBody>
              <a:bodyPr wrap="none" anchor="ctr">
                <a:prstTxWarp prst="textNoShape">
                  <a:avLst/>
                </a:prstTxWarp>
              </a:bodyPr>
              <a:lstStyle/>
              <a:p>
                <a:pPr algn="ctr" eaLnBrk="0" hangingPunct="0"/>
                <a:endParaRPr lang="fr-FR" sz="2400">
                  <a:latin typeface="Times New Roman" charset="0"/>
                </a:endParaRPr>
              </a:p>
            </p:txBody>
          </p:sp>
          <p:sp>
            <p:nvSpPr>
              <p:cNvPr id="48" name="Oval 5"/>
              <p:cNvSpPr>
                <a:spLocks noChangeArrowheads="1"/>
              </p:cNvSpPr>
              <p:nvPr/>
            </p:nvSpPr>
            <p:spPr bwMode="auto">
              <a:xfrm>
                <a:off x="2509" y="184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50" name="Oval 6"/>
              <p:cNvSpPr>
                <a:spLocks noChangeArrowheads="1"/>
              </p:cNvSpPr>
              <p:nvPr/>
            </p:nvSpPr>
            <p:spPr bwMode="auto">
              <a:xfrm>
                <a:off x="2315" y="2185"/>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51" name="Oval 7"/>
              <p:cNvSpPr>
                <a:spLocks noChangeArrowheads="1"/>
              </p:cNvSpPr>
              <p:nvPr/>
            </p:nvSpPr>
            <p:spPr bwMode="auto">
              <a:xfrm>
                <a:off x="2315" y="2524"/>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52" name="Oval 8"/>
              <p:cNvSpPr>
                <a:spLocks noChangeArrowheads="1"/>
              </p:cNvSpPr>
              <p:nvPr/>
            </p:nvSpPr>
            <p:spPr bwMode="auto">
              <a:xfrm>
                <a:off x="3501" y="246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53" name="Oval 9"/>
              <p:cNvSpPr>
                <a:spLocks noChangeArrowheads="1"/>
              </p:cNvSpPr>
              <p:nvPr/>
            </p:nvSpPr>
            <p:spPr bwMode="auto">
              <a:xfrm>
                <a:off x="3395" y="1584"/>
                <a:ext cx="495"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54" name="Oval 10"/>
              <p:cNvSpPr>
                <a:spLocks noChangeArrowheads="1"/>
              </p:cNvSpPr>
              <p:nvPr/>
            </p:nvSpPr>
            <p:spPr bwMode="auto">
              <a:xfrm>
                <a:off x="2666" y="1660"/>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55" name="Oval 11"/>
              <p:cNvSpPr>
                <a:spLocks noChangeArrowheads="1"/>
              </p:cNvSpPr>
              <p:nvPr/>
            </p:nvSpPr>
            <p:spPr bwMode="auto">
              <a:xfrm>
                <a:off x="2660" y="221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58" name="Oval 12"/>
              <p:cNvSpPr>
                <a:spLocks noChangeArrowheads="1"/>
              </p:cNvSpPr>
              <p:nvPr/>
            </p:nvSpPr>
            <p:spPr bwMode="auto">
              <a:xfrm>
                <a:off x="3306" y="287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59" name="Oval 13"/>
              <p:cNvSpPr>
                <a:spLocks noChangeArrowheads="1"/>
              </p:cNvSpPr>
              <p:nvPr/>
            </p:nvSpPr>
            <p:spPr bwMode="auto">
              <a:xfrm>
                <a:off x="3540" y="190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60" name="Oval 14"/>
              <p:cNvSpPr>
                <a:spLocks noChangeArrowheads="1"/>
              </p:cNvSpPr>
              <p:nvPr/>
            </p:nvSpPr>
            <p:spPr bwMode="auto">
              <a:xfrm>
                <a:off x="2909" y="1929"/>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61" name="Oval 15"/>
              <p:cNvSpPr>
                <a:spLocks noChangeArrowheads="1"/>
              </p:cNvSpPr>
              <p:nvPr/>
            </p:nvSpPr>
            <p:spPr bwMode="auto">
              <a:xfrm>
                <a:off x="3890" y="221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62" name="Oval 16"/>
              <p:cNvSpPr>
                <a:spLocks noChangeArrowheads="1"/>
              </p:cNvSpPr>
              <p:nvPr/>
            </p:nvSpPr>
            <p:spPr bwMode="auto">
              <a:xfrm>
                <a:off x="3651" y="1767"/>
                <a:ext cx="496" cy="469"/>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63" name="Oval 17"/>
              <p:cNvSpPr>
                <a:spLocks noChangeArrowheads="1"/>
              </p:cNvSpPr>
              <p:nvPr/>
            </p:nvSpPr>
            <p:spPr bwMode="auto">
              <a:xfrm>
                <a:off x="3005" y="153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64" name="Oval 18"/>
              <p:cNvSpPr>
                <a:spLocks noChangeArrowheads="1"/>
              </p:cNvSpPr>
              <p:nvPr/>
            </p:nvSpPr>
            <p:spPr bwMode="auto">
              <a:xfrm>
                <a:off x="3801" y="1958"/>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65" name="Oval 19"/>
              <p:cNvSpPr>
                <a:spLocks noChangeArrowheads="1"/>
              </p:cNvSpPr>
              <p:nvPr/>
            </p:nvSpPr>
            <p:spPr bwMode="auto">
              <a:xfrm>
                <a:off x="2509" y="2876"/>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66" name="Oval 20"/>
              <p:cNvSpPr>
                <a:spLocks noChangeArrowheads="1"/>
              </p:cNvSpPr>
              <p:nvPr/>
            </p:nvSpPr>
            <p:spPr bwMode="auto">
              <a:xfrm>
                <a:off x="3540" y="209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67" name="Oval 21"/>
              <p:cNvSpPr>
                <a:spLocks noChangeArrowheads="1"/>
              </p:cNvSpPr>
              <p:nvPr/>
            </p:nvSpPr>
            <p:spPr bwMode="auto">
              <a:xfrm>
                <a:off x="2697" y="252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68" name="Oval 22"/>
              <p:cNvSpPr>
                <a:spLocks noChangeArrowheads="1"/>
              </p:cNvSpPr>
              <p:nvPr/>
            </p:nvSpPr>
            <p:spPr bwMode="auto">
              <a:xfrm>
                <a:off x="3528" y="3014"/>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69" name="Oval 23"/>
              <p:cNvSpPr>
                <a:spLocks noChangeArrowheads="1"/>
              </p:cNvSpPr>
              <p:nvPr/>
            </p:nvSpPr>
            <p:spPr bwMode="auto">
              <a:xfrm>
                <a:off x="2811" y="3122"/>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70" name="Oval 24"/>
              <p:cNvSpPr>
                <a:spLocks noChangeArrowheads="1"/>
              </p:cNvSpPr>
              <p:nvPr/>
            </p:nvSpPr>
            <p:spPr bwMode="auto">
              <a:xfrm>
                <a:off x="3155" y="2560"/>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71" name="Oval 25"/>
              <p:cNvSpPr>
                <a:spLocks noChangeArrowheads="1"/>
              </p:cNvSpPr>
              <p:nvPr/>
            </p:nvSpPr>
            <p:spPr bwMode="auto">
              <a:xfrm>
                <a:off x="3155" y="3157"/>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72" name="Oval 26"/>
              <p:cNvSpPr>
                <a:spLocks noChangeArrowheads="1"/>
              </p:cNvSpPr>
              <p:nvPr/>
            </p:nvSpPr>
            <p:spPr bwMode="auto">
              <a:xfrm>
                <a:off x="2899" y="2314"/>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73" name="Oval 27"/>
              <p:cNvSpPr>
                <a:spLocks noChangeArrowheads="1"/>
              </p:cNvSpPr>
              <p:nvPr/>
            </p:nvSpPr>
            <p:spPr bwMode="auto">
              <a:xfrm>
                <a:off x="3890" y="24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74" name="Oval 28"/>
              <p:cNvSpPr>
                <a:spLocks noChangeArrowheads="1"/>
              </p:cNvSpPr>
              <p:nvPr/>
            </p:nvSpPr>
            <p:spPr bwMode="auto">
              <a:xfrm>
                <a:off x="3801" y="27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75" name="Oval 29"/>
              <p:cNvSpPr>
                <a:spLocks noChangeArrowheads="1"/>
              </p:cNvSpPr>
              <p:nvPr/>
            </p:nvSpPr>
            <p:spPr bwMode="auto">
              <a:xfrm>
                <a:off x="3695" y="2840"/>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76" name="Oval 30"/>
              <p:cNvSpPr>
                <a:spLocks noChangeArrowheads="1"/>
              </p:cNvSpPr>
              <p:nvPr/>
            </p:nvSpPr>
            <p:spPr bwMode="auto">
              <a:xfrm>
                <a:off x="3487" y="261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77" name="Oval 31"/>
              <p:cNvSpPr>
                <a:spLocks noChangeArrowheads="1"/>
              </p:cNvSpPr>
              <p:nvPr/>
            </p:nvSpPr>
            <p:spPr bwMode="auto">
              <a:xfrm>
                <a:off x="3305" y="181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78" name="Oval 32"/>
              <p:cNvSpPr>
                <a:spLocks noChangeArrowheads="1"/>
              </p:cNvSpPr>
              <p:nvPr/>
            </p:nvSpPr>
            <p:spPr bwMode="auto">
              <a:xfrm>
                <a:off x="2911" y="2782"/>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sp>
            <p:nvSpPr>
              <p:cNvPr id="79" name="Oval 33"/>
              <p:cNvSpPr>
                <a:spLocks noChangeArrowheads="1"/>
              </p:cNvSpPr>
              <p:nvPr/>
            </p:nvSpPr>
            <p:spPr bwMode="auto">
              <a:xfrm>
                <a:off x="3196" y="2201"/>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p:spPr>
            <p:txBody>
              <a:bodyPr wrap="none" anchor="ctr">
                <a:prstTxWarp prst="textNoShape">
                  <a:avLst/>
                </a:prstTxWarp>
              </a:bodyPr>
              <a:lstStyle/>
              <a:p>
                <a:endParaRPr lang="fr-FR"/>
              </a:p>
            </p:txBody>
          </p:sp>
        </p:grpSp>
        <p:grpSp>
          <p:nvGrpSpPr>
            <p:cNvPr id="43" name="Group 59"/>
            <p:cNvGrpSpPr>
              <a:grpSpLocks/>
            </p:cNvGrpSpPr>
            <p:nvPr/>
          </p:nvGrpSpPr>
          <p:grpSpPr bwMode="auto">
            <a:xfrm>
              <a:off x="1239838" y="2325688"/>
              <a:ext cx="3552825" cy="2803525"/>
              <a:chOff x="781" y="1857"/>
              <a:chExt cx="2238" cy="1766"/>
            </a:xfrm>
          </p:grpSpPr>
          <p:sp>
            <p:nvSpPr>
              <p:cNvPr id="45" name="Line 60"/>
              <p:cNvSpPr>
                <a:spLocks noChangeShapeType="1"/>
              </p:cNvSpPr>
              <p:nvPr/>
            </p:nvSpPr>
            <p:spPr bwMode="auto">
              <a:xfrm flipV="1">
                <a:off x="781" y="3264"/>
                <a:ext cx="2238" cy="359"/>
              </a:xfrm>
              <a:prstGeom prst="line">
                <a:avLst/>
              </a:prstGeom>
              <a:noFill/>
              <a:ln w="9525" cap="rnd">
                <a:solidFill>
                  <a:schemeClr val="tx1"/>
                </a:solidFill>
                <a:prstDash val="sysDot"/>
                <a:round/>
                <a:headEnd/>
                <a:tailEnd/>
              </a:ln>
              <a:effectLst/>
            </p:spPr>
            <p:txBody>
              <a:bodyPr>
                <a:prstTxWarp prst="textNoShape">
                  <a:avLst/>
                </a:prstTxWarp>
              </a:bodyPr>
              <a:lstStyle/>
              <a:p>
                <a:endParaRPr lang="fr-FR"/>
              </a:p>
            </p:txBody>
          </p:sp>
          <p:sp>
            <p:nvSpPr>
              <p:cNvPr id="46" name="Line 61"/>
              <p:cNvSpPr>
                <a:spLocks noChangeShapeType="1"/>
              </p:cNvSpPr>
              <p:nvPr/>
            </p:nvSpPr>
            <p:spPr bwMode="auto">
              <a:xfrm flipV="1">
                <a:off x="781" y="1857"/>
                <a:ext cx="750" cy="1727"/>
              </a:xfrm>
              <a:prstGeom prst="line">
                <a:avLst/>
              </a:prstGeom>
              <a:noFill/>
              <a:ln w="9525" cap="rnd">
                <a:solidFill>
                  <a:schemeClr val="tx1"/>
                </a:solidFill>
                <a:prstDash val="sysDot"/>
                <a:round/>
                <a:headEnd/>
                <a:tailEnd/>
              </a:ln>
              <a:effectLst/>
            </p:spPr>
            <p:txBody>
              <a:bodyPr>
                <a:prstTxWarp prst="textNoShape">
                  <a:avLst/>
                </a:prstTxWarp>
              </a:bodyPr>
              <a:lstStyle/>
              <a:p>
                <a:endParaRPr lang="fr-FR"/>
              </a:p>
            </p:txBody>
          </p:sp>
        </p:grpSp>
      </p:grpSp>
      <p:sp>
        <p:nvSpPr>
          <p:cNvPr id="80" name="Text Box 34"/>
          <p:cNvSpPr txBox="1">
            <a:spLocks noChangeArrowheads="1"/>
          </p:cNvSpPr>
          <p:nvPr/>
        </p:nvSpPr>
        <p:spPr bwMode="auto">
          <a:xfrm>
            <a:off x="4155304" y="4841482"/>
            <a:ext cx="1424263" cy="684803"/>
          </a:xfrm>
          <a:prstGeom prst="rect">
            <a:avLst/>
          </a:prstGeom>
          <a:noFill/>
          <a:ln w="9525">
            <a:noFill/>
            <a:miter lim="800000"/>
            <a:headEnd/>
            <a:tailEnd/>
          </a:ln>
          <a:effectLst/>
        </p:spPr>
        <p:txBody>
          <a:bodyPr wrap="none">
            <a:prstTxWarp prst="textNoShape">
              <a:avLst/>
            </a:prstTxWarp>
            <a:spAutoFit/>
          </a:bodyPr>
          <a:lstStyle/>
          <a:p>
            <a:pPr eaLnBrk="0" hangingPunct="0">
              <a:lnSpc>
                <a:spcPct val="145000"/>
              </a:lnSpc>
            </a:pPr>
            <a:r>
              <a:rPr lang="fr-FR" sz="2800" b="1" smtClean="0">
                <a:solidFill>
                  <a:srgbClr val="000099"/>
                </a:solidFill>
                <a:latin typeface="Tahoma"/>
                <a:cs typeface="Tahoma"/>
              </a:rPr>
              <a:t>10</a:t>
            </a:r>
            <a:r>
              <a:rPr lang="fr-FR" sz="2400" b="1" baseline="72000" smtClean="0">
                <a:solidFill>
                  <a:srgbClr val="000099"/>
                </a:solidFill>
                <a:latin typeface="Tahoma"/>
                <a:cs typeface="Tahoma"/>
              </a:rPr>
              <a:t>-14</a:t>
            </a:r>
            <a:r>
              <a:rPr lang="fr-FR" sz="2400" b="1" smtClean="0">
                <a:solidFill>
                  <a:srgbClr val="000099"/>
                </a:solidFill>
                <a:latin typeface="Tahoma"/>
                <a:cs typeface="Tahoma"/>
              </a:rPr>
              <a:t> </a:t>
            </a:r>
            <a:r>
              <a:rPr lang="fr-FR" sz="2800" b="1" smtClean="0">
                <a:solidFill>
                  <a:srgbClr val="000099"/>
                </a:solidFill>
                <a:latin typeface="Tahoma"/>
                <a:cs typeface="Tahoma"/>
              </a:rPr>
              <a:t>m</a:t>
            </a:r>
            <a:endParaRPr lang="fr-FR" sz="2400" b="1">
              <a:solidFill>
                <a:srgbClr val="000099"/>
              </a:solidFill>
              <a:latin typeface="Tahoma"/>
              <a:cs typeface="Tahoma"/>
            </a:endParaRPr>
          </a:p>
        </p:txBody>
      </p:sp>
      <p:grpSp>
        <p:nvGrpSpPr>
          <p:cNvPr id="81" name="Group 35"/>
          <p:cNvGrpSpPr>
            <a:grpSpLocks/>
          </p:cNvGrpSpPr>
          <p:nvPr/>
        </p:nvGrpSpPr>
        <p:grpSpPr bwMode="auto">
          <a:xfrm>
            <a:off x="718204" y="4666124"/>
            <a:ext cx="949325" cy="895350"/>
            <a:chOff x="432" y="1728"/>
            <a:chExt cx="2392" cy="2256"/>
          </a:xfrm>
        </p:grpSpPr>
        <p:grpSp>
          <p:nvGrpSpPr>
            <p:cNvPr id="82" name="Group 36"/>
            <p:cNvGrpSpPr>
              <a:grpSpLocks/>
            </p:cNvGrpSpPr>
            <p:nvPr/>
          </p:nvGrpSpPr>
          <p:grpSpPr bwMode="auto">
            <a:xfrm>
              <a:off x="1340" y="1728"/>
              <a:ext cx="659" cy="2256"/>
              <a:chOff x="1916" y="1392"/>
              <a:chExt cx="659" cy="2256"/>
            </a:xfrm>
          </p:grpSpPr>
          <p:sp>
            <p:nvSpPr>
              <p:cNvPr id="90" name="Oval 37"/>
              <p:cNvSpPr>
                <a:spLocks noChangeArrowheads="1"/>
              </p:cNvSpPr>
              <p:nvPr/>
            </p:nvSpPr>
            <p:spPr bwMode="auto">
              <a:xfrm rot="-4782129">
                <a:off x="1076" y="2232"/>
                <a:ext cx="2256" cy="576"/>
              </a:xfrm>
              <a:prstGeom prst="ellipse">
                <a:avLst/>
              </a:prstGeom>
              <a:noFill/>
              <a:ln w="3175" cap="flat" cmpd="sng" algn="ctr">
                <a:solidFill>
                  <a:schemeClr val="tx1"/>
                </a:solidFill>
                <a:prstDash val="dot"/>
                <a:round/>
                <a:headEnd type="none" w="med" len="med"/>
                <a:tailEnd type="none" w="med" len="med"/>
              </a:ln>
              <a:effectLst/>
            </p:spPr>
            <p:txBody>
              <a:bodyPr wrap="none" anchor="ctr">
                <a:prstTxWarp prst="textNoShape">
                  <a:avLst/>
                </a:prstTxWarp>
              </a:bodyPr>
              <a:lstStyle/>
              <a:p>
                <a:endParaRPr lang="fr-FR"/>
              </a:p>
            </p:txBody>
          </p:sp>
          <p:sp>
            <p:nvSpPr>
              <p:cNvPr id="91" name="Oval 38"/>
              <p:cNvSpPr>
                <a:spLocks noChangeArrowheads="1"/>
              </p:cNvSpPr>
              <p:nvPr/>
            </p:nvSpPr>
            <p:spPr bwMode="auto">
              <a:xfrm rot="-6172674">
                <a:off x="1118" y="2190"/>
                <a:ext cx="2256" cy="659"/>
              </a:xfrm>
              <a:prstGeom prst="ellipse">
                <a:avLst/>
              </a:prstGeom>
              <a:noFill/>
              <a:ln w="3175" cap="flat" cmpd="sng" algn="ctr">
                <a:solidFill>
                  <a:schemeClr val="tx1"/>
                </a:solidFill>
                <a:prstDash val="dot"/>
                <a:round/>
                <a:headEnd type="none" w="med" len="med"/>
                <a:tailEnd type="none" w="med" len="med"/>
              </a:ln>
              <a:effectLst/>
            </p:spPr>
            <p:txBody>
              <a:bodyPr wrap="none" anchor="ctr">
                <a:prstTxWarp prst="textNoShape">
                  <a:avLst/>
                </a:prstTxWarp>
              </a:bodyPr>
              <a:lstStyle/>
              <a:p>
                <a:endParaRPr lang="fr-FR"/>
              </a:p>
            </p:txBody>
          </p:sp>
        </p:grpSp>
        <p:sp>
          <p:nvSpPr>
            <p:cNvPr id="83" name="Oval 39"/>
            <p:cNvSpPr>
              <a:spLocks noChangeArrowheads="1"/>
            </p:cNvSpPr>
            <p:nvPr/>
          </p:nvSpPr>
          <p:spPr bwMode="auto">
            <a:xfrm rot="-1329760">
              <a:off x="432" y="2584"/>
              <a:ext cx="2392" cy="544"/>
            </a:xfrm>
            <a:prstGeom prst="ellipse">
              <a:avLst/>
            </a:prstGeom>
            <a:noFill/>
            <a:ln w="3175" cap="flat" cmpd="sng" algn="ctr">
              <a:solidFill>
                <a:schemeClr val="tx2"/>
              </a:solidFill>
              <a:prstDash val="dot"/>
              <a:round/>
              <a:headEnd type="none" w="med" len="med"/>
              <a:tailEnd type="none" w="med" len="med"/>
            </a:ln>
            <a:effectLst/>
          </p:spPr>
          <p:txBody>
            <a:bodyPr wrap="none" anchor="ctr">
              <a:prstTxWarp prst="textNoShape">
                <a:avLst/>
              </a:prstTxWarp>
            </a:bodyPr>
            <a:lstStyle/>
            <a:p>
              <a:pPr algn="ctr"/>
              <a:endParaRPr lang="fr-FR" sz="2400">
                <a:latin typeface="Times New Roman" charset="0"/>
              </a:endParaRPr>
            </a:p>
          </p:txBody>
        </p:sp>
        <p:sp>
          <p:nvSpPr>
            <p:cNvPr id="84" name="Oval 40"/>
            <p:cNvSpPr>
              <a:spLocks noChangeArrowheads="1"/>
            </p:cNvSpPr>
            <p:nvPr/>
          </p:nvSpPr>
          <p:spPr bwMode="auto">
            <a:xfrm>
              <a:off x="1587" y="2739"/>
              <a:ext cx="164" cy="156"/>
            </a:xfrm>
            <a:prstGeom prst="ellipse">
              <a:avLst/>
            </a:prstGeom>
            <a:solidFill>
              <a:schemeClr val="tx2"/>
            </a:solidFill>
            <a:ln w="3175" cap="flat" cmpd="sng" algn="ctr">
              <a:solidFill>
                <a:schemeClr val="tx2"/>
              </a:solidFill>
              <a:prstDash val="dot"/>
              <a:round/>
              <a:headEnd type="none" w="med" len="med"/>
              <a:tailEnd type="none" w="med" len="med"/>
            </a:ln>
            <a:effectLst/>
          </p:spPr>
          <p:txBody>
            <a:bodyPr wrap="none" anchor="ctr">
              <a:prstTxWarp prst="textNoShape">
                <a:avLst/>
              </a:prstTxWarp>
            </a:bodyPr>
            <a:lstStyle/>
            <a:p>
              <a:endParaRPr lang="fr-FR"/>
            </a:p>
          </p:txBody>
        </p:sp>
        <p:sp>
          <p:nvSpPr>
            <p:cNvPr id="85" name="Oval 41"/>
            <p:cNvSpPr>
              <a:spLocks noChangeArrowheads="1"/>
            </p:cNvSpPr>
            <p:nvPr/>
          </p:nvSpPr>
          <p:spPr bwMode="auto">
            <a:xfrm rot="306568">
              <a:off x="514" y="2195"/>
              <a:ext cx="2310" cy="1322"/>
            </a:xfrm>
            <a:prstGeom prst="ellipse">
              <a:avLst/>
            </a:prstGeom>
            <a:noFill/>
            <a:ln w="3175" cap="flat" cmpd="sng" algn="ctr">
              <a:solidFill>
                <a:schemeClr val="tx2"/>
              </a:solidFill>
              <a:prstDash val="dot"/>
              <a:round/>
              <a:headEnd type="none" w="med" len="med"/>
              <a:tailEnd type="none" w="med" len="med"/>
            </a:ln>
            <a:effectLst/>
          </p:spPr>
          <p:txBody>
            <a:bodyPr wrap="none" anchor="ctr">
              <a:prstTxWarp prst="textNoShape">
                <a:avLst/>
              </a:prstTxWarp>
            </a:bodyPr>
            <a:lstStyle/>
            <a:p>
              <a:endParaRPr lang="fr-FR"/>
            </a:p>
          </p:txBody>
        </p:sp>
        <p:sp>
          <p:nvSpPr>
            <p:cNvPr id="86" name="Oval 42"/>
            <p:cNvSpPr>
              <a:spLocks noChangeArrowheads="1"/>
            </p:cNvSpPr>
            <p:nvPr/>
          </p:nvSpPr>
          <p:spPr bwMode="auto">
            <a:xfrm>
              <a:off x="1916" y="1961"/>
              <a:ext cx="83" cy="78"/>
            </a:xfrm>
            <a:prstGeom prst="ellipse">
              <a:avLst/>
            </a:prstGeom>
            <a:solidFill>
              <a:schemeClr val="folHlink"/>
            </a:solidFill>
            <a:ln w="3175" cap="flat" cmpd="sng" algn="ctr">
              <a:solidFill>
                <a:schemeClr val="tx2"/>
              </a:solidFill>
              <a:prstDash val="dot"/>
              <a:round/>
              <a:headEnd type="none" w="med" len="med"/>
              <a:tailEnd type="none" w="med" len="med"/>
            </a:ln>
            <a:effectLst/>
          </p:spPr>
          <p:txBody>
            <a:bodyPr wrap="none" anchor="ctr">
              <a:prstTxWarp prst="textNoShape">
                <a:avLst/>
              </a:prstTxWarp>
            </a:bodyPr>
            <a:lstStyle/>
            <a:p>
              <a:endParaRPr lang="fr-FR"/>
            </a:p>
          </p:txBody>
        </p:sp>
        <p:sp>
          <p:nvSpPr>
            <p:cNvPr id="87" name="Oval 43"/>
            <p:cNvSpPr>
              <a:spLocks noChangeArrowheads="1"/>
            </p:cNvSpPr>
            <p:nvPr/>
          </p:nvSpPr>
          <p:spPr bwMode="auto">
            <a:xfrm>
              <a:off x="2247" y="2817"/>
              <a:ext cx="82" cy="78"/>
            </a:xfrm>
            <a:prstGeom prst="ellipse">
              <a:avLst/>
            </a:prstGeom>
            <a:solidFill>
              <a:schemeClr val="folHlink"/>
            </a:solidFill>
            <a:ln w="3175" cap="flat" cmpd="sng" algn="ctr">
              <a:solidFill>
                <a:schemeClr val="tx2"/>
              </a:solidFill>
              <a:prstDash val="dot"/>
              <a:round/>
              <a:headEnd type="none" w="med" len="med"/>
              <a:tailEnd type="none" w="med" len="med"/>
            </a:ln>
            <a:effectLst/>
          </p:spPr>
          <p:txBody>
            <a:bodyPr wrap="none" anchor="ctr">
              <a:prstTxWarp prst="textNoShape">
                <a:avLst/>
              </a:prstTxWarp>
            </a:bodyPr>
            <a:lstStyle/>
            <a:p>
              <a:endParaRPr lang="fr-FR"/>
            </a:p>
          </p:txBody>
        </p:sp>
        <p:sp>
          <p:nvSpPr>
            <p:cNvPr id="88" name="Oval 44"/>
            <p:cNvSpPr>
              <a:spLocks noChangeArrowheads="1"/>
            </p:cNvSpPr>
            <p:nvPr/>
          </p:nvSpPr>
          <p:spPr bwMode="auto">
            <a:xfrm>
              <a:off x="762" y="2350"/>
              <a:ext cx="82" cy="78"/>
            </a:xfrm>
            <a:prstGeom prst="ellipse">
              <a:avLst/>
            </a:prstGeom>
            <a:solidFill>
              <a:schemeClr val="folHlink"/>
            </a:solidFill>
            <a:ln w="3175" cap="flat" cmpd="sng" algn="ctr">
              <a:solidFill>
                <a:schemeClr val="tx2"/>
              </a:solidFill>
              <a:prstDash val="dot"/>
              <a:round/>
              <a:headEnd type="none" w="med" len="med"/>
              <a:tailEnd type="none" w="med" len="med"/>
            </a:ln>
            <a:effectLst/>
          </p:spPr>
          <p:txBody>
            <a:bodyPr wrap="none" anchor="ctr">
              <a:prstTxWarp prst="textNoShape">
                <a:avLst/>
              </a:prstTxWarp>
            </a:bodyPr>
            <a:lstStyle/>
            <a:p>
              <a:endParaRPr lang="fr-FR"/>
            </a:p>
          </p:txBody>
        </p:sp>
        <p:sp>
          <p:nvSpPr>
            <p:cNvPr id="89" name="Oval 45"/>
            <p:cNvSpPr>
              <a:spLocks noChangeArrowheads="1"/>
            </p:cNvSpPr>
            <p:nvPr/>
          </p:nvSpPr>
          <p:spPr bwMode="auto">
            <a:xfrm>
              <a:off x="1968" y="3840"/>
              <a:ext cx="83" cy="78"/>
            </a:xfrm>
            <a:prstGeom prst="ellipse">
              <a:avLst/>
            </a:prstGeom>
            <a:solidFill>
              <a:schemeClr val="folHlink"/>
            </a:solidFill>
            <a:ln w="3175" cap="flat" cmpd="sng" algn="ctr">
              <a:solidFill>
                <a:schemeClr val="tx2"/>
              </a:solidFill>
              <a:prstDash val="dot"/>
              <a:round/>
              <a:headEnd type="none" w="med" len="med"/>
              <a:tailEnd type="none" w="med" len="med"/>
            </a:ln>
            <a:effectLst/>
          </p:spPr>
          <p:txBody>
            <a:bodyPr wrap="none" anchor="ctr">
              <a:prstTxWarp prst="textNoShape">
                <a:avLst/>
              </a:prstTxWarp>
            </a:bodyPr>
            <a:lstStyle/>
            <a:p>
              <a:endParaRPr lang="fr-FR"/>
            </a:p>
          </p:txBody>
        </p:sp>
      </p:grpSp>
      <p:grpSp>
        <p:nvGrpSpPr>
          <p:cNvPr id="92" name="Group 63"/>
          <p:cNvGrpSpPr>
            <a:grpSpLocks/>
          </p:cNvGrpSpPr>
          <p:nvPr/>
        </p:nvGrpSpPr>
        <p:grpSpPr bwMode="auto">
          <a:xfrm>
            <a:off x="4114801" y="1277938"/>
            <a:ext cx="3354388" cy="3462339"/>
            <a:chOff x="2592" y="805"/>
            <a:chExt cx="2113" cy="2181"/>
          </a:xfrm>
        </p:grpSpPr>
        <p:grpSp>
          <p:nvGrpSpPr>
            <p:cNvPr id="93" name="Group 46"/>
            <p:cNvGrpSpPr>
              <a:grpSpLocks/>
            </p:cNvGrpSpPr>
            <p:nvPr/>
          </p:nvGrpSpPr>
          <p:grpSpPr bwMode="auto">
            <a:xfrm>
              <a:off x="2592" y="1864"/>
              <a:ext cx="2081" cy="1122"/>
              <a:chOff x="2592" y="2256"/>
              <a:chExt cx="2081" cy="1122"/>
            </a:xfrm>
          </p:grpSpPr>
          <p:sp>
            <p:nvSpPr>
              <p:cNvPr id="97" name="Line 47"/>
              <p:cNvSpPr>
                <a:spLocks noChangeShapeType="1"/>
              </p:cNvSpPr>
              <p:nvPr/>
            </p:nvSpPr>
            <p:spPr bwMode="auto">
              <a:xfrm>
                <a:off x="2592" y="2256"/>
                <a:ext cx="1104" cy="912"/>
              </a:xfrm>
              <a:prstGeom prst="line">
                <a:avLst/>
              </a:prstGeom>
              <a:noFill/>
              <a:ln w="28575">
                <a:solidFill>
                  <a:schemeClr val="hlink"/>
                </a:solidFill>
                <a:round/>
                <a:headEnd/>
                <a:tailEnd type="triangle" w="med" len="med"/>
              </a:ln>
              <a:effectLst/>
            </p:spPr>
            <p:txBody>
              <a:bodyPr>
                <a:prstTxWarp prst="textNoShape">
                  <a:avLst/>
                </a:prstTxWarp>
              </a:bodyPr>
              <a:lstStyle/>
              <a:p>
                <a:endParaRPr lang="fr-FR"/>
              </a:p>
            </p:txBody>
          </p:sp>
          <p:sp>
            <p:nvSpPr>
              <p:cNvPr id="98" name="Text Box 48"/>
              <p:cNvSpPr txBox="1">
                <a:spLocks noChangeArrowheads="1"/>
              </p:cNvSpPr>
              <p:nvPr/>
            </p:nvSpPr>
            <p:spPr bwMode="auto">
              <a:xfrm>
                <a:off x="3627" y="3048"/>
                <a:ext cx="1046" cy="330"/>
              </a:xfrm>
              <a:prstGeom prst="rect">
                <a:avLst/>
              </a:prstGeom>
              <a:noFill/>
              <a:ln w="9525">
                <a:noFill/>
                <a:miter lim="800000"/>
                <a:headEnd/>
                <a:tailEnd/>
              </a:ln>
              <a:effectLst/>
            </p:spPr>
            <p:txBody>
              <a:bodyPr wrap="none">
                <a:prstTxWarp prst="textNoShape">
                  <a:avLst/>
                </a:prstTxWarp>
                <a:spAutoFit/>
              </a:bodyPr>
              <a:lstStyle/>
              <a:p>
                <a:pPr algn="ctr"/>
                <a:r>
                  <a:rPr lang="fr-FR" sz="2800" b="1" dirty="0" smtClean="0">
                    <a:solidFill>
                      <a:srgbClr val="000099"/>
                    </a:solidFill>
                    <a:latin typeface="Tahoma"/>
                    <a:cs typeface="Tahoma"/>
                  </a:rPr>
                  <a:t>Neutron</a:t>
                </a:r>
                <a:endParaRPr lang="fr-FR" sz="2400" b="1" dirty="0">
                  <a:solidFill>
                    <a:srgbClr val="000099"/>
                  </a:solidFill>
                  <a:latin typeface="Tahoma"/>
                  <a:cs typeface="Tahoma"/>
                </a:endParaRPr>
              </a:p>
            </p:txBody>
          </p:sp>
        </p:grpSp>
        <p:grpSp>
          <p:nvGrpSpPr>
            <p:cNvPr id="94" name="Group 49"/>
            <p:cNvGrpSpPr>
              <a:grpSpLocks/>
            </p:cNvGrpSpPr>
            <p:nvPr/>
          </p:nvGrpSpPr>
          <p:grpSpPr bwMode="auto">
            <a:xfrm>
              <a:off x="2736" y="805"/>
              <a:ext cx="1969" cy="627"/>
              <a:chOff x="2736" y="1197"/>
              <a:chExt cx="1969" cy="627"/>
            </a:xfrm>
          </p:grpSpPr>
          <p:sp>
            <p:nvSpPr>
              <p:cNvPr id="95" name="Line 50"/>
              <p:cNvSpPr>
                <a:spLocks noChangeShapeType="1"/>
              </p:cNvSpPr>
              <p:nvPr/>
            </p:nvSpPr>
            <p:spPr bwMode="auto">
              <a:xfrm flipV="1">
                <a:off x="2736" y="1392"/>
                <a:ext cx="1104" cy="432"/>
              </a:xfrm>
              <a:prstGeom prst="line">
                <a:avLst/>
              </a:prstGeom>
              <a:noFill/>
              <a:ln w="28575">
                <a:solidFill>
                  <a:schemeClr val="hlink"/>
                </a:solidFill>
                <a:round/>
                <a:headEnd/>
                <a:tailEnd type="triangle" w="med" len="med"/>
              </a:ln>
              <a:effectLst/>
            </p:spPr>
            <p:txBody>
              <a:bodyPr>
                <a:prstTxWarp prst="textNoShape">
                  <a:avLst/>
                </a:prstTxWarp>
              </a:bodyPr>
              <a:lstStyle/>
              <a:p>
                <a:endParaRPr lang="fr-FR"/>
              </a:p>
            </p:txBody>
          </p:sp>
          <p:sp>
            <p:nvSpPr>
              <p:cNvPr id="96" name="Text Box 51"/>
              <p:cNvSpPr txBox="1">
                <a:spLocks noChangeArrowheads="1"/>
              </p:cNvSpPr>
              <p:nvPr/>
            </p:nvSpPr>
            <p:spPr bwMode="auto">
              <a:xfrm>
                <a:off x="3824" y="1197"/>
                <a:ext cx="881" cy="330"/>
              </a:xfrm>
              <a:prstGeom prst="rect">
                <a:avLst/>
              </a:prstGeom>
              <a:noFill/>
              <a:ln w="9525">
                <a:noFill/>
                <a:miter lim="800000"/>
                <a:headEnd/>
                <a:tailEnd/>
              </a:ln>
              <a:effectLst/>
            </p:spPr>
            <p:txBody>
              <a:bodyPr wrap="none">
                <a:prstTxWarp prst="textNoShape">
                  <a:avLst/>
                </a:prstTxWarp>
                <a:spAutoFit/>
              </a:bodyPr>
              <a:lstStyle/>
              <a:p>
                <a:pPr algn="ctr"/>
                <a:r>
                  <a:rPr lang="fr-FR" sz="2800" b="1" dirty="0" smtClean="0">
                    <a:solidFill>
                      <a:srgbClr val="000099"/>
                    </a:solidFill>
                    <a:latin typeface="Tahoma"/>
                    <a:cs typeface="Tahoma"/>
                  </a:rPr>
                  <a:t>Proton</a:t>
                </a:r>
                <a:endParaRPr lang="fr-FR" sz="2400" b="1" dirty="0">
                  <a:solidFill>
                    <a:srgbClr val="000099"/>
                  </a:solidFill>
                  <a:latin typeface="Tahoma"/>
                  <a:cs typeface="Tahoma"/>
                </a:endParaRPr>
              </a:p>
            </p:txBody>
          </p:sp>
        </p:grpSp>
      </p:grpSp>
      <p:grpSp>
        <p:nvGrpSpPr>
          <p:cNvPr id="99" name="Group 64"/>
          <p:cNvGrpSpPr>
            <a:grpSpLocks/>
          </p:cNvGrpSpPr>
          <p:nvPr/>
        </p:nvGrpSpPr>
        <p:grpSpPr bwMode="auto">
          <a:xfrm>
            <a:off x="3581400" y="1892301"/>
            <a:ext cx="5700713" cy="1746251"/>
            <a:chOff x="2256" y="1192"/>
            <a:chExt cx="3591" cy="1100"/>
          </a:xfrm>
        </p:grpSpPr>
        <p:grpSp>
          <p:nvGrpSpPr>
            <p:cNvPr id="100" name="Group 52"/>
            <p:cNvGrpSpPr>
              <a:grpSpLocks/>
            </p:cNvGrpSpPr>
            <p:nvPr/>
          </p:nvGrpSpPr>
          <p:grpSpPr bwMode="auto">
            <a:xfrm>
              <a:off x="2256" y="1192"/>
              <a:ext cx="432" cy="624"/>
              <a:chOff x="2256" y="1584"/>
              <a:chExt cx="432" cy="624"/>
            </a:xfrm>
          </p:grpSpPr>
          <p:sp>
            <p:nvSpPr>
              <p:cNvPr id="103" name="Line 53"/>
              <p:cNvSpPr>
                <a:spLocks noChangeShapeType="1"/>
              </p:cNvSpPr>
              <p:nvPr/>
            </p:nvSpPr>
            <p:spPr bwMode="auto">
              <a:xfrm flipV="1">
                <a:off x="2592" y="1872"/>
                <a:ext cx="96" cy="336"/>
              </a:xfrm>
              <a:prstGeom prst="line">
                <a:avLst/>
              </a:prstGeom>
              <a:noFill/>
              <a:ln w="38100">
                <a:solidFill>
                  <a:srgbClr val="009900"/>
                </a:solidFill>
                <a:round/>
                <a:headEnd type="triangle" w="med" len="med"/>
                <a:tailEnd type="triangle" w="med" len="med"/>
              </a:ln>
              <a:effectLst/>
            </p:spPr>
            <p:txBody>
              <a:bodyPr>
                <a:prstTxWarp prst="textNoShape">
                  <a:avLst/>
                </a:prstTxWarp>
              </a:bodyPr>
              <a:lstStyle/>
              <a:p>
                <a:endParaRPr lang="fr-FR" b="1">
                  <a:latin typeface="Tahoma"/>
                  <a:cs typeface="Tahoma"/>
                </a:endParaRPr>
              </a:p>
            </p:txBody>
          </p:sp>
          <p:sp>
            <p:nvSpPr>
              <p:cNvPr id="104" name="Line 54"/>
              <p:cNvSpPr>
                <a:spLocks noChangeShapeType="1"/>
              </p:cNvSpPr>
              <p:nvPr/>
            </p:nvSpPr>
            <p:spPr bwMode="auto">
              <a:xfrm>
                <a:off x="2256" y="1968"/>
                <a:ext cx="240" cy="192"/>
              </a:xfrm>
              <a:prstGeom prst="line">
                <a:avLst/>
              </a:prstGeom>
              <a:noFill/>
              <a:ln w="38100">
                <a:solidFill>
                  <a:srgbClr val="009900"/>
                </a:solidFill>
                <a:round/>
                <a:headEnd type="triangle" w="med" len="med"/>
                <a:tailEnd type="triangle" w="med" len="med"/>
              </a:ln>
              <a:effectLst/>
            </p:spPr>
            <p:txBody>
              <a:bodyPr>
                <a:prstTxWarp prst="textNoShape">
                  <a:avLst/>
                </a:prstTxWarp>
              </a:bodyPr>
              <a:lstStyle/>
              <a:p>
                <a:endParaRPr lang="fr-FR" b="1">
                  <a:latin typeface="Tahoma"/>
                  <a:cs typeface="Tahoma"/>
                </a:endParaRPr>
              </a:p>
            </p:txBody>
          </p:sp>
          <p:sp>
            <p:nvSpPr>
              <p:cNvPr id="105" name="Line 55"/>
              <p:cNvSpPr>
                <a:spLocks noChangeShapeType="1"/>
              </p:cNvSpPr>
              <p:nvPr/>
            </p:nvSpPr>
            <p:spPr bwMode="auto">
              <a:xfrm>
                <a:off x="2352" y="1584"/>
                <a:ext cx="288" cy="240"/>
              </a:xfrm>
              <a:prstGeom prst="line">
                <a:avLst/>
              </a:prstGeom>
              <a:noFill/>
              <a:ln w="38100">
                <a:solidFill>
                  <a:srgbClr val="009900"/>
                </a:solidFill>
                <a:round/>
                <a:headEnd type="triangle" w="med" len="med"/>
                <a:tailEnd type="triangle" w="med" len="med"/>
              </a:ln>
              <a:effectLst/>
            </p:spPr>
            <p:txBody>
              <a:bodyPr>
                <a:prstTxWarp prst="textNoShape">
                  <a:avLst/>
                </a:prstTxWarp>
              </a:bodyPr>
              <a:lstStyle/>
              <a:p>
                <a:endParaRPr lang="fr-FR" b="1">
                  <a:latin typeface="Tahoma"/>
                  <a:cs typeface="Tahoma"/>
                </a:endParaRPr>
              </a:p>
            </p:txBody>
          </p:sp>
        </p:grpSp>
        <p:sp>
          <p:nvSpPr>
            <p:cNvPr id="101" name="Line 57"/>
            <p:cNvSpPr>
              <a:spLocks noChangeShapeType="1"/>
            </p:cNvSpPr>
            <p:nvPr/>
          </p:nvSpPr>
          <p:spPr bwMode="auto">
            <a:xfrm>
              <a:off x="2720" y="1660"/>
              <a:ext cx="1031" cy="500"/>
            </a:xfrm>
            <a:prstGeom prst="line">
              <a:avLst/>
            </a:prstGeom>
            <a:noFill/>
            <a:ln w="28575">
              <a:solidFill>
                <a:schemeClr val="hlink"/>
              </a:solidFill>
              <a:round/>
              <a:headEnd/>
              <a:tailEnd type="triangle" w="med" len="med"/>
            </a:ln>
            <a:effectLst/>
          </p:spPr>
          <p:txBody>
            <a:bodyPr>
              <a:prstTxWarp prst="textNoShape">
                <a:avLst/>
              </a:prstTxWarp>
            </a:bodyPr>
            <a:lstStyle/>
            <a:p>
              <a:endParaRPr lang="fr-FR" b="1">
                <a:latin typeface="Tahoma"/>
                <a:cs typeface="Tahoma"/>
              </a:endParaRPr>
            </a:p>
          </p:txBody>
        </p:sp>
        <p:sp>
          <p:nvSpPr>
            <p:cNvPr id="102" name="Text Box 58"/>
            <p:cNvSpPr txBox="1">
              <a:spLocks noChangeArrowheads="1"/>
            </p:cNvSpPr>
            <p:nvPr/>
          </p:nvSpPr>
          <p:spPr bwMode="auto">
            <a:xfrm>
              <a:off x="3762" y="1962"/>
              <a:ext cx="2085" cy="330"/>
            </a:xfrm>
            <a:prstGeom prst="rect">
              <a:avLst/>
            </a:prstGeom>
            <a:noFill/>
            <a:ln w="9525">
              <a:noFill/>
              <a:miter lim="800000"/>
              <a:headEnd/>
              <a:tailEnd/>
            </a:ln>
            <a:effectLst/>
          </p:spPr>
          <p:txBody>
            <a:bodyPr wrap="none">
              <a:prstTxWarp prst="textNoShape">
                <a:avLst/>
              </a:prstTxWarp>
              <a:spAutoFit/>
            </a:bodyPr>
            <a:lstStyle/>
            <a:p>
              <a:r>
                <a:rPr lang="fr-FR" sz="2800" b="1" smtClean="0">
                  <a:solidFill>
                    <a:srgbClr val="009900"/>
                  </a:solidFill>
                  <a:latin typeface="Tahoma"/>
                  <a:cs typeface="Tahoma"/>
                </a:rPr>
                <a:t>Interaction forte</a:t>
              </a:r>
              <a:endParaRPr lang="fr-FR" sz="2800" b="1">
                <a:solidFill>
                  <a:srgbClr val="009900"/>
                </a:solidFill>
                <a:latin typeface="Tahoma"/>
                <a:cs typeface="Tahoma"/>
              </a:endParaRPr>
            </a:p>
          </p:txBody>
        </p:sp>
      </p:grpSp>
      <p:grpSp>
        <p:nvGrpSpPr>
          <p:cNvPr id="106" name="Group 3"/>
          <p:cNvGrpSpPr>
            <a:grpSpLocks/>
          </p:cNvGrpSpPr>
          <p:nvPr/>
        </p:nvGrpSpPr>
        <p:grpSpPr bwMode="auto">
          <a:xfrm>
            <a:off x="838200" y="2894013"/>
            <a:ext cx="990600" cy="935037"/>
            <a:chOff x="2315" y="1539"/>
            <a:chExt cx="2071" cy="2086"/>
          </a:xfrm>
        </p:grpSpPr>
        <p:sp>
          <p:nvSpPr>
            <p:cNvPr id="107" name="Oval 4"/>
            <p:cNvSpPr>
              <a:spLocks noChangeArrowheads="1"/>
            </p:cNvSpPr>
            <p:nvPr/>
          </p:nvSpPr>
          <p:spPr bwMode="auto">
            <a:xfrm>
              <a:off x="2315" y="1539"/>
              <a:ext cx="2071" cy="2086"/>
            </a:xfrm>
            <a:prstGeom prst="ellipse">
              <a:avLst/>
            </a:prstGeom>
            <a:noFill/>
            <a:ln w="19050">
              <a:solidFill>
                <a:srgbClr val="B2B2B2"/>
              </a:solidFill>
              <a:round/>
              <a:headEnd/>
              <a:tailEnd/>
            </a:ln>
            <a:effectLst/>
          </p:spPr>
          <p:txBody>
            <a:bodyPr wrap="none" anchor="ctr">
              <a:prstTxWarp prst="textNoShape">
                <a:avLst/>
              </a:prstTxWarp>
            </a:bodyPr>
            <a:lstStyle/>
            <a:p>
              <a:pPr algn="ctr" eaLnBrk="0" hangingPunct="0"/>
              <a:endParaRPr lang="fr-FR" sz="2400">
                <a:latin typeface="Times New Roman" charset="0"/>
              </a:endParaRPr>
            </a:p>
          </p:txBody>
        </p:sp>
        <p:sp>
          <p:nvSpPr>
            <p:cNvPr id="108" name="Oval 5"/>
            <p:cNvSpPr>
              <a:spLocks noChangeArrowheads="1"/>
            </p:cNvSpPr>
            <p:nvPr/>
          </p:nvSpPr>
          <p:spPr bwMode="auto">
            <a:xfrm>
              <a:off x="2509" y="184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09" name="Oval 6"/>
            <p:cNvSpPr>
              <a:spLocks noChangeArrowheads="1"/>
            </p:cNvSpPr>
            <p:nvPr/>
          </p:nvSpPr>
          <p:spPr bwMode="auto">
            <a:xfrm>
              <a:off x="2315" y="2185"/>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10" name="Oval 7"/>
            <p:cNvSpPr>
              <a:spLocks noChangeArrowheads="1"/>
            </p:cNvSpPr>
            <p:nvPr/>
          </p:nvSpPr>
          <p:spPr bwMode="auto">
            <a:xfrm>
              <a:off x="2315" y="2524"/>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11" name="Oval 8"/>
            <p:cNvSpPr>
              <a:spLocks noChangeArrowheads="1"/>
            </p:cNvSpPr>
            <p:nvPr/>
          </p:nvSpPr>
          <p:spPr bwMode="auto">
            <a:xfrm>
              <a:off x="3501" y="246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12" name="Oval 9"/>
            <p:cNvSpPr>
              <a:spLocks noChangeArrowheads="1"/>
            </p:cNvSpPr>
            <p:nvPr/>
          </p:nvSpPr>
          <p:spPr bwMode="auto">
            <a:xfrm>
              <a:off x="3395" y="1584"/>
              <a:ext cx="495"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13" name="Oval 10"/>
            <p:cNvSpPr>
              <a:spLocks noChangeArrowheads="1"/>
            </p:cNvSpPr>
            <p:nvPr/>
          </p:nvSpPr>
          <p:spPr bwMode="auto">
            <a:xfrm>
              <a:off x="2666" y="1660"/>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14" name="Oval 11"/>
            <p:cNvSpPr>
              <a:spLocks noChangeArrowheads="1"/>
            </p:cNvSpPr>
            <p:nvPr/>
          </p:nvSpPr>
          <p:spPr bwMode="auto">
            <a:xfrm>
              <a:off x="2660" y="221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15" name="Oval 12"/>
            <p:cNvSpPr>
              <a:spLocks noChangeArrowheads="1"/>
            </p:cNvSpPr>
            <p:nvPr/>
          </p:nvSpPr>
          <p:spPr bwMode="auto">
            <a:xfrm>
              <a:off x="3306" y="287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16" name="Oval 13"/>
            <p:cNvSpPr>
              <a:spLocks noChangeArrowheads="1"/>
            </p:cNvSpPr>
            <p:nvPr/>
          </p:nvSpPr>
          <p:spPr bwMode="auto">
            <a:xfrm>
              <a:off x="3540" y="190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17" name="Oval 14"/>
            <p:cNvSpPr>
              <a:spLocks noChangeArrowheads="1"/>
            </p:cNvSpPr>
            <p:nvPr/>
          </p:nvSpPr>
          <p:spPr bwMode="auto">
            <a:xfrm>
              <a:off x="2909" y="1929"/>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18" name="Oval 15"/>
            <p:cNvSpPr>
              <a:spLocks noChangeArrowheads="1"/>
            </p:cNvSpPr>
            <p:nvPr/>
          </p:nvSpPr>
          <p:spPr bwMode="auto">
            <a:xfrm>
              <a:off x="3890" y="221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19" name="Oval 16"/>
            <p:cNvSpPr>
              <a:spLocks noChangeArrowheads="1"/>
            </p:cNvSpPr>
            <p:nvPr/>
          </p:nvSpPr>
          <p:spPr bwMode="auto">
            <a:xfrm>
              <a:off x="3651" y="1767"/>
              <a:ext cx="496" cy="469"/>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20" name="Oval 17"/>
            <p:cNvSpPr>
              <a:spLocks noChangeArrowheads="1"/>
            </p:cNvSpPr>
            <p:nvPr/>
          </p:nvSpPr>
          <p:spPr bwMode="auto">
            <a:xfrm>
              <a:off x="3005" y="153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21" name="Oval 18"/>
            <p:cNvSpPr>
              <a:spLocks noChangeArrowheads="1"/>
            </p:cNvSpPr>
            <p:nvPr/>
          </p:nvSpPr>
          <p:spPr bwMode="auto">
            <a:xfrm>
              <a:off x="3801" y="1958"/>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22" name="Oval 19"/>
            <p:cNvSpPr>
              <a:spLocks noChangeArrowheads="1"/>
            </p:cNvSpPr>
            <p:nvPr/>
          </p:nvSpPr>
          <p:spPr bwMode="auto">
            <a:xfrm>
              <a:off x="2509" y="2876"/>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23" name="Oval 20"/>
            <p:cNvSpPr>
              <a:spLocks noChangeArrowheads="1"/>
            </p:cNvSpPr>
            <p:nvPr/>
          </p:nvSpPr>
          <p:spPr bwMode="auto">
            <a:xfrm>
              <a:off x="3540" y="209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24" name="Oval 21"/>
            <p:cNvSpPr>
              <a:spLocks noChangeArrowheads="1"/>
            </p:cNvSpPr>
            <p:nvPr/>
          </p:nvSpPr>
          <p:spPr bwMode="auto">
            <a:xfrm>
              <a:off x="2704" y="254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25" name="Oval 22"/>
            <p:cNvSpPr>
              <a:spLocks noChangeArrowheads="1"/>
            </p:cNvSpPr>
            <p:nvPr/>
          </p:nvSpPr>
          <p:spPr bwMode="auto">
            <a:xfrm>
              <a:off x="3528" y="3014"/>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26" name="Oval 23"/>
            <p:cNvSpPr>
              <a:spLocks noChangeArrowheads="1"/>
            </p:cNvSpPr>
            <p:nvPr/>
          </p:nvSpPr>
          <p:spPr bwMode="auto">
            <a:xfrm>
              <a:off x="2811" y="3122"/>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27" name="Oval 24"/>
            <p:cNvSpPr>
              <a:spLocks noChangeArrowheads="1"/>
            </p:cNvSpPr>
            <p:nvPr/>
          </p:nvSpPr>
          <p:spPr bwMode="auto">
            <a:xfrm>
              <a:off x="3155" y="2560"/>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28" name="Oval 25"/>
            <p:cNvSpPr>
              <a:spLocks noChangeArrowheads="1"/>
            </p:cNvSpPr>
            <p:nvPr/>
          </p:nvSpPr>
          <p:spPr bwMode="auto">
            <a:xfrm>
              <a:off x="3155" y="3157"/>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29" name="Oval 26"/>
            <p:cNvSpPr>
              <a:spLocks noChangeArrowheads="1"/>
            </p:cNvSpPr>
            <p:nvPr/>
          </p:nvSpPr>
          <p:spPr bwMode="auto">
            <a:xfrm>
              <a:off x="2899" y="2314"/>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30" name="Oval 27"/>
            <p:cNvSpPr>
              <a:spLocks noChangeArrowheads="1"/>
            </p:cNvSpPr>
            <p:nvPr/>
          </p:nvSpPr>
          <p:spPr bwMode="auto">
            <a:xfrm>
              <a:off x="3890" y="24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31" name="Oval 28"/>
            <p:cNvSpPr>
              <a:spLocks noChangeArrowheads="1"/>
            </p:cNvSpPr>
            <p:nvPr/>
          </p:nvSpPr>
          <p:spPr bwMode="auto">
            <a:xfrm>
              <a:off x="3801" y="27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32" name="Oval 29"/>
            <p:cNvSpPr>
              <a:spLocks noChangeArrowheads="1"/>
            </p:cNvSpPr>
            <p:nvPr/>
          </p:nvSpPr>
          <p:spPr bwMode="auto">
            <a:xfrm>
              <a:off x="3695" y="2840"/>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33" name="Oval 30"/>
            <p:cNvSpPr>
              <a:spLocks noChangeArrowheads="1"/>
            </p:cNvSpPr>
            <p:nvPr/>
          </p:nvSpPr>
          <p:spPr bwMode="auto">
            <a:xfrm>
              <a:off x="3487" y="261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34" name="Oval 31"/>
            <p:cNvSpPr>
              <a:spLocks noChangeArrowheads="1"/>
            </p:cNvSpPr>
            <p:nvPr/>
          </p:nvSpPr>
          <p:spPr bwMode="auto">
            <a:xfrm>
              <a:off x="3305" y="181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35" name="Oval 32"/>
            <p:cNvSpPr>
              <a:spLocks noChangeArrowheads="1"/>
            </p:cNvSpPr>
            <p:nvPr/>
          </p:nvSpPr>
          <p:spPr bwMode="auto">
            <a:xfrm>
              <a:off x="2911" y="2782"/>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36" name="Oval 33"/>
            <p:cNvSpPr>
              <a:spLocks noChangeArrowheads="1"/>
            </p:cNvSpPr>
            <p:nvPr/>
          </p:nvSpPr>
          <p:spPr bwMode="auto">
            <a:xfrm>
              <a:off x="3196" y="2201"/>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grpSp>
      <p:sp>
        <p:nvSpPr>
          <p:cNvPr id="137" name="Text Box 34"/>
          <p:cNvSpPr txBox="1">
            <a:spLocks noChangeArrowheads="1"/>
          </p:cNvSpPr>
          <p:nvPr/>
        </p:nvSpPr>
        <p:spPr bwMode="auto">
          <a:xfrm>
            <a:off x="685800" y="4570413"/>
            <a:ext cx="1028685" cy="473206"/>
          </a:xfrm>
          <a:prstGeom prst="rect">
            <a:avLst/>
          </a:prstGeom>
          <a:noFill/>
          <a:ln w="9525">
            <a:noFill/>
            <a:miter lim="800000"/>
            <a:headEnd/>
            <a:tailEnd/>
          </a:ln>
          <a:effectLst/>
        </p:spPr>
        <p:txBody>
          <a:bodyPr wrap="none">
            <a:prstTxWarp prst="textNoShape">
              <a:avLst/>
            </a:prstTxWarp>
            <a:spAutoFit/>
          </a:bodyPr>
          <a:lstStyle/>
          <a:p>
            <a:pPr eaLnBrk="0" hangingPunct="0">
              <a:lnSpc>
                <a:spcPct val="145000"/>
              </a:lnSpc>
            </a:pPr>
            <a:r>
              <a:rPr lang="fr-FR" b="1" dirty="0" smtClean="0">
                <a:solidFill>
                  <a:srgbClr val="000099"/>
                </a:solidFill>
                <a:latin typeface="Tahoma"/>
                <a:cs typeface="Tahoma"/>
              </a:rPr>
              <a:t>10</a:t>
            </a:r>
            <a:r>
              <a:rPr lang="fr-FR" b="1" baseline="72000" dirty="0" smtClean="0">
                <a:solidFill>
                  <a:srgbClr val="000099"/>
                </a:solidFill>
                <a:latin typeface="Tahoma"/>
                <a:cs typeface="Tahoma"/>
              </a:rPr>
              <a:t>-15</a:t>
            </a:r>
            <a:r>
              <a:rPr lang="fr-FR" b="1" dirty="0" smtClean="0">
                <a:solidFill>
                  <a:srgbClr val="000099"/>
                </a:solidFill>
                <a:latin typeface="Tahoma"/>
                <a:cs typeface="Tahoma"/>
              </a:rPr>
              <a:t> m</a:t>
            </a:r>
            <a:endParaRPr lang="fr-FR" b="1" dirty="0">
              <a:solidFill>
                <a:srgbClr val="000099"/>
              </a:solidFill>
              <a:latin typeface="Tahoma"/>
              <a:cs typeface="Tahoma"/>
            </a:endParaRPr>
          </a:p>
        </p:txBody>
      </p:sp>
      <p:grpSp>
        <p:nvGrpSpPr>
          <p:cNvPr id="138" name="Group 35"/>
          <p:cNvGrpSpPr>
            <a:grpSpLocks/>
          </p:cNvGrpSpPr>
          <p:nvPr/>
        </p:nvGrpSpPr>
        <p:grpSpPr bwMode="auto">
          <a:xfrm>
            <a:off x="838200" y="1370013"/>
            <a:ext cx="949325" cy="895350"/>
            <a:chOff x="432" y="1728"/>
            <a:chExt cx="2392" cy="2256"/>
          </a:xfrm>
        </p:grpSpPr>
        <p:grpSp>
          <p:nvGrpSpPr>
            <p:cNvPr id="139" name="Group 36"/>
            <p:cNvGrpSpPr>
              <a:grpSpLocks/>
            </p:cNvGrpSpPr>
            <p:nvPr/>
          </p:nvGrpSpPr>
          <p:grpSpPr bwMode="auto">
            <a:xfrm>
              <a:off x="1340" y="1728"/>
              <a:ext cx="659" cy="2256"/>
              <a:chOff x="1916" y="1392"/>
              <a:chExt cx="659" cy="2256"/>
            </a:xfrm>
          </p:grpSpPr>
          <p:sp>
            <p:nvSpPr>
              <p:cNvPr id="147" name="Oval 37"/>
              <p:cNvSpPr>
                <a:spLocks noChangeArrowheads="1"/>
              </p:cNvSpPr>
              <p:nvPr/>
            </p:nvSpPr>
            <p:spPr bwMode="auto">
              <a:xfrm rot="-4782129">
                <a:off x="1076" y="2232"/>
                <a:ext cx="2256" cy="576"/>
              </a:xfrm>
              <a:prstGeom prst="ellipse">
                <a:avLst/>
              </a:prstGeom>
              <a:noFill/>
              <a:ln w="3175" cap="flat" cmpd="sng" algn="ctr">
                <a:solidFill>
                  <a:schemeClr val="tx1"/>
                </a:solidFill>
                <a:prstDash val="dot"/>
                <a:round/>
                <a:headEnd type="none" w="med" len="med"/>
                <a:tailEnd type="none" w="med" len="med"/>
              </a:ln>
              <a:effectLst/>
            </p:spPr>
            <p:txBody>
              <a:bodyPr wrap="none" anchor="ctr">
                <a:prstTxWarp prst="textNoShape">
                  <a:avLst/>
                </a:prstTxWarp>
              </a:bodyPr>
              <a:lstStyle/>
              <a:p>
                <a:endParaRPr lang="fr-FR"/>
              </a:p>
            </p:txBody>
          </p:sp>
          <p:sp>
            <p:nvSpPr>
              <p:cNvPr id="148" name="Oval 38"/>
              <p:cNvSpPr>
                <a:spLocks noChangeArrowheads="1"/>
              </p:cNvSpPr>
              <p:nvPr/>
            </p:nvSpPr>
            <p:spPr bwMode="auto">
              <a:xfrm rot="-6172674">
                <a:off x="1118" y="2190"/>
                <a:ext cx="2256" cy="659"/>
              </a:xfrm>
              <a:prstGeom prst="ellipse">
                <a:avLst/>
              </a:prstGeom>
              <a:noFill/>
              <a:ln w="3175" cap="flat" cmpd="sng" algn="ctr">
                <a:solidFill>
                  <a:schemeClr val="tx1"/>
                </a:solidFill>
                <a:prstDash val="dot"/>
                <a:round/>
                <a:headEnd type="none" w="med" len="med"/>
                <a:tailEnd type="none" w="med" len="med"/>
              </a:ln>
              <a:effectLst/>
            </p:spPr>
            <p:txBody>
              <a:bodyPr wrap="none" anchor="ctr">
                <a:prstTxWarp prst="textNoShape">
                  <a:avLst/>
                </a:prstTxWarp>
              </a:bodyPr>
              <a:lstStyle/>
              <a:p>
                <a:endParaRPr lang="fr-FR"/>
              </a:p>
            </p:txBody>
          </p:sp>
        </p:grpSp>
        <p:sp>
          <p:nvSpPr>
            <p:cNvPr id="140" name="Oval 39"/>
            <p:cNvSpPr>
              <a:spLocks noChangeArrowheads="1"/>
            </p:cNvSpPr>
            <p:nvPr/>
          </p:nvSpPr>
          <p:spPr bwMode="auto">
            <a:xfrm rot="-1329760">
              <a:off x="432" y="2584"/>
              <a:ext cx="2392" cy="544"/>
            </a:xfrm>
            <a:prstGeom prst="ellipse">
              <a:avLst/>
            </a:prstGeom>
            <a:noFill/>
            <a:ln w="3175" cap="flat" cmpd="sng" algn="ctr">
              <a:solidFill>
                <a:schemeClr val="tx2"/>
              </a:solidFill>
              <a:prstDash val="dot"/>
              <a:round/>
              <a:headEnd type="none" w="med" len="med"/>
              <a:tailEnd type="none" w="med" len="med"/>
            </a:ln>
            <a:effectLst/>
          </p:spPr>
          <p:txBody>
            <a:bodyPr wrap="none" anchor="ctr">
              <a:prstTxWarp prst="textNoShape">
                <a:avLst/>
              </a:prstTxWarp>
            </a:bodyPr>
            <a:lstStyle/>
            <a:p>
              <a:pPr algn="ctr"/>
              <a:endParaRPr lang="fr-FR" sz="2400">
                <a:latin typeface="Times New Roman" charset="0"/>
              </a:endParaRPr>
            </a:p>
          </p:txBody>
        </p:sp>
        <p:sp>
          <p:nvSpPr>
            <p:cNvPr id="141" name="Oval 40"/>
            <p:cNvSpPr>
              <a:spLocks noChangeArrowheads="1"/>
            </p:cNvSpPr>
            <p:nvPr/>
          </p:nvSpPr>
          <p:spPr bwMode="auto">
            <a:xfrm>
              <a:off x="1587" y="2739"/>
              <a:ext cx="164" cy="156"/>
            </a:xfrm>
            <a:prstGeom prst="ellipse">
              <a:avLst/>
            </a:prstGeom>
            <a:solidFill>
              <a:schemeClr val="tx2"/>
            </a:solidFill>
            <a:ln w="3175" cap="flat" cmpd="sng" algn="ctr">
              <a:solidFill>
                <a:schemeClr val="tx2"/>
              </a:solidFill>
              <a:prstDash val="dot"/>
              <a:round/>
              <a:headEnd type="none" w="med" len="med"/>
              <a:tailEnd type="none" w="med" len="med"/>
            </a:ln>
            <a:effectLst/>
          </p:spPr>
          <p:txBody>
            <a:bodyPr wrap="none" anchor="ctr">
              <a:prstTxWarp prst="textNoShape">
                <a:avLst/>
              </a:prstTxWarp>
            </a:bodyPr>
            <a:lstStyle/>
            <a:p>
              <a:endParaRPr lang="fr-FR"/>
            </a:p>
          </p:txBody>
        </p:sp>
        <p:sp>
          <p:nvSpPr>
            <p:cNvPr id="142" name="Oval 41"/>
            <p:cNvSpPr>
              <a:spLocks noChangeArrowheads="1"/>
            </p:cNvSpPr>
            <p:nvPr/>
          </p:nvSpPr>
          <p:spPr bwMode="auto">
            <a:xfrm rot="306568">
              <a:off x="514" y="2195"/>
              <a:ext cx="2310" cy="1322"/>
            </a:xfrm>
            <a:prstGeom prst="ellipse">
              <a:avLst/>
            </a:prstGeom>
            <a:noFill/>
            <a:ln w="3175" cap="flat" cmpd="sng" algn="ctr">
              <a:solidFill>
                <a:schemeClr val="tx2"/>
              </a:solidFill>
              <a:prstDash val="dot"/>
              <a:round/>
              <a:headEnd type="none" w="med" len="med"/>
              <a:tailEnd type="none" w="med" len="med"/>
            </a:ln>
            <a:effectLst/>
          </p:spPr>
          <p:txBody>
            <a:bodyPr wrap="none" anchor="ctr">
              <a:prstTxWarp prst="textNoShape">
                <a:avLst/>
              </a:prstTxWarp>
            </a:bodyPr>
            <a:lstStyle/>
            <a:p>
              <a:endParaRPr lang="fr-FR"/>
            </a:p>
          </p:txBody>
        </p:sp>
        <p:sp>
          <p:nvSpPr>
            <p:cNvPr id="143" name="Oval 42"/>
            <p:cNvSpPr>
              <a:spLocks noChangeArrowheads="1"/>
            </p:cNvSpPr>
            <p:nvPr/>
          </p:nvSpPr>
          <p:spPr bwMode="auto">
            <a:xfrm>
              <a:off x="1916" y="1961"/>
              <a:ext cx="83" cy="78"/>
            </a:xfrm>
            <a:prstGeom prst="ellipse">
              <a:avLst/>
            </a:prstGeom>
            <a:solidFill>
              <a:schemeClr val="folHlink"/>
            </a:solidFill>
            <a:ln w="3175" cap="flat" cmpd="sng" algn="ctr">
              <a:solidFill>
                <a:schemeClr val="tx2"/>
              </a:solidFill>
              <a:prstDash val="dot"/>
              <a:round/>
              <a:headEnd type="none" w="med" len="med"/>
              <a:tailEnd type="none" w="med" len="med"/>
            </a:ln>
            <a:effectLst/>
          </p:spPr>
          <p:txBody>
            <a:bodyPr wrap="none" anchor="ctr">
              <a:prstTxWarp prst="textNoShape">
                <a:avLst/>
              </a:prstTxWarp>
            </a:bodyPr>
            <a:lstStyle/>
            <a:p>
              <a:endParaRPr lang="fr-FR"/>
            </a:p>
          </p:txBody>
        </p:sp>
        <p:sp>
          <p:nvSpPr>
            <p:cNvPr id="144" name="Oval 43"/>
            <p:cNvSpPr>
              <a:spLocks noChangeArrowheads="1"/>
            </p:cNvSpPr>
            <p:nvPr/>
          </p:nvSpPr>
          <p:spPr bwMode="auto">
            <a:xfrm>
              <a:off x="2247" y="2817"/>
              <a:ext cx="82" cy="78"/>
            </a:xfrm>
            <a:prstGeom prst="ellipse">
              <a:avLst/>
            </a:prstGeom>
            <a:solidFill>
              <a:schemeClr val="folHlink"/>
            </a:solidFill>
            <a:ln w="3175" cap="flat" cmpd="sng" algn="ctr">
              <a:solidFill>
                <a:schemeClr val="tx2"/>
              </a:solidFill>
              <a:prstDash val="dot"/>
              <a:round/>
              <a:headEnd type="none" w="med" len="med"/>
              <a:tailEnd type="none" w="med" len="med"/>
            </a:ln>
            <a:effectLst/>
          </p:spPr>
          <p:txBody>
            <a:bodyPr wrap="none" anchor="ctr">
              <a:prstTxWarp prst="textNoShape">
                <a:avLst/>
              </a:prstTxWarp>
            </a:bodyPr>
            <a:lstStyle/>
            <a:p>
              <a:endParaRPr lang="fr-FR"/>
            </a:p>
          </p:txBody>
        </p:sp>
        <p:sp>
          <p:nvSpPr>
            <p:cNvPr id="145" name="Oval 44"/>
            <p:cNvSpPr>
              <a:spLocks noChangeArrowheads="1"/>
            </p:cNvSpPr>
            <p:nvPr/>
          </p:nvSpPr>
          <p:spPr bwMode="auto">
            <a:xfrm>
              <a:off x="762" y="2350"/>
              <a:ext cx="82" cy="78"/>
            </a:xfrm>
            <a:prstGeom prst="ellipse">
              <a:avLst/>
            </a:prstGeom>
            <a:solidFill>
              <a:schemeClr val="folHlink"/>
            </a:solidFill>
            <a:ln w="3175" cap="flat" cmpd="sng" algn="ctr">
              <a:solidFill>
                <a:schemeClr val="tx2"/>
              </a:solidFill>
              <a:prstDash val="dot"/>
              <a:round/>
              <a:headEnd type="none" w="med" len="med"/>
              <a:tailEnd type="none" w="med" len="med"/>
            </a:ln>
            <a:effectLst/>
          </p:spPr>
          <p:txBody>
            <a:bodyPr wrap="none" anchor="ctr">
              <a:prstTxWarp prst="textNoShape">
                <a:avLst/>
              </a:prstTxWarp>
            </a:bodyPr>
            <a:lstStyle/>
            <a:p>
              <a:endParaRPr lang="fr-FR"/>
            </a:p>
          </p:txBody>
        </p:sp>
        <p:sp>
          <p:nvSpPr>
            <p:cNvPr id="146" name="Oval 45"/>
            <p:cNvSpPr>
              <a:spLocks noChangeArrowheads="1"/>
            </p:cNvSpPr>
            <p:nvPr/>
          </p:nvSpPr>
          <p:spPr bwMode="auto">
            <a:xfrm>
              <a:off x="1968" y="3840"/>
              <a:ext cx="83" cy="78"/>
            </a:xfrm>
            <a:prstGeom prst="ellipse">
              <a:avLst/>
            </a:prstGeom>
            <a:solidFill>
              <a:schemeClr val="folHlink"/>
            </a:solidFill>
            <a:ln w="3175" cap="flat" cmpd="sng" algn="ctr">
              <a:solidFill>
                <a:schemeClr val="tx2"/>
              </a:solidFill>
              <a:prstDash val="dot"/>
              <a:round/>
              <a:headEnd type="none" w="med" len="med"/>
              <a:tailEnd type="none" w="med" len="med"/>
            </a:ln>
            <a:effectLst/>
          </p:spPr>
          <p:txBody>
            <a:bodyPr wrap="none" anchor="ctr">
              <a:prstTxWarp prst="textNoShape">
                <a:avLst/>
              </a:prstTxWarp>
            </a:bodyPr>
            <a:lstStyle/>
            <a:p>
              <a:endParaRPr lang="fr-FR"/>
            </a:p>
          </p:txBody>
        </p:sp>
      </p:grpSp>
      <p:grpSp>
        <p:nvGrpSpPr>
          <p:cNvPr id="149" name="Group 53"/>
          <p:cNvGrpSpPr>
            <a:grpSpLocks/>
          </p:cNvGrpSpPr>
          <p:nvPr/>
        </p:nvGrpSpPr>
        <p:grpSpPr bwMode="auto">
          <a:xfrm>
            <a:off x="838200" y="1827213"/>
            <a:ext cx="990600" cy="1524000"/>
            <a:chOff x="528" y="1536"/>
            <a:chExt cx="624" cy="960"/>
          </a:xfrm>
        </p:grpSpPr>
        <p:sp>
          <p:nvSpPr>
            <p:cNvPr id="150" name="Line 54"/>
            <p:cNvSpPr>
              <a:spLocks noChangeShapeType="1"/>
            </p:cNvSpPr>
            <p:nvPr/>
          </p:nvSpPr>
          <p:spPr bwMode="auto">
            <a:xfrm flipH="1">
              <a:off x="528" y="1536"/>
              <a:ext cx="288" cy="912"/>
            </a:xfrm>
            <a:prstGeom prst="line">
              <a:avLst/>
            </a:prstGeom>
            <a:noFill/>
            <a:ln w="9525">
              <a:solidFill>
                <a:schemeClr val="tx1"/>
              </a:solidFill>
              <a:prstDash val="sysDot"/>
              <a:round/>
              <a:headEnd/>
              <a:tailEnd/>
            </a:ln>
            <a:effectLst/>
          </p:spPr>
          <p:txBody>
            <a:bodyPr>
              <a:prstTxWarp prst="textNoShape">
                <a:avLst/>
              </a:prstTxWarp>
            </a:bodyPr>
            <a:lstStyle/>
            <a:p>
              <a:endParaRPr lang="fr-FR"/>
            </a:p>
          </p:txBody>
        </p:sp>
        <p:sp>
          <p:nvSpPr>
            <p:cNvPr id="151" name="Line 55"/>
            <p:cNvSpPr>
              <a:spLocks noChangeShapeType="1"/>
            </p:cNvSpPr>
            <p:nvPr/>
          </p:nvSpPr>
          <p:spPr bwMode="auto">
            <a:xfrm>
              <a:off x="864" y="1536"/>
              <a:ext cx="288" cy="960"/>
            </a:xfrm>
            <a:prstGeom prst="line">
              <a:avLst/>
            </a:prstGeom>
            <a:noFill/>
            <a:ln w="9525" cap="rnd">
              <a:solidFill>
                <a:schemeClr val="tx1"/>
              </a:solidFill>
              <a:prstDash val="sysDot"/>
              <a:round/>
              <a:headEnd/>
              <a:tailEnd/>
            </a:ln>
            <a:effectLst/>
          </p:spPr>
          <p:txBody>
            <a:bodyPr>
              <a:prstTxWarp prst="textNoShape">
                <a:avLst/>
              </a:prstTxWarp>
            </a:bodyPr>
            <a:lstStyle/>
            <a:p>
              <a:endParaRPr lang="fr-FR"/>
            </a:p>
          </p:txBody>
        </p:sp>
      </p:grpSp>
      <p:sp>
        <p:nvSpPr>
          <p:cNvPr id="152" name="Text Box 56"/>
          <p:cNvSpPr txBox="1">
            <a:spLocks noChangeArrowheads="1"/>
          </p:cNvSpPr>
          <p:nvPr/>
        </p:nvSpPr>
        <p:spPr bwMode="auto">
          <a:xfrm>
            <a:off x="6138863" y="1489075"/>
            <a:ext cx="2309346" cy="1409617"/>
          </a:xfrm>
          <a:prstGeom prst="rect">
            <a:avLst/>
          </a:prstGeom>
          <a:noFill/>
          <a:ln w="9525">
            <a:noFill/>
            <a:miter lim="800000"/>
            <a:headEnd/>
            <a:tailEnd/>
          </a:ln>
          <a:effectLst/>
        </p:spPr>
        <p:txBody>
          <a:bodyPr wrap="none">
            <a:prstTxWarp prst="textNoShape">
              <a:avLst/>
            </a:prstTxWarp>
            <a:spAutoFit/>
          </a:bodyPr>
          <a:lstStyle/>
          <a:p>
            <a:pPr>
              <a:spcBef>
                <a:spcPct val="20000"/>
              </a:spcBef>
            </a:pPr>
            <a:r>
              <a:rPr lang="fr-FR" sz="2800" b="1" dirty="0" smtClean="0">
                <a:solidFill>
                  <a:srgbClr val="000099"/>
                </a:solidFill>
                <a:latin typeface="Tahoma"/>
                <a:cs typeface="Tahoma"/>
              </a:rPr>
              <a:t>Proton :</a:t>
            </a:r>
          </a:p>
          <a:p>
            <a:pPr>
              <a:spcBef>
                <a:spcPct val="20000"/>
              </a:spcBef>
            </a:pPr>
            <a:r>
              <a:rPr lang="fr-FR" sz="2400" b="1" dirty="0" smtClean="0">
                <a:solidFill>
                  <a:srgbClr val="000099"/>
                </a:solidFill>
                <a:latin typeface="Tahoma"/>
                <a:cs typeface="Tahoma"/>
              </a:rPr>
              <a:t>2 quarks up</a:t>
            </a:r>
          </a:p>
          <a:p>
            <a:pPr>
              <a:spcBef>
                <a:spcPct val="20000"/>
              </a:spcBef>
            </a:pPr>
            <a:r>
              <a:rPr lang="fr-FR" sz="2400" b="1" dirty="0" smtClean="0">
                <a:solidFill>
                  <a:srgbClr val="000099"/>
                </a:solidFill>
                <a:latin typeface="Tahoma"/>
                <a:cs typeface="Tahoma"/>
              </a:rPr>
              <a:t>1 quark down</a:t>
            </a:r>
            <a:endParaRPr lang="fr-FR" sz="2400" b="1" dirty="0">
              <a:solidFill>
                <a:srgbClr val="000099"/>
              </a:solidFill>
              <a:latin typeface="Tahoma"/>
              <a:cs typeface="Tahoma"/>
            </a:endParaRPr>
          </a:p>
        </p:txBody>
      </p:sp>
      <p:sp>
        <p:nvSpPr>
          <p:cNvPr id="153" name="Text Box 57"/>
          <p:cNvSpPr txBox="1">
            <a:spLocks noChangeArrowheads="1"/>
          </p:cNvSpPr>
          <p:nvPr/>
        </p:nvSpPr>
        <p:spPr bwMode="auto">
          <a:xfrm>
            <a:off x="6143625" y="3824288"/>
            <a:ext cx="2563923" cy="1409617"/>
          </a:xfrm>
          <a:prstGeom prst="rect">
            <a:avLst/>
          </a:prstGeom>
          <a:noFill/>
          <a:ln w="9525">
            <a:noFill/>
            <a:miter lim="800000"/>
            <a:headEnd/>
            <a:tailEnd/>
          </a:ln>
          <a:effectLst/>
        </p:spPr>
        <p:txBody>
          <a:bodyPr wrap="none">
            <a:prstTxWarp prst="textNoShape">
              <a:avLst/>
            </a:prstTxWarp>
            <a:spAutoFit/>
          </a:bodyPr>
          <a:lstStyle/>
          <a:p>
            <a:pPr>
              <a:spcBef>
                <a:spcPct val="20000"/>
              </a:spcBef>
            </a:pPr>
            <a:r>
              <a:rPr lang="fr-FR" sz="2800" b="1" dirty="0" smtClean="0">
                <a:solidFill>
                  <a:srgbClr val="000099"/>
                </a:solidFill>
                <a:latin typeface="Tahoma"/>
                <a:cs typeface="Tahoma"/>
              </a:rPr>
              <a:t>Neutron :</a:t>
            </a:r>
          </a:p>
          <a:p>
            <a:pPr>
              <a:spcBef>
                <a:spcPct val="20000"/>
              </a:spcBef>
            </a:pPr>
            <a:r>
              <a:rPr lang="fr-FR" sz="2400" b="1" dirty="0" smtClean="0">
                <a:solidFill>
                  <a:srgbClr val="000099"/>
                </a:solidFill>
                <a:latin typeface="Tahoma"/>
                <a:cs typeface="Tahoma"/>
              </a:rPr>
              <a:t>1 quark up</a:t>
            </a:r>
          </a:p>
          <a:p>
            <a:pPr>
              <a:spcBef>
                <a:spcPct val="20000"/>
              </a:spcBef>
            </a:pPr>
            <a:r>
              <a:rPr lang="fr-FR" sz="2400" b="1" dirty="0" smtClean="0">
                <a:solidFill>
                  <a:srgbClr val="000099"/>
                </a:solidFill>
                <a:latin typeface="Tahoma"/>
                <a:cs typeface="Tahoma"/>
              </a:rPr>
              <a:t>2 quarks down</a:t>
            </a:r>
            <a:endParaRPr lang="fr-FR" sz="2400" b="1" dirty="0">
              <a:solidFill>
                <a:srgbClr val="000099"/>
              </a:solidFill>
              <a:latin typeface="Tahoma"/>
              <a:cs typeface="Tahoma"/>
            </a:endParaRPr>
          </a:p>
        </p:txBody>
      </p:sp>
      <p:grpSp>
        <p:nvGrpSpPr>
          <p:cNvPr id="154" name="Group 87"/>
          <p:cNvGrpSpPr>
            <a:grpSpLocks/>
          </p:cNvGrpSpPr>
          <p:nvPr/>
        </p:nvGrpSpPr>
        <p:grpSpPr bwMode="auto">
          <a:xfrm>
            <a:off x="1265238" y="1446213"/>
            <a:ext cx="4373562" cy="3962400"/>
            <a:chOff x="797" y="911"/>
            <a:chExt cx="2755" cy="2496"/>
          </a:xfrm>
        </p:grpSpPr>
        <p:sp>
          <p:nvSpPr>
            <p:cNvPr id="155" name="Line 48"/>
            <p:cNvSpPr>
              <a:spLocks noChangeShapeType="1"/>
            </p:cNvSpPr>
            <p:nvPr/>
          </p:nvSpPr>
          <p:spPr bwMode="auto">
            <a:xfrm>
              <a:off x="816" y="2111"/>
              <a:ext cx="1983" cy="1240"/>
            </a:xfrm>
            <a:prstGeom prst="line">
              <a:avLst/>
            </a:prstGeom>
            <a:noFill/>
            <a:ln w="9525">
              <a:solidFill>
                <a:schemeClr val="tx1"/>
              </a:solidFill>
              <a:prstDash val="sysDot"/>
              <a:round/>
              <a:headEnd/>
              <a:tailEnd/>
            </a:ln>
            <a:effectLst/>
          </p:spPr>
          <p:txBody>
            <a:bodyPr>
              <a:prstTxWarp prst="textNoShape">
                <a:avLst/>
              </a:prstTxWarp>
            </a:bodyPr>
            <a:lstStyle/>
            <a:p>
              <a:endParaRPr lang="fr-FR"/>
            </a:p>
          </p:txBody>
        </p:sp>
        <p:sp>
          <p:nvSpPr>
            <p:cNvPr id="156" name="Line 49"/>
            <p:cNvSpPr>
              <a:spLocks noChangeShapeType="1"/>
            </p:cNvSpPr>
            <p:nvPr/>
          </p:nvSpPr>
          <p:spPr bwMode="auto">
            <a:xfrm>
              <a:off x="864" y="2015"/>
              <a:ext cx="2256" cy="432"/>
            </a:xfrm>
            <a:prstGeom prst="line">
              <a:avLst/>
            </a:prstGeom>
            <a:noFill/>
            <a:ln w="9525">
              <a:solidFill>
                <a:schemeClr val="tx1"/>
              </a:solidFill>
              <a:prstDash val="sysDot"/>
              <a:round/>
              <a:headEnd/>
              <a:tailEnd/>
            </a:ln>
            <a:effectLst/>
          </p:spPr>
          <p:txBody>
            <a:bodyPr>
              <a:prstTxWarp prst="textNoShape">
                <a:avLst/>
              </a:prstTxWarp>
            </a:bodyPr>
            <a:lstStyle/>
            <a:p>
              <a:endParaRPr lang="fr-FR"/>
            </a:p>
          </p:txBody>
        </p:sp>
        <p:sp>
          <p:nvSpPr>
            <p:cNvPr id="157" name="Line 51"/>
            <p:cNvSpPr>
              <a:spLocks noChangeShapeType="1"/>
            </p:cNvSpPr>
            <p:nvPr/>
          </p:nvSpPr>
          <p:spPr bwMode="auto">
            <a:xfrm flipV="1">
              <a:off x="797" y="1871"/>
              <a:ext cx="2230" cy="174"/>
            </a:xfrm>
            <a:prstGeom prst="line">
              <a:avLst/>
            </a:prstGeom>
            <a:noFill/>
            <a:ln w="9525">
              <a:solidFill>
                <a:schemeClr val="tx1"/>
              </a:solidFill>
              <a:prstDash val="sysDot"/>
              <a:round/>
              <a:headEnd/>
              <a:tailEnd/>
            </a:ln>
            <a:effectLst/>
          </p:spPr>
          <p:txBody>
            <a:bodyPr>
              <a:prstTxWarp prst="textNoShape">
                <a:avLst/>
              </a:prstTxWarp>
            </a:bodyPr>
            <a:lstStyle/>
            <a:p>
              <a:endParaRPr lang="fr-FR"/>
            </a:p>
          </p:txBody>
        </p:sp>
        <p:sp>
          <p:nvSpPr>
            <p:cNvPr id="158" name="Line 52"/>
            <p:cNvSpPr>
              <a:spLocks noChangeShapeType="1"/>
            </p:cNvSpPr>
            <p:nvPr/>
          </p:nvSpPr>
          <p:spPr bwMode="auto">
            <a:xfrm flipV="1">
              <a:off x="797" y="941"/>
              <a:ext cx="2064" cy="1008"/>
            </a:xfrm>
            <a:prstGeom prst="line">
              <a:avLst/>
            </a:prstGeom>
            <a:noFill/>
            <a:ln w="9525">
              <a:solidFill>
                <a:schemeClr val="tx1"/>
              </a:solidFill>
              <a:prstDash val="sysDot"/>
              <a:round/>
              <a:headEnd/>
              <a:tailEnd/>
            </a:ln>
            <a:effectLst/>
          </p:spPr>
          <p:txBody>
            <a:bodyPr>
              <a:prstTxWarp prst="textNoShape">
                <a:avLst/>
              </a:prstTxWarp>
            </a:bodyPr>
            <a:lstStyle/>
            <a:p>
              <a:endParaRPr lang="fr-FR"/>
            </a:p>
          </p:txBody>
        </p:sp>
        <p:sp>
          <p:nvSpPr>
            <p:cNvPr id="159" name="Oval 59"/>
            <p:cNvSpPr>
              <a:spLocks noChangeArrowheads="1"/>
            </p:cNvSpPr>
            <p:nvPr/>
          </p:nvSpPr>
          <p:spPr bwMode="auto">
            <a:xfrm>
              <a:off x="2544" y="911"/>
              <a:ext cx="1008" cy="960"/>
            </a:xfrm>
            <a:prstGeom prst="ellipse">
              <a:avLst/>
            </a:prstGeom>
            <a:solidFill>
              <a:schemeClr val="tx2"/>
            </a:solidFill>
            <a:ln w="9525">
              <a:solidFill>
                <a:schemeClr val="tx1"/>
              </a:solidFill>
              <a:round/>
              <a:headEnd/>
              <a:tailEnd/>
            </a:ln>
            <a:effectLst/>
          </p:spPr>
          <p:txBody>
            <a:bodyPr wrap="none" anchor="ctr">
              <a:prstTxWarp prst="textNoShape">
                <a:avLst/>
              </a:prstTxWarp>
            </a:bodyPr>
            <a:lstStyle/>
            <a:p>
              <a:endParaRPr lang="fr-FR"/>
            </a:p>
          </p:txBody>
        </p:sp>
        <p:sp>
          <p:nvSpPr>
            <p:cNvPr id="160" name="Oval 60"/>
            <p:cNvSpPr>
              <a:spLocks noChangeArrowheads="1"/>
            </p:cNvSpPr>
            <p:nvPr/>
          </p:nvSpPr>
          <p:spPr bwMode="auto">
            <a:xfrm>
              <a:off x="3024" y="1583"/>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61" name="Oval 61"/>
            <p:cNvSpPr>
              <a:spLocks noChangeArrowheads="1"/>
            </p:cNvSpPr>
            <p:nvPr/>
          </p:nvSpPr>
          <p:spPr bwMode="auto">
            <a:xfrm>
              <a:off x="3216" y="1151"/>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62" name="Oval 62"/>
            <p:cNvSpPr>
              <a:spLocks noChangeArrowheads="1"/>
            </p:cNvSpPr>
            <p:nvPr/>
          </p:nvSpPr>
          <p:spPr bwMode="auto">
            <a:xfrm>
              <a:off x="2736" y="1247"/>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63" name="Oval 68"/>
            <p:cNvSpPr>
              <a:spLocks noChangeArrowheads="1"/>
            </p:cNvSpPr>
            <p:nvPr/>
          </p:nvSpPr>
          <p:spPr bwMode="auto">
            <a:xfrm>
              <a:off x="2544" y="2447"/>
              <a:ext cx="1008" cy="960"/>
            </a:xfrm>
            <a:prstGeom prst="ellipse">
              <a:avLst/>
            </a:prstGeom>
            <a:solidFill>
              <a:srgbClr val="E71919"/>
            </a:solidFill>
            <a:ln w="9525">
              <a:solidFill>
                <a:schemeClr val="tx1"/>
              </a:solidFill>
              <a:round/>
              <a:headEnd/>
              <a:tailEnd/>
            </a:ln>
            <a:effectLst/>
          </p:spPr>
          <p:txBody>
            <a:bodyPr wrap="none" anchor="ctr">
              <a:prstTxWarp prst="textNoShape">
                <a:avLst/>
              </a:prstTxWarp>
            </a:bodyPr>
            <a:lstStyle/>
            <a:p>
              <a:endParaRPr lang="fr-FR"/>
            </a:p>
          </p:txBody>
        </p:sp>
        <p:sp>
          <p:nvSpPr>
            <p:cNvPr id="164" name="Oval 69"/>
            <p:cNvSpPr>
              <a:spLocks noChangeArrowheads="1"/>
            </p:cNvSpPr>
            <p:nvPr/>
          </p:nvSpPr>
          <p:spPr bwMode="auto">
            <a:xfrm>
              <a:off x="2736" y="2975"/>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65" name="Oval 70"/>
            <p:cNvSpPr>
              <a:spLocks noChangeArrowheads="1"/>
            </p:cNvSpPr>
            <p:nvPr/>
          </p:nvSpPr>
          <p:spPr bwMode="auto">
            <a:xfrm>
              <a:off x="3168" y="2975"/>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sp>
          <p:nvSpPr>
            <p:cNvPr id="166" name="Oval 71"/>
            <p:cNvSpPr>
              <a:spLocks noChangeArrowheads="1"/>
            </p:cNvSpPr>
            <p:nvPr/>
          </p:nvSpPr>
          <p:spPr bwMode="auto">
            <a:xfrm>
              <a:off x="2976" y="2639"/>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fr-FR"/>
            </a:p>
          </p:txBody>
        </p:sp>
      </p:grpSp>
      <p:grpSp>
        <p:nvGrpSpPr>
          <p:cNvPr id="167" name="Group 85"/>
          <p:cNvGrpSpPr>
            <a:grpSpLocks/>
          </p:cNvGrpSpPr>
          <p:nvPr/>
        </p:nvGrpSpPr>
        <p:grpSpPr bwMode="auto">
          <a:xfrm>
            <a:off x="4538665" y="1984375"/>
            <a:ext cx="3514726" cy="2862263"/>
            <a:chOff x="2859" y="1250"/>
            <a:chExt cx="2214" cy="1803"/>
          </a:xfrm>
        </p:grpSpPr>
        <p:grpSp>
          <p:nvGrpSpPr>
            <p:cNvPr id="168" name="Group 83"/>
            <p:cNvGrpSpPr>
              <a:grpSpLocks/>
            </p:cNvGrpSpPr>
            <p:nvPr/>
          </p:nvGrpSpPr>
          <p:grpSpPr bwMode="auto">
            <a:xfrm>
              <a:off x="2865" y="1250"/>
              <a:ext cx="396" cy="342"/>
              <a:chOff x="2865" y="1250"/>
              <a:chExt cx="396" cy="342"/>
            </a:xfrm>
          </p:grpSpPr>
          <p:sp>
            <p:nvSpPr>
              <p:cNvPr id="177" name="Line 64"/>
              <p:cNvSpPr>
                <a:spLocks noChangeShapeType="1"/>
              </p:cNvSpPr>
              <p:nvPr/>
            </p:nvSpPr>
            <p:spPr bwMode="auto">
              <a:xfrm>
                <a:off x="2865" y="1388"/>
                <a:ext cx="171" cy="204"/>
              </a:xfrm>
              <a:prstGeom prst="line">
                <a:avLst/>
              </a:prstGeom>
              <a:noFill/>
              <a:ln w="19050">
                <a:solidFill>
                  <a:srgbClr val="009900"/>
                </a:solidFill>
                <a:round/>
                <a:headEnd type="triangle" w="med" len="med"/>
                <a:tailEnd type="triangle" w="med" len="med"/>
              </a:ln>
              <a:effectLst/>
            </p:spPr>
            <p:txBody>
              <a:bodyPr>
                <a:prstTxWarp prst="textNoShape">
                  <a:avLst/>
                </a:prstTxWarp>
              </a:bodyPr>
              <a:lstStyle/>
              <a:p>
                <a:endParaRPr lang="fr-FR" b="1">
                  <a:latin typeface="Tahoma"/>
                  <a:cs typeface="Tahoma"/>
                </a:endParaRPr>
              </a:p>
            </p:txBody>
          </p:sp>
          <p:sp>
            <p:nvSpPr>
              <p:cNvPr id="178" name="Line 65"/>
              <p:cNvSpPr>
                <a:spLocks noChangeShapeType="1"/>
              </p:cNvSpPr>
              <p:nvPr/>
            </p:nvSpPr>
            <p:spPr bwMode="auto">
              <a:xfrm flipV="1">
                <a:off x="3141" y="1304"/>
                <a:ext cx="120" cy="270"/>
              </a:xfrm>
              <a:prstGeom prst="line">
                <a:avLst/>
              </a:prstGeom>
              <a:noFill/>
              <a:ln w="19050">
                <a:solidFill>
                  <a:srgbClr val="009900"/>
                </a:solidFill>
                <a:round/>
                <a:headEnd type="triangle" w="med" len="med"/>
                <a:tailEnd type="triangle" w="med" len="med"/>
              </a:ln>
              <a:effectLst/>
            </p:spPr>
            <p:txBody>
              <a:bodyPr>
                <a:prstTxWarp prst="textNoShape">
                  <a:avLst/>
                </a:prstTxWarp>
              </a:bodyPr>
              <a:lstStyle/>
              <a:p>
                <a:endParaRPr lang="fr-FR" b="1">
                  <a:latin typeface="Tahoma"/>
                  <a:cs typeface="Tahoma"/>
                </a:endParaRPr>
              </a:p>
            </p:txBody>
          </p:sp>
          <p:sp>
            <p:nvSpPr>
              <p:cNvPr id="179" name="Line 66"/>
              <p:cNvSpPr>
                <a:spLocks noChangeShapeType="1"/>
              </p:cNvSpPr>
              <p:nvPr/>
            </p:nvSpPr>
            <p:spPr bwMode="auto">
              <a:xfrm flipV="1">
                <a:off x="2892" y="1250"/>
                <a:ext cx="315" cy="48"/>
              </a:xfrm>
              <a:prstGeom prst="line">
                <a:avLst/>
              </a:prstGeom>
              <a:noFill/>
              <a:ln w="19050">
                <a:solidFill>
                  <a:srgbClr val="009900"/>
                </a:solidFill>
                <a:round/>
                <a:headEnd type="triangle" w="med" len="med"/>
                <a:tailEnd type="triangle" w="med" len="med"/>
              </a:ln>
              <a:effectLst/>
            </p:spPr>
            <p:txBody>
              <a:bodyPr>
                <a:prstTxWarp prst="textNoShape">
                  <a:avLst/>
                </a:prstTxWarp>
              </a:bodyPr>
              <a:lstStyle/>
              <a:p>
                <a:endParaRPr lang="fr-FR" b="1">
                  <a:latin typeface="Tahoma"/>
                  <a:cs typeface="Tahoma"/>
                </a:endParaRPr>
              </a:p>
            </p:txBody>
          </p:sp>
        </p:grpSp>
        <p:grpSp>
          <p:nvGrpSpPr>
            <p:cNvPr id="169" name="Group 84"/>
            <p:cNvGrpSpPr>
              <a:grpSpLocks/>
            </p:cNvGrpSpPr>
            <p:nvPr/>
          </p:nvGrpSpPr>
          <p:grpSpPr bwMode="auto">
            <a:xfrm>
              <a:off x="2859" y="2786"/>
              <a:ext cx="336" cy="267"/>
              <a:chOff x="2859" y="2786"/>
              <a:chExt cx="336" cy="267"/>
            </a:xfrm>
          </p:grpSpPr>
          <p:sp>
            <p:nvSpPr>
              <p:cNvPr id="174" name="Line 73"/>
              <p:cNvSpPr>
                <a:spLocks noChangeShapeType="1"/>
              </p:cNvSpPr>
              <p:nvPr/>
            </p:nvSpPr>
            <p:spPr bwMode="auto">
              <a:xfrm flipV="1">
                <a:off x="2859" y="2786"/>
                <a:ext cx="131" cy="189"/>
              </a:xfrm>
              <a:prstGeom prst="line">
                <a:avLst/>
              </a:prstGeom>
              <a:noFill/>
              <a:ln w="19050">
                <a:solidFill>
                  <a:srgbClr val="009900"/>
                </a:solidFill>
                <a:round/>
                <a:headEnd type="triangle" w="med" len="med"/>
                <a:tailEnd type="triangle" w="med" len="med"/>
              </a:ln>
              <a:effectLst/>
            </p:spPr>
            <p:txBody>
              <a:bodyPr>
                <a:prstTxWarp prst="textNoShape">
                  <a:avLst/>
                </a:prstTxWarp>
              </a:bodyPr>
              <a:lstStyle/>
              <a:p>
                <a:endParaRPr lang="fr-FR" b="1">
                  <a:latin typeface="Tahoma"/>
                  <a:cs typeface="Tahoma"/>
                </a:endParaRPr>
              </a:p>
            </p:txBody>
          </p:sp>
          <p:sp>
            <p:nvSpPr>
              <p:cNvPr id="175" name="Line 74"/>
              <p:cNvSpPr>
                <a:spLocks noChangeShapeType="1"/>
              </p:cNvSpPr>
              <p:nvPr/>
            </p:nvSpPr>
            <p:spPr bwMode="auto">
              <a:xfrm>
                <a:off x="3085" y="2786"/>
                <a:ext cx="110" cy="186"/>
              </a:xfrm>
              <a:prstGeom prst="line">
                <a:avLst/>
              </a:prstGeom>
              <a:noFill/>
              <a:ln w="19050">
                <a:solidFill>
                  <a:srgbClr val="009900"/>
                </a:solidFill>
                <a:round/>
                <a:headEnd type="triangle" w="med" len="med"/>
                <a:tailEnd type="triangle" w="med" len="med"/>
              </a:ln>
              <a:effectLst/>
            </p:spPr>
            <p:txBody>
              <a:bodyPr>
                <a:prstTxWarp prst="textNoShape">
                  <a:avLst/>
                </a:prstTxWarp>
              </a:bodyPr>
              <a:lstStyle/>
              <a:p>
                <a:endParaRPr lang="fr-FR" b="1">
                  <a:latin typeface="Tahoma"/>
                  <a:cs typeface="Tahoma"/>
                </a:endParaRPr>
              </a:p>
            </p:txBody>
          </p:sp>
          <p:sp>
            <p:nvSpPr>
              <p:cNvPr id="176" name="Line 75"/>
              <p:cNvSpPr>
                <a:spLocks noChangeShapeType="1"/>
              </p:cNvSpPr>
              <p:nvPr/>
            </p:nvSpPr>
            <p:spPr bwMode="auto">
              <a:xfrm>
                <a:off x="2913" y="3053"/>
                <a:ext cx="225" cy="0"/>
              </a:xfrm>
              <a:prstGeom prst="line">
                <a:avLst/>
              </a:prstGeom>
              <a:noFill/>
              <a:ln w="19050">
                <a:solidFill>
                  <a:srgbClr val="009900"/>
                </a:solidFill>
                <a:round/>
                <a:headEnd type="triangle" w="med" len="med"/>
                <a:tailEnd type="triangle" w="med" len="med"/>
              </a:ln>
              <a:effectLst/>
            </p:spPr>
            <p:txBody>
              <a:bodyPr>
                <a:prstTxWarp prst="textNoShape">
                  <a:avLst/>
                </a:prstTxWarp>
              </a:bodyPr>
              <a:lstStyle/>
              <a:p>
                <a:endParaRPr lang="fr-FR" b="1">
                  <a:latin typeface="Tahoma"/>
                  <a:cs typeface="Tahoma"/>
                </a:endParaRPr>
              </a:p>
            </p:txBody>
          </p:sp>
        </p:grpSp>
        <p:grpSp>
          <p:nvGrpSpPr>
            <p:cNvPr id="170" name="Group 76"/>
            <p:cNvGrpSpPr>
              <a:grpSpLocks/>
            </p:cNvGrpSpPr>
            <p:nvPr/>
          </p:nvGrpSpPr>
          <p:grpSpPr bwMode="auto">
            <a:xfrm>
              <a:off x="2988" y="1436"/>
              <a:ext cx="2085" cy="1440"/>
              <a:chOff x="2976" y="1824"/>
              <a:chExt cx="2085" cy="1440"/>
            </a:xfrm>
          </p:grpSpPr>
          <p:sp>
            <p:nvSpPr>
              <p:cNvPr id="171" name="Line 77"/>
              <p:cNvSpPr>
                <a:spLocks noChangeShapeType="1"/>
              </p:cNvSpPr>
              <p:nvPr/>
            </p:nvSpPr>
            <p:spPr bwMode="auto">
              <a:xfrm>
                <a:off x="3216" y="1824"/>
                <a:ext cx="240" cy="528"/>
              </a:xfrm>
              <a:prstGeom prst="line">
                <a:avLst/>
              </a:prstGeom>
              <a:noFill/>
              <a:ln w="28575">
                <a:solidFill>
                  <a:schemeClr val="hlink"/>
                </a:solidFill>
                <a:round/>
                <a:headEnd/>
                <a:tailEnd type="triangle" w="med" len="med"/>
              </a:ln>
              <a:effectLst/>
            </p:spPr>
            <p:txBody>
              <a:bodyPr>
                <a:prstTxWarp prst="textNoShape">
                  <a:avLst/>
                </a:prstTxWarp>
              </a:bodyPr>
              <a:lstStyle/>
              <a:p>
                <a:endParaRPr lang="fr-FR" b="1">
                  <a:latin typeface="Tahoma"/>
                  <a:cs typeface="Tahoma"/>
                </a:endParaRPr>
              </a:p>
            </p:txBody>
          </p:sp>
          <p:sp>
            <p:nvSpPr>
              <p:cNvPr id="172" name="Line 78"/>
              <p:cNvSpPr>
                <a:spLocks noChangeShapeType="1"/>
              </p:cNvSpPr>
              <p:nvPr/>
            </p:nvSpPr>
            <p:spPr bwMode="auto">
              <a:xfrm flipV="1">
                <a:off x="3168" y="2688"/>
                <a:ext cx="288" cy="576"/>
              </a:xfrm>
              <a:prstGeom prst="line">
                <a:avLst/>
              </a:prstGeom>
              <a:noFill/>
              <a:ln w="28575">
                <a:solidFill>
                  <a:schemeClr val="hlink"/>
                </a:solidFill>
                <a:round/>
                <a:headEnd/>
                <a:tailEnd type="triangle" w="med" len="med"/>
              </a:ln>
              <a:effectLst/>
            </p:spPr>
            <p:txBody>
              <a:bodyPr>
                <a:prstTxWarp prst="textNoShape">
                  <a:avLst/>
                </a:prstTxWarp>
              </a:bodyPr>
              <a:lstStyle/>
              <a:p>
                <a:endParaRPr lang="fr-FR" b="1">
                  <a:latin typeface="Tahoma"/>
                  <a:cs typeface="Tahoma"/>
                </a:endParaRPr>
              </a:p>
            </p:txBody>
          </p:sp>
          <p:sp>
            <p:nvSpPr>
              <p:cNvPr id="173" name="Text Box 79"/>
              <p:cNvSpPr txBox="1">
                <a:spLocks noChangeArrowheads="1"/>
              </p:cNvSpPr>
              <p:nvPr/>
            </p:nvSpPr>
            <p:spPr bwMode="auto">
              <a:xfrm>
                <a:off x="2976" y="2346"/>
                <a:ext cx="2085" cy="330"/>
              </a:xfrm>
              <a:prstGeom prst="rect">
                <a:avLst/>
              </a:prstGeom>
              <a:noFill/>
              <a:ln w="9525">
                <a:noFill/>
                <a:miter lim="800000"/>
                <a:headEnd/>
                <a:tailEnd/>
              </a:ln>
              <a:effectLst/>
            </p:spPr>
            <p:txBody>
              <a:bodyPr wrap="none">
                <a:prstTxWarp prst="textNoShape">
                  <a:avLst/>
                </a:prstTxWarp>
                <a:spAutoFit/>
              </a:bodyPr>
              <a:lstStyle/>
              <a:p>
                <a:pPr>
                  <a:spcBef>
                    <a:spcPct val="20000"/>
                  </a:spcBef>
                </a:pPr>
                <a:r>
                  <a:rPr lang="fr-FR" sz="2800" b="1" dirty="0" smtClean="0">
                    <a:solidFill>
                      <a:srgbClr val="009900"/>
                    </a:solidFill>
                    <a:latin typeface="Tahoma"/>
                    <a:cs typeface="Tahoma"/>
                  </a:rPr>
                  <a:t>Interaction forte</a:t>
                </a:r>
                <a:endParaRPr lang="fr-FR" sz="2800" b="1" dirty="0">
                  <a:solidFill>
                    <a:srgbClr val="009900"/>
                  </a:solidFill>
                  <a:latin typeface="Tahoma"/>
                  <a:cs typeface="Tahoma"/>
                </a:endParaRPr>
              </a:p>
            </p:txBody>
          </p:sp>
        </p:grpSp>
      </p:grpSp>
      <p:cxnSp>
        <p:nvCxnSpPr>
          <p:cNvPr id="183" name="Straight Arrow Connector 182"/>
          <p:cNvCxnSpPr>
            <a:endCxn id="184" idx="1"/>
          </p:cNvCxnSpPr>
          <p:nvPr/>
        </p:nvCxnSpPr>
        <p:spPr>
          <a:xfrm flipV="1">
            <a:off x="1460104" y="1005471"/>
            <a:ext cx="4512071" cy="457015"/>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184" name="TextBox 183"/>
          <p:cNvSpPr txBox="1"/>
          <p:nvPr/>
        </p:nvSpPr>
        <p:spPr>
          <a:xfrm>
            <a:off x="5972175" y="682305"/>
            <a:ext cx="2889144" cy="646331"/>
          </a:xfrm>
          <a:prstGeom prst="rect">
            <a:avLst/>
          </a:prstGeom>
          <a:noFill/>
        </p:spPr>
        <p:txBody>
          <a:bodyPr wrap="square" rtlCol="0">
            <a:spAutoFit/>
          </a:bodyPr>
          <a:lstStyle/>
          <a:p>
            <a:r>
              <a:rPr lang="fr-FR" b="1" dirty="0" smtClean="0">
                <a:solidFill>
                  <a:srgbClr val="000099"/>
                </a:solidFill>
                <a:latin typeface="Tahoma"/>
                <a:cs typeface="Tahoma"/>
              </a:rPr>
              <a:t>Electron (première particule découverte)</a:t>
            </a:r>
            <a:endParaRPr lang="fr-FR" b="1" dirty="0">
              <a:solidFill>
                <a:srgbClr val="000099"/>
              </a:solidFill>
              <a:latin typeface="Tahoma"/>
              <a:cs typeface="Tahoma"/>
            </a:endParaRPr>
          </a:p>
        </p:txBody>
      </p:sp>
      <p:sp>
        <p:nvSpPr>
          <p:cNvPr id="7" name="Slide Number Placeholder 6"/>
          <p:cNvSpPr>
            <a:spLocks noGrp="1"/>
          </p:cNvSpPr>
          <p:nvPr>
            <p:ph type="sldNum" sz="quarter" idx="12"/>
          </p:nvPr>
        </p:nvSpPr>
        <p:spPr/>
        <p:txBody>
          <a:bodyPr/>
          <a:lstStyle/>
          <a:p>
            <a:fld id="{D752DBC4-3753-084B-A85A-391A694AE64B}" type="slidenum">
              <a:rPr lang="en-US" smtClean="0"/>
              <a:pPr/>
              <a:t>4</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20" presetClass="entr" presetSubtype="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edge">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27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2/3*#ppt_w"/>
                                          </p:val>
                                        </p:tav>
                                        <p:tav tm="100000">
                                          <p:val>
                                            <p:strVal val="#ppt_w"/>
                                          </p:val>
                                        </p:tav>
                                      </p:tavLst>
                                    </p:anim>
                                    <p:anim calcmode="lin" valueType="num">
                                      <p:cBhvr>
                                        <p:cTn id="16" dur="1000" fill="hold"/>
                                        <p:tgtEl>
                                          <p:spTgt spid="3"/>
                                        </p:tgtEl>
                                        <p:attrNameLst>
                                          <p:attrName>ppt_h</p:attrName>
                                        </p:attrNameLst>
                                      </p:cBhvr>
                                      <p:tavLst>
                                        <p:tav tm="0">
                                          <p:val>
                                            <p:strVal val="2/3*#ppt_h"/>
                                          </p:val>
                                        </p:tav>
                                        <p:tav tm="100000">
                                          <p:val>
                                            <p:strVal val="#ppt_h"/>
                                          </p:val>
                                        </p:tav>
                                      </p:tavLst>
                                    </p:anim>
                                  </p:childTnLst>
                                </p:cTn>
                              </p:par>
                              <p:par>
                                <p:cTn id="17" presetID="0" presetClass="path" presetSubtype="0" accel="50000" decel="50000" fill="hold" nodeType="withEffect">
                                  <p:stCondLst>
                                    <p:cond delay="0"/>
                                  </p:stCondLst>
                                  <p:childTnLst>
                                    <p:animMotion origin="layout" path="M -0.31405 0.04352 L 5.83333E-6 -4.07407E-6 " pathEditMode="relative" ptsTypes="AA">
                                      <p:cBhvr>
                                        <p:cTn id="18" dur="2000" fill="hold"/>
                                        <p:tgtEl>
                                          <p:spTgt spid="3"/>
                                        </p:tgtEl>
                                        <p:attrNameLst>
                                          <p:attrName>ppt_x</p:attrName>
                                          <p:attrName>ppt_y</p:attrName>
                                        </p:attrNameLst>
                                      </p:cBhvr>
                                    </p:animMotion>
                                  </p:childTnLst>
                                </p:cTn>
                              </p:par>
                              <p:par>
                                <p:cTn id="19" presetID="23" presetClass="entr" presetSubtype="16"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strVal val="2/3*#ppt_w"/>
                                          </p:val>
                                        </p:tav>
                                        <p:tav tm="100000">
                                          <p:val>
                                            <p:strVal val="#ppt_w"/>
                                          </p:val>
                                        </p:tav>
                                      </p:tavLst>
                                    </p:anim>
                                    <p:anim calcmode="lin" valueType="num">
                                      <p:cBhvr>
                                        <p:cTn id="32" dur="500" fill="hold"/>
                                        <p:tgtEl>
                                          <p:spTgt spid="30"/>
                                        </p:tgtEl>
                                        <p:attrNameLst>
                                          <p:attrName>ppt_h</p:attrName>
                                        </p:attrNameLst>
                                      </p:cBhvr>
                                      <p:tavLst>
                                        <p:tav tm="0">
                                          <p:val>
                                            <p:strVal val="2/3*#ppt_h"/>
                                          </p:val>
                                        </p:tav>
                                        <p:tav tm="100000">
                                          <p:val>
                                            <p:strVal val="#ppt_h"/>
                                          </p:val>
                                        </p:tav>
                                      </p:tavLst>
                                    </p:anim>
                                  </p:childTnLst>
                                </p:cTn>
                              </p:par>
                              <p:par>
                                <p:cTn id="33" presetID="23" presetClass="entr" presetSubtype="272"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strVal val="2/3*#ppt_w"/>
                                          </p:val>
                                        </p:tav>
                                        <p:tav tm="100000">
                                          <p:val>
                                            <p:strVal val="#ppt_w"/>
                                          </p:val>
                                        </p:tav>
                                      </p:tavLst>
                                    </p:anim>
                                    <p:anim calcmode="lin" valueType="num">
                                      <p:cBhvr>
                                        <p:cTn id="36" dur="500" fill="hold"/>
                                        <p:tgtEl>
                                          <p:spTgt spid="29"/>
                                        </p:tgtEl>
                                        <p:attrNameLst>
                                          <p:attrName>ppt_h</p:attrName>
                                        </p:attrNameLst>
                                      </p:cBhvr>
                                      <p:tavLst>
                                        <p:tav tm="0">
                                          <p:val>
                                            <p:strVal val="2/3*#ppt_h"/>
                                          </p:val>
                                        </p:tav>
                                        <p:tav tm="100000">
                                          <p:val>
                                            <p:strVal val="#ppt_h"/>
                                          </p:val>
                                        </p:tav>
                                      </p:tavLst>
                                    </p:anim>
                                  </p:childTnLst>
                                </p:cTn>
                              </p:par>
                              <p:par>
                                <p:cTn id="37" presetID="49" presetClass="entr" presetSubtype="0" decel="100000" fill="hold" grpId="1"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fltVal val="0"/>
                                          </p:val>
                                        </p:tav>
                                        <p:tav tm="100000">
                                          <p:val>
                                            <p:strVal val="#ppt_h"/>
                                          </p:val>
                                        </p:tav>
                                      </p:tavLst>
                                    </p:anim>
                                    <p:anim calcmode="lin" valueType="num">
                                      <p:cBhvr>
                                        <p:cTn id="41" dur="500" fill="hold"/>
                                        <p:tgtEl>
                                          <p:spTgt spid="32"/>
                                        </p:tgtEl>
                                        <p:attrNameLst>
                                          <p:attrName>style.rotation</p:attrName>
                                        </p:attrNameLst>
                                      </p:cBhvr>
                                      <p:tavLst>
                                        <p:tav tm="0">
                                          <p:val>
                                            <p:fltVal val="360"/>
                                          </p:val>
                                        </p:tav>
                                        <p:tav tm="100000">
                                          <p:val>
                                            <p:fltVal val="0"/>
                                          </p:val>
                                        </p:tav>
                                      </p:tavLst>
                                    </p:anim>
                                    <p:animEffect transition="in" filter="fade">
                                      <p:cBhvr>
                                        <p:cTn id="42" dur="500"/>
                                        <p:tgtEl>
                                          <p:spTgt spid="32"/>
                                        </p:tgtEl>
                                      </p:cBhvr>
                                    </p:animEffect>
                                  </p:childTnLst>
                                </p:cTn>
                              </p:par>
                              <p:par>
                                <p:cTn id="43" presetID="49" presetClass="entr" presetSubtype="0" decel="100000" fill="hold" grpId="1"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ppt_w</p:attrName>
                                        </p:attrNameLst>
                                      </p:cBhvr>
                                      <p:tavLst>
                                        <p:tav tm="0">
                                          <p:val>
                                            <p:fltVal val="0"/>
                                          </p:val>
                                        </p:tav>
                                        <p:tav tm="100000">
                                          <p:val>
                                            <p:strVal val="#ppt_w"/>
                                          </p:val>
                                        </p:tav>
                                      </p:tavLst>
                                    </p:anim>
                                    <p:anim calcmode="lin" valueType="num">
                                      <p:cBhvr>
                                        <p:cTn id="46" dur="500" fill="hold"/>
                                        <p:tgtEl>
                                          <p:spTgt spid="26"/>
                                        </p:tgtEl>
                                        <p:attrNameLst>
                                          <p:attrName>ppt_h</p:attrName>
                                        </p:attrNameLst>
                                      </p:cBhvr>
                                      <p:tavLst>
                                        <p:tav tm="0">
                                          <p:val>
                                            <p:fltVal val="0"/>
                                          </p:val>
                                        </p:tav>
                                        <p:tav tm="100000">
                                          <p:val>
                                            <p:strVal val="#ppt_h"/>
                                          </p:val>
                                        </p:tav>
                                      </p:tavLst>
                                    </p:anim>
                                    <p:anim calcmode="lin" valueType="num">
                                      <p:cBhvr>
                                        <p:cTn id="47" dur="500" fill="hold"/>
                                        <p:tgtEl>
                                          <p:spTgt spid="26"/>
                                        </p:tgtEl>
                                        <p:attrNameLst>
                                          <p:attrName>style.rotation</p:attrName>
                                        </p:attrNameLst>
                                      </p:cBhvr>
                                      <p:tavLst>
                                        <p:tav tm="0">
                                          <p:val>
                                            <p:fltVal val="360"/>
                                          </p:val>
                                        </p:tav>
                                        <p:tav tm="100000">
                                          <p:val>
                                            <p:fltVal val="0"/>
                                          </p:val>
                                        </p:tav>
                                      </p:tavLst>
                                    </p:anim>
                                    <p:animEffect transition="in" filter="fade">
                                      <p:cBhvr>
                                        <p:cTn id="48" dur="500"/>
                                        <p:tgtEl>
                                          <p:spTgt spid="26"/>
                                        </p:tgtEl>
                                      </p:cBhvr>
                                    </p:animEffect>
                                  </p:childTnLst>
                                </p:cTn>
                              </p:par>
                              <p:par>
                                <p:cTn id="49" presetID="49" presetClass="entr" presetSubtype="0" decel="100000" fill="hold" grpId="1"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ppt_w</p:attrName>
                                        </p:attrNameLst>
                                      </p:cBhvr>
                                      <p:tavLst>
                                        <p:tav tm="0">
                                          <p:val>
                                            <p:fltVal val="0"/>
                                          </p:val>
                                        </p:tav>
                                        <p:tav tm="100000">
                                          <p:val>
                                            <p:strVal val="#ppt_w"/>
                                          </p:val>
                                        </p:tav>
                                      </p:tavLst>
                                    </p:anim>
                                    <p:anim calcmode="lin" valueType="num">
                                      <p:cBhvr>
                                        <p:cTn id="52" dur="500" fill="hold"/>
                                        <p:tgtEl>
                                          <p:spTgt spid="31"/>
                                        </p:tgtEl>
                                        <p:attrNameLst>
                                          <p:attrName>ppt_h</p:attrName>
                                        </p:attrNameLst>
                                      </p:cBhvr>
                                      <p:tavLst>
                                        <p:tav tm="0">
                                          <p:val>
                                            <p:fltVal val="0"/>
                                          </p:val>
                                        </p:tav>
                                        <p:tav tm="100000">
                                          <p:val>
                                            <p:strVal val="#ppt_h"/>
                                          </p:val>
                                        </p:tav>
                                      </p:tavLst>
                                    </p:anim>
                                    <p:anim calcmode="lin" valueType="num">
                                      <p:cBhvr>
                                        <p:cTn id="53" dur="500" fill="hold"/>
                                        <p:tgtEl>
                                          <p:spTgt spid="31"/>
                                        </p:tgtEl>
                                        <p:attrNameLst>
                                          <p:attrName>style.rotation</p:attrName>
                                        </p:attrNameLst>
                                      </p:cBhvr>
                                      <p:tavLst>
                                        <p:tav tm="0">
                                          <p:val>
                                            <p:fltVal val="360"/>
                                          </p:val>
                                        </p:tav>
                                        <p:tav tm="100000">
                                          <p:val>
                                            <p:fltVal val="0"/>
                                          </p:val>
                                        </p:tav>
                                      </p:tavLst>
                                    </p:anim>
                                    <p:animEffect transition="in" filter="fade">
                                      <p:cBhvr>
                                        <p:cTn id="54" dur="500"/>
                                        <p:tgtEl>
                                          <p:spTgt spid="31"/>
                                        </p:tgtEl>
                                      </p:cBhvr>
                                    </p:animEffect>
                                  </p:childTnLst>
                                </p:cTn>
                              </p:par>
                              <p:par>
                                <p:cTn id="55" presetID="49" presetClass="entr" presetSubtype="0" decel="100000" fill="hold" grpId="1"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500" fill="hold"/>
                                        <p:tgtEl>
                                          <p:spTgt spid="34"/>
                                        </p:tgtEl>
                                        <p:attrNameLst>
                                          <p:attrName>ppt_w</p:attrName>
                                        </p:attrNameLst>
                                      </p:cBhvr>
                                      <p:tavLst>
                                        <p:tav tm="0">
                                          <p:val>
                                            <p:fltVal val="0"/>
                                          </p:val>
                                        </p:tav>
                                        <p:tav tm="100000">
                                          <p:val>
                                            <p:strVal val="#ppt_w"/>
                                          </p:val>
                                        </p:tav>
                                      </p:tavLst>
                                    </p:anim>
                                    <p:anim calcmode="lin" valueType="num">
                                      <p:cBhvr>
                                        <p:cTn id="58" dur="500" fill="hold"/>
                                        <p:tgtEl>
                                          <p:spTgt spid="34"/>
                                        </p:tgtEl>
                                        <p:attrNameLst>
                                          <p:attrName>ppt_h</p:attrName>
                                        </p:attrNameLst>
                                      </p:cBhvr>
                                      <p:tavLst>
                                        <p:tav tm="0">
                                          <p:val>
                                            <p:fltVal val="0"/>
                                          </p:val>
                                        </p:tav>
                                        <p:tav tm="100000">
                                          <p:val>
                                            <p:strVal val="#ppt_h"/>
                                          </p:val>
                                        </p:tav>
                                      </p:tavLst>
                                    </p:anim>
                                    <p:anim calcmode="lin" valueType="num">
                                      <p:cBhvr>
                                        <p:cTn id="59" dur="500" fill="hold"/>
                                        <p:tgtEl>
                                          <p:spTgt spid="34"/>
                                        </p:tgtEl>
                                        <p:attrNameLst>
                                          <p:attrName>style.rotation</p:attrName>
                                        </p:attrNameLst>
                                      </p:cBhvr>
                                      <p:tavLst>
                                        <p:tav tm="0">
                                          <p:val>
                                            <p:fltVal val="360"/>
                                          </p:val>
                                        </p:tav>
                                        <p:tav tm="100000">
                                          <p:val>
                                            <p:fltVal val="0"/>
                                          </p:val>
                                        </p:tav>
                                      </p:tavLst>
                                    </p:anim>
                                    <p:animEffect transition="in" filter="fade">
                                      <p:cBhvr>
                                        <p:cTn id="60" dur="500"/>
                                        <p:tgtEl>
                                          <p:spTgt spid="34"/>
                                        </p:tgtEl>
                                      </p:cBhvr>
                                    </p:animEffect>
                                  </p:childTnLst>
                                </p:cTn>
                              </p:par>
                              <p:par>
                                <p:cTn id="61" presetID="49" presetClass="entr" presetSubtype="0" decel="100000" fill="hold" grpId="1"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p:cTn id="63" dur="500" fill="hold"/>
                                        <p:tgtEl>
                                          <p:spTgt spid="33"/>
                                        </p:tgtEl>
                                        <p:attrNameLst>
                                          <p:attrName>ppt_w</p:attrName>
                                        </p:attrNameLst>
                                      </p:cBhvr>
                                      <p:tavLst>
                                        <p:tav tm="0">
                                          <p:val>
                                            <p:fltVal val="0"/>
                                          </p:val>
                                        </p:tav>
                                        <p:tav tm="100000">
                                          <p:val>
                                            <p:strVal val="#ppt_w"/>
                                          </p:val>
                                        </p:tav>
                                      </p:tavLst>
                                    </p:anim>
                                    <p:anim calcmode="lin" valueType="num">
                                      <p:cBhvr>
                                        <p:cTn id="64" dur="500" fill="hold"/>
                                        <p:tgtEl>
                                          <p:spTgt spid="33"/>
                                        </p:tgtEl>
                                        <p:attrNameLst>
                                          <p:attrName>ppt_h</p:attrName>
                                        </p:attrNameLst>
                                      </p:cBhvr>
                                      <p:tavLst>
                                        <p:tav tm="0">
                                          <p:val>
                                            <p:fltVal val="0"/>
                                          </p:val>
                                        </p:tav>
                                        <p:tav tm="100000">
                                          <p:val>
                                            <p:strVal val="#ppt_h"/>
                                          </p:val>
                                        </p:tav>
                                      </p:tavLst>
                                    </p:anim>
                                    <p:anim calcmode="lin" valueType="num">
                                      <p:cBhvr>
                                        <p:cTn id="65" dur="500" fill="hold"/>
                                        <p:tgtEl>
                                          <p:spTgt spid="33"/>
                                        </p:tgtEl>
                                        <p:attrNameLst>
                                          <p:attrName>style.rotation</p:attrName>
                                        </p:attrNameLst>
                                      </p:cBhvr>
                                      <p:tavLst>
                                        <p:tav tm="0">
                                          <p:val>
                                            <p:fltVal val="360"/>
                                          </p:val>
                                        </p:tav>
                                        <p:tav tm="100000">
                                          <p:val>
                                            <p:fltVal val="0"/>
                                          </p:val>
                                        </p:tav>
                                      </p:tavLst>
                                    </p:anim>
                                    <p:animEffect transition="in" filter="fade">
                                      <p:cBhvr>
                                        <p:cTn id="66" dur="500"/>
                                        <p:tgtEl>
                                          <p:spTgt spid="33"/>
                                        </p:tgtEl>
                                      </p:cBhvr>
                                    </p:animEffect>
                                  </p:childTnLst>
                                </p:cTn>
                              </p:par>
                              <p:par>
                                <p:cTn id="67" presetID="10" presetClass="exit" presetSubtype="0" fill="hold" nodeType="withEffect">
                                  <p:stCondLst>
                                    <p:cond delay="0"/>
                                  </p:stCondLst>
                                  <p:childTnLst>
                                    <p:animEffect transition="out" filter="fade">
                                      <p:cBhvr>
                                        <p:cTn id="68" dur="2000"/>
                                        <p:tgtEl>
                                          <p:spTgt spid="10"/>
                                        </p:tgtEl>
                                      </p:cBhvr>
                                    </p:animEffect>
                                    <p:set>
                                      <p:cBhvr>
                                        <p:cTn id="69" dur="1" fill="hold">
                                          <p:stCondLst>
                                            <p:cond delay="1999"/>
                                          </p:stCondLst>
                                        </p:cTn>
                                        <p:tgtEl>
                                          <p:spTgt spid="10"/>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2000"/>
                                        <p:tgtEl>
                                          <p:spTgt spid="24"/>
                                        </p:tgtEl>
                                      </p:cBhvr>
                                    </p:animEffect>
                                    <p:set>
                                      <p:cBhvr>
                                        <p:cTn id="72" dur="1" fill="hold">
                                          <p:stCondLst>
                                            <p:cond delay="1999"/>
                                          </p:stCondLst>
                                        </p:cTn>
                                        <p:tgtEl>
                                          <p:spTgt spid="24"/>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2000"/>
                                        <p:tgtEl>
                                          <p:spTgt spid="23"/>
                                        </p:tgtEl>
                                      </p:cBhvr>
                                    </p:animEffect>
                                    <p:set>
                                      <p:cBhvr>
                                        <p:cTn id="75" dur="1" fill="hold">
                                          <p:stCondLst>
                                            <p:cond delay="1999"/>
                                          </p:stCondLst>
                                        </p:cTn>
                                        <p:tgtEl>
                                          <p:spTgt spid="23"/>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2000"/>
                                        <p:tgtEl>
                                          <p:spTgt spid="11"/>
                                        </p:tgtEl>
                                      </p:cBhvr>
                                    </p:animEffect>
                                    <p:set>
                                      <p:cBhvr>
                                        <p:cTn id="78" dur="1" fill="hold">
                                          <p:stCondLst>
                                            <p:cond delay="1999"/>
                                          </p:stCondLst>
                                        </p:cTn>
                                        <p:tgtEl>
                                          <p:spTgt spid="11"/>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2000"/>
                                        <p:tgtEl>
                                          <p:spTgt spid="29"/>
                                        </p:tgtEl>
                                      </p:cBhvr>
                                    </p:animEffect>
                                    <p:set>
                                      <p:cBhvr>
                                        <p:cTn id="81" dur="1" fill="hold">
                                          <p:stCondLst>
                                            <p:cond delay="1999"/>
                                          </p:stCondLst>
                                        </p:cTn>
                                        <p:tgtEl>
                                          <p:spTgt spid="29"/>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2000"/>
                                        <p:tgtEl>
                                          <p:spTgt spid="30"/>
                                        </p:tgtEl>
                                      </p:cBhvr>
                                    </p:animEffect>
                                    <p:set>
                                      <p:cBhvr>
                                        <p:cTn id="84" dur="1" fill="hold">
                                          <p:stCondLst>
                                            <p:cond delay="1999"/>
                                          </p:stCondLst>
                                        </p:cTn>
                                        <p:tgtEl>
                                          <p:spTgt spid="30"/>
                                        </p:tgtEl>
                                        <p:attrNameLst>
                                          <p:attrName>style.visibility</p:attrName>
                                        </p:attrNameLst>
                                      </p:cBhvr>
                                      <p:to>
                                        <p:strVal val="hidden"/>
                                      </p:to>
                                    </p:set>
                                  </p:childTnLst>
                                </p:cTn>
                              </p:par>
                              <p:par>
                                <p:cTn id="85" presetID="0" presetClass="path" presetSubtype="0" accel="50000" decel="50000" fill="hold" grpId="0" nodeType="withEffect">
                                  <p:stCondLst>
                                    <p:cond delay="0"/>
                                  </p:stCondLst>
                                  <p:childTnLst>
                                    <p:animMotion origin="layout" path="M 0.00955 -0.01089 C 0.0151 -0.01228 0.02586 -0.01644 0.03072 -0.02038 C 0.03384 -0.02339 0.0413 -0.02663 0.0413 -0.02663 C 0.05362 -0.03798 0.0675 -0.03636 0.08243 -0.03752 C 0.10325 -0.04238 0.12338 -0.04447 0.14472 -0.04539 C 0.15878 -0.04447 0.16953 -0.04215 0.18359 -0.04076 C 0.19487 -0.03706 0.20649 -0.03428 0.21777 -0.02988 C 0.22194 -0.02617 0.2261 -0.0264 0.23061 -0.02339 C 0.23391 -0.02131 0.23755 -0.0176 0.2412 -0.01552 C 0.2471 -0.01251 0.25387 -0.01158 0.26011 -0.00927 C 0.2648 -0.0051 0.26827 3.83048E-6 0.27295 0.00324 C 0.27417 0.00394 0.27521 0.00532 0.2766 0.00625 C 0.27868 0.00741 0.28354 0.00949 0.28354 0.00949 C 0.28822 0.02154 0.30228 0.02848 0.31182 0.03312 C 0.3146 0.04053 0.31546 0.04006 0.32119 0.04238 C 0.32709 0.04747 0.32397 0.044 0.32952 0.05512 C 0.33091 0.05813 0.33421 0.06438 0.33421 0.06438 C 0.33629 0.07272 0.33698 0.06739 0.34115 0.0755 C 0.34271 0.07851 0.346 0.08476 0.346 0.08476 C 0.34774 0.09287 0.3493 0.10282 0.35295 0.11 C 0.35208 0.12784 0.35381 0.14011 0.34705 0.154 C 0.3441 0.16651 0.3401 0.19337 0.32952 0.19778 C 0.32501 0.20171 0.32032 0.20356 0.31529 0.20565 C 0.31442 0.20727 0.31408 0.20912 0.31304 0.21051 C 0.31199 0.21144 0.31026 0.21051 0.30939 0.2119 C 0.30835 0.21306 0.30922 0.21538 0.30835 0.21677 C 0.30644 0.21908 0.30332 0.21931 0.30124 0.2214 C 0.29811 0.22719 0.29534 0.22742 0.29065 0.23089 C 0.28631 0.24178 0.28041 0.23969 0.2707 0.24178 C 0.25352 0.24502 0.23669 0.25174 0.22003 0.25752 C 0.21187 0.2654 0.20649 0.26563 0.1966 0.26702 C 0.18706 0.26563 0.18047 0.26401 0.17179 0.26077 C 0.14854 0.26216 0.14403 0.26355 0.12008 0.26216 C 0.10707 0.25822 0.09752 0.25567 0.08364 0.25451 C 0.07687 0.24849 0.07045 0.2478 0.06247 0.24664 C 0.0597 0.24525 0.05657 0.24502 0.05414 0.2434 C 0.05154 0.24155 0.0472 0.23715 0.0472 0.23715 C 0.04269 0.22881 0.0472 0.23506 0.04009 0.23089 C 0.0387 0.22997 0.03783 0.22834 0.03662 0.22765 C 0.02794 0.22256 0.01961 0.22047 0.0118 0.21352 C 0.01094 0.2119 0.01059 0.20982 0.00955 0.20889 C 0.00851 0.20773 0.00677 0.20843 0.0059 0.20727 C 0.00504 0.20611 0.00538 0.2038 0.00486 0.20264 C 0.00209 0.19731 -0.00086 0.19407 -0.00468 0.19152 C -0.00711 0.1899 -0.00937 0.18851 -0.01162 0.18689 C -0.01422 0.18504 -0.01874 0.18064 -0.01874 0.18064 C -0.02012 0.17554 -0.02394 0.16396 -0.02706 0.16188 C -0.02863 0.16072 -0.03036 0.15979 -0.03175 0.15864 C -0.03574 0.1547 -0.03713 0.1496 -0.04112 0.14613 C -0.04424 0.13362 -0.05049 0.12436 -0.05292 0.11162 C -0.05205 0.09819 -0.05049 0.08198 -0.04702 0.06924 C -0.04563 0.06322 -0.04338 0.05813 -0.04233 0.05187 C -0.04095 0.04261 -0.04147 0.03474 -0.03401 0.03149 C -0.0262 0.02408 -0.01631 0.01968 -0.00815 0.01274 C -0.00468 -0.00139 -0.00815 0.00579 -4.08294E-6 3.83048E-6 " pathEditMode="relative" ptsTypes="ffffffffffffffffffffffffffffffffffffffffffffffffffffffA">
                                      <p:cBhvr>
                                        <p:cTn id="86" dur="5000" fill="hold"/>
                                        <p:tgtEl>
                                          <p:spTgt spid="33"/>
                                        </p:tgtEl>
                                        <p:attrNameLst>
                                          <p:attrName>ppt_x</p:attrName>
                                          <p:attrName>ppt_y</p:attrName>
                                        </p:attrNameLst>
                                      </p:cBhvr>
                                    </p:animMotion>
                                  </p:childTnLst>
                                </p:cTn>
                              </p:par>
                              <p:par>
                                <p:cTn id="87" presetID="0" presetClass="path" presetSubtype="0" accel="50000" decel="50000" fill="hold" grpId="0" nodeType="withEffect">
                                  <p:stCondLst>
                                    <p:cond delay="0"/>
                                  </p:stCondLst>
                                  <p:childTnLst>
                                    <p:animMotion origin="layout" path="M -0.00955 0.00301 C -0.0184 0.00695 -0.02221 0.01436 -0.03176 0.01714 C -0.03991 0.02409 -0.0302 0.01668 -0.04477 0.022 C -0.04946 0.02363 -0.05293 0.02942 -0.05657 0.03289 C -0.05883 0.03474 -0.0616 0.03544 -0.06369 0.03752 C -0.06403 0.03775 -0.06802 0.04678 -0.06837 0.04702 C -0.07531 0.05003 -0.08364 0.04864 -0.09058 0.05165 C -0.09631 0.05651 -0.10203 0.06138 -0.10828 0.06439 C -0.11661 0.07527 -0.12719 0.0755 -0.13778 0.0799 C -0.14142 0.08129 -0.1494 0.08847 -0.15183 0.0894 C -0.15808 0.09102 -0.16433 0.09148 -0.17057 0.09264 C -0.17561 0.09449 -0.17994 0.09889 -0.1848 0.10028 C -0.18949 0.10144 -0.19886 0.10352 -0.19886 0.10352 C -0.21066 0.11371 -0.22662 0.11603 -0.23998 0.11765 C -0.25733 0.12529 -0.27902 0.12854 -0.29412 0.11441 C -0.30002 0.1026 -0.29638 0.10653 -0.30471 0.1019 C -0.30262 0.0887 -0.29707 0.06369 -0.28822 0.05651 C -0.28354 0.04632 -0.27816 0.04146 -0.26948 0.03752 C -0.26462 0.02803 -0.25334 0.02803 -0.24588 0.022 C -0.24259 0.01459 -0.23599 0.01436 -0.23061 0.00927 C -0.22471 0.00348 -0.22471 -0.00416 -0.21656 -0.00787 C -0.20667 -0.0125 -0.19712 -0.01922 -0.18706 -0.02362 C -0.18289 -0.03242 -0.1737 -0.03219 -0.1671 -0.03774 C -0.16502 -0.04631 -0.15791 -0.04608 -0.15183 -0.04724 C -0.14437 -0.05396 -0.13743 -0.05558 -0.12824 -0.0565 C -0.12234 -0.05836 -0.11609 -0.06021 -0.11071 -0.06438 C -0.10828 -0.06646 -0.10637 -0.06947 -0.1036 -0.07063 C -0.10134 -0.07179 -0.09648 -0.07387 -0.09648 -0.07387 C -0.09284 -0.07758 -0.08902 -0.0792 -0.08485 -0.08175 C -0.08243 -0.0836 -0.08034 -0.08661 -0.07774 -0.088 C -0.07097 -0.0924 -0.06282 -0.09425 -0.05536 -0.09587 C -0.04772 -0.09958 -0.04182 -0.10027 -0.03297 -0.10213 C -0.02534 -0.10583 -0.01753 -0.10907 -0.00955 -0.11162 C 1.68662E-6 -0.11973 0.01232 -0.11973 0.02342 -0.12089 C 0.03245 -0.12529 0.03939 -0.12366 0.04928 -0.12251 C 0.04945 -0.12251 0.05743 -0.12065 0.05882 -0.1195 C 0.07097 -0.11046 0.06108 -0.11486 0.06941 -0.11162 C 0.07166 -0.10954 0.07652 -0.10931 0.07635 -0.10537 C 0.07461 -0.0836 0.076 -0.08893 0.06455 -0.0785 C 0.05674 -0.06299 0.06802 -0.08476 0.05882 -0.07063 C 0.05518 -0.0653 0.0524 -0.05789 0.04928 -0.05187 C 0.04771 -0.04539 0.0465 -0.04191 0.04234 -0.03774 C 0.03991 -0.02871 0.04303 -0.03728 0.03644 -0.02987 C 0.03522 -0.02871 0.03505 -0.02663 0.03401 -0.02524 C 0.03192 -0.02315 0.02897 -0.02269 0.02689 -0.02061 C 0.0229 -0.01737 0.02013 -0.01296 0.01631 -0.00949 C 0.01301 -0.00301 0.0059 -4.02964E-6 1.68662E-6 -4.02964E-6 " pathEditMode="relative" ptsTypes="ffffffffffffffffffffffffffffffffffffffffffffffA">
                                      <p:cBhvr>
                                        <p:cTn id="88" dur="5000" fill="hold"/>
                                        <p:tgtEl>
                                          <p:spTgt spid="32"/>
                                        </p:tgtEl>
                                        <p:attrNameLst>
                                          <p:attrName>ppt_x</p:attrName>
                                          <p:attrName>ppt_y</p:attrName>
                                        </p:attrNameLst>
                                      </p:cBhvr>
                                    </p:animMotion>
                                  </p:childTnLst>
                                </p:cTn>
                              </p:par>
                              <p:par>
                                <p:cTn id="89" presetID="0" presetClass="path" presetSubtype="0" accel="50000" decel="50000" fill="hold" grpId="0" nodeType="withEffect">
                                  <p:stCondLst>
                                    <p:cond delay="0"/>
                                  </p:stCondLst>
                                  <p:childTnLst>
                                    <p:animMotion origin="layout" path="M 4.79264E-6 4.39555E-6 C 0.00035 0.01922 0.00208 0.06392 4.79264E-6 0.10051 C -0.00208 0.1371 -0.00607 0.17717 -0.01302 0.21978 C -0.01996 0.26239 -0.03089 0.32052 -0.0413 0.35641 C -0.05171 0.39231 -0.06629 0.4201 -0.07531 0.43492 C -0.08433 0.44974 -0.08902 0.44951 -0.09526 0.44604 C -0.10151 0.44257 -0.1088 0.43261 -0.11296 0.41454 C -0.11713 0.39648 -0.12025 0.37124 -0.12008 0.33766 C -0.1199 0.30408 -0.118 0.26355 -0.11175 0.21352 C -0.1055 0.1635 -0.09388 0.08268 -0.08242 0.03775 C -0.07097 -0.00718 -0.05397 -0.03891 -0.04356 -0.05651 C -0.03314 -0.07411 -0.02707 -0.07434 -0.02013 -0.06739 C -0.01319 -0.06044 -0.00555 -0.02779 -0.00243 -0.01552 C 0.00069 -0.00324 -0.00035 -0.01922 4.79264E-6 4.39555E-6 Z " pathEditMode="relative" ptsTypes="aaaaaaaaaaaaaa">
                                      <p:cBhvr>
                                        <p:cTn id="90" dur="5000" fill="hold"/>
                                        <p:tgtEl>
                                          <p:spTgt spid="31"/>
                                        </p:tgtEl>
                                        <p:attrNameLst>
                                          <p:attrName>ppt_x</p:attrName>
                                          <p:attrName>ppt_y</p:attrName>
                                        </p:attrNameLst>
                                      </p:cBhvr>
                                    </p:animMotion>
                                  </p:childTnLst>
                                </p:cTn>
                              </p:par>
                              <p:par>
                                <p:cTn id="91" presetID="0" presetClass="path" presetSubtype="0" accel="50000" decel="50000" fill="hold" grpId="0" nodeType="withEffect">
                                  <p:stCondLst>
                                    <p:cond delay="0"/>
                                  </p:stCondLst>
                                  <p:childTnLst>
                                    <p:animMotion origin="layout" path="M -7.89866E-6 -3.36267E-6 C -0.00226 0.00348 -0.00434 0.01228 -0.00816 0.01413 C -0.01198 0.01598 -0.01493 0.02038 -0.02343 0.01089 C -0.03193 0.00139 -0.04564 -0.01042 -0.05883 -0.04238 C -0.07202 -0.07434 -0.09215 -0.13594 -0.10238 -0.18064 C -0.11262 -0.22533 -0.11644 -0.27026 -0.11991 -0.31102 C -0.12338 -0.35178 -0.1239 -0.39879 -0.12355 -0.42566 C -0.12321 -0.45252 -0.12095 -0.46109 -0.11765 -0.47267 C -0.11436 -0.48425 -0.10932 -0.4912 -0.10342 -0.49467 C -0.09752 -0.49814 -0.08902 -0.49791 -0.08225 -0.49305 C -0.07549 -0.48819 -0.06976 -0.47753 -0.0623 -0.4648 C -0.05484 -0.45206 -0.04824 -0.4509 -0.03766 -0.41616 C -0.02708 -0.38142 -0.00781 -0.30245 0.00121 -0.2559 C 0.01023 -0.20935 0.01388 -0.16952 0.01648 -0.13663 C 0.01908 -0.10375 0.01821 -0.0799 0.01648 -0.05813 C 0.01474 -0.03636 0.00867 -0.0169 0.00589 -0.00648 C 0.00312 0.00394 0.00225 -0.00347 -7.89866E-6 -3.36267E-6 Z " pathEditMode="relative" ptsTypes="aaaaaaaaaaaaaaaaa">
                                      <p:cBhvr>
                                        <p:cTn id="92" dur="5000" fill="hold"/>
                                        <p:tgtEl>
                                          <p:spTgt spid="34"/>
                                        </p:tgtEl>
                                        <p:attrNameLst>
                                          <p:attrName>ppt_x</p:attrName>
                                          <p:attrName>ppt_y</p:attrName>
                                        </p:attrNameLst>
                                      </p:cBhvr>
                                    </p:animMotion>
                                  </p:childTnLst>
                                </p:cTn>
                              </p:par>
                              <p:par>
                                <p:cTn id="93" presetID="0" presetClass="path" presetSubtype="0" accel="50000" decel="50000" fill="hold" grpId="0" nodeType="withEffect">
                                  <p:stCondLst>
                                    <p:cond delay="0"/>
                                  </p:stCondLst>
                                  <p:childTnLst>
                                    <p:animMotion origin="layout" path="M -5.35485E-6 9.35618E-7 C -0.004 -0.00069 -0.00833 0.00046 -0.0118 -0.00162 C -0.01302 -0.00255 -0.01146 -0.00533 -0.01059 -0.00648 C -0.0092 -0.00903 -0.00591 -0.01019 -0.00365 -0.01112 C 0.00451 -0.00926 0.00555 -0.00834 0.00936 0.00139 C 0.00746 0.01089 0.00711 0.02061 -0.00833 0.00625 C -0.01111 0.00371 -0.00781 -0.00231 -0.00712 -0.00648 C -0.00695 -0.0081 -0.00695 -0.01019 -0.00591 -0.01112 C -0.004 -0.0132 0.00104 -0.01436 0.00104 -0.01436 C 0.00624 -0.01204 0.00867 -0.00556 0.01058 0.00139 C 0.00815 0.00232 0.00572 0.00347 0.00346 0.00463 C 0.00225 0.0051 -5.35485E-6 0.00625 -5.35485E-6 0.00625 C -0.00139 0.0007 -0.00226 0.00232 -5.35485E-6 9.35618E-7 Z " pathEditMode="relative" ptsTypes="fffffffffffff">
                                      <p:cBhvr>
                                        <p:cTn id="94" dur="5000" fill="hold"/>
                                        <p:tgtEl>
                                          <p:spTgt spid="26"/>
                                        </p:tgtEl>
                                        <p:attrNameLst>
                                          <p:attrName>ppt_x</p:attrName>
                                          <p:attrName>ppt_y</p:attrName>
                                        </p:attrNameLst>
                                      </p:cBhvr>
                                    </p:animMotion>
                                  </p:childTnLst>
                                </p:cTn>
                              </p:par>
                              <p:par>
                                <p:cTn id="95" presetID="10" presetClass="exit" presetSubtype="0" fill="hold" nodeType="withEffect">
                                  <p:stCondLst>
                                    <p:cond delay="0"/>
                                  </p:stCondLst>
                                  <p:childTnLst>
                                    <p:animEffect transition="out" filter="fade">
                                      <p:cBhvr>
                                        <p:cTn id="96" dur="2000"/>
                                        <p:tgtEl>
                                          <p:spTgt spid="3"/>
                                        </p:tgtEl>
                                      </p:cBhvr>
                                    </p:animEffect>
                                    <p:set>
                                      <p:cBhvr>
                                        <p:cTn id="97" dur="1" fill="hold">
                                          <p:stCondLst>
                                            <p:cond delay="1999"/>
                                          </p:stCondLst>
                                        </p:cTn>
                                        <p:tgtEl>
                                          <p:spTgt spid="3"/>
                                        </p:tgtEl>
                                        <p:attrNameLst>
                                          <p:attrName>style.visibility</p:attrName>
                                        </p:attrNameLst>
                                      </p:cBhvr>
                                      <p:to>
                                        <p:strVal val="hidden"/>
                                      </p:to>
                                    </p:set>
                                  </p:childTnLst>
                                </p:cTn>
                              </p:par>
                              <p:par>
                                <p:cTn id="98" presetID="10" presetClass="entr" presetSubtype="0" fill="hold" grpId="0" nodeType="with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fade">
                                      <p:cBhvr>
                                        <p:cTn id="100" dur="2000"/>
                                        <p:tgtEl>
                                          <p:spTgt spid="41"/>
                                        </p:tgtEl>
                                      </p:cBhvr>
                                    </p:animEffect>
                                  </p:childTnLst>
                                </p:cTn>
                              </p:par>
                              <p:par>
                                <p:cTn id="101" presetID="10" presetClass="entr" presetSubtype="0" fill="hold" nodeType="with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2000"/>
                                        <p:tgtEl>
                                          <p:spTgt spid="49"/>
                                        </p:tgtEl>
                                      </p:cBhvr>
                                    </p:animEffect>
                                  </p:childTnLst>
                                </p:cTn>
                              </p:par>
                              <p:par>
                                <p:cTn id="104" presetID="10" presetClass="entr" presetSubtype="0" fill="hold" nodeType="with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fade">
                                      <p:cBhvr>
                                        <p:cTn id="106" dur="2000"/>
                                        <p:tgtEl>
                                          <p:spTgt spid="44"/>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fade">
                                      <p:cBhvr>
                                        <p:cTn id="109" dur="2000"/>
                                        <p:tgtEl>
                                          <p:spTgt spid="42"/>
                                        </p:tgtEl>
                                      </p:cBhvr>
                                    </p:animEffect>
                                  </p:childTnLst>
                                </p:cTn>
                              </p:par>
                              <p:par>
                                <p:cTn id="110" presetID="29" presetClass="entr" presetSubtype="0" fill="hold" nodeType="withEffect">
                                  <p:stCondLst>
                                    <p:cond delay="0"/>
                                  </p:stCondLst>
                                  <p:childTnLst>
                                    <p:set>
                                      <p:cBhvr>
                                        <p:cTn id="111" dur="1" fill="hold">
                                          <p:stCondLst>
                                            <p:cond delay="0"/>
                                          </p:stCondLst>
                                        </p:cTn>
                                        <p:tgtEl>
                                          <p:spTgt spid="56"/>
                                        </p:tgtEl>
                                        <p:attrNameLst>
                                          <p:attrName>style.visibility</p:attrName>
                                        </p:attrNameLst>
                                      </p:cBhvr>
                                      <p:to>
                                        <p:strVal val="visible"/>
                                      </p:to>
                                    </p:set>
                                    <p:anim calcmode="lin" valueType="num">
                                      <p:cBhvr>
                                        <p:cTn id="112" dur="1000" fill="hold"/>
                                        <p:tgtEl>
                                          <p:spTgt spid="56"/>
                                        </p:tgtEl>
                                        <p:attrNameLst>
                                          <p:attrName>ppt_x</p:attrName>
                                        </p:attrNameLst>
                                      </p:cBhvr>
                                      <p:tavLst>
                                        <p:tav tm="0">
                                          <p:val>
                                            <p:strVal val="#ppt_x-.2"/>
                                          </p:val>
                                        </p:tav>
                                        <p:tav tm="100000">
                                          <p:val>
                                            <p:strVal val="#ppt_x"/>
                                          </p:val>
                                        </p:tav>
                                      </p:tavLst>
                                    </p:anim>
                                    <p:anim calcmode="lin" valueType="num">
                                      <p:cBhvr>
                                        <p:cTn id="113" dur="1000" fill="hold"/>
                                        <p:tgtEl>
                                          <p:spTgt spid="56"/>
                                        </p:tgtEl>
                                        <p:attrNameLst>
                                          <p:attrName>ppt_y</p:attrName>
                                        </p:attrNameLst>
                                      </p:cBhvr>
                                      <p:tavLst>
                                        <p:tav tm="0">
                                          <p:val>
                                            <p:strVal val="#ppt_y"/>
                                          </p:val>
                                        </p:tav>
                                        <p:tav tm="100000">
                                          <p:val>
                                            <p:strVal val="#ppt_y"/>
                                          </p:val>
                                        </p:tav>
                                      </p:tavLst>
                                    </p:anim>
                                    <p:animEffect transition="in" filter="wipe(right)" prLst="gradientSize: 0.1">
                                      <p:cBhvr>
                                        <p:cTn id="114" dur="1000"/>
                                        <p:tgtEl>
                                          <p:spTgt spid="56"/>
                                        </p:tgtEl>
                                      </p:cBhvr>
                                    </p:animEffect>
                                  </p:childTnLst>
                                </p:cTn>
                              </p:par>
                              <p:par>
                                <p:cTn id="115" presetID="29" presetClass="entr" presetSubtype="0" fill="hold" grpId="0" nodeType="withEffect">
                                  <p:stCondLst>
                                    <p:cond delay="0"/>
                                  </p:stCondLst>
                                  <p:childTnLst>
                                    <p:set>
                                      <p:cBhvr>
                                        <p:cTn id="116" dur="1" fill="hold">
                                          <p:stCondLst>
                                            <p:cond delay="0"/>
                                          </p:stCondLst>
                                        </p:cTn>
                                        <p:tgtEl>
                                          <p:spTgt spid="57"/>
                                        </p:tgtEl>
                                        <p:attrNameLst>
                                          <p:attrName>style.visibility</p:attrName>
                                        </p:attrNameLst>
                                      </p:cBhvr>
                                      <p:to>
                                        <p:strVal val="visible"/>
                                      </p:to>
                                    </p:set>
                                    <p:anim calcmode="lin" valueType="num">
                                      <p:cBhvr>
                                        <p:cTn id="117" dur="1000" fill="hold"/>
                                        <p:tgtEl>
                                          <p:spTgt spid="57"/>
                                        </p:tgtEl>
                                        <p:attrNameLst>
                                          <p:attrName>ppt_x</p:attrName>
                                        </p:attrNameLst>
                                      </p:cBhvr>
                                      <p:tavLst>
                                        <p:tav tm="0">
                                          <p:val>
                                            <p:strVal val="#ppt_x-.2"/>
                                          </p:val>
                                        </p:tav>
                                        <p:tav tm="100000">
                                          <p:val>
                                            <p:strVal val="#ppt_x"/>
                                          </p:val>
                                        </p:tav>
                                      </p:tavLst>
                                    </p:anim>
                                    <p:anim calcmode="lin" valueType="num">
                                      <p:cBhvr>
                                        <p:cTn id="118" dur="1000" fill="hold"/>
                                        <p:tgtEl>
                                          <p:spTgt spid="57"/>
                                        </p:tgtEl>
                                        <p:attrNameLst>
                                          <p:attrName>ppt_y</p:attrName>
                                        </p:attrNameLst>
                                      </p:cBhvr>
                                      <p:tavLst>
                                        <p:tav tm="0">
                                          <p:val>
                                            <p:strVal val="#ppt_y"/>
                                          </p:val>
                                        </p:tav>
                                        <p:tav tm="100000">
                                          <p:val>
                                            <p:strVal val="#ppt_y"/>
                                          </p:val>
                                        </p:tav>
                                      </p:tavLst>
                                    </p:anim>
                                    <p:animEffect transition="in" filter="wipe(right)" prLst="gradientSize: 0.1">
                                      <p:cBhvr>
                                        <p:cTn id="119" dur="1000"/>
                                        <p:tgtEl>
                                          <p:spTgt spid="57"/>
                                        </p:tgtEl>
                                      </p:cBhvr>
                                    </p:animEffect>
                                  </p:childTnLst>
                                </p:cTn>
                              </p:par>
                              <p:par>
                                <p:cTn id="120" presetID="1" presetClass="entr" presetSubtype="0" fill="hold" grpId="0" nodeType="withEffect">
                                  <p:stCondLst>
                                    <p:cond delay="0"/>
                                  </p:stCondLst>
                                  <p:childTnLst>
                                    <p:set>
                                      <p:cBhvr>
                                        <p:cTn id="121" dur="1" fill="hold">
                                          <p:stCondLst>
                                            <p:cond delay="0"/>
                                          </p:stCondLst>
                                        </p:cTn>
                                        <p:tgtEl>
                                          <p:spTgt spid="39"/>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38"/>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40"/>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23" presetClass="exit" presetSubtype="32" fill="hold" grpId="2" nodeType="clickEffect">
                                  <p:stCondLst>
                                    <p:cond delay="0"/>
                                  </p:stCondLst>
                                  <p:childTnLst>
                                    <p:anim calcmode="lin" valueType="num">
                                      <p:cBhvr>
                                        <p:cTn id="129" dur="500"/>
                                        <p:tgtEl>
                                          <p:spTgt spid="26"/>
                                        </p:tgtEl>
                                        <p:attrNameLst>
                                          <p:attrName>ppt_w</p:attrName>
                                        </p:attrNameLst>
                                      </p:cBhvr>
                                      <p:tavLst>
                                        <p:tav tm="0">
                                          <p:val>
                                            <p:strVal val="ppt_w"/>
                                          </p:val>
                                        </p:tav>
                                        <p:tav tm="100000">
                                          <p:val>
                                            <p:fltVal val="0"/>
                                          </p:val>
                                        </p:tav>
                                      </p:tavLst>
                                    </p:anim>
                                    <p:anim calcmode="lin" valueType="num">
                                      <p:cBhvr>
                                        <p:cTn id="130" dur="500"/>
                                        <p:tgtEl>
                                          <p:spTgt spid="26"/>
                                        </p:tgtEl>
                                        <p:attrNameLst>
                                          <p:attrName>ppt_h</p:attrName>
                                        </p:attrNameLst>
                                      </p:cBhvr>
                                      <p:tavLst>
                                        <p:tav tm="0">
                                          <p:val>
                                            <p:strVal val="ppt_h"/>
                                          </p:val>
                                        </p:tav>
                                        <p:tav tm="100000">
                                          <p:val>
                                            <p:fltVal val="0"/>
                                          </p:val>
                                        </p:tav>
                                      </p:tavLst>
                                    </p:anim>
                                    <p:set>
                                      <p:cBhvr>
                                        <p:cTn id="131" dur="1" fill="hold">
                                          <p:stCondLst>
                                            <p:cond delay="499"/>
                                          </p:stCondLst>
                                        </p:cTn>
                                        <p:tgtEl>
                                          <p:spTgt spid="26"/>
                                        </p:tgtEl>
                                        <p:attrNameLst>
                                          <p:attrName>style.visibility</p:attrName>
                                        </p:attrNameLst>
                                      </p:cBhvr>
                                      <p:to>
                                        <p:strVal val="hidden"/>
                                      </p:to>
                                    </p:set>
                                  </p:childTnLst>
                                </p:cTn>
                              </p:par>
                              <p:par>
                                <p:cTn id="132" presetID="23" presetClass="exit" presetSubtype="32" fill="hold" grpId="2" nodeType="withEffect">
                                  <p:stCondLst>
                                    <p:cond delay="0"/>
                                  </p:stCondLst>
                                  <p:childTnLst>
                                    <p:anim calcmode="lin" valueType="num">
                                      <p:cBhvr>
                                        <p:cTn id="133" dur="500"/>
                                        <p:tgtEl>
                                          <p:spTgt spid="32"/>
                                        </p:tgtEl>
                                        <p:attrNameLst>
                                          <p:attrName>ppt_w</p:attrName>
                                        </p:attrNameLst>
                                      </p:cBhvr>
                                      <p:tavLst>
                                        <p:tav tm="0">
                                          <p:val>
                                            <p:strVal val="ppt_w"/>
                                          </p:val>
                                        </p:tav>
                                        <p:tav tm="100000">
                                          <p:val>
                                            <p:fltVal val="0"/>
                                          </p:val>
                                        </p:tav>
                                      </p:tavLst>
                                    </p:anim>
                                    <p:anim calcmode="lin" valueType="num">
                                      <p:cBhvr>
                                        <p:cTn id="134" dur="500"/>
                                        <p:tgtEl>
                                          <p:spTgt spid="32"/>
                                        </p:tgtEl>
                                        <p:attrNameLst>
                                          <p:attrName>ppt_h</p:attrName>
                                        </p:attrNameLst>
                                      </p:cBhvr>
                                      <p:tavLst>
                                        <p:tav tm="0">
                                          <p:val>
                                            <p:strVal val="ppt_h"/>
                                          </p:val>
                                        </p:tav>
                                        <p:tav tm="100000">
                                          <p:val>
                                            <p:fltVal val="0"/>
                                          </p:val>
                                        </p:tav>
                                      </p:tavLst>
                                    </p:anim>
                                    <p:set>
                                      <p:cBhvr>
                                        <p:cTn id="135" dur="1" fill="hold">
                                          <p:stCondLst>
                                            <p:cond delay="499"/>
                                          </p:stCondLst>
                                        </p:cTn>
                                        <p:tgtEl>
                                          <p:spTgt spid="32"/>
                                        </p:tgtEl>
                                        <p:attrNameLst>
                                          <p:attrName>style.visibility</p:attrName>
                                        </p:attrNameLst>
                                      </p:cBhvr>
                                      <p:to>
                                        <p:strVal val="hidden"/>
                                      </p:to>
                                    </p:set>
                                  </p:childTnLst>
                                </p:cTn>
                              </p:par>
                              <p:par>
                                <p:cTn id="136" presetID="23" presetClass="exit" presetSubtype="32" fill="hold" grpId="2" nodeType="withEffect">
                                  <p:stCondLst>
                                    <p:cond delay="0"/>
                                  </p:stCondLst>
                                  <p:childTnLst>
                                    <p:anim calcmode="lin" valueType="num">
                                      <p:cBhvr>
                                        <p:cTn id="137" dur="500"/>
                                        <p:tgtEl>
                                          <p:spTgt spid="31"/>
                                        </p:tgtEl>
                                        <p:attrNameLst>
                                          <p:attrName>ppt_w</p:attrName>
                                        </p:attrNameLst>
                                      </p:cBhvr>
                                      <p:tavLst>
                                        <p:tav tm="0">
                                          <p:val>
                                            <p:strVal val="ppt_w"/>
                                          </p:val>
                                        </p:tav>
                                        <p:tav tm="100000">
                                          <p:val>
                                            <p:fltVal val="0"/>
                                          </p:val>
                                        </p:tav>
                                      </p:tavLst>
                                    </p:anim>
                                    <p:anim calcmode="lin" valueType="num">
                                      <p:cBhvr>
                                        <p:cTn id="138" dur="500"/>
                                        <p:tgtEl>
                                          <p:spTgt spid="31"/>
                                        </p:tgtEl>
                                        <p:attrNameLst>
                                          <p:attrName>ppt_h</p:attrName>
                                        </p:attrNameLst>
                                      </p:cBhvr>
                                      <p:tavLst>
                                        <p:tav tm="0">
                                          <p:val>
                                            <p:strVal val="ppt_h"/>
                                          </p:val>
                                        </p:tav>
                                        <p:tav tm="100000">
                                          <p:val>
                                            <p:fltVal val="0"/>
                                          </p:val>
                                        </p:tav>
                                      </p:tavLst>
                                    </p:anim>
                                    <p:set>
                                      <p:cBhvr>
                                        <p:cTn id="139" dur="1" fill="hold">
                                          <p:stCondLst>
                                            <p:cond delay="499"/>
                                          </p:stCondLst>
                                        </p:cTn>
                                        <p:tgtEl>
                                          <p:spTgt spid="31"/>
                                        </p:tgtEl>
                                        <p:attrNameLst>
                                          <p:attrName>style.visibility</p:attrName>
                                        </p:attrNameLst>
                                      </p:cBhvr>
                                      <p:to>
                                        <p:strVal val="hidden"/>
                                      </p:to>
                                    </p:set>
                                  </p:childTnLst>
                                </p:cTn>
                              </p:par>
                              <p:par>
                                <p:cTn id="140" presetID="23" presetClass="exit" presetSubtype="32" fill="hold" grpId="2" nodeType="withEffect">
                                  <p:stCondLst>
                                    <p:cond delay="0"/>
                                  </p:stCondLst>
                                  <p:childTnLst>
                                    <p:anim calcmode="lin" valueType="num">
                                      <p:cBhvr>
                                        <p:cTn id="141" dur="500"/>
                                        <p:tgtEl>
                                          <p:spTgt spid="33"/>
                                        </p:tgtEl>
                                        <p:attrNameLst>
                                          <p:attrName>ppt_w</p:attrName>
                                        </p:attrNameLst>
                                      </p:cBhvr>
                                      <p:tavLst>
                                        <p:tav tm="0">
                                          <p:val>
                                            <p:strVal val="ppt_w"/>
                                          </p:val>
                                        </p:tav>
                                        <p:tav tm="100000">
                                          <p:val>
                                            <p:fltVal val="0"/>
                                          </p:val>
                                        </p:tav>
                                      </p:tavLst>
                                    </p:anim>
                                    <p:anim calcmode="lin" valueType="num">
                                      <p:cBhvr>
                                        <p:cTn id="142" dur="500"/>
                                        <p:tgtEl>
                                          <p:spTgt spid="33"/>
                                        </p:tgtEl>
                                        <p:attrNameLst>
                                          <p:attrName>ppt_h</p:attrName>
                                        </p:attrNameLst>
                                      </p:cBhvr>
                                      <p:tavLst>
                                        <p:tav tm="0">
                                          <p:val>
                                            <p:strVal val="ppt_h"/>
                                          </p:val>
                                        </p:tav>
                                        <p:tav tm="100000">
                                          <p:val>
                                            <p:fltVal val="0"/>
                                          </p:val>
                                        </p:tav>
                                      </p:tavLst>
                                    </p:anim>
                                    <p:set>
                                      <p:cBhvr>
                                        <p:cTn id="143" dur="1" fill="hold">
                                          <p:stCondLst>
                                            <p:cond delay="499"/>
                                          </p:stCondLst>
                                        </p:cTn>
                                        <p:tgtEl>
                                          <p:spTgt spid="33"/>
                                        </p:tgtEl>
                                        <p:attrNameLst>
                                          <p:attrName>style.visibility</p:attrName>
                                        </p:attrNameLst>
                                      </p:cBhvr>
                                      <p:to>
                                        <p:strVal val="hidden"/>
                                      </p:to>
                                    </p:set>
                                  </p:childTnLst>
                                </p:cTn>
                              </p:par>
                              <p:par>
                                <p:cTn id="144" presetID="23" presetClass="exit" presetSubtype="32" fill="hold" grpId="2" nodeType="withEffect">
                                  <p:stCondLst>
                                    <p:cond delay="0"/>
                                  </p:stCondLst>
                                  <p:childTnLst>
                                    <p:anim calcmode="lin" valueType="num">
                                      <p:cBhvr>
                                        <p:cTn id="145" dur="500"/>
                                        <p:tgtEl>
                                          <p:spTgt spid="34"/>
                                        </p:tgtEl>
                                        <p:attrNameLst>
                                          <p:attrName>ppt_w</p:attrName>
                                        </p:attrNameLst>
                                      </p:cBhvr>
                                      <p:tavLst>
                                        <p:tav tm="0">
                                          <p:val>
                                            <p:strVal val="ppt_w"/>
                                          </p:val>
                                        </p:tav>
                                        <p:tav tm="100000">
                                          <p:val>
                                            <p:fltVal val="0"/>
                                          </p:val>
                                        </p:tav>
                                      </p:tavLst>
                                    </p:anim>
                                    <p:anim calcmode="lin" valueType="num">
                                      <p:cBhvr>
                                        <p:cTn id="146" dur="500"/>
                                        <p:tgtEl>
                                          <p:spTgt spid="34"/>
                                        </p:tgtEl>
                                        <p:attrNameLst>
                                          <p:attrName>ppt_h</p:attrName>
                                        </p:attrNameLst>
                                      </p:cBhvr>
                                      <p:tavLst>
                                        <p:tav tm="0">
                                          <p:val>
                                            <p:strVal val="ppt_h"/>
                                          </p:val>
                                        </p:tav>
                                        <p:tav tm="100000">
                                          <p:val>
                                            <p:fltVal val="0"/>
                                          </p:val>
                                        </p:tav>
                                      </p:tavLst>
                                    </p:anim>
                                    <p:set>
                                      <p:cBhvr>
                                        <p:cTn id="147" dur="1" fill="hold">
                                          <p:stCondLst>
                                            <p:cond delay="499"/>
                                          </p:stCondLst>
                                        </p:cTn>
                                        <p:tgtEl>
                                          <p:spTgt spid="34"/>
                                        </p:tgtEl>
                                        <p:attrNameLst>
                                          <p:attrName>style.visibility</p:attrName>
                                        </p:attrNameLst>
                                      </p:cBhvr>
                                      <p:to>
                                        <p:strVal val="hidden"/>
                                      </p:to>
                                    </p:set>
                                  </p:childTnLst>
                                </p:cTn>
                              </p:par>
                              <p:par>
                                <p:cTn id="148" presetID="23" presetClass="exit" presetSubtype="32" fill="hold" grpId="1" nodeType="withEffect">
                                  <p:stCondLst>
                                    <p:cond delay="0"/>
                                  </p:stCondLst>
                                  <p:childTnLst>
                                    <p:anim calcmode="lin" valueType="num">
                                      <p:cBhvr>
                                        <p:cTn id="149" dur="500"/>
                                        <p:tgtEl>
                                          <p:spTgt spid="38"/>
                                        </p:tgtEl>
                                        <p:attrNameLst>
                                          <p:attrName>ppt_w</p:attrName>
                                        </p:attrNameLst>
                                      </p:cBhvr>
                                      <p:tavLst>
                                        <p:tav tm="0">
                                          <p:val>
                                            <p:strVal val="ppt_w"/>
                                          </p:val>
                                        </p:tav>
                                        <p:tav tm="100000">
                                          <p:val>
                                            <p:fltVal val="0"/>
                                          </p:val>
                                        </p:tav>
                                      </p:tavLst>
                                    </p:anim>
                                    <p:anim calcmode="lin" valueType="num">
                                      <p:cBhvr>
                                        <p:cTn id="150" dur="500"/>
                                        <p:tgtEl>
                                          <p:spTgt spid="38"/>
                                        </p:tgtEl>
                                        <p:attrNameLst>
                                          <p:attrName>ppt_h</p:attrName>
                                        </p:attrNameLst>
                                      </p:cBhvr>
                                      <p:tavLst>
                                        <p:tav tm="0">
                                          <p:val>
                                            <p:strVal val="ppt_h"/>
                                          </p:val>
                                        </p:tav>
                                        <p:tav tm="100000">
                                          <p:val>
                                            <p:fltVal val="0"/>
                                          </p:val>
                                        </p:tav>
                                      </p:tavLst>
                                    </p:anim>
                                    <p:set>
                                      <p:cBhvr>
                                        <p:cTn id="151" dur="1" fill="hold">
                                          <p:stCondLst>
                                            <p:cond delay="499"/>
                                          </p:stCondLst>
                                        </p:cTn>
                                        <p:tgtEl>
                                          <p:spTgt spid="38"/>
                                        </p:tgtEl>
                                        <p:attrNameLst>
                                          <p:attrName>style.visibility</p:attrName>
                                        </p:attrNameLst>
                                      </p:cBhvr>
                                      <p:to>
                                        <p:strVal val="hidden"/>
                                      </p:to>
                                    </p:set>
                                  </p:childTnLst>
                                </p:cTn>
                              </p:par>
                              <p:par>
                                <p:cTn id="152" presetID="23" presetClass="exit" presetSubtype="32" fill="hold" grpId="1" nodeType="withEffect">
                                  <p:stCondLst>
                                    <p:cond delay="0"/>
                                  </p:stCondLst>
                                  <p:childTnLst>
                                    <p:anim calcmode="lin" valueType="num">
                                      <p:cBhvr>
                                        <p:cTn id="153" dur="500"/>
                                        <p:tgtEl>
                                          <p:spTgt spid="39"/>
                                        </p:tgtEl>
                                        <p:attrNameLst>
                                          <p:attrName>ppt_w</p:attrName>
                                        </p:attrNameLst>
                                      </p:cBhvr>
                                      <p:tavLst>
                                        <p:tav tm="0">
                                          <p:val>
                                            <p:strVal val="ppt_w"/>
                                          </p:val>
                                        </p:tav>
                                        <p:tav tm="100000">
                                          <p:val>
                                            <p:fltVal val="0"/>
                                          </p:val>
                                        </p:tav>
                                      </p:tavLst>
                                    </p:anim>
                                    <p:anim calcmode="lin" valueType="num">
                                      <p:cBhvr>
                                        <p:cTn id="154" dur="500"/>
                                        <p:tgtEl>
                                          <p:spTgt spid="39"/>
                                        </p:tgtEl>
                                        <p:attrNameLst>
                                          <p:attrName>ppt_h</p:attrName>
                                        </p:attrNameLst>
                                      </p:cBhvr>
                                      <p:tavLst>
                                        <p:tav tm="0">
                                          <p:val>
                                            <p:strVal val="ppt_h"/>
                                          </p:val>
                                        </p:tav>
                                        <p:tav tm="100000">
                                          <p:val>
                                            <p:fltVal val="0"/>
                                          </p:val>
                                        </p:tav>
                                      </p:tavLst>
                                    </p:anim>
                                    <p:set>
                                      <p:cBhvr>
                                        <p:cTn id="155" dur="1" fill="hold">
                                          <p:stCondLst>
                                            <p:cond delay="499"/>
                                          </p:stCondLst>
                                        </p:cTn>
                                        <p:tgtEl>
                                          <p:spTgt spid="39"/>
                                        </p:tgtEl>
                                        <p:attrNameLst>
                                          <p:attrName>style.visibility</p:attrName>
                                        </p:attrNameLst>
                                      </p:cBhvr>
                                      <p:to>
                                        <p:strVal val="hidden"/>
                                      </p:to>
                                    </p:set>
                                  </p:childTnLst>
                                </p:cTn>
                              </p:par>
                              <p:par>
                                <p:cTn id="156" presetID="23" presetClass="exit" presetSubtype="32" fill="hold" grpId="1" nodeType="withEffect">
                                  <p:stCondLst>
                                    <p:cond delay="0"/>
                                  </p:stCondLst>
                                  <p:childTnLst>
                                    <p:anim calcmode="lin" valueType="num">
                                      <p:cBhvr>
                                        <p:cTn id="157" dur="500"/>
                                        <p:tgtEl>
                                          <p:spTgt spid="40"/>
                                        </p:tgtEl>
                                        <p:attrNameLst>
                                          <p:attrName>ppt_w</p:attrName>
                                        </p:attrNameLst>
                                      </p:cBhvr>
                                      <p:tavLst>
                                        <p:tav tm="0">
                                          <p:val>
                                            <p:strVal val="ppt_w"/>
                                          </p:val>
                                        </p:tav>
                                        <p:tav tm="100000">
                                          <p:val>
                                            <p:fltVal val="0"/>
                                          </p:val>
                                        </p:tav>
                                      </p:tavLst>
                                    </p:anim>
                                    <p:anim calcmode="lin" valueType="num">
                                      <p:cBhvr>
                                        <p:cTn id="158" dur="500"/>
                                        <p:tgtEl>
                                          <p:spTgt spid="40"/>
                                        </p:tgtEl>
                                        <p:attrNameLst>
                                          <p:attrName>ppt_h</p:attrName>
                                        </p:attrNameLst>
                                      </p:cBhvr>
                                      <p:tavLst>
                                        <p:tav tm="0">
                                          <p:val>
                                            <p:strVal val="ppt_h"/>
                                          </p:val>
                                        </p:tav>
                                        <p:tav tm="100000">
                                          <p:val>
                                            <p:fltVal val="0"/>
                                          </p:val>
                                        </p:tav>
                                      </p:tavLst>
                                    </p:anim>
                                    <p:set>
                                      <p:cBhvr>
                                        <p:cTn id="159" dur="1" fill="hold">
                                          <p:stCondLst>
                                            <p:cond delay="499"/>
                                          </p:stCondLst>
                                        </p:cTn>
                                        <p:tgtEl>
                                          <p:spTgt spid="40"/>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500"/>
                                        <p:tgtEl>
                                          <p:spTgt spid="49"/>
                                        </p:tgtEl>
                                        <p:attrNameLst>
                                          <p:attrName>ppt_w</p:attrName>
                                        </p:attrNameLst>
                                      </p:cBhvr>
                                      <p:tavLst>
                                        <p:tav tm="0">
                                          <p:val>
                                            <p:strVal val="ppt_w"/>
                                          </p:val>
                                        </p:tav>
                                        <p:tav tm="100000">
                                          <p:val>
                                            <p:fltVal val="0"/>
                                          </p:val>
                                        </p:tav>
                                      </p:tavLst>
                                    </p:anim>
                                    <p:anim calcmode="lin" valueType="num">
                                      <p:cBhvr>
                                        <p:cTn id="162" dur="500"/>
                                        <p:tgtEl>
                                          <p:spTgt spid="49"/>
                                        </p:tgtEl>
                                        <p:attrNameLst>
                                          <p:attrName>ppt_h</p:attrName>
                                        </p:attrNameLst>
                                      </p:cBhvr>
                                      <p:tavLst>
                                        <p:tav tm="0">
                                          <p:val>
                                            <p:strVal val="ppt_h"/>
                                          </p:val>
                                        </p:tav>
                                        <p:tav tm="100000">
                                          <p:val>
                                            <p:fltVal val="0"/>
                                          </p:val>
                                        </p:tav>
                                      </p:tavLst>
                                    </p:anim>
                                    <p:set>
                                      <p:cBhvr>
                                        <p:cTn id="163" dur="1" fill="hold">
                                          <p:stCondLst>
                                            <p:cond delay="499"/>
                                          </p:stCondLst>
                                        </p:cTn>
                                        <p:tgtEl>
                                          <p:spTgt spid="49"/>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500"/>
                                        <p:tgtEl>
                                          <p:spTgt spid="56"/>
                                        </p:tgtEl>
                                        <p:attrNameLst>
                                          <p:attrName>ppt_w</p:attrName>
                                        </p:attrNameLst>
                                      </p:cBhvr>
                                      <p:tavLst>
                                        <p:tav tm="0">
                                          <p:val>
                                            <p:strVal val="ppt_w"/>
                                          </p:val>
                                        </p:tav>
                                        <p:tav tm="100000">
                                          <p:val>
                                            <p:fltVal val="0"/>
                                          </p:val>
                                        </p:tav>
                                      </p:tavLst>
                                    </p:anim>
                                    <p:anim calcmode="lin" valueType="num">
                                      <p:cBhvr>
                                        <p:cTn id="166" dur="500"/>
                                        <p:tgtEl>
                                          <p:spTgt spid="56"/>
                                        </p:tgtEl>
                                        <p:attrNameLst>
                                          <p:attrName>ppt_h</p:attrName>
                                        </p:attrNameLst>
                                      </p:cBhvr>
                                      <p:tavLst>
                                        <p:tav tm="0">
                                          <p:val>
                                            <p:strVal val="ppt_h"/>
                                          </p:val>
                                        </p:tav>
                                        <p:tav tm="100000">
                                          <p:val>
                                            <p:fltVal val="0"/>
                                          </p:val>
                                        </p:tav>
                                      </p:tavLst>
                                    </p:anim>
                                    <p:set>
                                      <p:cBhvr>
                                        <p:cTn id="167" dur="1" fill="hold">
                                          <p:stCondLst>
                                            <p:cond delay="499"/>
                                          </p:stCondLst>
                                        </p:cTn>
                                        <p:tgtEl>
                                          <p:spTgt spid="56"/>
                                        </p:tgtEl>
                                        <p:attrNameLst>
                                          <p:attrName>style.visibility</p:attrName>
                                        </p:attrNameLst>
                                      </p:cBhvr>
                                      <p:to>
                                        <p:strVal val="hidden"/>
                                      </p:to>
                                    </p:set>
                                  </p:childTnLst>
                                </p:cTn>
                              </p:par>
                              <p:par>
                                <p:cTn id="168" presetID="23" presetClass="exit" presetSubtype="32" fill="hold" grpId="1" nodeType="withEffect">
                                  <p:stCondLst>
                                    <p:cond delay="0"/>
                                  </p:stCondLst>
                                  <p:childTnLst>
                                    <p:anim calcmode="lin" valueType="num">
                                      <p:cBhvr>
                                        <p:cTn id="169" dur="500"/>
                                        <p:tgtEl>
                                          <p:spTgt spid="57"/>
                                        </p:tgtEl>
                                        <p:attrNameLst>
                                          <p:attrName>ppt_w</p:attrName>
                                        </p:attrNameLst>
                                      </p:cBhvr>
                                      <p:tavLst>
                                        <p:tav tm="0">
                                          <p:val>
                                            <p:strVal val="ppt_w"/>
                                          </p:val>
                                        </p:tav>
                                        <p:tav tm="100000">
                                          <p:val>
                                            <p:fltVal val="0"/>
                                          </p:val>
                                        </p:tav>
                                      </p:tavLst>
                                    </p:anim>
                                    <p:anim calcmode="lin" valueType="num">
                                      <p:cBhvr>
                                        <p:cTn id="170" dur="500"/>
                                        <p:tgtEl>
                                          <p:spTgt spid="57"/>
                                        </p:tgtEl>
                                        <p:attrNameLst>
                                          <p:attrName>ppt_h</p:attrName>
                                        </p:attrNameLst>
                                      </p:cBhvr>
                                      <p:tavLst>
                                        <p:tav tm="0">
                                          <p:val>
                                            <p:strVal val="ppt_h"/>
                                          </p:val>
                                        </p:tav>
                                        <p:tav tm="100000">
                                          <p:val>
                                            <p:fltVal val="0"/>
                                          </p:val>
                                        </p:tav>
                                      </p:tavLst>
                                    </p:anim>
                                    <p:set>
                                      <p:cBhvr>
                                        <p:cTn id="171" dur="1" fill="hold">
                                          <p:stCondLst>
                                            <p:cond delay="499"/>
                                          </p:stCondLst>
                                        </p:cTn>
                                        <p:tgtEl>
                                          <p:spTgt spid="57"/>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500"/>
                                        <p:tgtEl>
                                          <p:spTgt spid="44"/>
                                        </p:tgtEl>
                                        <p:attrNameLst>
                                          <p:attrName>ppt_w</p:attrName>
                                        </p:attrNameLst>
                                      </p:cBhvr>
                                      <p:tavLst>
                                        <p:tav tm="0">
                                          <p:val>
                                            <p:strVal val="ppt_w"/>
                                          </p:val>
                                        </p:tav>
                                        <p:tav tm="100000">
                                          <p:val>
                                            <p:fltVal val="0"/>
                                          </p:val>
                                        </p:tav>
                                      </p:tavLst>
                                    </p:anim>
                                    <p:anim calcmode="lin" valueType="num">
                                      <p:cBhvr>
                                        <p:cTn id="174" dur="500"/>
                                        <p:tgtEl>
                                          <p:spTgt spid="44"/>
                                        </p:tgtEl>
                                        <p:attrNameLst>
                                          <p:attrName>ppt_h</p:attrName>
                                        </p:attrNameLst>
                                      </p:cBhvr>
                                      <p:tavLst>
                                        <p:tav tm="0">
                                          <p:val>
                                            <p:strVal val="ppt_h"/>
                                          </p:val>
                                        </p:tav>
                                        <p:tav tm="100000">
                                          <p:val>
                                            <p:fltVal val="0"/>
                                          </p:val>
                                        </p:tav>
                                      </p:tavLst>
                                    </p:anim>
                                    <p:set>
                                      <p:cBhvr>
                                        <p:cTn id="175" dur="1" fill="hold">
                                          <p:stCondLst>
                                            <p:cond delay="499"/>
                                          </p:stCondLst>
                                        </p:cTn>
                                        <p:tgtEl>
                                          <p:spTgt spid="44"/>
                                        </p:tgtEl>
                                        <p:attrNameLst>
                                          <p:attrName>style.visibility</p:attrName>
                                        </p:attrNameLst>
                                      </p:cBhvr>
                                      <p:to>
                                        <p:strVal val="hidden"/>
                                      </p:to>
                                    </p:set>
                                  </p:childTnLst>
                                </p:cTn>
                              </p:par>
                              <p:par>
                                <p:cTn id="176" presetID="23" presetClass="exit" presetSubtype="32" fill="hold" grpId="1" nodeType="withEffect">
                                  <p:stCondLst>
                                    <p:cond delay="0"/>
                                  </p:stCondLst>
                                  <p:childTnLst>
                                    <p:anim calcmode="lin" valueType="num">
                                      <p:cBhvr>
                                        <p:cTn id="177" dur="500"/>
                                        <p:tgtEl>
                                          <p:spTgt spid="42"/>
                                        </p:tgtEl>
                                        <p:attrNameLst>
                                          <p:attrName>ppt_w</p:attrName>
                                        </p:attrNameLst>
                                      </p:cBhvr>
                                      <p:tavLst>
                                        <p:tav tm="0">
                                          <p:val>
                                            <p:strVal val="ppt_w"/>
                                          </p:val>
                                        </p:tav>
                                        <p:tav tm="100000">
                                          <p:val>
                                            <p:fltVal val="0"/>
                                          </p:val>
                                        </p:tav>
                                      </p:tavLst>
                                    </p:anim>
                                    <p:anim calcmode="lin" valueType="num">
                                      <p:cBhvr>
                                        <p:cTn id="178" dur="500"/>
                                        <p:tgtEl>
                                          <p:spTgt spid="42"/>
                                        </p:tgtEl>
                                        <p:attrNameLst>
                                          <p:attrName>ppt_h</p:attrName>
                                        </p:attrNameLst>
                                      </p:cBhvr>
                                      <p:tavLst>
                                        <p:tav tm="0">
                                          <p:val>
                                            <p:strVal val="ppt_h"/>
                                          </p:val>
                                        </p:tav>
                                        <p:tav tm="100000">
                                          <p:val>
                                            <p:fltVal val="0"/>
                                          </p:val>
                                        </p:tav>
                                      </p:tavLst>
                                    </p:anim>
                                    <p:set>
                                      <p:cBhvr>
                                        <p:cTn id="179" dur="1" fill="hold">
                                          <p:stCondLst>
                                            <p:cond delay="499"/>
                                          </p:stCondLst>
                                        </p:cTn>
                                        <p:tgtEl>
                                          <p:spTgt spid="42"/>
                                        </p:tgtEl>
                                        <p:attrNameLst>
                                          <p:attrName>style.visibility</p:attrName>
                                        </p:attrNameLst>
                                      </p:cBhvr>
                                      <p:to>
                                        <p:strVal val="hidden"/>
                                      </p:to>
                                    </p:set>
                                  </p:childTnLst>
                                </p:cTn>
                              </p:par>
                              <p:par>
                                <p:cTn id="180" presetID="23" presetClass="exit" presetSubtype="32" fill="hold" grpId="1" nodeType="withEffect">
                                  <p:stCondLst>
                                    <p:cond delay="0"/>
                                  </p:stCondLst>
                                  <p:childTnLst>
                                    <p:anim calcmode="lin" valueType="num">
                                      <p:cBhvr>
                                        <p:cTn id="181" dur="500"/>
                                        <p:tgtEl>
                                          <p:spTgt spid="41"/>
                                        </p:tgtEl>
                                        <p:attrNameLst>
                                          <p:attrName>ppt_w</p:attrName>
                                        </p:attrNameLst>
                                      </p:cBhvr>
                                      <p:tavLst>
                                        <p:tav tm="0">
                                          <p:val>
                                            <p:strVal val="ppt_w"/>
                                          </p:val>
                                        </p:tav>
                                        <p:tav tm="100000">
                                          <p:val>
                                            <p:fltVal val="0"/>
                                          </p:val>
                                        </p:tav>
                                      </p:tavLst>
                                    </p:anim>
                                    <p:anim calcmode="lin" valueType="num">
                                      <p:cBhvr>
                                        <p:cTn id="182" dur="500"/>
                                        <p:tgtEl>
                                          <p:spTgt spid="41"/>
                                        </p:tgtEl>
                                        <p:attrNameLst>
                                          <p:attrName>ppt_h</p:attrName>
                                        </p:attrNameLst>
                                      </p:cBhvr>
                                      <p:tavLst>
                                        <p:tav tm="0">
                                          <p:val>
                                            <p:strVal val="ppt_h"/>
                                          </p:val>
                                        </p:tav>
                                        <p:tav tm="100000">
                                          <p:val>
                                            <p:fltVal val="0"/>
                                          </p:val>
                                        </p:tav>
                                      </p:tavLst>
                                    </p:anim>
                                    <p:set>
                                      <p:cBhvr>
                                        <p:cTn id="183" dur="1" fill="hold">
                                          <p:stCondLst>
                                            <p:cond delay="499"/>
                                          </p:stCondLst>
                                        </p:cTn>
                                        <p:tgtEl>
                                          <p:spTgt spid="41"/>
                                        </p:tgtEl>
                                        <p:attrNameLst>
                                          <p:attrName>style.visibility</p:attrName>
                                        </p:attrNameLst>
                                      </p:cBhvr>
                                      <p:to>
                                        <p:strVal val="hidden"/>
                                      </p:to>
                                    </p:set>
                                  </p:childTnLst>
                                </p:cTn>
                              </p:par>
                              <p:par>
                                <p:cTn id="184" presetID="53" presetClass="entr" presetSubtype="0" fill="hold" nodeType="withEffect">
                                  <p:stCondLst>
                                    <p:cond delay="0"/>
                                  </p:stCondLst>
                                  <p:childTnLst>
                                    <p:set>
                                      <p:cBhvr>
                                        <p:cTn id="185" dur="1" fill="hold">
                                          <p:stCondLst>
                                            <p:cond delay="0"/>
                                          </p:stCondLst>
                                        </p:cTn>
                                        <p:tgtEl>
                                          <p:spTgt spid="81"/>
                                        </p:tgtEl>
                                        <p:attrNameLst>
                                          <p:attrName>style.visibility</p:attrName>
                                        </p:attrNameLst>
                                      </p:cBhvr>
                                      <p:to>
                                        <p:strVal val="visible"/>
                                      </p:to>
                                    </p:set>
                                    <p:anim calcmode="lin" valueType="num">
                                      <p:cBhvr>
                                        <p:cTn id="186" dur="500" fill="hold"/>
                                        <p:tgtEl>
                                          <p:spTgt spid="81"/>
                                        </p:tgtEl>
                                        <p:attrNameLst>
                                          <p:attrName>ppt_w</p:attrName>
                                        </p:attrNameLst>
                                      </p:cBhvr>
                                      <p:tavLst>
                                        <p:tav tm="0">
                                          <p:val>
                                            <p:fltVal val="0"/>
                                          </p:val>
                                        </p:tav>
                                        <p:tav tm="100000">
                                          <p:val>
                                            <p:strVal val="#ppt_w"/>
                                          </p:val>
                                        </p:tav>
                                      </p:tavLst>
                                    </p:anim>
                                    <p:anim calcmode="lin" valueType="num">
                                      <p:cBhvr>
                                        <p:cTn id="187" dur="500" fill="hold"/>
                                        <p:tgtEl>
                                          <p:spTgt spid="81"/>
                                        </p:tgtEl>
                                        <p:attrNameLst>
                                          <p:attrName>ppt_h</p:attrName>
                                        </p:attrNameLst>
                                      </p:cBhvr>
                                      <p:tavLst>
                                        <p:tav tm="0">
                                          <p:val>
                                            <p:fltVal val="0"/>
                                          </p:val>
                                        </p:tav>
                                        <p:tav tm="100000">
                                          <p:val>
                                            <p:strVal val="#ppt_h"/>
                                          </p:val>
                                        </p:tav>
                                      </p:tavLst>
                                    </p:anim>
                                    <p:animEffect transition="in" filter="fade">
                                      <p:cBhvr>
                                        <p:cTn id="188" dur="500"/>
                                        <p:tgtEl>
                                          <p:spTgt spid="81"/>
                                        </p:tgtEl>
                                      </p:cBhvr>
                                    </p:animEffect>
                                  </p:childTnLst>
                                </p:cTn>
                              </p:par>
                              <p:par>
                                <p:cTn id="189" presetID="23" presetClass="entr" presetSubtype="16" fill="hold" nodeType="withEffect">
                                  <p:stCondLst>
                                    <p:cond delay="0"/>
                                  </p:stCondLst>
                                  <p:childTnLst>
                                    <p:set>
                                      <p:cBhvr>
                                        <p:cTn id="190" dur="1" fill="hold">
                                          <p:stCondLst>
                                            <p:cond delay="0"/>
                                          </p:stCondLst>
                                        </p:cTn>
                                        <p:tgtEl>
                                          <p:spTgt spid="181"/>
                                        </p:tgtEl>
                                        <p:attrNameLst>
                                          <p:attrName>style.visibility</p:attrName>
                                        </p:attrNameLst>
                                      </p:cBhvr>
                                      <p:to>
                                        <p:strVal val="visible"/>
                                      </p:to>
                                    </p:set>
                                    <p:anim calcmode="lin" valueType="num">
                                      <p:cBhvr>
                                        <p:cTn id="191" dur="500" fill="hold"/>
                                        <p:tgtEl>
                                          <p:spTgt spid="181"/>
                                        </p:tgtEl>
                                        <p:attrNameLst>
                                          <p:attrName>ppt_w</p:attrName>
                                        </p:attrNameLst>
                                      </p:cBhvr>
                                      <p:tavLst>
                                        <p:tav tm="0">
                                          <p:val>
                                            <p:fltVal val="0"/>
                                          </p:val>
                                        </p:tav>
                                        <p:tav tm="100000">
                                          <p:val>
                                            <p:strVal val="#ppt_w"/>
                                          </p:val>
                                        </p:tav>
                                      </p:tavLst>
                                    </p:anim>
                                    <p:anim calcmode="lin" valueType="num">
                                      <p:cBhvr>
                                        <p:cTn id="192" dur="500" fill="hold"/>
                                        <p:tgtEl>
                                          <p:spTgt spid="181"/>
                                        </p:tgtEl>
                                        <p:attrNameLst>
                                          <p:attrName>ppt_h</p:attrName>
                                        </p:attrNameLst>
                                      </p:cBhvr>
                                      <p:tavLst>
                                        <p:tav tm="0">
                                          <p:val>
                                            <p:fltVal val="0"/>
                                          </p:val>
                                        </p:tav>
                                        <p:tav tm="100000">
                                          <p:val>
                                            <p:strVal val="#ppt_h"/>
                                          </p:val>
                                        </p:tav>
                                      </p:tavLst>
                                    </p:anim>
                                  </p:childTnLst>
                                </p:cTn>
                              </p:par>
                              <p:par>
                                <p:cTn id="193" presetID="53" presetClass="entr" presetSubtype="0" fill="hold" nodeType="withEffect">
                                  <p:stCondLst>
                                    <p:cond delay="0"/>
                                  </p:stCondLst>
                                  <p:childTnLst>
                                    <p:set>
                                      <p:cBhvr>
                                        <p:cTn id="194" dur="1" fill="hold">
                                          <p:stCondLst>
                                            <p:cond delay="0"/>
                                          </p:stCondLst>
                                        </p:cTn>
                                        <p:tgtEl>
                                          <p:spTgt spid="92"/>
                                        </p:tgtEl>
                                        <p:attrNameLst>
                                          <p:attrName>style.visibility</p:attrName>
                                        </p:attrNameLst>
                                      </p:cBhvr>
                                      <p:to>
                                        <p:strVal val="visible"/>
                                      </p:to>
                                    </p:set>
                                    <p:anim calcmode="lin" valueType="num">
                                      <p:cBhvr>
                                        <p:cTn id="195" dur="500" fill="hold"/>
                                        <p:tgtEl>
                                          <p:spTgt spid="92"/>
                                        </p:tgtEl>
                                        <p:attrNameLst>
                                          <p:attrName>ppt_w</p:attrName>
                                        </p:attrNameLst>
                                      </p:cBhvr>
                                      <p:tavLst>
                                        <p:tav tm="0">
                                          <p:val>
                                            <p:fltVal val="0"/>
                                          </p:val>
                                        </p:tav>
                                        <p:tav tm="100000">
                                          <p:val>
                                            <p:strVal val="#ppt_w"/>
                                          </p:val>
                                        </p:tav>
                                      </p:tavLst>
                                    </p:anim>
                                    <p:anim calcmode="lin" valueType="num">
                                      <p:cBhvr>
                                        <p:cTn id="196" dur="500" fill="hold"/>
                                        <p:tgtEl>
                                          <p:spTgt spid="92"/>
                                        </p:tgtEl>
                                        <p:attrNameLst>
                                          <p:attrName>ppt_h</p:attrName>
                                        </p:attrNameLst>
                                      </p:cBhvr>
                                      <p:tavLst>
                                        <p:tav tm="0">
                                          <p:val>
                                            <p:fltVal val="0"/>
                                          </p:val>
                                        </p:tav>
                                        <p:tav tm="100000">
                                          <p:val>
                                            <p:strVal val="#ppt_h"/>
                                          </p:val>
                                        </p:tav>
                                      </p:tavLst>
                                    </p:anim>
                                    <p:animEffect transition="in" filter="fade">
                                      <p:cBhvr>
                                        <p:cTn id="197" dur="500"/>
                                        <p:tgtEl>
                                          <p:spTgt spid="92"/>
                                        </p:tgtEl>
                                      </p:cBhvr>
                                    </p:animEffect>
                                  </p:childTnLst>
                                </p:cTn>
                              </p:par>
                              <p:par>
                                <p:cTn id="198" presetID="53" presetClass="entr" presetSubtype="0" fill="hold" grpId="0" nodeType="withEffect">
                                  <p:stCondLst>
                                    <p:cond delay="0"/>
                                  </p:stCondLst>
                                  <p:childTnLst>
                                    <p:set>
                                      <p:cBhvr>
                                        <p:cTn id="199" dur="1" fill="hold">
                                          <p:stCondLst>
                                            <p:cond delay="0"/>
                                          </p:stCondLst>
                                        </p:cTn>
                                        <p:tgtEl>
                                          <p:spTgt spid="80"/>
                                        </p:tgtEl>
                                        <p:attrNameLst>
                                          <p:attrName>style.visibility</p:attrName>
                                        </p:attrNameLst>
                                      </p:cBhvr>
                                      <p:to>
                                        <p:strVal val="visible"/>
                                      </p:to>
                                    </p:set>
                                    <p:anim calcmode="lin" valueType="num">
                                      <p:cBhvr>
                                        <p:cTn id="200" dur="500" fill="hold"/>
                                        <p:tgtEl>
                                          <p:spTgt spid="80"/>
                                        </p:tgtEl>
                                        <p:attrNameLst>
                                          <p:attrName>ppt_w</p:attrName>
                                        </p:attrNameLst>
                                      </p:cBhvr>
                                      <p:tavLst>
                                        <p:tav tm="0">
                                          <p:val>
                                            <p:fltVal val="0"/>
                                          </p:val>
                                        </p:tav>
                                        <p:tav tm="100000">
                                          <p:val>
                                            <p:strVal val="#ppt_w"/>
                                          </p:val>
                                        </p:tav>
                                      </p:tavLst>
                                    </p:anim>
                                    <p:anim calcmode="lin" valueType="num">
                                      <p:cBhvr>
                                        <p:cTn id="201" dur="500" fill="hold"/>
                                        <p:tgtEl>
                                          <p:spTgt spid="80"/>
                                        </p:tgtEl>
                                        <p:attrNameLst>
                                          <p:attrName>ppt_h</p:attrName>
                                        </p:attrNameLst>
                                      </p:cBhvr>
                                      <p:tavLst>
                                        <p:tav tm="0">
                                          <p:val>
                                            <p:fltVal val="0"/>
                                          </p:val>
                                        </p:tav>
                                        <p:tav tm="100000">
                                          <p:val>
                                            <p:strVal val="#ppt_h"/>
                                          </p:val>
                                        </p:tav>
                                      </p:tavLst>
                                    </p:anim>
                                    <p:animEffect transition="in" filter="fade">
                                      <p:cBhvr>
                                        <p:cTn id="202" dur="500"/>
                                        <p:tgtEl>
                                          <p:spTgt spid="80"/>
                                        </p:tgtEl>
                                      </p:cBhvr>
                                    </p:animEffect>
                                  </p:childTnLst>
                                </p:cTn>
                              </p:par>
                              <p:par>
                                <p:cTn id="203" presetID="53" presetClass="entr" presetSubtype="0" fill="hold" nodeType="withEffect">
                                  <p:stCondLst>
                                    <p:cond delay="0"/>
                                  </p:stCondLst>
                                  <p:childTnLst>
                                    <p:set>
                                      <p:cBhvr>
                                        <p:cTn id="204" dur="1" fill="hold">
                                          <p:stCondLst>
                                            <p:cond delay="0"/>
                                          </p:stCondLst>
                                        </p:cTn>
                                        <p:tgtEl>
                                          <p:spTgt spid="99"/>
                                        </p:tgtEl>
                                        <p:attrNameLst>
                                          <p:attrName>style.visibility</p:attrName>
                                        </p:attrNameLst>
                                      </p:cBhvr>
                                      <p:to>
                                        <p:strVal val="visible"/>
                                      </p:to>
                                    </p:set>
                                    <p:anim calcmode="lin" valueType="num">
                                      <p:cBhvr>
                                        <p:cTn id="205" dur="500" fill="hold"/>
                                        <p:tgtEl>
                                          <p:spTgt spid="99"/>
                                        </p:tgtEl>
                                        <p:attrNameLst>
                                          <p:attrName>ppt_w</p:attrName>
                                        </p:attrNameLst>
                                      </p:cBhvr>
                                      <p:tavLst>
                                        <p:tav tm="0">
                                          <p:val>
                                            <p:fltVal val="0"/>
                                          </p:val>
                                        </p:tav>
                                        <p:tav tm="100000">
                                          <p:val>
                                            <p:strVal val="#ppt_w"/>
                                          </p:val>
                                        </p:tav>
                                      </p:tavLst>
                                    </p:anim>
                                    <p:anim calcmode="lin" valueType="num">
                                      <p:cBhvr>
                                        <p:cTn id="206" dur="500" fill="hold"/>
                                        <p:tgtEl>
                                          <p:spTgt spid="99"/>
                                        </p:tgtEl>
                                        <p:attrNameLst>
                                          <p:attrName>ppt_h</p:attrName>
                                        </p:attrNameLst>
                                      </p:cBhvr>
                                      <p:tavLst>
                                        <p:tav tm="0">
                                          <p:val>
                                            <p:fltVal val="0"/>
                                          </p:val>
                                        </p:tav>
                                        <p:tav tm="100000">
                                          <p:val>
                                            <p:strVal val="#ppt_h"/>
                                          </p:val>
                                        </p:tav>
                                      </p:tavLst>
                                    </p:anim>
                                    <p:animEffect transition="in" filter="fade">
                                      <p:cBhvr>
                                        <p:cTn id="207" dur="500"/>
                                        <p:tgtEl>
                                          <p:spTgt spid="99"/>
                                        </p:tgtEl>
                                      </p:cBhvr>
                                    </p:animEffect>
                                  </p:childTnLst>
                                </p:cTn>
                              </p:par>
                            </p:childTnLst>
                          </p:cTn>
                        </p:par>
                      </p:childTnLst>
                    </p:cTn>
                  </p:par>
                  <p:par>
                    <p:cTn id="208" fill="hold">
                      <p:stCondLst>
                        <p:cond delay="indefinite"/>
                      </p:stCondLst>
                      <p:childTnLst>
                        <p:par>
                          <p:cTn id="209" fill="hold">
                            <p:stCondLst>
                              <p:cond delay="0"/>
                            </p:stCondLst>
                            <p:childTnLst>
                              <p:par>
                                <p:cTn id="210" presetID="23" presetClass="exit" presetSubtype="32" fill="hold" nodeType="clickEffect">
                                  <p:stCondLst>
                                    <p:cond delay="0"/>
                                  </p:stCondLst>
                                  <p:childTnLst>
                                    <p:anim calcmode="lin" valueType="num">
                                      <p:cBhvr>
                                        <p:cTn id="211" dur="500"/>
                                        <p:tgtEl>
                                          <p:spTgt spid="81"/>
                                        </p:tgtEl>
                                        <p:attrNameLst>
                                          <p:attrName>ppt_w</p:attrName>
                                        </p:attrNameLst>
                                      </p:cBhvr>
                                      <p:tavLst>
                                        <p:tav tm="0">
                                          <p:val>
                                            <p:strVal val="ppt_w"/>
                                          </p:val>
                                        </p:tav>
                                        <p:tav tm="100000">
                                          <p:val>
                                            <p:fltVal val="0"/>
                                          </p:val>
                                        </p:tav>
                                      </p:tavLst>
                                    </p:anim>
                                    <p:anim calcmode="lin" valueType="num">
                                      <p:cBhvr>
                                        <p:cTn id="212" dur="500"/>
                                        <p:tgtEl>
                                          <p:spTgt spid="81"/>
                                        </p:tgtEl>
                                        <p:attrNameLst>
                                          <p:attrName>ppt_h</p:attrName>
                                        </p:attrNameLst>
                                      </p:cBhvr>
                                      <p:tavLst>
                                        <p:tav tm="0">
                                          <p:val>
                                            <p:strVal val="ppt_h"/>
                                          </p:val>
                                        </p:tav>
                                        <p:tav tm="100000">
                                          <p:val>
                                            <p:fltVal val="0"/>
                                          </p:val>
                                        </p:tav>
                                      </p:tavLst>
                                    </p:anim>
                                    <p:set>
                                      <p:cBhvr>
                                        <p:cTn id="213" dur="1" fill="hold">
                                          <p:stCondLst>
                                            <p:cond delay="499"/>
                                          </p:stCondLst>
                                        </p:cTn>
                                        <p:tgtEl>
                                          <p:spTgt spid="81"/>
                                        </p:tgtEl>
                                        <p:attrNameLst>
                                          <p:attrName>style.visibility</p:attrName>
                                        </p:attrNameLst>
                                      </p:cBhvr>
                                      <p:to>
                                        <p:strVal val="hidden"/>
                                      </p:to>
                                    </p:set>
                                  </p:childTnLst>
                                </p:cTn>
                              </p:par>
                              <p:par>
                                <p:cTn id="214" presetID="23" presetClass="exit" presetSubtype="32" fill="hold" nodeType="withEffect">
                                  <p:stCondLst>
                                    <p:cond delay="0"/>
                                  </p:stCondLst>
                                  <p:childTnLst>
                                    <p:anim calcmode="lin" valueType="num">
                                      <p:cBhvr>
                                        <p:cTn id="215" dur="500"/>
                                        <p:tgtEl>
                                          <p:spTgt spid="181"/>
                                        </p:tgtEl>
                                        <p:attrNameLst>
                                          <p:attrName>ppt_w</p:attrName>
                                        </p:attrNameLst>
                                      </p:cBhvr>
                                      <p:tavLst>
                                        <p:tav tm="0">
                                          <p:val>
                                            <p:strVal val="ppt_w"/>
                                          </p:val>
                                        </p:tav>
                                        <p:tav tm="100000">
                                          <p:val>
                                            <p:fltVal val="0"/>
                                          </p:val>
                                        </p:tav>
                                      </p:tavLst>
                                    </p:anim>
                                    <p:anim calcmode="lin" valueType="num">
                                      <p:cBhvr>
                                        <p:cTn id="216" dur="500"/>
                                        <p:tgtEl>
                                          <p:spTgt spid="181"/>
                                        </p:tgtEl>
                                        <p:attrNameLst>
                                          <p:attrName>ppt_h</p:attrName>
                                        </p:attrNameLst>
                                      </p:cBhvr>
                                      <p:tavLst>
                                        <p:tav tm="0">
                                          <p:val>
                                            <p:strVal val="ppt_h"/>
                                          </p:val>
                                        </p:tav>
                                        <p:tav tm="100000">
                                          <p:val>
                                            <p:fltVal val="0"/>
                                          </p:val>
                                        </p:tav>
                                      </p:tavLst>
                                    </p:anim>
                                    <p:set>
                                      <p:cBhvr>
                                        <p:cTn id="217" dur="1" fill="hold">
                                          <p:stCondLst>
                                            <p:cond delay="499"/>
                                          </p:stCondLst>
                                        </p:cTn>
                                        <p:tgtEl>
                                          <p:spTgt spid="181"/>
                                        </p:tgtEl>
                                        <p:attrNameLst>
                                          <p:attrName>style.visibility</p:attrName>
                                        </p:attrNameLst>
                                      </p:cBhvr>
                                      <p:to>
                                        <p:strVal val="hidden"/>
                                      </p:to>
                                    </p:set>
                                  </p:childTnLst>
                                </p:cTn>
                              </p:par>
                              <p:par>
                                <p:cTn id="218" presetID="23" presetClass="exit" presetSubtype="32" fill="hold" nodeType="withEffect">
                                  <p:stCondLst>
                                    <p:cond delay="0"/>
                                  </p:stCondLst>
                                  <p:childTnLst>
                                    <p:anim calcmode="lin" valueType="num">
                                      <p:cBhvr>
                                        <p:cTn id="219" dur="500"/>
                                        <p:tgtEl>
                                          <p:spTgt spid="92"/>
                                        </p:tgtEl>
                                        <p:attrNameLst>
                                          <p:attrName>ppt_w</p:attrName>
                                        </p:attrNameLst>
                                      </p:cBhvr>
                                      <p:tavLst>
                                        <p:tav tm="0">
                                          <p:val>
                                            <p:strVal val="ppt_w"/>
                                          </p:val>
                                        </p:tav>
                                        <p:tav tm="100000">
                                          <p:val>
                                            <p:fltVal val="0"/>
                                          </p:val>
                                        </p:tav>
                                      </p:tavLst>
                                    </p:anim>
                                    <p:anim calcmode="lin" valueType="num">
                                      <p:cBhvr>
                                        <p:cTn id="220" dur="500"/>
                                        <p:tgtEl>
                                          <p:spTgt spid="92"/>
                                        </p:tgtEl>
                                        <p:attrNameLst>
                                          <p:attrName>ppt_h</p:attrName>
                                        </p:attrNameLst>
                                      </p:cBhvr>
                                      <p:tavLst>
                                        <p:tav tm="0">
                                          <p:val>
                                            <p:strVal val="ppt_h"/>
                                          </p:val>
                                        </p:tav>
                                        <p:tav tm="100000">
                                          <p:val>
                                            <p:fltVal val="0"/>
                                          </p:val>
                                        </p:tav>
                                      </p:tavLst>
                                    </p:anim>
                                    <p:set>
                                      <p:cBhvr>
                                        <p:cTn id="221" dur="1" fill="hold">
                                          <p:stCondLst>
                                            <p:cond delay="499"/>
                                          </p:stCondLst>
                                        </p:cTn>
                                        <p:tgtEl>
                                          <p:spTgt spid="92"/>
                                        </p:tgtEl>
                                        <p:attrNameLst>
                                          <p:attrName>style.visibility</p:attrName>
                                        </p:attrNameLst>
                                      </p:cBhvr>
                                      <p:to>
                                        <p:strVal val="hidden"/>
                                      </p:to>
                                    </p:set>
                                  </p:childTnLst>
                                </p:cTn>
                              </p:par>
                              <p:par>
                                <p:cTn id="222" presetID="23" presetClass="exit" presetSubtype="32" fill="hold" nodeType="withEffect">
                                  <p:stCondLst>
                                    <p:cond delay="0"/>
                                  </p:stCondLst>
                                  <p:childTnLst>
                                    <p:anim calcmode="lin" valueType="num">
                                      <p:cBhvr>
                                        <p:cTn id="223" dur="500"/>
                                        <p:tgtEl>
                                          <p:spTgt spid="99"/>
                                        </p:tgtEl>
                                        <p:attrNameLst>
                                          <p:attrName>ppt_w</p:attrName>
                                        </p:attrNameLst>
                                      </p:cBhvr>
                                      <p:tavLst>
                                        <p:tav tm="0">
                                          <p:val>
                                            <p:strVal val="ppt_w"/>
                                          </p:val>
                                        </p:tav>
                                        <p:tav tm="100000">
                                          <p:val>
                                            <p:fltVal val="0"/>
                                          </p:val>
                                        </p:tav>
                                      </p:tavLst>
                                    </p:anim>
                                    <p:anim calcmode="lin" valueType="num">
                                      <p:cBhvr>
                                        <p:cTn id="224" dur="500"/>
                                        <p:tgtEl>
                                          <p:spTgt spid="99"/>
                                        </p:tgtEl>
                                        <p:attrNameLst>
                                          <p:attrName>ppt_h</p:attrName>
                                        </p:attrNameLst>
                                      </p:cBhvr>
                                      <p:tavLst>
                                        <p:tav tm="0">
                                          <p:val>
                                            <p:strVal val="ppt_h"/>
                                          </p:val>
                                        </p:tav>
                                        <p:tav tm="100000">
                                          <p:val>
                                            <p:fltVal val="0"/>
                                          </p:val>
                                        </p:tav>
                                      </p:tavLst>
                                    </p:anim>
                                    <p:set>
                                      <p:cBhvr>
                                        <p:cTn id="225" dur="1" fill="hold">
                                          <p:stCondLst>
                                            <p:cond delay="499"/>
                                          </p:stCondLst>
                                        </p:cTn>
                                        <p:tgtEl>
                                          <p:spTgt spid="99"/>
                                        </p:tgtEl>
                                        <p:attrNameLst>
                                          <p:attrName>style.visibility</p:attrName>
                                        </p:attrNameLst>
                                      </p:cBhvr>
                                      <p:to>
                                        <p:strVal val="hidden"/>
                                      </p:to>
                                    </p:set>
                                  </p:childTnLst>
                                </p:cTn>
                              </p:par>
                              <p:par>
                                <p:cTn id="226" presetID="23" presetClass="exit" presetSubtype="32" fill="hold" grpId="1" nodeType="withEffect">
                                  <p:stCondLst>
                                    <p:cond delay="0"/>
                                  </p:stCondLst>
                                  <p:childTnLst>
                                    <p:anim calcmode="lin" valueType="num">
                                      <p:cBhvr>
                                        <p:cTn id="227" dur="500"/>
                                        <p:tgtEl>
                                          <p:spTgt spid="80"/>
                                        </p:tgtEl>
                                        <p:attrNameLst>
                                          <p:attrName>ppt_w</p:attrName>
                                        </p:attrNameLst>
                                      </p:cBhvr>
                                      <p:tavLst>
                                        <p:tav tm="0">
                                          <p:val>
                                            <p:strVal val="ppt_w"/>
                                          </p:val>
                                        </p:tav>
                                        <p:tav tm="100000">
                                          <p:val>
                                            <p:fltVal val="0"/>
                                          </p:val>
                                        </p:tav>
                                      </p:tavLst>
                                    </p:anim>
                                    <p:anim calcmode="lin" valueType="num">
                                      <p:cBhvr>
                                        <p:cTn id="228" dur="500"/>
                                        <p:tgtEl>
                                          <p:spTgt spid="80"/>
                                        </p:tgtEl>
                                        <p:attrNameLst>
                                          <p:attrName>ppt_h</p:attrName>
                                        </p:attrNameLst>
                                      </p:cBhvr>
                                      <p:tavLst>
                                        <p:tav tm="0">
                                          <p:val>
                                            <p:strVal val="ppt_h"/>
                                          </p:val>
                                        </p:tav>
                                        <p:tav tm="100000">
                                          <p:val>
                                            <p:fltVal val="0"/>
                                          </p:val>
                                        </p:tav>
                                      </p:tavLst>
                                    </p:anim>
                                    <p:set>
                                      <p:cBhvr>
                                        <p:cTn id="229" dur="1" fill="hold">
                                          <p:stCondLst>
                                            <p:cond delay="499"/>
                                          </p:stCondLst>
                                        </p:cTn>
                                        <p:tgtEl>
                                          <p:spTgt spid="80"/>
                                        </p:tgtEl>
                                        <p:attrNameLst>
                                          <p:attrName>style.visibility</p:attrName>
                                        </p:attrNameLst>
                                      </p:cBhvr>
                                      <p:to>
                                        <p:strVal val="hidden"/>
                                      </p:to>
                                    </p:set>
                                  </p:childTnLst>
                                </p:cTn>
                              </p:par>
                            </p:childTnLst>
                          </p:cTn>
                        </p:par>
                      </p:childTnLst>
                    </p:cTn>
                  </p:par>
                  <p:par>
                    <p:cTn id="230" fill="hold">
                      <p:stCondLst>
                        <p:cond delay="indefinite"/>
                      </p:stCondLst>
                      <p:childTnLst>
                        <p:par>
                          <p:cTn id="231" fill="hold">
                            <p:stCondLst>
                              <p:cond delay="0"/>
                            </p:stCondLst>
                            <p:childTnLst>
                              <p:par>
                                <p:cTn id="232" presetID="53" presetClass="entr" presetSubtype="0" fill="hold" nodeType="clickEffect">
                                  <p:stCondLst>
                                    <p:cond delay="0"/>
                                  </p:stCondLst>
                                  <p:childTnLst>
                                    <p:set>
                                      <p:cBhvr>
                                        <p:cTn id="233" dur="1" fill="hold">
                                          <p:stCondLst>
                                            <p:cond delay="0"/>
                                          </p:stCondLst>
                                        </p:cTn>
                                        <p:tgtEl>
                                          <p:spTgt spid="138"/>
                                        </p:tgtEl>
                                        <p:attrNameLst>
                                          <p:attrName>style.visibility</p:attrName>
                                        </p:attrNameLst>
                                      </p:cBhvr>
                                      <p:to>
                                        <p:strVal val="visible"/>
                                      </p:to>
                                    </p:set>
                                    <p:anim calcmode="lin" valueType="num">
                                      <p:cBhvr>
                                        <p:cTn id="234" dur="500" fill="hold"/>
                                        <p:tgtEl>
                                          <p:spTgt spid="138"/>
                                        </p:tgtEl>
                                        <p:attrNameLst>
                                          <p:attrName>ppt_w</p:attrName>
                                        </p:attrNameLst>
                                      </p:cBhvr>
                                      <p:tavLst>
                                        <p:tav tm="0">
                                          <p:val>
                                            <p:fltVal val="0"/>
                                          </p:val>
                                        </p:tav>
                                        <p:tav tm="100000">
                                          <p:val>
                                            <p:strVal val="#ppt_w"/>
                                          </p:val>
                                        </p:tav>
                                      </p:tavLst>
                                    </p:anim>
                                    <p:anim calcmode="lin" valueType="num">
                                      <p:cBhvr>
                                        <p:cTn id="235" dur="500" fill="hold"/>
                                        <p:tgtEl>
                                          <p:spTgt spid="138"/>
                                        </p:tgtEl>
                                        <p:attrNameLst>
                                          <p:attrName>ppt_h</p:attrName>
                                        </p:attrNameLst>
                                      </p:cBhvr>
                                      <p:tavLst>
                                        <p:tav tm="0">
                                          <p:val>
                                            <p:fltVal val="0"/>
                                          </p:val>
                                        </p:tav>
                                        <p:tav tm="100000">
                                          <p:val>
                                            <p:strVal val="#ppt_h"/>
                                          </p:val>
                                        </p:tav>
                                      </p:tavLst>
                                    </p:anim>
                                    <p:animEffect transition="in" filter="fade">
                                      <p:cBhvr>
                                        <p:cTn id="236" dur="500"/>
                                        <p:tgtEl>
                                          <p:spTgt spid="138"/>
                                        </p:tgtEl>
                                      </p:cBhvr>
                                    </p:animEffect>
                                  </p:childTnLst>
                                </p:cTn>
                              </p:par>
                              <p:par>
                                <p:cTn id="237" presetID="53" presetClass="entr" presetSubtype="0" fill="hold" nodeType="withEffect">
                                  <p:stCondLst>
                                    <p:cond delay="1000"/>
                                  </p:stCondLst>
                                  <p:childTnLst>
                                    <p:set>
                                      <p:cBhvr>
                                        <p:cTn id="238" dur="1" fill="hold">
                                          <p:stCondLst>
                                            <p:cond delay="0"/>
                                          </p:stCondLst>
                                        </p:cTn>
                                        <p:tgtEl>
                                          <p:spTgt spid="149"/>
                                        </p:tgtEl>
                                        <p:attrNameLst>
                                          <p:attrName>style.visibility</p:attrName>
                                        </p:attrNameLst>
                                      </p:cBhvr>
                                      <p:to>
                                        <p:strVal val="visible"/>
                                      </p:to>
                                    </p:set>
                                    <p:anim calcmode="lin" valueType="num">
                                      <p:cBhvr>
                                        <p:cTn id="239" dur="500" fill="hold"/>
                                        <p:tgtEl>
                                          <p:spTgt spid="149"/>
                                        </p:tgtEl>
                                        <p:attrNameLst>
                                          <p:attrName>ppt_w</p:attrName>
                                        </p:attrNameLst>
                                      </p:cBhvr>
                                      <p:tavLst>
                                        <p:tav tm="0">
                                          <p:val>
                                            <p:fltVal val="0"/>
                                          </p:val>
                                        </p:tav>
                                        <p:tav tm="100000">
                                          <p:val>
                                            <p:strVal val="#ppt_w"/>
                                          </p:val>
                                        </p:tav>
                                      </p:tavLst>
                                    </p:anim>
                                    <p:anim calcmode="lin" valueType="num">
                                      <p:cBhvr>
                                        <p:cTn id="240" dur="500" fill="hold"/>
                                        <p:tgtEl>
                                          <p:spTgt spid="149"/>
                                        </p:tgtEl>
                                        <p:attrNameLst>
                                          <p:attrName>ppt_h</p:attrName>
                                        </p:attrNameLst>
                                      </p:cBhvr>
                                      <p:tavLst>
                                        <p:tav tm="0">
                                          <p:val>
                                            <p:fltVal val="0"/>
                                          </p:val>
                                        </p:tav>
                                        <p:tav tm="100000">
                                          <p:val>
                                            <p:strVal val="#ppt_h"/>
                                          </p:val>
                                        </p:tav>
                                      </p:tavLst>
                                    </p:anim>
                                    <p:animEffect transition="in" filter="fade">
                                      <p:cBhvr>
                                        <p:cTn id="241" dur="500"/>
                                        <p:tgtEl>
                                          <p:spTgt spid="149"/>
                                        </p:tgtEl>
                                      </p:cBhvr>
                                    </p:animEffect>
                                  </p:childTnLst>
                                </p:cTn>
                              </p:par>
                              <p:par>
                                <p:cTn id="242" presetID="53" presetClass="entr" presetSubtype="0" fill="hold" nodeType="withEffect">
                                  <p:stCondLst>
                                    <p:cond delay="2000"/>
                                  </p:stCondLst>
                                  <p:childTnLst>
                                    <p:set>
                                      <p:cBhvr>
                                        <p:cTn id="243" dur="1" fill="hold">
                                          <p:stCondLst>
                                            <p:cond delay="0"/>
                                          </p:stCondLst>
                                        </p:cTn>
                                        <p:tgtEl>
                                          <p:spTgt spid="106"/>
                                        </p:tgtEl>
                                        <p:attrNameLst>
                                          <p:attrName>style.visibility</p:attrName>
                                        </p:attrNameLst>
                                      </p:cBhvr>
                                      <p:to>
                                        <p:strVal val="visible"/>
                                      </p:to>
                                    </p:set>
                                    <p:anim calcmode="lin" valueType="num">
                                      <p:cBhvr>
                                        <p:cTn id="244" dur="500" fill="hold"/>
                                        <p:tgtEl>
                                          <p:spTgt spid="106"/>
                                        </p:tgtEl>
                                        <p:attrNameLst>
                                          <p:attrName>ppt_w</p:attrName>
                                        </p:attrNameLst>
                                      </p:cBhvr>
                                      <p:tavLst>
                                        <p:tav tm="0">
                                          <p:val>
                                            <p:fltVal val="0"/>
                                          </p:val>
                                        </p:tav>
                                        <p:tav tm="100000">
                                          <p:val>
                                            <p:strVal val="#ppt_w"/>
                                          </p:val>
                                        </p:tav>
                                      </p:tavLst>
                                    </p:anim>
                                    <p:anim calcmode="lin" valueType="num">
                                      <p:cBhvr>
                                        <p:cTn id="245" dur="500" fill="hold"/>
                                        <p:tgtEl>
                                          <p:spTgt spid="106"/>
                                        </p:tgtEl>
                                        <p:attrNameLst>
                                          <p:attrName>ppt_h</p:attrName>
                                        </p:attrNameLst>
                                      </p:cBhvr>
                                      <p:tavLst>
                                        <p:tav tm="0">
                                          <p:val>
                                            <p:fltVal val="0"/>
                                          </p:val>
                                        </p:tav>
                                        <p:tav tm="100000">
                                          <p:val>
                                            <p:strVal val="#ppt_h"/>
                                          </p:val>
                                        </p:tav>
                                      </p:tavLst>
                                    </p:anim>
                                    <p:animEffect transition="in" filter="fade">
                                      <p:cBhvr>
                                        <p:cTn id="246" dur="500"/>
                                        <p:tgtEl>
                                          <p:spTgt spid="106"/>
                                        </p:tgtEl>
                                      </p:cBhvr>
                                    </p:animEffect>
                                  </p:childTnLst>
                                </p:cTn>
                              </p:par>
                              <p:par>
                                <p:cTn id="247" presetID="53" presetClass="entr" presetSubtype="0" fill="hold" nodeType="withEffect">
                                  <p:stCondLst>
                                    <p:cond delay="3000"/>
                                  </p:stCondLst>
                                  <p:childTnLst>
                                    <p:set>
                                      <p:cBhvr>
                                        <p:cTn id="248" dur="1" fill="hold">
                                          <p:stCondLst>
                                            <p:cond delay="0"/>
                                          </p:stCondLst>
                                        </p:cTn>
                                        <p:tgtEl>
                                          <p:spTgt spid="154"/>
                                        </p:tgtEl>
                                        <p:attrNameLst>
                                          <p:attrName>style.visibility</p:attrName>
                                        </p:attrNameLst>
                                      </p:cBhvr>
                                      <p:to>
                                        <p:strVal val="visible"/>
                                      </p:to>
                                    </p:set>
                                    <p:anim calcmode="lin" valueType="num">
                                      <p:cBhvr>
                                        <p:cTn id="249" dur="500" fill="hold"/>
                                        <p:tgtEl>
                                          <p:spTgt spid="154"/>
                                        </p:tgtEl>
                                        <p:attrNameLst>
                                          <p:attrName>ppt_w</p:attrName>
                                        </p:attrNameLst>
                                      </p:cBhvr>
                                      <p:tavLst>
                                        <p:tav tm="0">
                                          <p:val>
                                            <p:fltVal val="0"/>
                                          </p:val>
                                        </p:tav>
                                        <p:tav tm="100000">
                                          <p:val>
                                            <p:strVal val="#ppt_w"/>
                                          </p:val>
                                        </p:tav>
                                      </p:tavLst>
                                    </p:anim>
                                    <p:anim calcmode="lin" valueType="num">
                                      <p:cBhvr>
                                        <p:cTn id="250" dur="500" fill="hold"/>
                                        <p:tgtEl>
                                          <p:spTgt spid="154"/>
                                        </p:tgtEl>
                                        <p:attrNameLst>
                                          <p:attrName>ppt_h</p:attrName>
                                        </p:attrNameLst>
                                      </p:cBhvr>
                                      <p:tavLst>
                                        <p:tav tm="0">
                                          <p:val>
                                            <p:fltVal val="0"/>
                                          </p:val>
                                        </p:tav>
                                        <p:tav tm="100000">
                                          <p:val>
                                            <p:strVal val="#ppt_h"/>
                                          </p:val>
                                        </p:tav>
                                      </p:tavLst>
                                    </p:anim>
                                    <p:animEffect transition="in" filter="fade">
                                      <p:cBhvr>
                                        <p:cTn id="251" dur="500"/>
                                        <p:tgtEl>
                                          <p:spTgt spid="154"/>
                                        </p:tgtEl>
                                      </p:cBhvr>
                                    </p:animEffect>
                                  </p:childTnLst>
                                </p:cTn>
                              </p:par>
                              <p:par>
                                <p:cTn id="252" presetID="53" presetClass="entr" presetSubtype="0" fill="hold" nodeType="withEffect">
                                  <p:stCondLst>
                                    <p:cond delay="3000"/>
                                  </p:stCondLst>
                                  <p:childTnLst>
                                    <p:set>
                                      <p:cBhvr>
                                        <p:cTn id="253" dur="1" fill="hold">
                                          <p:stCondLst>
                                            <p:cond delay="0"/>
                                          </p:stCondLst>
                                        </p:cTn>
                                        <p:tgtEl>
                                          <p:spTgt spid="167"/>
                                        </p:tgtEl>
                                        <p:attrNameLst>
                                          <p:attrName>style.visibility</p:attrName>
                                        </p:attrNameLst>
                                      </p:cBhvr>
                                      <p:to>
                                        <p:strVal val="visible"/>
                                      </p:to>
                                    </p:set>
                                    <p:anim calcmode="lin" valueType="num">
                                      <p:cBhvr>
                                        <p:cTn id="254" dur="500" fill="hold"/>
                                        <p:tgtEl>
                                          <p:spTgt spid="167"/>
                                        </p:tgtEl>
                                        <p:attrNameLst>
                                          <p:attrName>ppt_w</p:attrName>
                                        </p:attrNameLst>
                                      </p:cBhvr>
                                      <p:tavLst>
                                        <p:tav tm="0">
                                          <p:val>
                                            <p:fltVal val="0"/>
                                          </p:val>
                                        </p:tav>
                                        <p:tav tm="100000">
                                          <p:val>
                                            <p:strVal val="#ppt_w"/>
                                          </p:val>
                                        </p:tav>
                                      </p:tavLst>
                                    </p:anim>
                                    <p:anim calcmode="lin" valueType="num">
                                      <p:cBhvr>
                                        <p:cTn id="255" dur="500" fill="hold"/>
                                        <p:tgtEl>
                                          <p:spTgt spid="167"/>
                                        </p:tgtEl>
                                        <p:attrNameLst>
                                          <p:attrName>ppt_h</p:attrName>
                                        </p:attrNameLst>
                                      </p:cBhvr>
                                      <p:tavLst>
                                        <p:tav tm="0">
                                          <p:val>
                                            <p:fltVal val="0"/>
                                          </p:val>
                                        </p:tav>
                                        <p:tav tm="100000">
                                          <p:val>
                                            <p:strVal val="#ppt_h"/>
                                          </p:val>
                                        </p:tav>
                                      </p:tavLst>
                                    </p:anim>
                                    <p:animEffect transition="in" filter="fade">
                                      <p:cBhvr>
                                        <p:cTn id="256" dur="500"/>
                                        <p:tgtEl>
                                          <p:spTgt spid="167"/>
                                        </p:tgtEl>
                                      </p:cBhvr>
                                    </p:animEffect>
                                  </p:childTnLst>
                                </p:cTn>
                              </p:par>
                              <p:par>
                                <p:cTn id="257" presetID="53" presetClass="entr" presetSubtype="0" fill="hold" grpId="0" nodeType="withEffect">
                                  <p:stCondLst>
                                    <p:cond delay="3000"/>
                                  </p:stCondLst>
                                  <p:childTnLst>
                                    <p:set>
                                      <p:cBhvr>
                                        <p:cTn id="258" dur="1" fill="hold">
                                          <p:stCondLst>
                                            <p:cond delay="0"/>
                                          </p:stCondLst>
                                        </p:cTn>
                                        <p:tgtEl>
                                          <p:spTgt spid="137"/>
                                        </p:tgtEl>
                                        <p:attrNameLst>
                                          <p:attrName>style.visibility</p:attrName>
                                        </p:attrNameLst>
                                      </p:cBhvr>
                                      <p:to>
                                        <p:strVal val="visible"/>
                                      </p:to>
                                    </p:set>
                                    <p:anim calcmode="lin" valueType="num">
                                      <p:cBhvr>
                                        <p:cTn id="259" dur="500" fill="hold"/>
                                        <p:tgtEl>
                                          <p:spTgt spid="137"/>
                                        </p:tgtEl>
                                        <p:attrNameLst>
                                          <p:attrName>ppt_w</p:attrName>
                                        </p:attrNameLst>
                                      </p:cBhvr>
                                      <p:tavLst>
                                        <p:tav tm="0">
                                          <p:val>
                                            <p:fltVal val="0"/>
                                          </p:val>
                                        </p:tav>
                                        <p:tav tm="100000">
                                          <p:val>
                                            <p:strVal val="#ppt_w"/>
                                          </p:val>
                                        </p:tav>
                                      </p:tavLst>
                                    </p:anim>
                                    <p:anim calcmode="lin" valueType="num">
                                      <p:cBhvr>
                                        <p:cTn id="260" dur="500" fill="hold"/>
                                        <p:tgtEl>
                                          <p:spTgt spid="137"/>
                                        </p:tgtEl>
                                        <p:attrNameLst>
                                          <p:attrName>ppt_h</p:attrName>
                                        </p:attrNameLst>
                                      </p:cBhvr>
                                      <p:tavLst>
                                        <p:tav tm="0">
                                          <p:val>
                                            <p:fltVal val="0"/>
                                          </p:val>
                                        </p:tav>
                                        <p:tav tm="100000">
                                          <p:val>
                                            <p:strVal val="#ppt_h"/>
                                          </p:val>
                                        </p:tav>
                                      </p:tavLst>
                                    </p:anim>
                                    <p:animEffect transition="in" filter="fade">
                                      <p:cBhvr>
                                        <p:cTn id="261" dur="500"/>
                                        <p:tgtEl>
                                          <p:spTgt spid="137"/>
                                        </p:tgtEl>
                                      </p:cBhvr>
                                    </p:animEffect>
                                  </p:childTnLst>
                                </p:cTn>
                              </p:par>
                            </p:childTnLst>
                          </p:cTn>
                        </p:par>
                      </p:childTnLst>
                    </p:cTn>
                  </p:par>
                  <p:par>
                    <p:cTn id="262" fill="hold">
                      <p:stCondLst>
                        <p:cond delay="indefinite"/>
                      </p:stCondLst>
                      <p:childTnLst>
                        <p:par>
                          <p:cTn id="263" fill="hold">
                            <p:stCondLst>
                              <p:cond delay="0"/>
                            </p:stCondLst>
                            <p:childTnLst>
                              <p:par>
                                <p:cTn id="264" presetID="53" presetClass="entr" presetSubtype="0" fill="hold" grpId="1" nodeType="clickEffect">
                                  <p:stCondLst>
                                    <p:cond delay="0"/>
                                  </p:stCondLst>
                                  <p:childTnLst>
                                    <p:set>
                                      <p:cBhvr>
                                        <p:cTn id="265" dur="1" fill="hold">
                                          <p:stCondLst>
                                            <p:cond delay="0"/>
                                          </p:stCondLst>
                                        </p:cTn>
                                        <p:tgtEl>
                                          <p:spTgt spid="152"/>
                                        </p:tgtEl>
                                        <p:attrNameLst>
                                          <p:attrName>style.visibility</p:attrName>
                                        </p:attrNameLst>
                                      </p:cBhvr>
                                      <p:to>
                                        <p:strVal val="visible"/>
                                      </p:to>
                                    </p:set>
                                    <p:anim calcmode="lin" valueType="num">
                                      <p:cBhvr>
                                        <p:cTn id="266" dur="500" fill="hold"/>
                                        <p:tgtEl>
                                          <p:spTgt spid="152"/>
                                        </p:tgtEl>
                                        <p:attrNameLst>
                                          <p:attrName>ppt_w</p:attrName>
                                        </p:attrNameLst>
                                      </p:cBhvr>
                                      <p:tavLst>
                                        <p:tav tm="0">
                                          <p:val>
                                            <p:fltVal val="0"/>
                                          </p:val>
                                        </p:tav>
                                        <p:tav tm="100000">
                                          <p:val>
                                            <p:strVal val="#ppt_w"/>
                                          </p:val>
                                        </p:tav>
                                      </p:tavLst>
                                    </p:anim>
                                    <p:anim calcmode="lin" valueType="num">
                                      <p:cBhvr>
                                        <p:cTn id="267" dur="500" fill="hold"/>
                                        <p:tgtEl>
                                          <p:spTgt spid="152"/>
                                        </p:tgtEl>
                                        <p:attrNameLst>
                                          <p:attrName>ppt_h</p:attrName>
                                        </p:attrNameLst>
                                      </p:cBhvr>
                                      <p:tavLst>
                                        <p:tav tm="0">
                                          <p:val>
                                            <p:fltVal val="0"/>
                                          </p:val>
                                        </p:tav>
                                        <p:tav tm="100000">
                                          <p:val>
                                            <p:strVal val="#ppt_h"/>
                                          </p:val>
                                        </p:tav>
                                      </p:tavLst>
                                    </p:anim>
                                    <p:animEffect transition="in" filter="fade">
                                      <p:cBhvr>
                                        <p:cTn id="268" dur="500"/>
                                        <p:tgtEl>
                                          <p:spTgt spid="152"/>
                                        </p:tgtEl>
                                      </p:cBhvr>
                                    </p:animEffect>
                                  </p:childTnLst>
                                </p:cTn>
                              </p:par>
                            </p:childTnLst>
                          </p:cTn>
                        </p:par>
                      </p:childTnLst>
                    </p:cTn>
                  </p:par>
                  <p:par>
                    <p:cTn id="269" fill="hold">
                      <p:stCondLst>
                        <p:cond delay="indefinite"/>
                      </p:stCondLst>
                      <p:childTnLst>
                        <p:par>
                          <p:cTn id="270" fill="hold">
                            <p:stCondLst>
                              <p:cond delay="0"/>
                            </p:stCondLst>
                            <p:childTnLst>
                              <p:par>
                                <p:cTn id="271" presetID="53" presetClass="entr" presetSubtype="0" fill="hold" grpId="1" nodeType="clickEffect">
                                  <p:stCondLst>
                                    <p:cond delay="0"/>
                                  </p:stCondLst>
                                  <p:childTnLst>
                                    <p:set>
                                      <p:cBhvr>
                                        <p:cTn id="272" dur="1" fill="hold">
                                          <p:stCondLst>
                                            <p:cond delay="0"/>
                                          </p:stCondLst>
                                        </p:cTn>
                                        <p:tgtEl>
                                          <p:spTgt spid="153"/>
                                        </p:tgtEl>
                                        <p:attrNameLst>
                                          <p:attrName>style.visibility</p:attrName>
                                        </p:attrNameLst>
                                      </p:cBhvr>
                                      <p:to>
                                        <p:strVal val="visible"/>
                                      </p:to>
                                    </p:set>
                                    <p:anim calcmode="lin" valueType="num">
                                      <p:cBhvr>
                                        <p:cTn id="273" dur="500" fill="hold"/>
                                        <p:tgtEl>
                                          <p:spTgt spid="153"/>
                                        </p:tgtEl>
                                        <p:attrNameLst>
                                          <p:attrName>ppt_w</p:attrName>
                                        </p:attrNameLst>
                                      </p:cBhvr>
                                      <p:tavLst>
                                        <p:tav tm="0">
                                          <p:val>
                                            <p:fltVal val="0"/>
                                          </p:val>
                                        </p:tav>
                                        <p:tav tm="100000">
                                          <p:val>
                                            <p:strVal val="#ppt_w"/>
                                          </p:val>
                                        </p:tav>
                                      </p:tavLst>
                                    </p:anim>
                                    <p:anim calcmode="lin" valueType="num">
                                      <p:cBhvr>
                                        <p:cTn id="274" dur="500" fill="hold"/>
                                        <p:tgtEl>
                                          <p:spTgt spid="153"/>
                                        </p:tgtEl>
                                        <p:attrNameLst>
                                          <p:attrName>ppt_h</p:attrName>
                                        </p:attrNameLst>
                                      </p:cBhvr>
                                      <p:tavLst>
                                        <p:tav tm="0">
                                          <p:val>
                                            <p:fltVal val="0"/>
                                          </p:val>
                                        </p:tav>
                                        <p:tav tm="100000">
                                          <p:val>
                                            <p:strVal val="#ppt_h"/>
                                          </p:val>
                                        </p:tav>
                                      </p:tavLst>
                                    </p:anim>
                                    <p:animEffect transition="in" filter="fade">
                                      <p:cBhvr>
                                        <p:cTn id="275" dur="500"/>
                                        <p:tgtEl>
                                          <p:spTgt spid="153"/>
                                        </p:tgtEl>
                                      </p:cBhvr>
                                    </p:animEffect>
                                  </p:childTnLst>
                                </p:cTn>
                              </p:par>
                            </p:childTnLst>
                          </p:cTn>
                        </p:par>
                      </p:childTnLst>
                    </p:cTn>
                  </p:par>
                  <p:par>
                    <p:cTn id="276" fill="hold">
                      <p:stCondLst>
                        <p:cond delay="indefinite"/>
                      </p:stCondLst>
                      <p:childTnLst>
                        <p:par>
                          <p:cTn id="277" fill="hold">
                            <p:stCondLst>
                              <p:cond delay="0"/>
                            </p:stCondLst>
                            <p:childTnLst>
                              <p:par>
                                <p:cTn id="278" presetID="10" presetClass="entr" presetSubtype="0" fill="hold" nodeType="clickEffect">
                                  <p:stCondLst>
                                    <p:cond delay="0"/>
                                  </p:stCondLst>
                                  <p:childTnLst>
                                    <p:set>
                                      <p:cBhvr>
                                        <p:cTn id="279" dur="1" fill="hold">
                                          <p:stCondLst>
                                            <p:cond delay="0"/>
                                          </p:stCondLst>
                                        </p:cTn>
                                        <p:tgtEl>
                                          <p:spTgt spid="183"/>
                                        </p:tgtEl>
                                        <p:attrNameLst>
                                          <p:attrName>style.visibility</p:attrName>
                                        </p:attrNameLst>
                                      </p:cBhvr>
                                      <p:to>
                                        <p:strVal val="visible"/>
                                      </p:to>
                                    </p:set>
                                    <p:animEffect transition="in" filter="fade">
                                      <p:cBhvr>
                                        <p:cTn id="280" dur="2000"/>
                                        <p:tgtEl>
                                          <p:spTgt spid="183"/>
                                        </p:tgtEl>
                                      </p:cBhvr>
                                    </p:animEffect>
                                  </p:childTnLst>
                                </p:cTn>
                              </p:par>
                              <p:par>
                                <p:cTn id="281" presetID="10" presetClass="entr" presetSubtype="0" fill="hold" grpId="0" nodeType="withEffect">
                                  <p:stCondLst>
                                    <p:cond delay="0"/>
                                  </p:stCondLst>
                                  <p:childTnLst>
                                    <p:set>
                                      <p:cBhvr>
                                        <p:cTn id="282" dur="1" fill="hold">
                                          <p:stCondLst>
                                            <p:cond delay="0"/>
                                          </p:stCondLst>
                                        </p:cTn>
                                        <p:tgtEl>
                                          <p:spTgt spid="184"/>
                                        </p:tgtEl>
                                        <p:attrNameLst>
                                          <p:attrName>style.visibility</p:attrName>
                                        </p:attrNameLst>
                                      </p:cBhvr>
                                      <p:to>
                                        <p:strVal val="visible"/>
                                      </p:to>
                                    </p:set>
                                    <p:animEffect transition="in" filter="fade">
                                      <p:cBhvr>
                                        <p:cTn id="283" dur="2000"/>
                                        <p:tgtEl>
                                          <p:spTgt spid="184"/>
                                        </p:tgtEl>
                                      </p:cBhvr>
                                    </p:animEffect>
                                  </p:childTnLst>
                                </p:cTn>
                              </p:par>
                            </p:childTnLst>
                          </p:cTn>
                        </p:par>
                      </p:childTnLst>
                    </p:cTn>
                  </p:par>
                  <p:par>
                    <p:cTn id="284" fill="hold">
                      <p:stCondLst>
                        <p:cond delay="indefinite"/>
                      </p:stCondLst>
                      <p:childTnLst>
                        <p:par>
                          <p:cTn id="285" fill="hold">
                            <p:stCondLst>
                              <p:cond delay="0"/>
                            </p:stCondLst>
                            <p:childTnLst>
                              <p:par>
                                <p:cTn id="286" presetID="49" presetClass="entr" presetSubtype="0" decel="100000" fill="hold" grpId="0" nodeType="clickEffect">
                                  <p:stCondLst>
                                    <p:cond delay="0"/>
                                  </p:stCondLst>
                                  <p:childTnLst>
                                    <p:set>
                                      <p:cBhvr>
                                        <p:cTn id="287" dur="1" fill="hold">
                                          <p:stCondLst>
                                            <p:cond delay="0"/>
                                          </p:stCondLst>
                                        </p:cTn>
                                        <p:tgtEl>
                                          <p:spTgt spid="5"/>
                                        </p:tgtEl>
                                        <p:attrNameLst>
                                          <p:attrName>style.visibility</p:attrName>
                                        </p:attrNameLst>
                                      </p:cBhvr>
                                      <p:to>
                                        <p:strVal val="visible"/>
                                      </p:to>
                                    </p:set>
                                    <p:anim calcmode="lin" valueType="num">
                                      <p:cBhvr>
                                        <p:cTn id="288" dur="500" fill="hold"/>
                                        <p:tgtEl>
                                          <p:spTgt spid="5"/>
                                        </p:tgtEl>
                                        <p:attrNameLst>
                                          <p:attrName>ppt_w</p:attrName>
                                        </p:attrNameLst>
                                      </p:cBhvr>
                                      <p:tavLst>
                                        <p:tav tm="0">
                                          <p:val>
                                            <p:fltVal val="0"/>
                                          </p:val>
                                        </p:tav>
                                        <p:tav tm="100000">
                                          <p:val>
                                            <p:strVal val="#ppt_w"/>
                                          </p:val>
                                        </p:tav>
                                      </p:tavLst>
                                    </p:anim>
                                    <p:anim calcmode="lin" valueType="num">
                                      <p:cBhvr>
                                        <p:cTn id="289" dur="500" fill="hold"/>
                                        <p:tgtEl>
                                          <p:spTgt spid="5"/>
                                        </p:tgtEl>
                                        <p:attrNameLst>
                                          <p:attrName>ppt_h</p:attrName>
                                        </p:attrNameLst>
                                      </p:cBhvr>
                                      <p:tavLst>
                                        <p:tav tm="0">
                                          <p:val>
                                            <p:fltVal val="0"/>
                                          </p:val>
                                        </p:tav>
                                        <p:tav tm="100000">
                                          <p:val>
                                            <p:strVal val="#ppt_h"/>
                                          </p:val>
                                        </p:tav>
                                      </p:tavLst>
                                    </p:anim>
                                    <p:anim calcmode="lin" valueType="num">
                                      <p:cBhvr>
                                        <p:cTn id="290" dur="500" fill="hold"/>
                                        <p:tgtEl>
                                          <p:spTgt spid="5"/>
                                        </p:tgtEl>
                                        <p:attrNameLst>
                                          <p:attrName>style.rotation</p:attrName>
                                        </p:attrNameLst>
                                      </p:cBhvr>
                                      <p:tavLst>
                                        <p:tav tm="0">
                                          <p:val>
                                            <p:fltVal val="360"/>
                                          </p:val>
                                        </p:tav>
                                        <p:tav tm="100000">
                                          <p:val>
                                            <p:fltVal val="0"/>
                                          </p:val>
                                        </p:tav>
                                      </p:tavLst>
                                    </p:anim>
                                    <p:animEffect transition="in" filter="fade">
                                      <p:cBhvr>
                                        <p:cTn id="29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1" grpId="1"/>
      <p:bldP spid="26" grpId="0" animBg="1"/>
      <p:bldP spid="26" grpId="1" animBg="1"/>
      <p:bldP spid="26" grpId="2"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8" grpId="0"/>
      <p:bldP spid="38" grpId="1"/>
      <p:bldP spid="39" grpId="0" animBg="1"/>
      <p:bldP spid="39" grpId="1" animBg="1"/>
      <p:bldP spid="40" grpId="0"/>
      <p:bldP spid="40" grpId="1"/>
      <p:bldP spid="41" grpId="0"/>
      <p:bldP spid="41" grpId="1"/>
      <p:bldP spid="42" grpId="0"/>
      <p:bldP spid="42" grpId="1"/>
      <p:bldP spid="57" grpId="0"/>
      <p:bldP spid="57" grpId="1"/>
      <p:bldP spid="80" grpId="0"/>
      <p:bldP spid="80" grpId="1"/>
      <p:bldP spid="137" grpId="0"/>
      <p:bldP spid="152" grpId="1"/>
      <p:bldP spid="153" grpId="1"/>
      <p:bldP spid="18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MuStations"/>
          <p:cNvPicPr>
            <a:picLocks noChangeAspect="1" noChangeArrowheads="1"/>
          </p:cNvPicPr>
          <p:nvPr/>
        </p:nvPicPr>
        <p:blipFill>
          <a:blip r:embed="rId3"/>
          <a:srcRect/>
          <a:stretch>
            <a:fillRect/>
          </a:stretch>
        </p:blipFill>
        <p:spPr bwMode="auto">
          <a:xfrm>
            <a:off x="242445" y="1585820"/>
            <a:ext cx="3194050" cy="3554413"/>
          </a:xfrm>
          <a:prstGeom prst="rect">
            <a:avLst/>
          </a:prstGeom>
          <a:noFill/>
          <a:ln w="9525">
            <a:noFill/>
            <a:miter lim="800000"/>
            <a:headEnd/>
            <a:tailEnd/>
          </a:ln>
        </p:spPr>
      </p:pic>
      <p:sp>
        <p:nvSpPr>
          <p:cNvPr id="16385" name="Rectangle 1"/>
          <p:cNvSpPr>
            <a:spLocks noGrp="1" noChangeArrowheads="1"/>
          </p:cNvSpPr>
          <p:nvPr>
            <p:ph type="title"/>
          </p:nvPr>
        </p:nvSpPr>
        <p:spPr>
          <a:xfrm>
            <a:off x="671040" y="0"/>
            <a:ext cx="7807680" cy="1146360"/>
          </a:xfrm>
          <a:ln/>
        </p:spPr>
        <p:txBody>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fr-FR" dirty="0" smtClean="0"/>
              <a:t>Les chambres à muons</a:t>
            </a:r>
            <a:endParaRPr lang="fr-FR" dirty="0"/>
          </a:p>
        </p:txBody>
      </p:sp>
      <p:sp>
        <p:nvSpPr>
          <p:cNvPr id="16388" name="Text Box 4"/>
          <p:cNvSpPr txBox="1">
            <a:spLocks noChangeArrowheads="1"/>
          </p:cNvSpPr>
          <p:nvPr/>
        </p:nvSpPr>
        <p:spPr bwMode="auto">
          <a:xfrm>
            <a:off x="3075226" y="4237170"/>
            <a:ext cx="5953324" cy="1622639"/>
          </a:xfrm>
          <a:prstGeom prst="rect">
            <a:avLst/>
          </a:prstGeom>
          <a:noFill/>
          <a:ln w="9525">
            <a:noFill/>
            <a:miter lim="800000"/>
            <a:headEnd/>
            <a:tailEnd/>
          </a:ln>
          <a:effectLst/>
        </p:spPr>
        <p:txBody>
          <a:bodyPr wrap="none" lIns="82945" tIns="41473" rIns="82945" bIns="41473">
            <a:prstTxWarp prst="textNoShape">
              <a:avLst/>
            </a:prstTxWarp>
            <a:spAutoFit/>
          </a:bodyPr>
          <a:lstStyle/>
          <a:p>
            <a:pPr>
              <a:buFontTx/>
              <a:buChar char="-"/>
            </a:pPr>
            <a:r>
              <a:rPr lang="fr-FR" sz="2000" b="1" dirty="0" smtClean="0">
                <a:solidFill>
                  <a:srgbClr val="000099"/>
                </a:solidFill>
                <a:latin typeface="Tahoma"/>
                <a:cs typeface="Tahoma"/>
              </a:rPr>
              <a:t> Interagit très peu : </a:t>
            </a:r>
          </a:p>
          <a:p>
            <a:pPr lvl="2"/>
            <a:r>
              <a:rPr lang="fr-FR" sz="2000" b="1" dirty="0" smtClean="0">
                <a:solidFill>
                  <a:srgbClr val="000099"/>
                </a:solidFill>
                <a:latin typeface="Tahoma"/>
                <a:cs typeface="Tahoma"/>
              </a:rPr>
              <a:t>Discret dans les calorimètres</a:t>
            </a:r>
          </a:p>
          <a:p>
            <a:pPr lvl="2"/>
            <a:endParaRPr lang="fr-FR" sz="2000" b="1" dirty="0" smtClean="0">
              <a:solidFill>
                <a:srgbClr val="000099"/>
              </a:solidFill>
              <a:latin typeface="Tahoma"/>
              <a:cs typeface="Tahoma"/>
            </a:endParaRPr>
          </a:p>
          <a:p>
            <a:pPr>
              <a:buFontTx/>
              <a:buChar char="-"/>
            </a:pPr>
            <a:r>
              <a:rPr lang="fr-FR" sz="2000" b="1" dirty="0" smtClean="0">
                <a:solidFill>
                  <a:srgbClr val="000099"/>
                </a:solidFill>
                <a:latin typeface="Tahoma"/>
                <a:cs typeface="Tahoma"/>
              </a:rPr>
              <a:t> Particule chargée </a:t>
            </a:r>
          </a:p>
          <a:p>
            <a:pPr lvl="2"/>
            <a:r>
              <a:rPr lang="fr-FR" sz="2000" b="1" dirty="0" smtClean="0">
                <a:solidFill>
                  <a:srgbClr val="000099"/>
                </a:solidFill>
                <a:latin typeface="Tahoma"/>
                <a:cs typeface="Tahoma"/>
              </a:rPr>
              <a:t>Traces visibles dans le </a:t>
            </a:r>
            <a:r>
              <a:rPr lang="fr-FR" sz="2000" b="1" dirty="0" err="1" smtClean="0">
                <a:solidFill>
                  <a:srgbClr val="000099"/>
                </a:solidFill>
                <a:latin typeface="Tahoma"/>
                <a:cs typeface="Tahoma"/>
              </a:rPr>
              <a:t>trajectographe</a:t>
            </a:r>
            <a:endParaRPr lang="fr-FR" sz="2000" b="1" dirty="0">
              <a:solidFill>
                <a:srgbClr val="000099"/>
              </a:solidFill>
              <a:latin typeface="Tahoma"/>
              <a:cs typeface="Tahoma"/>
            </a:endParaRPr>
          </a:p>
        </p:txBody>
      </p:sp>
      <p:sp>
        <p:nvSpPr>
          <p:cNvPr id="16389" name="Text Box 5"/>
          <p:cNvSpPr txBox="1">
            <a:spLocks noChangeArrowheads="1"/>
          </p:cNvSpPr>
          <p:nvPr/>
        </p:nvSpPr>
        <p:spPr bwMode="auto">
          <a:xfrm>
            <a:off x="3602491" y="2699771"/>
            <a:ext cx="5072505" cy="1007086"/>
          </a:xfrm>
          <a:prstGeom prst="rect">
            <a:avLst/>
          </a:prstGeom>
          <a:noFill/>
          <a:ln w="9525">
            <a:noFill/>
            <a:miter lim="800000"/>
            <a:headEnd/>
            <a:tailEnd/>
          </a:ln>
          <a:effectLst/>
        </p:spPr>
        <p:txBody>
          <a:bodyPr wrap="square" lIns="82945" tIns="41473" rIns="82945" bIns="41473">
            <a:prstTxWarp prst="textNoShape">
              <a:avLst/>
            </a:prstTxWarp>
            <a:spAutoFit/>
          </a:bodyPr>
          <a:lstStyle/>
          <a:p>
            <a:r>
              <a:rPr lang="fr-FR" sz="2000" b="1" dirty="0" smtClean="0">
                <a:solidFill>
                  <a:srgbClr val="000099"/>
                </a:solidFill>
                <a:latin typeface="Tahoma"/>
                <a:cs typeface="Tahoma"/>
              </a:rPr>
              <a:t>Grand (gros) frère de l’électron</a:t>
            </a:r>
          </a:p>
          <a:p>
            <a:r>
              <a:rPr lang="fr-FR" sz="2000" b="1" dirty="0" smtClean="0">
                <a:solidFill>
                  <a:srgbClr val="000099"/>
                </a:solidFill>
                <a:latin typeface="Tahoma"/>
                <a:cs typeface="Tahoma"/>
              </a:rPr>
              <a:t>Temps de vie = 2ms, mais plus que suffisant pour traverser le détecteur!</a:t>
            </a:r>
            <a:endParaRPr lang="fr-FR" sz="2000" b="1" dirty="0">
              <a:solidFill>
                <a:srgbClr val="000099"/>
              </a:solidFill>
              <a:latin typeface="Tahoma"/>
              <a:cs typeface="Tahoma"/>
            </a:endParaRPr>
          </a:p>
        </p:txBody>
      </p:sp>
      <p:sp>
        <p:nvSpPr>
          <p:cNvPr id="7" name="TextBox 6"/>
          <p:cNvSpPr txBox="1"/>
          <p:nvPr/>
        </p:nvSpPr>
        <p:spPr>
          <a:xfrm>
            <a:off x="3594993" y="1235815"/>
            <a:ext cx="5160818" cy="1323439"/>
          </a:xfrm>
          <a:prstGeom prst="rect">
            <a:avLst/>
          </a:prstGeom>
          <a:noFill/>
        </p:spPr>
        <p:txBody>
          <a:bodyPr wrap="square" rtlCol="0">
            <a:spAutoFit/>
          </a:bodyPr>
          <a:lstStyle/>
          <a:p>
            <a:r>
              <a:rPr lang="fr-FR" sz="2000" b="1" dirty="0" smtClean="0">
                <a:solidFill>
                  <a:srgbClr val="000099"/>
                </a:solidFill>
                <a:latin typeface="Tahoma"/>
                <a:cs typeface="Tahoma"/>
              </a:rPr>
              <a:t>La dernière couche de détection est faite pour observer les particules résiduelles :</a:t>
            </a:r>
          </a:p>
          <a:p>
            <a:r>
              <a:rPr lang="fr-FR" sz="2000" b="1" dirty="0" smtClean="0">
                <a:solidFill>
                  <a:srgbClr val="000099"/>
                </a:solidFill>
                <a:latin typeface="Tahoma"/>
                <a:cs typeface="Tahoma"/>
              </a:rPr>
              <a:t>Seul le muon peut les atteindre. </a:t>
            </a:r>
            <a:endParaRPr lang="fr-FR" sz="2000" b="1" dirty="0">
              <a:solidFill>
                <a:srgbClr val="000099"/>
              </a:solidFill>
              <a:latin typeface="Tahoma"/>
              <a:cs typeface="Tahoma"/>
            </a:endParaRPr>
          </a:p>
        </p:txBody>
      </p:sp>
      <p:sp>
        <p:nvSpPr>
          <p:cNvPr id="4" name="Slide Number Placeholder 3"/>
          <p:cNvSpPr>
            <a:spLocks noGrp="1"/>
          </p:cNvSpPr>
          <p:nvPr>
            <p:ph type="sldNum" sz="quarter" idx="12"/>
          </p:nvPr>
        </p:nvSpPr>
        <p:spPr/>
        <p:txBody>
          <a:bodyPr/>
          <a:lstStyle/>
          <a:p>
            <a:fld id="{D752DBC4-3753-084B-A85A-391A694AE64B}" type="slidenum">
              <a:rPr lang="en-US" smtClean="0"/>
              <a:pPr/>
              <a:t>40</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p:cNvPicPr>
            <a:picLocks noChangeAspect="1" noChangeArrowheads="1"/>
          </p:cNvPicPr>
          <p:nvPr/>
        </p:nvPicPr>
        <p:blipFill>
          <a:blip r:embed="rId3"/>
          <a:srcRect/>
          <a:stretch>
            <a:fillRect/>
          </a:stretch>
        </p:blipFill>
        <p:spPr bwMode="auto">
          <a:xfrm>
            <a:off x="5163470" y="1157118"/>
            <a:ext cx="3491450" cy="2095090"/>
          </a:xfrm>
          <a:prstGeom prst="rect">
            <a:avLst/>
          </a:prstGeom>
          <a:noFill/>
          <a:ln w="9525">
            <a:noFill/>
            <a:miter lim="800000"/>
            <a:headEnd/>
            <a:tailEnd/>
          </a:ln>
          <a:effectLst/>
        </p:spPr>
      </p:pic>
      <p:sp>
        <p:nvSpPr>
          <p:cNvPr id="13313" name="Rectangle 1"/>
          <p:cNvSpPr>
            <a:spLocks noGrp="1" noChangeArrowheads="1"/>
          </p:cNvSpPr>
          <p:nvPr>
            <p:ph type="title"/>
          </p:nvPr>
        </p:nvSpPr>
        <p:spPr>
          <a:xfrm>
            <a:off x="671040" y="0"/>
            <a:ext cx="7807680" cy="1244291"/>
          </a:xfrm>
          <a:ln/>
        </p:spPr>
        <p:txBody>
          <a:bodyPr>
            <a:normAutofit fontScale="90000"/>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fr-FR" dirty="0" smtClean="0"/>
              <a:t>Mesures “indirectes” :</a:t>
            </a:r>
            <a:br>
              <a:rPr lang="fr-FR" dirty="0" smtClean="0"/>
            </a:br>
            <a:r>
              <a:rPr lang="fr-FR" dirty="0" smtClean="0"/>
              <a:t>deviner l'invisible</a:t>
            </a:r>
            <a:endParaRPr lang="fr-FR" dirty="0"/>
          </a:p>
        </p:txBody>
      </p:sp>
      <p:sp>
        <p:nvSpPr>
          <p:cNvPr id="13314" name="Text Box 2"/>
          <p:cNvSpPr txBox="1">
            <a:spLocks noChangeArrowheads="1"/>
          </p:cNvSpPr>
          <p:nvPr/>
        </p:nvSpPr>
        <p:spPr bwMode="auto">
          <a:xfrm>
            <a:off x="344160" y="1754546"/>
            <a:ext cx="4329830" cy="2308324"/>
          </a:xfrm>
          <a:prstGeom prst="rect">
            <a:avLst/>
          </a:prstGeom>
          <a:noFill/>
          <a:ln w="9525">
            <a:noFill/>
            <a:miter lim="800000"/>
            <a:headEnd/>
            <a:tailEnd/>
          </a:ln>
        </p:spPr>
        <p:txBody>
          <a:bodyPr wrap="none" lIns="0" tIns="0" rIns="0" bIns="0">
            <a:prstTxWarp prst="textNoShape">
              <a:avLst/>
            </a:prstTxWarp>
            <a:spAutoFit/>
          </a:bodyPr>
          <a:lstStyle/>
          <a:p>
            <a:pPr>
              <a:buClr>
                <a:srgbClr val="000000"/>
              </a:buClr>
              <a:buSzPct val="45000"/>
              <a:tabLst>
                <a:tab pos="656650" algn="l"/>
                <a:tab pos="1313299" algn="l"/>
                <a:tab pos="1969949" algn="l"/>
                <a:tab pos="2626599" algn="l"/>
                <a:tab pos="3283248" algn="l"/>
              </a:tabLst>
            </a:pPr>
            <a:r>
              <a:rPr lang="fr-FR" sz="2500" b="1" dirty="0" smtClean="0">
                <a:solidFill>
                  <a:srgbClr val="000099"/>
                </a:solidFill>
                <a:latin typeface="Tahoma"/>
                <a:cs typeface="Tahoma"/>
              </a:rPr>
              <a:t>1) les particules instables :</a:t>
            </a:r>
          </a:p>
          <a:p>
            <a:pPr>
              <a:buClr>
                <a:srgbClr val="000000"/>
              </a:buClr>
              <a:buSzPct val="45000"/>
              <a:tabLst>
                <a:tab pos="656650" algn="l"/>
                <a:tab pos="1313299" algn="l"/>
                <a:tab pos="1969949" algn="l"/>
                <a:tab pos="2626599" algn="l"/>
                <a:tab pos="3283248" algn="l"/>
              </a:tabLst>
            </a:pPr>
            <a:endParaRPr lang="fr-FR" sz="2500" b="1" dirty="0" smtClean="0">
              <a:solidFill>
                <a:srgbClr val="000099"/>
              </a:solidFill>
              <a:latin typeface="Tahoma"/>
              <a:cs typeface="Tahoma"/>
            </a:endParaRPr>
          </a:p>
          <a:p>
            <a:pPr>
              <a:buClr>
                <a:srgbClr val="000000"/>
              </a:buClr>
              <a:buSzPct val="45000"/>
              <a:tabLst>
                <a:tab pos="656650" algn="l"/>
                <a:tab pos="1313299" algn="l"/>
                <a:tab pos="1969949" algn="l"/>
                <a:tab pos="2626599" algn="l"/>
                <a:tab pos="3283248" algn="l"/>
              </a:tabLst>
            </a:pPr>
            <a:endParaRPr lang="fr-FR" sz="2500" b="1" dirty="0" smtClean="0">
              <a:solidFill>
                <a:srgbClr val="000099"/>
              </a:solidFill>
              <a:latin typeface="Tahoma"/>
              <a:cs typeface="Tahoma"/>
            </a:endParaRPr>
          </a:p>
          <a:p>
            <a:pPr>
              <a:buClr>
                <a:srgbClr val="000000"/>
              </a:buClr>
              <a:buSzPct val="45000"/>
              <a:tabLst>
                <a:tab pos="656650" algn="l"/>
                <a:tab pos="1313299" algn="l"/>
                <a:tab pos="1969949" algn="l"/>
                <a:tab pos="2626599" algn="l"/>
                <a:tab pos="3283248" algn="l"/>
              </a:tabLst>
            </a:pPr>
            <a:endParaRPr lang="fr-FR" sz="2500" b="1" dirty="0" smtClean="0">
              <a:solidFill>
                <a:srgbClr val="000099"/>
              </a:solidFill>
              <a:latin typeface="Tahoma"/>
              <a:cs typeface="Tahoma"/>
            </a:endParaRPr>
          </a:p>
          <a:p>
            <a:pPr>
              <a:buClr>
                <a:srgbClr val="000000"/>
              </a:buClr>
              <a:buSzPct val="45000"/>
              <a:tabLst>
                <a:tab pos="656650" algn="l"/>
                <a:tab pos="1313299" algn="l"/>
                <a:tab pos="1969949" algn="l"/>
                <a:tab pos="2626599" algn="l"/>
                <a:tab pos="3283248" algn="l"/>
              </a:tabLst>
            </a:pPr>
            <a:endParaRPr lang="fr-FR" sz="2500" b="1" dirty="0" smtClean="0">
              <a:solidFill>
                <a:srgbClr val="000099"/>
              </a:solidFill>
              <a:latin typeface="Tahoma"/>
              <a:cs typeface="Tahoma"/>
            </a:endParaRPr>
          </a:p>
          <a:p>
            <a:pPr>
              <a:buClr>
                <a:srgbClr val="000000"/>
              </a:buClr>
              <a:buSzPct val="45000"/>
              <a:tabLst>
                <a:tab pos="656650" algn="l"/>
                <a:tab pos="1313299" algn="l"/>
                <a:tab pos="1969949" algn="l"/>
                <a:tab pos="2626599" algn="l"/>
                <a:tab pos="3283248" algn="l"/>
              </a:tabLst>
            </a:pPr>
            <a:r>
              <a:rPr lang="fr-FR" sz="2500" b="1" dirty="0" smtClean="0">
                <a:solidFill>
                  <a:srgbClr val="000099"/>
                </a:solidFill>
                <a:latin typeface="Tahoma"/>
                <a:cs typeface="Tahoma"/>
              </a:rPr>
              <a:t>2) les invisibles :  </a:t>
            </a:r>
            <a:endParaRPr lang="fr-FR" sz="2500" b="1" dirty="0">
              <a:solidFill>
                <a:srgbClr val="000099"/>
              </a:solidFill>
              <a:latin typeface="Tahoma"/>
              <a:cs typeface="Tahoma"/>
            </a:endParaRPr>
          </a:p>
        </p:txBody>
      </p:sp>
      <p:sp>
        <p:nvSpPr>
          <p:cNvPr id="13317" name="Text Box 5"/>
          <p:cNvSpPr txBox="1">
            <a:spLocks noChangeArrowheads="1"/>
          </p:cNvSpPr>
          <p:nvPr/>
        </p:nvSpPr>
        <p:spPr bwMode="auto">
          <a:xfrm>
            <a:off x="138240" y="4231467"/>
            <a:ext cx="4631930" cy="2576746"/>
          </a:xfrm>
          <a:prstGeom prst="rect">
            <a:avLst/>
          </a:prstGeom>
          <a:noFill/>
          <a:ln w="9525">
            <a:noFill/>
            <a:miter lim="800000"/>
            <a:headEnd/>
            <a:tailEnd/>
          </a:ln>
          <a:effectLst/>
        </p:spPr>
        <p:txBody>
          <a:bodyPr wrap="square" lIns="82945" tIns="41473" rIns="82945" bIns="41473">
            <a:prstTxWarp prst="textNoShape">
              <a:avLst/>
            </a:prstTxWarp>
            <a:spAutoFit/>
          </a:bodyPr>
          <a:lstStyle/>
          <a:p>
            <a:r>
              <a:rPr lang="fr-FR" b="1" dirty="0" smtClean="0">
                <a:solidFill>
                  <a:srgbClr val="000099"/>
                </a:solidFill>
                <a:latin typeface="Tahoma"/>
                <a:cs typeface="Tahoma"/>
              </a:rPr>
              <a:t>Comment « voir » un neutrino (particule invisible) ? </a:t>
            </a:r>
          </a:p>
          <a:p>
            <a:endParaRPr lang="fr-FR" b="1" dirty="0" smtClean="0">
              <a:solidFill>
                <a:srgbClr val="000099"/>
              </a:solidFill>
              <a:latin typeface="Tahoma"/>
              <a:cs typeface="Tahoma"/>
            </a:endParaRPr>
          </a:p>
          <a:p>
            <a:r>
              <a:rPr lang="fr-FR" b="1" dirty="0" smtClean="0">
                <a:solidFill>
                  <a:srgbClr val="000099"/>
                </a:solidFill>
                <a:latin typeface="Tahoma"/>
                <a:cs typeface="Tahoma"/>
              </a:rPr>
              <a:t>par la conservation de l’impulsion totale ! On somme ce que l’on voit dans le détecteur et ca doit être égale a ce que l’on avait au départ…</a:t>
            </a:r>
          </a:p>
          <a:p>
            <a:r>
              <a:rPr lang="fr-FR" b="1" dirty="0" smtClean="0">
                <a:solidFill>
                  <a:srgbClr val="000099"/>
                </a:solidFill>
                <a:latin typeface="Tahoma"/>
                <a:cs typeface="Tahoma"/>
              </a:rPr>
              <a:t>(Rien ne se perd, rien ne se crée, tout se transforme)</a:t>
            </a:r>
            <a:endParaRPr lang="fr-FR" b="1" dirty="0">
              <a:solidFill>
                <a:srgbClr val="000099"/>
              </a:solidFill>
              <a:latin typeface="Tahoma"/>
              <a:cs typeface="Tahoma"/>
            </a:endParaRPr>
          </a:p>
        </p:txBody>
      </p:sp>
      <p:pic>
        <p:nvPicPr>
          <p:cNvPr id="8" name="Picture 7"/>
          <p:cNvPicPr>
            <a:picLocks noChangeAspect="1"/>
          </p:cNvPicPr>
          <p:nvPr/>
        </p:nvPicPr>
        <p:blipFill>
          <a:blip r:embed="rId4"/>
          <a:stretch>
            <a:fillRect/>
          </a:stretch>
        </p:blipFill>
        <p:spPr>
          <a:xfrm>
            <a:off x="4780867" y="3252208"/>
            <a:ext cx="4363133" cy="3524593"/>
          </a:xfrm>
          <a:prstGeom prst="rect">
            <a:avLst/>
          </a:prstGeom>
        </p:spPr>
      </p:pic>
      <p:sp>
        <p:nvSpPr>
          <p:cNvPr id="4" name="Slide Number Placeholder 3"/>
          <p:cNvSpPr>
            <a:spLocks noGrp="1"/>
          </p:cNvSpPr>
          <p:nvPr>
            <p:ph type="sldNum" sz="quarter" idx="12"/>
          </p:nvPr>
        </p:nvSpPr>
        <p:spPr/>
        <p:txBody>
          <a:bodyPr/>
          <a:lstStyle/>
          <a:p>
            <a:fld id="{D752DBC4-3753-084B-A85A-391A694AE64B}" type="slidenum">
              <a:rPr lang="en-US" smtClean="0"/>
              <a:pPr/>
              <a:t>41</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fr-FR" dirty="0" smtClean="0"/>
              <a:t>Résumé !</a:t>
            </a:r>
            <a:endParaRPr lang="fr-FR" dirty="0"/>
          </a:p>
        </p:txBody>
      </p:sp>
      <p:graphicFrame>
        <p:nvGraphicFramePr>
          <p:cNvPr id="70658" name="Object 2"/>
          <p:cNvGraphicFramePr>
            <a:graphicFrameLocks noChangeAspect="1"/>
          </p:cNvGraphicFramePr>
          <p:nvPr/>
        </p:nvGraphicFramePr>
        <p:xfrm>
          <a:off x="-46188" y="1196143"/>
          <a:ext cx="9220606" cy="4702462"/>
        </p:xfrm>
        <a:graphic>
          <a:graphicData uri="http://schemas.openxmlformats.org/presentationml/2006/ole">
            <mc:AlternateContent xmlns:mc="http://schemas.openxmlformats.org/markup-compatibility/2006">
              <mc:Choice xmlns:v="urn:schemas-microsoft-com:vml" Requires="v">
                <p:oleObj spid="_x0000_s70703" name="Photo Editor Photo" r:id="rId3" imgW="9450119" imgH="4819048" progId="">
                  <p:embed/>
                </p:oleObj>
              </mc:Choice>
              <mc:Fallback>
                <p:oleObj name="Photo Editor Photo" r:id="rId3" imgW="9450119" imgH="4819048"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88" y="1196143"/>
                        <a:ext cx="9220606" cy="47024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Oval 3"/>
          <p:cNvSpPr/>
          <p:nvPr/>
        </p:nvSpPr>
        <p:spPr>
          <a:xfrm rot="19981355">
            <a:off x="949631" y="2961910"/>
            <a:ext cx="1658276" cy="208443"/>
          </a:xfrm>
          <a:prstGeom prst="ellipse">
            <a:avLst/>
          </a:prstGeom>
          <a:noFill/>
          <a:ln w="19050" cap="flat" cmpd="sng" algn="ctr">
            <a:solidFill>
              <a:srgbClr val="00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12885" y="924410"/>
            <a:ext cx="2302164" cy="1754327"/>
          </a:xfrm>
          <a:prstGeom prst="rect">
            <a:avLst/>
          </a:prstGeom>
          <a:noFill/>
        </p:spPr>
        <p:txBody>
          <a:bodyPr wrap="square" rtlCol="0">
            <a:spAutoFit/>
          </a:bodyPr>
          <a:lstStyle/>
          <a:p>
            <a:r>
              <a:rPr lang="fr-FR" b="1" dirty="0" smtClean="0">
                <a:solidFill>
                  <a:srgbClr val="0000FF"/>
                </a:solidFill>
              </a:rPr>
              <a:t>Pas de traces dans le </a:t>
            </a:r>
            <a:r>
              <a:rPr lang="fr-FR" b="1" dirty="0" err="1" smtClean="0">
                <a:solidFill>
                  <a:srgbClr val="0000FF"/>
                </a:solidFill>
              </a:rPr>
              <a:t>trajectographe</a:t>
            </a:r>
            <a:r>
              <a:rPr lang="fr-FR" b="1" dirty="0" smtClean="0">
                <a:solidFill>
                  <a:srgbClr val="0000FF"/>
                </a:solidFill>
              </a:rPr>
              <a:t>, arrêt de la particule dans le calorimètre électromagnétique…</a:t>
            </a:r>
          </a:p>
          <a:p>
            <a:endParaRPr lang="fr-FR" b="1" dirty="0" smtClean="0">
              <a:solidFill>
                <a:srgbClr val="0000FF"/>
              </a:solidFill>
            </a:endParaRPr>
          </a:p>
        </p:txBody>
      </p:sp>
      <p:sp>
        <p:nvSpPr>
          <p:cNvPr id="6" name="Rectangle 5"/>
          <p:cNvSpPr/>
          <p:nvPr/>
        </p:nvSpPr>
        <p:spPr>
          <a:xfrm>
            <a:off x="1315901" y="2251572"/>
            <a:ext cx="1179793" cy="369332"/>
          </a:xfrm>
          <a:prstGeom prst="rect">
            <a:avLst/>
          </a:prstGeom>
        </p:spPr>
        <p:txBody>
          <a:bodyPr wrap="none">
            <a:spAutoFit/>
          </a:bodyPr>
          <a:lstStyle/>
          <a:p>
            <a:r>
              <a:rPr lang="fr-FR" b="1" smtClean="0">
                <a:solidFill>
                  <a:srgbClr val="0000FF"/>
                </a:solidFill>
                <a:sym typeface="Wingdings"/>
              </a:rPr>
              <a:t> Photon</a:t>
            </a:r>
            <a:r>
              <a:rPr lang="fr-FR" b="1" smtClean="0">
                <a:solidFill>
                  <a:srgbClr val="0000FF"/>
                </a:solidFill>
              </a:rPr>
              <a:t> </a:t>
            </a:r>
            <a:endParaRPr lang="fr-FR" b="1">
              <a:solidFill>
                <a:srgbClr val="0000FF"/>
              </a:solidFill>
            </a:endParaRPr>
          </a:p>
        </p:txBody>
      </p:sp>
      <p:sp>
        <p:nvSpPr>
          <p:cNvPr id="7" name="Oval 6"/>
          <p:cNvSpPr/>
          <p:nvPr/>
        </p:nvSpPr>
        <p:spPr>
          <a:xfrm rot="1018706">
            <a:off x="1018379" y="3479917"/>
            <a:ext cx="1607893" cy="377693"/>
          </a:xfrm>
          <a:prstGeom prst="ellipse">
            <a:avLst/>
          </a:prstGeom>
          <a:noFill/>
          <a:ln w="190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148739" y="4895264"/>
            <a:ext cx="2302164" cy="1754327"/>
          </a:xfrm>
          <a:prstGeom prst="rect">
            <a:avLst/>
          </a:prstGeom>
          <a:noFill/>
        </p:spPr>
        <p:txBody>
          <a:bodyPr wrap="square" rtlCol="0">
            <a:spAutoFit/>
          </a:bodyPr>
          <a:lstStyle/>
          <a:p>
            <a:r>
              <a:rPr lang="fr-FR" b="1" dirty="0" smtClean="0">
                <a:solidFill>
                  <a:srgbClr val="FF0000"/>
                </a:solidFill>
              </a:rPr>
              <a:t>Traces dans le </a:t>
            </a:r>
            <a:r>
              <a:rPr lang="fr-FR" b="1" dirty="0" err="1" smtClean="0">
                <a:solidFill>
                  <a:srgbClr val="FF0000"/>
                </a:solidFill>
              </a:rPr>
              <a:t>trajectographe</a:t>
            </a:r>
            <a:r>
              <a:rPr lang="fr-FR" b="1" dirty="0" smtClean="0">
                <a:solidFill>
                  <a:srgbClr val="FF0000"/>
                </a:solidFill>
              </a:rPr>
              <a:t>, arrêt de la particule dans le calorimètre électromagnétique…</a:t>
            </a:r>
          </a:p>
          <a:p>
            <a:endParaRPr lang="fr-FR" b="1" dirty="0" smtClean="0">
              <a:solidFill>
                <a:srgbClr val="FF0000"/>
              </a:solidFill>
            </a:endParaRPr>
          </a:p>
        </p:txBody>
      </p:sp>
      <p:sp>
        <p:nvSpPr>
          <p:cNvPr id="9" name="Rectangle 8"/>
          <p:cNvSpPr/>
          <p:nvPr/>
        </p:nvSpPr>
        <p:spPr>
          <a:xfrm>
            <a:off x="1148739" y="4295032"/>
            <a:ext cx="1272554" cy="369332"/>
          </a:xfrm>
          <a:prstGeom prst="rect">
            <a:avLst/>
          </a:prstGeom>
        </p:spPr>
        <p:txBody>
          <a:bodyPr wrap="none">
            <a:spAutoFit/>
          </a:bodyPr>
          <a:lstStyle/>
          <a:p>
            <a:r>
              <a:rPr lang="fr-FR" b="1" smtClean="0">
                <a:solidFill>
                  <a:srgbClr val="FF0000"/>
                </a:solidFill>
                <a:sym typeface="Wingdings"/>
              </a:rPr>
              <a:t> Electron</a:t>
            </a:r>
            <a:r>
              <a:rPr lang="fr-FR" b="1" smtClean="0">
                <a:solidFill>
                  <a:srgbClr val="FF0000"/>
                </a:solidFill>
              </a:rPr>
              <a:t> </a:t>
            </a:r>
            <a:endParaRPr lang="fr-FR" b="1">
              <a:solidFill>
                <a:srgbClr val="FF0000"/>
              </a:solidFill>
            </a:endParaRPr>
          </a:p>
        </p:txBody>
      </p:sp>
      <p:sp>
        <p:nvSpPr>
          <p:cNvPr id="14" name="Oval 13"/>
          <p:cNvSpPr/>
          <p:nvPr/>
        </p:nvSpPr>
        <p:spPr>
          <a:xfrm rot="20706933">
            <a:off x="991740" y="2951709"/>
            <a:ext cx="2807392" cy="356462"/>
          </a:xfrm>
          <a:prstGeom prst="ellipse">
            <a:avLst/>
          </a:prstGeom>
          <a:noFill/>
          <a:ln w="19050" cap="flat" cmpd="sng" algn="ctr">
            <a:solidFill>
              <a:srgbClr val="008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592703" y="5194616"/>
            <a:ext cx="2603996" cy="1477328"/>
          </a:xfrm>
          <a:prstGeom prst="rect">
            <a:avLst/>
          </a:prstGeom>
          <a:noFill/>
        </p:spPr>
        <p:txBody>
          <a:bodyPr wrap="square" rtlCol="0">
            <a:spAutoFit/>
          </a:bodyPr>
          <a:lstStyle/>
          <a:p>
            <a:r>
              <a:rPr lang="fr-FR" b="1" dirty="0" smtClean="0">
                <a:solidFill>
                  <a:srgbClr val="008000"/>
                </a:solidFill>
              </a:rPr>
              <a:t>Traces ou pas dans le </a:t>
            </a:r>
            <a:r>
              <a:rPr lang="fr-FR" b="1" dirty="0" err="1" smtClean="0">
                <a:solidFill>
                  <a:srgbClr val="008000"/>
                </a:solidFill>
              </a:rPr>
              <a:t>trajectographe</a:t>
            </a:r>
            <a:r>
              <a:rPr lang="fr-FR" b="1" dirty="0" smtClean="0">
                <a:solidFill>
                  <a:srgbClr val="008000"/>
                </a:solidFill>
              </a:rPr>
              <a:t>, arrêt de la particule dans le calorimètre hadronique…</a:t>
            </a:r>
          </a:p>
          <a:p>
            <a:endParaRPr lang="fr-FR" b="1" dirty="0" smtClean="0">
              <a:solidFill>
                <a:srgbClr val="008000"/>
              </a:solidFill>
            </a:endParaRPr>
          </a:p>
        </p:txBody>
      </p:sp>
      <p:sp>
        <p:nvSpPr>
          <p:cNvPr id="16" name="Rectangle 15"/>
          <p:cNvSpPr/>
          <p:nvPr/>
        </p:nvSpPr>
        <p:spPr>
          <a:xfrm>
            <a:off x="3244357" y="4816764"/>
            <a:ext cx="1300356" cy="369332"/>
          </a:xfrm>
          <a:prstGeom prst="rect">
            <a:avLst/>
          </a:prstGeom>
        </p:spPr>
        <p:txBody>
          <a:bodyPr wrap="none">
            <a:spAutoFit/>
          </a:bodyPr>
          <a:lstStyle/>
          <a:p>
            <a:r>
              <a:rPr lang="fr-FR" b="1" smtClean="0">
                <a:solidFill>
                  <a:srgbClr val="008000"/>
                </a:solidFill>
                <a:sym typeface="Wingdings"/>
              </a:rPr>
              <a:t> Hadrons</a:t>
            </a:r>
            <a:r>
              <a:rPr lang="fr-FR" b="1" smtClean="0">
                <a:solidFill>
                  <a:srgbClr val="008000"/>
                </a:solidFill>
              </a:rPr>
              <a:t> </a:t>
            </a:r>
            <a:endParaRPr lang="fr-FR" b="1">
              <a:solidFill>
                <a:srgbClr val="008000"/>
              </a:solidFill>
            </a:endParaRPr>
          </a:p>
        </p:txBody>
      </p:sp>
      <p:sp>
        <p:nvSpPr>
          <p:cNvPr id="17" name="Oval 16"/>
          <p:cNvSpPr/>
          <p:nvPr/>
        </p:nvSpPr>
        <p:spPr>
          <a:xfrm rot="1475666">
            <a:off x="996468" y="3595822"/>
            <a:ext cx="2562061" cy="722709"/>
          </a:xfrm>
          <a:prstGeom prst="ellipse">
            <a:avLst/>
          </a:prstGeom>
          <a:noFill/>
          <a:ln w="19050" cap="flat" cmpd="sng" algn="ctr">
            <a:solidFill>
              <a:srgbClr val="008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349099" y="5543281"/>
            <a:ext cx="2603996" cy="1200329"/>
          </a:xfrm>
          <a:prstGeom prst="rect">
            <a:avLst/>
          </a:prstGeom>
          <a:noFill/>
        </p:spPr>
        <p:txBody>
          <a:bodyPr wrap="square" rtlCol="0">
            <a:spAutoFit/>
          </a:bodyPr>
          <a:lstStyle/>
          <a:p>
            <a:r>
              <a:rPr lang="fr-FR" b="1" dirty="0" smtClean="0">
                <a:solidFill>
                  <a:srgbClr val="0099CC"/>
                </a:solidFill>
              </a:rPr>
              <a:t>Traces dans le </a:t>
            </a:r>
            <a:r>
              <a:rPr lang="fr-FR" b="1" dirty="0" err="1" smtClean="0">
                <a:solidFill>
                  <a:srgbClr val="0099CC"/>
                </a:solidFill>
              </a:rPr>
              <a:t>trajectographe</a:t>
            </a:r>
            <a:r>
              <a:rPr lang="fr-FR" b="1" dirty="0" smtClean="0">
                <a:solidFill>
                  <a:srgbClr val="0099CC"/>
                </a:solidFill>
              </a:rPr>
              <a:t>, signal dans les chambres a muons…</a:t>
            </a:r>
          </a:p>
        </p:txBody>
      </p:sp>
      <p:sp>
        <p:nvSpPr>
          <p:cNvPr id="19" name="Rectangle 18"/>
          <p:cNvSpPr/>
          <p:nvPr/>
        </p:nvSpPr>
        <p:spPr>
          <a:xfrm>
            <a:off x="6580399" y="5090765"/>
            <a:ext cx="1159292" cy="369332"/>
          </a:xfrm>
          <a:prstGeom prst="rect">
            <a:avLst/>
          </a:prstGeom>
        </p:spPr>
        <p:txBody>
          <a:bodyPr wrap="none">
            <a:spAutoFit/>
          </a:bodyPr>
          <a:lstStyle/>
          <a:p>
            <a:r>
              <a:rPr lang="fr-FR" b="1" smtClean="0">
                <a:solidFill>
                  <a:srgbClr val="0099CC"/>
                </a:solidFill>
                <a:sym typeface="Wingdings"/>
              </a:rPr>
              <a:t> Muons</a:t>
            </a:r>
            <a:r>
              <a:rPr lang="fr-FR" b="1" smtClean="0">
                <a:solidFill>
                  <a:srgbClr val="0099CC"/>
                </a:solidFill>
              </a:rPr>
              <a:t> </a:t>
            </a:r>
            <a:endParaRPr lang="fr-FR" b="1">
              <a:solidFill>
                <a:srgbClr val="0099CC"/>
              </a:solidFill>
            </a:endParaRPr>
          </a:p>
        </p:txBody>
      </p:sp>
      <p:sp>
        <p:nvSpPr>
          <p:cNvPr id="11" name="Slide Number Placeholder 10"/>
          <p:cNvSpPr>
            <a:spLocks noGrp="1"/>
          </p:cNvSpPr>
          <p:nvPr>
            <p:ph type="sldNum" sz="quarter" idx="12"/>
          </p:nvPr>
        </p:nvSpPr>
        <p:spPr/>
        <p:txBody>
          <a:bodyPr/>
          <a:lstStyle/>
          <a:p>
            <a:fld id="{D752DBC4-3753-084B-A85A-391A694AE64B}" type="slidenum">
              <a:rPr lang="en-US" smtClean="0"/>
              <a:pPr/>
              <a:t>42</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2000"/>
                                        <p:tgtEl>
                                          <p:spTgt spid="8"/>
                                        </p:tgtEl>
                                      </p:cBhvr>
                                    </p:animEffect>
                                    <p:set>
                                      <p:cBhvr>
                                        <p:cTn id="42" dur="1" fill="hold">
                                          <p:stCondLst>
                                            <p:cond delay="19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linds(horizont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20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dissolv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2000"/>
                                        <p:tgtEl>
                                          <p:spTgt spid="15"/>
                                        </p:tgtEl>
                                      </p:cBhvr>
                                    </p:animEffect>
                                    <p:set>
                                      <p:cBhvr>
                                        <p:cTn id="65" dur="1" fill="hold">
                                          <p:stCondLst>
                                            <p:cond delay="1999"/>
                                          </p:stCondLst>
                                        </p:cTn>
                                        <p:tgtEl>
                                          <p:spTgt spid="1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20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dissolve">
                                      <p:cBhvr>
                                        <p:cTn id="75" dur="500"/>
                                        <p:tgtEl>
                                          <p:spTgt spid="1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2000"/>
                                        <p:tgtEl>
                                          <p:spTgt spid="18"/>
                                        </p:tgtEl>
                                      </p:cBhvr>
                                    </p:animEffect>
                                    <p:set>
                                      <p:cBhvr>
                                        <p:cTn id="80"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7" grpId="0" animBg="1"/>
      <p:bldP spid="8" grpId="0"/>
      <p:bldP spid="8" grpId="1"/>
      <p:bldP spid="9" grpId="0"/>
      <p:bldP spid="14" grpId="0" animBg="1"/>
      <p:bldP spid="15" grpId="0"/>
      <p:bldP spid="15" grpId="1"/>
      <p:bldP spid="16" grpId="0"/>
      <p:bldP spid="17" grpId="0" animBg="1"/>
      <p:bldP spid="18" grpId="0"/>
      <p:bldP spid="18" grpId="1"/>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652421" y="2048204"/>
            <a:ext cx="7807680" cy="2363289"/>
          </a:xfrm>
          <a:ln/>
        </p:spPr>
        <p:txBody>
          <a:bodyPr>
            <a:norm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fr-FR" dirty="0" smtClean="0"/>
              <a:t>En Pratique…</a:t>
            </a:r>
            <a:endParaRPr lang="fr-FR" dirty="0"/>
          </a:p>
        </p:txBody>
      </p:sp>
      <p:sp>
        <p:nvSpPr>
          <p:cNvPr id="4" name="Slide Number Placeholder 3"/>
          <p:cNvSpPr>
            <a:spLocks noGrp="1"/>
          </p:cNvSpPr>
          <p:nvPr>
            <p:ph type="sldNum" sz="quarter" idx="12"/>
          </p:nvPr>
        </p:nvSpPr>
        <p:spPr/>
        <p:txBody>
          <a:bodyPr/>
          <a:lstStyle/>
          <a:p>
            <a:fld id="{D752DBC4-3753-084B-A85A-391A694AE64B}" type="slidenum">
              <a:rPr lang="en-US" smtClean="0"/>
              <a:pPr/>
              <a:t>43</a:t>
            </a:fld>
            <a:r>
              <a:rPr lang="en-US" smtClean="0"/>
              <a:t>/41</a:t>
            </a:r>
            <a:endParaRPr lang="en-US" dirty="0" smtClean="0"/>
          </a:p>
        </p:txBody>
      </p:sp>
    </p:spTree>
    <p:extLst>
      <p:ext uri="{BB962C8B-B14F-4D97-AF65-F5344CB8AC3E}">
        <p14:creationId xmlns:p14="http://schemas.microsoft.com/office/powerpoint/2010/main" val="870355210"/>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 </a:t>
            </a:r>
            <a:r>
              <a:rPr lang="en-US" dirty="0" err="1" smtClean="0"/>
              <a:t>pratique</a:t>
            </a:r>
            <a:endParaRPr lang="en-US" dirty="0"/>
          </a:p>
        </p:txBody>
      </p:sp>
      <p:sp>
        <p:nvSpPr>
          <p:cNvPr id="3" name="Content Placeholder 2"/>
          <p:cNvSpPr>
            <a:spLocks noGrp="1"/>
          </p:cNvSpPr>
          <p:nvPr>
            <p:ph idx="4294967295"/>
          </p:nvPr>
        </p:nvSpPr>
        <p:spPr>
          <a:xfrm>
            <a:off x="0" y="1600200"/>
            <a:ext cx="8229600" cy="4525963"/>
          </a:xfrm>
        </p:spPr>
        <p:txBody>
          <a:bodyPr>
            <a:normAutofit fontScale="77500" lnSpcReduction="20000"/>
          </a:bodyPr>
          <a:lstStyle/>
          <a:p>
            <a:pPr>
              <a:lnSpc>
                <a:spcPct val="120000"/>
              </a:lnSpc>
              <a:spcBef>
                <a:spcPts val="0"/>
              </a:spcBef>
            </a:pPr>
            <a:r>
              <a:rPr lang="en-US" dirty="0" err="1" smtClean="0"/>
              <a:t>Analyser</a:t>
            </a:r>
            <a:r>
              <a:rPr lang="en-US" dirty="0" smtClean="0"/>
              <a:t> des </a:t>
            </a:r>
            <a:r>
              <a:rPr lang="en-US" b="1" dirty="0" err="1" smtClean="0"/>
              <a:t>vraies</a:t>
            </a:r>
            <a:r>
              <a:rPr lang="en-US" b="1" dirty="0" smtClean="0"/>
              <a:t> </a:t>
            </a:r>
            <a:r>
              <a:rPr lang="en-US" b="1" dirty="0" err="1" smtClean="0"/>
              <a:t>données</a:t>
            </a:r>
            <a:r>
              <a:rPr lang="en-US" dirty="0" smtClean="0"/>
              <a:t> de collisions proton-proton !</a:t>
            </a:r>
          </a:p>
          <a:p>
            <a:pPr>
              <a:lnSpc>
                <a:spcPct val="120000"/>
              </a:lnSpc>
              <a:spcBef>
                <a:spcPts val="0"/>
              </a:spcBef>
            </a:pPr>
            <a:r>
              <a:rPr lang="en-US" dirty="0" err="1" smtClean="0"/>
              <a:t>Étude</a:t>
            </a:r>
            <a:r>
              <a:rPr lang="en-US" dirty="0" smtClean="0"/>
              <a:t> des </a:t>
            </a:r>
            <a:r>
              <a:rPr lang="en-US" dirty="0" err="1" smtClean="0"/>
              <a:t>désintegrations</a:t>
            </a:r>
            <a:r>
              <a:rPr lang="en-US" dirty="0" smtClean="0"/>
              <a:t> </a:t>
            </a:r>
            <a:r>
              <a:rPr lang="en-US" dirty="0" err="1" smtClean="0"/>
              <a:t>leptoniques</a:t>
            </a:r>
            <a:r>
              <a:rPr lang="en-US" dirty="0" smtClean="0"/>
              <a:t> des </a:t>
            </a:r>
            <a:r>
              <a:rPr lang="en-US" b="1" dirty="0" smtClean="0"/>
              <a:t>bosons W/Z</a:t>
            </a:r>
          </a:p>
          <a:p>
            <a:pPr lvl="1">
              <a:lnSpc>
                <a:spcPct val="120000"/>
              </a:lnSpc>
              <a:spcBef>
                <a:spcPts val="0"/>
              </a:spcBef>
            </a:pPr>
            <a:r>
              <a:rPr lang="en-US" b="1" dirty="0" smtClean="0"/>
              <a:t>Masse du boson Z</a:t>
            </a:r>
          </a:p>
          <a:p>
            <a:pPr lvl="1">
              <a:lnSpc>
                <a:spcPct val="120000"/>
              </a:lnSpc>
              <a:spcBef>
                <a:spcPts val="0"/>
              </a:spcBef>
            </a:pPr>
            <a:r>
              <a:rPr lang="en-US" b="1" dirty="0" smtClean="0"/>
              <a:t>Rapport W</a:t>
            </a:r>
            <a:r>
              <a:rPr lang="en-US" b="1" baseline="30000" dirty="0" smtClean="0"/>
              <a:t>+</a:t>
            </a:r>
            <a:r>
              <a:rPr lang="en-US" b="1" dirty="0" smtClean="0"/>
              <a:t> / W</a:t>
            </a:r>
            <a:r>
              <a:rPr lang="en-US" b="1" baseline="30000" dirty="0" smtClean="0"/>
              <a:t>-</a:t>
            </a:r>
            <a:endParaRPr lang="en-US" b="1" dirty="0"/>
          </a:p>
          <a:p>
            <a:pPr lvl="1">
              <a:lnSpc>
                <a:spcPct val="120000"/>
              </a:lnSpc>
              <a:spcBef>
                <a:spcPts val="0"/>
              </a:spcBef>
            </a:pPr>
            <a:r>
              <a:rPr lang="en-US" dirty="0" smtClean="0"/>
              <a:t>…</a:t>
            </a:r>
          </a:p>
          <a:p>
            <a:pPr>
              <a:lnSpc>
                <a:spcPct val="120000"/>
              </a:lnSpc>
              <a:spcBef>
                <a:spcPts val="0"/>
              </a:spcBef>
            </a:pPr>
            <a:r>
              <a:rPr lang="en-US" dirty="0" err="1" smtClean="0"/>
              <a:t>Comme</a:t>
            </a:r>
            <a:r>
              <a:rPr lang="en-US" dirty="0" smtClean="0"/>
              <a:t> </a:t>
            </a:r>
            <a:r>
              <a:rPr lang="en-US" dirty="0" err="1" smtClean="0"/>
              <a:t>souvent</a:t>
            </a:r>
            <a:r>
              <a:rPr lang="en-US" dirty="0" smtClean="0"/>
              <a:t> en physique des </a:t>
            </a:r>
            <a:r>
              <a:rPr lang="en-US" dirty="0" err="1" smtClean="0"/>
              <a:t>particules</a:t>
            </a:r>
            <a:r>
              <a:rPr lang="en-US" dirty="0" smtClean="0"/>
              <a:t>, </a:t>
            </a:r>
            <a:r>
              <a:rPr lang="en-US" dirty="0" err="1" smtClean="0"/>
              <a:t>il</a:t>
            </a:r>
            <a:r>
              <a:rPr lang="en-US" dirty="0" smtClean="0"/>
              <a:t> nous </a:t>
            </a:r>
            <a:r>
              <a:rPr lang="en-US" dirty="0" err="1" smtClean="0"/>
              <a:t>faut</a:t>
            </a:r>
            <a:r>
              <a:rPr lang="en-US" dirty="0" smtClean="0"/>
              <a:t> de la </a:t>
            </a:r>
            <a:r>
              <a:rPr lang="en-US" b="1" dirty="0" err="1" smtClean="0"/>
              <a:t>statistique</a:t>
            </a:r>
            <a:r>
              <a:rPr lang="en-US" dirty="0" smtClean="0"/>
              <a:t>, </a:t>
            </a:r>
            <a:r>
              <a:rPr lang="en-US" dirty="0" err="1" smtClean="0"/>
              <a:t>c’est</a:t>
            </a:r>
            <a:r>
              <a:rPr lang="en-US" dirty="0" smtClean="0"/>
              <a:t> </a:t>
            </a:r>
            <a:r>
              <a:rPr lang="en-US" dirty="0" err="1" smtClean="0"/>
              <a:t>à</a:t>
            </a:r>
            <a:r>
              <a:rPr lang="en-US" dirty="0" smtClean="0"/>
              <a:t> dire </a:t>
            </a:r>
            <a:r>
              <a:rPr lang="en-US" dirty="0" err="1" smtClean="0"/>
              <a:t>étudier</a:t>
            </a:r>
            <a:r>
              <a:rPr lang="en-US" dirty="0" smtClean="0"/>
              <a:t> beaucoup </a:t>
            </a:r>
            <a:r>
              <a:rPr lang="en-US" dirty="0" err="1" smtClean="0"/>
              <a:t>d’événements</a:t>
            </a:r>
            <a:endParaRPr lang="en-US" dirty="0" smtClean="0"/>
          </a:p>
          <a:p>
            <a:pPr lvl="1">
              <a:lnSpc>
                <a:spcPct val="120000"/>
              </a:lnSpc>
              <a:spcBef>
                <a:spcPts val="0"/>
              </a:spcBef>
            </a:pPr>
            <a:r>
              <a:rPr lang="en-US" dirty="0" err="1" smtClean="0"/>
              <a:t>Chaque</a:t>
            </a:r>
            <a:r>
              <a:rPr lang="en-US" dirty="0" smtClean="0"/>
              <a:t> </a:t>
            </a:r>
            <a:r>
              <a:rPr lang="en-US" dirty="0" err="1" smtClean="0"/>
              <a:t>binôme</a:t>
            </a:r>
            <a:r>
              <a:rPr lang="en-US" dirty="0" smtClean="0"/>
              <a:t> </a:t>
            </a:r>
            <a:r>
              <a:rPr lang="en-US" dirty="0" err="1" smtClean="0"/>
              <a:t>analysera</a:t>
            </a:r>
            <a:r>
              <a:rPr lang="en-US" dirty="0" smtClean="0"/>
              <a:t> un lot </a:t>
            </a:r>
            <a:r>
              <a:rPr lang="en-US" dirty="0" err="1" smtClean="0"/>
              <a:t>d’événements</a:t>
            </a:r>
            <a:endParaRPr lang="en-US" dirty="0" smtClean="0"/>
          </a:p>
          <a:p>
            <a:pPr>
              <a:lnSpc>
                <a:spcPct val="120000"/>
              </a:lnSpc>
              <a:spcBef>
                <a:spcPts val="0"/>
              </a:spcBef>
            </a:pPr>
            <a:r>
              <a:rPr lang="en-US" dirty="0" err="1" smtClean="0"/>
              <a:t>Visualisation</a:t>
            </a:r>
            <a:r>
              <a:rPr lang="en-US" dirty="0" smtClean="0"/>
              <a:t> et identification des </a:t>
            </a:r>
            <a:r>
              <a:rPr lang="en-US" dirty="0" err="1" smtClean="0"/>
              <a:t>événements</a:t>
            </a:r>
            <a:endParaRPr lang="en-US" dirty="0" smtClean="0"/>
          </a:p>
          <a:p>
            <a:pPr>
              <a:lnSpc>
                <a:spcPct val="120000"/>
              </a:lnSpc>
              <a:spcBef>
                <a:spcPts val="0"/>
              </a:spcBef>
            </a:pPr>
            <a:endParaRPr lang="en-US" dirty="0"/>
          </a:p>
        </p:txBody>
      </p:sp>
    </p:spTree>
    <p:extLst>
      <p:ext uri="{BB962C8B-B14F-4D97-AF65-F5344CB8AC3E}">
        <p14:creationId xmlns:p14="http://schemas.microsoft.com/office/powerpoint/2010/main" val="1023479563"/>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Désintégration</a:t>
            </a:r>
            <a:r>
              <a:rPr lang="en-US" dirty="0" smtClean="0"/>
              <a:t> des </a:t>
            </a:r>
            <a:br>
              <a:rPr lang="en-US" dirty="0" smtClean="0"/>
            </a:br>
            <a:r>
              <a:rPr lang="en-US" dirty="0" smtClean="0"/>
              <a:t>bosons W et Z</a:t>
            </a:r>
            <a:endParaRPr lang="en-US" dirty="0"/>
          </a:p>
        </p:txBody>
      </p:sp>
      <p:sp>
        <p:nvSpPr>
          <p:cNvPr id="3" name="Content Placeholder 2"/>
          <p:cNvSpPr>
            <a:spLocks noGrp="1"/>
          </p:cNvSpPr>
          <p:nvPr>
            <p:ph idx="4294967295"/>
          </p:nvPr>
        </p:nvSpPr>
        <p:spPr>
          <a:xfrm>
            <a:off x="0" y="5672138"/>
            <a:ext cx="8574088" cy="1006475"/>
          </a:xfrm>
        </p:spPr>
        <p:txBody>
          <a:bodyPr>
            <a:noAutofit/>
          </a:bodyPr>
          <a:lstStyle/>
          <a:p>
            <a:pPr>
              <a:lnSpc>
                <a:spcPct val="120000"/>
              </a:lnSpc>
              <a:spcBef>
                <a:spcPts val="0"/>
              </a:spcBef>
            </a:pPr>
            <a:r>
              <a:rPr lang="en-US" sz="2000" dirty="0" err="1" smtClean="0"/>
              <a:t>Désintégrations</a:t>
            </a:r>
            <a:r>
              <a:rPr lang="en-US" sz="2000" dirty="0" smtClean="0"/>
              <a:t> </a:t>
            </a:r>
            <a:r>
              <a:rPr lang="en-US" sz="2000" dirty="0" err="1" smtClean="0"/>
              <a:t>similaires</a:t>
            </a:r>
            <a:r>
              <a:rPr lang="en-US" sz="2000" dirty="0" smtClean="0"/>
              <a:t> W</a:t>
            </a:r>
            <a:r>
              <a:rPr lang="en-US" sz="2000" baseline="30000" dirty="0" smtClean="0"/>
              <a:t>+</a:t>
            </a:r>
            <a:r>
              <a:rPr lang="en-US" sz="2000" dirty="0" smtClean="0"/>
              <a:t> / W</a:t>
            </a:r>
            <a:r>
              <a:rPr lang="en-US" sz="2000" baseline="30000" dirty="0" smtClean="0"/>
              <a:t>-</a:t>
            </a:r>
            <a:r>
              <a:rPr lang="en-US" sz="2000" dirty="0" smtClean="0"/>
              <a:t> (</a:t>
            </a:r>
            <a:r>
              <a:rPr lang="en-US" sz="2000" dirty="0" err="1" smtClean="0"/>
              <a:t>changement</a:t>
            </a:r>
            <a:r>
              <a:rPr lang="en-US" sz="2000" dirty="0" smtClean="0"/>
              <a:t> de </a:t>
            </a:r>
            <a:r>
              <a:rPr lang="en-US" sz="2000" dirty="0" err="1" smtClean="0"/>
              <a:t>signe</a:t>
            </a:r>
            <a:r>
              <a:rPr lang="en-US" sz="2000" dirty="0" smtClean="0"/>
              <a:t>)</a:t>
            </a:r>
          </a:p>
          <a:p>
            <a:pPr>
              <a:lnSpc>
                <a:spcPct val="120000"/>
              </a:lnSpc>
              <a:spcBef>
                <a:spcPts val="0"/>
              </a:spcBef>
            </a:pPr>
            <a:r>
              <a:rPr lang="en-US" sz="2000" dirty="0" smtClean="0"/>
              <a:t>Il se </a:t>
            </a:r>
            <a:r>
              <a:rPr lang="en-US" sz="2000" dirty="0" err="1" smtClean="0"/>
              <a:t>balade</a:t>
            </a:r>
            <a:r>
              <a:rPr lang="en-US" sz="2000" dirty="0" smtClean="0"/>
              <a:t> </a:t>
            </a:r>
            <a:r>
              <a:rPr lang="en-US" sz="2000" dirty="0" err="1" smtClean="0"/>
              <a:t>également</a:t>
            </a:r>
            <a:r>
              <a:rPr lang="en-US" sz="2000" dirty="0" smtClean="0"/>
              <a:t> </a:t>
            </a:r>
            <a:r>
              <a:rPr lang="en-US" sz="2000" dirty="0" err="1" smtClean="0"/>
              <a:t>quelques</a:t>
            </a:r>
            <a:r>
              <a:rPr lang="en-US" sz="2000" dirty="0" smtClean="0"/>
              <a:t> </a:t>
            </a:r>
            <a:r>
              <a:rPr lang="en-US" sz="2000" dirty="0" err="1" smtClean="0"/>
              <a:t>événements</a:t>
            </a:r>
            <a:r>
              <a:rPr lang="en-US" sz="2000" dirty="0" smtClean="0"/>
              <a:t> ZZ, Attention </a:t>
            </a:r>
            <a:r>
              <a:rPr lang="en-US" sz="2000" dirty="0" err="1" smtClean="0"/>
              <a:t>à</a:t>
            </a:r>
            <a:r>
              <a:rPr lang="en-US" sz="2000" dirty="0" smtClean="0"/>
              <a:t> </a:t>
            </a:r>
            <a:r>
              <a:rPr lang="en-US" sz="2000" dirty="0" err="1" smtClean="0"/>
              <a:t>bien</a:t>
            </a:r>
            <a:r>
              <a:rPr lang="en-US" sz="2000" dirty="0" smtClean="0"/>
              <a:t> les identifier !</a:t>
            </a:r>
            <a:endParaRPr lang="en-US" sz="2000" dirty="0"/>
          </a:p>
        </p:txBody>
      </p:sp>
      <p:pic>
        <p:nvPicPr>
          <p:cNvPr id="18" name="Picture 17"/>
          <p:cNvPicPr>
            <a:picLocks noChangeAspect="1"/>
          </p:cNvPicPr>
          <p:nvPr/>
        </p:nvPicPr>
        <p:blipFill>
          <a:blip r:embed="rId2"/>
          <a:stretch>
            <a:fillRect/>
          </a:stretch>
        </p:blipFill>
        <p:spPr>
          <a:xfrm>
            <a:off x="0" y="1424662"/>
            <a:ext cx="9144000" cy="4106812"/>
          </a:xfrm>
          <a:prstGeom prst="rect">
            <a:avLst/>
          </a:prstGeom>
        </p:spPr>
      </p:pic>
      <p:graphicFrame>
        <p:nvGraphicFramePr>
          <p:cNvPr id="19" name="Table 18"/>
          <p:cNvGraphicFramePr>
            <a:graphicFrameLocks noGrp="1"/>
          </p:cNvGraphicFramePr>
          <p:nvPr>
            <p:extLst>
              <p:ext uri="{D42A27DB-BD31-4B8C-83A1-F6EECF244321}">
                <p14:modId xmlns:p14="http://schemas.microsoft.com/office/powerpoint/2010/main" val="2173673117"/>
              </p:ext>
            </p:extLst>
          </p:nvPr>
        </p:nvGraphicFramePr>
        <p:xfrm>
          <a:off x="0" y="2705065"/>
          <a:ext cx="9144000" cy="759795"/>
        </p:xfrm>
        <a:graphic>
          <a:graphicData uri="http://schemas.openxmlformats.org/drawingml/2006/table">
            <a:tbl>
              <a:tblPr/>
              <a:tblGrid>
                <a:gridCol w="9144000"/>
              </a:tblGrid>
              <a:tr h="759795">
                <a:tc>
                  <a:txBody>
                    <a:bodyPr/>
                    <a:lstStyle/>
                    <a:p>
                      <a:endParaRPr lang="en-US" dirty="0"/>
                    </a:p>
                  </a:txBody>
                  <a:tcPr>
                    <a:lnL>
                      <a:noFill/>
                    </a:lnL>
                    <a:lnR>
                      <a:noFill/>
                    </a:lnR>
                    <a:lnT>
                      <a:noFill/>
                    </a:lnT>
                    <a:lnB>
                      <a:noFill/>
                    </a:lnB>
                    <a:solidFill>
                      <a:srgbClr val="FCEACD">
                        <a:alpha val="85000"/>
                      </a:srgbClr>
                    </a:solidFill>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1210321564"/>
              </p:ext>
            </p:extLst>
          </p:nvPr>
        </p:nvGraphicFramePr>
        <p:xfrm>
          <a:off x="0" y="4292696"/>
          <a:ext cx="9144000" cy="1238778"/>
        </p:xfrm>
        <a:graphic>
          <a:graphicData uri="http://schemas.openxmlformats.org/drawingml/2006/table">
            <a:tbl>
              <a:tblPr/>
              <a:tblGrid>
                <a:gridCol w="9144000"/>
              </a:tblGrid>
              <a:tr h="1238778">
                <a:tc>
                  <a:txBody>
                    <a:bodyPr/>
                    <a:lstStyle/>
                    <a:p>
                      <a:endParaRPr lang="en-US" dirty="0"/>
                    </a:p>
                  </a:txBody>
                  <a:tcPr>
                    <a:lnL>
                      <a:noFill/>
                    </a:lnL>
                    <a:lnR>
                      <a:noFill/>
                    </a:lnR>
                    <a:lnT>
                      <a:noFill/>
                    </a:lnT>
                    <a:lnB>
                      <a:noFill/>
                    </a:lnB>
                    <a:solidFill>
                      <a:srgbClr val="FCEACD">
                        <a:alpha val="85000"/>
                      </a:srgbClr>
                    </a:solidFill>
                  </a:tcPr>
                </a:tc>
              </a:tr>
            </a:tbl>
          </a:graphicData>
        </a:graphic>
      </p:graphicFrame>
    </p:spTree>
    <p:extLst>
      <p:ext uri="{BB962C8B-B14F-4D97-AF65-F5344CB8AC3E}">
        <p14:creationId xmlns:p14="http://schemas.microsoft.com/office/powerpoint/2010/main" val="2223459153"/>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3-03-20 at 15.49.38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9004"/>
            <a:ext cx="9144000" cy="4960845"/>
          </a:xfrm>
          <a:prstGeom prst="rect">
            <a:avLst/>
          </a:prstGeom>
        </p:spPr>
      </p:pic>
      <p:sp>
        <p:nvSpPr>
          <p:cNvPr id="2" name="Title 1"/>
          <p:cNvSpPr>
            <a:spLocks noGrp="1"/>
          </p:cNvSpPr>
          <p:nvPr>
            <p:ph type="title"/>
          </p:nvPr>
        </p:nvSpPr>
        <p:spPr/>
        <p:txBody>
          <a:bodyPr/>
          <a:lstStyle/>
          <a:p>
            <a:r>
              <a:rPr lang="en-US" dirty="0" smtClean="0"/>
              <a:t>En </a:t>
            </a:r>
            <a:r>
              <a:rPr lang="en-US" dirty="0" err="1" smtClean="0"/>
              <a:t>pratique</a:t>
            </a:r>
            <a:r>
              <a:rPr lang="en-US" dirty="0" smtClean="0"/>
              <a:t> …</a:t>
            </a:r>
            <a:endParaRPr lang="en-US" dirty="0"/>
          </a:p>
        </p:txBody>
      </p:sp>
      <p:sp>
        <p:nvSpPr>
          <p:cNvPr id="6" name="Curved Left Arrow 5"/>
          <p:cNvSpPr/>
          <p:nvPr/>
        </p:nvSpPr>
        <p:spPr>
          <a:xfrm rot="21315653">
            <a:off x="6505673" y="3075933"/>
            <a:ext cx="1791744" cy="1163363"/>
          </a:xfrm>
          <a:prstGeom prst="curvedLeftArrow">
            <a:avLst>
              <a:gd name="adj1" fmla="val 9693"/>
              <a:gd name="adj2" fmla="val 50000"/>
              <a:gd name="adj3" fmla="val 26599"/>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Curved Left Arrow 6"/>
          <p:cNvSpPr/>
          <p:nvPr/>
        </p:nvSpPr>
        <p:spPr>
          <a:xfrm rot="9970643" flipV="1">
            <a:off x="3153941" y="3633340"/>
            <a:ext cx="1841049" cy="1154264"/>
          </a:xfrm>
          <a:prstGeom prst="curvedLeftArrow">
            <a:avLst>
              <a:gd name="adj1" fmla="val 9693"/>
              <a:gd name="adj2" fmla="val 50000"/>
              <a:gd name="adj3" fmla="val 26599"/>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936626" y="3843237"/>
            <a:ext cx="1175907" cy="369332"/>
          </a:xfrm>
          <a:prstGeom prst="rect">
            <a:avLst/>
          </a:prstGeom>
          <a:solidFill>
            <a:schemeClr val="tx1"/>
          </a:solidFill>
          <a:ln>
            <a:solidFill>
              <a:schemeClr val="tx1"/>
            </a:solidFill>
          </a:ln>
        </p:spPr>
        <p:txBody>
          <a:bodyPr wrap="square" rtlCol="0">
            <a:spAutoFit/>
          </a:bodyPr>
          <a:lstStyle/>
          <a:p>
            <a:r>
              <a:rPr lang="en-US" dirty="0" err="1" smtClean="0">
                <a:solidFill>
                  <a:schemeClr val="accent4"/>
                </a:solidFill>
              </a:rPr>
              <a:t>Faisceau</a:t>
            </a:r>
            <a:endParaRPr lang="en-US" dirty="0">
              <a:solidFill>
                <a:schemeClr val="accent4"/>
              </a:solidFill>
            </a:endParaRPr>
          </a:p>
        </p:txBody>
      </p:sp>
      <p:cxnSp>
        <p:nvCxnSpPr>
          <p:cNvPr id="13" name="Straight Arrow Connector 12"/>
          <p:cNvCxnSpPr/>
          <p:nvPr/>
        </p:nvCxnSpPr>
        <p:spPr>
          <a:xfrm flipH="1">
            <a:off x="2036842" y="2011973"/>
            <a:ext cx="1005870" cy="2011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2036842" y="2540116"/>
            <a:ext cx="1005870" cy="19616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2124904" y="2540116"/>
            <a:ext cx="917808" cy="28670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042712" y="1843840"/>
            <a:ext cx="2640462" cy="369332"/>
          </a:xfrm>
          <a:prstGeom prst="rect">
            <a:avLst/>
          </a:prstGeom>
          <a:noFill/>
        </p:spPr>
        <p:txBody>
          <a:bodyPr wrap="square" rtlCol="0">
            <a:spAutoFit/>
          </a:bodyPr>
          <a:lstStyle/>
          <a:p>
            <a:r>
              <a:rPr lang="en-US" dirty="0" err="1" smtClean="0">
                <a:solidFill>
                  <a:schemeClr val="accent1"/>
                </a:solidFill>
              </a:rPr>
              <a:t>Affichage</a:t>
            </a:r>
            <a:r>
              <a:rPr lang="en-US" dirty="0" smtClean="0">
                <a:solidFill>
                  <a:schemeClr val="accent1"/>
                </a:solidFill>
              </a:rPr>
              <a:t> du </a:t>
            </a:r>
            <a:r>
              <a:rPr lang="en-US" dirty="0" err="1" smtClean="0">
                <a:solidFill>
                  <a:schemeClr val="accent1"/>
                </a:solidFill>
              </a:rPr>
              <a:t>détecteur</a:t>
            </a:r>
            <a:endParaRPr lang="en-US" dirty="0">
              <a:solidFill>
                <a:schemeClr val="accent1"/>
              </a:solidFill>
            </a:endParaRPr>
          </a:p>
        </p:txBody>
      </p:sp>
      <p:sp>
        <p:nvSpPr>
          <p:cNvPr id="25" name="TextBox 24"/>
          <p:cNvSpPr txBox="1"/>
          <p:nvPr/>
        </p:nvSpPr>
        <p:spPr>
          <a:xfrm>
            <a:off x="3042711" y="2355450"/>
            <a:ext cx="3608613" cy="369332"/>
          </a:xfrm>
          <a:prstGeom prst="rect">
            <a:avLst/>
          </a:prstGeom>
          <a:noFill/>
        </p:spPr>
        <p:txBody>
          <a:bodyPr wrap="square" rtlCol="0">
            <a:spAutoFit/>
          </a:bodyPr>
          <a:lstStyle/>
          <a:p>
            <a:r>
              <a:rPr lang="en-US" dirty="0" err="1" smtClean="0">
                <a:solidFill>
                  <a:schemeClr val="accent1"/>
                </a:solidFill>
              </a:rPr>
              <a:t>Affichage</a:t>
            </a:r>
            <a:r>
              <a:rPr lang="en-US" dirty="0" smtClean="0">
                <a:solidFill>
                  <a:schemeClr val="accent1"/>
                </a:solidFill>
              </a:rPr>
              <a:t> du passage des </a:t>
            </a:r>
            <a:r>
              <a:rPr lang="en-US" dirty="0" err="1" smtClean="0">
                <a:solidFill>
                  <a:schemeClr val="accent1"/>
                </a:solidFill>
              </a:rPr>
              <a:t>particules</a:t>
            </a:r>
            <a:r>
              <a:rPr lang="en-US" dirty="0" smtClean="0">
                <a:solidFill>
                  <a:schemeClr val="accent1"/>
                </a:solidFill>
              </a:rPr>
              <a:t> </a:t>
            </a:r>
            <a:endParaRPr lang="en-US" dirty="0">
              <a:solidFill>
                <a:schemeClr val="accent1"/>
              </a:solidFill>
            </a:endParaRPr>
          </a:p>
        </p:txBody>
      </p:sp>
      <p:sp>
        <p:nvSpPr>
          <p:cNvPr id="26" name="TextBox 25"/>
          <p:cNvSpPr txBox="1"/>
          <p:nvPr/>
        </p:nvSpPr>
        <p:spPr>
          <a:xfrm>
            <a:off x="3042712" y="2819239"/>
            <a:ext cx="4111549" cy="369332"/>
          </a:xfrm>
          <a:prstGeom prst="rect">
            <a:avLst/>
          </a:prstGeom>
          <a:noFill/>
        </p:spPr>
        <p:txBody>
          <a:bodyPr wrap="square" rtlCol="0">
            <a:spAutoFit/>
          </a:bodyPr>
          <a:lstStyle/>
          <a:p>
            <a:r>
              <a:rPr lang="en-US" dirty="0" err="1" smtClean="0">
                <a:solidFill>
                  <a:schemeClr val="accent1"/>
                </a:solidFill>
              </a:rPr>
              <a:t>Affichage</a:t>
            </a:r>
            <a:r>
              <a:rPr lang="en-US" dirty="0" smtClean="0">
                <a:solidFill>
                  <a:schemeClr val="accent1"/>
                </a:solidFill>
              </a:rPr>
              <a:t> des </a:t>
            </a:r>
            <a:r>
              <a:rPr lang="en-US" dirty="0" err="1" smtClean="0">
                <a:solidFill>
                  <a:schemeClr val="accent1"/>
                </a:solidFill>
              </a:rPr>
              <a:t>particules</a:t>
            </a:r>
            <a:r>
              <a:rPr lang="en-US" dirty="0" smtClean="0">
                <a:solidFill>
                  <a:schemeClr val="accent1"/>
                </a:solidFill>
              </a:rPr>
              <a:t> </a:t>
            </a:r>
            <a:r>
              <a:rPr lang="en-US" dirty="0" err="1" smtClean="0">
                <a:solidFill>
                  <a:schemeClr val="accent1"/>
                </a:solidFill>
              </a:rPr>
              <a:t>reconstruites</a:t>
            </a:r>
            <a:endParaRPr lang="en-US" dirty="0">
              <a:solidFill>
                <a:schemeClr val="accent1"/>
              </a:solidFill>
            </a:endParaRPr>
          </a:p>
        </p:txBody>
      </p:sp>
      <p:cxnSp>
        <p:nvCxnSpPr>
          <p:cNvPr id="27" name="Straight Arrow Connector 26"/>
          <p:cNvCxnSpPr/>
          <p:nvPr/>
        </p:nvCxnSpPr>
        <p:spPr>
          <a:xfrm flipH="1">
            <a:off x="2275784" y="3068259"/>
            <a:ext cx="766928" cy="36615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5568442" y="5608376"/>
            <a:ext cx="3171638" cy="646331"/>
          </a:xfrm>
          <a:prstGeom prst="rect">
            <a:avLst/>
          </a:prstGeom>
          <a:noFill/>
        </p:spPr>
        <p:txBody>
          <a:bodyPr wrap="square" rtlCol="0">
            <a:spAutoFit/>
          </a:bodyPr>
          <a:lstStyle/>
          <a:p>
            <a:r>
              <a:rPr lang="en-US" dirty="0" err="1" smtClean="0">
                <a:solidFill>
                  <a:schemeClr val="accent3"/>
                </a:solidFill>
              </a:rPr>
              <a:t>Depôts</a:t>
            </a:r>
            <a:r>
              <a:rPr lang="en-US" dirty="0" smtClean="0">
                <a:solidFill>
                  <a:schemeClr val="accent3"/>
                </a:solidFill>
              </a:rPr>
              <a:t> </a:t>
            </a:r>
            <a:r>
              <a:rPr lang="en-US" dirty="0" err="1" smtClean="0">
                <a:solidFill>
                  <a:schemeClr val="accent3"/>
                </a:solidFill>
              </a:rPr>
              <a:t>d’énergie</a:t>
            </a:r>
            <a:r>
              <a:rPr lang="en-US" dirty="0" smtClean="0">
                <a:solidFill>
                  <a:schemeClr val="accent3"/>
                </a:solidFill>
              </a:rPr>
              <a:t>, </a:t>
            </a:r>
            <a:r>
              <a:rPr lang="en-US" dirty="0" err="1" smtClean="0">
                <a:solidFill>
                  <a:schemeClr val="accent3"/>
                </a:solidFill>
              </a:rPr>
              <a:t>particules</a:t>
            </a:r>
            <a:r>
              <a:rPr lang="en-US" dirty="0" smtClean="0">
                <a:solidFill>
                  <a:schemeClr val="accent3"/>
                </a:solidFill>
              </a:rPr>
              <a:t>, </a:t>
            </a:r>
            <a:r>
              <a:rPr lang="en-US" dirty="0" err="1" smtClean="0">
                <a:solidFill>
                  <a:schemeClr val="accent3"/>
                </a:solidFill>
              </a:rPr>
              <a:t>énergie</a:t>
            </a:r>
            <a:r>
              <a:rPr lang="en-US" dirty="0" smtClean="0">
                <a:solidFill>
                  <a:schemeClr val="accent3"/>
                </a:solidFill>
              </a:rPr>
              <a:t> </a:t>
            </a:r>
            <a:r>
              <a:rPr lang="en-US" dirty="0" err="1" smtClean="0">
                <a:solidFill>
                  <a:schemeClr val="accent3"/>
                </a:solidFill>
              </a:rPr>
              <a:t>manquante</a:t>
            </a:r>
            <a:r>
              <a:rPr lang="en-US" dirty="0" smtClean="0">
                <a:solidFill>
                  <a:schemeClr val="accent3"/>
                </a:solidFill>
              </a:rPr>
              <a:t>, …</a:t>
            </a:r>
            <a:endParaRPr lang="en-US" dirty="0">
              <a:solidFill>
                <a:schemeClr val="accent3"/>
              </a:solidFill>
            </a:endParaRPr>
          </a:p>
        </p:txBody>
      </p:sp>
      <p:cxnSp>
        <p:nvCxnSpPr>
          <p:cNvPr id="31" name="Straight Arrow Connector 30"/>
          <p:cNvCxnSpPr/>
          <p:nvPr/>
        </p:nvCxnSpPr>
        <p:spPr>
          <a:xfrm flipH="1" flipV="1">
            <a:off x="6123242" y="4665263"/>
            <a:ext cx="704110" cy="943113"/>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6153776"/>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 </a:t>
            </a:r>
            <a:r>
              <a:rPr lang="en-US" dirty="0" err="1" smtClean="0"/>
              <a:t>pratique</a:t>
            </a:r>
            <a:endParaRPr lang="en-US" dirty="0"/>
          </a:p>
        </p:txBody>
      </p:sp>
      <p:sp>
        <p:nvSpPr>
          <p:cNvPr id="3" name="Content Placeholder 2"/>
          <p:cNvSpPr>
            <a:spLocks noGrp="1"/>
          </p:cNvSpPr>
          <p:nvPr>
            <p:ph idx="4294967295"/>
          </p:nvPr>
        </p:nvSpPr>
        <p:spPr>
          <a:xfrm>
            <a:off x="0" y="1730375"/>
            <a:ext cx="8453438" cy="4525963"/>
          </a:xfrm>
        </p:spPr>
        <p:txBody>
          <a:bodyPr>
            <a:noAutofit/>
          </a:bodyPr>
          <a:lstStyle/>
          <a:p>
            <a:pPr>
              <a:lnSpc>
                <a:spcPct val="120000"/>
              </a:lnSpc>
              <a:spcBef>
                <a:spcPts val="0"/>
              </a:spcBef>
            </a:pPr>
            <a:r>
              <a:rPr lang="en-US" sz="2400" dirty="0" smtClean="0"/>
              <a:t>1) Identifier les </a:t>
            </a:r>
            <a:r>
              <a:rPr lang="en-US" sz="2400" dirty="0" err="1" smtClean="0"/>
              <a:t>particules</a:t>
            </a:r>
            <a:endParaRPr lang="en-US" sz="2400" dirty="0" smtClean="0"/>
          </a:p>
          <a:p>
            <a:pPr lvl="1">
              <a:lnSpc>
                <a:spcPct val="120000"/>
              </a:lnSpc>
              <a:spcBef>
                <a:spcPts val="0"/>
              </a:spcBef>
            </a:pPr>
            <a:r>
              <a:rPr lang="en-US" sz="2400" dirty="0" err="1" smtClean="0"/>
              <a:t>Électrons</a:t>
            </a:r>
            <a:r>
              <a:rPr lang="en-US" sz="2400" dirty="0" smtClean="0"/>
              <a:t>, </a:t>
            </a:r>
            <a:r>
              <a:rPr lang="en-US" sz="2400" dirty="0" err="1" smtClean="0"/>
              <a:t>muons</a:t>
            </a:r>
            <a:r>
              <a:rPr lang="en-US" sz="2400" dirty="0" smtClean="0"/>
              <a:t>, </a:t>
            </a:r>
            <a:r>
              <a:rPr lang="en-US" sz="2400" dirty="0" err="1" smtClean="0"/>
              <a:t>énergie</a:t>
            </a:r>
            <a:r>
              <a:rPr lang="en-US" sz="2400" dirty="0" smtClean="0"/>
              <a:t> </a:t>
            </a:r>
            <a:r>
              <a:rPr lang="en-US" sz="2400" dirty="0" err="1" smtClean="0"/>
              <a:t>manquante</a:t>
            </a:r>
            <a:endParaRPr lang="en-US" sz="2400" dirty="0" smtClean="0"/>
          </a:p>
          <a:p>
            <a:pPr lvl="1">
              <a:lnSpc>
                <a:spcPct val="120000"/>
              </a:lnSpc>
              <a:spcBef>
                <a:spcPts val="0"/>
              </a:spcBef>
            </a:pPr>
            <a:r>
              <a:rPr lang="en-US" sz="2400" dirty="0" smtClean="0"/>
              <a:t>Identifier la charge (</a:t>
            </a:r>
            <a:r>
              <a:rPr lang="en-US" sz="2400" dirty="0" err="1" smtClean="0"/>
              <a:t>sens</a:t>
            </a:r>
            <a:r>
              <a:rPr lang="en-US" sz="2400" dirty="0" smtClean="0"/>
              <a:t> </a:t>
            </a:r>
            <a:r>
              <a:rPr lang="en-US" sz="2400" dirty="0" err="1" smtClean="0"/>
              <a:t>horaire</a:t>
            </a:r>
            <a:r>
              <a:rPr lang="en-US" sz="2400" dirty="0" smtClean="0"/>
              <a:t> = charge +)</a:t>
            </a:r>
          </a:p>
          <a:p>
            <a:pPr>
              <a:lnSpc>
                <a:spcPct val="120000"/>
              </a:lnSpc>
              <a:spcBef>
                <a:spcPts val="0"/>
              </a:spcBef>
            </a:pPr>
            <a:r>
              <a:rPr lang="en-US" sz="2400" dirty="0" smtClean="0"/>
              <a:t>2) Identifier </a:t>
            </a:r>
            <a:r>
              <a:rPr lang="en-US" sz="2400" dirty="0" err="1" smtClean="0"/>
              <a:t>l’événement</a:t>
            </a:r>
            <a:endParaRPr lang="en-US" sz="2400" dirty="0" smtClean="0"/>
          </a:p>
          <a:p>
            <a:pPr lvl="1">
              <a:lnSpc>
                <a:spcPct val="120000"/>
              </a:lnSpc>
              <a:spcBef>
                <a:spcPts val="0"/>
              </a:spcBef>
            </a:pPr>
            <a:r>
              <a:rPr lang="en-US" sz="2400" dirty="0" smtClean="0"/>
              <a:t>e</a:t>
            </a:r>
            <a:r>
              <a:rPr lang="en-US" sz="2400" baseline="30000" dirty="0" smtClean="0"/>
              <a:t>+</a:t>
            </a:r>
            <a:r>
              <a:rPr lang="en-US" sz="2400" dirty="0" smtClean="0"/>
              <a:t> (</a:t>
            </a:r>
            <a:r>
              <a:rPr lang="en-US" sz="2400" dirty="0" err="1" smtClean="0"/>
              <a:t>ou</a:t>
            </a:r>
            <a:r>
              <a:rPr lang="en-US" sz="2400" dirty="0" smtClean="0"/>
              <a:t> μ</a:t>
            </a:r>
            <a:r>
              <a:rPr lang="en-US" sz="2400" baseline="30000" dirty="0" smtClean="0"/>
              <a:t>+</a:t>
            </a:r>
            <a:r>
              <a:rPr lang="en-US" sz="2400" dirty="0" smtClean="0"/>
              <a:t>) + </a:t>
            </a:r>
            <a:r>
              <a:rPr lang="en-US" sz="2400" dirty="0" err="1" smtClean="0"/>
              <a:t>énergie</a:t>
            </a:r>
            <a:r>
              <a:rPr lang="en-US" sz="2400" dirty="0" smtClean="0"/>
              <a:t> </a:t>
            </a:r>
            <a:r>
              <a:rPr lang="en-US" sz="2400" dirty="0" err="1" smtClean="0"/>
              <a:t>manquante</a:t>
            </a:r>
            <a:r>
              <a:rPr lang="en-US" sz="2400" dirty="0" smtClean="0"/>
              <a:t> </a:t>
            </a:r>
            <a:r>
              <a:rPr lang="en-US" sz="2400" dirty="0" smtClean="0">
                <a:sym typeface="Wingdings"/>
              </a:rPr>
              <a:t></a:t>
            </a:r>
            <a:r>
              <a:rPr lang="en-US" sz="2400" dirty="0" smtClean="0"/>
              <a:t> W</a:t>
            </a:r>
            <a:r>
              <a:rPr lang="en-US" sz="2400" baseline="30000" dirty="0" smtClean="0"/>
              <a:t>+</a:t>
            </a:r>
          </a:p>
          <a:p>
            <a:pPr lvl="1">
              <a:lnSpc>
                <a:spcPct val="120000"/>
              </a:lnSpc>
              <a:spcBef>
                <a:spcPts val="0"/>
              </a:spcBef>
            </a:pPr>
            <a:r>
              <a:rPr lang="en-US" sz="2400" dirty="0" smtClean="0"/>
              <a:t>e</a:t>
            </a:r>
            <a:r>
              <a:rPr lang="en-US" sz="2400" baseline="30000" dirty="0" smtClean="0"/>
              <a:t>-</a:t>
            </a:r>
            <a:r>
              <a:rPr lang="en-US" sz="2400" dirty="0" smtClean="0"/>
              <a:t> </a:t>
            </a:r>
            <a:r>
              <a:rPr lang="en-US" sz="2400" dirty="0"/>
              <a:t>(</a:t>
            </a:r>
            <a:r>
              <a:rPr lang="en-US" sz="2400" dirty="0" err="1"/>
              <a:t>ou</a:t>
            </a:r>
            <a:r>
              <a:rPr lang="en-US" sz="2400" dirty="0"/>
              <a:t> </a:t>
            </a:r>
            <a:r>
              <a:rPr lang="en-US" sz="2400" dirty="0" smtClean="0"/>
              <a:t>μ</a:t>
            </a:r>
            <a:r>
              <a:rPr lang="en-US" sz="2400" baseline="30000" dirty="0" smtClean="0"/>
              <a:t>-</a:t>
            </a:r>
            <a:r>
              <a:rPr lang="en-US" sz="2400" dirty="0" smtClean="0"/>
              <a:t>) </a:t>
            </a:r>
            <a:r>
              <a:rPr lang="en-US" sz="2400" dirty="0"/>
              <a:t>+ </a:t>
            </a:r>
            <a:r>
              <a:rPr lang="en-US" sz="2400" dirty="0" err="1"/>
              <a:t>énergie</a:t>
            </a:r>
            <a:r>
              <a:rPr lang="en-US" sz="2400" dirty="0"/>
              <a:t> </a:t>
            </a:r>
            <a:r>
              <a:rPr lang="en-US" sz="2400" dirty="0" err="1"/>
              <a:t>manquante</a:t>
            </a:r>
            <a:r>
              <a:rPr lang="en-US" sz="2400" dirty="0"/>
              <a:t> </a:t>
            </a:r>
            <a:r>
              <a:rPr lang="en-US" sz="2400" dirty="0">
                <a:sym typeface="Wingdings"/>
              </a:rPr>
              <a:t></a:t>
            </a:r>
            <a:r>
              <a:rPr lang="en-US" sz="2400" dirty="0"/>
              <a:t> </a:t>
            </a:r>
            <a:r>
              <a:rPr lang="en-US" sz="2400" dirty="0" smtClean="0"/>
              <a:t>W</a:t>
            </a:r>
            <a:r>
              <a:rPr lang="en-US" sz="2400" baseline="30000" dirty="0" smtClean="0"/>
              <a:t>-</a:t>
            </a:r>
          </a:p>
          <a:p>
            <a:pPr lvl="1">
              <a:lnSpc>
                <a:spcPct val="120000"/>
              </a:lnSpc>
              <a:spcBef>
                <a:spcPts val="0"/>
              </a:spcBef>
            </a:pPr>
            <a:r>
              <a:rPr lang="en-US" sz="2400" dirty="0" smtClean="0"/>
              <a:t>e</a:t>
            </a:r>
            <a:r>
              <a:rPr lang="en-US" sz="2400" baseline="30000" dirty="0" smtClean="0"/>
              <a:t>+</a:t>
            </a:r>
            <a:r>
              <a:rPr lang="en-US" sz="2400" dirty="0" smtClean="0"/>
              <a:t> + e</a:t>
            </a:r>
            <a:r>
              <a:rPr lang="en-US" sz="2400" baseline="30000" dirty="0" smtClean="0"/>
              <a:t>-</a:t>
            </a:r>
            <a:r>
              <a:rPr lang="en-US" sz="2400" dirty="0" smtClean="0"/>
              <a:t> (</a:t>
            </a:r>
            <a:r>
              <a:rPr lang="en-US" sz="2400" dirty="0" err="1" smtClean="0"/>
              <a:t>ou</a:t>
            </a:r>
            <a:r>
              <a:rPr lang="en-US" sz="2400" dirty="0" smtClean="0"/>
              <a:t> </a:t>
            </a:r>
            <a:r>
              <a:rPr lang="en-US" sz="2400" dirty="0"/>
              <a:t>μ</a:t>
            </a:r>
            <a:r>
              <a:rPr lang="en-US" sz="2400" baseline="30000" dirty="0" smtClean="0"/>
              <a:t>+ </a:t>
            </a:r>
            <a:r>
              <a:rPr lang="en-US" sz="2400" dirty="0" smtClean="0"/>
              <a:t>+ μ</a:t>
            </a:r>
            <a:r>
              <a:rPr lang="en-US" sz="2400" baseline="30000" dirty="0" smtClean="0"/>
              <a:t>-</a:t>
            </a:r>
            <a:r>
              <a:rPr lang="en-US" sz="2400" dirty="0" smtClean="0"/>
              <a:t> ) </a:t>
            </a:r>
            <a:r>
              <a:rPr lang="en-US" sz="2400" dirty="0" smtClean="0">
                <a:sym typeface="Wingdings"/>
              </a:rPr>
              <a:t> Z</a:t>
            </a:r>
            <a:r>
              <a:rPr lang="en-US" sz="2400" baseline="30000" dirty="0" smtClean="0">
                <a:sym typeface="Wingdings"/>
              </a:rPr>
              <a:t>0</a:t>
            </a:r>
            <a:endParaRPr lang="en-US" sz="2400" dirty="0" smtClean="0"/>
          </a:p>
          <a:p>
            <a:pPr>
              <a:lnSpc>
                <a:spcPct val="120000"/>
              </a:lnSpc>
              <a:spcBef>
                <a:spcPts val="0"/>
              </a:spcBef>
            </a:pPr>
            <a:r>
              <a:rPr lang="en-US" sz="2400" dirty="0" smtClean="0"/>
              <a:t>3) En </a:t>
            </a:r>
            <a:r>
              <a:rPr lang="en-US" sz="2400" dirty="0" err="1" smtClean="0"/>
              <a:t>pratique</a:t>
            </a:r>
            <a:r>
              <a:rPr lang="en-US" sz="2400" dirty="0" smtClean="0"/>
              <a:t>… </a:t>
            </a:r>
            <a:r>
              <a:rPr lang="en-US" sz="2400" dirty="0" err="1" smtClean="0"/>
              <a:t>parfois</a:t>
            </a:r>
            <a:r>
              <a:rPr lang="en-US" sz="2400" dirty="0" smtClean="0"/>
              <a:t> </a:t>
            </a:r>
            <a:r>
              <a:rPr lang="en-US" sz="2400" dirty="0" err="1" smtClean="0"/>
              <a:t>difficile</a:t>
            </a:r>
            <a:r>
              <a:rPr lang="en-US" sz="2400" dirty="0" smtClean="0"/>
              <a:t> de </a:t>
            </a:r>
            <a:r>
              <a:rPr lang="en-US" sz="2400" dirty="0" err="1" smtClean="0"/>
              <a:t>décider</a:t>
            </a:r>
            <a:r>
              <a:rPr lang="en-US" sz="2400" dirty="0" smtClean="0"/>
              <a:t>:</a:t>
            </a:r>
          </a:p>
          <a:p>
            <a:pPr lvl="1">
              <a:lnSpc>
                <a:spcPct val="120000"/>
              </a:lnSpc>
              <a:spcBef>
                <a:spcPts val="0"/>
              </a:spcBef>
            </a:pPr>
            <a:r>
              <a:rPr lang="en-US" sz="2400" dirty="0" smtClean="0"/>
              <a:t>Nous demander !</a:t>
            </a:r>
          </a:p>
          <a:p>
            <a:pPr lvl="1">
              <a:lnSpc>
                <a:spcPct val="120000"/>
              </a:lnSpc>
              <a:spcBef>
                <a:spcPts val="0"/>
              </a:spcBef>
            </a:pPr>
            <a:r>
              <a:rPr lang="en-US" sz="2400" dirty="0" smtClean="0"/>
              <a:t>La </a:t>
            </a:r>
            <a:r>
              <a:rPr lang="en-US" sz="2400" dirty="0" err="1" smtClean="0"/>
              <a:t>catégorie</a:t>
            </a:r>
            <a:r>
              <a:rPr lang="en-US" sz="2400" dirty="0" smtClean="0"/>
              <a:t> ‘zoo’</a:t>
            </a:r>
            <a:endParaRPr lang="en-US" sz="2400" dirty="0"/>
          </a:p>
        </p:txBody>
      </p:sp>
      <p:sp>
        <p:nvSpPr>
          <p:cNvPr id="4" name="Donut 3"/>
          <p:cNvSpPr/>
          <p:nvPr/>
        </p:nvSpPr>
        <p:spPr>
          <a:xfrm>
            <a:off x="7487259" y="885742"/>
            <a:ext cx="1428845" cy="1440897"/>
          </a:xfrm>
          <a:prstGeom prst="donut">
            <a:avLst>
              <a:gd name="adj" fmla="val 70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8206938" y="451514"/>
            <a:ext cx="0" cy="1982162"/>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sp>
        <p:nvSpPr>
          <p:cNvPr id="6" name="Arc 5"/>
          <p:cNvSpPr/>
          <p:nvPr/>
        </p:nvSpPr>
        <p:spPr>
          <a:xfrm flipH="1">
            <a:off x="8206938" y="885742"/>
            <a:ext cx="1435426" cy="1440896"/>
          </a:xfrm>
          <a:prstGeom prst="arc">
            <a:avLst>
              <a:gd name="adj1" fmla="val 16200000"/>
              <a:gd name="adj2" fmla="val 21564382"/>
            </a:avLst>
          </a:prstGeom>
          <a:ln>
            <a:solidFill>
              <a:srgbClr val="B50B1B"/>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8347938" y="516410"/>
            <a:ext cx="719679" cy="369332"/>
          </a:xfrm>
          <a:prstGeom prst="rect">
            <a:avLst/>
          </a:prstGeom>
          <a:noFill/>
        </p:spPr>
        <p:txBody>
          <a:bodyPr wrap="square" rtlCol="0">
            <a:spAutoFit/>
          </a:bodyPr>
          <a:lstStyle/>
          <a:p>
            <a:r>
              <a:rPr lang="en-US" dirty="0" smtClean="0">
                <a:solidFill>
                  <a:schemeClr val="accent3"/>
                </a:solidFill>
              </a:rPr>
              <a:t>Trace</a:t>
            </a:r>
          </a:p>
        </p:txBody>
      </p:sp>
      <p:sp>
        <p:nvSpPr>
          <p:cNvPr id="10" name="TextBox 9"/>
          <p:cNvSpPr txBox="1"/>
          <p:nvPr/>
        </p:nvSpPr>
        <p:spPr>
          <a:xfrm>
            <a:off x="7550126" y="2433676"/>
            <a:ext cx="1747701" cy="369332"/>
          </a:xfrm>
          <a:prstGeom prst="rect">
            <a:avLst/>
          </a:prstGeom>
          <a:noFill/>
          <a:ln>
            <a:noFill/>
          </a:ln>
        </p:spPr>
        <p:txBody>
          <a:bodyPr wrap="square" rtlCol="0">
            <a:spAutoFit/>
          </a:bodyPr>
          <a:lstStyle/>
          <a:p>
            <a:r>
              <a:rPr lang="en-US" dirty="0" err="1" smtClean="0">
                <a:solidFill>
                  <a:schemeClr val="accent1"/>
                </a:solidFill>
              </a:rPr>
              <a:t>Detecteur</a:t>
            </a:r>
            <a:endParaRPr lang="en-US" dirty="0">
              <a:solidFill>
                <a:schemeClr val="accent1"/>
              </a:solidFill>
            </a:endParaRPr>
          </a:p>
        </p:txBody>
      </p:sp>
    </p:spTree>
    <p:extLst>
      <p:ext uri="{BB962C8B-B14F-4D97-AF65-F5344CB8AC3E}">
        <p14:creationId xmlns:p14="http://schemas.microsoft.com/office/powerpoint/2010/main" val="2535407252"/>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Pour </a:t>
            </a:r>
            <a:r>
              <a:rPr lang="en-US" dirty="0" err="1" smtClean="0"/>
              <a:t>démarrer</a:t>
            </a:r>
            <a:r>
              <a:rPr lang="en-US" dirty="0" smtClean="0"/>
              <a:t> (1)</a:t>
            </a:r>
            <a:endParaRPr lang="en-US" dirty="0"/>
          </a:p>
        </p:txBody>
      </p:sp>
      <p:sp>
        <p:nvSpPr>
          <p:cNvPr id="3" name="Content Placeholder 2"/>
          <p:cNvSpPr>
            <a:spLocks noGrp="1"/>
          </p:cNvSpPr>
          <p:nvPr>
            <p:ph idx="4294967295"/>
          </p:nvPr>
        </p:nvSpPr>
        <p:spPr>
          <a:xfrm>
            <a:off x="449263" y="1195388"/>
            <a:ext cx="8694737" cy="5394325"/>
          </a:xfrm>
        </p:spPr>
        <p:txBody>
          <a:bodyPr>
            <a:noAutofit/>
          </a:bodyPr>
          <a:lstStyle/>
          <a:p>
            <a:pPr>
              <a:spcBef>
                <a:spcPts val="0"/>
              </a:spcBef>
            </a:pPr>
            <a:r>
              <a:rPr lang="fr-FR" sz="2000" dirty="0"/>
              <a:t>Répartissez vous par groupes de deux</a:t>
            </a:r>
          </a:p>
          <a:p>
            <a:pPr lvl="1">
              <a:spcBef>
                <a:spcPts val="0"/>
              </a:spcBef>
            </a:pPr>
            <a:r>
              <a:rPr lang="fr-FR" sz="2000" dirty="0"/>
              <a:t>Chaque groupe (numéroté N = 1</a:t>
            </a:r>
            <a:r>
              <a:rPr lang="fr-FR" sz="2000" dirty="0" smtClean="0"/>
              <a:t>-22) </a:t>
            </a:r>
            <a:r>
              <a:rPr lang="fr-FR" sz="2000" dirty="0"/>
              <a:t>étudiera jusqu’à 100 événements</a:t>
            </a:r>
          </a:p>
          <a:p>
            <a:pPr lvl="1">
              <a:spcBef>
                <a:spcPts val="0"/>
              </a:spcBef>
            </a:pPr>
            <a:r>
              <a:rPr lang="fr-FR" sz="2000" dirty="0"/>
              <a:t>D</a:t>
            </a:r>
            <a:r>
              <a:rPr lang="fr-FR" sz="2000" dirty="0" smtClean="0"/>
              <a:t>eux </a:t>
            </a:r>
            <a:r>
              <a:rPr lang="fr-FR" sz="2000" dirty="0"/>
              <a:t>onglets dans Firefox </a:t>
            </a:r>
            <a:r>
              <a:rPr lang="fr-FR" sz="2000" dirty="0" smtClean="0"/>
              <a:t>sont ouvert</a:t>
            </a:r>
            <a:endParaRPr lang="fr-FR" sz="2000" dirty="0"/>
          </a:p>
          <a:p>
            <a:pPr marL="511175" indent="-514350">
              <a:spcBef>
                <a:spcPts val="0"/>
              </a:spcBef>
            </a:pPr>
            <a:r>
              <a:rPr lang="fr-FR" sz="2000" dirty="0" smtClean="0"/>
              <a:t>Sélectionnez </a:t>
            </a:r>
            <a:r>
              <a:rPr lang="fr-FR" sz="2000" dirty="0"/>
              <a:t>l’onglet ‘Data </a:t>
            </a:r>
            <a:r>
              <a:rPr lang="fr-FR" sz="2000" dirty="0" err="1" smtClean="0"/>
              <a:t>Geneve</a:t>
            </a:r>
            <a:r>
              <a:rPr lang="fr-FR" sz="2000" dirty="0" smtClean="0"/>
              <a:t> (1 ou 2)’</a:t>
            </a:r>
            <a:r>
              <a:rPr lang="fr-FR" sz="2000" dirty="0"/>
              <a:t>, puis repérez les </a:t>
            </a:r>
            <a:r>
              <a:rPr lang="fr-FR" sz="2000" dirty="0" smtClean="0"/>
              <a:t>lignes correspondant </a:t>
            </a:r>
            <a:r>
              <a:rPr lang="fr-FR" sz="2000" dirty="0"/>
              <a:t>à votre  groupe (</a:t>
            </a:r>
            <a:r>
              <a:rPr lang="fr-FR" sz="2000" dirty="0" err="1"/>
              <a:t>materclass_N</a:t>
            </a:r>
            <a:r>
              <a:rPr lang="fr-FR" sz="2000" dirty="0" smtClean="0"/>
              <a:t>)</a:t>
            </a:r>
          </a:p>
          <a:p>
            <a:pPr marL="971550" lvl="1" indent="-514350">
              <a:spcBef>
                <a:spcPts val="0"/>
              </a:spcBef>
            </a:pPr>
            <a:r>
              <a:rPr lang="fr-FR" sz="2000" dirty="0" smtClean="0"/>
              <a:t>Les </a:t>
            </a:r>
            <a:r>
              <a:rPr lang="fr-FR" sz="2000" dirty="0"/>
              <a:t>rapports e/mu et W+/W- (après vos 100 événements) sont automatiquement  calculés</a:t>
            </a:r>
          </a:p>
          <a:p>
            <a:pPr marL="971550" lvl="1" indent="-514350">
              <a:spcBef>
                <a:spcPts val="0"/>
              </a:spcBef>
            </a:pPr>
            <a:r>
              <a:rPr lang="fr-FR" sz="2000" dirty="0"/>
              <a:t>Les onglets ‘</a:t>
            </a:r>
            <a:r>
              <a:rPr lang="fr-FR" sz="2000" dirty="0" err="1"/>
              <a:t>Massplot</a:t>
            </a:r>
            <a:r>
              <a:rPr lang="fr-FR" sz="2000" dirty="0"/>
              <a:t> </a:t>
            </a:r>
            <a:r>
              <a:rPr lang="fr-FR" sz="2000" dirty="0" err="1"/>
              <a:t>Geneve</a:t>
            </a:r>
            <a:r>
              <a:rPr lang="fr-FR" sz="2000" dirty="0"/>
              <a:t>’ et ‘</a:t>
            </a:r>
            <a:r>
              <a:rPr lang="fr-FR" sz="2000" dirty="0" err="1"/>
              <a:t>Results</a:t>
            </a:r>
            <a:r>
              <a:rPr lang="fr-FR" sz="2000" dirty="0"/>
              <a:t> </a:t>
            </a:r>
            <a:r>
              <a:rPr lang="fr-FR" sz="2000" dirty="0" err="1"/>
              <a:t>Geneve</a:t>
            </a:r>
            <a:r>
              <a:rPr lang="fr-FR" sz="2000" dirty="0"/>
              <a:t>’ </a:t>
            </a:r>
            <a:r>
              <a:rPr lang="fr-FR" sz="2000" dirty="0" smtClean="0"/>
              <a:t>seront à remplir </a:t>
            </a:r>
            <a:r>
              <a:rPr lang="fr-FR" sz="2000" dirty="0"/>
              <a:t>et </a:t>
            </a:r>
            <a:r>
              <a:rPr lang="fr-FR" sz="2000" dirty="0" smtClean="0"/>
              <a:t>à mettre </a:t>
            </a:r>
            <a:r>
              <a:rPr lang="fr-FR" sz="2000" dirty="0"/>
              <a:t>à </a:t>
            </a:r>
            <a:r>
              <a:rPr lang="fr-FR" sz="2000" dirty="0" smtClean="0"/>
              <a:t>jour en fin de séance.</a:t>
            </a:r>
            <a:endParaRPr lang="fr-FR" sz="2000" dirty="0"/>
          </a:p>
        </p:txBody>
      </p:sp>
    </p:spTree>
    <p:extLst>
      <p:ext uri="{BB962C8B-B14F-4D97-AF65-F5344CB8AC3E}">
        <p14:creationId xmlns:p14="http://schemas.microsoft.com/office/powerpoint/2010/main" val="4230280884"/>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Pour </a:t>
            </a:r>
            <a:r>
              <a:rPr lang="en-US" dirty="0" err="1" smtClean="0"/>
              <a:t>démarrer</a:t>
            </a:r>
            <a:r>
              <a:rPr lang="en-US" dirty="0" smtClean="0"/>
              <a:t> (2)</a:t>
            </a:r>
            <a:endParaRPr lang="en-US" dirty="0"/>
          </a:p>
        </p:txBody>
      </p:sp>
      <p:sp>
        <p:nvSpPr>
          <p:cNvPr id="3" name="Content Placeholder 2"/>
          <p:cNvSpPr>
            <a:spLocks noGrp="1"/>
          </p:cNvSpPr>
          <p:nvPr>
            <p:ph idx="4294967295"/>
          </p:nvPr>
        </p:nvSpPr>
        <p:spPr>
          <a:xfrm>
            <a:off x="227955" y="1433513"/>
            <a:ext cx="8437563" cy="4692650"/>
          </a:xfrm>
        </p:spPr>
        <p:txBody>
          <a:bodyPr>
            <a:noAutofit/>
          </a:bodyPr>
          <a:lstStyle/>
          <a:p>
            <a:pPr marL="417600" lvl="1">
              <a:spcBef>
                <a:spcPts val="0"/>
              </a:spcBef>
            </a:pPr>
            <a:r>
              <a:rPr lang="fr-FR" sz="2000" dirty="0"/>
              <a:t>Cliquez sur l’icone           pour avoir une vue transverse</a:t>
            </a:r>
          </a:p>
          <a:p>
            <a:pPr marL="417600" lvl="1">
              <a:spcBef>
                <a:spcPts val="0"/>
              </a:spcBef>
            </a:pPr>
            <a:r>
              <a:rPr lang="fr-FR" sz="2000" dirty="0"/>
              <a:t>Vérifiez que la boite “Drift tubes (muon)” box est cochée</a:t>
            </a:r>
          </a:p>
          <a:p>
            <a:pPr marL="417600" lvl="1">
              <a:spcBef>
                <a:spcPts val="0"/>
              </a:spcBef>
            </a:pPr>
            <a:r>
              <a:rPr lang="fr-FR" sz="2000" dirty="0"/>
              <a:t>Cliquez sur </a:t>
            </a:r>
            <a:r>
              <a:rPr lang="fr-FR" sz="2000" dirty="0" smtClean="0"/>
              <a:t>l’icone         et </a:t>
            </a:r>
            <a:r>
              <a:rPr lang="fr-FR" sz="2000" dirty="0"/>
              <a:t>sélectionnez “</a:t>
            </a:r>
            <a:r>
              <a:rPr lang="fr-FR" sz="2000" dirty="0" err="1"/>
              <a:t>masterclass_N.ig</a:t>
            </a:r>
            <a:r>
              <a:rPr lang="fr-FR" sz="2000" dirty="0"/>
              <a:t>” où “N” est le numéro de votre groupe</a:t>
            </a:r>
            <a:r>
              <a:rPr lang="fr-FR" sz="2000" dirty="0" smtClean="0"/>
              <a:t>. Sélectionnez </a:t>
            </a:r>
            <a:r>
              <a:rPr lang="fr-FR" sz="2000" dirty="0"/>
              <a:t>le premier événement de la  liste and cliquez sur le bouton “</a:t>
            </a:r>
            <a:r>
              <a:rPr lang="fr-FR" sz="2000" dirty="0" err="1"/>
              <a:t>Load</a:t>
            </a:r>
            <a:r>
              <a:rPr lang="fr-FR" sz="2000" dirty="0"/>
              <a:t>” </a:t>
            </a:r>
          </a:p>
          <a:p>
            <a:pPr marL="417600" lvl="1">
              <a:spcBef>
                <a:spcPts val="0"/>
              </a:spcBef>
            </a:pPr>
            <a:r>
              <a:rPr lang="fr-FR" sz="2000" dirty="0"/>
              <a:t> Vérifiez que la boite “</a:t>
            </a:r>
            <a:r>
              <a:rPr lang="fr-FR" sz="2000" dirty="0" err="1"/>
              <a:t>Missing</a:t>
            </a:r>
            <a:r>
              <a:rPr lang="fr-FR" sz="2000" dirty="0"/>
              <a:t> Et (</a:t>
            </a:r>
            <a:r>
              <a:rPr lang="fr-FR" sz="2000" dirty="0" err="1"/>
              <a:t>reco</a:t>
            </a:r>
            <a:r>
              <a:rPr lang="fr-FR" sz="2000" dirty="0"/>
              <a:t>)” (énergie transverse manquante) est cochée</a:t>
            </a:r>
          </a:p>
          <a:p>
            <a:pPr marL="417600" lvl="1">
              <a:spcBef>
                <a:spcPts val="0"/>
              </a:spcBef>
            </a:pPr>
            <a:r>
              <a:rPr lang="fr-FR" sz="2000" dirty="0"/>
              <a:t>Décocher la boite  “</a:t>
            </a:r>
            <a:r>
              <a:rPr lang="fr-FR" sz="2000" dirty="0" err="1"/>
              <a:t>Tracks</a:t>
            </a:r>
            <a:r>
              <a:rPr lang="fr-FR" sz="2000" dirty="0"/>
              <a:t> (</a:t>
            </a:r>
            <a:r>
              <a:rPr lang="fr-FR" sz="2000" dirty="0" err="1"/>
              <a:t>reco</a:t>
            </a:r>
            <a:r>
              <a:rPr lang="fr-FR" sz="2000" dirty="0"/>
              <a:t>)” peut aider….</a:t>
            </a:r>
          </a:p>
          <a:p>
            <a:pPr marL="417600" lvl="1">
              <a:spcBef>
                <a:spcPts val="0"/>
              </a:spcBef>
            </a:pPr>
            <a:r>
              <a:rPr lang="fr-FR" sz="2000" dirty="0"/>
              <a:t>Utilisez les rotations, zoom etc. pour  déterminer si vous êtes en présence d’un  Z</a:t>
            </a:r>
            <a:r>
              <a:rPr lang="fr-FR" sz="2000" baseline="30000" dirty="0"/>
              <a:t>0</a:t>
            </a:r>
            <a:r>
              <a:rPr lang="fr-FR" sz="2000" dirty="0"/>
              <a:t> ou W</a:t>
            </a:r>
            <a:r>
              <a:rPr lang="fr-FR" sz="2000" baseline="30000" dirty="0"/>
              <a:t>+</a:t>
            </a:r>
            <a:r>
              <a:rPr lang="fr-FR" sz="2000" dirty="0"/>
              <a:t> ou W</a:t>
            </a:r>
            <a:r>
              <a:rPr lang="fr-FR" sz="2000" baseline="30000" dirty="0"/>
              <a:t>-</a:t>
            </a:r>
            <a:endParaRPr lang="fr-FR" sz="2000" dirty="0"/>
          </a:p>
          <a:p>
            <a:pPr marL="417600" lvl="1">
              <a:spcBef>
                <a:spcPts val="0"/>
              </a:spcBef>
            </a:pPr>
            <a:r>
              <a:rPr lang="fr-FR" sz="2000" dirty="0"/>
              <a:t>Suivez les instructions de «Instructions 2013 »</a:t>
            </a:r>
          </a:p>
          <a:p>
            <a:pPr marL="417600" lvl="1">
              <a:spcBef>
                <a:spcPts val="0"/>
              </a:spcBef>
            </a:pPr>
            <a:r>
              <a:rPr lang="fr-FR" sz="2000" dirty="0"/>
              <a:t>Pour passer à l’événement suivant, cliquez sur l’icône </a:t>
            </a:r>
          </a:p>
        </p:txBody>
      </p:sp>
      <p:pic>
        <p:nvPicPr>
          <p:cNvPr id="4" name="Picture 3" descr="Screen Shot 2013-03-20 at 16.52.19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4069" y="1432934"/>
            <a:ext cx="419100" cy="355600"/>
          </a:xfrm>
          <a:prstGeom prst="rect">
            <a:avLst/>
          </a:prstGeom>
        </p:spPr>
      </p:pic>
      <p:pic>
        <p:nvPicPr>
          <p:cNvPr id="5" name="Picture 4" descr="Screen Shot 2013-03-20 at 16.51.59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7219" y="2044680"/>
            <a:ext cx="393700" cy="381000"/>
          </a:xfrm>
          <a:prstGeom prst="rect">
            <a:avLst/>
          </a:prstGeom>
        </p:spPr>
      </p:pic>
      <p:pic>
        <p:nvPicPr>
          <p:cNvPr id="6" name="Picture 5" descr="Screen Shot 2013-03-20 at 16.52.08 .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2850" y="4849521"/>
            <a:ext cx="406400" cy="368300"/>
          </a:xfrm>
          <a:prstGeom prst="rect">
            <a:avLst/>
          </a:prstGeom>
        </p:spPr>
      </p:pic>
    </p:spTree>
    <p:extLst>
      <p:ext uri="{BB962C8B-B14F-4D97-AF65-F5344CB8AC3E}">
        <p14:creationId xmlns:p14="http://schemas.microsoft.com/office/powerpoint/2010/main" val="722382657"/>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Content Placeholder 2"/>
          <p:cNvSpPr>
            <a:spLocks noGrp="1"/>
          </p:cNvSpPr>
          <p:nvPr>
            <p:ph type="body" sz="half" idx="2"/>
          </p:nvPr>
        </p:nvSpPr>
        <p:spPr>
          <a:xfrm>
            <a:off x="384175" y="1550107"/>
            <a:ext cx="8385175" cy="609600"/>
          </a:xfrm>
        </p:spPr>
        <p:txBody>
          <a:bodyPr>
            <a:normAutofit fontScale="85000" lnSpcReduction="20000"/>
          </a:bodyPr>
          <a:lstStyle/>
          <a:p>
            <a:pPr algn="ctr"/>
            <a:r>
              <a:rPr lang="fr-FR" dirty="0" smtClean="0">
                <a:ea typeface="ＭＳ Ｐゴシック" pitchFamily="17" charset="-128"/>
              </a:rPr>
              <a:t>Ces 2 Quarks et 1 Lepton (+neutrinos) constituent tout L’Univers </a:t>
            </a:r>
            <a:r>
              <a:rPr lang="fr-FR" b="1" i="1" u="sng" dirty="0" smtClean="0">
                <a:ea typeface="ＭＳ Ｐゴシック" pitchFamily="17" charset="-128"/>
              </a:rPr>
              <a:t>connu</a:t>
            </a:r>
          </a:p>
        </p:txBody>
      </p:sp>
      <p:sp>
        <p:nvSpPr>
          <p:cNvPr id="9219" name="Title 1"/>
          <p:cNvSpPr>
            <a:spLocks noGrp="1"/>
          </p:cNvSpPr>
          <p:nvPr>
            <p:ph type="title"/>
          </p:nvPr>
        </p:nvSpPr>
        <p:spPr>
          <a:xfrm>
            <a:off x="0" y="0"/>
            <a:ext cx="8839200" cy="1160085"/>
          </a:xfrm>
        </p:spPr>
        <p:txBody>
          <a:bodyPr>
            <a:normAutofit/>
          </a:bodyPr>
          <a:lstStyle/>
          <a:p>
            <a:r>
              <a:rPr lang="en-US" cap="none" dirty="0" smtClean="0">
                <a:ea typeface="ＭＳ Ｐゴシック" pitchFamily="17" charset="-128"/>
              </a:rPr>
              <a:t>Le Zoo des </a:t>
            </a:r>
            <a:r>
              <a:rPr lang="en-US" cap="none" dirty="0" err="1" smtClean="0">
                <a:ea typeface="ＭＳ Ｐゴシック" pitchFamily="17" charset="-128"/>
              </a:rPr>
              <a:t>particules</a:t>
            </a:r>
            <a:endParaRPr lang="en-US" cap="none" dirty="0" smtClean="0">
              <a:ea typeface="ＭＳ Ｐゴシック" pitchFamily="17" charset="-128"/>
            </a:endParaRPr>
          </a:p>
        </p:txBody>
      </p:sp>
      <p:sp>
        <p:nvSpPr>
          <p:cNvPr id="5" name="TextBox 4"/>
          <p:cNvSpPr txBox="1">
            <a:spLocks noChangeArrowheads="1"/>
          </p:cNvSpPr>
          <p:nvPr/>
        </p:nvSpPr>
        <p:spPr bwMode="auto">
          <a:xfrm>
            <a:off x="1386489" y="2159707"/>
            <a:ext cx="1823267" cy="369332"/>
          </a:xfrm>
          <a:prstGeom prst="rect">
            <a:avLst/>
          </a:prstGeom>
          <a:noFill/>
          <a:ln w="9525">
            <a:noFill/>
            <a:miter lim="800000"/>
            <a:headEnd/>
            <a:tailEnd/>
          </a:ln>
        </p:spPr>
        <p:txBody>
          <a:bodyPr wrap="square">
            <a:spAutoFit/>
          </a:bodyPr>
          <a:lstStyle/>
          <a:p>
            <a:pPr algn="ctr">
              <a:spcBef>
                <a:spcPct val="20000"/>
              </a:spcBef>
              <a:buClr>
                <a:srgbClr val="FFFF00"/>
              </a:buClr>
              <a:buSzPct val="80000"/>
              <a:buFont typeface="Wingdings" pitchFamily="17" charset="2"/>
              <a:buNone/>
            </a:pPr>
            <a:r>
              <a:rPr lang="fr-FR" b="1" smtClean="0">
                <a:solidFill>
                  <a:srgbClr val="D16105"/>
                </a:solidFill>
                <a:latin typeface="Tahoma"/>
                <a:cs typeface="Tahoma"/>
              </a:rPr>
              <a:t>Quarks</a:t>
            </a:r>
            <a:endParaRPr lang="fr-FR" b="1">
              <a:solidFill>
                <a:srgbClr val="D16105"/>
              </a:solidFill>
              <a:latin typeface="Tahoma"/>
              <a:cs typeface="Tahoma"/>
            </a:endParaRPr>
          </a:p>
        </p:txBody>
      </p:sp>
      <p:sp>
        <p:nvSpPr>
          <p:cNvPr id="7" name="TextBox 6"/>
          <p:cNvSpPr txBox="1">
            <a:spLocks noChangeArrowheads="1"/>
          </p:cNvSpPr>
          <p:nvPr/>
        </p:nvSpPr>
        <p:spPr bwMode="auto">
          <a:xfrm>
            <a:off x="5354149" y="2221262"/>
            <a:ext cx="1823267" cy="369332"/>
          </a:xfrm>
          <a:prstGeom prst="rect">
            <a:avLst/>
          </a:prstGeom>
          <a:noFill/>
          <a:ln w="9525">
            <a:noFill/>
            <a:miter lim="800000"/>
            <a:headEnd/>
            <a:tailEnd/>
          </a:ln>
        </p:spPr>
        <p:txBody>
          <a:bodyPr wrap="square">
            <a:spAutoFit/>
          </a:bodyPr>
          <a:lstStyle/>
          <a:p>
            <a:pPr algn="ctr">
              <a:spcBef>
                <a:spcPct val="20000"/>
              </a:spcBef>
              <a:buClr>
                <a:srgbClr val="FFFF00"/>
              </a:buClr>
              <a:buSzPct val="80000"/>
              <a:buFont typeface="Wingdings" pitchFamily="17" charset="2"/>
              <a:buNone/>
            </a:pPr>
            <a:r>
              <a:rPr lang="fr-FR" b="1" smtClean="0">
                <a:solidFill>
                  <a:srgbClr val="D16105"/>
                </a:solidFill>
                <a:latin typeface="Tahoma"/>
                <a:cs typeface="Tahoma"/>
              </a:rPr>
              <a:t>Leptons</a:t>
            </a:r>
            <a:endParaRPr lang="fr-FR" b="1">
              <a:solidFill>
                <a:srgbClr val="D16105"/>
              </a:solidFill>
              <a:latin typeface="Tahoma"/>
              <a:cs typeface="Tahoma"/>
            </a:endParaRPr>
          </a:p>
        </p:txBody>
      </p:sp>
      <p:grpSp>
        <p:nvGrpSpPr>
          <p:cNvPr id="2" name="Group 39"/>
          <p:cNvGrpSpPr>
            <a:grpSpLocks/>
          </p:cNvGrpSpPr>
          <p:nvPr/>
        </p:nvGrpSpPr>
        <p:grpSpPr bwMode="auto">
          <a:xfrm>
            <a:off x="175431" y="2782570"/>
            <a:ext cx="965259" cy="986572"/>
            <a:chOff x="657225" y="3352800"/>
            <a:chExt cx="685800" cy="539908"/>
          </a:xfrm>
        </p:grpSpPr>
        <p:pic>
          <p:nvPicPr>
            <p:cNvPr id="9258" name="Picture 9" descr="upgif.gif"/>
            <p:cNvPicPr>
              <a:picLocks noChangeAspect="1"/>
            </p:cNvPicPr>
            <p:nvPr/>
          </p:nvPicPr>
          <p:blipFill>
            <a:blip r:embed="rId3"/>
            <a:srcRect/>
            <a:stretch>
              <a:fillRect/>
            </a:stretch>
          </p:blipFill>
          <p:spPr bwMode="auto">
            <a:xfrm>
              <a:off x="751014" y="3352800"/>
              <a:ext cx="548640" cy="398506"/>
            </a:xfrm>
            <a:prstGeom prst="rect">
              <a:avLst/>
            </a:prstGeom>
            <a:noFill/>
            <a:ln w="9525">
              <a:noFill/>
              <a:miter lim="800000"/>
              <a:headEnd/>
              <a:tailEnd/>
            </a:ln>
          </p:spPr>
        </p:pic>
        <p:sp>
          <p:nvSpPr>
            <p:cNvPr id="9259" name="TextBox 17"/>
            <p:cNvSpPr txBox="1">
              <a:spLocks noChangeArrowheads="1"/>
            </p:cNvSpPr>
            <p:nvPr/>
          </p:nvSpPr>
          <p:spPr bwMode="auto">
            <a:xfrm>
              <a:off x="657225" y="3724275"/>
              <a:ext cx="685800" cy="168433"/>
            </a:xfrm>
            <a:prstGeom prst="rect">
              <a:avLst/>
            </a:prstGeom>
            <a:noFill/>
            <a:ln w="9525">
              <a:noFill/>
              <a:miter lim="800000"/>
              <a:headEnd/>
              <a:tailEnd/>
            </a:ln>
          </p:spPr>
          <p:txBody>
            <a:bodyPr wrap="square">
              <a:spAutoFit/>
            </a:bodyPr>
            <a:lstStyle/>
            <a:p>
              <a:pPr algn="ctr">
                <a:spcBef>
                  <a:spcPct val="20000"/>
                </a:spcBef>
                <a:buClr>
                  <a:srgbClr val="FFFF00"/>
                </a:buClr>
                <a:buSzPct val="80000"/>
                <a:buFont typeface="Wingdings" pitchFamily="17" charset="2"/>
                <a:buNone/>
              </a:pPr>
              <a:r>
                <a:rPr lang="en-US" sz="1400" b="1" dirty="0" smtClean="0">
                  <a:latin typeface="Tahoma"/>
                  <a:cs typeface="Tahoma"/>
                </a:rPr>
                <a:t>U</a:t>
              </a:r>
              <a:r>
                <a:rPr lang="fr-FR" sz="1400" b="1" dirty="0" smtClean="0">
                  <a:latin typeface="Tahoma"/>
                  <a:cs typeface="Tahoma"/>
                </a:rPr>
                <a:t>p/haut</a:t>
              </a:r>
              <a:endParaRPr lang="fr-FR" sz="1400" b="1" dirty="0">
                <a:latin typeface="Tahoma"/>
                <a:cs typeface="Tahoma"/>
              </a:endParaRPr>
            </a:p>
          </p:txBody>
        </p:sp>
      </p:grpSp>
      <p:grpSp>
        <p:nvGrpSpPr>
          <p:cNvPr id="3" name="Group 34"/>
          <p:cNvGrpSpPr>
            <a:grpSpLocks/>
          </p:cNvGrpSpPr>
          <p:nvPr/>
        </p:nvGrpSpPr>
        <p:grpSpPr bwMode="auto">
          <a:xfrm>
            <a:off x="114386" y="4290331"/>
            <a:ext cx="1115647" cy="936784"/>
            <a:chOff x="691959" y="4559752"/>
            <a:chExt cx="685800" cy="472181"/>
          </a:xfrm>
        </p:grpSpPr>
        <p:pic>
          <p:nvPicPr>
            <p:cNvPr id="9256" name="Picture 11" descr="downgif.gif"/>
            <p:cNvPicPr>
              <a:picLocks noChangeAspect="1"/>
            </p:cNvPicPr>
            <p:nvPr/>
          </p:nvPicPr>
          <p:blipFill>
            <a:blip r:embed="rId4"/>
            <a:srcRect/>
            <a:stretch>
              <a:fillRect/>
            </a:stretch>
          </p:blipFill>
          <p:spPr bwMode="auto">
            <a:xfrm>
              <a:off x="751014" y="4559752"/>
              <a:ext cx="548640" cy="321847"/>
            </a:xfrm>
            <a:prstGeom prst="rect">
              <a:avLst/>
            </a:prstGeom>
            <a:noFill/>
            <a:ln w="9525">
              <a:noFill/>
              <a:miter lim="800000"/>
              <a:headEnd/>
              <a:tailEnd/>
            </a:ln>
          </p:spPr>
        </p:pic>
        <p:sp>
          <p:nvSpPr>
            <p:cNvPr id="9257" name="TextBox 18"/>
            <p:cNvSpPr txBox="1">
              <a:spLocks noChangeArrowheads="1"/>
            </p:cNvSpPr>
            <p:nvPr/>
          </p:nvSpPr>
          <p:spPr bwMode="auto">
            <a:xfrm>
              <a:off x="691959" y="4876800"/>
              <a:ext cx="685800" cy="155133"/>
            </a:xfrm>
            <a:prstGeom prst="rect">
              <a:avLst/>
            </a:prstGeom>
            <a:noFill/>
            <a:ln w="9525">
              <a:noFill/>
              <a:miter lim="800000"/>
              <a:headEnd/>
              <a:tailEnd/>
            </a:ln>
          </p:spPr>
          <p:txBody>
            <a:bodyPr wrap="square">
              <a:spAutoFit/>
            </a:bodyPr>
            <a:lstStyle/>
            <a:p>
              <a:pPr algn="ctr">
                <a:spcBef>
                  <a:spcPct val="20000"/>
                </a:spcBef>
                <a:buClr>
                  <a:srgbClr val="FFFF00"/>
                </a:buClr>
                <a:buSzPct val="80000"/>
                <a:buFont typeface="Wingdings" pitchFamily="17" charset="2"/>
                <a:buNone/>
              </a:pPr>
              <a:r>
                <a:rPr lang="en-US" sz="1400" b="1" dirty="0" smtClean="0">
                  <a:latin typeface="Tahoma"/>
                  <a:cs typeface="Tahoma"/>
                </a:rPr>
                <a:t>D</a:t>
              </a:r>
              <a:r>
                <a:rPr lang="fr-FR" sz="1400" b="1" dirty="0" err="1" smtClean="0">
                  <a:latin typeface="Tahoma"/>
                  <a:cs typeface="Tahoma"/>
                </a:rPr>
                <a:t>own</a:t>
              </a:r>
              <a:r>
                <a:rPr lang="fr-FR" sz="1400" b="1" dirty="0" smtClean="0">
                  <a:latin typeface="Tahoma"/>
                  <a:cs typeface="Tahoma"/>
                </a:rPr>
                <a:t>/bas</a:t>
              </a:r>
              <a:endParaRPr lang="fr-FR" sz="1400" b="1" dirty="0">
                <a:latin typeface="Tahoma"/>
                <a:cs typeface="Tahoma"/>
              </a:endParaRPr>
            </a:p>
          </p:txBody>
        </p:sp>
      </p:grpSp>
      <p:grpSp>
        <p:nvGrpSpPr>
          <p:cNvPr id="4" name="Group 46"/>
          <p:cNvGrpSpPr>
            <a:grpSpLocks/>
          </p:cNvGrpSpPr>
          <p:nvPr/>
        </p:nvGrpSpPr>
        <p:grpSpPr bwMode="auto">
          <a:xfrm>
            <a:off x="1230033" y="2716012"/>
            <a:ext cx="2950079" cy="3046020"/>
            <a:chOff x="1764901" y="3548359"/>
            <a:chExt cx="2334659" cy="2162777"/>
          </a:xfrm>
        </p:grpSpPr>
        <p:grpSp>
          <p:nvGrpSpPr>
            <p:cNvPr id="6" name="Group 38"/>
            <p:cNvGrpSpPr>
              <a:grpSpLocks/>
            </p:cNvGrpSpPr>
            <p:nvPr/>
          </p:nvGrpSpPr>
          <p:grpSpPr bwMode="auto">
            <a:xfrm>
              <a:off x="1920240" y="3548359"/>
              <a:ext cx="746760" cy="838230"/>
              <a:chOff x="1786890" y="3352800"/>
              <a:chExt cx="746760" cy="838230"/>
            </a:xfrm>
          </p:grpSpPr>
          <p:pic>
            <p:nvPicPr>
              <p:cNvPr id="9254" name="Picture 10" descr="charmgif.gif"/>
              <p:cNvPicPr>
                <a:picLocks noChangeAspect="1"/>
              </p:cNvPicPr>
              <p:nvPr/>
            </p:nvPicPr>
            <p:blipFill>
              <a:blip r:embed="rId5"/>
              <a:srcRect/>
              <a:stretch>
                <a:fillRect/>
              </a:stretch>
            </p:blipFill>
            <p:spPr bwMode="auto">
              <a:xfrm>
                <a:off x="1786890" y="3352800"/>
                <a:ext cx="731520" cy="472371"/>
              </a:xfrm>
              <a:prstGeom prst="rect">
                <a:avLst/>
              </a:prstGeom>
              <a:noFill/>
              <a:ln w="9525">
                <a:noFill/>
                <a:miter lim="800000"/>
                <a:headEnd/>
                <a:tailEnd/>
              </a:ln>
            </p:spPr>
          </p:pic>
          <p:sp>
            <p:nvSpPr>
              <p:cNvPr id="9255" name="TextBox 19"/>
              <p:cNvSpPr txBox="1">
                <a:spLocks noChangeArrowheads="1"/>
              </p:cNvSpPr>
              <p:nvPr/>
            </p:nvSpPr>
            <p:spPr bwMode="auto">
              <a:xfrm>
                <a:off x="1847850" y="3819526"/>
                <a:ext cx="685800" cy="371504"/>
              </a:xfrm>
              <a:prstGeom prst="rect">
                <a:avLst/>
              </a:prstGeom>
              <a:noFill/>
              <a:ln w="9525">
                <a:noFill/>
                <a:miter lim="800000"/>
                <a:headEnd/>
                <a:tailEnd/>
              </a:ln>
            </p:spPr>
            <p:txBody>
              <a:bodyPr wrap="square">
                <a:spAutoFit/>
              </a:bodyPr>
              <a:lstStyle/>
              <a:p>
                <a:pPr algn="ctr">
                  <a:spcBef>
                    <a:spcPct val="20000"/>
                  </a:spcBef>
                  <a:buClr>
                    <a:srgbClr val="FFFF00"/>
                  </a:buClr>
                  <a:buSzPct val="80000"/>
                  <a:buFont typeface="Wingdings" pitchFamily="17" charset="2"/>
                  <a:buNone/>
                </a:pPr>
                <a:r>
                  <a:rPr lang="en-US" sz="1400" b="1" dirty="0" smtClean="0">
                    <a:latin typeface="Tahoma"/>
                    <a:cs typeface="Tahoma"/>
                  </a:rPr>
                  <a:t>C</a:t>
                </a:r>
                <a:r>
                  <a:rPr lang="fr-FR" sz="1400" b="1" dirty="0" err="1" smtClean="0">
                    <a:latin typeface="Tahoma"/>
                    <a:cs typeface="Tahoma"/>
                  </a:rPr>
                  <a:t>harm</a:t>
                </a:r>
                <a:r>
                  <a:rPr lang="fr-FR" sz="1400" b="1" dirty="0" smtClean="0">
                    <a:latin typeface="Tahoma"/>
                    <a:cs typeface="Tahoma"/>
                  </a:rPr>
                  <a:t>/charme</a:t>
                </a:r>
                <a:endParaRPr lang="fr-FR" sz="1400" b="1" dirty="0">
                  <a:latin typeface="Tahoma"/>
                  <a:cs typeface="Tahoma"/>
                </a:endParaRPr>
              </a:p>
            </p:txBody>
          </p:sp>
        </p:grpSp>
        <p:grpSp>
          <p:nvGrpSpPr>
            <p:cNvPr id="8" name="Group 35"/>
            <p:cNvGrpSpPr>
              <a:grpSpLocks/>
            </p:cNvGrpSpPr>
            <p:nvPr/>
          </p:nvGrpSpPr>
          <p:grpSpPr bwMode="auto">
            <a:xfrm>
              <a:off x="1764901" y="4567070"/>
              <a:ext cx="841139" cy="991094"/>
              <a:chOff x="1692511" y="4295311"/>
              <a:chExt cx="841139" cy="991094"/>
            </a:xfrm>
          </p:grpSpPr>
          <p:pic>
            <p:nvPicPr>
              <p:cNvPr id="9252" name="Picture 12" descr="strangegif.gif"/>
              <p:cNvPicPr>
                <a:picLocks noChangeAspect="1"/>
              </p:cNvPicPr>
              <p:nvPr/>
            </p:nvPicPr>
            <p:blipFill>
              <a:blip r:embed="rId6"/>
              <a:srcRect/>
              <a:stretch>
                <a:fillRect/>
              </a:stretch>
            </p:blipFill>
            <p:spPr bwMode="auto">
              <a:xfrm>
                <a:off x="1924050" y="4295311"/>
                <a:ext cx="457200" cy="626619"/>
              </a:xfrm>
              <a:prstGeom prst="rect">
                <a:avLst/>
              </a:prstGeom>
              <a:noFill/>
              <a:ln w="9525">
                <a:noFill/>
                <a:miter lim="800000"/>
                <a:headEnd/>
                <a:tailEnd/>
              </a:ln>
            </p:spPr>
          </p:pic>
          <p:sp>
            <p:nvSpPr>
              <p:cNvPr id="9253" name="TextBox 20"/>
              <p:cNvSpPr txBox="1">
                <a:spLocks noChangeArrowheads="1"/>
              </p:cNvSpPr>
              <p:nvPr/>
            </p:nvSpPr>
            <p:spPr bwMode="auto">
              <a:xfrm>
                <a:off x="1692511" y="4914901"/>
                <a:ext cx="841139" cy="371504"/>
              </a:xfrm>
              <a:prstGeom prst="rect">
                <a:avLst/>
              </a:prstGeom>
              <a:noFill/>
              <a:ln w="9525">
                <a:noFill/>
                <a:miter lim="800000"/>
                <a:headEnd/>
                <a:tailEnd/>
              </a:ln>
            </p:spPr>
            <p:txBody>
              <a:bodyPr wrap="square">
                <a:spAutoFit/>
              </a:bodyPr>
              <a:lstStyle/>
              <a:p>
                <a:pPr algn="ctr">
                  <a:spcBef>
                    <a:spcPct val="20000"/>
                  </a:spcBef>
                  <a:buClr>
                    <a:srgbClr val="FFFF00"/>
                  </a:buClr>
                  <a:buSzPct val="80000"/>
                  <a:buFont typeface="Wingdings" pitchFamily="17" charset="2"/>
                  <a:buNone/>
                </a:pPr>
                <a:r>
                  <a:rPr lang="en-US" sz="1400" b="1" dirty="0" smtClean="0">
                    <a:latin typeface="Tahoma"/>
                    <a:cs typeface="Tahoma"/>
                  </a:rPr>
                  <a:t>S</a:t>
                </a:r>
                <a:r>
                  <a:rPr lang="fr-FR" sz="1400" b="1" dirty="0" err="1" smtClean="0">
                    <a:latin typeface="Tahoma"/>
                    <a:cs typeface="Tahoma"/>
                  </a:rPr>
                  <a:t>trange</a:t>
                </a:r>
                <a:r>
                  <a:rPr lang="fr-FR" sz="1400" b="1" dirty="0" smtClean="0">
                    <a:latin typeface="Tahoma"/>
                    <a:cs typeface="Tahoma"/>
                  </a:rPr>
                  <a:t>/étrange</a:t>
                </a:r>
                <a:endParaRPr lang="fr-FR" sz="1400" b="1" dirty="0">
                  <a:latin typeface="Tahoma"/>
                  <a:cs typeface="Tahoma"/>
                </a:endParaRPr>
              </a:p>
            </p:txBody>
          </p:sp>
        </p:grpSp>
        <p:grpSp>
          <p:nvGrpSpPr>
            <p:cNvPr id="9" name="Group 37"/>
            <p:cNvGrpSpPr>
              <a:grpSpLocks/>
            </p:cNvGrpSpPr>
            <p:nvPr/>
          </p:nvGrpSpPr>
          <p:grpSpPr bwMode="auto">
            <a:xfrm>
              <a:off x="3124200" y="3548359"/>
              <a:ext cx="723900" cy="1095405"/>
              <a:chOff x="3230880" y="3352800"/>
              <a:chExt cx="723900" cy="1095405"/>
            </a:xfrm>
          </p:grpSpPr>
          <p:pic>
            <p:nvPicPr>
              <p:cNvPr id="9250" name="Picture 13" descr="topgif.gif"/>
              <p:cNvPicPr>
                <a:picLocks noChangeAspect="1"/>
              </p:cNvPicPr>
              <p:nvPr/>
            </p:nvPicPr>
            <p:blipFill>
              <a:blip r:embed="rId7"/>
              <a:srcRect/>
              <a:stretch>
                <a:fillRect/>
              </a:stretch>
            </p:blipFill>
            <p:spPr bwMode="auto">
              <a:xfrm>
                <a:off x="3230880" y="3352800"/>
                <a:ext cx="685800" cy="726915"/>
              </a:xfrm>
              <a:prstGeom prst="rect">
                <a:avLst/>
              </a:prstGeom>
              <a:noFill/>
              <a:ln w="9525">
                <a:noFill/>
                <a:miter lim="800000"/>
                <a:headEnd/>
                <a:tailEnd/>
              </a:ln>
            </p:spPr>
          </p:pic>
          <p:sp>
            <p:nvSpPr>
              <p:cNvPr id="9251" name="TextBox 21"/>
              <p:cNvSpPr txBox="1">
                <a:spLocks noChangeArrowheads="1"/>
              </p:cNvSpPr>
              <p:nvPr/>
            </p:nvSpPr>
            <p:spPr bwMode="auto">
              <a:xfrm>
                <a:off x="3268980" y="4076701"/>
                <a:ext cx="685800" cy="371504"/>
              </a:xfrm>
              <a:prstGeom prst="rect">
                <a:avLst/>
              </a:prstGeom>
              <a:noFill/>
              <a:ln w="9525">
                <a:noFill/>
                <a:miter lim="800000"/>
                <a:headEnd/>
                <a:tailEnd/>
              </a:ln>
            </p:spPr>
            <p:txBody>
              <a:bodyPr wrap="square">
                <a:spAutoFit/>
              </a:bodyPr>
              <a:lstStyle/>
              <a:p>
                <a:pPr algn="ctr">
                  <a:spcBef>
                    <a:spcPct val="20000"/>
                  </a:spcBef>
                  <a:buClr>
                    <a:srgbClr val="FFFF00"/>
                  </a:buClr>
                  <a:buSzPct val="80000"/>
                  <a:buFont typeface="Wingdings" pitchFamily="17" charset="2"/>
                  <a:buNone/>
                </a:pPr>
                <a:r>
                  <a:rPr lang="en-US" sz="1400" b="1" dirty="0" smtClean="0">
                    <a:latin typeface="Tahoma"/>
                    <a:cs typeface="Tahoma"/>
                  </a:rPr>
                  <a:t>T</a:t>
                </a:r>
                <a:r>
                  <a:rPr lang="fr-FR" sz="1400" b="1" dirty="0" smtClean="0">
                    <a:latin typeface="Tahoma"/>
                    <a:cs typeface="Tahoma"/>
                  </a:rPr>
                  <a:t>op/top</a:t>
                </a:r>
                <a:endParaRPr lang="fr-FR" sz="1400" b="1" dirty="0">
                  <a:latin typeface="Tahoma"/>
                  <a:cs typeface="Tahoma"/>
                </a:endParaRPr>
              </a:p>
            </p:txBody>
          </p:sp>
        </p:grpSp>
        <p:grpSp>
          <p:nvGrpSpPr>
            <p:cNvPr id="10" name="Group 36"/>
            <p:cNvGrpSpPr>
              <a:grpSpLocks/>
            </p:cNvGrpSpPr>
            <p:nvPr/>
          </p:nvGrpSpPr>
          <p:grpSpPr bwMode="auto">
            <a:xfrm>
              <a:off x="2819400" y="5036129"/>
              <a:ext cx="1280160" cy="675007"/>
              <a:chOff x="2933700" y="4783420"/>
              <a:chExt cx="1280160" cy="675007"/>
            </a:xfrm>
          </p:grpSpPr>
          <p:pic>
            <p:nvPicPr>
              <p:cNvPr id="9248" name="Picture 8" descr="bottomgif.gif"/>
              <p:cNvPicPr>
                <a:picLocks noChangeAspect="1"/>
              </p:cNvPicPr>
              <p:nvPr/>
            </p:nvPicPr>
            <p:blipFill>
              <a:blip r:embed="rId8"/>
              <a:srcRect/>
              <a:stretch>
                <a:fillRect/>
              </a:stretch>
            </p:blipFill>
            <p:spPr bwMode="auto">
              <a:xfrm>
                <a:off x="2933700" y="4783420"/>
                <a:ext cx="1280160" cy="166732"/>
              </a:xfrm>
              <a:prstGeom prst="rect">
                <a:avLst/>
              </a:prstGeom>
              <a:noFill/>
              <a:ln w="9525">
                <a:noFill/>
                <a:miter lim="800000"/>
                <a:headEnd/>
                <a:tailEnd/>
              </a:ln>
            </p:spPr>
          </p:pic>
          <p:sp>
            <p:nvSpPr>
              <p:cNvPr id="9249" name="TextBox 22"/>
              <p:cNvSpPr txBox="1">
                <a:spLocks noChangeArrowheads="1"/>
              </p:cNvSpPr>
              <p:nvPr/>
            </p:nvSpPr>
            <p:spPr bwMode="auto">
              <a:xfrm>
                <a:off x="3049902" y="4933951"/>
                <a:ext cx="866778" cy="524476"/>
              </a:xfrm>
              <a:prstGeom prst="rect">
                <a:avLst/>
              </a:prstGeom>
              <a:noFill/>
              <a:ln w="9525">
                <a:noFill/>
                <a:miter lim="800000"/>
                <a:headEnd/>
                <a:tailEnd/>
              </a:ln>
            </p:spPr>
            <p:txBody>
              <a:bodyPr wrap="square">
                <a:spAutoFit/>
              </a:bodyPr>
              <a:lstStyle/>
              <a:p>
                <a:pPr algn="ctr">
                  <a:spcBef>
                    <a:spcPct val="20000"/>
                  </a:spcBef>
                  <a:buClr>
                    <a:srgbClr val="FFFF00"/>
                  </a:buClr>
                  <a:buSzPct val="80000"/>
                  <a:buFont typeface="Wingdings" pitchFamily="17" charset="2"/>
                  <a:buNone/>
                </a:pPr>
                <a:r>
                  <a:rPr lang="en-US" sz="1400" b="1" dirty="0" smtClean="0">
                    <a:latin typeface="Tahoma"/>
                    <a:cs typeface="Tahoma"/>
                  </a:rPr>
                  <a:t>B</a:t>
                </a:r>
                <a:r>
                  <a:rPr lang="fr-FR" sz="1400" b="1" dirty="0" err="1" smtClean="0">
                    <a:latin typeface="Tahoma"/>
                    <a:cs typeface="Tahoma"/>
                  </a:rPr>
                  <a:t>ottom</a:t>
                </a:r>
                <a:r>
                  <a:rPr lang="fr-FR" sz="1400" b="1" dirty="0" smtClean="0">
                    <a:latin typeface="Tahoma"/>
                    <a:cs typeface="Tahoma"/>
                  </a:rPr>
                  <a:t>-Beauty/beauté</a:t>
                </a:r>
                <a:endParaRPr lang="fr-FR" sz="1400" b="1" dirty="0">
                  <a:latin typeface="Tahoma"/>
                  <a:cs typeface="Tahoma"/>
                </a:endParaRPr>
              </a:p>
            </p:txBody>
          </p:sp>
        </p:grpSp>
      </p:grpSp>
      <p:grpSp>
        <p:nvGrpSpPr>
          <p:cNvPr id="11" name="Group 40"/>
          <p:cNvGrpSpPr>
            <a:grpSpLocks/>
          </p:cNvGrpSpPr>
          <p:nvPr/>
        </p:nvGrpSpPr>
        <p:grpSpPr bwMode="auto">
          <a:xfrm>
            <a:off x="4862446" y="2910504"/>
            <a:ext cx="1072510" cy="965679"/>
            <a:chOff x="5553075" y="3352800"/>
            <a:chExt cx="762000" cy="782932"/>
          </a:xfrm>
        </p:grpSpPr>
        <p:pic>
          <p:nvPicPr>
            <p:cNvPr id="9242" name="Picture 14" descr="electrongif.gif"/>
            <p:cNvPicPr>
              <a:picLocks noChangeAspect="1"/>
            </p:cNvPicPr>
            <p:nvPr/>
          </p:nvPicPr>
          <p:blipFill>
            <a:blip r:embed="rId9"/>
            <a:srcRect/>
            <a:stretch>
              <a:fillRect/>
            </a:stretch>
          </p:blipFill>
          <p:spPr bwMode="auto">
            <a:xfrm>
              <a:off x="5659755" y="3352800"/>
              <a:ext cx="548640" cy="555827"/>
            </a:xfrm>
            <a:prstGeom prst="rect">
              <a:avLst/>
            </a:prstGeom>
            <a:noFill/>
            <a:ln w="9525">
              <a:noFill/>
              <a:miter lim="800000"/>
              <a:headEnd/>
              <a:tailEnd/>
            </a:ln>
          </p:spPr>
        </p:pic>
        <p:sp>
          <p:nvSpPr>
            <p:cNvPr id="9243" name="TextBox 23"/>
            <p:cNvSpPr txBox="1">
              <a:spLocks noChangeArrowheads="1"/>
            </p:cNvSpPr>
            <p:nvPr/>
          </p:nvSpPr>
          <p:spPr bwMode="auto">
            <a:xfrm>
              <a:off x="5553075" y="3886199"/>
              <a:ext cx="762000" cy="249533"/>
            </a:xfrm>
            <a:prstGeom prst="rect">
              <a:avLst/>
            </a:prstGeom>
            <a:noFill/>
            <a:ln w="9525">
              <a:noFill/>
              <a:miter lim="800000"/>
              <a:headEnd/>
              <a:tailEnd/>
            </a:ln>
          </p:spPr>
          <p:txBody>
            <a:bodyPr wrap="square">
              <a:spAutoFit/>
            </a:bodyPr>
            <a:lstStyle/>
            <a:p>
              <a:pPr algn="ctr">
                <a:spcBef>
                  <a:spcPct val="20000"/>
                </a:spcBef>
                <a:buClr>
                  <a:srgbClr val="FFFF00"/>
                </a:buClr>
                <a:buSzPct val="80000"/>
                <a:buFont typeface="Wingdings" pitchFamily="17" charset="2"/>
                <a:buNone/>
              </a:pPr>
              <a:r>
                <a:rPr lang="fr-FR" sz="1400" b="1" smtClean="0">
                  <a:latin typeface="Tahoma"/>
                  <a:cs typeface="Tahoma"/>
                </a:rPr>
                <a:t>electron</a:t>
              </a:r>
              <a:endParaRPr lang="fr-FR" sz="1400" b="1">
                <a:latin typeface="Tahoma"/>
                <a:cs typeface="Tahoma"/>
              </a:endParaRPr>
            </a:p>
          </p:txBody>
        </p:sp>
      </p:grpSp>
      <p:grpSp>
        <p:nvGrpSpPr>
          <p:cNvPr id="12" name="Group 47"/>
          <p:cNvGrpSpPr>
            <a:grpSpLocks/>
          </p:cNvGrpSpPr>
          <p:nvPr/>
        </p:nvGrpSpPr>
        <p:grpSpPr bwMode="auto">
          <a:xfrm>
            <a:off x="4708841" y="2748319"/>
            <a:ext cx="4291404" cy="2692789"/>
            <a:chOff x="4953000" y="3548359"/>
            <a:chExt cx="3200400" cy="2062542"/>
          </a:xfrm>
        </p:grpSpPr>
        <p:grpSp>
          <p:nvGrpSpPr>
            <p:cNvPr id="13" name="Group 41"/>
            <p:cNvGrpSpPr>
              <a:grpSpLocks/>
            </p:cNvGrpSpPr>
            <p:nvPr/>
          </p:nvGrpSpPr>
          <p:grpSpPr bwMode="auto">
            <a:xfrm>
              <a:off x="6172200" y="3548359"/>
              <a:ext cx="685800" cy="825519"/>
              <a:chOff x="6781800" y="3352799"/>
              <a:chExt cx="685800" cy="825519"/>
            </a:xfrm>
          </p:grpSpPr>
          <p:pic>
            <p:nvPicPr>
              <p:cNvPr id="9240" name="Picture 15" descr="muongif.gif"/>
              <p:cNvPicPr>
                <a:picLocks noChangeAspect="1"/>
              </p:cNvPicPr>
              <p:nvPr/>
            </p:nvPicPr>
            <p:blipFill>
              <a:blip r:embed="rId10"/>
              <a:srcRect/>
              <a:stretch>
                <a:fillRect/>
              </a:stretch>
            </p:blipFill>
            <p:spPr bwMode="auto">
              <a:xfrm>
                <a:off x="6896100" y="3352799"/>
                <a:ext cx="457200" cy="632012"/>
              </a:xfrm>
              <a:prstGeom prst="rect">
                <a:avLst/>
              </a:prstGeom>
              <a:noFill/>
              <a:ln w="9525">
                <a:noFill/>
                <a:miter lim="800000"/>
                <a:headEnd/>
                <a:tailEnd/>
              </a:ln>
            </p:spPr>
          </p:pic>
          <p:sp>
            <p:nvSpPr>
              <p:cNvPr id="9241" name="TextBox 24"/>
              <p:cNvSpPr txBox="1">
                <a:spLocks noChangeArrowheads="1"/>
              </p:cNvSpPr>
              <p:nvPr/>
            </p:nvSpPr>
            <p:spPr bwMode="auto">
              <a:xfrm>
                <a:off x="6781800" y="3942576"/>
                <a:ext cx="685800" cy="235742"/>
              </a:xfrm>
              <a:prstGeom prst="rect">
                <a:avLst/>
              </a:prstGeom>
              <a:noFill/>
              <a:ln w="9525">
                <a:noFill/>
                <a:miter lim="800000"/>
                <a:headEnd/>
                <a:tailEnd/>
              </a:ln>
            </p:spPr>
            <p:txBody>
              <a:bodyPr wrap="square">
                <a:spAutoFit/>
              </a:bodyPr>
              <a:lstStyle/>
              <a:p>
                <a:pPr algn="ctr">
                  <a:spcBef>
                    <a:spcPct val="20000"/>
                  </a:spcBef>
                  <a:buClr>
                    <a:srgbClr val="FFFF00"/>
                  </a:buClr>
                  <a:buSzPct val="80000"/>
                  <a:buFont typeface="Wingdings" pitchFamily="17" charset="2"/>
                  <a:buNone/>
                </a:pPr>
                <a:r>
                  <a:rPr lang="fr-FR" sz="1400" b="1" smtClean="0">
                    <a:latin typeface="Tahoma"/>
                    <a:cs typeface="Tahoma"/>
                  </a:rPr>
                  <a:t>muon</a:t>
                </a:r>
                <a:endParaRPr lang="fr-FR" sz="1400" b="1">
                  <a:latin typeface="Tahoma"/>
                  <a:cs typeface="Tahoma"/>
                </a:endParaRPr>
              </a:p>
            </p:txBody>
          </p:sp>
        </p:grpSp>
        <p:grpSp>
          <p:nvGrpSpPr>
            <p:cNvPr id="14" name="Group 42"/>
            <p:cNvGrpSpPr>
              <a:grpSpLocks/>
            </p:cNvGrpSpPr>
            <p:nvPr/>
          </p:nvGrpSpPr>
          <p:grpSpPr bwMode="auto">
            <a:xfrm>
              <a:off x="7284720" y="3548359"/>
              <a:ext cx="822960" cy="759618"/>
              <a:chOff x="7962900" y="3352799"/>
              <a:chExt cx="822960" cy="759618"/>
            </a:xfrm>
          </p:grpSpPr>
          <p:pic>
            <p:nvPicPr>
              <p:cNvPr id="9238" name="Picture 16" descr="taugif.gif"/>
              <p:cNvPicPr>
                <a:picLocks noChangeAspect="1"/>
              </p:cNvPicPr>
              <p:nvPr/>
            </p:nvPicPr>
            <p:blipFill>
              <a:blip r:embed="rId11"/>
              <a:srcRect/>
              <a:stretch>
                <a:fillRect/>
              </a:stretch>
            </p:blipFill>
            <p:spPr bwMode="auto">
              <a:xfrm>
                <a:off x="7962900" y="3352799"/>
                <a:ext cx="822960" cy="571760"/>
              </a:xfrm>
              <a:prstGeom prst="rect">
                <a:avLst/>
              </a:prstGeom>
              <a:noFill/>
              <a:ln w="9525">
                <a:noFill/>
                <a:miter lim="800000"/>
                <a:headEnd/>
                <a:tailEnd/>
              </a:ln>
            </p:spPr>
          </p:pic>
          <p:sp>
            <p:nvSpPr>
              <p:cNvPr id="9239" name="TextBox 25"/>
              <p:cNvSpPr txBox="1">
                <a:spLocks noChangeArrowheads="1"/>
              </p:cNvSpPr>
              <p:nvPr/>
            </p:nvSpPr>
            <p:spPr bwMode="auto">
              <a:xfrm>
                <a:off x="8031480" y="3876675"/>
                <a:ext cx="685800" cy="235742"/>
              </a:xfrm>
              <a:prstGeom prst="rect">
                <a:avLst/>
              </a:prstGeom>
              <a:noFill/>
              <a:ln w="9525">
                <a:noFill/>
                <a:miter lim="800000"/>
                <a:headEnd/>
                <a:tailEnd/>
              </a:ln>
            </p:spPr>
            <p:txBody>
              <a:bodyPr wrap="square">
                <a:spAutoFit/>
              </a:bodyPr>
              <a:lstStyle/>
              <a:p>
                <a:pPr algn="ctr">
                  <a:spcBef>
                    <a:spcPct val="20000"/>
                  </a:spcBef>
                  <a:buClr>
                    <a:srgbClr val="FFFF00"/>
                  </a:buClr>
                  <a:buSzPct val="80000"/>
                  <a:buFont typeface="Wingdings" pitchFamily="17" charset="2"/>
                  <a:buNone/>
                </a:pPr>
                <a:r>
                  <a:rPr lang="fr-FR" sz="1400" b="1" smtClean="0">
                    <a:latin typeface="Tahoma"/>
                    <a:cs typeface="Tahoma"/>
                  </a:rPr>
                  <a:t>tau</a:t>
                </a:r>
                <a:endParaRPr lang="fr-FR" sz="1400" b="1">
                  <a:latin typeface="Tahoma"/>
                  <a:cs typeface="Tahoma"/>
                </a:endParaRPr>
              </a:p>
            </p:txBody>
          </p:sp>
        </p:grpSp>
        <p:grpSp>
          <p:nvGrpSpPr>
            <p:cNvPr id="15" name="Group 43"/>
            <p:cNvGrpSpPr>
              <a:grpSpLocks/>
            </p:cNvGrpSpPr>
            <p:nvPr/>
          </p:nvGrpSpPr>
          <p:grpSpPr bwMode="auto">
            <a:xfrm>
              <a:off x="4953000" y="4643735"/>
              <a:ext cx="1009245" cy="967164"/>
              <a:chOff x="5067300" y="4572000"/>
              <a:chExt cx="1009245" cy="967164"/>
            </a:xfrm>
          </p:grpSpPr>
          <p:sp>
            <p:nvSpPr>
              <p:cNvPr id="9236" name="TextBox 26"/>
              <p:cNvSpPr txBox="1">
                <a:spLocks noChangeArrowheads="1"/>
              </p:cNvSpPr>
              <p:nvPr/>
            </p:nvSpPr>
            <p:spPr bwMode="auto">
              <a:xfrm>
                <a:off x="5067300" y="5105400"/>
                <a:ext cx="1009245" cy="433764"/>
              </a:xfrm>
              <a:prstGeom prst="rect">
                <a:avLst/>
              </a:prstGeom>
              <a:noFill/>
              <a:ln w="9525">
                <a:noFill/>
                <a:miter lim="800000"/>
                <a:headEnd/>
                <a:tailEnd/>
              </a:ln>
            </p:spPr>
            <p:txBody>
              <a:bodyPr wrap="square">
                <a:spAutoFit/>
              </a:bodyPr>
              <a:lstStyle/>
              <a:p>
                <a:pPr algn="ctr">
                  <a:spcBef>
                    <a:spcPct val="20000"/>
                  </a:spcBef>
                  <a:buClr>
                    <a:srgbClr val="FFFF00"/>
                  </a:buClr>
                  <a:buSzPct val="80000"/>
                </a:pPr>
                <a:r>
                  <a:rPr lang="fr-FR" sz="1400" b="1" dirty="0">
                    <a:latin typeface="Tahoma"/>
                    <a:cs typeface="Tahoma"/>
                  </a:rPr>
                  <a:t>neutrino</a:t>
                </a:r>
              </a:p>
              <a:p>
                <a:pPr algn="ctr">
                  <a:spcBef>
                    <a:spcPct val="20000"/>
                  </a:spcBef>
                  <a:buClr>
                    <a:srgbClr val="FFFF00"/>
                  </a:buClr>
                  <a:buSzPct val="80000"/>
                  <a:buFont typeface="Wingdings" pitchFamily="17" charset="2"/>
                  <a:buNone/>
                </a:pPr>
                <a:r>
                  <a:rPr lang="fr-FR" sz="1400" b="1" dirty="0" smtClean="0">
                    <a:latin typeface="Tahoma"/>
                    <a:cs typeface="Tahoma"/>
                  </a:rPr>
                  <a:t>électronique</a:t>
                </a:r>
                <a:endParaRPr lang="fr-FR" sz="1400" b="1" dirty="0">
                  <a:latin typeface="Tahoma"/>
                  <a:cs typeface="Tahoma"/>
                </a:endParaRPr>
              </a:p>
            </p:txBody>
          </p:sp>
          <p:pic>
            <p:nvPicPr>
              <p:cNvPr id="9237" name="Picture 29" descr="electronneu.gif"/>
              <p:cNvPicPr>
                <a:picLocks noChangeAspect="1"/>
              </p:cNvPicPr>
              <p:nvPr/>
            </p:nvPicPr>
            <p:blipFill>
              <a:blip r:embed="rId12"/>
              <a:srcRect/>
              <a:stretch>
                <a:fillRect/>
              </a:stretch>
            </p:blipFill>
            <p:spPr bwMode="auto">
              <a:xfrm>
                <a:off x="5250180" y="4572000"/>
                <a:ext cx="548640" cy="534964"/>
              </a:xfrm>
              <a:prstGeom prst="rect">
                <a:avLst/>
              </a:prstGeom>
              <a:noFill/>
              <a:ln w="9525">
                <a:noFill/>
                <a:miter lim="800000"/>
                <a:headEnd/>
                <a:tailEnd/>
              </a:ln>
            </p:spPr>
          </p:pic>
        </p:grpSp>
        <p:grpSp>
          <p:nvGrpSpPr>
            <p:cNvPr id="16" name="Group 44"/>
            <p:cNvGrpSpPr>
              <a:grpSpLocks/>
            </p:cNvGrpSpPr>
            <p:nvPr/>
          </p:nvGrpSpPr>
          <p:grpSpPr bwMode="auto">
            <a:xfrm>
              <a:off x="6057900" y="4767560"/>
              <a:ext cx="914400" cy="843341"/>
              <a:chOff x="6324600" y="4724400"/>
              <a:chExt cx="914400" cy="843341"/>
            </a:xfrm>
          </p:grpSpPr>
          <p:sp>
            <p:nvSpPr>
              <p:cNvPr id="9234" name="TextBox 27"/>
              <p:cNvSpPr txBox="1">
                <a:spLocks noChangeArrowheads="1"/>
              </p:cNvSpPr>
              <p:nvPr/>
            </p:nvSpPr>
            <p:spPr bwMode="auto">
              <a:xfrm>
                <a:off x="6324600" y="5133977"/>
                <a:ext cx="914400" cy="433764"/>
              </a:xfrm>
              <a:prstGeom prst="rect">
                <a:avLst/>
              </a:prstGeom>
              <a:noFill/>
              <a:ln w="9525">
                <a:noFill/>
                <a:miter lim="800000"/>
                <a:headEnd/>
                <a:tailEnd/>
              </a:ln>
            </p:spPr>
            <p:txBody>
              <a:bodyPr wrap="square">
                <a:spAutoFit/>
              </a:bodyPr>
              <a:lstStyle/>
              <a:p>
                <a:pPr algn="ctr">
                  <a:spcBef>
                    <a:spcPct val="20000"/>
                  </a:spcBef>
                  <a:buClr>
                    <a:srgbClr val="FFFF00"/>
                  </a:buClr>
                  <a:buSzPct val="80000"/>
                </a:pPr>
                <a:r>
                  <a:rPr lang="fr-FR" sz="1400" b="1" dirty="0">
                    <a:latin typeface="Tahoma"/>
                    <a:cs typeface="Tahoma"/>
                  </a:rPr>
                  <a:t>neutrino</a:t>
                </a:r>
              </a:p>
              <a:p>
                <a:pPr algn="ctr">
                  <a:spcBef>
                    <a:spcPct val="20000"/>
                  </a:spcBef>
                  <a:buClr>
                    <a:srgbClr val="FFFF00"/>
                  </a:buClr>
                  <a:buSzPct val="80000"/>
                  <a:buFont typeface="Wingdings" pitchFamily="17" charset="2"/>
                  <a:buNone/>
                </a:pPr>
                <a:r>
                  <a:rPr lang="fr-FR" sz="1400" b="1" dirty="0" err="1" smtClean="0">
                    <a:latin typeface="Tahoma"/>
                    <a:cs typeface="Tahoma"/>
                  </a:rPr>
                  <a:t>muonique</a:t>
                </a:r>
                <a:endParaRPr lang="fr-FR" sz="1400" b="1" dirty="0">
                  <a:latin typeface="Tahoma"/>
                  <a:cs typeface="Tahoma"/>
                </a:endParaRPr>
              </a:p>
            </p:txBody>
          </p:sp>
          <p:pic>
            <p:nvPicPr>
              <p:cNvPr id="9235" name="Picture 32" descr="rockgif.gif"/>
              <p:cNvPicPr>
                <a:picLocks noChangeAspect="1"/>
              </p:cNvPicPr>
              <p:nvPr/>
            </p:nvPicPr>
            <p:blipFill>
              <a:blip r:embed="rId13"/>
              <a:srcRect/>
              <a:stretch>
                <a:fillRect/>
              </a:stretch>
            </p:blipFill>
            <p:spPr bwMode="auto">
              <a:xfrm>
                <a:off x="6484620" y="4724400"/>
                <a:ext cx="594360" cy="421456"/>
              </a:xfrm>
              <a:prstGeom prst="rect">
                <a:avLst/>
              </a:prstGeom>
              <a:noFill/>
              <a:ln w="9525">
                <a:noFill/>
                <a:miter lim="800000"/>
                <a:headEnd/>
                <a:tailEnd/>
              </a:ln>
            </p:spPr>
          </p:pic>
        </p:grpSp>
        <p:grpSp>
          <p:nvGrpSpPr>
            <p:cNvPr id="17" name="Group 45"/>
            <p:cNvGrpSpPr>
              <a:grpSpLocks/>
            </p:cNvGrpSpPr>
            <p:nvPr/>
          </p:nvGrpSpPr>
          <p:grpSpPr bwMode="auto">
            <a:xfrm>
              <a:off x="7239000" y="4729460"/>
              <a:ext cx="914400" cy="881440"/>
              <a:chOff x="7620000" y="4648200"/>
              <a:chExt cx="914400" cy="881440"/>
            </a:xfrm>
          </p:grpSpPr>
          <p:sp>
            <p:nvSpPr>
              <p:cNvPr id="9232" name="TextBox 28"/>
              <p:cNvSpPr txBox="1">
                <a:spLocks noChangeArrowheads="1"/>
              </p:cNvSpPr>
              <p:nvPr/>
            </p:nvSpPr>
            <p:spPr bwMode="auto">
              <a:xfrm>
                <a:off x="7620000" y="5095876"/>
                <a:ext cx="914400" cy="433764"/>
              </a:xfrm>
              <a:prstGeom prst="rect">
                <a:avLst/>
              </a:prstGeom>
              <a:noFill/>
              <a:ln w="9525">
                <a:noFill/>
                <a:miter lim="800000"/>
                <a:headEnd/>
                <a:tailEnd/>
              </a:ln>
            </p:spPr>
            <p:txBody>
              <a:bodyPr wrap="square">
                <a:spAutoFit/>
              </a:bodyPr>
              <a:lstStyle/>
              <a:p>
                <a:pPr algn="ctr">
                  <a:spcBef>
                    <a:spcPct val="20000"/>
                  </a:spcBef>
                  <a:buClr>
                    <a:srgbClr val="FFFF00"/>
                  </a:buClr>
                  <a:buSzPct val="80000"/>
                </a:pPr>
                <a:r>
                  <a:rPr lang="fr-FR" sz="1400" b="1" dirty="0">
                    <a:latin typeface="Tahoma"/>
                    <a:cs typeface="Tahoma"/>
                  </a:rPr>
                  <a:t>neutrino</a:t>
                </a:r>
              </a:p>
              <a:p>
                <a:pPr algn="ctr">
                  <a:spcBef>
                    <a:spcPct val="20000"/>
                  </a:spcBef>
                  <a:buClr>
                    <a:srgbClr val="FFFF00"/>
                  </a:buClr>
                  <a:buSzPct val="80000"/>
                  <a:buFont typeface="Wingdings" pitchFamily="17" charset="2"/>
                  <a:buNone/>
                </a:pPr>
                <a:r>
                  <a:rPr lang="fr-FR" sz="1400" b="1" dirty="0" err="1" smtClean="0">
                    <a:latin typeface="Tahoma"/>
                    <a:cs typeface="Tahoma"/>
                  </a:rPr>
                  <a:t>tauique</a:t>
                </a:r>
                <a:endParaRPr lang="fr-FR" sz="1400" b="1" dirty="0">
                  <a:latin typeface="Tahoma"/>
                  <a:cs typeface="Tahoma"/>
                </a:endParaRPr>
              </a:p>
            </p:txBody>
          </p:sp>
          <p:pic>
            <p:nvPicPr>
              <p:cNvPr id="9233" name="Picture 33" descr="piggif.gif"/>
              <p:cNvPicPr>
                <a:picLocks noChangeAspect="1"/>
              </p:cNvPicPr>
              <p:nvPr/>
            </p:nvPicPr>
            <p:blipFill>
              <a:blip r:embed="rId14"/>
              <a:srcRect/>
              <a:stretch>
                <a:fillRect/>
              </a:stretch>
            </p:blipFill>
            <p:spPr bwMode="auto">
              <a:xfrm>
                <a:off x="7711440" y="4648200"/>
                <a:ext cx="731520" cy="470047"/>
              </a:xfrm>
              <a:prstGeom prst="rect">
                <a:avLst/>
              </a:prstGeom>
              <a:noFill/>
              <a:ln w="9525">
                <a:noFill/>
                <a:miter lim="800000"/>
                <a:headEnd/>
                <a:tailEnd/>
              </a:ln>
            </p:spPr>
          </p:pic>
        </p:grpSp>
      </p:grpSp>
      <p:sp>
        <p:nvSpPr>
          <p:cNvPr id="45" name="Rectangle 44"/>
          <p:cNvSpPr/>
          <p:nvPr/>
        </p:nvSpPr>
        <p:spPr>
          <a:xfrm>
            <a:off x="4758841" y="2748318"/>
            <a:ext cx="1226115" cy="1295003"/>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Rectangle 45"/>
          <p:cNvSpPr/>
          <p:nvPr/>
        </p:nvSpPr>
        <p:spPr>
          <a:xfrm>
            <a:off x="114386" y="2590594"/>
            <a:ext cx="1215647" cy="2740553"/>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Slide Number Placeholder 19"/>
          <p:cNvSpPr>
            <a:spLocks noGrp="1"/>
          </p:cNvSpPr>
          <p:nvPr>
            <p:ph type="sldNum" sz="quarter" idx="12"/>
          </p:nvPr>
        </p:nvSpPr>
        <p:spPr/>
        <p:txBody>
          <a:bodyPr/>
          <a:lstStyle/>
          <a:p>
            <a:fld id="{D752DBC4-3753-084B-A85A-391A694AE64B}" type="slidenum">
              <a:rPr lang="en-US" smtClean="0"/>
              <a:pPr/>
              <a:t>5</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9937">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 calcmode="lin" valueType="num">
                                      <p:cBhvr>
                                        <p:cTn id="35" dur="500" fill="hold"/>
                                        <p:tgtEl>
                                          <p:spTgt spid="4"/>
                                        </p:tgtEl>
                                        <p:attrNameLst>
                                          <p:attrName>style.rotation</p:attrName>
                                        </p:attrNameLst>
                                      </p:cBhvr>
                                      <p:tavLst>
                                        <p:tav tm="0">
                                          <p:val>
                                            <p:fltVal val="360"/>
                                          </p:val>
                                        </p:tav>
                                        <p:tav tm="100000">
                                          <p:val>
                                            <p:fltVal val="0"/>
                                          </p:val>
                                        </p:tav>
                                      </p:tavLst>
                                    </p:anim>
                                    <p:animEffect transition="in" filter="fade">
                                      <p:cBhvr>
                                        <p:cTn id="36" dur="500"/>
                                        <p:tgtEl>
                                          <p:spTgt spid="4"/>
                                        </p:tgtEl>
                                      </p:cBhvr>
                                    </p:animEffect>
                                  </p:childTnLst>
                                </p:cTn>
                              </p:par>
                              <p:par>
                                <p:cTn id="37" presetID="49" presetClass="entr" presetSubtype="0" decel="10000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 calcmode="lin" valueType="num">
                                      <p:cBhvr>
                                        <p:cTn id="41" dur="500" fill="hold"/>
                                        <p:tgtEl>
                                          <p:spTgt spid="12"/>
                                        </p:tgtEl>
                                        <p:attrNameLst>
                                          <p:attrName>style.rotation</p:attrName>
                                        </p:attrNameLst>
                                      </p:cBhvr>
                                      <p:tavLst>
                                        <p:tav tm="0">
                                          <p:val>
                                            <p:fltVal val="360"/>
                                          </p:val>
                                        </p:tav>
                                        <p:tav tm="100000">
                                          <p:val>
                                            <p:fltVal val="0"/>
                                          </p:val>
                                        </p:tav>
                                      </p:tavLst>
                                    </p:anim>
                                    <p:animEffect transition="in" filter="fade">
                                      <p:cBhvr>
                                        <p:cTn id="42" dur="500"/>
                                        <p:tgtEl>
                                          <p:spTgt spid="12"/>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blinds(horizontal)">
                                      <p:cBhvr>
                                        <p:cTn id="45" dur="500"/>
                                        <p:tgtEl>
                                          <p:spTgt spid="46"/>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blinds(horizontal)">
                                      <p:cBhvr>
                                        <p:cTn id="4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5" grpId="0" animBg="1"/>
      <p:bldP spid="4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À</a:t>
            </a:r>
            <a:r>
              <a:rPr lang="en-US" dirty="0" smtClean="0"/>
              <a:t> </a:t>
            </a:r>
            <a:r>
              <a:rPr lang="en-US" dirty="0" err="1" smtClean="0"/>
              <a:t>vous</a:t>
            </a:r>
            <a:r>
              <a:rPr lang="en-US" dirty="0" smtClean="0"/>
              <a:t> !</a:t>
            </a:r>
            <a:endParaRPr lang="en-US" dirty="0"/>
          </a:p>
        </p:txBody>
      </p:sp>
      <p:sp>
        <p:nvSpPr>
          <p:cNvPr id="3" name="Content Placeholder 2"/>
          <p:cNvSpPr>
            <a:spLocks noGrp="1"/>
          </p:cNvSpPr>
          <p:nvPr>
            <p:ph idx="4294967295"/>
          </p:nvPr>
        </p:nvSpPr>
        <p:spPr>
          <a:xfrm>
            <a:off x="700088" y="1600200"/>
            <a:ext cx="8443912" cy="4525963"/>
          </a:xfrm>
        </p:spPr>
        <p:txBody>
          <a:bodyPr/>
          <a:lstStyle/>
          <a:p>
            <a:pPr>
              <a:spcBef>
                <a:spcPts val="0"/>
              </a:spcBef>
            </a:pPr>
            <a:r>
              <a:rPr lang="en-US" dirty="0" err="1" smtClean="0"/>
              <a:t>N’hésitez</a:t>
            </a:r>
            <a:r>
              <a:rPr lang="en-US" dirty="0" smtClean="0"/>
              <a:t> </a:t>
            </a:r>
            <a:r>
              <a:rPr lang="en-US" i="1" dirty="0" err="1" smtClean="0"/>
              <a:t>surtout</a:t>
            </a:r>
            <a:r>
              <a:rPr lang="en-US" dirty="0" smtClean="0"/>
              <a:t> pas </a:t>
            </a:r>
            <a:r>
              <a:rPr lang="en-US" dirty="0" err="1" smtClean="0"/>
              <a:t>à</a:t>
            </a:r>
            <a:r>
              <a:rPr lang="en-US" dirty="0" smtClean="0"/>
              <a:t> nous demander de </a:t>
            </a:r>
            <a:r>
              <a:rPr lang="en-US" dirty="0" err="1" smtClean="0"/>
              <a:t>l’aide</a:t>
            </a:r>
            <a:r>
              <a:rPr lang="en-US" dirty="0" smtClean="0"/>
              <a:t> ! on </a:t>
            </a:r>
            <a:r>
              <a:rPr lang="en-US" dirty="0" err="1" smtClean="0"/>
              <a:t>est</a:t>
            </a:r>
            <a:r>
              <a:rPr lang="en-US" dirty="0" smtClean="0"/>
              <a:t> </a:t>
            </a:r>
            <a:r>
              <a:rPr lang="en-US" dirty="0" err="1" smtClean="0"/>
              <a:t>là</a:t>
            </a:r>
            <a:r>
              <a:rPr lang="en-US" dirty="0" smtClean="0"/>
              <a:t> pour </a:t>
            </a:r>
            <a:r>
              <a:rPr lang="en-US" dirty="0" err="1" smtClean="0"/>
              <a:t>ça</a:t>
            </a:r>
            <a:r>
              <a:rPr lang="en-US" dirty="0" smtClean="0"/>
              <a:t> !</a:t>
            </a:r>
          </a:p>
          <a:p>
            <a:pPr>
              <a:spcBef>
                <a:spcPts val="0"/>
              </a:spcBef>
            </a:pPr>
            <a:r>
              <a:rPr lang="en-US" dirty="0" err="1" smtClean="0"/>
              <a:t>Aucun</a:t>
            </a:r>
            <a:r>
              <a:rPr lang="en-US" dirty="0" smtClean="0"/>
              <a:t> </a:t>
            </a:r>
            <a:r>
              <a:rPr lang="en-US" dirty="0" err="1" smtClean="0"/>
              <a:t>d’entre</a:t>
            </a:r>
            <a:r>
              <a:rPr lang="en-US" dirty="0" smtClean="0"/>
              <a:t> nous </a:t>
            </a:r>
            <a:r>
              <a:rPr lang="en-US" dirty="0" err="1" smtClean="0"/>
              <a:t>n’a</a:t>
            </a:r>
            <a:r>
              <a:rPr lang="en-US" dirty="0" smtClean="0"/>
              <a:t> </a:t>
            </a:r>
            <a:r>
              <a:rPr lang="en-US" dirty="0" err="1" smtClean="0"/>
              <a:t>analysé</a:t>
            </a:r>
            <a:r>
              <a:rPr lang="en-US" dirty="0" smtClean="0"/>
              <a:t> les </a:t>
            </a:r>
            <a:r>
              <a:rPr lang="en-US" dirty="0" err="1" smtClean="0"/>
              <a:t>centaines</a:t>
            </a:r>
            <a:r>
              <a:rPr lang="en-US" dirty="0" smtClean="0"/>
              <a:t> </a:t>
            </a:r>
            <a:r>
              <a:rPr lang="en-US" dirty="0" err="1" smtClean="0"/>
              <a:t>d’événements</a:t>
            </a:r>
            <a:r>
              <a:rPr lang="en-US" dirty="0" smtClean="0"/>
              <a:t>… Nous </a:t>
            </a:r>
            <a:r>
              <a:rPr lang="en-US" dirty="0" err="1" smtClean="0"/>
              <a:t>n’avons</a:t>
            </a:r>
            <a:r>
              <a:rPr lang="en-US" dirty="0" smtClean="0"/>
              <a:t> pas LA </a:t>
            </a:r>
            <a:r>
              <a:rPr lang="en-US" dirty="0" err="1" smtClean="0"/>
              <a:t>réponse</a:t>
            </a:r>
            <a:r>
              <a:rPr lang="en-US" dirty="0" smtClean="0"/>
              <a:t>, </a:t>
            </a:r>
            <a:r>
              <a:rPr lang="en-US" dirty="0" err="1" smtClean="0"/>
              <a:t>mais</a:t>
            </a:r>
            <a:r>
              <a:rPr lang="en-US" dirty="0" smtClean="0"/>
              <a:t> on en </a:t>
            </a:r>
            <a:r>
              <a:rPr lang="en-US" dirty="0" err="1" smtClean="0"/>
              <a:t>sait</a:t>
            </a:r>
            <a:r>
              <a:rPr lang="en-US" dirty="0" smtClean="0"/>
              <a:t> </a:t>
            </a:r>
            <a:r>
              <a:rPr lang="en-US" dirty="0" err="1" smtClean="0"/>
              <a:t>suffisamment</a:t>
            </a:r>
            <a:r>
              <a:rPr lang="en-US" dirty="0" smtClean="0"/>
              <a:t> pour </a:t>
            </a:r>
            <a:r>
              <a:rPr lang="en-US" dirty="0" err="1" smtClean="0"/>
              <a:t>vous</a:t>
            </a:r>
            <a:r>
              <a:rPr lang="en-US" dirty="0" smtClean="0"/>
              <a:t> aider</a:t>
            </a:r>
          </a:p>
          <a:p>
            <a:pPr>
              <a:spcBef>
                <a:spcPts val="0"/>
              </a:spcBef>
            </a:pPr>
            <a:r>
              <a:rPr lang="en-US" dirty="0" err="1" smtClean="0"/>
              <a:t>Prenez</a:t>
            </a:r>
            <a:r>
              <a:rPr lang="en-US" dirty="0" smtClean="0"/>
              <a:t> </a:t>
            </a:r>
            <a:r>
              <a:rPr lang="en-US" dirty="0" err="1" smtClean="0"/>
              <a:t>votre</a:t>
            </a:r>
            <a:r>
              <a:rPr lang="en-US" dirty="0" smtClean="0"/>
              <a:t> temps !</a:t>
            </a:r>
          </a:p>
          <a:p>
            <a:pPr>
              <a:spcBef>
                <a:spcPts val="0"/>
              </a:spcBef>
            </a:pPr>
            <a:endParaRPr lang="en-US" dirty="0"/>
          </a:p>
        </p:txBody>
      </p:sp>
    </p:spTree>
    <p:extLst>
      <p:ext uri="{BB962C8B-B14F-4D97-AF65-F5344CB8AC3E}">
        <p14:creationId xmlns:p14="http://schemas.microsoft.com/office/powerpoint/2010/main" val="2058659145"/>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Analyse</a:t>
            </a:r>
            <a:r>
              <a:rPr lang="en-US" dirty="0" smtClean="0"/>
              <a:t> des </a:t>
            </a:r>
            <a:r>
              <a:rPr lang="en-US" dirty="0" err="1" smtClean="0"/>
              <a:t>résultats</a:t>
            </a:r>
            <a:endParaRPr lang="en-US" dirty="0"/>
          </a:p>
        </p:txBody>
      </p:sp>
      <p:sp>
        <p:nvSpPr>
          <p:cNvPr id="5" name="Text Placeholder 4"/>
          <p:cNvSpPr>
            <a:spLocks noGrp="1"/>
          </p:cNvSpPr>
          <p:nvPr>
            <p:ph type="body" idx="4294967295"/>
          </p:nvPr>
        </p:nvSpPr>
        <p:spPr>
          <a:xfrm>
            <a:off x="0" y="5861050"/>
            <a:ext cx="7734300" cy="403225"/>
          </a:xfrm>
        </p:spPr>
        <p:txBody>
          <a:bodyPr>
            <a:normAutofit fontScale="77500" lnSpcReduction="20000"/>
          </a:bodyPr>
          <a:lstStyle/>
          <a:p>
            <a:r>
              <a:rPr lang="en-US" dirty="0" smtClean="0"/>
              <a:t>Discussion</a:t>
            </a:r>
          </a:p>
        </p:txBody>
      </p:sp>
    </p:spTree>
    <p:extLst>
      <p:ext uri="{BB962C8B-B14F-4D97-AF65-F5344CB8AC3E}">
        <p14:creationId xmlns:p14="http://schemas.microsoft.com/office/powerpoint/2010/main" val="3026860082"/>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620"/>
            <a:ext cx="8229600" cy="890890"/>
          </a:xfrm>
        </p:spPr>
        <p:txBody>
          <a:bodyPr>
            <a:normAutofit fontScale="90000"/>
          </a:bodyPr>
          <a:lstStyle/>
          <a:p>
            <a:r>
              <a:rPr lang="fr-FR" dirty="0" smtClean="0"/>
              <a:t>Exemples de résultats</a:t>
            </a:r>
            <a:br>
              <a:rPr lang="fr-FR" dirty="0" smtClean="0"/>
            </a:br>
            <a:r>
              <a:rPr lang="fr-FR" sz="1600" dirty="0" smtClean="0"/>
              <a:t>(analyse des mêmes données dans 2 instituts différents)</a:t>
            </a:r>
            <a:endParaRPr lang="fr-FR" sz="1600" dirty="0"/>
          </a:p>
        </p:txBody>
      </p:sp>
      <p:sp>
        <p:nvSpPr>
          <p:cNvPr id="3" name="Slide Number Placeholder 2"/>
          <p:cNvSpPr>
            <a:spLocks noGrp="1"/>
          </p:cNvSpPr>
          <p:nvPr>
            <p:ph type="sldNum" sz="quarter" idx="12"/>
          </p:nvPr>
        </p:nvSpPr>
        <p:spPr/>
        <p:txBody>
          <a:bodyPr/>
          <a:lstStyle/>
          <a:p>
            <a:fld id="{D752DBC4-3753-084B-A85A-391A694AE64B}" type="slidenum">
              <a:rPr lang="en-US" smtClean="0"/>
              <a:pPr/>
              <a:t>52</a:t>
            </a:fld>
            <a:r>
              <a:rPr lang="en-US" smtClean="0"/>
              <a:t>/41</a:t>
            </a:r>
            <a:endParaRPr lang="en-US" dirty="0" smtClean="0"/>
          </a:p>
        </p:txBody>
      </p:sp>
      <p:graphicFrame>
        <p:nvGraphicFramePr>
          <p:cNvPr id="9" name="Table 8"/>
          <p:cNvGraphicFramePr>
            <a:graphicFrameLocks noGrp="1"/>
          </p:cNvGraphicFramePr>
          <p:nvPr>
            <p:extLst>
              <p:ext uri="{D42A27DB-BD31-4B8C-83A1-F6EECF244321}">
                <p14:modId xmlns:p14="http://schemas.microsoft.com/office/powerpoint/2010/main" val="2630536254"/>
              </p:ext>
            </p:extLst>
          </p:nvPr>
        </p:nvGraphicFramePr>
        <p:xfrm>
          <a:off x="874932" y="982017"/>
          <a:ext cx="6938107" cy="5510857"/>
        </p:xfrm>
        <a:graphic>
          <a:graphicData uri="http://schemas.openxmlformats.org/drawingml/2006/table">
            <a:tbl>
              <a:tblPr/>
              <a:tblGrid>
                <a:gridCol w="1049275"/>
                <a:gridCol w="664555"/>
                <a:gridCol w="467791"/>
                <a:gridCol w="739883"/>
                <a:gridCol w="624659"/>
                <a:gridCol w="580977"/>
                <a:gridCol w="624659"/>
                <a:gridCol w="635070"/>
                <a:gridCol w="760003"/>
                <a:gridCol w="791235"/>
              </a:tblGrid>
              <a:tr h="360578">
                <a:tc>
                  <a:txBody>
                    <a:bodyPr/>
                    <a:lstStyle/>
                    <a:p>
                      <a:pPr algn="ctr" fontAlgn="b"/>
                      <a:r>
                        <a:rPr lang="en-US" sz="1100" b="1" i="0" u="none" strike="noStrike" dirty="0">
                          <a:solidFill>
                            <a:srgbClr val="000000"/>
                          </a:solidFill>
                          <a:effectLst/>
                          <a:latin typeface="Tahoma"/>
                          <a:cs typeface="Tahoma"/>
                        </a:rPr>
                        <a:t>dataset</a:t>
                      </a:r>
                    </a:p>
                  </a:txBody>
                  <a:tcPr marL="10900" marR="10900" marT="10900" marB="0" anchor="b">
                    <a:lnL>
                      <a:noFill/>
                    </a:lnL>
                    <a:lnR>
                      <a:noFill/>
                    </a:lnR>
                    <a:lnT>
                      <a:noFill/>
                    </a:lnT>
                    <a:lnB>
                      <a:noFill/>
                    </a:lnB>
                  </a:tcPr>
                </a:tc>
                <a:tc>
                  <a:txBody>
                    <a:bodyPr/>
                    <a:lstStyle/>
                    <a:p>
                      <a:pPr algn="ctr" fontAlgn="b"/>
                      <a:r>
                        <a:rPr lang="en-US" sz="1100" b="1" i="0" u="none" strike="noStrike" dirty="0">
                          <a:solidFill>
                            <a:srgbClr val="000000"/>
                          </a:solidFill>
                          <a:effectLst/>
                          <a:latin typeface="Tahoma"/>
                          <a:cs typeface="Tahoma"/>
                        </a:rPr>
                        <a:t>electron</a:t>
                      </a:r>
                    </a:p>
                  </a:txBody>
                  <a:tcPr marL="10900" marR="10900" marT="10900" marB="0" anchor="b">
                    <a:lnL>
                      <a:noFill/>
                    </a:lnL>
                    <a:lnR>
                      <a:noFill/>
                    </a:lnR>
                    <a:lnT>
                      <a:noFill/>
                    </a:lnT>
                    <a:lnB>
                      <a:noFill/>
                    </a:lnB>
                  </a:tcPr>
                </a:tc>
                <a:tc>
                  <a:txBody>
                    <a:bodyPr/>
                    <a:lstStyle/>
                    <a:p>
                      <a:pPr algn="ctr" fontAlgn="b"/>
                      <a:r>
                        <a:rPr lang="en-US" sz="1100" b="1" i="0" u="none" strike="noStrike" dirty="0" err="1">
                          <a:solidFill>
                            <a:srgbClr val="000000"/>
                          </a:solidFill>
                          <a:effectLst/>
                          <a:latin typeface="Tahoma"/>
                          <a:cs typeface="Tahoma"/>
                        </a:rPr>
                        <a:t>muon</a:t>
                      </a:r>
                      <a:endParaRPr lang="en-US" sz="1100" b="1" i="0" u="none" strike="noStrike" dirty="0">
                        <a:solidFill>
                          <a:srgbClr val="000000"/>
                        </a:solidFill>
                        <a:effectLst/>
                        <a:latin typeface="Tahoma"/>
                        <a:cs typeface="Tahoma"/>
                      </a:endParaRPr>
                    </a:p>
                  </a:txBody>
                  <a:tcPr marL="10900" marR="10900" marT="10900" marB="0" anchor="b">
                    <a:lnL>
                      <a:noFill/>
                    </a:lnL>
                    <a:lnR>
                      <a:noFill/>
                    </a:lnR>
                    <a:lnT>
                      <a:noFill/>
                    </a:lnT>
                    <a:lnB>
                      <a:noFill/>
                    </a:lnB>
                  </a:tcPr>
                </a:tc>
                <a:tc>
                  <a:txBody>
                    <a:bodyPr/>
                    <a:lstStyle/>
                    <a:p>
                      <a:pPr algn="ctr" fontAlgn="b"/>
                      <a:r>
                        <a:rPr lang="en-US" sz="1100" b="1" i="0" u="none" strike="noStrike">
                          <a:solidFill>
                            <a:srgbClr val="000000"/>
                          </a:solidFill>
                          <a:effectLst/>
                          <a:latin typeface="Tahoma"/>
                          <a:cs typeface="Tahoma"/>
                        </a:rPr>
                        <a:t>W+ cand</a:t>
                      </a:r>
                    </a:p>
                  </a:txBody>
                  <a:tcPr marL="10900" marR="10900" marT="10900" marB="0" anchor="b">
                    <a:lnL>
                      <a:noFill/>
                    </a:lnL>
                    <a:lnR>
                      <a:noFill/>
                    </a:lnR>
                    <a:lnT>
                      <a:noFill/>
                    </a:lnT>
                    <a:lnB>
                      <a:noFill/>
                    </a:lnB>
                  </a:tcPr>
                </a:tc>
                <a:tc>
                  <a:txBody>
                    <a:bodyPr/>
                    <a:lstStyle/>
                    <a:p>
                      <a:pPr algn="ctr" fontAlgn="b"/>
                      <a:r>
                        <a:rPr lang="en-US" sz="1100" b="1" i="0" u="none" strike="noStrike">
                          <a:solidFill>
                            <a:srgbClr val="000000"/>
                          </a:solidFill>
                          <a:effectLst/>
                          <a:latin typeface="Tahoma"/>
                          <a:cs typeface="Tahoma"/>
                        </a:rPr>
                        <a:t>W- cand</a:t>
                      </a:r>
                    </a:p>
                  </a:txBody>
                  <a:tcPr marL="10900" marR="10900" marT="10900" marB="0" anchor="b">
                    <a:lnL>
                      <a:noFill/>
                    </a:lnL>
                    <a:lnR>
                      <a:noFill/>
                    </a:lnR>
                    <a:lnT>
                      <a:noFill/>
                    </a:lnT>
                    <a:lnB>
                      <a:noFill/>
                    </a:lnB>
                  </a:tcPr>
                </a:tc>
                <a:tc>
                  <a:txBody>
                    <a:bodyPr/>
                    <a:lstStyle/>
                    <a:p>
                      <a:pPr algn="ctr" fontAlgn="b"/>
                      <a:r>
                        <a:rPr lang="en-US" sz="1100" b="1" i="0" u="none" strike="noStrike" dirty="0">
                          <a:solidFill>
                            <a:srgbClr val="000000"/>
                          </a:solidFill>
                          <a:effectLst/>
                          <a:latin typeface="Tahoma"/>
                          <a:cs typeface="Tahoma"/>
                        </a:rPr>
                        <a:t>W </a:t>
                      </a:r>
                      <a:r>
                        <a:rPr lang="en-US" sz="1100" b="1" i="0" u="none" strike="noStrike" dirty="0" err="1">
                          <a:solidFill>
                            <a:srgbClr val="000000"/>
                          </a:solidFill>
                          <a:effectLst/>
                          <a:latin typeface="Tahoma"/>
                          <a:cs typeface="Tahoma"/>
                        </a:rPr>
                        <a:t>cand</a:t>
                      </a:r>
                      <a:endParaRPr lang="en-US" sz="1100" b="1" i="0" u="none" strike="noStrike" dirty="0">
                        <a:solidFill>
                          <a:srgbClr val="000000"/>
                        </a:solidFill>
                        <a:effectLst/>
                        <a:latin typeface="Tahoma"/>
                        <a:cs typeface="Tahoma"/>
                      </a:endParaRPr>
                    </a:p>
                  </a:txBody>
                  <a:tcPr marL="10900" marR="10900" marT="10900" marB="0" anchor="b">
                    <a:lnL>
                      <a:noFill/>
                    </a:lnL>
                    <a:lnR>
                      <a:noFill/>
                    </a:lnR>
                    <a:lnT>
                      <a:noFill/>
                    </a:lnT>
                    <a:lnB>
                      <a:noFill/>
                    </a:lnB>
                  </a:tcPr>
                </a:tc>
                <a:tc>
                  <a:txBody>
                    <a:bodyPr/>
                    <a:lstStyle/>
                    <a:p>
                      <a:pPr algn="ctr" fontAlgn="b"/>
                      <a:r>
                        <a:rPr lang="en-US" sz="1100" b="1" i="0" u="none" strike="noStrike" dirty="0">
                          <a:solidFill>
                            <a:srgbClr val="000000"/>
                          </a:solidFill>
                          <a:effectLst/>
                          <a:latin typeface="Tahoma"/>
                          <a:cs typeface="Tahoma"/>
                        </a:rPr>
                        <a:t>Z </a:t>
                      </a:r>
                      <a:r>
                        <a:rPr lang="en-US" sz="1100" b="1" i="0" u="none" strike="noStrike" dirty="0" err="1">
                          <a:solidFill>
                            <a:srgbClr val="000000"/>
                          </a:solidFill>
                          <a:effectLst/>
                          <a:latin typeface="Tahoma"/>
                          <a:cs typeface="Tahoma"/>
                        </a:rPr>
                        <a:t>cand</a:t>
                      </a:r>
                      <a:endParaRPr lang="en-US" sz="1100" b="1" i="0" u="none" strike="noStrike" dirty="0">
                        <a:solidFill>
                          <a:srgbClr val="000000"/>
                        </a:solidFill>
                        <a:effectLst/>
                        <a:latin typeface="Tahoma"/>
                        <a:cs typeface="Tahoma"/>
                      </a:endParaRPr>
                    </a:p>
                  </a:txBody>
                  <a:tcPr marL="10900" marR="10900" marT="10900" marB="0" anchor="b">
                    <a:lnL>
                      <a:noFill/>
                    </a:lnL>
                    <a:lnR>
                      <a:noFill/>
                    </a:lnR>
                    <a:lnT>
                      <a:noFill/>
                    </a:lnT>
                    <a:lnB>
                      <a:noFill/>
                    </a:lnB>
                  </a:tcPr>
                </a:tc>
                <a:tc>
                  <a:txBody>
                    <a:bodyPr/>
                    <a:lstStyle/>
                    <a:p>
                      <a:pPr algn="ctr" fontAlgn="b"/>
                      <a:r>
                        <a:rPr lang="nl-NL" sz="1100" b="1" i="0" u="none" strike="noStrike" dirty="0">
                          <a:solidFill>
                            <a:srgbClr val="000000"/>
                          </a:solidFill>
                          <a:effectLst/>
                          <a:latin typeface="Tahoma"/>
                          <a:cs typeface="Tahoma"/>
                        </a:rPr>
                        <a:t>"zoo"</a:t>
                      </a:r>
                    </a:p>
                  </a:txBody>
                  <a:tcPr marL="10900" marR="10900" marT="10900" marB="0" anchor="b">
                    <a:lnL>
                      <a:noFill/>
                    </a:lnL>
                    <a:lnR>
                      <a:noFill/>
                    </a:lnR>
                    <a:lnT>
                      <a:noFill/>
                    </a:lnT>
                    <a:lnB>
                      <a:noFill/>
                    </a:lnB>
                  </a:tcPr>
                </a:tc>
                <a:tc>
                  <a:txBody>
                    <a:bodyPr/>
                    <a:lstStyle/>
                    <a:p>
                      <a:pPr algn="ctr" fontAlgn="b"/>
                      <a:r>
                        <a:rPr lang="en-US" sz="1100" b="1" i="0" u="none" strike="noStrike" dirty="0">
                          <a:solidFill>
                            <a:srgbClr val="000000"/>
                          </a:solidFill>
                          <a:effectLst/>
                          <a:latin typeface="Tahoma"/>
                          <a:cs typeface="Tahoma"/>
                        </a:rPr>
                        <a:t>ZZ </a:t>
                      </a:r>
                      <a:r>
                        <a:rPr lang="en-US" sz="1100" b="1" i="0" u="none" strike="noStrike" dirty="0" err="1">
                          <a:solidFill>
                            <a:srgbClr val="000000"/>
                          </a:solidFill>
                          <a:effectLst/>
                          <a:latin typeface="Tahoma"/>
                          <a:cs typeface="Tahoma"/>
                        </a:rPr>
                        <a:t>cand</a:t>
                      </a:r>
                      <a:endParaRPr lang="en-US" sz="1100" b="1" i="0" u="none" strike="noStrike" dirty="0">
                        <a:solidFill>
                          <a:srgbClr val="000000"/>
                        </a:solidFill>
                        <a:effectLst/>
                        <a:latin typeface="Tahoma"/>
                        <a:cs typeface="Tahoma"/>
                      </a:endParaRPr>
                    </a:p>
                  </a:txBody>
                  <a:tcPr marL="10900" marR="10900" marT="10900" marB="0" anchor="b">
                    <a:lnL>
                      <a:noFill/>
                    </a:lnL>
                    <a:lnR>
                      <a:noFill/>
                    </a:lnR>
                    <a:lnT>
                      <a:noFill/>
                    </a:lnT>
                    <a:lnB>
                      <a:noFill/>
                    </a:lnB>
                  </a:tcPr>
                </a:tc>
                <a:tc>
                  <a:txBody>
                    <a:bodyPr/>
                    <a:lstStyle/>
                    <a:p>
                      <a:pPr algn="ctr" fontAlgn="b"/>
                      <a:r>
                        <a:rPr lang="en-US" sz="1100" b="1" i="0" u="none" strike="noStrike" dirty="0">
                          <a:solidFill>
                            <a:srgbClr val="000000"/>
                          </a:solidFill>
                          <a:effectLst/>
                          <a:latin typeface="Tahoma"/>
                          <a:cs typeface="Tahoma"/>
                        </a:rPr>
                        <a:t>sum events</a:t>
                      </a:r>
                    </a:p>
                  </a:txBody>
                  <a:tcPr marL="10900" marR="10900" marT="10900" marB="0" anchor="b">
                    <a:lnL>
                      <a:noFill/>
                    </a:lnL>
                    <a:lnR>
                      <a:noFill/>
                    </a:lnR>
                    <a:lnT>
                      <a:noFill/>
                    </a:lnT>
                    <a:lnB>
                      <a:noFill/>
                    </a:lnB>
                  </a:tcPr>
                </a:tc>
              </a:tr>
              <a:tr h="185966">
                <a:tc>
                  <a:txBody>
                    <a:bodyPr/>
                    <a:lstStyle/>
                    <a:p>
                      <a:pPr algn="l" fontAlgn="b"/>
                      <a:r>
                        <a:rPr lang="en-US" sz="1100" b="0" i="0" u="none" strike="noStrike" dirty="0">
                          <a:solidFill>
                            <a:srgbClr val="000000"/>
                          </a:solidFill>
                          <a:effectLst/>
                          <a:latin typeface="Tahoma"/>
                          <a:cs typeface="Tahoma"/>
                        </a:rPr>
                        <a:t>masterclass_1</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53</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48</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36</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47</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17</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1</a:t>
                      </a:r>
                    </a:p>
                  </a:txBody>
                  <a:tcPr marL="10900" marR="10900" marT="10900" marB="0" anchor="b">
                    <a:lnL>
                      <a:noFill/>
                    </a:lnL>
                    <a:lnR>
                      <a:noFill/>
                    </a:lnR>
                    <a:lnT>
                      <a:noFill/>
                    </a:lnT>
                    <a:lnB>
                      <a:noFill/>
                    </a:lnB>
                  </a:tcPr>
                </a:tc>
                <a:tc>
                  <a:txBody>
                    <a:bodyPr/>
                    <a:lstStyle/>
                    <a:p>
                      <a:pPr algn="r" fontAlgn="b"/>
                      <a:r>
                        <a:rPr lang="en-US" sz="1100" b="0" i="0" u="none" strike="noStrike" dirty="0">
                          <a:solidFill>
                            <a:srgbClr val="000000"/>
                          </a:solidFill>
                          <a:effectLst/>
                          <a:latin typeface="Tahoma"/>
                          <a:cs typeface="Tahoma"/>
                        </a:rPr>
                        <a:t>101</a:t>
                      </a:r>
                    </a:p>
                  </a:txBody>
                  <a:tcPr marL="10900" marR="10900" marT="10900" marB="0" anchor="b">
                    <a:lnL>
                      <a:noFill/>
                    </a:lnL>
                    <a:lnR>
                      <a:noFill/>
                    </a:lnR>
                    <a:lnT>
                      <a:noFill/>
                    </a:lnT>
                    <a:lnB>
                      <a:noFill/>
                    </a:lnB>
                  </a:tcPr>
                </a:tc>
              </a:tr>
              <a:tr h="185966">
                <a:tc>
                  <a:txBody>
                    <a:bodyPr/>
                    <a:lstStyle/>
                    <a:p>
                      <a:pPr algn="l" fontAlgn="b"/>
                      <a:r>
                        <a:rPr lang="en-US" sz="1100" b="0" i="0" u="none" strike="noStrike">
                          <a:solidFill>
                            <a:srgbClr val="000000"/>
                          </a:solidFill>
                          <a:effectLst/>
                          <a:latin typeface="Tahoma"/>
                          <a:cs typeface="Tahoma"/>
                        </a:rPr>
                        <a:t>masterclass_2</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44</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30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31</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25</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9</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3</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1</a:t>
                      </a:r>
                    </a:p>
                  </a:txBody>
                  <a:tcPr marL="10900" marR="10900" marT="10900" marB="0" anchor="b">
                    <a:lnL>
                      <a:noFill/>
                    </a:lnL>
                    <a:lnR>
                      <a:noFill/>
                    </a:lnR>
                    <a:lnT>
                      <a:noFill/>
                    </a:lnT>
                    <a:lnB>
                      <a:noFill/>
                    </a:lnB>
                  </a:tcPr>
                </a:tc>
                <a:tc>
                  <a:txBody>
                    <a:bodyPr/>
                    <a:lstStyle/>
                    <a:p>
                      <a:pPr algn="r" fontAlgn="b"/>
                      <a:r>
                        <a:rPr lang="en-US" sz="1100" b="0" i="0" u="none" strike="noStrike" dirty="0">
                          <a:solidFill>
                            <a:srgbClr val="000000"/>
                          </a:solidFill>
                          <a:effectLst/>
                          <a:latin typeface="Tahoma"/>
                          <a:cs typeface="Tahoma"/>
                        </a:rPr>
                        <a:t>69</a:t>
                      </a:r>
                    </a:p>
                  </a:txBody>
                  <a:tcPr marL="10900" marR="10900" marT="10900" marB="0" anchor="b">
                    <a:lnL>
                      <a:noFill/>
                    </a:lnL>
                    <a:lnR>
                      <a:noFill/>
                    </a:lnR>
                    <a:lnT>
                      <a:noFill/>
                    </a:lnT>
                    <a:lnB>
                      <a:noFill/>
                    </a:lnB>
                  </a:tcPr>
                </a:tc>
              </a:tr>
              <a:tr h="185966">
                <a:tc>
                  <a:txBody>
                    <a:bodyPr/>
                    <a:lstStyle/>
                    <a:p>
                      <a:pPr algn="l" fontAlgn="b"/>
                      <a:r>
                        <a:rPr lang="en-US" sz="1100" b="0" i="0" u="none" strike="noStrike">
                          <a:solidFill>
                            <a:srgbClr val="000000"/>
                          </a:solidFill>
                          <a:effectLst/>
                          <a:latin typeface="Tahoma"/>
                          <a:cs typeface="Tahoma"/>
                        </a:rPr>
                        <a:t>masterclass_3</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33</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49</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39</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21</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1</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17</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dirty="0">
                          <a:solidFill>
                            <a:srgbClr val="000000"/>
                          </a:solidFill>
                          <a:effectLst/>
                          <a:latin typeface="Tahoma"/>
                          <a:cs typeface="Tahoma"/>
                        </a:rPr>
                        <a:t>78</a:t>
                      </a:r>
                    </a:p>
                  </a:txBody>
                  <a:tcPr marL="10900" marR="10900" marT="10900" marB="0" anchor="b">
                    <a:lnL>
                      <a:noFill/>
                    </a:lnL>
                    <a:lnR>
                      <a:noFill/>
                    </a:lnR>
                    <a:lnT>
                      <a:noFill/>
                    </a:lnT>
                    <a:lnB>
                      <a:noFill/>
                    </a:lnB>
                  </a:tcPr>
                </a:tc>
              </a:tr>
              <a:tr h="185966">
                <a:tc>
                  <a:txBody>
                    <a:bodyPr/>
                    <a:lstStyle/>
                    <a:p>
                      <a:pPr algn="l" fontAlgn="b"/>
                      <a:r>
                        <a:rPr lang="en-US" sz="1100" b="0" i="0" u="none" strike="noStrike">
                          <a:solidFill>
                            <a:srgbClr val="000000"/>
                          </a:solidFill>
                          <a:effectLst/>
                          <a:latin typeface="Tahoma"/>
                          <a:cs typeface="Tahoma"/>
                        </a:rPr>
                        <a:t>masterclass_4</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43</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47</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27</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20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14</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14</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9</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1</a:t>
                      </a:r>
                    </a:p>
                  </a:txBody>
                  <a:tcPr marL="10900" marR="10900" marT="10900" marB="0" anchor="b">
                    <a:lnL>
                      <a:noFill/>
                    </a:lnL>
                    <a:lnR>
                      <a:noFill/>
                    </a:lnR>
                    <a:lnT>
                      <a:noFill/>
                    </a:lnT>
                    <a:lnB>
                      <a:noFill/>
                    </a:lnB>
                  </a:tcPr>
                </a:tc>
                <a:tc>
                  <a:txBody>
                    <a:bodyPr/>
                    <a:lstStyle/>
                    <a:p>
                      <a:pPr algn="r" fontAlgn="b"/>
                      <a:r>
                        <a:rPr lang="en-US" sz="1100" b="0" i="0" u="none" strike="noStrike" dirty="0">
                          <a:solidFill>
                            <a:srgbClr val="000000"/>
                          </a:solidFill>
                          <a:effectLst/>
                          <a:latin typeface="Tahoma"/>
                          <a:cs typeface="Tahoma"/>
                        </a:rPr>
                        <a:t>85</a:t>
                      </a:r>
                    </a:p>
                  </a:txBody>
                  <a:tcPr marL="10900" marR="10900" marT="10900" marB="0" anchor="b">
                    <a:lnL>
                      <a:noFill/>
                    </a:lnL>
                    <a:lnR>
                      <a:noFill/>
                    </a:lnR>
                    <a:lnT>
                      <a:noFill/>
                    </a:lnT>
                    <a:lnB>
                      <a:noFill/>
                    </a:lnB>
                  </a:tcPr>
                </a:tc>
              </a:tr>
              <a:tr h="185966">
                <a:tc>
                  <a:txBody>
                    <a:bodyPr/>
                    <a:lstStyle/>
                    <a:p>
                      <a:pPr algn="l" fontAlgn="b"/>
                      <a:r>
                        <a:rPr lang="en-US" sz="1100" b="0" i="0" u="none" strike="noStrike">
                          <a:solidFill>
                            <a:srgbClr val="000000"/>
                          </a:solidFill>
                          <a:effectLst/>
                          <a:latin typeface="Tahoma"/>
                          <a:cs typeface="Tahoma"/>
                        </a:rPr>
                        <a:t>masterclass_5</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58</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46</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39</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44</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12</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2</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3</a:t>
                      </a:r>
                    </a:p>
                  </a:txBody>
                  <a:tcPr marL="10900" marR="10900" marT="10900" marB="0" anchor="b">
                    <a:lnL>
                      <a:noFill/>
                    </a:lnL>
                    <a:lnR>
                      <a:noFill/>
                    </a:lnR>
                    <a:lnT>
                      <a:noFill/>
                    </a:lnT>
                    <a:lnB>
                      <a:noFill/>
                    </a:lnB>
                  </a:tcPr>
                </a:tc>
                <a:tc>
                  <a:txBody>
                    <a:bodyPr/>
                    <a:lstStyle/>
                    <a:p>
                      <a:pPr algn="r" fontAlgn="b"/>
                      <a:r>
                        <a:rPr lang="en-US" sz="1100" b="0" i="0" u="none" strike="noStrike" dirty="0">
                          <a:solidFill>
                            <a:srgbClr val="000000"/>
                          </a:solidFill>
                          <a:effectLst/>
                          <a:latin typeface="Tahoma"/>
                          <a:cs typeface="Tahoma"/>
                        </a:rPr>
                        <a:t>100</a:t>
                      </a:r>
                    </a:p>
                  </a:txBody>
                  <a:tcPr marL="10900" marR="10900" marT="10900" marB="0" anchor="b">
                    <a:lnL>
                      <a:noFill/>
                    </a:lnL>
                    <a:lnR>
                      <a:noFill/>
                    </a:lnR>
                    <a:lnT>
                      <a:noFill/>
                    </a:lnT>
                    <a:lnB>
                      <a:noFill/>
                    </a:lnB>
                  </a:tcPr>
                </a:tc>
              </a:tr>
              <a:tr h="185966">
                <a:tc>
                  <a:txBody>
                    <a:bodyPr/>
                    <a:lstStyle/>
                    <a:p>
                      <a:pPr algn="l" fontAlgn="b"/>
                      <a:r>
                        <a:rPr lang="en-US" sz="1100" b="0" i="0" u="none" strike="noStrike">
                          <a:solidFill>
                            <a:srgbClr val="000000"/>
                          </a:solidFill>
                          <a:effectLst/>
                          <a:latin typeface="Tahoma"/>
                          <a:cs typeface="Tahoma"/>
                        </a:rPr>
                        <a:t>masterclass_6</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59</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41</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35</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28</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21</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14</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2</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dirty="0">
                          <a:solidFill>
                            <a:srgbClr val="000000"/>
                          </a:solidFill>
                          <a:effectLst/>
                          <a:latin typeface="Tahoma"/>
                          <a:cs typeface="Tahoma"/>
                        </a:rPr>
                        <a:t>100</a:t>
                      </a:r>
                    </a:p>
                  </a:txBody>
                  <a:tcPr marL="10900" marR="10900" marT="10900" marB="0" anchor="b">
                    <a:lnL>
                      <a:noFill/>
                    </a:lnL>
                    <a:lnR>
                      <a:noFill/>
                    </a:lnR>
                    <a:lnT>
                      <a:noFill/>
                    </a:lnT>
                    <a:lnB>
                      <a:noFill/>
                    </a:lnB>
                  </a:tcPr>
                </a:tc>
              </a:tr>
              <a:tr h="185966">
                <a:tc>
                  <a:txBody>
                    <a:bodyPr/>
                    <a:lstStyle/>
                    <a:p>
                      <a:pPr algn="l" fontAlgn="b"/>
                      <a:r>
                        <a:rPr lang="en-US" sz="1100" b="0" i="0" u="none" strike="noStrike">
                          <a:solidFill>
                            <a:srgbClr val="000000"/>
                          </a:solidFill>
                          <a:effectLst/>
                          <a:latin typeface="Tahoma"/>
                          <a:cs typeface="Tahoma"/>
                        </a:rPr>
                        <a:t>masterclass_7</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43</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59</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43</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30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2</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19</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2</a:t>
                      </a:r>
                    </a:p>
                  </a:txBody>
                  <a:tcPr marL="10900" marR="10900" marT="10900" marB="0" anchor="b">
                    <a:lnL>
                      <a:noFill/>
                    </a:lnL>
                    <a:lnR>
                      <a:noFill/>
                    </a:lnR>
                    <a:lnT>
                      <a:noFill/>
                    </a:lnT>
                    <a:lnB>
                      <a:noFill/>
                    </a:lnB>
                  </a:tcPr>
                </a:tc>
                <a:tc>
                  <a:txBody>
                    <a:bodyPr/>
                    <a:lstStyle/>
                    <a:p>
                      <a:pPr algn="r" fontAlgn="b"/>
                      <a:r>
                        <a:rPr lang="en-US" sz="1100" b="0" i="0" u="none" strike="noStrike" dirty="0">
                          <a:solidFill>
                            <a:srgbClr val="000000"/>
                          </a:solidFill>
                          <a:effectLst/>
                          <a:latin typeface="Tahoma"/>
                          <a:cs typeface="Tahoma"/>
                        </a:rPr>
                        <a:t>100</a:t>
                      </a:r>
                    </a:p>
                  </a:txBody>
                  <a:tcPr marL="10900" marR="10900" marT="10900" marB="0" anchor="b">
                    <a:lnL>
                      <a:noFill/>
                    </a:lnL>
                    <a:lnR>
                      <a:noFill/>
                    </a:lnR>
                    <a:lnT>
                      <a:noFill/>
                    </a:lnT>
                    <a:lnB>
                      <a:noFill/>
                    </a:lnB>
                  </a:tcPr>
                </a:tc>
              </a:tr>
              <a:tr h="185966">
                <a:tc>
                  <a:txBody>
                    <a:bodyPr/>
                    <a:lstStyle/>
                    <a:p>
                      <a:pPr algn="l" fontAlgn="b"/>
                      <a:r>
                        <a:rPr lang="en-US" sz="1100" b="0" i="0" u="none" strike="noStrike">
                          <a:solidFill>
                            <a:srgbClr val="000000"/>
                          </a:solidFill>
                          <a:effectLst/>
                          <a:latin typeface="Tahoma"/>
                          <a:cs typeface="Tahoma"/>
                        </a:rPr>
                        <a:t>masterclass_8</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23</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14</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22</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13</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3</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dirty="0">
                          <a:solidFill>
                            <a:srgbClr val="000000"/>
                          </a:solidFill>
                          <a:effectLst/>
                          <a:latin typeface="Tahoma"/>
                          <a:cs typeface="Tahoma"/>
                        </a:rPr>
                        <a:t>38</a:t>
                      </a:r>
                    </a:p>
                  </a:txBody>
                  <a:tcPr marL="10900" marR="10900" marT="10900" marB="0" anchor="b">
                    <a:lnL>
                      <a:noFill/>
                    </a:lnL>
                    <a:lnR>
                      <a:noFill/>
                    </a:lnR>
                    <a:lnT>
                      <a:noFill/>
                    </a:lnT>
                    <a:lnB>
                      <a:noFill/>
                    </a:lnB>
                  </a:tcPr>
                </a:tc>
              </a:tr>
              <a:tr h="185966">
                <a:tc>
                  <a:txBody>
                    <a:bodyPr/>
                    <a:lstStyle/>
                    <a:p>
                      <a:pPr algn="l" fontAlgn="b"/>
                      <a:r>
                        <a:rPr lang="en-US" sz="1100" b="0" i="0" u="none" strike="noStrike">
                          <a:solidFill>
                            <a:srgbClr val="000000"/>
                          </a:solidFill>
                          <a:effectLst/>
                          <a:latin typeface="Tahoma"/>
                          <a:cs typeface="Tahoma"/>
                        </a:rPr>
                        <a:t>masterclass_9</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60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41</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51</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8</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dirty="0">
                          <a:solidFill>
                            <a:srgbClr val="000000"/>
                          </a:solidFill>
                          <a:effectLst/>
                          <a:latin typeface="Tahoma"/>
                          <a:cs typeface="Tahoma"/>
                        </a:rPr>
                        <a:t>100</a:t>
                      </a:r>
                    </a:p>
                  </a:txBody>
                  <a:tcPr marL="10900" marR="10900" marT="10900" marB="0" anchor="b">
                    <a:lnL>
                      <a:noFill/>
                    </a:lnL>
                    <a:lnR>
                      <a:noFill/>
                    </a:lnR>
                    <a:lnT>
                      <a:noFill/>
                    </a:lnT>
                    <a:lnB>
                      <a:noFill/>
                    </a:lnB>
                  </a:tcPr>
                </a:tc>
              </a:tr>
              <a:tr h="185966">
                <a:tc>
                  <a:txBody>
                    <a:bodyPr/>
                    <a:lstStyle/>
                    <a:p>
                      <a:pPr algn="l" fontAlgn="b"/>
                      <a:r>
                        <a:rPr lang="en-US" sz="1100" b="0" i="0" u="none" strike="noStrike">
                          <a:solidFill>
                            <a:srgbClr val="000000"/>
                          </a:solidFill>
                          <a:effectLst/>
                          <a:latin typeface="Tahoma"/>
                          <a:cs typeface="Tahoma"/>
                        </a:rPr>
                        <a:t>masterclass_10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48</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52</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53</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41</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6</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dirty="0">
                          <a:solidFill>
                            <a:srgbClr val="000000"/>
                          </a:solidFill>
                          <a:effectLst/>
                          <a:latin typeface="Tahoma"/>
                          <a:cs typeface="Tahoma"/>
                        </a:rPr>
                        <a:t>100</a:t>
                      </a:r>
                    </a:p>
                  </a:txBody>
                  <a:tcPr marL="10900" marR="10900" marT="10900" marB="0" anchor="b">
                    <a:lnL>
                      <a:noFill/>
                    </a:lnL>
                    <a:lnR>
                      <a:noFill/>
                    </a:lnR>
                    <a:lnT>
                      <a:noFill/>
                    </a:lnT>
                    <a:lnB>
                      <a:noFill/>
                    </a:lnB>
                  </a:tcPr>
                </a:tc>
              </a:tr>
              <a:tr h="185966">
                <a:tc>
                  <a:txBody>
                    <a:bodyPr/>
                    <a:lstStyle/>
                    <a:p>
                      <a:pPr algn="l" fontAlgn="b"/>
                      <a:r>
                        <a:rPr lang="en-US" sz="1100" b="0" i="0" u="none" strike="noStrike">
                          <a:solidFill>
                            <a:srgbClr val="000000"/>
                          </a:solidFill>
                          <a:effectLst/>
                          <a:latin typeface="Tahoma"/>
                          <a:cs typeface="Tahoma"/>
                        </a:rPr>
                        <a:t>masterclass_11</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56</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50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47</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35</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1</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13</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3</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1</a:t>
                      </a:r>
                    </a:p>
                  </a:txBody>
                  <a:tcPr marL="10900" marR="10900" marT="10900" marB="0" anchor="b">
                    <a:lnL>
                      <a:noFill/>
                    </a:lnL>
                    <a:lnR>
                      <a:noFill/>
                    </a:lnR>
                    <a:lnT>
                      <a:noFill/>
                    </a:lnT>
                    <a:lnB>
                      <a:noFill/>
                    </a:lnB>
                  </a:tcPr>
                </a:tc>
                <a:tc>
                  <a:txBody>
                    <a:bodyPr/>
                    <a:lstStyle/>
                    <a:p>
                      <a:pPr algn="r" fontAlgn="b"/>
                      <a:r>
                        <a:rPr lang="en-US" sz="1100" b="0" i="0" u="none" strike="noStrike" dirty="0">
                          <a:solidFill>
                            <a:srgbClr val="000000"/>
                          </a:solidFill>
                          <a:effectLst/>
                          <a:latin typeface="Tahoma"/>
                          <a:cs typeface="Tahoma"/>
                        </a:rPr>
                        <a:t>100</a:t>
                      </a:r>
                    </a:p>
                  </a:txBody>
                  <a:tcPr marL="10900" marR="10900" marT="10900" marB="0" anchor="b">
                    <a:lnL>
                      <a:noFill/>
                    </a:lnL>
                    <a:lnR>
                      <a:noFill/>
                    </a:lnR>
                    <a:lnT>
                      <a:noFill/>
                    </a:lnT>
                    <a:lnB>
                      <a:noFill/>
                    </a:lnB>
                  </a:tcPr>
                </a:tc>
              </a:tr>
              <a:tr h="185966">
                <a:tc>
                  <a:txBody>
                    <a:bodyPr/>
                    <a:lstStyle/>
                    <a:p>
                      <a:pPr algn="l" fontAlgn="b"/>
                      <a:r>
                        <a:rPr lang="en-US" sz="1100" b="0" i="0" u="none" strike="noStrike">
                          <a:solidFill>
                            <a:srgbClr val="000000"/>
                          </a:solidFill>
                          <a:effectLst/>
                          <a:latin typeface="Tahoma"/>
                          <a:cs typeface="Tahoma"/>
                        </a:rPr>
                        <a:t>masterclass_12</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53</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53</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41</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35</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16</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6</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2</a:t>
                      </a:r>
                    </a:p>
                  </a:txBody>
                  <a:tcPr marL="10900" marR="10900" marT="10900" marB="0" anchor="b">
                    <a:lnL>
                      <a:noFill/>
                    </a:lnL>
                    <a:lnR>
                      <a:noFill/>
                    </a:lnR>
                    <a:lnT>
                      <a:noFill/>
                    </a:lnT>
                    <a:lnB>
                      <a:noFill/>
                    </a:lnB>
                  </a:tcPr>
                </a:tc>
                <a:tc>
                  <a:txBody>
                    <a:bodyPr/>
                    <a:lstStyle/>
                    <a:p>
                      <a:pPr algn="r" fontAlgn="b"/>
                      <a:r>
                        <a:rPr lang="en-US" sz="1100" b="0" i="0" u="none" strike="noStrike" dirty="0">
                          <a:solidFill>
                            <a:srgbClr val="000000"/>
                          </a:solidFill>
                          <a:effectLst/>
                          <a:latin typeface="Tahoma"/>
                          <a:cs typeface="Tahoma"/>
                        </a:rPr>
                        <a:t>100</a:t>
                      </a:r>
                    </a:p>
                  </a:txBody>
                  <a:tcPr marL="10900" marR="10900" marT="10900" marB="0" anchor="b">
                    <a:lnL>
                      <a:noFill/>
                    </a:lnL>
                    <a:lnR>
                      <a:noFill/>
                    </a:lnR>
                    <a:lnT>
                      <a:noFill/>
                    </a:lnT>
                    <a:lnB>
                      <a:noFill/>
                    </a:lnB>
                  </a:tcPr>
                </a:tc>
              </a:tr>
              <a:tr h="185966">
                <a:tc>
                  <a:txBody>
                    <a:bodyPr/>
                    <a:lstStyle/>
                    <a:p>
                      <a:pPr algn="l" fontAlgn="b"/>
                      <a:r>
                        <a:rPr lang="en-US" sz="1100" b="0" i="0" u="none" strike="noStrike">
                          <a:solidFill>
                            <a:srgbClr val="000000"/>
                          </a:solidFill>
                          <a:effectLst/>
                          <a:latin typeface="Tahoma"/>
                          <a:cs typeface="Tahoma"/>
                        </a:rPr>
                        <a:t>masterclass_13</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44</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56</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42</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42</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2</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14</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dirty="0">
                          <a:solidFill>
                            <a:srgbClr val="000000"/>
                          </a:solidFill>
                          <a:effectLst/>
                          <a:latin typeface="Tahoma"/>
                          <a:cs typeface="Tahoma"/>
                        </a:rPr>
                        <a:t>100</a:t>
                      </a:r>
                    </a:p>
                  </a:txBody>
                  <a:tcPr marL="10900" marR="10900" marT="10900" marB="0" anchor="b">
                    <a:lnL>
                      <a:noFill/>
                    </a:lnL>
                    <a:lnR>
                      <a:noFill/>
                    </a:lnR>
                    <a:lnT>
                      <a:noFill/>
                    </a:lnT>
                    <a:lnB>
                      <a:noFill/>
                    </a:lnB>
                  </a:tcPr>
                </a:tc>
              </a:tr>
              <a:tr h="185966">
                <a:tc>
                  <a:txBody>
                    <a:bodyPr/>
                    <a:lstStyle/>
                    <a:p>
                      <a:pPr algn="l" fontAlgn="b"/>
                      <a:r>
                        <a:rPr lang="en-US" sz="1100" b="0" i="0" u="none" strike="noStrike">
                          <a:solidFill>
                            <a:srgbClr val="000000"/>
                          </a:solidFill>
                          <a:effectLst/>
                          <a:latin typeface="Tahoma"/>
                          <a:cs typeface="Tahoma"/>
                        </a:rPr>
                        <a:t>masterclass_14</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38</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20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25</a:t>
                      </a:r>
                    </a:p>
                  </a:txBody>
                  <a:tcPr marL="10900" marR="10900" marT="10900" marB="0" anchor="b">
                    <a:lnL>
                      <a:noFill/>
                    </a:lnL>
                    <a:lnR>
                      <a:noFill/>
                    </a:lnR>
                    <a:lnT>
                      <a:noFill/>
                    </a:lnT>
                    <a:lnB>
                      <a:noFill/>
                    </a:lnB>
                  </a:tcPr>
                </a:tc>
                <a:tc>
                  <a:txBody>
                    <a:bodyPr/>
                    <a:lstStyle/>
                    <a:p>
                      <a:pPr algn="r" fontAlgn="b"/>
                      <a:r>
                        <a:rPr lang="en-US" sz="1100" b="0" i="0" u="none" strike="noStrike" dirty="0">
                          <a:solidFill>
                            <a:srgbClr val="000000"/>
                          </a:solidFill>
                          <a:effectLst/>
                          <a:latin typeface="Tahoma"/>
                          <a:cs typeface="Tahoma"/>
                        </a:rPr>
                        <a:t>26</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4</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2</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dirty="0">
                          <a:solidFill>
                            <a:srgbClr val="000000"/>
                          </a:solidFill>
                          <a:effectLst/>
                          <a:latin typeface="Tahoma"/>
                          <a:cs typeface="Tahoma"/>
                        </a:rPr>
                        <a:t>57</a:t>
                      </a:r>
                    </a:p>
                  </a:txBody>
                  <a:tcPr marL="10900" marR="10900" marT="10900" marB="0" anchor="b">
                    <a:lnL>
                      <a:noFill/>
                    </a:lnL>
                    <a:lnR>
                      <a:noFill/>
                    </a:lnR>
                    <a:lnT>
                      <a:noFill/>
                    </a:lnT>
                    <a:lnB>
                      <a:noFill/>
                    </a:lnB>
                  </a:tcPr>
                </a:tc>
              </a:tr>
              <a:tr h="185966">
                <a:tc>
                  <a:txBody>
                    <a:bodyPr/>
                    <a:lstStyle/>
                    <a:p>
                      <a:pPr algn="l" fontAlgn="b"/>
                      <a:r>
                        <a:rPr lang="en-US" sz="1100" b="0" i="0" u="none" strike="noStrike">
                          <a:solidFill>
                            <a:srgbClr val="000000"/>
                          </a:solidFill>
                          <a:effectLst/>
                          <a:latin typeface="Tahoma"/>
                          <a:cs typeface="Tahoma"/>
                        </a:rPr>
                        <a:t>masterclass_15</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1</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1</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1</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dirty="0">
                          <a:solidFill>
                            <a:srgbClr val="000000"/>
                          </a:solidFill>
                          <a:effectLst/>
                          <a:latin typeface="Tahoma"/>
                          <a:cs typeface="Tahoma"/>
                        </a:rPr>
                        <a:t>2</a:t>
                      </a:r>
                    </a:p>
                  </a:txBody>
                  <a:tcPr marL="10900" marR="10900" marT="10900" marB="0" anchor="b">
                    <a:lnL>
                      <a:noFill/>
                    </a:lnL>
                    <a:lnR>
                      <a:noFill/>
                    </a:lnR>
                    <a:lnT>
                      <a:noFill/>
                    </a:lnT>
                    <a:lnB>
                      <a:noFill/>
                    </a:lnB>
                  </a:tcPr>
                </a:tc>
              </a:tr>
              <a:tr h="185966">
                <a:tc>
                  <a:txBody>
                    <a:bodyPr/>
                    <a:lstStyle/>
                    <a:p>
                      <a:pPr algn="l" fontAlgn="b"/>
                      <a:r>
                        <a:rPr lang="en-US" sz="1100" b="0" i="0" u="none" strike="noStrike">
                          <a:solidFill>
                            <a:srgbClr val="000000"/>
                          </a:solidFill>
                          <a:effectLst/>
                          <a:latin typeface="Tahoma"/>
                          <a:cs typeface="Tahoma"/>
                        </a:rPr>
                        <a:t>masterclass_16</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dirty="0">
                          <a:solidFill>
                            <a:srgbClr val="000000"/>
                          </a:solidFill>
                          <a:effectLst/>
                          <a:latin typeface="Tahoma"/>
                          <a:cs typeface="Tahoma"/>
                        </a:rPr>
                        <a:t>0</a:t>
                      </a:r>
                    </a:p>
                  </a:txBody>
                  <a:tcPr marL="10900" marR="10900" marT="10900" marB="0" anchor="b">
                    <a:lnL>
                      <a:noFill/>
                    </a:lnL>
                    <a:lnR>
                      <a:noFill/>
                    </a:lnR>
                    <a:lnT>
                      <a:noFill/>
                    </a:lnT>
                    <a:lnB>
                      <a:noFill/>
                    </a:lnB>
                  </a:tcPr>
                </a:tc>
              </a:tr>
              <a:tr h="185966">
                <a:tc>
                  <a:txBody>
                    <a:bodyPr/>
                    <a:lstStyle/>
                    <a:p>
                      <a:pPr algn="l" fontAlgn="b"/>
                      <a:r>
                        <a:rPr lang="en-US" sz="1100" b="0" i="0" u="none" strike="noStrike">
                          <a:solidFill>
                            <a:srgbClr val="000000"/>
                          </a:solidFill>
                          <a:effectLst/>
                          <a:latin typeface="Tahoma"/>
                          <a:cs typeface="Tahoma"/>
                        </a:rPr>
                        <a:t>masterclass_17</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dirty="0">
                          <a:solidFill>
                            <a:srgbClr val="000000"/>
                          </a:solidFill>
                          <a:effectLst/>
                          <a:latin typeface="Tahoma"/>
                          <a:cs typeface="Tahoma"/>
                        </a:rPr>
                        <a:t>0</a:t>
                      </a:r>
                    </a:p>
                  </a:txBody>
                  <a:tcPr marL="10900" marR="10900" marT="10900" marB="0" anchor="b">
                    <a:lnL>
                      <a:noFill/>
                    </a:lnL>
                    <a:lnR>
                      <a:noFill/>
                    </a:lnR>
                    <a:lnT>
                      <a:noFill/>
                    </a:lnT>
                    <a:lnB>
                      <a:noFill/>
                    </a:lnB>
                  </a:tcPr>
                </a:tc>
              </a:tr>
              <a:tr h="185966">
                <a:tc>
                  <a:txBody>
                    <a:bodyPr/>
                    <a:lstStyle/>
                    <a:p>
                      <a:pPr algn="l" fontAlgn="b"/>
                      <a:r>
                        <a:rPr lang="en-US" sz="1100" b="0" i="0" u="none" strike="noStrike">
                          <a:solidFill>
                            <a:srgbClr val="000000"/>
                          </a:solidFill>
                          <a:effectLst/>
                          <a:latin typeface="Tahoma"/>
                          <a:cs typeface="Tahoma"/>
                        </a:rPr>
                        <a:t>masterclass_18</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dirty="0">
                          <a:solidFill>
                            <a:srgbClr val="000000"/>
                          </a:solidFill>
                          <a:effectLst/>
                          <a:latin typeface="Tahoma"/>
                          <a:cs typeface="Tahoma"/>
                        </a:rPr>
                        <a:t>0</a:t>
                      </a:r>
                    </a:p>
                  </a:txBody>
                  <a:tcPr marL="10900" marR="10900" marT="10900" marB="0" anchor="b">
                    <a:lnL>
                      <a:noFill/>
                    </a:lnL>
                    <a:lnR>
                      <a:noFill/>
                    </a:lnR>
                    <a:lnT>
                      <a:noFill/>
                    </a:lnT>
                    <a:lnB>
                      <a:noFill/>
                    </a:lnB>
                  </a:tcPr>
                </a:tc>
              </a:tr>
              <a:tr h="185966">
                <a:tc>
                  <a:txBody>
                    <a:bodyPr/>
                    <a:lstStyle/>
                    <a:p>
                      <a:pPr algn="l" fontAlgn="b"/>
                      <a:r>
                        <a:rPr lang="en-US" sz="1100" b="0" i="0" u="none" strike="noStrike">
                          <a:solidFill>
                            <a:srgbClr val="000000"/>
                          </a:solidFill>
                          <a:effectLst/>
                          <a:latin typeface="Tahoma"/>
                          <a:cs typeface="Tahoma"/>
                        </a:rPr>
                        <a:t>masterclass_19</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a:solidFill>
                            <a:srgbClr val="000000"/>
                          </a:solidFill>
                          <a:effectLst/>
                          <a:latin typeface="Tahoma"/>
                          <a:cs typeface="Tahoma"/>
                        </a:rPr>
                        <a:t>0</a:t>
                      </a:r>
                    </a:p>
                  </a:txBody>
                  <a:tcPr marL="10900" marR="10900" marT="10900" marB="0" anchor="b">
                    <a:lnL>
                      <a:noFill/>
                    </a:lnL>
                    <a:lnR>
                      <a:noFill/>
                    </a:lnR>
                    <a:lnT>
                      <a:noFill/>
                    </a:lnT>
                    <a:lnB>
                      <a:noFill/>
                    </a:lnB>
                  </a:tcPr>
                </a:tc>
                <a:tc>
                  <a:txBody>
                    <a:bodyPr/>
                    <a:lstStyle/>
                    <a:p>
                      <a:pPr algn="r" fontAlgn="b"/>
                      <a:r>
                        <a:rPr lang="en-US" sz="1100" b="0" i="0" u="none" strike="noStrike" dirty="0">
                          <a:solidFill>
                            <a:srgbClr val="000000"/>
                          </a:solidFill>
                          <a:effectLst/>
                          <a:latin typeface="Tahoma"/>
                          <a:cs typeface="Tahoma"/>
                        </a:rPr>
                        <a:t>0</a:t>
                      </a:r>
                    </a:p>
                  </a:txBody>
                  <a:tcPr marL="10900" marR="10900" marT="10900" marB="0" anchor="b">
                    <a:lnL>
                      <a:noFill/>
                    </a:lnL>
                    <a:lnR>
                      <a:noFill/>
                    </a:lnR>
                    <a:lnT>
                      <a:noFill/>
                    </a:lnT>
                    <a:lnB>
                      <a:noFill/>
                    </a:lnB>
                  </a:tcPr>
                </a:tc>
              </a:tr>
              <a:tr h="360578">
                <a:tc>
                  <a:txBody>
                    <a:bodyPr/>
                    <a:lstStyle/>
                    <a:p>
                      <a:pPr algn="l" fontAlgn="b"/>
                      <a:r>
                        <a:rPr lang="en-US" sz="1100" b="1" i="0" u="none" strike="noStrike" dirty="0" err="1" smtClean="0">
                          <a:solidFill>
                            <a:schemeClr val="accent5">
                              <a:lumMod val="75000"/>
                            </a:schemeClr>
                          </a:solidFill>
                          <a:effectLst/>
                          <a:latin typeface="Tahoma"/>
                          <a:cs typeface="Tahoma"/>
                        </a:rPr>
                        <a:t>Institut</a:t>
                      </a:r>
                      <a:r>
                        <a:rPr lang="en-US" sz="1100" b="1" i="0" u="none" strike="noStrike" baseline="0" dirty="0" smtClean="0">
                          <a:solidFill>
                            <a:schemeClr val="accent5">
                              <a:lumMod val="75000"/>
                            </a:schemeClr>
                          </a:solidFill>
                          <a:effectLst/>
                          <a:latin typeface="Tahoma"/>
                          <a:cs typeface="Tahoma"/>
                        </a:rPr>
                        <a:t> 1</a:t>
                      </a:r>
                      <a:endParaRPr lang="en-US" sz="1100" b="1" i="0" u="none" strike="noStrike" dirty="0">
                        <a:solidFill>
                          <a:schemeClr val="accent5">
                            <a:lumMod val="75000"/>
                          </a:schemeClr>
                        </a:solidFill>
                        <a:effectLst/>
                        <a:latin typeface="Tahoma"/>
                        <a:cs typeface="Tahoma"/>
                      </a:endParaRPr>
                    </a:p>
                  </a:txBody>
                  <a:tcPr marL="10900" marR="10900" marT="10900" marB="0" anchor="b">
                    <a:lnL>
                      <a:noFill/>
                    </a:lnL>
                    <a:lnR>
                      <a:noFill/>
                    </a:lnR>
                    <a:lnT>
                      <a:noFill/>
                    </a:lnT>
                    <a:lnB>
                      <a:noFill/>
                    </a:lnB>
                  </a:tcPr>
                </a:tc>
                <a:tc>
                  <a:txBody>
                    <a:bodyPr/>
                    <a:lstStyle/>
                    <a:p>
                      <a:pPr algn="r" fontAlgn="b"/>
                      <a:r>
                        <a:rPr lang="en-US" sz="1100" b="1" i="0" u="none" strike="noStrike">
                          <a:solidFill>
                            <a:srgbClr val="800080"/>
                          </a:solidFill>
                          <a:effectLst/>
                          <a:latin typeface="Tahoma"/>
                          <a:cs typeface="Tahoma"/>
                        </a:rPr>
                        <a:t>636</a:t>
                      </a:r>
                    </a:p>
                  </a:txBody>
                  <a:tcPr marL="10900" marR="10900" marT="10900" marB="0" anchor="b">
                    <a:lnL>
                      <a:noFill/>
                    </a:lnL>
                    <a:lnR>
                      <a:noFill/>
                    </a:lnR>
                    <a:lnT>
                      <a:noFill/>
                    </a:lnT>
                    <a:lnB>
                      <a:noFill/>
                    </a:lnB>
                  </a:tcPr>
                </a:tc>
                <a:tc>
                  <a:txBody>
                    <a:bodyPr/>
                    <a:lstStyle/>
                    <a:p>
                      <a:pPr algn="r" fontAlgn="b"/>
                      <a:r>
                        <a:rPr lang="en-US" sz="1100" b="1" i="0" u="none" strike="noStrike">
                          <a:solidFill>
                            <a:srgbClr val="800080"/>
                          </a:solidFill>
                          <a:effectLst/>
                          <a:latin typeface="Tahoma"/>
                          <a:cs typeface="Tahoma"/>
                        </a:rPr>
                        <a:t>625</a:t>
                      </a:r>
                    </a:p>
                  </a:txBody>
                  <a:tcPr marL="10900" marR="10900" marT="10900" marB="0" anchor="b">
                    <a:lnL>
                      <a:noFill/>
                    </a:lnL>
                    <a:lnR>
                      <a:noFill/>
                    </a:lnR>
                    <a:lnT>
                      <a:noFill/>
                    </a:lnT>
                    <a:lnB>
                      <a:noFill/>
                    </a:lnB>
                  </a:tcPr>
                </a:tc>
                <a:tc>
                  <a:txBody>
                    <a:bodyPr/>
                    <a:lstStyle/>
                    <a:p>
                      <a:pPr algn="r" fontAlgn="b"/>
                      <a:r>
                        <a:rPr lang="en-US" sz="1100" b="1" i="0" u="none" strike="noStrike">
                          <a:solidFill>
                            <a:srgbClr val="800080"/>
                          </a:solidFill>
                          <a:effectLst/>
                          <a:latin typeface="Tahoma"/>
                          <a:cs typeface="Tahoma"/>
                        </a:rPr>
                        <a:t>521</a:t>
                      </a:r>
                    </a:p>
                  </a:txBody>
                  <a:tcPr marL="10900" marR="10900" marT="10900" marB="0" anchor="b">
                    <a:lnL>
                      <a:noFill/>
                    </a:lnL>
                    <a:lnR>
                      <a:noFill/>
                    </a:lnR>
                    <a:lnT>
                      <a:noFill/>
                    </a:lnT>
                    <a:lnB>
                      <a:noFill/>
                    </a:lnB>
                  </a:tcPr>
                </a:tc>
                <a:tc>
                  <a:txBody>
                    <a:bodyPr/>
                    <a:lstStyle/>
                    <a:p>
                      <a:pPr algn="r" fontAlgn="b"/>
                      <a:r>
                        <a:rPr lang="en-US" sz="1100" b="1" i="0" u="none" strike="noStrike">
                          <a:solidFill>
                            <a:srgbClr val="800080"/>
                          </a:solidFill>
                          <a:effectLst/>
                          <a:latin typeface="Tahoma"/>
                          <a:cs typeface="Tahoma"/>
                        </a:rPr>
                        <a:t>459</a:t>
                      </a:r>
                    </a:p>
                  </a:txBody>
                  <a:tcPr marL="10900" marR="10900" marT="10900" marB="0" anchor="b">
                    <a:lnL>
                      <a:noFill/>
                    </a:lnL>
                    <a:lnR>
                      <a:noFill/>
                    </a:lnR>
                    <a:lnT>
                      <a:noFill/>
                    </a:lnT>
                    <a:lnB>
                      <a:noFill/>
                    </a:lnB>
                  </a:tcPr>
                </a:tc>
                <a:tc>
                  <a:txBody>
                    <a:bodyPr/>
                    <a:lstStyle/>
                    <a:p>
                      <a:pPr algn="r" fontAlgn="b"/>
                      <a:r>
                        <a:rPr lang="en-US" sz="1100" b="1" i="0" u="none" strike="noStrike">
                          <a:solidFill>
                            <a:srgbClr val="800080"/>
                          </a:solidFill>
                          <a:effectLst/>
                          <a:latin typeface="Tahoma"/>
                          <a:cs typeface="Tahoma"/>
                        </a:rPr>
                        <a:t>45</a:t>
                      </a:r>
                    </a:p>
                  </a:txBody>
                  <a:tcPr marL="10900" marR="10900" marT="10900" marB="0" anchor="b">
                    <a:lnL>
                      <a:noFill/>
                    </a:lnL>
                    <a:lnR>
                      <a:noFill/>
                    </a:lnR>
                    <a:lnT>
                      <a:noFill/>
                    </a:lnT>
                    <a:lnB>
                      <a:noFill/>
                    </a:lnB>
                  </a:tcPr>
                </a:tc>
                <a:tc>
                  <a:txBody>
                    <a:bodyPr/>
                    <a:lstStyle/>
                    <a:p>
                      <a:pPr algn="r" fontAlgn="b"/>
                      <a:r>
                        <a:rPr lang="en-US" sz="1100" b="1" i="0" u="none" strike="noStrike">
                          <a:solidFill>
                            <a:srgbClr val="800080"/>
                          </a:solidFill>
                          <a:effectLst/>
                          <a:latin typeface="Tahoma"/>
                          <a:cs typeface="Tahoma"/>
                        </a:rPr>
                        <a:t>164</a:t>
                      </a:r>
                    </a:p>
                  </a:txBody>
                  <a:tcPr marL="10900" marR="10900" marT="10900" marB="0" anchor="b">
                    <a:lnL>
                      <a:noFill/>
                    </a:lnL>
                    <a:lnR>
                      <a:noFill/>
                    </a:lnR>
                    <a:lnT>
                      <a:noFill/>
                    </a:lnT>
                    <a:lnB>
                      <a:noFill/>
                    </a:lnB>
                  </a:tcPr>
                </a:tc>
                <a:tc>
                  <a:txBody>
                    <a:bodyPr/>
                    <a:lstStyle/>
                    <a:p>
                      <a:pPr algn="r" fontAlgn="b"/>
                      <a:r>
                        <a:rPr lang="en-US" sz="1100" b="1" i="0" u="none" strike="noStrike">
                          <a:solidFill>
                            <a:srgbClr val="800080"/>
                          </a:solidFill>
                          <a:effectLst/>
                          <a:latin typeface="Tahoma"/>
                          <a:cs typeface="Tahoma"/>
                        </a:rPr>
                        <a:t>30</a:t>
                      </a:r>
                    </a:p>
                  </a:txBody>
                  <a:tcPr marL="10900" marR="10900" marT="10900" marB="0" anchor="b">
                    <a:lnL>
                      <a:noFill/>
                    </a:lnL>
                    <a:lnR>
                      <a:noFill/>
                    </a:lnR>
                    <a:lnT>
                      <a:noFill/>
                    </a:lnT>
                    <a:lnB>
                      <a:noFill/>
                    </a:lnB>
                  </a:tcPr>
                </a:tc>
                <a:tc>
                  <a:txBody>
                    <a:bodyPr/>
                    <a:lstStyle/>
                    <a:p>
                      <a:pPr algn="r" fontAlgn="b"/>
                      <a:r>
                        <a:rPr lang="en-US" sz="1100" b="1" i="0" u="none" strike="noStrike">
                          <a:solidFill>
                            <a:srgbClr val="800080"/>
                          </a:solidFill>
                          <a:effectLst/>
                          <a:latin typeface="Tahoma"/>
                          <a:cs typeface="Tahoma"/>
                        </a:rPr>
                        <a:t>11</a:t>
                      </a:r>
                    </a:p>
                  </a:txBody>
                  <a:tcPr marL="10900" marR="10900" marT="10900" marB="0" anchor="b">
                    <a:lnL>
                      <a:noFill/>
                    </a:lnL>
                    <a:lnR>
                      <a:noFill/>
                    </a:lnR>
                    <a:lnT>
                      <a:noFill/>
                    </a:lnT>
                    <a:lnB>
                      <a:noFill/>
                    </a:lnB>
                  </a:tcPr>
                </a:tc>
                <a:tc>
                  <a:txBody>
                    <a:bodyPr/>
                    <a:lstStyle/>
                    <a:p>
                      <a:pPr algn="l" fontAlgn="b"/>
                      <a:r>
                        <a:rPr lang="en-US" sz="1100" b="1" i="0" u="none" strike="noStrike" dirty="0">
                          <a:solidFill>
                            <a:srgbClr val="800080"/>
                          </a:solidFill>
                          <a:effectLst/>
                          <a:latin typeface="Tahoma"/>
                          <a:cs typeface="Tahoma"/>
                        </a:rPr>
                        <a:t> </a:t>
                      </a:r>
                      <a:r>
                        <a:rPr lang="en-US" sz="1100" b="1" i="0" u="none" strike="noStrike" dirty="0" smtClean="0">
                          <a:solidFill>
                            <a:srgbClr val="800080"/>
                          </a:solidFill>
                          <a:effectLst/>
                          <a:latin typeface="Tahoma"/>
                          <a:cs typeface="Tahoma"/>
                        </a:rPr>
                        <a:t>Institute </a:t>
                      </a:r>
                      <a:r>
                        <a:rPr lang="en-US" sz="1100" b="1" i="0" u="none" strike="noStrike" dirty="0" smtClean="0">
                          <a:solidFill>
                            <a:srgbClr val="800080"/>
                          </a:solidFill>
                          <a:effectLst/>
                          <a:latin typeface="Tahoma"/>
                          <a:cs typeface="Tahoma"/>
                          <a:sym typeface="Wingdings"/>
                        </a:rPr>
                        <a:t></a:t>
                      </a:r>
                      <a:r>
                        <a:rPr lang="en-US" sz="1100" b="1" i="0" u="none" strike="noStrike" dirty="0" smtClean="0">
                          <a:solidFill>
                            <a:srgbClr val="800080"/>
                          </a:solidFill>
                          <a:effectLst/>
                          <a:latin typeface="Tahoma"/>
                          <a:cs typeface="Tahoma"/>
                        </a:rPr>
                        <a:t>Totals</a:t>
                      </a:r>
                      <a:endParaRPr lang="en-US" sz="1100" b="1" i="0" u="none" strike="noStrike" dirty="0">
                        <a:solidFill>
                          <a:srgbClr val="800080"/>
                        </a:solidFill>
                        <a:effectLst/>
                        <a:latin typeface="Tahoma"/>
                        <a:cs typeface="Tahoma"/>
                      </a:endParaRPr>
                    </a:p>
                  </a:txBody>
                  <a:tcPr marL="10900" marR="10900" marT="10900" marB="0" anchor="b">
                    <a:lnL>
                      <a:noFill/>
                    </a:lnL>
                    <a:lnR>
                      <a:noFill/>
                    </a:lnR>
                    <a:lnT>
                      <a:noFill/>
                    </a:lnT>
                    <a:lnB>
                      <a:noFill/>
                    </a:lnB>
                  </a:tcPr>
                </a:tc>
              </a:tr>
              <a:tr h="185966">
                <a:tc>
                  <a:txBody>
                    <a:bodyPr/>
                    <a:lstStyle/>
                    <a:p>
                      <a:pPr algn="l" fontAlgn="b"/>
                      <a:endParaRPr lang="en-US" sz="1100" b="0" i="0" u="none" strike="noStrike">
                        <a:solidFill>
                          <a:srgbClr val="000000"/>
                        </a:solidFill>
                        <a:effectLst/>
                        <a:latin typeface="Tahoma"/>
                        <a:cs typeface="Tahoma"/>
                      </a:endParaRPr>
                    </a:p>
                  </a:txBody>
                  <a:tcPr marL="10900" marR="10900" marT="10900" marB="0" anchor="b">
                    <a:lnL>
                      <a:noFill/>
                    </a:lnL>
                    <a:lnR>
                      <a:noFill/>
                    </a:lnR>
                    <a:lnT>
                      <a:noFill/>
                    </a:lnT>
                    <a:lnB>
                      <a:noFill/>
                    </a:lnB>
                  </a:tcPr>
                </a:tc>
                <a:tc>
                  <a:txBody>
                    <a:bodyPr/>
                    <a:lstStyle/>
                    <a:p>
                      <a:pPr algn="l" fontAlgn="b"/>
                      <a:endParaRPr lang="en-US" sz="1100" b="0" i="0" u="none" strike="noStrike">
                        <a:solidFill>
                          <a:srgbClr val="000000"/>
                        </a:solidFill>
                        <a:effectLst/>
                        <a:latin typeface="Tahoma"/>
                        <a:cs typeface="Tahoma"/>
                      </a:endParaRPr>
                    </a:p>
                  </a:txBody>
                  <a:tcPr marL="10900" marR="10900" marT="10900" marB="0" anchor="b">
                    <a:lnL>
                      <a:noFill/>
                    </a:lnL>
                    <a:lnR>
                      <a:noFill/>
                    </a:lnR>
                    <a:lnT>
                      <a:noFill/>
                    </a:lnT>
                    <a:lnB>
                      <a:noFill/>
                    </a:lnB>
                  </a:tcPr>
                </a:tc>
                <a:tc>
                  <a:txBody>
                    <a:bodyPr/>
                    <a:lstStyle/>
                    <a:p>
                      <a:pPr algn="l" fontAlgn="b"/>
                      <a:endParaRPr lang="en-US" sz="1100" b="0" i="0" u="none" strike="noStrike">
                        <a:solidFill>
                          <a:srgbClr val="000000"/>
                        </a:solidFill>
                        <a:effectLst/>
                        <a:latin typeface="Tahoma"/>
                        <a:cs typeface="Tahoma"/>
                      </a:endParaRPr>
                    </a:p>
                  </a:txBody>
                  <a:tcPr marL="10900" marR="10900" marT="10900" marB="0" anchor="b">
                    <a:lnL>
                      <a:noFill/>
                    </a:lnL>
                    <a:lnR>
                      <a:noFill/>
                    </a:lnR>
                    <a:lnT>
                      <a:noFill/>
                    </a:lnT>
                    <a:lnB>
                      <a:noFill/>
                    </a:lnB>
                  </a:tcPr>
                </a:tc>
                <a:tc>
                  <a:txBody>
                    <a:bodyPr/>
                    <a:lstStyle/>
                    <a:p>
                      <a:pPr algn="l" fontAlgn="b"/>
                      <a:endParaRPr lang="en-US" sz="1100" b="0" i="0" u="none" strike="noStrike">
                        <a:solidFill>
                          <a:srgbClr val="000000"/>
                        </a:solidFill>
                        <a:effectLst/>
                        <a:latin typeface="Tahoma"/>
                        <a:cs typeface="Tahoma"/>
                      </a:endParaRPr>
                    </a:p>
                  </a:txBody>
                  <a:tcPr marL="10900" marR="10900" marT="10900" marB="0" anchor="b">
                    <a:lnL>
                      <a:noFill/>
                    </a:lnL>
                    <a:lnR>
                      <a:noFill/>
                    </a:lnR>
                    <a:lnT>
                      <a:noFill/>
                    </a:lnT>
                    <a:lnB>
                      <a:noFill/>
                    </a:lnB>
                  </a:tcPr>
                </a:tc>
                <a:tc>
                  <a:txBody>
                    <a:bodyPr/>
                    <a:lstStyle/>
                    <a:p>
                      <a:pPr algn="l" fontAlgn="b"/>
                      <a:endParaRPr lang="en-US" sz="1100" b="0" i="0" u="none" strike="noStrike">
                        <a:solidFill>
                          <a:srgbClr val="000000"/>
                        </a:solidFill>
                        <a:effectLst/>
                        <a:latin typeface="Tahoma"/>
                        <a:cs typeface="Tahoma"/>
                      </a:endParaRPr>
                    </a:p>
                  </a:txBody>
                  <a:tcPr marL="10900" marR="10900" marT="10900" marB="0" anchor="b">
                    <a:lnL>
                      <a:noFill/>
                    </a:lnL>
                    <a:lnR>
                      <a:noFill/>
                    </a:lnR>
                    <a:lnT>
                      <a:noFill/>
                    </a:lnT>
                    <a:lnB>
                      <a:noFill/>
                    </a:lnB>
                  </a:tcPr>
                </a:tc>
                <a:tc>
                  <a:txBody>
                    <a:bodyPr/>
                    <a:lstStyle/>
                    <a:p>
                      <a:pPr algn="l" fontAlgn="b"/>
                      <a:endParaRPr lang="en-US" sz="1100" b="0" i="0" u="none" strike="noStrike">
                        <a:solidFill>
                          <a:srgbClr val="000000"/>
                        </a:solidFill>
                        <a:effectLst/>
                        <a:latin typeface="Tahoma"/>
                        <a:cs typeface="Tahoma"/>
                      </a:endParaRPr>
                    </a:p>
                  </a:txBody>
                  <a:tcPr marL="10900" marR="10900" marT="10900" marB="0" anchor="b">
                    <a:lnL>
                      <a:noFill/>
                    </a:lnL>
                    <a:lnR>
                      <a:noFill/>
                    </a:lnR>
                    <a:lnT>
                      <a:noFill/>
                    </a:lnT>
                    <a:lnB>
                      <a:noFill/>
                    </a:lnB>
                  </a:tcPr>
                </a:tc>
                <a:tc>
                  <a:txBody>
                    <a:bodyPr/>
                    <a:lstStyle/>
                    <a:p>
                      <a:pPr algn="l" fontAlgn="b"/>
                      <a:endParaRPr lang="en-US" sz="1100" b="0" i="0" u="none" strike="noStrike">
                        <a:solidFill>
                          <a:srgbClr val="000000"/>
                        </a:solidFill>
                        <a:effectLst/>
                        <a:latin typeface="Tahoma"/>
                        <a:cs typeface="Tahoma"/>
                      </a:endParaRPr>
                    </a:p>
                  </a:txBody>
                  <a:tcPr marL="10900" marR="10900" marT="10900" marB="0" anchor="b">
                    <a:lnL>
                      <a:noFill/>
                    </a:lnL>
                    <a:lnR>
                      <a:noFill/>
                    </a:lnR>
                    <a:lnT>
                      <a:noFill/>
                    </a:lnT>
                    <a:lnB>
                      <a:noFill/>
                    </a:lnB>
                  </a:tcPr>
                </a:tc>
                <a:tc>
                  <a:txBody>
                    <a:bodyPr/>
                    <a:lstStyle/>
                    <a:p>
                      <a:pPr algn="l" fontAlgn="b"/>
                      <a:endParaRPr lang="en-US" sz="1100" b="0" i="0" u="none" strike="noStrike">
                        <a:solidFill>
                          <a:srgbClr val="000000"/>
                        </a:solidFill>
                        <a:effectLst/>
                        <a:latin typeface="Tahoma"/>
                        <a:cs typeface="Tahoma"/>
                      </a:endParaRPr>
                    </a:p>
                  </a:txBody>
                  <a:tcPr marL="10900" marR="10900" marT="10900" marB="0" anchor="b">
                    <a:lnL>
                      <a:noFill/>
                    </a:lnL>
                    <a:lnR>
                      <a:noFill/>
                    </a:lnR>
                    <a:lnT>
                      <a:noFill/>
                    </a:lnT>
                    <a:lnB>
                      <a:noFill/>
                    </a:lnB>
                  </a:tcPr>
                </a:tc>
                <a:tc>
                  <a:txBody>
                    <a:bodyPr/>
                    <a:lstStyle/>
                    <a:p>
                      <a:pPr algn="l" fontAlgn="b"/>
                      <a:endParaRPr lang="en-US" sz="1100" b="0" i="0" u="none" strike="noStrike">
                        <a:solidFill>
                          <a:srgbClr val="000000"/>
                        </a:solidFill>
                        <a:effectLst/>
                        <a:latin typeface="Tahoma"/>
                        <a:cs typeface="Tahoma"/>
                      </a:endParaRPr>
                    </a:p>
                  </a:txBody>
                  <a:tcPr marL="10900" marR="10900" marT="10900" marB="0" anchor="b">
                    <a:lnL>
                      <a:noFill/>
                    </a:lnL>
                    <a:lnR>
                      <a:noFill/>
                    </a:lnR>
                    <a:lnT>
                      <a:noFill/>
                    </a:lnT>
                    <a:lnB>
                      <a:noFill/>
                    </a:lnB>
                  </a:tcPr>
                </a:tc>
                <a:tc>
                  <a:txBody>
                    <a:bodyPr/>
                    <a:lstStyle/>
                    <a:p>
                      <a:pPr algn="l" fontAlgn="b"/>
                      <a:endParaRPr lang="en-US" sz="1100" b="0" i="0" u="none" strike="noStrike">
                        <a:solidFill>
                          <a:srgbClr val="000000"/>
                        </a:solidFill>
                        <a:effectLst/>
                        <a:latin typeface="Tahoma"/>
                        <a:cs typeface="Tahoma"/>
                      </a:endParaRPr>
                    </a:p>
                  </a:txBody>
                  <a:tcPr marL="10900" marR="10900" marT="10900" marB="0" anchor="b">
                    <a:lnL>
                      <a:noFill/>
                    </a:lnL>
                    <a:lnR>
                      <a:noFill/>
                    </a:lnR>
                    <a:lnT>
                      <a:noFill/>
                    </a:lnT>
                    <a:lnB>
                      <a:noFill/>
                    </a:lnB>
                  </a:tcPr>
                </a:tc>
              </a:tr>
              <a:tr h="185966">
                <a:tc>
                  <a:txBody>
                    <a:bodyPr/>
                    <a:lstStyle/>
                    <a:p>
                      <a:pPr algn="l" fontAlgn="b"/>
                      <a:endParaRPr lang="en-US" sz="1100" b="1" i="0" u="none" strike="noStrike" dirty="0">
                        <a:solidFill>
                          <a:srgbClr val="000000"/>
                        </a:solidFill>
                        <a:effectLst/>
                        <a:latin typeface="Tahoma"/>
                        <a:cs typeface="Tahoma"/>
                      </a:endParaRPr>
                    </a:p>
                  </a:txBody>
                  <a:tcPr marL="10900" marR="10900" marT="10900" marB="0" anchor="b">
                    <a:lnL>
                      <a:noFill/>
                    </a:lnL>
                    <a:lnR>
                      <a:noFill/>
                    </a:lnR>
                    <a:lnT>
                      <a:noFill/>
                    </a:lnT>
                    <a:lnB>
                      <a:noFill/>
                    </a:lnB>
                  </a:tcPr>
                </a:tc>
                <a:tc>
                  <a:txBody>
                    <a:bodyPr/>
                    <a:lstStyle/>
                    <a:p>
                      <a:pPr algn="l" fontAlgn="b"/>
                      <a:endParaRPr lang="en-US" sz="1100" b="0" i="0" u="none" strike="noStrike">
                        <a:solidFill>
                          <a:srgbClr val="000000"/>
                        </a:solidFill>
                        <a:effectLst/>
                        <a:latin typeface="Tahoma"/>
                        <a:cs typeface="Tahoma"/>
                      </a:endParaRPr>
                    </a:p>
                  </a:txBody>
                  <a:tcPr marL="10900" marR="10900" marT="10900" marB="0" anchor="b">
                    <a:lnL>
                      <a:noFill/>
                    </a:lnL>
                    <a:lnR>
                      <a:noFill/>
                    </a:lnR>
                    <a:lnT>
                      <a:noFill/>
                    </a:lnT>
                    <a:lnB>
                      <a:noFill/>
                    </a:lnB>
                  </a:tcPr>
                </a:tc>
                <a:tc>
                  <a:txBody>
                    <a:bodyPr/>
                    <a:lstStyle/>
                    <a:p>
                      <a:pPr algn="l" fontAlgn="b"/>
                      <a:endParaRPr lang="en-US" sz="1100" b="0" i="0" u="none" strike="noStrike">
                        <a:solidFill>
                          <a:srgbClr val="000000"/>
                        </a:solidFill>
                        <a:effectLst/>
                        <a:latin typeface="Tahoma"/>
                        <a:cs typeface="Tahoma"/>
                      </a:endParaRPr>
                    </a:p>
                  </a:txBody>
                  <a:tcPr marL="10900" marR="10900" marT="10900" marB="0" anchor="b">
                    <a:lnL>
                      <a:noFill/>
                    </a:lnL>
                    <a:lnR>
                      <a:noFill/>
                    </a:lnR>
                    <a:lnT>
                      <a:noFill/>
                    </a:lnT>
                    <a:lnB>
                      <a:noFill/>
                    </a:lnB>
                  </a:tcPr>
                </a:tc>
                <a:tc>
                  <a:txBody>
                    <a:bodyPr/>
                    <a:lstStyle/>
                    <a:p>
                      <a:pPr algn="l" fontAlgn="b"/>
                      <a:endParaRPr lang="en-US" sz="1100" b="0" i="0" u="none" strike="noStrike">
                        <a:solidFill>
                          <a:srgbClr val="000000"/>
                        </a:solidFill>
                        <a:effectLst/>
                        <a:latin typeface="Tahoma"/>
                        <a:cs typeface="Tahoma"/>
                      </a:endParaRPr>
                    </a:p>
                  </a:txBody>
                  <a:tcPr marL="10900" marR="10900" marT="10900" marB="0" anchor="b">
                    <a:lnL>
                      <a:noFill/>
                    </a:lnL>
                    <a:lnR>
                      <a:noFill/>
                    </a:lnR>
                    <a:lnT>
                      <a:noFill/>
                    </a:lnT>
                    <a:lnB>
                      <a:noFill/>
                    </a:lnB>
                  </a:tcPr>
                </a:tc>
                <a:tc>
                  <a:txBody>
                    <a:bodyPr/>
                    <a:lstStyle/>
                    <a:p>
                      <a:pPr algn="l" fontAlgn="b"/>
                      <a:endParaRPr lang="en-US" sz="1100" b="0" i="0" u="none" strike="noStrike">
                        <a:solidFill>
                          <a:srgbClr val="000000"/>
                        </a:solidFill>
                        <a:effectLst/>
                        <a:latin typeface="Tahoma"/>
                        <a:cs typeface="Tahoma"/>
                      </a:endParaRPr>
                    </a:p>
                  </a:txBody>
                  <a:tcPr marL="10900" marR="10900" marT="10900" marB="0" anchor="b">
                    <a:lnL>
                      <a:noFill/>
                    </a:lnL>
                    <a:lnR>
                      <a:noFill/>
                    </a:lnR>
                    <a:lnT>
                      <a:noFill/>
                    </a:lnT>
                    <a:lnB>
                      <a:noFill/>
                    </a:lnB>
                  </a:tcPr>
                </a:tc>
                <a:tc gridSpan="2">
                  <a:txBody>
                    <a:bodyPr/>
                    <a:lstStyle/>
                    <a:p>
                      <a:pPr algn="l" fontAlgn="b"/>
                      <a:r>
                        <a:rPr lang="en-US" sz="1100" b="1" i="0" u="none" strike="noStrike" dirty="0">
                          <a:solidFill>
                            <a:srgbClr val="FF0000"/>
                          </a:solidFill>
                          <a:effectLst/>
                          <a:latin typeface="Tahoma"/>
                          <a:cs typeface="Tahoma"/>
                        </a:rPr>
                        <a:t>e/mu </a:t>
                      </a:r>
                      <a:r>
                        <a:rPr lang="en-US" sz="1100" b="1" i="0" u="none" strike="noStrike" dirty="0" smtClean="0">
                          <a:solidFill>
                            <a:srgbClr val="FF0000"/>
                          </a:solidFill>
                          <a:effectLst/>
                          <a:latin typeface="Tahoma"/>
                          <a:cs typeface="Tahoma"/>
                        </a:rPr>
                        <a:t>=</a:t>
                      </a:r>
                      <a:r>
                        <a:rPr lang="en-US" sz="1100" b="1" i="0" u="none" strike="noStrike" baseline="0" dirty="0" smtClean="0">
                          <a:solidFill>
                            <a:srgbClr val="FF0000"/>
                          </a:solidFill>
                          <a:effectLst/>
                          <a:latin typeface="Tahoma"/>
                          <a:cs typeface="Tahoma"/>
                        </a:rPr>
                        <a:t> </a:t>
                      </a:r>
                      <a:r>
                        <a:rPr lang="en-US" sz="1100" b="1" i="0" u="none" strike="noStrike" dirty="0" smtClean="0">
                          <a:solidFill>
                            <a:srgbClr val="FF0000"/>
                          </a:solidFill>
                          <a:effectLst/>
                          <a:latin typeface="Tahoma"/>
                          <a:cs typeface="Tahoma"/>
                        </a:rPr>
                        <a:t>1.0176</a:t>
                      </a:r>
                      <a:endParaRPr lang="en-US" sz="1100" b="1" i="0" u="none" strike="noStrike" dirty="0">
                        <a:solidFill>
                          <a:srgbClr val="FF0000"/>
                        </a:solidFill>
                        <a:effectLst/>
                        <a:latin typeface="Tahoma"/>
                        <a:cs typeface="Tahoma"/>
                      </a:endParaRPr>
                    </a:p>
                  </a:txBody>
                  <a:tcPr marL="10900" marR="10900" marT="10900" marB="0" anchor="b">
                    <a:lnL>
                      <a:noFill/>
                    </a:lnL>
                    <a:lnR>
                      <a:noFill/>
                    </a:lnR>
                    <a:lnT>
                      <a:noFill/>
                    </a:lnT>
                    <a:lnB>
                      <a:noFill/>
                    </a:lnB>
                  </a:tcPr>
                </a:tc>
                <a:tc hMerge="1">
                  <a:txBody>
                    <a:bodyPr/>
                    <a:lstStyle/>
                    <a:p>
                      <a:pPr algn="r" fontAlgn="b"/>
                      <a:endParaRPr lang="en-US" sz="1100" b="1" i="0" u="none" strike="noStrike" dirty="0">
                        <a:solidFill>
                          <a:srgbClr val="FF0000"/>
                        </a:solidFill>
                        <a:effectLst/>
                        <a:latin typeface="Tahoma"/>
                        <a:cs typeface="Tahoma"/>
                      </a:endParaRPr>
                    </a:p>
                  </a:txBody>
                  <a:tcPr marL="10900" marR="10900" marT="10900" marB="0" anchor="b">
                    <a:lnL>
                      <a:noFill/>
                    </a:lnL>
                    <a:lnR>
                      <a:noFill/>
                    </a:lnR>
                    <a:lnT>
                      <a:noFill/>
                    </a:lnT>
                    <a:lnB>
                      <a:noFill/>
                    </a:lnB>
                  </a:tcPr>
                </a:tc>
                <a:tc gridSpan="2">
                  <a:txBody>
                    <a:bodyPr/>
                    <a:lstStyle/>
                    <a:p>
                      <a:pPr algn="l" fontAlgn="b"/>
                      <a:r>
                        <a:rPr lang="en-US" sz="1100" b="1" i="0" u="none" strike="noStrike" dirty="0">
                          <a:solidFill>
                            <a:srgbClr val="FF0000"/>
                          </a:solidFill>
                          <a:effectLst/>
                          <a:latin typeface="Tahoma"/>
                          <a:cs typeface="Tahoma"/>
                        </a:rPr>
                        <a:t>W+/W- </a:t>
                      </a:r>
                      <a:r>
                        <a:rPr lang="en-US" sz="1100" b="1" i="0" u="none" strike="noStrike" dirty="0" smtClean="0">
                          <a:solidFill>
                            <a:srgbClr val="FF0000"/>
                          </a:solidFill>
                          <a:effectLst/>
                          <a:latin typeface="Tahoma"/>
                          <a:cs typeface="Tahoma"/>
                        </a:rPr>
                        <a:t>=1.13507</a:t>
                      </a:r>
                      <a:endParaRPr lang="en-US" sz="1100" b="1" i="0" u="none" strike="noStrike" dirty="0">
                        <a:solidFill>
                          <a:srgbClr val="FF0000"/>
                        </a:solidFill>
                        <a:effectLst/>
                        <a:latin typeface="Tahoma"/>
                        <a:cs typeface="Tahoma"/>
                      </a:endParaRPr>
                    </a:p>
                  </a:txBody>
                  <a:tcPr marL="10900" marR="10900" marT="10900" marB="0" anchor="b">
                    <a:lnL>
                      <a:noFill/>
                    </a:lnL>
                    <a:lnR>
                      <a:noFill/>
                    </a:lnR>
                    <a:lnT>
                      <a:noFill/>
                    </a:lnT>
                    <a:lnB>
                      <a:noFill/>
                    </a:lnB>
                  </a:tcPr>
                </a:tc>
                <a:tc hMerge="1">
                  <a:txBody>
                    <a:bodyPr/>
                    <a:lstStyle/>
                    <a:p>
                      <a:pPr algn="l" fontAlgn="b"/>
                      <a:endParaRPr lang="en-US" sz="1100" b="1" i="0" u="none" strike="noStrike" dirty="0">
                        <a:solidFill>
                          <a:srgbClr val="FF0000"/>
                        </a:solidFill>
                        <a:effectLst/>
                        <a:latin typeface="Tahoma"/>
                        <a:cs typeface="Tahoma"/>
                      </a:endParaRPr>
                    </a:p>
                  </a:txBody>
                  <a:tcPr marL="10900" marR="10900" marT="10900"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Tahoma"/>
                        <a:cs typeface="Tahoma"/>
                      </a:endParaRPr>
                    </a:p>
                  </a:txBody>
                  <a:tcPr marL="10900" marR="10900" marT="10900" marB="0" anchor="b">
                    <a:lnL>
                      <a:noFill/>
                    </a:lnL>
                    <a:lnR>
                      <a:noFill/>
                    </a:lnR>
                    <a:lnT>
                      <a:noFill/>
                    </a:lnT>
                    <a:lnB>
                      <a:noFill/>
                    </a:lnB>
                  </a:tcPr>
                </a:tc>
              </a:tr>
              <a:tr h="185966">
                <a:tc>
                  <a:txBody>
                    <a:bodyPr/>
                    <a:lstStyle/>
                    <a:p>
                      <a:pPr algn="l" fontAlgn="b"/>
                      <a:endParaRPr lang="en-US" sz="1100" b="1" i="0" u="none" strike="noStrike" dirty="0">
                        <a:solidFill>
                          <a:srgbClr val="000000"/>
                        </a:solidFill>
                        <a:effectLst/>
                        <a:latin typeface="Tahoma"/>
                        <a:cs typeface="Tahoma"/>
                      </a:endParaRPr>
                    </a:p>
                  </a:txBody>
                  <a:tcPr marL="10900" marR="10900" marT="10900" marB="0" anchor="b">
                    <a:lnL>
                      <a:noFill/>
                    </a:lnL>
                    <a:lnR>
                      <a:noFill/>
                    </a:lnR>
                    <a:lnT>
                      <a:noFill/>
                    </a:lnT>
                    <a:lnB>
                      <a:noFill/>
                    </a:lnB>
                  </a:tcPr>
                </a:tc>
                <a:tc>
                  <a:txBody>
                    <a:bodyPr/>
                    <a:lstStyle/>
                    <a:p>
                      <a:pPr algn="l" fontAlgn="b"/>
                      <a:endParaRPr lang="en-US" sz="1100" b="0" i="0" u="none" strike="noStrike">
                        <a:solidFill>
                          <a:srgbClr val="000000"/>
                        </a:solidFill>
                        <a:effectLst/>
                        <a:latin typeface="Tahoma"/>
                        <a:cs typeface="Tahoma"/>
                      </a:endParaRPr>
                    </a:p>
                  </a:txBody>
                  <a:tcPr marL="10900" marR="10900" marT="10900" marB="0" anchor="b">
                    <a:lnL>
                      <a:noFill/>
                    </a:lnL>
                    <a:lnR>
                      <a:noFill/>
                    </a:lnR>
                    <a:lnT>
                      <a:noFill/>
                    </a:lnT>
                    <a:lnB>
                      <a:noFill/>
                    </a:lnB>
                  </a:tcPr>
                </a:tc>
                <a:tc>
                  <a:txBody>
                    <a:bodyPr/>
                    <a:lstStyle/>
                    <a:p>
                      <a:pPr algn="l" fontAlgn="b"/>
                      <a:endParaRPr lang="en-US" sz="1100" b="0" i="0" u="none" strike="noStrike">
                        <a:solidFill>
                          <a:srgbClr val="000000"/>
                        </a:solidFill>
                        <a:effectLst/>
                        <a:latin typeface="Tahoma"/>
                        <a:cs typeface="Tahoma"/>
                      </a:endParaRPr>
                    </a:p>
                  </a:txBody>
                  <a:tcPr marL="10900" marR="10900" marT="10900" marB="0" anchor="b">
                    <a:lnL>
                      <a:noFill/>
                    </a:lnL>
                    <a:lnR>
                      <a:noFill/>
                    </a:lnR>
                    <a:lnT>
                      <a:noFill/>
                    </a:lnT>
                    <a:lnB>
                      <a:noFill/>
                    </a:lnB>
                  </a:tcPr>
                </a:tc>
                <a:tc>
                  <a:txBody>
                    <a:bodyPr/>
                    <a:lstStyle/>
                    <a:p>
                      <a:pPr algn="l" fontAlgn="b"/>
                      <a:endParaRPr lang="en-US" sz="1100" b="0" i="0" u="none" strike="noStrike">
                        <a:solidFill>
                          <a:srgbClr val="000000"/>
                        </a:solidFill>
                        <a:effectLst/>
                        <a:latin typeface="Tahoma"/>
                        <a:cs typeface="Tahoma"/>
                      </a:endParaRPr>
                    </a:p>
                  </a:txBody>
                  <a:tcPr marL="10900" marR="10900" marT="10900" marB="0" anchor="b">
                    <a:lnL>
                      <a:noFill/>
                    </a:lnL>
                    <a:lnR>
                      <a:noFill/>
                    </a:lnR>
                    <a:lnT>
                      <a:noFill/>
                    </a:lnT>
                    <a:lnB>
                      <a:noFill/>
                    </a:lnB>
                  </a:tcPr>
                </a:tc>
                <a:tc>
                  <a:txBody>
                    <a:bodyPr/>
                    <a:lstStyle/>
                    <a:p>
                      <a:pPr algn="l" fontAlgn="b"/>
                      <a:endParaRPr lang="en-US" sz="1100" b="0" i="0" u="none" strike="noStrike">
                        <a:solidFill>
                          <a:srgbClr val="000000"/>
                        </a:solidFill>
                        <a:effectLst/>
                        <a:latin typeface="Tahoma"/>
                        <a:cs typeface="Tahoma"/>
                      </a:endParaRPr>
                    </a:p>
                  </a:txBody>
                  <a:tcPr marL="10900" marR="10900" marT="10900" marB="0" anchor="b">
                    <a:lnL>
                      <a:noFill/>
                    </a:lnL>
                    <a:lnR>
                      <a:noFill/>
                    </a:lnR>
                    <a:lnT>
                      <a:noFill/>
                    </a:lnT>
                    <a:lnB>
                      <a:noFill/>
                    </a:lnB>
                  </a:tcPr>
                </a:tc>
                <a:tc gridSpan="2">
                  <a:txBody>
                    <a:bodyPr/>
                    <a:lstStyle/>
                    <a:p>
                      <a:pPr algn="l" fontAlgn="b"/>
                      <a:endParaRPr lang="en-US" sz="1100" b="1" i="0" u="none" strike="noStrike" dirty="0">
                        <a:solidFill>
                          <a:srgbClr val="FF0000"/>
                        </a:solidFill>
                        <a:effectLst/>
                        <a:latin typeface="Tahoma"/>
                        <a:cs typeface="Tahoma"/>
                      </a:endParaRPr>
                    </a:p>
                  </a:txBody>
                  <a:tcPr marL="10900" marR="10900" marT="10900" marB="0" anchor="b">
                    <a:lnL>
                      <a:noFill/>
                    </a:lnL>
                    <a:lnR>
                      <a:noFill/>
                    </a:lnR>
                    <a:lnT>
                      <a:noFill/>
                    </a:lnT>
                    <a:lnB>
                      <a:noFill/>
                    </a:lnB>
                  </a:tcPr>
                </a:tc>
                <a:tc hMerge="1">
                  <a:txBody>
                    <a:bodyPr/>
                    <a:lstStyle/>
                    <a:p>
                      <a:endParaRPr lang="en-US"/>
                    </a:p>
                  </a:txBody>
                  <a:tcPr/>
                </a:tc>
                <a:tc gridSpan="2">
                  <a:txBody>
                    <a:bodyPr/>
                    <a:lstStyle/>
                    <a:p>
                      <a:pPr algn="l" fontAlgn="b"/>
                      <a:endParaRPr lang="en-US" sz="1100" b="1" i="0" u="none" strike="noStrike" dirty="0">
                        <a:solidFill>
                          <a:srgbClr val="FF0000"/>
                        </a:solidFill>
                        <a:effectLst/>
                        <a:latin typeface="Tahoma"/>
                        <a:cs typeface="Tahoma"/>
                      </a:endParaRPr>
                    </a:p>
                  </a:txBody>
                  <a:tcPr marL="10900" marR="10900" marT="10900"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dirty="0">
                        <a:solidFill>
                          <a:srgbClr val="000000"/>
                        </a:solidFill>
                        <a:effectLst/>
                        <a:latin typeface="Tahoma"/>
                        <a:cs typeface="Tahoma"/>
                      </a:endParaRPr>
                    </a:p>
                  </a:txBody>
                  <a:tcPr marL="10900" marR="10900" marT="10900" marB="0" anchor="b">
                    <a:lnL>
                      <a:noFill/>
                    </a:lnL>
                    <a:lnR>
                      <a:noFill/>
                    </a:lnR>
                    <a:lnT>
                      <a:noFill/>
                    </a:lnT>
                    <a:lnB>
                      <a:noFill/>
                    </a:lnB>
                  </a:tcPr>
                </a:tc>
              </a:tr>
              <a:tr h="349225">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100" b="1" i="0" u="none" strike="noStrike" dirty="0" err="1" smtClean="0">
                          <a:solidFill>
                            <a:schemeClr val="accent5">
                              <a:lumMod val="75000"/>
                            </a:schemeClr>
                          </a:solidFill>
                          <a:effectLst/>
                          <a:latin typeface="Tahoma"/>
                          <a:cs typeface="Tahoma"/>
                        </a:rPr>
                        <a:t>Institut</a:t>
                      </a:r>
                      <a:r>
                        <a:rPr lang="en-US" sz="1100" b="1" i="0" u="none" strike="noStrike" baseline="0" dirty="0" smtClean="0">
                          <a:solidFill>
                            <a:schemeClr val="accent5">
                              <a:lumMod val="75000"/>
                            </a:schemeClr>
                          </a:solidFill>
                          <a:effectLst/>
                          <a:latin typeface="Tahoma"/>
                          <a:cs typeface="Tahoma"/>
                        </a:rPr>
                        <a:t> 2</a:t>
                      </a:r>
                      <a:endParaRPr lang="en-US" sz="1100" b="1" i="0" u="none" strike="noStrike" dirty="0" smtClean="0">
                        <a:solidFill>
                          <a:schemeClr val="accent5">
                            <a:lumMod val="75000"/>
                          </a:schemeClr>
                        </a:solidFill>
                        <a:effectLst/>
                        <a:latin typeface="Tahoma"/>
                        <a:cs typeface="Tahoma"/>
                      </a:endParaRPr>
                    </a:p>
                  </a:txBody>
                  <a:tcPr marL="0" marR="0" marT="0" marB="0" anchor="b">
                    <a:lnL>
                      <a:noFill/>
                    </a:lnL>
                    <a:lnR>
                      <a:noFill/>
                    </a:lnR>
                    <a:lnT>
                      <a:noFill/>
                    </a:lnT>
                    <a:lnB>
                      <a:noFill/>
                    </a:lnB>
                  </a:tcPr>
                </a:tc>
                <a:tc>
                  <a:txBody>
                    <a:bodyPr/>
                    <a:lstStyle/>
                    <a:p>
                      <a:pPr algn="r" fontAlgn="b"/>
                      <a:r>
                        <a:rPr lang="en-US" sz="1100" b="1" i="0" u="none" strike="noStrike" dirty="0">
                          <a:solidFill>
                            <a:srgbClr val="800080"/>
                          </a:solidFill>
                          <a:effectLst/>
                          <a:latin typeface="Tahoma"/>
                          <a:cs typeface="Tahoma"/>
                        </a:rPr>
                        <a:t>703</a:t>
                      </a:r>
                    </a:p>
                  </a:txBody>
                  <a:tcPr marL="0" marR="0" marT="0" marB="0" anchor="b">
                    <a:lnL>
                      <a:noFill/>
                    </a:lnL>
                    <a:lnR>
                      <a:noFill/>
                    </a:lnR>
                    <a:lnT>
                      <a:noFill/>
                    </a:lnT>
                    <a:lnB>
                      <a:noFill/>
                    </a:lnB>
                  </a:tcPr>
                </a:tc>
                <a:tc>
                  <a:txBody>
                    <a:bodyPr/>
                    <a:lstStyle/>
                    <a:p>
                      <a:pPr algn="r" fontAlgn="b"/>
                      <a:r>
                        <a:rPr lang="en-US" sz="1100" b="1" i="0" u="none" strike="noStrike" dirty="0">
                          <a:solidFill>
                            <a:srgbClr val="800080"/>
                          </a:solidFill>
                          <a:effectLst/>
                          <a:latin typeface="Tahoma"/>
                          <a:cs typeface="Tahoma"/>
                        </a:rPr>
                        <a:t>722</a:t>
                      </a:r>
                    </a:p>
                  </a:txBody>
                  <a:tcPr marL="0" marR="0" marT="0" marB="0" anchor="b">
                    <a:lnL>
                      <a:noFill/>
                    </a:lnL>
                    <a:lnR>
                      <a:noFill/>
                    </a:lnR>
                    <a:lnT>
                      <a:noFill/>
                    </a:lnT>
                    <a:lnB>
                      <a:noFill/>
                    </a:lnB>
                  </a:tcPr>
                </a:tc>
                <a:tc>
                  <a:txBody>
                    <a:bodyPr/>
                    <a:lstStyle/>
                    <a:p>
                      <a:pPr algn="r" fontAlgn="b"/>
                      <a:r>
                        <a:rPr lang="en-US" sz="1100" b="1" i="0" u="none" strike="noStrike" dirty="0">
                          <a:solidFill>
                            <a:srgbClr val="800080"/>
                          </a:solidFill>
                          <a:effectLst/>
                          <a:latin typeface="Tahoma"/>
                          <a:cs typeface="Tahoma"/>
                        </a:rPr>
                        <a:t>581</a:t>
                      </a:r>
                    </a:p>
                  </a:txBody>
                  <a:tcPr marL="0" marR="0" marT="0" marB="0" anchor="b">
                    <a:lnL>
                      <a:noFill/>
                    </a:lnL>
                    <a:lnR>
                      <a:noFill/>
                    </a:lnR>
                    <a:lnT>
                      <a:noFill/>
                    </a:lnT>
                    <a:lnB>
                      <a:noFill/>
                    </a:lnB>
                  </a:tcPr>
                </a:tc>
                <a:tc>
                  <a:txBody>
                    <a:bodyPr/>
                    <a:lstStyle/>
                    <a:p>
                      <a:pPr algn="r" fontAlgn="b"/>
                      <a:r>
                        <a:rPr lang="en-US" sz="1100" b="1" i="0" u="none" strike="noStrike" dirty="0">
                          <a:solidFill>
                            <a:srgbClr val="800080"/>
                          </a:solidFill>
                          <a:effectLst/>
                          <a:latin typeface="Tahoma"/>
                          <a:cs typeface="Tahoma"/>
                        </a:rPr>
                        <a:t>427</a:t>
                      </a:r>
                    </a:p>
                  </a:txBody>
                  <a:tcPr marL="0" marR="0" marT="0" marB="0" anchor="b">
                    <a:lnL>
                      <a:noFill/>
                    </a:lnL>
                    <a:lnR>
                      <a:noFill/>
                    </a:lnR>
                    <a:lnT>
                      <a:noFill/>
                    </a:lnT>
                    <a:lnB>
                      <a:noFill/>
                    </a:lnB>
                  </a:tcPr>
                </a:tc>
                <a:tc>
                  <a:txBody>
                    <a:bodyPr/>
                    <a:lstStyle/>
                    <a:p>
                      <a:pPr algn="r" fontAlgn="b"/>
                      <a:r>
                        <a:rPr lang="en-US" sz="1100" b="1" i="0" u="none" strike="noStrike" dirty="0">
                          <a:solidFill>
                            <a:srgbClr val="800080"/>
                          </a:solidFill>
                          <a:effectLst/>
                          <a:latin typeface="Tahoma"/>
                          <a:cs typeface="Tahoma"/>
                        </a:rPr>
                        <a:t>63</a:t>
                      </a:r>
                    </a:p>
                  </a:txBody>
                  <a:tcPr marL="0" marR="0" marT="0" marB="0" anchor="b">
                    <a:lnL>
                      <a:noFill/>
                    </a:lnL>
                    <a:lnR>
                      <a:noFill/>
                    </a:lnR>
                    <a:lnT>
                      <a:noFill/>
                    </a:lnT>
                    <a:lnB>
                      <a:noFill/>
                    </a:lnB>
                  </a:tcPr>
                </a:tc>
                <a:tc>
                  <a:txBody>
                    <a:bodyPr/>
                    <a:lstStyle/>
                    <a:p>
                      <a:pPr algn="r" fontAlgn="b"/>
                      <a:r>
                        <a:rPr lang="en-US" sz="1100" b="1" i="0" u="none" strike="noStrike" dirty="0">
                          <a:solidFill>
                            <a:srgbClr val="800080"/>
                          </a:solidFill>
                          <a:effectLst/>
                          <a:latin typeface="Tahoma"/>
                          <a:cs typeface="Tahoma"/>
                        </a:rPr>
                        <a:t>157</a:t>
                      </a:r>
                    </a:p>
                  </a:txBody>
                  <a:tcPr marL="0" marR="0" marT="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r" fontAlgn="b"/>
                      <a:r>
                        <a:rPr lang="en-US" sz="1100" b="1" i="0" u="none" strike="noStrike" dirty="0">
                          <a:solidFill>
                            <a:srgbClr val="800080"/>
                          </a:solidFill>
                          <a:effectLst/>
                          <a:latin typeface="Tahoma"/>
                          <a:cs typeface="Tahoma"/>
                        </a:rPr>
                        <a:t>328</a:t>
                      </a:r>
                    </a:p>
                  </a:txBody>
                  <a:tcPr marL="0" marR="0" marT="0" marB="0" anchor="b">
                    <a:lnL>
                      <a:noFill/>
                    </a:lnL>
                    <a:lnR>
                      <a:noFill/>
                    </a:lnR>
                    <a:lnT>
                      <a:noFill/>
                    </a:lnT>
                    <a:lnB>
                      <a:noFill/>
                    </a:lnB>
                  </a:tcPr>
                </a:tc>
                <a:tc>
                  <a:txBody>
                    <a:bodyPr/>
                    <a:lstStyle/>
                    <a:p>
                      <a:pPr algn="r" fontAlgn="b"/>
                      <a:r>
                        <a:rPr lang="en-US" sz="1100" b="1" i="0" u="none" strike="noStrike" dirty="0">
                          <a:solidFill>
                            <a:srgbClr val="800080"/>
                          </a:solidFill>
                          <a:effectLst/>
                          <a:latin typeface="Tahoma"/>
                          <a:cs typeface="Tahoma"/>
                        </a:rPr>
                        <a:t>16</a:t>
                      </a:r>
                    </a:p>
                  </a:txBody>
                  <a:tcPr marL="0" marR="0" marT="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r" defTabSz="4572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800080"/>
                          </a:solidFill>
                          <a:effectLst/>
                          <a:latin typeface="Tahoma"/>
                          <a:cs typeface="Tahoma"/>
                        </a:rPr>
                        <a:t>Institute </a:t>
                      </a:r>
                      <a:r>
                        <a:rPr lang="en-US" sz="1100" b="1" i="0" u="none" strike="noStrike" dirty="0" smtClean="0">
                          <a:solidFill>
                            <a:srgbClr val="800080"/>
                          </a:solidFill>
                          <a:effectLst/>
                          <a:latin typeface="Tahoma"/>
                          <a:cs typeface="Tahoma"/>
                          <a:sym typeface="Wingdings"/>
                        </a:rPr>
                        <a:t></a:t>
                      </a:r>
                      <a:r>
                        <a:rPr lang="en-US" sz="1100" b="1" i="0" u="none" strike="noStrike" dirty="0" smtClean="0">
                          <a:solidFill>
                            <a:srgbClr val="800080"/>
                          </a:solidFill>
                          <a:effectLst/>
                          <a:latin typeface="Tahoma"/>
                          <a:cs typeface="Tahoma"/>
                        </a:rPr>
                        <a:t>Totals</a:t>
                      </a:r>
                    </a:p>
                  </a:txBody>
                  <a:tcPr marL="0" marR="0" marT="0" marB="0" anchor="b">
                    <a:lnL w="12700" cmpd="sng">
                      <a:noFill/>
                      <a:prstDash val="solid"/>
                    </a:lnL>
                    <a:lnR>
                      <a:noFill/>
                    </a:lnR>
                    <a:lnT>
                      <a:noFill/>
                    </a:lnT>
                    <a:lnB>
                      <a:noFill/>
                    </a:lnB>
                  </a:tcPr>
                </a:tc>
              </a:tr>
              <a:tr h="174612">
                <a:tc>
                  <a:txBody>
                    <a:bodyPr/>
                    <a:lstStyle/>
                    <a:p>
                      <a:pPr algn="r" fontAlgn="b"/>
                      <a:endParaRPr lang="en-US" sz="1100" b="1" i="0" u="none" strike="noStrike" dirty="0">
                        <a:solidFill>
                          <a:srgbClr val="000000"/>
                        </a:solidFill>
                        <a:effectLst/>
                        <a:latin typeface="Tahoma"/>
                        <a:cs typeface="Tahoma"/>
                      </a:endParaRPr>
                    </a:p>
                  </a:txBody>
                  <a:tcPr marL="0" marR="0" marT="0" marB="0" anchor="b">
                    <a:lnL>
                      <a:noFill/>
                    </a:lnL>
                    <a:lnR>
                      <a:noFill/>
                    </a:lnR>
                    <a:lnT>
                      <a:noFill/>
                    </a:lnT>
                    <a:lnB>
                      <a:noFill/>
                    </a:lnB>
                  </a:tcPr>
                </a:tc>
                <a:tc>
                  <a:txBody>
                    <a:bodyPr/>
                    <a:lstStyle/>
                    <a:p>
                      <a:pPr algn="r" fontAlgn="b"/>
                      <a:endParaRPr lang="en-US" sz="1100" b="1" i="0" u="none" strike="noStrike" dirty="0">
                        <a:solidFill>
                          <a:srgbClr val="800080"/>
                        </a:solidFill>
                        <a:effectLst/>
                        <a:latin typeface="Tahoma"/>
                        <a:cs typeface="Tahoma"/>
                      </a:endParaRPr>
                    </a:p>
                  </a:txBody>
                  <a:tcPr marL="0" marR="0" marT="0" marB="0" anchor="b">
                    <a:lnL>
                      <a:noFill/>
                    </a:lnL>
                    <a:lnR>
                      <a:noFill/>
                    </a:lnR>
                    <a:lnT>
                      <a:noFill/>
                    </a:lnT>
                    <a:lnB>
                      <a:noFill/>
                    </a:lnB>
                  </a:tcPr>
                </a:tc>
                <a:tc>
                  <a:txBody>
                    <a:bodyPr/>
                    <a:lstStyle/>
                    <a:p>
                      <a:pPr algn="r" fontAlgn="b"/>
                      <a:endParaRPr lang="en-US" sz="1100" b="1" i="0" u="none" strike="noStrike" dirty="0">
                        <a:solidFill>
                          <a:srgbClr val="800080"/>
                        </a:solidFill>
                        <a:effectLst/>
                        <a:latin typeface="Tahoma"/>
                        <a:cs typeface="Tahoma"/>
                      </a:endParaRPr>
                    </a:p>
                  </a:txBody>
                  <a:tcPr marL="0" marR="0" marT="0" marB="0" anchor="b">
                    <a:lnL>
                      <a:noFill/>
                    </a:lnL>
                    <a:lnR>
                      <a:noFill/>
                    </a:lnR>
                    <a:lnT>
                      <a:noFill/>
                    </a:lnT>
                    <a:lnB>
                      <a:noFill/>
                    </a:lnB>
                  </a:tcPr>
                </a:tc>
                <a:tc>
                  <a:txBody>
                    <a:bodyPr/>
                    <a:lstStyle/>
                    <a:p>
                      <a:pPr algn="r" fontAlgn="b"/>
                      <a:endParaRPr lang="en-US" sz="1100" b="1" i="0" u="none" strike="noStrike" dirty="0">
                        <a:solidFill>
                          <a:srgbClr val="800080"/>
                        </a:solidFill>
                        <a:effectLst/>
                        <a:latin typeface="Tahoma"/>
                        <a:cs typeface="Tahoma"/>
                      </a:endParaRPr>
                    </a:p>
                  </a:txBody>
                  <a:tcPr marL="0" marR="0" marT="0" marB="0" anchor="b">
                    <a:lnL>
                      <a:noFill/>
                    </a:lnL>
                    <a:lnR>
                      <a:noFill/>
                    </a:lnR>
                    <a:lnT>
                      <a:noFill/>
                    </a:lnT>
                    <a:lnB>
                      <a:noFill/>
                    </a:lnB>
                  </a:tcPr>
                </a:tc>
                <a:tc>
                  <a:txBody>
                    <a:bodyPr/>
                    <a:lstStyle/>
                    <a:p>
                      <a:pPr algn="r" fontAlgn="b"/>
                      <a:endParaRPr lang="en-US" sz="1100" b="1" i="0" u="none" strike="noStrike" dirty="0">
                        <a:solidFill>
                          <a:srgbClr val="800080"/>
                        </a:solidFill>
                        <a:effectLst/>
                        <a:latin typeface="Tahoma"/>
                        <a:cs typeface="Tahoma"/>
                      </a:endParaRPr>
                    </a:p>
                  </a:txBody>
                  <a:tcPr marL="0" marR="0" marT="0" marB="0" anchor="b">
                    <a:lnL>
                      <a:noFill/>
                    </a:lnL>
                    <a:lnR>
                      <a:noFill/>
                    </a:lnR>
                    <a:lnT>
                      <a:noFill/>
                    </a:lnT>
                    <a:lnB>
                      <a:noFill/>
                    </a:lnB>
                  </a:tcPr>
                </a:tc>
                <a:tc gridSpan="2">
                  <a:txBody>
                    <a:bodyPr/>
                    <a:lstStyle/>
                    <a:p>
                      <a:pPr marL="0" marR="0" indent="0" algn="r" defTabSz="457200" rtl="0" eaLnBrk="1" fontAlgn="b" latinLnBrk="0" hangingPunct="1">
                        <a:lnSpc>
                          <a:spcPct val="100000"/>
                        </a:lnSpc>
                        <a:spcBef>
                          <a:spcPts val="0"/>
                        </a:spcBef>
                        <a:spcAft>
                          <a:spcPts val="0"/>
                        </a:spcAft>
                        <a:buClrTx/>
                        <a:buSzTx/>
                        <a:buFontTx/>
                        <a:buNone/>
                        <a:tabLst/>
                        <a:defRPr/>
                      </a:pPr>
                      <a:endParaRPr lang="en-US" sz="1100" b="1" i="0" u="none" strike="noStrike" dirty="0" smtClean="0">
                        <a:solidFill>
                          <a:srgbClr val="FF0000"/>
                        </a:solidFill>
                        <a:effectLst/>
                        <a:latin typeface="Tahoma"/>
                        <a:cs typeface="Tahoma"/>
                      </a:endParaRPr>
                    </a:p>
                  </a:txBody>
                  <a:tcPr marL="0" marR="0" marT="0" marB="0" anchor="b">
                    <a:lnL>
                      <a:noFill/>
                    </a:lnL>
                    <a:lnR>
                      <a:noFill/>
                    </a:lnR>
                    <a:lnT>
                      <a:noFill/>
                    </a:lnT>
                    <a:lnB>
                      <a:noFill/>
                    </a:lnB>
                  </a:tcPr>
                </a:tc>
                <a:tc hMerge="1">
                  <a:txBody>
                    <a:bodyPr/>
                    <a:lstStyle/>
                    <a:p>
                      <a:endParaRPr lang="en-US"/>
                    </a:p>
                  </a:txBody>
                  <a:tcPr/>
                </a:tc>
                <a:tc gridSpan="2">
                  <a:txBody>
                    <a:bodyPr/>
                    <a:lstStyle/>
                    <a:p>
                      <a:pPr marL="0" marR="0" indent="0" algn="r" defTabSz="457200" rtl="0" eaLnBrk="1" fontAlgn="b" latinLnBrk="0" hangingPunct="1">
                        <a:lnSpc>
                          <a:spcPct val="100000"/>
                        </a:lnSpc>
                        <a:spcBef>
                          <a:spcPts val="0"/>
                        </a:spcBef>
                        <a:spcAft>
                          <a:spcPts val="0"/>
                        </a:spcAft>
                        <a:buClrTx/>
                        <a:buSzTx/>
                        <a:buFontTx/>
                        <a:buNone/>
                        <a:tabLst/>
                        <a:defRPr/>
                      </a:pPr>
                      <a:endParaRPr lang="en-US" sz="1100" b="1" i="0" u="none" strike="noStrike" dirty="0" smtClean="0">
                        <a:solidFill>
                          <a:srgbClr val="FF0000"/>
                        </a:solidFill>
                        <a:effectLst/>
                        <a:latin typeface="Tahoma"/>
                        <a:cs typeface="Tahoma"/>
                      </a:endParaRPr>
                    </a:p>
                  </a:txBody>
                  <a:tcPr marL="0" marR="0" marT="0" marB="0" anchor="b">
                    <a:lnL>
                      <a:noFill/>
                    </a:lnL>
                    <a:lnR>
                      <a:noFill/>
                    </a:lnR>
                    <a:lnT>
                      <a:noFill/>
                    </a:lnT>
                    <a:lnB>
                      <a:noFill/>
                    </a:lnB>
                  </a:tcPr>
                </a:tc>
                <a:tc hMerge="1">
                  <a:txBody>
                    <a:bodyPr/>
                    <a:lstStyle/>
                    <a:p>
                      <a:endParaRPr lang="en-US"/>
                    </a:p>
                  </a:txBody>
                  <a:tcPr/>
                </a:tc>
                <a:tc>
                  <a:txBody>
                    <a:bodyPr/>
                    <a:lstStyle/>
                    <a:p>
                      <a:pPr marL="0" marR="0" indent="0" algn="r" defTabSz="457200" rtl="0" eaLnBrk="1" fontAlgn="b" latinLnBrk="0" hangingPunct="1">
                        <a:lnSpc>
                          <a:spcPct val="100000"/>
                        </a:lnSpc>
                        <a:spcBef>
                          <a:spcPts val="0"/>
                        </a:spcBef>
                        <a:spcAft>
                          <a:spcPts val="0"/>
                        </a:spcAft>
                        <a:buClrTx/>
                        <a:buSzTx/>
                        <a:buFontTx/>
                        <a:buNone/>
                        <a:tabLst/>
                        <a:defRPr/>
                      </a:pPr>
                      <a:endParaRPr lang="en-US" sz="1100" b="1" i="0" u="none" strike="noStrike" dirty="0" smtClean="0">
                        <a:solidFill>
                          <a:srgbClr val="800080"/>
                        </a:solidFill>
                        <a:effectLst/>
                        <a:latin typeface="Tahoma"/>
                        <a:cs typeface="Tahoma"/>
                      </a:endParaRPr>
                    </a:p>
                  </a:txBody>
                  <a:tcPr marL="0" marR="0" marT="0" marB="0" anchor="b">
                    <a:lnL w="12700" cmpd="sng">
                      <a:noFill/>
                      <a:prstDash val="solid"/>
                    </a:lnL>
                    <a:lnR>
                      <a:noFill/>
                    </a:lnR>
                    <a:lnT>
                      <a:noFill/>
                    </a:lnT>
                    <a:lnB>
                      <a:noFill/>
                    </a:lnB>
                  </a:tcPr>
                </a:tc>
              </a:tr>
              <a:tr h="174612">
                <a:tc>
                  <a:txBody>
                    <a:bodyPr/>
                    <a:lstStyle/>
                    <a:p>
                      <a:pPr algn="r" fontAlgn="b"/>
                      <a:endParaRPr lang="en-US" sz="1100" b="1" i="0" u="none" strike="noStrike" dirty="0">
                        <a:solidFill>
                          <a:srgbClr val="000000"/>
                        </a:solidFill>
                        <a:effectLst/>
                        <a:latin typeface="Tahoma"/>
                        <a:cs typeface="Tahoma"/>
                      </a:endParaRPr>
                    </a:p>
                  </a:txBody>
                  <a:tcPr marL="0" marR="0" marT="0" marB="0" anchor="b">
                    <a:lnL>
                      <a:noFill/>
                    </a:lnL>
                    <a:lnR>
                      <a:noFill/>
                    </a:lnR>
                    <a:lnT>
                      <a:noFill/>
                    </a:lnT>
                    <a:lnB>
                      <a:noFill/>
                    </a:lnB>
                  </a:tcPr>
                </a:tc>
                <a:tc>
                  <a:txBody>
                    <a:bodyPr/>
                    <a:lstStyle/>
                    <a:p>
                      <a:pPr algn="r" fontAlgn="b"/>
                      <a:endParaRPr lang="en-US" sz="1100" b="1" i="0" u="none" strike="noStrike" dirty="0">
                        <a:solidFill>
                          <a:srgbClr val="800080"/>
                        </a:solidFill>
                        <a:effectLst/>
                        <a:latin typeface="Tahoma"/>
                        <a:cs typeface="Tahoma"/>
                      </a:endParaRPr>
                    </a:p>
                  </a:txBody>
                  <a:tcPr marL="0" marR="0" marT="0" marB="0" anchor="b">
                    <a:lnL>
                      <a:noFill/>
                    </a:lnL>
                    <a:lnR>
                      <a:noFill/>
                    </a:lnR>
                    <a:lnT>
                      <a:noFill/>
                    </a:lnT>
                    <a:lnB>
                      <a:noFill/>
                    </a:lnB>
                  </a:tcPr>
                </a:tc>
                <a:tc>
                  <a:txBody>
                    <a:bodyPr/>
                    <a:lstStyle/>
                    <a:p>
                      <a:pPr algn="r" fontAlgn="b"/>
                      <a:endParaRPr lang="en-US" sz="1100" b="1" i="0" u="none" strike="noStrike" dirty="0">
                        <a:solidFill>
                          <a:srgbClr val="800080"/>
                        </a:solidFill>
                        <a:effectLst/>
                        <a:latin typeface="Tahoma"/>
                        <a:cs typeface="Tahoma"/>
                      </a:endParaRPr>
                    </a:p>
                  </a:txBody>
                  <a:tcPr marL="0" marR="0" marT="0" marB="0" anchor="b">
                    <a:lnL>
                      <a:noFill/>
                    </a:lnL>
                    <a:lnR>
                      <a:noFill/>
                    </a:lnR>
                    <a:lnT>
                      <a:noFill/>
                    </a:lnT>
                    <a:lnB>
                      <a:noFill/>
                    </a:lnB>
                  </a:tcPr>
                </a:tc>
                <a:tc>
                  <a:txBody>
                    <a:bodyPr/>
                    <a:lstStyle/>
                    <a:p>
                      <a:pPr algn="r" fontAlgn="b"/>
                      <a:endParaRPr lang="en-US" sz="1100" b="1" i="0" u="none" strike="noStrike" dirty="0">
                        <a:solidFill>
                          <a:srgbClr val="800080"/>
                        </a:solidFill>
                        <a:effectLst/>
                        <a:latin typeface="Tahoma"/>
                        <a:cs typeface="Tahoma"/>
                      </a:endParaRPr>
                    </a:p>
                  </a:txBody>
                  <a:tcPr marL="0" marR="0" marT="0" marB="0" anchor="b">
                    <a:lnL>
                      <a:noFill/>
                    </a:lnL>
                    <a:lnR>
                      <a:noFill/>
                    </a:lnR>
                    <a:lnT>
                      <a:noFill/>
                    </a:lnT>
                    <a:lnB>
                      <a:noFill/>
                    </a:lnB>
                  </a:tcPr>
                </a:tc>
                <a:tc>
                  <a:txBody>
                    <a:bodyPr/>
                    <a:lstStyle/>
                    <a:p>
                      <a:pPr algn="r" fontAlgn="b"/>
                      <a:endParaRPr lang="en-US" sz="1100" b="1" i="0" u="none" strike="noStrike" dirty="0">
                        <a:solidFill>
                          <a:srgbClr val="800080"/>
                        </a:solidFill>
                        <a:effectLst/>
                        <a:latin typeface="Tahoma"/>
                        <a:cs typeface="Tahoma"/>
                      </a:endParaRPr>
                    </a:p>
                  </a:txBody>
                  <a:tcPr marL="0" marR="0" marT="0" marB="0" anchor="b">
                    <a:lnL>
                      <a:noFill/>
                    </a:lnL>
                    <a:lnR>
                      <a:noFill/>
                    </a:lnR>
                    <a:lnT>
                      <a:noFill/>
                    </a:lnT>
                    <a:lnB>
                      <a:noFill/>
                    </a:lnB>
                  </a:tcPr>
                </a:tc>
                <a:tc gridSpan="2">
                  <a:txBody>
                    <a:bodyPr/>
                    <a:lstStyle/>
                    <a:p>
                      <a:pPr marL="0" marR="0" indent="0" algn="r" defTabSz="4572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FF0000"/>
                          </a:solidFill>
                          <a:effectLst/>
                          <a:latin typeface="Tahoma"/>
                          <a:cs typeface="Tahoma"/>
                        </a:rPr>
                        <a:t>e/mu =</a:t>
                      </a:r>
                      <a:r>
                        <a:rPr lang="en-US" sz="1100" b="1" i="0" u="none" strike="noStrike" baseline="0" dirty="0" smtClean="0">
                          <a:solidFill>
                            <a:srgbClr val="FF0000"/>
                          </a:solidFill>
                          <a:effectLst/>
                          <a:latin typeface="Tahoma"/>
                          <a:cs typeface="Tahoma"/>
                        </a:rPr>
                        <a:t> </a:t>
                      </a:r>
                      <a:r>
                        <a:rPr lang="en-US" sz="1100" b="1" i="0" u="none" strike="noStrike" dirty="0" smtClean="0">
                          <a:solidFill>
                            <a:srgbClr val="FF0000"/>
                          </a:solidFill>
                          <a:effectLst/>
                          <a:latin typeface="Tahoma"/>
                          <a:cs typeface="Tahoma"/>
                        </a:rPr>
                        <a:t>0.9736</a:t>
                      </a:r>
                    </a:p>
                  </a:txBody>
                  <a:tcPr marL="0" marR="0" marT="0" marB="0" anchor="b">
                    <a:lnL>
                      <a:noFill/>
                    </a:lnL>
                    <a:lnR>
                      <a:noFill/>
                    </a:lnR>
                    <a:lnT>
                      <a:noFill/>
                    </a:lnT>
                    <a:lnB>
                      <a:noFill/>
                    </a:lnB>
                  </a:tcPr>
                </a:tc>
                <a:tc hMerge="1">
                  <a:txBody>
                    <a:bodyPr/>
                    <a:lstStyle/>
                    <a:p>
                      <a:pPr algn="r" fontAlgn="b"/>
                      <a:endParaRPr lang="en-US" sz="1100" b="1" i="0" u="none" strike="noStrike" dirty="0">
                        <a:solidFill>
                          <a:srgbClr val="800080"/>
                        </a:solidFill>
                        <a:effectLst/>
                        <a:latin typeface="Tahoma"/>
                        <a:cs typeface="Tahoma"/>
                      </a:endParaRPr>
                    </a:p>
                  </a:txBody>
                  <a:tcPr marL="0" marR="0" marT="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2">
                  <a:txBody>
                    <a:bodyPr/>
                    <a:lstStyle/>
                    <a:p>
                      <a:pPr marL="0" marR="0" indent="0" algn="r" defTabSz="4572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FF0000"/>
                          </a:solidFill>
                          <a:effectLst/>
                          <a:latin typeface="Tahoma"/>
                          <a:cs typeface="Tahoma"/>
                        </a:rPr>
                        <a:t>W+/W- =</a:t>
                      </a:r>
                      <a:r>
                        <a:rPr lang="en-US" sz="1100" b="1" i="0" u="none" strike="noStrike" baseline="0" dirty="0" smtClean="0">
                          <a:solidFill>
                            <a:srgbClr val="FF0000"/>
                          </a:solidFill>
                          <a:effectLst/>
                          <a:latin typeface="Tahoma"/>
                          <a:cs typeface="Tahoma"/>
                        </a:rPr>
                        <a:t> </a:t>
                      </a:r>
                      <a:r>
                        <a:rPr lang="en-US" sz="1100" b="1" i="0" u="none" strike="noStrike" dirty="0" smtClean="0">
                          <a:solidFill>
                            <a:srgbClr val="FF0000"/>
                          </a:solidFill>
                          <a:effectLst/>
                          <a:latin typeface="Tahoma"/>
                          <a:cs typeface="Tahoma"/>
                        </a:rPr>
                        <a:t>1.36065</a:t>
                      </a:r>
                    </a:p>
                  </a:txBody>
                  <a:tcPr marL="0" marR="0" marT="0" marB="0" anchor="b">
                    <a:lnL>
                      <a:noFill/>
                    </a:lnL>
                    <a:lnR>
                      <a:noFill/>
                    </a:lnR>
                    <a:lnT>
                      <a:noFill/>
                    </a:lnT>
                    <a:lnB>
                      <a:noFill/>
                    </a:lnB>
                  </a:tcPr>
                </a:tc>
                <a:tc hMerge="1">
                  <a:txBody>
                    <a:bodyPr/>
                    <a:lstStyle/>
                    <a:p>
                      <a:pPr algn="r" fontAlgn="b"/>
                      <a:endParaRPr lang="en-US" sz="1100" b="1" i="0" u="none" strike="noStrike" dirty="0">
                        <a:solidFill>
                          <a:srgbClr val="800080"/>
                        </a:solidFill>
                        <a:effectLst/>
                        <a:latin typeface="Tahoma"/>
                        <a:cs typeface="Tahoma"/>
                      </a:endParaRPr>
                    </a:p>
                  </a:txBody>
                  <a:tcPr marL="0" marR="0" marT="0" marB="0"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indent="0" algn="r" defTabSz="457200" rtl="0" eaLnBrk="1" fontAlgn="b" latinLnBrk="0" hangingPunct="1">
                        <a:lnSpc>
                          <a:spcPct val="100000"/>
                        </a:lnSpc>
                        <a:spcBef>
                          <a:spcPts val="0"/>
                        </a:spcBef>
                        <a:spcAft>
                          <a:spcPts val="0"/>
                        </a:spcAft>
                        <a:buClrTx/>
                        <a:buSzTx/>
                        <a:buFontTx/>
                        <a:buNone/>
                        <a:tabLst/>
                        <a:defRPr/>
                      </a:pPr>
                      <a:endParaRPr lang="en-US" sz="1100" b="1" i="0" u="none" strike="noStrike" dirty="0" smtClean="0">
                        <a:solidFill>
                          <a:srgbClr val="800080"/>
                        </a:solidFill>
                        <a:effectLst/>
                        <a:latin typeface="Tahoma"/>
                        <a:cs typeface="Tahoma"/>
                      </a:endParaRPr>
                    </a:p>
                  </a:txBody>
                  <a:tcPr marL="0" marR="0" marT="0" marB="0" anchor="b">
                    <a:lnL w="12700" cmpd="sng">
                      <a:noFill/>
                      <a:prstDash val="solid"/>
                    </a:lnL>
                    <a:lnR>
                      <a:noFill/>
                    </a:lnR>
                    <a:lnT>
                      <a:noFill/>
                    </a:lnT>
                    <a:lnB>
                      <a:noFill/>
                    </a:lnB>
                  </a:tcPr>
                </a:tc>
              </a:tr>
            </a:tbl>
          </a:graphicData>
        </a:graphic>
      </p:graphicFrame>
      <p:sp>
        <p:nvSpPr>
          <p:cNvPr id="11" name="Oval 10"/>
          <p:cNvSpPr/>
          <p:nvPr/>
        </p:nvSpPr>
        <p:spPr>
          <a:xfrm>
            <a:off x="5842000" y="4927600"/>
            <a:ext cx="619760" cy="426720"/>
          </a:xfrm>
          <a:prstGeom prst="ellipse">
            <a:avLst/>
          </a:prstGeom>
          <a:no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4" name="Oval 13"/>
          <p:cNvSpPr/>
          <p:nvPr/>
        </p:nvSpPr>
        <p:spPr>
          <a:xfrm>
            <a:off x="5852160" y="5842000"/>
            <a:ext cx="619760" cy="426720"/>
          </a:xfrm>
          <a:prstGeom prst="ellipse">
            <a:avLst/>
          </a:prstGeom>
          <a:no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433760140"/>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4372"/>
            <a:ext cx="8229600" cy="1143000"/>
          </a:xfrm>
        </p:spPr>
        <p:txBody>
          <a:bodyPr/>
          <a:lstStyle/>
          <a:p>
            <a:r>
              <a:rPr lang="en-US" dirty="0" smtClean="0"/>
              <a:t>Rapport W</a:t>
            </a:r>
            <a:r>
              <a:rPr lang="en-US" baseline="30000" dirty="0" smtClean="0"/>
              <a:t>+</a:t>
            </a:r>
            <a:r>
              <a:rPr lang="en-US" dirty="0" smtClean="0"/>
              <a:t> / W</a:t>
            </a:r>
            <a:r>
              <a:rPr lang="en-US" baseline="30000" dirty="0" smtClean="0"/>
              <a:t>-</a:t>
            </a:r>
            <a:endParaRPr lang="en-US" dirty="0"/>
          </a:p>
        </p:txBody>
      </p:sp>
      <p:sp>
        <p:nvSpPr>
          <p:cNvPr id="5" name="Content Placeholder 4"/>
          <p:cNvSpPr>
            <a:spLocks noGrp="1"/>
          </p:cNvSpPr>
          <p:nvPr>
            <p:ph sz="half" idx="4294967295"/>
          </p:nvPr>
        </p:nvSpPr>
        <p:spPr>
          <a:xfrm>
            <a:off x="4419600" y="4529138"/>
            <a:ext cx="4724400" cy="1887537"/>
          </a:xfrm>
        </p:spPr>
        <p:txBody>
          <a:bodyPr>
            <a:noAutofit/>
          </a:bodyPr>
          <a:lstStyle/>
          <a:p>
            <a:pPr marL="0" indent="0">
              <a:spcBef>
                <a:spcPts val="0"/>
              </a:spcBef>
              <a:buNone/>
            </a:pPr>
            <a:endParaRPr lang="fr-FR" sz="2400" smtClean="0">
              <a:solidFill>
                <a:srgbClr val="FF0000"/>
              </a:solidFill>
            </a:endParaRPr>
          </a:p>
          <a:p>
            <a:pPr marL="0" indent="0">
              <a:spcBef>
                <a:spcPts val="0"/>
              </a:spcBef>
              <a:buNone/>
            </a:pPr>
            <a:r>
              <a:rPr lang="fr-FR" sz="2400" smtClean="0">
                <a:solidFill>
                  <a:srgbClr val="FF0000"/>
                </a:solidFill>
              </a:rPr>
              <a:t>Le modèle Proton = (uud) est trop simplifié !</a:t>
            </a:r>
            <a:endParaRPr lang="fr-FR" sz="2400">
              <a:solidFill>
                <a:srgbClr val="FF0000"/>
              </a:solidFill>
            </a:endParaRPr>
          </a:p>
        </p:txBody>
      </p:sp>
      <p:sp>
        <p:nvSpPr>
          <p:cNvPr id="6" name="Content Placeholder 5"/>
          <p:cNvSpPr>
            <a:spLocks noGrp="1"/>
          </p:cNvSpPr>
          <p:nvPr>
            <p:ph sz="quarter" idx="4294967295"/>
          </p:nvPr>
        </p:nvSpPr>
        <p:spPr>
          <a:xfrm>
            <a:off x="0" y="939800"/>
            <a:ext cx="4860925" cy="5008563"/>
          </a:xfrm>
        </p:spPr>
        <p:txBody>
          <a:bodyPr>
            <a:noAutofit/>
          </a:bodyPr>
          <a:lstStyle/>
          <a:p>
            <a:pPr marL="162000" indent="-198000">
              <a:spcBef>
                <a:spcPts val="0"/>
              </a:spcBef>
            </a:pPr>
            <a:r>
              <a:rPr lang="en-US" sz="2400" dirty="0"/>
              <a:t>Proton = (</a:t>
            </a:r>
            <a:r>
              <a:rPr lang="en-US" sz="2400" dirty="0" err="1"/>
              <a:t>uud</a:t>
            </a:r>
            <a:r>
              <a:rPr lang="en-US" sz="2400" dirty="0" smtClean="0"/>
              <a:t>)</a:t>
            </a:r>
          </a:p>
          <a:p>
            <a:pPr marL="0" indent="0">
              <a:spcBef>
                <a:spcPts val="0"/>
              </a:spcBef>
              <a:buNone/>
            </a:pPr>
            <a:r>
              <a:rPr lang="en-US" sz="2400" dirty="0"/>
              <a:t> </a:t>
            </a:r>
            <a:endParaRPr lang="en-US" sz="2400" dirty="0" smtClean="0"/>
          </a:p>
          <a:p>
            <a:pPr marL="162000" indent="-198000">
              <a:spcBef>
                <a:spcPts val="0"/>
              </a:spcBef>
            </a:pPr>
            <a:endParaRPr lang="en-US" sz="2400" dirty="0" smtClean="0"/>
          </a:p>
          <a:p>
            <a:pPr marL="162000" indent="-198000">
              <a:spcBef>
                <a:spcPts val="0"/>
              </a:spcBef>
            </a:pPr>
            <a:endParaRPr lang="en-US" sz="2400" dirty="0" smtClean="0"/>
          </a:p>
          <a:p>
            <a:pPr marL="162000" indent="-198000">
              <a:spcBef>
                <a:spcPts val="0"/>
              </a:spcBef>
            </a:pPr>
            <a:endParaRPr lang="en-US" sz="2400" dirty="0"/>
          </a:p>
          <a:p>
            <a:pPr marL="162000" indent="-198000">
              <a:spcBef>
                <a:spcPts val="0"/>
              </a:spcBef>
            </a:pPr>
            <a:endParaRPr lang="en-US" sz="2400" dirty="0"/>
          </a:p>
          <a:p>
            <a:pPr marL="162000" indent="-198000">
              <a:spcBef>
                <a:spcPts val="0"/>
              </a:spcBef>
            </a:pPr>
            <a:endParaRPr lang="en-US" sz="2400" dirty="0" smtClean="0"/>
          </a:p>
          <a:p>
            <a:pPr marL="162000" indent="-198000">
              <a:spcBef>
                <a:spcPts val="0"/>
              </a:spcBef>
            </a:pPr>
            <a:r>
              <a:rPr lang="en-US" sz="2400" dirty="0" smtClean="0"/>
              <a:t>Q(u) = +2/3</a:t>
            </a:r>
          </a:p>
          <a:p>
            <a:pPr marL="162000" indent="-198000">
              <a:spcBef>
                <a:spcPts val="0"/>
              </a:spcBef>
            </a:pPr>
            <a:r>
              <a:rPr lang="en-US" sz="2400" dirty="0" smtClean="0"/>
              <a:t>Q(d) = -1/3</a:t>
            </a:r>
            <a:endParaRPr lang="en-US" sz="2400" dirty="0"/>
          </a:p>
          <a:p>
            <a:pPr marL="162000" indent="-198000">
              <a:spcBef>
                <a:spcPts val="0"/>
              </a:spcBef>
            </a:pPr>
            <a:r>
              <a:rPr lang="en-US" sz="2400" dirty="0" smtClean="0"/>
              <a:t>2 </a:t>
            </a:r>
            <a:r>
              <a:rPr lang="en-US" sz="2400" dirty="0" err="1" smtClean="0"/>
              <a:t>fois</a:t>
            </a:r>
            <a:r>
              <a:rPr lang="en-US" sz="2400" dirty="0" smtClean="0"/>
              <a:t> plus de charge +</a:t>
            </a:r>
            <a:br>
              <a:rPr lang="en-US" sz="2400" dirty="0" smtClean="0"/>
            </a:br>
            <a:r>
              <a:rPr lang="en-US" sz="2400" dirty="0" smtClean="0"/>
              <a:t> </a:t>
            </a:r>
            <a:r>
              <a:rPr lang="en-US" sz="2400" dirty="0" err="1" smtClean="0"/>
              <a:t>que</a:t>
            </a:r>
            <a:r>
              <a:rPr lang="en-US" sz="2400" dirty="0" smtClean="0"/>
              <a:t> de charge –</a:t>
            </a:r>
            <a:br>
              <a:rPr lang="en-US" sz="2400" dirty="0" smtClean="0"/>
            </a:br>
            <a:r>
              <a:rPr lang="en-US" sz="2400" dirty="0" smtClean="0">
                <a:solidFill>
                  <a:srgbClr val="E409DF"/>
                </a:solidFill>
                <a:sym typeface="Wingdings"/>
              </a:rPr>
              <a:t> On attend R = 2</a:t>
            </a:r>
            <a:endParaRPr lang="en-US" sz="2400" dirty="0" smtClean="0">
              <a:solidFill>
                <a:srgbClr val="E409DF"/>
              </a:solidFill>
            </a:endParaRPr>
          </a:p>
          <a:p>
            <a:pPr marL="162000" indent="-198000">
              <a:spcBef>
                <a:spcPts val="0"/>
              </a:spcBef>
            </a:pPr>
            <a:endParaRPr lang="en-US" sz="2400" dirty="0"/>
          </a:p>
          <a:p>
            <a:pPr marL="162000" indent="-198000">
              <a:spcBef>
                <a:spcPts val="0"/>
              </a:spcBef>
            </a:pPr>
            <a:endParaRPr lang="en-US" sz="2400" dirty="0" smtClean="0"/>
          </a:p>
          <a:p>
            <a:pPr marL="162000" indent="-198000">
              <a:spcBef>
                <a:spcPts val="0"/>
              </a:spcBef>
            </a:pPr>
            <a:endParaRPr lang="en-US" sz="2400" dirty="0"/>
          </a:p>
        </p:txBody>
      </p:sp>
      <p:pic>
        <p:nvPicPr>
          <p:cNvPr id="8" name="Picture 7" descr="wprodu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26" y="1568427"/>
            <a:ext cx="3223410" cy="1891067"/>
          </a:xfrm>
          <a:prstGeom prst="rect">
            <a:avLst/>
          </a:prstGeom>
        </p:spPr>
      </p:pic>
      <p:pic>
        <p:nvPicPr>
          <p:cNvPr id="7" name="Picture 6" descr="ratioWp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3200" y="993347"/>
            <a:ext cx="5130800" cy="3699849"/>
          </a:xfrm>
          <a:prstGeom prst="rect">
            <a:avLst/>
          </a:prstGeom>
        </p:spPr>
      </p:pic>
    </p:spTree>
    <p:extLst>
      <p:ext uri="{BB962C8B-B14F-4D97-AF65-F5344CB8AC3E}">
        <p14:creationId xmlns:p14="http://schemas.microsoft.com/office/powerpoint/2010/main" val="4069600564"/>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Rapport (</a:t>
            </a:r>
            <a:r>
              <a:rPr lang="en-US" dirty="0" err="1" smtClean="0"/>
              <a:t>W</a:t>
            </a:r>
            <a:r>
              <a:rPr lang="en-US" dirty="0" err="1" smtClean="0">
                <a:sym typeface="Wingdings"/>
              </a:rPr>
              <a:t>μν</a:t>
            </a:r>
            <a:r>
              <a:rPr lang="en-US" dirty="0" smtClean="0">
                <a:sym typeface="Wingdings"/>
              </a:rPr>
              <a:t>)</a:t>
            </a:r>
            <a:r>
              <a:rPr lang="en-US" dirty="0" smtClean="0"/>
              <a:t> / (</a:t>
            </a:r>
            <a:r>
              <a:rPr lang="en-US" dirty="0" err="1" smtClean="0"/>
              <a:t>W</a:t>
            </a:r>
            <a:r>
              <a:rPr lang="en-US" dirty="0" err="1" smtClean="0">
                <a:sym typeface="Wingdings"/>
              </a:rPr>
              <a:t>e</a:t>
            </a:r>
            <a:r>
              <a:rPr lang="en-US" dirty="0" err="1">
                <a:sym typeface="Wingdings"/>
              </a:rPr>
              <a:t>ν</a:t>
            </a:r>
            <a:r>
              <a:rPr lang="en-US" dirty="0">
                <a:sym typeface="Wingdings"/>
              </a:rPr>
              <a:t>)</a:t>
            </a:r>
            <a:endParaRPr lang="en-US" dirty="0"/>
          </a:p>
        </p:txBody>
      </p:sp>
      <p:sp>
        <p:nvSpPr>
          <p:cNvPr id="5" name="Content Placeholder 4"/>
          <p:cNvSpPr>
            <a:spLocks noGrp="1"/>
          </p:cNvSpPr>
          <p:nvPr>
            <p:ph sz="half" idx="4294967295"/>
          </p:nvPr>
        </p:nvSpPr>
        <p:spPr>
          <a:xfrm>
            <a:off x="0" y="4922645"/>
            <a:ext cx="8991600" cy="1851218"/>
          </a:xfrm>
        </p:spPr>
        <p:txBody>
          <a:bodyPr lIns="72000" tIns="0" rIns="72000" bIns="0">
            <a:noAutofit/>
          </a:bodyPr>
          <a:lstStyle/>
          <a:p>
            <a:pPr marL="0" indent="0">
              <a:spcBef>
                <a:spcPts val="0"/>
              </a:spcBef>
              <a:buNone/>
            </a:pPr>
            <a:r>
              <a:rPr lang="fr-FR" sz="2800" dirty="0" smtClean="0">
                <a:solidFill>
                  <a:srgbClr val="FF0000"/>
                </a:solidFill>
              </a:rPr>
              <a:t>Le boson W couple indifféremment à la saveur du lepton</a:t>
            </a:r>
          </a:p>
          <a:p>
            <a:pPr marL="457200" lvl="1" indent="0">
              <a:spcBef>
                <a:spcPts val="0"/>
              </a:spcBef>
              <a:buNone/>
            </a:pPr>
            <a:r>
              <a:rPr lang="fr-FR" sz="2400" dirty="0" smtClean="0">
                <a:solidFill>
                  <a:srgbClr val="FF0000"/>
                </a:solidFill>
              </a:rPr>
              <a:t>Universalité </a:t>
            </a:r>
            <a:r>
              <a:rPr lang="fr-FR" sz="2400" dirty="0" err="1" smtClean="0">
                <a:solidFill>
                  <a:srgbClr val="FF0000"/>
                </a:solidFill>
              </a:rPr>
              <a:t>leptonique</a:t>
            </a:r>
            <a:r>
              <a:rPr lang="fr-FR" sz="2400" dirty="0" smtClean="0">
                <a:solidFill>
                  <a:srgbClr val="FF0000"/>
                </a:solidFill>
              </a:rPr>
              <a:t> !</a:t>
            </a:r>
          </a:p>
          <a:p>
            <a:pPr marL="457200" lvl="1" indent="0">
              <a:spcBef>
                <a:spcPts val="0"/>
              </a:spcBef>
              <a:buNone/>
            </a:pPr>
            <a:r>
              <a:rPr lang="fr-FR" sz="2400" dirty="0" smtClean="0">
                <a:solidFill>
                  <a:srgbClr val="FF0000"/>
                </a:solidFill>
              </a:rPr>
              <a:t>Propriété de tous les bosons de jauge (i.e. associés à une force)</a:t>
            </a:r>
            <a:endParaRPr lang="fr-FR" sz="2400" dirty="0">
              <a:solidFill>
                <a:srgbClr val="FF0000"/>
              </a:solidFill>
            </a:endParaRPr>
          </a:p>
        </p:txBody>
      </p:sp>
      <p:pic>
        <p:nvPicPr>
          <p:cNvPr id="2" name="Picture 1" descr="xs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186165"/>
            <a:ext cx="5181600" cy="3736480"/>
          </a:xfrm>
          <a:prstGeom prst="rect">
            <a:avLst/>
          </a:prstGeom>
        </p:spPr>
      </p:pic>
      <p:sp>
        <p:nvSpPr>
          <p:cNvPr id="3" name="TextBox 2"/>
          <p:cNvSpPr txBox="1"/>
          <p:nvPr/>
        </p:nvSpPr>
        <p:spPr>
          <a:xfrm>
            <a:off x="0" y="1815803"/>
            <a:ext cx="4000500" cy="2247767"/>
          </a:xfrm>
          <a:prstGeom prst="rect">
            <a:avLst/>
          </a:prstGeom>
          <a:noFill/>
        </p:spPr>
        <p:txBody>
          <a:bodyPr wrap="square" rtlCol="0">
            <a:noAutofit/>
          </a:bodyPr>
          <a:lstStyle/>
          <a:p>
            <a:pPr indent="-176400">
              <a:buFont typeface="Arial"/>
              <a:buChar char="•"/>
            </a:pPr>
            <a:r>
              <a:rPr lang="fr-FR" sz="2000" b="1" dirty="0" smtClean="0">
                <a:solidFill>
                  <a:srgbClr val="000099"/>
                </a:solidFill>
                <a:latin typeface="Tahoma"/>
                <a:cs typeface="Tahoma"/>
              </a:rPr>
              <a:t>Quantité d’événements W observés</a:t>
            </a:r>
          </a:p>
          <a:p>
            <a:pPr marL="0" lvl="1" indent="-176400">
              <a:buFont typeface="Arial"/>
              <a:buChar char="•"/>
            </a:pPr>
            <a:r>
              <a:rPr lang="fr-FR" sz="2000" b="1" dirty="0" smtClean="0">
                <a:solidFill>
                  <a:srgbClr val="000099"/>
                </a:solidFill>
                <a:latin typeface="Tahoma"/>
                <a:cs typeface="Tahoma"/>
              </a:rPr>
              <a:t>Désintégrations en e</a:t>
            </a:r>
            <a:r>
              <a:rPr lang="fr-FR" sz="2000" b="1" baseline="30000" dirty="0" smtClean="0">
                <a:solidFill>
                  <a:srgbClr val="000099"/>
                </a:solidFill>
                <a:latin typeface="Tahoma"/>
                <a:cs typeface="Tahoma"/>
              </a:rPr>
              <a:t>+</a:t>
            </a:r>
          </a:p>
          <a:p>
            <a:pPr marL="0" lvl="1" indent="-176400">
              <a:buFont typeface="Arial"/>
              <a:buChar char="•"/>
            </a:pPr>
            <a:r>
              <a:rPr lang="fr-FR" sz="2000" b="1" dirty="0" smtClean="0">
                <a:solidFill>
                  <a:srgbClr val="000099"/>
                </a:solidFill>
                <a:latin typeface="Tahoma"/>
                <a:cs typeface="Tahoma"/>
              </a:rPr>
              <a:t>Désintégrations en μ</a:t>
            </a:r>
            <a:r>
              <a:rPr lang="fr-FR" sz="2000" b="1" baseline="30000" dirty="0" smtClean="0">
                <a:solidFill>
                  <a:srgbClr val="000099"/>
                </a:solidFill>
                <a:latin typeface="Tahoma"/>
                <a:cs typeface="Tahoma"/>
              </a:rPr>
              <a:t>+</a:t>
            </a:r>
          </a:p>
          <a:p>
            <a:pPr indent="-176400">
              <a:buFont typeface="Arial"/>
              <a:buChar char="•"/>
            </a:pPr>
            <a:r>
              <a:rPr lang="fr-FR" sz="2000" b="1" dirty="0" smtClean="0">
                <a:solidFill>
                  <a:srgbClr val="000099"/>
                </a:solidFill>
                <a:latin typeface="Tahoma"/>
                <a:cs typeface="Tahoma"/>
              </a:rPr>
              <a:t>Mêmes résultats ! (à l’intérieur des barres d’erreurs)</a:t>
            </a:r>
          </a:p>
          <a:p>
            <a:pPr indent="-176400">
              <a:buFont typeface="Arial"/>
              <a:buChar char="•"/>
            </a:pPr>
            <a:endParaRPr lang="fr-FR" sz="2000" b="1" dirty="0">
              <a:solidFill>
                <a:srgbClr val="000099"/>
              </a:solidFill>
              <a:latin typeface="Tahoma"/>
              <a:cs typeface="Tahoma"/>
            </a:endParaRPr>
          </a:p>
        </p:txBody>
      </p:sp>
      <p:cxnSp>
        <p:nvCxnSpPr>
          <p:cNvPr id="8" name="Straight Arrow Connector 7"/>
          <p:cNvCxnSpPr/>
          <p:nvPr/>
        </p:nvCxnSpPr>
        <p:spPr>
          <a:xfrm>
            <a:off x="3086100" y="2664120"/>
            <a:ext cx="1255909"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086100" y="3040466"/>
            <a:ext cx="1255909" cy="16510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233656"/>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Masse du boson Z</a:t>
            </a:r>
            <a:r>
              <a:rPr lang="en-US" baseline="30000" dirty="0" smtClean="0"/>
              <a:t>0</a:t>
            </a:r>
            <a:endParaRPr lang="en-US" dirty="0"/>
          </a:p>
        </p:txBody>
      </p:sp>
      <p:sp>
        <p:nvSpPr>
          <p:cNvPr id="5" name="Content Placeholder 4"/>
          <p:cNvSpPr>
            <a:spLocks noGrp="1"/>
          </p:cNvSpPr>
          <p:nvPr>
            <p:ph sz="half" idx="4294967295"/>
          </p:nvPr>
        </p:nvSpPr>
        <p:spPr>
          <a:xfrm>
            <a:off x="152400" y="5232400"/>
            <a:ext cx="8991600" cy="1576388"/>
          </a:xfrm>
        </p:spPr>
        <p:txBody>
          <a:bodyPr>
            <a:normAutofit/>
          </a:bodyPr>
          <a:lstStyle/>
          <a:p>
            <a:r>
              <a:rPr lang="en-US" sz="2400" dirty="0" smtClean="0"/>
              <a:t>‘</a:t>
            </a:r>
            <a:r>
              <a:rPr lang="en-US" sz="2400" dirty="0" err="1" smtClean="0"/>
              <a:t>Spectre</a:t>
            </a:r>
            <a:r>
              <a:rPr lang="en-US" sz="2400" dirty="0" smtClean="0"/>
              <a:t> de masse </a:t>
            </a:r>
            <a:r>
              <a:rPr lang="en-US" sz="2400" dirty="0" err="1" smtClean="0"/>
              <a:t>invariante</a:t>
            </a:r>
            <a:r>
              <a:rPr lang="en-US" sz="2400" dirty="0" smtClean="0"/>
              <a:t> </a:t>
            </a:r>
            <a:r>
              <a:rPr lang="en-US" sz="2400" dirty="0" err="1" smtClean="0"/>
              <a:t>dilepton</a:t>
            </a:r>
            <a:r>
              <a:rPr lang="en-US" sz="2400" dirty="0" smtClean="0"/>
              <a:t>’</a:t>
            </a:r>
          </a:p>
          <a:p>
            <a:r>
              <a:rPr lang="en-US" sz="2400" dirty="0" smtClean="0"/>
              <a:t>Boson Z, </a:t>
            </a:r>
            <a:r>
              <a:rPr lang="en-US" sz="2400" dirty="0" err="1" smtClean="0"/>
              <a:t>mais</a:t>
            </a:r>
            <a:r>
              <a:rPr lang="en-US" sz="2400" dirty="0" smtClean="0"/>
              <a:t> </a:t>
            </a:r>
            <a:r>
              <a:rPr lang="en-US" sz="2400" dirty="0" err="1" smtClean="0"/>
              <a:t>aussi</a:t>
            </a:r>
            <a:r>
              <a:rPr lang="en-US" sz="2400" dirty="0" smtClean="0"/>
              <a:t> </a:t>
            </a:r>
            <a:r>
              <a:rPr lang="en-US" sz="2400" dirty="0" err="1" smtClean="0"/>
              <a:t>d’autres</a:t>
            </a:r>
            <a:r>
              <a:rPr lang="en-US" sz="2400" dirty="0" smtClean="0"/>
              <a:t> </a:t>
            </a:r>
            <a:r>
              <a:rPr lang="en-US" sz="2400" dirty="0" err="1" smtClean="0"/>
              <a:t>résonnances</a:t>
            </a:r>
            <a:r>
              <a:rPr lang="en-US" sz="2400" dirty="0" smtClean="0"/>
              <a:t> (mesons </a:t>
            </a:r>
            <a:r>
              <a:rPr lang="en-US" sz="2400" dirty="0" err="1" smtClean="0"/>
              <a:t>neutres</a:t>
            </a:r>
            <a:r>
              <a:rPr lang="en-US" sz="2400" dirty="0" smtClean="0"/>
              <a:t> </a:t>
            </a:r>
            <a:r>
              <a:rPr lang="en-US" sz="2400" dirty="0" err="1" smtClean="0"/>
              <a:t>qq</a:t>
            </a:r>
            <a:r>
              <a:rPr lang="en-US" sz="2400" dirty="0" smtClean="0"/>
              <a:t>)!</a:t>
            </a:r>
            <a:endParaRPr lang="en-US" sz="2400" dirty="0"/>
          </a:p>
        </p:txBody>
      </p:sp>
      <p:pic>
        <p:nvPicPr>
          <p:cNvPr id="2" name="Picture 1" descr="eeMassAll_35invp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526" y="1057675"/>
            <a:ext cx="6481686" cy="4152330"/>
          </a:xfrm>
          <a:prstGeom prst="rect">
            <a:avLst/>
          </a:prstGeom>
        </p:spPr>
      </p:pic>
      <p:sp>
        <p:nvSpPr>
          <p:cNvPr id="3" name="TextBox 2"/>
          <p:cNvSpPr txBox="1"/>
          <p:nvPr/>
        </p:nvSpPr>
        <p:spPr>
          <a:xfrm>
            <a:off x="1985642" y="5861566"/>
            <a:ext cx="990600" cy="369332"/>
          </a:xfrm>
          <a:prstGeom prst="rect">
            <a:avLst/>
          </a:prstGeom>
          <a:noFill/>
          <a:ln>
            <a:noFill/>
          </a:ln>
        </p:spPr>
        <p:txBody>
          <a:bodyPr wrap="square" rtlCol="0">
            <a:spAutoFit/>
          </a:bodyPr>
          <a:lstStyle/>
          <a:p>
            <a:r>
              <a:rPr lang="en-US" dirty="0" smtClean="0">
                <a:solidFill>
                  <a:srgbClr val="000099"/>
                </a:solidFill>
              </a:rPr>
              <a:t>_</a:t>
            </a:r>
            <a:endParaRPr lang="en-US" dirty="0">
              <a:solidFill>
                <a:srgbClr val="000099"/>
              </a:solidFill>
            </a:endParaRPr>
          </a:p>
        </p:txBody>
      </p:sp>
    </p:spTree>
    <p:extLst>
      <p:ext uri="{BB962C8B-B14F-4D97-AF65-F5344CB8AC3E}">
        <p14:creationId xmlns:p14="http://schemas.microsoft.com/office/powerpoint/2010/main" val="2201180318"/>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620"/>
            <a:ext cx="8229600" cy="890890"/>
          </a:xfrm>
        </p:spPr>
        <p:txBody>
          <a:bodyPr>
            <a:normAutofit fontScale="90000"/>
          </a:bodyPr>
          <a:lstStyle/>
          <a:p>
            <a:r>
              <a:rPr lang="fr-FR" dirty="0" smtClean="0"/>
              <a:t>Exemples de résultats</a:t>
            </a:r>
            <a:br>
              <a:rPr lang="fr-FR" dirty="0" smtClean="0"/>
            </a:br>
            <a:r>
              <a:rPr lang="fr-FR" sz="1600" dirty="0" smtClean="0"/>
              <a:t>(analyse des mêmes données dans 2 instituts différents)</a:t>
            </a:r>
            <a:endParaRPr lang="fr-FR" sz="1600" dirty="0"/>
          </a:p>
        </p:txBody>
      </p:sp>
      <p:sp>
        <p:nvSpPr>
          <p:cNvPr id="3" name="Slide Number Placeholder 2"/>
          <p:cNvSpPr>
            <a:spLocks noGrp="1"/>
          </p:cNvSpPr>
          <p:nvPr>
            <p:ph type="sldNum" sz="quarter" idx="12"/>
          </p:nvPr>
        </p:nvSpPr>
        <p:spPr/>
        <p:txBody>
          <a:bodyPr/>
          <a:lstStyle/>
          <a:p>
            <a:fld id="{D752DBC4-3753-084B-A85A-391A694AE64B}" type="slidenum">
              <a:rPr lang="en-US" smtClean="0"/>
              <a:pPr/>
              <a:t>56</a:t>
            </a:fld>
            <a:r>
              <a:rPr lang="en-US" smtClean="0"/>
              <a:t>/41</a:t>
            </a:r>
            <a:endParaRPr lang="en-US" dirty="0" smtClean="0"/>
          </a:p>
        </p:txBody>
      </p:sp>
      <p:pic>
        <p:nvPicPr>
          <p:cNvPr id="15" name="Picture 14"/>
          <p:cNvPicPr>
            <a:picLocks noChangeAspect="1"/>
          </p:cNvPicPr>
          <p:nvPr/>
        </p:nvPicPr>
        <p:blipFill>
          <a:blip r:embed="rId2"/>
          <a:stretch>
            <a:fillRect/>
          </a:stretch>
        </p:blipFill>
        <p:spPr>
          <a:xfrm>
            <a:off x="2551852" y="3930339"/>
            <a:ext cx="6592149" cy="2927661"/>
          </a:xfrm>
          <a:prstGeom prst="rect">
            <a:avLst/>
          </a:prstGeom>
        </p:spPr>
      </p:pic>
      <p:pic>
        <p:nvPicPr>
          <p:cNvPr id="16" name="Picture 15"/>
          <p:cNvPicPr>
            <a:picLocks noChangeAspect="1"/>
          </p:cNvPicPr>
          <p:nvPr/>
        </p:nvPicPr>
        <p:blipFill>
          <a:blip r:embed="rId3"/>
          <a:stretch>
            <a:fillRect/>
          </a:stretch>
        </p:blipFill>
        <p:spPr>
          <a:xfrm>
            <a:off x="25399" y="966827"/>
            <a:ext cx="6801871" cy="2932185"/>
          </a:xfrm>
          <a:prstGeom prst="rect">
            <a:avLst/>
          </a:prstGeom>
        </p:spPr>
      </p:pic>
    </p:spTree>
    <p:extLst>
      <p:ext uri="{BB962C8B-B14F-4D97-AF65-F5344CB8AC3E}">
        <p14:creationId xmlns:p14="http://schemas.microsoft.com/office/powerpoint/2010/main" val="4069986712"/>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1620"/>
            <a:ext cx="8229600" cy="970259"/>
          </a:xfrm>
        </p:spPr>
        <p:txBody>
          <a:bodyPr/>
          <a:lstStyle/>
          <a:p>
            <a:r>
              <a:rPr lang="en-US" dirty="0" err="1" smtClean="0"/>
              <a:t>Événements</a:t>
            </a:r>
            <a:r>
              <a:rPr lang="en-US" dirty="0" smtClean="0"/>
              <a:t> Z</a:t>
            </a:r>
            <a:r>
              <a:rPr lang="en-US" baseline="30000" dirty="0" smtClean="0"/>
              <a:t>0</a:t>
            </a:r>
            <a:r>
              <a:rPr lang="en-US" dirty="0" smtClean="0"/>
              <a:t>Z</a:t>
            </a:r>
            <a:r>
              <a:rPr lang="en-US" baseline="30000" dirty="0" smtClean="0"/>
              <a:t>0</a:t>
            </a:r>
            <a:r>
              <a:rPr lang="en-US" dirty="0" smtClean="0"/>
              <a:t> ?</a:t>
            </a:r>
            <a:endParaRPr lang="en-US" dirty="0"/>
          </a:p>
        </p:txBody>
      </p:sp>
      <p:sp>
        <p:nvSpPr>
          <p:cNvPr id="5" name="Content Placeholder 4"/>
          <p:cNvSpPr>
            <a:spLocks noGrp="1"/>
          </p:cNvSpPr>
          <p:nvPr>
            <p:ph sz="half" idx="4294967295"/>
          </p:nvPr>
        </p:nvSpPr>
        <p:spPr>
          <a:xfrm>
            <a:off x="728662" y="4912456"/>
            <a:ext cx="7958138" cy="1798637"/>
          </a:xfrm>
        </p:spPr>
        <p:txBody>
          <a:bodyPr>
            <a:normAutofit/>
          </a:bodyPr>
          <a:lstStyle/>
          <a:p>
            <a:pPr marL="0" indent="0" algn="ctr">
              <a:buNone/>
            </a:pPr>
            <a:r>
              <a:rPr lang="en-US" sz="2400" dirty="0" err="1" smtClean="0">
                <a:solidFill>
                  <a:srgbClr val="FF0000"/>
                </a:solidFill>
              </a:rPr>
              <a:t>Candidat</a:t>
            </a:r>
            <a:r>
              <a:rPr lang="en-US" sz="2400" dirty="0" smtClean="0">
                <a:solidFill>
                  <a:srgbClr val="FF0000"/>
                </a:solidFill>
              </a:rPr>
              <a:t> Boson de Higgs !</a:t>
            </a:r>
          </a:p>
          <a:p>
            <a:pPr marL="0" indent="0" algn="ctr">
              <a:buNone/>
            </a:pPr>
            <a:r>
              <a:rPr lang="en-US" sz="2400" dirty="0" err="1" smtClean="0">
                <a:solidFill>
                  <a:srgbClr val="FF0000"/>
                </a:solidFill>
              </a:rPr>
              <a:t>Prédit</a:t>
            </a:r>
            <a:r>
              <a:rPr lang="en-US" sz="2400" dirty="0" smtClean="0">
                <a:solidFill>
                  <a:srgbClr val="FF0000"/>
                </a:solidFill>
              </a:rPr>
              <a:t> en 1964, </a:t>
            </a:r>
            <a:r>
              <a:rPr lang="en-US" sz="2400" dirty="0" err="1" smtClean="0">
                <a:solidFill>
                  <a:srgbClr val="FF0000"/>
                </a:solidFill>
              </a:rPr>
              <a:t>découvert</a:t>
            </a:r>
            <a:r>
              <a:rPr lang="en-US" sz="2400" dirty="0" smtClean="0">
                <a:solidFill>
                  <a:srgbClr val="FF0000"/>
                </a:solidFill>
              </a:rPr>
              <a:t> en </a:t>
            </a:r>
            <a:r>
              <a:rPr lang="en-US" sz="2400" dirty="0" err="1" smtClean="0">
                <a:solidFill>
                  <a:srgbClr val="FF0000"/>
                </a:solidFill>
              </a:rPr>
              <a:t>juillet</a:t>
            </a:r>
            <a:r>
              <a:rPr lang="en-US" sz="2400" dirty="0" smtClean="0">
                <a:solidFill>
                  <a:srgbClr val="FF0000"/>
                </a:solidFill>
              </a:rPr>
              <a:t> 2012 ! Presque 50 </a:t>
            </a:r>
            <a:r>
              <a:rPr lang="en-US" sz="2400" dirty="0" err="1" smtClean="0">
                <a:solidFill>
                  <a:srgbClr val="FF0000"/>
                </a:solidFill>
              </a:rPr>
              <a:t>ans</a:t>
            </a:r>
            <a:r>
              <a:rPr lang="en-US" sz="2400" dirty="0" smtClean="0">
                <a:solidFill>
                  <a:srgbClr val="FF0000"/>
                </a:solidFill>
              </a:rPr>
              <a:t> de </a:t>
            </a:r>
            <a:r>
              <a:rPr lang="en-US" sz="2400" dirty="0" err="1" smtClean="0">
                <a:solidFill>
                  <a:srgbClr val="FF0000"/>
                </a:solidFill>
              </a:rPr>
              <a:t>recherches</a:t>
            </a:r>
            <a:r>
              <a:rPr lang="en-US" sz="2400" dirty="0" smtClean="0">
                <a:solidFill>
                  <a:srgbClr val="FF0000"/>
                </a:solidFill>
              </a:rPr>
              <a:t> !</a:t>
            </a:r>
            <a:endParaRPr lang="en-US" sz="2400" dirty="0">
              <a:solidFill>
                <a:srgbClr val="FF0000"/>
              </a:solidFill>
            </a:endParaRPr>
          </a:p>
        </p:txBody>
      </p:sp>
      <p:pic>
        <p:nvPicPr>
          <p:cNvPr id="3" name="Picture 2" descr="HZZ4l_animated_slower.gif">
            <a:hlinkClick r:id="rId2" tooltip="Cliquer pour la version anime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443" y="838200"/>
            <a:ext cx="5275933" cy="4074256"/>
          </a:xfrm>
          <a:prstGeom prst="rect">
            <a:avLst/>
          </a:prstGeom>
        </p:spPr>
      </p:pic>
    </p:spTree>
    <p:extLst>
      <p:ext uri="{BB962C8B-B14F-4D97-AF65-F5344CB8AC3E}">
        <p14:creationId xmlns:p14="http://schemas.microsoft.com/office/powerpoint/2010/main" val="1188159244"/>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ctrTitle"/>
          </p:nvPr>
        </p:nvSpPr>
        <p:spPr>
          <a:xfrm>
            <a:off x="577273" y="0"/>
            <a:ext cx="7772400" cy="1143000"/>
          </a:xfrm>
          <a:noFill/>
        </p:spPr>
        <p:txBody>
          <a:bodyPr>
            <a:normAutofit/>
          </a:bodyPr>
          <a:lstStyle/>
          <a:p>
            <a:r>
              <a:rPr lang="fr-FR" cap="none" dirty="0" smtClean="0">
                <a:ea typeface="ＭＳ Ｐゴシック" pitchFamily="17" charset="-128"/>
              </a:rPr>
              <a:t>Conclusion</a:t>
            </a:r>
          </a:p>
        </p:txBody>
      </p:sp>
      <p:sp>
        <p:nvSpPr>
          <p:cNvPr id="23557" name="Text Box 6"/>
          <p:cNvSpPr txBox="1">
            <a:spLocks noChangeArrowheads="1"/>
          </p:cNvSpPr>
          <p:nvPr/>
        </p:nvSpPr>
        <p:spPr bwMode="auto">
          <a:xfrm>
            <a:off x="5257800" y="3921125"/>
            <a:ext cx="3886200" cy="830997"/>
          </a:xfrm>
          <a:prstGeom prst="rect">
            <a:avLst/>
          </a:prstGeom>
          <a:noFill/>
          <a:ln w="9525">
            <a:noFill/>
            <a:miter lim="800000"/>
            <a:headEnd/>
            <a:tailEnd/>
          </a:ln>
        </p:spPr>
        <p:txBody>
          <a:bodyPr wrap="square">
            <a:spAutoFit/>
          </a:bodyPr>
          <a:lstStyle/>
          <a:p>
            <a:pPr algn="ctr" eaLnBrk="0" hangingPunct="0"/>
            <a:r>
              <a:rPr lang="fr-FR" sz="1600" dirty="0">
                <a:latin typeface="Helvetica" pitchFamily="17" charset="0"/>
              </a:rPr>
              <a:t>20 Etats Membres Européens, environ </a:t>
            </a:r>
            <a:r>
              <a:rPr lang="fr-FR" sz="1600" dirty="0" smtClean="0">
                <a:latin typeface="Helvetica" pitchFamily="17" charset="0"/>
              </a:rPr>
              <a:t>68 </a:t>
            </a:r>
            <a:r>
              <a:rPr lang="fr-FR" sz="1600" dirty="0">
                <a:latin typeface="Helvetica" pitchFamily="17" charset="0"/>
              </a:rPr>
              <a:t>pays qui collaborent à nos projets scientifiques</a:t>
            </a:r>
          </a:p>
        </p:txBody>
      </p:sp>
      <p:sp>
        <p:nvSpPr>
          <p:cNvPr id="6" name="TextBox 5"/>
          <p:cNvSpPr txBox="1"/>
          <p:nvPr/>
        </p:nvSpPr>
        <p:spPr>
          <a:xfrm>
            <a:off x="245533" y="1177649"/>
            <a:ext cx="5012267" cy="5016758"/>
          </a:xfrm>
          <a:prstGeom prst="rect">
            <a:avLst/>
          </a:prstGeom>
          <a:noFill/>
        </p:spPr>
        <p:txBody>
          <a:bodyPr wrap="square" rtlCol="0">
            <a:spAutoFit/>
          </a:bodyPr>
          <a:lstStyle/>
          <a:p>
            <a:r>
              <a:rPr lang="fr-FR" sz="2000" b="1" dirty="0" smtClean="0">
                <a:solidFill>
                  <a:srgbClr val="000099"/>
                </a:solidFill>
                <a:latin typeface="Tahoma"/>
                <a:cs typeface="Tahoma"/>
              </a:rPr>
              <a:t>La physique des particules est un monde passionnant à explorer et avec le LHC nous allons bientôt franchir une nouvelle étape de connaissance.</a:t>
            </a:r>
          </a:p>
          <a:p>
            <a:endParaRPr lang="fr-FR" sz="2000" b="1" dirty="0" smtClean="0">
              <a:solidFill>
                <a:srgbClr val="000099"/>
              </a:solidFill>
              <a:latin typeface="Tahoma"/>
              <a:cs typeface="Tahoma"/>
            </a:endParaRPr>
          </a:p>
          <a:p>
            <a:r>
              <a:rPr lang="fr-FR" sz="2000" b="1" dirty="0" smtClean="0">
                <a:solidFill>
                  <a:srgbClr val="000099"/>
                </a:solidFill>
                <a:latin typeface="Tahoma"/>
                <a:cs typeface="Tahoma"/>
              </a:rPr>
              <a:t>Le </a:t>
            </a:r>
            <a:r>
              <a:rPr lang="fr-FR" sz="2000" b="1" dirty="0" err="1" smtClean="0">
                <a:solidFill>
                  <a:srgbClr val="000099"/>
                </a:solidFill>
                <a:latin typeface="Tahoma"/>
                <a:cs typeface="Tahoma"/>
              </a:rPr>
              <a:t>cern</a:t>
            </a:r>
            <a:r>
              <a:rPr lang="fr-FR" sz="2000" b="1" dirty="0" smtClean="0">
                <a:solidFill>
                  <a:srgbClr val="000099"/>
                </a:solidFill>
                <a:latin typeface="Tahoma"/>
                <a:cs typeface="Tahoma"/>
              </a:rPr>
              <a:t> est un lieu privilégié pour y travailler avec notamment une très large gamme de corps de métier.</a:t>
            </a:r>
          </a:p>
          <a:p>
            <a:endParaRPr lang="fr-FR" sz="2000" b="1" dirty="0" smtClean="0">
              <a:solidFill>
                <a:srgbClr val="000099"/>
              </a:solidFill>
              <a:latin typeface="Tahoma"/>
              <a:cs typeface="Tahoma"/>
            </a:endParaRPr>
          </a:p>
          <a:p>
            <a:r>
              <a:rPr lang="fr-FR" sz="2000" b="1" dirty="0" smtClean="0">
                <a:solidFill>
                  <a:srgbClr val="000099"/>
                </a:solidFill>
                <a:latin typeface="Tahoma"/>
                <a:cs typeface="Tahoma"/>
              </a:rPr>
              <a:t>Les retombées dans la vie de tous les jours de la physique des particules sont déjà visible dans la médecine mais aussi via </a:t>
            </a:r>
            <a:r>
              <a:rPr lang="fr-FR" sz="2000" b="1" dirty="0" smtClean="0">
                <a:solidFill>
                  <a:srgbClr val="6699FF"/>
                </a:solidFill>
                <a:latin typeface="Tahoma"/>
                <a:cs typeface="Tahoma"/>
              </a:rPr>
              <a:t>le World Wide Web [www] (développé au </a:t>
            </a:r>
            <a:r>
              <a:rPr lang="fr-FR" sz="2000" b="1" dirty="0" err="1" smtClean="0">
                <a:solidFill>
                  <a:srgbClr val="6699FF"/>
                </a:solidFill>
                <a:latin typeface="Tahoma"/>
                <a:cs typeface="Tahoma"/>
              </a:rPr>
              <a:t>cern</a:t>
            </a:r>
            <a:r>
              <a:rPr lang="fr-FR" sz="2000" b="1" dirty="0" smtClean="0">
                <a:solidFill>
                  <a:srgbClr val="6699FF"/>
                </a:solidFill>
                <a:latin typeface="Tahoma"/>
                <a:cs typeface="Tahoma"/>
              </a:rPr>
              <a:t> pour les physiciens de particules!).</a:t>
            </a:r>
            <a:endParaRPr lang="fr-FR" sz="2000" b="1" dirty="0">
              <a:solidFill>
                <a:srgbClr val="6699FF"/>
              </a:solidFill>
              <a:latin typeface="Tahoma"/>
              <a:cs typeface="Tahoma"/>
            </a:endParaRPr>
          </a:p>
        </p:txBody>
      </p:sp>
      <p:pic>
        <p:nvPicPr>
          <p:cNvPr id="2" name="Picture 1"/>
          <p:cNvPicPr>
            <a:picLocks noChangeAspect="1"/>
          </p:cNvPicPr>
          <p:nvPr/>
        </p:nvPicPr>
        <p:blipFill rotWithShape="1">
          <a:blip r:embed="rId3"/>
          <a:srcRect r="1146" b="7384"/>
          <a:stretch/>
        </p:blipFill>
        <p:spPr>
          <a:xfrm>
            <a:off x="5090923" y="1143000"/>
            <a:ext cx="3909143" cy="2712508"/>
          </a:xfrm>
          <a:prstGeom prst="rect">
            <a:avLst/>
          </a:prstGeom>
        </p:spPr>
      </p:pic>
      <p:sp>
        <p:nvSpPr>
          <p:cNvPr id="5" name="Slide Number Placeholder 4"/>
          <p:cNvSpPr>
            <a:spLocks noGrp="1"/>
          </p:cNvSpPr>
          <p:nvPr>
            <p:ph type="sldNum" sz="quarter" idx="12"/>
          </p:nvPr>
        </p:nvSpPr>
        <p:spPr/>
        <p:txBody>
          <a:bodyPr/>
          <a:lstStyle/>
          <a:p>
            <a:fld id="{D752DBC4-3753-084B-A85A-391A694AE64B}" type="slidenum">
              <a:rPr lang="en-US" smtClean="0"/>
              <a:pPr/>
              <a:t>58</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BackUp</a:t>
            </a:r>
            <a:endParaRPr lang="en-US" dirty="0"/>
          </a:p>
        </p:txBody>
      </p:sp>
      <p:sp>
        <p:nvSpPr>
          <p:cNvPr id="3" name="Content Placeholder 2"/>
          <p:cNvSpPr>
            <a:spLocks noGrp="1"/>
          </p:cNvSpPr>
          <p:nvPr>
            <p:ph idx="1"/>
          </p:nvPr>
        </p:nvSpPr>
        <p:spPr/>
        <p:txBody>
          <a:bodyPr/>
          <a:lstStyle/>
          <a:p>
            <a:endParaRPr lang="en-US"/>
          </a:p>
        </p:txBody>
      </p:sp>
      <p:sp>
        <p:nvSpPr>
          <p:cNvPr id="6" name="Slide Number Placeholder 5"/>
          <p:cNvSpPr>
            <a:spLocks noGrp="1"/>
          </p:cNvSpPr>
          <p:nvPr>
            <p:ph type="sldNum" sz="quarter" idx="12"/>
          </p:nvPr>
        </p:nvSpPr>
        <p:spPr/>
        <p:txBody>
          <a:bodyPr/>
          <a:lstStyle/>
          <a:p>
            <a:fld id="{D752DBC4-3753-084B-A85A-391A694AE64B}" type="slidenum">
              <a:rPr lang="en-US" smtClean="0"/>
              <a:pPr/>
              <a:t>59</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51737" y="1395025"/>
            <a:ext cx="7906463" cy="2205426"/>
          </a:xfrm>
        </p:spPr>
        <p:txBody>
          <a:bodyPr>
            <a:normAutofit/>
          </a:bodyPr>
          <a:lstStyle/>
          <a:p>
            <a:r>
              <a:rPr lang="fr-FR" dirty="0" smtClean="0"/>
              <a:t>Un peu d’histoire…</a:t>
            </a:r>
            <a:endParaRPr lang="fr-FR" dirty="0"/>
          </a:p>
        </p:txBody>
      </p:sp>
      <p:sp>
        <p:nvSpPr>
          <p:cNvPr id="4" name="Slide Number Placeholder 3"/>
          <p:cNvSpPr>
            <a:spLocks noGrp="1"/>
          </p:cNvSpPr>
          <p:nvPr>
            <p:ph type="sldNum" sz="quarter" idx="12"/>
          </p:nvPr>
        </p:nvSpPr>
        <p:spPr/>
        <p:txBody>
          <a:bodyPr/>
          <a:lstStyle/>
          <a:p>
            <a:fld id="{D752DBC4-3753-084B-A85A-391A694AE64B}" type="slidenum">
              <a:rPr lang="en-US" smtClean="0"/>
              <a:pPr/>
              <a:t>6</a:t>
            </a:fld>
            <a:r>
              <a:rPr lang="en-US" smtClean="0"/>
              <a:t>/41</a:t>
            </a:r>
            <a:endParaRPr lang="en-US" dirty="0" smtClean="0"/>
          </a:p>
        </p:txBody>
      </p:sp>
    </p:spTree>
    <p:extLst>
      <p:ext uri="{BB962C8B-B14F-4D97-AF65-F5344CB8AC3E}">
        <p14:creationId xmlns:p14="http://schemas.microsoft.com/office/powerpoint/2010/main" val="1188407778"/>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457200" y="9976"/>
            <a:ext cx="8229600" cy="1143000"/>
          </a:xfrm>
        </p:spPr>
        <p:txBody>
          <a:bodyPr>
            <a:noAutofit/>
          </a:bodyPr>
          <a:lstStyle/>
          <a:p>
            <a:pPr eaLnBrk="1" hangingPunct="1"/>
            <a:r>
              <a:rPr lang="fr-FR" sz="3600" dirty="0">
                <a:ea typeface="Arial" charset="0"/>
              </a:rPr>
              <a:t>Constituants élémentaires : préhistoire  </a:t>
            </a:r>
            <a:endParaRPr lang="en-GB" sz="3600" dirty="0">
              <a:ea typeface="Arial" charset="0"/>
            </a:endParaRPr>
          </a:p>
        </p:txBody>
      </p:sp>
      <p:pic>
        <p:nvPicPr>
          <p:cNvPr id="116740" name="Picture 6" descr="briques"/>
          <p:cNvPicPr>
            <a:picLocks noChangeAspect="1" noChangeArrowheads="1"/>
          </p:cNvPicPr>
          <p:nvPr/>
        </p:nvPicPr>
        <p:blipFill>
          <a:blip r:embed="rId3"/>
          <a:srcRect l="1912"/>
          <a:stretch>
            <a:fillRect/>
          </a:stretch>
        </p:blipFill>
        <p:spPr bwMode="auto">
          <a:xfrm>
            <a:off x="1979613" y="1827213"/>
            <a:ext cx="6048375" cy="4338637"/>
          </a:xfrm>
          <a:prstGeom prst="rect">
            <a:avLst/>
          </a:prstGeom>
          <a:noFill/>
          <a:ln w="9525">
            <a:noFill/>
            <a:miter lim="800000"/>
            <a:headEnd/>
            <a:tailEnd/>
          </a:ln>
        </p:spPr>
      </p:pic>
      <p:sp>
        <p:nvSpPr>
          <p:cNvPr id="116741" name="Text Box 7"/>
          <p:cNvSpPr txBox="1">
            <a:spLocks noChangeArrowheads="1"/>
          </p:cNvSpPr>
          <p:nvPr/>
        </p:nvSpPr>
        <p:spPr bwMode="auto">
          <a:xfrm>
            <a:off x="2339975" y="4797425"/>
            <a:ext cx="647700" cy="1016000"/>
          </a:xfrm>
          <a:prstGeom prst="rect">
            <a:avLst/>
          </a:prstGeom>
          <a:solidFill>
            <a:schemeClr val="bg1"/>
          </a:solidFill>
          <a:ln w="9525">
            <a:noFill/>
            <a:miter lim="800000"/>
            <a:headEnd/>
            <a:tailEnd/>
          </a:ln>
        </p:spPr>
        <p:txBody>
          <a:bodyPr>
            <a:prstTxWarp prst="textNoShape">
              <a:avLst/>
            </a:prstTxWarp>
            <a:spAutoFit/>
          </a:bodyPr>
          <a:lstStyle/>
          <a:p>
            <a:r>
              <a:rPr lang="fr-FR" sz="1200"/>
              <a:t>Terre</a:t>
            </a:r>
          </a:p>
          <a:p>
            <a:r>
              <a:rPr lang="fr-FR" sz="1200"/>
              <a:t>Air</a:t>
            </a:r>
          </a:p>
          <a:p>
            <a:r>
              <a:rPr lang="fr-FR" sz="1200"/>
              <a:t>Feu</a:t>
            </a:r>
          </a:p>
          <a:p>
            <a:r>
              <a:rPr lang="fr-FR" sz="1200"/>
              <a:t>Eau</a:t>
            </a:r>
          </a:p>
          <a:p>
            <a:endParaRPr lang="fr-FR" sz="1200"/>
          </a:p>
        </p:txBody>
      </p:sp>
      <p:sp>
        <p:nvSpPr>
          <p:cNvPr id="116742" name="Text Box 8"/>
          <p:cNvSpPr txBox="1">
            <a:spLocks noChangeArrowheads="1"/>
          </p:cNvSpPr>
          <p:nvPr/>
        </p:nvSpPr>
        <p:spPr bwMode="auto">
          <a:xfrm>
            <a:off x="2947988" y="3586163"/>
            <a:ext cx="1119187" cy="274637"/>
          </a:xfrm>
          <a:prstGeom prst="rect">
            <a:avLst/>
          </a:prstGeom>
          <a:solidFill>
            <a:schemeClr val="bg1"/>
          </a:solidFill>
          <a:ln w="9525">
            <a:noFill/>
            <a:miter lim="800000"/>
            <a:headEnd/>
            <a:tailEnd/>
          </a:ln>
        </p:spPr>
        <p:txBody>
          <a:bodyPr wrap="none">
            <a:prstTxWarp prst="textNoShape">
              <a:avLst/>
            </a:prstTxWarp>
            <a:spAutoFit/>
          </a:bodyPr>
          <a:lstStyle/>
          <a:p>
            <a:r>
              <a:rPr lang="fr-FR" sz="1200"/>
              <a:t>Soufre, Sel </a:t>
            </a:r>
          </a:p>
        </p:txBody>
      </p:sp>
      <p:sp>
        <p:nvSpPr>
          <p:cNvPr id="116743" name="Text Box 9"/>
          <p:cNvSpPr txBox="1">
            <a:spLocks noChangeArrowheads="1"/>
          </p:cNvSpPr>
          <p:nvPr/>
        </p:nvSpPr>
        <p:spPr bwMode="auto">
          <a:xfrm>
            <a:off x="3130550" y="4090988"/>
            <a:ext cx="793750" cy="274637"/>
          </a:xfrm>
          <a:prstGeom prst="rect">
            <a:avLst/>
          </a:prstGeom>
          <a:solidFill>
            <a:schemeClr val="bg1"/>
          </a:solidFill>
          <a:ln w="9525">
            <a:noFill/>
            <a:miter lim="800000"/>
            <a:headEnd/>
            <a:tailEnd/>
          </a:ln>
        </p:spPr>
        <p:txBody>
          <a:bodyPr wrap="none">
            <a:prstTxWarp prst="textNoShape">
              <a:avLst/>
            </a:prstTxWarp>
            <a:spAutoFit/>
          </a:bodyPr>
          <a:lstStyle/>
          <a:p>
            <a:r>
              <a:rPr lang="fr-FR" sz="1200"/>
              <a:t>Mercure</a:t>
            </a:r>
          </a:p>
        </p:txBody>
      </p:sp>
      <p:sp>
        <p:nvSpPr>
          <p:cNvPr id="116744" name="Text Box 10"/>
          <p:cNvSpPr txBox="1">
            <a:spLocks noChangeArrowheads="1"/>
          </p:cNvSpPr>
          <p:nvPr/>
        </p:nvSpPr>
        <p:spPr bwMode="auto">
          <a:xfrm>
            <a:off x="3957638" y="1916113"/>
            <a:ext cx="974725" cy="639762"/>
          </a:xfrm>
          <a:prstGeom prst="rect">
            <a:avLst/>
          </a:prstGeom>
          <a:solidFill>
            <a:schemeClr val="bg1"/>
          </a:solidFill>
          <a:ln w="9525">
            <a:noFill/>
            <a:miter lim="800000"/>
            <a:headEnd/>
            <a:tailEnd/>
          </a:ln>
        </p:spPr>
        <p:txBody>
          <a:bodyPr wrap="none">
            <a:prstTxWarp prst="textNoShape">
              <a:avLst/>
            </a:prstTxWarp>
            <a:spAutoFit/>
          </a:bodyPr>
          <a:lstStyle/>
          <a:p>
            <a:r>
              <a:rPr lang="fr-FR" sz="1200"/>
              <a:t>Table des </a:t>
            </a:r>
          </a:p>
          <a:p>
            <a:r>
              <a:rPr lang="fr-FR" sz="1200"/>
              <a:t>éléments </a:t>
            </a:r>
          </a:p>
          <a:p>
            <a:r>
              <a:rPr lang="fr-FR" sz="1200"/>
              <a:t>chimiques </a:t>
            </a:r>
          </a:p>
        </p:txBody>
      </p:sp>
      <p:sp>
        <p:nvSpPr>
          <p:cNvPr id="116745" name="Text Box 13"/>
          <p:cNvSpPr txBox="1">
            <a:spLocks noChangeArrowheads="1"/>
          </p:cNvSpPr>
          <p:nvPr/>
        </p:nvSpPr>
        <p:spPr bwMode="auto">
          <a:xfrm>
            <a:off x="4716463" y="5314950"/>
            <a:ext cx="1079500" cy="461963"/>
          </a:xfrm>
          <a:prstGeom prst="rect">
            <a:avLst/>
          </a:prstGeom>
          <a:solidFill>
            <a:schemeClr val="bg1"/>
          </a:solidFill>
          <a:ln w="9525">
            <a:noFill/>
            <a:miter lim="800000"/>
            <a:headEnd/>
            <a:tailEnd/>
          </a:ln>
        </p:spPr>
        <p:txBody>
          <a:bodyPr>
            <a:prstTxWarp prst="textNoShape">
              <a:avLst/>
            </a:prstTxWarp>
            <a:spAutoFit/>
          </a:bodyPr>
          <a:lstStyle/>
          <a:p>
            <a:r>
              <a:rPr lang="fr-FR" sz="1200"/>
              <a:t>Électron</a:t>
            </a:r>
          </a:p>
          <a:p>
            <a:r>
              <a:rPr lang="fr-FR" sz="1200"/>
              <a:t>Proton</a:t>
            </a:r>
          </a:p>
        </p:txBody>
      </p:sp>
      <p:sp>
        <p:nvSpPr>
          <p:cNvPr id="116746" name="Text Box 14"/>
          <p:cNvSpPr txBox="1">
            <a:spLocks noChangeArrowheads="1"/>
          </p:cNvSpPr>
          <p:nvPr/>
        </p:nvSpPr>
        <p:spPr bwMode="auto">
          <a:xfrm>
            <a:off x="5508625" y="2205038"/>
            <a:ext cx="1223963" cy="457200"/>
          </a:xfrm>
          <a:prstGeom prst="rect">
            <a:avLst/>
          </a:prstGeom>
          <a:solidFill>
            <a:schemeClr val="bg1"/>
          </a:solidFill>
          <a:ln w="9525">
            <a:noFill/>
            <a:miter lim="800000"/>
            <a:headEnd/>
            <a:tailEnd/>
          </a:ln>
        </p:spPr>
        <p:txBody>
          <a:bodyPr>
            <a:prstTxWarp prst="textNoShape">
              <a:avLst/>
            </a:prstTxWarp>
            <a:spAutoFit/>
          </a:bodyPr>
          <a:lstStyle/>
          <a:p>
            <a:r>
              <a:rPr lang="fr-FR" sz="1200"/>
              <a:t>Particules subatomiques</a:t>
            </a:r>
          </a:p>
        </p:txBody>
      </p:sp>
      <p:sp>
        <p:nvSpPr>
          <p:cNvPr id="116747" name="Text Box 15"/>
          <p:cNvSpPr txBox="1">
            <a:spLocks noChangeArrowheads="1"/>
          </p:cNvSpPr>
          <p:nvPr/>
        </p:nvSpPr>
        <p:spPr bwMode="auto">
          <a:xfrm>
            <a:off x="6011863" y="4484688"/>
            <a:ext cx="936625" cy="457200"/>
          </a:xfrm>
          <a:prstGeom prst="rect">
            <a:avLst/>
          </a:prstGeom>
          <a:solidFill>
            <a:schemeClr val="bg1"/>
          </a:solidFill>
          <a:ln w="9525">
            <a:noFill/>
            <a:miter lim="800000"/>
            <a:headEnd/>
            <a:tailEnd/>
          </a:ln>
        </p:spPr>
        <p:txBody>
          <a:bodyPr>
            <a:prstTxWarp prst="textNoShape">
              <a:avLst/>
            </a:prstTxWarp>
            <a:spAutoFit/>
          </a:bodyPr>
          <a:lstStyle/>
          <a:p>
            <a:r>
              <a:rPr lang="fr-FR" sz="1200"/>
              <a:t>Quarks</a:t>
            </a:r>
          </a:p>
          <a:p>
            <a:r>
              <a:rPr lang="fr-FR" sz="1200"/>
              <a:t>Leptons</a:t>
            </a:r>
          </a:p>
        </p:txBody>
      </p:sp>
      <p:sp>
        <p:nvSpPr>
          <p:cNvPr id="116748" name="Text Box 17"/>
          <p:cNvSpPr txBox="1">
            <a:spLocks noChangeArrowheads="1"/>
          </p:cNvSpPr>
          <p:nvPr/>
        </p:nvSpPr>
        <p:spPr bwMode="auto">
          <a:xfrm>
            <a:off x="157164" y="4595813"/>
            <a:ext cx="2111756" cy="1569660"/>
          </a:xfrm>
          <a:prstGeom prst="rect">
            <a:avLst/>
          </a:prstGeom>
          <a:solidFill>
            <a:schemeClr val="bg1"/>
          </a:solidFill>
          <a:ln w="9525">
            <a:noFill/>
            <a:miter lim="800000"/>
            <a:headEnd/>
            <a:tailEnd/>
          </a:ln>
        </p:spPr>
        <p:txBody>
          <a:bodyPr wrap="square">
            <a:prstTxWarp prst="textNoShape">
              <a:avLst/>
            </a:prstTxWarp>
            <a:spAutoFit/>
          </a:bodyPr>
          <a:lstStyle/>
          <a:p>
            <a:r>
              <a:rPr lang="fr-FR" sz="1600" b="1">
                <a:latin typeface="Tahoma"/>
                <a:ea typeface="Arial" charset="0"/>
                <a:cs typeface="Tahoma"/>
              </a:rPr>
              <a:t>Démocrite : « </a:t>
            </a:r>
          </a:p>
          <a:p>
            <a:r>
              <a:rPr lang="fr-FR" sz="1600" b="1">
                <a:latin typeface="Tahoma"/>
                <a:ea typeface="Arial" charset="0"/>
                <a:cs typeface="Tahoma"/>
              </a:rPr>
              <a:t>Toute chose est</a:t>
            </a:r>
          </a:p>
          <a:p>
            <a:r>
              <a:rPr lang="fr-FR" sz="1600" b="1">
                <a:latin typeface="Tahoma"/>
                <a:ea typeface="Arial" charset="0"/>
                <a:cs typeface="Tahoma"/>
              </a:rPr>
              <a:t>faite de petits </a:t>
            </a:r>
          </a:p>
          <a:p>
            <a:r>
              <a:rPr lang="fr-FR" sz="1600" b="1">
                <a:latin typeface="Tahoma"/>
                <a:ea typeface="Arial" charset="0"/>
                <a:cs typeface="Tahoma"/>
              </a:rPr>
              <a:t>grains incassables</a:t>
            </a:r>
          </a:p>
          <a:p>
            <a:r>
              <a:rPr lang="fr-FR" sz="1600" b="1">
                <a:latin typeface="Tahoma"/>
                <a:ea typeface="Arial" charset="0"/>
                <a:cs typeface="Tahoma"/>
              </a:rPr>
              <a:t>et de vide :</a:t>
            </a:r>
          </a:p>
          <a:p>
            <a:r>
              <a:rPr lang="fr-FR" sz="1600" b="1">
                <a:latin typeface="Tahoma"/>
                <a:ea typeface="Arial" charset="0"/>
                <a:cs typeface="Tahoma"/>
              </a:rPr>
              <a:t> </a:t>
            </a:r>
            <a:r>
              <a:rPr lang="fr-FR" sz="1600" b="1">
                <a:solidFill>
                  <a:srgbClr val="00B050"/>
                </a:solidFill>
                <a:latin typeface="Tahoma"/>
                <a:ea typeface="Arial" charset="0"/>
                <a:cs typeface="Tahoma"/>
              </a:rPr>
              <a:t>ATOMOS</a:t>
            </a:r>
            <a:r>
              <a:rPr lang="fr-FR" sz="1600" b="1">
                <a:latin typeface="Tahoma"/>
                <a:ea typeface="Arial" charset="0"/>
                <a:cs typeface="Tahoma"/>
              </a:rPr>
              <a:t> »</a:t>
            </a:r>
          </a:p>
        </p:txBody>
      </p:sp>
      <p:sp>
        <p:nvSpPr>
          <p:cNvPr id="116749" name="ZoneTexte 18"/>
          <p:cNvSpPr txBox="1">
            <a:spLocks noChangeArrowheads="1"/>
          </p:cNvSpPr>
          <p:nvPr/>
        </p:nvSpPr>
        <p:spPr bwMode="auto">
          <a:xfrm>
            <a:off x="-11112" y="1125538"/>
            <a:ext cx="9107496" cy="706437"/>
          </a:xfrm>
          <a:prstGeom prst="rect">
            <a:avLst/>
          </a:prstGeom>
          <a:noFill/>
          <a:ln w="9525">
            <a:noFill/>
            <a:miter lim="800000"/>
            <a:headEnd/>
            <a:tailEnd/>
          </a:ln>
        </p:spPr>
        <p:txBody>
          <a:bodyPr wrap="square">
            <a:prstTxWarp prst="textNoShape">
              <a:avLst/>
            </a:prstTxWarp>
            <a:spAutoFit/>
          </a:bodyPr>
          <a:lstStyle/>
          <a:p>
            <a:r>
              <a:rPr lang="fr-FR" sz="2000" b="1" dirty="0">
                <a:solidFill>
                  <a:srgbClr val="000090"/>
                </a:solidFill>
                <a:latin typeface="Tahoma"/>
                <a:ea typeface="Arial" charset="0"/>
                <a:cs typeface="Tahoma"/>
              </a:rPr>
              <a:t>Pas de définition absolue, a évolué avec les découvertes scientifiques </a:t>
            </a:r>
            <a:r>
              <a:rPr lang="fr-FR" sz="2000" b="1" dirty="0">
                <a:solidFill>
                  <a:srgbClr val="FF0000"/>
                </a:solidFill>
                <a:latin typeface="Tahoma"/>
                <a:ea typeface="Arial" charset="0"/>
                <a:cs typeface="Tahoma"/>
              </a:rPr>
              <a:t>Antiquité : 4 éléments : Terre, Air, Feu et Eau  </a:t>
            </a:r>
          </a:p>
        </p:txBody>
      </p:sp>
      <p:pic>
        <p:nvPicPr>
          <p:cNvPr id="116750" name="Picture 2"/>
          <p:cNvPicPr>
            <a:picLocks noChangeAspect="1" noChangeArrowheads="1"/>
          </p:cNvPicPr>
          <p:nvPr/>
        </p:nvPicPr>
        <p:blipFill>
          <a:blip r:embed="rId4"/>
          <a:srcRect/>
          <a:stretch>
            <a:fillRect/>
          </a:stretch>
        </p:blipFill>
        <p:spPr bwMode="auto">
          <a:xfrm>
            <a:off x="250825" y="1998663"/>
            <a:ext cx="1343025" cy="2438400"/>
          </a:xfrm>
          <a:prstGeom prst="rect">
            <a:avLst/>
          </a:prstGeom>
          <a:noFill/>
          <a:ln w="9525">
            <a:noFill/>
            <a:miter lim="800000"/>
            <a:headEnd/>
            <a:tailEnd/>
          </a:ln>
        </p:spPr>
      </p:pic>
      <p:sp>
        <p:nvSpPr>
          <p:cNvPr id="2" name="ZoneTexte 15"/>
          <p:cNvSpPr txBox="1">
            <a:spLocks noChangeArrowheads="1"/>
          </p:cNvSpPr>
          <p:nvPr/>
        </p:nvSpPr>
        <p:spPr bwMode="auto">
          <a:xfrm>
            <a:off x="34925" y="6269038"/>
            <a:ext cx="9109075" cy="400050"/>
          </a:xfrm>
          <a:prstGeom prst="rect">
            <a:avLst/>
          </a:prstGeom>
          <a:solidFill>
            <a:schemeClr val="accent3"/>
          </a:solidFill>
          <a:ln w="9525">
            <a:noFill/>
            <a:miter lim="800000"/>
            <a:headEnd/>
            <a:tailEnd/>
          </a:ln>
        </p:spPr>
        <p:txBody>
          <a:bodyPr wrap="square">
            <a:prstTxWarp prst="textNoShape">
              <a:avLst/>
            </a:prstTxWarp>
            <a:spAutoFit/>
          </a:bodyPr>
          <a:lstStyle/>
          <a:p>
            <a:r>
              <a:rPr lang="fr-FR" sz="2000" b="1">
                <a:latin typeface="Tahoma"/>
                <a:ea typeface="Arial" charset="0"/>
                <a:cs typeface="Tahoma"/>
              </a:rPr>
              <a:t>Notion d’atome restera oubliée jusqu’en 1647  : Pierre Gassendi</a:t>
            </a:r>
            <a:r>
              <a:rPr lang="fr-FR" sz="2000" b="1">
                <a:solidFill>
                  <a:srgbClr val="FF0000"/>
                </a:solidFill>
                <a:latin typeface="Tahoma"/>
                <a:ea typeface="Arial" charset="0"/>
                <a:cs typeface="Tahoma"/>
              </a:rPr>
              <a:t>  </a:t>
            </a:r>
          </a:p>
        </p:txBody>
      </p:sp>
      <p:sp>
        <p:nvSpPr>
          <p:cNvPr id="116753" name="Rectangle 16"/>
          <p:cNvSpPr>
            <a:spLocks noChangeArrowheads="1"/>
          </p:cNvSpPr>
          <p:nvPr/>
        </p:nvSpPr>
        <p:spPr bwMode="auto">
          <a:xfrm>
            <a:off x="5364163" y="1916113"/>
            <a:ext cx="2485077" cy="3897312"/>
          </a:xfrm>
          <a:prstGeom prst="rect">
            <a:avLst/>
          </a:prstGeom>
          <a:solidFill>
            <a:schemeClr val="bg1"/>
          </a:solidFill>
          <a:ln w="9525">
            <a:noFill/>
            <a:round/>
            <a:headEnd/>
            <a:tailEnd/>
          </a:ln>
        </p:spPr>
        <p:txBody>
          <a:bodyPr>
            <a:prstTxWarp prst="textNoShape">
              <a:avLst/>
            </a:prstTxWarp>
          </a:bodyPr>
          <a:lstStyle/>
          <a:p>
            <a:endParaRPr lang="fr-FR"/>
          </a:p>
        </p:txBody>
      </p:sp>
      <p:sp>
        <p:nvSpPr>
          <p:cNvPr id="5" name="Slide Number Placeholder 4"/>
          <p:cNvSpPr>
            <a:spLocks noGrp="1"/>
          </p:cNvSpPr>
          <p:nvPr>
            <p:ph type="sldNum" sz="quarter" idx="12"/>
          </p:nvPr>
        </p:nvSpPr>
        <p:spPr/>
        <p:txBody>
          <a:bodyPr/>
          <a:lstStyle/>
          <a:p>
            <a:fld id="{D752DBC4-3753-084B-A85A-391A694AE64B}" type="slidenum">
              <a:rPr lang="en-US" smtClean="0"/>
              <a:pPr/>
              <a:t>60</a:t>
            </a:fld>
            <a:r>
              <a:rPr lang="en-US" smtClean="0"/>
              <a:t>/41</a:t>
            </a:r>
            <a:endParaRPr lang="en-US" dirty="0" smtClean="0"/>
          </a:p>
        </p:txBody>
      </p:sp>
    </p:spTree>
    <p:extLst>
      <p:ext uri="{BB962C8B-B14F-4D97-AF65-F5344CB8AC3E}">
        <p14:creationId xmlns:p14="http://schemas.microsoft.com/office/powerpoint/2010/main" val="362152623"/>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36513" y="51620"/>
            <a:ext cx="9155113" cy="1143000"/>
          </a:xfrm>
        </p:spPr>
        <p:txBody>
          <a:bodyPr>
            <a:normAutofit fontScale="90000"/>
          </a:bodyPr>
          <a:lstStyle/>
          <a:p>
            <a:pPr eaLnBrk="1" hangingPunct="1"/>
            <a:r>
              <a:rPr lang="fr-FR" sz="3600" dirty="0"/>
              <a:t>Lois fondamentales de la physique &lt; 1900   </a:t>
            </a:r>
            <a:endParaRPr lang="en-GB" sz="3600" dirty="0"/>
          </a:p>
        </p:txBody>
      </p:sp>
      <p:sp>
        <p:nvSpPr>
          <p:cNvPr id="119812" name="ZoneTexte 5"/>
          <p:cNvSpPr txBox="1">
            <a:spLocks noChangeArrowheads="1"/>
          </p:cNvSpPr>
          <p:nvPr/>
        </p:nvSpPr>
        <p:spPr bwMode="auto">
          <a:xfrm>
            <a:off x="-36513" y="1125538"/>
            <a:ext cx="9155113" cy="1938337"/>
          </a:xfrm>
          <a:prstGeom prst="rect">
            <a:avLst/>
          </a:prstGeom>
          <a:noFill/>
          <a:ln w="9525">
            <a:noFill/>
            <a:miter lim="800000"/>
            <a:headEnd/>
            <a:tailEnd/>
          </a:ln>
        </p:spPr>
        <p:txBody>
          <a:bodyPr>
            <a:prstTxWarp prst="textNoShape">
              <a:avLst/>
            </a:prstTxWarp>
            <a:spAutoFit/>
          </a:bodyPr>
          <a:lstStyle/>
          <a:p>
            <a:r>
              <a:rPr lang="fr-FR" sz="2000" b="1" dirty="0">
                <a:solidFill>
                  <a:srgbClr val="000090"/>
                </a:solidFill>
                <a:latin typeface="Tahoma"/>
                <a:ea typeface="Arial" charset="0"/>
                <a:cs typeface="Tahoma"/>
              </a:rPr>
              <a:t>Lois de la gravité : Newton (1687)</a:t>
            </a:r>
          </a:p>
          <a:p>
            <a:endParaRPr lang="fr-FR" sz="2000" b="1" dirty="0">
              <a:solidFill>
                <a:srgbClr val="000090"/>
              </a:solidFill>
              <a:latin typeface="Tahoma"/>
              <a:ea typeface="Arial" charset="0"/>
              <a:cs typeface="Tahoma"/>
            </a:endParaRPr>
          </a:p>
          <a:p>
            <a:r>
              <a:rPr lang="fr-FR" sz="2000" b="1" dirty="0">
                <a:solidFill>
                  <a:srgbClr val="000090"/>
                </a:solidFill>
                <a:latin typeface="Tahoma"/>
                <a:ea typeface="Arial" charset="0"/>
                <a:cs typeface="Tahoma"/>
              </a:rPr>
              <a:t>Electromagnétisme de Maxwell (1872)</a:t>
            </a:r>
          </a:p>
          <a:p>
            <a:endParaRPr lang="fr-FR" sz="2000" b="1" dirty="0">
              <a:solidFill>
                <a:srgbClr val="000090"/>
              </a:solidFill>
              <a:latin typeface="Tahoma"/>
              <a:ea typeface="Arial" charset="0"/>
              <a:cs typeface="Tahoma"/>
            </a:endParaRPr>
          </a:p>
          <a:p>
            <a:r>
              <a:rPr lang="fr-FR" sz="2000" b="1" dirty="0">
                <a:solidFill>
                  <a:srgbClr val="000090"/>
                </a:solidFill>
                <a:latin typeface="Tahoma"/>
                <a:ea typeface="Arial" charset="0"/>
                <a:cs typeface="Tahoma"/>
              </a:rPr>
              <a:t>Lois de thermodynamique : Carnot, Kelvin (~1850)  </a:t>
            </a:r>
          </a:p>
          <a:p>
            <a:r>
              <a:rPr lang="fr-FR" sz="2000" b="1" dirty="0">
                <a:solidFill>
                  <a:srgbClr val="000090"/>
                </a:solidFill>
                <a:latin typeface="Tahoma"/>
                <a:cs typeface="Tahoma"/>
              </a:rPr>
              <a:t> </a:t>
            </a:r>
          </a:p>
        </p:txBody>
      </p:sp>
      <p:pic>
        <p:nvPicPr>
          <p:cNvPr id="119813" name="Picture 2"/>
          <p:cNvPicPr>
            <a:picLocks noChangeAspect="1" noChangeArrowheads="1"/>
          </p:cNvPicPr>
          <p:nvPr/>
        </p:nvPicPr>
        <p:blipFill>
          <a:blip r:embed="rId3"/>
          <a:srcRect/>
          <a:stretch>
            <a:fillRect/>
          </a:stretch>
        </p:blipFill>
        <p:spPr bwMode="auto">
          <a:xfrm>
            <a:off x="179388" y="2708275"/>
            <a:ext cx="8640762" cy="2727325"/>
          </a:xfrm>
          <a:prstGeom prst="rect">
            <a:avLst/>
          </a:prstGeom>
          <a:noFill/>
          <a:ln w="9525">
            <a:noFill/>
            <a:miter lim="800000"/>
            <a:headEnd/>
            <a:tailEnd/>
          </a:ln>
        </p:spPr>
      </p:pic>
      <p:sp>
        <p:nvSpPr>
          <p:cNvPr id="119815" name="ZoneTexte 5"/>
          <p:cNvSpPr txBox="1">
            <a:spLocks noChangeArrowheads="1"/>
          </p:cNvSpPr>
          <p:nvPr/>
        </p:nvSpPr>
        <p:spPr bwMode="auto">
          <a:xfrm>
            <a:off x="96838" y="5451475"/>
            <a:ext cx="8867775" cy="708025"/>
          </a:xfrm>
          <a:prstGeom prst="rect">
            <a:avLst/>
          </a:prstGeom>
          <a:solidFill>
            <a:srgbClr val="FFFFFF"/>
          </a:solidFill>
          <a:ln w="9525">
            <a:noFill/>
            <a:miter lim="800000"/>
            <a:headEnd/>
            <a:tailEnd/>
          </a:ln>
        </p:spPr>
        <p:txBody>
          <a:bodyPr>
            <a:prstTxWarp prst="textNoShape">
              <a:avLst/>
            </a:prstTxWarp>
            <a:spAutoFit/>
          </a:bodyPr>
          <a:lstStyle/>
          <a:p>
            <a:r>
              <a:rPr lang="fr-FR" sz="2000" b="1" dirty="0">
                <a:solidFill>
                  <a:srgbClr val="FF0000"/>
                </a:solidFill>
                <a:latin typeface="Tahoma"/>
                <a:ea typeface="Arial" charset="0"/>
                <a:cs typeface="Tahoma"/>
              </a:rPr>
              <a:t>Michelson </a:t>
            </a:r>
            <a:r>
              <a:rPr lang="fr-FR" sz="2000" b="1" dirty="0" err="1">
                <a:solidFill>
                  <a:srgbClr val="FF0000"/>
                </a:solidFill>
                <a:latin typeface="Tahoma"/>
                <a:ea typeface="Arial" charset="0"/>
                <a:cs typeface="Tahoma"/>
                <a:sym typeface="Wingdings" charset="2"/>
              </a:rPr>
              <a:t></a:t>
            </a:r>
            <a:r>
              <a:rPr lang="fr-FR" sz="2000" b="1" dirty="0">
                <a:solidFill>
                  <a:srgbClr val="FF0000"/>
                </a:solidFill>
                <a:latin typeface="Tahoma"/>
                <a:ea typeface="Arial" charset="0"/>
                <a:cs typeface="Tahoma"/>
                <a:sym typeface="Wingdings" charset="2"/>
              </a:rPr>
              <a:t> théorie de la relativité restreinte Einstein (1905) </a:t>
            </a:r>
            <a:endParaRPr lang="fr-FR" sz="2000" b="1" dirty="0">
              <a:solidFill>
                <a:srgbClr val="FF0000"/>
              </a:solidFill>
              <a:latin typeface="Tahoma"/>
              <a:ea typeface="Arial" charset="0"/>
              <a:cs typeface="Tahoma"/>
            </a:endParaRPr>
          </a:p>
          <a:p>
            <a:r>
              <a:rPr lang="fr-FR" sz="2000" b="1" dirty="0">
                <a:solidFill>
                  <a:srgbClr val="FF0000"/>
                </a:solidFill>
                <a:latin typeface="Tahoma"/>
                <a:ea typeface="Arial" charset="0"/>
                <a:cs typeface="Tahoma"/>
              </a:rPr>
              <a:t>Corps noir </a:t>
            </a:r>
            <a:r>
              <a:rPr lang="fr-FR" sz="2000" b="1" dirty="0" err="1">
                <a:solidFill>
                  <a:srgbClr val="FF0000"/>
                </a:solidFill>
                <a:latin typeface="Tahoma"/>
                <a:ea typeface="Arial" charset="0"/>
                <a:cs typeface="Tahoma"/>
                <a:sym typeface="Wingdings" charset="2"/>
              </a:rPr>
              <a:t></a:t>
            </a:r>
            <a:r>
              <a:rPr lang="fr-FR" sz="2000" b="1" dirty="0">
                <a:solidFill>
                  <a:srgbClr val="FF0000"/>
                </a:solidFill>
                <a:latin typeface="Tahoma"/>
                <a:ea typeface="Arial" charset="0"/>
                <a:cs typeface="Tahoma"/>
                <a:sym typeface="Wingdings" charset="2"/>
              </a:rPr>
              <a:t> Mécanique quantique  Planck (1900) </a:t>
            </a:r>
            <a:r>
              <a:rPr lang="fr-FR" sz="2000" b="1" dirty="0">
                <a:solidFill>
                  <a:srgbClr val="FF0000"/>
                </a:solidFill>
                <a:latin typeface="Tahoma"/>
                <a:cs typeface="Tahoma"/>
              </a:rPr>
              <a:t> </a:t>
            </a:r>
          </a:p>
        </p:txBody>
      </p:sp>
      <p:sp>
        <p:nvSpPr>
          <p:cNvPr id="4" name="Slide Number Placeholder 3"/>
          <p:cNvSpPr>
            <a:spLocks noGrp="1"/>
          </p:cNvSpPr>
          <p:nvPr>
            <p:ph type="sldNum" sz="quarter" idx="12"/>
          </p:nvPr>
        </p:nvSpPr>
        <p:spPr/>
        <p:txBody>
          <a:bodyPr/>
          <a:lstStyle/>
          <a:p>
            <a:fld id="{D752DBC4-3753-084B-A85A-391A694AE64B}" type="slidenum">
              <a:rPr lang="en-US" smtClean="0"/>
              <a:pPr/>
              <a:t>61</a:t>
            </a:fld>
            <a:r>
              <a:rPr lang="en-US" smtClean="0"/>
              <a:t>/41</a:t>
            </a:r>
            <a:endParaRPr lang="en-US" dirty="0" smtClean="0"/>
          </a:p>
        </p:txBody>
      </p:sp>
    </p:spTree>
    <p:extLst>
      <p:ext uri="{BB962C8B-B14F-4D97-AF65-F5344CB8AC3E}">
        <p14:creationId xmlns:p14="http://schemas.microsoft.com/office/powerpoint/2010/main" val="648374216"/>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noAutofit/>
          </a:bodyPr>
          <a:lstStyle/>
          <a:p>
            <a:pPr eaLnBrk="1" hangingPunct="1"/>
            <a:r>
              <a:rPr lang="fr-FR" sz="3600" dirty="0"/>
              <a:t>Très vite trop de nouvelles particules ! </a:t>
            </a:r>
            <a:endParaRPr lang="en-GB" sz="3600" dirty="0"/>
          </a:p>
        </p:txBody>
      </p:sp>
      <p:sp>
        <p:nvSpPr>
          <p:cNvPr id="121860" name="Text Box 3"/>
          <p:cNvSpPr txBox="1">
            <a:spLocks noChangeArrowheads="1"/>
          </p:cNvSpPr>
          <p:nvPr/>
        </p:nvSpPr>
        <p:spPr bwMode="auto">
          <a:xfrm>
            <a:off x="517525" y="1489075"/>
            <a:ext cx="8093075" cy="457200"/>
          </a:xfrm>
          <a:prstGeom prst="rect">
            <a:avLst/>
          </a:prstGeom>
          <a:noFill/>
          <a:ln w="9525">
            <a:noFill/>
            <a:miter lim="800000"/>
            <a:headEnd/>
            <a:tailEnd/>
          </a:ln>
        </p:spPr>
        <p:txBody>
          <a:bodyPr>
            <a:prstTxWarp prst="textNoShape">
              <a:avLst/>
            </a:prstTxWarp>
            <a:spAutoFit/>
          </a:bodyPr>
          <a:lstStyle/>
          <a:p>
            <a:endParaRPr lang="fr-FR" sz="2400" b="0">
              <a:latin typeface="Times New Roman" charset="0"/>
            </a:endParaRPr>
          </a:p>
        </p:txBody>
      </p:sp>
      <p:pic>
        <p:nvPicPr>
          <p:cNvPr id="121861" name="Picture 4" descr="0060"/>
          <p:cNvPicPr>
            <a:picLocks noChangeAspect="1" noChangeArrowheads="1"/>
          </p:cNvPicPr>
          <p:nvPr/>
        </p:nvPicPr>
        <p:blipFill>
          <a:blip r:embed="rId3"/>
          <a:srcRect/>
          <a:stretch>
            <a:fillRect/>
          </a:stretch>
        </p:blipFill>
        <p:spPr bwMode="auto">
          <a:xfrm>
            <a:off x="3563938" y="1125538"/>
            <a:ext cx="5473700" cy="3390900"/>
          </a:xfrm>
          <a:prstGeom prst="rect">
            <a:avLst/>
          </a:prstGeom>
          <a:noFill/>
          <a:ln w="9525">
            <a:noFill/>
            <a:miter lim="800000"/>
            <a:headEnd/>
            <a:tailEnd/>
          </a:ln>
        </p:spPr>
      </p:pic>
      <p:pic>
        <p:nvPicPr>
          <p:cNvPr id="121862" name="Picture 5" descr="atmos"/>
          <p:cNvPicPr>
            <a:picLocks noChangeAspect="1" noChangeArrowheads="1"/>
          </p:cNvPicPr>
          <p:nvPr/>
        </p:nvPicPr>
        <p:blipFill>
          <a:blip r:embed="rId4"/>
          <a:srcRect/>
          <a:stretch>
            <a:fillRect/>
          </a:stretch>
        </p:blipFill>
        <p:spPr bwMode="auto">
          <a:xfrm>
            <a:off x="34925" y="765175"/>
            <a:ext cx="2974975" cy="3776663"/>
          </a:xfrm>
          <a:prstGeom prst="rect">
            <a:avLst/>
          </a:prstGeom>
          <a:noFill/>
          <a:ln w="9525">
            <a:noFill/>
            <a:miter lim="800000"/>
            <a:headEnd/>
            <a:tailEnd/>
          </a:ln>
        </p:spPr>
      </p:pic>
      <p:sp>
        <p:nvSpPr>
          <p:cNvPr id="121863" name="Line 6"/>
          <p:cNvSpPr>
            <a:spLocks noChangeShapeType="1"/>
          </p:cNvSpPr>
          <p:nvPr/>
        </p:nvSpPr>
        <p:spPr bwMode="auto">
          <a:xfrm flipH="1">
            <a:off x="2771775" y="2636838"/>
            <a:ext cx="2160588" cy="0"/>
          </a:xfrm>
          <a:prstGeom prst="line">
            <a:avLst/>
          </a:prstGeom>
          <a:noFill/>
          <a:ln w="25400">
            <a:solidFill>
              <a:schemeClr val="tx1"/>
            </a:solidFill>
            <a:round/>
            <a:headEnd/>
            <a:tailEnd type="triangle" w="med" len="med"/>
          </a:ln>
        </p:spPr>
        <p:txBody>
          <a:bodyPr>
            <a:prstTxWarp prst="textNoShape">
              <a:avLst/>
            </a:prstTxWarp>
          </a:bodyPr>
          <a:lstStyle/>
          <a:p>
            <a:endParaRPr lang="en-GB"/>
          </a:p>
        </p:txBody>
      </p:sp>
      <p:sp>
        <p:nvSpPr>
          <p:cNvPr id="121864" name="Text Box 8"/>
          <p:cNvSpPr txBox="1">
            <a:spLocks noChangeArrowheads="1"/>
          </p:cNvSpPr>
          <p:nvPr/>
        </p:nvSpPr>
        <p:spPr bwMode="auto">
          <a:xfrm>
            <a:off x="-1" y="5098835"/>
            <a:ext cx="9144001" cy="1754327"/>
          </a:xfrm>
          <a:prstGeom prst="rect">
            <a:avLst/>
          </a:prstGeom>
          <a:noFill/>
          <a:ln w="9525">
            <a:noFill/>
            <a:miter lim="800000"/>
            <a:headEnd/>
            <a:tailEnd/>
          </a:ln>
        </p:spPr>
        <p:txBody>
          <a:bodyPr wrap="square">
            <a:prstTxWarp prst="textNoShape">
              <a:avLst/>
            </a:prstTxWarp>
            <a:spAutoFit/>
          </a:bodyPr>
          <a:lstStyle/>
          <a:p>
            <a:r>
              <a:rPr lang="fr-FR" sz="1800" b="1" dirty="0">
                <a:solidFill>
                  <a:srgbClr val="000090"/>
                </a:solidFill>
                <a:latin typeface="Tahoma"/>
                <a:cs typeface="Tahoma"/>
              </a:rPr>
              <a:t>Avec l’arrivée des accélérateurs (</a:t>
            </a:r>
            <a:r>
              <a:rPr lang="fr-FR" sz="1800" b="1" dirty="0" smtClean="0">
                <a:solidFill>
                  <a:srgbClr val="000090"/>
                </a:solidFill>
                <a:latin typeface="Tahoma"/>
                <a:cs typeface="Tahoma"/>
              </a:rPr>
              <a:t>années </a:t>
            </a:r>
            <a:r>
              <a:rPr lang="fr-FR" sz="1800" b="1" dirty="0">
                <a:solidFill>
                  <a:srgbClr val="000090"/>
                </a:solidFill>
                <a:latin typeface="Tahoma"/>
                <a:cs typeface="Tahoma"/>
              </a:rPr>
              <a:t>~1950)  on trouve beaucoup (trop) de</a:t>
            </a:r>
            <a:r>
              <a:rPr lang="fr-FR" sz="1800" b="1" dirty="0" smtClean="0">
                <a:solidFill>
                  <a:srgbClr val="000090"/>
                </a:solidFill>
                <a:latin typeface="Tahoma"/>
                <a:cs typeface="Tahoma"/>
              </a:rPr>
              <a:t> nouvelles </a:t>
            </a:r>
            <a:r>
              <a:rPr lang="fr-FR" sz="1800" b="1" dirty="0">
                <a:solidFill>
                  <a:srgbClr val="000090"/>
                </a:solidFill>
                <a:latin typeface="Tahoma"/>
                <a:cs typeface="Tahoma"/>
              </a:rPr>
              <a:t>particules . On est revenu </a:t>
            </a:r>
            <a:r>
              <a:rPr lang="fr-FR" sz="1800" b="1" dirty="0" smtClean="0">
                <a:solidFill>
                  <a:srgbClr val="000090"/>
                </a:solidFill>
                <a:latin typeface="Tahoma"/>
                <a:cs typeface="Tahoma"/>
              </a:rPr>
              <a:t>à </a:t>
            </a:r>
            <a:r>
              <a:rPr lang="fr-FR" sz="1800" b="1" dirty="0" err="1" smtClean="0">
                <a:solidFill>
                  <a:srgbClr val="000090"/>
                </a:solidFill>
                <a:latin typeface="Tahoma"/>
                <a:cs typeface="Tahoma"/>
              </a:rPr>
              <a:t>Mendeléev</a:t>
            </a:r>
            <a:r>
              <a:rPr lang="fr-FR" sz="1800" b="1" dirty="0" smtClean="0">
                <a:solidFill>
                  <a:srgbClr val="000090"/>
                </a:solidFill>
                <a:latin typeface="Tahoma"/>
                <a:cs typeface="Tahoma"/>
              </a:rPr>
              <a:t>. </a:t>
            </a:r>
            <a:endParaRPr lang="fr-FR" sz="1800" b="1" dirty="0">
              <a:solidFill>
                <a:srgbClr val="000090"/>
              </a:solidFill>
              <a:latin typeface="Tahoma"/>
              <a:cs typeface="Tahoma"/>
            </a:endParaRPr>
          </a:p>
          <a:p>
            <a:r>
              <a:rPr lang="fr-FR" sz="1800" b="1" dirty="0">
                <a:solidFill>
                  <a:srgbClr val="000090"/>
                </a:solidFill>
                <a:latin typeface="Tahoma"/>
                <a:cs typeface="Tahoma"/>
              </a:rPr>
              <a:t>La nature</a:t>
            </a:r>
            <a:r>
              <a:rPr lang="fr-FR" sz="1800" b="1" dirty="0" smtClean="0">
                <a:solidFill>
                  <a:srgbClr val="000090"/>
                </a:solidFill>
                <a:latin typeface="Tahoma"/>
                <a:cs typeface="Tahoma"/>
              </a:rPr>
              <a:t> ne </a:t>
            </a:r>
            <a:r>
              <a:rPr lang="fr-FR" sz="1800" b="1" dirty="0">
                <a:solidFill>
                  <a:srgbClr val="000090"/>
                </a:solidFill>
                <a:latin typeface="Tahoma"/>
                <a:cs typeface="Tahoma"/>
              </a:rPr>
              <a:t>peut </a:t>
            </a:r>
            <a:r>
              <a:rPr lang="fr-FR" sz="1800" b="1" dirty="0" smtClean="0">
                <a:solidFill>
                  <a:srgbClr val="000090"/>
                </a:solidFill>
                <a:latin typeface="Tahoma"/>
                <a:cs typeface="Tahoma"/>
              </a:rPr>
              <a:t>être que </a:t>
            </a:r>
            <a:r>
              <a:rPr lang="fr-FR" sz="1800" b="1" dirty="0">
                <a:solidFill>
                  <a:srgbClr val="000090"/>
                </a:solidFill>
                <a:latin typeface="Tahoma"/>
                <a:cs typeface="Tahoma"/>
              </a:rPr>
              <a:t>compliquée avec autant de particules </a:t>
            </a:r>
            <a:r>
              <a:rPr lang="fr-FR" sz="1800" b="1" dirty="0" smtClean="0">
                <a:solidFill>
                  <a:srgbClr val="000090"/>
                </a:solidFill>
                <a:latin typeface="Tahoma"/>
                <a:cs typeface="Tahoma"/>
              </a:rPr>
              <a:t>élémentaires.</a:t>
            </a:r>
            <a:r>
              <a:rPr lang="fr-FR" sz="1800" b="1" dirty="0" smtClean="0">
                <a:latin typeface="Tahoma"/>
                <a:cs typeface="Tahoma"/>
              </a:rPr>
              <a:t> </a:t>
            </a:r>
            <a:endParaRPr lang="fr-FR" sz="1800" b="1" dirty="0">
              <a:latin typeface="Tahoma"/>
              <a:cs typeface="Tahoma"/>
            </a:endParaRPr>
          </a:p>
          <a:p>
            <a:r>
              <a:rPr lang="fr-FR" sz="1800" b="1" dirty="0">
                <a:latin typeface="Tahoma"/>
                <a:cs typeface="Tahoma"/>
              </a:rPr>
              <a:t> </a:t>
            </a:r>
            <a:r>
              <a:rPr lang="fr-FR" sz="1800" b="1" dirty="0">
                <a:solidFill>
                  <a:srgbClr val="FF0000"/>
                </a:solidFill>
                <a:latin typeface="Tahoma"/>
                <a:cs typeface="Tahoma"/>
              </a:rPr>
              <a:t>Il doit y avoir des symétries</a:t>
            </a:r>
            <a:r>
              <a:rPr lang="fr-FR" sz="1800" b="1" dirty="0" smtClean="0">
                <a:solidFill>
                  <a:srgbClr val="FF0000"/>
                </a:solidFill>
                <a:latin typeface="Tahoma"/>
                <a:cs typeface="Tahoma"/>
              </a:rPr>
              <a:t>/propriétés </a:t>
            </a:r>
            <a:r>
              <a:rPr lang="fr-FR" sz="1800" b="1" dirty="0">
                <a:solidFill>
                  <a:srgbClr val="FF0000"/>
                </a:solidFill>
                <a:latin typeface="Tahoma"/>
                <a:cs typeface="Tahoma"/>
              </a:rPr>
              <a:t>permettant de décrire ensemble </a:t>
            </a:r>
          </a:p>
          <a:p>
            <a:r>
              <a:rPr lang="fr-FR" sz="1800" b="1" dirty="0">
                <a:solidFill>
                  <a:srgbClr val="FF0000"/>
                </a:solidFill>
                <a:latin typeface="Tahoma"/>
                <a:cs typeface="Tahoma"/>
              </a:rPr>
              <a:t>ces particules</a:t>
            </a:r>
            <a:r>
              <a:rPr lang="fr-FR" sz="1800" b="1" dirty="0" smtClean="0">
                <a:solidFill>
                  <a:srgbClr val="FF0000"/>
                </a:solidFill>
                <a:latin typeface="Tahoma"/>
                <a:cs typeface="Tahoma"/>
              </a:rPr>
              <a:t> ou </a:t>
            </a:r>
            <a:r>
              <a:rPr lang="fr-FR" sz="1800" b="1" dirty="0">
                <a:solidFill>
                  <a:srgbClr val="FF0000"/>
                </a:solidFill>
                <a:latin typeface="Tahoma"/>
                <a:cs typeface="Tahoma"/>
              </a:rPr>
              <a:t>une sous </a:t>
            </a:r>
            <a:r>
              <a:rPr lang="fr-FR" sz="1800" b="1" dirty="0" smtClean="0">
                <a:solidFill>
                  <a:srgbClr val="FF0000"/>
                </a:solidFill>
                <a:latin typeface="Tahoma"/>
                <a:cs typeface="Tahoma"/>
              </a:rPr>
              <a:t>structure? </a:t>
            </a:r>
            <a:r>
              <a:rPr lang="fr-FR" sz="1800" b="1" dirty="0">
                <a:solidFill>
                  <a:srgbClr val="FF0000"/>
                </a:solidFill>
                <a:latin typeface="Tahoma"/>
                <a:cs typeface="Tahoma"/>
              </a:rPr>
              <a:t>(modèle des quarks fin des ~1960) </a:t>
            </a:r>
            <a:r>
              <a:rPr lang="fr-FR" sz="1800" b="1" dirty="0">
                <a:latin typeface="Tahoma"/>
                <a:cs typeface="Tahoma"/>
              </a:rPr>
              <a:t> </a:t>
            </a:r>
            <a:endParaRPr lang="fr-FR" sz="2400" b="1" dirty="0">
              <a:latin typeface="Tahoma"/>
              <a:cs typeface="Tahoma"/>
            </a:endParaRPr>
          </a:p>
        </p:txBody>
      </p:sp>
      <p:sp>
        <p:nvSpPr>
          <p:cNvPr id="121865" name="Line 9"/>
          <p:cNvSpPr>
            <a:spLocks noChangeShapeType="1"/>
          </p:cNvSpPr>
          <p:nvPr/>
        </p:nvSpPr>
        <p:spPr bwMode="auto">
          <a:xfrm flipV="1">
            <a:off x="4140200" y="4221163"/>
            <a:ext cx="0" cy="503237"/>
          </a:xfrm>
          <a:prstGeom prst="line">
            <a:avLst/>
          </a:prstGeom>
          <a:noFill/>
          <a:ln w="25400">
            <a:solidFill>
              <a:schemeClr val="tx1"/>
            </a:solidFill>
            <a:round/>
            <a:headEnd/>
            <a:tailEnd type="triangle" w="med" len="med"/>
          </a:ln>
        </p:spPr>
        <p:txBody>
          <a:bodyPr>
            <a:prstTxWarp prst="textNoShape">
              <a:avLst/>
            </a:prstTxWarp>
          </a:bodyPr>
          <a:lstStyle/>
          <a:p>
            <a:endParaRPr lang="en-GB"/>
          </a:p>
        </p:txBody>
      </p:sp>
      <p:pic>
        <p:nvPicPr>
          <p:cNvPr id="121866" name="Image 10" descr="ACO.jpg"/>
          <p:cNvPicPr>
            <a:picLocks noChangeAspect="1"/>
          </p:cNvPicPr>
          <p:nvPr/>
        </p:nvPicPr>
        <p:blipFill>
          <a:blip r:embed="rId5"/>
          <a:srcRect/>
          <a:stretch>
            <a:fillRect/>
          </a:stretch>
        </p:blipFill>
        <p:spPr bwMode="auto">
          <a:xfrm>
            <a:off x="6503988" y="2997200"/>
            <a:ext cx="2460625" cy="184467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752DBC4-3753-084B-A85A-391A694AE64B}" type="slidenum">
              <a:rPr lang="en-US" smtClean="0"/>
              <a:pPr/>
              <a:t>62</a:t>
            </a:fld>
            <a:r>
              <a:rPr lang="en-US" smtClean="0"/>
              <a:t>/41</a:t>
            </a:r>
            <a:endParaRPr lang="en-US" dirty="0" smtClean="0"/>
          </a:p>
        </p:txBody>
      </p:sp>
    </p:spTree>
    <p:extLst>
      <p:ext uri="{BB962C8B-B14F-4D97-AF65-F5344CB8AC3E}">
        <p14:creationId xmlns:p14="http://schemas.microsoft.com/office/powerpoint/2010/main" val="1845328980"/>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457200" y="9976"/>
            <a:ext cx="8229600" cy="1143000"/>
          </a:xfrm>
        </p:spPr>
        <p:txBody>
          <a:bodyPr>
            <a:noAutofit/>
          </a:bodyPr>
          <a:lstStyle/>
          <a:p>
            <a:pPr eaLnBrk="1" hangingPunct="1"/>
            <a:r>
              <a:rPr lang="fr-FR" sz="3600" dirty="0">
                <a:ea typeface="Arial" charset="0"/>
              </a:rPr>
              <a:t>Constituants élémentaires : préhistoire  </a:t>
            </a:r>
            <a:endParaRPr lang="en-GB" sz="3600" dirty="0">
              <a:ea typeface="Arial" charset="0"/>
            </a:endParaRPr>
          </a:p>
        </p:txBody>
      </p:sp>
      <p:pic>
        <p:nvPicPr>
          <p:cNvPr id="116740" name="Picture 6" descr="briques"/>
          <p:cNvPicPr>
            <a:picLocks noChangeAspect="1" noChangeArrowheads="1"/>
          </p:cNvPicPr>
          <p:nvPr/>
        </p:nvPicPr>
        <p:blipFill>
          <a:blip r:embed="rId3"/>
          <a:srcRect l="1912"/>
          <a:stretch>
            <a:fillRect/>
          </a:stretch>
        </p:blipFill>
        <p:spPr bwMode="auto">
          <a:xfrm>
            <a:off x="1979613" y="1827213"/>
            <a:ext cx="6048375" cy="4338637"/>
          </a:xfrm>
          <a:prstGeom prst="rect">
            <a:avLst/>
          </a:prstGeom>
          <a:noFill/>
          <a:ln w="9525">
            <a:noFill/>
            <a:miter lim="800000"/>
            <a:headEnd/>
            <a:tailEnd/>
          </a:ln>
        </p:spPr>
      </p:pic>
      <p:sp>
        <p:nvSpPr>
          <p:cNvPr id="116741" name="Text Box 7"/>
          <p:cNvSpPr txBox="1">
            <a:spLocks noChangeArrowheads="1"/>
          </p:cNvSpPr>
          <p:nvPr/>
        </p:nvSpPr>
        <p:spPr bwMode="auto">
          <a:xfrm>
            <a:off x="2339975" y="4797425"/>
            <a:ext cx="647700" cy="1016000"/>
          </a:xfrm>
          <a:prstGeom prst="rect">
            <a:avLst/>
          </a:prstGeom>
          <a:solidFill>
            <a:schemeClr val="bg1"/>
          </a:solidFill>
          <a:ln w="9525">
            <a:noFill/>
            <a:miter lim="800000"/>
            <a:headEnd/>
            <a:tailEnd/>
          </a:ln>
        </p:spPr>
        <p:txBody>
          <a:bodyPr>
            <a:prstTxWarp prst="textNoShape">
              <a:avLst/>
            </a:prstTxWarp>
            <a:spAutoFit/>
          </a:bodyPr>
          <a:lstStyle/>
          <a:p>
            <a:r>
              <a:rPr lang="fr-FR" sz="1200"/>
              <a:t>Terre</a:t>
            </a:r>
          </a:p>
          <a:p>
            <a:r>
              <a:rPr lang="fr-FR" sz="1200"/>
              <a:t>Air</a:t>
            </a:r>
          </a:p>
          <a:p>
            <a:r>
              <a:rPr lang="fr-FR" sz="1200"/>
              <a:t>Feu</a:t>
            </a:r>
          </a:p>
          <a:p>
            <a:r>
              <a:rPr lang="fr-FR" sz="1200"/>
              <a:t>Eau</a:t>
            </a:r>
          </a:p>
          <a:p>
            <a:endParaRPr lang="fr-FR" sz="1200"/>
          </a:p>
        </p:txBody>
      </p:sp>
      <p:sp>
        <p:nvSpPr>
          <p:cNvPr id="116742" name="Text Box 8"/>
          <p:cNvSpPr txBox="1">
            <a:spLocks noChangeArrowheads="1"/>
          </p:cNvSpPr>
          <p:nvPr/>
        </p:nvSpPr>
        <p:spPr bwMode="auto">
          <a:xfrm>
            <a:off x="2947988" y="3586163"/>
            <a:ext cx="1119187" cy="274637"/>
          </a:xfrm>
          <a:prstGeom prst="rect">
            <a:avLst/>
          </a:prstGeom>
          <a:solidFill>
            <a:schemeClr val="bg1"/>
          </a:solidFill>
          <a:ln w="9525">
            <a:noFill/>
            <a:miter lim="800000"/>
            <a:headEnd/>
            <a:tailEnd/>
          </a:ln>
        </p:spPr>
        <p:txBody>
          <a:bodyPr wrap="none">
            <a:prstTxWarp prst="textNoShape">
              <a:avLst/>
            </a:prstTxWarp>
            <a:spAutoFit/>
          </a:bodyPr>
          <a:lstStyle/>
          <a:p>
            <a:r>
              <a:rPr lang="fr-FR" sz="1200"/>
              <a:t>Soufre, Sel </a:t>
            </a:r>
          </a:p>
        </p:txBody>
      </p:sp>
      <p:sp>
        <p:nvSpPr>
          <p:cNvPr id="116743" name="Text Box 9"/>
          <p:cNvSpPr txBox="1">
            <a:spLocks noChangeArrowheads="1"/>
          </p:cNvSpPr>
          <p:nvPr/>
        </p:nvSpPr>
        <p:spPr bwMode="auto">
          <a:xfrm>
            <a:off x="3130550" y="4090988"/>
            <a:ext cx="793750" cy="274637"/>
          </a:xfrm>
          <a:prstGeom prst="rect">
            <a:avLst/>
          </a:prstGeom>
          <a:solidFill>
            <a:schemeClr val="bg1"/>
          </a:solidFill>
          <a:ln w="9525">
            <a:noFill/>
            <a:miter lim="800000"/>
            <a:headEnd/>
            <a:tailEnd/>
          </a:ln>
        </p:spPr>
        <p:txBody>
          <a:bodyPr wrap="none">
            <a:prstTxWarp prst="textNoShape">
              <a:avLst/>
            </a:prstTxWarp>
            <a:spAutoFit/>
          </a:bodyPr>
          <a:lstStyle/>
          <a:p>
            <a:r>
              <a:rPr lang="fr-FR" sz="1200"/>
              <a:t>Mercure</a:t>
            </a:r>
          </a:p>
        </p:txBody>
      </p:sp>
      <p:sp>
        <p:nvSpPr>
          <p:cNvPr id="116744" name="Text Box 10"/>
          <p:cNvSpPr txBox="1">
            <a:spLocks noChangeArrowheads="1"/>
          </p:cNvSpPr>
          <p:nvPr/>
        </p:nvSpPr>
        <p:spPr bwMode="auto">
          <a:xfrm>
            <a:off x="3957638" y="1916113"/>
            <a:ext cx="974725" cy="639762"/>
          </a:xfrm>
          <a:prstGeom prst="rect">
            <a:avLst/>
          </a:prstGeom>
          <a:solidFill>
            <a:schemeClr val="bg1"/>
          </a:solidFill>
          <a:ln w="9525">
            <a:noFill/>
            <a:miter lim="800000"/>
            <a:headEnd/>
            <a:tailEnd/>
          </a:ln>
        </p:spPr>
        <p:txBody>
          <a:bodyPr wrap="none">
            <a:prstTxWarp prst="textNoShape">
              <a:avLst/>
            </a:prstTxWarp>
            <a:spAutoFit/>
          </a:bodyPr>
          <a:lstStyle/>
          <a:p>
            <a:r>
              <a:rPr lang="fr-FR" sz="1200"/>
              <a:t>Table des </a:t>
            </a:r>
          </a:p>
          <a:p>
            <a:r>
              <a:rPr lang="fr-FR" sz="1200"/>
              <a:t>éléments </a:t>
            </a:r>
          </a:p>
          <a:p>
            <a:r>
              <a:rPr lang="fr-FR" sz="1200"/>
              <a:t>chimiques </a:t>
            </a:r>
          </a:p>
        </p:txBody>
      </p:sp>
      <p:sp>
        <p:nvSpPr>
          <p:cNvPr id="116745" name="Text Box 13"/>
          <p:cNvSpPr txBox="1">
            <a:spLocks noChangeArrowheads="1"/>
          </p:cNvSpPr>
          <p:nvPr/>
        </p:nvSpPr>
        <p:spPr bwMode="auto">
          <a:xfrm>
            <a:off x="4716463" y="5314950"/>
            <a:ext cx="1079500" cy="461963"/>
          </a:xfrm>
          <a:prstGeom prst="rect">
            <a:avLst/>
          </a:prstGeom>
          <a:solidFill>
            <a:schemeClr val="bg1"/>
          </a:solidFill>
          <a:ln w="9525">
            <a:noFill/>
            <a:miter lim="800000"/>
            <a:headEnd/>
            <a:tailEnd/>
          </a:ln>
        </p:spPr>
        <p:txBody>
          <a:bodyPr>
            <a:prstTxWarp prst="textNoShape">
              <a:avLst/>
            </a:prstTxWarp>
            <a:spAutoFit/>
          </a:bodyPr>
          <a:lstStyle/>
          <a:p>
            <a:r>
              <a:rPr lang="fr-FR" sz="1200"/>
              <a:t>Électron</a:t>
            </a:r>
          </a:p>
          <a:p>
            <a:r>
              <a:rPr lang="fr-FR" sz="1200"/>
              <a:t>Proton</a:t>
            </a:r>
          </a:p>
        </p:txBody>
      </p:sp>
      <p:sp>
        <p:nvSpPr>
          <p:cNvPr id="116746" name="Text Box 14"/>
          <p:cNvSpPr txBox="1">
            <a:spLocks noChangeArrowheads="1"/>
          </p:cNvSpPr>
          <p:nvPr/>
        </p:nvSpPr>
        <p:spPr bwMode="auto">
          <a:xfrm>
            <a:off x="5508625" y="2205038"/>
            <a:ext cx="1223963" cy="457200"/>
          </a:xfrm>
          <a:prstGeom prst="rect">
            <a:avLst/>
          </a:prstGeom>
          <a:solidFill>
            <a:schemeClr val="bg1"/>
          </a:solidFill>
          <a:ln w="9525">
            <a:noFill/>
            <a:miter lim="800000"/>
            <a:headEnd/>
            <a:tailEnd/>
          </a:ln>
        </p:spPr>
        <p:txBody>
          <a:bodyPr>
            <a:prstTxWarp prst="textNoShape">
              <a:avLst/>
            </a:prstTxWarp>
            <a:spAutoFit/>
          </a:bodyPr>
          <a:lstStyle/>
          <a:p>
            <a:r>
              <a:rPr lang="fr-FR" sz="1200"/>
              <a:t>Particules subatomiques</a:t>
            </a:r>
          </a:p>
        </p:txBody>
      </p:sp>
      <p:sp>
        <p:nvSpPr>
          <p:cNvPr id="116747" name="Text Box 15"/>
          <p:cNvSpPr txBox="1">
            <a:spLocks noChangeArrowheads="1"/>
          </p:cNvSpPr>
          <p:nvPr/>
        </p:nvSpPr>
        <p:spPr bwMode="auto">
          <a:xfrm>
            <a:off x="6011863" y="4484688"/>
            <a:ext cx="936625" cy="457200"/>
          </a:xfrm>
          <a:prstGeom prst="rect">
            <a:avLst/>
          </a:prstGeom>
          <a:solidFill>
            <a:schemeClr val="bg1"/>
          </a:solidFill>
          <a:ln w="9525">
            <a:noFill/>
            <a:miter lim="800000"/>
            <a:headEnd/>
            <a:tailEnd/>
          </a:ln>
        </p:spPr>
        <p:txBody>
          <a:bodyPr>
            <a:prstTxWarp prst="textNoShape">
              <a:avLst/>
            </a:prstTxWarp>
            <a:spAutoFit/>
          </a:bodyPr>
          <a:lstStyle/>
          <a:p>
            <a:r>
              <a:rPr lang="fr-FR" sz="1200"/>
              <a:t>Quarks</a:t>
            </a:r>
          </a:p>
          <a:p>
            <a:r>
              <a:rPr lang="fr-FR" sz="1200"/>
              <a:t>Leptons</a:t>
            </a:r>
          </a:p>
        </p:txBody>
      </p:sp>
      <p:sp>
        <p:nvSpPr>
          <p:cNvPr id="116748" name="Text Box 17"/>
          <p:cNvSpPr txBox="1">
            <a:spLocks noChangeArrowheads="1"/>
          </p:cNvSpPr>
          <p:nvPr/>
        </p:nvSpPr>
        <p:spPr bwMode="auto">
          <a:xfrm>
            <a:off x="157164" y="4595813"/>
            <a:ext cx="2111756" cy="1569660"/>
          </a:xfrm>
          <a:prstGeom prst="rect">
            <a:avLst/>
          </a:prstGeom>
          <a:solidFill>
            <a:schemeClr val="bg1"/>
          </a:solidFill>
          <a:ln w="9525">
            <a:noFill/>
            <a:miter lim="800000"/>
            <a:headEnd/>
            <a:tailEnd/>
          </a:ln>
        </p:spPr>
        <p:txBody>
          <a:bodyPr wrap="square">
            <a:prstTxWarp prst="textNoShape">
              <a:avLst/>
            </a:prstTxWarp>
            <a:spAutoFit/>
          </a:bodyPr>
          <a:lstStyle/>
          <a:p>
            <a:r>
              <a:rPr lang="fr-FR" sz="1600" b="1">
                <a:latin typeface="Tahoma"/>
                <a:ea typeface="Arial" charset="0"/>
                <a:cs typeface="Tahoma"/>
              </a:rPr>
              <a:t>Démocrite : « </a:t>
            </a:r>
          </a:p>
          <a:p>
            <a:r>
              <a:rPr lang="fr-FR" sz="1600" b="1">
                <a:latin typeface="Tahoma"/>
                <a:ea typeface="Arial" charset="0"/>
                <a:cs typeface="Tahoma"/>
              </a:rPr>
              <a:t>Toute chose est</a:t>
            </a:r>
          </a:p>
          <a:p>
            <a:r>
              <a:rPr lang="fr-FR" sz="1600" b="1">
                <a:latin typeface="Tahoma"/>
                <a:ea typeface="Arial" charset="0"/>
                <a:cs typeface="Tahoma"/>
              </a:rPr>
              <a:t>faite de petits </a:t>
            </a:r>
          </a:p>
          <a:p>
            <a:r>
              <a:rPr lang="fr-FR" sz="1600" b="1">
                <a:latin typeface="Tahoma"/>
                <a:ea typeface="Arial" charset="0"/>
                <a:cs typeface="Tahoma"/>
              </a:rPr>
              <a:t>grains incassables</a:t>
            </a:r>
          </a:p>
          <a:p>
            <a:r>
              <a:rPr lang="fr-FR" sz="1600" b="1">
                <a:latin typeface="Tahoma"/>
                <a:ea typeface="Arial" charset="0"/>
                <a:cs typeface="Tahoma"/>
              </a:rPr>
              <a:t>et de vide :</a:t>
            </a:r>
          </a:p>
          <a:p>
            <a:r>
              <a:rPr lang="fr-FR" sz="1600" b="1">
                <a:latin typeface="Tahoma"/>
                <a:ea typeface="Arial" charset="0"/>
                <a:cs typeface="Tahoma"/>
              </a:rPr>
              <a:t> </a:t>
            </a:r>
            <a:r>
              <a:rPr lang="fr-FR" sz="1600" b="1">
                <a:solidFill>
                  <a:srgbClr val="00B050"/>
                </a:solidFill>
                <a:latin typeface="Tahoma"/>
                <a:ea typeface="Arial" charset="0"/>
                <a:cs typeface="Tahoma"/>
              </a:rPr>
              <a:t>ATOMOS</a:t>
            </a:r>
            <a:r>
              <a:rPr lang="fr-FR" sz="1600" b="1">
                <a:latin typeface="Tahoma"/>
                <a:ea typeface="Arial" charset="0"/>
                <a:cs typeface="Tahoma"/>
              </a:rPr>
              <a:t> »</a:t>
            </a:r>
          </a:p>
        </p:txBody>
      </p:sp>
      <p:sp>
        <p:nvSpPr>
          <p:cNvPr id="116749" name="ZoneTexte 18"/>
          <p:cNvSpPr txBox="1">
            <a:spLocks noChangeArrowheads="1"/>
          </p:cNvSpPr>
          <p:nvPr/>
        </p:nvSpPr>
        <p:spPr bwMode="auto">
          <a:xfrm>
            <a:off x="-11112" y="1125538"/>
            <a:ext cx="9107496" cy="706437"/>
          </a:xfrm>
          <a:prstGeom prst="rect">
            <a:avLst/>
          </a:prstGeom>
          <a:noFill/>
          <a:ln w="9525">
            <a:noFill/>
            <a:miter lim="800000"/>
            <a:headEnd/>
            <a:tailEnd/>
          </a:ln>
        </p:spPr>
        <p:txBody>
          <a:bodyPr wrap="square">
            <a:prstTxWarp prst="textNoShape">
              <a:avLst/>
            </a:prstTxWarp>
            <a:spAutoFit/>
          </a:bodyPr>
          <a:lstStyle/>
          <a:p>
            <a:r>
              <a:rPr lang="fr-FR" sz="2000" b="1" dirty="0">
                <a:solidFill>
                  <a:srgbClr val="000090"/>
                </a:solidFill>
                <a:latin typeface="Tahoma"/>
                <a:ea typeface="Arial" charset="0"/>
                <a:cs typeface="Tahoma"/>
              </a:rPr>
              <a:t>Pas de définition absolue, a évolué avec les découvertes scientifiques </a:t>
            </a:r>
            <a:r>
              <a:rPr lang="fr-FR" sz="2000" b="1" dirty="0">
                <a:solidFill>
                  <a:srgbClr val="FF0000"/>
                </a:solidFill>
                <a:latin typeface="Tahoma"/>
                <a:ea typeface="Arial" charset="0"/>
                <a:cs typeface="Tahoma"/>
              </a:rPr>
              <a:t>Antiquité : 4 éléments : Terre, Air, Feu et Eau  </a:t>
            </a:r>
          </a:p>
        </p:txBody>
      </p:sp>
      <p:pic>
        <p:nvPicPr>
          <p:cNvPr id="116750" name="Picture 2"/>
          <p:cNvPicPr>
            <a:picLocks noChangeAspect="1" noChangeArrowheads="1"/>
          </p:cNvPicPr>
          <p:nvPr/>
        </p:nvPicPr>
        <p:blipFill>
          <a:blip r:embed="rId4"/>
          <a:srcRect/>
          <a:stretch>
            <a:fillRect/>
          </a:stretch>
        </p:blipFill>
        <p:spPr bwMode="auto">
          <a:xfrm>
            <a:off x="250825" y="1998663"/>
            <a:ext cx="1343025" cy="2438400"/>
          </a:xfrm>
          <a:prstGeom prst="rect">
            <a:avLst/>
          </a:prstGeom>
          <a:noFill/>
          <a:ln w="9525">
            <a:noFill/>
            <a:miter lim="800000"/>
            <a:headEnd/>
            <a:tailEnd/>
          </a:ln>
        </p:spPr>
      </p:pic>
      <p:sp>
        <p:nvSpPr>
          <p:cNvPr id="2" name="ZoneTexte 15"/>
          <p:cNvSpPr txBox="1">
            <a:spLocks noChangeArrowheads="1"/>
          </p:cNvSpPr>
          <p:nvPr/>
        </p:nvSpPr>
        <p:spPr bwMode="auto">
          <a:xfrm>
            <a:off x="34925" y="6269038"/>
            <a:ext cx="9109075" cy="400050"/>
          </a:xfrm>
          <a:prstGeom prst="rect">
            <a:avLst/>
          </a:prstGeom>
          <a:solidFill>
            <a:schemeClr val="accent3"/>
          </a:solidFill>
          <a:ln w="9525">
            <a:noFill/>
            <a:miter lim="800000"/>
            <a:headEnd/>
            <a:tailEnd/>
          </a:ln>
        </p:spPr>
        <p:txBody>
          <a:bodyPr wrap="square">
            <a:prstTxWarp prst="textNoShape">
              <a:avLst/>
            </a:prstTxWarp>
            <a:spAutoFit/>
          </a:bodyPr>
          <a:lstStyle/>
          <a:p>
            <a:r>
              <a:rPr lang="fr-FR" sz="2000" b="1">
                <a:latin typeface="Tahoma"/>
                <a:ea typeface="Arial" charset="0"/>
                <a:cs typeface="Tahoma"/>
              </a:rPr>
              <a:t>Notion d’atome restera oubliée jusqu’en 1647  : Pierre Gassendi</a:t>
            </a:r>
            <a:r>
              <a:rPr lang="fr-FR" sz="2000" b="1">
                <a:solidFill>
                  <a:srgbClr val="FF0000"/>
                </a:solidFill>
                <a:latin typeface="Tahoma"/>
                <a:ea typeface="Arial" charset="0"/>
                <a:cs typeface="Tahoma"/>
              </a:rPr>
              <a:t>  </a:t>
            </a:r>
          </a:p>
        </p:txBody>
      </p:sp>
      <p:sp>
        <p:nvSpPr>
          <p:cNvPr id="116753" name="Rectangle 16"/>
          <p:cNvSpPr>
            <a:spLocks noChangeArrowheads="1"/>
          </p:cNvSpPr>
          <p:nvPr/>
        </p:nvSpPr>
        <p:spPr bwMode="auto">
          <a:xfrm>
            <a:off x="6100339" y="2662237"/>
            <a:ext cx="1634391" cy="3151187"/>
          </a:xfrm>
          <a:prstGeom prst="rect">
            <a:avLst/>
          </a:prstGeom>
          <a:solidFill>
            <a:schemeClr val="bg1"/>
          </a:solidFill>
          <a:ln w="9525">
            <a:noFill/>
            <a:round/>
            <a:headEnd/>
            <a:tailEnd/>
          </a:ln>
        </p:spPr>
        <p:txBody>
          <a:bodyPr>
            <a:prstTxWarp prst="textNoShape">
              <a:avLst/>
            </a:prstTxWarp>
          </a:bodyPr>
          <a:lstStyle/>
          <a:p>
            <a:endParaRPr lang="fr-FR"/>
          </a:p>
        </p:txBody>
      </p:sp>
      <p:sp>
        <p:nvSpPr>
          <p:cNvPr id="5" name="Slide Number Placeholder 4"/>
          <p:cNvSpPr>
            <a:spLocks noGrp="1"/>
          </p:cNvSpPr>
          <p:nvPr>
            <p:ph type="sldNum" sz="quarter" idx="12"/>
          </p:nvPr>
        </p:nvSpPr>
        <p:spPr/>
        <p:txBody>
          <a:bodyPr/>
          <a:lstStyle/>
          <a:p>
            <a:fld id="{D752DBC4-3753-084B-A85A-391A694AE64B}" type="slidenum">
              <a:rPr lang="en-US" smtClean="0"/>
              <a:pPr/>
              <a:t>63</a:t>
            </a:fld>
            <a:r>
              <a:rPr lang="en-US" smtClean="0"/>
              <a:t>/41</a:t>
            </a:r>
            <a:endParaRPr lang="en-US" dirty="0" smtClean="0"/>
          </a:p>
        </p:txBody>
      </p:sp>
    </p:spTree>
    <p:extLst>
      <p:ext uri="{BB962C8B-B14F-4D97-AF65-F5344CB8AC3E}">
        <p14:creationId xmlns:p14="http://schemas.microsoft.com/office/powerpoint/2010/main" val="967581242"/>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457200" y="9976"/>
            <a:ext cx="8229600" cy="1143000"/>
          </a:xfrm>
        </p:spPr>
        <p:txBody>
          <a:bodyPr>
            <a:noAutofit/>
          </a:bodyPr>
          <a:lstStyle/>
          <a:p>
            <a:pPr eaLnBrk="1" hangingPunct="1"/>
            <a:r>
              <a:rPr lang="fr-FR" sz="3600" dirty="0">
                <a:ea typeface="Arial" charset="0"/>
              </a:rPr>
              <a:t>Constituants élémentaires : préhistoire  </a:t>
            </a:r>
            <a:endParaRPr lang="en-GB" sz="3600" dirty="0">
              <a:ea typeface="Arial" charset="0"/>
            </a:endParaRPr>
          </a:p>
        </p:txBody>
      </p:sp>
      <p:pic>
        <p:nvPicPr>
          <p:cNvPr id="116740" name="Picture 6" descr="briques"/>
          <p:cNvPicPr>
            <a:picLocks noChangeAspect="1" noChangeArrowheads="1"/>
          </p:cNvPicPr>
          <p:nvPr/>
        </p:nvPicPr>
        <p:blipFill>
          <a:blip r:embed="rId3"/>
          <a:srcRect l="1912"/>
          <a:stretch>
            <a:fillRect/>
          </a:stretch>
        </p:blipFill>
        <p:spPr bwMode="auto">
          <a:xfrm>
            <a:off x="1979613" y="1827213"/>
            <a:ext cx="6048375" cy="4338637"/>
          </a:xfrm>
          <a:prstGeom prst="rect">
            <a:avLst/>
          </a:prstGeom>
          <a:noFill/>
          <a:ln w="9525">
            <a:noFill/>
            <a:miter lim="800000"/>
            <a:headEnd/>
            <a:tailEnd/>
          </a:ln>
        </p:spPr>
      </p:pic>
      <p:sp>
        <p:nvSpPr>
          <p:cNvPr id="116741" name="Text Box 7"/>
          <p:cNvSpPr txBox="1">
            <a:spLocks noChangeArrowheads="1"/>
          </p:cNvSpPr>
          <p:nvPr/>
        </p:nvSpPr>
        <p:spPr bwMode="auto">
          <a:xfrm>
            <a:off x="2339975" y="4797425"/>
            <a:ext cx="647700" cy="1016000"/>
          </a:xfrm>
          <a:prstGeom prst="rect">
            <a:avLst/>
          </a:prstGeom>
          <a:solidFill>
            <a:schemeClr val="bg1"/>
          </a:solidFill>
          <a:ln w="9525">
            <a:noFill/>
            <a:miter lim="800000"/>
            <a:headEnd/>
            <a:tailEnd/>
          </a:ln>
        </p:spPr>
        <p:txBody>
          <a:bodyPr>
            <a:prstTxWarp prst="textNoShape">
              <a:avLst/>
            </a:prstTxWarp>
            <a:spAutoFit/>
          </a:bodyPr>
          <a:lstStyle/>
          <a:p>
            <a:r>
              <a:rPr lang="fr-FR" sz="1200"/>
              <a:t>Terre</a:t>
            </a:r>
          </a:p>
          <a:p>
            <a:r>
              <a:rPr lang="fr-FR" sz="1200"/>
              <a:t>Air</a:t>
            </a:r>
          </a:p>
          <a:p>
            <a:r>
              <a:rPr lang="fr-FR" sz="1200"/>
              <a:t>Feu</a:t>
            </a:r>
          </a:p>
          <a:p>
            <a:r>
              <a:rPr lang="fr-FR" sz="1200"/>
              <a:t>Eau</a:t>
            </a:r>
          </a:p>
          <a:p>
            <a:endParaRPr lang="fr-FR" sz="1200"/>
          </a:p>
        </p:txBody>
      </p:sp>
      <p:sp>
        <p:nvSpPr>
          <p:cNvPr id="116742" name="Text Box 8"/>
          <p:cNvSpPr txBox="1">
            <a:spLocks noChangeArrowheads="1"/>
          </p:cNvSpPr>
          <p:nvPr/>
        </p:nvSpPr>
        <p:spPr bwMode="auto">
          <a:xfrm>
            <a:off x="2947988" y="3586163"/>
            <a:ext cx="1119187" cy="274637"/>
          </a:xfrm>
          <a:prstGeom prst="rect">
            <a:avLst/>
          </a:prstGeom>
          <a:solidFill>
            <a:schemeClr val="bg1"/>
          </a:solidFill>
          <a:ln w="9525">
            <a:noFill/>
            <a:miter lim="800000"/>
            <a:headEnd/>
            <a:tailEnd/>
          </a:ln>
        </p:spPr>
        <p:txBody>
          <a:bodyPr wrap="none">
            <a:prstTxWarp prst="textNoShape">
              <a:avLst/>
            </a:prstTxWarp>
            <a:spAutoFit/>
          </a:bodyPr>
          <a:lstStyle/>
          <a:p>
            <a:r>
              <a:rPr lang="fr-FR" sz="1200"/>
              <a:t>Soufre, Sel </a:t>
            </a:r>
          </a:p>
        </p:txBody>
      </p:sp>
      <p:sp>
        <p:nvSpPr>
          <p:cNvPr id="116743" name="Text Box 9"/>
          <p:cNvSpPr txBox="1">
            <a:spLocks noChangeArrowheads="1"/>
          </p:cNvSpPr>
          <p:nvPr/>
        </p:nvSpPr>
        <p:spPr bwMode="auto">
          <a:xfrm>
            <a:off x="3130550" y="4090988"/>
            <a:ext cx="793750" cy="274637"/>
          </a:xfrm>
          <a:prstGeom prst="rect">
            <a:avLst/>
          </a:prstGeom>
          <a:solidFill>
            <a:schemeClr val="bg1"/>
          </a:solidFill>
          <a:ln w="9525">
            <a:noFill/>
            <a:miter lim="800000"/>
            <a:headEnd/>
            <a:tailEnd/>
          </a:ln>
        </p:spPr>
        <p:txBody>
          <a:bodyPr wrap="none">
            <a:prstTxWarp prst="textNoShape">
              <a:avLst/>
            </a:prstTxWarp>
            <a:spAutoFit/>
          </a:bodyPr>
          <a:lstStyle/>
          <a:p>
            <a:r>
              <a:rPr lang="fr-FR" sz="1200"/>
              <a:t>Mercure</a:t>
            </a:r>
          </a:p>
        </p:txBody>
      </p:sp>
      <p:sp>
        <p:nvSpPr>
          <p:cNvPr id="116744" name="Text Box 10"/>
          <p:cNvSpPr txBox="1">
            <a:spLocks noChangeArrowheads="1"/>
          </p:cNvSpPr>
          <p:nvPr/>
        </p:nvSpPr>
        <p:spPr bwMode="auto">
          <a:xfrm>
            <a:off x="3957638" y="1916113"/>
            <a:ext cx="974725" cy="639762"/>
          </a:xfrm>
          <a:prstGeom prst="rect">
            <a:avLst/>
          </a:prstGeom>
          <a:solidFill>
            <a:schemeClr val="bg1"/>
          </a:solidFill>
          <a:ln w="9525">
            <a:noFill/>
            <a:miter lim="800000"/>
            <a:headEnd/>
            <a:tailEnd/>
          </a:ln>
        </p:spPr>
        <p:txBody>
          <a:bodyPr wrap="none">
            <a:prstTxWarp prst="textNoShape">
              <a:avLst/>
            </a:prstTxWarp>
            <a:spAutoFit/>
          </a:bodyPr>
          <a:lstStyle/>
          <a:p>
            <a:r>
              <a:rPr lang="fr-FR" sz="1200"/>
              <a:t>Table des </a:t>
            </a:r>
          </a:p>
          <a:p>
            <a:r>
              <a:rPr lang="fr-FR" sz="1200"/>
              <a:t>éléments </a:t>
            </a:r>
          </a:p>
          <a:p>
            <a:r>
              <a:rPr lang="fr-FR" sz="1200"/>
              <a:t>chimiques </a:t>
            </a:r>
          </a:p>
        </p:txBody>
      </p:sp>
      <p:sp>
        <p:nvSpPr>
          <p:cNvPr id="116745" name="Text Box 13"/>
          <p:cNvSpPr txBox="1">
            <a:spLocks noChangeArrowheads="1"/>
          </p:cNvSpPr>
          <p:nvPr/>
        </p:nvSpPr>
        <p:spPr bwMode="auto">
          <a:xfrm>
            <a:off x="4716463" y="5314950"/>
            <a:ext cx="1079500" cy="461963"/>
          </a:xfrm>
          <a:prstGeom prst="rect">
            <a:avLst/>
          </a:prstGeom>
          <a:solidFill>
            <a:schemeClr val="bg1"/>
          </a:solidFill>
          <a:ln w="9525">
            <a:noFill/>
            <a:miter lim="800000"/>
            <a:headEnd/>
            <a:tailEnd/>
          </a:ln>
        </p:spPr>
        <p:txBody>
          <a:bodyPr>
            <a:prstTxWarp prst="textNoShape">
              <a:avLst/>
            </a:prstTxWarp>
            <a:spAutoFit/>
          </a:bodyPr>
          <a:lstStyle/>
          <a:p>
            <a:r>
              <a:rPr lang="fr-FR" sz="1200"/>
              <a:t>Électron</a:t>
            </a:r>
          </a:p>
          <a:p>
            <a:r>
              <a:rPr lang="fr-FR" sz="1200"/>
              <a:t>Proton</a:t>
            </a:r>
          </a:p>
        </p:txBody>
      </p:sp>
      <p:sp>
        <p:nvSpPr>
          <p:cNvPr id="116746" name="Text Box 14"/>
          <p:cNvSpPr txBox="1">
            <a:spLocks noChangeArrowheads="1"/>
          </p:cNvSpPr>
          <p:nvPr/>
        </p:nvSpPr>
        <p:spPr bwMode="auto">
          <a:xfrm>
            <a:off x="5508625" y="2205038"/>
            <a:ext cx="1223963" cy="457200"/>
          </a:xfrm>
          <a:prstGeom prst="rect">
            <a:avLst/>
          </a:prstGeom>
          <a:solidFill>
            <a:schemeClr val="bg1"/>
          </a:solidFill>
          <a:ln w="9525">
            <a:noFill/>
            <a:miter lim="800000"/>
            <a:headEnd/>
            <a:tailEnd/>
          </a:ln>
        </p:spPr>
        <p:txBody>
          <a:bodyPr>
            <a:prstTxWarp prst="textNoShape">
              <a:avLst/>
            </a:prstTxWarp>
            <a:spAutoFit/>
          </a:bodyPr>
          <a:lstStyle/>
          <a:p>
            <a:r>
              <a:rPr lang="fr-FR" sz="1200"/>
              <a:t>Particules subatomiques</a:t>
            </a:r>
          </a:p>
        </p:txBody>
      </p:sp>
      <p:sp>
        <p:nvSpPr>
          <p:cNvPr id="116747" name="Text Box 15"/>
          <p:cNvSpPr txBox="1">
            <a:spLocks noChangeArrowheads="1"/>
          </p:cNvSpPr>
          <p:nvPr/>
        </p:nvSpPr>
        <p:spPr bwMode="auto">
          <a:xfrm>
            <a:off x="6011863" y="4484688"/>
            <a:ext cx="936625" cy="457200"/>
          </a:xfrm>
          <a:prstGeom prst="rect">
            <a:avLst/>
          </a:prstGeom>
          <a:solidFill>
            <a:schemeClr val="bg1"/>
          </a:solidFill>
          <a:ln w="9525">
            <a:noFill/>
            <a:miter lim="800000"/>
            <a:headEnd/>
            <a:tailEnd/>
          </a:ln>
        </p:spPr>
        <p:txBody>
          <a:bodyPr>
            <a:prstTxWarp prst="textNoShape">
              <a:avLst/>
            </a:prstTxWarp>
            <a:spAutoFit/>
          </a:bodyPr>
          <a:lstStyle/>
          <a:p>
            <a:r>
              <a:rPr lang="fr-FR" sz="1200"/>
              <a:t>Quarks</a:t>
            </a:r>
          </a:p>
          <a:p>
            <a:r>
              <a:rPr lang="fr-FR" sz="1200"/>
              <a:t>Leptons</a:t>
            </a:r>
          </a:p>
        </p:txBody>
      </p:sp>
      <p:sp>
        <p:nvSpPr>
          <p:cNvPr id="116748" name="Text Box 17"/>
          <p:cNvSpPr txBox="1">
            <a:spLocks noChangeArrowheads="1"/>
          </p:cNvSpPr>
          <p:nvPr/>
        </p:nvSpPr>
        <p:spPr bwMode="auto">
          <a:xfrm>
            <a:off x="157164" y="4595813"/>
            <a:ext cx="2111756" cy="1569660"/>
          </a:xfrm>
          <a:prstGeom prst="rect">
            <a:avLst/>
          </a:prstGeom>
          <a:solidFill>
            <a:schemeClr val="bg1"/>
          </a:solidFill>
          <a:ln w="9525">
            <a:noFill/>
            <a:miter lim="800000"/>
            <a:headEnd/>
            <a:tailEnd/>
          </a:ln>
        </p:spPr>
        <p:txBody>
          <a:bodyPr wrap="square">
            <a:prstTxWarp prst="textNoShape">
              <a:avLst/>
            </a:prstTxWarp>
            <a:spAutoFit/>
          </a:bodyPr>
          <a:lstStyle/>
          <a:p>
            <a:r>
              <a:rPr lang="fr-FR" sz="1600" b="1">
                <a:latin typeface="Tahoma"/>
                <a:ea typeface="Arial" charset="0"/>
                <a:cs typeface="Tahoma"/>
              </a:rPr>
              <a:t>Démocrite : « </a:t>
            </a:r>
          </a:p>
          <a:p>
            <a:r>
              <a:rPr lang="fr-FR" sz="1600" b="1">
                <a:latin typeface="Tahoma"/>
                <a:ea typeface="Arial" charset="0"/>
                <a:cs typeface="Tahoma"/>
              </a:rPr>
              <a:t>Toute chose est</a:t>
            </a:r>
          </a:p>
          <a:p>
            <a:r>
              <a:rPr lang="fr-FR" sz="1600" b="1">
                <a:latin typeface="Tahoma"/>
                <a:ea typeface="Arial" charset="0"/>
                <a:cs typeface="Tahoma"/>
              </a:rPr>
              <a:t>faite de petits </a:t>
            </a:r>
          </a:p>
          <a:p>
            <a:r>
              <a:rPr lang="fr-FR" sz="1600" b="1">
                <a:latin typeface="Tahoma"/>
                <a:ea typeface="Arial" charset="0"/>
                <a:cs typeface="Tahoma"/>
              </a:rPr>
              <a:t>grains incassables</a:t>
            </a:r>
          </a:p>
          <a:p>
            <a:r>
              <a:rPr lang="fr-FR" sz="1600" b="1">
                <a:latin typeface="Tahoma"/>
                <a:ea typeface="Arial" charset="0"/>
                <a:cs typeface="Tahoma"/>
              </a:rPr>
              <a:t>et de vide :</a:t>
            </a:r>
          </a:p>
          <a:p>
            <a:r>
              <a:rPr lang="fr-FR" sz="1600" b="1">
                <a:latin typeface="Tahoma"/>
                <a:ea typeface="Arial" charset="0"/>
                <a:cs typeface="Tahoma"/>
              </a:rPr>
              <a:t> </a:t>
            </a:r>
            <a:r>
              <a:rPr lang="fr-FR" sz="1600" b="1">
                <a:solidFill>
                  <a:srgbClr val="00B050"/>
                </a:solidFill>
                <a:latin typeface="Tahoma"/>
                <a:ea typeface="Arial" charset="0"/>
                <a:cs typeface="Tahoma"/>
              </a:rPr>
              <a:t>ATOMOS</a:t>
            </a:r>
            <a:r>
              <a:rPr lang="fr-FR" sz="1600" b="1">
                <a:latin typeface="Tahoma"/>
                <a:ea typeface="Arial" charset="0"/>
                <a:cs typeface="Tahoma"/>
              </a:rPr>
              <a:t> »</a:t>
            </a:r>
          </a:p>
        </p:txBody>
      </p:sp>
      <p:sp>
        <p:nvSpPr>
          <p:cNvPr id="116749" name="ZoneTexte 18"/>
          <p:cNvSpPr txBox="1">
            <a:spLocks noChangeArrowheads="1"/>
          </p:cNvSpPr>
          <p:nvPr/>
        </p:nvSpPr>
        <p:spPr bwMode="auto">
          <a:xfrm>
            <a:off x="-11112" y="1125538"/>
            <a:ext cx="9107496" cy="706437"/>
          </a:xfrm>
          <a:prstGeom prst="rect">
            <a:avLst/>
          </a:prstGeom>
          <a:noFill/>
          <a:ln w="9525">
            <a:noFill/>
            <a:miter lim="800000"/>
            <a:headEnd/>
            <a:tailEnd/>
          </a:ln>
        </p:spPr>
        <p:txBody>
          <a:bodyPr wrap="square">
            <a:prstTxWarp prst="textNoShape">
              <a:avLst/>
            </a:prstTxWarp>
            <a:spAutoFit/>
          </a:bodyPr>
          <a:lstStyle/>
          <a:p>
            <a:r>
              <a:rPr lang="fr-FR" sz="2000" b="1" dirty="0">
                <a:solidFill>
                  <a:srgbClr val="000090"/>
                </a:solidFill>
                <a:latin typeface="Tahoma"/>
                <a:ea typeface="Arial" charset="0"/>
                <a:cs typeface="Tahoma"/>
              </a:rPr>
              <a:t>Pas de définition absolue, a évolué avec les découvertes scientifiques </a:t>
            </a:r>
            <a:r>
              <a:rPr lang="fr-FR" sz="2000" b="1" dirty="0">
                <a:solidFill>
                  <a:srgbClr val="FF0000"/>
                </a:solidFill>
                <a:latin typeface="Tahoma"/>
                <a:ea typeface="Arial" charset="0"/>
                <a:cs typeface="Tahoma"/>
              </a:rPr>
              <a:t>Antiquité : 4 éléments : Terre, Air, Feu et Eau  </a:t>
            </a:r>
          </a:p>
        </p:txBody>
      </p:sp>
      <p:pic>
        <p:nvPicPr>
          <p:cNvPr id="116750" name="Picture 2"/>
          <p:cNvPicPr>
            <a:picLocks noChangeAspect="1" noChangeArrowheads="1"/>
          </p:cNvPicPr>
          <p:nvPr/>
        </p:nvPicPr>
        <p:blipFill>
          <a:blip r:embed="rId4"/>
          <a:srcRect/>
          <a:stretch>
            <a:fillRect/>
          </a:stretch>
        </p:blipFill>
        <p:spPr bwMode="auto">
          <a:xfrm>
            <a:off x="250825" y="1998663"/>
            <a:ext cx="1343025" cy="2438400"/>
          </a:xfrm>
          <a:prstGeom prst="rect">
            <a:avLst/>
          </a:prstGeom>
          <a:noFill/>
          <a:ln w="9525">
            <a:noFill/>
            <a:miter lim="800000"/>
            <a:headEnd/>
            <a:tailEnd/>
          </a:ln>
        </p:spPr>
      </p:pic>
      <p:sp>
        <p:nvSpPr>
          <p:cNvPr id="2" name="ZoneTexte 15"/>
          <p:cNvSpPr txBox="1">
            <a:spLocks noChangeArrowheads="1"/>
          </p:cNvSpPr>
          <p:nvPr/>
        </p:nvSpPr>
        <p:spPr bwMode="auto">
          <a:xfrm>
            <a:off x="34925" y="6269038"/>
            <a:ext cx="9109075" cy="400050"/>
          </a:xfrm>
          <a:prstGeom prst="rect">
            <a:avLst/>
          </a:prstGeom>
          <a:solidFill>
            <a:schemeClr val="accent3"/>
          </a:solidFill>
          <a:ln w="9525">
            <a:noFill/>
            <a:miter lim="800000"/>
            <a:headEnd/>
            <a:tailEnd/>
          </a:ln>
        </p:spPr>
        <p:txBody>
          <a:bodyPr wrap="square">
            <a:prstTxWarp prst="textNoShape">
              <a:avLst/>
            </a:prstTxWarp>
            <a:spAutoFit/>
          </a:bodyPr>
          <a:lstStyle/>
          <a:p>
            <a:r>
              <a:rPr lang="fr-FR" sz="2000" b="1">
                <a:latin typeface="Tahoma"/>
                <a:ea typeface="Arial" charset="0"/>
                <a:cs typeface="Tahoma"/>
              </a:rPr>
              <a:t>Notion d’atome restera oubliée jusqu’en 1647  : Pierre Gassendi</a:t>
            </a:r>
            <a:r>
              <a:rPr lang="fr-FR" sz="2000" b="1">
                <a:solidFill>
                  <a:srgbClr val="FF0000"/>
                </a:solidFill>
                <a:latin typeface="Tahoma"/>
                <a:ea typeface="Arial" charset="0"/>
                <a:cs typeface="Tahoma"/>
              </a:rPr>
              <a:t>  </a:t>
            </a:r>
          </a:p>
        </p:txBody>
      </p:sp>
      <p:sp>
        <p:nvSpPr>
          <p:cNvPr id="5" name="Slide Number Placeholder 4"/>
          <p:cNvSpPr>
            <a:spLocks noGrp="1"/>
          </p:cNvSpPr>
          <p:nvPr>
            <p:ph type="sldNum" sz="quarter" idx="12"/>
          </p:nvPr>
        </p:nvSpPr>
        <p:spPr/>
        <p:txBody>
          <a:bodyPr/>
          <a:lstStyle/>
          <a:p>
            <a:fld id="{D752DBC4-3753-084B-A85A-391A694AE64B}" type="slidenum">
              <a:rPr lang="en-US" smtClean="0"/>
              <a:pPr/>
              <a:t>64</a:t>
            </a:fld>
            <a:r>
              <a:rPr lang="en-US" smtClean="0"/>
              <a:t>/41</a:t>
            </a:r>
            <a:endParaRPr lang="en-US" dirty="0" smtClean="0"/>
          </a:p>
        </p:txBody>
      </p:sp>
    </p:spTree>
    <p:extLst>
      <p:ext uri="{BB962C8B-B14F-4D97-AF65-F5344CB8AC3E}">
        <p14:creationId xmlns:p14="http://schemas.microsoft.com/office/powerpoint/2010/main" val="2609348173"/>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5638800" y="2226633"/>
            <a:ext cx="3505200" cy="3477875"/>
          </a:xfrm>
          <a:prstGeom prst="rect">
            <a:avLst/>
          </a:prstGeom>
          <a:noFill/>
          <a:ln w="9525">
            <a:noFill/>
            <a:miter lim="800000"/>
            <a:headEnd/>
            <a:tailEnd/>
          </a:ln>
        </p:spPr>
        <p:txBody>
          <a:bodyPr wrap="square">
            <a:spAutoFit/>
          </a:bodyPr>
          <a:lstStyle/>
          <a:p>
            <a:pPr eaLnBrk="0" hangingPunct="0"/>
            <a:r>
              <a:rPr lang="fr-FR" sz="2000" b="1" dirty="0">
                <a:solidFill>
                  <a:srgbClr val="000099"/>
                </a:solidFill>
                <a:latin typeface="Tahoma"/>
                <a:cs typeface="Tahoma"/>
              </a:rPr>
              <a:t>Lorsque deux faisceaux de protons entrent en collision, ils engendrent, dans un espace minuscule et pour une fraction d’une seconde, des températures plus d’un milliard de fois supérieures à celles qui règnent au centre du Soleil.</a:t>
            </a:r>
          </a:p>
        </p:txBody>
      </p:sp>
      <p:sp>
        <p:nvSpPr>
          <p:cNvPr id="22531" name="Rectangle 4"/>
          <p:cNvSpPr>
            <a:spLocks noGrp="1" noChangeArrowheads="1"/>
          </p:cNvSpPr>
          <p:nvPr>
            <p:ph type="title"/>
          </p:nvPr>
        </p:nvSpPr>
        <p:spPr>
          <a:xfrm>
            <a:off x="0" y="51620"/>
            <a:ext cx="9144000" cy="1143000"/>
          </a:xfrm>
          <a:noFill/>
        </p:spPr>
        <p:txBody>
          <a:bodyPr>
            <a:noAutofit/>
          </a:bodyPr>
          <a:lstStyle/>
          <a:p>
            <a:r>
              <a:rPr lang="fr-FR" cap="none" dirty="0" smtClean="0">
                <a:ea typeface="ＭＳ Ｐゴシック" pitchFamily="17" charset="-128"/>
              </a:rPr>
              <a:t>Les points les plus chauds de la galaxie…</a:t>
            </a:r>
          </a:p>
        </p:txBody>
      </p:sp>
      <p:pic>
        <p:nvPicPr>
          <p:cNvPr id="22532" name="Picture 5"/>
          <p:cNvPicPr>
            <a:picLocks noChangeAspect="1" noChangeArrowheads="1"/>
          </p:cNvPicPr>
          <p:nvPr/>
        </p:nvPicPr>
        <p:blipFill>
          <a:blip r:embed="rId3"/>
          <a:srcRect/>
          <a:stretch>
            <a:fillRect/>
          </a:stretch>
        </p:blipFill>
        <p:spPr bwMode="auto">
          <a:xfrm>
            <a:off x="304800" y="2160588"/>
            <a:ext cx="5334000" cy="3586162"/>
          </a:xfrm>
          <a:prstGeom prst="rect">
            <a:avLst/>
          </a:prstGeom>
          <a:noFill/>
          <a:ln w="9525">
            <a:noFill/>
            <a:miter lim="800000"/>
            <a:headEnd/>
            <a:tailEnd/>
          </a:ln>
        </p:spPr>
      </p:pic>
      <p:sp>
        <p:nvSpPr>
          <p:cNvPr id="22533" name="Text Box 7"/>
          <p:cNvSpPr txBox="1">
            <a:spLocks noChangeArrowheads="1"/>
          </p:cNvSpPr>
          <p:nvPr/>
        </p:nvSpPr>
        <p:spPr bwMode="auto">
          <a:xfrm>
            <a:off x="290940" y="5278718"/>
            <a:ext cx="3945161" cy="276999"/>
          </a:xfrm>
          <a:prstGeom prst="rect">
            <a:avLst/>
          </a:prstGeom>
          <a:noFill/>
          <a:ln w="9525">
            <a:noFill/>
            <a:miter lim="800000"/>
            <a:headEnd/>
            <a:tailEnd/>
          </a:ln>
        </p:spPr>
        <p:txBody>
          <a:bodyPr wrap="none">
            <a:spAutoFit/>
          </a:bodyPr>
          <a:lstStyle/>
          <a:p>
            <a:pPr eaLnBrk="0" hangingPunct="0"/>
            <a:r>
              <a:rPr lang="fr-FR" sz="1200" b="1" dirty="0">
                <a:solidFill>
                  <a:schemeClr val="bg2"/>
                </a:solidFill>
                <a:latin typeface="Tahoma"/>
                <a:cs typeface="Tahoma"/>
              </a:rPr>
              <a:t>Simulation</a:t>
            </a:r>
            <a:r>
              <a:rPr lang="fr-FR" sz="1200" b="1" dirty="0" smtClean="0">
                <a:solidFill>
                  <a:schemeClr val="bg2"/>
                </a:solidFill>
                <a:latin typeface="Tahoma"/>
                <a:cs typeface="Tahoma"/>
              </a:rPr>
              <a:t> d’une </a:t>
            </a:r>
            <a:r>
              <a:rPr lang="fr-FR" sz="1200" b="1" dirty="0">
                <a:solidFill>
                  <a:schemeClr val="bg2"/>
                </a:solidFill>
                <a:latin typeface="Tahoma"/>
                <a:cs typeface="Tahoma"/>
              </a:rPr>
              <a:t>collision</a:t>
            </a:r>
            <a:r>
              <a:rPr lang="fr-FR" sz="1200" b="1" dirty="0" smtClean="0">
                <a:solidFill>
                  <a:schemeClr val="bg2"/>
                </a:solidFill>
                <a:latin typeface="Tahoma"/>
                <a:cs typeface="Tahoma"/>
              </a:rPr>
              <a:t> dans l’expérience CMS</a:t>
            </a:r>
            <a:endParaRPr lang="fr-FR" sz="1200" b="1" dirty="0">
              <a:solidFill>
                <a:schemeClr val="bg2"/>
              </a:solidFill>
              <a:latin typeface="Tahoma"/>
              <a:cs typeface="Tahoma"/>
            </a:endParaRPr>
          </a:p>
        </p:txBody>
      </p:sp>
      <p:sp>
        <p:nvSpPr>
          <p:cNvPr id="4" name="Slide Number Placeholder 3"/>
          <p:cNvSpPr>
            <a:spLocks noGrp="1"/>
          </p:cNvSpPr>
          <p:nvPr>
            <p:ph type="sldNum" sz="quarter" idx="12"/>
          </p:nvPr>
        </p:nvSpPr>
        <p:spPr/>
        <p:txBody>
          <a:bodyPr/>
          <a:lstStyle/>
          <a:p>
            <a:fld id="{D752DBC4-3753-084B-A85A-391A694AE64B}" type="slidenum">
              <a:rPr lang="en-US" smtClean="0"/>
              <a:pPr/>
              <a:t>65</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5181600" y="2260600"/>
            <a:ext cx="3810000" cy="2862322"/>
          </a:xfrm>
          <a:prstGeom prst="rect">
            <a:avLst/>
          </a:prstGeom>
          <a:noFill/>
          <a:ln w="9525">
            <a:noFill/>
            <a:miter lim="800000"/>
            <a:headEnd/>
            <a:tailEnd/>
          </a:ln>
        </p:spPr>
        <p:txBody>
          <a:bodyPr>
            <a:spAutoFit/>
          </a:bodyPr>
          <a:lstStyle/>
          <a:p>
            <a:pPr eaLnBrk="0" hangingPunct="0"/>
            <a:r>
              <a:rPr lang="fr-FR" sz="2000" b="1" dirty="0">
                <a:solidFill>
                  <a:srgbClr val="000099"/>
                </a:solidFill>
                <a:latin typeface="Tahoma"/>
                <a:cs typeface="Tahoma"/>
              </a:rPr>
              <a:t>Pour sélectionner et enregistrer les signaux issus des 600 millions de collisions de protons par seconde, les scientifiques construisent des appareils gigantesques qui mesurent les particules avec une précision inédite</a:t>
            </a:r>
            <a:r>
              <a:rPr lang="fr-FR" sz="2000" b="1" dirty="0" smtClean="0">
                <a:solidFill>
                  <a:srgbClr val="000099"/>
                </a:solidFill>
                <a:latin typeface="Tahoma"/>
                <a:cs typeface="Tahoma"/>
              </a:rPr>
              <a:t>.</a:t>
            </a:r>
          </a:p>
        </p:txBody>
      </p:sp>
      <p:sp>
        <p:nvSpPr>
          <p:cNvPr id="24579" name="Rectangle 4"/>
          <p:cNvSpPr>
            <a:spLocks noGrp="1" noChangeArrowheads="1"/>
          </p:cNvSpPr>
          <p:nvPr>
            <p:ph type="ctrTitle"/>
          </p:nvPr>
        </p:nvSpPr>
        <p:spPr>
          <a:xfrm>
            <a:off x="457200" y="346364"/>
            <a:ext cx="8686800" cy="1558636"/>
          </a:xfrm>
          <a:noFill/>
        </p:spPr>
        <p:txBody>
          <a:bodyPr>
            <a:noAutofit/>
          </a:bodyPr>
          <a:lstStyle/>
          <a:p>
            <a:r>
              <a:rPr lang="fr-FR" cap="none" dirty="0" smtClean="0">
                <a:ea typeface="ＭＳ Ｐゴシック" pitchFamily="17" charset="-128"/>
              </a:rPr>
              <a:t>Les détecteurs les plus grands et les plus complexes jamais construits …</a:t>
            </a:r>
          </a:p>
        </p:txBody>
      </p:sp>
      <p:pic>
        <p:nvPicPr>
          <p:cNvPr id="24580" name="Picture 5" descr="05_May_backup1"/>
          <p:cNvPicPr>
            <a:picLocks noChangeAspect="1" noChangeArrowheads="1"/>
          </p:cNvPicPr>
          <p:nvPr/>
        </p:nvPicPr>
        <p:blipFill>
          <a:blip r:embed="rId3"/>
          <a:srcRect/>
          <a:stretch>
            <a:fillRect/>
          </a:stretch>
        </p:blipFill>
        <p:spPr bwMode="auto">
          <a:xfrm>
            <a:off x="304800" y="2133600"/>
            <a:ext cx="4876800" cy="36576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752DBC4-3753-084B-A85A-391A694AE64B}" type="slidenum">
              <a:rPr lang="en-US" smtClean="0"/>
              <a:pPr/>
              <a:t>66</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atom_zoom_b"/>
          <p:cNvPicPr>
            <a:picLocks noChangeAspect="1" noChangeArrowheads="1"/>
          </p:cNvPicPr>
          <p:nvPr/>
        </p:nvPicPr>
        <p:blipFill>
          <a:blip r:embed="rId2"/>
          <a:srcRect/>
          <a:stretch>
            <a:fillRect/>
          </a:stretch>
        </p:blipFill>
        <p:spPr bwMode="auto">
          <a:xfrm>
            <a:off x="91168" y="2786068"/>
            <a:ext cx="9144000" cy="4021137"/>
          </a:xfrm>
          <a:prstGeom prst="rect">
            <a:avLst/>
          </a:prstGeom>
          <a:noFill/>
        </p:spPr>
      </p:pic>
      <p:sp>
        <p:nvSpPr>
          <p:cNvPr id="2" name="Title 1"/>
          <p:cNvSpPr>
            <a:spLocks noGrp="1"/>
          </p:cNvSpPr>
          <p:nvPr>
            <p:ph type="title"/>
          </p:nvPr>
        </p:nvSpPr>
        <p:spPr>
          <a:xfrm>
            <a:off x="457200" y="0"/>
            <a:ext cx="8229600" cy="682305"/>
          </a:xfrm>
        </p:spPr>
        <p:txBody>
          <a:bodyPr>
            <a:normAutofit fontScale="90000"/>
          </a:bodyPr>
          <a:lstStyle/>
          <a:p>
            <a:r>
              <a:rPr lang="en-US" dirty="0" err="1" smtClean="0"/>
              <a:t>Qu’est</a:t>
            </a:r>
            <a:r>
              <a:rPr lang="en-US" dirty="0" smtClean="0"/>
              <a:t> </a:t>
            </a:r>
            <a:r>
              <a:rPr lang="en-US" dirty="0" err="1" smtClean="0"/>
              <a:t>ce</a:t>
            </a:r>
            <a:r>
              <a:rPr lang="en-US" dirty="0" smtClean="0"/>
              <a:t> </a:t>
            </a:r>
            <a:r>
              <a:rPr lang="en-US" dirty="0" err="1" smtClean="0"/>
              <a:t>que</a:t>
            </a:r>
            <a:r>
              <a:rPr lang="en-US" dirty="0" smtClean="0"/>
              <a:t> la </a:t>
            </a:r>
            <a:r>
              <a:rPr lang="en-US" dirty="0" err="1" smtClean="0"/>
              <a:t>matiere</a:t>
            </a:r>
            <a:r>
              <a:rPr lang="en-US" dirty="0" smtClean="0"/>
              <a:t>?</a:t>
            </a:r>
            <a:endParaRPr lang="en-US" dirty="0"/>
          </a:p>
        </p:txBody>
      </p:sp>
      <p:sp>
        <p:nvSpPr>
          <p:cNvPr id="5" name="TextBox 4"/>
          <p:cNvSpPr txBox="1"/>
          <p:nvPr/>
        </p:nvSpPr>
        <p:spPr>
          <a:xfrm>
            <a:off x="295764" y="1537401"/>
            <a:ext cx="8626262" cy="923330"/>
          </a:xfrm>
          <a:prstGeom prst="rect">
            <a:avLst/>
          </a:prstGeom>
          <a:noFill/>
        </p:spPr>
        <p:txBody>
          <a:bodyPr wrap="square" rtlCol="0">
            <a:spAutoFit/>
          </a:bodyPr>
          <a:lstStyle/>
          <a:p>
            <a:r>
              <a:rPr lang="en-US" dirty="0" smtClean="0"/>
              <a:t>La </a:t>
            </a:r>
            <a:r>
              <a:rPr lang="en-US" dirty="0" err="1" smtClean="0"/>
              <a:t>matiere</a:t>
            </a:r>
            <a:r>
              <a:rPr lang="en-US" dirty="0" smtClean="0"/>
              <a:t> </a:t>
            </a:r>
            <a:r>
              <a:rPr lang="en-US" dirty="0" err="1" smtClean="0"/>
              <a:t>ordinaire</a:t>
            </a:r>
            <a:r>
              <a:rPr lang="en-US" dirty="0" smtClean="0"/>
              <a:t> </a:t>
            </a:r>
            <a:r>
              <a:rPr lang="en-US" dirty="0" err="1" smtClean="0"/>
              <a:t>est</a:t>
            </a:r>
            <a:r>
              <a:rPr lang="en-US" dirty="0" smtClean="0"/>
              <a:t> </a:t>
            </a:r>
            <a:r>
              <a:rPr lang="en-US" dirty="0" err="1" smtClean="0"/>
              <a:t>faite</a:t>
            </a:r>
            <a:r>
              <a:rPr lang="en-US" dirty="0" smtClean="0"/>
              <a:t> de </a:t>
            </a:r>
            <a:r>
              <a:rPr lang="en-US" dirty="0" err="1" smtClean="0"/>
              <a:t>l’assemblage</a:t>
            </a:r>
            <a:r>
              <a:rPr lang="en-US" dirty="0" smtClean="0"/>
              <a:t> </a:t>
            </a:r>
            <a:r>
              <a:rPr lang="en-US" dirty="0" err="1" smtClean="0"/>
              <a:t>precis</a:t>
            </a:r>
            <a:r>
              <a:rPr lang="en-US" dirty="0" smtClean="0"/>
              <a:t> de </a:t>
            </a:r>
            <a:r>
              <a:rPr lang="en-US" dirty="0" err="1" smtClean="0"/>
              <a:t>briques</a:t>
            </a:r>
            <a:r>
              <a:rPr lang="en-US" dirty="0" smtClean="0"/>
              <a:t> </a:t>
            </a:r>
            <a:r>
              <a:rPr lang="en-US" dirty="0" err="1" smtClean="0"/>
              <a:t>elementaires</a:t>
            </a:r>
            <a:r>
              <a:rPr lang="en-US" dirty="0" smtClean="0"/>
              <a:t>: quarks, electrons… Nous les </a:t>
            </a:r>
            <a:r>
              <a:rPr lang="en-US" dirty="0" err="1" smtClean="0"/>
              <a:t>regroupons</a:t>
            </a:r>
            <a:r>
              <a:rPr lang="en-US" dirty="0" smtClean="0"/>
              <a:t> </a:t>
            </a:r>
            <a:r>
              <a:rPr lang="en-US" dirty="0" err="1" smtClean="0"/>
              <a:t>sous</a:t>
            </a:r>
            <a:r>
              <a:rPr lang="en-US" dirty="0" smtClean="0"/>
              <a:t> le </a:t>
            </a:r>
            <a:r>
              <a:rPr lang="en-US" dirty="0" err="1" smtClean="0"/>
              <a:t>terme</a:t>
            </a:r>
            <a:r>
              <a:rPr lang="en-US" dirty="0" smtClean="0"/>
              <a:t> de </a:t>
            </a:r>
            <a:r>
              <a:rPr lang="en-US" dirty="0" err="1" smtClean="0"/>
              <a:t>particules</a:t>
            </a:r>
            <a:r>
              <a:rPr lang="en-US" dirty="0" smtClean="0"/>
              <a:t> </a:t>
            </a:r>
            <a:r>
              <a:rPr lang="en-US" dirty="0" err="1" smtClean="0"/>
              <a:t>mais</a:t>
            </a:r>
            <a:r>
              <a:rPr lang="en-US" dirty="0" smtClean="0"/>
              <a:t> </a:t>
            </a:r>
            <a:r>
              <a:rPr lang="en-US" dirty="0" err="1" smtClean="0"/>
              <a:t>il</a:t>
            </a:r>
            <a:r>
              <a:rPr lang="en-US" dirty="0" smtClean="0"/>
              <a:t> </a:t>
            </a:r>
            <a:r>
              <a:rPr lang="en-US" dirty="0" err="1" smtClean="0"/>
              <a:t>y</a:t>
            </a:r>
            <a:r>
              <a:rPr lang="en-US" dirty="0" smtClean="0"/>
              <a:t> a </a:t>
            </a:r>
            <a:r>
              <a:rPr lang="en-US" dirty="0" err="1" smtClean="0"/>
              <a:t>bien</a:t>
            </a:r>
            <a:r>
              <a:rPr lang="en-US" dirty="0" smtClean="0"/>
              <a:t> plus </a:t>
            </a:r>
            <a:r>
              <a:rPr lang="en-US" dirty="0" err="1" smtClean="0"/>
              <a:t>que</a:t>
            </a:r>
            <a:r>
              <a:rPr lang="en-US" dirty="0" smtClean="0"/>
              <a:t> des quarks et electrons</a:t>
            </a:r>
            <a:endParaRPr lang="en-US" dirty="0"/>
          </a:p>
        </p:txBody>
      </p:sp>
      <p:pic>
        <p:nvPicPr>
          <p:cNvPr id="10" name="Picture 9"/>
          <p:cNvPicPr>
            <a:picLocks noChangeAspect="1"/>
          </p:cNvPicPr>
          <p:nvPr/>
        </p:nvPicPr>
        <p:blipFill>
          <a:blip r:embed="rId3"/>
          <a:stretch>
            <a:fillRect/>
          </a:stretch>
        </p:blipFill>
        <p:spPr>
          <a:xfrm>
            <a:off x="0" y="682305"/>
            <a:ext cx="2989100" cy="2297337"/>
          </a:xfrm>
          <a:prstGeom prst="rect">
            <a:avLst/>
          </a:prstGeom>
        </p:spPr>
      </p:pic>
      <p:sp>
        <p:nvSpPr>
          <p:cNvPr id="11" name="TextBox 10"/>
          <p:cNvSpPr txBox="1"/>
          <p:nvPr/>
        </p:nvSpPr>
        <p:spPr>
          <a:xfrm>
            <a:off x="1571311" y="682305"/>
            <a:ext cx="3530066" cy="923330"/>
          </a:xfrm>
          <a:prstGeom prst="rect">
            <a:avLst/>
          </a:prstGeom>
          <a:noFill/>
        </p:spPr>
        <p:txBody>
          <a:bodyPr wrap="square" rtlCol="0">
            <a:spAutoFit/>
          </a:bodyPr>
          <a:lstStyle/>
          <a:p>
            <a:r>
              <a:rPr lang="en-US" dirty="0" smtClean="0"/>
              <a:t>Nous </a:t>
            </a:r>
            <a:r>
              <a:rPr lang="en-US" dirty="0" err="1" smtClean="0"/>
              <a:t>sommes</a:t>
            </a:r>
            <a:r>
              <a:rPr lang="en-US" dirty="0" smtClean="0"/>
              <a:t> </a:t>
            </a:r>
            <a:r>
              <a:rPr lang="en-US" dirty="0" err="1" smtClean="0"/>
              <a:t>tous</a:t>
            </a:r>
            <a:r>
              <a:rPr lang="en-US" dirty="0" smtClean="0"/>
              <a:t> fait de molecules… Le vivant </a:t>
            </a:r>
            <a:r>
              <a:rPr lang="en-US" dirty="0" err="1" smtClean="0"/>
              <a:t>est</a:t>
            </a:r>
            <a:r>
              <a:rPr lang="en-US" dirty="0" smtClean="0"/>
              <a:t> </a:t>
            </a:r>
            <a:r>
              <a:rPr lang="en-US" dirty="0" err="1" smtClean="0"/>
              <a:t>caracterise</a:t>
            </a:r>
            <a:r>
              <a:rPr lang="en-US" dirty="0" smtClean="0"/>
              <a:t> par la molecule </a:t>
            </a:r>
            <a:r>
              <a:rPr lang="en-US" dirty="0" err="1" smtClean="0"/>
              <a:t>d’ADN</a:t>
            </a:r>
            <a:r>
              <a:rPr lang="en-US" dirty="0"/>
              <a:t>.</a:t>
            </a:r>
          </a:p>
        </p:txBody>
      </p:sp>
      <p:grpSp>
        <p:nvGrpSpPr>
          <p:cNvPr id="21" name="Group 20"/>
          <p:cNvGrpSpPr/>
          <p:nvPr/>
        </p:nvGrpSpPr>
        <p:grpSpPr>
          <a:xfrm>
            <a:off x="4718383" y="557689"/>
            <a:ext cx="2120192" cy="2297337"/>
            <a:chOff x="2852035" y="1605635"/>
            <a:chExt cx="2120192" cy="2297337"/>
          </a:xfrm>
        </p:grpSpPr>
        <p:pic>
          <p:nvPicPr>
            <p:cNvPr id="12" name="Picture 11"/>
            <p:cNvPicPr>
              <a:picLocks noChangeAspect="1"/>
            </p:cNvPicPr>
            <p:nvPr/>
          </p:nvPicPr>
          <p:blipFill>
            <a:blip r:embed="rId4"/>
            <a:srcRect l="3185" t="1777" r="55079" b="53000"/>
            <a:stretch>
              <a:fillRect/>
            </a:stretch>
          </p:blipFill>
          <p:spPr>
            <a:xfrm>
              <a:off x="2852035" y="1605635"/>
              <a:ext cx="2120192" cy="2297337"/>
            </a:xfrm>
            <a:prstGeom prst="rect">
              <a:avLst/>
            </a:prstGeom>
          </p:spPr>
        </p:pic>
        <p:cxnSp>
          <p:nvCxnSpPr>
            <p:cNvPr id="14" name="Straight Arrow Connector 13"/>
            <p:cNvCxnSpPr/>
            <p:nvPr/>
          </p:nvCxnSpPr>
          <p:spPr>
            <a:xfrm>
              <a:off x="4294195" y="3011928"/>
              <a:ext cx="678032" cy="1588"/>
            </a:xfrm>
            <a:prstGeom prst="straightConnector1">
              <a:avLst/>
            </a:prstGeom>
            <a:ln w="53975" cmpd="sng">
              <a:gradFill flip="none" rotWithShape="1">
                <a:gsLst>
                  <a:gs pos="0">
                    <a:srgbClr val="6699FF"/>
                  </a:gs>
                  <a:gs pos="57000">
                    <a:srgbClr val="FFFFFF"/>
                  </a:gs>
                </a:gsLst>
                <a:lin ang="10800000" scaled="0"/>
                <a:tileRect/>
              </a:gradFill>
              <a:tailEnd type="none"/>
            </a:ln>
            <a:effectLst/>
          </p:spPr>
          <p:style>
            <a:lnRef idx="2">
              <a:schemeClr val="accent1"/>
            </a:lnRef>
            <a:fillRef idx="0">
              <a:schemeClr val="accent1"/>
            </a:fillRef>
            <a:effectRef idx="1">
              <a:schemeClr val="accent1"/>
            </a:effectRef>
            <a:fontRef idx="minor">
              <a:schemeClr val="tx1"/>
            </a:fontRef>
          </p:style>
        </p:cxnSp>
      </p:grpSp>
      <p:cxnSp>
        <p:nvCxnSpPr>
          <p:cNvPr id="23" name="Straight Connector 22"/>
          <p:cNvCxnSpPr/>
          <p:nvPr/>
        </p:nvCxnSpPr>
        <p:spPr>
          <a:xfrm flipV="1">
            <a:off x="2430898" y="894529"/>
            <a:ext cx="3123974" cy="1027630"/>
          </a:xfrm>
          <a:prstGeom prst="line">
            <a:avLst/>
          </a:prstGeom>
          <a:ln>
            <a:gradFill flip="none" rotWithShape="1">
              <a:gsLst>
                <a:gs pos="0">
                  <a:schemeClr val="accent1"/>
                </a:gs>
                <a:gs pos="100000">
                  <a:srgbClr val="FFFFFF"/>
                </a:gs>
              </a:gsLst>
              <a:lin ang="10800000" scaled="0"/>
              <a:tileRect/>
            </a:gra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endCxn id="12" idx="2"/>
          </p:cNvCxnSpPr>
          <p:nvPr/>
        </p:nvCxnSpPr>
        <p:spPr>
          <a:xfrm>
            <a:off x="2324679" y="2153301"/>
            <a:ext cx="3453800" cy="701725"/>
          </a:xfrm>
          <a:prstGeom prst="line">
            <a:avLst/>
          </a:prstGeom>
          <a:ln>
            <a:gradFill flip="none" rotWithShape="1">
              <a:gsLst>
                <a:gs pos="0">
                  <a:schemeClr val="accent1"/>
                </a:gs>
                <a:gs pos="100000">
                  <a:srgbClr val="FFFFFF"/>
                </a:gs>
              </a:gsLst>
              <a:lin ang="10800000" scaled="0"/>
              <a:tileRect/>
            </a:gra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0800000" flipV="1">
            <a:off x="1258958" y="1922158"/>
            <a:ext cx="4223249" cy="1302538"/>
          </a:xfrm>
          <a:prstGeom prst="line">
            <a:avLst/>
          </a:prstGeom>
          <a:ln>
            <a:gradFill flip="none" rotWithShape="1">
              <a:gsLst>
                <a:gs pos="0">
                  <a:schemeClr val="accent1"/>
                </a:gs>
                <a:gs pos="100000">
                  <a:srgbClr val="FFFFFF"/>
                </a:gs>
              </a:gsLst>
              <a:lin ang="10800000" scaled="0"/>
              <a:tileRect/>
            </a:gra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2493211" y="2145246"/>
            <a:ext cx="3345980" cy="3053620"/>
          </a:xfrm>
          <a:prstGeom prst="line">
            <a:avLst/>
          </a:prstGeom>
          <a:ln>
            <a:gradFill flip="none" rotWithShape="1">
              <a:gsLst>
                <a:gs pos="0">
                  <a:schemeClr val="accent1"/>
                </a:gs>
                <a:gs pos="100000">
                  <a:srgbClr val="FFFFFF"/>
                </a:gs>
              </a:gsLst>
              <a:lin ang="10800000" scaled="0"/>
              <a:tileRect/>
            </a:gradFill>
          </a:ln>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D752DBC4-3753-084B-A85A-391A694AE64B}" type="slidenum">
              <a:rPr lang="en-US" smtClean="0"/>
              <a:pPr/>
              <a:t>67</a:t>
            </a:fld>
            <a:r>
              <a:rPr lang="en-US" smtClean="0"/>
              <a:t>/41</a:t>
            </a:r>
            <a:endParaRPr lang="en-US" dirty="0" smtClean="0"/>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7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strVal val="2/3*#ppt_w"/>
                                          </p:val>
                                        </p:tav>
                                        <p:tav tm="100000">
                                          <p:val>
                                            <p:strVal val="#ppt_w"/>
                                          </p:val>
                                        </p:tav>
                                      </p:tavLst>
                                    </p:anim>
                                    <p:anim calcmode="lin" valueType="num">
                                      <p:cBhvr>
                                        <p:cTn id="13" dur="1000" fill="hold"/>
                                        <p:tgtEl>
                                          <p:spTgt spid="21"/>
                                        </p:tgtEl>
                                        <p:attrNameLst>
                                          <p:attrName>ppt_h</p:attrName>
                                        </p:attrNameLst>
                                      </p:cBhvr>
                                      <p:tavLst>
                                        <p:tav tm="0">
                                          <p:val>
                                            <p:strVal val="2/3*#ppt_h"/>
                                          </p:val>
                                        </p:tav>
                                        <p:tav tm="100000">
                                          <p:val>
                                            <p:strVal val="#ppt_h"/>
                                          </p:val>
                                        </p:tav>
                                      </p:tavLst>
                                    </p:anim>
                                  </p:childTnLst>
                                </p:cTn>
                              </p:par>
                              <p:par>
                                <p:cTn id="14" presetID="0" presetClass="path" presetSubtype="0" accel="50000" decel="50000" fill="hold" nodeType="withEffect">
                                  <p:stCondLst>
                                    <p:cond delay="0"/>
                                  </p:stCondLst>
                                  <p:childTnLst>
                                    <p:animMotion origin="layout" path="M -0.31405 0.04352 L 5.83333E-6 -4.07407E-6 " pathEditMode="relative" ptsTypes="AA">
                                      <p:cBhvr>
                                        <p:cTn id="15" dur="2000" fill="hold"/>
                                        <p:tgtEl>
                                          <p:spTgt spid="21"/>
                                        </p:tgtEl>
                                        <p:attrNameLst>
                                          <p:attrName>ppt_x</p:attrName>
                                          <p:attrName>ppt_y</p:attrName>
                                        </p:attrNameLst>
                                      </p:cBhvr>
                                    </p:animMotion>
                                  </p:childTnLst>
                                </p:cTn>
                              </p:par>
                              <p:par>
                                <p:cTn id="16" presetID="23" presetClass="entr" presetSubtype="16"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272"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strVal val="2/3*#ppt_w"/>
                                          </p:val>
                                        </p:tav>
                                        <p:tav tm="100000">
                                          <p:val>
                                            <p:strVal val="#ppt_w"/>
                                          </p:val>
                                        </p:tav>
                                      </p:tavLst>
                                    </p:anim>
                                    <p:anim calcmode="lin" valueType="num">
                                      <p:cBhvr>
                                        <p:cTn id="29" dur="500" fill="hold"/>
                                        <p:tgtEl>
                                          <p:spTgt spid="30"/>
                                        </p:tgtEl>
                                        <p:attrNameLst>
                                          <p:attrName>ppt_h</p:attrName>
                                        </p:attrNameLst>
                                      </p:cBhvr>
                                      <p:tavLst>
                                        <p:tav tm="0">
                                          <p:val>
                                            <p:strVal val="2/3*#ppt_h"/>
                                          </p:val>
                                        </p:tav>
                                        <p:tav tm="100000">
                                          <p:val>
                                            <p:strVal val="#ppt_h"/>
                                          </p:val>
                                        </p:tav>
                                      </p:tavLst>
                                    </p:anim>
                                  </p:childTnLst>
                                </p:cTn>
                              </p:par>
                              <p:par>
                                <p:cTn id="30" presetID="23" presetClass="entr" presetSubtype="272"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500" fill="hold"/>
                                        <p:tgtEl>
                                          <p:spTgt spid="29"/>
                                        </p:tgtEl>
                                        <p:attrNameLst>
                                          <p:attrName>ppt_w</p:attrName>
                                        </p:attrNameLst>
                                      </p:cBhvr>
                                      <p:tavLst>
                                        <p:tav tm="0">
                                          <p:val>
                                            <p:strVal val="2/3*#ppt_w"/>
                                          </p:val>
                                        </p:tav>
                                        <p:tav tm="100000">
                                          <p:val>
                                            <p:strVal val="#ppt_w"/>
                                          </p:val>
                                        </p:tav>
                                      </p:tavLst>
                                    </p:anim>
                                    <p:anim calcmode="lin" valueType="num">
                                      <p:cBhvr>
                                        <p:cTn id="33" dur="500" fill="hold"/>
                                        <p:tgtEl>
                                          <p:spTgt spid="29"/>
                                        </p:tgtEl>
                                        <p:attrNameLst>
                                          <p:attrName>ppt_h</p:attrName>
                                        </p:attrNameLst>
                                      </p:cBhvr>
                                      <p:tavLst>
                                        <p:tav tm="0">
                                          <p:val>
                                            <p:strVal val="2/3*#ppt_h"/>
                                          </p:val>
                                        </p:tav>
                                        <p:tav tm="100000">
                                          <p:val>
                                            <p:strVal val="#ppt_h"/>
                                          </p:val>
                                        </p:tav>
                                      </p:tavLst>
                                    </p:anim>
                                  </p:childTnLst>
                                </p:cTn>
                              </p:par>
                              <p:par>
                                <p:cTn id="34" presetID="10" presetClass="exit" presetSubtype="0" fill="hold" nodeType="withEffect">
                                  <p:stCondLst>
                                    <p:cond delay="0"/>
                                  </p:stCondLst>
                                  <p:childTnLst>
                                    <p:animEffect transition="out" filter="fade">
                                      <p:cBhvr>
                                        <p:cTn id="35" dur="2000"/>
                                        <p:tgtEl>
                                          <p:spTgt spid="10"/>
                                        </p:tgtEl>
                                      </p:cBhvr>
                                    </p:animEffect>
                                    <p:set>
                                      <p:cBhvr>
                                        <p:cTn id="36" dur="1" fill="hold">
                                          <p:stCondLst>
                                            <p:cond delay="1999"/>
                                          </p:stCondLst>
                                        </p:cTn>
                                        <p:tgtEl>
                                          <p:spTgt spid="10"/>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2000"/>
                                        <p:tgtEl>
                                          <p:spTgt spid="24"/>
                                        </p:tgtEl>
                                      </p:cBhvr>
                                    </p:animEffect>
                                    <p:set>
                                      <p:cBhvr>
                                        <p:cTn id="39" dur="1" fill="hold">
                                          <p:stCondLst>
                                            <p:cond delay="1999"/>
                                          </p:stCondLst>
                                        </p:cTn>
                                        <p:tgtEl>
                                          <p:spTgt spid="2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2000"/>
                                        <p:tgtEl>
                                          <p:spTgt spid="23"/>
                                        </p:tgtEl>
                                      </p:cBhvr>
                                    </p:animEffect>
                                    <p:set>
                                      <p:cBhvr>
                                        <p:cTn id="42" dur="1" fill="hold">
                                          <p:stCondLst>
                                            <p:cond delay="1999"/>
                                          </p:stCondLst>
                                        </p:cTn>
                                        <p:tgtEl>
                                          <p:spTgt spid="2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2000"/>
                                        <p:tgtEl>
                                          <p:spTgt spid="11"/>
                                        </p:tgtEl>
                                      </p:cBhvr>
                                    </p:animEffect>
                                    <p:set>
                                      <p:cBhvr>
                                        <p:cTn id="45" dur="1" fill="hold">
                                          <p:stCondLst>
                                            <p:cond delay="1999"/>
                                          </p:stCondLst>
                                        </p:cTn>
                                        <p:tgtEl>
                                          <p:spTgt spid="1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childTnLst>
                                </p:cTn>
                              </p:par>
                              <p:par>
                                <p:cTn id="52" presetID="0" presetClass="path" presetSubtype="0" accel="50000" decel="50000" fill="hold" nodeType="withEffect">
                                  <p:stCondLst>
                                    <p:cond delay="0"/>
                                  </p:stCondLst>
                                  <p:childTnLst>
                                    <p:animMotion origin="layout" path="M 0.3658 -0.24491 L -4.44444E-6 -2.96296E-6 " pathEditMode="relative" ptsTypes="AA">
                                      <p:cBhvr>
                                        <p:cTn id="53" dur="2000" fill="hold"/>
                                        <p:tgtEl>
                                          <p:spTgt spid="28"/>
                                        </p:tgtEl>
                                        <p:attrNameLst>
                                          <p:attrName>ppt_x</p:attrName>
                                          <p:attrName>ppt_y</p:attrName>
                                        </p:attrNameLst>
                                      </p:cBhvr>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2000"/>
                                        <p:tgtEl>
                                          <p:spTgt spid="21"/>
                                        </p:tgtEl>
                                      </p:cBhvr>
                                    </p:animEffect>
                                    <p:set>
                                      <p:cBhvr>
                                        <p:cTn id="58" dur="1" fill="hold">
                                          <p:stCondLst>
                                            <p:cond delay="1999"/>
                                          </p:stCondLst>
                                        </p:cTn>
                                        <p:tgtEl>
                                          <p:spTgt spid="2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2000"/>
                                        <p:tgtEl>
                                          <p:spTgt spid="29"/>
                                        </p:tgtEl>
                                      </p:cBhvr>
                                    </p:animEffect>
                                    <p:set>
                                      <p:cBhvr>
                                        <p:cTn id="61" dur="1" fill="hold">
                                          <p:stCondLst>
                                            <p:cond delay="1999"/>
                                          </p:stCondLst>
                                        </p:cTn>
                                        <p:tgtEl>
                                          <p:spTgt spid="29"/>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2000"/>
                                        <p:tgtEl>
                                          <p:spTgt spid="30"/>
                                        </p:tgtEl>
                                      </p:cBhvr>
                                    </p:animEffect>
                                    <p:set>
                                      <p:cBhvr>
                                        <p:cTn id="64" dur="1" fill="hold">
                                          <p:stCondLst>
                                            <p:cond delay="1999"/>
                                          </p:stCondLst>
                                        </p:cTn>
                                        <p:tgtEl>
                                          <p:spTgt spid="3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1" nodeType="click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p:cTn id="69" dur="500" fill="hold"/>
                                        <p:tgtEl>
                                          <p:spTgt spid="5"/>
                                        </p:tgtEl>
                                        <p:attrNameLst>
                                          <p:attrName>ppt_w</p:attrName>
                                        </p:attrNameLst>
                                      </p:cBhvr>
                                      <p:tavLst>
                                        <p:tav tm="0">
                                          <p:val>
                                            <p:fltVal val="0"/>
                                          </p:val>
                                        </p:tav>
                                        <p:tav tm="100000">
                                          <p:val>
                                            <p:strVal val="#ppt_w"/>
                                          </p:val>
                                        </p:tav>
                                      </p:tavLst>
                                    </p:anim>
                                    <p:anim calcmode="lin" valueType="num">
                                      <p:cBhvr>
                                        <p:cTn id="70" dur="500" fill="hold"/>
                                        <p:tgtEl>
                                          <p:spTgt spid="5"/>
                                        </p:tgtEl>
                                        <p:attrNameLst>
                                          <p:attrName>ppt_h</p:attrName>
                                        </p:attrNameLst>
                                      </p:cBhvr>
                                      <p:tavLst>
                                        <p:tav tm="0">
                                          <p:val>
                                            <p:fltVal val="0"/>
                                          </p:val>
                                        </p:tav>
                                        <p:tav tm="100000">
                                          <p:val>
                                            <p:strVal val="#ppt_h"/>
                                          </p:val>
                                        </p:tav>
                                      </p:tavLst>
                                    </p:anim>
                                    <p:anim calcmode="lin" valueType="num">
                                      <p:cBhvr>
                                        <p:cTn id="71" dur="500" fill="hold"/>
                                        <p:tgtEl>
                                          <p:spTgt spid="5"/>
                                        </p:tgtEl>
                                        <p:attrNameLst>
                                          <p:attrName>style.rotation</p:attrName>
                                        </p:attrNameLst>
                                      </p:cBhvr>
                                      <p:tavLst>
                                        <p:tav tm="0">
                                          <p:val>
                                            <p:fltVal val="360"/>
                                          </p:val>
                                        </p:tav>
                                        <p:tav tm="100000">
                                          <p:val>
                                            <p:fltVal val="0"/>
                                          </p:val>
                                        </p:tav>
                                      </p:tavLst>
                                    </p:anim>
                                    <p:animEffect transition="in" filter="fade">
                                      <p:cBhvr>
                                        <p:cTn id="7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457200" y="51620"/>
            <a:ext cx="8229600" cy="856430"/>
          </a:xfrm>
        </p:spPr>
        <p:txBody>
          <a:bodyPr/>
          <a:lstStyle/>
          <a:p>
            <a:pPr eaLnBrk="1" hangingPunct="1"/>
            <a:r>
              <a:rPr lang="fr-FR" sz="3600" dirty="0">
                <a:ea typeface="Arial" charset="0"/>
              </a:rPr>
              <a:t>Classification de </a:t>
            </a:r>
            <a:r>
              <a:rPr lang="fr-FR" sz="3600" dirty="0" err="1">
                <a:ea typeface="Arial" charset="0"/>
              </a:rPr>
              <a:t>Mendeléev</a:t>
            </a:r>
            <a:r>
              <a:rPr lang="fr-FR" sz="3600" dirty="0">
                <a:ea typeface="Arial" charset="0"/>
              </a:rPr>
              <a:t> 1872  </a:t>
            </a:r>
            <a:endParaRPr lang="en-GB" sz="3600" dirty="0">
              <a:ea typeface="Arial" charset="0"/>
            </a:endParaRPr>
          </a:p>
        </p:txBody>
      </p:sp>
      <p:pic>
        <p:nvPicPr>
          <p:cNvPr id="117764" name="Picture 2"/>
          <p:cNvPicPr>
            <a:picLocks noChangeAspect="1" noChangeArrowheads="1"/>
          </p:cNvPicPr>
          <p:nvPr/>
        </p:nvPicPr>
        <p:blipFill>
          <a:blip r:embed="rId3"/>
          <a:srcRect/>
          <a:stretch>
            <a:fillRect/>
          </a:stretch>
        </p:blipFill>
        <p:spPr bwMode="auto">
          <a:xfrm>
            <a:off x="819150" y="908050"/>
            <a:ext cx="6561138" cy="4413250"/>
          </a:xfrm>
          <a:prstGeom prst="rect">
            <a:avLst/>
          </a:prstGeom>
          <a:noFill/>
          <a:ln w="9525">
            <a:noFill/>
            <a:miter lim="800000"/>
            <a:headEnd/>
            <a:tailEnd/>
          </a:ln>
        </p:spPr>
      </p:pic>
      <p:sp>
        <p:nvSpPr>
          <p:cNvPr id="117765" name="ZoneTexte 5"/>
          <p:cNvSpPr txBox="1">
            <a:spLocks noChangeArrowheads="1"/>
          </p:cNvSpPr>
          <p:nvPr/>
        </p:nvSpPr>
        <p:spPr bwMode="auto">
          <a:xfrm>
            <a:off x="819150" y="5405438"/>
            <a:ext cx="7785100" cy="400050"/>
          </a:xfrm>
          <a:prstGeom prst="rect">
            <a:avLst/>
          </a:prstGeom>
          <a:noFill/>
          <a:ln w="9525">
            <a:noFill/>
            <a:miter lim="800000"/>
            <a:headEnd/>
            <a:tailEnd/>
          </a:ln>
        </p:spPr>
        <p:txBody>
          <a:bodyPr wrap="square">
            <a:prstTxWarp prst="textNoShape">
              <a:avLst/>
            </a:prstTxWarp>
            <a:spAutoFit/>
          </a:bodyPr>
          <a:lstStyle/>
          <a:p>
            <a:r>
              <a:rPr lang="fr-FR" sz="2000" b="1" dirty="0">
                <a:solidFill>
                  <a:srgbClr val="000090"/>
                </a:solidFill>
                <a:latin typeface="Tahoma"/>
                <a:ea typeface="Arial" charset="0"/>
                <a:cs typeface="Tahoma"/>
              </a:rPr>
              <a:t>Eléments en colonne selon leur propriété</a:t>
            </a:r>
            <a:r>
              <a:rPr lang="fr-FR" sz="2000" b="1" dirty="0" smtClean="0">
                <a:solidFill>
                  <a:srgbClr val="000090"/>
                </a:solidFill>
                <a:latin typeface="Tahoma"/>
                <a:ea typeface="Arial" charset="0"/>
                <a:cs typeface="Tahoma"/>
              </a:rPr>
              <a:t> chimique  </a:t>
            </a:r>
            <a:endParaRPr lang="fr-FR" sz="2000" b="1" dirty="0">
              <a:solidFill>
                <a:srgbClr val="000090"/>
              </a:solidFill>
              <a:latin typeface="Tahoma"/>
              <a:ea typeface="Arial" charset="0"/>
              <a:cs typeface="Tahoma"/>
            </a:endParaRPr>
          </a:p>
        </p:txBody>
      </p:sp>
      <p:sp>
        <p:nvSpPr>
          <p:cNvPr id="4" name="Slide Number Placeholder 3"/>
          <p:cNvSpPr>
            <a:spLocks noGrp="1"/>
          </p:cNvSpPr>
          <p:nvPr>
            <p:ph type="sldNum" sz="quarter" idx="12"/>
          </p:nvPr>
        </p:nvSpPr>
        <p:spPr/>
        <p:txBody>
          <a:bodyPr/>
          <a:lstStyle/>
          <a:p>
            <a:fld id="{D752DBC4-3753-084B-A85A-391A694AE64B}" type="slidenum">
              <a:rPr lang="en-US" smtClean="0"/>
              <a:pPr/>
              <a:t>7</a:t>
            </a:fld>
            <a:r>
              <a:rPr lang="en-US" smtClean="0"/>
              <a:t>/41</a:t>
            </a:r>
            <a:endParaRPr lang="en-US" dirty="0" smtClean="0"/>
          </a:p>
        </p:txBody>
      </p:sp>
    </p:spTree>
    <p:extLst>
      <p:ext uri="{BB962C8B-B14F-4D97-AF65-F5344CB8AC3E}">
        <p14:creationId xmlns:p14="http://schemas.microsoft.com/office/powerpoint/2010/main" val="1696905733"/>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457200" y="51620"/>
            <a:ext cx="8229600" cy="989443"/>
          </a:xfrm>
        </p:spPr>
        <p:txBody>
          <a:bodyPr/>
          <a:lstStyle/>
          <a:p>
            <a:pPr eaLnBrk="1" hangingPunct="1"/>
            <a:r>
              <a:rPr lang="fr-FR" sz="3600" dirty="0"/>
              <a:t>Classification de </a:t>
            </a:r>
            <a:r>
              <a:rPr lang="fr-FR" sz="3600" dirty="0" err="1"/>
              <a:t>Mendeléev</a:t>
            </a:r>
            <a:r>
              <a:rPr lang="fr-FR" sz="3600" dirty="0"/>
              <a:t> 1872  </a:t>
            </a:r>
            <a:endParaRPr lang="en-GB" sz="3600" dirty="0"/>
          </a:p>
        </p:txBody>
      </p:sp>
      <p:sp>
        <p:nvSpPr>
          <p:cNvPr id="118788" name="ZoneTexte 5"/>
          <p:cNvSpPr txBox="1">
            <a:spLocks noChangeArrowheads="1"/>
          </p:cNvSpPr>
          <p:nvPr/>
        </p:nvSpPr>
        <p:spPr bwMode="auto">
          <a:xfrm>
            <a:off x="-36513" y="5229225"/>
            <a:ext cx="9155113" cy="1015663"/>
          </a:xfrm>
          <a:prstGeom prst="rect">
            <a:avLst/>
          </a:prstGeom>
          <a:noFill/>
          <a:ln w="9525">
            <a:noFill/>
            <a:miter lim="800000"/>
            <a:headEnd/>
            <a:tailEnd/>
          </a:ln>
        </p:spPr>
        <p:txBody>
          <a:bodyPr>
            <a:prstTxWarp prst="textNoShape">
              <a:avLst/>
            </a:prstTxWarp>
            <a:spAutoFit/>
          </a:bodyPr>
          <a:lstStyle/>
          <a:p>
            <a:r>
              <a:rPr lang="fr-FR" sz="2000" b="1" dirty="0">
                <a:solidFill>
                  <a:srgbClr val="000090"/>
                </a:solidFill>
                <a:latin typeface="Tahoma"/>
                <a:ea typeface="Arial" charset="0"/>
                <a:cs typeface="Tahoma"/>
              </a:rPr>
              <a:t>propriété chimique (colonne) donnée par le nombre d’électrons sur la couche la moins liée au noyau. </a:t>
            </a:r>
            <a:r>
              <a:rPr lang="fr-FR" sz="2000" b="1" dirty="0" smtClean="0">
                <a:solidFill>
                  <a:srgbClr val="000090"/>
                </a:solidFill>
                <a:latin typeface="Tahoma"/>
                <a:ea typeface="Arial" charset="0"/>
                <a:cs typeface="Tahoma"/>
              </a:rPr>
              <a:t> </a:t>
            </a:r>
            <a:br>
              <a:rPr lang="fr-FR" sz="2000" b="1" dirty="0" smtClean="0">
                <a:solidFill>
                  <a:srgbClr val="000090"/>
                </a:solidFill>
                <a:latin typeface="Tahoma"/>
                <a:ea typeface="Arial" charset="0"/>
                <a:cs typeface="Tahoma"/>
              </a:rPr>
            </a:br>
            <a:r>
              <a:rPr lang="fr-FR" sz="2000" b="1" dirty="0" smtClean="0">
                <a:solidFill>
                  <a:srgbClr val="000090"/>
                </a:solidFill>
                <a:latin typeface="Tahoma"/>
                <a:ea typeface="Arial" charset="0"/>
                <a:cs typeface="Tahoma"/>
              </a:rPr>
              <a:t>Ligne </a:t>
            </a:r>
            <a:r>
              <a:rPr lang="fr-FR" sz="2000" b="1" dirty="0">
                <a:solidFill>
                  <a:srgbClr val="000090"/>
                </a:solidFill>
                <a:latin typeface="Tahoma"/>
                <a:ea typeface="Arial" charset="0"/>
                <a:cs typeface="Tahoma"/>
              </a:rPr>
              <a:t>(A=Z+N) donne des masses </a:t>
            </a:r>
            <a:r>
              <a:rPr lang="fr-FR" sz="2000" b="1" dirty="0" smtClean="0">
                <a:solidFill>
                  <a:srgbClr val="000090"/>
                </a:solidFill>
                <a:latin typeface="Tahoma"/>
                <a:ea typeface="Arial" charset="0"/>
                <a:cs typeface="Tahoma"/>
              </a:rPr>
              <a:t>croissantes.</a:t>
            </a:r>
            <a:endParaRPr lang="fr-FR" sz="2000" b="1" dirty="0">
              <a:solidFill>
                <a:srgbClr val="000090"/>
              </a:solidFill>
              <a:latin typeface="Tahoma"/>
              <a:ea typeface="Arial" charset="0"/>
              <a:cs typeface="Tahoma"/>
            </a:endParaRPr>
          </a:p>
        </p:txBody>
      </p:sp>
      <p:pic>
        <p:nvPicPr>
          <p:cNvPr id="7" name="Picture 11" descr="Mendeleev"/>
          <p:cNvPicPr>
            <a:picLocks noChangeAspect="1" noChangeArrowheads="1"/>
          </p:cNvPicPr>
          <p:nvPr/>
        </p:nvPicPr>
        <p:blipFill>
          <a:blip r:embed="rId3"/>
          <a:srcRect/>
          <a:stretch>
            <a:fillRect/>
          </a:stretch>
        </p:blipFill>
        <p:spPr bwMode="auto">
          <a:xfrm>
            <a:off x="179388" y="1185863"/>
            <a:ext cx="8424862" cy="375602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752DBC4-3753-084B-A85A-391A694AE64B}" type="slidenum">
              <a:rPr lang="en-US" smtClean="0"/>
              <a:pPr/>
              <a:t>8</a:t>
            </a:fld>
            <a:r>
              <a:rPr lang="en-US" smtClean="0"/>
              <a:t>/41</a:t>
            </a:r>
            <a:endParaRPr lang="en-US" dirty="0" smtClean="0"/>
          </a:p>
        </p:txBody>
      </p:sp>
    </p:spTree>
    <p:extLst>
      <p:ext uri="{BB962C8B-B14F-4D97-AF65-F5344CB8AC3E}">
        <p14:creationId xmlns:p14="http://schemas.microsoft.com/office/powerpoint/2010/main" val="421217494"/>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Text Box 3"/>
          <p:cNvSpPr txBox="1">
            <a:spLocks noChangeArrowheads="1"/>
          </p:cNvSpPr>
          <p:nvPr/>
        </p:nvSpPr>
        <p:spPr bwMode="auto">
          <a:xfrm>
            <a:off x="517525" y="1489075"/>
            <a:ext cx="8093075" cy="457200"/>
          </a:xfrm>
          <a:prstGeom prst="rect">
            <a:avLst/>
          </a:prstGeom>
          <a:noFill/>
          <a:ln w="9525">
            <a:noFill/>
            <a:miter lim="800000"/>
            <a:headEnd/>
            <a:tailEnd/>
          </a:ln>
        </p:spPr>
        <p:txBody>
          <a:bodyPr>
            <a:prstTxWarp prst="textNoShape">
              <a:avLst/>
            </a:prstTxWarp>
            <a:spAutoFit/>
          </a:bodyPr>
          <a:lstStyle/>
          <a:p>
            <a:endParaRPr lang="fr-FR" sz="2400" b="0">
              <a:latin typeface="Times New Roman" charset="0"/>
            </a:endParaRPr>
          </a:p>
        </p:txBody>
      </p:sp>
      <p:pic>
        <p:nvPicPr>
          <p:cNvPr id="120836" name="Image 17" descr="Crookes_tube_two_views.jpg"/>
          <p:cNvPicPr>
            <a:picLocks noChangeAspect="1"/>
          </p:cNvPicPr>
          <p:nvPr/>
        </p:nvPicPr>
        <p:blipFill>
          <a:blip r:embed="rId3"/>
          <a:srcRect l="3452"/>
          <a:stretch>
            <a:fillRect/>
          </a:stretch>
        </p:blipFill>
        <p:spPr bwMode="auto">
          <a:xfrm>
            <a:off x="-36513" y="1052513"/>
            <a:ext cx="4029076" cy="4365625"/>
          </a:xfrm>
          <a:prstGeom prst="rect">
            <a:avLst/>
          </a:prstGeom>
          <a:noFill/>
          <a:ln w="9525">
            <a:noFill/>
            <a:miter lim="800000"/>
            <a:headEnd/>
            <a:tailEnd/>
          </a:ln>
        </p:spPr>
      </p:pic>
      <p:sp>
        <p:nvSpPr>
          <p:cNvPr id="120837" name="ZoneTexte 18"/>
          <p:cNvSpPr txBox="1">
            <a:spLocks noChangeArrowheads="1"/>
          </p:cNvSpPr>
          <p:nvPr/>
        </p:nvSpPr>
        <p:spPr bwMode="auto">
          <a:xfrm>
            <a:off x="2268538" y="2700338"/>
            <a:ext cx="1438275" cy="368300"/>
          </a:xfrm>
          <a:prstGeom prst="rect">
            <a:avLst/>
          </a:prstGeom>
          <a:noFill/>
          <a:ln w="9525">
            <a:noFill/>
            <a:miter lim="800000"/>
            <a:headEnd/>
            <a:tailEnd/>
          </a:ln>
        </p:spPr>
        <p:txBody>
          <a:bodyPr>
            <a:prstTxWarp prst="textNoShape">
              <a:avLst/>
            </a:prstTxWarp>
            <a:spAutoFit/>
          </a:bodyPr>
          <a:lstStyle/>
          <a:p>
            <a:r>
              <a:rPr lang="en-US" sz="1800">
                <a:solidFill>
                  <a:schemeClr val="bg1"/>
                </a:solidFill>
              </a:rPr>
              <a:t>Anode +HV</a:t>
            </a:r>
          </a:p>
        </p:txBody>
      </p:sp>
      <p:sp>
        <p:nvSpPr>
          <p:cNvPr id="120838" name="ZoneTexte 19"/>
          <p:cNvSpPr txBox="1">
            <a:spLocks noChangeArrowheads="1"/>
          </p:cNvSpPr>
          <p:nvPr/>
        </p:nvSpPr>
        <p:spPr bwMode="auto">
          <a:xfrm>
            <a:off x="107950" y="1412875"/>
            <a:ext cx="1871663" cy="369888"/>
          </a:xfrm>
          <a:prstGeom prst="rect">
            <a:avLst/>
          </a:prstGeom>
          <a:noFill/>
          <a:ln w="9525">
            <a:noFill/>
            <a:miter lim="800000"/>
            <a:headEnd/>
            <a:tailEnd/>
          </a:ln>
        </p:spPr>
        <p:txBody>
          <a:bodyPr>
            <a:prstTxWarp prst="textNoShape">
              <a:avLst/>
            </a:prstTxWarp>
            <a:spAutoFit/>
          </a:bodyPr>
          <a:lstStyle/>
          <a:p>
            <a:r>
              <a:rPr lang="en-US" sz="1800">
                <a:solidFill>
                  <a:schemeClr val="bg1"/>
                </a:solidFill>
              </a:rPr>
              <a:t>Cathode -HV</a:t>
            </a:r>
          </a:p>
        </p:txBody>
      </p:sp>
      <p:sp>
        <p:nvSpPr>
          <p:cNvPr id="120839" name="ZoneTexte 22"/>
          <p:cNvSpPr txBox="1">
            <a:spLocks noChangeArrowheads="1"/>
          </p:cNvSpPr>
          <p:nvPr/>
        </p:nvSpPr>
        <p:spPr bwMode="auto">
          <a:xfrm>
            <a:off x="1331913" y="1916113"/>
            <a:ext cx="1439862" cy="369887"/>
          </a:xfrm>
          <a:prstGeom prst="rect">
            <a:avLst/>
          </a:prstGeom>
          <a:noFill/>
          <a:ln w="9525">
            <a:noFill/>
            <a:miter lim="800000"/>
            <a:headEnd/>
            <a:tailEnd/>
          </a:ln>
        </p:spPr>
        <p:txBody>
          <a:bodyPr>
            <a:prstTxWarp prst="textNoShape">
              <a:avLst/>
            </a:prstTxWarp>
            <a:spAutoFit/>
          </a:bodyPr>
          <a:lstStyle/>
          <a:p>
            <a:r>
              <a:rPr lang="en-US" sz="1800">
                <a:solidFill>
                  <a:schemeClr val="bg1"/>
                </a:solidFill>
              </a:rPr>
              <a:t>Gaz</a:t>
            </a:r>
          </a:p>
        </p:txBody>
      </p:sp>
      <p:cxnSp>
        <p:nvCxnSpPr>
          <p:cNvPr id="120840" name="Connecteur droit avec flèche 24"/>
          <p:cNvCxnSpPr>
            <a:cxnSpLocks noChangeShapeType="1"/>
          </p:cNvCxnSpPr>
          <p:nvPr/>
        </p:nvCxnSpPr>
        <p:spPr bwMode="auto">
          <a:xfrm rot="5400000">
            <a:off x="2807494" y="2456657"/>
            <a:ext cx="504825" cy="1587"/>
          </a:xfrm>
          <a:prstGeom prst="straightConnector1">
            <a:avLst/>
          </a:prstGeom>
          <a:noFill/>
          <a:ln w="9525">
            <a:solidFill>
              <a:schemeClr val="bg1"/>
            </a:solidFill>
            <a:round/>
            <a:headEnd/>
            <a:tailEnd type="arrow" w="med" len="med"/>
          </a:ln>
        </p:spPr>
      </p:cxnSp>
      <p:pic>
        <p:nvPicPr>
          <p:cNvPr id="120842" name="Picture 10"/>
          <p:cNvPicPr>
            <a:picLocks noChangeAspect="1" noChangeArrowheads="1"/>
          </p:cNvPicPr>
          <p:nvPr/>
        </p:nvPicPr>
        <p:blipFill>
          <a:blip r:embed="rId4"/>
          <a:srcRect/>
          <a:stretch>
            <a:fillRect/>
          </a:stretch>
        </p:blipFill>
        <p:spPr bwMode="auto">
          <a:xfrm>
            <a:off x="-36513" y="5008563"/>
            <a:ext cx="1368426" cy="1878012"/>
          </a:xfrm>
          <a:prstGeom prst="rect">
            <a:avLst/>
          </a:prstGeom>
          <a:noFill/>
          <a:ln w="9525">
            <a:noFill/>
            <a:miter lim="800000"/>
            <a:headEnd/>
            <a:tailEnd/>
          </a:ln>
        </p:spPr>
      </p:pic>
      <p:sp>
        <p:nvSpPr>
          <p:cNvPr id="120843" name="ZoneTexte 12"/>
          <p:cNvSpPr txBox="1">
            <a:spLocks noChangeArrowheads="1"/>
          </p:cNvSpPr>
          <p:nvPr/>
        </p:nvSpPr>
        <p:spPr bwMode="auto">
          <a:xfrm>
            <a:off x="1292928" y="5703888"/>
            <a:ext cx="1615797" cy="830997"/>
          </a:xfrm>
          <a:prstGeom prst="rect">
            <a:avLst/>
          </a:prstGeom>
          <a:solidFill>
            <a:schemeClr val="bg1"/>
          </a:solidFill>
          <a:ln w="9525">
            <a:noFill/>
            <a:miter lim="800000"/>
            <a:headEnd/>
            <a:tailEnd/>
          </a:ln>
        </p:spPr>
        <p:txBody>
          <a:bodyPr wrap="none">
            <a:prstTxWarp prst="textNoShape">
              <a:avLst/>
            </a:prstTxWarp>
            <a:spAutoFit/>
          </a:bodyPr>
          <a:lstStyle/>
          <a:p>
            <a:r>
              <a:rPr lang="fr-FR" sz="2400" b="1">
                <a:solidFill>
                  <a:srgbClr val="000090"/>
                </a:solidFill>
                <a:latin typeface="Tahoma"/>
                <a:ea typeface="Arial" charset="0"/>
                <a:cs typeface="Tahoma"/>
              </a:rPr>
              <a:t>Rayons X</a:t>
            </a:r>
          </a:p>
          <a:p>
            <a:r>
              <a:rPr lang="fr-FR" sz="2400" b="1">
                <a:solidFill>
                  <a:srgbClr val="000090"/>
                </a:solidFill>
                <a:latin typeface="Tahoma"/>
                <a:ea typeface="Arial" charset="0"/>
                <a:cs typeface="Tahoma"/>
              </a:rPr>
              <a:t>(1895) </a:t>
            </a:r>
          </a:p>
        </p:txBody>
      </p:sp>
      <p:sp>
        <p:nvSpPr>
          <p:cNvPr id="120844" name="ZoneTexte 13"/>
          <p:cNvSpPr txBox="1">
            <a:spLocks noChangeArrowheads="1"/>
          </p:cNvSpPr>
          <p:nvPr/>
        </p:nvSpPr>
        <p:spPr bwMode="auto">
          <a:xfrm>
            <a:off x="-10410" y="115888"/>
            <a:ext cx="4132822" cy="707886"/>
          </a:xfrm>
          <a:prstGeom prst="rect">
            <a:avLst/>
          </a:prstGeom>
          <a:solidFill>
            <a:schemeClr val="bg1"/>
          </a:solidFill>
          <a:ln w="9525">
            <a:noFill/>
            <a:miter lim="800000"/>
            <a:headEnd/>
            <a:tailEnd/>
          </a:ln>
        </p:spPr>
        <p:txBody>
          <a:bodyPr wrap="square">
            <a:prstTxWarp prst="textNoShape">
              <a:avLst/>
            </a:prstTxWarp>
            <a:spAutoFit/>
          </a:bodyPr>
          <a:lstStyle/>
          <a:p>
            <a:r>
              <a:rPr lang="fr-FR" sz="2000" b="1" dirty="0">
                <a:solidFill>
                  <a:srgbClr val="000090"/>
                </a:solidFill>
                <a:latin typeface="Tahoma"/>
                <a:ea typeface="Arial" charset="0"/>
                <a:cs typeface="Tahoma"/>
              </a:rPr>
              <a:t>JJ Thompson 1897</a:t>
            </a:r>
          </a:p>
          <a:p>
            <a:r>
              <a:rPr lang="fr-FR" sz="2000" b="1" dirty="0">
                <a:solidFill>
                  <a:srgbClr val="000090"/>
                </a:solidFill>
                <a:latin typeface="Tahoma"/>
                <a:ea typeface="Arial" charset="0"/>
                <a:cs typeface="Tahoma"/>
              </a:rPr>
              <a:t>Mise en évidence de l’électron</a:t>
            </a:r>
          </a:p>
        </p:txBody>
      </p:sp>
      <p:pic>
        <p:nvPicPr>
          <p:cNvPr id="120845" name="Picture 14" descr="T25"/>
          <p:cNvPicPr>
            <a:picLocks noChangeAspect="1" noChangeArrowheads="1"/>
          </p:cNvPicPr>
          <p:nvPr/>
        </p:nvPicPr>
        <p:blipFill>
          <a:blip r:embed="rId5"/>
          <a:srcRect l="8513" r="8513" b="45427"/>
          <a:stretch>
            <a:fillRect/>
          </a:stretch>
        </p:blipFill>
        <p:spPr bwMode="auto">
          <a:xfrm>
            <a:off x="2987675" y="5013325"/>
            <a:ext cx="3467100" cy="1819275"/>
          </a:xfrm>
          <a:prstGeom prst="rect">
            <a:avLst/>
          </a:prstGeom>
          <a:noFill/>
          <a:ln w="9525">
            <a:noFill/>
            <a:miter lim="800000"/>
            <a:headEnd/>
            <a:tailEnd/>
          </a:ln>
        </p:spPr>
      </p:pic>
      <p:sp>
        <p:nvSpPr>
          <p:cNvPr id="120846" name="ZoneTexte 16"/>
          <p:cNvSpPr txBox="1">
            <a:spLocks noChangeArrowheads="1"/>
          </p:cNvSpPr>
          <p:nvPr/>
        </p:nvSpPr>
        <p:spPr bwMode="auto">
          <a:xfrm>
            <a:off x="6177665" y="5765800"/>
            <a:ext cx="2969934" cy="830997"/>
          </a:xfrm>
          <a:prstGeom prst="rect">
            <a:avLst/>
          </a:prstGeom>
          <a:solidFill>
            <a:schemeClr val="bg1"/>
          </a:solidFill>
          <a:ln w="9525">
            <a:noFill/>
            <a:miter lim="800000"/>
            <a:headEnd/>
            <a:tailEnd/>
          </a:ln>
        </p:spPr>
        <p:txBody>
          <a:bodyPr wrap="none">
            <a:prstTxWarp prst="textNoShape">
              <a:avLst/>
            </a:prstTxWarp>
            <a:spAutoFit/>
          </a:bodyPr>
          <a:lstStyle/>
          <a:p>
            <a:r>
              <a:rPr lang="fr-FR" sz="2400" b="1">
                <a:solidFill>
                  <a:srgbClr val="000090"/>
                </a:solidFill>
                <a:latin typeface="Tahoma"/>
                <a:ea typeface="Arial" charset="0"/>
                <a:cs typeface="Tahoma"/>
              </a:rPr>
              <a:t>Radioactivité </a:t>
            </a:r>
          </a:p>
          <a:p>
            <a:r>
              <a:rPr lang="fr-FR" sz="2400" b="1">
                <a:solidFill>
                  <a:srgbClr val="000090"/>
                </a:solidFill>
                <a:latin typeface="Tahoma"/>
                <a:ea typeface="Arial" charset="0"/>
                <a:cs typeface="Tahoma"/>
              </a:rPr>
              <a:t>Becquerel (1896)</a:t>
            </a:r>
          </a:p>
        </p:txBody>
      </p:sp>
      <p:pic>
        <p:nvPicPr>
          <p:cNvPr id="120847" name="Picture 15" descr="ruth3"/>
          <p:cNvPicPr>
            <a:picLocks noChangeAspect="1" noChangeArrowheads="1"/>
          </p:cNvPicPr>
          <p:nvPr/>
        </p:nvPicPr>
        <p:blipFill>
          <a:blip r:embed="rId6"/>
          <a:srcRect r="2309"/>
          <a:stretch>
            <a:fillRect/>
          </a:stretch>
        </p:blipFill>
        <p:spPr bwMode="auto">
          <a:xfrm>
            <a:off x="4122412" y="-26988"/>
            <a:ext cx="5058101" cy="2835421"/>
          </a:xfrm>
          <a:prstGeom prst="rect">
            <a:avLst/>
          </a:prstGeom>
          <a:noFill/>
          <a:ln w="9525">
            <a:noFill/>
            <a:miter lim="800000"/>
            <a:headEnd/>
            <a:tailEnd/>
          </a:ln>
        </p:spPr>
      </p:pic>
      <p:sp>
        <p:nvSpPr>
          <p:cNvPr id="120848" name="ZoneTexte 19"/>
          <p:cNvSpPr txBox="1">
            <a:spLocks noChangeArrowheads="1"/>
          </p:cNvSpPr>
          <p:nvPr/>
        </p:nvSpPr>
        <p:spPr bwMode="auto">
          <a:xfrm>
            <a:off x="4310765" y="3322747"/>
            <a:ext cx="4498975" cy="1323439"/>
          </a:xfrm>
          <a:prstGeom prst="rect">
            <a:avLst/>
          </a:prstGeom>
          <a:solidFill>
            <a:schemeClr val="bg1"/>
          </a:solidFill>
          <a:ln w="9525">
            <a:noFill/>
            <a:miter lim="800000"/>
            <a:headEnd/>
            <a:tailEnd/>
          </a:ln>
        </p:spPr>
        <p:txBody>
          <a:bodyPr>
            <a:prstTxWarp prst="textNoShape">
              <a:avLst/>
            </a:prstTxWarp>
            <a:spAutoFit/>
          </a:bodyPr>
          <a:lstStyle/>
          <a:p>
            <a:r>
              <a:rPr lang="fr-FR" sz="2000" b="1" dirty="0">
                <a:solidFill>
                  <a:srgbClr val="000090"/>
                </a:solidFill>
                <a:latin typeface="Tahoma"/>
                <a:ea typeface="Arial" charset="0"/>
                <a:cs typeface="Tahoma"/>
              </a:rPr>
              <a:t>Rutherford : 1</a:t>
            </a:r>
            <a:r>
              <a:rPr lang="fr-FR" sz="2000" b="1" baseline="30000" dirty="0">
                <a:solidFill>
                  <a:srgbClr val="000090"/>
                </a:solidFill>
                <a:latin typeface="Tahoma"/>
                <a:ea typeface="Arial" charset="0"/>
                <a:cs typeface="Tahoma"/>
              </a:rPr>
              <a:t>ère</a:t>
            </a:r>
            <a:r>
              <a:rPr lang="fr-FR" sz="2000" b="1" dirty="0">
                <a:solidFill>
                  <a:srgbClr val="000090"/>
                </a:solidFill>
                <a:latin typeface="Tahoma"/>
                <a:ea typeface="Arial" charset="0"/>
                <a:cs typeface="Tahoma"/>
              </a:rPr>
              <a:t> expérience des physique des particules :</a:t>
            </a:r>
          </a:p>
          <a:p>
            <a:pPr>
              <a:buFontTx/>
              <a:buChar char="-"/>
            </a:pPr>
            <a:r>
              <a:rPr lang="fr-FR" sz="2000" b="1" dirty="0">
                <a:solidFill>
                  <a:srgbClr val="000090"/>
                </a:solidFill>
                <a:latin typeface="Tahoma"/>
                <a:ea typeface="Arial" charset="0"/>
                <a:cs typeface="Tahoma"/>
              </a:rPr>
              <a:t> 1911 : mise en évidence du noyau</a:t>
            </a:r>
            <a:r>
              <a:rPr lang="fr-FR" sz="2000" b="1" dirty="0" smtClean="0">
                <a:solidFill>
                  <a:srgbClr val="000090"/>
                </a:solidFill>
                <a:latin typeface="Tahoma"/>
                <a:ea typeface="Arial" charset="0"/>
                <a:cs typeface="Tahoma"/>
              </a:rPr>
              <a:t> puis du </a:t>
            </a:r>
            <a:r>
              <a:rPr lang="fr-FR" sz="2000" b="1" dirty="0">
                <a:solidFill>
                  <a:srgbClr val="000090"/>
                </a:solidFill>
                <a:latin typeface="Tahoma"/>
                <a:ea typeface="Arial" charset="0"/>
                <a:cs typeface="Tahoma"/>
              </a:rPr>
              <a:t>proton </a:t>
            </a:r>
          </a:p>
        </p:txBody>
      </p:sp>
      <p:pic>
        <p:nvPicPr>
          <p:cNvPr id="21" name="Picture 10"/>
          <p:cNvPicPr>
            <a:picLocks noChangeAspect="1" noChangeArrowheads="1"/>
          </p:cNvPicPr>
          <p:nvPr/>
        </p:nvPicPr>
        <p:blipFill>
          <a:blip r:embed="rId7"/>
          <a:srcRect t="47964" r="48418" b="5710"/>
          <a:stretch>
            <a:fillRect/>
          </a:stretch>
        </p:blipFill>
        <p:spPr bwMode="auto">
          <a:xfrm>
            <a:off x="5289550" y="-26988"/>
            <a:ext cx="3314700" cy="304323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752DBC4-3753-084B-A85A-391A694AE64B}" type="slidenum">
              <a:rPr lang="en-US" smtClean="0"/>
              <a:pPr/>
              <a:t>9</a:t>
            </a:fld>
            <a:r>
              <a:rPr lang="en-US" smtClean="0"/>
              <a:t>/41</a:t>
            </a:r>
            <a:endParaRPr lang="en-US" dirty="0" smtClean="0"/>
          </a:p>
        </p:txBody>
      </p:sp>
    </p:spTree>
    <p:extLst>
      <p:ext uri="{BB962C8B-B14F-4D97-AF65-F5344CB8AC3E}">
        <p14:creationId xmlns:p14="http://schemas.microsoft.com/office/powerpoint/2010/main" val="545184584"/>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27948</TotalTime>
  <Words>3561</Words>
  <Application>Microsoft Macintosh PowerPoint</Application>
  <PresentationFormat>On-screen Show (4:3)</PresentationFormat>
  <Paragraphs>857</Paragraphs>
  <Slides>67</Slides>
  <Notes>35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69" baseType="lpstr">
      <vt:lpstr>Office Theme</vt:lpstr>
      <vt:lpstr>Photo Editor Photo</vt:lpstr>
      <vt:lpstr>Particules élémentaires? Vous avez dit particules élémentaires?</vt:lpstr>
      <vt:lpstr>Plan</vt:lpstr>
      <vt:lpstr>Physique des particules </vt:lpstr>
      <vt:lpstr>Qu’est ce que la matiere?</vt:lpstr>
      <vt:lpstr>Le Zoo des particules</vt:lpstr>
      <vt:lpstr>Un peu d’histoire…</vt:lpstr>
      <vt:lpstr>Classification de Mendeléev 1872  </vt:lpstr>
      <vt:lpstr>Classification de Mendeléev 1872  </vt:lpstr>
      <vt:lpstr>PowerPoint Presentation</vt:lpstr>
      <vt:lpstr>Une sous-structure ? </vt:lpstr>
      <vt:lpstr>Les particules élémentaires…</vt:lpstr>
      <vt:lpstr>Comment les particules interagissent?</vt:lpstr>
      <vt:lpstr>Les forces/interactions</vt:lpstr>
      <vt:lpstr>L’interaction électromagnétique</vt:lpstr>
      <vt:lpstr>L’interaction forte</vt:lpstr>
      <vt:lpstr>L’interaction faible</vt:lpstr>
      <vt:lpstr>La gravité :  une interaction à part...</vt:lpstr>
      <vt:lpstr>Relation entre les particules élémentaires et notre Univers?</vt:lpstr>
      <vt:lpstr>Pour construire un Univers</vt:lpstr>
      <vt:lpstr>PowerPoint Presentation</vt:lpstr>
      <vt:lpstr>Des réponses pour  des questions simples…</vt:lpstr>
      <vt:lpstr>Unification des forces</vt:lpstr>
      <vt:lpstr>Qu’est ce que l’antimatière?</vt:lpstr>
      <vt:lpstr>De quoi est fait notre Univers…</vt:lpstr>
      <vt:lpstr>Des particules massives…</vt:lpstr>
      <vt:lpstr>Le boson de Higgs</vt:lpstr>
      <vt:lpstr>Comment trouver  les réponses aux questions?</vt:lpstr>
      <vt:lpstr>Principe d’une expérience de physique des particules </vt:lpstr>
      <vt:lpstr>Ingrédients d’un accélérateur </vt:lpstr>
      <vt:lpstr> LHC      </vt:lpstr>
      <vt:lpstr>Le LHC</vt:lpstr>
      <vt:lpstr>Le LHC : l’un des circuits les plus rapide de la planète …</vt:lpstr>
      <vt:lpstr>L’espace le plus vide du système solaire et plus froid que l’Univers…</vt:lpstr>
      <vt:lpstr>PowerPoint Presentation</vt:lpstr>
      <vt:lpstr>Prêts à explorer le monde des particules?</vt:lpstr>
      <vt:lpstr>Le pistage, ou comment savoir qu'une particule est passée par là...</vt:lpstr>
      <vt:lpstr>Un détecteur  “classique”</vt:lpstr>
      <vt:lpstr>Trajectographes :  détectent toutes les particules chargées</vt:lpstr>
      <vt:lpstr>Calorimétrie :  absorbe les particules…</vt:lpstr>
      <vt:lpstr>Les chambres à muons</vt:lpstr>
      <vt:lpstr>Mesures “indirectes” : deviner l'invisible</vt:lpstr>
      <vt:lpstr>Résumé !</vt:lpstr>
      <vt:lpstr>En Pratique…</vt:lpstr>
      <vt:lpstr>En pratique</vt:lpstr>
      <vt:lpstr>Désintégration des  bosons W et Z</vt:lpstr>
      <vt:lpstr>En pratique …</vt:lpstr>
      <vt:lpstr>En pratique</vt:lpstr>
      <vt:lpstr>Pour démarrer (1)</vt:lpstr>
      <vt:lpstr>Pour démarrer (2)</vt:lpstr>
      <vt:lpstr>À vous !</vt:lpstr>
      <vt:lpstr>Analyse des résultats</vt:lpstr>
      <vt:lpstr>Exemples de résultats (analyse des mêmes données dans 2 instituts différents)</vt:lpstr>
      <vt:lpstr>Rapport W+ / W-</vt:lpstr>
      <vt:lpstr>Rapport (Wμν) / (Weν)</vt:lpstr>
      <vt:lpstr>Masse du boson Z0</vt:lpstr>
      <vt:lpstr>Exemples de résultats (analyse des mêmes données dans 2 instituts différents)</vt:lpstr>
      <vt:lpstr>Événements Z0Z0 ?</vt:lpstr>
      <vt:lpstr>Conclusion</vt:lpstr>
      <vt:lpstr>BackUp</vt:lpstr>
      <vt:lpstr>Constituants élémentaires : préhistoire  </vt:lpstr>
      <vt:lpstr>Lois fondamentales de la physique &lt; 1900   </vt:lpstr>
      <vt:lpstr>Très vite trop de nouvelles particules ! </vt:lpstr>
      <vt:lpstr>Constituants élémentaires : préhistoire  </vt:lpstr>
      <vt:lpstr>Constituants élémentaires : préhistoire  </vt:lpstr>
      <vt:lpstr>Les points les plus chauds de la galaxie…</vt:lpstr>
      <vt:lpstr>Les détecteurs les plus grands et les plus complexes jamais construits …</vt:lpstr>
      <vt:lpstr>Qu’est ce que la matiere?</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Class 2011</dc:title>
  <dc:creator>Stephanie Beauceron</dc:creator>
  <cp:lastModifiedBy>Stephanie Beauceron</cp:lastModifiedBy>
  <cp:revision>92</cp:revision>
  <dcterms:created xsi:type="dcterms:W3CDTF">2012-03-08T10:49:59Z</dcterms:created>
  <dcterms:modified xsi:type="dcterms:W3CDTF">2013-11-14T22:08:23Z</dcterms:modified>
</cp:coreProperties>
</file>