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82" r:id="rId2"/>
    <p:sldId id="283" r:id="rId3"/>
    <p:sldId id="288" r:id="rId4"/>
    <p:sldId id="285" r:id="rId5"/>
    <p:sldId id="311" r:id="rId6"/>
    <p:sldId id="300" r:id="rId7"/>
    <p:sldId id="301" r:id="rId8"/>
    <p:sldId id="309" r:id="rId9"/>
    <p:sldId id="310" r:id="rId10"/>
    <p:sldId id="292" r:id="rId11"/>
    <p:sldId id="297" r:id="rId12"/>
    <p:sldId id="298" r:id="rId13"/>
    <p:sldId id="299" r:id="rId14"/>
    <p:sldId id="293" r:id="rId15"/>
  </p:sldIdLst>
  <p:sldSz cx="9144000" cy="6858000" type="screen4x3"/>
  <p:notesSz cx="7302500" cy="9588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5" autoAdjust="0"/>
    <p:restoredTop sz="95181" autoAdjust="0"/>
  </p:normalViewPr>
  <p:slideViewPr>
    <p:cSldViewPr snapToGrid="0">
      <p:cViewPr varScale="1">
        <p:scale>
          <a:sx n="78" d="100"/>
          <a:sy n="78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48205-6A50-8D44-AEE7-2763E11A3A1B}" type="datetimeFigureOut">
              <a:rPr lang="en-US" smtClean="0"/>
              <a:t>1/9/2014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5038-A0D0-C749-87BF-972DF9B7A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2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t" anchorCtr="0" compatLnSpc="1">
            <a:prstTxWarp prst="textNoShape">
              <a:avLst/>
            </a:prstTxWarp>
          </a:bodyPr>
          <a:lstStyle>
            <a:lvl1pPr defTabSz="966788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23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8663" y="4552950"/>
            <a:ext cx="5845175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b" anchorCtr="0" compatLnSpc="1">
            <a:prstTxWarp prst="textNoShape">
              <a:avLst/>
            </a:prstTxWarp>
          </a:bodyPr>
          <a:lstStyle>
            <a:lvl1pPr defTabSz="966788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6" tIns="48248" rIns="96496" bIns="4824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0BD5DAA3-9BC7-4723-AF17-D8B6106584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3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C413F-A4C7-439B-B644-A615351B1DE6}" type="slidenum">
              <a:rPr lang="en-GB">
                <a:latin typeface="Arial" pitchFamily="34" charset="0"/>
              </a:rPr>
              <a:pPr/>
              <a:t>1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5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139825" y="3335338"/>
            <a:ext cx="6862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546" y="3573463"/>
            <a:ext cx="4841854" cy="20145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91088" y="5711825"/>
            <a:ext cx="1162050" cy="476250"/>
          </a:xfrm>
        </p:spPr>
        <p:txBody>
          <a:bodyPr/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 altLang="ja-JP" smtClean="0"/>
              <a:t>Paris, Jan '14</a:t>
            </a:r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14019" y="3572929"/>
            <a:ext cx="2232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008000"/>
                </a:solidFill>
              </a:rPr>
              <a:t>LBNE</a:t>
            </a:r>
            <a:endParaRPr lang="en-GB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8229600" cy="247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89388"/>
            <a:ext cx="8229600" cy="2478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Paris, Jan '14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4226D-7D9B-4822-900D-04DF60B25CA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5725"/>
            <a:ext cx="5943600" cy="9048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7388" y="15240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Paris, Jan '14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4226D-7D9B-4822-900D-04DF60B25CA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3513"/>
            <a:ext cx="1233487" cy="344487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35A0-E11D-4BA2-B3CC-D9EA7F9384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Paris, Jan '14</a:t>
            </a:r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6683-0BAC-4AE3-AEF3-4C0520CC4E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4038600" cy="510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900"/>
            <a:ext cx="4038600" cy="5108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1247775" cy="334962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 altLang="ja-JP" smtClean="0"/>
              <a:t>Paris, Jan '14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CA8E-394F-46CA-96F4-26205E114A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23038"/>
            <a:ext cx="1247775" cy="334962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 altLang="ja-JP" smtClean="0"/>
              <a:t>Paris, Jan '14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A078-A355-4775-BE91-59DDC6EA6F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13513"/>
            <a:ext cx="1228725" cy="344487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FFC1-F9E7-4FA9-86AE-7A2F62FEFB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93663"/>
            <a:ext cx="6610350" cy="9001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33476"/>
            <a:ext cx="4038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4038600" cy="532447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13513"/>
            <a:ext cx="1257300" cy="344487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US" altLang="ja-JP" smtClean="0"/>
              <a:t>Paris, Jan '14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FF7A-8C45-4C16-AFA2-74044F04FB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93663"/>
            <a:ext cx="6335712" cy="9001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4900"/>
            <a:ext cx="4038600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6"/>
            <a:ext cx="40386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Paris, Jan '14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4226D-7D9B-4822-900D-04DF60B25CA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274638"/>
            <a:ext cx="6610350" cy="900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58900"/>
            <a:ext cx="4038600" cy="510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8900"/>
            <a:ext cx="4038600" cy="247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89388"/>
            <a:ext cx="4038600" cy="2478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Paris, Jan '14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4226D-7D9B-4822-900D-04DF60B25CA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4288" y="93663"/>
            <a:ext cx="62118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1725"/>
            <a:ext cx="8229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176338" y="1033463"/>
            <a:ext cx="6415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sm"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12700" y="6492875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Paris, Jan '14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15100"/>
            <a:ext cx="2895600" cy="330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918450" y="6492875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94226D-7D9B-4822-900D-04DF60B25C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465914" y="97697"/>
            <a:ext cx="167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8000"/>
                </a:solidFill>
              </a:rPr>
              <a:t>LBNE</a:t>
            </a:r>
            <a:endParaRPr lang="en-GB" sz="4800" b="1" dirty="0">
              <a:solidFill>
                <a:srgbClr val="008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149634"/>
            <a:ext cx="1213657" cy="72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7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pull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72768"/>
            <a:ext cx="7772400" cy="1833515"/>
          </a:xfrm>
        </p:spPr>
        <p:txBody>
          <a:bodyPr/>
          <a:lstStyle/>
          <a:p>
            <a:r>
              <a:rPr lang="en-GB" sz="5400" dirty="0" smtClean="0"/>
              <a:t>Europe in LBNE</a:t>
            </a:r>
            <a:endParaRPr lang="en-GB" sz="5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1876" y="3716378"/>
            <a:ext cx="3387466" cy="1361102"/>
          </a:xfrm>
        </p:spPr>
        <p:txBody>
          <a:bodyPr/>
          <a:lstStyle/>
          <a:p>
            <a:pPr algn="r" eaLnBrk="1" hangingPunct="1"/>
            <a:r>
              <a:rPr lang="en-GB" dirty="0" smtClean="0"/>
              <a:t>Alfons Weber</a:t>
            </a:r>
            <a:endParaRPr lang="en-GB" dirty="0"/>
          </a:p>
          <a:p>
            <a:pPr algn="r" eaLnBrk="1" hangingPunct="1"/>
            <a:r>
              <a:rPr lang="en-GB" dirty="0" smtClean="0"/>
              <a:t>University of Oxford </a:t>
            </a:r>
          </a:p>
          <a:p>
            <a:pPr algn="r" eaLnBrk="1" hangingPunct="1"/>
            <a:r>
              <a:rPr lang="en-GB" dirty="0" smtClean="0"/>
              <a:t>STFC/RAL</a:t>
            </a:r>
          </a:p>
          <a:p>
            <a:pPr algn="r" eaLnBrk="1" hangingPunct="1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99" y="4742862"/>
            <a:ext cx="3208802" cy="191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interested</a:t>
            </a:r>
          </a:p>
          <a:p>
            <a:pPr lvl="1"/>
            <a:r>
              <a:rPr lang="en-GB" dirty="0"/>
              <a:t>Original developer of LAr TPC technology</a:t>
            </a:r>
          </a:p>
          <a:p>
            <a:pPr lvl="1"/>
            <a:r>
              <a:rPr lang="en-GB" dirty="0" smtClean="0"/>
              <a:t>Currently 8 institutions are LBNE collaborators</a:t>
            </a:r>
          </a:p>
          <a:p>
            <a:pPr lvl="1"/>
            <a:r>
              <a:rPr lang="en-GB" dirty="0" err="1" smtClean="0"/>
              <a:t>NESSiE</a:t>
            </a:r>
            <a:r>
              <a:rPr lang="en-GB" dirty="0" smtClean="0"/>
              <a:t> Collaboration</a:t>
            </a:r>
          </a:p>
          <a:p>
            <a:pPr lvl="2"/>
            <a:r>
              <a:rPr lang="en-GB" dirty="0" smtClean="0"/>
              <a:t>6 additional Italian &amp; other nationalities</a:t>
            </a:r>
          </a:p>
          <a:p>
            <a:pPr lvl="2"/>
            <a:r>
              <a:rPr lang="en-GB" dirty="0" smtClean="0"/>
              <a:t>Long-term interest in LBNE</a:t>
            </a:r>
          </a:p>
          <a:p>
            <a:pPr lvl="1"/>
            <a:r>
              <a:rPr lang="en-GB" dirty="0" smtClean="0"/>
              <a:t>Precise scope being discussed</a:t>
            </a:r>
          </a:p>
          <a:p>
            <a:pPr lvl="1"/>
            <a:r>
              <a:rPr lang="en-GB" dirty="0" smtClean="0"/>
              <a:t>Push technology: R&amp;D and experiment</a:t>
            </a:r>
          </a:p>
          <a:p>
            <a:pPr lvl="2"/>
            <a:r>
              <a:rPr lang="en-GB" dirty="0" smtClean="0"/>
              <a:t>Incl. WA104 @ CERN</a:t>
            </a:r>
          </a:p>
          <a:p>
            <a:pPr lvl="1"/>
            <a:r>
              <a:rPr lang="en-GB" dirty="0" smtClean="0"/>
              <a:t>Some people propose to provide 1 complete TPC of own design</a:t>
            </a:r>
          </a:p>
          <a:p>
            <a:pPr lvl="2"/>
            <a:r>
              <a:rPr lang="en-GB" dirty="0" smtClean="0"/>
              <a:t>Need significant resources outside INFN budget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735A0-E11D-4BA2-B3CC-D9EA7F93841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Italian Activities (I)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Ongoing high level discussions</a:t>
            </a:r>
          </a:p>
          <a:p>
            <a:pPr lvl="1"/>
            <a:r>
              <a:rPr lang="en-GB" dirty="0"/>
              <a:t>FNAL director </a:t>
            </a:r>
            <a:r>
              <a:rPr lang="en-GB" dirty="0">
                <a:sym typeface="Wingdings" panose="05000000000000000000" pitchFamily="2" charset="2"/>
              </a:rPr>
              <a:t> vice </a:t>
            </a:r>
            <a:r>
              <a:rPr lang="en-GB" dirty="0" smtClean="0">
                <a:sym typeface="Wingdings" panose="05000000000000000000" pitchFamily="2" charset="2"/>
              </a:rPr>
              <a:t>president of </a:t>
            </a:r>
            <a:r>
              <a:rPr lang="en-GB" dirty="0">
                <a:sym typeface="Wingdings" panose="05000000000000000000" pitchFamily="2" charset="2"/>
              </a:rPr>
              <a:t>INFN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LBNE </a:t>
            </a:r>
            <a:r>
              <a:rPr lang="en-GB" dirty="0" smtClean="0">
                <a:sym typeface="Wingdings" panose="05000000000000000000" pitchFamily="2" charset="2"/>
              </a:rPr>
              <a:t>project &amp; collaboration </a:t>
            </a:r>
            <a:r>
              <a:rPr lang="en-GB" dirty="0" smtClean="0"/>
              <a:t> VP of INFN</a:t>
            </a:r>
          </a:p>
          <a:p>
            <a:pPr lvl="2"/>
            <a:r>
              <a:rPr lang="en-GB" dirty="0" smtClean="0"/>
              <a:t>Including President of commission 2 (Neutrinos)</a:t>
            </a:r>
          </a:p>
          <a:p>
            <a:pPr lvl="1"/>
            <a:r>
              <a:rPr lang="en-GB" dirty="0" smtClean="0"/>
              <a:t>LBNE leadership </a:t>
            </a:r>
            <a:r>
              <a:rPr lang="en-GB" dirty="0" smtClean="0">
                <a:sym typeface="Wingdings" panose="05000000000000000000" pitchFamily="2" charset="2"/>
              </a:rPr>
              <a:t> C. Rubbia</a:t>
            </a:r>
            <a:endParaRPr lang="en-GB" dirty="0"/>
          </a:p>
          <a:p>
            <a:pPr lvl="1"/>
            <a:r>
              <a:rPr lang="en-GB" dirty="0" smtClean="0"/>
              <a:t>11</a:t>
            </a:r>
            <a:r>
              <a:rPr lang="en-GB" baseline="30000" dirty="0" smtClean="0"/>
              <a:t>th</a:t>
            </a:r>
            <a:r>
              <a:rPr lang="en-GB" dirty="0" smtClean="0"/>
              <a:t> US-Italy Joint Commission on Science </a:t>
            </a:r>
            <a:r>
              <a:rPr lang="en-GB" dirty="0"/>
              <a:t>&amp; </a:t>
            </a:r>
            <a:r>
              <a:rPr lang="en-GB" dirty="0" smtClean="0"/>
              <a:t>Technology Cooperation</a:t>
            </a:r>
          </a:p>
          <a:p>
            <a:pPr lvl="2"/>
            <a:r>
              <a:rPr lang="en-GB" dirty="0" smtClean="0"/>
              <a:t>Washington</a:t>
            </a:r>
            <a:r>
              <a:rPr lang="en-GB" dirty="0"/>
              <a:t>, </a:t>
            </a:r>
            <a:r>
              <a:rPr lang="en-GB" dirty="0" smtClean="0"/>
              <a:t>12-13 Dec 2013</a:t>
            </a:r>
          </a:p>
          <a:p>
            <a:pPr lvl="3"/>
            <a:r>
              <a:rPr lang="en-GB" dirty="0" smtClean="0"/>
              <a:t>Chaired by DOE/HEP </a:t>
            </a:r>
            <a:r>
              <a:rPr lang="en-GB" dirty="0" err="1" smtClean="0"/>
              <a:t>ass.director</a:t>
            </a:r>
            <a:r>
              <a:rPr lang="en-GB" dirty="0" smtClean="0"/>
              <a:t> &amp; VP INFN</a:t>
            </a:r>
          </a:p>
          <a:p>
            <a:pPr lvl="2"/>
            <a:r>
              <a:rPr lang="en-GB" dirty="0" smtClean="0"/>
              <a:t>LAr technology and SBL/LBL program @ FNAL</a:t>
            </a:r>
          </a:p>
          <a:p>
            <a:pPr lvl="3"/>
            <a:r>
              <a:rPr lang="en-GB" dirty="0" smtClean="0"/>
              <a:t>Major point of discussion on working level/physics</a:t>
            </a:r>
            <a:endParaRPr lang="en-GB" dirty="0"/>
          </a:p>
          <a:p>
            <a:pPr lvl="1"/>
            <a:r>
              <a:rPr lang="en-GB" dirty="0" smtClean="0"/>
              <a:t>Further 3-way discussions</a:t>
            </a:r>
          </a:p>
          <a:p>
            <a:pPr lvl="2"/>
            <a:r>
              <a:rPr lang="en-GB" dirty="0" smtClean="0"/>
              <a:t>DOE/HEP </a:t>
            </a:r>
            <a:r>
              <a:rPr lang="en-GB" dirty="0">
                <a:sym typeface="Wingdings" panose="05000000000000000000" pitchFamily="2" charset="2"/>
              </a:rPr>
              <a:t> CERN DG  INFN president</a:t>
            </a:r>
            <a:endParaRPr lang="en-GB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735A0-E11D-4BA2-B3CC-D9EA7F93841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Italian Activities (II)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 members with large cross section of European particle physicists</a:t>
            </a:r>
          </a:p>
          <a:p>
            <a:pPr lvl="1"/>
            <a:r>
              <a:rPr lang="en-GB" dirty="0" smtClean="0"/>
              <a:t>9 CERN member states</a:t>
            </a:r>
          </a:p>
          <a:p>
            <a:pPr lvl="1"/>
            <a:r>
              <a:rPr lang="en-GB" dirty="0" smtClean="0"/>
              <a:t>1 accession state</a:t>
            </a:r>
          </a:p>
          <a:p>
            <a:pPr lvl="1"/>
            <a:r>
              <a:rPr lang="en-GB" dirty="0" smtClean="0"/>
              <a:t>2 observer states </a:t>
            </a:r>
          </a:p>
          <a:p>
            <a:r>
              <a:rPr lang="en-GB" dirty="0" smtClean="0"/>
              <a:t>Nearing the completion of EU funded design study</a:t>
            </a:r>
          </a:p>
          <a:p>
            <a:pPr lvl="1"/>
            <a:r>
              <a:rPr lang="en-GB" dirty="0" smtClean="0"/>
              <a:t>Detailed engineering &amp; full costing </a:t>
            </a:r>
          </a:p>
          <a:p>
            <a:pPr lvl="2"/>
            <a:r>
              <a:rPr lang="en-GB" dirty="0" smtClean="0"/>
              <a:t>Locations: 		</a:t>
            </a:r>
            <a:r>
              <a:rPr lang="en-GB" dirty="0" err="1" smtClean="0"/>
              <a:t>Frejus</a:t>
            </a:r>
            <a:r>
              <a:rPr lang="en-GB" dirty="0" smtClean="0"/>
              <a:t>, Gran Sasso</a:t>
            </a:r>
            <a:r>
              <a:rPr lang="en-GB" dirty="0"/>
              <a:t>, </a:t>
            </a:r>
            <a:r>
              <a:rPr lang="en-GB" dirty="0" smtClean="0"/>
              <a:t>Pyhäsalmi</a:t>
            </a:r>
          </a:p>
          <a:p>
            <a:pPr lvl="2"/>
            <a:r>
              <a:rPr lang="en-GB" dirty="0" smtClean="0"/>
              <a:t>Technologies: 	LAr, </a:t>
            </a:r>
            <a:r>
              <a:rPr lang="en-GB" dirty="0" err="1" smtClean="0"/>
              <a:t>LScint</a:t>
            </a:r>
            <a:r>
              <a:rPr lang="en-GB" dirty="0" smtClean="0"/>
              <a:t>, Water Cherenkov</a:t>
            </a:r>
          </a:p>
          <a:p>
            <a:pPr lvl="1"/>
            <a:r>
              <a:rPr lang="en-GB" dirty="0" smtClean="0"/>
              <a:t>Part of which is LAr detector @ Pyhäsalmi</a:t>
            </a:r>
          </a:p>
          <a:p>
            <a:pPr lvl="2"/>
            <a:r>
              <a:rPr lang="en-GB" dirty="0" smtClean="0"/>
              <a:t>Phase I: 20 </a:t>
            </a:r>
            <a:r>
              <a:rPr lang="en-GB" dirty="0" err="1" smtClean="0"/>
              <a:t>kt</a:t>
            </a:r>
            <a:endParaRPr lang="en-GB" dirty="0" smtClean="0"/>
          </a:p>
          <a:p>
            <a:pPr lvl="2"/>
            <a:r>
              <a:rPr lang="en-GB" dirty="0" smtClean="0"/>
              <a:t>Phase II: 70 </a:t>
            </a:r>
            <a:r>
              <a:rPr lang="en-GB" dirty="0" err="1" smtClean="0"/>
              <a:t>kt</a:t>
            </a:r>
            <a:endParaRPr lang="en-GB" dirty="0" smtClean="0"/>
          </a:p>
          <a:p>
            <a:r>
              <a:rPr lang="en-GB" dirty="0" smtClean="0"/>
              <a:t>Scientific </a:t>
            </a:r>
            <a:r>
              <a:rPr lang="en-GB" dirty="0"/>
              <a:t>goals &amp; technology are very </a:t>
            </a:r>
            <a:r>
              <a:rPr lang="en-GB" dirty="0" smtClean="0"/>
              <a:t>similar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735A0-E11D-4BA2-B3CC-D9EA7F93841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LAGUNA/LBNO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9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dirty="0"/>
              <a:t>Leadership agreed </a:t>
            </a:r>
            <a:endParaRPr lang="en-GB" dirty="0" smtClean="0"/>
          </a:p>
          <a:p>
            <a:pPr marL="742950" lvl="2" indent="-342900"/>
            <a:r>
              <a:rPr lang="en-GB" dirty="0" smtClean="0"/>
              <a:t>work </a:t>
            </a:r>
            <a:r>
              <a:rPr lang="en-GB" dirty="0"/>
              <a:t>towards common goals would be mutually beneficial</a:t>
            </a:r>
          </a:p>
          <a:p>
            <a:r>
              <a:rPr lang="en-GB" dirty="0" smtClean="0"/>
              <a:t>Task force to discuss joining forces</a:t>
            </a:r>
          </a:p>
          <a:p>
            <a:pPr lvl="1"/>
            <a:r>
              <a:rPr lang="en-GB" dirty="0" smtClean="0"/>
              <a:t>Meeting every ~2 weeks</a:t>
            </a:r>
          </a:p>
          <a:p>
            <a:pPr lvl="1"/>
            <a:r>
              <a:rPr lang="en-GB" dirty="0" smtClean="0"/>
              <a:t>5 members from each Executive Committee</a:t>
            </a:r>
          </a:p>
          <a:p>
            <a:r>
              <a:rPr lang="en-GB" dirty="0" smtClean="0"/>
              <a:t>Joint physics task force</a:t>
            </a:r>
          </a:p>
          <a:p>
            <a:pPr lvl="1"/>
            <a:r>
              <a:rPr lang="en-GB" dirty="0" smtClean="0"/>
              <a:t>Comparison of analysis </a:t>
            </a:r>
          </a:p>
          <a:p>
            <a:pPr lvl="1"/>
            <a:r>
              <a:rPr lang="en-GB" dirty="0" smtClean="0"/>
              <a:t>Common understanding of science strategy</a:t>
            </a:r>
          </a:p>
          <a:p>
            <a:r>
              <a:rPr lang="en-GB" dirty="0" smtClean="0"/>
              <a:t>Common R&amp;D centred around WA105@CERN </a:t>
            </a:r>
          </a:p>
          <a:p>
            <a:pPr lvl="2"/>
            <a:r>
              <a:rPr lang="en-GB" dirty="0" smtClean="0"/>
              <a:t>To be completed around 2017</a:t>
            </a:r>
          </a:p>
          <a:p>
            <a:pPr lvl="1"/>
            <a:r>
              <a:rPr lang="en-GB" dirty="0" smtClean="0"/>
              <a:t>Comparison 1- &amp; 2-phase readout</a:t>
            </a:r>
          </a:p>
          <a:p>
            <a:pPr lvl="1"/>
            <a:r>
              <a:rPr lang="en-GB" dirty="0" smtClean="0"/>
              <a:t>Prototyping both LBNE &amp; LBNO hardware</a:t>
            </a:r>
          </a:p>
          <a:p>
            <a:pPr lvl="2"/>
            <a:r>
              <a:rPr lang="en-GB" dirty="0" smtClean="0"/>
              <a:t>P.a. large membrane cryostat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735A0-E11D-4BA2-B3CC-D9EA7F93841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LBNO-LBNE Discussions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02" y="1173642"/>
            <a:ext cx="8853054" cy="5484009"/>
          </a:xfrm>
        </p:spPr>
        <p:txBody>
          <a:bodyPr>
            <a:normAutofit/>
          </a:bodyPr>
          <a:lstStyle/>
          <a:p>
            <a:r>
              <a:rPr lang="en-GB" dirty="0" smtClean="0"/>
              <a:t>Opportunity</a:t>
            </a:r>
          </a:p>
          <a:p>
            <a:pPr lvl="1"/>
            <a:r>
              <a:rPr lang="en-GB" dirty="0" smtClean="0"/>
              <a:t>Europe can contribute to make LBNE a better experiment</a:t>
            </a:r>
          </a:p>
          <a:p>
            <a:pPr lvl="2"/>
            <a:r>
              <a:rPr lang="en-GB" dirty="0" smtClean="0"/>
              <a:t>Underground location</a:t>
            </a:r>
          </a:p>
          <a:p>
            <a:pPr lvl="2"/>
            <a:r>
              <a:rPr lang="en-GB" dirty="0" smtClean="0"/>
              <a:t>ND detector</a:t>
            </a:r>
          </a:p>
          <a:p>
            <a:pPr lvl="2"/>
            <a:r>
              <a:rPr lang="en-GB" dirty="0" err="1" smtClean="0"/>
              <a:t>Fiducial</a:t>
            </a:r>
            <a:r>
              <a:rPr lang="en-GB" dirty="0" smtClean="0"/>
              <a:t> mass</a:t>
            </a:r>
          </a:p>
          <a:p>
            <a:pPr lvl="1"/>
            <a:r>
              <a:rPr lang="en-GB" dirty="0" smtClean="0"/>
              <a:t>Valuable Expertise</a:t>
            </a:r>
          </a:p>
          <a:p>
            <a:pPr lvl="2"/>
            <a:r>
              <a:rPr lang="en-GB" dirty="0" smtClean="0"/>
              <a:t>LAr technology </a:t>
            </a:r>
          </a:p>
          <a:p>
            <a:pPr lvl="3"/>
            <a:r>
              <a:rPr lang="en-GB" dirty="0" smtClean="0"/>
              <a:t>ICARUS, LAGUNA-LBNO</a:t>
            </a:r>
          </a:p>
          <a:p>
            <a:pPr lvl="2"/>
            <a:r>
              <a:rPr lang="en-GB" dirty="0" smtClean="0"/>
              <a:t>LBL experiments</a:t>
            </a:r>
          </a:p>
          <a:p>
            <a:pPr lvl="3"/>
            <a:r>
              <a:rPr lang="en-GB" dirty="0" smtClean="0"/>
              <a:t>MINOS, T2K, OPERA</a:t>
            </a:r>
          </a:p>
          <a:p>
            <a:pPr lvl="2"/>
            <a:r>
              <a:rPr lang="en-GB" dirty="0" smtClean="0"/>
              <a:t>Electronics/DAQ, engineering, physics, software</a:t>
            </a:r>
          </a:p>
          <a:p>
            <a:pPr lvl="2"/>
            <a:r>
              <a:rPr lang="en-GB" dirty="0" smtClean="0"/>
              <a:t>Near Detectors</a:t>
            </a:r>
          </a:p>
          <a:p>
            <a:r>
              <a:rPr lang="en-GB" dirty="0" smtClean="0"/>
              <a:t>Physics reach is important</a:t>
            </a:r>
          </a:p>
          <a:p>
            <a:pPr lvl="1"/>
            <a:r>
              <a:rPr lang="en-GB" dirty="0" smtClean="0"/>
              <a:t>Have to be able to do first class science to get funding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735A0-E11D-4BA2-B3CC-D9EA7F93841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2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Collaborators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367" y="1358900"/>
            <a:ext cx="4956560" cy="5108575"/>
          </a:xfrm>
        </p:spPr>
        <p:txBody>
          <a:bodyPr>
            <a:normAutofit/>
          </a:bodyPr>
          <a:lstStyle/>
          <a:p>
            <a:r>
              <a:rPr lang="en-GB" dirty="0" smtClean="0"/>
              <a:t>UK</a:t>
            </a:r>
          </a:p>
          <a:p>
            <a:pPr lvl="1"/>
            <a:r>
              <a:rPr lang="en-GB" dirty="0" smtClean="0"/>
              <a:t>University of Cambridge</a:t>
            </a:r>
          </a:p>
          <a:p>
            <a:pPr lvl="1"/>
            <a:r>
              <a:rPr lang="en-GB" dirty="0" smtClean="0"/>
              <a:t>University of Lancaster</a:t>
            </a:r>
          </a:p>
          <a:p>
            <a:pPr lvl="1"/>
            <a:r>
              <a:rPr lang="en-GB" dirty="0" smtClean="0"/>
              <a:t>University of Liverpool</a:t>
            </a:r>
          </a:p>
          <a:p>
            <a:pPr lvl="1"/>
            <a:r>
              <a:rPr lang="en-GB" dirty="0"/>
              <a:t>University College London</a:t>
            </a:r>
          </a:p>
          <a:p>
            <a:pPr lvl="1"/>
            <a:r>
              <a:rPr lang="en-GB" dirty="0" smtClean="0"/>
              <a:t>University of Manchester</a:t>
            </a:r>
          </a:p>
          <a:p>
            <a:pPr lvl="1"/>
            <a:r>
              <a:rPr lang="en-GB" dirty="0" smtClean="0"/>
              <a:t>University of Oxford</a:t>
            </a:r>
          </a:p>
          <a:p>
            <a:pPr lvl="1"/>
            <a:r>
              <a:rPr lang="en-GB" dirty="0" smtClean="0"/>
              <a:t>University of Sheffield</a:t>
            </a:r>
          </a:p>
          <a:p>
            <a:pPr lvl="1"/>
            <a:r>
              <a:rPr lang="en-GB" dirty="0" smtClean="0"/>
              <a:t>University of Sussex</a:t>
            </a:r>
          </a:p>
          <a:p>
            <a:pPr lvl="1"/>
            <a:r>
              <a:rPr lang="en-GB" dirty="0" smtClean="0"/>
              <a:t>University of Warwick</a:t>
            </a:r>
          </a:p>
          <a:p>
            <a:pPr lvl="1"/>
            <a:r>
              <a:rPr lang="en-GB" dirty="0" smtClean="0"/>
              <a:t>(Rutherford Appleton Lab)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52358" y="1358900"/>
            <a:ext cx="4691641" cy="5108575"/>
          </a:xfrm>
        </p:spPr>
        <p:txBody>
          <a:bodyPr/>
          <a:lstStyle/>
          <a:p>
            <a:r>
              <a:rPr lang="en-GB" dirty="0"/>
              <a:t>Italy</a:t>
            </a:r>
          </a:p>
          <a:p>
            <a:pPr lvl="1"/>
            <a:r>
              <a:rPr lang="en-GB" dirty="0" smtClean="0"/>
              <a:t>Catania Group</a:t>
            </a:r>
          </a:p>
          <a:p>
            <a:pPr lvl="1"/>
            <a:r>
              <a:rPr lang="en-GB" dirty="0" smtClean="0"/>
              <a:t>Gran </a:t>
            </a:r>
            <a:r>
              <a:rPr lang="en-GB" dirty="0" err="1"/>
              <a:t>Sasso</a:t>
            </a:r>
            <a:endParaRPr lang="en-GB" dirty="0"/>
          </a:p>
          <a:p>
            <a:pPr lvl="1"/>
            <a:r>
              <a:rPr lang="en-GB" dirty="0"/>
              <a:t>Gran </a:t>
            </a:r>
            <a:r>
              <a:rPr lang="en-GB" dirty="0" err="1"/>
              <a:t>Sasso</a:t>
            </a:r>
            <a:r>
              <a:rPr lang="en-GB" dirty="0"/>
              <a:t> Science </a:t>
            </a:r>
            <a:r>
              <a:rPr lang="en-GB" dirty="0" smtClean="0"/>
              <a:t>Inst.</a:t>
            </a:r>
            <a:endParaRPr lang="en-GB" dirty="0"/>
          </a:p>
          <a:p>
            <a:pPr lvl="1"/>
            <a:r>
              <a:rPr lang="en-GB" dirty="0"/>
              <a:t>Milano </a:t>
            </a:r>
          </a:p>
          <a:p>
            <a:pPr lvl="1"/>
            <a:r>
              <a:rPr lang="en-GB" dirty="0"/>
              <a:t>Milano &amp; INFN </a:t>
            </a:r>
            <a:r>
              <a:rPr lang="en-GB" dirty="0" err="1" smtClean="0"/>
              <a:t>Bicocca</a:t>
            </a:r>
            <a:endParaRPr lang="en-GB" dirty="0"/>
          </a:p>
          <a:p>
            <a:pPr lvl="1"/>
            <a:r>
              <a:rPr lang="en-GB" dirty="0" err="1"/>
              <a:t>Padova</a:t>
            </a:r>
            <a:endParaRPr lang="en-GB" dirty="0"/>
          </a:p>
          <a:p>
            <a:pPr lvl="1"/>
            <a:r>
              <a:rPr lang="en-GB" dirty="0"/>
              <a:t>Pavia</a:t>
            </a:r>
          </a:p>
          <a:p>
            <a:pPr lvl="1"/>
            <a:r>
              <a:rPr lang="en-GB" dirty="0" smtClean="0"/>
              <a:t>Napol</a:t>
            </a:r>
            <a:r>
              <a:rPr lang="en-GB" sz="2200" dirty="0" smtClean="0"/>
              <a:t>i</a:t>
            </a: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735A0-E11D-4BA2-B3CC-D9EA7F93841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1725"/>
            <a:ext cx="8229600" cy="55795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Every few years STFC undertakes a programmatic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ritical look on current activities</a:t>
            </a:r>
          </a:p>
          <a:p>
            <a:pPr lvl="1"/>
            <a:r>
              <a:rPr lang="en-GB" dirty="0" smtClean="0"/>
              <a:t>Find a balanced approach to the future under different funding scenarios</a:t>
            </a:r>
          </a:p>
          <a:p>
            <a:r>
              <a:rPr lang="en-GB" dirty="0" smtClean="0"/>
              <a:t>Output</a:t>
            </a:r>
          </a:p>
          <a:p>
            <a:pPr lvl="1"/>
            <a:r>
              <a:rPr lang="en-GB" dirty="0" smtClean="0"/>
              <a:t>Roadmap</a:t>
            </a:r>
          </a:p>
          <a:p>
            <a:pPr lvl="1"/>
            <a:r>
              <a:rPr lang="en-GB" dirty="0" smtClean="0"/>
              <a:t>Define (broadly) priorities and funding lines for next 10 years in particle physics, astronomy and nuclear physics</a:t>
            </a:r>
          </a:p>
          <a:p>
            <a:r>
              <a:rPr lang="en-GB" dirty="0" smtClean="0"/>
              <a:t>Finished last summer</a:t>
            </a:r>
          </a:p>
          <a:p>
            <a:pPr lvl="1"/>
            <a:r>
              <a:rPr lang="en-GB" dirty="0" smtClean="0"/>
              <a:t>Result to be released soon</a:t>
            </a:r>
          </a:p>
          <a:p>
            <a:r>
              <a:rPr lang="en-GB" dirty="0" smtClean="0"/>
              <a:t>Expected general consensus (CEO)</a:t>
            </a:r>
          </a:p>
          <a:p>
            <a:pPr lvl="1"/>
            <a:r>
              <a:rPr lang="en-GB" dirty="0" smtClean="0"/>
              <a:t>Neutrinos are VERY important</a:t>
            </a:r>
          </a:p>
          <a:p>
            <a:pPr lvl="1"/>
            <a:r>
              <a:rPr lang="en-GB" dirty="0" smtClean="0"/>
              <a:t>Priority as high as LHC upgrades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735A0-E11D-4BA2-B3CC-D9EA7F93841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Programmatic Review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1724"/>
            <a:ext cx="8229600" cy="540714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err="1" smtClean="0"/>
              <a:t>SoI</a:t>
            </a:r>
            <a:r>
              <a:rPr lang="en-GB" sz="2800" dirty="0" smtClean="0"/>
              <a:t> was accepted by STFC</a:t>
            </a:r>
          </a:p>
          <a:p>
            <a:r>
              <a:rPr lang="en-GB" sz="2800" dirty="0" smtClean="0"/>
              <a:t>Proposal for preparatory phase</a:t>
            </a:r>
          </a:p>
          <a:p>
            <a:pPr lvl="1"/>
            <a:r>
              <a:rPr lang="en-GB" sz="2400" dirty="0" smtClean="0"/>
              <a:t>together with HK</a:t>
            </a:r>
          </a:p>
          <a:p>
            <a:pPr lvl="1"/>
            <a:r>
              <a:rPr lang="en-GB" sz="2400" dirty="0" smtClean="0"/>
              <a:t>To be submitted in spring 2014</a:t>
            </a:r>
          </a:p>
          <a:p>
            <a:r>
              <a:rPr lang="en-GB" sz="2800" dirty="0" smtClean="0"/>
              <a:t>Areas of interest/activities</a:t>
            </a:r>
          </a:p>
          <a:p>
            <a:pPr lvl="1"/>
            <a:r>
              <a:rPr lang="en-GB" sz="2400" dirty="0" smtClean="0"/>
              <a:t>DAQ</a:t>
            </a:r>
          </a:p>
          <a:p>
            <a:pPr lvl="1"/>
            <a:r>
              <a:rPr lang="en-GB" sz="2400" dirty="0" smtClean="0"/>
              <a:t>35t prototype</a:t>
            </a:r>
          </a:p>
          <a:p>
            <a:pPr lvl="2"/>
            <a:r>
              <a:rPr lang="en-GB" sz="2400" dirty="0" smtClean="0"/>
              <a:t>Operation </a:t>
            </a:r>
            <a:endParaRPr lang="en-GB" sz="2400" dirty="0"/>
          </a:p>
          <a:p>
            <a:pPr lvl="2"/>
            <a:r>
              <a:rPr lang="en-GB" sz="2400" dirty="0" smtClean="0"/>
              <a:t>HV monitoring</a:t>
            </a:r>
          </a:p>
          <a:p>
            <a:pPr lvl="1"/>
            <a:r>
              <a:rPr lang="en-GB" sz="2400" dirty="0" smtClean="0"/>
              <a:t> R&amp;D TPC components</a:t>
            </a:r>
          </a:p>
          <a:p>
            <a:pPr lvl="2"/>
            <a:r>
              <a:rPr lang="en-GB" sz="2400" dirty="0" smtClean="0"/>
              <a:t>APA, Could be installed in LAr1-ND</a:t>
            </a:r>
          </a:p>
          <a:p>
            <a:pPr lvl="1"/>
            <a:r>
              <a:rPr lang="en-GB" sz="2400" dirty="0" smtClean="0"/>
              <a:t>Software</a:t>
            </a:r>
          </a:p>
          <a:p>
            <a:pPr lvl="2"/>
            <a:r>
              <a:rPr lang="en-GB" sz="2400" dirty="0" smtClean="0"/>
              <a:t>LAr reconstruction: 	</a:t>
            </a:r>
            <a:r>
              <a:rPr lang="en-GB" sz="2400" dirty="0" err="1" smtClean="0"/>
              <a:t>PandoraPDF</a:t>
            </a:r>
            <a:endParaRPr lang="en-GB" sz="2400" dirty="0" smtClean="0"/>
          </a:p>
          <a:p>
            <a:pPr lvl="2"/>
            <a:r>
              <a:rPr lang="en-GB" sz="2400" dirty="0" smtClean="0"/>
              <a:t>Neutrino generator: 	GENIE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E735A0-E11D-4BA2-B3CC-D9EA7F93841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Activities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60" y="1930278"/>
            <a:ext cx="906653" cy="379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Upstream FPGAs</a:t>
            </a:r>
            <a:endParaRPr lang="en-U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134" y="1696247"/>
            <a:ext cx="925644" cy="466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Push from Xilinx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8542" y="1631113"/>
            <a:ext cx="792416" cy="5862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Stage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buffer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5338" y="1631113"/>
            <a:ext cx="792416" cy="5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Stage 1</a:t>
            </a:r>
          </a:p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process</a:t>
            </a:r>
            <a:endParaRPr lang="en-U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4431" y="1631113"/>
            <a:ext cx="792416" cy="5862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Stage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buffer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3207" y="1631113"/>
            <a:ext cx="792416" cy="5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Stage 2</a:t>
            </a:r>
          </a:p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process</a:t>
            </a:r>
            <a:endParaRPr lang="en-U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9360" y="1631113"/>
            <a:ext cx="792416" cy="5862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Stage 3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stores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2096" y="1631113"/>
            <a:ext cx="792416" cy="58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Stage 3</a:t>
            </a:r>
          </a:p>
          <a:p>
            <a:pPr algn="ctr"/>
            <a:r>
              <a:rPr lang="en-US" sz="1200" dirty="0" smtClean="0">
                <a:ln>
                  <a:solidFill>
                    <a:schemeClr val="tx1"/>
                  </a:solidFill>
                </a:ln>
              </a:rPr>
              <a:t>process</a:t>
            </a:r>
            <a:endParaRPr lang="en-US" sz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07409" y="2561224"/>
            <a:ext cx="1170701" cy="691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Trigger</a:t>
            </a:r>
          </a:p>
          <a:p>
            <a:pPr algn="ctr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manager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 flipV="1">
            <a:off x="1964778" y="1924213"/>
            <a:ext cx="183764" cy="5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8" idx="1"/>
          </p:cNvCxnSpPr>
          <p:nvPr/>
        </p:nvCxnSpPr>
        <p:spPr>
          <a:xfrm>
            <a:off x="2940958" y="1924213"/>
            <a:ext cx="1643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9" idx="1"/>
          </p:cNvCxnSpPr>
          <p:nvPr/>
        </p:nvCxnSpPr>
        <p:spPr>
          <a:xfrm>
            <a:off x="3897754" y="1924213"/>
            <a:ext cx="386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0" idx="1"/>
          </p:cNvCxnSpPr>
          <p:nvPr/>
        </p:nvCxnSpPr>
        <p:spPr>
          <a:xfrm>
            <a:off x="5076847" y="1924213"/>
            <a:ext cx="1763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>
          <a:xfrm>
            <a:off x="6045623" y="1924213"/>
            <a:ext cx="8437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3"/>
            <a:endCxn id="12" idx="1"/>
          </p:cNvCxnSpPr>
          <p:nvPr/>
        </p:nvCxnSpPr>
        <p:spPr>
          <a:xfrm>
            <a:off x="7681776" y="1924213"/>
            <a:ext cx="200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5" idx="1"/>
          </p:cNvCxnSpPr>
          <p:nvPr/>
        </p:nvCxnSpPr>
        <p:spPr>
          <a:xfrm>
            <a:off x="5649415" y="2217313"/>
            <a:ext cx="657994" cy="68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7" idx="1"/>
          </p:cNvCxnSpPr>
          <p:nvPr/>
        </p:nvCxnSpPr>
        <p:spPr>
          <a:xfrm>
            <a:off x="1036913" y="1631113"/>
            <a:ext cx="2220" cy="1010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39133" y="2410505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transferred </a:t>
            </a:r>
          </a:p>
          <a:p>
            <a:r>
              <a:rPr lang="en-US" sz="1200" dirty="0" smtClean="0"/>
              <a:t>with PGP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236187" y="321722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Stage T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stCxn id="15" idx="3"/>
            <a:endCxn id="12" idx="2"/>
          </p:cNvCxnSpPr>
          <p:nvPr/>
        </p:nvCxnSpPr>
        <p:spPr>
          <a:xfrm flipV="1">
            <a:off x="7478110" y="2217313"/>
            <a:ext cx="800194" cy="68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24782" y="1441102"/>
            <a:ext cx="642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 RCE</a:t>
            </a:r>
            <a:endParaRPr lang="en-US" sz="1200" dirty="0"/>
          </a:p>
        </p:txBody>
      </p:sp>
      <p:sp>
        <p:nvSpPr>
          <p:cNvPr id="48" name="Rounded Rectangle 47"/>
          <p:cNvSpPr/>
          <p:nvPr/>
        </p:nvSpPr>
        <p:spPr>
          <a:xfrm>
            <a:off x="4193124" y="1441102"/>
            <a:ext cx="4624412" cy="933827"/>
          </a:xfrm>
          <a:prstGeom prst="roundRect">
            <a:avLst/>
          </a:prstGeom>
          <a:noFill/>
          <a:ln w="31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93124" y="1025972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Each process sees all data</a:t>
            </a:r>
          </a:p>
          <a:p>
            <a:r>
              <a:rPr lang="en-US" sz="1200" dirty="0" smtClean="0"/>
              <a:t> from one </a:t>
            </a:r>
            <a:r>
              <a:rPr lang="en-US" sz="1200" dirty="0" err="1" smtClean="0"/>
              <a:t>millislice</a:t>
            </a:r>
            <a:endParaRPr lang="en-US" sz="1200" dirty="0"/>
          </a:p>
        </p:txBody>
      </p:sp>
      <p:sp>
        <p:nvSpPr>
          <p:cNvPr id="45" name="Rounded Rectangle 44"/>
          <p:cNvSpPr/>
          <p:nvPr/>
        </p:nvSpPr>
        <p:spPr>
          <a:xfrm>
            <a:off x="2045294" y="1430854"/>
            <a:ext cx="1992083" cy="944075"/>
          </a:xfrm>
          <a:prstGeom prst="roundRect">
            <a:avLst/>
          </a:prstGeom>
          <a:noFill/>
          <a:ln w="31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964778" y="1013204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Each process sees all data </a:t>
            </a:r>
          </a:p>
          <a:p>
            <a:r>
              <a:rPr lang="en-US" sz="1200" dirty="0" smtClean="0"/>
              <a:t>from one part of detector</a:t>
            </a:r>
            <a:endParaRPr lang="en-US" sz="1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47360"/>
              </p:ext>
            </p:extLst>
          </p:nvPr>
        </p:nvGraphicFramePr>
        <p:xfrm>
          <a:off x="267129" y="2894845"/>
          <a:ext cx="5576703" cy="3657600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1016819"/>
                <a:gridCol w="4559884"/>
              </a:tblGrid>
              <a:tr h="1136097">
                <a:tc>
                  <a:txBody>
                    <a:bodyPr/>
                    <a:lstStyle/>
                    <a:p>
                      <a:r>
                        <a:rPr lang="en-US" dirty="0" smtClean="0"/>
                        <a:t>Stage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Parallelized by detector section.  Receive</a:t>
                      </a:r>
                      <a:r>
                        <a:rPr lang="en-US" baseline="0" dirty="0" smtClean="0"/>
                        <a:t> RCE data, merge micro to </a:t>
                      </a:r>
                      <a:r>
                        <a:rPr lang="en-US" baseline="0" dirty="0" err="1" smtClean="0"/>
                        <a:t>milli</a:t>
                      </a:r>
                      <a:r>
                        <a:rPr lang="en-US" baseline="0" dirty="0" smtClean="0"/>
                        <a:t>-slice, route to correct stage 2, per-view trigger processing</a:t>
                      </a:r>
                      <a:endParaRPr lang="en-US" dirty="0"/>
                    </a:p>
                  </a:txBody>
                  <a:tcPr/>
                </a:tc>
              </a:tr>
              <a:tr h="873921">
                <a:tc>
                  <a:txBody>
                    <a:bodyPr/>
                    <a:lstStyle/>
                    <a:p>
                      <a:r>
                        <a:rPr lang="en-US" dirty="0" smtClean="0"/>
                        <a:t>Stage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Parallelized by </a:t>
                      </a:r>
                      <a:r>
                        <a:rPr lang="en-US" dirty="0" err="1" smtClean="0"/>
                        <a:t>milli</a:t>
                      </a:r>
                      <a:r>
                        <a:rPr lang="en-US" dirty="0" smtClean="0"/>
                        <a:t>-slice.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overlaps.  SN trigger caching.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Complete trigger calculation in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milli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-slice and overlap.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1745">
                <a:tc>
                  <a:txBody>
                    <a:bodyPr/>
                    <a:lstStyle/>
                    <a:p>
                      <a:r>
                        <a:rPr lang="en-US" dirty="0" smtClean="0"/>
                        <a:t>Stage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trike="noStrike" baseline="0" dirty="0" smtClean="0"/>
                        <a:t>process in </a:t>
                      </a:r>
                      <a:r>
                        <a:rPr lang="en-US" b="0" u="none" strike="noStrike" baseline="0" dirty="0" smtClean="0"/>
                        <a:t>detector, arbitrate </a:t>
                      </a:r>
                      <a:r>
                        <a:rPr lang="en-US" baseline="0" dirty="0" smtClean="0"/>
                        <a:t>spill, calibration, and detector triggers.</a:t>
                      </a:r>
                      <a:endParaRPr lang="en-US" dirty="0" smtClean="0"/>
                    </a:p>
                  </a:txBody>
                  <a:tcPr/>
                </a:tc>
              </a:tr>
              <a:tr h="873921">
                <a:tc>
                  <a:txBody>
                    <a:bodyPr/>
                    <a:lstStyle/>
                    <a:p>
                      <a:r>
                        <a:rPr lang="en-US" dirty="0" smtClean="0"/>
                        <a:t>Stage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Parallelized by </a:t>
                      </a:r>
                      <a:r>
                        <a:rPr lang="en-US" dirty="0" err="1" smtClean="0"/>
                        <a:t>milli</a:t>
                      </a:r>
                      <a:r>
                        <a:rPr lang="en-US" dirty="0" smtClean="0"/>
                        <a:t>-slice. Buffer data during</a:t>
                      </a:r>
                      <a:r>
                        <a:rPr lang="en-US" baseline="0" dirty="0" smtClean="0"/>
                        <a:t> trigger decision. </a:t>
                      </a:r>
                      <a:r>
                        <a:rPr lang="en-US" dirty="0" smtClean="0"/>
                        <a:t>Receive trigger decisions, splice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milli</a:t>
                      </a:r>
                      <a:r>
                        <a:rPr lang="en-US" baseline="0" dirty="0" smtClean="0"/>
                        <a:t>-slice to event.</a:t>
                      </a:r>
                      <a:endParaRPr lang="en-US" strike="sngStrik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307409" y="4735659"/>
            <a:ext cx="2166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stage pushes </a:t>
            </a:r>
          </a:p>
          <a:p>
            <a:r>
              <a:rPr lang="en-US" dirty="0" smtClean="0"/>
              <a:t>data to the store of </a:t>
            </a:r>
          </a:p>
          <a:p>
            <a:r>
              <a:rPr lang="en-US" dirty="0" smtClean="0"/>
              <a:t>the next stage where </a:t>
            </a:r>
          </a:p>
          <a:p>
            <a:r>
              <a:rPr lang="en-US" dirty="0" smtClean="0"/>
              <a:t>it waits in queues.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82377" y="1723327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Wait for slow </a:t>
            </a:r>
          </a:p>
          <a:p>
            <a:r>
              <a:rPr lang="en-US" sz="1000" dirty="0" smtClean="0"/>
              <a:t>external trigger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HL DAQ Design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Paris, Jan '14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C6683-0BAC-4AE3-AEF3-4C0520CC4EB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2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Content Placeholder 2"/>
          <p:cNvSpPr txBox="1">
            <a:spLocks/>
          </p:cNvSpPr>
          <p:nvPr/>
        </p:nvSpPr>
        <p:spPr bwMode="auto">
          <a:xfrm>
            <a:off x="0" y="984250"/>
            <a:ext cx="36703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>
                <a:latin typeface="Calibri" pitchFamily="34" charset="0"/>
              </a:rPr>
              <a:t>Membrane cryostat and cryogenics now finished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>
                <a:latin typeface="Calibri" pitchFamily="34" charset="0"/>
              </a:rPr>
              <a:t>Goal is to demonstrate LBNE technology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>
                <a:latin typeface="Calibri" pitchFamily="34" charset="0"/>
              </a:rPr>
              <a:t>Two phases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>
                <a:latin typeface="Calibri" pitchFamily="34" charset="0"/>
              </a:rPr>
              <a:t>1</a:t>
            </a:r>
            <a:r>
              <a:rPr lang="en-US" altLang="en-US" baseline="30000">
                <a:latin typeface="Calibri" pitchFamily="34" charset="0"/>
              </a:rPr>
              <a:t>st</a:t>
            </a:r>
            <a:r>
              <a:rPr lang="en-US" altLang="en-US">
                <a:latin typeface="Calibri" pitchFamily="34" charset="0"/>
              </a:rPr>
              <a:t> is a purity demonstration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>
                <a:latin typeface="Calibri" pitchFamily="34" charset="0"/>
              </a:rPr>
              <a:t>2</a:t>
            </a:r>
            <a:r>
              <a:rPr lang="en-US" altLang="en-US" baseline="30000">
                <a:latin typeface="Calibri" pitchFamily="34" charset="0"/>
              </a:rPr>
              <a:t>nd</a:t>
            </a:r>
            <a:r>
              <a:rPr lang="en-US" altLang="en-US">
                <a:latin typeface="Calibri" pitchFamily="34" charset="0"/>
              </a:rPr>
              <a:t> has LBNE TPC and photon detectors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>
                <a:latin typeface="Calibri" pitchFamily="34" charset="0"/>
              </a:rPr>
              <a:t>Essential for TDR </a:t>
            </a:r>
          </a:p>
        </p:txBody>
      </p:sp>
      <p:pic>
        <p:nvPicPr>
          <p:cNvPr id="6758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343025"/>
            <a:ext cx="547052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Content Placeholder 5"/>
          <p:cNvSpPr txBox="1">
            <a:spLocks/>
          </p:cNvSpPr>
          <p:nvPr/>
        </p:nvSpPr>
        <p:spPr bwMode="auto">
          <a:xfrm>
            <a:off x="90488" y="5300663"/>
            <a:ext cx="3473450" cy="115252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000">
                <a:latin typeface="Calibri" pitchFamily="34" charset="0"/>
              </a:rPr>
              <a:t>Cosmic rate in 6 m</a:t>
            </a:r>
            <a:r>
              <a:rPr lang="en-US" altLang="en-US" sz="2000" baseline="30000">
                <a:latin typeface="Calibri" pitchFamily="34" charset="0"/>
              </a:rPr>
              <a:t>2 </a:t>
            </a:r>
            <a:r>
              <a:rPr lang="en-US" altLang="en-US" sz="2000">
                <a:latin typeface="Calibri" pitchFamily="34" charset="0"/>
              </a:rPr>
              <a:t>~ 600 Hz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000">
                <a:latin typeface="Calibri" pitchFamily="34" charset="0"/>
              </a:rPr>
              <a:t>Drift time ~1.5 ms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000">
                <a:latin typeface="Calibri" pitchFamily="34" charset="0"/>
              </a:rPr>
              <a:t>TPC: 2.2 x 1.8 x 2 m</a:t>
            </a:r>
            <a:r>
              <a:rPr lang="en-US" altLang="en-US" sz="2000" baseline="30000">
                <a:latin typeface="Calibri" pitchFamily="34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35t Prototype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28A078-A355-4775-BE91-59DDC6EA6FF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7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50825" y="3251564"/>
            <a:ext cx="4886254" cy="3215911"/>
          </a:xfrm>
        </p:spPr>
        <p:txBody>
          <a:bodyPr/>
          <a:lstStyle/>
          <a:p>
            <a:r>
              <a:rPr lang="en-GB" dirty="0" smtClean="0"/>
              <a:t>Status</a:t>
            </a:r>
          </a:p>
          <a:p>
            <a:pPr lvl="1"/>
            <a:r>
              <a:rPr lang="en-GB" dirty="0" smtClean="0"/>
              <a:t>Commissioning Nov ‘13</a:t>
            </a:r>
          </a:p>
          <a:p>
            <a:pPr lvl="1"/>
            <a:r>
              <a:rPr lang="en-GB" dirty="0" smtClean="0"/>
              <a:t>70% filled Dec ’13</a:t>
            </a:r>
          </a:p>
          <a:p>
            <a:pPr lvl="1"/>
            <a:r>
              <a:rPr lang="en-GB" dirty="0" smtClean="0"/>
              <a:t>2 </a:t>
            </a:r>
            <a:r>
              <a:rPr lang="en-GB" dirty="0" err="1" smtClean="0"/>
              <a:t>msec</a:t>
            </a:r>
            <a:r>
              <a:rPr lang="en-GB" dirty="0" smtClean="0"/>
              <a:t> lifetime achieved</a:t>
            </a:r>
          </a:p>
          <a:p>
            <a:pPr lvl="1"/>
            <a:r>
              <a:rPr lang="en-GB" dirty="0" smtClean="0"/>
              <a:t>Now 100% filled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172174" y="3251564"/>
            <a:ext cx="4038600" cy="3215911"/>
          </a:xfrm>
        </p:spPr>
        <p:txBody>
          <a:bodyPr/>
          <a:lstStyle/>
          <a:p>
            <a:r>
              <a:rPr lang="en-GB" dirty="0" smtClean="0"/>
              <a:t>UK contributions</a:t>
            </a:r>
          </a:p>
          <a:p>
            <a:pPr lvl="1"/>
            <a:r>
              <a:rPr lang="en-GB" dirty="0" smtClean="0"/>
              <a:t>Operations</a:t>
            </a:r>
          </a:p>
          <a:p>
            <a:pPr lvl="1"/>
            <a:r>
              <a:rPr lang="en-GB" dirty="0" smtClean="0"/>
              <a:t>Software </a:t>
            </a:r>
            <a:r>
              <a:rPr lang="en-GB" dirty="0" err="1" smtClean="0"/>
              <a:t>testbed</a:t>
            </a:r>
            <a:endParaRPr lang="en-GB" dirty="0" smtClean="0"/>
          </a:p>
          <a:p>
            <a:pPr lvl="1"/>
            <a:r>
              <a:rPr lang="en-GB" dirty="0" smtClean="0"/>
              <a:t>Analysis of </a:t>
            </a:r>
            <a:r>
              <a:rPr lang="en-GB" dirty="0" err="1" smtClean="0"/>
              <a:t>cosmics</a:t>
            </a:r>
            <a:endParaRPr lang="en-GB" dirty="0" smtClean="0"/>
          </a:p>
          <a:p>
            <a:pPr lvl="1"/>
            <a:r>
              <a:rPr lang="en-GB" dirty="0" smtClean="0"/>
              <a:t>HV breakdown camera</a:t>
            </a:r>
          </a:p>
          <a:p>
            <a:pPr lvl="1"/>
            <a:r>
              <a:rPr lang="en-GB" dirty="0" smtClean="0"/>
              <a:t>DAQ</a:t>
            </a:r>
            <a:endParaRPr lang="en-GB" dirty="0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107950" y="1115805"/>
            <a:ext cx="2232025" cy="288925"/>
          </a:xfrm>
          <a:prstGeom prst="rect">
            <a:avLst/>
          </a:prstGeom>
          <a:noFill/>
          <a:ln w="25400">
            <a:solidFill>
              <a:srgbClr val="374E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6808788" y="1115805"/>
            <a:ext cx="2232025" cy="288925"/>
          </a:xfrm>
          <a:prstGeom prst="rect">
            <a:avLst/>
          </a:prstGeom>
          <a:noFill/>
          <a:ln w="25400">
            <a:solidFill>
              <a:srgbClr val="374E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4576763" y="1115805"/>
            <a:ext cx="2232025" cy="288925"/>
          </a:xfrm>
          <a:prstGeom prst="rect">
            <a:avLst/>
          </a:prstGeom>
          <a:noFill/>
          <a:ln w="25400">
            <a:solidFill>
              <a:srgbClr val="374E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2344738" y="1115805"/>
            <a:ext cx="2232025" cy="288925"/>
          </a:xfrm>
          <a:prstGeom prst="rect">
            <a:avLst/>
          </a:prstGeom>
          <a:noFill/>
          <a:ln w="25400">
            <a:solidFill>
              <a:srgbClr val="374E7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/>
          </a:p>
        </p:txBody>
      </p:sp>
      <p:sp>
        <p:nvSpPr>
          <p:cNvPr id="69640" name="TextBox 10"/>
          <p:cNvSpPr txBox="1">
            <a:spLocks noChangeArrowheads="1"/>
          </p:cNvSpPr>
          <p:nvPr/>
        </p:nvSpPr>
        <p:spPr bwMode="auto">
          <a:xfrm>
            <a:off x="0" y="1404730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Oct</a:t>
            </a:r>
          </a:p>
          <a:p>
            <a:pPr eaLnBrk="1" hangingPunct="1"/>
            <a:r>
              <a:rPr lang="en-US" altLang="en-US" sz="1600" b="1"/>
              <a:t>‘13</a:t>
            </a:r>
          </a:p>
        </p:txBody>
      </p:sp>
      <p:sp>
        <p:nvSpPr>
          <p:cNvPr id="69641" name="TextBox 11"/>
          <p:cNvSpPr txBox="1">
            <a:spLocks noChangeArrowheads="1"/>
          </p:cNvSpPr>
          <p:nvPr/>
        </p:nvSpPr>
        <p:spPr bwMode="auto">
          <a:xfrm>
            <a:off x="2033588" y="1476168"/>
            <a:ext cx="611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Oct</a:t>
            </a:r>
          </a:p>
          <a:p>
            <a:pPr eaLnBrk="1" hangingPunct="1"/>
            <a:r>
              <a:rPr lang="en-US" altLang="en-US" sz="1600" b="1"/>
              <a:t>‘14</a:t>
            </a:r>
          </a:p>
        </p:txBody>
      </p:sp>
      <p:sp>
        <p:nvSpPr>
          <p:cNvPr id="69642" name="TextBox 12"/>
          <p:cNvSpPr txBox="1">
            <a:spLocks noChangeArrowheads="1"/>
          </p:cNvSpPr>
          <p:nvPr/>
        </p:nvSpPr>
        <p:spPr bwMode="auto">
          <a:xfrm>
            <a:off x="4270375" y="1476168"/>
            <a:ext cx="611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Oct</a:t>
            </a:r>
          </a:p>
          <a:p>
            <a:pPr eaLnBrk="1" hangingPunct="1"/>
            <a:r>
              <a:rPr lang="en-US" altLang="en-US" sz="1600" b="1"/>
              <a:t>‘15</a:t>
            </a:r>
          </a:p>
        </p:txBody>
      </p:sp>
      <p:sp>
        <p:nvSpPr>
          <p:cNvPr id="69643" name="TextBox 13"/>
          <p:cNvSpPr txBox="1">
            <a:spLocks noChangeArrowheads="1"/>
          </p:cNvSpPr>
          <p:nvPr/>
        </p:nvSpPr>
        <p:spPr bwMode="auto">
          <a:xfrm>
            <a:off x="6502400" y="1476168"/>
            <a:ext cx="611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Oct</a:t>
            </a:r>
          </a:p>
          <a:p>
            <a:pPr eaLnBrk="1" hangingPunct="1"/>
            <a:r>
              <a:rPr lang="en-US" altLang="en-US" sz="1600" b="1"/>
              <a:t>‘16</a:t>
            </a:r>
          </a:p>
        </p:txBody>
      </p:sp>
      <p:sp>
        <p:nvSpPr>
          <p:cNvPr id="69644" name="TextBox 14"/>
          <p:cNvSpPr txBox="1">
            <a:spLocks noChangeArrowheads="1"/>
          </p:cNvSpPr>
          <p:nvPr/>
        </p:nvSpPr>
        <p:spPr bwMode="auto">
          <a:xfrm>
            <a:off x="8640763" y="1415843"/>
            <a:ext cx="539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Oct</a:t>
            </a:r>
          </a:p>
          <a:p>
            <a:pPr algn="ctr" eaLnBrk="1" hangingPunct="1"/>
            <a:r>
              <a:rPr lang="en-US" altLang="en-US" sz="1600" b="1"/>
              <a:t>‘17</a:t>
            </a:r>
          </a:p>
        </p:txBody>
      </p:sp>
      <p:sp>
        <p:nvSpPr>
          <p:cNvPr id="69647" name="TextBox 18"/>
          <p:cNvSpPr txBox="1">
            <a:spLocks noChangeArrowheads="1"/>
          </p:cNvSpPr>
          <p:nvPr/>
        </p:nvSpPr>
        <p:spPr bwMode="auto">
          <a:xfrm>
            <a:off x="81373" y="2246409"/>
            <a:ext cx="1439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Fill 35T w/ </a:t>
            </a:r>
            <a:r>
              <a:rPr lang="en-US" altLang="en-US" sz="1800" dirty="0" err="1"/>
              <a:t>LAr</a:t>
            </a:r>
            <a:r>
              <a:rPr lang="en-US" altLang="en-US" sz="1800" dirty="0"/>
              <a:t> for 1</a:t>
            </a:r>
            <a:r>
              <a:rPr lang="en-US" altLang="en-US" sz="1800" baseline="30000" dirty="0"/>
              <a:t>st</a:t>
            </a:r>
            <a:r>
              <a:rPr lang="en-US" altLang="en-US" sz="1800" dirty="0"/>
              <a:t> phase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250825" y="1927019"/>
            <a:ext cx="0" cy="34131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2317750" y="1260268"/>
            <a:ext cx="8064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50" name="TextBox 25"/>
          <p:cNvSpPr txBox="1">
            <a:spLocks noChangeArrowheads="1"/>
          </p:cNvSpPr>
          <p:nvPr/>
        </p:nvSpPr>
        <p:spPr bwMode="auto">
          <a:xfrm>
            <a:off x="2339975" y="2049826"/>
            <a:ext cx="11525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Install TPC&amp;PD for 2</a:t>
            </a:r>
            <a:r>
              <a:rPr lang="en-US" altLang="en-US" sz="1800" baseline="30000" dirty="0"/>
              <a:t>nd</a:t>
            </a:r>
            <a:r>
              <a:rPr lang="en-US" altLang="en-US" sz="1800" dirty="0"/>
              <a:t> phase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 flipV="1">
            <a:off x="2781300" y="1496805"/>
            <a:ext cx="85190" cy="43021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3124200" y="1265030"/>
            <a:ext cx="8064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 flipV="1">
            <a:off x="3635375" y="1476169"/>
            <a:ext cx="217434" cy="52546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54" name="TextBox 32"/>
          <p:cNvSpPr txBox="1">
            <a:spLocks noChangeArrowheads="1"/>
          </p:cNvSpPr>
          <p:nvPr/>
        </p:nvSpPr>
        <p:spPr bwMode="auto">
          <a:xfrm>
            <a:off x="3368251" y="1989701"/>
            <a:ext cx="1612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Data run</a:t>
            </a:r>
          </a:p>
          <a:p>
            <a:pPr algn="ctr" eaLnBrk="1" hangingPunct="1"/>
            <a:r>
              <a:rPr lang="en-US" altLang="en-US" sz="1800" dirty="0"/>
              <a:t>nominally 3 months</a:t>
            </a:r>
          </a:p>
        </p:txBody>
      </p:sp>
      <p:sp>
        <p:nvSpPr>
          <p:cNvPr id="69657" name="TextBox 37"/>
          <p:cNvSpPr txBox="1">
            <a:spLocks noChangeArrowheads="1"/>
          </p:cNvSpPr>
          <p:nvPr/>
        </p:nvSpPr>
        <p:spPr bwMode="auto">
          <a:xfrm>
            <a:off x="4968875" y="1924636"/>
            <a:ext cx="23764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Analysis, </a:t>
            </a:r>
          </a:p>
          <a:p>
            <a:pPr algn="ctr" eaLnBrk="1" hangingPunct="1"/>
            <a:r>
              <a:rPr lang="en-US" altLang="en-US" sz="1800" dirty="0"/>
              <a:t>JINST papers, </a:t>
            </a:r>
          </a:p>
          <a:p>
            <a:pPr algn="ctr" eaLnBrk="1" hangingPunct="1"/>
            <a:r>
              <a:rPr lang="en-US" altLang="en-US" sz="1800" dirty="0"/>
              <a:t>TDR sections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 flipV="1">
            <a:off x="5795965" y="1476168"/>
            <a:ext cx="224691" cy="45085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930650" y="1260268"/>
            <a:ext cx="395446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60" name="TextBox 34"/>
          <p:cNvSpPr txBox="1">
            <a:spLocks noChangeArrowheads="1"/>
          </p:cNvSpPr>
          <p:nvPr/>
        </p:nvSpPr>
        <p:spPr bwMode="auto">
          <a:xfrm>
            <a:off x="7345363" y="2200861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CD-2</a:t>
            </a:r>
          </a:p>
        </p:txBody>
      </p: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7939426" y="1450778"/>
            <a:ext cx="0" cy="68971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F4CA8E-394F-46CA-96F4-26205E114A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23850" y="6324209"/>
            <a:ext cx="84963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431662" y="6324209"/>
            <a:ext cx="5426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/>
              <a:t>Andy Blake, John Marshall, Mark Thomson (Cambridge University)</a:t>
            </a:r>
            <a:endParaRPr lang="en-US" altLang="en-US" sz="1400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3886" r="2255" b="2142"/>
          <a:stretch>
            <a:fillRect/>
          </a:stretch>
        </p:blipFill>
        <p:spPr bwMode="auto">
          <a:xfrm>
            <a:off x="827088" y="1298575"/>
            <a:ext cx="2628900" cy="2201863"/>
          </a:xfrm>
          <a:prstGeom prst="rect">
            <a:avLst/>
          </a:prstGeom>
          <a:noFill/>
          <a:ln w="190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69950" y="981075"/>
            <a:ext cx="2532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>
                <a:latin typeface="Verdana" pitchFamily="34" charset="0"/>
              </a:rPr>
              <a:t>CLIC, arXiv:1209.4039</a:t>
            </a:r>
            <a:endParaRPr lang="en-US" altLang="en-US" sz="1600">
              <a:latin typeface="Verdana" pitchFamily="34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-2802" r="1749" b="3865"/>
          <a:stretch>
            <a:fillRect/>
          </a:stretch>
        </p:blipFill>
        <p:spPr bwMode="auto">
          <a:xfrm>
            <a:off x="71438" y="3644900"/>
            <a:ext cx="41402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00025" y="3571875"/>
            <a:ext cx="3938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>
                <a:latin typeface="Verdana" pitchFamily="34" charset="0"/>
              </a:rPr>
              <a:t>LBNE, arXiv:1307.7335</a:t>
            </a:r>
            <a:endParaRPr lang="en-US" altLang="en-US" sz="1600">
              <a:latin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27471" y="1149350"/>
            <a:ext cx="5106255" cy="5174859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b="1" dirty="0" err="1"/>
              <a:t>PandoraPFA</a:t>
            </a:r>
            <a:r>
              <a:rPr lang="en-GB" altLang="en-US" b="1" dirty="0"/>
              <a:t> is a set of </a:t>
            </a:r>
            <a:r>
              <a:rPr lang="en-GB" altLang="en-US" b="1" dirty="0" smtClean="0"/>
              <a:t>software tools </a:t>
            </a:r>
            <a:r>
              <a:rPr lang="en-GB" altLang="en-US" b="1" dirty="0"/>
              <a:t>developed </a:t>
            </a:r>
            <a:r>
              <a:rPr lang="en-GB" altLang="en-US" b="1" dirty="0" smtClean="0"/>
              <a:t>for </a:t>
            </a:r>
            <a:r>
              <a:rPr lang="en-GB" altLang="en-US" b="1" dirty="0"/>
              <a:t>fine-grain </a:t>
            </a:r>
            <a:r>
              <a:rPr lang="en-GB" altLang="en-US" b="1" dirty="0" smtClean="0"/>
              <a:t>reconstruction.</a:t>
            </a:r>
          </a:p>
          <a:p>
            <a:pPr lvl="1"/>
            <a:r>
              <a:rPr lang="en-GB" altLang="en-US" dirty="0" smtClean="0"/>
              <a:t>Initially </a:t>
            </a:r>
            <a:r>
              <a:rPr lang="en-GB" altLang="en-US" dirty="0"/>
              <a:t>applied to linear </a:t>
            </a:r>
            <a:r>
              <a:rPr lang="en-GB" altLang="en-US" dirty="0" smtClean="0"/>
              <a:t>collider. </a:t>
            </a:r>
          </a:p>
          <a:p>
            <a:pPr lvl="1"/>
            <a:r>
              <a:rPr lang="en-GB" altLang="en-US" dirty="0" smtClean="0"/>
              <a:t>Has </a:t>
            </a:r>
            <a:r>
              <a:rPr lang="en-GB" altLang="en-US" dirty="0"/>
              <a:t>become central to ILC/CLIC </a:t>
            </a:r>
            <a:r>
              <a:rPr lang="en-GB" altLang="en-US" dirty="0" smtClean="0"/>
              <a:t>physics studies.</a:t>
            </a:r>
            <a:endParaRPr lang="en-GB" altLang="en-US" sz="1000" dirty="0" smtClean="0"/>
          </a:p>
          <a:p>
            <a:r>
              <a:rPr lang="en-GB" altLang="en-US" b="1" dirty="0" smtClean="0"/>
              <a:t>Tools </a:t>
            </a:r>
            <a:r>
              <a:rPr lang="en-GB" altLang="en-US" b="1" dirty="0"/>
              <a:t>are fast, flexible </a:t>
            </a:r>
            <a:r>
              <a:rPr lang="en-GB" altLang="en-US" b="1" dirty="0" smtClean="0"/>
              <a:t>and reusable</a:t>
            </a:r>
          </a:p>
          <a:p>
            <a:pPr lvl="1"/>
            <a:r>
              <a:rPr lang="en-GB" altLang="en-US" dirty="0" smtClean="0"/>
              <a:t>readily </a:t>
            </a:r>
            <a:r>
              <a:rPr lang="en-GB" altLang="en-US" dirty="0"/>
              <a:t>applicable to </a:t>
            </a:r>
            <a:r>
              <a:rPr lang="en-GB" altLang="en-US" dirty="0" smtClean="0"/>
              <a:t> automated </a:t>
            </a:r>
            <a:r>
              <a:rPr lang="en-GB" altLang="en-US" dirty="0"/>
              <a:t>event </a:t>
            </a:r>
            <a:r>
              <a:rPr lang="en-GB" altLang="en-US" dirty="0" smtClean="0"/>
              <a:t>reconstruction in LAr</a:t>
            </a:r>
          </a:p>
          <a:p>
            <a:r>
              <a:rPr lang="en-GB" altLang="en-US" b="1" dirty="0"/>
              <a:t>D</a:t>
            </a:r>
            <a:r>
              <a:rPr lang="en-GB" altLang="en-US" b="1" dirty="0" smtClean="0"/>
              <a:t>eveloping pattern </a:t>
            </a:r>
            <a:r>
              <a:rPr lang="en-GB" altLang="en-US" b="1" dirty="0"/>
              <a:t>recognition algorithms </a:t>
            </a:r>
            <a:r>
              <a:rPr lang="en-GB" altLang="en-US" b="1" dirty="0" smtClean="0"/>
              <a:t>for </a:t>
            </a:r>
            <a:r>
              <a:rPr lang="en-GB" altLang="en-US" b="1" dirty="0" err="1"/>
              <a:t>MicroBooNE</a:t>
            </a:r>
            <a:r>
              <a:rPr lang="en-GB" altLang="en-US" b="1" dirty="0"/>
              <a:t> and </a:t>
            </a:r>
            <a:r>
              <a:rPr lang="en-GB" altLang="en-US" b="1" dirty="0" smtClean="0"/>
              <a:t>LBNE.</a:t>
            </a:r>
            <a:endParaRPr lang="en-GB" altLang="en-US" sz="500" b="1" dirty="0" smtClean="0"/>
          </a:p>
          <a:p>
            <a:pPr lvl="1"/>
            <a:r>
              <a:rPr lang="en-GB" altLang="en-US" dirty="0"/>
              <a:t>R</a:t>
            </a:r>
            <a:r>
              <a:rPr lang="en-GB" altLang="en-US" dirty="0" smtClean="0"/>
              <a:t>eached </a:t>
            </a:r>
            <a:r>
              <a:rPr lang="en-GB" altLang="en-US" dirty="0"/>
              <a:t>advanced </a:t>
            </a:r>
            <a:r>
              <a:rPr lang="en-GB" altLang="en-US" dirty="0" smtClean="0"/>
              <a:t>stage</a:t>
            </a:r>
          </a:p>
          <a:p>
            <a:pPr lvl="1"/>
            <a:r>
              <a:rPr lang="en-GB" altLang="en-US" dirty="0"/>
              <a:t>C</a:t>
            </a:r>
            <a:r>
              <a:rPr lang="en-GB" altLang="en-US" dirty="0" smtClean="0"/>
              <a:t>hain </a:t>
            </a:r>
            <a:r>
              <a:rPr lang="en-GB" altLang="en-US" dirty="0"/>
              <a:t>of 3D </a:t>
            </a:r>
            <a:r>
              <a:rPr lang="en-GB" altLang="en-US" dirty="0" smtClean="0"/>
              <a:t>algorithms in </a:t>
            </a:r>
            <a:r>
              <a:rPr lang="en-GB" altLang="en-US" dirty="0"/>
              <a:t>place.    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28A078-A355-4775-BE91-59DDC6EA6FF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 Reconstruction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Example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 r="2931" b="5487"/>
          <a:stretch>
            <a:fillRect/>
          </a:stretch>
        </p:blipFill>
        <p:spPr bwMode="auto">
          <a:xfrm>
            <a:off x="2987675" y="1628775"/>
            <a:ext cx="594042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xampleEvent_Case3_Enhan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7" t="16101" r="26947" b="17963"/>
          <a:stretch>
            <a:fillRect/>
          </a:stretch>
        </p:blipFill>
        <p:spPr bwMode="auto">
          <a:xfrm>
            <a:off x="214313" y="1160463"/>
            <a:ext cx="2773362" cy="5076825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130300" y="3008313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CC0000"/>
                </a:solidFill>
                <a:latin typeface="Verdana" pitchFamily="34" charset="0"/>
              </a:rPr>
              <a:t>1</a:t>
            </a:r>
            <a:endParaRPr lang="en-US" altLang="en-US" sz="20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35200" y="4225925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CC"/>
                </a:solidFill>
                <a:latin typeface="Verdana" pitchFamily="34" charset="0"/>
              </a:rPr>
              <a:t>2</a:t>
            </a:r>
            <a:endParaRPr lang="en-US" altLang="en-US" sz="2000" b="1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1488" y="47974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CC00"/>
                </a:solidFill>
                <a:latin typeface="Verdana" pitchFamily="34" charset="0"/>
              </a:rPr>
              <a:t>3</a:t>
            </a:r>
            <a:endParaRPr lang="en-US" altLang="en-US" b="1">
              <a:solidFill>
                <a:srgbClr val="00CC00"/>
              </a:solidFill>
              <a:latin typeface="Verdana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34975" y="5403850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99FF"/>
                </a:solidFill>
                <a:latin typeface="Verdana" pitchFamily="34" charset="0"/>
              </a:rPr>
              <a:t>4</a:t>
            </a:r>
            <a:endParaRPr lang="en-US" altLang="en-US" b="1">
              <a:solidFill>
                <a:srgbClr val="0099FF"/>
              </a:solidFill>
              <a:latin typeface="Verdana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28675" y="587057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CC00FF"/>
                </a:solidFill>
                <a:latin typeface="Verdana" pitchFamily="34" charset="0"/>
              </a:rPr>
              <a:t>5</a:t>
            </a:r>
            <a:endParaRPr lang="en-US" altLang="en-US" b="1">
              <a:solidFill>
                <a:srgbClr val="CC00FF"/>
              </a:solidFill>
              <a:latin typeface="Verdana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15900" y="1160463"/>
            <a:ext cx="228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b="1">
                <a:solidFill>
                  <a:srgbClr val="333399"/>
                </a:solidFill>
                <a:latin typeface="Verdana" pitchFamily="34" charset="0"/>
              </a:rPr>
              <a:t>2D Reconstruction</a:t>
            </a:r>
            <a:endParaRPr lang="en-US" altLang="en-US" sz="16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214313" y="6237288"/>
            <a:ext cx="2197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214313" y="5624513"/>
            <a:ext cx="0" cy="611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303463" y="5883275"/>
            <a:ext cx="32861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00" b="1">
                <a:latin typeface="Verdana" pitchFamily="34" charset="0"/>
              </a:rPr>
              <a:t>x</a:t>
            </a:r>
            <a:endParaRPr lang="en-US" altLang="en-US" sz="1700" b="1">
              <a:latin typeface="Verdana" pitchFamily="34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79388" y="5383213"/>
            <a:ext cx="31273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700" b="1">
                <a:latin typeface="Verdana" pitchFamily="34" charset="0"/>
              </a:rPr>
              <a:t>z</a:t>
            </a:r>
            <a:endParaRPr lang="en-US" altLang="en-US" sz="1700" b="1">
              <a:latin typeface="Verdana" pitchFamily="34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400675" y="39338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Verdana" pitchFamily="34" charset="0"/>
              </a:rPr>
              <a:t>1</a:t>
            </a:r>
            <a:endParaRPr lang="en-US" altLang="en-US" b="1">
              <a:latin typeface="Verdana" pitchFamily="34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105650" y="2636838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Verdana" pitchFamily="34" charset="0"/>
              </a:rPr>
              <a:t>2</a:t>
            </a:r>
            <a:endParaRPr lang="en-US" altLang="en-US" b="1">
              <a:latin typeface="Verdana" pitchFamily="34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985000" y="479107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Verdana" pitchFamily="34" charset="0"/>
              </a:rPr>
              <a:t>5</a:t>
            </a:r>
            <a:endParaRPr lang="en-US" altLang="en-US" b="1">
              <a:latin typeface="Verdana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516688" y="5259388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Verdana" pitchFamily="34" charset="0"/>
              </a:rPr>
              <a:t>4</a:t>
            </a:r>
            <a:endParaRPr lang="en-US" altLang="en-US" b="1">
              <a:latin typeface="Verdana" pitchFamily="34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903913" y="4935538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latin typeface="Verdana" pitchFamily="34" charset="0"/>
              </a:rPr>
              <a:t>3</a:t>
            </a:r>
            <a:endParaRPr lang="en-US" altLang="en-US" b="1">
              <a:latin typeface="Verdana" pitchFamily="34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5254625" y="2205038"/>
            <a:ext cx="2557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333399"/>
                </a:solidFill>
                <a:latin typeface="Verdana" pitchFamily="34" charset="0"/>
              </a:rPr>
              <a:t>3D Reconstruction</a:t>
            </a:r>
            <a:endParaRPr lang="en-US" altLang="en-US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779838" y="1125538"/>
            <a:ext cx="45640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1700" dirty="0">
                <a:solidFill>
                  <a:srgbClr val="4D4D4D"/>
                </a:solidFill>
                <a:latin typeface="Verdana" pitchFamily="34" charset="0"/>
              </a:rPr>
              <a:t>4 </a:t>
            </a:r>
            <a:r>
              <a:rPr lang="en-GB" altLang="en-US" sz="1700" dirty="0" err="1">
                <a:solidFill>
                  <a:srgbClr val="4D4D4D"/>
                </a:solidFill>
                <a:latin typeface="Verdana" pitchFamily="34" charset="0"/>
              </a:rPr>
              <a:t>GeV</a:t>
            </a:r>
            <a:r>
              <a:rPr lang="en-GB" altLang="en-US" sz="17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GB" altLang="en-US" sz="1700" dirty="0">
                <a:solidFill>
                  <a:srgbClr val="4D4D4D"/>
                </a:solidFill>
                <a:latin typeface="Symbol" pitchFamily="18" charset="2"/>
              </a:rPr>
              <a:t>n</a:t>
            </a:r>
            <a:r>
              <a:rPr lang="en-GB" altLang="en-US" sz="1700" baseline="-25000" dirty="0">
                <a:solidFill>
                  <a:srgbClr val="4D4D4D"/>
                </a:solidFill>
                <a:latin typeface="Verdana" pitchFamily="34" charset="0"/>
              </a:rPr>
              <a:t>e</a:t>
            </a:r>
            <a:r>
              <a:rPr lang="en-GB" altLang="en-US" sz="1700" dirty="0">
                <a:solidFill>
                  <a:srgbClr val="4D4D4D"/>
                </a:solidFill>
                <a:latin typeface="Verdana" pitchFamily="34" charset="0"/>
              </a:rPr>
              <a:t> CC interaction (fully simulated,</a:t>
            </a:r>
          </a:p>
          <a:p>
            <a:pPr algn="ctr"/>
            <a:r>
              <a:rPr lang="en-GB" altLang="en-US" sz="1700" dirty="0">
                <a:solidFill>
                  <a:srgbClr val="4D4D4D"/>
                </a:solidFill>
                <a:latin typeface="Verdana" pitchFamily="34" charset="0"/>
              </a:rPr>
              <a:t>using </a:t>
            </a:r>
            <a:r>
              <a:rPr lang="en-GB" altLang="en-US" sz="1700" dirty="0" err="1">
                <a:solidFill>
                  <a:srgbClr val="4D4D4D"/>
                </a:solidFill>
                <a:latin typeface="Verdana" pitchFamily="34" charset="0"/>
              </a:rPr>
              <a:t>MicroBooNE</a:t>
            </a:r>
            <a:r>
              <a:rPr lang="en-GB" altLang="en-US" sz="1700" dirty="0">
                <a:solidFill>
                  <a:srgbClr val="4D4D4D"/>
                </a:solidFill>
                <a:latin typeface="Verdana" pitchFamily="34" charset="0"/>
              </a:rPr>
              <a:t> geometry)</a:t>
            </a:r>
            <a:endParaRPr lang="en-US" altLang="en-US" sz="17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LAr </a:t>
            </a:r>
            <a:r>
              <a:rPr lang="en-GB" sz="3200" dirty="0" err="1" smtClean="0"/>
              <a:t>Reco</a:t>
            </a:r>
            <a:r>
              <a:rPr lang="en-GB" sz="3200" dirty="0" smtClean="0"/>
              <a:t> Performance</a:t>
            </a:r>
            <a:endParaRPr lang="en-GB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09900" y="1201559"/>
            <a:ext cx="5812477" cy="5073650"/>
            <a:chOff x="3009900" y="1160463"/>
            <a:chExt cx="5812477" cy="5073650"/>
          </a:xfrm>
        </p:grpSpPr>
        <p:pic>
          <p:nvPicPr>
            <p:cNvPr id="30" name="Picture 9" descr="Purity_vs_Completenes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0" y="1160463"/>
              <a:ext cx="5812477" cy="507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21400" y="1657166"/>
              <a:ext cx="1520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CC </a:t>
              </a:r>
              <a:r>
                <a:rPr lang="en-GB" b="1" dirty="0" err="1" smtClean="0"/>
                <a:t>Muon</a:t>
              </a:r>
              <a:endParaRPr lang="en-GB" b="1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Paris, Jan '14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A. Weber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28A078-A355-4775-BE91-59DDC6EA6FF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1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OS_latest">
  <a:themeElements>
    <a:clrScheme name="MINOS_late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OS_latest">
      <a:majorFont>
        <a:latin typeface="Bookman Old Style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NOS_la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OS_la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OS_la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OS_la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OS_la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OS_la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OS_la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OS_la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OS_la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OS_la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OS_la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OS_la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10770</TotalTime>
  <Words>986</Words>
  <Application>Microsoft Office PowerPoint</Application>
  <PresentationFormat>On-screen Show (4:3)</PresentationFormat>
  <Paragraphs>268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MINOS_latest</vt:lpstr>
      <vt:lpstr>Europe in LBNE</vt:lpstr>
      <vt:lpstr>European Collaborators</vt:lpstr>
      <vt:lpstr>UK Programmatic Review</vt:lpstr>
      <vt:lpstr>UK Activities</vt:lpstr>
      <vt:lpstr>HL DAQ Design</vt:lpstr>
      <vt:lpstr>35t Prototype</vt:lpstr>
      <vt:lpstr>Timeline</vt:lpstr>
      <vt:lpstr>LAr Reconstruction</vt:lpstr>
      <vt:lpstr>LAr Reco Performance</vt:lpstr>
      <vt:lpstr>Italian Activities (I)</vt:lpstr>
      <vt:lpstr>Italian Activities (II)</vt:lpstr>
      <vt:lpstr>LAGUNA/LBNO</vt:lpstr>
      <vt:lpstr>LBNO-LBNE Discussions</vt:lpstr>
      <vt:lpstr>Summary</vt:lpstr>
    </vt:vector>
  </TitlesOfParts>
  <Company>University of Oxford &amp; STFC/RAL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Results from the  MINOS Experiment</dc:title>
  <dc:subject>Nuetrino Oscillations</dc:subject>
  <dc:creator>Alfons Weber</dc:creator>
  <cp:lastModifiedBy>Windows User</cp:lastModifiedBy>
  <cp:revision>280</cp:revision>
  <dcterms:created xsi:type="dcterms:W3CDTF">2006-04-06T16:31:26Z</dcterms:created>
  <dcterms:modified xsi:type="dcterms:W3CDTF">2014-01-09T11:47:18Z</dcterms:modified>
</cp:coreProperties>
</file>