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73" r:id="rId4"/>
    <p:sldId id="262" r:id="rId5"/>
    <p:sldId id="265" r:id="rId6"/>
    <p:sldId id="272" r:id="rId7"/>
    <p:sldId id="271" r:id="rId8"/>
    <p:sldId id="274" r:id="rId9"/>
    <p:sldId id="263" r:id="rId10"/>
    <p:sldId id="264" r:id="rId11"/>
    <p:sldId id="270" r:id="rId12"/>
    <p:sldId id="267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134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02149-030D-4308-A732-ED0849EDDD63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D598-E049-42F6-ABC5-AAE310FF01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0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81AFA4-1A71-4399-88C9-8050F410DACB}" type="datetime1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0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4A3E1-681D-4826-867B-84B71A47A8C0}" type="datetime1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55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264C9F-6CDD-456E-89D2-F996316E5D87}" type="datetime1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6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fr-FR" noProof="0" dirty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1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CBEA6C-E896-41FE-9E00-3AA210B5EEA7}" type="datetime1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7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33565F-BD2D-4A56-B526-FD93DEFF0EFA}" type="datetime1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54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DA9887-CDB8-4182-955A-E5A233E8F01C}" type="datetime1">
              <a:rPr lang="fr-FR" smtClean="0"/>
              <a:t>07/11/2013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0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6623E7-EE9A-4746-8959-D97A96BA0928}" type="datetime1">
              <a:rPr lang="fr-FR" smtClean="0"/>
              <a:t>07/11/2013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2C89F-09F5-4B69-898D-22C0DC2880BB}" type="datetime1">
              <a:rPr lang="fr-FR" smtClean="0"/>
              <a:t>07/11/2013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8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4222D7-91AE-4253-AAFF-98839A4A37DF}" type="datetime1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3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7CF40E-5108-4F18-A677-975B955A02E1}" type="datetime1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4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45224"/>
            <a:ext cx="1514458" cy="127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8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 Labex ENIGMASS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47056"/>
          </a:xfrm>
        </p:spPr>
        <p:txBody>
          <a:bodyPr>
            <a:normAutofit/>
          </a:bodyPr>
          <a:lstStyle/>
          <a:p>
            <a:r>
              <a:rPr lang="fr-FR" b="1" dirty="0" smtClean="0"/>
              <a:t>Meeting General</a:t>
            </a:r>
          </a:p>
          <a:p>
            <a:r>
              <a:rPr lang="fr-FR" b="1" dirty="0" smtClean="0"/>
              <a:t>8 Novembre 2013</a:t>
            </a:r>
          </a:p>
          <a:p>
            <a:r>
              <a:rPr lang="fr-FR" b="1" dirty="0" smtClean="0"/>
              <a:t>Yannis Karyotakis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6515"/>
            <a:ext cx="832166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15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Valorisation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r-FR" dirty="0" smtClean="0"/>
              <a:t>Deux projets de valorisation retenus et renforces par 2 ingénieurs de valorisation.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Le détecteurs à neutrons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Capteur sismique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19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Labex devra nous permettre de créer des synergies fortes entre les 4 laboratoires et </a:t>
            </a:r>
            <a:r>
              <a:rPr lang="fr-FR" smtClean="0"/>
              <a:t>renforcer considérablement </a:t>
            </a:r>
            <a:r>
              <a:rPr lang="fr-FR" dirty="0" smtClean="0"/>
              <a:t>la physique des particules et </a:t>
            </a:r>
            <a:r>
              <a:rPr lang="fr-FR" dirty="0" err="1" smtClean="0"/>
              <a:t>astroparticules</a:t>
            </a:r>
            <a:r>
              <a:rPr lang="fr-FR" dirty="0" smtClean="0"/>
              <a:t> dans le sillon alpin.</a:t>
            </a:r>
          </a:p>
          <a:p>
            <a:r>
              <a:rPr lang="fr-FR" dirty="0" smtClean="0"/>
              <a:t>Tout est en place soyez imaginatifs et proposez des nouveaux projets.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981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+mj-lt"/>
              </a:rPr>
              <a:t>Nos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j-lt"/>
              </a:rPr>
              <a:t>conseils</a:t>
            </a:r>
            <a:endParaRPr lang="fr-FR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4499992" y="1844824"/>
            <a:ext cx="425462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Le conseil scientifique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Stavros Katsanevas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Gautier Hamel de Monchenault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Eugenio </a:t>
            </a:r>
            <a:r>
              <a:rPr lang="fr-FR" sz="2400" dirty="0" err="1" smtClean="0">
                <a:solidFill>
                  <a:srgbClr val="0070C0"/>
                </a:solidFill>
              </a:rPr>
              <a:t>Coccia</a:t>
            </a:r>
            <a:endParaRPr lang="fr-FR" sz="2400" dirty="0" smtClean="0">
              <a:solidFill>
                <a:srgbClr val="0070C0"/>
              </a:solidFill>
            </a:endParaRPr>
          </a:p>
          <a:p>
            <a:r>
              <a:rPr lang="fr-FR" sz="2400" dirty="0" smtClean="0">
                <a:solidFill>
                  <a:srgbClr val="0070C0"/>
                </a:solidFill>
              </a:rPr>
              <a:t>Karl </a:t>
            </a:r>
            <a:r>
              <a:rPr lang="fr-FR" sz="2400" dirty="0" err="1" smtClean="0">
                <a:solidFill>
                  <a:srgbClr val="0070C0"/>
                </a:solidFill>
              </a:rPr>
              <a:t>Jakobs</a:t>
            </a:r>
            <a:endParaRPr lang="fr-FR" sz="2400" dirty="0" smtClean="0">
              <a:solidFill>
                <a:srgbClr val="0070C0"/>
              </a:solidFill>
            </a:endParaRPr>
          </a:p>
          <a:p>
            <a:r>
              <a:rPr lang="fr-FR" sz="2400" dirty="0" smtClean="0">
                <a:solidFill>
                  <a:srgbClr val="0070C0"/>
                </a:solidFill>
              </a:rPr>
              <a:t>Luisa Cifarelli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Michelangelo </a:t>
            </a:r>
            <a:r>
              <a:rPr lang="fr-FR" sz="2400" dirty="0" err="1" smtClean="0">
                <a:solidFill>
                  <a:srgbClr val="0070C0"/>
                </a:solidFill>
              </a:rPr>
              <a:t>Mangano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251520" y="908720"/>
            <a:ext cx="42484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Le management board</a:t>
            </a:r>
          </a:p>
          <a:p>
            <a:r>
              <a:rPr lang="en-US" sz="2400" dirty="0">
                <a:solidFill>
                  <a:srgbClr val="0070C0"/>
                </a:solidFill>
              </a:rPr>
              <a:t>Yannis Karyotakis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Johann Collot</a:t>
            </a:r>
          </a:p>
          <a:p>
            <a:r>
              <a:rPr lang="en-US" sz="2400" dirty="0">
                <a:solidFill>
                  <a:srgbClr val="0070C0"/>
                </a:solidFill>
              </a:rPr>
              <a:t>Serge Kox</a:t>
            </a:r>
          </a:p>
          <a:p>
            <a:r>
              <a:rPr lang="en-US" sz="2400" dirty="0">
                <a:solidFill>
                  <a:srgbClr val="0070C0"/>
                </a:solidFill>
              </a:rPr>
              <a:t>Fabrice Piquemal</a:t>
            </a:r>
          </a:p>
          <a:p>
            <a:r>
              <a:rPr lang="en-US" sz="2400" dirty="0">
                <a:solidFill>
                  <a:srgbClr val="0070C0"/>
                </a:solidFill>
              </a:rPr>
              <a:t>Fawzi Boudjema</a:t>
            </a:r>
          </a:p>
          <a:p>
            <a:r>
              <a:rPr lang="en-US" sz="2400" dirty="0">
                <a:solidFill>
                  <a:srgbClr val="0070C0"/>
                </a:solidFill>
              </a:rPr>
              <a:t>Aurelien Barrau</a:t>
            </a:r>
          </a:p>
          <a:p>
            <a:r>
              <a:rPr lang="en-US" sz="2400" dirty="0">
                <a:solidFill>
                  <a:srgbClr val="0070C0"/>
                </a:solidFill>
              </a:rPr>
              <a:t>Dominique </a:t>
            </a:r>
            <a:r>
              <a:rPr lang="en-US" sz="2400" dirty="0" smtClean="0">
                <a:solidFill>
                  <a:srgbClr val="0070C0"/>
                </a:solidFill>
              </a:rPr>
              <a:t>Duchesneau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Corinne Goy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Pasquale </a:t>
            </a:r>
            <a:r>
              <a:rPr lang="en-US" sz="2400" dirty="0">
                <a:solidFill>
                  <a:srgbClr val="0070C0"/>
                </a:solidFill>
              </a:rPr>
              <a:t>Serpico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79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conseils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 smtClean="0"/>
              <a:t>Comité de Pilotage par les tutelles</a:t>
            </a:r>
          </a:p>
          <a:p>
            <a:r>
              <a:rPr lang="fr-FR" dirty="0" smtClean="0"/>
              <a:t>Le représentant du PRES</a:t>
            </a:r>
          </a:p>
          <a:p>
            <a:r>
              <a:rPr lang="fr-FR" dirty="0" smtClean="0"/>
              <a:t>VPCS : UJF et UdS</a:t>
            </a:r>
          </a:p>
          <a:p>
            <a:r>
              <a:rPr lang="fr-FR" dirty="0" smtClean="0"/>
              <a:t>DAS : IN2P3, INP, CEA</a:t>
            </a:r>
          </a:p>
          <a:p>
            <a:r>
              <a:rPr lang="fr-FR" dirty="0" smtClean="0"/>
              <a:t>Un représentant du monde socio économique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en-US" dirty="0" smtClean="0"/>
              <a:t>Labex ENIGMASS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Projet commun entre 4 laboratoires du </a:t>
            </a:r>
            <a:r>
              <a:rPr lang="fr-FR" sz="2400" b="1" dirty="0"/>
              <a:t>CNRS (IN2P3 et INP) + CEA</a:t>
            </a:r>
          </a:p>
          <a:p>
            <a:pPr marL="457200" lvl="1" indent="0" algn="ctr">
              <a:buNone/>
            </a:pPr>
            <a:r>
              <a:rPr lang="fr-FR" dirty="0" smtClean="0"/>
              <a:t>LAPP, LPSC, LAPTh, LSM </a:t>
            </a:r>
          </a:p>
          <a:p>
            <a:pPr marL="0" indent="0" algn="ctr">
              <a:buNone/>
            </a:pPr>
            <a:r>
              <a:rPr lang="fr-FR" sz="2400" dirty="0" smtClean="0"/>
              <a:t> </a:t>
            </a:r>
            <a:r>
              <a:rPr lang="fr-FR" sz="2800" dirty="0" smtClean="0"/>
              <a:t>et l’université GA ! </a:t>
            </a:r>
          </a:p>
          <a:p>
            <a:pPr marL="0" indent="0" algn="ctr">
              <a:buNone/>
            </a:pPr>
            <a:r>
              <a:rPr lang="fr-FR" dirty="0" smtClean="0"/>
              <a:t>avec comme objectif de </a:t>
            </a:r>
            <a:r>
              <a:rPr lang="fr-FR" u="sng" dirty="0" smtClean="0"/>
              <a:t>renforcer nos liens</a:t>
            </a:r>
            <a:r>
              <a:rPr lang="fr-FR" dirty="0" smtClean="0"/>
              <a:t> et faire émerger un centre reconnu internationalement en physique fondamentale.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66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Médaille d’argent CNRS, I.Wingerter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mtClean="0"/>
              <a:t>Médailles </a:t>
            </a:r>
            <a:r>
              <a:rPr lang="fr-FR" dirty="0" smtClean="0"/>
              <a:t>de bronze CNRS </a:t>
            </a:r>
          </a:p>
          <a:p>
            <a:r>
              <a:rPr lang="fr-FR" dirty="0" err="1" smtClean="0"/>
              <a:t>P.Serpico</a:t>
            </a:r>
            <a:r>
              <a:rPr lang="fr-FR" dirty="0" smtClean="0"/>
              <a:t> et </a:t>
            </a:r>
            <a:r>
              <a:rPr lang="fr-FR" dirty="0" err="1" smtClean="0"/>
              <a:t>G.Pignol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00" y="1700808"/>
            <a:ext cx="2401072" cy="1594462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725144"/>
            <a:ext cx="2017432" cy="168119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950" y="4149080"/>
            <a:ext cx="1805186" cy="216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1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en-US" dirty="0" smtClean="0"/>
              <a:t>Objectifs </a:t>
            </a:r>
            <a:r>
              <a:rPr lang="en-US" dirty="0" err="1" smtClean="0"/>
              <a:t>scientifiques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052736"/>
            <a:ext cx="8229600" cy="525658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Nouvelle Physique au LHC: Brisure de symétrie et </a:t>
            </a:r>
            <a:r>
              <a:rPr lang="fr-FR" dirty="0" err="1" smtClean="0"/>
              <a:t>Higgs</a:t>
            </a:r>
            <a:r>
              <a:rPr lang="fr-FR" dirty="0" smtClean="0"/>
              <a:t>, recherches indirects de NP, saveurs lourdes.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Upgrade des expériences LHC.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Analyse des données actuelles.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Synergie avec la théorie.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La physique des neutrinos. Hiérarchie des masses violation de CP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Unification des nos forces, pole neutrinos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Matière noire, recherches directes et indirectes synergie entre accélérateurs et messagers du cosmos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AMS, HESS, VIRGO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Approche multi-messager de l’astrophysique, des ondes gravitationnelles à l’univers énergétique</a:t>
            </a:r>
          </a:p>
          <a:p>
            <a:r>
              <a:rPr lang="fr-FR" dirty="0" smtClean="0"/>
              <a:t>Les sondes de l’</a:t>
            </a:r>
            <a:r>
              <a:rPr lang="fr-FR" dirty="0"/>
              <a:t>é</a:t>
            </a:r>
            <a:r>
              <a:rPr lang="fr-FR" dirty="0" smtClean="0"/>
              <a:t>nergie noire</a:t>
            </a:r>
          </a:p>
          <a:p>
            <a:pPr lvl="1"/>
            <a:r>
              <a:rPr lang="fr-FR" dirty="0" smtClean="0"/>
              <a:t>LSST</a:t>
            </a:r>
          </a:p>
          <a:p>
            <a:r>
              <a:rPr lang="fr-FR" dirty="0" smtClean="0"/>
              <a:t>La nature de la gravité.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9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</a:t>
            </a:r>
            <a:r>
              <a:rPr lang="en-US" dirty="0" smtClean="0"/>
              <a:t> moyens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appels d’offre</a:t>
            </a:r>
          </a:p>
          <a:p>
            <a:pPr lvl="1"/>
            <a:r>
              <a:rPr lang="fr-FR" dirty="0" smtClean="0"/>
              <a:t>Etudiants en thèse, 1 fois par an</a:t>
            </a:r>
          </a:p>
          <a:p>
            <a:pPr lvl="1"/>
            <a:r>
              <a:rPr lang="fr-FR" dirty="0" smtClean="0"/>
              <a:t>Post Docs 1-2 fois par an</a:t>
            </a:r>
          </a:p>
          <a:p>
            <a:r>
              <a:rPr lang="fr-FR" dirty="0" smtClean="0"/>
              <a:t>Les chairs d’excellence</a:t>
            </a:r>
            <a:r>
              <a:rPr lang="fr-FR" dirty="0" smtClean="0">
                <a:latin typeface="Calibri"/>
              </a:rPr>
              <a:t>→→CDD Haut niveau</a:t>
            </a:r>
            <a:endParaRPr lang="fr-FR" dirty="0" smtClean="0"/>
          </a:p>
          <a:p>
            <a:r>
              <a:rPr lang="fr-FR" dirty="0" smtClean="0"/>
              <a:t>Les visiteurs étrangers</a:t>
            </a:r>
          </a:p>
          <a:p>
            <a:r>
              <a:rPr lang="fr-FR" dirty="0" smtClean="0"/>
              <a:t>Soutien à la formation</a:t>
            </a:r>
          </a:p>
          <a:p>
            <a:pPr lvl="1"/>
            <a:r>
              <a:rPr lang="fr-FR" dirty="0" smtClean="0"/>
              <a:t>Plateforme nucléaire</a:t>
            </a:r>
          </a:p>
          <a:p>
            <a:pPr lvl="1"/>
            <a:r>
              <a:rPr lang="fr-FR" dirty="0" smtClean="0"/>
              <a:t>Bourses pour M2</a:t>
            </a:r>
          </a:p>
          <a:p>
            <a:pPr lvl="1"/>
            <a:r>
              <a:rPr lang="fr-FR" dirty="0" smtClean="0"/>
              <a:t>Ecole d’instrumentation</a:t>
            </a:r>
          </a:p>
          <a:p>
            <a:r>
              <a:rPr lang="en-US" dirty="0" smtClean="0"/>
              <a:t>Communication et </a:t>
            </a:r>
            <a:r>
              <a:rPr lang="en-US" dirty="0" err="1" smtClean="0"/>
              <a:t>valorisation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112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6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21" y="188640"/>
            <a:ext cx="8825779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0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7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499992" y="54868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</a:rPr>
              <a:t>Ressources Humaines</a:t>
            </a:r>
            <a:endParaRPr lang="fr-FR" sz="2800" b="1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4104456" cy="408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739" y="4231504"/>
            <a:ext cx="5939929" cy="261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28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8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5418615" y="767811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1"/>
                </a:solidFill>
              </a:rPr>
              <a:t>Engagements</a:t>
            </a:r>
            <a:endParaRPr lang="fr-FR" sz="4000" b="1" dirty="0">
              <a:solidFill>
                <a:schemeClr val="accent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36357"/>
            <a:ext cx="3663950" cy="248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18" y="767811"/>
            <a:ext cx="4480482" cy="2938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22990"/>
            <a:ext cx="4372619" cy="28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926" y="4077072"/>
            <a:ext cx="3743325" cy="242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27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/ </a:t>
            </a:r>
            <a:r>
              <a:rPr lang="en-US" dirty="0" err="1" smtClean="0"/>
              <a:t>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Nouvelles actions</a:t>
            </a:r>
          </a:p>
          <a:p>
            <a:pPr lvl="1"/>
            <a:r>
              <a:rPr lang="fr-FR" dirty="0" smtClean="0"/>
              <a:t>Ecole d’instrumentation pour les détecteurs (Post docs et étudiants) ESIPAP</a:t>
            </a:r>
          </a:p>
          <a:p>
            <a:pPr lvl="1"/>
            <a:r>
              <a:rPr lang="fr-FR" dirty="0" smtClean="0"/>
              <a:t>En collaboration avec le CERN et l’</a:t>
            </a:r>
            <a:r>
              <a:rPr lang="fr-FR" dirty="0" err="1" smtClean="0"/>
              <a:t>ecole</a:t>
            </a:r>
            <a:r>
              <a:rPr lang="fr-FR" dirty="0" smtClean="0"/>
              <a:t> des accélérateurs. Possibilité de former un centre de formation européen. </a:t>
            </a:r>
          </a:p>
          <a:p>
            <a:pPr lvl="1"/>
            <a:r>
              <a:rPr lang="fr-FR" dirty="0" smtClean="0"/>
              <a:t>Première promotion en hiver 2014.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48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398</Words>
  <Application>Microsoft Office PowerPoint</Application>
  <PresentationFormat>Affichage à l'écran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Le Labex ENIGMASS</vt:lpstr>
      <vt:lpstr>Le Labex ENIGMASS</vt:lpstr>
      <vt:lpstr>Présentation PowerPoint</vt:lpstr>
      <vt:lpstr>Objectifs scientifiques</vt:lpstr>
      <vt:lpstr>Nos moyens</vt:lpstr>
      <vt:lpstr>Présentation PowerPoint</vt:lpstr>
      <vt:lpstr>Présentation PowerPoint</vt:lpstr>
      <vt:lpstr>Présentation PowerPoint</vt:lpstr>
      <vt:lpstr>Formation / Enseignement</vt:lpstr>
      <vt:lpstr>Valorisation</vt:lpstr>
      <vt:lpstr>Conclusion</vt:lpstr>
      <vt:lpstr>Nos conseils</vt:lpstr>
      <vt:lpstr>Nos conseils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Labex ENIGMASS</dc:title>
  <dc:creator>karyotak</dc:creator>
  <cp:lastModifiedBy>karyotak</cp:lastModifiedBy>
  <cp:revision>43</cp:revision>
  <dcterms:created xsi:type="dcterms:W3CDTF">2012-10-10T03:35:28Z</dcterms:created>
  <dcterms:modified xsi:type="dcterms:W3CDTF">2013-11-07T12:59:22Z</dcterms:modified>
</cp:coreProperties>
</file>