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35" r:id="rId3"/>
    <p:sldId id="292" r:id="rId4"/>
    <p:sldId id="336" r:id="rId5"/>
    <p:sldId id="337" r:id="rId6"/>
    <p:sldId id="338" r:id="rId7"/>
    <p:sldId id="341" r:id="rId8"/>
    <p:sldId id="339" r:id="rId9"/>
    <p:sldId id="340" r:id="rId10"/>
    <p:sldId id="342" r:id="rId11"/>
    <p:sldId id="343" r:id="rId12"/>
    <p:sldId id="326" r:id="rId13"/>
    <p:sldId id="324" r:id="rId1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0" d="100"/>
          <a:sy n="70" d="100"/>
        </p:scale>
        <p:origin x="-1170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2040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D88A7-C83D-42CD-9259-FE0B49BFE2A8}" type="datetimeFigureOut">
              <a:rPr lang="fr-FR" smtClean="0"/>
              <a:pPr/>
              <a:t>08/11/2013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4D98AE-CF46-43CC-A9AE-172BA44AEBB2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4E3F4-4FB6-4E05-A96C-204150444AE2}" type="datetimeFigureOut">
              <a:rPr lang="fr-FR" smtClean="0"/>
              <a:pPr/>
              <a:t>08/11/2013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ADA462-9E0E-4388-AE39-39038699802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pic>
        <p:nvPicPr>
          <p:cNvPr id="1027" name="Picture 3" descr="C:\Documents and Settings\Administrateur\Bureau\enigmass_logo-carre-couleur-500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64" y="64418"/>
            <a:ext cx="1524000" cy="127635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istrateur\Bureau\enigmass_logo-carre-couleur-500.jpg"/>
          <p:cNvPicPr>
            <a:picLocks noChangeAspect="1" noChangeArrowheads="1"/>
          </p:cNvPicPr>
          <p:nvPr/>
        </p:nvPicPr>
        <p:blipFill>
          <a:blip r:embed="rId2" cstate="print">
            <a:lum bright="2000"/>
          </a:blip>
          <a:srcRect/>
          <a:stretch>
            <a:fillRect/>
          </a:stretch>
        </p:blipFill>
        <p:spPr bwMode="auto">
          <a:xfrm>
            <a:off x="8316416" y="7677472"/>
            <a:ext cx="8148736" cy="6824566"/>
          </a:xfrm>
          <a:prstGeom prst="rect">
            <a:avLst/>
          </a:prstGeom>
          <a:solidFill>
            <a:schemeClr val="bg1">
              <a:alpha val="45000"/>
            </a:schemeClr>
          </a:solidFill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779912" y="4437112"/>
            <a:ext cx="6400800" cy="2276872"/>
          </a:xfrm>
        </p:spPr>
        <p:txBody>
          <a:bodyPr>
            <a:noAutofit/>
          </a:bodyPr>
          <a:lstStyle/>
          <a:p>
            <a:r>
              <a:rPr lang="fr-FR" sz="2800" dirty="0" smtClean="0"/>
              <a:t>Lucia DI CIACCIO</a:t>
            </a:r>
          </a:p>
          <a:p>
            <a:r>
              <a:rPr lang="fr-FR" sz="2800" dirty="0" smtClean="0"/>
              <a:t>Pablo DEL AMO </a:t>
            </a:r>
            <a:r>
              <a:rPr lang="fr-FR" sz="2800" dirty="0" smtClean="0"/>
              <a:t>SANCHEZ</a:t>
            </a:r>
          </a:p>
          <a:p>
            <a:r>
              <a:rPr lang="fr-FR" sz="2800" dirty="0" smtClean="0"/>
              <a:t>and </a:t>
            </a:r>
            <a:r>
              <a:rPr lang="fr-FR" sz="2800" dirty="0" err="1" smtClean="0"/>
              <a:t>many</a:t>
            </a:r>
            <a:r>
              <a:rPr lang="fr-FR" sz="2800" dirty="0" smtClean="0"/>
              <a:t> </a:t>
            </a:r>
            <a:r>
              <a:rPr lang="fr-FR" sz="2800" dirty="0" err="1" smtClean="0"/>
              <a:t>others</a:t>
            </a:r>
            <a:r>
              <a:rPr lang="fr-FR" sz="2800" dirty="0" smtClean="0"/>
              <a:t>… (</a:t>
            </a:r>
            <a:r>
              <a:rPr lang="fr-FR" sz="2800" dirty="0" err="1" smtClean="0"/>
              <a:t>thanks</a:t>
            </a:r>
            <a:r>
              <a:rPr lang="fr-FR" sz="2800" dirty="0" smtClean="0"/>
              <a:t>!)</a:t>
            </a:r>
          </a:p>
          <a:p>
            <a:endParaRPr lang="fr-FR" sz="2800" dirty="0" smtClean="0"/>
          </a:p>
          <a:p>
            <a:r>
              <a:rPr lang="fr-FR" sz="2400" dirty="0" smtClean="0"/>
              <a:t>08</a:t>
            </a:r>
            <a:r>
              <a:rPr lang="fr-FR" sz="2400" dirty="0" smtClean="0"/>
              <a:t>/11/2013</a:t>
            </a:r>
            <a:endParaRPr lang="fr-FR" sz="2400" dirty="0" smtClean="0"/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8193" name="Picture 1" descr="E:\Enseignement\[0002C7]\EcoleIDPASC\2013\GraSPA2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854356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358208" y="-171400"/>
            <a:ext cx="5326360" cy="4419922"/>
          </a:xfrm>
        </p:spPr>
        <p:txBody>
          <a:bodyPr>
            <a:normAutofit/>
          </a:bodyPr>
          <a:lstStyle/>
          <a:p>
            <a:r>
              <a:rPr lang="fr-FR" sz="4800" dirty="0" err="1" smtClean="0">
                <a:latin typeface="Arial" pitchFamily="34" charset="0"/>
                <a:cs typeface="Arial" pitchFamily="34" charset="0"/>
              </a:rPr>
              <a:t>GraSPA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 2013: </a:t>
            </a:r>
            <a:r>
              <a:rPr lang="fr-FR" sz="4800" dirty="0" err="1" smtClean="0">
                <a:latin typeface="Arial" pitchFamily="34" charset="0"/>
                <a:cs typeface="Arial" pitchFamily="34" charset="0"/>
              </a:rPr>
              <a:t>outcome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fr-FR" sz="4800" dirty="0" smtClean="0">
                <a:latin typeface="Arial" pitchFamily="34" charset="0"/>
                <a:cs typeface="Arial" pitchFamily="34" charset="0"/>
              </a:rPr>
            </a:br>
            <a:r>
              <a:rPr lang="fr-FR" sz="4800" dirty="0" smtClean="0">
                <a:latin typeface="Arial" pitchFamily="34" charset="0"/>
                <a:cs typeface="Arial" pitchFamily="34" charset="0"/>
              </a:rPr>
              <a:t>and</a:t>
            </a:r>
            <a:br>
              <a:rPr lang="fr-FR" sz="4800" dirty="0" smtClean="0">
                <a:latin typeface="Arial" pitchFamily="34" charset="0"/>
                <a:cs typeface="Arial" pitchFamily="34" charset="0"/>
              </a:rPr>
            </a:br>
            <a:r>
              <a:rPr lang="fr-FR" sz="4800" dirty="0" err="1" smtClean="0">
                <a:latin typeface="Arial" pitchFamily="34" charset="0"/>
                <a:cs typeface="Arial" pitchFamily="34" charset="0"/>
              </a:rPr>
              <a:t>GraSPA</a:t>
            </a:r>
            <a:r>
              <a:rPr lang="fr-FR" sz="4800" dirty="0" smtClean="0">
                <a:latin typeface="Arial" pitchFamily="34" charset="0"/>
                <a:cs typeface="Arial" pitchFamily="34" charset="0"/>
              </a:rPr>
              <a:t> 2014: </a:t>
            </a:r>
            <a:r>
              <a:rPr lang="fr-FR" sz="4800" dirty="0" err="1" smtClean="0">
                <a:latin typeface="Arial" pitchFamily="34" charset="0"/>
                <a:cs typeface="Arial" pitchFamily="34" charset="0"/>
              </a:rPr>
              <a:t>project</a:t>
            </a:r>
            <a:endParaRPr lang="fr-FR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4624"/>
            <a:ext cx="8784976" cy="6552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      Feedback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800" dirty="0" smtClean="0"/>
          </a:p>
          <a:p>
            <a:endParaRPr lang="en-GB" sz="2800" dirty="0" smtClean="0"/>
          </a:p>
          <a:p>
            <a:r>
              <a:rPr lang="en-GB" sz="2400" dirty="0" smtClean="0"/>
              <a:t>Very positive feedback!</a:t>
            </a:r>
          </a:p>
          <a:p>
            <a:r>
              <a:rPr lang="en-GB" sz="2400" dirty="0" smtClean="0"/>
              <a:t>Students extremely enthusiastic about School</a:t>
            </a:r>
          </a:p>
          <a:p>
            <a:r>
              <a:rPr lang="en-GB" sz="2400" dirty="0" smtClean="0"/>
              <a:t>Some points to improve too… (see next slide)</a:t>
            </a:r>
            <a:endParaRPr lang="en-GB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10</a:t>
            </a:fld>
            <a:endParaRPr lang="fr-BE"/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75413" y="9758808"/>
            <a:ext cx="5592387" cy="2743200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  <p:pic>
        <p:nvPicPr>
          <p:cNvPr id="9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119606"/>
            <a:ext cx="7056784" cy="3461522"/>
          </a:xfrm>
          <a:prstGeom prst="rect">
            <a:avLst/>
          </a:prstGeom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Proposal for 2014</a:t>
            </a:r>
          </a:p>
          <a:p>
            <a:pPr algn="ctr">
              <a:buNone/>
            </a:pPr>
            <a:endParaRPr lang="en-GB" sz="3600" dirty="0" smtClean="0"/>
          </a:p>
          <a:p>
            <a:r>
              <a:rPr lang="en-GB" sz="2800" dirty="0" smtClean="0"/>
              <a:t>Bigger!    </a:t>
            </a:r>
            <a:r>
              <a:rPr lang="en-GB" sz="2000" dirty="0" smtClean="0"/>
              <a:t>(25 students instead of 16)</a:t>
            </a:r>
          </a:p>
          <a:p>
            <a:r>
              <a:rPr lang="en-GB" sz="2800" dirty="0" smtClean="0"/>
              <a:t>Longer!   </a:t>
            </a:r>
            <a:r>
              <a:rPr lang="en-GB" sz="2000" dirty="0" smtClean="0"/>
              <a:t>(5 days instead of 4; 6h lectures/day instead of 7h)</a:t>
            </a:r>
          </a:p>
          <a:p>
            <a:r>
              <a:rPr lang="en-GB" sz="2800" dirty="0" smtClean="0"/>
              <a:t>Additional international, well-known lecturers</a:t>
            </a:r>
          </a:p>
          <a:p>
            <a:r>
              <a:rPr lang="en-GB" sz="2800" dirty="0" smtClean="0"/>
              <a:t>Improved organization   </a:t>
            </a:r>
            <a:r>
              <a:rPr lang="en-GB" sz="2000" dirty="0" smtClean="0"/>
              <a:t>(set up small steering committee covering most of the topics)</a:t>
            </a:r>
          </a:p>
          <a:p>
            <a:endParaRPr lang="en-GB" sz="2800" dirty="0" smtClean="0"/>
          </a:p>
          <a:p>
            <a:r>
              <a:rPr lang="en-GB" sz="2800" dirty="0" smtClean="0"/>
              <a:t>Request:   8 000 €  </a:t>
            </a:r>
            <a:r>
              <a:rPr lang="en-GB" sz="2800" dirty="0" err="1" smtClean="0"/>
              <a:t>Université</a:t>
            </a:r>
            <a:r>
              <a:rPr lang="en-GB" sz="2800" dirty="0" smtClean="0"/>
              <a:t> de </a:t>
            </a:r>
            <a:r>
              <a:rPr lang="en-GB" sz="2800" dirty="0" err="1" smtClean="0"/>
              <a:t>Savoie</a:t>
            </a:r>
            <a:endParaRPr lang="en-GB" sz="2800" dirty="0" smtClean="0"/>
          </a:p>
          <a:p>
            <a:pPr>
              <a:buNone/>
            </a:pPr>
            <a:r>
              <a:rPr lang="en-GB" sz="2800" dirty="0" smtClean="0"/>
              <a:t>			4 000 € </a:t>
            </a:r>
            <a:r>
              <a:rPr lang="en-GB" sz="2800" dirty="0" smtClean="0"/>
              <a:t> IDPASC </a:t>
            </a:r>
            <a:r>
              <a:rPr lang="en-GB" sz="2800" dirty="0" smtClean="0"/>
              <a:t>(travel expenses)</a:t>
            </a:r>
          </a:p>
          <a:p>
            <a:pPr>
              <a:buNone/>
            </a:pPr>
            <a:r>
              <a:rPr lang="en-GB" sz="2800" dirty="0" smtClean="0"/>
              <a:t>                       </a:t>
            </a:r>
            <a:r>
              <a:rPr lang="en-GB" sz="2800" dirty="0" smtClean="0">
                <a:solidFill>
                  <a:srgbClr val="FF0000"/>
                </a:solidFill>
              </a:rPr>
              <a:t>4 000 €  ENIGMASS</a:t>
            </a:r>
          </a:p>
          <a:p>
            <a:endParaRPr lang="en-GB" sz="28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11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427829" y="1844824"/>
            <a:ext cx="414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Neutrino anomalies</a:t>
            </a:r>
          </a:p>
          <a:p>
            <a:pPr algn="ctr"/>
            <a:r>
              <a:rPr lang="en-GB" sz="3200" dirty="0" smtClean="0"/>
              <a:t>The STEREO experiment</a:t>
            </a:r>
          </a:p>
          <a:p>
            <a:pPr algn="ctr"/>
            <a:r>
              <a:rPr lang="en-GB" sz="3200" dirty="0" err="1" smtClean="0"/>
              <a:t>Postdoc</a:t>
            </a:r>
            <a:r>
              <a:rPr lang="en-GB" sz="3200" dirty="0" smtClean="0"/>
              <a:t> proposal</a:t>
            </a:r>
          </a:p>
          <a:p>
            <a:pPr algn="ctr"/>
            <a:r>
              <a:rPr lang="en-GB" sz="32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Conclusions</a:t>
            </a:r>
          </a:p>
          <a:p>
            <a:endParaRPr lang="en-GB" sz="2400" dirty="0" smtClean="0"/>
          </a:p>
          <a:p>
            <a:r>
              <a:rPr lang="en-GB" sz="2400" dirty="0" smtClean="0"/>
              <a:t>International School on Particle and </a:t>
            </a:r>
            <a:r>
              <a:rPr lang="en-GB" sz="2400" dirty="0" err="1" smtClean="0"/>
              <a:t>Astroparticle</a:t>
            </a:r>
            <a:r>
              <a:rPr lang="en-GB" sz="2400" dirty="0" smtClean="0"/>
              <a:t> physics for 3</a:t>
            </a:r>
            <a:r>
              <a:rPr lang="en-GB" sz="2400" baseline="30000" dirty="0" smtClean="0"/>
              <a:t>rd</a:t>
            </a:r>
            <a:r>
              <a:rPr lang="en-GB" sz="2400" dirty="0" smtClean="0"/>
              <a:t> and 4</a:t>
            </a:r>
            <a:r>
              <a:rPr lang="en-GB" sz="2400" baseline="30000" dirty="0" smtClean="0"/>
              <a:t>th</a:t>
            </a:r>
            <a:r>
              <a:rPr lang="en-GB" sz="2400" dirty="0" smtClean="0"/>
              <a:t> year physics students held in Annecy in July 2013</a:t>
            </a:r>
            <a:endParaRPr lang="en-GB" sz="2400" dirty="0" smtClean="0"/>
          </a:p>
          <a:p>
            <a:r>
              <a:rPr lang="en-GB" sz="2400" dirty="0" smtClean="0"/>
              <a:t>Good demand from students</a:t>
            </a:r>
          </a:p>
          <a:p>
            <a:r>
              <a:rPr lang="en-GB" sz="2400" dirty="0" smtClean="0"/>
              <a:t>V</a:t>
            </a:r>
            <a:r>
              <a:rPr lang="en-GB" sz="2400" dirty="0" smtClean="0"/>
              <a:t>ery positive feedback too!</a:t>
            </a:r>
          </a:p>
          <a:p>
            <a:r>
              <a:rPr lang="en-GB" sz="2400" dirty="0" smtClean="0"/>
              <a:t>Already been contacted by 2 students asking for stages/theses</a:t>
            </a:r>
          </a:p>
          <a:p>
            <a:r>
              <a:rPr lang="en-GB" sz="2400" dirty="0" smtClean="0"/>
              <a:t>Excellent advertising of our laboratories among tomorrow’s researchers</a:t>
            </a:r>
          </a:p>
          <a:p>
            <a:endParaRPr lang="en-GB" sz="2400" dirty="0" smtClean="0"/>
          </a:p>
          <a:p>
            <a:r>
              <a:rPr lang="en-GB" sz="2400" b="1" dirty="0" smtClean="0">
                <a:solidFill>
                  <a:srgbClr val="FF0000"/>
                </a:solidFill>
              </a:rPr>
              <a:t>Should profit from momentum and try to durably establish such a School within the ENIGMASS perimeter</a:t>
            </a:r>
            <a:endParaRPr lang="en-GB" sz="2000" b="1" dirty="0" smtClean="0">
              <a:solidFill>
                <a:srgbClr val="FF0000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12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dirty="0" smtClean="0"/>
          </a:p>
          <a:p>
            <a:pPr algn="ctr">
              <a:buNone/>
            </a:pPr>
            <a:r>
              <a:rPr lang="fr-FR" sz="6000" dirty="0" smtClean="0"/>
              <a:t>BACKUP</a:t>
            </a:r>
          </a:p>
          <a:p>
            <a:pPr algn="ctr">
              <a:buNone/>
            </a:pPr>
            <a:r>
              <a:rPr lang="fr-FR" sz="6000" dirty="0" smtClean="0"/>
              <a:t>SLIDES</a:t>
            </a:r>
            <a:endParaRPr lang="fr-FR" sz="6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13</a:t>
            </a:fld>
            <a:endParaRPr lang="fr-B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Context</a:t>
            </a:r>
          </a:p>
          <a:p>
            <a:pPr algn="ctr">
              <a:buNone/>
            </a:pPr>
            <a:endParaRPr lang="en-GB" sz="1800" dirty="0" smtClean="0"/>
          </a:p>
          <a:p>
            <a:r>
              <a:rPr lang="en-GB" sz="2800" dirty="0" smtClean="0"/>
              <a:t>Constant, uniform decrease in physics students recruitment</a:t>
            </a:r>
          </a:p>
          <a:p>
            <a:endParaRPr lang="en-GB" sz="2800" dirty="0" smtClean="0"/>
          </a:p>
          <a:p>
            <a:r>
              <a:rPr lang="en-GB" sz="2800" dirty="0" smtClean="0"/>
              <a:t>Particle and </a:t>
            </a:r>
            <a:r>
              <a:rPr lang="en-GB" sz="2800" dirty="0" err="1" smtClean="0"/>
              <a:t>A</a:t>
            </a:r>
            <a:r>
              <a:rPr lang="en-GB" sz="2800" dirty="0" err="1" smtClean="0"/>
              <a:t>stroparticle</a:t>
            </a:r>
            <a:r>
              <a:rPr lang="en-GB" sz="2800" dirty="0" smtClean="0"/>
              <a:t> physics s</a:t>
            </a:r>
            <a:r>
              <a:rPr lang="en-GB" sz="2800" dirty="0" smtClean="0"/>
              <a:t>chool offer for 3</a:t>
            </a:r>
            <a:r>
              <a:rPr lang="en-GB" sz="2800" baseline="30000" dirty="0" smtClean="0"/>
              <a:t>rd</a:t>
            </a:r>
            <a:r>
              <a:rPr lang="en-GB" sz="2800" dirty="0" smtClean="0"/>
              <a:t> year students mostly inexistent</a:t>
            </a:r>
          </a:p>
          <a:p>
            <a:pPr algn="ctr">
              <a:buNone/>
            </a:pPr>
            <a:r>
              <a:rPr lang="en-GB" sz="2800" dirty="0" smtClean="0"/>
              <a:t>	</a:t>
            </a:r>
            <a:r>
              <a:rPr lang="en-GB" sz="2000" dirty="0" smtClean="0"/>
              <a:t>(plenty of offer for doctoral and young postdoctoral students)</a:t>
            </a:r>
          </a:p>
          <a:p>
            <a:endParaRPr lang="en-GB" sz="2800" dirty="0" smtClean="0"/>
          </a:p>
          <a:p>
            <a:r>
              <a:rPr lang="en-GB" sz="2800" dirty="0" smtClean="0"/>
              <a:t>LAPP/</a:t>
            </a:r>
            <a:r>
              <a:rPr lang="en-GB" sz="2800" dirty="0" err="1" smtClean="0"/>
              <a:t>LAPTh</a:t>
            </a:r>
            <a:r>
              <a:rPr lang="en-GB" sz="2800" dirty="0" smtClean="0"/>
              <a:t> (</a:t>
            </a:r>
            <a:r>
              <a:rPr lang="en-GB" sz="2800" dirty="0" err="1" smtClean="0"/>
              <a:t>UniSavoie</a:t>
            </a:r>
            <a:r>
              <a:rPr lang="en-GB" sz="2800" dirty="0" smtClean="0"/>
              <a:t>) members of International Doctorate in Particle, </a:t>
            </a:r>
            <a:r>
              <a:rPr lang="en-GB" sz="2800" dirty="0" err="1" smtClean="0"/>
              <a:t>Astroparticle</a:t>
            </a:r>
            <a:r>
              <a:rPr lang="en-GB" sz="2800" dirty="0" smtClean="0"/>
              <a:t> physics and Cosmology (IDPASC) network</a:t>
            </a:r>
          </a:p>
          <a:p>
            <a:pPr>
              <a:buNone/>
            </a:pPr>
            <a:endParaRPr lang="en-GB" sz="2800" dirty="0" smtClean="0"/>
          </a:p>
          <a:p>
            <a:endParaRPr lang="en-GB" sz="28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2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427829" y="1844824"/>
            <a:ext cx="414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Neutrino anomalies</a:t>
            </a:r>
          </a:p>
          <a:p>
            <a:pPr algn="ctr"/>
            <a:r>
              <a:rPr lang="en-GB" sz="3200" dirty="0" smtClean="0"/>
              <a:t>The STEREO experiment</a:t>
            </a:r>
          </a:p>
          <a:p>
            <a:pPr algn="ctr"/>
            <a:r>
              <a:rPr lang="en-GB" sz="3200" dirty="0" err="1" smtClean="0"/>
              <a:t>Postdoc</a:t>
            </a:r>
            <a:r>
              <a:rPr lang="en-GB" sz="3200" dirty="0" smtClean="0"/>
              <a:t> proposal</a:t>
            </a:r>
          </a:p>
          <a:p>
            <a:pPr algn="ctr"/>
            <a:r>
              <a:rPr lang="en-GB" sz="32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8640"/>
            <a:ext cx="8507288" cy="590465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Goals</a:t>
            </a:r>
          </a:p>
          <a:p>
            <a:pPr algn="ctr">
              <a:buNone/>
            </a:pPr>
            <a:endParaRPr lang="en-GB" sz="2800" dirty="0" smtClean="0"/>
          </a:p>
          <a:p>
            <a:r>
              <a:rPr lang="en-GB" dirty="0" smtClean="0"/>
              <a:t>Inspire</a:t>
            </a:r>
            <a:r>
              <a:rPr lang="en-GB" dirty="0" smtClean="0"/>
              <a:t> brightest </a:t>
            </a:r>
            <a:r>
              <a:rPr lang="en-GB" dirty="0" smtClean="0"/>
              <a:t>among </a:t>
            </a:r>
            <a:r>
              <a:rPr lang="en-GB" dirty="0" err="1" smtClean="0"/>
              <a:t>french</a:t>
            </a:r>
            <a:r>
              <a:rPr lang="en-GB" dirty="0" smtClean="0"/>
              <a:t> and international </a:t>
            </a:r>
            <a:r>
              <a:rPr lang="en-GB" dirty="0" smtClean="0"/>
              <a:t>students to pursue Particle and </a:t>
            </a:r>
            <a:r>
              <a:rPr lang="en-GB" dirty="0" err="1" smtClean="0"/>
              <a:t>Astroparticle</a:t>
            </a:r>
            <a:r>
              <a:rPr lang="en-GB" dirty="0" smtClean="0"/>
              <a:t> physics </a:t>
            </a:r>
            <a:r>
              <a:rPr lang="en-GB" dirty="0" smtClean="0"/>
              <a:t>field</a:t>
            </a:r>
            <a:r>
              <a:rPr lang="en-GB" dirty="0" smtClean="0"/>
              <a:t>s BEFORE THEY CHOOSE A MASTER TOPIC (3</a:t>
            </a:r>
            <a:r>
              <a:rPr lang="en-GB" baseline="30000" dirty="0" smtClean="0"/>
              <a:t>rd</a:t>
            </a:r>
            <a:r>
              <a:rPr lang="en-GB" dirty="0" smtClean="0"/>
              <a:t> &amp; 4</a:t>
            </a:r>
            <a:r>
              <a:rPr lang="en-GB" baseline="30000" dirty="0" smtClean="0"/>
              <a:t>th</a:t>
            </a:r>
            <a:r>
              <a:rPr lang="en-GB" dirty="0" smtClean="0"/>
              <a:t> year students)</a:t>
            </a:r>
          </a:p>
          <a:p>
            <a:endParaRPr lang="en-GB" sz="2000" dirty="0" smtClean="0"/>
          </a:p>
          <a:p>
            <a:r>
              <a:rPr lang="en-GB" sz="4000" b="1" dirty="0" smtClean="0">
                <a:solidFill>
                  <a:srgbClr val="FF0000"/>
                </a:solidFill>
              </a:rPr>
              <a:t>Bonus: increase international visibility of ENIGMASS labs and Universities before choice of PhD!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3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427829" y="1844824"/>
            <a:ext cx="414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Neutrino anomalies</a:t>
            </a:r>
          </a:p>
          <a:p>
            <a:pPr algn="ctr"/>
            <a:r>
              <a:rPr lang="en-GB" sz="3200" dirty="0" smtClean="0"/>
              <a:t>The STEREO experiment</a:t>
            </a:r>
          </a:p>
          <a:p>
            <a:pPr algn="ctr"/>
            <a:r>
              <a:rPr lang="en-GB" sz="3200" dirty="0" err="1" smtClean="0"/>
              <a:t>Postdoc</a:t>
            </a:r>
            <a:r>
              <a:rPr lang="en-GB" sz="3200" dirty="0" smtClean="0"/>
              <a:t> proposal</a:t>
            </a:r>
          </a:p>
          <a:p>
            <a:pPr algn="ctr"/>
            <a:r>
              <a:rPr lang="en-GB" sz="32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School format</a:t>
            </a:r>
          </a:p>
          <a:p>
            <a:pPr algn="ctr">
              <a:buNone/>
            </a:pPr>
            <a:endParaRPr lang="en-GB" sz="1100" dirty="0" smtClean="0"/>
          </a:p>
          <a:p>
            <a:r>
              <a:rPr lang="en-GB" sz="2400" dirty="0" smtClean="0"/>
              <a:t>~1 week-long summer school</a:t>
            </a:r>
          </a:p>
          <a:p>
            <a:r>
              <a:rPr lang="en-GB" sz="2400" dirty="0" smtClean="0"/>
              <a:t>introductory lectures on main Particle and </a:t>
            </a:r>
            <a:r>
              <a:rPr lang="en-GB" sz="2400" dirty="0" err="1" smtClean="0"/>
              <a:t>Astroparticle</a:t>
            </a:r>
            <a:r>
              <a:rPr lang="en-GB" sz="2400" dirty="0" smtClean="0"/>
              <a:t> topics:</a:t>
            </a:r>
          </a:p>
          <a:p>
            <a:pPr lvl="1"/>
            <a:r>
              <a:rPr lang="en-GB" sz="2000" dirty="0" smtClean="0"/>
              <a:t>electroweak sector</a:t>
            </a:r>
          </a:p>
          <a:p>
            <a:pPr lvl="1"/>
            <a:r>
              <a:rPr lang="en-GB" sz="2000" dirty="0" smtClean="0"/>
              <a:t>flavour physics</a:t>
            </a:r>
          </a:p>
          <a:p>
            <a:pPr lvl="1"/>
            <a:r>
              <a:rPr lang="en-GB" sz="2000" dirty="0" smtClean="0"/>
              <a:t>neutrinos</a:t>
            </a:r>
          </a:p>
          <a:p>
            <a:pPr lvl="1"/>
            <a:r>
              <a:rPr lang="en-GB" sz="2000" dirty="0" smtClean="0"/>
              <a:t>cosmic rays</a:t>
            </a:r>
          </a:p>
          <a:p>
            <a:pPr lvl="1"/>
            <a:r>
              <a:rPr lang="en-GB" sz="2000" dirty="0" smtClean="0"/>
              <a:t>gravitational waves</a:t>
            </a:r>
          </a:p>
          <a:p>
            <a:pPr lvl="1"/>
            <a:r>
              <a:rPr lang="en-GB" sz="2000" dirty="0" smtClean="0"/>
              <a:t>computing session</a:t>
            </a:r>
          </a:p>
          <a:p>
            <a:r>
              <a:rPr lang="en-GB" sz="2400" dirty="0" smtClean="0"/>
              <a:t>~4h/topic, usually  2h theory + 2h experiment</a:t>
            </a:r>
          </a:p>
          <a:p>
            <a:r>
              <a:rPr lang="en-GB" sz="2400" dirty="0" smtClean="0"/>
              <a:t>lecturers mostly from ENIGMASS labs + some external lecturers</a:t>
            </a:r>
          </a:p>
          <a:p>
            <a:pPr>
              <a:buNone/>
            </a:pPr>
            <a:r>
              <a:rPr lang="en-GB" sz="2400" dirty="0" smtClean="0"/>
              <a:t>	</a:t>
            </a:r>
            <a:r>
              <a:rPr lang="en-GB" sz="2400" dirty="0" smtClean="0"/>
              <a:t>Our lecturers working closely with students is the goal!</a:t>
            </a:r>
            <a:endParaRPr lang="en-GB" sz="2400" dirty="0" smtClean="0"/>
          </a:p>
          <a:p>
            <a:r>
              <a:rPr lang="en-GB" sz="2400" dirty="0" smtClean="0"/>
              <a:t>highly subsidized because of target audience (undergrad and master students). Accommodation + lunches paid by School.</a:t>
            </a:r>
            <a:endParaRPr lang="en-GB" sz="24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4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427829" y="1844824"/>
            <a:ext cx="414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Neutrino anomalies</a:t>
            </a:r>
          </a:p>
          <a:p>
            <a:pPr algn="ctr"/>
            <a:r>
              <a:rPr lang="en-GB" sz="3200" dirty="0" smtClean="0"/>
              <a:t>The STEREO experiment</a:t>
            </a:r>
          </a:p>
          <a:p>
            <a:pPr algn="ctr"/>
            <a:r>
              <a:rPr lang="en-GB" sz="3200" dirty="0" err="1" smtClean="0"/>
              <a:t>Postdoc</a:t>
            </a:r>
            <a:r>
              <a:rPr lang="en-GB" sz="3200" dirty="0" smtClean="0"/>
              <a:t> proposal</a:t>
            </a:r>
          </a:p>
          <a:p>
            <a:pPr algn="ctr"/>
            <a:r>
              <a:rPr lang="en-GB" sz="3200" dirty="0" smtClean="0"/>
              <a:t>Conclusions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B</a:t>
            </a:r>
            <a:r>
              <a:rPr lang="en-GB" sz="5400" dirty="0" smtClean="0"/>
              <a:t>udget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5</a:t>
            </a:fld>
            <a:endParaRPr lang="fr-BE"/>
          </a:p>
        </p:txBody>
      </p:sp>
      <p:graphicFrame>
        <p:nvGraphicFramePr>
          <p:cNvPr id="8" name="Tableau 7"/>
          <p:cNvGraphicFramePr>
            <a:graphicFrameLocks noGrp="1"/>
          </p:cNvGraphicFramePr>
          <p:nvPr/>
        </p:nvGraphicFramePr>
        <p:xfrm>
          <a:off x="1547664" y="1225560"/>
          <a:ext cx="4464496" cy="1483360"/>
        </p:xfrm>
        <a:graphic>
          <a:graphicData uri="http://schemas.openxmlformats.org/drawingml/2006/table">
            <a:tbl>
              <a:tblPr firstRow="1" lastRow="1">
                <a:tableStyleId>{5C22544A-7EE6-4342-B048-85BDC9FD1C3A}</a:tableStyleId>
              </a:tblPr>
              <a:tblGrid>
                <a:gridCol w="3312368"/>
                <a:gridCol w="1152128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INCOME (€ HT)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Université</a:t>
                      </a:r>
                      <a:r>
                        <a:rPr lang="fr-FR" baseline="0" dirty="0" smtClean="0"/>
                        <a:t> de Savoie, DRI 2013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3 000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ENIGMASS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2 271,70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TOTAL INCOME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5 271,70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Tableau 8"/>
          <p:cNvGraphicFramePr>
            <a:graphicFrameLocks noGrp="1"/>
          </p:cNvGraphicFramePr>
          <p:nvPr/>
        </p:nvGraphicFramePr>
        <p:xfrm>
          <a:off x="1547664" y="2780928"/>
          <a:ext cx="4464496" cy="3481578"/>
        </p:xfrm>
        <a:graphic>
          <a:graphicData uri="http://schemas.openxmlformats.org/drawingml/2006/table">
            <a:tbl>
              <a:tblPr firstRow="1" lastRow="1">
                <a:tableStyleId>{F5AB1C69-6EDB-4FF4-983F-18BD219EF322}</a:tableStyleId>
              </a:tblPr>
              <a:tblGrid>
                <a:gridCol w="3273964"/>
                <a:gridCol w="1190532"/>
              </a:tblGrid>
              <a:tr h="386842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EXPENDITURES </a:t>
                      </a:r>
                      <a:r>
                        <a:rPr lang="fr-FR" dirty="0" smtClean="0"/>
                        <a:t>(€ HT)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err="1" smtClean="0"/>
                        <a:t>Accomodation</a:t>
                      </a:r>
                      <a:r>
                        <a:rPr lang="fr-FR" dirty="0" smtClean="0"/>
                        <a:t> (16 </a:t>
                      </a:r>
                      <a:r>
                        <a:rPr lang="fr-FR" dirty="0" err="1" smtClean="0"/>
                        <a:t>students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</a:t>
                      </a:r>
                      <a:r>
                        <a:rPr lang="fr-FR" baseline="0" dirty="0" smtClean="0"/>
                        <a:t> 187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Lunches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1 211,11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Social </a:t>
                      </a:r>
                      <a:r>
                        <a:rPr lang="fr-FR" dirty="0" err="1" smtClean="0"/>
                        <a:t>dinner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1 159,85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Excursion (Annecy </a:t>
                      </a:r>
                      <a:r>
                        <a:rPr lang="fr-FR" dirty="0" err="1" smtClean="0"/>
                        <a:t>lake</a:t>
                      </a:r>
                      <a:r>
                        <a:rPr lang="fr-FR" dirty="0" smtClean="0"/>
                        <a:t>)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368,49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Coffee breaks,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baseline="0" dirty="0" err="1" smtClean="0"/>
                        <a:t>reception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252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IDPASC </a:t>
                      </a:r>
                      <a:r>
                        <a:rPr lang="fr-FR" dirty="0" err="1" smtClean="0"/>
                        <a:t>director</a:t>
                      </a:r>
                      <a:r>
                        <a:rPr lang="fr-FR" dirty="0" smtClean="0"/>
                        <a:t> </a:t>
                      </a:r>
                      <a:r>
                        <a:rPr lang="fr-FR" dirty="0" err="1" smtClean="0"/>
                        <a:t>hotel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84,70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Posters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50</a:t>
                      </a:r>
                      <a:endParaRPr lang="fr-FR" dirty="0"/>
                    </a:p>
                  </a:txBody>
                  <a:tcPr/>
                </a:tc>
              </a:tr>
              <a:tr h="386842">
                <a:tc>
                  <a:txBody>
                    <a:bodyPr/>
                    <a:lstStyle/>
                    <a:p>
                      <a:r>
                        <a:rPr lang="fr-FR" dirty="0" smtClean="0"/>
                        <a:t>TOTAL EXPENDITURE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fr-FR" dirty="0" smtClean="0"/>
                        <a:t>5 313,15</a:t>
                      </a:r>
                      <a:r>
                        <a:rPr lang="fr-FR" baseline="0" dirty="0" smtClean="0"/>
                        <a:t> 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6588224" y="3068960"/>
            <a:ext cx="18722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Plus: </a:t>
            </a:r>
          </a:p>
          <a:p>
            <a:pPr algn="ctr"/>
            <a:r>
              <a:rPr lang="en-GB" sz="2400" dirty="0" smtClean="0"/>
              <a:t>IDPASC network financed travel expenses of</a:t>
            </a:r>
          </a:p>
          <a:p>
            <a:pPr algn="ctr"/>
            <a:r>
              <a:rPr lang="en-GB" sz="2400" dirty="0" smtClean="0"/>
              <a:t>4 students</a:t>
            </a:r>
          </a:p>
          <a:p>
            <a:pPr algn="ctr"/>
            <a:r>
              <a:rPr lang="en-GB" sz="2400" dirty="0" smtClean="0"/>
              <a:t>(~1500 €)</a:t>
            </a:r>
            <a:endParaRPr lang="en-GB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AllStudentOrigin.gif"/>
          <p:cNvPicPr>
            <a:picLocks noChangeAspect="1"/>
          </p:cNvPicPr>
          <p:nvPr/>
        </p:nvPicPr>
        <p:blipFill>
          <a:blip r:embed="rId2" cstate="print"/>
          <a:srcRect l="4687" r="7813"/>
          <a:stretch>
            <a:fillRect/>
          </a:stretch>
        </p:blipFill>
        <p:spPr>
          <a:xfrm>
            <a:off x="281880" y="1170288"/>
            <a:ext cx="4267200" cy="3307255"/>
          </a:xfrm>
          <a:prstGeom prst="rect">
            <a:avLst/>
          </a:prstGeom>
        </p:spPr>
      </p:pic>
      <p:pic>
        <p:nvPicPr>
          <p:cNvPr id="10" name="Picture 3" descr="SelectedStudent.gif"/>
          <p:cNvPicPr>
            <a:picLocks noChangeAspect="1"/>
          </p:cNvPicPr>
          <p:nvPr/>
        </p:nvPicPr>
        <p:blipFill>
          <a:blip r:embed="rId3" cstate="print"/>
          <a:srcRect l="6872" r="8596"/>
          <a:stretch>
            <a:fillRect/>
          </a:stretch>
        </p:blipFill>
        <p:spPr>
          <a:xfrm>
            <a:off x="4713286" y="1124744"/>
            <a:ext cx="4179194" cy="3352800"/>
          </a:xfrm>
          <a:prstGeom prst="rect">
            <a:avLst/>
          </a:prstGeom>
        </p:spPr>
      </p:pic>
      <p:sp>
        <p:nvSpPr>
          <p:cNvPr id="11" name="TextBox 4"/>
          <p:cNvSpPr txBox="1"/>
          <p:nvPr/>
        </p:nvSpPr>
        <p:spPr>
          <a:xfrm>
            <a:off x="6116101" y="1587932"/>
            <a:ext cx="125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16 </a:t>
            </a:r>
            <a:r>
              <a:rPr lang="fr-FR" dirty="0" err="1" smtClean="0"/>
              <a:t>selected</a:t>
            </a:r>
            <a:endParaRPr lang="fr-FR" dirty="0" smtClean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16632"/>
            <a:ext cx="8507288" cy="619268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Students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1400" dirty="0" smtClean="0"/>
          </a:p>
          <a:p>
            <a:r>
              <a:rPr lang="en-GB" sz="2400" dirty="0" smtClean="0"/>
              <a:t>39 valid applications from 8 different countries</a:t>
            </a:r>
          </a:p>
          <a:p>
            <a:r>
              <a:rPr lang="en-GB" sz="2400" dirty="0" smtClean="0"/>
              <a:t>16 students kept</a:t>
            </a:r>
          </a:p>
          <a:p>
            <a:r>
              <a:rPr lang="en-GB" sz="2400" dirty="0" smtClean="0"/>
              <a:t>6 LAPP+1 LAPTH </a:t>
            </a:r>
            <a:r>
              <a:rPr lang="en-GB" sz="2400" dirty="0" err="1" smtClean="0"/>
              <a:t>stagiaires</a:t>
            </a:r>
            <a:r>
              <a:rPr lang="en-GB" sz="2400" dirty="0" smtClean="0"/>
              <a:t> also participated</a:t>
            </a:r>
          </a:p>
          <a:p>
            <a:r>
              <a:rPr lang="en-GB" sz="2400" dirty="0" smtClean="0">
                <a:solidFill>
                  <a:srgbClr val="FF0000"/>
                </a:solidFill>
              </a:rPr>
              <a:t>23 students in total</a:t>
            </a:r>
          </a:p>
          <a:p>
            <a:endParaRPr lang="en-GB" sz="2400" dirty="0" smtClean="0"/>
          </a:p>
          <a:p>
            <a:endParaRPr lang="en-GB" sz="20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dirty="0" smtClean="0"/>
              <a:t>08/11/2013</a:t>
            </a:r>
            <a:endParaRPr lang="fr-BE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6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9427829" y="1844824"/>
            <a:ext cx="414517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 smtClean="0"/>
              <a:t>Neutrino anomalies</a:t>
            </a:r>
          </a:p>
          <a:p>
            <a:pPr algn="ctr"/>
            <a:r>
              <a:rPr lang="en-GB" sz="3200" dirty="0" smtClean="0"/>
              <a:t>The STEREO experiment</a:t>
            </a:r>
          </a:p>
          <a:p>
            <a:pPr algn="ctr"/>
            <a:r>
              <a:rPr lang="en-GB" sz="3200" dirty="0" err="1" smtClean="0"/>
              <a:t>Postdoc</a:t>
            </a:r>
            <a:r>
              <a:rPr lang="en-GB" sz="3200" dirty="0" smtClean="0"/>
              <a:t> proposal</a:t>
            </a:r>
          </a:p>
          <a:p>
            <a:pPr algn="ctr"/>
            <a:r>
              <a:rPr lang="en-GB" sz="3200" dirty="0" smtClean="0"/>
              <a:t>Conclusions</a:t>
            </a:r>
          </a:p>
        </p:txBody>
      </p:sp>
      <p:sp>
        <p:nvSpPr>
          <p:cNvPr id="9" name="TextBox 2"/>
          <p:cNvSpPr txBox="1"/>
          <p:nvPr/>
        </p:nvSpPr>
        <p:spPr>
          <a:xfrm>
            <a:off x="1631236" y="1628800"/>
            <a:ext cx="1428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39 </a:t>
            </a:r>
            <a:r>
              <a:rPr lang="fr-FR" dirty="0" err="1" smtClean="0"/>
              <a:t>applicants</a:t>
            </a:r>
            <a:endParaRPr lang="fr-F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4624"/>
            <a:ext cx="8784976" cy="6552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      Students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7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652120" y="7029400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Strong involvement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from ENIGMASS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lecturers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26626" name="Picture 2" descr="E:\Enseignement\[0002C7]\EcoleIDPASC\2013\DSC024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007507"/>
            <a:ext cx="6696744" cy="56618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/>
          </p:cNvPicPr>
          <p:nvPr/>
        </p:nvPicPr>
        <p:blipFill>
          <a:blip r:embed="rId2" cstate="print"/>
          <a:srcRect t="4240"/>
          <a:stretch>
            <a:fillRect/>
          </a:stretch>
        </p:blipFill>
        <p:spPr>
          <a:xfrm>
            <a:off x="1475656" y="980728"/>
            <a:ext cx="7158796" cy="3384376"/>
          </a:xfrm>
          <a:prstGeom prst="rect">
            <a:avLst/>
          </a:prstGeom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4624"/>
            <a:ext cx="8784976" cy="6552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      Programme, lecturers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800" dirty="0" smtClean="0"/>
          </a:p>
          <a:p>
            <a:r>
              <a:rPr lang="en-GB" sz="2400" dirty="0" smtClean="0"/>
              <a:t>6 LAPP lecturers (P. del </a:t>
            </a:r>
            <a:r>
              <a:rPr lang="en-GB" sz="2400" dirty="0" err="1" smtClean="0"/>
              <a:t>Amo</a:t>
            </a:r>
            <a:r>
              <a:rPr lang="en-GB" sz="2400" dirty="0" smtClean="0"/>
              <a:t> Sanchez, D. </a:t>
            </a:r>
            <a:r>
              <a:rPr lang="en-GB" sz="2400" dirty="0" err="1" smtClean="0"/>
              <a:t>Buskulic</a:t>
            </a:r>
            <a:r>
              <a:rPr lang="en-GB" sz="2400" dirty="0" smtClean="0"/>
              <a:t>, L. </a:t>
            </a:r>
            <a:r>
              <a:rPr lang="en-GB" sz="2400" dirty="0" err="1" smtClean="0"/>
              <a:t>di</a:t>
            </a:r>
            <a:r>
              <a:rPr lang="en-GB" sz="2400" dirty="0" smtClean="0"/>
              <a:t> </a:t>
            </a:r>
            <a:r>
              <a:rPr lang="en-GB" sz="2400" dirty="0" err="1" smtClean="0"/>
              <a:t>Ciaccio</a:t>
            </a:r>
            <a:r>
              <a:rPr lang="en-GB" sz="2400" dirty="0" smtClean="0"/>
              <a:t>, P. </a:t>
            </a:r>
            <a:r>
              <a:rPr lang="en-GB" sz="2400" dirty="0" err="1" smtClean="0"/>
              <a:t>Ghez</a:t>
            </a:r>
            <a:r>
              <a:rPr lang="en-GB" sz="2400" dirty="0" smtClean="0"/>
              <a:t>, G. </a:t>
            </a:r>
            <a:r>
              <a:rPr lang="en-GB" sz="2400" dirty="0" err="1" smtClean="0"/>
              <a:t>Lamanna</a:t>
            </a:r>
            <a:r>
              <a:rPr lang="en-GB" sz="2400" dirty="0" smtClean="0"/>
              <a:t>, E. Petit)</a:t>
            </a:r>
          </a:p>
          <a:p>
            <a:r>
              <a:rPr lang="en-GB" sz="2400" dirty="0" smtClean="0"/>
              <a:t>3</a:t>
            </a:r>
            <a:r>
              <a:rPr lang="en-GB" sz="2400" dirty="0" smtClean="0"/>
              <a:t> </a:t>
            </a:r>
            <a:r>
              <a:rPr lang="en-GB" sz="2400" dirty="0" err="1" smtClean="0"/>
              <a:t>LAPTh</a:t>
            </a:r>
            <a:r>
              <a:rPr lang="en-GB" sz="2400" dirty="0" smtClean="0"/>
              <a:t> lecturers (E. </a:t>
            </a:r>
            <a:r>
              <a:rPr lang="en-GB" sz="2400" dirty="0" err="1" smtClean="0"/>
              <a:t>Pilon</a:t>
            </a:r>
            <a:r>
              <a:rPr lang="en-GB" sz="2400" dirty="0" smtClean="0"/>
              <a:t>, P. </a:t>
            </a:r>
            <a:r>
              <a:rPr lang="en-GB" sz="2400" dirty="0" err="1" smtClean="0"/>
              <a:t>Serpico</a:t>
            </a:r>
            <a:r>
              <a:rPr lang="en-GB" sz="2400" dirty="0" smtClean="0"/>
              <a:t>, P. </a:t>
            </a:r>
            <a:r>
              <a:rPr lang="en-GB" sz="2400" dirty="0" err="1" smtClean="0"/>
              <a:t>Salati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1 LSM lecturer (F. </a:t>
            </a:r>
            <a:r>
              <a:rPr lang="en-GB" sz="2400" dirty="0" err="1" smtClean="0"/>
              <a:t>Piquemal</a:t>
            </a:r>
            <a:r>
              <a:rPr lang="en-GB" sz="2400" dirty="0" smtClean="0"/>
              <a:t>)</a:t>
            </a:r>
          </a:p>
          <a:p>
            <a:r>
              <a:rPr lang="en-GB" sz="2400" dirty="0" smtClean="0"/>
              <a:t>1 IDPASC lecturer (F. </a:t>
            </a:r>
            <a:r>
              <a:rPr lang="en-GB" sz="2400" dirty="0" err="1" smtClean="0"/>
              <a:t>Barao</a:t>
            </a:r>
            <a:r>
              <a:rPr lang="en-GB" sz="2400" dirty="0" smtClean="0"/>
              <a:t>)</a:t>
            </a:r>
            <a:endParaRPr lang="en-GB" sz="24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8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400600" y="4820959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Strong involvement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from ENIGMASS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lecturers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3528" y="44624"/>
            <a:ext cx="8784976" cy="6552728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GB" sz="5400" dirty="0" smtClean="0"/>
              <a:t>      Some pictures…</a:t>
            </a:r>
          </a:p>
          <a:p>
            <a:pPr algn="ctr">
              <a:buNone/>
            </a:pPr>
            <a:endParaRPr lang="en-GB" sz="11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endParaRPr lang="en-GB" sz="2400" dirty="0" smtClean="0"/>
          </a:p>
          <a:p>
            <a:pPr>
              <a:buNone/>
            </a:pPr>
            <a:endParaRPr lang="en-GB" sz="2400" dirty="0" smtClean="0"/>
          </a:p>
          <a:p>
            <a:endParaRPr lang="en-GB" sz="2800" dirty="0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 smtClean="0"/>
              <a:t>08/11/2013</a:t>
            </a:r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GraSPA : bilan et projet                               Pablo DEL AMO SANCHEZ, LAPP, UniSavoie</a:t>
            </a:r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9</a:t>
            </a:fld>
            <a:endParaRPr lang="fr-BE"/>
          </a:p>
        </p:txBody>
      </p:sp>
      <p:sp>
        <p:nvSpPr>
          <p:cNvPr id="7" name="ZoneTexte 6"/>
          <p:cNvSpPr txBox="1"/>
          <p:nvPr/>
        </p:nvSpPr>
        <p:spPr>
          <a:xfrm>
            <a:off x="5652120" y="7029400"/>
            <a:ext cx="49320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Strong involvement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from ENIGMASS</a:t>
            </a:r>
          </a:p>
          <a:p>
            <a:pPr algn="ctr"/>
            <a:r>
              <a:rPr lang="en-GB" sz="2400" dirty="0" smtClean="0">
                <a:solidFill>
                  <a:srgbClr val="FF0000"/>
                </a:solidFill>
              </a:rPr>
              <a:t>lecturers</a:t>
            </a:r>
            <a:endParaRPr lang="en-GB" sz="2400" dirty="0" smtClean="0">
              <a:solidFill>
                <a:srgbClr val="FF0000"/>
              </a:solidFill>
            </a:endParaRPr>
          </a:p>
        </p:txBody>
      </p:sp>
      <p:pic>
        <p:nvPicPr>
          <p:cNvPr id="26627" name="Picture 3" descr="E:\Enseignement\[0002C7]\EcoleIDPASC\2013\DSC025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6990611" cy="4752528"/>
          </a:xfrm>
          <a:prstGeom prst="rect">
            <a:avLst/>
          </a:prstGeom>
          <a:noFill/>
        </p:spPr>
      </p:pic>
      <p:pic>
        <p:nvPicPr>
          <p:cNvPr id="26628" name="Picture 4" descr="E:\Enseignement\[0002C7]\EcoleIDPASC\2013\DSC025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16907" y="1196752"/>
            <a:ext cx="7627093" cy="5086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3091</TotalTime>
  <Words>677</Words>
  <Application>Microsoft Office PowerPoint</Application>
  <PresentationFormat>Affichage à l'écran (4:3)</PresentationFormat>
  <Paragraphs>209</Paragraphs>
  <Slides>13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4" baseType="lpstr">
      <vt:lpstr>Thème Office</vt:lpstr>
      <vt:lpstr>GraSPA 2013: outcome and GraSPA 2014: project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OpNtpWriter</dc:title>
  <cp:lastModifiedBy>m</cp:lastModifiedBy>
  <cp:revision>456</cp:revision>
  <dcterms:modified xsi:type="dcterms:W3CDTF">2013-11-08T14:16:34Z</dcterms:modified>
</cp:coreProperties>
</file>