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6" r:id="rId3"/>
    <p:sldId id="278" r:id="rId4"/>
    <p:sldId id="277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75CB2-4E01-6A43-8D40-B5EB1FC9101B}" type="datetimeFigureOut">
              <a:rPr lang="fr-FR" smtClean="0"/>
              <a:pPr/>
              <a:t>30/10/13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 smtClean="0"/>
              <a:t>Aurélien Barrau, Grenoble, France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0EA0-61C1-6E46-81FA-8281FF4ED9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41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40630-337F-2743-B401-EDDD362242AE}" type="datetimeFigureOut">
              <a:rPr lang="fr-FR" smtClean="0"/>
              <a:pPr/>
              <a:t>30/10/13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596E7-5B9A-E04A-A88F-B01F8BC6F2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278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b="0"/>
              <a:t>Aurelien Barrau - ISN Grenoble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1F63C0-FC0A-2043-A365-36F75BFD0D33}" type="slidenum">
              <a:rPr lang="fr-FR" sz="1200" b="0"/>
              <a:pPr eaLnBrk="1" hangingPunct="1"/>
              <a:t>2</a:t>
            </a:fld>
            <a:endParaRPr lang="fr-FR" sz="1200" b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b="0"/>
              <a:t>Aurelien Barrau - ISN Grenoble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1F63C0-FC0A-2043-A365-36F75BFD0D33}" type="slidenum">
              <a:rPr lang="fr-FR" sz="1200" b="0"/>
              <a:pPr eaLnBrk="1" hangingPunct="1"/>
              <a:t>3</a:t>
            </a:fld>
            <a:endParaRPr lang="fr-FR" sz="1200" b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b="0"/>
              <a:t>Aurelien Barrau - ISN Grenoble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0011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EC9582B-2715-F243-B6C2-8900614953A9}" type="slidenum">
              <a:rPr lang="fr-FR" sz="1200" b="0"/>
              <a:pPr eaLnBrk="1" hangingPunct="1"/>
              <a:t>4</a:t>
            </a:fld>
            <a:endParaRPr lang="fr-FR" sz="1200" b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04B-AF51-1B4E-9FE6-832DDB7E3B96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91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9EEB-C63A-6A4C-B422-BD5F4C0178D8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88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3E30-2E1B-E94B-9472-FB8DAF94307B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292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1C782-1580-1548-9360-6ED213AC3E10}" type="slidenum">
              <a:rPr lang="en-US"/>
              <a:pPr/>
              <a:t>‹#›</a:t>
            </a:fld>
            <a:r>
              <a:rPr lang="en-US"/>
              <a:t>                                                                                                                       </a:t>
            </a:r>
            <a:r>
              <a:rPr lang="en-US">
                <a:solidFill>
                  <a:schemeClr val="tx2"/>
                </a:solidFill>
              </a:rPr>
              <a:t>Aurélien Barrau  LPSC-Grenoble (CNRS / UJF)</a:t>
            </a:r>
            <a:endParaRPr lang="fr-FR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7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0B3-0F9D-A243-9AAC-F78208FA2BEC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70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1434-4440-0945-8CA6-82854686ECF5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3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5B51-84A0-2D4D-988B-D62256B46357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7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3F-EDEB-C748-B94C-6E4138E903F5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55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9FEA-3B18-1E49-BABD-ABFA2D23036A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87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9868-0B40-3141-B27F-679D66EC07A0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13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3AF6-A807-BE4D-861E-0E3203689A4C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15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0F2C-4DE9-0B4E-9E25-C3E6D689A3FB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6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coucou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261B-D0E3-E746-943A-3C0EF3824753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Aurélien Barrau, Grenoble, France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E5C9-10D1-CA4E-9E05-44B9BBF5CB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91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34533"/>
            <a:ext cx="7772400" cy="1470025"/>
          </a:xfrm>
        </p:spPr>
        <p:txBody>
          <a:bodyPr/>
          <a:lstStyle/>
          <a:p>
            <a:r>
              <a:rPr lang="fr-FR" dirty="0" err="1" smtClean="0"/>
              <a:t>PhD</a:t>
            </a:r>
            <a:r>
              <a:rPr lang="fr-FR" dirty="0" smtClean="0"/>
              <a:t> @ ENIGMASS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26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470150" y="60388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…quation" r:id="rId4" imgW="914400" imgH="215640" progId="Equation.3">
                  <p:embed/>
                </p:oleObj>
              </mc:Choice>
              <mc:Fallback>
                <p:oleObj name="…quation" r:id="rId4" imgW="914400" imgH="215640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6038850"/>
                        <a:ext cx="914400" cy="2159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52800" y="3581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b="0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1203325" y="2936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endParaRPr lang="en-US" b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3708400" y="3789363"/>
            <a:ext cx="1190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>
                <a:solidFill>
                  <a:srgbClr val="FFFFFF"/>
                </a:solidFill>
              </a:rPr>
              <a:t>SNLS, Astier et al.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5273675" y="3500438"/>
            <a:ext cx="942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>
                <a:solidFill>
                  <a:srgbClr val="FFFFFF"/>
                </a:solidFill>
              </a:rPr>
              <a:t>WMAP, 5 ans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4284663" y="5345113"/>
            <a:ext cx="16779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>
                <a:solidFill>
                  <a:srgbClr val="FFFFFF"/>
                </a:solidFill>
              </a:rPr>
              <a:t>SDSS, Eisenstein et al. 2005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76028" y="319721"/>
            <a:ext cx="8967972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année, 1) appel à propositions, 2) présélection des sujets :</a:t>
            </a:r>
          </a:p>
          <a:p>
            <a:endParaRPr lang="fr-FR" dirty="0"/>
          </a:p>
          <a:p>
            <a:r>
              <a:rPr lang="fr-FR" sz="1400" b="1" dirty="0" smtClean="0"/>
              <a:t>propositions </a:t>
            </a:r>
            <a:r>
              <a:rPr lang="fr-FR" sz="1400" b="1" dirty="0"/>
              <a:t>retenues :</a:t>
            </a:r>
          </a:p>
          <a:p>
            <a:endParaRPr lang="fr-FR" sz="1400" dirty="0"/>
          </a:p>
          <a:p>
            <a:r>
              <a:rPr lang="fr-FR" sz="1400" dirty="0"/>
              <a:t>- E. </a:t>
            </a:r>
            <a:r>
              <a:rPr lang="fr-FR" sz="1400" dirty="0" err="1"/>
              <a:t>Tournefier</a:t>
            </a:r>
            <a:r>
              <a:rPr lang="fr-FR" sz="1400" dirty="0"/>
              <a:t> / </a:t>
            </a:r>
            <a:r>
              <a:rPr lang="fr-FR" sz="1400" dirty="0" err="1"/>
              <a:t>Guadagnoli</a:t>
            </a:r>
            <a:r>
              <a:rPr lang="fr-FR" sz="1400" dirty="0"/>
              <a:t> / </a:t>
            </a:r>
            <a:r>
              <a:rPr lang="fr-FR" sz="1400" dirty="0" err="1"/>
              <a:t>Minard</a:t>
            </a:r>
            <a:r>
              <a:rPr lang="fr-FR" sz="1400" dirty="0"/>
              <a:t> : </a:t>
            </a:r>
            <a:r>
              <a:rPr lang="fr-FR" sz="1400" dirty="0" err="1"/>
              <a:t>Study</a:t>
            </a:r>
            <a:r>
              <a:rPr lang="fr-FR" sz="1400" dirty="0"/>
              <a:t> of Radiative </a:t>
            </a:r>
            <a:r>
              <a:rPr lang="fr-FR" sz="1400" dirty="0" err="1"/>
              <a:t>decays</a:t>
            </a:r>
            <a:r>
              <a:rPr lang="fr-FR" sz="1400" dirty="0"/>
              <a:t> of </a:t>
            </a:r>
            <a:r>
              <a:rPr lang="fr-FR" sz="1400" dirty="0" err="1"/>
              <a:t>beautiful</a:t>
            </a:r>
            <a:r>
              <a:rPr lang="fr-FR" sz="1400" dirty="0"/>
              <a:t> hadrons </a:t>
            </a:r>
            <a:r>
              <a:rPr lang="fr-FR" sz="1400" dirty="0" err="1"/>
              <a:t>with</a:t>
            </a:r>
            <a:r>
              <a:rPr lang="fr-FR" sz="1400" dirty="0"/>
              <a:t> the </a:t>
            </a:r>
            <a:r>
              <a:rPr lang="fr-FR" sz="1400" dirty="0" err="1"/>
              <a:t>LHCb</a:t>
            </a:r>
            <a:r>
              <a:rPr lang="fr-FR" sz="1400" dirty="0"/>
              <a:t> detector</a:t>
            </a:r>
          </a:p>
          <a:p>
            <a:r>
              <a:rPr lang="fr-FR" sz="1400" dirty="0"/>
              <a:t>- D. </a:t>
            </a:r>
            <a:r>
              <a:rPr lang="fr-FR" sz="1400" dirty="0" err="1"/>
              <a:t>Maurin</a:t>
            </a:r>
            <a:r>
              <a:rPr lang="fr-FR" sz="1400" dirty="0"/>
              <a:t> : </a:t>
            </a:r>
            <a:r>
              <a:rPr lang="fr-FR" sz="1400" dirty="0" err="1"/>
              <a:t>Cosmic</a:t>
            </a:r>
            <a:r>
              <a:rPr lang="fr-FR" sz="1400" dirty="0"/>
              <a:t>-ray propagation </a:t>
            </a:r>
            <a:r>
              <a:rPr lang="fr-FR" sz="1400" dirty="0" smtClean="0"/>
              <a:t>and </a:t>
            </a:r>
            <a:r>
              <a:rPr lang="fr-FR" sz="1400" dirty="0" err="1" smtClean="0"/>
              <a:t>dark</a:t>
            </a:r>
            <a:r>
              <a:rPr lang="fr-FR" sz="1400" dirty="0" smtClean="0"/>
              <a:t> </a:t>
            </a:r>
            <a:r>
              <a:rPr lang="fr-FR" sz="1400" dirty="0" err="1"/>
              <a:t>matter</a:t>
            </a:r>
            <a:r>
              <a:rPr lang="fr-FR" sz="1400" dirty="0"/>
              <a:t> indirect </a:t>
            </a:r>
            <a:r>
              <a:rPr lang="fr-FR" sz="1400" dirty="0" err="1"/>
              <a:t>detection</a:t>
            </a:r>
            <a:r>
              <a:rPr lang="fr-FR" sz="1400" dirty="0"/>
              <a:t> </a:t>
            </a:r>
            <a:r>
              <a:rPr lang="fr-FR" sz="1400" dirty="0" err="1"/>
              <a:t>with</a:t>
            </a:r>
            <a:r>
              <a:rPr lang="fr-FR" sz="1400" dirty="0"/>
              <a:t> AMS-02</a:t>
            </a:r>
          </a:p>
          <a:p>
            <a:r>
              <a:rPr lang="fr-FR" sz="1400" dirty="0"/>
              <a:t>- </a:t>
            </a:r>
            <a:r>
              <a:rPr lang="fr-FR" sz="1400" dirty="0" err="1"/>
              <a:t>V.Poireau</a:t>
            </a:r>
            <a:r>
              <a:rPr lang="fr-FR" sz="1400" dirty="0"/>
              <a:t> : Indirect </a:t>
            </a:r>
            <a:r>
              <a:rPr lang="fr-FR" sz="1400" dirty="0" err="1"/>
              <a:t>search</a:t>
            </a:r>
            <a:r>
              <a:rPr lang="fr-FR" sz="1400" dirty="0"/>
              <a:t> for </a:t>
            </a:r>
            <a:r>
              <a:rPr lang="fr-FR" sz="1400" dirty="0" err="1"/>
              <a:t>dark</a:t>
            </a:r>
            <a:r>
              <a:rPr lang="fr-FR" sz="1400" dirty="0"/>
              <a:t> </a:t>
            </a:r>
            <a:r>
              <a:rPr lang="fr-FR" sz="1400" dirty="0" err="1"/>
              <a:t>matter</a:t>
            </a:r>
            <a:r>
              <a:rPr lang="fr-FR" sz="1400" dirty="0"/>
              <a:t> and </a:t>
            </a:r>
            <a:r>
              <a:rPr lang="fr-FR" sz="1400" dirty="0" err="1"/>
              <a:t>study</a:t>
            </a:r>
            <a:r>
              <a:rPr lang="fr-FR" sz="1400" dirty="0"/>
              <a:t> of </a:t>
            </a:r>
            <a:r>
              <a:rPr lang="fr-FR" sz="1400" dirty="0" err="1"/>
              <a:t>primary</a:t>
            </a:r>
            <a:r>
              <a:rPr lang="fr-FR" sz="1400" dirty="0"/>
              <a:t> sources of positrons and </a:t>
            </a:r>
            <a:r>
              <a:rPr lang="fr-FR" sz="1400" dirty="0" err="1"/>
              <a:t>electrons</a:t>
            </a:r>
            <a:r>
              <a:rPr lang="fr-FR" sz="1400" dirty="0"/>
              <a:t> </a:t>
            </a:r>
            <a:r>
              <a:rPr lang="fr-FR" sz="1400" dirty="0" err="1"/>
              <a:t>coming</a:t>
            </a:r>
            <a:r>
              <a:rPr lang="fr-FR" sz="1400" dirty="0"/>
              <a:t> </a:t>
            </a:r>
            <a:r>
              <a:rPr lang="fr-FR" sz="1400" dirty="0" err="1"/>
              <a:t>from</a:t>
            </a:r>
            <a:r>
              <a:rPr lang="fr-FR" sz="1400" dirty="0"/>
              <a:t> </a:t>
            </a:r>
            <a:r>
              <a:rPr lang="fr-FR" sz="1400" dirty="0" err="1"/>
              <a:t>astrophysical</a:t>
            </a:r>
            <a:r>
              <a:rPr lang="fr-FR" sz="1400" dirty="0"/>
              <a:t> sources</a:t>
            </a:r>
          </a:p>
          <a:p>
            <a:r>
              <a:rPr lang="fr-FR" sz="1400" dirty="0"/>
              <a:t>- P. </a:t>
            </a:r>
            <a:r>
              <a:rPr lang="fr-FR" sz="1400" dirty="0" err="1"/>
              <a:t>Salati</a:t>
            </a:r>
            <a:r>
              <a:rPr lang="fr-FR" sz="1400" dirty="0"/>
              <a:t> : </a:t>
            </a:r>
            <a:r>
              <a:rPr lang="fr-FR" sz="1400" dirty="0" err="1"/>
              <a:t>Dark</a:t>
            </a:r>
            <a:r>
              <a:rPr lang="fr-FR" sz="1400" dirty="0"/>
              <a:t> </a:t>
            </a:r>
            <a:r>
              <a:rPr lang="fr-FR" sz="1400" dirty="0" err="1"/>
              <a:t>matter</a:t>
            </a:r>
            <a:r>
              <a:rPr lang="fr-FR" sz="1400" dirty="0"/>
              <a:t>, </a:t>
            </a:r>
            <a:r>
              <a:rPr lang="fr-FR" sz="1400" dirty="0" err="1"/>
              <a:t>cosmic</a:t>
            </a:r>
            <a:r>
              <a:rPr lang="fr-FR" sz="1400" dirty="0"/>
              <a:t> rays and LHC</a:t>
            </a:r>
          </a:p>
          <a:p>
            <a:r>
              <a:rPr lang="fr-FR" sz="1400" dirty="0"/>
              <a:t>- P. </a:t>
            </a:r>
            <a:r>
              <a:rPr lang="fr-FR" sz="1400" dirty="0" err="1"/>
              <a:t>Serpico</a:t>
            </a:r>
            <a:r>
              <a:rPr lang="fr-FR" sz="1400" dirty="0"/>
              <a:t> / G. </a:t>
            </a:r>
            <a:r>
              <a:rPr lang="fr-FR" sz="1400" dirty="0" err="1"/>
              <a:t>Lammana</a:t>
            </a:r>
            <a:r>
              <a:rPr lang="fr-FR" sz="1400" dirty="0"/>
              <a:t> : </a:t>
            </a:r>
            <a:r>
              <a:rPr lang="fr-FR" sz="1400" dirty="0" err="1"/>
              <a:t>Deciphering</a:t>
            </a:r>
            <a:r>
              <a:rPr lang="fr-FR" sz="1400" dirty="0"/>
              <a:t> </a:t>
            </a:r>
            <a:r>
              <a:rPr lang="fr-FR" sz="1400" dirty="0" err="1"/>
              <a:t>extragalactic</a:t>
            </a:r>
            <a:r>
              <a:rPr lang="fr-FR" sz="1400" dirty="0"/>
              <a:t> gamma-ray sources</a:t>
            </a:r>
          </a:p>
          <a:p>
            <a:r>
              <a:rPr lang="fr-FR" sz="1400" dirty="0"/>
              <a:t>- R. </a:t>
            </a:r>
            <a:r>
              <a:rPr lang="fr-FR" sz="1400" dirty="0" err="1"/>
              <a:t>Gouaty</a:t>
            </a:r>
            <a:r>
              <a:rPr lang="fr-FR" sz="1400" dirty="0"/>
              <a:t> / B. </a:t>
            </a:r>
            <a:r>
              <a:rPr lang="fr-FR" sz="1400" dirty="0" err="1"/>
              <a:t>Mours</a:t>
            </a:r>
            <a:r>
              <a:rPr lang="fr-FR" sz="1400" dirty="0"/>
              <a:t> :  </a:t>
            </a:r>
            <a:r>
              <a:rPr lang="fr-FR" sz="1400" dirty="0" err="1"/>
              <a:t>Preparation</a:t>
            </a:r>
            <a:r>
              <a:rPr lang="fr-FR" sz="1400" dirty="0"/>
              <a:t> of Advanced </a:t>
            </a:r>
            <a:r>
              <a:rPr lang="fr-FR" sz="1400" dirty="0" err="1"/>
              <a:t>Virgo</a:t>
            </a:r>
            <a:r>
              <a:rPr lang="fr-FR" sz="1400" dirty="0"/>
              <a:t>: upgrade of the </a:t>
            </a:r>
            <a:r>
              <a:rPr lang="fr-FR" sz="1400" dirty="0" err="1"/>
              <a:t>detection</a:t>
            </a:r>
            <a:r>
              <a:rPr lang="fr-FR" sz="1400" dirty="0"/>
              <a:t> system </a:t>
            </a:r>
          </a:p>
          <a:p>
            <a:r>
              <a:rPr lang="fr-FR" sz="1400" dirty="0"/>
              <a:t>- I. </a:t>
            </a:r>
            <a:r>
              <a:rPr lang="fr-FR" sz="1400" dirty="0" err="1"/>
              <a:t>Wingerter-Sez</a:t>
            </a:r>
            <a:r>
              <a:rPr lang="fr-FR" sz="1400" dirty="0"/>
              <a:t> : </a:t>
            </a:r>
            <a:r>
              <a:rPr lang="fr-FR" sz="1400" dirty="0" err="1"/>
              <a:t>Higgs</a:t>
            </a:r>
            <a:r>
              <a:rPr lang="fr-FR" sz="1400" dirty="0"/>
              <a:t>-line boson </a:t>
            </a:r>
            <a:r>
              <a:rPr lang="fr-FR" sz="1400" dirty="0" err="1"/>
              <a:t>properties</a:t>
            </a:r>
            <a:r>
              <a:rPr lang="fr-FR" sz="1400" dirty="0"/>
              <a:t> </a:t>
            </a:r>
            <a:r>
              <a:rPr lang="fr-FR" sz="1400" dirty="0" err="1"/>
              <a:t>measurements</a:t>
            </a:r>
            <a:r>
              <a:rPr lang="fr-FR" sz="1400" dirty="0"/>
              <a:t> </a:t>
            </a:r>
            <a:r>
              <a:rPr lang="fr-FR" sz="1400" dirty="0" err="1"/>
              <a:t>Electromgnetic</a:t>
            </a:r>
            <a:r>
              <a:rPr lang="fr-FR" sz="1400" dirty="0"/>
              <a:t> </a:t>
            </a:r>
            <a:r>
              <a:rPr lang="fr-FR" sz="1400" dirty="0" err="1"/>
              <a:t>calorimeter</a:t>
            </a:r>
            <a:r>
              <a:rPr lang="fr-FR" sz="1400" dirty="0"/>
              <a:t> calibration</a:t>
            </a:r>
          </a:p>
          <a:p>
            <a:r>
              <a:rPr lang="fr-FR" sz="1400" dirty="0"/>
              <a:t>- A. </a:t>
            </a:r>
            <a:r>
              <a:rPr lang="fr-FR" sz="1400" dirty="0" err="1"/>
              <a:t>Lucotte</a:t>
            </a:r>
            <a:r>
              <a:rPr lang="fr-FR" sz="1400" dirty="0"/>
              <a:t> / </a:t>
            </a:r>
            <a:r>
              <a:rPr lang="fr-FR" sz="1400" dirty="0" err="1"/>
              <a:t>Lleres</a:t>
            </a:r>
            <a:r>
              <a:rPr lang="fr-FR" sz="1400" dirty="0"/>
              <a:t> : ATLAS/top</a:t>
            </a:r>
          </a:p>
          <a:p>
            <a:r>
              <a:rPr lang="fr-FR" sz="1400" dirty="0"/>
              <a:t>- S: </a:t>
            </a:r>
            <a:r>
              <a:rPr lang="fr-FR" sz="1400" dirty="0" err="1"/>
              <a:t>Kraml</a:t>
            </a:r>
            <a:r>
              <a:rPr lang="fr-FR" sz="1400" dirty="0"/>
              <a:t> : Implications of the 126 </a:t>
            </a:r>
            <a:r>
              <a:rPr lang="fr-FR" sz="1400" dirty="0" err="1"/>
              <a:t>GeV</a:t>
            </a:r>
            <a:r>
              <a:rPr lang="fr-FR" sz="1400" dirty="0"/>
              <a:t> </a:t>
            </a:r>
            <a:r>
              <a:rPr lang="fr-FR" sz="1400" dirty="0" err="1"/>
              <a:t>Higgs</a:t>
            </a:r>
            <a:r>
              <a:rPr lang="fr-FR" sz="1400" dirty="0"/>
              <a:t> boson for </a:t>
            </a:r>
            <a:r>
              <a:rPr lang="fr-FR" sz="1400" dirty="0" err="1"/>
              <a:t>physics</a:t>
            </a:r>
            <a:r>
              <a:rPr lang="fr-FR" sz="1400" dirty="0"/>
              <a:t> </a:t>
            </a:r>
            <a:r>
              <a:rPr lang="fr-FR" sz="1400" dirty="0" err="1"/>
              <a:t>beyond</a:t>
            </a:r>
            <a:r>
              <a:rPr lang="fr-FR" sz="1400" dirty="0"/>
              <a:t> the Standard Model</a:t>
            </a:r>
          </a:p>
          <a:p>
            <a:r>
              <a:rPr lang="fr-FR" sz="1400" dirty="0"/>
              <a:t>- E. </a:t>
            </a:r>
            <a:r>
              <a:rPr lang="fr-FR" sz="1400" dirty="0" err="1"/>
              <a:t>Sokatchev</a:t>
            </a:r>
            <a:r>
              <a:rPr lang="fr-FR" sz="1400" dirty="0"/>
              <a:t> : Amplitudes and </a:t>
            </a:r>
            <a:r>
              <a:rPr lang="fr-FR" sz="1400" dirty="0" err="1"/>
              <a:t>Integrability</a:t>
            </a:r>
            <a:endParaRPr lang="fr-FR" sz="1400" dirty="0"/>
          </a:p>
          <a:p>
            <a:r>
              <a:rPr lang="fr-FR" sz="1400" dirty="0" smtClean="0"/>
              <a:t>- D</a:t>
            </a:r>
            <a:r>
              <a:rPr lang="fr-FR" sz="1400" dirty="0"/>
              <a:t>. </a:t>
            </a:r>
            <a:r>
              <a:rPr lang="fr-FR" sz="1400" dirty="0" err="1"/>
              <a:t>Duchesneau</a:t>
            </a:r>
            <a:r>
              <a:rPr lang="fr-FR" sz="1400" dirty="0"/>
              <a:t>/Del </a:t>
            </a:r>
            <a:r>
              <a:rPr lang="fr-FR" sz="1400" dirty="0" err="1"/>
              <a:t>Amo</a:t>
            </a:r>
            <a:r>
              <a:rPr lang="fr-FR" sz="1400" dirty="0"/>
              <a:t> Sanchez :   </a:t>
            </a:r>
            <a:r>
              <a:rPr lang="fr-FR" sz="1400" dirty="0" err="1"/>
              <a:t>Experimental</a:t>
            </a:r>
            <a:r>
              <a:rPr lang="fr-FR" sz="1400" dirty="0"/>
              <a:t> Neutrino </a:t>
            </a:r>
            <a:r>
              <a:rPr lang="fr-FR" sz="1400" dirty="0" err="1"/>
              <a:t>physics</a:t>
            </a:r>
            <a:endParaRPr lang="fr-FR" sz="1400" dirty="0"/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sz="1400" b="1" dirty="0" smtClean="0"/>
              <a:t>non </a:t>
            </a:r>
            <a:r>
              <a:rPr lang="fr-FR" sz="1400" b="1" dirty="0"/>
              <a:t>retenues : </a:t>
            </a:r>
          </a:p>
          <a:p>
            <a:endParaRPr lang="fr-FR" sz="1400" dirty="0"/>
          </a:p>
          <a:p>
            <a:r>
              <a:rPr lang="fr-FR" sz="1400" dirty="0"/>
              <a:t>- P. Ghez / Lees :  Observation of the B0 → J/</a:t>
            </a:r>
            <a:r>
              <a:rPr lang="fr-FR" sz="1400" dirty="0" err="1"/>
              <a:t>ψ</a:t>
            </a:r>
            <a:r>
              <a:rPr lang="fr-FR" sz="1400" dirty="0"/>
              <a:t> π0 and B0 → J/</a:t>
            </a:r>
            <a:r>
              <a:rPr lang="fr-FR" sz="1400" dirty="0" err="1"/>
              <a:t>ψ</a:t>
            </a:r>
            <a:r>
              <a:rPr lang="fr-FR" sz="1400" dirty="0"/>
              <a:t> </a:t>
            </a:r>
            <a:r>
              <a:rPr lang="fr-FR" sz="1400" dirty="0" err="1"/>
              <a:t>η</a:t>
            </a:r>
            <a:r>
              <a:rPr lang="fr-FR" sz="1400" dirty="0"/>
              <a:t> </a:t>
            </a:r>
            <a:r>
              <a:rPr lang="fr-FR" sz="1400" dirty="0" err="1"/>
              <a:t>decays</a:t>
            </a:r>
            <a:r>
              <a:rPr lang="fr-FR" sz="1400" dirty="0"/>
              <a:t> in the </a:t>
            </a:r>
            <a:r>
              <a:rPr lang="fr-FR" sz="1400" dirty="0" err="1"/>
              <a:t>LHCb</a:t>
            </a:r>
            <a:r>
              <a:rPr lang="fr-FR" sz="1400" dirty="0"/>
              <a:t> </a:t>
            </a:r>
            <a:r>
              <a:rPr lang="fr-FR" sz="1400" dirty="0" err="1"/>
              <a:t>experiment</a:t>
            </a:r>
            <a:endParaRPr lang="fr-FR" sz="1400" dirty="0"/>
          </a:p>
          <a:p>
            <a:r>
              <a:rPr lang="fr-FR" sz="1400" dirty="0"/>
              <a:t>- M. </a:t>
            </a:r>
            <a:r>
              <a:rPr lang="fr-FR" sz="1400" dirty="0" err="1"/>
              <a:t>Brinet</a:t>
            </a:r>
            <a:r>
              <a:rPr lang="fr-FR" sz="1400" dirty="0"/>
              <a:t> / I. </a:t>
            </a:r>
            <a:r>
              <a:rPr lang="fr-FR" sz="1400" dirty="0" err="1"/>
              <a:t>Schienben</a:t>
            </a:r>
            <a:r>
              <a:rPr lang="fr-FR" sz="1400" dirty="0"/>
              <a:t> :  High </a:t>
            </a:r>
            <a:r>
              <a:rPr lang="fr-FR" sz="1400" dirty="0" err="1"/>
              <a:t>precision</a:t>
            </a:r>
            <a:r>
              <a:rPr lang="fr-FR" sz="1400" dirty="0"/>
              <a:t> QCD</a:t>
            </a:r>
          </a:p>
          <a:p>
            <a:r>
              <a:rPr lang="fr-FR" sz="1400" dirty="0"/>
              <a:t>- H. </a:t>
            </a:r>
            <a:r>
              <a:rPr lang="fr-FR" sz="1400" dirty="0" err="1"/>
              <a:t>Przysiezniak</a:t>
            </a:r>
            <a:r>
              <a:rPr lang="fr-FR" sz="1400" dirty="0"/>
              <a:t> Frey : </a:t>
            </a:r>
            <a:r>
              <a:rPr lang="fr-FR" sz="1400" dirty="0" err="1"/>
              <a:t>Search</a:t>
            </a:r>
            <a:r>
              <a:rPr lang="fr-FR" sz="1400" dirty="0"/>
              <a:t> for new </a:t>
            </a:r>
            <a:r>
              <a:rPr lang="fr-FR" sz="1400" dirty="0" err="1"/>
              <a:t>phenomena</a:t>
            </a:r>
            <a:r>
              <a:rPr lang="fr-FR" sz="1400" dirty="0"/>
              <a:t> </a:t>
            </a:r>
            <a:r>
              <a:rPr lang="fr-FR" sz="1400" dirty="0" err="1"/>
              <a:t>at</a:t>
            </a:r>
            <a:r>
              <a:rPr lang="fr-FR" sz="1400" dirty="0"/>
              <a:t> the LHC, in the </a:t>
            </a:r>
            <a:r>
              <a:rPr lang="fr-FR" sz="1400" dirty="0" err="1"/>
              <a:t>context</a:t>
            </a:r>
            <a:r>
              <a:rPr lang="fr-FR" sz="1400" dirty="0"/>
              <a:t> of Extra </a:t>
            </a:r>
            <a:r>
              <a:rPr lang="fr-FR" sz="1400" dirty="0" err="1"/>
              <a:t>Dimensional</a:t>
            </a:r>
            <a:r>
              <a:rPr lang="fr-FR" sz="1400" dirty="0"/>
              <a:t> </a:t>
            </a:r>
            <a:r>
              <a:rPr lang="fr-FR" sz="1400" dirty="0" err="1"/>
              <a:t>models</a:t>
            </a:r>
            <a:r>
              <a:rPr lang="fr-FR" sz="1400" dirty="0"/>
              <a:t> and SUSY, </a:t>
            </a:r>
            <a:r>
              <a:rPr lang="fr-FR" sz="1400" dirty="0" err="1"/>
              <a:t>with</a:t>
            </a:r>
            <a:r>
              <a:rPr lang="fr-FR" sz="1400" dirty="0"/>
              <a:t> </a:t>
            </a:r>
            <a:r>
              <a:rPr lang="fr-FR" sz="1400" dirty="0" err="1"/>
              <a:t>high</a:t>
            </a:r>
            <a:r>
              <a:rPr lang="fr-FR" sz="1400" dirty="0"/>
              <a:t> </a:t>
            </a:r>
            <a:r>
              <a:rPr lang="fr-FR" sz="1400" dirty="0" err="1"/>
              <a:t>momentum</a:t>
            </a:r>
            <a:r>
              <a:rPr lang="fr-FR" sz="1400" dirty="0"/>
              <a:t> photons and/or leptons </a:t>
            </a:r>
            <a:r>
              <a:rPr lang="fr-FR" sz="1400" dirty="0" err="1"/>
              <a:t>associated</a:t>
            </a:r>
            <a:r>
              <a:rPr lang="fr-FR" sz="1400" dirty="0"/>
              <a:t> to </a:t>
            </a:r>
            <a:r>
              <a:rPr lang="fr-FR" sz="1400" dirty="0" err="1"/>
              <a:t>missing</a:t>
            </a:r>
            <a:r>
              <a:rPr lang="fr-FR" sz="1400" dirty="0"/>
              <a:t> transverse </a:t>
            </a:r>
            <a:r>
              <a:rPr lang="fr-FR" sz="1400" dirty="0" err="1"/>
              <a:t>energy</a:t>
            </a:r>
            <a:endParaRPr lang="fr-FR" sz="1400" dirty="0"/>
          </a:p>
          <a:p>
            <a:r>
              <a:rPr lang="fr-FR" sz="1400" dirty="0"/>
              <a:t>- L. </a:t>
            </a:r>
            <a:r>
              <a:rPr lang="fr-FR" sz="1400" dirty="0" err="1"/>
              <a:t>Derome</a:t>
            </a:r>
            <a:r>
              <a:rPr lang="fr-FR" sz="1400" dirty="0"/>
              <a:t> : </a:t>
            </a:r>
            <a:r>
              <a:rPr lang="fr-FR" sz="1400" dirty="0" err="1"/>
              <a:t>Galactic</a:t>
            </a:r>
            <a:r>
              <a:rPr lang="fr-FR" sz="1400" dirty="0"/>
              <a:t> </a:t>
            </a:r>
            <a:r>
              <a:rPr lang="fr-FR" sz="1400" dirty="0" err="1"/>
              <a:t>Cosmic</a:t>
            </a:r>
            <a:r>
              <a:rPr lang="fr-FR" sz="1400" dirty="0"/>
              <a:t> Rays </a:t>
            </a:r>
            <a:r>
              <a:rPr lang="fr-FR" sz="1400" dirty="0" err="1"/>
              <a:t>with</a:t>
            </a:r>
            <a:r>
              <a:rPr lang="fr-FR" sz="1400" dirty="0"/>
              <a:t> AMS-02 </a:t>
            </a:r>
          </a:p>
          <a:p>
            <a:r>
              <a:rPr lang="fr-FR" sz="1400" dirty="0"/>
              <a:t>- D. </a:t>
            </a:r>
            <a:r>
              <a:rPr lang="fr-FR" sz="1400" dirty="0" err="1"/>
              <a:t>Guadagnoli</a:t>
            </a:r>
            <a:r>
              <a:rPr lang="fr-FR" sz="1400" dirty="0"/>
              <a:t> :  </a:t>
            </a:r>
            <a:r>
              <a:rPr lang="fr-FR" sz="1400" dirty="0" err="1"/>
              <a:t>Interrogating</a:t>
            </a:r>
            <a:r>
              <a:rPr lang="fr-FR" sz="1400" dirty="0"/>
              <a:t> the “</a:t>
            </a:r>
            <a:r>
              <a:rPr lang="fr-FR" sz="1400" dirty="0" err="1"/>
              <a:t>brothers</a:t>
            </a:r>
            <a:r>
              <a:rPr lang="fr-FR" sz="1400" dirty="0"/>
              <a:t> of the </a:t>
            </a:r>
            <a:r>
              <a:rPr lang="fr-FR" sz="1400" dirty="0" err="1"/>
              <a:t>Higgs</a:t>
            </a:r>
            <a:r>
              <a:rPr lang="fr-FR" sz="1400" dirty="0"/>
              <a:t>”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E</a:t>
            </a:r>
            <a:r>
              <a:rPr lang="fr-FR" sz="1400" dirty="0"/>
              <a:t>. </a:t>
            </a:r>
            <a:r>
              <a:rPr lang="fr-FR" sz="1400" dirty="0" err="1"/>
              <a:t>Ragoucy</a:t>
            </a:r>
            <a:r>
              <a:rPr lang="fr-FR" sz="1400" dirty="0"/>
              <a:t> :  Quantum spin </a:t>
            </a:r>
            <a:r>
              <a:rPr lang="fr-FR" sz="1400" dirty="0" err="1"/>
              <a:t>chains</a:t>
            </a:r>
            <a:r>
              <a:rPr lang="fr-FR" sz="1400" dirty="0"/>
              <a:t> in </a:t>
            </a:r>
            <a:r>
              <a:rPr lang="fr-FR" sz="1400" dirty="0" err="1"/>
              <a:t>integrable</a:t>
            </a:r>
            <a:r>
              <a:rPr lang="fr-FR" sz="1400" dirty="0"/>
              <a:t> </a:t>
            </a:r>
            <a:r>
              <a:rPr lang="fr-FR" sz="1400" dirty="0" err="1" smtClean="0"/>
              <a:t>systems</a:t>
            </a:r>
            <a:endParaRPr lang="fr-FR" sz="1400" dirty="0" smtClean="0"/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sz="1400" dirty="0" smtClean="0">
                <a:sym typeface="Wingdings"/>
              </a:rPr>
              <a:t> AVIS DU CONSEIL SCIENTIFIQUE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6185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470150" y="60388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…quation" r:id="rId4" imgW="914400" imgH="215640" progId="Equation.3">
                  <p:embed/>
                </p:oleObj>
              </mc:Choice>
              <mc:Fallback>
                <p:oleObj name="…quation" r:id="rId4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6038850"/>
                        <a:ext cx="914400" cy="2159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52800" y="3581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b="0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1203325" y="2936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endParaRPr lang="en-US" b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3708400" y="3789363"/>
            <a:ext cx="1190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>
                <a:solidFill>
                  <a:srgbClr val="FFFFFF"/>
                </a:solidFill>
              </a:rPr>
              <a:t>SNLS, Astier et al.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5273675" y="3500438"/>
            <a:ext cx="942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>
                <a:solidFill>
                  <a:srgbClr val="FFFFFF"/>
                </a:solidFill>
              </a:rPr>
              <a:t>WMAP, 5 ans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4284663" y="5345113"/>
            <a:ext cx="16779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>
                <a:solidFill>
                  <a:srgbClr val="FFFFFF"/>
                </a:solidFill>
              </a:rPr>
              <a:t>SDSS, Eisenstein et al. 2005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Aurélien Barrau, Grenoble, France</a:t>
            </a: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76028" y="0"/>
            <a:ext cx="8967972" cy="7386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3) Diffusion des sujets retenus, appel à candidature des étudiants. Résultats:</a:t>
            </a:r>
          </a:p>
          <a:p>
            <a:endParaRPr lang="fr-FR" sz="800" dirty="0"/>
          </a:p>
          <a:p>
            <a:r>
              <a:rPr lang="fr-FR" sz="1400" dirty="0"/>
              <a:t>Indirect </a:t>
            </a:r>
            <a:r>
              <a:rPr lang="fr-FR" sz="1400" dirty="0" err="1"/>
              <a:t>search</a:t>
            </a:r>
            <a:r>
              <a:rPr lang="fr-FR" sz="1400" dirty="0"/>
              <a:t> for </a:t>
            </a:r>
            <a:r>
              <a:rPr lang="fr-FR" sz="1400" dirty="0" err="1"/>
              <a:t>dark</a:t>
            </a:r>
            <a:r>
              <a:rPr lang="fr-FR" sz="1400" dirty="0"/>
              <a:t> </a:t>
            </a:r>
            <a:r>
              <a:rPr lang="fr-FR" sz="1400" dirty="0" err="1"/>
              <a:t>matter</a:t>
            </a:r>
            <a:r>
              <a:rPr lang="fr-FR" sz="1400" dirty="0"/>
              <a:t> and </a:t>
            </a:r>
            <a:r>
              <a:rPr lang="fr-FR" sz="1400" dirty="0" err="1"/>
              <a:t>study</a:t>
            </a:r>
            <a:r>
              <a:rPr lang="fr-FR" sz="1400" dirty="0"/>
              <a:t> of </a:t>
            </a:r>
            <a:r>
              <a:rPr lang="fr-FR" sz="1400" dirty="0" err="1"/>
              <a:t>primary</a:t>
            </a:r>
            <a:r>
              <a:rPr lang="fr-FR" sz="1400" dirty="0"/>
              <a:t> sources of positrons and </a:t>
            </a:r>
            <a:r>
              <a:rPr lang="fr-FR" sz="1400" dirty="0" err="1"/>
              <a:t>electrons</a:t>
            </a:r>
            <a:r>
              <a:rPr lang="fr-FR" sz="1400" dirty="0"/>
              <a:t> </a:t>
            </a:r>
            <a:r>
              <a:rPr lang="fr-FR" sz="1400" dirty="0" err="1"/>
              <a:t>coming</a:t>
            </a:r>
            <a:r>
              <a:rPr lang="fr-FR" sz="1400" dirty="0"/>
              <a:t> </a:t>
            </a:r>
            <a:r>
              <a:rPr lang="fr-FR" sz="1400" dirty="0" err="1"/>
              <a:t>from</a:t>
            </a:r>
            <a:r>
              <a:rPr lang="fr-FR" sz="1400" dirty="0"/>
              <a:t> </a:t>
            </a:r>
            <a:r>
              <a:rPr lang="fr-FR" sz="1400" dirty="0" err="1"/>
              <a:t>astrophysical</a:t>
            </a:r>
            <a:r>
              <a:rPr lang="fr-FR" sz="1400" dirty="0"/>
              <a:t> </a:t>
            </a:r>
            <a:r>
              <a:rPr lang="fr-FR" sz="1400" dirty="0" smtClean="0"/>
              <a:t>sources 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3 candidats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 err="1"/>
              <a:t>Higgs-like</a:t>
            </a:r>
            <a:r>
              <a:rPr lang="fr-FR" sz="1400" dirty="0"/>
              <a:t> boson </a:t>
            </a:r>
            <a:r>
              <a:rPr lang="fr-FR" sz="1400" dirty="0" err="1"/>
              <a:t>properties</a:t>
            </a:r>
            <a:r>
              <a:rPr lang="fr-FR" sz="1400" dirty="0"/>
              <a:t>	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1 candidat</a:t>
            </a:r>
          </a:p>
          <a:p>
            <a:endParaRPr lang="fr-FR" sz="1400" dirty="0"/>
          </a:p>
          <a:p>
            <a:r>
              <a:rPr lang="fr-FR" sz="1400" dirty="0" err="1"/>
              <a:t>Study</a:t>
            </a:r>
            <a:r>
              <a:rPr lang="fr-FR" sz="1400" dirty="0"/>
              <a:t> of Radiative </a:t>
            </a:r>
            <a:r>
              <a:rPr lang="fr-FR" sz="1400" dirty="0" err="1"/>
              <a:t>decays</a:t>
            </a:r>
            <a:r>
              <a:rPr lang="fr-FR" sz="1400" dirty="0"/>
              <a:t> of </a:t>
            </a:r>
            <a:r>
              <a:rPr lang="fr-FR" sz="1400" dirty="0" err="1"/>
              <a:t>beautiful</a:t>
            </a:r>
            <a:r>
              <a:rPr lang="fr-FR" sz="1400" dirty="0"/>
              <a:t> hadrons </a:t>
            </a:r>
            <a:r>
              <a:rPr lang="fr-FR" sz="1400" dirty="0" err="1"/>
              <a:t>with</a:t>
            </a:r>
            <a:r>
              <a:rPr lang="fr-FR" sz="1400" dirty="0"/>
              <a:t> the </a:t>
            </a:r>
            <a:r>
              <a:rPr lang="fr-FR" sz="1400" dirty="0" err="1"/>
              <a:t>LHCb</a:t>
            </a:r>
            <a:r>
              <a:rPr lang="fr-FR" sz="1400" dirty="0"/>
              <a:t> detector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3 candidats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Implications </a:t>
            </a:r>
            <a:r>
              <a:rPr lang="fr-FR" sz="1400" dirty="0"/>
              <a:t>of the 126 </a:t>
            </a:r>
            <a:r>
              <a:rPr lang="fr-FR" sz="1400" dirty="0" err="1"/>
              <a:t>GeV</a:t>
            </a:r>
            <a:r>
              <a:rPr lang="fr-FR" sz="1400" dirty="0"/>
              <a:t> </a:t>
            </a:r>
            <a:r>
              <a:rPr lang="fr-FR" sz="1400" dirty="0" err="1"/>
              <a:t>Higgs</a:t>
            </a:r>
            <a:r>
              <a:rPr lang="fr-FR" sz="1400" dirty="0"/>
              <a:t> boson for </a:t>
            </a:r>
            <a:r>
              <a:rPr lang="fr-FR" sz="1400" dirty="0" err="1"/>
              <a:t>physics</a:t>
            </a:r>
            <a:r>
              <a:rPr lang="fr-FR" sz="1400" dirty="0"/>
              <a:t> </a:t>
            </a:r>
            <a:r>
              <a:rPr lang="fr-FR" sz="1400" dirty="0" err="1"/>
              <a:t>beyond</a:t>
            </a:r>
            <a:r>
              <a:rPr lang="fr-FR" sz="1400" dirty="0"/>
              <a:t> the Standard Model	</a:t>
            </a:r>
          </a:p>
          <a:p>
            <a:r>
              <a:rPr lang="fr-FR" sz="1400" dirty="0"/>
              <a:t>	</a:t>
            </a:r>
            <a:r>
              <a:rPr lang="fr-FR" sz="1400" dirty="0" smtClean="0">
                <a:sym typeface="Wingdings"/>
              </a:rPr>
              <a:t> 4 candidats</a:t>
            </a:r>
          </a:p>
          <a:p>
            <a:endParaRPr lang="fr-FR" sz="1400" dirty="0"/>
          </a:p>
          <a:p>
            <a:r>
              <a:rPr lang="fr-FR" sz="1400" dirty="0" err="1"/>
              <a:t>Cosmic</a:t>
            </a:r>
            <a:r>
              <a:rPr lang="fr-FR" sz="1400" dirty="0"/>
              <a:t>-ray propagation and </a:t>
            </a:r>
            <a:r>
              <a:rPr lang="fr-FR" sz="1400" dirty="0" err="1"/>
              <a:t>dark</a:t>
            </a:r>
            <a:r>
              <a:rPr lang="fr-FR" sz="1400" dirty="0"/>
              <a:t> </a:t>
            </a:r>
            <a:r>
              <a:rPr lang="fr-FR" sz="1400" dirty="0" err="1"/>
              <a:t>matter</a:t>
            </a:r>
            <a:r>
              <a:rPr lang="fr-FR" sz="1400" dirty="0"/>
              <a:t> indirect </a:t>
            </a:r>
            <a:r>
              <a:rPr lang="fr-FR" sz="1400" dirty="0" err="1"/>
              <a:t>detection</a:t>
            </a:r>
            <a:r>
              <a:rPr lang="fr-FR" sz="1400" dirty="0"/>
              <a:t> </a:t>
            </a:r>
            <a:r>
              <a:rPr lang="fr-FR" sz="1400" dirty="0" err="1"/>
              <a:t>with</a:t>
            </a:r>
            <a:r>
              <a:rPr lang="fr-FR" sz="1400" dirty="0"/>
              <a:t> AMS-02	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2 candidats</a:t>
            </a:r>
          </a:p>
          <a:p>
            <a:endParaRPr lang="fr-FR" sz="1400" dirty="0"/>
          </a:p>
          <a:p>
            <a:r>
              <a:rPr lang="fr-FR" sz="1400" dirty="0" err="1"/>
              <a:t>Dark</a:t>
            </a:r>
            <a:r>
              <a:rPr lang="fr-FR" sz="1400" dirty="0"/>
              <a:t> </a:t>
            </a:r>
            <a:r>
              <a:rPr lang="fr-FR" sz="1400" dirty="0" err="1"/>
              <a:t>matter</a:t>
            </a:r>
            <a:r>
              <a:rPr lang="fr-FR" sz="1400" dirty="0"/>
              <a:t>, </a:t>
            </a:r>
            <a:r>
              <a:rPr lang="fr-FR" sz="1400" dirty="0" err="1"/>
              <a:t>cosmic</a:t>
            </a:r>
            <a:r>
              <a:rPr lang="fr-FR" sz="1400" dirty="0"/>
              <a:t> rays and LHC	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3 candidats</a:t>
            </a:r>
          </a:p>
          <a:p>
            <a:endParaRPr lang="fr-FR" sz="1400" dirty="0"/>
          </a:p>
          <a:p>
            <a:r>
              <a:rPr lang="fr-FR" sz="1400" dirty="0"/>
              <a:t>Amplitudes and </a:t>
            </a:r>
            <a:r>
              <a:rPr lang="fr-FR" sz="1400" dirty="0" err="1"/>
              <a:t>Integrability</a:t>
            </a:r>
            <a:r>
              <a:rPr lang="fr-FR" sz="1400" dirty="0"/>
              <a:t>	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6 candidats</a:t>
            </a:r>
          </a:p>
          <a:p>
            <a:endParaRPr lang="fr-FR" sz="1400" dirty="0"/>
          </a:p>
          <a:p>
            <a:r>
              <a:rPr lang="fr-FR" sz="1400" dirty="0" err="1"/>
              <a:t>Preparation</a:t>
            </a:r>
            <a:r>
              <a:rPr lang="fr-FR" sz="1400" dirty="0"/>
              <a:t> of Advanced </a:t>
            </a:r>
            <a:r>
              <a:rPr lang="fr-FR" sz="1400" dirty="0" err="1"/>
              <a:t>Virgo</a:t>
            </a:r>
            <a:r>
              <a:rPr lang="fr-FR" sz="1400" dirty="0"/>
              <a:t>: upgrade of the </a:t>
            </a:r>
            <a:r>
              <a:rPr lang="fr-FR" sz="1400" dirty="0" err="1"/>
              <a:t>detection</a:t>
            </a:r>
            <a:r>
              <a:rPr lang="fr-FR" sz="1400" dirty="0"/>
              <a:t> system	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3 candidats</a:t>
            </a:r>
          </a:p>
          <a:p>
            <a:endParaRPr lang="fr-FR" sz="1400" dirty="0"/>
          </a:p>
          <a:p>
            <a:r>
              <a:rPr lang="fr-FR" sz="1400" dirty="0" err="1"/>
              <a:t>Deciphering</a:t>
            </a:r>
            <a:r>
              <a:rPr lang="fr-FR" sz="1400" dirty="0"/>
              <a:t> </a:t>
            </a:r>
            <a:r>
              <a:rPr lang="fr-FR" sz="1400" dirty="0" err="1"/>
              <a:t>extragalactic</a:t>
            </a:r>
            <a:r>
              <a:rPr lang="fr-FR" sz="1400" dirty="0"/>
              <a:t> gamma-ray sources	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3 candidats</a:t>
            </a:r>
          </a:p>
          <a:p>
            <a:endParaRPr lang="fr-FR" sz="1400" dirty="0"/>
          </a:p>
          <a:p>
            <a:r>
              <a:rPr lang="fr-FR" sz="1400" dirty="0" err="1"/>
              <a:t>Experimental</a:t>
            </a:r>
            <a:r>
              <a:rPr lang="fr-FR" sz="1400" dirty="0"/>
              <a:t> Neutrino </a:t>
            </a:r>
            <a:r>
              <a:rPr lang="fr-FR" sz="1400" dirty="0" err="1"/>
              <a:t>physics</a:t>
            </a:r>
            <a:r>
              <a:rPr lang="fr-FR" sz="1400" dirty="0"/>
              <a:t>	</a:t>
            </a:r>
          </a:p>
          <a:p>
            <a:r>
              <a:rPr lang="fr-FR" sz="1400" dirty="0" smtClean="0"/>
              <a:t>	</a:t>
            </a:r>
            <a:r>
              <a:rPr lang="fr-FR" sz="1400" dirty="0" smtClean="0">
                <a:sym typeface="Wingdings"/>
              </a:rPr>
              <a:t> 3 candidats</a:t>
            </a:r>
            <a:endParaRPr lang="fr-FR" sz="1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405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Text Box 15"/>
          <p:cNvSpPr txBox="1">
            <a:spLocks noChangeArrowheads="1"/>
          </p:cNvSpPr>
          <p:nvPr/>
        </p:nvSpPr>
        <p:spPr bwMode="auto">
          <a:xfrm>
            <a:off x="7667625" y="4724400"/>
            <a:ext cx="1476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>
                <a:solidFill>
                  <a:srgbClr val="FFFFFF"/>
                </a:solidFill>
              </a:rPr>
              <a:t>Alam et al., MNRAS 344 (2003) 1057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899006" y="86037"/>
            <a:ext cx="7368757" cy="64346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4) Classement par les « directeurs de thèses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5) Résultats (comité incluant des extérieurs) :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AutoNum type="alphaLcParenR"/>
            </a:pPr>
            <a:r>
              <a:rPr lang="fr-FR" b="1" dirty="0" smtClean="0"/>
              <a:t>Leo </a:t>
            </a:r>
            <a:r>
              <a:rPr lang="fr-FR" b="1" dirty="0"/>
              <a:t>Beaucourt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(Clermont)</a:t>
            </a:r>
          </a:p>
          <a:p>
            <a:pPr marL="0" indent="0">
              <a:buNone/>
            </a:pPr>
            <a:r>
              <a:rPr lang="fr-FR" b="1" dirty="0" smtClean="0">
                <a:sym typeface="Wingdings"/>
              </a:rPr>
              <a:t> LAPP, </a:t>
            </a:r>
            <a:r>
              <a:rPr lang="fr-FR" b="1" dirty="0" err="1" smtClean="0">
                <a:sym typeface="Wingdings"/>
              </a:rPr>
              <a:t>LHCb</a:t>
            </a:r>
            <a:endParaRPr lang="fr-FR" b="1" dirty="0" smtClean="0">
              <a:sym typeface="Wingdings"/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b</a:t>
            </a:r>
            <a:r>
              <a:rPr lang="fr-FR" b="1" dirty="0"/>
              <a:t>) Jeremy </a:t>
            </a:r>
            <a:r>
              <a:rPr lang="fr-FR" b="1" dirty="0" err="1"/>
              <a:t>Bernon</a:t>
            </a:r>
            <a:r>
              <a:rPr lang="fr-FR" b="1" dirty="0"/>
              <a:t> </a:t>
            </a:r>
            <a:r>
              <a:rPr lang="fr-FR" b="1" dirty="0" smtClean="0"/>
              <a:t> (PSA) </a:t>
            </a:r>
          </a:p>
          <a:p>
            <a:pPr marL="0" indent="0">
              <a:buNone/>
            </a:pPr>
            <a:r>
              <a:rPr lang="fr-FR" b="1" dirty="0" smtClean="0">
                <a:sym typeface="Wingdings"/>
              </a:rPr>
              <a:t> </a:t>
            </a:r>
            <a:r>
              <a:rPr lang="fr-FR" b="1" dirty="0">
                <a:sym typeface="Wingdings"/>
              </a:rPr>
              <a:t>LPSC, </a:t>
            </a:r>
            <a:r>
              <a:rPr lang="fr-FR" b="1" dirty="0" smtClean="0">
                <a:sym typeface="Wingdings"/>
              </a:rPr>
              <a:t>Théorie</a:t>
            </a:r>
          </a:p>
          <a:p>
            <a:pPr marL="0" indent="0">
              <a:buNone/>
            </a:pPr>
            <a:endParaRPr lang="fr-FR" b="1" dirty="0">
              <a:sym typeface="Wingdings"/>
            </a:endParaRPr>
          </a:p>
          <a:p>
            <a:pPr marL="0" indent="0">
              <a:buNone/>
            </a:pPr>
            <a:r>
              <a:rPr lang="fr-FR" b="1" dirty="0" smtClean="0"/>
              <a:t>c</a:t>
            </a:r>
            <a:r>
              <a:rPr lang="fr-FR" b="1" dirty="0"/>
              <a:t>) </a:t>
            </a:r>
            <a:r>
              <a:rPr lang="fr-FR" b="1" dirty="0" err="1"/>
              <a:t>Dimitry</a:t>
            </a:r>
            <a:r>
              <a:rPr lang="fr-FR" b="1" dirty="0"/>
              <a:t> </a:t>
            </a:r>
            <a:r>
              <a:rPr lang="fr-FR" b="1" dirty="0" err="1" smtClean="0"/>
              <a:t>Chicherin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(Russe)</a:t>
            </a:r>
          </a:p>
          <a:p>
            <a:pPr marL="0" indent="0">
              <a:buNone/>
            </a:pPr>
            <a:r>
              <a:rPr lang="fr-FR" b="1" dirty="0" smtClean="0">
                <a:sym typeface="Wingdings"/>
              </a:rPr>
              <a:t> LAPTH, Amplitudes et intégrabilité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225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57599</TotalTime>
  <Words>142</Words>
  <Application>Microsoft Macintosh PowerPoint</Application>
  <PresentationFormat>Présentation à l'écran (4:3)</PresentationFormat>
  <Paragraphs>88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…quation</vt:lpstr>
      <vt:lpstr>PhD @ ENIGMASS</vt:lpstr>
      <vt:lpstr>Présentation PowerPoint</vt:lpstr>
      <vt:lpstr>Présentation PowerPoint</vt:lpstr>
      <vt:lpstr>Présentation PowerPoint</vt:lpstr>
    </vt:vector>
  </TitlesOfParts>
  <Company>LPSC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possible paths to probes for Loop Quantum Cosmology</dc:title>
  <dc:creator>Aurelien Barrau</dc:creator>
  <cp:lastModifiedBy>Aurelien Barrau</cp:lastModifiedBy>
  <cp:revision>219</cp:revision>
  <dcterms:created xsi:type="dcterms:W3CDTF">2013-07-12T12:52:17Z</dcterms:created>
  <dcterms:modified xsi:type="dcterms:W3CDTF">2013-11-07T09:58:46Z</dcterms:modified>
</cp:coreProperties>
</file>