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6" r:id="rId2"/>
    <p:sldId id="354" r:id="rId3"/>
    <p:sldId id="359" r:id="rId4"/>
    <p:sldId id="355" r:id="rId5"/>
    <p:sldId id="362" r:id="rId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D07D5A5-F6D4-4B0C-8DE7-251C20942E02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25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ECC4CF75-6491-4174-AC27-7DC506B4F91D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0172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1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3</a:t>
            </a:fld>
            <a:endParaRPr lang="fr-FR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4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914-58AC-4C39-929E-73EA19935905}" type="slidenum">
              <a:rPr lang="fr-FR"/>
              <a:pPr/>
              <a:t>5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2C12-D17B-4C17-A04C-902984015383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E0C1A-AF4E-4D0F-BE6C-D99AEAA208B2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03767-5AFB-4B6C-8124-0BE1B02E40AD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7AE43-C5A4-43FA-B520-A998AE46BB72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89ED4-A711-4FB8-B0AF-C6A607C41114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9DF23-0808-4554-8C64-F0B25212BF06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1F541-312E-4E95-A4F2-990F3194333A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8A8E1-4BC9-4078-8179-F513EB146F4F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1DB15-A515-4257-9A0D-83C50B1B3681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1014-6D1E-4010-B51A-11FC843CBD13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7912-4E70-4645-A377-D4463F9664FC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23/10/2009</a:t>
            </a: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dirty="0" smtClean="0"/>
              <a:t>Sébastien VILALTE Aussois, 17/10/2011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285849-A83E-419D-91CC-901FAD3B4665}" type="slidenum">
              <a:rPr lang="fr-FR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19929" y="1700808"/>
            <a:ext cx="6588375" cy="42484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lvl="0" indent="-177800">
              <a:tabLst>
                <a:tab pos="177800" algn="l"/>
              </a:tabLst>
            </a:pPr>
            <a:r>
              <a:rPr lang="fr-FR" sz="1600" b="1" i="1" u="sng" dirty="0" smtClean="0">
                <a:solidFill>
                  <a:schemeClr val="accent2"/>
                </a:solidFill>
              </a:rPr>
              <a:t>Deux axes de travail:</a:t>
            </a:r>
            <a:endParaRPr lang="fr-FR" sz="1600" b="1" i="1" u="sng" dirty="0" smtClean="0">
              <a:solidFill>
                <a:srgbClr val="BBE0E3">
                  <a:lumMod val="50000"/>
                </a:srgbClr>
              </a:solidFill>
            </a:endParaRPr>
          </a:p>
          <a:p>
            <a:pPr marL="177800" lvl="0" indent="-177800">
              <a:tabLst>
                <a:tab pos="177800" algn="l"/>
              </a:tabLst>
            </a:pPr>
            <a:endParaRPr lang="fr-FR" sz="1600" b="1" i="1" u="sng" dirty="0">
              <a:solidFill>
                <a:srgbClr val="BBE0E3">
                  <a:lumMod val="50000"/>
                </a:srgbClr>
              </a:solidFill>
            </a:endParaRPr>
          </a:p>
          <a:p>
            <a:pPr marL="177800" lvl="0" indent="-177800">
              <a:tabLst>
                <a:tab pos="177800" algn="l"/>
              </a:tabLst>
            </a:pPr>
            <a:r>
              <a:rPr lang="fr-FR" sz="1600" b="1" i="1" u="sng" dirty="0" smtClean="0">
                <a:solidFill>
                  <a:srgbClr val="BBE0E3">
                    <a:lumMod val="50000"/>
                  </a:srgbClr>
                </a:solidFill>
              </a:rPr>
              <a:t>Châssis local d’acquisition du </a:t>
            </a:r>
          </a:p>
          <a:p>
            <a:pPr marL="177800" lvl="0" indent="-177800">
              <a:tabLst>
                <a:tab pos="177800" algn="l"/>
              </a:tabLst>
            </a:pPr>
            <a:r>
              <a:rPr lang="fr-FR" sz="1600" b="1" i="1" u="sng" dirty="0" smtClean="0">
                <a:solidFill>
                  <a:srgbClr val="BBE0E3">
                    <a:lumMod val="50000"/>
                  </a:srgbClr>
                </a:solidFill>
              </a:rPr>
              <a:t>module CLIC:</a:t>
            </a:r>
            <a:r>
              <a:rPr lang="fr-FR" sz="1600" i="1" dirty="0" smtClean="0">
                <a:solidFill>
                  <a:srgbClr val="333399"/>
                </a:solidFill>
              </a:rPr>
              <a:t> </a:t>
            </a:r>
          </a:p>
          <a:p>
            <a:pPr marL="177800" lvl="0" indent="-177800">
              <a:tabLst>
                <a:tab pos="177800" algn="l"/>
              </a:tabLst>
            </a:pPr>
            <a:r>
              <a:rPr lang="fr-FR" sz="1600" i="1" dirty="0" smtClean="0">
                <a:solidFill>
                  <a:srgbClr val="333399"/>
                </a:solidFill>
              </a:rPr>
              <a:t>	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Gestion locale du réseau, du châssis.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Gestion des sous-systèmes du module: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	→ </a:t>
            </a:r>
            <a:r>
              <a:rPr lang="fr-FR" sz="1400" i="1" dirty="0" smtClean="0">
                <a:solidFill>
                  <a:schemeClr val="accent2"/>
                </a:solidFill>
              </a:rPr>
              <a:t>contrôle.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→ gestion des données d’acquisition.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gestion des horloges synchrones avec la machine.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lvl="0" indent="-177800">
              <a:tabLst>
                <a:tab pos="177800" algn="l"/>
              </a:tabLst>
            </a:pPr>
            <a:r>
              <a:rPr lang="fr-FR" sz="1600" b="1" i="1" u="sng" dirty="0" smtClean="0">
                <a:solidFill>
                  <a:srgbClr val="BBE0E3">
                    <a:lumMod val="50000"/>
                  </a:srgbClr>
                </a:solidFill>
              </a:rPr>
              <a:t>Sous système BPM </a:t>
            </a:r>
            <a:r>
              <a:rPr lang="fr-FR" sz="1600" b="1" i="1" u="sng" dirty="0" err="1" smtClean="0">
                <a:solidFill>
                  <a:srgbClr val="BBE0E3">
                    <a:lumMod val="50000"/>
                  </a:srgbClr>
                </a:solidFill>
              </a:rPr>
              <a:t>stripline</a:t>
            </a:r>
            <a:r>
              <a:rPr lang="fr-FR" sz="1600" b="1" i="1" u="sng" dirty="0" smtClean="0">
                <a:solidFill>
                  <a:srgbClr val="BBE0E3">
                    <a:lumMod val="50000"/>
                  </a:srgbClr>
                </a:solidFill>
              </a:rPr>
              <a:t>:</a:t>
            </a:r>
            <a:endParaRPr lang="fr-FR" sz="1600" i="1" dirty="0">
              <a:solidFill>
                <a:srgbClr val="333399"/>
              </a:solidFill>
            </a:endParaRPr>
          </a:p>
          <a:p>
            <a:pPr marL="177800" lvl="0" indent="-177800">
              <a:tabLst>
                <a:tab pos="177800" algn="l"/>
              </a:tabLst>
            </a:pPr>
            <a:r>
              <a:rPr lang="fr-FR" sz="1600" i="1" dirty="0">
                <a:solidFill>
                  <a:srgbClr val="333399"/>
                </a:solidFill>
              </a:rPr>
              <a:t>	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Un des sous-systèmes.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Acquisition des signaux des électrodes du BMP: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→ Pré-amplification, mise en forme.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→ Echantillonnage synchrone avec la machine.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→ Traitement des signaux, soft de reconstruction du faisceau.</a:t>
            </a:r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	</a:t>
            </a:r>
            <a:endParaRPr lang="fr-FR" sz="1400" i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614260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Activités du groupe CTF3 au LAPP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25/09/2013</a:t>
            </a:r>
            <a:endParaRPr lang="fr-FR" dirty="0"/>
          </a:p>
        </p:txBody>
      </p:sp>
      <p:pic>
        <p:nvPicPr>
          <p:cNvPr id="8" name="Picture 2" descr="G:\Departments\AB\Projects\CLIC Structures\Conferences\LCWS11\3D-Mod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052736"/>
            <a:ext cx="3741884" cy="2318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8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Acquisitions faisceau CTF3 en 2013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5" y="1201708"/>
            <a:ext cx="7669213" cy="1579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Chaine d’acquisition «</a:t>
            </a:r>
            <a:r>
              <a:rPr lang="fr-FR" sz="1400" i="1" dirty="0" smtClean="0">
                <a:solidFill>
                  <a:schemeClr val="accent2"/>
                </a:solidFill>
              </a:rPr>
              <a:t> tout LAPP ».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Installation fin janvier  2013.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Électronique protégée (blindage).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Non connectée au </a:t>
            </a:r>
            <a:r>
              <a:rPr lang="fr-FR" sz="1400" i="1" dirty="0" err="1" smtClean="0">
                <a:solidFill>
                  <a:schemeClr val="accent2"/>
                </a:solidFill>
              </a:rPr>
              <a:t>framework</a:t>
            </a:r>
            <a:r>
              <a:rPr lang="fr-FR" sz="1400" i="1" dirty="0">
                <a:solidFill>
                  <a:schemeClr val="accent2"/>
                </a:solidFill>
              </a:rPr>
              <a:t>.</a:t>
            </a:r>
            <a:r>
              <a:rPr lang="fr-FR" sz="1400" i="1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Démonstration de l’acquisition synchrone et déterministe.</a:t>
            </a:r>
            <a:endParaRPr lang="fr-FR" sz="1400" i="1" dirty="0" smtClean="0">
              <a:solidFill>
                <a:schemeClr val="accent2"/>
              </a:solidFill>
            </a:endParaRPr>
          </a:p>
        </p:txBody>
      </p:sp>
      <p:grpSp>
        <p:nvGrpSpPr>
          <p:cNvPr id="80920" name="Groupe 80919"/>
          <p:cNvGrpSpPr/>
          <p:nvPr/>
        </p:nvGrpSpPr>
        <p:grpSpPr>
          <a:xfrm>
            <a:off x="514645" y="2514927"/>
            <a:ext cx="5418274" cy="3413135"/>
            <a:chOff x="2945479" y="2883537"/>
            <a:chExt cx="5096808" cy="3248118"/>
          </a:xfrm>
        </p:grpSpPr>
        <p:grpSp>
          <p:nvGrpSpPr>
            <p:cNvPr id="71" name="Groupe 70"/>
            <p:cNvGrpSpPr/>
            <p:nvPr/>
          </p:nvGrpSpPr>
          <p:grpSpPr>
            <a:xfrm>
              <a:off x="3792580" y="4583415"/>
              <a:ext cx="3705081" cy="1524634"/>
              <a:chOff x="3131840" y="548680"/>
              <a:chExt cx="4784923" cy="252028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3131840" y="548680"/>
                <a:ext cx="3602735" cy="2520280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645049" y="1716105"/>
                <a:ext cx="866775" cy="714375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2" name="Zone de texte 295"/>
              <p:cNvSpPr txBox="1"/>
              <p:nvPr/>
            </p:nvSpPr>
            <p:spPr>
              <a:xfrm>
                <a:off x="5638482" y="1919287"/>
                <a:ext cx="857250" cy="4095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Filters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092280" y="1335105"/>
                <a:ext cx="695325" cy="1095375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EEECE1">
                    <a:lumMod val="1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4" name="Zone de texte 315"/>
              <p:cNvSpPr txBox="1"/>
              <p:nvPr/>
            </p:nvSpPr>
            <p:spPr>
              <a:xfrm>
                <a:off x="7164288" y="1709738"/>
                <a:ext cx="752475" cy="6096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BPM</a:t>
                </a: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662362" y="836712"/>
                <a:ext cx="990600" cy="609600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16" name="Zone de texte 3237"/>
              <p:cNvSpPr txBox="1"/>
              <p:nvPr/>
            </p:nvSpPr>
            <p:spPr>
              <a:xfrm>
                <a:off x="3698938" y="782964"/>
                <a:ext cx="952500" cy="495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Power supplies</a:t>
                </a:r>
                <a:r>
                  <a:rPr kumimoji="0" lang="fr-F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cxnSp>
            <p:nvCxnSpPr>
              <p:cNvPr id="117" name="Connecteur droit avec flèche 116"/>
              <p:cNvCxnSpPr/>
              <p:nvPr/>
            </p:nvCxnSpPr>
            <p:spPr>
              <a:xfrm flipH="1">
                <a:off x="5014912" y="2101517"/>
                <a:ext cx="609600" cy="0"/>
              </a:xfrm>
              <a:prstGeom prst="straightConnector1">
                <a:avLst/>
              </a:prstGeom>
              <a:noFill/>
              <a:ln w="28575" cap="flat" cmpd="dbl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8" name="Connecteur droit avec flèche 117"/>
              <p:cNvCxnSpPr/>
              <p:nvPr/>
            </p:nvCxnSpPr>
            <p:spPr>
              <a:xfrm flipV="1">
                <a:off x="5285220" y="2014538"/>
                <a:ext cx="95250" cy="17145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none"/>
              </a:ln>
              <a:effectLst/>
            </p:spPr>
          </p:cxnSp>
          <p:sp>
            <p:nvSpPr>
              <p:cNvPr id="119" name="Zone de texte 3255"/>
              <p:cNvSpPr txBox="1"/>
              <p:nvPr/>
            </p:nvSpPr>
            <p:spPr>
              <a:xfrm>
                <a:off x="4978298" y="1709738"/>
                <a:ext cx="666751" cy="4095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</a:rPr>
                  <a:t>4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cxnSp>
            <p:nvCxnSpPr>
              <p:cNvPr id="120" name="Connecteur droit avec flèche 119"/>
              <p:cNvCxnSpPr/>
              <p:nvPr/>
            </p:nvCxnSpPr>
            <p:spPr>
              <a:xfrm flipH="1">
                <a:off x="6495732" y="2119313"/>
                <a:ext cx="596549" cy="0"/>
              </a:xfrm>
              <a:prstGeom prst="straightConnector1">
                <a:avLst/>
              </a:prstGeom>
              <a:noFill/>
              <a:ln w="28575" cap="flat" cmpd="dbl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1" name="Connecteur droit avec flèche 120"/>
              <p:cNvCxnSpPr/>
              <p:nvPr/>
            </p:nvCxnSpPr>
            <p:spPr>
              <a:xfrm flipV="1">
                <a:off x="6799519" y="2033588"/>
                <a:ext cx="95250" cy="17145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none"/>
              </a:ln>
              <a:effectLst/>
            </p:spPr>
          </p:cxnSp>
          <p:sp>
            <p:nvSpPr>
              <p:cNvPr id="122" name="Zone de texte 3255"/>
              <p:cNvSpPr txBox="1"/>
              <p:nvPr/>
            </p:nvSpPr>
            <p:spPr>
              <a:xfrm>
                <a:off x="6513768" y="1664258"/>
                <a:ext cx="666751" cy="4095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</a:rPr>
                  <a:t>4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415173" y="1727845"/>
                <a:ext cx="866775" cy="714375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139073" y="1823095"/>
                <a:ext cx="866775" cy="561975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25" name="Zone de texte 293"/>
              <p:cNvSpPr txBox="1"/>
              <p:nvPr/>
            </p:nvSpPr>
            <p:spPr>
              <a:xfrm>
                <a:off x="3472323" y="1880245"/>
                <a:ext cx="666750" cy="4095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PCIe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sp>
            <p:nvSpPr>
              <p:cNvPr id="126" name="Zone de texte 294"/>
              <p:cNvSpPr txBox="1"/>
              <p:nvPr/>
            </p:nvSpPr>
            <p:spPr>
              <a:xfrm>
                <a:off x="3996125" y="1783567"/>
                <a:ext cx="1095375" cy="56197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ADC mezzanine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</a:p>
            </p:txBody>
          </p:sp>
          <p:cxnSp>
            <p:nvCxnSpPr>
              <p:cNvPr id="127" name="Connecteur droit avec flèche 126"/>
              <p:cNvCxnSpPr>
                <a:endCxn id="123" idx="0"/>
              </p:cNvCxnSpPr>
              <p:nvPr/>
            </p:nvCxnSpPr>
            <p:spPr>
              <a:xfrm>
                <a:off x="3848560" y="1446312"/>
                <a:ext cx="1" cy="281533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76" name="Connecteur droit 75"/>
            <p:cNvCxnSpPr/>
            <p:nvPr/>
          </p:nvCxnSpPr>
          <p:spPr>
            <a:xfrm>
              <a:off x="3419872" y="4269766"/>
              <a:ext cx="3865465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Dot"/>
            </a:ln>
            <a:effectLst/>
          </p:spPr>
        </p:cxnSp>
        <p:sp>
          <p:nvSpPr>
            <p:cNvPr id="77" name="Zone de texte 3237"/>
            <p:cNvSpPr txBox="1"/>
            <p:nvPr/>
          </p:nvSpPr>
          <p:spPr>
            <a:xfrm>
              <a:off x="2945479" y="3870239"/>
              <a:ext cx="1257153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GALLERY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78" name="Zone de texte 3237"/>
            <p:cNvSpPr txBox="1"/>
            <p:nvPr/>
          </p:nvSpPr>
          <p:spPr>
            <a:xfrm>
              <a:off x="6604633" y="4283785"/>
              <a:ext cx="1437654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i="1" kern="0" dirty="0" smtClean="0">
                  <a:solidFill>
                    <a:srgbClr val="000000"/>
                  </a:solidFill>
                  <a:latin typeface="Calibri"/>
                  <a:ea typeface="Times New Roman"/>
                </a:rPr>
                <a:t>ACCELERATOR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85" name="Connecteur droit avec flèche 84"/>
            <p:cNvCxnSpPr/>
            <p:nvPr/>
          </p:nvCxnSpPr>
          <p:spPr>
            <a:xfrm flipH="1">
              <a:off x="4966524" y="4944688"/>
              <a:ext cx="131517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6" name="Connecteur droit avec flèche 85"/>
            <p:cNvCxnSpPr/>
            <p:nvPr/>
          </p:nvCxnSpPr>
          <p:spPr>
            <a:xfrm>
              <a:off x="6281702" y="3594845"/>
              <a:ext cx="5896" cy="1349843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87" name="Zone de texte 3237"/>
            <p:cNvSpPr txBox="1"/>
            <p:nvPr/>
          </p:nvSpPr>
          <p:spPr>
            <a:xfrm>
              <a:off x="5128099" y="4660665"/>
              <a:ext cx="737544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AC line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218816" y="3451796"/>
              <a:ext cx="898213" cy="50067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</a:p>
          </p:txBody>
        </p:sp>
        <p:sp>
          <p:nvSpPr>
            <p:cNvPr id="89" name="Zone de texte 3237"/>
            <p:cNvSpPr txBox="1"/>
            <p:nvPr/>
          </p:nvSpPr>
          <p:spPr>
            <a:xfrm>
              <a:off x="6201669" y="3443739"/>
              <a:ext cx="1121791" cy="66510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AC line switch/circuit </a:t>
              </a:r>
              <a:r>
                <a:rPr kumimoji="0" lang="fr-FR" sz="9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breaker</a:t>
              </a:r>
              <a:endParaRPr kumimoji="0" lang="fr-FR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90" name="Zone de texte 3237"/>
            <p:cNvSpPr txBox="1"/>
            <p:nvPr/>
          </p:nvSpPr>
          <p:spPr>
            <a:xfrm>
              <a:off x="3401796" y="4298267"/>
              <a:ext cx="737544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fiber</a:t>
              </a:r>
              <a:endPara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91" name="Zone de texte 3237"/>
            <p:cNvSpPr txBox="1"/>
            <p:nvPr/>
          </p:nvSpPr>
          <p:spPr>
            <a:xfrm>
              <a:off x="5599571" y="5832025"/>
              <a:ext cx="949933" cy="2996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Shielding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grpSp>
          <p:nvGrpSpPr>
            <p:cNvPr id="80898" name="Groupe 80897"/>
            <p:cNvGrpSpPr/>
            <p:nvPr/>
          </p:nvGrpSpPr>
          <p:grpSpPr>
            <a:xfrm>
              <a:off x="3531388" y="2883537"/>
              <a:ext cx="1769176" cy="1136517"/>
              <a:chOff x="890676" y="2964835"/>
              <a:chExt cx="1769176" cy="1136517"/>
            </a:xfrm>
          </p:grpSpPr>
          <p:grpSp>
            <p:nvGrpSpPr>
              <p:cNvPr id="93" name="Groupe 92"/>
              <p:cNvGrpSpPr/>
              <p:nvPr/>
            </p:nvGrpSpPr>
            <p:grpSpPr>
              <a:xfrm>
                <a:off x="1339649" y="3438709"/>
                <a:ext cx="1320203" cy="662643"/>
                <a:chOff x="0" y="0"/>
                <a:chExt cx="1704975" cy="1095375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23825" y="0"/>
                  <a:ext cx="990600" cy="1095375"/>
                </a:xfrm>
                <a:prstGeom prst="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 </a:t>
                  </a:r>
                </a:p>
              </p:txBody>
            </p:sp>
            <p:sp>
              <p:nvSpPr>
                <p:cNvPr id="107" name="Zone de texte 90"/>
                <p:cNvSpPr txBox="1"/>
                <p:nvPr/>
              </p:nvSpPr>
              <p:spPr>
                <a:xfrm>
                  <a:off x="0" y="9525"/>
                  <a:ext cx="666750" cy="409575"/>
                </a:xfrm>
                <a:prstGeom prst="rect">
                  <a:avLst/>
                </a:prstGeom>
                <a:noFill/>
                <a:ln w="6350">
                  <a:solidFill>
                    <a:schemeClr val="accent1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+mn-cs"/>
                    </a:rPr>
                    <a:t>PC</a:t>
                  </a:r>
                  <a:endPara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 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838200" y="180975"/>
                  <a:ext cx="866775" cy="714375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 </a:t>
                  </a:r>
                </a:p>
              </p:txBody>
            </p:sp>
            <p:sp>
              <p:nvSpPr>
                <p:cNvPr id="109" name="Zone de texte 293"/>
                <p:cNvSpPr txBox="1"/>
                <p:nvPr/>
              </p:nvSpPr>
              <p:spPr>
                <a:xfrm>
                  <a:off x="895350" y="333375"/>
                  <a:ext cx="666750" cy="4095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Times New Roman"/>
                      <a:cs typeface="+mn-cs"/>
                    </a:rPr>
                    <a:t>PCIe</a:t>
                  </a:r>
                  <a:endPara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 </a:t>
                  </a:r>
                </a:p>
              </p:txBody>
            </p:sp>
          </p:grpSp>
          <p:cxnSp>
            <p:nvCxnSpPr>
              <p:cNvPr id="100" name="Connecteur droit avec flèche 99"/>
              <p:cNvCxnSpPr/>
              <p:nvPr/>
            </p:nvCxnSpPr>
            <p:spPr>
              <a:xfrm flipH="1">
                <a:off x="1196932" y="3270312"/>
                <a:ext cx="113445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101" name="Connecteur droit avec flèche 100"/>
              <p:cNvCxnSpPr/>
              <p:nvPr/>
            </p:nvCxnSpPr>
            <p:spPr>
              <a:xfrm flipV="1">
                <a:off x="2317072" y="3264465"/>
                <a:ext cx="7197" cy="2684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none"/>
              </a:ln>
              <a:effectLst/>
            </p:spPr>
          </p:cxnSp>
          <p:cxnSp>
            <p:nvCxnSpPr>
              <p:cNvPr id="102" name="Connecteur droit avec flèche 101"/>
              <p:cNvCxnSpPr/>
              <p:nvPr/>
            </p:nvCxnSpPr>
            <p:spPr>
              <a:xfrm flipH="1">
                <a:off x="1314939" y="3183699"/>
                <a:ext cx="113445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103" name="Connecteur droit avec flèche 102"/>
              <p:cNvCxnSpPr/>
              <p:nvPr/>
            </p:nvCxnSpPr>
            <p:spPr>
              <a:xfrm flipV="1">
                <a:off x="2438678" y="3177852"/>
                <a:ext cx="3599" cy="35509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none"/>
              </a:ln>
              <a:effectLst/>
            </p:spPr>
          </p:cxnSp>
          <p:sp>
            <p:nvSpPr>
              <p:cNvPr id="104" name="Zone de texte 3237"/>
              <p:cNvSpPr txBox="1"/>
              <p:nvPr/>
            </p:nvSpPr>
            <p:spPr>
              <a:xfrm>
                <a:off x="1428418" y="2964835"/>
                <a:ext cx="1013859" cy="2996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Clock</a:t>
                </a:r>
                <a:r>
                  <a:rPr kumimoji="0" lang="fr-FR" sz="11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 96MHz</a:t>
                </a:r>
                <a:endPara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05" name="Zone de texte 3237"/>
              <p:cNvSpPr txBox="1"/>
              <p:nvPr/>
            </p:nvSpPr>
            <p:spPr>
              <a:xfrm>
                <a:off x="890676" y="3205583"/>
                <a:ext cx="1013859" cy="2996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trigger</a:t>
                </a:r>
                <a:endPara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80913" name="Connecteur en arc 80912"/>
            <p:cNvCxnSpPr>
              <a:stCxn id="108" idx="3"/>
              <a:endCxn id="123" idx="1"/>
            </p:cNvCxnSpPr>
            <p:nvPr/>
          </p:nvCxnSpPr>
          <p:spPr>
            <a:xfrm flipH="1">
              <a:off x="4011972" y="3682970"/>
              <a:ext cx="1288592" cy="1829855"/>
            </a:xfrm>
            <a:prstGeom prst="curvedConnector5">
              <a:avLst>
                <a:gd name="adj1" fmla="val -17740"/>
                <a:gd name="adj2" fmla="val 34176"/>
                <a:gd name="adj3" fmla="val 129567"/>
              </a:avLst>
            </a:prstGeom>
            <a:ln w="22225" cmpd="dbl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E:\accelerateurs\CLIC\bpm strip cavités\tests\photos\IMAG0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54" y="1331596"/>
            <a:ext cx="2715418" cy="20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11" y="4282808"/>
            <a:ext cx="2342173" cy="176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25/09/2013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5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pic>
        <p:nvPicPr>
          <p:cNvPr id="9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329238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>
                <a:solidFill>
                  <a:sysClr val="window" lastClr="FFFFFF"/>
                </a:solidFill>
                <a:latin typeface="Calibri"/>
              </a:rPr>
              <a:t>Acquisitions faisceau CTF3 en 2013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5" y="1201708"/>
            <a:ext cx="7669213" cy="10031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Premier faisceau le 28/03/2013: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Visualisation du faisceau et reconstruction par </a:t>
            </a:r>
            <a:r>
              <a:rPr lang="fr-FR" sz="1400" i="1" dirty="0" err="1" smtClean="0">
                <a:solidFill>
                  <a:schemeClr val="accent2"/>
                </a:solidFill>
              </a:rPr>
              <a:t>déconvolution</a:t>
            </a:r>
            <a:r>
              <a:rPr lang="fr-FR" sz="1400" i="1" dirty="0" smtClean="0">
                <a:solidFill>
                  <a:schemeClr val="accent2"/>
                </a:solidFill>
              </a:rPr>
              <a:t>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Acquisition synchrone et choix du trigger synchrone ou automatique.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Très bons résultats.</a:t>
            </a:r>
          </a:p>
          <a:p>
            <a:pPr lvl="1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8880"/>
            <a:ext cx="6476735" cy="35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25/09/2013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1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09219" y="1340768"/>
            <a:ext cx="7776864" cy="41764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Division CO mandatée </a:t>
            </a:r>
            <a:r>
              <a:rPr lang="fr-FR" sz="1400" i="1" dirty="0" smtClean="0">
                <a:solidFill>
                  <a:schemeClr val="accent2"/>
                </a:solidFill>
              </a:rPr>
              <a:t>depuis </a:t>
            </a:r>
            <a:r>
              <a:rPr lang="fr-FR" sz="1400" i="1" dirty="0" smtClean="0">
                <a:solidFill>
                  <a:schemeClr val="accent2"/>
                </a:solidFill>
              </a:rPr>
              <a:t>fin 2011 pour R&amp;D châssis et intégration.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Groupe de travail: architecture réseau, architecture châssis. 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Développement commun depuis mi 2012: intégration de notre réseau dans l’infrastructure CERN (accessible en salle de contrôle).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 </a:t>
            </a:r>
            <a:r>
              <a:rPr lang="fr-FR" sz="1400" i="1" dirty="0" smtClean="0">
                <a:solidFill>
                  <a:schemeClr val="accent2"/>
                </a:solidFill>
              </a:rPr>
              <a:t>→ motivations CO: tests d’intégration du µTCA &amp; versatile </a:t>
            </a:r>
            <a:r>
              <a:rPr lang="fr-FR" sz="1400" i="1" dirty="0" err="1" smtClean="0">
                <a:solidFill>
                  <a:schemeClr val="accent2"/>
                </a:solidFill>
              </a:rPr>
              <a:t>link</a:t>
            </a:r>
            <a:r>
              <a:rPr lang="fr-FR" sz="1400" i="1" dirty="0" smtClean="0">
                <a:solidFill>
                  <a:schemeClr val="accent2"/>
                </a:solidFill>
              </a:rPr>
              <a:t> (GBT).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 </a:t>
            </a:r>
            <a:r>
              <a:rPr lang="fr-FR" sz="1400" i="1" u="sng" dirty="0" smtClean="0">
                <a:solidFill>
                  <a:schemeClr val="accent2"/>
                </a:solidFill>
              </a:rPr>
              <a:t>Séparation des responsabilités à la fibre:</a:t>
            </a:r>
            <a:r>
              <a:rPr lang="fr-FR" sz="1400" i="1" dirty="0" smtClean="0">
                <a:solidFill>
                  <a:schemeClr val="accent2"/>
                </a:solidFill>
              </a:rPr>
              <a:t> CO développe le BE, le LAPP développe le FE.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 </a:t>
            </a:r>
            <a:r>
              <a:rPr lang="fr-FR" sz="1400" i="1" dirty="0" smtClean="0">
                <a:solidFill>
                  <a:schemeClr val="accent2"/>
                </a:solidFill>
              </a:rPr>
              <a:t>→ BE châssis µTCA avec carte GLIB.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 → </a:t>
            </a:r>
            <a:r>
              <a:rPr lang="fr-FR" sz="1400" i="1" dirty="0" smtClean="0">
                <a:solidFill>
                  <a:schemeClr val="accent2"/>
                </a:solidFill>
              </a:rPr>
              <a:t>FE standard.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Depuis début 2013, </a:t>
            </a:r>
            <a:r>
              <a:rPr lang="fr-FR" sz="1400" b="1" i="1" dirty="0" smtClean="0">
                <a:solidFill>
                  <a:srgbClr val="FF0000"/>
                </a:solidFill>
              </a:rPr>
              <a:t>lutte acharnée </a:t>
            </a:r>
            <a:r>
              <a:rPr lang="fr-FR" sz="1400" i="1" dirty="0" smtClean="0">
                <a:solidFill>
                  <a:schemeClr val="accent2"/>
                </a:solidFill>
              </a:rPr>
              <a:t>pour transmettre le protocole synchrone…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 → </a:t>
            </a:r>
            <a:r>
              <a:rPr lang="fr-FR" sz="1400" i="1" dirty="0" smtClean="0">
                <a:solidFill>
                  <a:schemeClr val="accent2"/>
                </a:solidFill>
              </a:rPr>
              <a:t>opérationnel depuis début septembre sur la table (pas µTCA).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 → </a:t>
            </a:r>
            <a:r>
              <a:rPr lang="fr-FR" sz="1400" i="1" dirty="0" smtClean="0">
                <a:solidFill>
                  <a:schemeClr val="accent2"/>
                </a:solidFill>
              </a:rPr>
              <a:t>réinstallation de l’électronique locale le 13/09 avant </a:t>
            </a:r>
            <a:r>
              <a:rPr lang="fr-FR" sz="1400" i="1" dirty="0" smtClean="0">
                <a:solidFill>
                  <a:schemeClr val="accent2"/>
                </a:solidFill>
              </a:rPr>
              <a:t>fermeture CLEX.</a:t>
            </a: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 → </a:t>
            </a:r>
            <a:r>
              <a:rPr lang="fr-FR" sz="1400" i="1" dirty="0" smtClean="0">
                <a:solidFill>
                  <a:schemeClr val="accent2"/>
                </a:solidFill>
              </a:rPr>
              <a:t>actuellement en </a:t>
            </a:r>
            <a:r>
              <a:rPr lang="fr-FR" sz="1400" i="1" dirty="0" err="1" smtClean="0">
                <a:solidFill>
                  <a:schemeClr val="accent2"/>
                </a:solidFill>
              </a:rPr>
              <a:t>debug</a:t>
            </a:r>
            <a:r>
              <a:rPr lang="fr-FR" sz="1400" i="1" dirty="0" smtClean="0">
                <a:solidFill>
                  <a:schemeClr val="accent2"/>
                </a:solidFill>
              </a:rPr>
              <a:t> dans la galerie avec µTCA.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Système devant </a:t>
            </a:r>
            <a:r>
              <a:rPr lang="fr-FR" sz="1400" i="1" dirty="0" smtClean="0">
                <a:solidFill>
                  <a:schemeClr val="accent2"/>
                </a:solidFill>
              </a:rPr>
              <a:t>permettre la récupération des données sur </a:t>
            </a:r>
            <a:r>
              <a:rPr lang="fr-FR" sz="1400" i="1" dirty="0" err="1" smtClean="0">
                <a:solidFill>
                  <a:schemeClr val="accent2"/>
                </a:solidFill>
              </a:rPr>
              <a:t>framework</a:t>
            </a:r>
            <a:r>
              <a:rPr lang="fr-FR" sz="1400" i="1" dirty="0" smtClean="0">
                <a:solidFill>
                  <a:schemeClr val="accent2"/>
                </a:solidFill>
              </a:rPr>
              <a:t> du CERN (FESA) et toutes ses fonctionnalités en salle de contrôle: affichage, algorithmes, datation, etc...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 → </a:t>
            </a:r>
            <a:r>
              <a:rPr lang="fr-FR" sz="1400" i="1" dirty="0" smtClean="0">
                <a:solidFill>
                  <a:schemeClr val="accent2"/>
                </a:solidFill>
              </a:rPr>
              <a:t>trigger automatique uniquement.</a:t>
            </a:r>
          </a:p>
        </p:txBody>
      </p:sp>
      <p:pic>
        <p:nvPicPr>
          <p:cNvPr id="6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614260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Châssis local module CLIC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25/09/2013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5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ogo L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744537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3568" y="1124744"/>
            <a:ext cx="7776864" cy="48245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fr-FR" sz="1400" b="1" i="1" u="sng" dirty="0" smtClean="0">
                <a:solidFill>
                  <a:schemeClr val="accent2"/>
                </a:solidFill>
              </a:rPr>
              <a:t>Châssis local CLIC: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- Implémentation trigger déterministe: spécification de l’opération.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 </a:t>
            </a:r>
            <a:r>
              <a:rPr lang="fr-FR" sz="1400" i="1" dirty="0" smtClean="0">
                <a:solidFill>
                  <a:schemeClr val="accent2"/>
                </a:solidFill>
              </a:rPr>
              <a:t>→ développement d’une carte mezzanine FMC pour GLIB permettant de traiter </a:t>
            </a:r>
            <a:r>
              <a:rPr lang="fr-FR" sz="1400" i="1" dirty="0" smtClean="0">
                <a:solidFill>
                  <a:schemeClr val="accent2"/>
                </a:solidFill>
              </a:rPr>
              <a:t>les </a:t>
            </a:r>
            <a:r>
              <a:rPr lang="fr-FR" sz="1400" i="1" dirty="0" smtClean="0">
                <a:solidFill>
                  <a:schemeClr val="accent2"/>
                </a:solidFill>
              </a:rPr>
              <a:t>	signaux synchrones (CLK &amp; Trigger). </a:t>
            </a:r>
            <a:r>
              <a:rPr lang="fr-FR" sz="1400" b="1" i="1" u="sng" dirty="0" smtClean="0">
                <a:solidFill>
                  <a:srgbClr val="FF0000"/>
                </a:solidFill>
              </a:rPr>
              <a:t>QUI?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	 </a:t>
            </a:r>
            <a:r>
              <a:rPr lang="fr-FR" sz="1400" i="1" dirty="0" smtClean="0">
                <a:solidFill>
                  <a:schemeClr val="accent2"/>
                </a:solidFill>
              </a:rPr>
              <a:t>→ si échec, proposition d’intégration de la carte </a:t>
            </a:r>
            <a:r>
              <a:rPr lang="fr-FR" sz="1400" i="1" dirty="0" err="1" smtClean="0">
                <a:solidFill>
                  <a:schemeClr val="accent2"/>
                </a:solidFill>
              </a:rPr>
              <a:t>PCIe</a:t>
            </a:r>
            <a:r>
              <a:rPr lang="fr-FR" sz="1400" i="1" dirty="0" smtClean="0">
                <a:solidFill>
                  <a:schemeClr val="accent2"/>
                </a:solidFill>
              </a:rPr>
              <a:t> dans hardware FESA actuel 	(</a:t>
            </a:r>
            <a:r>
              <a:rPr lang="fr-FR" sz="1400" i="1" dirty="0" err="1" smtClean="0">
                <a:solidFill>
                  <a:schemeClr val="accent2"/>
                </a:solidFill>
              </a:rPr>
              <a:t>gateway</a:t>
            </a:r>
            <a:r>
              <a:rPr lang="fr-FR" sz="1400" i="1" dirty="0" smtClean="0">
                <a:solidFill>
                  <a:schemeClr val="accent2"/>
                </a:solidFill>
              </a:rPr>
              <a:t>). 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- Choix d’un châssis standard pour proto module dans le CLEX.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Choix de l’architecture sous-système locale: mezzanines, cartes filles…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Premier prototype de châssis + carte de service locale + fond de panier.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Premier prototype de carte fille.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- Qualifications aux radiations.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 smtClean="0">
                <a:solidFill>
                  <a:schemeClr val="accent2"/>
                </a:solidFill>
              </a:rPr>
              <a:t>		- Discussions avec les sous-systèmes par l’intermédiaire de CO. Possibles 	collaborations… 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b="1" i="1" u="sng" dirty="0">
                <a:solidFill>
                  <a:schemeClr val="accent2"/>
                </a:solidFill>
              </a:rPr>
              <a:t>Sous-système BPM: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	- Caractérisation du BPM installé et électronique avec faisceau.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	- Nouveau BPM fin 2013: nouvelle étude, traitement du signal, électronique…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	 → nouvelle mezzanine en production: 192Msps, </a:t>
            </a:r>
            <a:r>
              <a:rPr lang="fr-FR" sz="1400" i="1" dirty="0" err="1">
                <a:solidFill>
                  <a:schemeClr val="accent2"/>
                </a:solidFill>
              </a:rPr>
              <a:t>shaping</a:t>
            </a:r>
            <a:r>
              <a:rPr lang="fr-FR" sz="1400" i="1" dirty="0">
                <a:solidFill>
                  <a:schemeClr val="accent2"/>
                </a:solidFill>
              </a:rPr>
              <a:t> intégré, calibration.</a:t>
            </a: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  <a:r>
              <a:rPr lang="fr-FR" sz="1400" i="1" dirty="0">
                <a:solidFill>
                  <a:schemeClr val="accent2"/>
                </a:solidFill>
              </a:rPr>
              <a:t>	</a:t>
            </a:r>
            <a:r>
              <a:rPr lang="fr-FR" sz="1400" i="1" dirty="0" smtClean="0">
                <a:solidFill>
                  <a:schemeClr val="accent2"/>
                </a:solidFill>
              </a:rPr>
              <a:t>	</a:t>
            </a: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  <a:p>
            <a:pPr marL="177800" indent="-177800">
              <a:tabLst>
                <a:tab pos="177800" algn="l"/>
              </a:tabLst>
            </a:pPr>
            <a:r>
              <a:rPr lang="fr-FR" sz="1400" i="1" dirty="0">
                <a:solidFill>
                  <a:schemeClr val="accent2"/>
                </a:solidFill>
              </a:rPr>
              <a:t>	</a:t>
            </a:r>
            <a:endParaRPr lang="fr-FR" sz="1400" i="1" dirty="0" smtClean="0">
              <a:solidFill>
                <a:schemeClr val="accent2"/>
              </a:solidFill>
            </a:endParaRPr>
          </a:p>
          <a:p>
            <a:pPr marL="635000" lvl="1" indent="-177800">
              <a:tabLst>
                <a:tab pos="177800" algn="l"/>
              </a:tabLst>
            </a:pPr>
            <a:endParaRPr lang="fr-FR" sz="1400" i="1" dirty="0">
              <a:solidFill>
                <a:schemeClr val="accent2"/>
              </a:solidFill>
            </a:endParaRPr>
          </a:p>
          <a:p>
            <a:pPr marL="635000" lvl="1" indent="-177800">
              <a:tabLst>
                <a:tab pos="177800" algn="l"/>
              </a:tabLst>
            </a:pPr>
            <a:endParaRPr lang="fr-FR" sz="1400" i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2" descr="C:\Users\vilalte\Desktop\CLIC-Logo-Color-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0" y="-27442"/>
            <a:ext cx="1496829" cy="1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DB15-A515-4257-9A0D-83C50B1B368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38060" y="332655"/>
            <a:ext cx="5614260" cy="46166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kern="0" dirty="0" smtClean="0">
                <a:solidFill>
                  <a:sysClr val="window" lastClr="FFFFFF"/>
                </a:solidFill>
                <a:latin typeface="Calibri"/>
              </a:rPr>
              <a:t>Projets 2013-2015</a:t>
            </a:r>
            <a:endParaRPr kumimoji="0" lang="fr-FR" sz="2400" b="1" i="1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476250"/>
          </a:xfrm>
        </p:spPr>
        <p:txBody>
          <a:bodyPr/>
          <a:lstStyle/>
          <a:p>
            <a:r>
              <a:rPr lang="fr-FR" dirty="0" smtClean="0"/>
              <a:t>Sébastien VILALTE </a:t>
            </a:r>
          </a:p>
          <a:p>
            <a:r>
              <a:rPr lang="fr-FR" dirty="0" smtClean="0"/>
              <a:t>25/09/2013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noFill/>
          <a:miter lim="800000"/>
          <a:headEnd/>
          <a:tailEnd/>
        </a:ln>
        <a:effectLst/>
      </a:spPr>
      <a:bodyPr/>
      <a:lstStyle>
        <a:defPPr marL="285750" indent="-285750">
          <a:buFontTx/>
          <a:buChar char="-"/>
          <a:tabLst>
            <a:tab pos="177800" algn="l"/>
          </a:tabLst>
          <a:defRPr sz="1400" i="1" dirty="0" smtClean="0">
            <a:solidFill>
              <a:schemeClr val="accent2"/>
            </a:solidFill>
          </a:defRPr>
        </a:defPPr>
      </a:lst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15263</TotalTime>
  <Words>118</Words>
  <Application>Microsoft Office PowerPoint</Application>
  <PresentationFormat>Affichage à l'écran (4:3)</PresentationFormat>
  <Paragraphs>128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 electronics for the Combiner Ring</dc:title>
  <dc:creator>proprio</dc:creator>
  <cp:lastModifiedBy>Sebastien Vilalte</cp:lastModifiedBy>
  <cp:revision>597</cp:revision>
  <dcterms:created xsi:type="dcterms:W3CDTF">2006-01-29T10:12:49Z</dcterms:created>
  <dcterms:modified xsi:type="dcterms:W3CDTF">2013-09-24T15:17:40Z</dcterms:modified>
</cp:coreProperties>
</file>