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8"/>
  </p:notesMasterIdLst>
  <p:sldIdLst>
    <p:sldId id="265" r:id="rId5"/>
    <p:sldId id="317" r:id="rId6"/>
    <p:sldId id="318" r:id="rId7"/>
    <p:sldId id="319" r:id="rId8"/>
    <p:sldId id="323" r:id="rId9"/>
    <p:sldId id="321" r:id="rId10"/>
    <p:sldId id="322" r:id="rId11"/>
    <p:sldId id="320" r:id="rId12"/>
    <p:sldId id="327" r:id="rId13"/>
    <p:sldId id="326" r:id="rId14"/>
    <p:sldId id="305" r:id="rId15"/>
    <p:sldId id="303" r:id="rId16"/>
    <p:sldId id="304" r:id="rId17"/>
    <p:sldId id="324" r:id="rId18"/>
    <p:sldId id="325" r:id="rId19"/>
    <p:sldId id="312" r:id="rId20"/>
    <p:sldId id="313" r:id="rId21"/>
    <p:sldId id="311" r:id="rId22"/>
    <p:sldId id="309" r:id="rId23"/>
    <p:sldId id="314" r:id="rId24"/>
    <p:sldId id="315" r:id="rId25"/>
    <p:sldId id="316" r:id="rId26"/>
    <p:sldId id="310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CCCC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9CFBB-7F92-4BA6-9AF3-9C819EAC5F59}" type="datetimeFigureOut">
              <a:rPr lang="fr-FR" smtClean="0"/>
              <a:t>25/09/2013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41D79-7C41-44A3-9DBF-7DB9AB60D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9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785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96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94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43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47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3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9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19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16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08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6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510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35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25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80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D0888-F9CC-41D9-815B-CF31B686A7D4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00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86CD8-0FF6-406C-820C-F6FCF22C5269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7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80086-83EC-4454-B119-83A38C4C1803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7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C8584-3C48-4809-A40A-C58C68ED57F5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48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09DB6-3F76-4496-BEFC-91EDDD2D9BCB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7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3BAC-09C7-4C9B-B4DC-3D8B37B9275E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4F2D-99B3-41EF-8EB8-BFDFBD5FA9F6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14388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EF2CA-3A70-4B2A-ADA0-F5FFECC58733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3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EE9E6-E522-4568-91D4-46BDB1F6E818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25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B53B6-AF7D-4B68-BDCC-C9888AFA3665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55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05D7-BBDE-45CA-94C7-D96F5DF2C36F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0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611188" cy="476250"/>
          </a:xfrm>
        </p:spPr>
        <p:txBody>
          <a:bodyPr/>
          <a:lstStyle>
            <a:lvl1pPr>
              <a:defRPr/>
            </a:lvl1pPr>
          </a:lstStyle>
          <a:p>
            <a:fld id="{EA089F9B-640B-40B6-B489-DAE93E79D062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8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4F983-3988-46EB-B8CF-93831F58132B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15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F049F-5AAF-44A3-BE13-4533DE79554B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75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91615-CF1A-4C3E-9646-DADC0F9A7455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32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70A89-83B5-48C8-A344-682C77A0B844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8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EBBF6-81A0-4E06-8F39-D0114BB039F5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8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9654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66473-53E3-46C2-954D-A32BA3068474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34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8B3A9-4C76-46AE-90B0-6DD7B2AA8429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39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B07C0-D8E3-4647-BF91-00291921BAFF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64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8E66-4001-4CCF-8741-42303E2A9AD5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64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3774C-A332-470C-9EE5-DB600B059FA9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5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1D19B-EEE5-4157-B8A0-ABCD041D3232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25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611188" cy="476250"/>
          </a:xfrm>
        </p:spPr>
        <p:txBody>
          <a:bodyPr/>
          <a:lstStyle>
            <a:lvl1pPr>
              <a:defRPr/>
            </a:lvl1pPr>
          </a:lstStyle>
          <a:p>
            <a:fld id="{E7E8A5EE-4F37-482C-8998-9AC4787796F9}" type="slidenum">
              <a:rPr lang="fr-FR" altLang="en-US">
                <a:solidFill>
                  <a:srgbClr val="000000"/>
                </a:solidFill>
              </a:rPr>
              <a:pPr/>
              <a:t>‹N°›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0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70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74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8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300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19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6" descr="lapp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Image 8" descr="Courbe.jp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Image 6" descr="Logo LAPP + texte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age 11" descr="logo-universit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Image 12" descr="logo_CNRS_In2p3_simple.eps"/>
          <p:cNvPicPr>
            <a:picLocks noChangeAspect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672263" y="5643563"/>
            <a:ext cx="7556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2280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3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6111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6560AA-A6E4-4A35-91C6-E10A76D9B36C}" type="slidenum">
              <a:rPr lang="fr-FR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1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6111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E19A43-B4F7-4671-B8BC-FAB7517CB1BF}" type="slidenum">
              <a:rPr lang="fr-FR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5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tiff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tif"/><Relationship Id="rId4" Type="http://schemas.openxmlformats.org/officeDocument/2006/relationships/image" Target="../media/image5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FD relative displacement measurements</a:t>
            </a:r>
            <a:endParaRPr lang="en-CA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776864" cy="1752600"/>
          </a:xfrm>
        </p:spPr>
        <p:txBody>
          <a:bodyPr/>
          <a:lstStyle/>
          <a:p>
            <a:r>
              <a:rPr lang="en-CA" dirty="0" err="1" smtClean="0"/>
              <a:t>A.Jeremie</a:t>
            </a:r>
            <a:r>
              <a:rPr lang="en-CA" dirty="0" smtClean="0"/>
              <a:t> </a:t>
            </a:r>
          </a:p>
          <a:p>
            <a:endParaRPr lang="en-CA" dirty="0" smtClean="0"/>
          </a:p>
          <a:p>
            <a:r>
              <a:rPr lang="en-CA" sz="1800" dirty="0" smtClean="0"/>
              <a:t>ATF2 GM System team: </a:t>
            </a:r>
          </a:p>
          <a:p>
            <a:r>
              <a:rPr lang="en-CA" sz="1800" dirty="0" err="1" smtClean="0"/>
              <a:t>K.Artoos</a:t>
            </a:r>
            <a:r>
              <a:rPr lang="en-CA" sz="1800" dirty="0" smtClean="0"/>
              <a:t>, </a:t>
            </a:r>
            <a:r>
              <a:rPr lang="en-CA" sz="1800" dirty="0" err="1" smtClean="0"/>
              <a:t>C.Charrondière</a:t>
            </a:r>
            <a:r>
              <a:rPr lang="en-CA" sz="1800" dirty="0" smtClean="0"/>
              <a:t>, </a:t>
            </a:r>
            <a:r>
              <a:rPr lang="en-CA" sz="1800" dirty="0" err="1" smtClean="0"/>
              <a:t>A.Jeremie</a:t>
            </a:r>
            <a:r>
              <a:rPr lang="en-CA" sz="1800" dirty="0" smtClean="0"/>
              <a:t>, </a:t>
            </a:r>
            <a:r>
              <a:rPr lang="en-CA" sz="1800" dirty="0" err="1" smtClean="0"/>
              <a:t>J.Pfingstner</a:t>
            </a:r>
            <a:r>
              <a:rPr lang="en-CA" sz="1800" dirty="0"/>
              <a:t>, </a:t>
            </a:r>
            <a:r>
              <a:rPr lang="en-CA" sz="1800" dirty="0" err="1" smtClean="0"/>
              <a:t>D.Schulte</a:t>
            </a:r>
            <a:r>
              <a:rPr lang="en-CA" sz="1800" dirty="0" smtClean="0"/>
              <a:t>, </a:t>
            </a:r>
            <a:r>
              <a:rPr lang="en-CA" sz="1800" dirty="0" err="1" smtClean="0"/>
              <a:t>R.Tomas</a:t>
            </a:r>
            <a:r>
              <a:rPr lang="en-CA" sz="1800" dirty="0" smtClean="0"/>
              <a:t>-Garcia</a:t>
            </a:r>
          </a:p>
          <a:p>
            <a:r>
              <a:rPr lang="en-CA" sz="1800" dirty="0" err="1" smtClean="0"/>
              <a:t>B.Bolzon</a:t>
            </a:r>
            <a:r>
              <a:rPr lang="en-CA" sz="1800" dirty="0" smtClean="0"/>
              <a:t> (</a:t>
            </a:r>
            <a:r>
              <a:rPr lang="en-CA" sz="1800" smtClean="0"/>
              <a:t>past experience)</a:t>
            </a:r>
            <a:endParaRPr lang="en-CA" sz="1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5760" y="0"/>
            <a:ext cx="99824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5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6C459-56CF-4AC0-A767-12CD1A095AAB}" type="slidenum">
              <a:rPr lang="fr-FR" altLang="en-US">
                <a:solidFill>
                  <a:srgbClr val="000000"/>
                </a:solidFill>
              </a:rPr>
              <a:pPr/>
              <a:t>10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635375" y="5757863"/>
            <a:ext cx="500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smtClean="0">
                <a:solidFill>
                  <a:srgbClr val="000000"/>
                </a:solidFill>
                <a:ea typeface="ＭＳ Ｐゴシック" pitchFamily="34" charset="-128"/>
              </a:rPr>
              <a:t>Sol</a:t>
            </a:r>
          </a:p>
        </p:txBody>
      </p:sp>
      <p:grpSp>
        <p:nvGrpSpPr>
          <p:cNvPr id="125957" name="Group 5"/>
          <p:cNvGrpSpPr>
            <a:grpSpLocks/>
          </p:cNvGrpSpPr>
          <p:nvPr/>
        </p:nvGrpSpPr>
        <p:grpSpPr bwMode="auto">
          <a:xfrm>
            <a:off x="4618038" y="4822825"/>
            <a:ext cx="277812" cy="1198563"/>
            <a:chOff x="3833" y="2795"/>
            <a:chExt cx="272" cy="907"/>
          </a:xfrm>
        </p:grpSpPr>
        <p:grpSp>
          <p:nvGrpSpPr>
            <p:cNvPr id="125958" name="Group 6"/>
            <p:cNvGrpSpPr>
              <a:grpSpLocks/>
            </p:cNvGrpSpPr>
            <p:nvPr/>
          </p:nvGrpSpPr>
          <p:grpSpPr bwMode="auto">
            <a:xfrm>
              <a:off x="3833" y="3067"/>
              <a:ext cx="272" cy="227"/>
              <a:chOff x="3833" y="3067"/>
              <a:chExt cx="272" cy="227"/>
            </a:xfrm>
          </p:grpSpPr>
          <p:sp>
            <p:nvSpPr>
              <p:cNvPr id="125959" name="Line 7"/>
              <p:cNvSpPr>
                <a:spLocks noChangeShapeType="1"/>
              </p:cNvSpPr>
              <p:nvPr/>
            </p:nvSpPr>
            <p:spPr bwMode="auto">
              <a:xfrm>
                <a:off x="3833" y="3067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0" name="Line 8"/>
              <p:cNvSpPr>
                <a:spLocks noChangeShapeType="1"/>
              </p:cNvSpPr>
              <p:nvPr/>
            </p:nvSpPr>
            <p:spPr bwMode="auto">
              <a:xfrm>
                <a:off x="4105" y="3067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1" name="Line 9"/>
              <p:cNvSpPr>
                <a:spLocks noChangeShapeType="1"/>
              </p:cNvSpPr>
              <p:nvPr/>
            </p:nvSpPr>
            <p:spPr bwMode="auto">
              <a:xfrm>
                <a:off x="3833" y="3294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2" name="Line 10"/>
              <p:cNvSpPr>
                <a:spLocks noChangeShapeType="1"/>
              </p:cNvSpPr>
              <p:nvPr/>
            </p:nvSpPr>
            <p:spPr bwMode="auto">
              <a:xfrm>
                <a:off x="3833" y="3158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963" name="Line 11"/>
            <p:cNvSpPr>
              <a:spLocks noChangeShapeType="1"/>
            </p:cNvSpPr>
            <p:nvPr/>
          </p:nvSpPr>
          <p:spPr bwMode="auto">
            <a:xfrm>
              <a:off x="3969" y="2795"/>
              <a:ext cx="0" cy="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64" name="Line 12"/>
            <p:cNvSpPr>
              <a:spLocks noChangeShapeType="1"/>
            </p:cNvSpPr>
            <p:nvPr/>
          </p:nvSpPr>
          <p:spPr bwMode="auto">
            <a:xfrm>
              <a:off x="3969" y="3294"/>
              <a:ext cx="0" cy="4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5965" name="Line 13"/>
          <p:cNvSpPr>
            <a:spLocks noChangeShapeType="1"/>
          </p:cNvSpPr>
          <p:nvPr/>
        </p:nvSpPr>
        <p:spPr bwMode="auto">
          <a:xfrm flipV="1">
            <a:off x="5172075" y="4822825"/>
            <a:ext cx="0" cy="512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5966" name="Line 14"/>
          <p:cNvSpPr>
            <a:spLocks noChangeShapeType="1"/>
          </p:cNvSpPr>
          <p:nvPr/>
        </p:nvSpPr>
        <p:spPr bwMode="auto">
          <a:xfrm>
            <a:off x="1042988" y="6021388"/>
            <a:ext cx="7439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grpSp>
        <p:nvGrpSpPr>
          <p:cNvPr id="125967" name="Group 15"/>
          <p:cNvGrpSpPr>
            <a:grpSpLocks/>
          </p:cNvGrpSpPr>
          <p:nvPr/>
        </p:nvGrpSpPr>
        <p:grpSpPr bwMode="auto">
          <a:xfrm>
            <a:off x="1839913" y="5564188"/>
            <a:ext cx="231775" cy="457200"/>
            <a:chOff x="612" y="2795"/>
            <a:chExt cx="227" cy="726"/>
          </a:xfrm>
        </p:grpSpPr>
        <p:sp>
          <p:nvSpPr>
            <p:cNvPr id="125968" name="Line 16"/>
            <p:cNvSpPr>
              <a:spLocks noChangeShapeType="1"/>
            </p:cNvSpPr>
            <p:nvPr/>
          </p:nvSpPr>
          <p:spPr bwMode="auto">
            <a:xfrm flipV="1">
              <a:off x="612" y="2931"/>
              <a:ext cx="227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69" name="Line 17"/>
            <p:cNvSpPr>
              <a:spLocks noChangeShapeType="1"/>
            </p:cNvSpPr>
            <p:nvPr/>
          </p:nvSpPr>
          <p:spPr bwMode="auto">
            <a:xfrm flipV="1">
              <a:off x="612" y="3113"/>
              <a:ext cx="227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0" name="Line 18"/>
            <p:cNvSpPr>
              <a:spLocks noChangeShapeType="1"/>
            </p:cNvSpPr>
            <p:nvPr/>
          </p:nvSpPr>
          <p:spPr bwMode="auto">
            <a:xfrm flipH="1" flipV="1">
              <a:off x="612" y="3022"/>
              <a:ext cx="227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1" name="Line 19"/>
            <p:cNvSpPr>
              <a:spLocks noChangeShapeType="1"/>
            </p:cNvSpPr>
            <p:nvPr/>
          </p:nvSpPr>
          <p:spPr bwMode="auto">
            <a:xfrm flipH="1" flipV="1">
              <a:off x="612" y="3203"/>
              <a:ext cx="227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2" name="Line 20"/>
            <p:cNvSpPr>
              <a:spLocks noChangeShapeType="1"/>
            </p:cNvSpPr>
            <p:nvPr/>
          </p:nvSpPr>
          <p:spPr bwMode="auto">
            <a:xfrm flipV="1">
              <a:off x="612" y="3294"/>
              <a:ext cx="227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3" name="Line 21"/>
            <p:cNvSpPr>
              <a:spLocks noChangeShapeType="1"/>
            </p:cNvSpPr>
            <p:nvPr/>
          </p:nvSpPr>
          <p:spPr bwMode="auto">
            <a:xfrm flipH="1" flipV="1">
              <a:off x="612" y="3385"/>
              <a:ext cx="136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4" name="Line 22"/>
            <p:cNvSpPr>
              <a:spLocks noChangeShapeType="1"/>
            </p:cNvSpPr>
            <p:nvPr/>
          </p:nvSpPr>
          <p:spPr bwMode="auto">
            <a:xfrm flipH="1" flipV="1">
              <a:off x="703" y="2876"/>
              <a:ext cx="136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5" name="Line 23"/>
            <p:cNvSpPr>
              <a:spLocks noChangeShapeType="1"/>
            </p:cNvSpPr>
            <p:nvPr/>
          </p:nvSpPr>
          <p:spPr bwMode="auto">
            <a:xfrm>
              <a:off x="748" y="3430"/>
              <a:ext cx="0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6" name="Line 24"/>
            <p:cNvSpPr>
              <a:spLocks noChangeShapeType="1"/>
            </p:cNvSpPr>
            <p:nvPr/>
          </p:nvSpPr>
          <p:spPr bwMode="auto">
            <a:xfrm>
              <a:off x="703" y="2795"/>
              <a:ext cx="0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5977" name="Group 25"/>
          <p:cNvGrpSpPr>
            <a:grpSpLocks/>
          </p:cNvGrpSpPr>
          <p:nvPr/>
        </p:nvGrpSpPr>
        <p:grpSpPr bwMode="auto">
          <a:xfrm>
            <a:off x="2105025" y="5564188"/>
            <a:ext cx="277813" cy="457200"/>
            <a:chOff x="1973" y="3339"/>
            <a:chExt cx="272" cy="363"/>
          </a:xfrm>
        </p:grpSpPr>
        <p:sp>
          <p:nvSpPr>
            <p:cNvPr id="125978" name="Line 26"/>
            <p:cNvSpPr>
              <a:spLocks noChangeShapeType="1"/>
            </p:cNvSpPr>
            <p:nvPr/>
          </p:nvSpPr>
          <p:spPr bwMode="auto">
            <a:xfrm>
              <a:off x="1973" y="3385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79" name="Line 27"/>
            <p:cNvSpPr>
              <a:spLocks noChangeShapeType="1"/>
            </p:cNvSpPr>
            <p:nvPr/>
          </p:nvSpPr>
          <p:spPr bwMode="auto">
            <a:xfrm>
              <a:off x="2245" y="3385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80" name="Line 28"/>
            <p:cNvSpPr>
              <a:spLocks noChangeShapeType="1"/>
            </p:cNvSpPr>
            <p:nvPr/>
          </p:nvSpPr>
          <p:spPr bwMode="auto">
            <a:xfrm>
              <a:off x="1973" y="3612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81" name="Line 29"/>
            <p:cNvSpPr>
              <a:spLocks noChangeShapeType="1"/>
            </p:cNvSpPr>
            <p:nvPr/>
          </p:nvSpPr>
          <p:spPr bwMode="auto">
            <a:xfrm>
              <a:off x="1973" y="3476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82" name="Line 30"/>
            <p:cNvSpPr>
              <a:spLocks noChangeShapeType="1"/>
            </p:cNvSpPr>
            <p:nvPr/>
          </p:nvSpPr>
          <p:spPr bwMode="auto">
            <a:xfrm>
              <a:off x="2109" y="3612"/>
              <a:ext cx="0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83" name="Line 31"/>
            <p:cNvSpPr>
              <a:spLocks noChangeShapeType="1"/>
            </p:cNvSpPr>
            <p:nvPr/>
          </p:nvSpPr>
          <p:spPr bwMode="auto">
            <a:xfrm flipV="1">
              <a:off x="2109" y="3339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5984" name="Text Box 32"/>
          <p:cNvSpPr txBox="1">
            <a:spLocks noChangeArrowheads="1"/>
          </p:cNvSpPr>
          <p:nvPr/>
        </p:nvSpPr>
        <p:spPr bwMode="auto">
          <a:xfrm>
            <a:off x="1431925" y="2997200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smtClean="0">
                <a:solidFill>
                  <a:srgbClr val="000000"/>
                </a:solidFill>
                <a:ea typeface="ＭＳ Ｐゴシック" pitchFamily="34" charset="-128"/>
              </a:rPr>
              <a:t>Shintake monitor</a:t>
            </a:r>
          </a:p>
        </p:txBody>
      </p:sp>
      <p:sp>
        <p:nvSpPr>
          <p:cNvPr id="125985" name="Text Box 33"/>
          <p:cNvSpPr txBox="1">
            <a:spLocks noChangeArrowheads="1"/>
          </p:cNvSpPr>
          <p:nvPr/>
        </p:nvSpPr>
        <p:spPr bwMode="auto">
          <a:xfrm>
            <a:off x="2916238" y="3716338"/>
            <a:ext cx="3314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smtClean="0">
                <a:solidFill>
                  <a:srgbClr val="000000"/>
                </a:solidFill>
                <a:ea typeface="ＭＳ Ｐゴシック" pitchFamily="34" charset="-128"/>
              </a:rPr>
              <a:t>Derniers aimants de focalisation</a:t>
            </a:r>
          </a:p>
        </p:txBody>
      </p:sp>
      <p:sp>
        <p:nvSpPr>
          <p:cNvPr id="125986" name="Text Box 34"/>
          <p:cNvSpPr txBox="1">
            <a:spLocks noChangeArrowheads="1"/>
          </p:cNvSpPr>
          <p:nvPr/>
        </p:nvSpPr>
        <p:spPr bwMode="auto">
          <a:xfrm>
            <a:off x="5891213" y="4173538"/>
            <a:ext cx="1128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smtClean="0">
                <a:solidFill>
                  <a:srgbClr val="0000FF"/>
                </a:solidFill>
                <a:ea typeface="ＭＳ Ｐゴシック" pitchFamily="34" charset="-128"/>
              </a:rPr>
              <a:t>Faisceau</a:t>
            </a:r>
          </a:p>
        </p:txBody>
      </p:sp>
      <p:grpSp>
        <p:nvGrpSpPr>
          <p:cNvPr id="125987" name="Group 35"/>
          <p:cNvGrpSpPr>
            <a:grpSpLocks/>
          </p:cNvGrpSpPr>
          <p:nvPr/>
        </p:nvGrpSpPr>
        <p:grpSpPr bwMode="auto">
          <a:xfrm>
            <a:off x="2570163" y="5564188"/>
            <a:ext cx="192087" cy="457200"/>
            <a:chOff x="1905" y="3339"/>
            <a:chExt cx="131" cy="363"/>
          </a:xfrm>
        </p:grpSpPr>
        <p:grpSp>
          <p:nvGrpSpPr>
            <p:cNvPr id="125988" name="Group 36"/>
            <p:cNvGrpSpPr>
              <a:grpSpLocks noChangeAspect="1"/>
            </p:cNvGrpSpPr>
            <p:nvPr/>
          </p:nvGrpSpPr>
          <p:grpSpPr bwMode="auto">
            <a:xfrm rot="2700000">
              <a:off x="1905" y="3481"/>
              <a:ext cx="131" cy="131"/>
              <a:chOff x="572" y="2738"/>
              <a:chExt cx="227" cy="227"/>
            </a:xfrm>
          </p:grpSpPr>
          <p:sp>
            <p:nvSpPr>
              <p:cNvPr id="125989" name="Oval 37"/>
              <p:cNvSpPr>
                <a:spLocks noChangeAspect="1" noChangeArrowheads="1"/>
              </p:cNvSpPr>
              <p:nvPr/>
            </p:nvSpPr>
            <p:spPr bwMode="auto">
              <a:xfrm>
                <a:off x="573" y="2738"/>
                <a:ext cx="226" cy="2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90" name="Line 38"/>
              <p:cNvSpPr>
                <a:spLocks noChangeAspect="1" noChangeShapeType="1"/>
              </p:cNvSpPr>
              <p:nvPr/>
            </p:nvSpPr>
            <p:spPr bwMode="auto">
              <a:xfrm>
                <a:off x="572" y="2851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91" name="Line 39"/>
              <p:cNvSpPr>
                <a:spLocks noChangeAspect="1" noChangeShapeType="1"/>
              </p:cNvSpPr>
              <p:nvPr/>
            </p:nvSpPr>
            <p:spPr bwMode="auto">
              <a:xfrm rot="-5400000">
                <a:off x="573" y="2852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992" name="Line 40"/>
            <p:cNvSpPr>
              <a:spLocks noChangeShapeType="1"/>
            </p:cNvSpPr>
            <p:nvPr/>
          </p:nvSpPr>
          <p:spPr bwMode="auto">
            <a:xfrm flipV="1">
              <a:off x="1970" y="3339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93" name="Line 41"/>
            <p:cNvSpPr>
              <a:spLocks noChangeShapeType="1"/>
            </p:cNvSpPr>
            <p:nvPr/>
          </p:nvSpPr>
          <p:spPr bwMode="auto">
            <a:xfrm>
              <a:off x="1970" y="3612"/>
              <a:ext cx="0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5994" name="Group 42"/>
          <p:cNvGrpSpPr>
            <a:grpSpLocks noChangeAspect="1"/>
          </p:cNvGrpSpPr>
          <p:nvPr/>
        </p:nvGrpSpPr>
        <p:grpSpPr bwMode="auto">
          <a:xfrm rot="2700000">
            <a:off x="5090319" y="5322094"/>
            <a:ext cx="165100" cy="192088"/>
            <a:chOff x="572" y="2738"/>
            <a:chExt cx="227" cy="227"/>
          </a:xfrm>
        </p:grpSpPr>
        <p:sp>
          <p:nvSpPr>
            <p:cNvPr id="125995" name="Oval 43"/>
            <p:cNvSpPr>
              <a:spLocks noChangeAspect="1" noChangeArrowheads="1"/>
            </p:cNvSpPr>
            <p:nvPr/>
          </p:nvSpPr>
          <p:spPr bwMode="auto">
            <a:xfrm>
              <a:off x="573" y="2738"/>
              <a:ext cx="226" cy="22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96" name="Line 44"/>
            <p:cNvSpPr>
              <a:spLocks noChangeAspect="1" noChangeShapeType="1"/>
            </p:cNvSpPr>
            <p:nvPr/>
          </p:nvSpPr>
          <p:spPr bwMode="auto">
            <a:xfrm>
              <a:off x="572" y="2851"/>
              <a:ext cx="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5997" name="Line 45"/>
            <p:cNvSpPr>
              <a:spLocks noChangeAspect="1" noChangeShapeType="1"/>
            </p:cNvSpPr>
            <p:nvPr/>
          </p:nvSpPr>
          <p:spPr bwMode="auto">
            <a:xfrm rot="-5400000">
              <a:off x="573" y="2852"/>
              <a:ext cx="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5998" name="Line 46"/>
          <p:cNvSpPr>
            <a:spLocks noChangeShapeType="1"/>
          </p:cNvSpPr>
          <p:nvPr/>
        </p:nvSpPr>
        <p:spPr bwMode="auto">
          <a:xfrm>
            <a:off x="5172075" y="5507038"/>
            <a:ext cx="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grpSp>
        <p:nvGrpSpPr>
          <p:cNvPr id="125999" name="Group 47"/>
          <p:cNvGrpSpPr>
            <a:grpSpLocks/>
          </p:cNvGrpSpPr>
          <p:nvPr/>
        </p:nvGrpSpPr>
        <p:grpSpPr bwMode="auto">
          <a:xfrm>
            <a:off x="1905000" y="3336925"/>
            <a:ext cx="798513" cy="2227263"/>
            <a:chOff x="986" y="1570"/>
            <a:chExt cx="545" cy="1769"/>
          </a:xfrm>
        </p:grpSpPr>
        <p:sp>
          <p:nvSpPr>
            <p:cNvPr id="126000" name="Rectangle 48"/>
            <p:cNvSpPr>
              <a:spLocks noChangeArrowheads="1"/>
            </p:cNvSpPr>
            <p:nvPr/>
          </p:nvSpPr>
          <p:spPr bwMode="auto">
            <a:xfrm>
              <a:off x="986" y="1570"/>
              <a:ext cx="545" cy="176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26001" name="Group 49"/>
            <p:cNvGrpSpPr>
              <a:grpSpLocks/>
            </p:cNvGrpSpPr>
            <p:nvPr/>
          </p:nvGrpSpPr>
          <p:grpSpPr bwMode="auto">
            <a:xfrm>
              <a:off x="1099" y="2115"/>
              <a:ext cx="318" cy="680"/>
              <a:chOff x="952" y="1979"/>
              <a:chExt cx="318" cy="680"/>
            </a:xfrm>
          </p:grpSpPr>
          <p:sp>
            <p:nvSpPr>
              <p:cNvPr id="126002" name="Line 50"/>
              <p:cNvSpPr>
                <a:spLocks noChangeShapeType="1"/>
              </p:cNvSpPr>
              <p:nvPr/>
            </p:nvSpPr>
            <p:spPr bwMode="auto">
              <a:xfrm>
                <a:off x="952" y="1979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03" name="Line 51"/>
              <p:cNvSpPr>
                <a:spLocks noChangeShapeType="1"/>
              </p:cNvSpPr>
              <p:nvPr/>
            </p:nvSpPr>
            <p:spPr bwMode="auto">
              <a:xfrm>
                <a:off x="952" y="2115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04" name="Line 52"/>
              <p:cNvSpPr>
                <a:spLocks noChangeShapeType="1"/>
              </p:cNvSpPr>
              <p:nvPr/>
            </p:nvSpPr>
            <p:spPr bwMode="auto">
              <a:xfrm>
                <a:off x="952" y="2251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05" name="Line 53"/>
              <p:cNvSpPr>
                <a:spLocks noChangeShapeType="1"/>
              </p:cNvSpPr>
              <p:nvPr/>
            </p:nvSpPr>
            <p:spPr bwMode="auto">
              <a:xfrm>
                <a:off x="952" y="2387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06" name="Line 54"/>
              <p:cNvSpPr>
                <a:spLocks noChangeShapeType="1"/>
              </p:cNvSpPr>
              <p:nvPr/>
            </p:nvSpPr>
            <p:spPr bwMode="auto">
              <a:xfrm>
                <a:off x="952" y="2523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07" name="Line 55"/>
              <p:cNvSpPr>
                <a:spLocks noChangeShapeType="1"/>
              </p:cNvSpPr>
              <p:nvPr/>
            </p:nvSpPr>
            <p:spPr bwMode="auto">
              <a:xfrm>
                <a:off x="952" y="2659"/>
                <a:ext cx="318" cy="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6008" name="Text Box 56"/>
          <p:cNvSpPr txBox="1">
            <a:spLocks noChangeArrowheads="1"/>
          </p:cNvSpPr>
          <p:nvPr/>
        </p:nvSpPr>
        <p:spPr bwMode="auto">
          <a:xfrm>
            <a:off x="611188" y="3565525"/>
            <a:ext cx="1271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smtClean="0">
                <a:solidFill>
                  <a:srgbClr val="66FF33"/>
                </a:solidFill>
                <a:ea typeface="ＭＳ Ｐゴシック" pitchFamily="34" charset="-128"/>
              </a:rPr>
              <a:t>Interference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smtClean="0">
                <a:solidFill>
                  <a:srgbClr val="66FF33"/>
                </a:solidFill>
                <a:ea typeface="ＭＳ Ｐゴシック" pitchFamily="34" charset="-128"/>
              </a:rPr>
              <a:t>fringes</a:t>
            </a:r>
          </a:p>
        </p:txBody>
      </p:sp>
      <p:grpSp>
        <p:nvGrpSpPr>
          <p:cNvPr id="126009" name="Group 57"/>
          <p:cNvGrpSpPr>
            <a:grpSpLocks/>
          </p:cNvGrpSpPr>
          <p:nvPr/>
        </p:nvGrpSpPr>
        <p:grpSpPr bwMode="auto">
          <a:xfrm>
            <a:off x="7207250" y="4822825"/>
            <a:ext cx="277813" cy="1198563"/>
            <a:chOff x="3833" y="2795"/>
            <a:chExt cx="272" cy="907"/>
          </a:xfrm>
        </p:grpSpPr>
        <p:grpSp>
          <p:nvGrpSpPr>
            <p:cNvPr id="126010" name="Group 58"/>
            <p:cNvGrpSpPr>
              <a:grpSpLocks/>
            </p:cNvGrpSpPr>
            <p:nvPr/>
          </p:nvGrpSpPr>
          <p:grpSpPr bwMode="auto">
            <a:xfrm>
              <a:off x="3833" y="3067"/>
              <a:ext cx="272" cy="227"/>
              <a:chOff x="3833" y="3067"/>
              <a:chExt cx="272" cy="227"/>
            </a:xfrm>
          </p:grpSpPr>
          <p:sp>
            <p:nvSpPr>
              <p:cNvPr id="126011" name="Line 59"/>
              <p:cNvSpPr>
                <a:spLocks noChangeShapeType="1"/>
              </p:cNvSpPr>
              <p:nvPr/>
            </p:nvSpPr>
            <p:spPr bwMode="auto">
              <a:xfrm>
                <a:off x="3833" y="3067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12" name="Line 60"/>
              <p:cNvSpPr>
                <a:spLocks noChangeShapeType="1"/>
              </p:cNvSpPr>
              <p:nvPr/>
            </p:nvSpPr>
            <p:spPr bwMode="auto">
              <a:xfrm>
                <a:off x="4105" y="3067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13" name="Line 61"/>
              <p:cNvSpPr>
                <a:spLocks noChangeShapeType="1"/>
              </p:cNvSpPr>
              <p:nvPr/>
            </p:nvSpPr>
            <p:spPr bwMode="auto">
              <a:xfrm>
                <a:off x="3833" y="3294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14" name="Line 62"/>
              <p:cNvSpPr>
                <a:spLocks noChangeShapeType="1"/>
              </p:cNvSpPr>
              <p:nvPr/>
            </p:nvSpPr>
            <p:spPr bwMode="auto">
              <a:xfrm>
                <a:off x="3833" y="3158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015" name="Line 63"/>
            <p:cNvSpPr>
              <a:spLocks noChangeShapeType="1"/>
            </p:cNvSpPr>
            <p:nvPr/>
          </p:nvSpPr>
          <p:spPr bwMode="auto">
            <a:xfrm>
              <a:off x="3969" y="2795"/>
              <a:ext cx="0" cy="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16" name="Line 64"/>
            <p:cNvSpPr>
              <a:spLocks noChangeShapeType="1"/>
            </p:cNvSpPr>
            <p:nvPr/>
          </p:nvSpPr>
          <p:spPr bwMode="auto">
            <a:xfrm>
              <a:off x="3969" y="3294"/>
              <a:ext cx="0" cy="4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6017" name="Line 65"/>
          <p:cNvSpPr>
            <a:spLocks noChangeShapeType="1"/>
          </p:cNvSpPr>
          <p:nvPr/>
        </p:nvSpPr>
        <p:spPr bwMode="auto">
          <a:xfrm flipV="1">
            <a:off x="7762875" y="4822825"/>
            <a:ext cx="0" cy="512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18" name="Text Box 66"/>
          <p:cNvSpPr txBox="1">
            <a:spLocks noChangeArrowheads="1"/>
          </p:cNvSpPr>
          <p:nvPr/>
        </p:nvSpPr>
        <p:spPr bwMode="auto">
          <a:xfrm>
            <a:off x="6302375" y="3716338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smtClean="0">
                <a:solidFill>
                  <a:srgbClr val="000000"/>
                </a:solidFill>
                <a:ea typeface="ＭＳ Ｐゴシック" pitchFamily="34" charset="-128"/>
              </a:rPr>
              <a:t>Aimants situés en amont</a:t>
            </a:r>
          </a:p>
        </p:txBody>
      </p:sp>
      <p:grpSp>
        <p:nvGrpSpPr>
          <p:cNvPr id="126019" name="Group 67"/>
          <p:cNvGrpSpPr>
            <a:grpSpLocks noChangeAspect="1"/>
          </p:cNvGrpSpPr>
          <p:nvPr/>
        </p:nvGrpSpPr>
        <p:grpSpPr bwMode="auto">
          <a:xfrm rot="2700000">
            <a:off x="7681119" y="5322094"/>
            <a:ext cx="165100" cy="192088"/>
            <a:chOff x="572" y="2738"/>
            <a:chExt cx="227" cy="227"/>
          </a:xfrm>
        </p:grpSpPr>
        <p:sp>
          <p:nvSpPr>
            <p:cNvPr id="126020" name="Oval 68"/>
            <p:cNvSpPr>
              <a:spLocks noChangeAspect="1" noChangeArrowheads="1"/>
            </p:cNvSpPr>
            <p:nvPr/>
          </p:nvSpPr>
          <p:spPr bwMode="auto">
            <a:xfrm>
              <a:off x="573" y="2738"/>
              <a:ext cx="226" cy="22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1" name="Line 69"/>
            <p:cNvSpPr>
              <a:spLocks noChangeAspect="1" noChangeShapeType="1"/>
            </p:cNvSpPr>
            <p:nvPr/>
          </p:nvSpPr>
          <p:spPr bwMode="auto">
            <a:xfrm>
              <a:off x="572" y="2851"/>
              <a:ext cx="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2" name="Line 70"/>
            <p:cNvSpPr>
              <a:spLocks noChangeAspect="1" noChangeShapeType="1"/>
            </p:cNvSpPr>
            <p:nvPr/>
          </p:nvSpPr>
          <p:spPr bwMode="auto">
            <a:xfrm rot="-5400000">
              <a:off x="573" y="2852"/>
              <a:ext cx="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6023" name="Line 71"/>
          <p:cNvSpPr>
            <a:spLocks noChangeShapeType="1"/>
          </p:cNvSpPr>
          <p:nvPr/>
        </p:nvSpPr>
        <p:spPr bwMode="auto">
          <a:xfrm>
            <a:off x="7762875" y="5507038"/>
            <a:ext cx="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grpSp>
        <p:nvGrpSpPr>
          <p:cNvPr id="126024" name="Group 72"/>
          <p:cNvGrpSpPr>
            <a:grpSpLocks/>
          </p:cNvGrpSpPr>
          <p:nvPr/>
        </p:nvGrpSpPr>
        <p:grpSpPr bwMode="auto">
          <a:xfrm>
            <a:off x="4230688" y="4822825"/>
            <a:ext cx="233362" cy="1198563"/>
            <a:chOff x="2517" y="2750"/>
            <a:chExt cx="159" cy="952"/>
          </a:xfrm>
        </p:grpSpPr>
        <p:sp>
          <p:nvSpPr>
            <p:cNvPr id="126025" name="Line 73"/>
            <p:cNvSpPr>
              <a:spLocks noChangeShapeType="1"/>
            </p:cNvSpPr>
            <p:nvPr/>
          </p:nvSpPr>
          <p:spPr bwMode="auto">
            <a:xfrm flipV="1">
              <a:off x="2517" y="3090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6" name="Line 74"/>
            <p:cNvSpPr>
              <a:spLocks noChangeShapeType="1"/>
            </p:cNvSpPr>
            <p:nvPr/>
          </p:nvSpPr>
          <p:spPr bwMode="auto">
            <a:xfrm flipV="1">
              <a:off x="2517" y="3181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7" name="Line 75"/>
            <p:cNvSpPr>
              <a:spLocks noChangeShapeType="1"/>
            </p:cNvSpPr>
            <p:nvPr/>
          </p:nvSpPr>
          <p:spPr bwMode="auto">
            <a:xfrm flipH="1" flipV="1">
              <a:off x="2517" y="3136"/>
              <a:ext cx="159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8" name="Line 76"/>
            <p:cNvSpPr>
              <a:spLocks noChangeShapeType="1"/>
            </p:cNvSpPr>
            <p:nvPr/>
          </p:nvSpPr>
          <p:spPr bwMode="auto">
            <a:xfrm flipH="1" flipV="1">
              <a:off x="2517" y="3226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29" name="Line 77"/>
            <p:cNvSpPr>
              <a:spLocks noChangeShapeType="1"/>
            </p:cNvSpPr>
            <p:nvPr/>
          </p:nvSpPr>
          <p:spPr bwMode="auto">
            <a:xfrm flipV="1">
              <a:off x="2517" y="3272"/>
              <a:ext cx="159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0" name="Line 78"/>
            <p:cNvSpPr>
              <a:spLocks noChangeShapeType="1"/>
            </p:cNvSpPr>
            <p:nvPr/>
          </p:nvSpPr>
          <p:spPr bwMode="auto">
            <a:xfrm flipH="1" flipV="1">
              <a:off x="2517" y="3317"/>
              <a:ext cx="95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1" name="Line 79"/>
            <p:cNvSpPr>
              <a:spLocks noChangeShapeType="1"/>
            </p:cNvSpPr>
            <p:nvPr/>
          </p:nvSpPr>
          <p:spPr bwMode="auto">
            <a:xfrm flipH="1" flipV="1">
              <a:off x="2581" y="3063"/>
              <a:ext cx="95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2" name="Line 80"/>
            <p:cNvSpPr>
              <a:spLocks noChangeShapeType="1"/>
            </p:cNvSpPr>
            <p:nvPr/>
          </p:nvSpPr>
          <p:spPr bwMode="auto">
            <a:xfrm>
              <a:off x="2612" y="3340"/>
              <a:ext cx="0" cy="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3" name="Line 81"/>
            <p:cNvSpPr>
              <a:spLocks noChangeShapeType="1"/>
            </p:cNvSpPr>
            <p:nvPr/>
          </p:nvSpPr>
          <p:spPr bwMode="auto">
            <a:xfrm>
              <a:off x="2581" y="2750"/>
              <a:ext cx="0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6034" name="Rectangle 82"/>
          <p:cNvSpPr>
            <a:spLocks noChangeArrowheads="1"/>
          </p:cNvSpPr>
          <p:nvPr/>
        </p:nvSpPr>
        <p:spPr bwMode="auto">
          <a:xfrm>
            <a:off x="4243388" y="4051300"/>
            <a:ext cx="1063625" cy="8001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grpSp>
        <p:nvGrpSpPr>
          <p:cNvPr id="126035" name="Group 83"/>
          <p:cNvGrpSpPr>
            <a:grpSpLocks/>
          </p:cNvGrpSpPr>
          <p:nvPr/>
        </p:nvGrpSpPr>
        <p:grpSpPr bwMode="auto">
          <a:xfrm>
            <a:off x="6888163" y="4822825"/>
            <a:ext cx="233362" cy="1198563"/>
            <a:chOff x="2517" y="2750"/>
            <a:chExt cx="159" cy="952"/>
          </a:xfrm>
        </p:grpSpPr>
        <p:sp>
          <p:nvSpPr>
            <p:cNvPr id="126036" name="Line 84"/>
            <p:cNvSpPr>
              <a:spLocks noChangeShapeType="1"/>
            </p:cNvSpPr>
            <p:nvPr/>
          </p:nvSpPr>
          <p:spPr bwMode="auto">
            <a:xfrm flipV="1">
              <a:off x="2517" y="3090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7" name="Line 85"/>
            <p:cNvSpPr>
              <a:spLocks noChangeShapeType="1"/>
            </p:cNvSpPr>
            <p:nvPr/>
          </p:nvSpPr>
          <p:spPr bwMode="auto">
            <a:xfrm flipV="1">
              <a:off x="2517" y="3181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8" name="Line 86"/>
            <p:cNvSpPr>
              <a:spLocks noChangeShapeType="1"/>
            </p:cNvSpPr>
            <p:nvPr/>
          </p:nvSpPr>
          <p:spPr bwMode="auto">
            <a:xfrm flipH="1" flipV="1">
              <a:off x="2517" y="3136"/>
              <a:ext cx="159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39" name="Line 87"/>
            <p:cNvSpPr>
              <a:spLocks noChangeShapeType="1"/>
            </p:cNvSpPr>
            <p:nvPr/>
          </p:nvSpPr>
          <p:spPr bwMode="auto">
            <a:xfrm flipH="1" flipV="1">
              <a:off x="2517" y="3226"/>
              <a:ext cx="159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40" name="Line 88"/>
            <p:cNvSpPr>
              <a:spLocks noChangeShapeType="1"/>
            </p:cNvSpPr>
            <p:nvPr/>
          </p:nvSpPr>
          <p:spPr bwMode="auto">
            <a:xfrm flipV="1">
              <a:off x="2517" y="3272"/>
              <a:ext cx="159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41" name="Line 89"/>
            <p:cNvSpPr>
              <a:spLocks noChangeShapeType="1"/>
            </p:cNvSpPr>
            <p:nvPr/>
          </p:nvSpPr>
          <p:spPr bwMode="auto">
            <a:xfrm flipH="1" flipV="1">
              <a:off x="2517" y="3317"/>
              <a:ext cx="95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42" name="Line 90"/>
            <p:cNvSpPr>
              <a:spLocks noChangeShapeType="1"/>
            </p:cNvSpPr>
            <p:nvPr/>
          </p:nvSpPr>
          <p:spPr bwMode="auto">
            <a:xfrm flipH="1" flipV="1">
              <a:off x="2581" y="3063"/>
              <a:ext cx="95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43" name="Line 91"/>
            <p:cNvSpPr>
              <a:spLocks noChangeShapeType="1"/>
            </p:cNvSpPr>
            <p:nvPr/>
          </p:nvSpPr>
          <p:spPr bwMode="auto">
            <a:xfrm>
              <a:off x="2612" y="3340"/>
              <a:ext cx="0" cy="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6044" name="Line 92"/>
            <p:cNvSpPr>
              <a:spLocks noChangeShapeType="1"/>
            </p:cNvSpPr>
            <p:nvPr/>
          </p:nvSpPr>
          <p:spPr bwMode="auto">
            <a:xfrm>
              <a:off x="2581" y="2750"/>
              <a:ext cx="0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6045" name="Rectangle 93"/>
          <p:cNvSpPr>
            <a:spLocks noChangeArrowheads="1"/>
          </p:cNvSpPr>
          <p:nvPr/>
        </p:nvSpPr>
        <p:spPr bwMode="auto">
          <a:xfrm>
            <a:off x="6834188" y="4051300"/>
            <a:ext cx="1063625" cy="8001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46" name="Line 94"/>
          <p:cNvSpPr>
            <a:spLocks noChangeShapeType="1"/>
          </p:cNvSpPr>
          <p:nvPr/>
        </p:nvSpPr>
        <p:spPr bwMode="auto">
          <a:xfrm flipH="1">
            <a:off x="1506538" y="4451350"/>
            <a:ext cx="67754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47" name="Line 95"/>
          <p:cNvSpPr>
            <a:spLocks noChangeShapeType="1"/>
          </p:cNvSpPr>
          <p:nvPr/>
        </p:nvSpPr>
        <p:spPr bwMode="auto">
          <a:xfrm flipH="1">
            <a:off x="4762500" y="4194175"/>
            <a:ext cx="35194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48" name="Line 96"/>
          <p:cNvSpPr>
            <a:spLocks noChangeShapeType="1"/>
          </p:cNvSpPr>
          <p:nvPr/>
        </p:nvSpPr>
        <p:spPr bwMode="auto">
          <a:xfrm flipH="1">
            <a:off x="1441450" y="4194175"/>
            <a:ext cx="3321050" cy="342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49" name="Line 97"/>
          <p:cNvSpPr>
            <a:spLocks noChangeShapeType="1"/>
          </p:cNvSpPr>
          <p:nvPr/>
        </p:nvSpPr>
        <p:spPr bwMode="auto">
          <a:xfrm flipH="1" flipV="1">
            <a:off x="4762500" y="4708525"/>
            <a:ext cx="35194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0" name="Line 98"/>
          <p:cNvSpPr>
            <a:spLocks noChangeShapeType="1"/>
          </p:cNvSpPr>
          <p:nvPr/>
        </p:nvSpPr>
        <p:spPr bwMode="auto">
          <a:xfrm flipH="1" flipV="1">
            <a:off x="1441450" y="4365625"/>
            <a:ext cx="3321050" cy="342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1" name="AutoShape 99"/>
          <p:cNvSpPr>
            <a:spLocks noChangeArrowheads="1"/>
          </p:cNvSpPr>
          <p:nvPr/>
        </p:nvSpPr>
        <p:spPr bwMode="auto">
          <a:xfrm>
            <a:off x="5359400" y="4137025"/>
            <a:ext cx="447675" cy="627063"/>
          </a:xfrm>
          <a:prstGeom prst="upDownArrow">
            <a:avLst>
              <a:gd name="adj1" fmla="val 37907"/>
              <a:gd name="adj2" fmla="val 3649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2" name="Text Box 100"/>
          <p:cNvSpPr txBox="1">
            <a:spLocks noChangeArrowheads="1"/>
          </p:cNvSpPr>
          <p:nvPr/>
        </p:nvSpPr>
        <p:spPr bwMode="auto">
          <a:xfrm>
            <a:off x="4175125" y="2997200"/>
            <a:ext cx="3852863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smtClean="0">
                <a:solidFill>
                  <a:srgbClr val="FF00FF"/>
                </a:solidFill>
                <a:ea typeface="ＭＳ Ｐゴシック" pitchFamily="34" charset="-128"/>
              </a:rPr>
              <a:t>Mouvement relatif entre l’interféromètre et les derniers aimants focalisants</a:t>
            </a:r>
          </a:p>
        </p:txBody>
      </p:sp>
      <p:sp>
        <p:nvSpPr>
          <p:cNvPr id="126053" name="Line 101"/>
          <p:cNvSpPr>
            <a:spLocks noChangeShapeType="1"/>
          </p:cNvSpPr>
          <p:nvPr/>
        </p:nvSpPr>
        <p:spPr bwMode="auto">
          <a:xfrm flipH="1">
            <a:off x="4364038" y="3429000"/>
            <a:ext cx="63500" cy="6524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4" name="Line 102"/>
          <p:cNvSpPr>
            <a:spLocks noChangeShapeType="1"/>
          </p:cNvSpPr>
          <p:nvPr/>
        </p:nvSpPr>
        <p:spPr bwMode="auto">
          <a:xfrm flipH="1">
            <a:off x="2770188" y="3429000"/>
            <a:ext cx="1657350" cy="13652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5" name="Line 103"/>
          <p:cNvSpPr>
            <a:spLocks noChangeShapeType="1"/>
          </p:cNvSpPr>
          <p:nvPr/>
        </p:nvSpPr>
        <p:spPr bwMode="auto">
          <a:xfrm>
            <a:off x="2268538" y="6237288"/>
            <a:ext cx="24479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56" name="Text Box 104"/>
          <p:cNvSpPr txBox="1">
            <a:spLocks noChangeArrowheads="1"/>
          </p:cNvSpPr>
          <p:nvPr/>
        </p:nvSpPr>
        <p:spPr bwMode="auto">
          <a:xfrm>
            <a:off x="3203575" y="5949950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b="1" smtClean="0">
                <a:solidFill>
                  <a:srgbClr val="FF3300"/>
                </a:solidFill>
                <a:latin typeface="Times New Roman" pitchFamily="18" charset="0"/>
              </a:rPr>
              <a:t>4m</a:t>
            </a:r>
          </a:p>
        </p:txBody>
      </p:sp>
      <p:sp>
        <p:nvSpPr>
          <p:cNvPr id="126057" name="Text Box 105"/>
          <p:cNvSpPr txBox="1">
            <a:spLocks noChangeArrowheads="1"/>
          </p:cNvSpPr>
          <p:nvPr/>
        </p:nvSpPr>
        <p:spPr bwMode="auto">
          <a:xfrm>
            <a:off x="1042988" y="6183313"/>
            <a:ext cx="4752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b="1" smtClean="0">
                <a:solidFill>
                  <a:srgbClr val="FF3300"/>
                </a:solidFill>
                <a:latin typeface="Times New Roman" pitchFamily="18" charset="0"/>
              </a:rPr>
              <a:t>Bonne cohérence du mouvement du sol: mesurée sur site</a:t>
            </a:r>
          </a:p>
        </p:txBody>
      </p:sp>
      <p:sp>
        <p:nvSpPr>
          <p:cNvPr id="126058" name="Text Box 106"/>
          <p:cNvSpPr txBox="1">
            <a:spLocks noChangeArrowheads="1"/>
          </p:cNvSpPr>
          <p:nvPr/>
        </p:nvSpPr>
        <p:spPr bwMode="auto">
          <a:xfrm>
            <a:off x="107950" y="863600"/>
            <a:ext cx="90360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FR" altLang="en-US" sz="2400" b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 Premier objectif:</a:t>
            </a:r>
            <a:r>
              <a:rPr lang="fr-FR" altLang="en-US" sz="240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obtenir un faisceau de 37nm dans l’axe vertical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FR" altLang="en-US" sz="220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fr-FR" altLang="en-US" sz="2200" b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Shintake monitor:</a:t>
            </a:r>
            <a:r>
              <a:rPr lang="fr-FR" altLang="en-US" sz="220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mesure de la taille du faisceau (interféromètre)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FR" altLang="en-US" sz="220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  </a:t>
            </a:r>
            <a:r>
              <a:rPr lang="fr-FR" altLang="en-US" sz="2200" b="1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Mouvement relatif entre Shintake monitor et derniers aimants:</a:t>
            </a:r>
            <a:r>
              <a:rPr lang="fr-FR" altLang="en-US" sz="2200" smtClean="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       </a:t>
            </a:r>
            <a:r>
              <a:rPr lang="fr-FR" altLang="en-US" sz="2200" b="1" smtClean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6nm dans l’axe vertical au-dessus de 0,1Hz (gamme de fréquence plus basse et tolérances moins sévères que CLIC)</a:t>
            </a:r>
            <a:endParaRPr lang="fr-FR" altLang="en-US" sz="2200" b="1" smtClean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26060" name="Line 108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6061" name="Text Box 109"/>
          <p:cNvSpPr txBox="1">
            <a:spLocks noChangeArrowheads="1"/>
          </p:cNvSpPr>
          <p:nvPr/>
        </p:nvSpPr>
        <p:spPr bwMode="auto">
          <a:xfrm>
            <a:off x="5867400" y="6237288"/>
            <a:ext cx="3181350" cy="376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b="1" smtClean="0">
                <a:solidFill>
                  <a:srgbClr val="000000"/>
                </a:solidFill>
                <a:sym typeface="Wingdings" pitchFamily="2" charset="2"/>
              </a:rPr>
              <a:t></a:t>
            </a:r>
            <a:r>
              <a:rPr lang="fr-FR" altLang="en-US" b="1" smtClean="0">
                <a:solidFill>
                  <a:srgbClr val="000000"/>
                </a:solidFill>
              </a:rPr>
              <a:t>Supports rigides séparés</a:t>
            </a:r>
          </a:p>
        </p:txBody>
      </p:sp>
      <p:sp>
        <p:nvSpPr>
          <p:cNvPr id="126062" name="Text Box 110"/>
          <p:cNvSpPr txBox="1">
            <a:spLocks noChangeArrowheads="1"/>
          </p:cNvSpPr>
          <p:nvPr/>
        </p:nvSpPr>
        <p:spPr bwMode="auto">
          <a:xfrm>
            <a:off x="0" y="444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fr-FR" altLang="en-US" sz="2800" b="1" smtClean="0">
                <a:solidFill>
                  <a:srgbClr val="000000"/>
                </a:solidFill>
                <a:latin typeface="Times New Roman" pitchFamily="18" charset="0"/>
              </a:rPr>
              <a:t>Application au projet ATF2 (Accelerator Test Facility 2)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6705282" y="651492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Soutenance </a:t>
            </a:r>
            <a:r>
              <a:rPr lang="fr-FR" dirty="0" err="1" smtClean="0"/>
              <a:t>B.Bolzon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30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5CFCA-965E-4CCF-8D95-8CF5A6F417A6}" type="slidenum">
              <a:rPr lang="fr-FR"/>
              <a:pPr>
                <a:defRPr/>
              </a:pPr>
              <a:t>11</a:t>
            </a:fld>
            <a:endParaRPr lang="fr-FR"/>
          </a:p>
        </p:txBody>
      </p:sp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Ajouter ici la figure de tauchi sur les tolérances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3132138" y="3933825"/>
            <a:ext cx="5040312" cy="863328"/>
          </a:xfrm>
          <a:prstGeom prst="wedgeRoundRectCallout">
            <a:avLst>
              <a:gd name="adj1" fmla="val 65509"/>
              <a:gd name="adj2" fmla="val -195767"/>
              <a:gd name="adj3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</a:rPr>
              <a:t>For QD0 at ATF2: </a:t>
            </a:r>
            <a:r>
              <a:rPr lang="en-CA" sz="2400" dirty="0" smtClean="0">
                <a:solidFill>
                  <a:schemeClr val="bg1"/>
                </a:solidFill>
              </a:rPr>
              <a:t>7 nm tolerance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For QF1 at ATF2: 20 nm tolerance</a:t>
            </a:r>
          </a:p>
          <a:p>
            <a:endParaRPr lang="en-CA" sz="2400" dirty="0">
              <a:solidFill>
                <a:schemeClr val="bg1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7956376" y="2420888"/>
            <a:ext cx="720080" cy="86409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" descr="P10308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610" y="4329997"/>
            <a:ext cx="2651787" cy="19888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74638"/>
            <a:ext cx="7571184" cy="1143000"/>
          </a:xfrm>
        </p:spPr>
        <p:txBody>
          <a:bodyPr/>
          <a:lstStyle/>
          <a:p>
            <a:r>
              <a:rPr lang="en-CA" smtClean="0"/>
              <a:t>Why make new measurements?</a:t>
            </a:r>
            <a:br>
              <a:rPr lang="en-CA" smtClean="0"/>
            </a:br>
            <a:r>
              <a:rPr lang="en-CA" sz="3200" smtClean="0"/>
              <a:t>(already done by Benoit Bolzon in 2008)</a:t>
            </a:r>
            <a:endParaRPr lang="en-CA" sz="3200"/>
          </a:p>
        </p:txBody>
      </p:sp>
      <p:sp>
        <p:nvSpPr>
          <p:cNvPr id="4" name="ZoneTexte 3"/>
          <p:cNvSpPr txBox="1"/>
          <p:nvPr/>
        </p:nvSpPr>
        <p:spPr>
          <a:xfrm>
            <a:off x="683568" y="3861061"/>
            <a:ext cx="574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Shintake monitor has more components and is in operation</a:t>
            </a:r>
            <a:endParaRPr lang="en-CA"/>
          </a:p>
        </p:txBody>
      </p:sp>
      <p:sp>
        <p:nvSpPr>
          <p:cNvPr id="5" name="ZoneTexte 4"/>
          <p:cNvSpPr txBox="1"/>
          <p:nvPr/>
        </p:nvSpPr>
        <p:spPr>
          <a:xfrm>
            <a:off x="457600" y="1318715"/>
            <a:ext cx="839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QF1FF has been replaced by a heavier magnet with better field quality and larger radius</a:t>
            </a:r>
            <a:endParaRPr lang="en-CA"/>
          </a:p>
        </p:txBody>
      </p:sp>
      <p:pic>
        <p:nvPicPr>
          <p:cNvPr id="6" name="Picture 2" descr="E:\atf2\KEK_table_sur_cale_a_partir_10_2008\avec_bpm_a_partir_131008\shintake_QF1\photos\P10003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560" y="1762353"/>
            <a:ext cx="2832924" cy="212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750763"/>
            <a:ext cx="2690277" cy="20177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9712" y="4447864"/>
            <a:ext cx="2712302" cy="203422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692014" y="2470843"/>
            <a:ext cx="67207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lèche droite 12"/>
          <p:cNvSpPr/>
          <p:nvPr/>
        </p:nvSpPr>
        <p:spPr>
          <a:xfrm>
            <a:off x="4844414" y="5207147"/>
            <a:ext cx="67207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ZoneTexte 13"/>
          <p:cNvSpPr txBox="1"/>
          <p:nvPr/>
        </p:nvSpPr>
        <p:spPr>
          <a:xfrm>
            <a:off x="1677832" y="17892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2008</a:t>
            </a:r>
            <a:endParaRPr lang="en-CA"/>
          </a:p>
        </p:txBody>
      </p:sp>
      <p:sp>
        <p:nvSpPr>
          <p:cNvPr id="15" name="ZoneTexte 14"/>
          <p:cNvSpPr txBox="1"/>
          <p:nvPr/>
        </p:nvSpPr>
        <p:spPr>
          <a:xfrm>
            <a:off x="2090059" y="433404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2008</a:t>
            </a:r>
            <a:endParaRPr lang="en-CA"/>
          </a:p>
        </p:txBody>
      </p:sp>
      <p:sp>
        <p:nvSpPr>
          <p:cNvPr id="16" name="ZoneTexte 15"/>
          <p:cNvSpPr txBox="1"/>
          <p:nvPr/>
        </p:nvSpPr>
        <p:spPr>
          <a:xfrm>
            <a:off x="5868143" y="179542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2013</a:t>
            </a:r>
            <a:endParaRPr lang="en-CA"/>
          </a:p>
        </p:txBody>
      </p:sp>
      <p:sp>
        <p:nvSpPr>
          <p:cNvPr id="17" name="ZoneTexte 16"/>
          <p:cNvSpPr txBox="1"/>
          <p:nvPr/>
        </p:nvSpPr>
        <p:spPr>
          <a:xfrm>
            <a:off x="5652120" y="42303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2013</a:t>
            </a:r>
            <a:endParaRPr lang="en-CA"/>
          </a:p>
        </p:txBody>
      </p:sp>
      <p:sp>
        <p:nvSpPr>
          <p:cNvPr id="9" name="ZoneTexte 8"/>
          <p:cNvSpPr txBox="1"/>
          <p:nvPr/>
        </p:nvSpPr>
        <p:spPr>
          <a:xfrm>
            <a:off x="4844414" y="197393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QD0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4844414" y="293492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QF1</a:t>
            </a:r>
            <a:endParaRPr lang="en-US" dirty="0"/>
          </a:p>
        </p:txBody>
      </p:sp>
      <p:cxnSp>
        <p:nvCxnSpPr>
          <p:cNvPr id="21" name="Connecteur droit avec flèche 20"/>
          <p:cNvCxnSpPr>
            <a:stCxn id="9" idx="1"/>
          </p:cNvCxnSpPr>
          <p:nvPr/>
        </p:nvCxnSpPr>
        <p:spPr>
          <a:xfrm flipH="1">
            <a:off x="3554065" y="2158599"/>
            <a:ext cx="1290349" cy="31224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9" idx="3"/>
          </p:cNvCxnSpPr>
          <p:nvPr/>
        </p:nvCxnSpPr>
        <p:spPr>
          <a:xfrm>
            <a:off x="5444258" y="2158599"/>
            <a:ext cx="2008062" cy="18466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9" idx="1"/>
          </p:cNvCxnSpPr>
          <p:nvPr/>
        </p:nvCxnSpPr>
        <p:spPr>
          <a:xfrm flipH="1" flipV="1">
            <a:off x="2843808" y="2650863"/>
            <a:ext cx="2000606" cy="46872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9" idx="3"/>
          </p:cNvCxnSpPr>
          <p:nvPr/>
        </p:nvCxnSpPr>
        <p:spPr>
          <a:xfrm flipV="1">
            <a:off x="5407389" y="2650863"/>
            <a:ext cx="1324851" cy="46872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1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Set-up</a:t>
            </a:r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8" y="1196752"/>
            <a:ext cx="3958458" cy="296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139952" y="1340768"/>
            <a:ext cx="500404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smtClean="0"/>
              <a:t>After installation of 14 Guralp 6T sensors all along ATF2 ext and FF line in May 2013, the last 2 sensors were moved to the FD section (QD0, QF1 and Tabletop of Shintake Monitor) for relative displacement measurements =&gt; Comparison with measurements done by Benoit Bolzon in 2008.</a:t>
            </a:r>
            <a:endParaRPr lang="en-CA" sz="2000"/>
          </a:p>
        </p:txBody>
      </p:sp>
      <p:sp>
        <p:nvSpPr>
          <p:cNvPr id="6" name="ZoneTexte 5"/>
          <p:cNvSpPr txBox="1"/>
          <p:nvPr/>
        </p:nvSpPr>
        <p:spPr>
          <a:xfrm>
            <a:off x="683568" y="4165596"/>
            <a:ext cx="36004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b="1" smtClean="0"/>
              <a:t>Guralp 6T</a:t>
            </a:r>
            <a:r>
              <a:rPr lang="en-CA" sz="2000" smtClean="0"/>
              <a:t>: 0,5Hz-100Hz, two directions connected (vertical and horizontal can be placed parallel or perpendicular to beam direction); sensors similar to the ones used in 2008</a:t>
            </a:r>
            <a:endParaRPr lang="en-CA" sz="2000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>
            <a:off x="5508104" y="5301208"/>
            <a:ext cx="3072667" cy="150810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sz="2000" b="1" smtClean="0"/>
              <a:t>  </a:t>
            </a:r>
            <a:r>
              <a:rPr lang="en-CA" b="1" smtClean="0"/>
              <a:t>FFT parameters: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Window: Hanning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 Overlap: 66.67%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 Averaging:  51 averages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 Measurement : 20 minutes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39952" y="3645024"/>
            <a:ext cx="5004048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Relevant information is the relative displacement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Natural Ground motion is high at ATF2 (~200nm, and ~100nm peaks when people inside)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Measurements done simultaneously on two sensors and no one inside ATF2.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7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80FB-A127-4EF4-AF8F-2D64AC32465C}" type="slidenum">
              <a:rPr lang="fr-FR" altLang="en-US">
                <a:solidFill>
                  <a:srgbClr val="000000"/>
                </a:solidFill>
              </a:rPr>
              <a:pPr/>
              <a:t>14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07950" y="1196975"/>
            <a:ext cx="889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fr-FR" altLang="en-US" sz="2400" b="1" smtClean="0">
                <a:solidFill>
                  <a:srgbClr val="FF3300"/>
                </a:solidFill>
                <a:latin typeface="Times New Roman" pitchFamily="18" charset="0"/>
              </a:rPr>
              <a:t>Problématique: Mouvement du sol composé de bruit aléatoire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39750" y="692150"/>
            <a:ext cx="7920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Traitement des résultats 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107950" y="1700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fr-FR" altLang="en-US" sz="2400" b="1" smtClean="0">
                <a:solidFill>
                  <a:srgbClr val="000000"/>
                </a:solidFill>
                <a:latin typeface="Times New Roman" pitchFamily="18" charset="0"/>
              </a:rPr>
              <a:t>     Optimisation des paramètres temporels pour traiter ce bruit</a:t>
            </a:r>
          </a:p>
        </p:txBody>
      </p:sp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132013"/>
            <a:ext cx="8820150" cy="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1042988" y="44450"/>
            <a:ext cx="6983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sz="2800" b="1" smtClean="0">
                <a:solidFill>
                  <a:srgbClr val="000000"/>
                </a:solidFill>
                <a:latin typeface="Times New Roman" pitchFamily="18" charset="0"/>
              </a:rPr>
              <a:t>Capteurs de vibration et instrumentation</a:t>
            </a:r>
          </a:p>
        </p:txBody>
      </p:sp>
      <p:sp>
        <p:nvSpPr>
          <p:cNvPr id="107531" name="Line 11"/>
          <p:cNvSpPr>
            <a:spLocks noChangeShapeType="1"/>
          </p:cNvSpPr>
          <p:nvPr/>
        </p:nvSpPr>
        <p:spPr bwMode="auto">
          <a:xfrm>
            <a:off x="0" y="620713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5400000">
            <a:off x="4499768" y="3285332"/>
            <a:ext cx="792163" cy="215900"/>
          </a:xfrm>
          <a:prstGeom prst="notchedRigh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4643438" y="2924175"/>
            <a:ext cx="3744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sz="2200" smtClean="0">
                <a:solidFill>
                  <a:srgbClr val="008000"/>
                </a:solidFill>
                <a:latin typeface="Times New Roman" pitchFamily="18" charset="0"/>
              </a:rPr>
              <a:t>Passage dans le domaine fréquentiel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5148263" y="4581525"/>
            <a:ext cx="2881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sz="2200" smtClean="0">
                <a:solidFill>
                  <a:srgbClr val="008000"/>
                </a:solidFill>
                <a:latin typeface="Times New Roman" pitchFamily="18" charset="0"/>
              </a:rPr>
              <a:t>Intégration dans une gamme de fréquence</a:t>
            </a:r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5400000">
            <a:off x="4410075" y="4886325"/>
            <a:ext cx="1008063" cy="252413"/>
          </a:xfrm>
          <a:prstGeom prst="notchedRightArrow">
            <a:avLst>
              <a:gd name="adj1" fmla="val 50000"/>
              <a:gd name="adj2" fmla="val 998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pic>
        <p:nvPicPr>
          <p:cNvPr id="107541" name="Picture 21" descr="psd_sol_atf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141663"/>
            <a:ext cx="2808288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2124075" y="3716338"/>
            <a:ext cx="61928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fr-FR" altLang="en-US" sz="2400" b="1" smtClean="0">
                <a:solidFill>
                  <a:srgbClr val="000000"/>
                </a:solidFill>
                <a:latin typeface="Times New Roman" pitchFamily="18" charset="0"/>
              </a:rPr>
              <a:t>Puissance moyenne du bruit à une fréquence:                                    </a:t>
            </a:r>
            <a:r>
              <a:rPr lang="fr-FR" altLang="en-US" sz="2200" smtClean="0">
                <a:solidFill>
                  <a:srgbClr val="000000"/>
                </a:solidFill>
                <a:latin typeface="Times New Roman" pitchFamily="18" charset="0"/>
              </a:rPr>
              <a:t>Calcul de la Densité Spectrale de Puissance (DSP)</a:t>
            </a:r>
          </a:p>
        </p:txBody>
      </p:sp>
      <p:pic>
        <p:nvPicPr>
          <p:cNvPr id="107543" name="Picture 23" descr="rms_sol_atf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4991100"/>
            <a:ext cx="2808288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1258888" y="5516563"/>
            <a:ext cx="7775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fr-FR" altLang="en-US" sz="2400" b="1" smtClean="0">
                <a:solidFill>
                  <a:srgbClr val="000000"/>
                </a:solidFill>
                <a:latin typeface="Times New Roman" pitchFamily="18" charset="0"/>
              </a:rPr>
              <a:t>Niveau de bruit moyen dans une gamme de fréquence:                      </a:t>
            </a:r>
            <a:r>
              <a:rPr lang="fr-FR" altLang="en-US" sz="2400" smtClean="0">
                <a:solidFill>
                  <a:srgbClr val="000000"/>
                </a:solidFill>
                <a:latin typeface="Times New Roman" pitchFamily="18" charset="0"/>
              </a:rPr>
              <a:t>Calcul du Root Mean Square (RMS) intégré</a:t>
            </a:r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1547813" y="5516563"/>
            <a:ext cx="0" cy="108108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07546" name="Text Box 26"/>
          <p:cNvSpPr txBox="1">
            <a:spLocks noChangeArrowheads="1"/>
          </p:cNvSpPr>
          <p:nvPr/>
        </p:nvSpPr>
        <p:spPr bwMode="auto">
          <a:xfrm>
            <a:off x="1258888" y="652462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b="1" smtClean="0">
                <a:solidFill>
                  <a:srgbClr val="000000"/>
                </a:solidFill>
                <a:latin typeface="Times New Roman" pitchFamily="18" charset="0"/>
              </a:rPr>
              <a:t>4Hz</a:t>
            </a:r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H="1">
            <a:off x="395288" y="5516563"/>
            <a:ext cx="11525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0" y="5300663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altLang="en-US" b="1" smtClean="0">
                <a:solidFill>
                  <a:srgbClr val="000000"/>
                </a:solidFill>
                <a:latin typeface="Times New Roman" pitchFamily="18" charset="0"/>
              </a:rPr>
              <a:t>50nm</a:t>
            </a: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1547813" y="6308725"/>
            <a:ext cx="1079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705282" y="645333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Soutenance </a:t>
            </a:r>
            <a:r>
              <a:rPr lang="fr-FR" dirty="0" err="1" smtClean="0"/>
              <a:t>B.Bolzon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Nous cherchons donc à avoir des composants (ici, les aimants de focalisation finale QD0 et QF1) dans la ligne de faisceau avec la première résonnance à une fréquence la plus élevée possible.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5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QD0 relative to ground</a:t>
            </a:r>
            <a:endParaRPr lang="en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83" y="1173705"/>
            <a:ext cx="3751102" cy="280831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935" y="1156692"/>
            <a:ext cx="3516065" cy="26323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24728" y="5205393"/>
            <a:ext cx="436811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Transfer Function flat below the resonance</a:t>
            </a:r>
          </a:p>
          <a:p>
            <a:r>
              <a:rPr lang="en-CA" smtClean="0"/>
              <a:t>Vertical resonance at 68 Hz</a:t>
            </a:r>
          </a:p>
          <a:p>
            <a:r>
              <a:rPr lang="en-CA" smtClean="0"/>
              <a:t>Horizontal resonance at 18 Hz</a:t>
            </a:r>
          </a:p>
          <a:p>
            <a:r>
              <a:rPr lang="en-CA" smtClean="0"/>
              <a:t>Vertical Relative displacement at 1Hz is 4 nm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6133" y="3664253"/>
            <a:ext cx="2923603" cy="154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28184" y="3789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2008</a:t>
            </a:r>
            <a:endParaRPr lang="en-CA"/>
          </a:p>
        </p:txBody>
      </p:sp>
      <p:pic>
        <p:nvPicPr>
          <p:cNvPr id="13" name="Espace réservé du contenu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98" y="170640"/>
            <a:ext cx="1224134" cy="9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973706"/>
            <a:ext cx="3019399" cy="226051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597423" y="2917091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68 Hz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71800" y="2732425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75656" y="5020727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4 nm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07704" y="4293096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28 nm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05629" y="3973706"/>
            <a:ext cx="223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! Benoit </a:t>
            </a:r>
            <a:r>
              <a:rPr lang="fr-FR" dirty="0" err="1" smtClean="0">
                <a:solidFill>
                  <a:srgbClr val="00B050"/>
                </a:solidFill>
              </a:rPr>
              <a:t>used</a:t>
            </a:r>
            <a:r>
              <a:rPr lang="fr-FR" dirty="0" smtClean="0">
                <a:solidFill>
                  <a:srgbClr val="00B050"/>
                </a:solidFill>
              </a:rPr>
              <a:t> green for « vertical »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920879" cy="1143000"/>
          </a:xfrm>
        </p:spPr>
        <p:txBody>
          <a:bodyPr/>
          <a:lstStyle/>
          <a:p>
            <a:r>
              <a:rPr lang="en-CA" sz="4000" smtClean="0"/>
              <a:t>Shintake Monitor relative to ground</a:t>
            </a:r>
            <a:endParaRPr lang="en-CA" sz="400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052736"/>
            <a:ext cx="3312368" cy="247984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067693" cy="1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48839"/>
            <a:ext cx="3283717" cy="24583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15" y="3540716"/>
            <a:ext cx="3617169" cy="270804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30698" y="5197750"/>
            <a:ext cx="454284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Transfer Function flat below the resonance</a:t>
            </a:r>
          </a:p>
          <a:p>
            <a:r>
              <a:rPr lang="en-CA" smtClean="0"/>
              <a:t>Vertical resonance at 50 Hz</a:t>
            </a:r>
          </a:p>
          <a:p>
            <a:r>
              <a:rPr lang="en-CA" smtClean="0"/>
              <a:t>Horizontal resonance at 50 Hz</a:t>
            </a:r>
          </a:p>
          <a:p>
            <a:r>
              <a:rPr lang="en-CA" smtClean="0"/>
              <a:t>Vertical Relative displacement at 1Hz is 6.8 nm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72149" y="3789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2008</a:t>
            </a:r>
            <a:endParaRPr lang="en-CA"/>
          </a:p>
        </p:txBody>
      </p:sp>
      <p:pic>
        <p:nvPicPr>
          <p:cNvPr id="13" name="Espace réservé du contenu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16024"/>
            <a:ext cx="1547664" cy="11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419872" y="2852936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50 Hz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403648" y="4730965"/>
            <a:ext cx="835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6.8 nm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QF1 relative to ground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08219"/>
            <a:ext cx="3672408" cy="27493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43" y="1156692"/>
            <a:ext cx="3323700" cy="24883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4" y="3862459"/>
            <a:ext cx="3053253" cy="2285858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2843808" y="2482918"/>
            <a:ext cx="1440160" cy="2943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150770" y="5253007"/>
            <a:ext cx="459625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Coupling between vertical and horiz. vibrations</a:t>
            </a:r>
          </a:p>
          <a:p>
            <a:r>
              <a:rPr lang="en-CA" smtClean="0"/>
              <a:t>Vertical resonance at 31 Hz</a:t>
            </a:r>
          </a:p>
          <a:p>
            <a:r>
              <a:rPr lang="en-CA" smtClean="0"/>
              <a:t>Horizontal resonance at 8 Hz</a:t>
            </a:r>
          </a:p>
          <a:p>
            <a:r>
              <a:rPr lang="en-CA" smtClean="0"/>
              <a:t>Vertical Relative displacement at 1Hz is 21 nm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688" y="3645024"/>
            <a:ext cx="3056787" cy="156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7375641" y="3789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2008</a:t>
            </a:r>
            <a:endParaRPr lang="en-CA"/>
          </a:p>
        </p:txBody>
      </p:sp>
      <p:pic>
        <p:nvPicPr>
          <p:cNvPr id="19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8640"/>
            <a:ext cx="1331639" cy="99872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0" name="ZoneTexte 19"/>
          <p:cNvSpPr txBox="1"/>
          <p:nvPr/>
        </p:nvSpPr>
        <p:spPr>
          <a:xfrm>
            <a:off x="3210265" y="2755396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31 Hz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331858" y="2636912"/>
            <a:ext cx="590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837591" y="4820722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21 nm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36843" y="3861048"/>
            <a:ext cx="894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290 nm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CA" smtClean="0"/>
              <a:t>Displacement relative to ground</a:t>
            </a:r>
            <a:endParaRPr lang="en-CA" sz="4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800842"/>
              </p:ext>
            </p:extLst>
          </p:nvPr>
        </p:nvGraphicFramePr>
        <p:xfrm>
          <a:off x="251518" y="1268760"/>
          <a:ext cx="8640961" cy="4877474"/>
        </p:xfrm>
        <a:graphic>
          <a:graphicData uri="http://schemas.openxmlformats.org/drawingml/2006/table">
            <a:tbl>
              <a:tblPr/>
              <a:tblGrid>
                <a:gridCol w="3084059"/>
                <a:gridCol w="1740479"/>
                <a:gridCol w="1944216"/>
                <a:gridCol w="1872207"/>
              </a:tblGrid>
              <a:tr h="75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2013 (2008)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Shintake Monitor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QD0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QF1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Main resonance (vertical)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 Hz (50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68 Hz (66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31 Hz (66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displacement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6,8 nm (4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 nm (3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21 nm (4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Main resonance (perpendicular)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CA" altLang="ja-JP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CA" altLang="ja-JP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 Hz (21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Displacement perpendicular to the beam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Not done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Not possible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(hole on top QD0)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100 nm (30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Main resonance (parallel)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 Hz (50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18Hz (17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8 Hz (19 Hz)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Displacement Parallel to the beam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nm (11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28 nm (25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ja-JP" sz="2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290 nm (21 nm)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19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295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759200"/>
            <a:ext cx="50038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179388" y="333375"/>
            <a:ext cx="1944687" cy="15113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763713" y="1628775"/>
            <a:ext cx="3024187" cy="30956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245350" y="3213100"/>
            <a:ext cx="19081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en-US"/>
              <a:t>FD:Doublet Final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7308850" y="3644900"/>
            <a:ext cx="503238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700338" y="6092825"/>
            <a:ext cx="2160587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CA" altLang="en-US"/>
              <a:t>Mesure de taille de faisceau: Shintake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4932363" y="5734050"/>
            <a:ext cx="1871662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6896" y="44624"/>
            <a:ext cx="8229600" cy="1143000"/>
          </a:xfrm>
        </p:spPr>
        <p:txBody>
          <a:bodyPr>
            <a:normAutofit/>
          </a:bodyPr>
          <a:lstStyle/>
          <a:p>
            <a:r>
              <a:rPr lang="en-CA" sz="2800" smtClean="0"/>
              <a:t>QD0 relative to Shintake Monitor in vertical direction</a:t>
            </a:r>
            <a:br>
              <a:rPr lang="en-CA" sz="2800" smtClean="0"/>
            </a:br>
            <a:r>
              <a:rPr lang="en-CA" sz="2800" smtClean="0"/>
              <a:t>(Transfer Function and Relative displacement)</a:t>
            </a:r>
            <a:endParaRPr lang="en-CA" sz="280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" y="980728"/>
            <a:ext cx="3751103" cy="28083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744" y="980728"/>
            <a:ext cx="3851687" cy="28836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17788"/>
            <a:ext cx="3905068" cy="29235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31840" y="1444134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mtClean="0"/>
              <a:t>68 Hz</a:t>
            </a:r>
            <a:endParaRPr lang="en-CA"/>
          </a:p>
        </p:txBody>
      </p:sp>
      <p:sp>
        <p:nvSpPr>
          <p:cNvPr id="10" name="ZoneTexte 9"/>
          <p:cNvSpPr txBox="1"/>
          <p:nvPr/>
        </p:nvSpPr>
        <p:spPr>
          <a:xfrm>
            <a:off x="971600" y="5085184"/>
            <a:ext cx="835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mtClean="0"/>
              <a:t>4.8 nm</a:t>
            </a:r>
            <a:endParaRPr lang="en-CA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 flipV="1">
            <a:off x="1807085" y="5085184"/>
            <a:ext cx="244635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139952" y="5202154"/>
            <a:ext cx="483138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Transfer Function flat below the resonance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Vertical resonance at 68 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Horizontal resonance at 20 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Vertical Relative displacement at 1Hz is 4.8 nm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88" y="44624"/>
            <a:ext cx="8229600" cy="1143000"/>
          </a:xfrm>
        </p:spPr>
        <p:txBody>
          <a:bodyPr>
            <a:normAutofit/>
          </a:bodyPr>
          <a:lstStyle/>
          <a:p>
            <a:r>
              <a:rPr lang="en-CA" sz="2800" smtClean="0"/>
              <a:t>QF1 relative to Shintake Monitor in vertical direction</a:t>
            </a:r>
            <a:br>
              <a:rPr lang="en-CA" sz="2800" smtClean="0"/>
            </a:br>
            <a:r>
              <a:rPr lang="en-CA" sz="2800" smtClean="0"/>
              <a:t>(Transfer Function and Relative displacement)</a:t>
            </a:r>
            <a:endParaRPr lang="en-CA" sz="2800"/>
          </a:p>
        </p:txBody>
      </p:sp>
      <p:sp>
        <p:nvSpPr>
          <p:cNvPr id="7" name="ZoneTexte 6"/>
          <p:cNvSpPr txBox="1"/>
          <p:nvPr/>
        </p:nvSpPr>
        <p:spPr>
          <a:xfrm>
            <a:off x="4499992" y="5177517"/>
            <a:ext cx="456798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Transfer Function not flat below the resonance</a:t>
            </a:r>
          </a:p>
          <a:p>
            <a:r>
              <a:rPr lang="en-CA" smtClean="0"/>
              <a:t>Vertical resonance at 31 Hz</a:t>
            </a:r>
          </a:p>
          <a:p>
            <a:r>
              <a:rPr lang="en-CA" smtClean="0"/>
              <a:t>Horizontal resonance at 8 Hz</a:t>
            </a:r>
          </a:p>
          <a:p>
            <a:r>
              <a:rPr lang="en-CA" smtClean="0"/>
              <a:t>Vertical Relative displacement at 1Hz is 30 nm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09457"/>
            <a:ext cx="3656624" cy="273757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551" y="1021899"/>
            <a:ext cx="3890530" cy="29126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44" y="4051646"/>
            <a:ext cx="3592700" cy="26897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31840" y="1344032"/>
            <a:ext cx="707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mtClean="0"/>
              <a:t>31 Hz</a:t>
            </a:r>
            <a:endParaRPr lang="en-CA"/>
          </a:p>
        </p:txBody>
      </p:sp>
      <p:sp>
        <p:nvSpPr>
          <p:cNvPr id="10" name="ZoneTexte 9"/>
          <p:cNvSpPr txBox="1"/>
          <p:nvPr/>
        </p:nvSpPr>
        <p:spPr>
          <a:xfrm>
            <a:off x="1003949" y="4941168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mtClean="0"/>
              <a:t>30 nm</a:t>
            </a:r>
            <a:endParaRPr lang="en-CA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 flipV="1">
            <a:off x="1781726" y="4941168"/>
            <a:ext cx="302343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21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mtClean="0"/>
              <a:t> </a:t>
            </a:r>
            <a:r>
              <a:rPr lang="en-CA" sz="4000" smtClean="0"/>
              <a:t>With ground motion, relative motion at 1 Hz of Shintake to [QD0; QF1] : </a:t>
            </a:r>
            <a:br>
              <a:rPr lang="en-CA" sz="4000" smtClean="0"/>
            </a:br>
            <a:endParaRPr lang="en-CA" sz="4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895520"/>
              </p:ext>
            </p:extLst>
          </p:nvPr>
        </p:nvGraphicFramePr>
        <p:xfrm>
          <a:off x="395536" y="1124744"/>
          <a:ext cx="8329613" cy="2886276"/>
        </p:xfrm>
        <a:graphic>
          <a:graphicData uri="http://schemas.openxmlformats.org/drawingml/2006/table">
            <a:tbl>
              <a:tblPr/>
              <a:tblGrid>
                <a:gridCol w="1800225"/>
                <a:gridCol w="2457450"/>
                <a:gridCol w="2000250"/>
                <a:gridCol w="2071688"/>
              </a:tblGrid>
              <a:tr h="75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FR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2008 by Benoit BOLZON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Tolerance</a:t>
                      </a:r>
                      <a:endParaRPr kumimoji="1" lang="ja-JP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Measurement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(between QD0)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Measurement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(between QF1)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 nm (for QD0)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nm (for QF1)</a:t>
                      </a:r>
                      <a:endParaRPr kumimoji="1" lang="ja-JP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4.8 nm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6.3 nm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Perpendicular to the beam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~ 500 nm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30.7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30.6 nm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0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Parallel to the beam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~ 10,000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36.5 nm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27.1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348039"/>
              </p:ext>
            </p:extLst>
          </p:nvPr>
        </p:nvGraphicFramePr>
        <p:xfrm>
          <a:off x="395536" y="4065175"/>
          <a:ext cx="8329613" cy="2172137"/>
        </p:xfrm>
        <a:graphic>
          <a:graphicData uri="http://schemas.openxmlformats.org/drawingml/2006/table">
            <a:tbl>
              <a:tblPr/>
              <a:tblGrid>
                <a:gridCol w="1800225"/>
                <a:gridCol w="2457450"/>
                <a:gridCol w="2000250"/>
                <a:gridCol w="2071688"/>
              </a:tblGrid>
              <a:tr h="75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FR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2013 by Andrea JEREMIE </a:t>
                      </a:r>
                      <a:r>
                        <a:rPr kumimoji="1" lang="fr-FR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</a:t>
                      </a:r>
                      <a:r>
                        <a:rPr kumimoji="1" lang="fr-FR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same</a:t>
                      </a:r>
                      <a:r>
                        <a:rPr kumimoji="1" lang="fr-FR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1" lang="fr-FR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analysis</a:t>
                      </a:r>
                      <a:r>
                        <a:rPr kumimoji="1" lang="fr-FR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Tolerance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Measurement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(between QD0)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Measurement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(between new QF1)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1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 nm (for QD0)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nm (for QF1)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4.8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30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Parallel to the beam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~ 10,000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25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290 nm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716016" y="6021288"/>
            <a:ext cx="2664296" cy="692696"/>
          </a:xfrm>
          <a:prstGeom prst="wedgeRoundRectCallout">
            <a:avLst>
              <a:gd name="adj1" fmla="val 47089"/>
              <a:gd name="adj2" fmla="val -16386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smtClean="0">
                <a:solidFill>
                  <a:srgbClr val="FF0000"/>
                </a:solidFill>
              </a:rPr>
              <a:t>Outside tolerance for 2% effect on beam!</a:t>
            </a:r>
            <a:endParaRPr lang="en-CA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5875" y="1783357"/>
            <a:ext cx="7858125" cy="4525963"/>
          </a:xfrm>
        </p:spPr>
        <p:txBody>
          <a:bodyPr/>
          <a:lstStyle/>
          <a:p>
            <a:r>
              <a:rPr lang="fr-FR" dirty="0" smtClean="0"/>
              <a:t>En attente de résultats de détection du mouvement du sol avec les 14 capteurs</a:t>
            </a:r>
          </a:p>
          <a:p>
            <a:r>
              <a:rPr lang="fr-FR" dirty="0" smtClean="0"/>
              <a:t>Trouver un meilleur QF1 (mêmes caractéristiques magnétiques, mais moins lourd)</a:t>
            </a:r>
          </a:p>
          <a:p>
            <a:r>
              <a:rPr lang="fr-FR" dirty="0" smtClean="0"/>
              <a:t>Nouvelle campagne de mesures (?) avec une nouvelle instrumentation installée au IP (collaboration LAL-LAPP/Laurent Journet)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23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3155433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86125" y="260350"/>
            <a:ext cx="330835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600">
                <a:solidFill>
                  <a:schemeClr val="bg1"/>
                </a:solidFill>
              </a:rPr>
              <a:t>ATF2 au Japon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0225" y="1452563"/>
            <a:ext cx="8085138" cy="1917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en-US" sz="2400"/>
              <a:t>Objectifs de ATF2:</a:t>
            </a:r>
          </a:p>
          <a:p>
            <a:pPr>
              <a:buFontTx/>
              <a:buAutoNum type="arabicPeriod"/>
            </a:pPr>
            <a:r>
              <a:rPr lang="fr-FR" altLang="en-US" sz="2400"/>
              <a:t>Faisceau de 37nm de rayon au point focal de façon stable et reproductible </a:t>
            </a:r>
          </a:p>
          <a:p>
            <a:pPr>
              <a:buFontTx/>
              <a:buAutoNum type="arabicPeriod"/>
            </a:pPr>
            <a:r>
              <a:rPr lang="fr-FR" altLang="en-US" sz="2400"/>
              <a:t>Trajectoire stable (</a:t>
            </a:r>
            <a:r>
              <a:rPr lang="fr-FR" altLang="en-US" sz="2400">
                <a:latin typeface="Symbol" pitchFamily="18" charset="2"/>
              </a:rPr>
              <a:t>D</a:t>
            </a:r>
            <a:r>
              <a:rPr lang="fr-FR" altLang="en-US" sz="2400"/>
              <a:t>&lt;2nm) et feedback intra-train comme à l’ILC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765425" y="3573463"/>
            <a:ext cx="3611563" cy="5191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800">
                <a:solidFill>
                  <a:schemeClr val="bg1"/>
                </a:solidFill>
              </a:rPr>
              <a:t>Test grandeur nature</a:t>
            </a:r>
            <a:r>
              <a:rPr lang="fr-FR" alt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85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65138"/>
            <a:ext cx="7724775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28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38" y="795338"/>
            <a:ext cx="70199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9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ATF2 operations meeting May 17 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図 3" descr="at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09" y="0"/>
            <a:ext cx="7277142" cy="321679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8387" y="3378081"/>
            <a:ext cx="1436342" cy="107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9342" y="3399119"/>
            <a:ext cx="134414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192531" y="3408597"/>
            <a:ext cx="1419976" cy="10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05141" y="4858131"/>
            <a:ext cx="1493912" cy="11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6937" y="4942202"/>
            <a:ext cx="1315536" cy="98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22765" y="4911806"/>
            <a:ext cx="1290647" cy="9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40796" y="4933325"/>
            <a:ext cx="1233264" cy="92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836030" y="3478622"/>
            <a:ext cx="1344148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848749" y="5078210"/>
            <a:ext cx="1242393" cy="93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60207" y="4904023"/>
            <a:ext cx="1431032" cy="10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853090" y="4900439"/>
            <a:ext cx="1402357" cy="105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924966" y="3469598"/>
            <a:ext cx="1352615" cy="101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94133" y="526789"/>
            <a:ext cx="1555522" cy="11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395536" y="1289163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447476" y="3711422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3037796" y="5517232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680361" y="5609643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07504" y="4313499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536947" y="4221088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833091" y="4313499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3553171" y="5771991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35728" y="4997083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160417" y="5085184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310067" y="4085930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8316416" y="5207551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132436" y="5272851"/>
            <a:ext cx="514773" cy="339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8868" y="1888178"/>
            <a:ext cx="811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QD0FF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77907" y="2843644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QF19X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1312287" y="3203684"/>
            <a:ext cx="837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QD18X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2392407" y="3275692"/>
            <a:ext cx="837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QD16X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200721" y="5687050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QF13X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5113083" y="4975527"/>
            <a:ext cx="6832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QF4X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5220077" y="3261042"/>
            <a:ext cx="7200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QD5X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669120" y="4787860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QF11X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1680361" y="4787860"/>
            <a:ext cx="837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QD12X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61732" y="3386324"/>
            <a:ext cx="6832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QF1X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8148547" y="4766211"/>
            <a:ext cx="7200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QD2X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6768974" y="4706812"/>
            <a:ext cx="6832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QF3X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1" y="3406484"/>
            <a:ext cx="1145301" cy="858976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696341" y="4283804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QF15X</a:t>
            </a:r>
            <a:endParaRPr lang="fr-FR" dirty="0"/>
          </a:p>
        </p:txBody>
      </p:sp>
      <p:sp>
        <p:nvSpPr>
          <p:cNvPr id="48" name="ZoneTexte 47"/>
          <p:cNvSpPr txBox="1"/>
          <p:nvPr/>
        </p:nvSpPr>
        <p:spPr>
          <a:xfrm>
            <a:off x="3810557" y="4846842"/>
            <a:ext cx="837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QD14X</a:t>
            </a:r>
            <a:endParaRPr lang="fr-FR" dirty="0"/>
          </a:p>
        </p:txBody>
      </p:sp>
      <p:cxnSp>
        <p:nvCxnSpPr>
          <p:cNvPr id="11" name="Connecteur droit 10"/>
          <p:cNvCxnSpPr>
            <a:stCxn id="1038" idx="2"/>
          </p:cNvCxnSpPr>
          <p:nvPr/>
        </p:nvCxnSpPr>
        <p:spPr>
          <a:xfrm flipV="1">
            <a:off x="1167256" y="692696"/>
            <a:ext cx="627077" cy="417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35" idx="0"/>
          </p:cNvCxnSpPr>
          <p:nvPr/>
        </p:nvCxnSpPr>
        <p:spPr>
          <a:xfrm flipV="1">
            <a:off x="1730832" y="548680"/>
            <a:ext cx="2913176" cy="2655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34" idx="2"/>
          </p:cNvCxnSpPr>
          <p:nvPr/>
        </p:nvCxnSpPr>
        <p:spPr>
          <a:xfrm flipV="1">
            <a:off x="578017" y="548680"/>
            <a:ext cx="3970863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833091" y="548680"/>
            <a:ext cx="1914619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stCxn id="3" idx="0"/>
          </p:cNvCxnSpPr>
          <p:nvPr/>
        </p:nvCxnSpPr>
        <p:spPr>
          <a:xfrm flipV="1">
            <a:off x="4037942" y="548680"/>
            <a:ext cx="771059" cy="2857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4052097" y="563330"/>
            <a:ext cx="812244" cy="4098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>
            <a:stCxn id="1030" idx="3"/>
          </p:cNvCxnSpPr>
          <p:nvPr/>
        </p:nvCxnSpPr>
        <p:spPr>
          <a:xfrm flipV="1">
            <a:off x="600831" y="548680"/>
            <a:ext cx="4263510" cy="4229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1031" idx="3"/>
          </p:cNvCxnSpPr>
          <p:nvPr/>
        </p:nvCxnSpPr>
        <p:spPr>
          <a:xfrm flipV="1">
            <a:off x="1968089" y="548680"/>
            <a:ext cx="2896252" cy="4201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1032" idx="3"/>
          </p:cNvCxnSpPr>
          <p:nvPr/>
        </p:nvCxnSpPr>
        <p:spPr>
          <a:xfrm flipV="1">
            <a:off x="3057428" y="548680"/>
            <a:ext cx="1874612" cy="4230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stCxn id="40" idx="0"/>
          </p:cNvCxnSpPr>
          <p:nvPr/>
        </p:nvCxnSpPr>
        <p:spPr>
          <a:xfrm flipV="1">
            <a:off x="5580112" y="548680"/>
            <a:ext cx="432048" cy="2712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eur droit 1024"/>
          <p:cNvCxnSpPr>
            <a:stCxn id="1034" idx="3"/>
          </p:cNvCxnSpPr>
          <p:nvPr/>
        </p:nvCxnSpPr>
        <p:spPr>
          <a:xfrm flipV="1">
            <a:off x="5469946" y="563330"/>
            <a:ext cx="686230" cy="4359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Connecteur droit 1039"/>
          <p:cNvCxnSpPr>
            <a:stCxn id="1037" idx="3"/>
          </p:cNvCxnSpPr>
          <p:nvPr/>
        </p:nvCxnSpPr>
        <p:spPr>
          <a:xfrm flipH="1" flipV="1">
            <a:off x="6588224" y="836712"/>
            <a:ext cx="2013050" cy="2463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eur droit 1041"/>
          <p:cNvCxnSpPr>
            <a:stCxn id="1036" idx="3"/>
          </p:cNvCxnSpPr>
          <p:nvPr/>
        </p:nvCxnSpPr>
        <p:spPr>
          <a:xfrm flipH="1" flipV="1">
            <a:off x="6444208" y="764704"/>
            <a:ext cx="2110061" cy="3960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cteur droit 1043"/>
          <p:cNvCxnSpPr/>
          <p:nvPr/>
        </p:nvCxnSpPr>
        <p:spPr>
          <a:xfrm flipH="1" flipV="1">
            <a:off x="6372200" y="764704"/>
            <a:ext cx="1045603" cy="3980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2060" y="3584"/>
            <a:ext cx="576064" cy="5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47710" y="35332"/>
            <a:ext cx="60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Histoires de câbles…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3968" y="1879664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Trouver le cheminement idéal pour longueur de câble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114263" y="3861048"/>
            <a:ext cx="274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faudrait inventer des câbles qui ne font pas de nœuds!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05922" y="1187461"/>
            <a:ext cx="277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Combien de mètres? 605 m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6386494" y="395880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Ouf!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322713"/>
            <a:ext cx="3209832" cy="240737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4421493"/>
            <a:ext cx="3210542" cy="24079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6792"/>
            <a:ext cx="3179204" cy="238440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556793"/>
            <a:ext cx="3275856" cy="245689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34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joies de l’installation!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 descr="E:\Bureau\ATF2\GMbeam\photoscapteurs\DSC0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155679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55576" y="1156102"/>
            <a:ext cx="346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Alim capricieuse avec faux contact!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899591" y="3789040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Protection en Pb installée 5 minutes avant démarrage du faisceau et fermeture d’accès!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220072" y="1124744"/>
            <a:ext cx="35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Petit coin « cosy » pour l’acquisition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84357" y="2017825"/>
            <a:ext cx="4189990" cy="31424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642" y="4427665"/>
            <a:ext cx="2611358" cy="19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Mouvement relatif au FD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ATF2 Meeting 30/08/2013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33863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2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1143</Words>
  <Application>Microsoft Office PowerPoint</Application>
  <PresentationFormat>Affichage à l'écran (4:3)</PresentationFormat>
  <Paragraphs>247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2_Conception personnalisée</vt:lpstr>
      <vt:lpstr>5_Conception personnalisée</vt:lpstr>
      <vt:lpstr>Modèle par défaut</vt:lpstr>
      <vt:lpstr>1_Modèle par défaut</vt:lpstr>
      <vt:lpstr>FD relative displacement measurements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Histoires de câbles…</vt:lpstr>
      <vt:lpstr>Les joies de l’installation!</vt:lpstr>
      <vt:lpstr>Mouvement relatif au FD</vt:lpstr>
      <vt:lpstr>Présentation PowerPoint</vt:lpstr>
      <vt:lpstr>Présentation PowerPoint</vt:lpstr>
      <vt:lpstr>Why make new measurements? (already done by Benoit Bolzon in 2008)</vt:lpstr>
      <vt:lpstr>Set-up</vt:lpstr>
      <vt:lpstr>Présentation PowerPoint</vt:lpstr>
      <vt:lpstr>Présentation PowerPoint</vt:lpstr>
      <vt:lpstr>QD0 relative to ground</vt:lpstr>
      <vt:lpstr>Shintake Monitor relative to ground</vt:lpstr>
      <vt:lpstr>QF1 relative to ground</vt:lpstr>
      <vt:lpstr>Displacement relative to ground</vt:lpstr>
      <vt:lpstr>QD0 relative to Shintake Monitor in vertical direction (Transfer Function and Relative displacement)</vt:lpstr>
      <vt:lpstr>QF1 relative to Shintake Monitor in vertical direction (Transfer Function and Relative displacement)</vt:lpstr>
      <vt:lpstr> With ground motion, relative motion at 1 Hz of Shintake to [QD0; QF1] :  </vt:lpstr>
      <vt:lpstr>Conclusion</vt:lpstr>
    </vt:vector>
  </TitlesOfParts>
  <Company>lapp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Andrea Jeremie</dc:creator>
  <cp:lastModifiedBy>Andrea Jeremie</cp:lastModifiedBy>
  <cp:revision>107</cp:revision>
  <dcterms:created xsi:type="dcterms:W3CDTF">2013-02-07T14:56:55Z</dcterms:created>
  <dcterms:modified xsi:type="dcterms:W3CDTF">2013-09-25T06:48:58Z</dcterms:modified>
</cp:coreProperties>
</file>