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1.xml" ContentType="application/vnd.openxmlformats-officedocument.drawingml.chart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75"/>
  </p:notesMasterIdLst>
  <p:handoutMasterIdLst>
    <p:handoutMasterId r:id="rId76"/>
  </p:handoutMasterIdLst>
  <p:sldIdLst>
    <p:sldId id="586" r:id="rId2"/>
    <p:sldId id="568" r:id="rId3"/>
    <p:sldId id="583" r:id="rId4"/>
    <p:sldId id="650" r:id="rId5"/>
    <p:sldId id="625" r:id="rId6"/>
    <p:sldId id="691" r:id="rId7"/>
    <p:sldId id="594" r:id="rId8"/>
    <p:sldId id="595" r:id="rId9"/>
    <p:sldId id="596" r:id="rId10"/>
    <p:sldId id="597" r:id="rId11"/>
    <p:sldId id="599" r:id="rId12"/>
    <p:sldId id="600" r:id="rId13"/>
    <p:sldId id="601" r:id="rId14"/>
    <p:sldId id="603" r:id="rId15"/>
    <p:sldId id="604" r:id="rId16"/>
    <p:sldId id="692" r:id="rId17"/>
    <p:sldId id="605" r:id="rId18"/>
    <p:sldId id="606" r:id="rId19"/>
    <p:sldId id="629" r:id="rId20"/>
    <p:sldId id="646" r:id="rId21"/>
    <p:sldId id="659" r:id="rId22"/>
    <p:sldId id="685" r:id="rId23"/>
    <p:sldId id="519" r:id="rId24"/>
    <p:sldId id="612" r:id="rId25"/>
    <p:sldId id="613" r:id="rId26"/>
    <p:sldId id="614" r:id="rId27"/>
    <p:sldId id="615" r:id="rId28"/>
    <p:sldId id="616" r:id="rId29"/>
    <p:sldId id="617" r:id="rId30"/>
    <p:sldId id="618" r:id="rId31"/>
    <p:sldId id="619" r:id="rId32"/>
    <p:sldId id="620" r:id="rId33"/>
    <p:sldId id="407" r:id="rId34"/>
    <p:sldId id="419" r:id="rId35"/>
    <p:sldId id="421" r:id="rId36"/>
    <p:sldId id="522" r:id="rId37"/>
    <p:sldId id="408" r:id="rId38"/>
    <p:sldId id="410" r:id="rId39"/>
    <p:sldId id="513" r:id="rId40"/>
    <p:sldId id="412" r:id="rId41"/>
    <p:sldId id="540" r:id="rId42"/>
    <p:sldId id="696" r:id="rId43"/>
    <p:sldId id="418" r:id="rId44"/>
    <p:sldId id="530" r:id="rId45"/>
    <p:sldId id="627" r:id="rId46"/>
    <p:sldId id="579" r:id="rId47"/>
    <p:sldId id="401" r:id="rId48"/>
    <p:sldId id="547" r:id="rId49"/>
    <p:sldId id="704" r:id="rId50"/>
    <p:sldId id="663" r:id="rId51"/>
    <p:sldId id="623" r:id="rId52"/>
    <p:sldId id="622" r:id="rId53"/>
    <p:sldId id="570" r:id="rId54"/>
    <p:sldId id="571" r:id="rId55"/>
    <p:sldId id="572" r:id="rId56"/>
    <p:sldId id="555" r:id="rId57"/>
    <p:sldId id="556" r:id="rId58"/>
    <p:sldId id="557" r:id="rId59"/>
    <p:sldId id="558" r:id="rId60"/>
    <p:sldId id="559" r:id="rId61"/>
    <p:sldId id="529" r:id="rId62"/>
    <p:sldId id="574" r:id="rId63"/>
    <p:sldId id="698" r:id="rId64"/>
    <p:sldId id="701" r:id="rId65"/>
    <p:sldId id="690" r:id="rId66"/>
    <p:sldId id="584" r:id="rId67"/>
    <p:sldId id="548" r:id="rId68"/>
    <p:sldId id="531" r:id="rId69"/>
    <p:sldId id="543" r:id="rId70"/>
    <p:sldId id="544" r:id="rId71"/>
    <p:sldId id="424" r:id="rId72"/>
    <p:sldId id="425" r:id="rId73"/>
    <p:sldId id="541" r:id="rId74"/>
  </p:sldIdLst>
  <p:sldSz cx="9906000" cy="6858000" type="A4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93D3"/>
    <a:srgbClr val="2860D8"/>
    <a:srgbClr val="275ED3"/>
    <a:srgbClr val="336DD3"/>
    <a:srgbClr val="3672DD"/>
    <a:srgbClr val="3975E4"/>
    <a:srgbClr val="4A86FF"/>
    <a:srgbClr val="004A83"/>
    <a:srgbClr val="FF0000"/>
    <a:srgbClr val="FFDD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492" autoAdjust="0"/>
  </p:normalViewPr>
  <p:slideViewPr>
    <p:cSldViewPr>
      <p:cViewPr varScale="1">
        <p:scale>
          <a:sx n="76" d="100"/>
          <a:sy n="76" d="100"/>
        </p:scale>
        <p:origin x="-728" y="-11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notesMaster" Target="notesMasters/notesMaster1.xml"/><Relationship Id="rId76" Type="http://schemas.openxmlformats.org/officeDocument/2006/relationships/handoutMaster" Target="handoutMasters/handoutMaster1.xml"/><Relationship Id="rId77" Type="http://schemas.openxmlformats.org/officeDocument/2006/relationships/printerSettings" Target="printerSettings/printerSettings1.bin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L'univers selon Planck</c:v>
                </c:pt>
              </c:strCache>
            </c:strRef>
          </c:tx>
          <c:explosion val="25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Feuil1!$A$2:$A$4</c:f>
              <c:strCache>
                <c:ptCount val="3"/>
                <c:pt idx="0">
                  <c:v>Baryons</c:v>
                </c:pt>
                <c:pt idx="1">
                  <c:v>Matière noire</c:v>
                </c:pt>
                <c:pt idx="2">
                  <c:v>Énergie noire</c:v>
                </c:pt>
              </c:strCache>
            </c:strRef>
          </c:cat>
          <c:val>
            <c:numRef>
              <c:f>Feuil1!$B$2:$B$4</c:f>
              <c:numCache>
                <c:formatCode>General</c:formatCode>
                <c:ptCount val="3"/>
                <c:pt idx="0">
                  <c:v>4.8</c:v>
                </c:pt>
                <c:pt idx="1">
                  <c:v>25.8</c:v>
                </c:pt>
                <c:pt idx="2">
                  <c:v>69.4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/>
      <c:overlay val="0"/>
      <c:txPr>
        <a:bodyPr/>
        <a:lstStyle/>
        <a:p>
          <a:pPr>
            <a:defRPr sz="1200" b="1"/>
          </a:pPr>
          <a:endParaRPr lang="fr-FR"/>
        </a:p>
      </c:txPr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3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fr-FR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9F5D5593-D8EB-234C-A583-98705062B17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46431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2500" y="685800"/>
            <a:ext cx="4953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02791A8-0062-0744-8D15-DE354C658E4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75974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87AA8C-A875-E340-8ABA-F4EB41D33D0D}" type="slidenum">
              <a:rPr lang="fr-FR"/>
              <a:pPr>
                <a:defRPr/>
              </a:pPr>
              <a:t>16</a:t>
            </a:fld>
            <a:endParaRPr lang="fr-FR"/>
          </a:p>
        </p:txBody>
      </p:sp>
      <p:sp>
        <p:nvSpPr>
          <p:cNvPr id="561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1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6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A677F7D-26D5-C64F-A87A-71AB70354469}" type="slidenum">
              <a:rPr lang="fr-FR"/>
              <a:pPr/>
              <a:t>21</a:t>
            </a:fld>
            <a:endParaRPr lang="fr-FR"/>
          </a:p>
        </p:txBody>
      </p:sp>
      <p:sp>
        <p:nvSpPr>
          <p:cNvPr id="1064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54088" y="695325"/>
            <a:ext cx="4948237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64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FC5AC7-5D46-6E43-870A-1353031786C5}" type="slidenum">
              <a:rPr lang="fr-FR"/>
              <a:pPr>
                <a:defRPr/>
              </a:pPr>
              <a:t>22</a:t>
            </a:fld>
            <a:endParaRPr lang="fr-FR"/>
          </a:p>
        </p:txBody>
      </p:sp>
      <p:sp>
        <p:nvSpPr>
          <p:cNvPr id="80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2791A8-0062-0744-8D15-DE354C658E40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59051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7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2791A8-0062-0744-8D15-DE354C658E40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4041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70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04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161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8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909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fr-FR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318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2791A8-0062-0744-8D15-DE354C658E40}" type="slidenum">
              <a:rPr lang="fr-FR" smtClean="0"/>
              <a:pPr>
                <a:defRPr/>
              </a:pPr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0370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728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728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3B3EF4-30C5-6343-8820-F73FF9A74E3C}" type="slidenum">
              <a:rPr lang="fr-FR"/>
              <a:pPr>
                <a:defRPr/>
              </a:pPr>
              <a:t>42</a:t>
            </a:fld>
            <a:endParaRPr lang="fr-FR"/>
          </a:p>
        </p:txBody>
      </p:sp>
      <p:sp>
        <p:nvSpPr>
          <p:cNvPr id="107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7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957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005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9BAD234-5CDF-524C-9332-055C5A4B39A7}" type="slidenum">
              <a:rPr lang="fr-FR"/>
              <a:pPr/>
              <a:t>65</a:t>
            </a:fld>
            <a:endParaRPr lang="fr-FR"/>
          </a:p>
        </p:txBody>
      </p:sp>
      <p:sp>
        <p:nvSpPr>
          <p:cNvPr id="716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54088" y="695325"/>
            <a:ext cx="4948237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16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185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390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dirty="0"/>
          </a:p>
          <a:p>
            <a:pPr eaLnBrk="1" hangingPunct="1"/>
            <a:endParaRPr lang="fr-FR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4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/>
              <a:t>Neutrinos et muons ne vous sont pas familière certainement et pourtant</a:t>
            </a:r>
          </a:p>
          <a:p>
            <a:pPr eaLnBrk="1" hangingPunct="1"/>
            <a:r>
              <a:rPr lang="fr-FR"/>
              <a:t>Certaine sont observées très rarement mais d</a:t>
            </a:r>
            <a:r>
              <a:rPr lang="ja-JP" altLang="fr-FR"/>
              <a:t>’</a:t>
            </a:r>
            <a:r>
              <a:rPr lang="fr-FR" altLang="ja-JP"/>
              <a:t>autres sont très présentes dans notre vie sans qu</a:t>
            </a:r>
            <a:r>
              <a:rPr lang="ja-JP" altLang="fr-FR"/>
              <a:t>’</a:t>
            </a:r>
            <a:r>
              <a:rPr lang="fr-FR" altLang="ja-JP"/>
              <a:t>on le sache </a:t>
            </a:r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1DB0F-9D7C-794F-8996-C0AD7B7E5011}" type="slidenum">
              <a:rPr lang="fr-FR"/>
              <a:pPr>
                <a:defRPr/>
              </a:pPr>
              <a:t>‹#›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3416272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22E8C3-EF35-C046-B77C-B02FAD8966F2}" type="slidenum">
              <a:rPr lang="fr-FR"/>
              <a:pPr>
                <a:defRPr/>
              </a:pPr>
              <a:t>‹#›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647314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119938" y="304801"/>
            <a:ext cx="2125662" cy="57912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42950" y="304801"/>
            <a:ext cx="6224588" cy="57912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1EFA3-7C8C-9E42-9D8B-BC2A1D5904E2}" type="slidenum">
              <a:rPr lang="fr-FR"/>
              <a:pPr>
                <a:defRPr/>
              </a:pPr>
              <a:t>‹#›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2400518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re. 2 contenus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2361" y="0"/>
            <a:ext cx="9338160" cy="114348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282361" y="1241411"/>
            <a:ext cx="4594200" cy="1918281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282361" y="3297946"/>
            <a:ext cx="4594200" cy="1919722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half" idx="3"/>
          </p:nvPr>
        </p:nvSpPr>
        <p:spPr>
          <a:xfrm>
            <a:off x="5026320" y="1241410"/>
            <a:ext cx="4594200" cy="397625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e la date 5"/>
          <p:cNvSpPr>
            <a:spLocks noGrp="1"/>
          </p:cNvSpPr>
          <p:nvPr>
            <p:ph type="dt" idx="10"/>
          </p:nvPr>
        </p:nvSpPr>
        <p:spPr>
          <a:xfrm>
            <a:off x="494521" y="6247376"/>
            <a:ext cx="2305680" cy="47093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30 mai 2013</a:t>
            </a:r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idx="11"/>
          </p:nvPr>
        </p:nvSpPr>
        <p:spPr>
          <a:xfrm>
            <a:off x="3388320" y="6247376"/>
            <a:ext cx="3138720" cy="47093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Sabine Crépé-Renaudin  (CNRS-IN2P3), LPSC                                 </a:t>
            </a: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idx="12"/>
          </p:nvPr>
        </p:nvSpPr>
        <p:spPr>
          <a:xfrm>
            <a:off x="7456800" y="6662140"/>
            <a:ext cx="2305680" cy="470930"/>
          </a:xfrm>
        </p:spPr>
        <p:txBody>
          <a:bodyPr/>
          <a:lstStyle>
            <a:lvl1pPr>
              <a:defRPr/>
            </a:lvl1pPr>
          </a:lstStyle>
          <a:p>
            <a:fld id="{590A1D9C-360C-6D4C-9914-122EA08A5274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9341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25A04-D800-4744-B602-8C0B35A43CCC}" type="slidenum">
              <a:rPr lang="fr-FR"/>
              <a:pPr>
                <a:defRPr/>
              </a:pPr>
              <a:t>‹#›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3615019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2638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82638" y="2906714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2713C-702C-1E43-834C-B756905960E2}" type="slidenum">
              <a:rPr lang="fr-FR"/>
              <a:pPr>
                <a:defRPr/>
              </a:pPr>
              <a:t>‹#›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3479494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42950" y="1295400"/>
            <a:ext cx="413385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29200" y="1295400"/>
            <a:ext cx="413385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CA535-5BF3-A446-8189-7AC34C71D7BD}" type="slidenum">
              <a:rPr lang="fr-FR"/>
              <a:pPr>
                <a:defRPr/>
              </a:pPr>
              <a:t>‹#›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1671705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5301" y="1535113"/>
            <a:ext cx="43767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95301" y="2174875"/>
            <a:ext cx="43767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757D0E-C5B2-FA40-8422-4E77836FFA08}" type="slidenum">
              <a:rPr lang="fr-FR"/>
              <a:pPr>
                <a:defRPr/>
              </a:pPr>
              <a:t>‹#›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2142520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6FEF5A-AD71-A642-9D72-C8BD294FF38E}" type="slidenum">
              <a:rPr lang="fr-FR"/>
              <a:pPr>
                <a:defRPr/>
              </a:pPr>
              <a:t>‹#›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2647549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57DD9-C805-C741-ACF2-1052D002B1E4}" type="slidenum">
              <a:rPr lang="fr-FR"/>
              <a:pPr>
                <a:defRPr/>
              </a:pPr>
              <a:t>‹#›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247705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73500" y="273051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E20EA-4F8B-8D4B-B64C-37593F789E4F}" type="slidenum">
              <a:rPr lang="fr-FR"/>
              <a:pPr>
                <a:defRPr/>
              </a:pPr>
              <a:t>‹#›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1281184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1512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941512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41512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AFD01-C4BE-5A4D-BE38-15334C409DE2}" type="slidenum">
              <a:rPr lang="fr-FR"/>
              <a:pPr>
                <a:defRPr/>
              </a:pPr>
              <a:t>‹#›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3366146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>
                <a:gamma/>
                <a:shade val="46275"/>
                <a:invGamma/>
              </a:schemeClr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5500" y="304801"/>
            <a:ext cx="8420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295400"/>
            <a:ext cx="84201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438900" y="6477000"/>
            <a:ext cx="17335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 smtClean="0"/>
            </a:lvl1pPr>
          </a:lstStyle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7650" y="6477000"/>
            <a:ext cx="61087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 smtClean="0"/>
            </a:lvl1pPr>
          </a:lstStyle>
          <a:p>
            <a:pPr>
              <a:defRPr/>
            </a:pPr>
            <a:r>
              <a:rPr lang="fr-FR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20100" y="6477000"/>
            <a:ext cx="7429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 smtClean="0"/>
            </a:lvl1pPr>
          </a:lstStyle>
          <a:p>
            <a:pPr>
              <a:defRPr/>
            </a:pPr>
            <a:fld id="{013BD441-48C8-484E-85EB-336354A30397}" type="slidenum">
              <a:rPr lang="fr-FR"/>
              <a:pPr>
                <a:defRPr/>
              </a:pPr>
              <a:t>‹#›</a:t>
            </a:fld>
            <a:endParaRPr lang="fr-FR" sz="140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jpg"/><Relationship Id="rId6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23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6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vulg/accel/cyclotron.html" TargetMode="External"/><Relationship Id="rId4" Type="http://schemas.openxmlformats.org/officeDocument/2006/relationships/hyperlink" Target="http://microcosm.web.cern.ch/Microcosm/RF_cavity/ex.html" TargetMode="External"/><Relationship Id="rId5" Type="http://schemas.openxmlformats.org/officeDocument/2006/relationships/image" Target="../media/image41.jpe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jpg"/><Relationship Id="rId6" Type="http://schemas.openxmlformats.org/officeDocument/2006/relationships/image" Target="../media/image9.gif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emf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9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5" Type="http://schemas.openxmlformats.org/officeDocument/2006/relationships/image" Target="../media/image62.jpeg"/><Relationship Id="rId6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image" Target="../media/image67.jpeg"/><Relationship Id="rId6" Type="http://schemas.openxmlformats.org/officeDocument/2006/relationships/image" Target="../media/image68.jpeg"/><Relationship Id="rId7" Type="http://schemas.openxmlformats.org/officeDocument/2006/relationships/image" Target="../media/image69.jpeg"/><Relationship Id="rId8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8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7.xml"/><Relationship Id="rId5" Type="http://schemas.openxmlformats.org/officeDocument/2006/relationships/image" Target="../media/image72.png"/><Relationship Id="rId1" Type="http://schemas.microsoft.com/office/2007/relationships/media" Target="file://localhost/Users/crepe/Desktop/presGAD/ATLAS_Event.avi" TargetMode="External"/><Relationship Id="rId2" Type="http://schemas.openxmlformats.org/officeDocument/2006/relationships/video" Target="file://localhost/Users/crepe/Desktop/presGAD/ATLAS_Event.avi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4" Type="http://schemas.openxmlformats.org/officeDocument/2006/relationships/image" Target="../media/image75.emf"/><Relationship Id="rId5" Type="http://schemas.openxmlformats.org/officeDocument/2006/relationships/image" Target="../media/image76.emf"/><Relationship Id="rId6" Type="http://schemas.openxmlformats.org/officeDocument/2006/relationships/image" Target="../media/image77.emf"/><Relationship Id="rId7" Type="http://schemas.openxmlformats.org/officeDocument/2006/relationships/image" Target="../media/image78.png"/><Relationship Id="rId8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4" Type="http://schemas.openxmlformats.org/officeDocument/2006/relationships/image" Target="../media/image75.emf"/><Relationship Id="rId5" Type="http://schemas.openxmlformats.org/officeDocument/2006/relationships/image" Target="../media/image76.emf"/><Relationship Id="rId6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9.png"/><Relationship Id="rId6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Relationship Id="rId3" Type="http://schemas.openxmlformats.org/officeDocument/2006/relationships/image" Target="../media/image9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6" Type="http://schemas.openxmlformats.org/officeDocument/2006/relationships/image" Target="../media/image17.jpg"/><Relationship Id="rId7" Type="http://schemas.openxmlformats.org/officeDocument/2006/relationships/image" Target="../media/image18.jpg"/><Relationship Id="rId8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gi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gi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6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6" Type="http://schemas.openxmlformats.org/officeDocument/2006/relationships/image" Target="../media/image110.png"/><Relationship Id="rId7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image" Target="../media/image1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6.png"/><Relationship Id="rId3" Type="http://schemas.openxmlformats.org/officeDocument/2006/relationships/image" Target="../media/image117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4" Type="http://schemas.openxmlformats.org/officeDocument/2006/relationships/image" Target="../media/image120.emf"/><Relationship Id="rId5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22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23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0511013_01-A4-at-144-dpi.jpg"/>
          <p:cNvPicPr>
            <a:picLocks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53" y="-15154"/>
            <a:ext cx="9922754" cy="6873154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2950" y="152400"/>
            <a:ext cx="8420100" cy="1836440"/>
          </a:xfrm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49001"/>
                  </a:schemeClr>
                </a:solidFill>
              </a14:hiddenFill>
            </a:ext>
          </a:extLst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fr-FR" b="1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Un </a:t>
            </a:r>
            <a:r>
              <a:rPr lang="fr-FR" sz="7400" b="1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géant </a:t>
            </a:r>
            <a:r>
              <a:rPr lang="fr-FR" b="1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pour sonder </a:t>
            </a:r>
            <a:br>
              <a:rPr lang="fr-FR" b="1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fr-FR" b="1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</a:t>
            </a:r>
            <a:r>
              <a:rPr lang="ja-JP" altLang="fr-FR" b="1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‘</a:t>
            </a:r>
            <a:r>
              <a:rPr lang="fr-FR" altLang="ja-JP" b="1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 </a:t>
            </a:r>
            <a:r>
              <a:rPr lang="fr-FR" b="1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infiniment » </a:t>
            </a:r>
            <a:r>
              <a:rPr lang="fr-FR" sz="2400" b="1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petit</a:t>
            </a:r>
            <a:endParaRPr lang="fr-FR" sz="5400" b="1" dirty="0" smtClean="0">
              <a:ln w="11430"/>
              <a:solidFill>
                <a:schemeClr val="tx2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3917950" y="6303963"/>
            <a:ext cx="1846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GB"/>
          </a:p>
        </p:txBody>
      </p:sp>
      <p:pic>
        <p:nvPicPr>
          <p:cNvPr id="3" name="Image 2" descr="Sans tit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881" y="2204864"/>
            <a:ext cx="1752745" cy="176517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445073" y="4293096"/>
            <a:ext cx="6820296" cy="58477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fr-FR" sz="3200" b="1" dirty="0" smtClean="0">
                <a:ln w="11430"/>
                <a:solidFill>
                  <a:srgbClr val="FFCB05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À la recherche du boson de </a:t>
            </a:r>
            <a:r>
              <a:rPr lang="fr-FR" sz="3200" b="1" dirty="0" err="1" smtClean="0">
                <a:ln w="11430"/>
                <a:solidFill>
                  <a:srgbClr val="FFCB05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Higgs</a:t>
            </a:r>
            <a:endParaRPr lang="fr-FR" sz="3200" b="1" dirty="0">
              <a:ln w="11430"/>
              <a:solidFill>
                <a:srgbClr val="FFCB05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-15553" y="6206942"/>
            <a:ext cx="9937105" cy="678442"/>
          </a:xfrm>
          <a:prstGeom prst="rect">
            <a:avLst/>
          </a:prstGeom>
          <a:solidFill>
            <a:srgbClr val="2860D8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fr-FR" sz="2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  Sabine </a:t>
            </a:r>
            <a:r>
              <a:rPr lang="fr-FR" sz="24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Crépé-Renaudin</a:t>
            </a:r>
            <a:r>
              <a:rPr lang="fr-FR" sz="2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fr-FR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Image 7" descr="logoLPSC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4" y="6230954"/>
            <a:ext cx="1268817" cy="608674"/>
          </a:xfrm>
          <a:prstGeom prst="rect">
            <a:avLst/>
          </a:prstGeom>
        </p:spPr>
      </p:pic>
      <p:pic>
        <p:nvPicPr>
          <p:cNvPr id="9" name="Image 8" descr="IN2P3Filaire-Q_SignV copi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307" y="6264697"/>
            <a:ext cx="1117237" cy="62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133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100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>
          <a:xfrm>
            <a:off x="825500" y="152400"/>
            <a:ext cx="8420100" cy="457200"/>
          </a:xfrm>
        </p:spPr>
        <p:txBody>
          <a:bodyPr/>
          <a:lstStyle/>
          <a:p>
            <a:pPr eaLnBrk="1" hangingPunct="1"/>
            <a:r>
              <a:rPr lang="fr-FR" sz="4000">
                <a:latin typeface="Arial" charset="0"/>
                <a:ea typeface="ＭＳ Ｐゴシック" charset="0"/>
                <a:cs typeface="ＭＳ Ｐゴシック" charset="0"/>
              </a:rPr>
              <a:t>Plus petit que l</a:t>
            </a:r>
            <a:r>
              <a:rPr lang="ja-JP" altLang="fr-FR" sz="400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 sz="4000">
                <a:latin typeface="Arial" charset="0"/>
                <a:ea typeface="ＭＳ Ｐゴシック" charset="0"/>
                <a:cs typeface="ＭＳ Ｐゴシック" charset="0"/>
              </a:rPr>
              <a:t>atome ?</a:t>
            </a:r>
            <a:endParaRPr lang="fr-FR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2750" y="914400"/>
            <a:ext cx="4870450" cy="5181600"/>
          </a:xfrm>
        </p:spPr>
        <p:txBody>
          <a:bodyPr/>
          <a:lstStyle/>
          <a:p>
            <a:pPr eaLnBrk="1" hangingPunct="1"/>
            <a:r>
              <a:rPr lang="fr-FR" sz="2800">
                <a:latin typeface="Arial" charset="0"/>
                <a:ea typeface="ＭＳ Ｐゴシック" charset="0"/>
                <a:cs typeface="ＭＳ Ｐゴシック" charset="0"/>
              </a:rPr>
              <a:t>L</a:t>
            </a:r>
            <a:r>
              <a:rPr lang="ja-JP" altLang="fr-FR" sz="280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 sz="2800">
                <a:latin typeface="Arial" charset="0"/>
                <a:ea typeface="ＭＳ Ｐゴシック" charset="0"/>
                <a:cs typeface="ＭＳ Ｐゴシック" charset="0"/>
              </a:rPr>
              <a:t>atome n</a:t>
            </a:r>
            <a:r>
              <a:rPr lang="ja-JP" altLang="fr-FR" sz="280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 sz="2800">
                <a:latin typeface="Arial" charset="0"/>
                <a:ea typeface="ＭＳ Ｐゴシック" charset="0"/>
                <a:cs typeface="ＭＳ Ｐゴシック" charset="0"/>
              </a:rPr>
              <a:t>est pas « indivisible »</a:t>
            </a:r>
          </a:p>
          <a:p>
            <a:pPr eaLnBrk="1" hangingPunct="1"/>
            <a:r>
              <a:rPr lang="fr-FR" sz="2800">
                <a:latin typeface="Arial" charset="0"/>
                <a:ea typeface="ＭＳ Ｐゴシック" charset="0"/>
                <a:cs typeface="ＭＳ Ｐゴシック" charset="0"/>
              </a:rPr>
              <a:t>Il est composé d</a:t>
            </a:r>
            <a:r>
              <a:rPr lang="ja-JP" altLang="fr-FR" sz="280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 sz="2800">
                <a:latin typeface="Arial" charset="0"/>
                <a:ea typeface="ＭＳ Ｐゴシック" charset="0"/>
                <a:cs typeface="ＭＳ Ｐゴシック" charset="0"/>
              </a:rPr>
              <a:t>un noyau et d</a:t>
            </a:r>
            <a:r>
              <a:rPr lang="ja-JP" altLang="fr-FR" sz="280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 sz="28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électrons</a:t>
            </a:r>
            <a:endParaRPr lang="fr-FR" altLang="ja-JP" sz="280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eaLnBrk="1" hangingPunct="1"/>
            <a:r>
              <a:rPr lang="fr-FR" sz="2400">
                <a:latin typeface="Arial" charset="0"/>
                <a:ea typeface="ＭＳ Ｐゴシック" charset="0"/>
              </a:rPr>
              <a:t>Le noyau est lui m</a:t>
            </a:r>
            <a:r>
              <a:rPr lang="fr-FR" altLang="ja-JP" sz="2400">
                <a:latin typeface="Arial" charset="0"/>
                <a:ea typeface="ＭＳ Ｐゴシック" charset="0"/>
              </a:rPr>
              <a:t>ême composé de protons et de neutrons</a:t>
            </a:r>
          </a:p>
          <a:p>
            <a:pPr lvl="2" eaLnBrk="1" hangingPunct="1"/>
            <a:r>
              <a:rPr lang="fr-FR" altLang="ja-JP" sz="2000">
                <a:latin typeface="Arial" charset="0"/>
                <a:ea typeface="ＭＳ Ｐゴシック" charset="0"/>
              </a:rPr>
              <a:t>Les protons et les neutrons sont composés de </a:t>
            </a:r>
            <a:r>
              <a:rPr lang="fr-FR" altLang="ja-JP" sz="2000">
                <a:solidFill>
                  <a:schemeClr val="tx2"/>
                </a:solidFill>
                <a:latin typeface="Arial" charset="0"/>
                <a:ea typeface="ＭＳ Ｐゴシック" charset="0"/>
              </a:rPr>
              <a:t>quarks</a:t>
            </a:r>
            <a:r>
              <a:rPr lang="fr-FR" altLang="ja-JP" sz="2000">
                <a:latin typeface="Arial" charset="0"/>
                <a:ea typeface="ＭＳ Ｐゴシック" charset="0"/>
              </a:rPr>
              <a:t> et de </a:t>
            </a:r>
            <a:r>
              <a:rPr lang="fr-FR" altLang="ja-JP" sz="2000">
                <a:solidFill>
                  <a:schemeClr val="tx2"/>
                </a:solidFill>
                <a:latin typeface="Arial" charset="0"/>
                <a:ea typeface="ＭＳ Ｐゴシック" charset="0"/>
              </a:rPr>
              <a:t>gluons</a:t>
            </a:r>
            <a:r>
              <a:rPr lang="fr-FR" altLang="ja-JP" sz="2000">
                <a:latin typeface="Arial" charset="0"/>
                <a:ea typeface="ＭＳ Ｐゴシック" charset="0"/>
              </a:rPr>
              <a:t> : particules élémentaires </a:t>
            </a:r>
          </a:p>
          <a:p>
            <a:pPr lvl="1" eaLnBrk="1" hangingPunct="1"/>
            <a:r>
              <a:rPr lang="fr-FR" altLang="ja-JP" sz="2400">
                <a:latin typeface="Arial" charset="0"/>
                <a:ea typeface="ＭＳ Ｐゴシック" charset="0"/>
              </a:rPr>
              <a:t>Les électrons sont des particules élémentaires</a:t>
            </a:r>
            <a:endParaRPr lang="fr-FR">
              <a:latin typeface="Arial" charset="0"/>
              <a:ea typeface="ＭＳ Ｐゴシック" charset="0"/>
            </a:endParaRPr>
          </a:p>
        </p:txBody>
      </p:sp>
      <p:pic>
        <p:nvPicPr>
          <p:cNvPr id="24582" name="Picture 14" descr="atome-qu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0" y="1524001"/>
            <a:ext cx="4127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 descr="inside_quark_web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55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296" y="3573016"/>
            <a:ext cx="1728193" cy="1728192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10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2619236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100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28676" name="Rectangle 2"/>
          <p:cNvSpPr>
            <a:spLocks noGrp="1" noChangeArrowheads="1"/>
          </p:cNvSpPr>
          <p:nvPr>
            <p:ph type="title"/>
          </p:nvPr>
        </p:nvSpPr>
        <p:spPr>
          <a:xfrm>
            <a:off x="825500" y="152400"/>
            <a:ext cx="8420100" cy="762000"/>
          </a:xfrm>
        </p:spPr>
        <p:txBody>
          <a:bodyPr/>
          <a:lstStyle/>
          <a:p>
            <a:pPr eaLnBrk="1" hangingPunct="1"/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Les particules élémentaires</a:t>
            </a:r>
          </a:p>
        </p:txBody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49530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800">
                <a:latin typeface="Arial" charset="0"/>
                <a:ea typeface="ＭＳ Ｐゴシック" charset="0"/>
                <a:cs typeface="ＭＳ Ｐゴシック" charset="0"/>
              </a:rPr>
              <a:t>Matière ordinaire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>
                <a:latin typeface="Arial" charset="0"/>
                <a:ea typeface="ＭＳ Ｐゴシック" charset="0"/>
              </a:rPr>
              <a:t>1ère famille : 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2000">
                <a:latin typeface="Arial" charset="0"/>
                <a:ea typeface="ＭＳ Ｐゴシック" charset="0"/>
              </a:rPr>
              <a:t>proton ≈ uud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2000">
                <a:latin typeface="Arial" charset="0"/>
                <a:ea typeface="ＭＳ Ｐゴシック" charset="0"/>
              </a:rPr>
              <a:t>neutron ≈ udd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2000">
                <a:latin typeface="Arial" charset="0"/>
                <a:ea typeface="ＭＳ Ｐゴシック" charset="0"/>
              </a:rPr>
              <a:t>électron e</a:t>
            </a:r>
            <a:r>
              <a:rPr lang="fr-FR" sz="2000" baseline="30000">
                <a:latin typeface="Arial" charset="0"/>
                <a:ea typeface="ＭＳ Ｐゴシック" charset="0"/>
              </a:rPr>
              <a:t>-</a:t>
            </a:r>
            <a:endParaRPr lang="fr-FR" sz="2000">
              <a:latin typeface="Arial" charset="0"/>
              <a:ea typeface="ＭＳ Ｐゴシック" charset="0"/>
            </a:endParaRPr>
          </a:p>
          <a:p>
            <a:pPr lvl="2" eaLnBrk="1" hangingPunct="1">
              <a:lnSpc>
                <a:spcPct val="90000"/>
              </a:lnSpc>
            </a:pPr>
            <a:endParaRPr lang="fr-FR" sz="200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fr-FR" sz="2800">
                <a:latin typeface="Arial" charset="0"/>
                <a:ea typeface="ＭＳ Ｐゴシック" charset="0"/>
                <a:cs typeface="ＭＳ Ｐゴシック" charset="0"/>
              </a:rPr>
              <a:t>Rayons cosmiques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>
                <a:latin typeface="Arial" charset="0"/>
                <a:ea typeface="ＭＳ Ｐゴシック" charset="0"/>
              </a:rPr>
              <a:t>Muons, neutrinos, …</a:t>
            </a:r>
          </a:p>
          <a:p>
            <a:pPr lvl="1" eaLnBrk="1" hangingPunct="1">
              <a:lnSpc>
                <a:spcPct val="90000"/>
              </a:lnSpc>
            </a:pPr>
            <a:endParaRPr lang="fr-FR" sz="240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fr-FR" sz="2800">
                <a:latin typeface="Arial" charset="0"/>
                <a:ea typeface="ＭＳ Ｐゴシック" charset="0"/>
                <a:cs typeface="ＭＳ Ｐゴシック" charset="0"/>
              </a:rPr>
              <a:t>Collisionneurs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>
                <a:latin typeface="Arial" charset="0"/>
                <a:ea typeface="ＭＳ Ｐゴシック" charset="0"/>
              </a:rPr>
              <a:t>Toutes ces particules ont été observées</a:t>
            </a:r>
          </a:p>
          <a:p>
            <a:pPr lvl="1" eaLnBrk="1" hangingPunct="1">
              <a:lnSpc>
                <a:spcPct val="90000"/>
              </a:lnSpc>
            </a:pPr>
            <a:endParaRPr lang="fr-FR" sz="240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 sz="28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8678" name="Picture 8" descr="fl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50" y="1219200"/>
            <a:ext cx="4359276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11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2193071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100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>
          <a:xfrm>
            <a:off x="660400" y="152400"/>
            <a:ext cx="8997950" cy="685800"/>
          </a:xfrm>
        </p:spPr>
        <p:txBody>
          <a:bodyPr/>
          <a:lstStyle/>
          <a:p>
            <a:pPr eaLnBrk="1" hangingPunct="1"/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Neutrinos et rayons cosmiques</a:t>
            </a:r>
          </a:p>
        </p:txBody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7650" y="1295401"/>
            <a:ext cx="503555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sz="2000" b="1" dirty="0">
                <a:latin typeface="Arial" charset="0"/>
                <a:ea typeface="ＭＳ Ｐゴシック" charset="0"/>
                <a:cs typeface="ＭＳ Ｐゴシック" charset="0"/>
              </a:rPr>
              <a:t>Neutrinos</a:t>
            </a:r>
            <a:endParaRPr lang="fr-FR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fr-FR" sz="1800" dirty="0">
                <a:latin typeface="Arial" charset="0"/>
                <a:ea typeface="ＭＳ Ｐゴシック" charset="0"/>
                <a:cs typeface="ＭＳ Ｐゴシック" charset="0"/>
              </a:rPr>
              <a:t>Nous baignons dans une nu</a:t>
            </a:r>
            <a:r>
              <a:rPr lang="fr-FR" sz="1800" dirty="0">
                <a:latin typeface="Arial" charset="0"/>
                <a:ea typeface="ＭＳ Ｐゴシック" charset="0"/>
                <a:cs typeface="Times New Roman" charset="0"/>
              </a:rPr>
              <a:t>é</a:t>
            </a:r>
            <a:r>
              <a:rPr lang="fr-FR" sz="1800" dirty="0">
                <a:latin typeface="Arial" charset="0"/>
                <a:ea typeface="ＭＳ Ｐゴシック" charset="0"/>
                <a:cs typeface="ＭＳ Ｐゴシック" charset="0"/>
              </a:rPr>
              <a:t>e de particules : pour </a:t>
            </a:r>
            <a:r>
              <a:rPr lang="fr-FR" sz="1800" dirty="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1 </a:t>
            </a:r>
            <a:r>
              <a:rPr lang="fr-FR" sz="1800" dirty="0">
                <a:solidFill>
                  <a:schemeClr val="tx2"/>
                </a:solidFill>
                <a:latin typeface="Arial" charset="0"/>
                <a:ea typeface="ＭＳ Ｐゴシック" charset="0"/>
                <a:cs typeface="Times New Roman" charset="0"/>
              </a:rPr>
              <a:t>é</a:t>
            </a:r>
            <a:r>
              <a:rPr lang="fr-FR" sz="1800" dirty="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lectron</a:t>
            </a:r>
            <a:r>
              <a:rPr lang="fr-FR" sz="1800" dirty="0">
                <a:latin typeface="Arial" charset="0"/>
                <a:ea typeface="ＭＳ Ｐゴシック" charset="0"/>
                <a:cs typeface="ＭＳ Ｐゴシック" charset="0"/>
              </a:rPr>
              <a:t>, l</a:t>
            </a:r>
            <a:r>
              <a:rPr lang="ja-JP" altLang="fr-FR" sz="1800" dirty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 sz="1800" dirty="0">
                <a:latin typeface="Arial" charset="0"/>
                <a:ea typeface="ＭＳ Ｐゴシック" charset="0"/>
                <a:cs typeface="ＭＳ Ｐゴシック" charset="0"/>
              </a:rPr>
              <a:t>univers contient </a:t>
            </a:r>
            <a:r>
              <a:rPr lang="fr-FR" altLang="ja-JP" sz="1800" dirty="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mille milliards de  neutrinos</a:t>
            </a:r>
            <a:endParaRPr lang="fr-FR" altLang="ja-JP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Times" charset="0"/>
              <a:buChar char="•"/>
            </a:pPr>
            <a:r>
              <a:rPr lang="fr-FR" sz="1800" dirty="0">
                <a:latin typeface="Arial" charset="0"/>
                <a:ea typeface="ＭＳ Ｐゴシック" charset="0"/>
                <a:cs typeface="ＭＳ Ｐゴシック" charset="0"/>
              </a:rPr>
              <a:t>Ils peuvent traverser 100 000 000 de terres align</a:t>
            </a:r>
            <a:r>
              <a:rPr lang="fr-FR" sz="1800" dirty="0">
                <a:latin typeface="Arial" charset="0"/>
                <a:ea typeface="ＭＳ Ｐゴシック" charset="0"/>
                <a:cs typeface="Times New Roman" charset="0"/>
              </a:rPr>
              <a:t>é</a:t>
            </a:r>
            <a:r>
              <a:rPr lang="fr-FR" sz="1800" dirty="0">
                <a:latin typeface="Arial" charset="0"/>
                <a:ea typeface="ＭＳ Ｐゴシック" charset="0"/>
                <a:cs typeface="ＭＳ Ｐゴシック" charset="0"/>
              </a:rPr>
              <a:t>es sans int</a:t>
            </a:r>
            <a:r>
              <a:rPr lang="fr-FR" sz="1800" dirty="0">
                <a:latin typeface="Arial" charset="0"/>
                <a:ea typeface="ＭＳ Ｐゴシック" charset="0"/>
                <a:cs typeface="Times New Roman" charset="0"/>
              </a:rPr>
              <a:t>e</a:t>
            </a:r>
            <a:r>
              <a:rPr lang="fr-FR" sz="1800" dirty="0">
                <a:latin typeface="Arial" charset="0"/>
                <a:ea typeface="ＭＳ Ｐゴシック" charset="0"/>
                <a:cs typeface="ＭＳ Ｐゴシック" charset="0"/>
              </a:rPr>
              <a:t>ractions</a:t>
            </a:r>
          </a:p>
          <a:p>
            <a:pPr eaLnBrk="1" hangingPunct="1">
              <a:lnSpc>
                <a:spcPct val="90000"/>
              </a:lnSpc>
              <a:buFont typeface="Times" charset="0"/>
              <a:buChar char="•"/>
            </a:pPr>
            <a:r>
              <a:rPr lang="fr-FR" sz="1800" dirty="0">
                <a:latin typeface="Arial" charset="0"/>
                <a:ea typeface="ＭＳ Ｐゴシック" charset="0"/>
                <a:cs typeface="ＭＳ Ｐゴシック" charset="0"/>
              </a:rPr>
              <a:t>vous </a:t>
            </a:r>
            <a:r>
              <a:rPr lang="fr-FR" altLang="ja-JP" sz="1800" dirty="0">
                <a:latin typeface="Arial" charset="0"/>
                <a:ea typeface="ＭＳ Ｐゴシック" charset="0"/>
                <a:cs typeface="ＭＳ Ｐゴシック" charset="0"/>
              </a:rPr>
              <a:t>êtes traversés par </a:t>
            </a:r>
          </a:p>
          <a:p>
            <a:pPr eaLnBrk="1" hangingPunct="1">
              <a:lnSpc>
                <a:spcPct val="90000"/>
              </a:lnSpc>
              <a:buFont typeface="Times" charset="0"/>
              <a:buNone/>
            </a:pPr>
            <a:r>
              <a:rPr lang="fr-FR" altLang="ja-JP" sz="1800" dirty="0">
                <a:latin typeface="Arial" charset="0"/>
                <a:ea typeface="ＭＳ Ｐゴシック" charset="0"/>
                <a:cs typeface="ＭＳ Ｐゴシック" charset="0"/>
              </a:rPr>
              <a:t>    100 000 000 000 000 </a:t>
            </a:r>
            <a:r>
              <a:rPr lang="fr-FR" altLang="ja-JP" sz="1800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</a:t>
            </a:r>
            <a:r>
              <a:rPr lang="fr-FR" sz="1800" dirty="0">
                <a:latin typeface="Arial" charset="0"/>
                <a:ea typeface="ＭＳ Ｐゴシック" charset="0"/>
                <a:cs typeface="ＭＳ Ｐゴシック" charset="0"/>
              </a:rPr>
              <a:t> provenant du soleil par seconde</a:t>
            </a:r>
          </a:p>
          <a:p>
            <a:pPr eaLnBrk="1" hangingPunct="1">
              <a:lnSpc>
                <a:spcPct val="90000"/>
              </a:lnSpc>
              <a:buFont typeface="Times" charset="0"/>
              <a:buChar char="•"/>
            </a:pPr>
            <a:endParaRPr lang="fr-FR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 typeface="Times" charset="0"/>
              <a:buNone/>
            </a:pPr>
            <a:r>
              <a:rPr lang="fr-FR" sz="2000" b="1" dirty="0">
                <a:latin typeface="Arial" charset="0"/>
                <a:ea typeface="ＭＳ Ｐゴシック" charset="0"/>
                <a:cs typeface="ＭＳ Ｐゴシック" charset="0"/>
              </a:rPr>
              <a:t>Rayons cosmiques</a:t>
            </a:r>
            <a:endParaRPr lang="fr-FR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 typeface="Times" charset="0"/>
              <a:buChar char="•"/>
            </a:pPr>
            <a:r>
              <a:rPr lang="fr-FR" sz="1800" dirty="0">
                <a:latin typeface="Arial" charset="0"/>
                <a:ea typeface="ＭＳ Ｐゴシック" charset="0"/>
                <a:cs typeface="ＭＳ Ｐゴシック" charset="0"/>
              </a:rPr>
              <a:t>89% protons et 10% noyaux d</a:t>
            </a:r>
            <a:r>
              <a:rPr lang="ja-JP" altLang="fr-FR" sz="1800" dirty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 sz="1800" dirty="0">
                <a:latin typeface="Arial" charset="0"/>
                <a:ea typeface="ＭＳ Ｐゴシック" charset="0"/>
                <a:cs typeface="ＭＳ Ｐゴシック" charset="0"/>
              </a:rPr>
              <a:t>hélium (explosion d</a:t>
            </a:r>
            <a:r>
              <a:rPr lang="ja-JP" altLang="fr-FR" sz="1800" dirty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 sz="1800" dirty="0">
                <a:latin typeface="Arial" charset="0"/>
                <a:ea typeface="ＭＳ Ｐゴシック" charset="0"/>
                <a:cs typeface="ＭＳ Ｐゴシック" charset="0"/>
              </a:rPr>
              <a:t>étoiles)</a:t>
            </a:r>
          </a:p>
          <a:p>
            <a:pPr eaLnBrk="1" hangingPunct="1">
              <a:lnSpc>
                <a:spcPct val="90000"/>
              </a:lnSpc>
              <a:buFont typeface="Times" charset="0"/>
              <a:buChar char="•"/>
            </a:pPr>
            <a:r>
              <a:rPr lang="fr-FR" sz="1800" dirty="0">
                <a:latin typeface="Arial" charset="0"/>
                <a:ea typeface="ＭＳ Ｐゴシック" charset="0"/>
                <a:cs typeface="ＭＳ Ｐゴシック" charset="0"/>
              </a:rPr>
              <a:t>Interaction avec l</a:t>
            </a:r>
            <a:r>
              <a:rPr lang="ja-JP" altLang="fr-FR" sz="1800" dirty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 sz="1800" dirty="0">
                <a:latin typeface="Arial" charset="0"/>
                <a:ea typeface="ＭＳ Ｐゴシック" charset="0"/>
                <a:cs typeface="ＭＳ Ｐゴシック" charset="0"/>
              </a:rPr>
              <a:t>atmosphère </a:t>
            </a:r>
            <a:r>
              <a:rPr lang="fr-FR" altLang="ja-JP" sz="1800" dirty="0" smtClean="0">
                <a:latin typeface="Arial" charset="0"/>
                <a:ea typeface="ＭＳ Ｐゴシック" charset="0"/>
                <a:cs typeface="ＭＳ Ｐゴシック" charset="0"/>
                <a:sym typeface="Monotype Sorts" charset="0"/>
              </a:rPr>
              <a:t> </a:t>
            </a:r>
            <a:r>
              <a:rPr lang="fr-FR" altLang="ja-JP" sz="1800" dirty="0" smtClean="0">
                <a:latin typeface="Arial" charset="0"/>
                <a:ea typeface="ＭＳ Ｐゴシック" charset="0"/>
                <a:cs typeface="ＭＳ Ｐゴシック" charset="0"/>
              </a:rPr>
              <a:t>muons </a:t>
            </a:r>
            <a:endParaRPr lang="fr-FR" altLang="ja-JP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 typeface="Times" charset="0"/>
              <a:buChar char="•"/>
            </a:pPr>
            <a:r>
              <a:rPr lang="fr-FR" sz="1800" dirty="0">
                <a:latin typeface="Arial" charset="0"/>
                <a:ea typeface="ＭＳ Ｐゴシック" charset="0"/>
                <a:cs typeface="ＭＳ Ｐゴシック" charset="0"/>
              </a:rPr>
              <a:t>vous </a:t>
            </a:r>
            <a:r>
              <a:rPr lang="fr-FR" altLang="ja-JP" sz="1800" dirty="0">
                <a:latin typeface="Arial" charset="0"/>
                <a:ea typeface="ＭＳ Ｐゴシック" charset="0"/>
                <a:cs typeface="ＭＳ Ｐゴシック" charset="0"/>
              </a:rPr>
              <a:t>êtes traversés par 200 </a:t>
            </a:r>
            <a:r>
              <a:rPr lang="fr-FR" altLang="ja-JP" sz="1800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 </a:t>
            </a:r>
            <a:r>
              <a:rPr lang="fr-FR" altLang="ja-JP" sz="1800" dirty="0">
                <a:latin typeface="Arial" charset="0"/>
                <a:ea typeface="ＭＳ Ｐゴシック" charset="0"/>
                <a:cs typeface="ＭＳ Ｐゴシック" charset="0"/>
              </a:rPr>
              <a:t>par seconde et par m</a:t>
            </a:r>
            <a:r>
              <a:rPr lang="fr-FR" altLang="ja-JP" sz="1800" baseline="30000" dirty="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endParaRPr lang="fr-FR" altLang="ja-JP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 typeface="Times" charset="0"/>
              <a:buChar char="•"/>
            </a:pPr>
            <a:endParaRPr lang="fr-FR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fr-FR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SzPct val="150000"/>
              <a:buFont typeface="Times" charset="0"/>
              <a:buChar char="•"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0726" name="Picture 7" descr="showers_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0" y="1752600"/>
            <a:ext cx="42926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12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1791468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100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32772" name="Rectangle 2"/>
          <p:cNvSpPr>
            <a:spLocks noGrp="1" noChangeArrowheads="1"/>
          </p:cNvSpPr>
          <p:nvPr>
            <p:ph type="title"/>
          </p:nvPr>
        </p:nvSpPr>
        <p:spPr>
          <a:xfrm>
            <a:off x="825500" y="152400"/>
            <a:ext cx="8420100" cy="762000"/>
          </a:xfrm>
        </p:spPr>
        <p:txBody>
          <a:bodyPr/>
          <a:lstStyle/>
          <a:p>
            <a:pPr eaLnBrk="1" hangingPunct="1"/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Les particules élémentaires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49530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400">
                <a:latin typeface="Arial" charset="0"/>
                <a:ea typeface="ＭＳ Ｐゴシック" charset="0"/>
                <a:cs typeface="ＭＳ Ｐゴシック" charset="0"/>
              </a:rPr>
              <a:t>Matière ordinaire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>
                <a:latin typeface="Arial" charset="0"/>
                <a:ea typeface="ＭＳ Ｐゴシック" charset="0"/>
              </a:rPr>
              <a:t>1ère famille : 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1800">
                <a:latin typeface="Arial" charset="0"/>
                <a:ea typeface="ＭＳ Ｐゴシック" charset="0"/>
              </a:rPr>
              <a:t>proton ≈ uud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1800">
                <a:latin typeface="Arial" charset="0"/>
                <a:ea typeface="ＭＳ Ｐゴシック" charset="0"/>
              </a:rPr>
              <a:t>neutron ≈ udd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1800">
                <a:latin typeface="Arial" charset="0"/>
                <a:ea typeface="ＭＳ Ｐゴシック" charset="0"/>
              </a:rPr>
              <a:t>électron e</a:t>
            </a:r>
            <a:r>
              <a:rPr lang="fr-FR" sz="1800" baseline="30000">
                <a:latin typeface="Arial" charset="0"/>
                <a:ea typeface="ＭＳ Ｐゴシック" charset="0"/>
              </a:rPr>
              <a:t>-</a:t>
            </a:r>
            <a:endParaRPr lang="fr-FR" sz="1800">
              <a:latin typeface="Arial" charset="0"/>
              <a:ea typeface="ＭＳ Ｐゴシック" charset="0"/>
            </a:endParaRPr>
          </a:p>
          <a:p>
            <a:pPr lvl="2" eaLnBrk="1" hangingPunct="1">
              <a:lnSpc>
                <a:spcPct val="90000"/>
              </a:lnSpc>
            </a:pPr>
            <a:endParaRPr lang="fr-FR" sz="180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fr-FR" sz="2400">
                <a:latin typeface="Arial" charset="0"/>
                <a:ea typeface="ＭＳ Ｐゴシック" charset="0"/>
                <a:cs typeface="ＭＳ Ｐゴシック" charset="0"/>
              </a:rPr>
              <a:t>Rayons cosmiques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>
                <a:latin typeface="Arial" charset="0"/>
                <a:ea typeface="ＭＳ Ｐゴシック" charset="0"/>
              </a:rPr>
              <a:t>Muons, neutrinos, …</a:t>
            </a:r>
          </a:p>
          <a:p>
            <a:pPr lvl="1" eaLnBrk="1" hangingPunct="1">
              <a:lnSpc>
                <a:spcPct val="90000"/>
              </a:lnSpc>
            </a:pPr>
            <a:endParaRPr lang="fr-FR" sz="200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fr-FR" sz="2400">
                <a:latin typeface="Arial" charset="0"/>
                <a:ea typeface="ＭＳ Ｐゴシック" charset="0"/>
                <a:cs typeface="ＭＳ Ｐゴシック" charset="0"/>
              </a:rPr>
              <a:t>Collisionneurs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>
                <a:latin typeface="Arial" charset="0"/>
                <a:ea typeface="ＭＳ Ｐゴシック" charset="0"/>
              </a:rPr>
              <a:t>Toutes ces particules ont été observées</a:t>
            </a:r>
          </a:p>
          <a:p>
            <a:pPr lvl="1" eaLnBrk="1" hangingPunct="1">
              <a:lnSpc>
                <a:spcPct val="90000"/>
              </a:lnSpc>
            </a:pPr>
            <a:endParaRPr lang="fr-FR" sz="200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2774" name="Picture 4" descr="fl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50" y="1219200"/>
            <a:ext cx="4359276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0658" name="Group 18"/>
          <p:cNvGrpSpPr>
            <a:grpSpLocks/>
          </p:cNvGrpSpPr>
          <p:nvPr/>
        </p:nvGrpSpPr>
        <p:grpSpPr bwMode="auto">
          <a:xfrm>
            <a:off x="412750" y="1219200"/>
            <a:ext cx="4359276" cy="4953000"/>
            <a:chOff x="240" y="768"/>
            <a:chExt cx="2535" cy="3120"/>
          </a:xfrm>
        </p:grpSpPr>
        <p:pic>
          <p:nvPicPr>
            <p:cNvPr id="32776" name="Picture 5" descr="fl2"/>
            <p:cNvPicPr>
              <a:picLocks noChangeAspect="1" noChangeArrowheads="1"/>
            </p:cNvPicPr>
            <p:nvPr/>
          </p:nvPicPr>
          <p:blipFill>
            <a:blip r:embed="rId3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768"/>
              <a:ext cx="2535" cy="3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4">
                      <a:alphaModFix amt="75000"/>
                    </a:blip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0646" name="Rectangle 6"/>
            <p:cNvSpPr>
              <a:spLocks noChangeArrowheads="1"/>
            </p:cNvSpPr>
            <p:nvPr/>
          </p:nvSpPr>
          <p:spPr bwMode="auto">
            <a:xfrm>
              <a:off x="960" y="768"/>
              <a:ext cx="264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3600">
                  <a:solidFill>
                    <a:schemeClr val="bg2"/>
                  </a:solidFill>
                </a:rPr>
                <a:t>_</a:t>
              </a:r>
              <a:endParaRPr lang="fr-FR"/>
            </a:p>
          </p:txBody>
        </p:sp>
        <p:sp>
          <p:nvSpPr>
            <p:cNvPr id="240647" name="Rectangle 7"/>
            <p:cNvSpPr>
              <a:spLocks noChangeArrowheads="1"/>
            </p:cNvSpPr>
            <p:nvPr/>
          </p:nvSpPr>
          <p:spPr bwMode="auto">
            <a:xfrm>
              <a:off x="1632" y="768"/>
              <a:ext cx="264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3600">
                  <a:solidFill>
                    <a:schemeClr val="bg2"/>
                  </a:solidFill>
                </a:rPr>
                <a:t>_</a:t>
              </a:r>
              <a:endParaRPr lang="fr-FR"/>
            </a:p>
          </p:txBody>
        </p:sp>
        <p:sp>
          <p:nvSpPr>
            <p:cNvPr id="240648" name="Rectangle 8"/>
            <p:cNvSpPr>
              <a:spLocks noChangeArrowheads="1"/>
            </p:cNvSpPr>
            <p:nvPr/>
          </p:nvSpPr>
          <p:spPr bwMode="auto">
            <a:xfrm>
              <a:off x="2304" y="768"/>
              <a:ext cx="264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3600">
                  <a:solidFill>
                    <a:schemeClr val="bg2"/>
                  </a:solidFill>
                </a:rPr>
                <a:t>_</a:t>
              </a:r>
              <a:endParaRPr lang="fr-FR"/>
            </a:p>
          </p:txBody>
        </p:sp>
        <p:sp>
          <p:nvSpPr>
            <p:cNvPr id="240649" name="Rectangle 9"/>
            <p:cNvSpPr>
              <a:spLocks noChangeArrowheads="1"/>
            </p:cNvSpPr>
            <p:nvPr/>
          </p:nvSpPr>
          <p:spPr bwMode="auto">
            <a:xfrm>
              <a:off x="2256" y="1392"/>
              <a:ext cx="264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3600">
                  <a:solidFill>
                    <a:schemeClr val="bg2"/>
                  </a:solidFill>
                </a:rPr>
                <a:t>_</a:t>
              </a:r>
              <a:endParaRPr lang="fr-FR"/>
            </a:p>
          </p:txBody>
        </p:sp>
        <p:sp>
          <p:nvSpPr>
            <p:cNvPr id="240650" name="Rectangle 10"/>
            <p:cNvSpPr>
              <a:spLocks noChangeArrowheads="1"/>
            </p:cNvSpPr>
            <p:nvPr/>
          </p:nvSpPr>
          <p:spPr bwMode="auto">
            <a:xfrm>
              <a:off x="1632" y="1392"/>
              <a:ext cx="264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3600">
                  <a:solidFill>
                    <a:schemeClr val="bg2"/>
                  </a:solidFill>
                </a:rPr>
                <a:t>_</a:t>
              </a:r>
              <a:endParaRPr lang="fr-FR"/>
            </a:p>
          </p:txBody>
        </p:sp>
        <p:sp>
          <p:nvSpPr>
            <p:cNvPr id="240651" name="Rectangle 11"/>
            <p:cNvSpPr>
              <a:spLocks noChangeArrowheads="1"/>
            </p:cNvSpPr>
            <p:nvPr/>
          </p:nvSpPr>
          <p:spPr bwMode="auto">
            <a:xfrm>
              <a:off x="960" y="1392"/>
              <a:ext cx="264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3600">
                  <a:solidFill>
                    <a:schemeClr val="bg2"/>
                  </a:solidFill>
                </a:rPr>
                <a:t>_</a:t>
              </a:r>
              <a:endParaRPr lang="fr-FR"/>
            </a:p>
          </p:txBody>
        </p:sp>
        <p:sp>
          <p:nvSpPr>
            <p:cNvPr id="240652" name="Rectangle 12"/>
            <p:cNvSpPr>
              <a:spLocks noChangeArrowheads="1"/>
            </p:cNvSpPr>
            <p:nvPr/>
          </p:nvSpPr>
          <p:spPr bwMode="auto">
            <a:xfrm>
              <a:off x="960" y="2016"/>
              <a:ext cx="264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3600">
                  <a:solidFill>
                    <a:schemeClr val="bg2"/>
                  </a:solidFill>
                </a:rPr>
                <a:t>_</a:t>
              </a:r>
              <a:endParaRPr lang="fr-FR"/>
            </a:p>
          </p:txBody>
        </p:sp>
        <p:sp>
          <p:nvSpPr>
            <p:cNvPr id="240653" name="Rectangle 13"/>
            <p:cNvSpPr>
              <a:spLocks noChangeArrowheads="1"/>
            </p:cNvSpPr>
            <p:nvPr/>
          </p:nvSpPr>
          <p:spPr bwMode="auto">
            <a:xfrm>
              <a:off x="1632" y="2016"/>
              <a:ext cx="264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3600">
                  <a:solidFill>
                    <a:schemeClr val="bg2"/>
                  </a:solidFill>
                </a:rPr>
                <a:t>_</a:t>
              </a:r>
              <a:endParaRPr lang="fr-FR"/>
            </a:p>
          </p:txBody>
        </p:sp>
        <p:sp>
          <p:nvSpPr>
            <p:cNvPr id="240654" name="Rectangle 14"/>
            <p:cNvSpPr>
              <a:spLocks noChangeArrowheads="1"/>
            </p:cNvSpPr>
            <p:nvPr/>
          </p:nvSpPr>
          <p:spPr bwMode="auto">
            <a:xfrm>
              <a:off x="2304" y="2016"/>
              <a:ext cx="264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3600">
                  <a:solidFill>
                    <a:schemeClr val="bg2"/>
                  </a:solidFill>
                </a:rPr>
                <a:t>_</a:t>
              </a:r>
              <a:endParaRPr lang="fr-FR"/>
            </a:p>
          </p:txBody>
        </p:sp>
        <p:sp>
          <p:nvSpPr>
            <p:cNvPr id="240655" name="Rectangle 15"/>
            <p:cNvSpPr>
              <a:spLocks noChangeArrowheads="1"/>
            </p:cNvSpPr>
            <p:nvPr/>
          </p:nvSpPr>
          <p:spPr bwMode="auto">
            <a:xfrm>
              <a:off x="2304" y="2592"/>
              <a:ext cx="264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3600">
                  <a:solidFill>
                    <a:schemeClr val="bg2"/>
                  </a:solidFill>
                </a:rPr>
                <a:t>_</a:t>
              </a:r>
              <a:endParaRPr lang="fr-FR"/>
            </a:p>
          </p:txBody>
        </p:sp>
        <p:sp>
          <p:nvSpPr>
            <p:cNvPr id="240656" name="Rectangle 16"/>
            <p:cNvSpPr>
              <a:spLocks noChangeArrowheads="1"/>
            </p:cNvSpPr>
            <p:nvPr/>
          </p:nvSpPr>
          <p:spPr bwMode="auto">
            <a:xfrm>
              <a:off x="1632" y="2592"/>
              <a:ext cx="264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3600">
                  <a:solidFill>
                    <a:schemeClr val="bg2"/>
                  </a:solidFill>
                </a:rPr>
                <a:t>_</a:t>
              </a:r>
              <a:endParaRPr lang="fr-FR"/>
            </a:p>
          </p:txBody>
        </p:sp>
        <p:sp>
          <p:nvSpPr>
            <p:cNvPr id="240657" name="Rectangle 17"/>
            <p:cNvSpPr>
              <a:spLocks noChangeArrowheads="1"/>
            </p:cNvSpPr>
            <p:nvPr/>
          </p:nvSpPr>
          <p:spPr bwMode="auto">
            <a:xfrm>
              <a:off x="960" y="2592"/>
              <a:ext cx="264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3600">
                  <a:solidFill>
                    <a:schemeClr val="bg2"/>
                  </a:solidFill>
                </a:rPr>
                <a:t>_</a:t>
              </a:r>
              <a:endParaRPr lang="fr-FR"/>
            </a:p>
          </p:txBody>
        </p:sp>
      </p:grp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13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3896138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64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100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>
          <a:xfrm>
            <a:off x="825500" y="228600"/>
            <a:ext cx="8420100" cy="762000"/>
          </a:xfrm>
        </p:spPr>
        <p:txBody>
          <a:bodyPr/>
          <a:lstStyle/>
          <a:p>
            <a:pPr eaLnBrk="1" hangingPunct="1"/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Les interactions</a:t>
            </a:r>
          </a:p>
        </p:txBody>
      </p:sp>
      <p:sp>
        <p:nvSpPr>
          <p:cNvPr id="368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0" y="2819400"/>
            <a:ext cx="2724150" cy="1752600"/>
          </a:xfrm>
        </p:spPr>
        <p:txBody>
          <a:bodyPr/>
          <a:lstStyle/>
          <a:p>
            <a:pPr eaLnBrk="1" hangingPunct="1">
              <a:buFont typeface="Monotype Sorts" charset="0"/>
              <a:buChar char=""/>
            </a:pPr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 Vers une  interaction  unique ?</a:t>
            </a:r>
          </a:p>
        </p:txBody>
      </p:sp>
      <p:pic>
        <p:nvPicPr>
          <p:cNvPr id="36870" name="Picture 7" descr="fl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1295400"/>
            <a:ext cx="6273800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14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1172508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100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38916" name="Rectangle 2"/>
          <p:cNvSpPr>
            <a:spLocks noGrp="1" noChangeArrowheads="1"/>
          </p:cNvSpPr>
          <p:nvPr>
            <p:ph type="title"/>
          </p:nvPr>
        </p:nvSpPr>
        <p:spPr>
          <a:xfrm>
            <a:off x="-165100" y="0"/>
            <a:ext cx="10236200" cy="914400"/>
          </a:xfrm>
        </p:spPr>
        <p:txBody>
          <a:bodyPr/>
          <a:lstStyle/>
          <a:p>
            <a:pPr eaLnBrk="1" hangingPunct="1"/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Comment les forces agissent-elles ?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0400" y="990600"/>
            <a:ext cx="8750300" cy="457200"/>
          </a:xfrm>
        </p:spPr>
        <p:txBody>
          <a:bodyPr/>
          <a:lstStyle/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fr-FR" sz="2400">
                <a:latin typeface="Arial" charset="0"/>
                <a:ea typeface="ＭＳ Ｐゴシック" charset="0"/>
                <a:cs typeface="ＭＳ Ｐゴシック" charset="0"/>
              </a:rPr>
              <a:t>Les bosons : des particules associées aux interactions</a:t>
            </a:r>
            <a:endParaRPr lang="fr-FR" sz="200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fr-FR" sz="28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600200"/>
            <a:ext cx="5875338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3733800"/>
            <a:ext cx="5888038" cy="270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6604001" y="2438400"/>
            <a:ext cx="22886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/>
              <a:t>Force répulsive</a:t>
            </a: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6604001" y="4495800"/>
            <a:ext cx="23055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/>
              <a:t>Force attractive</a:t>
            </a:r>
          </a:p>
        </p:txBody>
      </p:sp>
      <p:grpSp>
        <p:nvGrpSpPr>
          <p:cNvPr id="28683" name="Group 11"/>
          <p:cNvGrpSpPr>
            <a:grpSpLocks/>
          </p:cNvGrpSpPr>
          <p:nvPr/>
        </p:nvGrpSpPr>
        <p:grpSpPr bwMode="auto">
          <a:xfrm>
            <a:off x="1733550" y="1665288"/>
            <a:ext cx="5983288" cy="4659312"/>
            <a:chOff x="1008" y="1049"/>
            <a:chExt cx="3479" cy="2935"/>
          </a:xfrm>
        </p:grpSpPr>
        <p:pic>
          <p:nvPicPr>
            <p:cNvPr id="38923" name="Picture 8" descr="Quarks_Leptons_boson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1049"/>
              <a:ext cx="3479" cy="2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1" name="Rectangle 9"/>
            <p:cNvSpPr>
              <a:spLocks noChangeArrowheads="1"/>
            </p:cNvSpPr>
            <p:nvPr/>
          </p:nvSpPr>
          <p:spPr bwMode="auto">
            <a:xfrm>
              <a:off x="2400" y="3600"/>
              <a:ext cx="67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28682" name="Rectangle 10"/>
            <p:cNvSpPr>
              <a:spLocks noChangeArrowheads="1"/>
            </p:cNvSpPr>
            <p:nvPr/>
          </p:nvSpPr>
          <p:spPr bwMode="auto">
            <a:xfrm>
              <a:off x="2448" y="3552"/>
              <a:ext cx="1440" cy="4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</p:grp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15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1806249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/>
      <p:bldP spid="28678" grpId="0"/>
      <p:bldP spid="28679" grpId="0"/>
      <p:bldP spid="2867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2022" y="1"/>
            <a:ext cx="6361510" cy="519113"/>
          </a:xfrm>
        </p:spPr>
        <p:txBody>
          <a:bodyPr/>
          <a:lstStyle/>
          <a:p>
            <a:pPr eaLnBrk="1" hangingPunct="1">
              <a:defRPr/>
            </a:pPr>
            <a:endParaRPr lang="fr-FR" smtClean="0">
              <a:cs typeface="+mj-cs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6FEF5A-AD71-A642-9D72-C8BD294FF38E}" type="slidenum">
              <a:rPr lang="fr-FR" smtClean="0"/>
              <a:pPr>
                <a:defRPr/>
              </a:pPr>
              <a:t>16</a:t>
            </a:fld>
            <a:endParaRPr lang="fr-FR" sz="1400"/>
          </a:p>
        </p:txBody>
      </p:sp>
      <p:pic>
        <p:nvPicPr>
          <p:cNvPr id="24579" name="Picture 3" descr="lagrangi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871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100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4000">
                <a:latin typeface="Arial" charset="0"/>
                <a:ea typeface="ＭＳ Ｐゴシック" charset="0"/>
                <a:cs typeface="ＭＳ Ｐゴシック" charset="0"/>
              </a:rPr>
              <a:t>Résumé : les particules du modèle standard</a:t>
            </a:r>
            <a:endParaRPr lang="fr-FR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0965" name="Picture 4" descr="fl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2514600"/>
            <a:ext cx="32194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5" descr="Quarks_Leptons_bos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2593976"/>
            <a:ext cx="4497388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627567" y="1524001"/>
            <a:ext cx="362325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/>
              <a:t>Les particules de matière</a:t>
            </a:r>
          </a:p>
          <a:p>
            <a:pPr algn="ctr">
              <a:defRPr/>
            </a:pPr>
            <a:r>
              <a:rPr lang="fr-FR"/>
              <a:t>fermions</a:t>
            </a:r>
          </a:p>
        </p:txBody>
      </p:sp>
      <p:sp>
        <p:nvSpPr>
          <p:cNvPr id="171015" name="Rectangle 7"/>
          <p:cNvSpPr>
            <a:spLocks noChangeArrowheads="1"/>
          </p:cNvSpPr>
          <p:nvPr/>
        </p:nvSpPr>
        <p:spPr bwMode="auto">
          <a:xfrm>
            <a:off x="5283200" y="1295400"/>
            <a:ext cx="1846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GB"/>
          </a:p>
        </p:txBody>
      </p:sp>
      <p:sp>
        <p:nvSpPr>
          <p:cNvPr id="171016" name="Rectangle 8"/>
          <p:cNvSpPr>
            <a:spLocks noChangeArrowheads="1"/>
          </p:cNvSpPr>
          <p:nvPr/>
        </p:nvSpPr>
        <p:spPr bwMode="auto">
          <a:xfrm>
            <a:off x="4782133" y="1539876"/>
            <a:ext cx="432477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/>
              <a:t>Les particules des interactions</a:t>
            </a:r>
          </a:p>
          <a:p>
            <a:pPr algn="ctr">
              <a:defRPr/>
            </a:pPr>
            <a:r>
              <a:rPr lang="fr-FR"/>
              <a:t>bosons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17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3360107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100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title"/>
          </p:nvPr>
        </p:nvSpPr>
        <p:spPr>
          <a:xfrm>
            <a:off x="5778500" y="0"/>
            <a:ext cx="4127500" cy="1752600"/>
          </a:xfrm>
        </p:spPr>
        <p:txBody>
          <a:bodyPr/>
          <a:lstStyle/>
          <a:p>
            <a:pPr eaLnBrk="1" hangingPunct="1"/>
            <a:r>
              <a:rPr lang="fr-FR" dirty="0">
                <a:latin typeface="Arial" charset="0"/>
                <a:ea typeface="ＭＳ Ｐゴシック" charset="0"/>
                <a:cs typeface="ＭＳ Ｐゴシック" charset="0"/>
              </a:rPr>
              <a:t>L</a:t>
            </a:r>
            <a:r>
              <a:rPr lang="ja-JP" altLang="fr-FR" dirty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 dirty="0">
                <a:latin typeface="Arial" charset="0"/>
                <a:ea typeface="ＭＳ Ｐゴシック" charset="0"/>
                <a:cs typeface="ＭＳ Ｐゴシック" charset="0"/>
              </a:rPr>
              <a:t>énigme de la masse</a:t>
            </a:r>
            <a:endParaRPr lang="fr-FR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43600" y="1752600"/>
            <a:ext cx="39624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800" dirty="0">
                <a:latin typeface="Arial" charset="0"/>
                <a:ea typeface="ＭＳ Ｐゴシック" charset="0"/>
                <a:cs typeface="ＭＳ Ｐゴシック" charset="0"/>
              </a:rPr>
              <a:t>D</a:t>
            </a:r>
            <a:r>
              <a:rPr lang="ja-JP" altLang="fr-FR" sz="2800" dirty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 sz="2800" dirty="0">
                <a:latin typeface="Arial" charset="0"/>
                <a:ea typeface="ＭＳ Ｐゴシック" charset="0"/>
                <a:cs typeface="ＭＳ Ｐゴシック" charset="0"/>
              </a:rPr>
              <a:t>où vient la masse ?</a:t>
            </a:r>
          </a:p>
          <a:p>
            <a:pPr eaLnBrk="1" hangingPunct="1">
              <a:lnSpc>
                <a:spcPct val="20000"/>
              </a:lnSpc>
              <a:buFontTx/>
              <a:buNone/>
            </a:pPr>
            <a:endParaRPr lang="fr-FR" sz="2800" dirty="0">
              <a:solidFill>
                <a:srgbClr val="FFDD5C"/>
              </a:solidFill>
              <a:latin typeface="Arial" charset="0"/>
              <a:ea typeface="ＭＳ Ｐゴシック" charset="0"/>
              <a:cs typeface="ＭＳ Ｐゴシック" charset="0"/>
              <a:sym typeface="Monotype Sorts" charset="0"/>
            </a:endParaRPr>
          </a:p>
          <a:p>
            <a:pPr eaLnBrk="1" hangingPunct="1">
              <a:lnSpc>
                <a:spcPct val="90000"/>
              </a:lnSpc>
              <a:buFont typeface="Monotype Sorts" charset="0"/>
              <a:buChar char="Ü"/>
            </a:pPr>
            <a:r>
              <a:rPr lang="fr-FR" sz="2800" dirty="0">
                <a:solidFill>
                  <a:srgbClr val="FFDD5C"/>
                </a:solidFill>
                <a:latin typeface="Arial" charset="0"/>
                <a:ea typeface="ＭＳ Ｐゴシック" charset="0"/>
                <a:cs typeface="ＭＳ Ｐゴシック" charset="0"/>
                <a:sym typeface="Monotype Sorts" charset="0"/>
              </a:rPr>
              <a:t> </a:t>
            </a:r>
            <a:r>
              <a:rPr lang="fr-FR" sz="2800" dirty="0" smtClean="0">
                <a:solidFill>
                  <a:srgbClr val="FFDD5C"/>
                </a:solidFill>
                <a:latin typeface="Arial" charset="0"/>
                <a:ea typeface="ＭＳ Ｐゴシック" charset="0"/>
                <a:cs typeface="ＭＳ Ｐゴシック" charset="0"/>
                <a:sym typeface="Monotype Sorts" charset="0"/>
              </a:rPr>
              <a:t>Champ de </a:t>
            </a:r>
            <a:r>
              <a:rPr lang="fr-FR" sz="2800" dirty="0" err="1" smtClean="0">
                <a:solidFill>
                  <a:srgbClr val="FFDD5C"/>
                </a:solidFill>
                <a:latin typeface="Arial" charset="0"/>
                <a:ea typeface="ＭＳ Ｐゴシック" charset="0"/>
                <a:cs typeface="ＭＳ Ｐゴシック" charset="0"/>
                <a:sym typeface="Monotype Sorts" charset="0"/>
              </a:rPr>
              <a:t>Higgs</a:t>
            </a:r>
            <a:r>
              <a:rPr lang="fr-FR" sz="2800" dirty="0" smtClean="0">
                <a:solidFill>
                  <a:srgbClr val="FFDD5C"/>
                </a:solidFill>
                <a:latin typeface="Arial" charset="0"/>
                <a:ea typeface="ＭＳ Ｐゴシック" charset="0"/>
                <a:cs typeface="ＭＳ Ｐゴシック" charset="0"/>
                <a:sym typeface="Monotype Sorts" charset="0"/>
              </a:rPr>
              <a:t> ?</a:t>
            </a:r>
            <a:endParaRPr lang="fr-FR" sz="2800" dirty="0">
              <a:solidFill>
                <a:srgbClr val="FFDD5C"/>
              </a:solidFill>
              <a:latin typeface="Arial" charset="0"/>
              <a:ea typeface="ＭＳ Ｐゴシック" charset="0"/>
              <a:cs typeface="ＭＳ Ｐゴシック" charset="0"/>
              <a:sym typeface="Monotype Sorts" charset="0"/>
            </a:endParaRPr>
          </a:p>
          <a:p>
            <a:pPr eaLnBrk="1" hangingPunct="1">
              <a:lnSpc>
                <a:spcPct val="90000"/>
              </a:lnSpc>
              <a:buFont typeface="Monotype Sorts" charset="0"/>
              <a:buNone/>
            </a:pPr>
            <a:r>
              <a:rPr lang="fr-FR" sz="2800" dirty="0" smtClean="0">
                <a:latin typeface="Arial" charset="0"/>
                <a:ea typeface="ＭＳ Ｐゴシック" charset="0"/>
                <a:cs typeface="ＭＳ Ｐゴシック" charset="0"/>
              </a:rPr>
              <a:t>   mécanisme </a:t>
            </a:r>
            <a:r>
              <a:rPr lang="fr-FR" sz="2800" dirty="0">
                <a:latin typeface="Arial" charset="0"/>
                <a:ea typeface="ＭＳ Ｐゴシック" charset="0"/>
                <a:cs typeface="ＭＳ Ｐゴシック" charset="0"/>
              </a:rPr>
              <a:t>de Brout, </a:t>
            </a:r>
            <a:r>
              <a:rPr lang="fr-FR" sz="2800" dirty="0" err="1">
                <a:latin typeface="Arial" charset="0"/>
                <a:ea typeface="ＭＳ Ｐゴシック" charset="0"/>
                <a:cs typeface="ＭＳ Ｐゴシック" charset="0"/>
              </a:rPr>
              <a:t>Englert</a:t>
            </a:r>
            <a:r>
              <a:rPr lang="fr-FR" sz="2800" dirty="0">
                <a:latin typeface="Arial" charset="0"/>
                <a:ea typeface="ＭＳ Ｐゴシック" charset="0"/>
                <a:cs typeface="ＭＳ Ｐゴシック" charset="0"/>
              </a:rPr>
              <a:t> et </a:t>
            </a:r>
            <a:r>
              <a:rPr lang="fr-FR" sz="2800" dirty="0" err="1" smtClean="0">
                <a:latin typeface="Arial" charset="0"/>
                <a:ea typeface="ＭＳ Ｐゴシック" charset="0"/>
                <a:cs typeface="ＭＳ Ｐゴシック" charset="0"/>
              </a:rPr>
              <a:t>Higgs</a:t>
            </a:r>
            <a:endParaRPr lang="fr-FR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fr-FR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fr-FR" sz="2800" dirty="0" smtClean="0">
                <a:latin typeface="Arial" charset="0"/>
                <a:ea typeface="ＭＳ Ｐゴシック" charset="0"/>
                <a:cs typeface="ＭＳ Ｐゴシック" charset="0"/>
              </a:rPr>
              <a:t>Pourquoi une telle hiérarchie de masse ?</a:t>
            </a:r>
          </a:p>
          <a:p>
            <a:pPr eaLnBrk="1" hangingPunct="1">
              <a:lnSpc>
                <a:spcPct val="90000"/>
              </a:lnSpc>
            </a:pPr>
            <a:endParaRPr lang="fr-FR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sz="36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1" y="228600"/>
            <a:ext cx="5580064" cy="645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18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1484813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8545" y="116633"/>
            <a:ext cx="8420100" cy="531912"/>
          </a:xfrm>
        </p:spPr>
        <p:txBody>
          <a:bodyPr/>
          <a:lstStyle/>
          <a:p>
            <a:r>
              <a:rPr lang="fr-FR" sz="4000" dirty="0" smtClean="0">
                <a:latin typeface="Verdana"/>
                <a:cs typeface="Verdana"/>
              </a:rPr>
              <a:t>Quelle masse ?</a:t>
            </a:r>
            <a:endParaRPr lang="fr-FR" sz="4000" dirty="0">
              <a:latin typeface="Verdana"/>
              <a:cs typeface="Verdana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0472" y="836712"/>
            <a:ext cx="9577064" cy="5688632"/>
          </a:xfrm>
        </p:spPr>
        <p:txBody>
          <a:bodyPr/>
          <a:lstStyle/>
          <a:p>
            <a:r>
              <a:rPr lang="fr-FR" dirty="0" smtClean="0">
                <a:latin typeface="Verdana"/>
                <a:cs typeface="Verdana"/>
              </a:rPr>
              <a:t>masse </a:t>
            </a:r>
            <a:r>
              <a:rPr lang="fr-FR" dirty="0">
                <a:latin typeface="Verdana"/>
                <a:cs typeface="Verdana"/>
              </a:rPr>
              <a:t>gravitationnelle </a:t>
            </a:r>
            <a:r>
              <a:rPr lang="fr-FR" dirty="0" smtClean="0">
                <a:solidFill>
                  <a:schemeClr val="tx2"/>
                </a:solidFill>
                <a:latin typeface="Verdana"/>
                <a:cs typeface="Verdana"/>
              </a:rPr>
              <a:t>Galilée</a:t>
            </a:r>
          </a:p>
          <a:p>
            <a:pPr lvl="1">
              <a:buClr>
                <a:schemeClr val="tx2"/>
              </a:buClr>
              <a:buFont typeface="Lucida Grande"/>
              <a:buChar char="➜"/>
            </a:pPr>
            <a:r>
              <a:rPr lang="fr-FR" b="1" dirty="0" smtClean="0">
                <a:latin typeface="Verdana"/>
                <a:cs typeface="Verdana"/>
              </a:rPr>
              <a:t> P=mg </a:t>
            </a:r>
          </a:p>
          <a:p>
            <a:pPr lvl="1">
              <a:buClr>
                <a:schemeClr val="tx2"/>
              </a:buClr>
              <a:buFont typeface="Lucida Grande"/>
              <a:buChar char="➜"/>
            </a:pPr>
            <a:endParaRPr lang="fr-FR" dirty="0">
              <a:latin typeface="Verdana"/>
              <a:cs typeface="Verdana"/>
            </a:endParaRPr>
          </a:p>
          <a:p>
            <a:r>
              <a:rPr lang="fr-FR" dirty="0" smtClean="0">
                <a:latin typeface="Verdana"/>
                <a:cs typeface="Verdana"/>
              </a:rPr>
              <a:t>masse </a:t>
            </a:r>
            <a:r>
              <a:rPr lang="fr-FR" dirty="0">
                <a:latin typeface="Verdana"/>
                <a:cs typeface="Verdana"/>
              </a:rPr>
              <a:t>inertielle </a:t>
            </a:r>
            <a:r>
              <a:rPr lang="fr-FR" dirty="0" smtClean="0">
                <a:solidFill>
                  <a:srgbClr val="FFDD5C"/>
                </a:solidFill>
                <a:latin typeface="Verdana"/>
                <a:cs typeface="Verdana"/>
              </a:rPr>
              <a:t>Newton</a:t>
            </a:r>
          </a:p>
          <a:p>
            <a:pPr lvl="1">
              <a:buClr>
                <a:schemeClr val="tx2"/>
              </a:buClr>
              <a:buFont typeface="Lucida Grande"/>
              <a:buChar char="➜"/>
            </a:pPr>
            <a:r>
              <a:rPr lang="fr-FR" b="1" dirty="0" smtClean="0">
                <a:latin typeface="Verdana"/>
                <a:cs typeface="Verdana"/>
              </a:rPr>
              <a:t> F=ma 	</a:t>
            </a:r>
          </a:p>
          <a:p>
            <a:pPr lvl="1">
              <a:buClr>
                <a:schemeClr val="tx2"/>
              </a:buClr>
              <a:buFont typeface="Lucida Grande"/>
              <a:buChar char="➜"/>
            </a:pPr>
            <a:endParaRPr lang="fr-FR" dirty="0" smtClean="0">
              <a:latin typeface="Verdana"/>
              <a:cs typeface="Verdana"/>
            </a:endParaRPr>
          </a:p>
          <a:p>
            <a:r>
              <a:rPr lang="fr-FR" dirty="0" smtClean="0">
                <a:latin typeface="Verdana"/>
                <a:cs typeface="Verdana"/>
              </a:rPr>
              <a:t>équivalence </a:t>
            </a:r>
            <a:r>
              <a:rPr lang="fr-FR" dirty="0">
                <a:latin typeface="Verdana"/>
                <a:cs typeface="Verdana"/>
              </a:rPr>
              <a:t>masse</a:t>
            </a:r>
            <a:r>
              <a:rPr lang="fr-FR" dirty="0" smtClean="0">
                <a:latin typeface="Verdana"/>
                <a:cs typeface="Verdana"/>
              </a:rPr>
              <a:t>-énergie </a:t>
            </a:r>
            <a:r>
              <a:rPr lang="fr-FR" dirty="0" smtClean="0">
                <a:solidFill>
                  <a:srgbClr val="FFDD5C"/>
                </a:solidFill>
                <a:latin typeface="Verdana"/>
                <a:cs typeface="Verdana"/>
              </a:rPr>
              <a:t>Einstein</a:t>
            </a:r>
          </a:p>
          <a:p>
            <a:pPr lvl="1">
              <a:buClr>
                <a:schemeClr val="tx2"/>
              </a:buClr>
              <a:buFont typeface="Lucida Grande"/>
              <a:buChar char="➜"/>
            </a:pPr>
            <a:r>
              <a:rPr lang="fr-FR" b="1" dirty="0" smtClean="0">
                <a:latin typeface="Verdana"/>
                <a:cs typeface="Verdana"/>
              </a:rPr>
              <a:t> E</a:t>
            </a:r>
            <a:r>
              <a:rPr lang="fr-FR" b="1" dirty="0">
                <a:latin typeface="Verdana"/>
                <a:cs typeface="Verdana"/>
              </a:rPr>
              <a:t>=mc</a:t>
            </a:r>
            <a:r>
              <a:rPr lang="fr-FR" dirty="0">
                <a:latin typeface="Verdana"/>
                <a:cs typeface="Verdana"/>
              </a:rPr>
              <a:t>2 	</a:t>
            </a:r>
          </a:p>
          <a:p>
            <a:pPr lvl="1">
              <a:buClr>
                <a:schemeClr val="tx2"/>
              </a:buClr>
              <a:buFont typeface="Lucida Grande"/>
              <a:buChar char="➜"/>
            </a:pPr>
            <a:endParaRPr lang="fr-FR" dirty="0" smtClean="0">
              <a:solidFill>
                <a:srgbClr val="FFDD5C"/>
              </a:solidFill>
              <a:latin typeface="Verdana"/>
              <a:cs typeface="Verdana"/>
            </a:endParaRPr>
          </a:p>
          <a:p>
            <a:pPr>
              <a:buClr>
                <a:schemeClr val="tx2"/>
              </a:buClr>
              <a:buFont typeface="Lucida Grande"/>
              <a:buChar char="➜"/>
            </a:pPr>
            <a:r>
              <a:rPr lang="fr-FR" dirty="0" smtClean="0">
                <a:solidFill>
                  <a:srgbClr val="FFDD5C"/>
                </a:solidFill>
                <a:latin typeface="Verdana"/>
                <a:cs typeface="Verdana"/>
              </a:rPr>
              <a:t> toutes ces masses sont identiques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Sabine Crépé-Renaudin  (CNRS-IN2P3), LPSC                                 </a:t>
            </a:r>
            <a:endParaRPr lang="fr-FR" sz="140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939" y="836712"/>
            <a:ext cx="1408525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080" y="2148114"/>
            <a:ext cx="1440160" cy="197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345" y="3501009"/>
            <a:ext cx="1556616" cy="2026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19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342161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Sabine Crépé-Renaudin  (CNRS-IN2P3), LPSC                                 </a:t>
            </a:r>
            <a:endParaRPr lang="fr-FR" sz="140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51" y="-189402"/>
            <a:ext cx="9921552" cy="7441164"/>
          </a:xfrm>
          <a:prstGeom prst="rect">
            <a:avLst/>
          </a:prstGeom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6FEF5A-AD71-A642-9D72-C8BD294FF38E}" type="slidenum">
              <a:rPr lang="fr-FR" smtClean="0"/>
              <a:pPr>
                <a:defRPr/>
              </a:pPr>
              <a:t>2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1747757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5500" y="116632"/>
            <a:ext cx="8420100" cy="762000"/>
          </a:xfrm>
        </p:spPr>
        <p:txBody>
          <a:bodyPr/>
          <a:lstStyle/>
          <a:p>
            <a:r>
              <a:rPr lang="fr-FR" dirty="0" smtClean="0">
                <a:latin typeface="Verdana"/>
                <a:cs typeface="Verdana"/>
              </a:rPr>
              <a:t>Quelle masse ?</a:t>
            </a:r>
            <a:endParaRPr lang="fr-FR" dirty="0">
              <a:latin typeface="Verdana"/>
              <a:cs typeface="Verdana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Sabine </a:t>
            </a:r>
            <a:r>
              <a:rPr lang="fr-FR" dirty="0" err="1" smtClean="0"/>
              <a:t>Crépé-Renaudin</a:t>
            </a:r>
            <a:r>
              <a:rPr lang="fr-FR" dirty="0" smtClean="0"/>
              <a:t>  (CNRS-IN2P3), LPSC                                 </a:t>
            </a:r>
            <a:endParaRPr lang="fr-FR" sz="1400" dirty="0"/>
          </a:p>
        </p:txBody>
      </p:sp>
      <p:pic>
        <p:nvPicPr>
          <p:cNvPr id="7" name="Espace réservé du contenu 6" descr="inside_quark_web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5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7698" r="-37698"/>
          <a:stretch>
            <a:fillRect/>
          </a:stretch>
        </p:blipFill>
        <p:spPr>
          <a:xfrm>
            <a:off x="-663624" y="1506113"/>
            <a:ext cx="5014580" cy="2858991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440834" y="1332608"/>
            <a:ext cx="6354043" cy="4544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224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9pPr>
          </a:lstStyle>
          <a:p>
            <a:pPr>
              <a:lnSpc>
                <a:spcPct val="110000"/>
              </a:lnSpc>
              <a:spcAft>
                <a:spcPts val="1425"/>
              </a:spcAft>
              <a:buSzPct val="45000"/>
              <a:buFont typeface="Wingdings" charset="0"/>
              <a:buChar char=""/>
            </a:pPr>
            <a:r>
              <a:rPr lang="fr-FR" dirty="0">
                <a:solidFill>
                  <a:schemeClr val="tx1"/>
                </a:solidFill>
                <a:latin typeface="Verdana"/>
                <a:cs typeface="Verdana"/>
              </a:rPr>
              <a:t>Notre masse : </a:t>
            </a:r>
            <a:r>
              <a:rPr lang="fr-FR" dirty="0" smtClean="0">
                <a:solidFill>
                  <a:schemeClr val="tx1"/>
                </a:solidFill>
                <a:latin typeface="Verdana"/>
                <a:cs typeface="Verdana"/>
              </a:rPr>
              <a:t>~ celle </a:t>
            </a:r>
            <a:r>
              <a:rPr lang="fr-FR" dirty="0">
                <a:solidFill>
                  <a:schemeClr val="tx1"/>
                </a:solidFill>
                <a:latin typeface="Verdana"/>
                <a:cs typeface="Verdana"/>
              </a:rPr>
              <a:t>de nos atomes</a:t>
            </a:r>
          </a:p>
          <a:p>
            <a:pPr>
              <a:lnSpc>
                <a:spcPct val="110000"/>
              </a:lnSpc>
              <a:spcAft>
                <a:spcPts val="1425"/>
              </a:spcAft>
              <a:buSzPct val="45000"/>
              <a:buFont typeface="Wingdings" charset="0"/>
              <a:buChar char=""/>
            </a:pPr>
            <a:r>
              <a:rPr lang="fr-FR" dirty="0">
                <a:solidFill>
                  <a:schemeClr val="tx1"/>
                </a:solidFill>
                <a:latin typeface="Verdana"/>
                <a:cs typeface="Verdana"/>
              </a:rPr>
              <a:t>Masse des atomes : </a:t>
            </a:r>
            <a:r>
              <a:rPr lang="fr-FR" dirty="0" smtClean="0">
                <a:solidFill>
                  <a:schemeClr val="tx1"/>
                </a:solidFill>
                <a:latin typeface="Verdana"/>
                <a:cs typeface="Verdana"/>
              </a:rPr>
              <a:t>~ masse des noyaux</a:t>
            </a:r>
          </a:p>
          <a:p>
            <a:pPr>
              <a:lnSpc>
                <a:spcPct val="110000"/>
              </a:lnSpc>
              <a:spcAft>
                <a:spcPts val="1425"/>
              </a:spcAft>
              <a:buSzPct val="45000"/>
              <a:buFont typeface="Wingdings" charset="0"/>
              <a:buChar char=""/>
            </a:pPr>
            <a:r>
              <a:rPr lang="fr-FR" dirty="0" smtClean="0">
                <a:solidFill>
                  <a:schemeClr val="tx1"/>
                </a:solidFill>
                <a:latin typeface="Verdana"/>
                <a:cs typeface="Verdana"/>
              </a:rPr>
              <a:t>Masse des noyaux : protons </a:t>
            </a:r>
            <a:r>
              <a:rPr lang="fr-FR" dirty="0">
                <a:solidFill>
                  <a:schemeClr val="tx1"/>
                </a:solidFill>
                <a:latin typeface="Verdana"/>
                <a:cs typeface="Verdana"/>
              </a:rPr>
              <a:t>et neutrons de masse ~1 </a:t>
            </a:r>
            <a:r>
              <a:rPr lang="fr-FR" dirty="0" err="1" smtClean="0">
                <a:solidFill>
                  <a:schemeClr val="tx1"/>
                </a:solidFill>
                <a:latin typeface="Verdana"/>
                <a:cs typeface="Verdana"/>
              </a:rPr>
              <a:t>GeV</a:t>
            </a:r>
            <a:endParaRPr lang="fr-FR" dirty="0" smtClean="0">
              <a:solidFill>
                <a:schemeClr val="tx1"/>
              </a:solidFill>
              <a:latin typeface="Verdana"/>
              <a:cs typeface="Verdana"/>
            </a:endParaRPr>
          </a:p>
          <a:p>
            <a:pPr>
              <a:lnSpc>
                <a:spcPct val="110000"/>
              </a:lnSpc>
              <a:spcAft>
                <a:spcPts val="1425"/>
              </a:spcAft>
              <a:buSzPct val="45000"/>
              <a:buFont typeface="Wingdings" charset="0"/>
              <a:buChar char=""/>
            </a:pPr>
            <a:r>
              <a:rPr lang="fr-FR" dirty="0">
                <a:solidFill>
                  <a:srgbClr val="FFFFFF"/>
                </a:solidFill>
              </a:rPr>
              <a:t>En réalité, plein de gluons, dont l'énergie donne 99% de leur masse au proton et au neutron (</a:t>
            </a:r>
            <a:r>
              <a:rPr lang="fr-FR" i="1" dirty="0">
                <a:solidFill>
                  <a:srgbClr val="FFFFFF"/>
                </a:solidFill>
              </a:rPr>
              <a:t>E=mc</a:t>
            </a:r>
            <a:r>
              <a:rPr lang="fr-FR" i="1" baseline="33000" dirty="0">
                <a:solidFill>
                  <a:srgbClr val="FFFFFF"/>
                </a:solidFill>
              </a:rPr>
              <a:t>2</a:t>
            </a:r>
            <a:r>
              <a:rPr lang="fr-FR" dirty="0">
                <a:solidFill>
                  <a:srgbClr val="FFFFFF"/>
                </a:solidFill>
              </a:rPr>
              <a:t>)</a:t>
            </a:r>
          </a:p>
          <a:p>
            <a:pPr>
              <a:spcAft>
                <a:spcPts val="1425"/>
              </a:spcAft>
              <a:buSzPct val="45000"/>
              <a:buFont typeface="Wingdings" charset="0"/>
              <a:buChar char=""/>
            </a:pPr>
            <a:endParaRPr lang="fr-FR" sz="2800" dirty="0">
              <a:solidFill>
                <a:schemeClr val="tx1"/>
              </a:solidFill>
              <a:latin typeface="Verdana"/>
              <a:cs typeface="Verdana"/>
            </a:endParaRPr>
          </a:p>
          <a:p>
            <a:pPr>
              <a:spcAft>
                <a:spcPts val="1425"/>
              </a:spcAft>
              <a:buSzPct val="45000"/>
              <a:buFont typeface="Wingdings" charset="0"/>
              <a:buNone/>
            </a:pPr>
            <a:endParaRPr lang="fr-FR" sz="2800" dirty="0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0" y="5517233"/>
            <a:ext cx="9906000" cy="1039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224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9pPr>
          </a:lstStyle>
          <a:p>
            <a:pPr marL="107950" indent="0" algn="ctr">
              <a:spcAft>
                <a:spcPts val="1425"/>
              </a:spcAft>
              <a:buSzPct val="45000"/>
            </a:pPr>
            <a:r>
              <a:rPr lang="fr-FR" sz="3000" dirty="0" smtClean="0">
                <a:solidFill>
                  <a:srgbClr val="FFFFFF"/>
                </a:solidFill>
              </a:rPr>
              <a:t>Champ </a:t>
            </a:r>
            <a:r>
              <a:rPr lang="fr-FR" sz="3000" dirty="0">
                <a:solidFill>
                  <a:srgbClr val="FFFFFF"/>
                </a:solidFill>
              </a:rPr>
              <a:t>de </a:t>
            </a:r>
            <a:r>
              <a:rPr lang="fr-FR" sz="3000" dirty="0" err="1">
                <a:solidFill>
                  <a:srgbClr val="FFFFFF"/>
                </a:solidFill>
              </a:rPr>
              <a:t>Higgs</a:t>
            </a:r>
            <a:r>
              <a:rPr lang="fr-FR" sz="3000" dirty="0">
                <a:solidFill>
                  <a:srgbClr val="FFFFFF"/>
                </a:solidFill>
              </a:rPr>
              <a:t> </a:t>
            </a:r>
            <a:r>
              <a:rPr lang="fr-FR" sz="3000" dirty="0" smtClean="0">
                <a:solidFill>
                  <a:schemeClr val="tx2"/>
                </a:solidFill>
                <a:sym typeface="Zapf Dingbats" charset="0"/>
              </a:rPr>
              <a:t>➜</a:t>
            </a:r>
            <a:r>
              <a:rPr lang="fr-FR" sz="3000" dirty="0" smtClean="0">
                <a:solidFill>
                  <a:srgbClr val="DC5A21"/>
                </a:solidFill>
                <a:sym typeface="Zapf Dingbats" charset="0"/>
              </a:rPr>
              <a:t> </a:t>
            </a:r>
            <a:r>
              <a:rPr lang="fr-FR" sz="3000" dirty="0" smtClean="0">
                <a:solidFill>
                  <a:srgbClr val="FFFFFF"/>
                </a:solidFill>
              </a:rPr>
              <a:t>masse </a:t>
            </a:r>
            <a:r>
              <a:rPr lang="fr-FR" sz="3000" dirty="0">
                <a:solidFill>
                  <a:srgbClr val="FFFFFF"/>
                </a:solidFill>
              </a:rPr>
              <a:t>des </a:t>
            </a:r>
            <a:r>
              <a:rPr lang="fr-FR" sz="3000" dirty="0" smtClean="0">
                <a:solidFill>
                  <a:srgbClr val="FFFFFF"/>
                </a:solidFill>
              </a:rPr>
              <a:t>particules élémentaires</a:t>
            </a:r>
            <a:endParaRPr lang="fr-FR" sz="3000" dirty="0">
              <a:solidFill>
                <a:srgbClr val="FFFFFF"/>
              </a:solidFill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20</a:t>
            </a:fld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617710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82360" y="2"/>
            <a:ext cx="9339720" cy="764703"/>
          </a:xfrm>
          <a:ln/>
        </p:spPr>
        <p:txBody>
          <a:bodyPr tIns="36879"/>
          <a:lstStyle/>
          <a:p>
            <a:pPr>
              <a:tabLst>
                <a:tab pos="687922" algn="l"/>
                <a:tab pos="1375844" algn="l"/>
                <a:tab pos="2063767" algn="l"/>
                <a:tab pos="2751689" algn="l"/>
                <a:tab pos="3439611" algn="l"/>
                <a:tab pos="4127533" algn="l"/>
                <a:tab pos="4815455" algn="l"/>
                <a:tab pos="5503377" algn="l"/>
                <a:tab pos="6191300" algn="l"/>
                <a:tab pos="6879222" algn="l"/>
                <a:tab pos="7567144" algn="l"/>
                <a:tab pos="8255066" algn="l"/>
                <a:tab pos="8942988" algn="l"/>
              </a:tabLst>
            </a:pPr>
            <a:r>
              <a:rPr lang="fr-FR" sz="4000" dirty="0">
                <a:latin typeface="Verdana"/>
                <a:cs typeface="Verdana"/>
              </a:rPr>
              <a:t>Notion de champ</a:t>
            </a: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9163" y="908721"/>
            <a:ext cx="9896838" cy="1035469"/>
          </a:xfrm>
          <a:ln/>
        </p:spPr>
        <p:txBody>
          <a:bodyPr tIns="23468"/>
          <a:lstStyle/>
          <a:p>
            <a:pPr marL="102585" indent="0">
              <a:buSzPct val="45000"/>
              <a:buNone/>
              <a:tabLst>
                <a:tab pos="687922" algn="l"/>
                <a:tab pos="1375844" algn="l"/>
                <a:tab pos="2063767" algn="l"/>
                <a:tab pos="2751689" algn="l"/>
                <a:tab pos="3439611" algn="l"/>
                <a:tab pos="4127533" algn="l"/>
                <a:tab pos="4815455" algn="l"/>
                <a:tab pos="5503377" algn="l"/>
                <a:tab pos="6191300" algn="l"/>
                <a:tab pos="6879222" algn="l"/>
                <a:tab pos="7567144" algn="l"/>
                <a:tab pos="8255066" algn="l"/>
                <a:tab pos="8942988" algn="l"/>
              </a:tabLst>
            </a:pPr>
            <a:r>
              <a:rPr lang="fr-FR" sz="2400" dirty="0">
                <a:latin typeface="Verdana"/>
                <a:cs typeface="Verdana"/>
              </a:rPr>
              <a:t>Ensemble des valeurs prises par une </a:t>
            </a:r>
            <a:r>
              <a:rPr lang="fr-FR" sz="2400" dirty="0" smtClean="0">
                <a:latin typeface="Verdana"/>
                <a:cs typeface="Verdana"/>
              </a:rPr>
              <a:t>grandeur physique </a:t>
            </a:r>
            <a:r>
              <a:rPr lang="fr-FR" sz="2400" dirty="0">
                <a:latin typeface="Verdana"/>
                <a:cs typeface="Verdana"/>
              </a:rPr>
              <a:t>en tout point de l'espace</a:t>
            </a: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992560" y="1844824"/>
            <a:ext cx="4924848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3468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1pPr>
            <a:lvl2pPr marL="8636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9pPr>
          </a:lstStyle>
          <a:p>
            <a:pPr>
              <a:spcAft>
                <a:spcPts val="1354"/>
              </a:spcAft>
              <a:buSzPct val="45000"/>
              <a:buFont typeface="Wingdings" charset="0"/>
              <a:buChar char=""/>
            </a:pPr>
            <a:r>
              <a:rPr lang="fr-FR" dirty="0">
                <a:solidFill>
                  <a:schemeClr val="tx1"/>
                </a:solidFill>
                <a:latin typeface="Verdana"/>
                <a:cs typeface="Verdana"/>
              </a:rPr>
              <a:t>Champ orienté : </a:t>
            </a:r>
            <a:r>
              <a:rPr lang="fr-FR" dirty="0" smtClean="0">
                <a:solidFill>
                  <a:schemeClr val="tx1"/>
                </a:solidFill>
                <a:latin typeface="Verdana"/>
                <a:cs typeface="Verdana"/>
              </a:rPr>
              <a:t>vecteur</a:t>
            </a:r>
          </a:p>
          <a:p>
            <a:pPr lvl="1">
              <a:spcAft>
                <a:spcPts val="1081"/>
              </a:spcAft>
              <a:buSzPct val="75000"/>
              <a:buFont typeface="Symbol" charset="0"/>
              <a:buChar char=""/>
            </a:pPr>
            <a:r>
              <a:rPr lang="fr-FR" sz="2000" dirty="0" smtClean="0">
                <a:solidFill>
                  <a:srgbClr val="FFFFFF"/>
                </a:solidFill>
                <a:latin typeface="Verdana"/>
                <a:cs typeface="Verdana"/>
              </a:rPr>
              <a:t>Champ magnétique</a:t>
            </a:r>
          </a:p>
          <a:p>
            <a:pPr>
              <a:spcAft>
                <a:spcPts val="1354"/>
              </a:spcAft>
              <a:buSzPct val="45000"/>
            </a:pPr>
            <a:endParaRPr lang="fr-FR" sz="3000" dirty="0"/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112" y="1556792"/>
            <a:ext cx="3000140" cy="2076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4520952" y="3933056"/>
            <a:ext cx="5035680" cy="1451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3468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1pPr>
            <a:lvl2pPr marL="8636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9pPr>
          </a:lstStyle>
          <a:p>
            <a:pPr>
              <a:spcAft>
                <a:spcPts val="1354"/>
              </a:spcAft>
              <a:buSzPct val="45000"/>
              <a:buFont typeface="Wingdings" charset="0"/>
              <a:buChar char=""/>
            </a:pPr>
            <a:r>
              <a:rPr lang="fr-FR" dirty="0">
                <a:solidFill>
                  <a:srgbClr val="FFFFFF"/>
                </a:solidFill>
                <a:latin typeface="Verdana"/>
                <a:cs typeface="Verdana"/>
              </a:rPr>
              <a:t>Champ non-orienté : scalaire</a:t>
            </a:r>
          </a:p>
          <a:p>
            <a:pPr lvl="1">
              <a:spcAft>
                <a:spcPts val="1081"/>
              </a:spcAft>
              <a:buSzPct val="75000"/>
              <a:buFont typeface="Symbol" charset="0"/>
              <a:buChar char=""/>
            </a:pPr>
            <a:r>
              <a:rPr lang="fr-FR" sz="2000" dirty="0">
                <a:solidFill>
                  <a:srgbClr val="FFFFFF"/>
                </a:solidFill>
                <a:latin typeface="Verdana"/>
                <a:cs typeface="Verdana"/>
              </a:rPr>
              <a:t>Carte des températures</a:t>
            </a:r>
          </a:p>
          <a:p>
            <a:pPr lvl="1">
              <a:spcAft>
                <a:spcPts val="1081"/>
              </a:spcAft>
              <a:buSzPct val="75000"/>
              <a:buFont typeface="Symbol" charset="0"/>
              <a:buChar char=""/>
            </a:pPr>
            <a:r>
              <a:rPr lang="fr-FR" sz="2000" dirty="0">
                <a:solidFill>
                  <a:srgbClr val="FFFFFF"/>
                </a:solidFill>
                <a:latin typeface="Verdana"/>
                <a:cs typeface="Verdana"/>
              </a:rPr>
              <a:t>Champ de </a:t>
            </a:r>
            <a:r>
              <a:rPr lang="fr-FR" sz="2000" dirty="0" err="1">
                <a:solidFill>
                  <a:srgbClr val="FFFFFF"/>
                </a:solidFill>
                <a:latin typeface="Verdana"/>
                <a:cs typeface="Verdana"/>
              </a:rPr>
              <a:t>Higgs</a:t>
            </a:r>
            <a:r>
              <a:rPr lang="fr-FR" sz="2000" dirty="0">
                <a:solidFill>
                  <a:srgbClr val="FFFFFF"/>
                </a:solidFill>
                <a:latin typeface="Verdana"/>
                <a:cs typeface="Verdana"/>
              </a:rPr>
              <a:t> !</a:t>
            </a:r>
          </a:p>
          <a:p>
            <a:pPr>
              <a:spcAft>
                <a:spcPts val="1354"/>
              </a:spcAft>
              <a:buSzPct val="45000"/>
            </a:pPr>
            <a:endParaRPr lang="fr-FR" sz="3000" dirty="0"/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99652" y="5661248"/>
            <a:ext cx="9798360" cy="80072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/>
        </p:spPr>
        <p:txBody>
          <a:bodyPr lIns="85527" tIns="66231" rIns="85527" bIns="42764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9pPr>
          </a:lstStyle>
          <a:p>
            <a:r>
              <a:rPr lang="fr-FR" dirty="0" smtClean="0">
                <a:solidFill>
                  <a:srgbClr val="FFFFFF"/>
                </a:solidFill>
                <a:latin typeface="Verdana"/>
                <a:cs typeface="Verdana"/>
              </a:rPr>
              <a:t>Boson de </a:t>
            </a:r>
            <a:r>
              <a:rPr lang="fr-FR" dirty="0" err="1" smtClean="0">
                <a:solidFill>
                  <a:srgbClr val="FFFFFF"/>
                </a:solidFill>
                <a:latin typeface="Verdana"/>
                <a:cs typeface="Verdana"/>
              </a:rPr>
              <a:t>Higgs</a:t>
            </a:r>
            <a:r>
              <a:rPr lang="fr-FR" dirty="0" smtClean="0">
                <a:solidFill>
                  <a:srgbClr val="FFFFFF"/>
                </a:solidFill>
                <a:latin typeface="Verdana"/>
                <a:cs typeface="Verdana"/>
              </a:rPr>
              <a:t> : particule associée au champ de </a:t>
            </a:r>
            <a:r>
              <a:rPr lang="fr-FR" dirty="0" err="1" smtClean="0">
                <a:solidFill>
                  <a:srgbClr val="FFFFFF"/>
                </a:solidFill>
                <a:latin typeface="Verdana"/>
                <a:cs typeface="Verdana"/>
              </a:rPr>
              <a:t>Higgs</a:t>
            </a:r>
            <a:endParaRPr lang="fr-FR" dirty="0" smtClean="0">
              <a:solidFill>
                <a:srgbClr val="FFFFFF"/>
              </a:solidFill>
              <a:latin typeface="Verdana"/>
              <a:cs typeface="Verdana"/>
            </a:endParaRPr>
          </a:p>
          <a:p>
            <a:r>
              <a:rPr lang="fr-FR" dirty="0" smtClean="0">
                <a:solidFill>
                  <a:schemeClr val="tx2"/>
                </a:solidFill>
                <a:sym typeface="Zapf Dingbats" charset="0"/>
              </a:rPr>
              <a:t>	➜ </a:t>
            </a:r>
            <a:r>
              <a:rPr lang="fr-FR" dirty="0" smtClean="0">
                <a:solidFill>
                  <a:schemeClr val="tx1"/>
                </a:solidFill>
                <a:sym typeface="Zapf Dingbats" charset="0"/>
              </a:rPr>
              <a:t>excitation du champ de </a:t>
            </a:r>
            <a:r>
              <a:rPr lang="fr-FR" dirty="0" err="1" smtClean="0">
                <a:solidFill>
                  <a:schemeClr val="tx1"/>
                </a:solidFill>
                <a:sym typeface="Zapf Dingbats" charset="0"/>
              </a:rPr>
              <a:t>Higgs</a:t>
            </a:r>
            <a:r>
              <a:rPr lang="fr-FR" dirty="0" smtClean="0">
                <a:solidFill>
                  <a:schemeClr val="tx1"/>
                </a:solidFill>
                <a:sym typeface="Zapf Dingbats" charset="0"/>
              </a:rPr>
              <a:t>, quanta du champ de </a:t>
            </a:r>
            <a:r>
              <a:rPr lang="fr-FR" dirty="0" err="1" smtClean="0">
                <a:solidFill>
                  <a:schemeClr val="tx1"/>
                </a:solidFill>
                <a:sym typeface="Zapf Dingbats" charset="0"/>
              </a:rPr>
              <a:t>Higgs</a:t>
            </a:r>
            <a:endParaRPr lang="fr-FR" dirty="0">
              <a:solidFill>
                <a:schemeClr val="tx1"/>
              </a:solidFill>
              <a:latin typeface="Verdana"/>
              <a:cs typeface="Verdana"/>
            </a:endParaRPr>
          </a:p>
        </p:txBody>
      </p:sp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36" y="3068961"/>
            <a:ext cx="3472208" cy="2407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47650" y="6477000"/>
            <a:ext cx="6108700" cy="22860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Sabine </a:t>
            </a:r>
            <a:r>
              <a:rPr lang="fr-FR" dirty="0" err="1" smtClean="0"/>
              <a:t>Crépé-Renaudin</a:t>
            </a:r>
            <a:r>
              <a:rPr lang="fr-FR" dirty="0" smtClean="0"/>
              <a:t>  (CNRS-IN2P3), LPSC                                 </a:t>
            </a:r>
            <a:endParaRPr lang="fr-FR" sz="1400" dirty="0"/>
          </a:p>
        </p:txBody>
      </p:sp>
      <p:sp>
        <p:nvSpPr>
          <p:cNvPr id="20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438900" y="6477000"/>
            <a:ext cx="1733550" cy="228600"/>
          </a:xfrm>
        </p:spPr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2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420100" y="6477000"/>
            <a:ext cx="742950" cy="228600"/>
          </a:xfrm>
        </p:spPr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21</a:t>
            </a:fld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96642941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625"/>
            <a:ext cx="9906000" cy="620687"/>
          </a:xfrm>
        </p:spPr>
        <p:txBody>
          <a:bodyPr/>
          <a:lstStyle/>
          <a:p>
            <a:pPr eaLnBrk="1" hangingPunct="1">
              <a:defRPr/>
            </a:pPr>
            <a:r>
              <a:rPr lang="fr-FR" dirty="0" smtClean="0">
                <a:cs typeface="+mj-cs"/>
              </a:rPr>
              <a:t>Le mécanisme de Brout </a:t>
            </a:r>
            <a:r>
              <a:rPr lang="fr-FR" dirty="0" err="1" smtClean="0">
                <a:cs typeface="+mj-cs"/>
              </a:rPr>
              <a:t>Englert</a:t>
            </a:r>
            <a:r>
              <a:rPr lang="fr-FR" dirty="0" smtClean="0">
                <a:cs typeface="+mj-cs"/>
              </a:rPr>
              <a:t> </a:t>
            </a:r>
            <a:r>
              <a:rPr lang="fr-FR" dirty="0" err="1" smtClean="0">
                <a:cs typeface="+mj-cs"/>
              </a:rPr>
              <a:t>Higgs</a:t>
            </a:r>
            <a:endParaRPr lang="fr-FR" dirty="0" smtClean="0">
              <a:cs typeface="+mj-cs"/>
            </a:endParaRPr>
          </a:p>
        </p:txBody>
      </p:sp>
      <p:pic>
        <p:nvPicPr>
          <p:cNvPr id="34819" name="Picture 3" descr="ski_fond_nordiq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201" y="980728"/>
            <a:ext cx="2380192" cy="1643062"/>
          </a:xfrm>
          <a:prstGeom prst="rect">
            <a:avLst/>
          </a:prstGeom>
          <a:noFill/>
          <a:ln w="571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5" descr="walking-in-deep-sn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129" y="4882282"/>
            <a:ext cx="2375032" cy="1643062"/>
          </a:xfrm>
          <a:prstGeom prst="rect">
            <a:avLst/>
          </a:prstGeom>
          <a:noFill/>
          <a:ln w="571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5" name="Picture 55" descr="balade-raquettes-hiver-reallon-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358" y="2936478"/>
            <a:ext cx="2375034" cy="164465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16497" y="836713"/>
            <a:ext cx="53285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La masse des particules provient de leur interaction avec le champ de </a:t>
            </a:r>
            <a:r>
              <a:rPr lang="fr-FR" dirty="0" err="1" smtClean="0"/>
              <a:t>Higgs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Les particules les plus massives sont celles qui interagissent le plus avec le champ de </a:t>
            </a:r>
            <a:r>
              <a:rPr lang="fr-FR" dirty="0" err="1" smtClean="0"/>
              <a:t>Higgs</a:t>
            </a:r>
            <a:r>
              <a:rPr lang="fr-FR" dirty="0" smtClean="0"/>
              <a:t>.</a:t>
            </a:r>
          </a:p>
          <a:p>
            <a:endParaRPr lang="fr-FR" dirty="0"/>
          </a:p>
          <a:p>
            <a:r>
              <a:rPr lang="fr-FR" dirty="0" smtClean="0"/>
              <a:t>Tout se passe comme si le champ de </a:t>
            </a:r>
            <a:r>
              <a:rPr lang="fr-FR" dirty="0" err="1" smtClean="0"/>
              <a:t>Higgs</a:t>
            </a:r>
            <a:r>
              <a:rPr lang="fr-FR" dirty="0" smtClean="0"/>
              <a:t> donnait une sorte de viscosité au vide à la quelle les particules sont plus ou moins sensibles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Sabine Crépé-Renaudin  (CNRS-IN2P3), LPSC                                 </a:t>
            </a:r>
            <a:endParaRPr lang="fr-FR" sz="1400"/>
          </a:p>
        </p:txBody>
      </p:sp>
      <p:pic>
        <p:nvPicPr>
          <p:cNvPr id="32" name="Picture 5" descr="medium_flo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286" y="5445224"/>
            <a:ext cx="978254" cy="981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22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387483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Sabine Crépé-Renaudin  (CNRS-IN2P3), LPSC                                 </a:t>
            </a:r>
            <a:endParaRPr lang="fr-FR" sz="1400"/>
          </a:p>
        </p:txBody>
      </p:sp>
      <p:pic>
        <p:nvPicPr>
          <p:cNvPr id="7" name="Image 6" descr="vladstudio_higgs_boson_fluo_1024x768_sign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23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759687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100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55300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304801"/>
            <a:ext cx="8502650" cy="1219200"/>
          </a:xfrm>
        </p:spPr>
        <p:txBody>
          <a:bodyPr/>
          <a:lstStyle/>
          <a:p>
            <a:pPr eaLnBrk="1" hangingPunct="1"/>
            <a: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  <a:t>Sonder le cœur de la matière </a:t>
            </a:r>
            <a:r>
              <a:rPr lang="fr-FR" altLang="ja-JP" dirty="0" smtClean="0">
                <a:latin typeface="Arial" charset="0"/>
                <a:ea typeface="ＭＳ Ｐゴシック" charset="0"/>
                <a:cs typeface="ＭＳ Ｐゴシック" charset="0"/>
              </a:rPr>
              <a:t>:</a:t>
            </a:r>
            <a:r>
              <a:rPr lang="fr-FR" altLang="ja-JP" dirty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fr-FR" altLang="ja-JP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fr-FR" altLang="ja-JP" dirty="0">
                <a:latin typeface="Arial" charset="0"/>
                <a:ea typeface="ＭＳ Ｐゴシック" charset="0"/>
                <a:cs typeface="ＭＳ Ｐゴシック" charset="0"/>
              </a:rPr>
              <a:t>principe des expériences</a:t>
            </a:r>
            <a:endParaRPr lang="fr-FR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6536" y="2348880"/>
            <a:ext cx="8420100" cy="2895600"/>
          </a:xfrm>
        </p:spPr>
        <p:txBody>
          <a:bodyPr/>
          <a:lstStyle/>
          <a:p>
            <a:pPr marL="609600" indent="-609600" eaLnBrk="1" hangingPunct="1">
              <a:buFontTx/>
              <a:buAutoNum type="arabicParenR"/>
            </a:pPr>
            <a:r>
              <a:rPr lang="fr-FR" dirty="0">
                <a:latin typeface="Arial" charset="0"/>
                <a:ea typeface="ＭＳ Ｐゴシック" charset="0"/>
                <a:cs typeface="ＭＳ Ｐゴシック" charset="0"/>
              </a:rPr>
              <a:t>Accélérer des particules pour leur donner beaucoup d</a:t>
            </a:r>
            <a:r>
              <a:rPr lang="ja-JP" altLang="fr-FR" dirty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 dirty="0">
                <a:latin typeface="Arial" charset="0"/>
                <a:ea typeface="ＭＳ Ｐゴシック" charset="0"/>
                <a:cs typeface="ＭＳ Ｐゴシック" charset="0"/>
              </a:rPr>
              <a:t>énergie</a:t>
            </a:r>
          </a:p>
          <a:p>
            <a:pPr marL="609600" indent="-609600" eaLnBrk="1" hangingPunct="1">
              <a:buFontTx/>
              <a:buAutoNum type="arabicParenR"/>
            </a:pPr>
            <a:r>
              <a:rPr lang="fr-FR" dirty="0">
                <a:latin typeface="Arial" charset="0"/>
                <a:ea typeface="ＭＳ Ｐゴシック" charset="0"/>
                <a:cs typeface="ＭＳ Ｐゴシック" charset="0"/>
              </a:rPr>
              <a:t>Provoquer une collision entre de telles particules</a:t>
            </a:r>
          </a:p>
          <a:p>
            <a:pPr marL="609600" indent="-609600" eaLnBrk="1" hangingPunct="1">
              <a:buFontTx/>
              <a:buAutoNum type="arabicParenR"/>
            </a:pPr>
            <a:r>
              <a:rPr lang="fr-FR" dirty="0">
                <a:latin typeface="Arial" charset="0"/>
                <a:ea typeface="ＭＳ Ｐゴシック" charset="0"/>
                <a:cs typeface="ＭＳ Ｐゴシック" charset="0"/>
              </a:rPr>
              <a:t>Regarder ce </a:t>
            </a:r>
            <a:r>
              <a:rPr lang="fr-FR" dirty="0" err="1">
                <a:latin typeface="Arial" charset="0"/>
                <a:ea typeface="ＭＳ Ｐゴシック" charset="0"/>
                <a:cs typeface="ＭＳ Ｐゴシック" charset="0"/>
              </a:rPr>
              <a:t>qu</a:t>
            </a:r>
            <a:r>
              <a:rPr lang="ja-JP" altLang="fr-FR" dirty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 dirty="0">
                <a:latin typeface="Arial" charset="0"/>
                <a:ea typeface="ＭＳ Ｐゴシック" charset="0"/>
                <a:cs typeface="ＭＳ Ｐゴシック" charset="0"/>
              </a:rPr>
              <a:t>il se passe …</a:t>
            </a:r>
            <a:endParaRPr lang="fr-FR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24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3714377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100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57348" name="Rectangle 2"/>
          <p:cNvSpPr>
            <a:spLocks noGrp="1" noChangeArrowheads="1"/>
          </p:cNvSpPr>
          <p:nvPr>
            <p:ph type="title"/>
          </p:nvPr>
        </p:nvSpPr>
        <p:spPr>
          <a:xfrm>
            <a:off x="825500" y="152400"/>
            <a:ext cx="8420100" cy="762000"/>
          </a:xfrm>
        </p:spPr>
        <p:txBody>
          <a:bodyPr/>
          <a:lstStyle/>
          <a:p>
            <a:pPr eaLnBrk="1" hangingPunct="1"/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Principe du LHC</a:t>
            </a:r>
          </a:p>
        </p:txBody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" y="990601"/>
            <a:ext cx="8420100" cy="121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800">
                <a:latin typeface="Arial" charset="0"/>
                <a:ea typeface="ＭＳ Ｐゴシック" charset="0"/>
                <a:cs typeface="ＭＳ Ｐゴシック" charset="0"/>
              </a:rPr>
              <a:t>Pour accélérer (des particules chargées) :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sz="2800">
                <a:latin typeface="Arial" charset="0"/>
                <a:ea typeface="ＭＳ Ｐゴシック" charset="0"/>
                <a:cs typeface="ＭＳ Ｐゴシック" charset="0"/>
              </a:rPr>
              <a:t>	1 champ électrique E </a:t>
            </a:r>
            <a:r>
              <a:rPr lang="fr-FR" sz="280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1 pile :</a:t>
            </a:r>
            <a:r>
              <a:rPr lang="fr-FR" sz="2800">
                <a:latin typeface="Arial" charset="0"/>
                <a:ea typeface="ＭＳ Ｐゴシック" charset="0"/>
                <a:cs typeface="ＭＳ Ｐゴシック" charset="0"/>
                <a:sym typeface="Monotype Sorts" charset="0"/>
              </a:rPr>
              <a:t> </a:t>
            </a:r>
            <a:r>
              <a:rPr lang="fr-FR" sz="280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E = q.V</a:t>
            </a:r>
          </a:p>
          <a:p>
            <a:pPr eaLnBrk="1" hangingPunct="1">
              <a:lnSpc>
                <a:spcPct val="90000"/>
              </a:lnSpc>
            </a:pPr>
            <a:endParaRPr lang="fr-FR" sz="28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7350" name="Rectangle 5"/>
          <p:cNvSpPr>
            <a:spLocks noChangeArrowheads="1"/>
          </p:cNvSpPr>
          <p:nvPr/>
        </p:nvSpPr>
        <p:spPr bwMode="auto">
          <a:xfrm>
            <a:off x="330200" y="5410200"/>
            <a:ext cx="84201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Times" charset="0"/>
              <a:buChar char="•"/>
            </a:pPr>
            <a:r>
              <a:rPr lang="fr-FR" sz="2800" u="sng">
                <a:solidFill>
                  <a:schemeClr val="hlink"/>
                </a:solidFill>
              </a:rPr>
              <a:t>Principe du synchrotron : LHC</a:t>
            </a:r>
            <a:endParaRPr lang="fr-FR" sz="2800"/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fr-FR"/>
              <a:t>Trajectoire fixée : champ magnétique variable</a:t>
            </a:r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412750" y="3581401"/>
            <a:ext cx="662781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fr-FR" sz="2800">
                <a:hlinkClick r:id="rId3"/>
              </a:rPr>
              <a:t>Principe du cyclotron</a:t>
            </a:r>
            <a:endParaRPr lang="fr-FR" sz="2800"/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fr-FR"/>
              <a:t>Passer plusieurs fois dans la m</a:t>
            </a:r>
            <a:r>
              <a:rPr lang="fr-FR" altLang="ja-JP"/>
              <a:t>ême pile : trajectoire circulaire en spirale dans un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</a:pPr>
            <a:r>
              <a:rPr lang="fr-FR" altLang="ja-JP"/>
              <a:t>   champ magnétique B (constant)</a:t>
            </a:r>
            <a:endParaRPr lang="fr-FR"/>
          </a:p>
        </p:txBody>
      </p:sp>
      <p:grpSp>
        <p:nvGrpSpPr>
          <p:cNvPr id="57352" name="Group 10"/>
          <p:cNvGrpSpPr>
            <a:grpSpLocks/>
          </p:cNvGrpSpPr>
          <p:nvPr/>
        </p:nvGrpSpPr>
        <p:grpSpPr bwMode="auto">
          <a:xfrm>
            <a:off x="8502650" y="1524000"/>
            <a:ext cx="742950" cy="228600"/>
            <a:chOff x="2976" y="1248"/>
            <a:chExt cx="816" cy="480"/>
          </a:xfrm>
        </p:grpSpPr>
        <p:sp>
          <p:nvSpPr>
            <p:cNvPr id="101384" name="AutoShape 8"/>
            <p:cNvSpPr>
              <a:spLocks noChangeArrowheads="1"/>
            </p:cNvSpPr>
            <p:nvPr/>
          </p:nvSpPr>
          <p:spPr bwMode="auto">
            <a:xfrm>
              <a:off x="2976" y="1248"/>
              <a:ext cx="816" cy="480"/>
            </a:xfrm>
            <a:prstGeom prst="flowChartMagneticDrum">
              <a:avLst/>
            </a:prstGeom>
            <a:solidFill>
              <a:schemeClr val="tx2"/>
            </a:solidFill>
            <a:ln w="38100">
              <a:solidFill>
                <a:schemeClr val="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01385" name="AutoShape 9"/>
            <p:cNvSpPr>
              <a:spLocks noChangeArrowheads="1"/>
            </p:cNvSpPr>
            <p:nvPr/>
          </p:nvSpPr>
          <p:spPr bwMode="auto">
            <a:xfrm flipV="1">
              <a:off x="3600" y="1391"/>
              <a:ext cx="143" cy="143"/>
            </a:xfrm>
            <a:prstGeom prst="flowChartMagneticDrum">
              <a:avLst/>
            </a:prstGeom>
            <a:solidFill>
              <a:schemeClr val="bg2"/>
            </a:solidFill>
            <a:ln w="254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</p:grpSp>
      <p:grpSp>
        <p:nvGrpSpPr>
          <p:cNvPr id="57353" name="Group 31"/>
          <p:cNvGrpSpPr>
            <a:grpSpLocks/>
          </p:cNvGrpSpPr>
          <p:nvPr/>
        </p:nvGrpSpPr>
        <p:grpSpPr bwMode="auto">
          <a:xfrm>
            <a:off x="495300" y="1981201"/>
            <a:ext cx="8420100" cy="1752600"/>
            <a:chOff x="288" y="1248"/>
            <a:chExt cx="4896" cy="1104"/>
          </a:xfrm>
        </p:grpSpPr>
        <p:sp>
          <p:nvSpPr>
            <p:cNvPr id="57355" name="Rectangle 6"/>
            <p:cNvSpPr>
              <a:spLocks noChangeArrowheads="1"/>
            </p:cNvSpPr>
            <p:nvPr/>
          </p:nvSpPr>
          <p:spPr bwMode="auto">
            <a:xfrm>
              <a:off x="288" y="1392"/>
              <a:ext cx="4896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 eaLnBrk="1" hangingPunct="1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fr-FR" sz="2800">
                  <a:hlinkClick r:id="rId4"/>
                </a:rPr>
                <a:t>Principe du Linac </a:t>
              </a:r>
              <a:r>
                <a:rPr lang="fr-FR" sz="2800"/>
                <a:t>: </a:t>
              </a:r>
            </a:p>
            <a:p>
              <a:pPr marL="742950" lvl="1" indent="-285750" eaLnBrk="1" hangingPunct="1">
                <a:lnSpc>
                  <a:spcPct val="90000"/>
                </a:lnSpc>
                <a:spcBef>
                  <a:spcPct val="20000"/>
                </a:spcBef>
                <a:buFontTx/>
                <a:buChar char="–"/>
              </a:pPr>
              <a:r>
                <a:rPr lang="fr-FR"/>
                <a:t>Plusieurs piles</a:t>
              </a:r>
            </a:p>
          </p:txBody>
        </p:sp>
        <p:grpSp>
          <p:nvGrpSpPr>
            <p:cNvPr id="57356" name="Group 14"/>
            <p:cNvGrpSpPr>
              <a:grpSpLocks/>
            </p:cNvGrpSpPr>
            <p:nvPr/>
          </p:nvGrpSpPr>
          <p:grpSpPr bwMode="auto">
            <a:xfrm>
              <a:off x="2256" y="1728"/>
              <a:ext cx="384" cy="144"/>
              <a:chOff x="2976" y="1248"/>
              <a:chExt cx="816" cy="480"/>
            </a:xfrm>
          </p:grpSpPr>
          <p:sp>
            <p:nvSpPr>
              <p:cNvPr id="101391" name="AutoShape 15"/>
              <p:cNvSpPr>
                <a:spLocks noChangeArrowheads="1"/>
              </p:cNvSpPr>
              <p:nvPr/>
            </p:nvSpPr>
            <p:spPr bwMode="auto">
              <a:xfrm>
                <a:off x="2976" y="1248"/>
                <a:ext cx="816" cy="480"/>
              </a:xfrm>
              <a:prstGeom prst="flowChartMagneticDrum">
                <a:avLst/>
              </a:prstGeom>
              <a:solidFill>
                <a:schemeClr val="tx2"/>
              </a:solidFill>
              <a:ln w="38100">
                <a:solidFill>
                  <a:schemeClr val="hlink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5000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1392" name="AutoShape 16"/>
              <p:cNvSpPr>
                <a:spLocks noChangeArrowheads="1"/>
              </p:cNvSpPr>
              <p:nvPr/>
            </p:nvSpPr>
            <p:spPr bwMode="auto">
              <a:xfrm flipV="1">
                <a:off x="3600" y="1391"/>
                <a:ext cx="145" cy="143"/>
              </a:xfrm>
              <a:prstGeom prst="flowChartMagneticDrum">
                <a:avLst/>
              </a:prstGeom>
              <a:solidFill>
                <a:schemeClr val="bg2"/>
              </a:solidFill>
              <a:ln w="25400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57357" name="Group 23"/>
            <p:cNvGrpSpPr>
              <a:grpSpLocks/>
            </p:cNvGrpSpPr>
            <p:nvPr/>
          </p:nvGrpSpPr>
          <p:grpSpPr bwMode="auto">
            <a:xfrm>
              <a:off x="3264" y="1728"/>
              <a:ext cx="384" cy="144"/>
              <a:chOff x="2976" y="1248"/>
              <a:chExt cx="816" cy="480"/>
            </a:xfrm>
          </p:grpSpPr>
          <p:sp>
            <p:nvSpPr>
              <p:cNvPr id="101400" name="AutoShape 24"/>
              <p:cNvSpPr>
                <a:spLocks noChangeArrowheads="1"/>
              </p:cNvSpPr>
              <p:nvPr/>
            </p:nvSpPr>
            <p:spPr bwMode="auto">
              <a:xfrm>
                <a:off x="2976" y="1248"/>
                <a:ext cx="816" cy="480"/>
              </a:xfrm>
              <a:prstGeom prst="flowChartMagneticDrum">
                <a:avLst/>
              </a:prstGeom>
              <a:solidFill>
                <a:schemeClr val="tx2"/>
              </a:solidFill>
              <a:ln w="38100">
                <a:solidFill>
                  <a:schemeClr val="hlink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5000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1401" name="AutoShape 25"/>
              <p:cNvSpPr>
                <a:spLocks noChangeArrowheads="1"/>
              </p:cNvSpPr>
              <p:nvPr/>
            </p:nvSpPr>
            <p:spPr bwMode="auto">
              <a:xfrm flipV="1">
                <a:off x="3600" y="1391"/>
                <a:ext cx="145" cy="143"/>
              </a:xfrm>
              <a:prstGeom prst="flowChartMagneticDrum">
                <a:avLst/>
              </a:prstGeom>
              <a:solidFill>
                <a:schemeClr val="bg2"/>
              </a:solidFill>
              <a:ln w="25400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57358" name="Group 26"/>
            <p:cNvGrpSpPr>
              <a:grpSpLocks/>
            </p:cNvGrpSpPr>
            <p:nvPr/>
          </p:nvGrpSpPr>
          <p:grpSpPr bwMode="auto">
            <a:xfrm>
              <a:off x="2736" y="1728"/>
              <a:ext cx="384" cy="144"/>
              <a:chOff x="2976" y="1248"/>
              <a:chExt cx="816" cy="480"/>
            </a:xfrm>
          </p:grpSpPr>
          <p:sp>
            <p:nvSpPr>
              <p:cNvPr id="101403" name="AutoShape 27"/>
              <p:cNvSpPr>
                <a:spLocks noChangeArrowheads="1"/>
              </p:cNvSpPr>
              <p:nvPr/>
            </p:nvSpPr>
            <p:spPr bwMode="auto">
              <a:xfrm>
                <a:off x="2976" y="1248"/>
                <a:ext cx="816" cy="480"/>
              </a:xfrm>
              <a:prstGeom prst="flowChartMagneticDrum">
                <a:avLst/>
              </a:prstGeom>
              <a:solidFill>
                <a:schemeClr val="tx2"/>
              </a:solidFill>
              <a:ln w="38100">
                <a:solidFill>
                  <a:schemeClr val="hlink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5000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1404" name="AutoShape 28"/>
              <p:cNvSpPr>
                <a:spLocks noChangeArrowheads="1"/>
              </p:cNvSpPr>
              <p:nvPr/>
            </p:nvSpPr>
            <p:spPr bwMode="auto">
              <a:xfrm flipV="1">
                <a:off x="3600" y="1391"/>
                <a:ext cx="145" cy="143"/>
              </a:xfrm>
              <a:prstGeom prst="flowChartMagneticDrum">
                <a:avLst/>
              </a:prstGeom>
              <a:solidFill>
                <a:schemeClr val="bg2"/>
              </a:solidFill>
              <a:ln w="25400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GB"/>
              </a:p>
            </p:txBody>
          </p:sp>
        </p:grpSp>
        <p:pic>
          <p:nvPicPr>
            <p:cNvPr id="57359" name="Picture 29" descr="Microcosm_-_Linac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1248"/>
              <a:ext cx="82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7354" name="Picture 30" descr="cyclotr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1" y="3860801"/>
            <a:ext cx="2270125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25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1168721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100"/>
              <a:t>Sabine Crépé-Renaudin  (CNRS-IN2P3), LPSC                                 </a:t>
            </a:r>
            <a:endParaRPr lang="fr-FR" sz="1400"/>
          </a:p>
        </p:txBody>
      </p:sp>
      <p:pic>
        <p:nvPicPr>
          <p:cNvPr id="59396" name="Picture 11" descr="schemalhc3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2057401"/>
            <a:ext cx="8007350" cy="4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152400"/>
            <a:ext cx="8915400" cy="457200"/>
          </a:xfrm>
        </p:spPr>
        <p:txBody>
          <a:bodyPr/>
          <a:lstStyle/>
          <a:p>
            <a:pPr eaLnBrk="1" hangingPunct="1"/>
            <a:r>
              <a:rPr lang="fr-FR" sz="4000">
                <a:latin typeface="Arial" charset="0"/>
                <a:ea typeface="ＭＳ Ｐゴシック" charset="0"/>
                <a:cs typeface="ＭＳ Ｐゴシック" charset="0"/>
              </a:rPr>
              <a:t>Le LHC : Large Hadron Collider</a:t>
            </a:r>
            <a:endParaRPr lang="fr-FR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247650" y="762000"/>
            <a:ext cx="932815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fr-FR"/>
              <a:t>= grand collisionneur de hadrons (protons, ions plomb …)</a:t>
            </a:r>
          </a:p>
          <a:p>
            <a:pPr>
              <a:defRPr/>
            </a:pPr>
            <a:r>
              <a:rPr lang="fr-FR"/>
              <a:t>= anneau de 27 km de circonférence à </a:t>
            </a:r>
            <a:r>
              <a:rPr lang="fr-FR" altLang="ja-JP">
                <a:latin typeface="Lucida Grande" charset="0"/>
              </a:rPr>
              <a:t>≈</a:t>
            </a:r>
            <a:r>
              <a:rPr lang="fr-FR"/>
              <a:t>100 m sous terre     </a:t>
            </a:r>
          </a:p>
          <a:p>
            <a:pPr>
              <a:defRPr/>
            </a:pPr>
            <a:r>
              <a:rPr lang="fr-FR"/>
              <a:t>   situé sous la frontière franco-suisse</a:t>
            </a:r>
          </a:p>
          <a:p>
            <a:pPr>
              <a:defRPr/>
            </a:pPr>
            <a:endParaRPr lang="fr-FR"/>
          </a:p>
          <a:p>
            <a:pPr>
              <a:buFontTx/>
              <a:buChar char="•"/>
              <a:defRPr/>
            </a:pPr>
            <a:endParaRPr lang="fr-FR"/>
          </a:p>
          <a:p>
            <a:pPr>
              <a:defRPr/>
            </a:pPr>
            <a:endParaRPr 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26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3933282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100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61444" name="Rectangle 2"/>
          <p:cNvSpPr>
            <a:spLocks noGrp="1" noChangeArrowheads="1"/>
          </p:cNvSpPr>
          <p:nvPr>
            <p:ph type="title"/>
          </p:nvPr>
        </p:nvSpPr>
        <p:spPr>
          <a:xfrm>
            <a:off x="412750" y="152401"/>
            <a:ext cx="9080500" cy="609600"/>
          </a:xfrm>
        </p:spPr>
        <p:txBody>
          <a:bodyPr/>
          <a:lstStyle/>
          <a:p>
            <a:pPr eaLnBrk="1" hangingPunct="1"/>
            <a:r>
              <a:rPr lang="fr-FR" sz="4000">
                <a:latin typeface="Arial" charset="0"/>
                <a:ea typeface="ＭＳ Ｐゴシック" charset="0"/>
                <a:cs typeface="ＭＳ Ｐゴシック" charset="0"/>
              </a:rPr>
              <a:t>En fait un complexe d</a:t>
            </a:r>
            <a:r>
              <a:rPr lang="ja-JP" altLang="fr-FR" sz="400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 sz="4000">
                <a:latin typeface="Arial" charset="0"/>
                <a:ea typeface="ＭＳ Ｐゴシック" charset="0"/>
                <a:cs typeface="ＭＳ Ｐゴシック" charset="0"/>
              </a:rPr>
              <a:t>accélérateur</a:t>
            </a:r>
            <a:endParaRPr lang="fr-FR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1445" name="Picture 4" descr="accelcomplex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" y="990601"/>
            <a:ext cx="817245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27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305160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100"/>
              <a:t>Sabine Crépé-Renaudin  (CNRS-IN2P3), LPSC                                 </a:t>
            </a:r>
            <a:endParaRPr lang="fr-FR" sz="1400"/>
          </a:p>
        </p:txBody>
      </p:sp>
      <p:pic>
        <p:nvPicPr>
          <p:cNvPr id="63492" name="Picture 5" descr="june0500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2362200"/>
            <a:ext cx="5943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7" descr="descenteaima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4" y="304801"/>
            <a:ext cx="4619625" cy="63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Rectangle 3"/>
          <p:cNvSpPr>
            <a:spLocks noGrp="1" noChangeArrowheads="1"/>
          </p:cNvSpPr>
          <p:nvPr>
            <p:ph type="title"/>
          </p:nvPr>
        </p:nvSpPr>
        <p:spPr>
          <a:xfrm>
            <a:off x="5943600" y="0"/>
            <a:ext cx="2559050" cy="762000"/>
          </a:xfrm>
        </p:spPr>
        <p:txBody>
          <a:bodyPr/>
          <a:lstStyle/>
          <a:p>
            <a:pPr eaLnBrk="1" hangingPunct="1"/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Le LHC</a:t>
            </a:r>
          </a:p>
        </p:txBody>
      </p:sp>
      <p:sp>
        <p:nvSpPr>
          <p:cNvPr id="193544" name="Rectangle 8"/>
          <p:cNvSpPr>
            <a:spLocks noChangeArrowheads="1"/>
          </p:cNvSpPr>
          <p:nvPr/>
        </p:nvSpPr>
        <p:spPr bwMode="auto">
          <a:xfrm>
            <a:off x="5489575" y="1201739"/>
            <a:ext cx="1846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GB"/>
          </a:p>
        </p:txBody>
      </p:sp>
      <p:sp>
        <p:nvSpPr>
          <p:cNvPr id="193545" name="Rectangle 9"/>
          <p:cNvSpPr>
            <a:spLocks noChangeArrowheads="1"/>
          </p:cNvSpPr>
          <p:nvPr/>
        </p:nvSpPr>
        <p:spPr bwMode="auto">
          <a:xfrm>
            <a:off x="5246689" y="838200"/>
            <a:ext cx="432682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r>
              <a:rPr lang="fr-FR" sz="2800"/>
              <a:t> 9600 aimants</a:t>
            </a:r>
          </a:p>
          <a:p>
            <a:pPr>
              <a:buFontTx/>
              <a:buChar char="•"/>
              <a:defRPr/>
            </a:pPr>
            <a:r>
              <a:rPr lang="fr-FR" sz="2800"/>
              <a:t> 1200 dip</a:t>
            </a:r>
            <a:r>
              <a:rPr lang="fr-FR" altLang="ja-JP" sz="2800"/>
              <a:t>ôles</a:t>
            </a:r>
          </a:p>
          <a:p>
            <a:pPr>
              <a:buFontTx/>
              <a:buChar char="•"/>
              <a:defRPr/>
            </a:pPr>
            <a:r>
              <a:rPr lang="fr-FR" altLang="ja-JP" sz="2800"/>
              <a:t> 16 cavités accélératrices</a:t>
            </a:r>
            <a:endParaRPr lang="fr-FR" sz="280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28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69074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100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65540" name="Rectangle 2"/>
          <p:cNvSpPr>
            <a:spLocks noGrp="1" noChangeArrowheads="1"/>
          </p:cNvSpPr>
          <p:nvPr>
            <p:ph type="title"/>
          </p:nvPr>
        </p:nvSpPr>
        <p:spPr>
          <a:xfrm>
            <a:off x="330200" y="152400"/>
            <a:ext cx="9328150" cy="533400"/>
          </a:xfrm>
        </p:spPr>
        <p:txBody>
          <a:bodyPr/>
          <a:lstStyle/>
          <a:p>
            <a:pPr eaLnBrk="1" hangingPunct="1"/>
            <a:r>
              <a:rPr lang="fr-FR" sz="4000">
                <a:latin typeface="Arial" charset="0"/>
                <a:ea typeface="ＭＳ Ｐゴシック" charset="0"/>
                <a:cs typeface="ＭＳ Ｐゴシック" charset="0"/>
              </a:rPr>
              <a:t>Le LHC ou l</a:t>
            </a:r>
            <a:r>
              <a:rPr lang="ja-JP" altLang="fr-FR" sz="400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 sz="4000">
                <a:latin typeface="Arial" charset="0"/>
                <a:ea typeface="ＭＳ Ｐゴシック" charset="0"/>
                <a:cs typeface="ＭＳ Ｐゴシック" charset="0"/>
              </a:rPr>
              <a:t>usage des superlatifs (I)</a:t>
            </a:r>
            <a:endParaRPr lang="fr-FR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55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990600"/>
            <a:ext cx="9328150" cy="9144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fr-FR" sz="2400">
                <a:latin typeface="Arial" charset="0"/>
                <a:ea typeface="ＭＳ Ｐゴシック" charset="0"/>
                <a:cs typeface="ＭＳ Ｐゴシック" charset="0"/>
              </a:rPr>
              <a:t>Un espace plus vide que le système solaire (10</a:t>
            </a:r>
            <a:r>
              <a:rPr lang="fr-FR" sz="2400" baseline="30000">
                <a:latin typeface="Arial" charset="0"/>
                <a:ea typeface="ＭＳ Ｐゴシック" charset="0"/>
                <a:cs typeface="ＭＳ Ｐゴシック" charset="0"/>
              </a:rPr>
              <a:t>-13</a:t>
            </a:r>
            <a:r>
              <a:rPr lang="fr-FR" sz="2400">
                <a:latin typeface="Arial" charset="0"/>
                <a:ea typeface="ＭＳ Ｐゴシック" charset="0"/>
                <a:cs typeface="ＭＳ Ｐゴシック" charset="0"/>
              </a:rPr>
              <a:t> atm) :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fr-FR" sz="1400"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fr-FR" sz="2000">
                <a:latin typeface="Arial" charset="0"/>
                <a:ea typeface="ＭＳ Ｐゴシック" charset="0"/>
                <a:cs typeface="ＭＳ Ｐゴシック" charset="0"/>
                <a:sym typeface="Monotype Sorts" charset="0"/>
              </a:rPr>
              <a:t></a:t>
            </a:r>
            <a:r>
              <a:rPr lang="fr-FR" sz="2400">
                <a:latin typeface="Arial" charset="0"/>
                <a:ea typeface="ＭＳ Ｐゴシック" charset="0"/>
                <a:cs typeface="ＭＳ Ｐゴシック" charset="0"/>
              </a:rPr>
              <a:t> 10 fois moins dense que sur la Lune.</a:t>
            </a: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fr-FR" sz="12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5542" name="Picture 5" descr="interconne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0" y="2133601"/>
            <a:ext cx="6686550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29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2353389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Sabine </a:t>
            </a:r>
            <a:r>
              <a:rPr lang="fr-FR" dirty="0" err="1" smtClean="0"/>
              <a:t>Crépé-Renaudin</a:t>
            </a:r>
            <a:r>
              <a:rPr lang="fr-FR" dirty="0" smtClean="0"/>
              <a:t>  (CNRS-IN2P3), LPSC                                 </a:t>
            </a:r>
            <a:endParaRPr lang="fr-FR" sz="14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39368"/>
            <a:ext cx="5385048" cy="3590032"/>
          </a:xfrm>
          <a:prstGeom prst="rect">
            <a:avLst/>
          </a:prstGeom>
        </p:spPr>
      </p:pic>
      <p:sp>
        <p:nvSpPr>
          <p:cNvPr id="6" name="Title 8"/>
          <p:cNvSpPr txBox="1">
            <a:spLocks/>
          </p:cNvSpPr>
          <p:nvPr/>
        </p:nvSpPr>
        <p:spPr bwMode="auto">
          <a:xfrm>
            <a:off x="825500" y="116632"/>
            <a:ext cx="8420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fr-FR" sz="3600" smtClean="0"/>
              <a:t>Séminaire du 4 juillet 2012 au CERN</a:t>
            </a:r>
            <a:endParaRPr lang="fr-FR" sz="36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513" y="3411718"/>
            <a:ext cx="5184576" cy="3473666"/>
          </a:xfrm>
          <a:prstGeom prst="rect">
            <a:avLst/>
          </a:prstGeom>
        </p:spPr>
      </p:pic>
      <p:pic>
        <p:nvPicPr>
          <p:cNvPr id="12" name="Image 11" descr="amphiHiggsphoto66280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2151" y="1"/>
            <a:ext cx="6137160" cy="3445423"/>
          </a:xfrm>
          <a:prstGeom prst="rect">
            <a:avLst/>
          </a:prstGeom>
        </p:spPr>
      </p:pic>
      <p:pic>
        <p:nvPicPr>
          <p:cNvPr id="10" name="Image 9" descr="_MG_8389b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977" y="0"/>
            <a:ext cx="5169024" cy="344870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0832" y="2924944"/>
            <a:ext cx="2673434" cy="1661408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6FEF5A-AD71-A642-9D72-C8BD294FF38E}" type="slidenum">
              <a:rPr lang="fr-FR" smtClean="0"/>
              <a:pPr>
                <a:defRPr/>
              </a:pPr>
              <a:t>3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1494736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100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67588" name="Rectangle 2"/>
          <p:cNvSpPr>
            <a:spLocks noGrp="1" noChangeArrowheads="1"/>
          </p:cNvSpPr>
          <p:nvPr>
            <p:ph type="title"/>
          </p:nvPr>
        </p:nvSpPr>
        <p:spPr>
          <a:xfrm>
            <a:off x="330200" y="152400"/>
            <a:ext cx="9328150" cy="533400"/>
          </a:xfrm>
        </p:spPr>
        <p:txBody>
          <a:bodyPr/>
          <a:lstStyle/>
          <a:p>
            <a:pPr eaLnBrk="1" hangingPunct="1"/>
            <a:r>
              <a:rPr lang="fr-FR" sz="4000">
                <a:latin typeface="Arial" charset="0"/>
                <a:ea typeface="ＭＳ Ｐゴシック" charset="0"/>
                <a:cs typeface="ＭＳ Ｐゴシック" charset="0"/>
              </a:rPr>
              <a:t>Le LHC ou l</a:t>
            </a:r>
            <a:r>
              <a:rPr lang="ja-JP" altLang="fr-FR" sz="400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 sz="4000">
                <a:latin typeface="Arial" charset="0"/>
                <a:ea typeface="ＭＳ Ｐゴシック" charset="0"/>
                <a:cs typeface="ＭＳ Ｐゴシック" charset="0"/>
              </a:rPr>
              <a:t>usage des superlatifs (II)</a:t>
            </a:r>
            <a:endParaRPr lang="fr-FR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75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7650" y="990601"/>
            <a:ext cx="9658350" cy="1219200"/>
          </a:xfrm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fr-FR" sz="2400">
                <a:latin typeface="Arial" charset="0"/>
                <a:ea typeface="ＭＳ Ｐゴシック" charset="0"/>
                <a:cs typeface="ＭＳ Ｐゴシック" charset="0"/>
              </a:rPr>
              <a:t>Température ≈ -271° Celsius soit 1,9° au dessus du zéro absolu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sz="2400">
                <a:latin typeface="Arial" charset="0"/>
                <a:ea typeface="ＭＳ Ｐゴシック" charset="0"/>
                <a:cs typeface="ＭＳ Ｐゴシック" charset="0"/>
                <a:sym typeface="Monotype Sorts" charset="0"/>
              </a:rPr>
              <a:t></a:t>
            </a:r>
            <a:r>
              <a:rPr lang="fr-FR" sz="2400">
                <a:latin typeface="Arial" charset="0"/>
                <a:ea typeface="ＭＳ Ｐゴシック" charset="0"/>
                <a:cs typeface="ＭＳ Ｐゴシック" charset="0"/>
              </a:rPr>
              <a:t> plus froid que l</a:t>
            </a:r>
            <a:r>
              <a:rPr lang="ja-JP" altLang="fr-FR" sz="240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 sz="2400">
                <a:latin typeface="Arial" charset="0"/>
                <a:ea typeface="ＭＳ Ｐゴシック" charset="0"/>
                <a:cs typeface="ＭＳ Ｐゴシック" charset="0"/>
              </a:rPr>
              <a:t>espace intersidéral (2,7 K)</a:t>
            </a:r>
            <a:endParaRPr lang="fr-FR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7590" name="Picture 6" descr="cry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52" y="2185988"/>
            <a:ext cx="6372224" cy="383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7" descr="refroidissem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7" y="1905000"/>
            <a:ext cx="3527424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30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638271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100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69636" name="Rectangle 2"/>
          <p:cNvSpPr>
            <a:spLocks noGrp="1" noChangeArrowheads="1"/>
          </p:cNvSpPr>
          <p:nvPr>
            <p:ph type="title"/>
          </p:nvPr>
        </p:nvSpPr>
        <p:spPr>
          <a:xfrm>
            <a:off x="165100" y="152400"/>
            <a:ext cx="9575800" cy="533400"/>
          </a:xfrm>
        </p:spPr>
        <p:txBody>
          <a:bodyPr/>
          <a:lstStyle/>
          <a:p>
            <a:pPr eaLnBrk="1" hangingPunct="1"/>
            <a:r>
              <a:rPr lang="fr-FR" sz="4000">
                <a:latin typeface="Arial" charset="0"/>
                <a:ea typeface="ＭＳ Ｐゴシック" charset="0"/>
                <a:cs typeface="ＭＳ Ｐゴシック" charset="0"/>
              </a:rPr>
              <a:t>Le LHC ou l</a:t>
            </a:r>
            <a:r>
              <a:rPr lang="ja-JP" altLang="fr-FR" sz="400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 sz="4000">
                <a:latin typeface="Arial" charset="0"/>
                <a:ea typeface="ＭＳ Ｐゴシック" charset="0"/>
                <a:cs typeface="ＭＳ Ｐゴシック" charset="0"/>
              </a:rPr>
              <a:t>usage des superlatifs (III)</a:t>
            </a:r>
            <a:endParaRPr lang="fr-FR" sz="40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5100" y="5638800"/>
            <a:ext cx="9740900" cy="68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sz="2000">
                <a:latin typeface="Arial" charset="0"/>
                <a:ea typeface="ＭＳ Ｐゴシック" charset="0"/>
                <a:cs typeface="ＭＳ Ｐゴシック" charset="0"/>
              </a:rPr>
              <a:t>Plusieurs milliers de milliards de protons lancés à 99,9999991% de c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sz="2000">
                <a:latin typeface="Arial" charset="0"/>
                <a:ea typeface="ＭＳ Ｐゴシック" charset="0"/>
                <a:cs typeface="ＭＳ Ｐゴシック" charset="0"/>
              </a:rPr>
              <a:t>Ils feront plus de 11000 fois par seconde le tour de l</a:t>
            </a:r>
            <a:r>
              <a:rPr lang="ja-JP" altLang="fr-FR" sz="200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 sz="2000">
                <a:latin typeface="Arial" charset="0"/>
                <a:ea typeface="ＭＳ Ｐゴシック" charset="0"/>
                <a:cs typeface="ＭＳ Ｐゴシック" charset="0"/>
              </a:rPr>
              <a:t>anneau de 27 km !</a:t>
            </a:r>
            <a:endParaRPr lang="fr-FR" sz="20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9638" name="Picture 4" descr="tunn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0" y="990601"/>
            <a:ext cx="7346950" cy="441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31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3866390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100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716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8465" y="188640"/>
            <a:ext cx="9777535" cy="762000"/>
          </a:xfrm>
        </p:spPr>
        <p:txBody>
          <a:bodyPr/>
          <a:lstStyle/>
          <a:p>
            <a:pPr eaLnBrk="1" hangingPunct="1"/>
            <a:r>
              <a:rPr lang="fr-FR" sz="3200" dirty="0">
                <a:latin typeface="Arial" charset="0"/>
                <a:ea typeface="ＭＳ Ｐゴシック" charset="0"/>
                <a:cs typeface="ＭＳ Ｐゴシック" charset="0"/>
              </a:rPr>
              <a:t>Accélérer </a:t>
            </a:r>
            <a:r>
              <a:rPr lang="fr-FR" sz="3200" dirty="0" smtClean="0">
                <a:latin typeface="Arial" charset="0"/>
                <a:ea typeface="ＭＳ Ｐゴシック" charset="0"/>
                <a:cs typeface="ＭＳ Ｐゴシック" charset="0"/>
              </a:rPr>
              <a:t>jusqu’</a:t>
            </a:r>
            <a:r>
              <a:rPr lang="fr-FR" altLang="ja-JP" sz="3200" dirty="0" smtClean="0">
                <a:latin typeface="Arial" charset="0"/>
                <a:ea typeface="ＭＳ Ｐゴシック" charset="0"/>
                <a:cs typeface="ＭＳ Ｐゴシック" charset="0"/>
              </a:rPr>
              <a:t>à </a:t>
            </a:r>
            <a:r>
              <a:rPr lang="fr-FR" altLang="ja-JP" sz="3200" dirty="0">
                <a:latin typeface="Arial" charset="0"/>
                <a:ea typeface="ＭＳ Ｐゴシック" charset="0"/>
                <a:cs typeface="ＭＳ Ｐゴシック" charset="0"/>
              </a:rPr>
              <a:t>des énergies jamais atteintes</a:t>
            </a:r>
            <a:endParaRPr lang="fr-FR" sz="4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6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0472" y="1052736"/>
            <a:ext cx="9245600" cy="218884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fr-FR" sz="2000" dirty="0">
                <a:latin typeface="Arial" charset="0"/>
                <a:ea typeface="ＭＳ Ｐゴシック" charset="0"/>
                <a:cs typeface="ＭＳ Ｐゴシック" charset="0"/>
              </a:rPr>
              <a:t>Énergies </a:t>
            </a:r>
            <a:r>
              <a:rPr lang="fr-FR" sz="2000" dirty="0" smtClean="0">
                <a:latin typeface="Arial" charset="0"/>
                <a:ea typeface="ＭＳ Ｐゴシック" charset="0"/>
                <a:cs typeface="ＭＳ Ｐゴシック" charset="0"/>
              </a:rPr>
              <a:t>au </a:t>
            </a:r>
            <a:r>
              <a:rPr lang="fr-FR" sz="2000" dirty="0">
                <a:latin typeface="Arial" charset="0"/>
                <a:ea typeface="ＭＳ Ｐゴシック" charset="0"/>
                <a:cs typeface="ＭＳ Ｐゴシック" charset="0"/>
              </a:rPr>
              <a:t>LHC : </a:t>
            </a:r>
            <a:r>
              <a:rPr lang="fr-FR" sz="2000" dirty="0" smtClean="0">
                <a:latin typeface="Arial" charset="0"/>
                <a:ea typeface="ＭＳ Ｐゴシック" charset="0"/>
                <a:cs typeface="ＭＳ Ｐゴシック" charset="0"/>
              </a:rPr>
              <a:t>7, 8 puis 13 </a:t>
            </a:r>
            <a:r>
              <a:rPr lang="fr-FR" sz="2000" dirty="0" err="1">
                <a:latin typeface="Arial" charset="0"/>
                <a:ea typeface="ＭＳ Ｐゴシック" charset="0"/>
                <a:cs typeface="ＭＳ Ｐゴシック" charset="0"/>
              </a:rPr>
              <a:t>TeV</a:t>
            </a:r>
            <a:endParaRPr lang="fr-FR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fr-FR" sz="1800" dirty="0">
                <a:latin typeface="Arial" charset="0"/>
                <a:ea typeface="ＭＳ Ｐゴシック" charset="0"/>
              </a:rPr>
              <a:t>1 eV = énergie acquise par un électron par une </a:t>
            </a:r>
            <a:r>
              <a:rPr lang="fr-FR" sz="1800" dirty="0" err="1">
                <a:latin typeface="Arial" charset="0"/>
                <a:ea typeface="ＭＳ Ｐゴシック" charset="0"/>
              </a:rPr>
              <a:t>ddp</a:t>
            </a:r>
            <a:r>
              <a:rPr lang="fr-FR" sz="1800" dirty="0">
                <a:latin typeface="Arial" charset="0"/>
                <a:ea typeface="ＭＳ Ｐゴシック" charset="0"/>
              </a:rPr>
              <a:t> de 1V = 1,6 </a:t>
            </a:r>
            <a:r>
              <a:rPr lang="fr-FR" sz="2000" dirty="0">
                <a:latin typeface="Arial" charset="0"/>
                <a:ea typeface="ＭＳ Ｐゴシック" charset="0"/>
              </a:rPr>
              <a:t>10</a:t>
            </a:r>
            <a:r>
              <a:rPr lang="fr-FR" sz="2000" baseline="30000" dirty="0">
                <a:latin typeface="Arial" charset="0"/>
                <a:ea typeface="ＭＳ Ｐゴシック" charset="0"/>
              </a:rPr>
              <a:t>-19</a:t>
            </a:r>
            <a:r>
              <a:rPr lang="fr-FR" sz="2000" dirty="0">
                <a:latin typeface="Arial" charset="0"/>
                <a:ea typeface="ＭＳ Ｐゴシック" charset="0"/>
              </a:rPr>
              <a:t> J </a:t>
            </a:r>
            <a:endParaRPr lang="fr-FR" sz="1800" dirty="0">
              <a:latin typeface="Arial" charset="0"/>
              <a:ea typeface="ＭＳ Ｐゴシック" charset="0"/>
            </a:endParaRPr>
          </a:p>
          <a:p>
            <a:pPr lvl="1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fr-FR" sz="1800" dirty="0">
                <a:latin typeface="Arial" charset="0"/>
                <a:ea typeface="ＭＳ Ｐゴシック" charset="0"/>
              </a:rPr>
              <a:t>1 </a:t>
            </a:r>
            <a:r>
              <a:rPr lang="fr-FR" sz="1800" dirty="0" err="1">
                <a:latin typeface="Arial" charset="0"/>
                <a:ea typeface="ＭＳ Ｐゴシック" charset="0"/>
              </a:rPr>
              <a:t>TeV</a:t>
            </a:r>
            <a:r>
              <a:rPr lang="fr-FR" sz="1800" dirty="0">
                <a:latin typeface="Arial" charset="0"/>
                <a:ea typeface="ＭＳ Ｐゴシック" charset="0"/>
              </a:rPr>
              <a:t>= 1 </a:t>
            </a:r>
            <a:r>
              <a:rPr lang="fr-FR" sz="1800" dirty="0" err="1">
                <a:latin typeface="Arial" charset="0"/>
                <a:ea typeface="ＭＳ Ｐゴシック" charset="0"/>
              </a:rPr>
              <a:t>Tera</a:t>
            </a:r>
            <a:r>
              <a:rPr lang="fr-FR" sz="1800" dirty="0">
                <a:latin typeface="Arial" charset="0"/>
                <a:ea typeface="ＭＳ Ｐゴシック" charset="0"/>
              </a:rPr>
              <a:t> électron Volt = 10</a:t>
            </a:r>
            <a:r>
              <a:rPr lang="fr-FR" sz="1800" baseline="30000" dirty="0">
                <a:latin typeface="Arial" charset="0"/>
                <a:ea typeface="ＭＳ Ｐゴシック" charset="0"/>
              </a:rPr>
              <a:t>12</a:t>
            </a:r>
            <a:r>
              <a:rPr lang="fr-FR" sz="1800" dirty="0">
                <a:latin typeface="Arial" charset="0"/>
                <a:ea typeface="ＭＳ Ｐゴシック" charset="0"/>
              </a:rPr>
              <a:t> eV = 1 000 000 000 000 eV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fr-FR" sz="2000" dirty="0">
                <a:latin typeface="Arial" charset="0"/>
                <a:ea typeface="ＭＳ Ｐゴシック" charset="0"/>
                <a:cs typeface="ＭＳ Ｐゴシック" charset="0"/>
              </a:rPr>
              <a:t>7 </a:t>
            </a:r>
            <a:r>
              <a:rPr lang="fr-FR" sz="2000" dirty="0" err="1">
                <a:latin typeface="Arial" charset="0"/>
                <a:ea typeface="ＭＳ Ｐゴシック" charset="0"/>
                <a:cs typeface="ＭＳ Ｐゴシック" charset="0"/>
              </a:rPr>
              <a:t>TeV</a:t>
            </a:r>
            <a:r>
              <a:rPr lang="fr-FR" sz="2000" dirty="0">
                <a:latin typeface="Arial" charset="0"/>
                <a:ea typeface="ＭＳ Ｐゴシック" charset="0"/>
                <a:cs typeface="ＭＳ Ｐゴシック" charset="0"/>
              </a:rPr>
              <a:t> = énergie cinétique  d</a:t>
            </a:r>
            <a:r>
              <a:rPr lang="ja-JP" altLang="fr-FR" sz="2000" dirty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 sz="2000" dirty="0">
                <a:latin typeface="Arial" charset="0"/>
                <a:ea typeface="ＭＳ Ｐゴシック" charset="0"/>
                <a:cs typeface="ＭＳ Ｐゴシック" charset="0"/>
              </a:rPr>
              <a:t>un moustique en vol concentrée sur 1 proton !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fr-FR" sz="2000" dirty="0">
                <a:latin typeface="Arial" charset="0"/>
                <a:ea typeface="ＭＳ Ｐゴシック" charset="0"/>
                <a:cs typeface="ＭＳ Ｐゴシック" charset="0"/>
              </a:rPr>
              <a:t>Pour donner à un proton une énergie de 1 </a:t>
            </a:r>
            <a:r>
              <a:rPr lang="fr-FR" sz="2000" dirty="0" err="1">
                <a:latin typeface="Arial" charset="0"/>
                <a:ea typeface="ＭＳ Ｐゴシック" charset="0"/>
                <a:cs typeface="ＭＳ Ｐゴシック" charset="0"/>
              </a:rPr>
              <a:t>TeV</a:t>
            </a:r>
            <a:r>
              <a:rPr lang="fr-FR" sz="2000" dirty="0">
                <a:latin typeface="Arial" charset="0"/>
                <a:ea typeface="ＭＳ Ｐゴシック" charset="0"/>
                <a:cs typeface="ＭＳ Ｐゴシック" charset="0"/>
              </a:rPr>
              <a:t>, il faut un champ électrique équivalent à 10</a:t>
            </a:r>
            <a:r>
              <a:rPr lang="fr-FR" sz="2000" baseline="30000" dirty="0">
                <a:latin typeface="Arial" charset="0"/>
                <a:ea typeface="ＭＳ Ｐゴシック" charset="0"/>
                <a:cs typeface="ＭＳ Ｐゴシック" charset="0"/>
              </a:rPr>
              <a:t>12</a:t>
            </a:r>
            <a:r>
              <a:rPr lang="fr-FR" sz="2000" dirty="0">
                <a:latin typeface="Arial" charset="0"/>
                <a:ea typeface="ＭＳ Ｐゴシック" charset="0"/>
                <a:cs typeface="ＭＳ Ｐゴシック" charset="0"/>
              </a:rPr>
              <a:t> piles de 1 V</a:t>
            </a:r>
          </a:p>
        </p:txBody>
      </p:sp>
      <p:pic>
        <p:nvPicPr>
          <p:cNvPr id="71686" name="Picture 4" descr="battery_galax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501008"/>
            <a:ext cx="5943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1640632" y="4797153"/>
            <a:ext cx="668655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1800" b="1" dirty="0">
                <a:solidFill>
                  <a:schemeClr val="tx2"/>
                </a:solidFill>
              </a:rPr>
              <a:t>Le LHC devrait accélérer des protons </a:t>
            </a:r>
            <a:r>
              <a:rPr lang="fr-FR" sz="1800" b="1" dirty="0" err="1">
                <a:solidFill>
                  <a:schemeClr val="tx2"/>
                </a:solidFill>
              </a:rPr>
              <a:t>jusqu</a:t>
            </a:r>
            <a:r>
              <a:rPr lang="ja-JP" altLang="fr-FR" sz="1800" b="1" dirty="0">
                <a:solidFill>
                  <a:schemeClr val="tx2"/>
                </a:solidFill>
              </a:rPr>
              <a:t>’</a:t>
            </a:r>
            <a:r>
              <a:rPr lang="fr-FR" sz="1800" b="1" dirty="0">
                <a:solidFill>
                  <a:schemeClr val="tx2"/>
                </a:solidFill>
              </a:rPr>
              <a:t> à 7 </a:t>
            </a:r>
            <a:r>
              <a:rPr lang="fr-FR" sz="1800" b="1" dirty="0" err="1">
                <a:solidFill>
                  <a:schemeClr val="tx2"/>
                </a:solidFill>
              </a:rPr>
              <a:t>TeV</a:t>
            </a:r>
            <a:endParaRPr lang="fr-FR" sz="1800" b="1" dirty="0">
              <a:solidFill>
                <a:schemeClr val="tx2"/>
              </a:solidFill>
            </a:endParaRPr>
          </a:p>
          <a:p>
            <a:pPr algn="ctr">
              <a:spcBef>
                <a:spcPct val="50000"/>
              </a:spcBef>
              <a:defRPr/>
            </a:pPr>
            <a:r>
              <a:rPr lang="fr-FR" sz="1800" b="1" dirty="0">
                <a:solidFill>
                  <a:schemeClr val="tx2"/>
                </a:solidFill>
              </a:rPr>
              <a:t>soit à une vitesse de  0.999999991 × c !</a:t>
            </a:r>
          </a:p>
        </p:txBody>
      </p:sp>
      <p:sp>
        <p:nvSpPr>
          <p:cNvPr id="2" name="Rectangle 1"/>
          <p:cNvSpPr/>
          <p:nvPr/>
        </p:nvSpPr>
        <p:spPr>
          <a:xfrm>
            <a:off x="80601" y="5661248"/>
            <a:ext cx="99129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/>
              <a:t>le LHC = </a:t>
            </a:r>
            <a:r>
              <a:rPr lang="fr-FR" sz="2000" dirty="0" smtClean="0"/>
              <a:t>énergie cinétique d'un </a:t>
            </a:r>
            <a:r>
              <a:rPr lang="fr-FR" sz="2000" dirty="0"/>
              <a:t>A320 </a:t>
            </a:r>
            <a:r>
              <a:rPr lang="fr-FR" sz="2000" dirty="0" smtClean="0"/>
              <a:t>à </a:t>
            </a:r>
            <a:r>
              <a:rPr lang="fr-FR" sz="2000" dirty="0"/>
              <a:t>660 </a:t>
            </a:r>
            <a:r>
              <a:rPr lang="fr-FR" sz="2000" dirty="0" smtClean="0"/>
              <a:t>km/h concentrée sur </a:t>
            </a:r>
            <a:r>
              <a:rPr lang="fr-FR" sz="2000" dirty="0"/>
              <a:t>un </a:t>
            </a:r>
            <a:r>
              <a:rPr lang="fr-FR" sz="2000" dirty="0" smtClean="0"/>
              <a:t>milliardième </a:t>
            </a:r>
            <a:r>
              <a:rPr lang="fr-FR" sz="2000" dirty="0"/>
              <a:t>de </a:t>
            </a:r>
            <a:r>
              <a:rPr lang="fr-FR" sz="2000" dirty="0" smtClean="0"/>
              <a:t>gramme d'hydrogène</a:t>
            </a:r>
            <a:endParaRPr lang="fr-FR" sz="20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32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1193997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100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86020" name="Rectangle 2"/>
          <p:cNvSpPr>
            <a:spLocks noGrp="1" noChangeArrowheads="1"/>
          </p:cNvSpPr>
          <p:nvPr>
            <p:ph type="title"/>
          </p:nvPr>
        </p:nvSpPr>
        <p:spPr>
          <a:xfrm>
            <a:off x="416495" y="23913"/>
            <a:ext cx="8585200" cy="609600"/>
          </a:xfrm>
        </p:spPr>
        <p:txBody>
          <a:bodyPr/>
          <a:lstStyle/>
          <a:p>
            <a:pPr eaLnBrk="1" hangingPunct="1"/>
            <a:r>
              <a:rPr lang="fr-FR" sz="3600" dirty="0">
                <a:latin typeface="Arial" charset="0"/>
                <a:ea typeface="ＭＳ Ｐゴシック" charset="0"/>
                <a:cs typeface="ＭＳ Ｐゴシック" charset="0"/>
              </a:rPr>
              <a:t>Collisionner des particules : E = mc</a:t>
            </a:r>
            <a:r>
              <a:rPr lang="fr-FR" sz="3600" baseline="30000" dirty="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endParaRPr lang="fr-FR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60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5100" y="1828800"/>
            <a:ext cx="3549650" cy="533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sz="2800">
                <a:latin typeface="Arial" charset="0"/>
                <a:ea typeface="ＭＳ Ｐゴシック" charset="0"/>
                <a:cs typeface="ＭＳ Ｐゴシック" charset="0"/>
              </a:rPr>
              <a:t>Énergie  </a:t>
            </a:r>
            <a:r>
              <a:rPr lang="fr-FR" sz="2800">
                <a:latin typeface="Arial" charset="0"/>
                <a:ea typeface="ＭＳ Ｐゴシック" charset="0"/>
                <a:cs typeface="ＭＳ Ｐゴシック" charset="0"/>
                <a:sym typeface="Monotype Sorts" charset="0"/>
              </a:rPr>
              <a:t> Matière</a:t>
            </a:r>
            <a:endParaRPr lang="fr-FR" sz="28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6022" name="Picture 4" descr="einste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700" y="914401"/>
            <a:ext cx="1839913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6023" name="Group 21"/>
          <p:cNvGrpSpPr>
            <a:grpSpLocks/>
          </p:cNvGrpSpPr>
          <p:nvPr/>
        </p:nvGrpSpPr>
        <p:grpSpPr bwMode="auto">
          <a:xfrm>
            <a:off x="3797300" y="990601"/>
            <a:ext cx="3629025" cy="1905000"/>
            <a:chOff x="720" y="1440"/>
            <a:chExt cx="2448" cy="1296"/>
          </a:xfrm>
        </p:grpSpPr>
        <p:sp>
          <p:nvSpPr>
            <p:cNvPr id="86027" name="Rectangle 6"/>
            <p:cNvSpPr>
              <a:spLocks noChangeArrowheads="1"/>
            </p:cNvSpPr>
            <p:nvPr/>
          </p:nvSpPr>
          <p:spPr bwMode="auto">
            <a:xfrm>
              <a:off x="2260" y="2111"/>
              <a:ext cx="125" cy="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en-GB"/>
            </a:p>
          </p:txBody>
        </p:sp>
        <p:grpSp>
          <p:nvGrpSpPr>
            <p:cNvPr id="86028" name="Group 18"/>
            <p:cNvGrpSpPr>
              <a:grpSpLocks/>
            </p:cNvGrpSpPr>
            <p:nvPr/>
          </p:nvGrpSpPr>
          <p:grpSpPr bwMode="auto">
            <a:xfrm>
              <a:off x="2400" y="1440"/>
              <a:ext cx="768" cy="1296"/>
              <a:chOff x="1728" y="2400"/>
              <a:chExt cx="768" cy="1296"/>
            </a:xfrm>
          </p:grpSpPr>
          <p:sp>
            <p:nvSpPr>
              <p:cNvPr id="86035" name="Rectangle 7"/>
              <p:cNvSpPr>
                <a:spLocks noChangeArrowheads="1"/>
              </p:cNvSpPr>
              <p:nvPr/>
            </p:nvSpPr>
            <p:spPr bwMode="auto">
              <a:xfrm>
                <a:off x="1728" y="2400"/>
                <a:ext cx="768" cy="86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6036" name="Rectangle 11"/>
              <p:cNvSpPr>
                <a:spLocks noChangeArrowheads="1"/>
              </p:cNvSpPr>
              <p:nvPr/>
            </p:nvSpPr>
            <p:spPr bwMode="auto">
              <a:xfrm>
                <a:off x="1728" y="3264"/>
                <a:ext cx="768" cy="432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6038" name="Rectangle 14"/>
              <p:cNvSpPr>
                <a:spLocks noChangeArrowheads="1"/>
              </p:cNvSpPr>
              <p:nvPr/>
            </p:nvSpPr>
            <p:spPr bwMode="auto">
              <a:xfrm>
                <a:off x="1774" y="2736"/>
                <a:ext cx="701" cy="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2000"/>
                  <a:t>matière</a:t>
                </a:r>
              </a:p>
            </p:txBody>
          </p:sp>
        </p:grpSp>
        <p:grpSp>
          <p:nvGrpSpPr>
            <p:cNvPr id="86029" name="Group 19"/>
            <p:cNvGrpSpPr>
              <a:grpSpLocks/>
            </p:cNvGrpSpPr>
            <p:nvPr/>
          </p:nvGrpSpPr>
          <p:grpSpPr bwMode="auto">
            <a:xfrm>
              <a:off x="720" y="1440"/>
              <a:ext cx="828" cy="1296"/>
              <a:chOff x="912" y="1968"/>
              <a:chExt cx="828" cy="1296"/>
            </a:xfrm>
          </p:grpSpPr>
          <p:sp>
            <p:nvSpPr>
              <p:cNvPr id="86031" name="Rectangle 5"/>
              <p:cNvSpPr>
                <a:spLocks noChangeArrowheads="1"/>
              </p:cNvSpPr>
              <p:nvPr/>
            </p:nvSpPr>
            <p:spPr bwMode="auto">
              <a:xfrm>
                <a:off x="912" y="2400"/>
                <a:ext cx="768" cy="864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6032" name="Rectangle 12"/>
              <p:cNvSpPr>
                <a:spLocks noChangeArrowheads="1"/>
              </p:cNvSpPr>
              <p:nvPr/>
            </p:nvSpPr>
            <p:spPr bwMode="auto">
              <a:xfrm>
                <a:off x="912" y="1968"/>
                <a:ext cx="768" cy="432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6033" name="Rectangle 15"/>
              <p:cNvSpPr>
                <a:spLocks noChangeArrowheads="1"/>
              </p:cNvSpPr>
              <p:nvPr/>
            </p:nvSpPr>
            <p:spPr bwMode="auto">
              <a:xfrm>
                <a:off x="960" y="2064"/>
                <a:ext cx="701" cy="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2000"/>
                  <a:t>matière</a:t>
                </a:r>
              </a:p>
            </p:txBody>
          </p:sp>
          <p:sp>
            <p:nvSpPr>
              <p:cNvPr id="86034" name="Rectangle 17"/>
              <p:cNvSpPr>
                <a:spLocks noChangeArrowheads="1"/>
              </p:cNvSpPr>
              <p:nvPr/>
            </p:nvSpPr>
            <p:spPr bwMode="auto">
              <a:xfrm>
                <a:off x="923" y="2598"/>
                <a:ext cx="817" cy="4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2000" dirty="0" smtClean="0"/>
                  <a:t>Énergie</a:t>
                </a:r>
              </a:p>
              <a:p>
                <a:r>
                  <a:rPr lang="fr-FR" sz="2000" dirty="0" smtClean="0"/>
                  <a:t>cinétique</a:t>
                </a:r>
                <a:endParaRPr lang="fr-FR" sz="2000" dirty="0"/>
              </a:p>
            </p:txBody>
          </p:sp>
        </p:grpSp>
        <p:sp>
          <p:nvSpPr>
            <p:cNvPr id="86030" name="AutoShape 20"/>
            <p:cNvSpPr>
              <a:spLocks noChangeArrowheads="1"/>
            </p:cNvSpPr>
            <p:nvPr/>
          </p:nvSpPr>
          <p:spPr bwMode="auto">
            <a:xfrm>
              <a:off x="1584" y="1968"/>
              <a:ext cx="720" cy="240"/>
            </a:xfrm>
            <a:custGeom>
              <a:avLst/>
              <a:gdLst>
                <a:gd name="T0" fmla="*/ 18 w 21600"/>
                <a:gd name="T1" fmla="*/ 0 h 21600"/>
                <a:gd name="T2" fmla="*/ 0 w 21600"/>
                <a:gd name="T3" fmla="*/ 1 h 21600"/>
                <a:gd name="T4" fmla="*/ 18 w 21600"/>
                <a:gd name="T5" fmla="*/ 3 h 21600"/>
                <a:gd name="T6" fmla="*/ 24 w 21600"/>
                <a:gd name="T7" fmla="*/ 1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0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pic>
        <p:nvPicPr>
          <p:cNvPr id="93206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200401"/>
            <a:ext cx="3962400" cy="324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6025" name="Rectangle 23"/>
          <p:cNvSpPr>
            <a:spLocks noChangeArrowheads="1"/>
          </p:cNvSpPr>
          <p:nvPr/>
        </p:nvSpPr>
        <p:spPr bwMode="auto">
          <a:xfrm>
            <a:off x="709886" y="3048001"/>
            <a:ext cx="2766143" cy="52322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fr-FR" sz="2800"/>
              <a:t>E</a:t>
            </a:r>
            <a:r>
              <a:rPr lang="fr-FR" sz="2800" baseline="30000"/>
              <a:t>2</a:t>
            </a:r>
            <a:r>
              <a:rPr lang="fr-FR" sz="2800"/>
              <a:t> = m</a:t>
            </a:r>
            <a:r>
              <a:rPr lang="fr-FR" sz="2800" baseline="30000"/>
              <a:t>2</a:t>
            </a:r>
            <a:r>
              <a:rPr lang="fr-FR" sz="2800"/>
              <a:t>c</a:t>
            </a:r>
            <a:r>
              <a:rPr lang="fr-FR" sz="2800" baseline="30000"/>
              <a:t>4</a:t>
            </a:r>
            <a:r>
              <a:rPr lang="fr-FR" sz="2800"/>
              <a:t> + p</a:t>
            </a:r>
            <a:r>
              <a:rPr lang="fr-FR" sz="2800" baseline="30000"/>
              <a:t>2</a:t>
            </a:r>
            <a:r>
              <a:rPr lang="fr-FR" sz="2800"/>
              <a:t>c</a:t>
            </a:r>
            <a:r>
              <a:rPr lang="fr-FR" sz="2800" baseline="30000"/>
              <a:t>2</a:t>
            </a:r>
            <a:r>
              <a:rPr lang="fr-FR"/>
              <a:t> </a:t>
            </a:r>
          </a:p>
        </p:txBody>
      </p:sp>
      <p:pic>
        <p:nvPicPr>
          <p:cNvPr id="86026" name="Picture 24" descr="fruit_explod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23" y="3810001"/>
            <a:ext cx="2828926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17"/>
          <p:cNvSpPr>
            <a:spLocks noChangeArrowheads="1"/>
          </p:cNvSpPr>
          <p:nvPr/>
        </p:nvSpPr>
        <p:spPr bwMode="auto">
          <a:xfrm>
            <a:off x="6262124" y="2204864"/>
            <a:ext cx="12113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2000" dirty="0" smtClean="0"/>
              <a:t>Énergie</a:t>
            </a:r>
          </a:p>
          <a:p>
            <a:r>
              <a:rPr lang="fr-FR" sz="2000" dirty="0" smtClean="0"/>
              <a:t>cinétique</a:t>
            </a:r>
            <a:endParaRPr lang="fr-FR" sz="2000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33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1221157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100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110596" name="Rectangle 2"/>
          <p:cNvSpPr>
            <a:spLocks noGrp="1" noChangeArrowheads="1"/>
          </p:cNvSpPr>
          <p:nvPr>
            <p:ph type="title"/>
          </p:nvPr>
        </p:nvSpPr>
        <p:spPr>
          <a:xfrm>
            <a:off x="776536" y="22512"/>
            <a:ext cx="8420100" cy="762000"/>
          </a:xfrm>
        </p:spPr>
        <p:txBody>
          <a:bodyPr/>
          <a:lstStyle/>
          <a:p>
            <a:pPr eaLnBrk="1" hangingPunct="1"/>
            <a:r>
              <a:rPr lang="fr-FR" dirty="0"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  <a:t>ollision</a:t>
            </a:r>
            <a:endParaRPr lang="fr-FR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10597" name="Picture 4" descr="collisionc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340768"/>
            <a:ext cx="47879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8" name="Picture 5" descr="collisionali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00" y="1333996"/>
            <a:ext cx="4457700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30" name="Rectangle 6"/>
          <p:cNvSpPr>
            <a:spLocks noChangeArrowheads="1"/>
          </p:cNvSpPr>
          <p:nvPr/>
        </p:nvSpPr>
        <p:spPr bwMode="auto">
          <a:xfrm>
            <a:off x="1911352" y="4509120"/>
            <a:ext cx="8685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dirty="0"/>
              <a:t>CMS</a:t>
            </a:r>
          </a:p>
        </p:txBody>
      </p:sp>
      <p:sp>
        <p:nvSpPr>
          <p:cNvPr id="205831" name="Rectangle 7"/>
          <p:cNvSpPr>
            <a:spLocks noChangeArrowheads="1"/>
          </p:cNvSpPr>
          <p:nvPr/>
        </p:nvSpPr>
        <p:spPr bwMode="auto">
          <a:xfrm>
            <a:off x="6908801" y="4509120"/>
            <a:ext cx="10870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dirty="0"/>
              <a:t>ALICE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488504" y="5085185"/>
            <a:ext cx="89947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Chaque</a:t>
            </a:r>
            <a:r>
              <a:rPr lang="en-GB" dirty="0" smtClean="0"/>
              <a:t> collision de protons </a:t>
            </a:r>
            <a:r>
              <a:rPr lang="en-GB" dirty="0" err="1" smtClean="0"/>
              <a:t>produit</a:t>
            </a:r>
            <a:r>
              <a:rPr lang="en-GB" dirty="0" smtClean="0"/>
              <a:t> des </a:t>
            </a:r>
            <a:r>
              <a:rPr lang="en-GB" dirty="0" err="1" smtClean="0"/>
              <a:t>centaines</a:t>
            </a:r>
            <a:r>
              <a:rPr lang="en-GB" dirty="0" smtClean="0"/>
              <a:t> de </a:t>
            </a:r>
            <a:r>
              <a:rPr lang="en-GB" dirty="0" err="1" smtClean="0"/>
              <a:t>particules</a:t>
            </a:r>
            <a:r>
              <a:rPr lang="en-GB" dirty="0" smtClean="0"/>
              <a:t> </a:t>
            </a:r>
          </a:p>
          <a:p>
            <a:r>
              <a:rPr lang="en-GB" dirty="0"/>
              <a:t>I</a:t>
            </a:r>
            <a:r>
              <a:rPr lang="en-GB" dirty="0" smtClean="0"/>
              <a:t>l </a:t>
            </a:r>
            <a:r>
              <a:rPr lang="en-GB" dirty="0" err="1" smtClean="0"/>
              <a:t>faut</a:t>
            </a:r>
            <a:r>
              <a:rPr lang="en-GB" dirty="0" smtClean="0"/>
              <a:t> les identifier et </a:t>
            </a:r>
            <a:r>
              <a:rPr lang="en-GB" dirty="0" err="1" smtClean="0"/>
              <a:t>mesurer</a:t>
            </a:r>
            <a:r>
              <a:rPr lang="en-GB" dirty="0" smtClean="0"/>
              <a:t> </a:t>
            </a:r>
            <a:r>
              <a:rPr lang="en-GB" dirty="0" err="1" smtClean="0"/>
              <a:t>leur</a:t>
            </a:r>
            <a:r>
              <a:rPr lang="en-GB" dirty="0"/>
              <a:t> </a:t>
            </a:r>
            <a:r>
              <a:rPr lang="en-GB" dirty="0" err="1" smtClean="0"/>
              <a:t>énergie</a:t>
            </a:r>
            <a:r>
              <a:rPr lang="en-GB" dirty="0" smtClean="0"/>
              <a:t>, impulsion et direction </a:t>
            </a:r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34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2860023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100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114692" name="Rectangle 2"/>
          <p:cNvSpPr>
            <a:spLocks noGrp="1" noChangeArrowheads="1"/>
          </p:cNvSpPr>
          <p:nvPr>
            <p:ph type="title"/>
          </p:nvPr>
        </p:nvSpPr>
        <p:spPr>
          <a:xfrm>
            <a:off x="825500" y="152400"/>
            <a:ext cx="8420100" cy="762000"/>
          </a:xfrm>
        </p:spPr>
        <p:txBody>
          <a:bodyPr/>
          <a:lstStyle/>
          <a:p>
            <a:pPr eaLnBrk="1" hangingPunct="1"/>
            <a:r>
              <a:rPr lang="en-GB" dirty="0" smtClean="0">
                <a:latin typeface="Arial" charset="0"/>
                <a:ea typeface="ＭＳ Ｐゴシック" charset="0"/>
                <a:cs typeface="ＭＳ Ｐゴシック" charset="0"/>
              </a:rPr>
              <a:t>Collisions</a:t>
            </a:r>
            <a:endParaRPr lang="en-GB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979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1469826"/>
            <a:ext cx="8750300" cy="253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97991" name="Rectangle 7"/>
          <p:cNvSpPr>
            <a:spLocks noChangeArrowheads="1"/>
          </p:cNvSpPr>
          <p:nvPr/>
        </p:nvSpPr>
        <p:spPr bwMode="auto">
          <a:xfrm>
            <a:off x="976313" y="4203700"/>
            <a:ext cx="1846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GB"/>
          </a:p>
        </p:txBody>
      </p:sp>
      <p:pic>
        <p:nvPicPr>
          <p:cNvPr id="11" name="Image 10" descr="pileu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032" y="2132856"/>
            <a:ext cx="8700457" cy="3672408"/>
          </a:xfrm>
          <a:prstGeom prst="rect">
            <a:avLst/>
          </a:prstGeom>
        </p:spPr>
      </p:pic>
      <p:sp>
        <p:nvSpPr>
          <p:cNvPr id="297993" name="Rectangle 9"/>
          <p:cNvSpPr>
            <a:spLocks noChangeArrowheads="1"/>
          </p:cNvSpPr>
          <p:nvPr/>
        </p:nvSpPr>
        <p:spPr bwMode="auto">
          <a:xfrm>
            <a:off x="632521" y="980729"/>
            <a:ext cx="87849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sym typeface="Wingdings" charset="0"/>
              </a:rPr>
              <a:t>À</a:t>
            </a:r>
            <a:r>
              <a:rPr lang="en-US" dirty="0" smtClean="0">
                <a:sym typeface="Wingdings" charset="0"/>
              </a:rPr>
              <a:t> </a:t>
            </a:r>
            <a:r>
              <a:rPr lang="en-US" dirty="0" err="1" smtClean="0">
                <a:sym typeface="Wingdings" charset="0"/>
              </a:rPr>
              <a:t>chaque</a:t>
            </a:r>
            <a:r>
              <a:rPr lang="en-US" dirty="0" smtClean="0">
                <a:sym typeface="Wingdings" charset="0"/>
              </a:rPr>
              <a:t> </a:t>
            </a:r>
            <a:r>
              <a:rPr lang="en-US" dirty="0" err="1" smtClean="0">
                <a:sym typeface="Wingdings" charset="0"/>
              </a:rPr>
              <a:t>croisement</a:t>
            </a:r>
            <a:r>
              <a:rPr lang="en-US" dirty="0" smtClean="0">
                <a:sym typeface="Wingdings" charset="0"/>
              </a:rPr>
              <a:t> de </a:t>
            </a:r>
            <a:r>
              <a:rPr lang="en-US" dirty="0" err="1" smtClean="0">
                <a:sym typeface="Wingdings" charset="0"/>
              </a:rPr>
              <a:t>paquet</a:t>
            </a:r>
            <a:r>
              <a:rPr lang="en-US" dirty="0" smtClean="0">
                <a:sym typeface="Wingdings" charset="0"/>
              </a:rPr>
              <a:t> de protons, </a:t>
            </a:r>
            <a:r>
              <a:rPr lang="en-US" dirty="0" err="1" smtClean="0">
                <a:sym typeface="Wingdings" charset="0"/>
              </a:rPr>
              <a:t>plusieurs</a:t>
            </a:r>
            <a:r>
              <a:rPr lang="en-US" dirty="0" smtClean="0">
                <a:sym typeface="Wingdings" charset="0"/>
              </a:rPr>
              <a:t> </a:t>
            </a:r>
            <a:r>
              <a:rPr lang="en-US" dirty="0" err="1" smtClean="0">
                <a:sym typeface="Wingdings" charset="0"/>
              </a:rPr>
              <a:t>dizaines</a:t>
            </a:r>
            <a:r>
              <a:rPr lang="en-US" dirty="0" smtClean="0">
                <a:sym typeface="Wingdings" charset="0"/>
              </a:rPr>
              <a:t> de collisions </a:t>
            </a:r>
            <a:r>
              <a:rPr lang="en-US" dirty="0" err="1" smtClean="0">
                <a:sym typeface="Wingdings" charset="0"/>
              </a:rPr>
              <a:t>ont</a:t>
            </a:r>
            <a:r>
              <a:rPr lang="en-US" dirty="0" smtClean="0">
                <a:sym typeface="Wingdings" charset="0"/>
              </a:rPr>
              <a:t> lieu au </a:t>
            </a:r>
            <a:r>
              <a:rPr lang="en-US" dirty="0" err="1" smtClean="0">
                <a:sym typeface="Wingdings" charset="0"/>
              </a:rPr>
              <a:t>même</a:t>
            </a:r>
            <a:r>
              <a:rPr lang="en-US" dirty="0" smtClean="0">
                <a:sym typeface="Wingdings" charset="0"/>
              </a:rPr>
              <a:t> moment …</a:t>
            </a:r>
            <a:endParaRPr lang="fr-FR" dirty="0">
              <a:sym typeface="Symbol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35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2404590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99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100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114692" name="Rectangle 2"/>
          <p:cNvSpPr>
            <a:spLocks noGrp="1" noChangeArrowheads="1"/>
          </p:cNvSpPr>
          <p:nvPr>
            <p:ph type="title"/>
          </p:nvPr>
        </p:nvSpPr>
        <p:spPr>
          <a:xfrm>
            <a:off x="825500" y="152400"/>
            <a:ext cx="8420100" cy="762000"/>
          </a:xfrm>
        </p:spPr>
        <p:txBody>
          <a:bodyPr/>
          <a:lstStyle/>
          <a:p>
            <a:pPr eaLnBrk="1" hangingPunct="1"/>
            <a:r>
              <a:rPr lang="en-GB" dirty="0" smtClean="0">
                <a:latin typeface="Arial" charset="0"/>
                <a:ea typeface="ＭＳ Ｐゴシック" charset="0"/>
                <a:cs typeface="ＭＳ Ｐゴシック" charset="0"/>
              </a:rPr>
              <a:t>Collisions</a:t>
            </a:r>
            <a:endParaRPr lang="en-GB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991" name="Rectangle 7"/>
          <p:cNvSpPr>
            <a:spLocks noChangeArrowheads="1"/>
          </p:cNvSpPr>
          <p:nvPr/>
        </p:nvSpPr>
        <p:spPr bwMode="auto">
          <a:xfrm>
            <a:off x="976313" y="4203700"/>
            <a:ext cx="1846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GB"/>
          </a:p>
        </p:txBody>
      </p:sp>
      <p:pic>
        <p:nvPicPr>
          <p:cNvPr id="29799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704" y="1196752"/>
            <a:ext cx="5276850" cy="342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7993" name="Rectangle 9"/>
          <p:cNvSpPr>
            <a:spLocks noChangeArrowheads="1"/>
          </p:cNvSpPr>
          <p:nvPr/>
        </p:nvSpPr>
        <p:spPr bwMode="auto">
          <a:xfrm>
            <a:off x="200474" y="3429001"/>
            <a:ext cx="203475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sym typeface="Wingdings" charset="0"/>
              </a:rPr>
              <a:t>H </a:t>
            </a:r>
            <a:r>
              <a:rPr lang="en-US" sz="2000">
                <a:sym typeface="Monotype Sorts" charset="0"/>
              </a:rPr>
              <a:t> ZZ  </a:t>
            </a:r>
            <a:r>
              <a:rPr lang="en-US" sz="2000">
                <a:sym typeface="Symbol" charset="0"/>
              </a:rPr>
              <a:t></a:t>
            </a:r>
            <a:endParaRPr lang="fr-FR" sz="2000">
              <a:sym typeface="Symbo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488504" y="4902259"/>
            <a:ext cx="8784975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dirty="0" smtClean="0">
                <a:sym typeface="Wingdings" charset="0"/>
              </a:rPr>
              <a:t>Il nous faut des instruments qui permettent d’identifier et mesurer les particules avec précision </a:t>
            </a:r>
          </a:p>
          <a:p>
            <a:pPr>
              <a:defRPr/>
            </a:pPr>
            <a:r>
              <a:rPr lang="fr-FR" dirty="0" smtClean="0">
                <a:sym typeface="Wingdings" charset="0"/>
              </a:rPr>
              <a:t>et aussi dans un délai très court …</a:t>
            </a:r>
            <a:endParaRPr lang="fr-FR" dirty="0">
              <a:sym typeface="Symbol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36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4144326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100"/>
              <a:t>Sabine Crépé-Renaudin  (CNRS-IN2P3), LPSC                                 </a:t>
            </a:r>
            <a:endParaRPr lang="fr-FR" sz="1400"/>
          </a:p>
        </p:txBody>
      </p:sp>
      <p:pic>
        <p:nvPicPr>
          <p:cNvPr id="88068" name="Picture 6" descr="AL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13" y="3939360"/>
            <a:ext cx="4144838" cy="287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7" descr="LHC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00" y="3886201"/>
            <a:ext cx="4622800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Rectangle 2"/>
          <p:cNvSpPr>
            <a:spLocks noGrp="1" noChangeArrowheads="1"/>
          </p:cNvSpPr>
          <p:nvPr>
            <p:ph type="title"/>
          </p:nvPr>
        </p:nvSpPr>
        <p:spPr>
          <a:xfrm>
            <a:off x="128465" y="152400"/>
            <a:ext cx="9577064" cy="762000"/>
          </a:xfrm>
        </p:spPr>
        <p:txBody>
          <a:bodyPr/>
          <a:lstStyle/>
          <a:p>
            <a:pPr eaLnBrk="1" hangingPunct="1"/>
            <a:r>
              <a:rPr lang="fr-FR" sz="4000" dirty="0" smtClean="0">
                <a:latin typeface="Arial" charset="0"/>
                <a:ea typeface="ＭＳ Ｐゴシック" charset="0"/>
                <a:cs typeface="ＭＳ Ｐゴシック" charset="0"/>
              </a:rPr>
              <a:t>Des géants pour sonder l’infiniment petit</a:t>
            </a:r>
            <a:endParaRPr lang="fr-FR" sz="4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8071" name="Picture 5" descr="CM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015" y="980728"/>
            <a:ext cx="4622800" cy="284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 descr="0702016_10-A4-at-144-dpi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13" y="980729"/>
            <a:ext cx="4250204" cy="2844873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37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2694638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100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92164" name="Rectangle 2"/>
          <p:cNvSpPr>
            <a:spLocks noGrp="1" noChangeArrowheads="1"/>
          </p:cNvSpPr>
          <p:nvPr>
            <p:ph type="title"/>
          </p:nvPr>
        </p:nvSpPr>
        <p:spPr>
          <a:xfrm>
            <a:off x="144016" y="152400"/>
            <a:ext cx="9489505" cy="762000"/>
          </a:xfrm>
        </p:spPr>
        <p:txBody>
          <a:bodyPr/>
          <a:lstStyle/>
          <a:p>
            <a:pPr eaLnBrk="1" hangingPunct="1"/>
            <a:r>
              <a:rPr lang="fr-FR" dirty="0">
                <a:latin typeface="Arial" charset="0"/>
                <a:ea typeface="ＭＳ Ｐゴシック" charset="0"/>
                <a:cs typeface="ＭＳ Ｐゴシック" charset="0"/>
              </a:rPr>
              <a:t>Voir </a:t>
            </a:r>
            <a: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  <a:t>l’</a:t>
            </a:r>
            <a:r>
              <a:rPr lang="fr-FR" altLang="ja-JP" dirty="0" smtClean="0">
                <a:latin typeface="Arial" charset="0"/>
                <a:ea typeface="ＭＳ Ｐゴシック" charset="0"/>
                <a:cs typeface="ＭＳ Ｐゴシック" charset="0"/>
              </a:rPr>
              <a:t>invisible </a:t>
            </a:r>
            <a:r>
              <a:rPr lang="fr-FR" altLang="ja-JP" dirty="0">
                <a:latin typeface="Arial" charset="0"/>
                <a:ea typeface="ＭＳ Ｐゴシック" charset="0"/>
                <a:cs typeface="ＭＳ Ｐゴシック" charset="0"/>
              </a:rPr>
              <a:t>avec un </a:t>
            </a:r>
            <a:r>
              <a:rPr lang="fr-FR" altLang="ja-JP" dirty="0" smtClean="0">
                <a:latin typeface="Arial" charset="0"/>
                <a:ea typeface="ＭＳ Ｐゴシック" charset="0"/>
                <a:cs typeface="ＭＳ Ｐゴシック" charset="0"/>
              </a:rPr>
              <a:t>géant : ATLAS</a:t>
            </a:r>
            <a:endParaRPr lang="fr-FR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2165" name="Picture 4" descr="Teste20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196752"/>
            <a:ext cx="6145510" cy="3608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1155700" y="4953001"/>
            <a:ext cx="4210050" cy="13429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fr-FR" sz="2300">
                <a:solidFill>
                  <a:schemeClr val="accent2"/>
                </a:solidFill>
              </a:rPr>
              <a:t>Détecteurs de traces </a:t>
            </a:r>
            <a:r>
              <a:rPr lang="fr-FR" sz="2300">
                <a:solidFill>
                  <a:srgbClr val="FF9900"/>
                </a:solidFill>
              </a:rPr>
              <a:t>Calorimètres EM </a:t>
            </a:r>
            <a:r>
              <a:rPr lang="fr-FR" sz="2300">
                <a:solidFill>
                  <a:srgbClr val="FF6600"/>
                </a:solidFill>
              </a:rPr>
              <a:t>Calorimètres hadronique</a:t>
            </a:r>
            <a:endParaRPr lang="fr-FR" sz="2300"/>
          </a:p>
          <a:p>
            <a:pPr>
              <a:lnSpc>
                <a:spcPct val="20000"/>
              </a:lnSpc>
              <a:spcBef>
                <a:spcPct val="50000"/>
              </a:spcBef>
              <a:defRPr/>
            </a:pPr>
            <a:r>
              <a:rPr lang="fr-FR" sz="2300">
                <a:solidFill>
                  <a:schemeClr val="bg1"/>
                </a:solidFill>
              </a:rPr>
              <a:t>Chambres à muons</a:t>
            </a:r>
            <a:r>
              <a:rPr lang="fr-FR" sz="2300"/>
              <a:t>  </a:t>
            </a:r>
          </a:p>
        </p:txBody>
      </p:sp>
      <p:sp>
        <p:nvSpPr>
          <p:cNvPr id="92167" name="Rectangle 7"/>
          <p:cNvSpPr>
            <a:spLocks noChangeArrowheads="1"/>
          </p:cNvSpPr>
          <p:nvPr/>
        </p:nvSpPr>
        <p:spPr bwMode="auto">
          <a:xfrm>
            <a:off x="6753202" y="1916832"/>
            <a:ext cx="2952327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b="1" dirty="0">
                <a:latin typeface="Times New Roman" charset="0"/>
              </a:rPr>
              <a:t>25 m de haut, </a:t>
            </a:r>
            <a:endParaRPr lang="fr-FR" b="1" dirty="0" smtClean="0">
              <a:latin typeface="Times New Roman" charset="0"/>
            </a:endParaRPr>
          </a:p>
          <a:p>
            <a:r>
              <a:rPr lang="fr-FR" b="1" dirty="0" smtClean="0">
                <a:latin typeface="Times New Roman" charset="0"/>
              </a:rPr>
              <a:t>46 </a:t>
            </a:r>
            <a:r>
              <a:rPr lang="fr-FR" b="1" dirty="0">
                <a:latin typeface="Times New Roman" charset="0"/>
              </a:rPr>
              <a:t>m de long, </a:t>
            </a:r>
            <a:endParaRPr lang="fr-FR" b="1" dirty="0" smtClean="0">
              <a:latin typeface="Times New Roman" charset="0"/>
            </a:endParaRPr>
          </a:p>
          <a:p>
            <a:r>
              <a:rPr lang="fr-FR" b="1" dirty="0" smtClean="0">
                <a:latin typeface="Times New Roman" charset="0"/>
              </a:rPr>
              <a:t>7000 </a:t>
            </a:r>
            <a:r>
              <a:rPr lang="fr-FR" b="1" dirty="0">
                <a:latin typeface="Times New Roman" charset="0"/>
              </a:rPr>
              <a:t>tonnes </a:t>
            </a:r>
          </a:p>
        </p:txBody>
      </p:sp>
      <p:pic>
        <p:nvPicPr>
          <p:cNvPr id="4711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128" y="5013176"/>
            <a:ext cx="2393950" cy="115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38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3450724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2180" y="1179335"/>
            <a:ext cx="5772641" cy="9144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omic Sans MS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2180" y="2115439"/>
            <a:ext cx="5772641" cy="914400"/>
          </a:xfrm>
          <a:prstGeom prst="rect">
            <a:avLst/>
          </a:prstGeom>
          <a:solidFill>
            <a:srgbClr val="FF9933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omic Sans MS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2180" y="3029839"/>
            <a:ext cx="5772641" cy="914400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omic Sans MS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2180" y="3965943"/>
            <a:ext cx="5772641" cy="9144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omic Sans MS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581898" y="4119464"/>
            <a:ext cx="2485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  <a:latin typeface="Verdana"/>
                <a:cs typeface="Verdana"/>
              </a:rPr>
              <a:t>Trajectographe</a:t>
            </a:r>
            <a:endParaRPr lang="fr-FR" dirty="0">
              <a:solidFill>
                <a:srgbClr val="FFFF00"/>
              </a:solidFill>
              <a:latin typeface="Verdana"/>
              <a:cs typeface="Verdana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537176" y="3068961"/>
            <a:ext cx="30652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FF00"/>
                </a:solidFill>
                <a:latin typeface="Verdana"/>
                <a:cs typeface="Verdana"/>
              </a:rPr>
              <a:t>Calorimètre</a:t>
            </a:r>
          </a:p>
          <a:p>
            <a:r>
              <a:rPr lang="fr-FR" dirty="0" smtClean="0">
                <a:solidFill>
                  <a:srgbClr val="00FF00"/>
                </a:solidFill>
                <a:latin typeface="Verdana"/>
                <a:cs typeface="Verdana"/>
              </a:rPr>
              <a:t>électromagnétique</a:t>
            </a:r>
            <a:endParaRPr lang="fr-FR" dirty="0">
              <a:solidFill>
                <a:srgbClr val="00FF00"/>
              </a:solidFill>
              <a:latin typeface="Verdana"/>
              <a:cs typeface="Verdana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563253" y="2132857"/>
            <a:ext cx="19901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FF9933"/>
                </a:solidFill>
                <a:latin typeface="Verdana"/>
                <a:cs typeface="Verdana"/>
              </a:rPr>
              <a:t>Calorimètre</a:t>
            </a:r>
          </a:p>
          <a:p>
            <a:pPr algn="ctr"/>
            <a:r>
              <a:rPr lang="fr-FR" dirty="0" smtClean="0">
                <a:solidFill>
                  <a:srgbClr val="FF9933"/>
                </a:solidFill>
                <a:latin typeface="Verdana"/>
                <a:cs typeface="Verdana"/>
              </a:rPr>
              <a:t>hadronique</a:t>
            </a:r>
            <a:endParaRPr lang="fr-FR" dirty="0">
              <a:solidFill>
                <a:srgbClr val="FF9933"/>
              </a:solidFill>
              <a:latin typeface="Verdana"/>
              <a:cs typeface="Verdana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537176" y="1196753"/>
            <a:ext cx="17453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F0"/>
                </a:solidFill>
                <a:latin typeface="Verdana"/>
                <a:cs typeface="Verdana"/>
              </a:rPr>
              <a:t>Chambres </a:t>
            </a:r>
          </a:p>
          <a:p>
            <a:r>
              <a:rPr lang="fr-FR" dirty="0" smtClean="0">
                <a:solidFill>
                  <a:srgbClr val="00B0F0"/>
                </a:solidFill>
                <a:latin typeface="Verdana"/>
                <a:cs typeface="Verdana"/>
              </a:rPr>
              <a:t>à muons</a:t>
            </a:r>
            <a:endParaRPr lang="fr-FR" dirty="0">
              <a:solidFill>
                <a:srgbClr val="00B0F0"/>
              </a:solidFill>
              <a:latin typeface="Verdana"/>
              <a:cs typeface="Verdana"/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1110232" y="5283791"/>
            <a:ext cx="312035" cy="28803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5712743" y="5283791"/>
            <a:ext cx="312035" cy="28803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4776639" y="5283791"/>
            <a:ext cx="312035" cy="28803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  <a:latin typeface="Comic Sans MS" pitchFamily="66" charset="0"/>
            </a:endParaRPr>
          </a:p>
        </p:txBody>
      </p:sp>
      <p:cxnSp>
        <p:nvCxnSpPr>
          <p:cNvPr id="15" name="Connecteur droit 14"/>
          <p:cNvCxnSpPr/>
          <p:nvPr/>
        </p:nvCxnSpPr>
        <p:spPr>
          <a:xfrm flipH="1" flipV="1">
            <a:off x="1110232" y="3555599"/>
            <a:ext cx="156017" cy="43204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 flipV="1">
            <a:off x="1266249" y="3699615"/>
            <a:ext cx="78009" cy="2880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H="1" flipV="1">
            <a:off x="1266249" y="3339575"/>
            <a:ext cx="78009" cy="36004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V="1">
            <a:off x="1344258" y="3267567"/>
            <a:ext cx="156017" cy="43204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flipV="1">
            <a:off x="1110232" y="3267567"/>
            <a:ext cx="78009" cy="2880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H="1" flipV="1">
            <a:off x="954215" y="3195559"/>
            <a:ext cx="156017" cy="36004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flipH="1" flipV="1">
            <a:off x="876204" y="3483591"/>
            <a:ext cx="234026" cy="7200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flipV="1">
            <a:off x="2124344" y="3699615"/>
            <a:ext cx="0" cy="122413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flipH="1" flipV="1">
            <a:off x="1890318" y="3339575"/>
            <a:ext cx="234026" cy="36004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flipV="1">
            <a:off x="2124345" y="3267567"/>
            <a:ext cx="390043" cy="43204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H="1">
            <a:off x="1734301" y="3555599"/>
            <a:ext cx="31203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 flipV="1">
            <a:off x="1968326" y="3267567"/>
            <a:ext cx="0" cy="21602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 flipH="1" flipV="1">
            <a:off x="1812310" y="3411583"/>
            <a:ext cx="156017" cy="7200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>
            <a:off x="2280362" y="3555599"/>
            <a:ext cx="31203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 flipV="1">
            <a:off x="2202352" y="3483592"/>
            <a:ext cx="0" cy="14401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 flipV="1">
            <a:off x="2358370" y="3195559"/>
            <a:ext cx="0" cy="21602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>
            <a:off x="2436379" y="3339575"/>
            <a:ext cx="31203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/>
          <p:cNvSpPr/>
          <p:nvPr/>
        </p:nvSpPr>
        <p:spPr>
          <a:xfrm>
            <a:off x="2748414" y="5283791"/>
            <a:ext cx="312035" cy="28803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  <a:latin typeface="Comic Sans MS" pitchFamily="66" charset="0"/>
            </a:endParaRPr>
          </a:p>
        </p:txBody>
      </p:sp>
      <p:cxnSp>
        <p:nvCxnSpPr>
          <p:cNvPr id="33" name="Connecteur droit 32"/>
          <p:cNvCxnSpPr/>
          <p:nvPr/>
        </p:nvCxnSpPr>
        <p:spPr>
          <a:xfrm flipV="1">
            <a:off x="2904430" y="1179335"/>
            <a:ext cx="0" cy="374441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/>
          <p:cNvSpPr/>
          <p:nvPr/>
        </p:nvSpPr>
        <p:spPr>
          <a:xfrm>
            <a:off x="3528500" y="5283791"/>
            <a:ext cx="312035" cy="28803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  <a:latin typeface="Comic Sans MS" pitchFamily="66" charset="0"/>
            </a:endParaRPr>
          </a:p>
        </p:txBody>
      </p:sp>
      <p:cxnSp>
        <p:nvCxnSpPr>
          <p:cNvPr id="35" name="Connecteur droit 34"/>
          <p:cNvCxnSpPr/>
          <p:nvPr/>
        </p:nvCxnSpPr>
        <p:spPr>
          <a:xfrm flipV="1">
            <a:off x="3684516" y="2835520"/>
            <a:ext cx="0" cy="20882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 flipH="1" flipV="1">
            <a:off x="3372483" y="2619495"/>
            <a:ext cx="312035" cy="2880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 flipV="1">
            <a:off x="3684518" y="2331463"/>
            <a:ext cx="78009" cy="57606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 flipV="1">
            <a:off x="3684518" y="2691504"/>
            <a:ext cx="312035" cy="14401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/>
          <p:cNvCxnSpPr/>
          <p:nvPr/>
        </p:nvCxnSpPr>
        <p:spPr>
          <a:xfrm flipH="1" flipV="1">
            <a:off x="3138456" y="2475479"/>
            <a:ext cx="234026" cy="14401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 flipV="1">
            <a:off x="3372483" y="2259455"/>
            <a:ext cx="78009" cy="36004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 flipH="1" flipV="1">
            <a:off x="3572848" y="2331463"/>
            <a:ext cx="156017" cy="2880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 flipV="1">
            <a:off x="3728864" y="2331463"/>
            <a:ext cx="390043" cy="2880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/>
          <p:cNvCxnSpPr/>
          <p:nvPr/>
        </p:nvCxnSpPr>
        <p:spPr>
          <a:xfrm>
            <a:off x="3996552" y="2691503"/>
            <a:ext cx="31203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>
          <a:xfrm flipV="1">
            <a:off x="3996552" y="2403471"/>
            <a:ext cx="234026" cy="2880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 flipH="1" flipV="1">
            <a:off x="3216464" y="2259455"/>
            <a:ext cx="234026" cy="14401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/>
        </p:nvCxnSpPr>
        <p:spPr>
          <a:xfrm flipH="1" flipV="1">
            <a:off x="3872881" y="2132856"/>
            <a:ext cx="156017" cy="2880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 flipH="1" flipV="1">
            <a:off x="4620622" y="2619495"/>
            <a:ext cx="312035" cy="2880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 flipV="1">
            <a:off x="4932656" y="2331463"/>
            <a:ext cx="78009" cy="57606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 flipV="1">
            <a:off x="4932656" y="2691504"/>
            <a:ext cx="312035" cy="14401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 flipH="1" flipV="1">
            <a:off x="4386594" y="2475479"/>
            <a:ext cx="234026" cy="14401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/>
        </p:nvCxnSpPr>
        <p:spPr>
          <a:xfrm flipV="1">
            <a:off x="4620622" y="2259455"/>
            <a:ext cx="78009" cy="36004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 flipH="1" flipV="1">
            <a:off x="4808985" y="2331463"/>
            <a:ext cx="156017" cy="2880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/>
          <p:cNvCxnSpPr/>
          <p:nvPr/>
        </p:nvCxnSpPr>
        <p:spPr>
          <a:xfrm flipV="1">
            <a:off x="4953000" y="2331463"/>
            <a:ext cx="390043" cy="2880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/>
          <p:cNvCxnSpPr/>
          <p:nvPr/>
        </p:nvCxnSpPr>
        <p:spPr>
          <a:xfrm flipV="1">
            <a:off x="5244691" y="2547488"/>
            <a:ext cx="390043" cy="14401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/>
          <p:cNvCxnSpPr/>
          <p:nvPr/>
        </p:nvCxnSpPr>
        <p:spPr>
          <a:xfrm flipV="1">
            <a:off x="5244690" y="2403471"/>
            <a:ext cx="234026" cy="2880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/>
          <p:cNvCxnSpPr/>
          <p:nvPr/>
        </p:nvCxnSpPr>
        <p:spPr>
          <a:xfrm flipH="1" flipV="1">
            <a:off x="4520952" y="2132856"/>
            <a:ext cx="156017" cy="21602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/>
          <p:cNvCxnSpPr/>
          <p:nvPr/>
        </p:nvCxnSpPr>
        <p:spPr>
          <a:xfrm flipV="1">
            <a:off x="5241032" y="2132856"/>
            <a:ext cx="0" cy="2880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/>
          <p:cNvCxnSpPr/>
          <p:nvPr/>
        </p:nvCxnSpPr>
        <p:spPr>
          <a:xfrm flipV="1">
            <a:off x="4932656" y="2907527"/>
            <a:ext cx="0" cy="14401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ZoneTexte 58"/>
          <p:cNvSpPr txBox="1"/>
          <p:nvPr/>
        </p:nvSpPr>
        <p:spPr>
          <a:xfrm>
            <a:off x="798198" y="5643831"/>
            <a:ext cx="12070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Verdana"/>
                <a:cs typeface="Verdana"/>
              </a:rPr>
              <a:t>Photon</a:t>
            </a:r>
            <a:endParaRPr lang="fr-FR" sz="2000" b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1578282" y="5931863"/>
            <a:ext cx="1371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Verdana"/>
                <a:cs typeface="Verdana"/>
              </a:rPr>
              <a:t>Electron</a:t>
            </a:r>
            <a:endParaRPr lang="fr-FR" sz="2000" b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2514388" y="5643831"/>
            <a:ext cx="9692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Verdana"/>
                <a:cs typeface="Verdana"/>
              </a:rPr>
              <a:t>Muon</a:t>
            </a:r>
            <a:endParaRPr lang="fr-FR" b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3372484" y="5931863"/>
            <a:ext cx="1151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Verdana"/>
                <a:cs typeface="Verdana"/>
              </a:rPr>
              <a:t>Proton</a:t>
            </a:r>
            <a:endParaRPr lang="fr-FR" b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4386598" y="5643831"/>
            <a:ext cx="13579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Verdana"/>
                <a:cs typeface="Verdana"/>
              </a:rPr>
              <a:t>Neutron</a:t>
            </a:r>
            <a:endParaRPr lang="fr-FR" b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5322701" y="5931863"/>
            <a:ext cx="14456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Verdana"/>
                <a:cs typeface="Verdana"/>
              </a:rPr>
              <a:t>Neutrino</a:t>
            </a:r>
            <a:endParaRPr lang="fr-FR" b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5" name="Text Box 4"/>
          <p:cNvSpPr txBox="1">
            <a:spLocks noChangeArrowheads="1"/>
          </p:cNvSpPr>
          <p:nvPr/>
        </p:nvSpPr>
        <p:spPr bwMode="auto">
          <a:xfrm>
            <a:off x="128465" y="0"/>
            <a:ext cx="964907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r-FR" sz="3200" dirty="0" smtClean="0">
                <a:solidFill>
                  <a:srgbClr val="FFFF00"/>
                </a:solidFill>
                <a:latin typeface="Verdana"/>
                <a:cs typeface="Verdana"/>
              </a:rPr>
              <a:t>Principe de fonctionnement d’un détecteur</a:t>
            </a:r>
          </a:p>
        </p:txBody>
      </p:sp>
      <p:sp>
        <p:nvSpPr>
          <p:cNvPr id="70" name="Espace réservé du pied de page 69"/>
          <p:cNvSpPr>
            <a:spLocks noGrp="1"/>
          </p:cNvSpPr>
          <p:nvPr>
            <p:ph type="ftr" sz="quarter" idx="11"/>
          </p:nvPr>
        </p:nvSpPr>
        <p:spPr>
          <a:xfrm>
            <a:off x="-30723" y="6525344"/>
            <a:ext cx="6108700" cy="22860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Sabine </a:t>
            </a:r>
            <a:r>
              <a:rPr lang="fr-FR" dirty="0" err="1" smtClean="0"/>
              <a:t>Crépé-Renaudin</a:t>
            </a:r>
            <a:r>
              <a:rPr lang="fr-FR" dirty="0" smtClean="0"/>
              <a:t>  (CNRS-IN2P3), LPSC                                 </a:t>
            </a:r>
            <a:endParaRPr lang="fr-FR" sz="1400" dirty="0"/>
          </a:p>
        </p:txBody>
      </p:sp>
      <p:sp>
        <p:nvSpPr>
          <p:cNvPr id="12" name="Ellipse 11"/>
          <p:cNvSpPr/>
          <p:nvPr/>
        </p:nvSpPr>
        <p:spPr>
          <a:xfrm>
            <a:off x="1976670" y="5283791"/>
            <a:ext cx="312035" cy="28803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3" name="Espace réservé de la date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66" name="Espace réservé du numéro de diapositive 6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E57DD9-C805-C741-ACF2-1052D002B1E4}" type="slidenum">
              <a:rPr lang="fr-FR" smtClean="0"/>
              <a:pPr>
                <a:defRPr/>
              </a:pPr>
              <a:t>39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2317572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00017 -0.199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4441E-6 -2.02499E-6 L 0.00128 -0.20736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" y="-103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1475E-6 4.82511E-6 L -0.00385 -0.79199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" y="-39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1392E-6 4.82511E-6 L -0.00272 -0.35465 " pathEditMode="relative" rAng="0" ptsTypes="AA">
                                      <p:cBhvr>
                                        <p:cTn id="1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" y="-177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500"/>
                            </p:stCondLst>
                            <p:childTnLst>
                              <p:par>
                                <p:cTn id="13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9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500"/>
                            </p:stCondLst>
                            <p:childTnLst>
                              <p:par>
                                <p:cTn id="20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385E-6 7.64243E-7 L 2.7385E-6 -0.79435 " pathEditMode="relative" rAng="0" ptsTypes="AA">
                                      <p:cBhvr>
                                        <p:cTn id="2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7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000"/>
                            </p:stCondLst>
                            <p:childTnLst>
                              <p:par>
                                <p:cTn id="261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4" grpId="0" animBg="1"/>
      <p:bldP spid="14" grpId="1" animBg="1"/>
      <p:bldP spid="32" grpId="0" animBg="1"/>
      <p:bldP spid="32" grpId="1" animBg="1"/>
      <p:bldP spid="34" grpId="0" animBg="1"/>
      <p:bldP spid="34" grpId="1" animBg="1"/>
      <p:bldP spid="12" grpId="0" animBg="1"/>
      <p:bldP spid="1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4625"/>
            <a:ext cx="9906000" cy="762000"/>
          </a:xfrm>
        </p:spPr>
        <p:txBody>
          <a:bodyPr/>
          <a:lstStyle/>
          <a:p>
            <a:r>
              <a:rPr lang="fr-FR" dirty="0" smtClean="0"/>
              <a:t>Qu’est-ce que le boson de </a:t>
            </a:r>
            <a:r>
              <a:rPr lang="fr-FR" dirty="0" err="1" smtClean="0"/>
              <a:t>Higgs</a:t>
            </a:r>
            <a:r>
              <a:rPr lang="fr-FR" dirty="0" smtClean="0"/>
              <a:t> ?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8" name="ZoneTexte 7"/>
          <p:cNvSpPr txBox="1"/>
          <p:nvPr/>
        </p:nvSpPr>
        <p:spPr>
          <a:xfrm>
            <a:off x="635055" y="1052736"/>
            <a:ext cx="50213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La réponse d’un théoricien</a:t>
            </a:r>
            <a:endParaRPr lang="fr-FR" sz="3200" dirty="0"/>
          </a:p>
        </p:txBody>
      </p:sp>
      <p:pic>
        <p:nvPicPr>
          <p:cNvPr id="9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601" y="1844824"/>
            <a:ext cx="6480720" cy="433892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4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2300087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100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962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Des technologies de pointe</a:t>
            </a:r>
          </a:p>
        </p:txBody>
      </p:sp>
      <p:pic>
        <p:nvPicPr>
          <p:cNvPr id="96261" name="Picture 4" descr="9308048_09_gener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3810000"/>
            <a:ext cx="305435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2" name="Picture 5" descr="atl-enews-2003-024_Figure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1524000"/>
            <a:ext cx="2806700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3" name="Picture 6" descr="ide_sct_0406_0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50" y="3810000"/>
            <a:ext cx="3054350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4" name="Picture 7" descr="ide_trt_0107_00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50" y="1524000"/>
            <a:ext cx="3136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5" name="Picture 8" descr="nikhef-02-s-k_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864" y="3810000"/>
            <a:ext cx="3094038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6" name="Picture 10" descr="tilecalor_hadroni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0" y="1524000"/>
            <a:ext cx="2806700" cy="191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40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1840563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100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96260" name="Rectangle 2"/>
          <p:cNvSpPr>
            <a:spLocks noGrp="1" noChangeArrowheads="1"/>
          </p:cNvSpPr>
          <p:nvPr>
            <p:ph type="title"/>
          </p:nvPr>
        </p:nvSpPr>
        <p:spPr>
          <a:xfrm>
            <a:off x="704528" y="116632"/>
            <a:ext cx="8420100" cy="576064"/>
          </a:xfrm>
        </p:spPr>
        <p:txBody>
          <a:bodyPr/>
          <a:lstStyle/>
          <a:p>
            <a:pPr eaLnBrk="1" hangingPunct="1"/>
            <a: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  <a:t>Un puzzle géant à assembler ! </a:t>
            </a:r>
            <a:endParaRPr lang="fr-FR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Image 11" descr="0702016_10-A4-at-144-dp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19" y="836713"/>
            <a:ext cx="8782378" cy="5878483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41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3033775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99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096" y="1261864"/>
            <a:ext cx="4032448" cy="2815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79970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2"/>
            <a:ext cx="9905999" cy="692695"/>
          </a:xfrm>
        </p:spPr>
        <p:txBody>
          <a:bodyPr/>
          <a:lstStyle/>
          <a:p>
            <a:pPr eaLnBrk="1" hangingPunct="1">
              <a:defRPr/>
            </a:pPr>
            <a:r>
              <a:rPr lang="fr-FR" sz="4000" dirty="0" smtClean="0">
                <a:latin typeface="Verdana"/>
                <a:cs typeface="Verdana"/>
              </a:rPr>
              <a:t>Le défi informatique</a:t>
            </a:r>
          </a:p>
        </p:txBody>
      </p:sp>
      <p:sp>
        <p:nvSpPr>
          <p:cNvPr id="979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551" y="764704"/>
            <a:ext cx="9580960" cy="605996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fr-FR" sz="2400" dirty="0" smtClean="0">
                <a:latin typeface="Verdana"/>
                <a:cs typeface="Verdana"/>
              </a:rPr>
              <a:t>Quelques chiffres: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fr-FR" sz="2400" dirty="0" smtClean="0">
              <a:latin typeface="Verdana"/>
              <a:cs typeface="Verdana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fr-FR" sz="2000" dirty="0" smtClean="0">
                <a:latin typeface="Verdana"/>
                <a:cs typeface="Verdana"/>
              </a:rPr>
              <a:t>Taux de croisement: 20 MHz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fr-FR" sz="1800" dirty="0" smtClean="0">
                <a:latin typeface="Verdana"/>
                <a:cs typeface="Verdana"/>
              </a:rPr>
              <a:t>Impossible de tout enregistrer</a:t>
            </a:r>
          </a:p>
          <a:p>
            <a:pPr lvl="2" eaLnBrk="1" hangingPunct="1">
              <a:lnSpc>
                <a:spcPct val="80000"/>
              </a:lnSpc>
              <a:defRPr/>
            </a:pPr>
            <a:endParaRPr lang="fr-FR" sz="1800" dirty="0" smtClean="0">
              <a:latin typeface="Verdana"/>
              <a:cs typeface="Verdana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fr-FR" sz="2000" dirty="0" smtClean="0">
                <a:latin typeface="Verdana"/>
                <a:cs typeface="Verdana"/>
              </a:rPr>
              <a:t>Besoin de faire une sélection en ligne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fr-FR" sz="1800" dirty="0" smtClean="0">
                <a:latin typeface="Verdana"/>
                <a:cs typeface="Verdana"/>
              </a:rPr>
              <a:t>~ 400 enregistrés/s (400MO/s)  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fr-FR" sz="1800" dirty="0" smtClean="0">
                <a:latin typeface="Verdana"/>
                <a:cs typeface="Verdana"/>
              </a:rPr>
              <a:t>34 TO/jour</a:t>
            </a:r>
          </a:p>
          <a:p>
            <a:pPr lvl="2" eaLnBrk="1" hangingPunct="1">
              <a:lnSpc>
                <a:spcPct val="80000"/>
              </a:lnSpc>
              <a:defRPr/>
            </a:pPr>
            <a:endParaRPr lang="fr-FR" sz="1800" dirty="0" smtClean="0">
              <a:latin typeface="Verdana"/>
              <a:cs typeface="Verdana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fr-FR" sz="2000" dirty="0" smtClean="0">
                <a:latin typeface="Verdana"/>
                <a:cs typeface="Verdana"/>
              </a:rPr>
              <a:t>Par exemple, en 2011: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fr-FR" sz="1800" dirty="0" smtClean="0">
                <a:latin typeface="Verdana"/>
                <a:cs typeface="Verdana"/>
              </a:rPr>
              <a:t>1.3 milliard de collisions d’enregistrés 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fr-FR" sz="1800" dirty="0" smtClean="0">
                <a:latin typeface="Verdana"/>
                <a:cs typeface="Verdana"/>
              </a:rPr>
              <a:t>1.3 PO (200 000 DVD)</a:t>
            </a:r>
          </a:p>
          <a:p>
            <a:pPr marL="0" indent="0" eaLnBrk="1" hangingPunct="1">
              <a:lnSpc>
                <a:spcPct val="50000"/>
              </a:lnSpc>
              <a:buNone/>
              <a:defRPr/>
            </a:pPr>
            <a:endParaRPr lang="fr-FR" sz="2400" dirty="0" smtClean="0">
              <a:latin typeface="Verdana"/>
              <a:cs typeface="Verdana"/>
            </a:endParaRPr>
          </a:p>
          <a:p>
            <a:pPr eaLnBrk="1" hangingPunct="1">
              <a:defRPr/>
            </a:pPr>
            <a:r>
              <a:rPr lang="fr-FR" sz="2400" dirty="0" smtClean="0">
                <a:latin typeface="Verdana"/>
                <a:cs typeface="Verdana"/>
              </a:rPr>
              <a:t>Le logiciel d’ATLAS est à la hauteur de la complexité du détecteur :  </a:t>
            </a:r>
            <a:r>
              <a:rPr lang="fr-FR" sz="2400" dirty="0" smtClean="0">
                <a:solidFill>
                  <a:schemeClr val="tx2"/>
                </a:solidFill>
                <a:latin typeface="Verdana"/>
                <a:cs typeface="Verdana"/>
              </a:rPr>
              <a:t>4 millions de lignes de code</a:t>
            </a:r>
            <a:r>
              <a:rPr lang="fr-FR" sz="2400" dirty="0" smtClean="0">
                <a:latin typeface="Verdana"/>
                <a:cs typeface="Verdana"/>
              </a:rPr>
              <a:t>.</a:t>
            </a:r>
          </a:p>
          <a:p>
            <a:pPr eaLnBrk="1" hangingPunct="1">
              <a:lnSpc>
                <a:spcPct val="50000"/>
              </a:lnSpc>
              <a:defRPr/>
            </a:pPr>
            <a:endParaRPr lang="fr-FR" sz="2400" dirty="0" smtClean="0">
              <a:latin typeface="Verdana"/>
              <a:cs typeface="Verdana"/>
            </a:endParaRPr>
          </a:p>
          <a:p>
            <a:pPr eaLnBrk="1" hangingPunct="1"/>
            <a:r>
              <a:rPr lang="fr-FR" sz="2400" dirty="0">
                <a:latin typeface="Arial" charset="0"/>
                <a:ea typeface="ＭＳ Ｐゴシック" charset="0"/>
                <a:cs typeface="ＭＳ Ｐゴシック" charset="0"/>
              </a:rPr>
              <a:t>ATLAS et les autres expériences LHC utiliseront une grille de calcul : réseau mondial d</a:t>
            </a:r>
            <a:r>
              <a:rPr lang="ja-JP" altLang="fr-FR" sz="2400" dirty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 sz="2400" dirty="0">
                <a:latin typeface="Arial" charset="0"/>
                <a:ea typeface="ＭＳ Ｐゴシック" charset="0"/>
                <a:cs typeface="ＭＳ Ｐゴシック" charset="0"/>
              </a:rPr>
              <a:t>ordinateurs ( ≈ </a:t>
            </a:r>
            <a:r>
              <a:rPr lang="fr-FR" altLang="ja-JP" sz="2400" dirty="0" smtClean="0">
                <a:latin typeface="Arial" charset="0"/>
                <a:ea typeface="ＭＳ Ｐゴシック" charset="0"/>
                <a:cs typeface="ＭＳ Ｐゴシック" charset="0"/>
              </a:rPr>
              <a:t>36 000 </a:t>
            </a:r>
            <a:r>
              <a:rPr lang="fr-FR" altLang="ja-JP" sz="2400" dirty="0">
                <a:latin typeface="Arial" charset="0"/>
                <a:ea typeface="ＭＳ Ｐゴシック" charset="0"/>
                <a:cs typeface="ＭＳ Ｐゴシック" charset="0"/>
              </a:rPr>
              <a:t>pour ATLAS)</a:t>
            </a:r>
            <a:endParaRPr lang="fr-FR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42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408264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100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1085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Un événement 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43</a:t>
            </a:fld>
            <a:endParaRPr lang="fr-FR" sz="1400"/>
          </a:p>
        </p:txBody>
      </p:sp>
      <p:pic>
        <p:nvPicPr>
          <p:cNvPr id="54280" name="ATLAS_Event.avi" descr="Macintosh HD:Users:crepe:Desktop:preslycee:ATLAS_Event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58739"/>
            <a:ext cx="85344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2584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80" fill="hold"/>
                                        <p:tgtEl>
                                          <p:spTgt spid="542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42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42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280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4280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0513" y="116632"/>
            <a:ext cx="9073008" cy="576064"/>
          </a:xfrm>
        </p:spPr>
        <p:txBody>
          <a:bodyPr/>
          <a:lstStyle/>
          <a:p>
            <a:r>
              <a:rPr lang="fr-FR" sz="4000" dirty="0" smtClean="0"/>
              <a:t>Comment trouver le boson de </a:t>
            </a:r>
            <a:r>
              <a:rPr lang="fr-FR" sz="4000" dirty="0" err="1" smtClean="0"/>
              <a:t>Higgs</a:t>
            </a:r>
            <a:r>
              <a:rPr lang="fr-FR" sz="4000" dirty="0" smtClean="0"/>
              <a:t> ?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0474" y="836712"/>
            <a:ext cx="9505055" cy="1152128"/>
          </a:xfrm>
        </p:spPr>
        <p:txBody>
          <a:bodyPr/>
          <a:lstStyle/>
          <a:p>
            <a:pPr marL="0" indent="0">
              <a:buNone/>
            </a:pPr>
            <a:r>
              <a:rPr lang="fr-FR" sz="2800" dirty="0" smtClean="0"/>
              <a:t>Que savions-nous sur cette particule ?</a:t>
            </a:r>
          </a:p>
          <a:p>
            <a:pPr lvl="1"/>
            <a:r>
              <a:rPr lang="fr-FR" sz="2400" dirty="0" smtClean="0"/>
              <a:t>Presque tout sauf sa masse  … et la certitude qu’elle existe !</a:t>
            </a:r>
            <a:endParaRPr lang="fr-FR" sz="240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7" name="ZoneTexte 6"/>
          <p:cNvSpPr txBox="1"/>
          <p:nvPr/>
        </p:nvSpPr>
        <p:spPr>
          <a:xfrm>
            <a:off x="1568625" y="1916833"/>
            <a:ext cx="1656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4A86FF"/>
                </a:solidFill>
              </a:rPr>
              <a:t>Production</a:t>
            </a:r>
            <a:endParaRPr lang="fr-FR" dirty="0">
              <a:solidFill>
                <a:srgbClr val="4A86FF"/>
              </a:solidFill>
            </a:endParaRPr>
          </a:p>
        </p:txBody>
      </p:sp>
      <p:pic>
        <p:nvPicPr>
          <p:cNvPr id="9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58" y="2592510"/>
            <a:ext cx="224260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659" y="2519485"/>
            <a:ext cx="1921007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13" y="3645024"/>
            <a:ext cx="1792023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103" y="3760912"/>
            <a:ext cx="1718071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99" y="4909314"/>
            <a:ext cx="2448273" cy="194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208585" y="5157193"/>
            <a:ext cx="2520280" cy="1342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fr-FR" sz="2000" dirty="0">
                <a:sym typeface="Symbol" charset="0"/>
              </a:rPr>
              <a:t>1 boson de </a:t>
            </a:r>
            <a:r>
              <a:rPr lang="fr-FR" sz="2000" dirty="0" err="1">
                <a:sym typeface="Symbol" charset="0"/>
              </a:rPr>
              <a:t>Higgs</a:t>
            </a:r>
            <a:r>
              <a:rPr lang="fr-FR" sz="2000" dirty="0">
                <a:sym typeface="Symbol" charset="0"/>
              </a:rPr>
              <a:t> </a:t>
            </a:r>
            <a:endParaRPr lang="fr-FR" sz="2000" dirty="0" smtClean="0">
              <a:sym typeface="Symbol" charset="0"/>
            </a:endParaRPr>
          </a:p>
          <a:p>
            <a:pPr eaLnBrk="1" hangingPunct="1">
              <a:defRPr/>
            </a:pPr>
            <a:r>
              <a:rPr lang="fr-FR" sz="2000" dirty="0" smtClean="0">
                <a:sym typeface="Symbol" charset="0"/>
              </a:rPr>
              <a:t>(</a:t>
            </a:r>
            <a:r>
              <a:rPr lang="fr-FR" sz="2000" dirty="0">
                <a:sym typeface="Symbol" charset="0"/>
              </a:rPr>
              <a:t>m=125GeV) produit pour 5 milliards de collisions</a:t>
            </a:r>
          </a:p>
        </p:txBody>
      </p:sp>
      <p:sp>
        <p:nvSpPr>
          <p:cNvPr id="18" name="Espace réservé de la date 3"/>
          <p:cNvSpPr txBox="1">
            <a:spLocks/>
          </p:cNvSpPr>
          <p:nvPr/>
        </p:nvSpPr>
        <p:spPr bwMode="auto">
          <a:xfrm>
            <a:off x="6438900" y="6477000"/>
            <a:ext cx="17335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fr-FR" dirty="0" smtClean="0"/>
              <a:t>22 mai 2013</a:t>
            </a:r>
            <a:endParaRPr lang="fr-FR" sz="1400" dirty="0"/>
          </a:p>
        </p:txBody>
      </p:sp>
      <p:sp>
        <p:nvSpPr>
          <p:cNvPr id="19" name="Espace réservé du numéro de diapositive 5"/>
          <p:cNvSpPr txBox="1">
            <a:spLocks/>
          </p:cNvSpPr>
          <p:nvPr/>
        </p:nvSpPr>
        <p:spPr bwMode="auto">
          <a:xfrm>
            <a:off x="8697416" y="6525344"/>
            <a:ext cx="7429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44</a:t>
            </a:fld>
            <a:endParaRPr lang="fr-FR" sz="1400" dirty="0"/>
          </a:p>
        </p:txBody>
      </p:sp>
      <p:grpSp>
        <p:nvGrpSpPr>
          <p:cNvPr id="20" name="Groupe 13"/>
          <p:cNvGrpSpPr>
            <a:grpSpLocks/>
          </p:cNvGrpSpPr>
          <p:nvPr/>
        </p:nvGrpSpPr>
        <p:grpSpPr bwMode="auto">
          <a:xfrm>
            <a:off x="5241033" y="2060850"/>
            <a:ext cx="3537644" cy="4764102"/>
            <a:chOff x="4118800" y="772898"/>
            <a:chExt cx="4084320" cy="5583598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8800" y="864000"/>
              <a:ext cx="4084320" cy="5492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ZoneTexte 6"/>
            <p:cNvSpPr txBox="1">
              <a:spLocks noChangeArrowheads="1"/>
            </p:cNvSpPr>
            <p:nvPr/>
          </p:nvSpPr>
          <p:spPr bwMode="auto">
            <a:xfrm>
              <a:off x="5376788" y="6008588"/>
              <a:ext cx="2549877" cy="324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200" b="1"/>
                <a:t>énergie des collisions (TeV)</a:t>
              </a:r>
            </a:p>
          </p:txBody>
        </p:sp>
        <p:sp>
          <p:nvSpPr>
            <p:cNvPr id="25" name="ZoneTexte 10"/>
            <p:cNvSpPr txBox="1">
              <a:spLocks noChangeArrowheads="1"/>
            </p:cNvSpPr>
            <p:nvPr/>
          </p:nvSpPr>
          <p:spPr bwMode="auto">
            <a:xfrm>
              <a:off x="4995505" y="772898"/>
              <a:ext cx="2464859" cy="541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200" b="1">
                  <a:solidFill>
                    <a:srgbClr val="7030A0"/>
                  </a:solidFill>
                  <a:latin typeface="Trebuchet MS" charset="0"/>
                </a:rPr>
                <a:t>Taux de production</a:t>
              </a:r>
            </a:p>
            <a:p>
              <a:pPr algn="ctr" eaLnBrk="1" hangingPunct="1"/>
              <a:r>
                <a:rPr lang="fr-FR" sz="1200" b="1">
                  <a:solidFill>
                    <a:srgbClr val="7030A0"/>
                  </a:solidFill>
                  <a:latin typeface="Trebuchet MS" charset="0"/>
                </a:rPr>
                <a:t>en collisions proton-proton</a:t>
              </a:r>
            </a:p>
          </p:txBody>
        </p:sp>
      </p:grpSp>
      <p:pic>
        <p:nvPicPr>
          <p:cNvPr id="33" name="Image 3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40270">
            <a:off x="3530447" y="4885399"/>
            <a:ext cx="4517478" cy="2823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Étoile à 5 branches 17"/>
          <p:cNvSpPr>
            <a:spLocks noChangeAspect="1"/>
          </p:cNvSpPr>
          <p:nvPr/>
        </p:nvSpPr>
        <p:spPr bwMode="auto">
          <a:xfrm>
            <a:off x="7634698" y="2564904"/>
            <a:ext cx="198623" cy="198622"/>
          </a:xfrm>
          <a:custGeom>
            <a:avLst/>
            <a:gdLst>
              <a:gd name="T0" fmla="*/ 0 w 228600"/>
              <a:gd name="T1" fmla="*/ 87317 h 228600"/>
              <a:gd name="T2" fmla="*/ 87318 w 228600"/>
              <a:gd name="T3" fmla="*/ 87318 h 228600"/>
              <a:gd name="T4" fmla="*/ 114300 w 228600"/>
              <a:gd name="T5" fmla="*/ 0 h 228600"/>
              <a:gd name="T6" fmla="*/ 141282 w 228600"/>
              <a:gd name="T7" fmla="*/ 87318 h 228600"/>
              <a:gd name="T8" fmla="*/ 228600 w 228600"/>
              <a:gd name="T9" fmla="*/ 87317 h 228600"/>
              <a:gd name="T10" fmla="*/ 157958 w 228600"/>
              <a:gd name="T11" fmla="*/ 141282 h 228600"/>
              <a:gd name="T12" fmla="*/ 184941 w 228600"/>
              <a:gd name="T13" fmla="*/ 228599 h 228600"/>
              <a:gd name="T14" fmla="*/ 114300 w 228600"/>
              <a:gd name="T15" fmla="*/ 174634 h 228600"/>
              <a:gd name="T16" fmla="*/ 43659 w 228600"/>
              <a:gd name="T17" fmla="*/ 228599 h 228600"/>
              <a:gd name="T18" fmla="*/ 70642 w 228600"/>
              <a:gd name="T19" fmla="*/ 141282 h 228600"/>
              <a:gd name="T20" fmla="*/ 0 w 228600"/>
              <a:gd name="T21" fmla="*/ 87317 h 228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28600" h="228600">
                <a:moveTo>
                  <a:pt x="0" y="87317"/>
                </a:moveTo>
                <a:lnTo>
                  <a:pt x="87318" y="87318"/>
                </a:lnTo>
                <a:lnTo>
                  <a:pt x="114300" y="0"/>
                </a:lnTo>
                <a:lnTo>
                  <a:pt x="141282" y="87318"/>
                </a:lnTo>
                <a:lnTo>
                  <a:pt x="228600" y="87317"/>
                </a:lnTo>
                <a:lnTo>
                  <a:pt x="157958" y="141282"/>
                </a:lnTo>
                <a:lnTo>
                  <a:pt x="184941" y="228599"/>
                </a:lnTo>
                <a:lnTo>
                  <a:pt x="114300" y="174634"/>
                </a:lnTo>
                <a:lnTo>
                  <a:pt x="43659" y="228599"/>
                </a:lnTo>
                <a:lnTo>
                  <a:pt x="70642" y="141282"/>
                </a:lnTo>
                <a:lnTo>
                  <a:pt x="0" y="8731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/>
          </a:p>
        </p:txBody>
      </p:sp>
      <p:grpSp>
        <p:nvGrpSpPr>
          <p:cNvPr id="27" name="Groupe 11"/>
          <p:cNvGrpSpPr>
            <a:grpSpLocks/>
          </p:cNvGrpSpPr>
          <p:nvPr/>
        </p:nvGrpSpPr>
        <p:grpSpPr bwMode="auto">
          <a:xfrm>
            <a:off x="8163697" y="2204864"/>
            <a:ext cx="1751692" cy="2880320"/>
            <a:chOff x="7092280" y="822886"/>
            <a:chExt cx="2458459" cy="3433370"/>
          </a:xfrm>
        </p:grpSpPr>
        <p:cxnSp>
          <p:nvCxnSpPr>
            <p:cNvPr id="28" name="Connecteur droit avec flèche 27"/>
            <p:cNvCxnSpPr>
              <a:cxnSpLocks noChangeShapeType="1"/>
            </p:cNvCxnSpPr>
            <p:nvPr/>
          </p:nvCxnSpPr>
          <p:spPr bwMode="auto">
            <a:xfrm>
              <a:off x="8461307" y="1413469"/>
              <a:ext cx="0" cy="2807867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>
              <a:outerShdw blurRad="50800" dist="38100" algn="l" rotWithShape="0">
                <a:srgbClr val="000000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" name="ZoneTexte 3"/>
            <p:cNvSpPr txBox="1">
              <a:spLocks noChangeArrowheads="1"/>
            </p:cNvSpPr>
            <p:nvPr/>
          </p:nvSpPr>
          <p:spPr bwMode="auto">
            <a:xfrm>
              <a:off x="8043465" y="822886"/>
              <a:ext cx="1507274" cy="550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200" b="1" dirty="0"/>
                <a:t>10 ordres</a:t>
              </a:r>
              <a:br>
                <a:rPr lang="fr-FR" sz="1200" b="1" dirty="0"/>
              </a:br>
              <a:r>
                <a:rPr lang="fr-FR" sz="1200" b="1" dirty="0"/>
                <a:t>de grandeur</a:t>
              </a:r>
            </a:p>
          </p:txBody>
        </p:sp>
        <p:cxnSp>
          <p:nvCxnSpPr>
            <p:cNvPr id="30" name="Connecteur droit 29"/>
            <p:cNvCxnSpPr>
              <a:cxnSpLocks noChangeShapeType="1"/>
            </p:cNvCxnSpPr>
            <p:nvPr/>
          </p:nvCxnSpPr>
          <p:spPr bwMode="auto">
            <a:xfrm>
              <a:off x="7092280" y="1413469"/>
              <a:ext cx="1702549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prstDash val="dash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Connecteur droit 30"/>
            <p:cNvCxnSpPr>
              <a:cxnSpLocks noChangeShapeType="1"/>
            </p:cNvCxnSpPr>
            <p:nvPr/>
          </p:nvCxnSpPr>
          <p:spPr bwMode="auto">
            <a:xfrm>
              <a:off x="7092280" y="4256256"/>
              <a:ext cx="1702549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prstDash val="dash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2" name="Étoile à 5 branches 12"/>
          <p:cNvSpPr>
            <a:spLocks noChangeAspect="1"/>
          </p:cNvSpPr>
          <p:nvPr/>
        </p:nvSpPr>
        <p:spPr bwMode="auto">
          <a:xfrm>
            <a:off x="7617295" y="5013176"/>
            <a:ext cx="198623" cy="198622"/>
          </a:xfrm>
          <a:custGeom>
            <a:avLst/>
            <a:gdLst>
              <a:gd name="T0" fmla="*/ 0 w 228600"/>
              <a:gd name="T1" fmla="*/ 87317 h 228600"/>
              <a:gd name="T2" fmla="*/ 87318 w 228600"/>
              <a:gd name="T3" fmla="*/ 87318 h 228600"/>
              <a:gd name="T4" fmla="*/ 114300 w 228600"/>
              <a:gd name="T5" fmla="*/ 0 h 228600"/>
              <a:gd name="T6" fmla="*/ 141282 w 228600"/>
              <a:gd name="T7" fmla="*/ 87318 h 228600"/>
              <a:gd name="T8" fmla="*/ 228600 w 228600"/>
              <a:gd name="T9" fmla="*/ 87317 h 228600"/>
              <a:gd name="T10" fmla="*/ 157958 w 228600"/>
              <a:gd name="T11" fmla="*/ 141282 h 228600"/>
              <a:gd name="T12" fmla="*/ 184941 w 228600"/>
              <a:gd name="T13" fmla="*/ 228599 h 228600"/>
              <a:gd name="T14" fmla="*/ 114300 w 228600"/>
              <a:gd name="T15" fmla="*/ 174634 h 228600"/>
              <a:gd name="T16" fmla="*/ 43659 w 228600"/>
              <a:gd name="T17" fmla="*/ 228599 h 228600"/>
              <a:gd name="T18" fmla="*/ 70642 w 228600"/>
              <a:gd name="T19" fmla="*/ 141282 h 228600"/>
              <a:gd name="T20" fmla="*/ 0 w 228600"/>
              <a:gd name="T21" fmla="*/ 87317 h 228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28600" h="228600">
                <a:moveTo>
                  <a:pt x="0" y="87317"/>
                </a:moveTo>
                <a:lnTo>
                  <a:pt x="87318" y="87318"/>
                </a:lnTo>
                <a:lnTo>
                  <a:pt x="114300" y="0"/>
                </a:lnTo>
                <a:lnTo>
                  <a:pt x="141282" y="87318"/>
                </a:lnTo>
                <a:lnTo>
                  <a:pt x="228600" y="87317"/>
                </a:lnTo>
                <a:lnTo>
                  <a:pt x="157958" y="141282"/>
                </a:lnTo>
                <a:lnTo>
                  <a:pt x="184941" y="228599"/>
                </a:lnTo>
                <a:lnTo>
                  <a:pt x="114300" y="174634"/>
                </a:lnTo>
                <a:lnTo>
                  <a:pt x="43659" y="228599"/>
                </a:lnTo>
                <a:lnTo>
                  <a:pt x="70642" y="141282"/>
                </a:lnTo>
                <a:lnTo>
                  <a:pt x="0" y="8731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44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652899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23" grpId="0"/>
      <p:bldP spid="26" grpId="0" animBg="1"/>
      <p:bldP spid="3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0513" y="116632"/>
            <a:ext cx="9073008" cy="576064"/>
          </a:xfrm>
        </p:spPr>
        <p:txBody>
          <a:bodyPr/>
          <a:lstStyle/>
          <a:p>
            <a:r>
              <a:rPr lang="fr-FR" sz="4000" dirty="0" smtClean="0"/>
              <a:t>Comment trouver le boson de </a:t>
            </a:r>
            <a:r>
              <a:rPr lang="fr-FR" sz="4000" dirty="0" err="1" smtClean="0"/>
              <a:t>Higgs</a:t>
            </a:r>
            <a:r>
              <a:rPr lang="fr-FR" sz="4000" dirty="0" smtClean="0"/>
              <a:t> ?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0474" y="836712"/>
            <a:ext cx="9505055" cy="1152128"/>
          </a:xfrm>
        </p:spPr>
        <p:txBody>
          <a:bodyPr/>
          <a:lstStyle/>
          <a:p>
            <a:pPr marL="0" indent="0">
              <a:buNone/>
            </a:pPr>
            <a:r>
              <a:rPr lang="fr-FR" sz="2800" dirty="0" smtClean="0"/>
              <a:t>Que savions-nous sur cette particule ?</a:t>
            </a:r>
          </a:p>
          <a:p>
            <a:pPr lvl="1"/>
            <a:r>
              <a:rPr lang="fr-FR" sz="2400" dirty="0" smtClean="0"/>
              <a:t>Presque tout sauf sa masse  … et la certitude qu’elle existe !</a:t>
            </a:r>
            <a:endParaRPr lang="fr-FR" sz="240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7" name="ZoneTexte 6"/>
          <p:cNvSpPr txBox="1"/>
          <p:nvPr/>
        </p:nvSpPr>
        <p:spPr>
          <a:xfrm>
            <a:off x="1568625" y="1916833"/>
            <a:ext cx="1656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4A86FF"/>
                </a:solidFill>
              </a:rPr>
              <a:t>Production</a:t>
            </a:r>
            <a:endParaRPr lang="fr-FR" dirty="0">
              <a:solidFill>
                <a:srgbClr val="4A86FF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393160" y="1916833"/>
            <a:ext cx="2169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4A86FF"/>
                </a:solidFill>
              </a:rPr>
              <a:t>Désintégration</a:t>
            </a:r>
            <a:endParaRPr lang="fr-FR" dirty="0">
              <a:solidFill>
                <a:srgbClr val="4A86FF"/>
              </a:solidFill>
            </a:endParaRPr>
          </a:p>
        </p:txBody>
      </p:sp>
      <p:pic>
        <p:nvPicPr>
          <p:cNvPr id="9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58" y="2592510"/>
            <a:ext cx="224260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659" y="2519485"/>
            <a:ext cx="1921007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13" y="3645024"/>
            <a:ext cx="1792023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103" y="3760912"/>
            <a:ext cx="1718071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YRHXS2_BR_Fig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848" y="3573017"/>
            <a:ext cx="4089666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Line 8"/>
          <p:cNvSpPr>
            <a:spLocks noChangeShapeType="1"/>
          </p:cNvSpPr>
          <p:nvPr/>
        </p:nvSpPr>
        <p:spPr bwMode="auto">
          <a:xfrm flipH="1" flipV="1">
            <a:off x="7032220" y="3660842"/>
            <a:ext cx="12021" cy="2608434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5601074" y="2564905"/>
            <a:ext cx="3895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boson de </a:t>
            </a:r>
            <a:r>
              <a:rPr lang="fr-FR" dirty="0" err="1" smtClean="0"/>
              <a:t>Higgs</a:t>
            </a:r>
            <a:r>
              <a:rPr lang="fr-FR" dirty="0" smtClean="0"/>
              <a:t> n’est pas stable …</a:t>
            </a:r>
            <a:endParaRPr lang="fr-FR" dirty="0"/>
          </a:p>
        </p:txBody>
      </p:sp>
      <p:sp>
        <p:nvSpPr>
          <p:cNvPr id="23" name="Rectangle 22"/>
          <p:cNvSpPr/>
          <p:nvPr/>
        </p:nvSpPr>
        <p:spPr>
          <a:xfrm>
            <a:off x="1208585" y="5157193"/>
            <a:ext cx="2520280" cy="1342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fr-FR" sz="2000" dirty="0">
                <a:sym typeface="Symbol" charset="0"/>
              </a:rPr>
              <a:t>1 boson de </a:t>
            </a:r>
            <a:r>
              <a:rPr lang="fr-FR" sz="2000" dirty="0" err="1">
                <a:sym typeface="Symbol" charset="0"/>
              </a:rPr>
              <a:t>Higgs</a:t>
            </a:r>
            <a:r>
              <a:rPr lang="fr-FR" sz="2000" dirty="0">
                <a:sym typeface="Symbol" charset="0"/>
              </a:rPr>
              <a:t> </a:t>
            </a:r>
            <a:endParaRPr lang="fr-FR" sz="2000" dirty="0" smtClean="0">
              <a:sym typeface="Symbol" charset="0"/>
            </a:endParaRPr>
          </a:p>
          <a:p>
            <a:pPr eaLnBrk="1" hangingPunct="1">
              <a:defRPr/>
            </a:pPr>
            <a:r>
              <a:rPr lang="fr-FR" sz="2000" dirty="0" smtClean="0">
                <a:sym typeface="Symbol" charset="0"/>
              </a:rPr>
              <a:t>(</a:t>
            </a:r>
            <a:r>
              <a:rPr lang="fr-FR" sz="2000" dirty="0">
                <a:sym typeface="Symbol" charset="0"/>
              </a:rPr>
              <a:t>m=125GeV) produit pour 5 milliards de collisions</a:t>
            </a:r>
          </a:p>
        </p:txBody>
      </p:sp>
      <p:sp>
        <p:nvSpPr>
          <p:cNvPr id="13" name="Espace réservé de la date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45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197931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 animBg="1"/>
      <p:bldP spid="2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0513" y="116632"/>
            <a:ext cx="9073008" cy="576064"/>
          </a:xfrm>
        </p:spPr>
        <p:txBody>
          <a:bodyPr/>
          <a:lstStyle/>
          <a:p>
            <a:r>
              <a:rPr lang="fr-FR" sz="4000" dirty="0" smtClean="0"/>
              <a:t>Comment trouver le boson de </a:t>
            </a:r>
            <a:r>
              <a:rPr lang="fr-FR" sz="4000" dirty="0" err="1" smtClean="0"/>
              <a:t>Higgs</a:t>
            </a:r>
            <a:r>
              <a:rPr lang="fr-FR" sz="4000" dirty="0" smtClean="0"/>
              <a:t> ?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0474" y="836712"/>
            <a:ext cx="9505055" cy="1152128"/>
          </a:xfrm>
        </p:spPr>
        <p:txBody>
          <a:bodyPr/>
          <a:lstStyle/>
          <a:p>
            <a:pPr marL="0" indent="0">
              <a:buNone/>
            </a:pPr>
            <a:r>
              <a:rPr lang="fr-FR" sz="2800" dirty="0" smtClean="0"/>
              <a:t>Que savions-nous sur cette particule ?</a:t>
            </a:r>
          </a:p>
          <a:p>
            <a:pPr lvl="1"/>
            <a:r>
              <a:rPr lang="fr-FR" sz="2400" dirty="0" smtClean="0"/>
              <a:t>Presque tout sauf sa masse  … et la certitude qu’elle existe !</a:t>
            </a:r>
            <a:endParaRPr lang="fr-FR" sz="240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8" name="ZoneTexte 7"/>
          <p:cNvSpPr txBox="1"/>
          <p:nvPr/>
        </p:nvSpPr>
        <p:spPr>
          <a:xfrm>
            <a:off x="6393160" y="1916833"/>
            <a:ext cx="2169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4A86FF"/>
                </a:solidFill>
              </a:rPr>
              <a:t>Désintégration</a:t>
            </a:r>
            <a:endParaRPr lang="fr-FR" dirty="0">
              <a:solidFill>
                <a:srgbClr val="4A86FF"/>
              </a:solidFill>
            </a:endParaRPr>
          </a:p>
        </p:txBody>
      </p:sp>
      <p:pic>
        <p:nvPicPr>
          <p:cNvPr id="15" name="Picture 7" descr="YRHXS2_BR_Fi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848" y="3573017"/>
            <a:ext cx="4089666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Line 8"/>
          <p:cNvSpPr>
            <a:spLocks noChangeShapeType="1"/>
          </p:cNvSpPr>
          <p:nvPr/>
        </p:nvSpPr>
        <p:spPr bwMode="auto">
          <a:xfrm flipH="1" flipV="1">
            <a:off x="7032220" y="3660842"/>
            <a:ext cx="12021" cy="2608434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17" name="Oval 9"/>
          <p:cNvSpPr>
            <a:spLocks noChangeArrowheads="1"/>
          </p:cNvSpPr>
          <p:nvPr/>
        </p:nvSpPr>
        <p:spPr bwMode="auto">
          <a:xfrm>
            <a:off x="6974516" y="5896644"/>
            <a:ext cx="104586" cy="111665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18" name="Oval 10"/>
          <p:cNvSpPr>
            <a:spLocks noChangeArrowheads="1"/>
          </p:cNvSpPr>
          <p:nvPr/>
        </p:nvSpPr>
        <p:spPr bwMode="auto">
          <a:xfrm>
            <a:off x="6984133" y="4673352"/>
            <a:ext cx="108192" cy="111665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19" name="Oval 11"/>
          <p:cNvSpPr>
            <a:spLocks noChangeArrowheads="1"/>
          </p:cNvSpPr>
          <p:nvPr/>
        </p:nvSpPr>
        <p:spPr bwMode="auto">
          <a:xfrm>
            <a:off x="6974516" y="3850296"/>
            <a:ext cx="104586" cy="107901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20" name="Oval 12"/>
          <p:cNvSpPr>
            <a:spLocks noChangeArrowheads="1"/>
          </p:cNvSpPr>
          <p:nvPr/>
        </p:nvSpPr>
        <p:spPr bwMode="auto">
          <a:xfrm>
            <a:off x="6974516" y="4231711"/>
            <a:ext cx="104586" cy="109155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21" name="Oval 13"/>
          <p:cNvSpPr>
            <a:spLocks noChangeArrowheads="1"/>
          </p:cNvSpPr>
          <p:nvPr/>
        </p:nvSpPr>
        <p:spPr bwMode="auto">
          <a:xfrm>
            <a:off x="6984133" y="5014619"/>
            <a:ext cx="108192" cy="111665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5601074" y="2564905"/>
            <a:ext cx="3895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boson de </a:t>
            </a:r>
            <a:r>
              <a:rPr lang="fr-FR" dirty="0" err="1" smtClean="0"/>
              <a:t>Higgs</a:t>
            </a:r>
            <a:r>
              <a:rPr lang="fr-FR" dirty="0" smtClean="0"/>
              <a:t> n’est pas stable …</a:t>
            </a:r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128463" y="2289061"/>
            <a:ext cx="5256585" cy="4666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Taux de désintégration par exemple à 126 </a:t>
            </a:r>
            <a:r>
              <a:rPr lang="fr-FR" dirty="0" err="1" smtClean="0"/>
              <a:t>GeV</a:t>
            </a:r>
            <a:r>
              <a:rPr lang="fr-FR" dirty="0" smtClean="0"/>
              <a:t> :</a:t>
            </a:r>
          </a:p>
          <a:p>
            <a:pPr marL="800100" lvl="1" indent="-342900">
              <a:buFont typeface="Arial"/>
              <a:buChar char="•"/>
            </a:pPr>
            <a:r>
              <a:rPr lang="fr-FR" dirty="0" smtClean="0"/>
              <a:t>56 </a:t>
            </a:r>
            <a:r>
              <a:rPr lang="fr-FR" dirty="0"/>
              <a:t>fois sur 100 en </a:t>
            </a:r>
            <a:r>
              <a:rPr lang="fr-FR" i="1" dirty="0" err="1"/>
              <a:t>bb</a:t>
            </a:r>
            <a:endParaRPr lang="fr-FR" dirty="0"/>
          </a:p>
          <a:p>
            <a:pPr marL="800100" lvl="1" indent="-342900">
              <a:buFont typeface="Arial"/>
              <a:buChar char="•"/>
            </a:pPr>
            <a:r>
              <a:rPr lang="fr-FR" dirty="0"/>
              <a:t>3 fois sur 100 en </a:t>
            </a:r>
            <a:r>
              <a:rPr lang="fr-FR" i="1" dirty="0"/>
              <a:t>ZZ</a:t>
            </a:r>
            <a:endParaRPr lang="fr-FR" dirty="0"/>
          </a:p>
          <a:p>
            <a:pPr marL="800100" lvl="1" indent="-342900">
              <a:buFont typeface="Arial"/>
              <a:buChar char="•"/>
            </a:pPr>
            <a:r>
              <a:rPr lang="fr-FR" dirty="0"/>
              <a:t>2 fois sur 1000 en </a:t>
            </a:r>
            <a:r>
              <a:rPr lang="fr-FR" dirty="0" err="1" smtClean="0"/>
              <a:t>γγ</a:t>
            </a:r>
            <a:endParaRPr lang="fr-FR" dirty="0" smtClean="0"/>
          </a:p>
          <a:p>
            <a:pPr lvl="1"/>
            <a:endParaRPr lang="fr-FR" dirty="0"/>
          </a:p>
          <a:p>
            <a:r>
              <a:rPr lang="fr-FR" dirty="0" smtClean="0"/>
              <a:t>Mais attention au bruit de fond qui peut être des ordres de grandeur plus grand !</a:t>
            </a:r>
            <a:endParaRPr lang="fr-FR" dirty="0"/>
          </a:p>
          <a:p>
            <a:pPr marL="0" lvl="1"/>
            <a:r>
              <a:rPr lang="fr-FR" dirty="0" smtClean="0"/>
              <a:t>=&gt; Canaux ZZ et </a:t>
            </a:r>
            <a:r>
              <a:rPr lang="fr-FR" dirty="0" err="1" smtClean="0"/>
              <a:t>γγ</a:t>
            </a:r>
            <a:r>
              <a:rPr lang="fr-FR" dirty="0" smtClean="0"/>
              <a:t> moins fréquents mais avec un bruit de fond plus faible</a:t>
            </a:r>
            <a:endParaRPr lang="fr-FR" dirty="0"/>
          </a:p>
          <a:p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46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2380098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8067" y="0"/>
            <a:ext cx="9905999" cy="919262"/>
          </a:xfrm>
        </p:spPr>
        <p:txBody>
          <a:bodyPr/>
          <a:lstStyle/>
          <a:p>
            <a:pPr>
              <a:defRPr/>
            </a:pPr>
            <a:r>
              <a:rPr lang="en-US" sz="3600" dirty="0" smtClean="0"/>
              <a:t>Le Higgs </a:t>
            </a:r>
            <a:r>
              <a:rPr lang="fr-FR" sz="3200" dirty="0">
                <a:solidFill>
                  <a:srgbClr val="FFDD5C"/>
                </a:solidFill>
                <a:sym typeface="Zapf Dingbats" charset="0"/>
              </a:rPr>
              <a:t>➜</a:t>
            </a:r>
            <a:r>
              <a:rPr lang="en-US" sz="3600" dirty="0" smtClean="0">
                <a:solidFill>
                  <a:srgbClr val="FFDD5C"/>
                </a:solidFill>
                <a:sym typeface="Wingdings"/>
              </a:rPr>
              <a:t> ZZ avec  Z</a:t>
            </a:r>
            <a:r>
              <a:rPr lang="fr-FR" sz="3200" dirty="0">
                <a:solidFill>
                  <a:srgbClr val="FFDD5C"/>
                </a:solidFill>
                <a:sym typeface="Zapf Dingbats" charset="0"/>
              </a:rPr>
              <a:t>➜</a:t>
            </a:r>
            <a:r>
              <a:rPr lang="en-US" sz="3600" dirty="0" smtClean="0">
                <a:solidFill>
                  <a:srgbClr val="FFDD5C"/>
                </a:solidFill>
                <a:sym typeface="Wingdings"/>
              </a:rPr>
              <a:t> </a:t>
            </a:r>
            <a:r>
              <a:rPr lang="en-US" sz="3600" dirty="0" err="1" smtClean="0">
                <a:solidFill>
                  <a:srgbClr val="FFDD5C"/>
                </a:solidFill>
                <a:sym typeface="Wingdings"/>
              </a:rPr>
              <a:t>e</a:t>
            </a:r>
            <a:r>
              <a:rPr lang="en-US" sz="3600" baseline="30000" dirty="0" err="1" smtClean="0">
                <a:solidFill>
                  <a:srgbClr val="FFDD5C"/>
                </a:solidFill>
                <a:sym typeface="Wingdings"/>
              </a:rPr>
              <a:t>+</a:t>
            </a:r>
            <a:r>
              <a:rPr lang="en-US" sz="3600" dirty="0" err="1" smtClean="0">
                <a:solidFill>
                  <a:srgbClr val="FFDD5C"/>
                </a:solidFill>
                <a:sym typeface="Wingdings"/>
              </a:rPr>
              <a:t>e</a:t>
            </a:r>
            <a:r>
              <a:rPr lang="en-US" sz="3600" baseline="30000" dirty="0" smtClean="0">
                <a:sym typeface="Wingdings"/>
              </a:rPr>
              <a:t>-</a:t>
            </a:r>
            <a:r>
              <a:rPr lang="en-US" sz="3600" dirty="0" smtClean="0">
                <a:sym typeface="Wingdings"/>
              </a:rPr>
              <a:t> et </a:t>
            </a:r>
            <a:r>
              <a:rPr lang="en-US" sz="3600" dirty="0">
                <a:solidFill>
                  <a:srgbClr val="FFDD5C"/>
                </a:solidFill>
                <a:sym typeface="Wingdings"/>
              </a:rPr>
              <a:t>Z</a:t>
            </a:r>
            <a:r>
              <a:rPr lang="fr-FR" sz="3200" dirty="0">
                <a:solidFill>
                  <a:srgbClr val="FFDD5C"/>
                </a:solidFill>
                <a:sym typeface="Zapf Dingbats" charset="0"/>
              </a:rPr>
              <a:t>➜</a:t>
            </a:r>
            <a:r>
              <a:rPr lang="en-US" sz="3600" dirty="0" err="1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4800" baseline="30000" dirty="0" err="1" smtClean="0">
                <a:sym typeface="Wingdings"/>
              </a:rPr>
              <a:t>+</a:t>
            </a:r>
            <a:r>
              <a:rPr lang="en-US" sz="3600" dirty="0" err="1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4800" baseline="30000" dirty="0" smtClean="0">
                <a:sym typeface="Wingdings"/>
              </a:rPr>
              <a:t>-</a:t>
            </a:r>
            <a:endParaRPr lang="en-US" sz="4800" baseline="30000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47</a:t>
            </a:fld>
            <a:endParaRPr lang="fr-FR" sz="1400"/>
          </a:p>
        </p:txBody>
      </p:sp>
      <p:grpSp>
        <p:nvGrpSpPr>
          <p:cNvPr id="2" name="Grouper 1"/>
          <p:cNvGrpSpPr/>
          <p:nvPr/>
        </p:nvGrpSpPr>
        <p:grpSpPr>
          <a:xfrm>
            <a:off x="360039" y="1052736"/>
            <a:ext cx="9201472" cy="5661070"/>
            <a:chOff x="387605" y="394107"/>
            <a:chExt cx="9906000" cy="5958632"/>
          </a:xfrm>
        </p:grpSpPr>
        <p:pic>
          <p:nvPicPr>
            <p:cNvPr id="63491" name="Picture 8" descr="ZZ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605" y="394107"/>
              <a:ext cx="9906000" cy="5911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492" name="TextBox 9"/>
            <p:cNvSpPr txBox="1">
              <a:spLocks noChangeArrowheads="1"/>
            </p:cNvSpPr>
            <p:nvPr/>
          </p:nvSpPr>
          <p:spPr bwMode="auto">
            <a:xfrm>
              <a:off x="5248805" y="3444875"/>
              <a:ext cx="453352" cy="615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b="1">
                  <a:solidFill>
                    <a:srgbClr val="FF0000"/>
                  </a:solidFill>
                  <a:latin typeface="Symbol" charset="0"/>
                  <a:cs typeface="Symbol" charset="0"/>
                </a:rPr>
                <a:t>m</a:t>
              </a:r>
            </a:p>
          </p:txBody>
        </p:sp>
        <p:sp>
          <p:nvSpPr>
            <p:cNvPr id="63493" name="TextBox 10"/>
            <p:cNvSpPr txBox="1">
              <a:spLocks noChangeArrowheads="1"/>
            </p:cNvSpPr>
            <p:nvPr/>
          </p:nvSpPr>
          <p:spPr bwMode="auto">
            <a:xfrm>
              <a:off x="5541170" y="739775"/>
              <a:ext cx="453352" cy="615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b="1">
                  <a:solidFill>
                    <a:srgbClr val="FF0000"/>
                  </a:solidFill>
                  <a:latin typeface="Symbol" charset="0"/>
                  <a:cs typeface="Symbol" charset="0"/>
                </a:rPr>
                <a:t>m</a:t>
              </a:r>
            </a:p>
          </p:txBody>
        </p:sp>
        <p:sp>
          <p:nvSpPr>
            <p:cNvPr id="63494" name="TextBox 11"/>
            <p:cNvSpPr txBox="1">
              <a:spLocks noChangeArrowheads="1"/>
            </p:cNvSpPr>
            <p:nvPr/>
          </p:nvSpPr>
          <p:spPr bwMode="auto">
            <a:xfrm>
              <a:off x="1209013" y="5737225"/>
              <a:ext cx="453352" cy="615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b="1">
                  <a:solidFill>
                    <a:srgbClr val="FF0000"/>
                  </a:solidFill>
                  <a:latin typeface="Symbol" charset="0"/>
                  <a:cs typeface="Symbol" charset="0"/>
                </a:rPr>
                <a:t>m</a:t>
              </a:r>
            </a:p>
          </p:txBody>
        </p:sp>
        <p:sp>
          <p:nvSpPr>
            <p:cNvPr id="63495" name="TextBox 12"/>
            <p:cNvSpPr txBox="1">
              <a:spLocks noChangeArrowheads="1"/>
            </p:cNvSpPr>
            <p:nvPr/>
          </p:nvSpPr>
          <p:spPr bwMode="auto">
            <a:xfrm>
              <a:off x="699957" y="2185989"/>
              <a:ext cx="453352" cy="615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b="1">
                  <a:solidFill>
                    <a:srgbClr val="FF0000"/>
                  </a:solidFill>
                  <a:latin typeface="Symbol" charset="0"/>
                  <a:cs typeface="Symbol" charset="0"/>
                </a:rPr>
                <a:t>m</a:t>
              </a:r>
            </a:p>
          </p:txBody>
        </p:sp>
        <p:sp>
          <p:nvSpPr>
            <p:cNvPr id="63496" name="TextBox 13"/>
            <p:cNvSpPr txBox="1">
              <a:spLocks noChangeArrowheads="1"/>
            </p:cNvSpPr>
            <p:nvPr/>
          </p:nvSpPr>
          <p:spPr bwMode="auto">
            <a:xfrm>
              <a:off x="8509530" y="3892550"/>
              <a:ext cx="455509" cy="550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b="1">
                  <a:solidFill>
                    <a:srgbClr val="00A900"/>
                  </a:solidFill>
                </a:rPr>
                <a:t>e</a:t>
              </a:r>
            </a:p>
          </p:txBody>
        </p:sp>
        <p:sp>
          <p:nvSpPr>
            <p:cNvPr id="63497" name="TextBox 14"/>
            <p:cNvSpPr txBox="1">
              <a:spLocks noChangeArrowheads="1"/>
            </p:cNvSpPr>
            <p:nvPr/>
          </p:nvSpPr>
          <p:spPr bwMode="auto">
            <a:xfrm>
              <a:off x="6942800" y="857251"/>
              <a:ext cx="455509" cy="550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b="1">
                  <a:solidFill>
                    <a:srgbClr val="00A900"/>
                  </a:solidFill>
                </a:rPr>
                <a:t>e</a:t>
              </a:r>
            </a:p>
          </p:txBody>
        </p:sp>
        <p:sp>
          <p:nvSpPr>
            <p:cNvPr id="63498" name="TextBox 15"/>
            <p:cNvSpPr txBox="1">
              <a:spLocks noChangeArrowheads="1"/>
            </p:cNvSpPr>
            <p:nvPr/>
          </p:nvSpPr>
          <p:spPr bwMode="auto">
            <a:xfrm>
              <a:off x="3425825" y="5114925"/>
              <a:ext cx="455509" cy="550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b="1">
                  <a:solidFill>
                    <a:srgbClr val="00A900"/>
                  </a:solidFill>
                </a:rPr>
                <a:t>e</a:t>
              </a:r>
            </a:p>
          </p:txBody>
        </p:sp>
        <p:sp>
          <p:nvSpPr>
            <p:cNvPr id="63499" name="TextBox 16"/>
            <p:cNvSpPr txBox="1">
              <a:spLocks noChangeArrowheads="1"/>
            </p:cNvSpPr>
            <p:nvPr/>
          </p:nvSpPr>
          <p:spPr bwMode="auto">
            <a:xfrm>
              <a:off x="2712111" y="3656014"/>
              <a:ext cx="455509" cy="550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b="1">
                  <a:solidFill>
                    <a:srgbClr val="00A900"/>
                  </a:solidFill>
                </a:rPr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505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100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129028" name="Rectangle 2"/>
          <p:cNvSpPr>
            <a:spLocks noGrp="1" noChangeArrowheads="1"/>
          </p:cNvSpPr>
          <p:nvPr>
            <p:ph type="title"/>
          </p:nvPr>
        </p:nvSpPr>
        <p:spPr>
          <a:xfrm>
            <a:off x="200472" y="116632"/>
            <a:ext cx="9433048" cy="576064"/>
          </a:xfrm>
        </p:spPr>
        <p:txBody>
          <a:bodyPr/>
          <a:lstStyle/>
          <a:p>
            <a:pPr eaLnBrk="1" hangingPunct="1"/>
            <a:r>
              <a:rPr lang="fr-FR" sz="4000" dirty="0" smtClean="0">
                <a:latin typeface="Arial" charset="0"/>
                <a:ea typeface="ＭＳ Ｐゴシック" charset="0"/>
                <a:cs typeface="ＭＳ Ｐゴシック" charset="0"/>
              </a:rPr>
              <a:t>Candidat </a:t>
            </a:r>
            <a:r>
              <a:rPr lang="fr-FR" sz="4000" dirty="0" err="1" smtClean="0">
                <a:latin typeface="Arial" charset="0"/>
                <a:ea typeface="ＭＳ Ｐゴシック" charset="0"/>
                <a:cs typeface="ＭＳ Ｐゴシック" charset="0"/>
              </a:rPr>
              <a:t>Higgs</a:t>
            </a:r>
            <a:r>
              <a:rPr lang="fr-FR" sz="4000" dirty="0" smtClean="0">
                <a:latin typeface="Arial" charset="0"/>
                <a:ea typeface="ＭＳ Ｐゴシック" charset="0"/>
                <a:cs typeface="ＭＳ Ｐゴシック" charset="0"/>
              </a:rPr>
              <a:t> en</a:t>
            </a:r>
            <a:r>
              <a:rPr lang="fr-FR" sz="40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4000" dirty="0" smtClean="0">
                <a:latin typeface="Arial" charset="0"/>
                <a:ea typeface="ＭＳ Ｐゴシック" charset="0"/>
                <a:cs typeface="ＭＳ Ｐゴシック" charset="0"/>
              </a:rPr>
              <a:t>2 </a:t>
            </a:r>
            <a:r>
              <a:rPr lang="fr-FR" sz="4000" dirty="0">
                <a:latin typeface="Arial" charset="0"/>
                <a:ea typeface="ＭＳ Ｐゴシック" charset="0"/>
                <a:cs typeface="ＭＳ Ｐゴシック" charset="0"/>
              </a:rPr>
              <a:t>photons</a:t>
            </a:r>
          </a:p>
        </p:txBody>
      </p:sp>
      <p:pic>
        <p:nvPicPr>
          <p:cNvPr id="129029" name="Image 1" descr="Hg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4744"/>
            <a:ext cx="5256014" cy="5256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4880992" y="1196752"/>
            <a:ext cx="4896544" cy="503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fr-FR" dirty="0" smtClean="0">
                <a:solidFill>
                  <a:srgbClr val="FFDD5C"/>
                </a:solidFill>
                <a:latin typeface="Arial" charset="0"/>
                <a:ea typeface="ＭＳ Ｐゴシック" charset="0"/>
                <a:sym typeface="Zapf Dingbats" charset="0"/>
              </a:rPr>
              <a:t>Les étapes de la recherche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dirty="0" smtClean="0">
                <a:latin typeface="Arial" charset="0"/>
                <a:ea typeface="ＭＳ Ｐゴシック" charset="0"/>
                <a:sym typeface="Zapf Dingbats" charset="0"/>
              </a:rPr>
              <a:t>Sélection des collisions avec 2 photons</a:t>
            </a:r>
          </a:p>
          <a:p>
            <a:pPr lvl="1" eaLnBrk="1" hangingPunct="1">
              <a:lnSpc>
                <a:spcPct val="90000"/>
              </a:lnSpc>
            </a:pPr>
            <a:endParaRPr lang="fr-FR" sz="1600" dirty="0" smtClean="0">
              <a:latin typeface="Arial" charset="0"/>
              <a:ea typeface="ＭＳ Ｐゴシック" charset="0"/>
              <a:sym typeface="Zapf Dingbats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fr-FR" sz="2400" dirty="0" smtClean="0">
                <a:latin typeface="Arial" charset="0"/>
                <a:ea typeface="ＭＳ Ｐゴシック" charset="0"/>
                <a:sym typeface="Zapf Dingbats" charset="0"/>
              </a:rPr>
              <a:t>Mesure de l’énergie et de la position des photons 1 et 2</a:t>
            </a:r>
          </a:p>
          <a:p>
            <a:pPr lvl="1" eaLnBrk="1" hangingPunct="1">
              <a:lnSpc>
                <a:spcPct val="90000"/>
              </a:lnSpc>
            </a:pPr>
            <a:endParaRPr lang="fr-FR" sz="1600" dirty="0" smtClean="0">
              <a:latin typeface="Arial" charset="0"/>
              <a:ea typeface="ＭＳ Ｐゴシック" charset="0"/>
              <a:sym typeface="Zapf Dingbats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fr-FR" sz="2400" dirty="0" smtClean="0">
                <a:latin typeface="Arial" charset="0"/>
                <a:ea typeface="ＭＳ Ｐゴシック" charset="0"/>
                <a:sym typeface="Zapf Dingbats" charset="0"/>
              </a:rPr>
              <a:t>Hypothèse : les photons 1 et 2 viennent de la désintégration d’une particule</a:t>
            </a:r>
          </a:p>
          <a:p>
            <a:pPr lvl="1" eaLnBrk="1" hangingPunct="1">
              <a:lnSpc>
                <a:spcPct val="90000"/>
              </a:lnSpc>
            </a:pPr>
            <a:endParaRPr lang="fr-FR" sz="2000" dirty="0" smtClean="0">
              <a:latin typeface="Arial" charset="0"/>
              <a:ea typeface="ＭＳ Ｐゴシック" charset="0"/>
              <a:sym typeface="Zapf Dingbats" charset="0"/>
            </a:endParaRPr>
          </a:p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fr-FR" sz="2400" dirty="0" smtClean="0">
                <a:sym typeface="Zapf Dingbats" charset="0"/>
              </a:rPr>
              <a:t></a:t>
            </a:r>
            <a:endParaRPr lang="fr-FR" baseline="-25000" dirty="0" smtClean="0">
              <a:solidFill>
                <a:schemeClr val="tx2"/>
              </a:solidFill>
              <a:latin typeface="Arial" charset="0"/>
              <a:ea typeface="ＭＳ Ｐゴシック" charset="0"/>
              <a:sym typeface="Zapf Dingbats" charset="0"/>
            </a:endParaRPr>
          </a:p>
          <a:p>
            <a:pPr marL="457200" lvl="1" indent="0" eaLnBrk="1" hangingPunct="1">
              <a:lnSpc>
                <a:spcPct val="90000"/>
              </a:lnSpc>
              <a:buNone/>
            </a:pPr>
            <a:endParaRPr lang="fr-FR" sz="2400" dirty="0" smtClean="0">
              <a:latin typeface="Arial" charset="0"/>
              <a:ea typeface="ＭＳ Ｐゴシック" charset="0"/>
              <a:sym typeface="Zapf Dingbats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89105" y="5703640"/>
            <a:ext cx="3722994" cy="461665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dirty="0">
                <a:solidFill>
                  <a:schemeClr val="tx2"/>
                </a:solidFill>
                <a:sym typeface="Zapf Dingbats" charset="0"/>
              </a:rPr>
              <a:t>Masse</a:t>
            </a:r>
            <a:r>
              <a:rPr lang="fr-FR" baseline="30000" dirty="0">
                <a:solidFill>
                  <a:schemeClr val="tx2"/>
                </a:solidFill>
                <a:sym typeface="Zapf Dingbats" charset="0"/>
              </a:rPr>
              <a:t>2</a:t>
            </a:r>
            <a:r>
              <a:rPr lang="fr-FR" dirty="0">
                <a:solidFill>
                  <a:schemeClr val="tx2"/>
                </a:solidFill>
                <a:sym typeface="Zapf Dingbats" charset="0"/>
              </a:rPr>
              <a:t> = </a:t>
            </a:r>
            <a:r>
              <a:rPr lang="fr-FR" dirty="0" smtClean="0">
                <a:solidFill>
                  <a:schemeClr val="tx2"/>
                </a:solidFill>
                <a:sym typeface="Zapf Dingbats" charset="0"/>
              </a:rPr>
              <a:t>2E</a:t>
            </a:r>
            <a:r>
              <a:rPr lang="fr-FR" baseline="-25000" dirty="0" smtClean="0">
                <a:solidFill>
                  <a:schemeClr val="tx2"/>
                </a:solidFill>
                <a:sym typeface="Zapf Dingbats" charset="0"/>
              </a:rPr>
              <a:t>1</a:t>
            </a:r>
            <a:r>
              <a:rPr lang="fr-FR" dirty="0" smtClean="0">
                <a:solidFill>
                  <a:schemeClr val="tx2"/>
                </a:solidFill>
                <a:sym typeface="Zapf Dingbats" charset="0"/>
              </a:rPr>
              <a:t>E</a:t>
            </a:r>
            <a:r>
              <a:rPr lang="fr-FR" baseline="-25000" dirty="0" smtClean="0">
                <a:solidFill>
                  <a:schemeClr val="tx2"/>
                </a:solidFill>
                <a:sym typeface="Zapf Dingbats" charset="0"/>
              </a:rPr>
              <a:t>2</a:t>
            </a:r>
            <a:r>
              <a:rPr lang="fr-FR" dirty="0" smtClean="0">
                <a:solidFill>
                  <a:schemeClr val="tx2"/>
                </a:solidFill>
                <a:sym typeface="Zapf Dingbats" charset="0"/>
              </a:rPr>
              <a:t>(1-cosθ</a:t>
            </a:r>
            <a:r>
              <a:rPr lang="fr-FR" baseline="-25000" dirty="0" smtClean="0">
                <a:solidFill>
                  <a:schemeClr val="tx2"/>
                </a:solidFill>
                <a:sym typeface="Zapf Dingbats" charset="0"/>
              </a:rPr>
              <a:t>12</a:t>
            </a:r>
            <a:r>
              <a:rPr lang="fr-FR" dirty="0" smtClean="0">
                <a:solidFill>
                  <a:schemeClr val="tx2"/>
                </a:solidFill>
                <a:sym typeface="Zapf Dingbats" charset="0"/>
              </a:rPr>
              <a:t>)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48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2290744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8545" y="116632"/>
            <a:ext cx="8420100" cy="504056"/>
          </a:xfrm>
        </p:spPr>
        <p:txBody>
          <a:bodyPr/>
          <a:lstStyle/>
          <a:p>
            <a:r>
              <a:rPr lang="fr-FR" dirty="0" smtClean="0"/>
              <a:t>Signal et bruit de fond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14" name="ZoneTexte 13"/>
          <p:cNvSpPr txBox="1"/>
          <p:nvPr/>
        </p:nvSpPr>
        <p:spPr>
          <a:xfrm>
            <a:off x="272481" y="1556793"/>
            <a:ext cx="2083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2"/>
                </a:solidFill>
              </a:rPr>
              <a:t>Signal : </a:t>
            </a:r>
            <a:r>
              <a:rPr lang="fr-FR" dirty="0" err="1" smtClean="0">
                <a:solidFill>
                  <a:schemeClr val="tx2"/>
                </a:solidFill>
              </a:rPr>
              <a:t>Higgs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0" y="908720"/>
            <a:ext cx="5414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Exemple du canal en 2 photons :</a:t>
            </a:r>
            <a:endParaRPr lang="fr-FR" sz="2800" dirty="0"/>
          </a:p>
        </p:txBody>
      </p:sp>
      <p:sp>
        <p:nvSpPr>
          <p:cNvPr id="16" name="ZoneTexte 15"/>
          <p:cNvSpPr txBox="1"/>
          <p:nvPr/>
        </p:nvSpPr>
        <p:spPr>
          <a:xfrm>
            <a:off x="344489" y="4149081"/>
            <a:ext cx="1929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DD5C"/>
                </a:solidFill>
              </a:rPr>
              <a:t>Bruit de fond</a:t>
            </a:r>
            <a:endParaRPr lang="fr-FR" dirty="0">
              <a:solidFill>
                <a:srgbClr val="FFDD5C"/>
              </a:solidFill>
            </a:endParaRPr>
          </a:p>
        </p:txBody>
      </p:sp>
      <p:grpSp>
        <p:nvGrpSpPr>
          <p:cNvPr id="71" name="Grouper 70"/>
          <p:cNvGrpSpPr/>
          <p:nvPr/>
        </p:nvGrpSpPr>
        <p:grpSpPr>
          <a:xfrm>
            <a:off x="560512" y="2132856"/>
            <a:ext cx="2808312" cy="1728192"/>
            <a:chOff x="632520" y="2132856"/>
            <a:chExt cx="2808312" cy="1728192"/>
          </a:xfrm>
        </p:grpSpPr>
        <p:sp>
          <p:nvSpPr>
            <p:cNvPr id="70" name="Rectangle 69"/>
            <p:cNvSpPr/>
            <p:nvPr/>
          </p:nvSpPr>
          <p:spPr bwMode="auto">
            <a:xfrm>
              <a:off x="632520" y="2132856"/>
              <a:ext cx="2808312" cy="17281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9" name="Group 18"/>
            <p:cNvGrpSpPr>
              <a:grpSpLocks/>
            </p:cNvGrpSpPr>
            <p:nvPr/>
          </p:nvGrpSpPr>
          <p:grpSpPr bwMode="auto">
            <a:xfrm>
              <a:off x="704528" y="2204863"/>
              <a:ext cx="2708671" cy="1583565"/>
              <a:chOff x="4012" y="3413"/>
              <a:chExt cx="1335" cy="927"/>
            </a:xfrm>
          </p:grpSpPr>
          <p:pic>
            <p:nvPicPr>
              <p:cNvPr id="21" name="Picture 16" descr="HiggsProduction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12" y="3413"/>
                <a:ext cx="715" cy="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17" descr="higgsdecays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0" y="3433"/>
                <a:ext cx="687" cy="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0" name="Text Box 19"/>
            <p:cNvSpPr txBox="1">
              <a:spLocks noChangeArrowheads="1"/>
            </p:cNvSpPr>
            <p:nvPr/>
          </p:nvSpPr>
          <p:spPr bwMode="auto">
            <a:xfrm>
              <a:off x="1961695" y="2627139"/>
              <a:ext cx="29433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400" b="1">
                  <a:solidFill>
                    <a:srgbClr val="CC0000"/>
                  </a:solidFill>
                  <a:cs typeface="+mn-cs"/>
                </a:rPr>
                <a:t>h</a:t>
              </a:r>
            </a:p>
          </p:txBody>
        </p:sp>
      </p:grpSp>
      <p:pic>
        <p:nvPicPr>
          <p:cNvPr id="23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12" y="4797153"/>
            <a:ext cx="283800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45" name="Grouper 44"/>
          <p:cNvGrpSpPr/>
          <p:nvPr/>
        </p:nvGrpSpPr>
        <p:grpSpPr>
          <a:xfrm rot="19093828">
            <a:off x="3978862" y="2526870"/>
            <a:ext cx="864096" cy="864096"/>
            <a:chOff x="7401272" y="1340768"/>
            <a:chExt cx="864096" cy="864096"/>
          </a:xfrm>
        </p:grpSpPr>
        <p:cxnSp>
          <p:nvCxnSpPr>
            <p:cNvPr id="30" name="Connecteur en arc 29"/>
            <p:cNvCxnSpPr/>
            <p:nvPr/>
          </p:nvCxnSpPr>
          <p:spPr bwMode="auto">
            <a:xfrm rot="16200000" flipH="1">
              <a:off x="7401272" y="1340768"/>
              <a:ext cx="432048" cy="432048"/>
            </a:xfrm>
            <a:prstGeom prst="curvedConnector3">
              <a:avLst>
                <a:gd name="adj1" fmla="val 49081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4" name="Connecteur en arc 43"/>
            <p:cNvCxnSpPr/>
            <p:nvPr/>
          </p:nvCxnSpPr>
          <p:spPr bwMode="auto">
            <a:xfrm rot="16200000" flipH="1">
              <a:off x="7833320" y="1772816"/>
              <a:ext cx="432048" cy="432048"/>
            </a:xfrm>
            <a:prstGeom prst="curvedConnector3">
              <a:avLst>
                <a:gd name="adj1" fmla="val 49081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46" name="Grouper 45"/>
          <p:cNvGrpSpPr/>
          <p:nvPr/>
        </p:nvGrpSpPr>
        <p:grpSpPr>
          <a:xfrm rot="19093828">
            <a:off x="5779062" y="2526870"/>
            <a:ext cx="864096" cy="864096"/>
            <a:chOff x="7401272" y="1340768"/>
            <a:chExt cx="864096" cy="864096"/>
          </a:xfrm>
        </p:grpSpPr>
        <p:cxnSp>
          <p:nvCxnSpPr>
            <p:cNvPr id="47" name="Connecteur en arc 46"/>
            <p:cNvCxnSpPr/>
            <p:nvPr/>
          </p:nvCxnSpPr>
          <p:spPr bwMode="auto">
            <a:xfrm rot="16200000" flipH="1">
              <a:off x="7401272" y="1340768"/>
              <a:ext cx="432048" cy="432048"/>
            </a:xfrm>
            <a:prstGeom prst="curvedConnector3">
              <a:avLst>
                <a:gd name="adj1" fmla="val 49081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8" name="Connecteur en arc 47"/>
            <p:cNvCxnSpPr/>
            <p:nvPr/>
          </p:nvCxnSpPr>
          <p:spPr bwMode="auto">
            <a:xfrm rot="16200000" flipH="1">
              <a:off x="7833320" y="1772816"/>
              <a:ext cx="432048" cy="432048"/>
            </a:xfrm>
            <a:prstGeom prst="curvedConnector3">
              <a:avLst>
                <a:gd name="adj1" fmla="val 49081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11" name="Grouper 10"/>
          <p:cNvGrpSpPr/>
          <p:nvPr/>
        </p:nvGrpSpPr>
        <p:grpSpPr>
          <a:xfrm>
            <a:off x="4664966" y="2420888"/>
            <a:ext cx="1152128" cy="1128578"/>
            <a:chOff x="3008784" y="1196752"/>
            <a:chExt cx="360040" cy="360040"/>
          </a:xfrm>
        </p:grpSpPr>
        <p:sp>
          <p:nvSpPr>
            <p:cNvPr id="12" name="Ellipse 11"/>
            <p:cNvSpPr/>
            <p:nvPr/>
          </p:nvSpPr>
          <p:spPr bwMode="auto">
            <a:xfrm>
              <a:off x="3008784" y="1196752"/>
              <a:ext cx="360040" cy="360040"/>
            </a:xfrm>
            <a:prstGeom prst="ellipse">
              <a:avLst/>
            </a:prstGeom>
            <a:solidFill>
              <a:srgbClr val="FFDD5C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3087083" y="1236442"/>
              <a:ext cx="196625" cy="265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800" dirty="0" smtClean="0"/>
                <a:t>H</a:t>
              </a:r>
              <a:endParaRPr lang="fr-FR" sz="4800" dirty="0"/>
            </a:p>
          </p:txBody>
        </p:sp>
      </p:grpSp>
      <p:grpSp>
        <p:nvGrpSpPr>
          <p:cNvPr id="53" name="Grouper 52"/>
          <p:cNvGrpSpPr/>
          <p:nvPr/>
        </p:nvGrpSpPr>
        <p:grpSpPr>
          <a:xfrm>
            <a:off x="5457056" y="2708920"/>
            <a:ext cx="504056" cy="504056"/>
            <a:chOff x="4953000" y="2780928"/>
            <a:chExt cx="504056" cy="504056"/>
          </a:xfrm>
        </p:grpSpPr>
        <p:sp>
          <p:nvSpPr>
            <p:cNvPr id="54" name="Ellipse 53"/>
            <p:cNvSpPr/>
            <p:nvPr/>
          </p:nvSpPr>
          <p:spPr bwMode="auto">
            <a:xfrm>
              <a:off x="4953000" y="2780928"/>
              <a:ext cx="504056" cy="504056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4953000" y="2780928"/>
              <a:ext cx="4283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>
                  <a:solidFill>
                    <a:schemeClr val="accent1"/>
                  </a:solidFill>
                </a:rPr>
                <a:t>ϒ</a:t>
              </a:r>
              <a:endParaRPr lang="fr-FR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49" name="Grouper 48"/>
          <p:cNvGrpSpPr/>
          <p:nvPr/>
        </p:nvGrpSpPr>
        <p:grpSpPr>
          <a:xfrm>
            <a:off x="4520952" y="2708920"/>
            <a:ext cx="504056" cy="504056"/>
            <a:chOff x="4953000" y="2780928"/>
            <a:chExt cx="504056" cy="504056"/>
          </a:xfrm>
        </p:grpSpPr>
        <p:sp>
          <p:nvSpPr>
            <p:cNvPr id="26" name="Ellipse 25"/>
            <p:cNvSpPr/>
            <p:nvPr/>
          </p:nvSpPr>
          <p:spPr bwMode="auto">
            <a:xfrm>
              <a:off x="4953000" y="2780928"/>
              <a:ext cx="504056" cy="504056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4953000" y="2780928"/>
              <a:ext cx="4283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>
                  <a:solidFill>
                    <a:schemeClr val="accent1"/>
                  </a:solidFill>
                </a:rPr>
                <a:t>ϒ</a:t>
              </a:r>
              <a:endParaRPr lang="fr-FR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60" name="Grouper 59"/>
          <p:cNvGrpSpPr/>
          <p:nvPr/>
        </p:nvGrpSpPr>
        <p:grpSpPr>
          <a:xfrm>
            <a:off x="5097016" y="4293097"/>
            <a:ext cx="504056" cy="504056"/>
            <a:chOff x="4953000" y="2780928"/>
            <a:chExt cx="504056" cy="504056"/>
          </a:xfrm>
        </p:grpSpPr>
        <p:sp>
          <p:nvSpPr>
            <p:cNvPr id="61" name="Ellipse 60"/>
            <p:cNvSpPr/>
            <p:nvPr/>
          </p:nvSpPr>
          <p:spPr bwMode="auto">
            <a:xfrm>
              <a:off x="4953000" y="2780928"/>
              <a:ext cx="504056" cy="504056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4953000" y="2780928"/>
              <a:ext cx="4283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>
                  <a:solidFill>
                    <a:schemeClr val="accent1"/>
                  </a:solidFill>
                </a:rPr>
                <a:t>ϒ</a:t>
              </a:r>
              <a:endParaRPr lang="fr-FR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63" name="Grouper 62"/>
          <p:cNvGrpSpPr/>
          <p:nvPr/>
        </p:nvGrpSpPr>
        <p:grpSpPr>
          <a:xfrm>
            <a:off x="5169024" y="5661248"/>
            <a:ext cx="504056" cy="504056"/>
            <a:chOff x="4953000" y="2780928"/>
            <a:chExt cx="504056" cy="504056"/>
          </a:xfrm>
        </p:grpSpPr>
        <p:sp>
          <p:nvSpPr>
            <p:cNvPr id="64" name="Ellipse 63"/>
            <p:cNvSpPr/>
            <p:nvPr/>
          </p:nvSpPr>
          <p:spPr bwMode="auto">
            <a:xfrm>
              <a:off x="4953000" y="2780928"/>
              <a:ext cx="504056" cy="504056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5" name="ZoneTexte 64"/>
            <p:cNvSpPr txBox="1"/>
            <p:nvPr/>
          </p:nvSpPr>
          <p:spPr>
            <a:xfrm>
              <a:off x="4953000" y="2780928"/>
              <a:ext cx="4283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>
                  <a:solidFill>
                    <a:schemeClr val="accent1"/>
                  </a:solidFill>
                </a:rPr>
                <a:t>ϒ</a:t>
              </a:r>
              <a:endParaRPr lang="fr-FR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67" name="ZoneTexte 66"/>
          <p:cNvSpPr txBox="1"/>
          <p:nvPr/>
        </p:nvSpPr>
        <p:spPr>
          <a:xfrm>
            <a:off x="7257257" y="2060849"/>
            <a:ext cx="25922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2"/>
                </a:solidFill>
                <a:sym typeface="Zapf Dingbats" charset="0"/>
              </a:rPr>
              <a:t>➜</a:t>
            </a:r>
            <a:r>
              <a:rPr lang="fr-FR" dirty="0" smtClean="0">
                <a:solidFill>
                  <a:srgbClr val="DC5A21"/>
                </a:solidFill>
                <a:sym typeface="Zapf Dingbats" charset="0"/>
              </a:rPr>
              <a:t> </a:t>
            </a:r>
            <a:r>
              <a:rPr lang="fr-FR" dirty="0" smtClean="0"/>
              <a:t>Masse reconstruite des 2 photons</a:t>
            </a:r>
          </a:p>
          <a:p>
            <a:r>
              <a:rPr lang="fr-FR" dirty="0" smtClean="0"/>
              <a:t>= masse du </a:t>
            </a:r>
            <a:r>
              <a:rPr lang="fr-FR" dirty="0" err="1" smtClean="0"/>
              <a:t>Higgs</a:t>
            </a:r>
            <a:endParaRPr lang="fr-FR" dirty="0"/>
          </a:p>
        </p:txBody>
      </p:sp>
      <p:sp>
        <p:nvSpPr>
          <p:cNvPr id="68" name="ZoneTexte 67"/>
          <p:cNvSpPr txBox="1"/>
          <p:nvPr/>
        </p:nvSpPr>
        <p:spPr>
          <a:xfrm>
            <a:off x="7185248" y="4442336"/>
            <a:ext cx="25922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2"/>
                </a:solidFill>
                <a:sym typeface="Zapf Dingbats" charset="0"/>
              </a:rPr>
              <a:t>➜ </a:t>
            </a:r>
            <a:r>
              <a:rPr lang="fr-FR" dirty="0" smtClean="0"/>
              <a:t>Masse reconstruite des 2 photons</a:t>
            </a:r>
          </a:p>
          <a:p>
            <a:r>
              <a:rPr lang="fr-FR" dirty="0" smtClean="0"/>
              <a:t>= pas de valeur précise …</a:t>
            </a:r>
            <a:endParaRPr lang="fr-FR" dirty="0"/>
          </a:p>
        </p:txBody>
      </p:sp>
      <p:grpSp>
        <p:nvGrpSpPr>
          <p:cNvPr id="56" name="Grouper 55"/>
          <p:cNvGrpSpPr/>
          <p:nvPr/>
        </p:nvGrpSpPr>
        <p:grpSpPr>
          <a:xfrm rot="2729286">
            <a:off x="4953001" y="4760065"/>
            <a:ext cx="864096" cy="864096"/>
            <a:chOff x="7401272" y="1340768"/>
            <a:chExt cx="864096" cy="864096"/>
          </a:xfrm>
          <a:solidFill>
            <a:srgbClr val="ADD6FF"/>
          </a:solidFill>
        </p:grpSpPr>
        <p:cxnSp>
          <p:nvCxnSpPr>
            <p:cNvPr id="57" name="Connecteur en arc 56"/>
            <p:cNvCxnSpPr/>
            <p:nvPr/>
          </p:nvCxnSpPr>
          <p:spPr bwMode="auto">
            <a:xfrm rot="16200000" flipH="1">
              <a:off x="7401272" y="1340768"/>
              <a:ext cx="432048" cy="432048"/>
            </a:xfrm>
            <a:prstGeom prst="curvedConnector3">
              <a:avLst>
                <a:gd name="adj1" fmla="val 49081"/>
              </a:avLst>
            </a:prstGeom>
            <a:grp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8" name="Connecteur en arc 57"/>
            <p:cNvCxnSpPr/>
            <p:nvPr/>
          </p:nvCxnSpPr>
          <p:spPr bwMode="auto">
            <a:xfrm rot="16200000" flipH="1">
              <a:off x="7833320" y="1772816"/>
              <a:ext cx="432048" cy="432048"/>
            </a:xfrm>
            <a:prstGeom prst="curvedConnector3">
              <a:avLst>
                <a:gd name="adj1" fmla="val 49081"/>
              </a:avLst>
            </a:prstGeom>
            <a:grp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74" name="Grouper 73"/>
          <p:cNvGrpSpPr/>
          <p:nvPr/>
        </p:nvGrpSpPr>
        <p:grpSpPr>
          <a:xfrm>
            <a:off x="5062092" y="4221088"/>
            <a:ext cx="576065" cy="576064"/>
            <a:chOff x="5062094" y="4221088"/>
            <a:chExt cx="576064" cy="576064"/>
          </a:xfrm>
        </p:grpSpPr>
        <p:sp>
          <p:nvSpPr>
            <p:cNvPr id="7" name="Ellipse 6"/>
            <p:cNvSpPr/>
            <p:nvPr/>
          </p:nvSpPr>
          <p:spPr bwMode="auto">
            <a:xfrm>
              <a:off x="5062094" y="4221088"/>
              <a:ext cx="576064" cy="576064"/>
            </a:xfrm>
            <a:prstGeom prst="ellipse">
              <a:avLst/>
            </a:prstGeom>
            <a:solidFill>
              <a:srgbClr val="ADD6FF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2" name="ZoneTexte 71"/>
            <p:cNvSpPr txBox="1"/>
            <p:nvPr/>
          </p:nvSpPr>
          <p:spPr>
            <a:xfrm>
              <a:off x="5169025" y="4221088"/>
              <a:ext cx="3558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accent5">
                      <a:lumMod val="50000"/>
                    </a:schemeClr>
                  </a:solidFill>
                </a:rPr>
                <a:t>q</a:t>
              </a:r>
              <a:endParaRPr lang="fr-FR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75" name="Grouper 74"/>
          <p:cNvGrpSpPr/>
          <p:nvPr/>
        </p:nvGrpSpPr>
        <p:grpSpPr>
          <a:xfrm>
            <a:off x="5097021" y="5589241"/>
            <a:ext cx="576065" cy="605681"/>
            <a:chOff x="5097016" y="5559623"/>
            <a:chExt cx="576064" cy="605681"/>
          </a:xfrm>
        </p:grpSpPr>
        <p:sp>
          <p:nvSpPr>
            <p:cNvPr id="59" name="Ellipse 58"/>
            <p:cNvSpPr/>
            <p:nvPr/>
          </p:nvSpPr>
          <p:spPr bwMode="auto">
            <a:xfrm>
              <a:off x="5097016" y="5589240"/>
              <a:ext cx="576064" cy="576064"/>
            </a:xfrm>
            <a:prstGeom prst="ellipse">
              <a:avLst/>
            </a:prstGeom>
            <a:solidFill>
              <a:srgbClr val="ADD6FF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3" name="ZoneTexte 72"/>
            <p:cNvSpPr txBox="1"/>
            <p:nvPr/>
          </p:nvSpPr>
          <p:spPr>
            <a:xfrm>
              <a:off x="5169024" y="5559623"/>
              <a:ext cx="3558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accent5">
                      <a:lumMod val="50000"/>
                    </a:schemeClr>
                  </a:solidFill>
                </a:rPr>
                <a:t>q</a:t>
              </a:r>
              <a:endParaRPr lang="fr-FR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sp>
        <p:nvSpPr>
          <p:cNvPr id="77" name="Espace réservé de la date 7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78" name="Espace réservé du numéro de diapositive 7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49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428088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1379E-6 5.37286E-7 L -0.10903 5.37286E-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1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4747E-6 5.37286E-7 L 0.10919 5.37286E-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51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4625"/>
            <a:ext cx="9906000" cy="762000"/>
          </a:xfrm>
        </p:spPr>
        <p:txBody>
          <a:bodyPr/>
          <a:lstStyle/>
          <a:p>
            <a:r>
              <a:rPr lang="fr-FR" dirty="0" smtClean="0"/>
              <a:t>Qu’est-ce que le boson de </a:t>
            </a:r>
            <a:r>
              <a:rPr lang="fr-FR" dirty="0" err="1" smtClean="0"/>
              <a:t>Higgs</a:t>
            </a:r>
            <a:r>
              <a:rPr lang="fr-FR" dirty="0" smtClean="0"/>
              <a:t> ?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8" name="ZoneTexte 7"/>
          <p:cNvSpPr txBox="1"/>
          <p:nvPr/>
        </p:nvSpPr>
        <p:spPr>
          <a:xfrm>
            <a:off x="635055" y="1052736"/>
            <a:ext cx="621195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La réponse d’un expérimentateur</a:t>
            </a:r>
            <a:endParaRPr lang="fr-FR" sz="3200" dirty="0"/>
          </a:p>
        </p:txBody>
      </p:sp>
      <p:grpSp>
        <p:nvGrpSpPr>
          <p:cNvPr id="9" name="Grouper 8"/>
          <p:cNvGrpSpPr/>
          <p:nvPr/>
        </p:nvGrpSpPr>
        <p:grpSpPr>
          <a:xfrm>
            <a:off x="920551" y="1844825"/>
            <a:ext cx="7416824" cy="4492788"/>
            <a:chOff x="387605" y="394107"/>
            <a:chExt cx="9906000" cy="6142637"/>
          </a:xfrm>
        </p:grpSpPr>
        <p:pic>
          <p:nvPicPr>
            <p:cNvPr id="10" name="Picture 8" descr="ZZ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605" y="394107"/>
              <a:ext cx="9906000" cy="5911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9"/>
            <p:cNvSpPr txBox="1">
              <a:spLocks noChangeArrowheads="1"/>
            </p:cNvSpPr>
            <p:nvPr/>
          </p:nvSpPr>
          <p:spPr bwMode="auto">
            <a:xfrm>
              <a:off x="5248803" y="3444875"/>
              <a:ext cx="562438" cy="799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b="1">
                  <a:solidFill>
                    <a:srgbClr val="FF0000"/>
                  </a:solidFill>
                  <a:latin typeface="Symbol" charset="0"/>
                  <a:cs typeface="Symbol" charset="0"/>
                </a:rPr>
                <a:t>m</a:t>
              </a:r>
            </a:p>
          </p:txBody>
        </p:sp>
        <p:sp>
          <p:nvSpPr>
            <p:cNvPr id="12" name="TextBox 10"/>
            <p:cNvSpPr txBox="1">
              <a:spLocks noChangeArrowheads="1"/>
            </p:cNvSpPr>
            <p:nvPr/>
          </p:nvSpPr>
          <p:spPr bwMode="auto">
            <a:xfrm>
              <a:off x="5541169" y="739775"/>
              <a:ext cx="562438" cy="799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b="1">
                  <a:solidFill>
                    <a:srgbClr val="FF0000"/>
                  </a:solidFill>
                  <a:latin typeface="Symbol" charset="0"/>
                  <a:cs typeface="Symbol" charset="0"/>
                </a:rPr>
                <a:t>m</a:t>
              </a:r>
            </a:p>
          </p:txBody>
        </p:sp>
        <p:sp>
          <p:nvSpPr>
            <p:cNvPr id="13" name="TextBox 11"/>
            <p:cNvSpPr txBox="1">
              <a:spLocks noChangeArrowheads="1"/>
            </p:cNvSpPr>
            <p:nvPr/>
          </p:nvSpPr>
          <p:spPr bwMode="auto">
            <a:xfrm>
              <a:off x="1209014" y="5737226"/>
              <a:ext cx="562438" cy="799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b="1">
                  <a:solidFill>
                    <a:srgbClr val="FF0000"/>
                  </a:solidFill>
                  <a:latin typeface="Symbol" charset="0"/>
                  <a:cs typeface="Symbol" charset="0"/>
                </a:rPr>
                <a:t>m</a:t>
              </a:r>
            </a:p>
          </p:txBody>
        </p:sp>
        <p:sp>
          <p:nvSpPr>
            <p:cNvPr id="14" name="TextBox 12"/>
            <p:cNvSpPr txBox="1">
              <a:spLocks noChangeArrowheads="1"/>
            </p:cNvSpPr>
            <p:nvPr/>
          </p:nvSpPr>
          <p:spPr bwMode="auto">
            <a:xfrm>
              <a:off x="699957" y="2185989"/>
              <a:ext cx="562438" cy="799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b="1">
                  <a:solidFill>
                    <a:srgbClr val="FF0000"/>
                  </a:solidFill>
                  <a:latin typeface="Symbol" charset="0"/>
                  <a:cs typeface="Symbol" charset="0"/>
                </a:rPr>
                <a:t>m</a:t>
              </a:r>
            </a:p>
          </p:txBody>
        </p:sp>
        <p:sp>
          <p:nvSpPr>
            <p:cNvPr id="15" name="TextBox 13"/>
            <p:cNvSpPr txBox="1">
              <a:spLocks noChangeArrowheads="1"/>
            </p:cNvSpPr>
            <p:nvPr/>
          </p:nvSpPr>
          <p:spPr bwMode="auto">
            <a:xfrm>
              <a:off x="8509530" y="3892550"/>
              <a:ext cx="565115" cy="715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b="1">
                  <a:solidFill>
                    <a:srgbClr val="00A900"/>
                  </a:solidFill>
                </a:rPr>
                <a:t>e</a:t>
              </a:r>
            </a:p>
          </p:txBody>
        </p:sp>
        <p:sp>
          <p:nvSpPr>
            <p:cNvPr id="16" name="TextBox 14"/>
            <p:cNvSpPr txBox="1">
              <a:spLocks noChangeArrowheads="1"/>
            </p:cNvSpPr>
            <p:nvPr/>
          </p:nvSpPr>
          <p:spPr bwMode="auto">
            <a:xfrm>
              <a:off x="6942801" y="857251"/>
              <a:ext cx="565115" cy="715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b="1">
                  <a:solidFill>
                    <a:srgbClr val="00A900"/>
                  </a:solidFill>
                </a:rPr>
                <a:t>e</a:t>
              </a:r>
            </a:p>
          </p:txBody>
        </p:sp>
        <p:sp>
          <p:nvSpPr>
            <p:cNvPr id="17" name="TextBox 15"/>
            <p:cNvSpPr txBox="1">
              <a:spLocks noChangeArrowheads="1"/>
            </p:cNvSpPr>
            <p:nvPr/>
          </p:nvSpPr>
          <p:spPr bwMode="auto">
            <a:xfrm>
              <a:off x="3425826" y="5114925"/>
              <a:ext cx="565115" cy="715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b="1">
                  <a:solidFill>
                    <a:srgbClr val="00A900"/>
                  </a:solidFill>
                </a:rPr>
                <a:t>e</a:t>
              </a:r>
            </a:p>
          </p:txBody>
        </p:sp>
        <p:sp>
          <p:nvSpPr>
            <p:cNvPr id="18" name="TextBox 16"/>
            <p:cNvSpPr txBox="1">
              <a:spLocks noChangeArrowheads="1"/>
            </p:cNvSpPr>
            <p:nvPr/>
          </p:nvSpPr>
          <p:spPr bwMode="auto">
            <a:xfrm>
              <a:off x="2712112" y="3656013"/>
              <a:ext cx="565115" cy="715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b="1">
                  <a:solidFill>
                    <a:srgbClr val="00A900"/>
                  </a:solidFill>
                </a:rPr>
                <a:t>e</a:t>
              </a:r>
            </a:p>
          </p:txBody>
        </p:sp>
      </p:grp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5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139070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Sabine Crépé-Renaudin  (CNRS-IN2P3), LPSC                                 </a:t>
            </a:r>
            <a:endParaRPr lang="fr-FR" sz="140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176" y="189493"/>
            <a:ext cx="4944329" cy="489569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2636912"/>
            <a:ext cx="5816600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50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630339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04528" y="304800"/>
            <a:ext cx="8420100" cy="531912"/>
          </a:xfrm>
        </p:spPr>
        <p:txBody>
          <a:bodyPr/>
          <a:lstStyle/>
          <a:p>
            <a:r>
              <a:rPr lang="fr-FR" dirty="0" smtClean="0"/>
              <a:t>Le bruit de fond sans le </a:t>
            </a:r>
            <a:r>
              <a:rPr lang="fr-FR" dirty="0" err="1" smtClean="0"/>
              <a:t>Higgs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47650" y="6331469"/>
            <a:ext cx="6108700" cy="228600"/>
          </a:xfrm>
        </p:spPr>
        <p:txBody>
          <a:bodyPr/>
          <a:lstStyle/>
          <a:p>
            <a:pPr>
              <a:defRPr/>
            </a:pPr>
            <a:r>
              <a:rPr lang="fr-FR" smtClean="0"/>
              <a:t>Sabine Crépé-Renaudin  (CNRS-IN2P3), LPSC                                 </a:t>
            </a:r>
            <a:endParaRPr lang="fr-FR" sz="1400"/>
          </a:p>
        </p:txBody>
      </p:sp>
      <p:pic>
        <p:nvPicPr>
          <p:cNvPr id="8" name="Picture 3" descr="sig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28" y="1412777"/>
            <a:ext cx="8280921" cy="5183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3584848" y="1772816"/>
            <a:ext cx="3240360" cy="39604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Ellipse 9"/>
          <p:cNvSpPr/>
          <p:nvPr/>
        </p:nvSpPr>
        <p:spPr bwMode="auto">
          <a:xfrm>
            <a:off x="2432721" y="537321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Ellipse 13"/>
          <p:cNvSpPr/>
          <p:nvPr/>
        </p:nvSpPr>
        <p:spPr bwMode="auto">
          <a:xfrm>
            <a:off x="2072681" y="537321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Ellipse 14"/>
          <p:cNvSpPr/>
          <p:nvPr/>
        </p:nvSpPr>
        <p:spPr bwMode="auto">
          <a:xfrm>
            <a:off x="2432721" y="501317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Ellipse 15"/>
          <p:cNvSpPr/>
          <p:nvPr/>
        </p:nvSpPr>
        <p:spPr bwMode="auto">
          <a:xfrm>
            <a:off x="2072681" y="465313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Ellipse 16"/>
          <p:cNvSpPr/>
          <p:nvPr/>
        </p:nvSpPr>
        <p:spPr bwMode="auto">
          <a:xfrm>
            <a:off x="3152801" y="537321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Ellipse 17"/>
          <p:cNvSpPr/>
          <p:nvPr/>
        </p:nvSpPr>
        <p:spPr bwMode="auto">
          <a:xfrm>
            <a:off x="2792760" y="465313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Ellipse 18"/>
          <p:cNvSpPr/>
          <p:nvPr/>
        </p:nvSpPr>
        <p:spPr bwMode="auto">
          <a:xfrm>
            <a:off x="2072681" y="501317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Ellipse 19"/>
          <p:cNvSpPr/>
          <p:nvPr/>
        </p:nvSpPr>
        <p:spPr bwMode="auto">
          <a:xfrm>
            <a:off x="2792760" y="501317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Ellipse 20"/>
          <p:cNvSpPr/>
          <p:nvPr/>
        </p:nvSpPr>
        <p:spPr bwMode="auto">
          <a:xfrm>
            <a:off x="2432721" y="465313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Ellipse 21"/>
          <p:cNvSpPr/>
          <p:nvPr/>
        </p:nvSpPr>
        <p:spPr bwMode="auto">
          <a:xfrm>
            <a:off x="2792760" y="537321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Ellipse 22"/>
          <p:cNvSpPr/>
          <p:nvPr/>
        </p:nvSpPr>
        <p:spPr bwMode="auto">
          <a:xfrm>
            <a:off x="3512840" y="537321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Ellipse 23"/>
          <p:cNvSpPr/>
          <p:nvPr/>
        </p:nvSpPr>
        <p:spPr bwMode="auto">
          <a:xfrm>
            <a:off x="2072681" y="429309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" name="Ellipse 24"/>
          <p:cNvSpPr/>
          <p:nvPr/>
        </p:nvSpPr>
        <p:spPr bwMode="auto">
          <a:xfrm>
            <a:off x="4232920" y="537321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" name="Ellipse 25"/>
          <p:cNvSpPr/>
          <p:nvPr/>
        </p:nvSpPr>
        <p:spPr bwMode="auto">
          <a:xfrm>
            <a:off x="3872881" y="537321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Ellipse 26"/>
          <p:cNvSpPr/>
          <p:nvPr/>
        </p:nvSpPr>
        <p:spPr bwMode="auto">
          <a:xfrm>
            <a:off x="3512840" y="501317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" name="Ellipse 47"/>
          <p:cNvSpPr/>
          <p:nvPr/>
        </p:nvSpPr>
        <p:spPr bwMode="auto">
          <a:xfrm>
            <a:off x="3152801" y="501317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" name="Ellipse 48"/>
          <p:cNvSpPr/>
          <p:nvPr/>
        </p:nvSpPr>
        <p:spPr bwMode="auto">
          <a:xfrm>
            <a:off x="3152801" y="429309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" name="Ellipse 49"/>
          <p:cNvSpPr/>
          <p:nvPr/>
        </p:nvSpPr>
        <p:spPr bwMode="auto">
          <a:xfrm>
            <a:off x="4232920" y="501317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" name="Ellipse 50"/>
          <p:cNvSpPr/>
          <p:nvPr/>
        </p:nvSpPr>
        <p:spPr bwMode="auto">
          <a:xfrm>
            <a:off x="3152801" y="321297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" name="Ellipse 51"/>
          <p:cNvSpPr/>
          <p:nvPr/>
        </p:nvSpPr>
        <p:spPr bwMode="auto">
          <a:xfrm>
            <a:off x="2792760" y="393305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" name="Ellipse 52"/>
          <p:cNvSpPr/>
          <p:nvPr/>
        </p:nvSpPr>
        <p:spPr bwMode="auto">
          <a:xfrm>
            <a:off x="2432721" y="393305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4" name="Ellipse 53"/>
          <p:cNvSpPr/>
          <p:nvPr/>
        </p:nvSpPr>
        <p:spPr bwMode="auto">
          <a:xfrm>
            <a:off x="2432721" y="429309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" name="Ellipse 54"/>
          <p:cNvSpPr/>
          <p:nvPr/>
        </p:nvSpPr>
        <p:spPr bwMode="auto">
          <a:xfrm>
            <a:off x="2072681" y="393305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" name="Ellipse 55"/>
          <p:cNvSpPr/>
          <p:nvPr/>
        </p:nvSpPr>
        <p:spPr bwMode="auto">
          <a:xfrm>
            <a:off x="3872881" y="501317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7" name="Ellipse 56"/>
          <p:cNvSpPr/>
          <p:nvPr/>
        </p:nvSpPr>
        <p:spPr bwMode="auto">
          <a:xfrm>
            <a:off x="5673080" y="501317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" name="Ellipse 57"/>
          <p:cNvSpPr/>
          <p:nvPr/>
        </p:nvSpPr>
        <p:spPr bwMode="auto">
          <a:xfrm>
            <a:off x="3152801" y="465313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" name="Ellipse 58"/>
          <p:cNvSpPr/>
          <p:nvPr/>
        </p:nvSpPr>
        <p:spPr bwMode="auto">
          <a:xfrm>
            <a:off x="2792760" y="429309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" name="Ellipse 59"/>
          <p:cNvSpPr/>
          <p:nvPr/>
        </p:nvSpPr>
        <p:spPr bwMode="auto">
          <a:xfrm>
            <a:off x="2072681" y="357301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" name="Ellipse 60"/>
          <p:cNvSpPr/>
          <p:nvPr/>
        </p:nvSpPr>
        <p:spPr bwMode="auto">
          <a:xfrm>
            <a:off x="4232920" y="465313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" name="Ellipse 61"/>
          <p:cNvSpPr/>
          <p:nvPr/>
        </p:nvSpPr>
        <p:spPr bwMode="auto">
          <a:xfrm>
            <a:off x="4592961" y="501317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3" name="Ellipse 62"/>
          <p:cNvSpPr/>
          <p:nvPr/>
        </p:nvSpPr>
        <p:spPr bwMode="auto">
          <a:xfrm>
            <a:off x="4953000" y="537321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5" name="Ellipse 64"/>
          <p:cNvSpPr/>
          <p:nvPr/>
        </p:nvSpPr>
        <p:spPr bwMode="auto">
          <a:xfrm>
            <a:off x="3872881" y="465313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" name="Ellipse 65"/>
          <p:cNvSpPr/>
          <p:nvPr/>
        </p:nvSpPr>
        <p:spPr bwMode="auto">
          <a:xfrm>
            <a:off x="2432721" y="357301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7" name="Ellipse 66"/>
          <p:cNvSpPr/>
          <p:nvPr/>
        </p:nvSpPr>
        <p:spPr bwMode="auto">
          <a:xfrm>
            <a:off x="2792760" y="285293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8" name="Ellipse 67"/>
          <p:cNvSpPr/>
          <p:nvPr/>
        </p:nvSpPr>
        <p:spPr bwMode="auto">
          <a:xfrm>
            <a:off x="3872881" y="429309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9" name="Ellipse 68"/>
          <p:cNvSpPr/>
          <p:nvPr/>
        </p:nvSpPr>
        <p:spPr bwMode="auto">
          <a:xfrm>
            <a:off x="3152801" y="357301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" name="Ellipse 69"/>
          <p:cNvSpPr/>
          <p:nvPr/>
        </p:nvSpPr>
        <p:spPr bwMode="auto">
          <a:xfrm>
            <a:off x="3512840" y="465313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3" name="Ellipse 72"/>
          <p:cNvSpPr/>
          <p:nvPr/>
        </p:nvSpPr>
        <p:spPr bwMode="auto">
          <a:xfrm>
            <a:off x="6393160" y="537321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" name="Ellipse 73"/>
          <p:cNvSpPr/>
          <p:nvPr/>
        </p:nvSpPr>
        <p:spPr bwMode="auto">
          <a:xfrm>
            <a:off x="5313041" y="501317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" name="Ellipse 74"/>
          <p:cNvSpPr/>
          <p:nvPr/>
        </p:nvSpPr>
        <p:spPr bwMode="auto">
          <a:xfrm>
            <a:off x="6033121" y="537321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" name="Ellipse 75"/>
          <p:cNvSpPr/>
          <p:nvPr/>
        </p:nvSpPr>
        <p:spPr bwMode="auto">
          <a:xfrm>
            <a:off x="4953000" y="465313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7" name="Ellipse 76"/>
          <p:cNvSpPr/>
          <p:nvPr/>
        </p:nvSpPr>
        <p:spPr bwMode="auto">
          <a:xfrm>
            <a:off x="2792760" y="321297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" name="Ellipse 77"/>
          <p:cNvSpPr/>
          <p:nvPr/>
        </p:nvSpPr>
        <p:spPr bwMode="auto">
          <a:xfrm>
            <a:off x="5673080" y="537321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" name="Ellipse 78"/>
          <p:cNvSpPr/>
          <p:nvPr/>
        </p:nvSpPr>
        <p:spPr bwMode="auto">
          <a:xfrm>
            <a:off x="5313041" y="537321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0" name="Ellipse 79"/>
          <p:cNvSpPr/>
          <p:nvPr/>
        </p:nvSpPr>
        <p:spPr bwMode="auto">
          <a:xfrm>
            <a:off x="3512840" y="429309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" name="Ellipse 80"/>
          <p:cNvSpPr/>
          <p:nvPr/>
        </p:nvSpPr>
        <p:spPr bwMode="auto">
          <a:xfrm>
            <a:off x="3152801" y="393305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" name="Ellipse 81"/>
          <p:cNvSpPr/>
          <p:nvPr/>
        </p:nvSpPr>
        <p:spPr bwMode="auto">
          <a:xfrm>
            <a:off x="3512840" y="393305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3" name="Ellipse 82"/>
          <p:cNvSpPr/>
          <p:nvPr/>
        </p:nvSpPr>
        <p:spPr bwMode="auto">
          <a:xfrm>
            <a:off x="2432721" y="285293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4" name="Ellipse 83"/>
          <p:cNvSpPr/>
          <p:nvPr/>
        </p:nvSpPr>
        <p:spPr bwMode="auto">
          <a:xfrm>
            <a:off x="4953000" y="501317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5" name="Ellipse 84"/>
          <p:cNvSpPr/>
          <p:nvPr/>
        </p:nvSpPr>
        <p:spPr bwMode="auto">
          <a:xfrm>
            <a:off x="2792760" y="357301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6" name="Ellipse 85"/>
          <p:cNvSpPr/>
          <p:nvPr/>
        </p:nvSpPr>
        <p:spPr bwMode="auto">
          <a:xfrm>
            <a:off x="2432721" y="321297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7" name="Ellipse 86"/>
          <p:cNvSpPr/>
          <p:nvPr/>
        </p:nvSpPr>
        <p:spPr bwMode="auto">
          <a:xfrm>
            <a:off x="2072681" y="285293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8" name="Ellipse 87"/>
          <p:cNvSpPr/>
          <p:nvPr/>
        </p:nvSpPr>
        <p:spPr bwMode="auto">
          <a:xfrm>
            <a:off x="2432721" y="249289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9" name="Ellipse 88"/>
          <p:cNvSpPr/>
          <p:nvPr/>
        </p:nvSpPr>
        <p:spPr bwMode="auto">
          <a:xfrm>
            <a:off x="2072681" y="213285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" name="Ellipse 89"/>
          <p:cNvSpPr/>
          <p:nvPr/>
        </p:nvSpPr>
        <p:spPr bwMode="auto">
          <a:xfrm>
            <a:off x="2072681" y="249289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1" name="Ellipse 90"/>
          <p:cNvSpPr/>
          <p:nvPr/>
        </p:nvSpPr>
        <p:spPr bwMode="auto">
          <a:xfrm>
            <a:off x="2072681" y="321297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2" name="Ellipse 91"/>
          <p:cNvSpPr/>
          <p:nvPr/>
        </p:nvSpPr>
        <p:spPr bwMode="auto">
          <a:xfrm>
            <a:off x="3512840" y="357301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3" name="Ellipse 92"/>
          <p:cNvSpPr/>
          <p:nvPr/>
        </p:nvSpPr>
        <p:spPr bwMode="auto">
          <a:xfrm>
            <a:off x="4232920" y="429309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4" name="Ellipse 93"/>
          <p:cNvSpPr/>
          <p:nvPr/>
        </p:nvSpPr>
        <p:spPr bwMode="auto">
          <a:xfrm>
            <a:off x="4592961" y="465313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6" name="Ellipse 95"/>
          <p:cNvSpPr/>
          <p:nvPr/>
        </p:nvSpPr>
        <p:spPr bwMode="auto">
          <a:xfrm>
            <a:off x="3872881" y="393305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7" name="Ellipse 96"/>
          <p:cNvSpPr/>
          <p:nvPr/>
        </p:nvSpPr>
        <p:spPr bwMode="auto">
          <a:xfrm>
            <a:off x="6753201" y="537321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9" name="Ellipse 98"/>
          <p:cNvSpPr/>
          <p:nvPr/>
        </p:nvSpPr>
        <p:spPr bwMode="auto">
          <a:xfrm>
            <a:off x="4592961" y="537321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" name="Espace réservé du pied de page 4"/>
          <p:cNvSpPr txBox="1">
            <a:spLocks/>
          </p:cNvSpPr>
          <p:nvPr/>
        </p:nvSpPr>
        <p:spPr bwMode="auto">
          <a:xfrm>
            <a:off x="4280098" y="3091109"/>
            <a:ext cx="61087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fr-FR" smtClean="0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51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1598330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500"/>
                            </p:stCondLst>
                            <p:childTnLst>
                              <p:par>
                                <p:cTn id="8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"/>
                            </p:stCondLst>
                            <p:childTnLst>
                              <p:par>
                                <p:cTn id="8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500"/>
                            </p:stCondLst>
                            <p:childTnLst>
                              <p:par>
                                <p:cTn id="9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0"/>
                            </p:stCondLst>
                            <p:childTnLst>
                              <p:par>
                                <p:cTn id="10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000"/>
                            </p:stCondLst>
                            <p:childTnLst>
                              <p:par>
                                <p:cTn id="10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500"/>
                            </p:stCondLst>
                            <p:childTnLst>
                              <p:par>
                                <p:cTn id="1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9500"/>
                            </p:stCondLst>
                            <p:childTnLst>
                              <p:par>
                                <p:cTn id="12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2500"/>
                            </p:stCondLst>
                            <p:childTnLst>
                              <p:par>
                                <p:cTn id="15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3500"/>
                            </p:stCondLst>
                            <p:childTnLst>
                              <p:par>
                                <p:cTn id="16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6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5500"/>
                            </p:stCondLst>
                            <p:childTnLst>
                              <p:par>
                                <p:cTn id="18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8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6500"/>
                            </p:stCondLst>
                            <p:childTnLst>
                              <p:par>
                                <p:cTn id="19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7000"/>
                            </p:stCondLst>
                            <p:childTnLst>
                              <p:par>
                                <p:cTn id="19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7500"/>
                            </p:stCondLst>
                            <p:childTnLst>
                              <p:par>
                                <p:cTn id="20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0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8500"/>
                            </p:stCondLst>
                            <p:childTnLst>
                              <p:par>
                                <p:cTn id="2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9000"/>
                            </p:stCondLst>
                            <p:childTnLst>
                              <p:par>
                                <p:cTn id="2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9500"/>
                            </p:stCondLst>
                            <p:childTnLst>
                              <p:par>
                                <p:cTn id="22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0000"/>
                            </p:stCondLst>
                            <p:childTnLst>
                              <p:par>
                                <p:cTn id="22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20500"/>
                            </p:stCondLst>
                            <p:childTnLst>
                              <p:par>
                                <p:cTn id="23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1000"/>
                            </p:stCondLst>
                            <p:childTnLst>
                              <p:par>
                                <p:cTn id="23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21500"/>
                            </p:stCondLst>
                            <p:childTnLst>
                              <p:par>
                                <p:cTn id="24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24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22500"/>
                            </p:stCondLst>
                            <p:childTnLst>
                              <p:par>
                                <p:cTn id="25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23000"/>
                            </p:stCondLst>
                            <p:childTnLst>
                              <p:par>
                                <p:cTn id="25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23500"/>
                            </p:stCondLst>
                            <p:childTnLst>
                              <p:par>
                                <p:cTn id="26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24000"/>
                            </p:stCondLst>
                            <p:childTnLst>
                              <p:par>
                                <p:cTn id="26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24500"/>
                            </p:stCondLst>
                            <p:childTnLst>
                              <p:par>
                                <p:cTn id="27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25000"/>
                            </p:stCondLst>
                            <p:childTnLst>
                              <p:par>
                                <p:cTn id="27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25500"/>
                            </p:stCondLst>
                            <p:childTnLst>
                              <p:par>
                                <p:cTn id="28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26000"/>
                            </p:stCondLst>
                            <p:childTnLst>
                              <p:par>
                                <p:cTn id="28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26500"/>
                            </p:stCondLst>
                            <p:childTnLst>
                              <p:par>
                                <p:cTn id="294" presetID="2" presetClass="entr" presetSubtype="1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27100"/>
                            </p:stCondLst>
                            <p:childTnLst>
                              <p:par>
                                <p:cTn id="299" presetID="2" presetClass="entr" presetSubtype="1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27700"/>
                            </p:stCondLst>
                            <p:childTnLst>
                              <p:par>
                                <p:cTn id="304" presetID="2" presetClass="entr" presetSubtype="1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28300"/>
                            </p:stCondLst>
                            <p:childTnLst>
                              <p:par>
                                <p:cTn id="309" presetID="2" presetClass="entr" presetSubtype="1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28900"/>
                            </p:stCondLst>
                            <p:childTnLst>
                              <p:par>
                                <p:cTn id="314" presetID="2" presetClass="entr" presetSubtype="1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6" grpId="0" animBg="1"/>
      <p:bldP spid="97" grpId="0" animBg="1"/>
      <p:bldP spid="9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5500" y="304800"/>
            <a:ext cx="8420100" cy="531912"/>
          </a:xfrm>
        </p:spPr>
        <p:txBody>
          <a:bodyPr/>
          <a:lstStyle/>
          <a:p>
            <a:r>
              <a:rPr lang="fr-FR" dirty="0" smtClean="0"/>
              <a:t>Et avec le </a:t>
            </a:r>
            <a:r>
              <a:rPr lang="fr-FR" dirty="0" err="1" smtClean="0"/>
              <a:t>Higgs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47650" y="6331469"/>
            <a:ext cx="6108700" cy="228600"/>
          </a:xfrm>
        </p:spPr>
        <p:txBody>
          <a:bodyPr/>
          <a:lstStyle/>
          <a:p>
            <a:pPr>
              <a:defRPr/>
            </a:pPr>
            <a:r>
              <a:rPr lang="fr-FR" smtClean="0"/>
              <a:t>Sabine Crépé-Renaudin  (CNRS-IN2P3), LPSC                                 </a:t>
            </a:r>
            <a:endParaRPr lang="fr-FR" sz="1400"/>
          </a:p>
        </p:txBody>
      </p:sp>
      <p:pic>
        <p:nvPicPr>
          <p:cNvPr id="8" name="Picture 3" descr="sig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28" y="1412777"/>
            <a:ext cx="8280921" cy="5183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3584848" y="1772816"/>
            <a:ext cx="3240360" cy="39604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Ellipse 9"/>
          <p:cNvSpPr/>
          <p:nvPr/>
        </p:nvSpPr>
        <p:spPr bwMode="auto">
          <a:xfrm>
            <a:off x="2432721" y="537321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Ellipse 13"/>
          <p:cNvSpPr/>
          <p:nvPr/>
        </p:nvSpPr>
        <p:spPr bwMode="auto">
          <a:xfrm>
            <a:off x="2072681" y="537321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Ellipse 14"/>
          <p:cNvSpPr/>
          <p:nvPr/>
        </p:nvSpPr>
        <p:spPr bwMode="auto">
          <a:xfrm>
            <a:off x="2432721" y="501317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Ellipse 15"/>
          <p:cNvSpPr/>
          <p:nvPr/>
        </p:nvSpPr>
        <p:spPr bwMode="auto">
          <a:xfrm>
            <a:off x="2072681" y="465313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Ellipse 16"/>
          <p:cNvSpPr/>
          <p:nvPr/>
        </p:nvSpPr>
        <p:spPr bwMode="auto">
          <a:xfrm>
            <a:off x="3152801" y="537321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Ellipse 17"/>
          <p:cNvSpPr/>
          <p:nvPr/>
        </p:nvSpPr>
        <p:spPr bwMode="auto">
          <a:xfrm>
            <a:off x="2792760" y="465313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Ellipse 18"/>
          <p:cNvSpPr/>
          <p:nvPr/>
        </p:nvSpPr>
        <p:spPr bwMode="auto">
          <a:xfrm>
            <a:off x="2072681" y="501317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Ellipse 19"/>
          <p:cNvSpPr/>
          <p:nvPr/>
        </p:nvSpPr>
        <p:spPr bwMode="auto">
          <a:xfrm>
            <a:off x="2792760" y="501317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Ellipse 20"/>
          <p:cNvSpPr/>
          <p:nvPr/>
        </p:nvSpPr>
        <p:spPr bwMode="auto">
          <a:xfrm>
            <a:off x="2432721" y="465313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Ellipse 21"/>
          <p:cNvSpPr/>
          <p:nvPr/>
        </p:nvSpPr>
        <p:spPr bwMode="auto">
          <a:xfrm>
            <a:off x="2792760" y="537321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Ellipse 22"/>
          <p:cNvSpPr/>
          <p:nvPr/>
        </p:nvSpPr>
        <p:spPr bwMode="auto">
          <a:xfrm>
            <a:off x="3512840" y="537321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Ellipse 23"/>
          <p:cNvSpPr/>
          <p:nvPr/>
        </p:nvSpPr>
        <p:spPr bwMode="auto">
          <a:xfrm>
            <a:off x="2072681" y="429309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" name="Ellipse 24"/>
          <p:cNvSpPr/>
          <p:nvPr/>
        </p:nvSpPr>
        <p:spPr bwMode="auto">
          <a:xfrm>
            <a:off x="4232920" y="537321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" name="Ellipse 25"/>
          <p:cNvSpPr/>
          <p:nvPr/>
        </p:nvSpPr>
        <p:spPr bwMode="auto">
          <a:xfrm>
            <a:off x="3872881" y="537321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Ellipse 26"/>
          <p:cNvSpPr/>
          <p:nvPr/>
        </p:nvSpPr>
        <p:spPr bwMode="auto">
          <a:xfrm>
            <a:off x="3512840" y="501317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" name="Ellipse 47"/>
          <p:cNvSpPr/>
          <p:nvPr/>
        </p:nvSpPr>
        <p:spPr bwMode="auto">
          <a:xfrm>
            <a:off x="3152801" y="501317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" name="Ellipse 48"/>
          <p:cNvSpPr/>
          <p:nvPr/>
        </p:nvSpPr>
        <p:spPr bwMode="auto">
          <a:xfrm>
            <a:off x="3152801" y="429309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" name="Ellipse 49"/>
          <p:cNvSpPr/>
          <p:nvPr/>
        </p:nvSpPr>
        <p:spPr bwMode="auto">
          <a:xfrm>
            <a:off x="4232920" y="465313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" name="Ellipse 50"/>
          <p:cNvSpPr/>
          <p:nvPr/>
        </p:nvSpPr>
        <p:spPr bwMode="auto">
          <a:xfrm>
            <a:off x="3152801" y="321297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" name="Ellipse 51"/>
          <p:cNvSpPr/>
          <p:nvPr/>
        </p:nvSpPr>
        <p:spPr bwMode="auto">
          <a:xfrm>
            <a:off x="2792760" y="393305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" name="Ellipse 52"/>
          <p:cNvSpPr/>
          <p:nvPr/>
        </p:nvSpPr>
        <p:spPr bwMode="auto">
          <a:xfrm>
            <a:off x="2432721" y="393305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4" name="Ellipse 53"/>
          <p:cNvSpPr/>
          <p:nvPr/>
        </p:nvSpPr>
        <p:spPr bwMode="auto">
          <a:xfrm>
            <a:off x="2432721" y="429309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" name="Ellipse 54"/>
          <p:cNvSpPr/>
          <p:nvPr/>
        </p:nvSpPr>
        <p:spPr bwMode="auto">
          <a:xfrm>
            <a:off x="2072681" y="393305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" name="Ellipse 55"/>
          <p:cNvSpPr/>
          <p:nvPr/>
        </p:nvSpPr>
        <p:spPr bwMode="auto">
          <a:xfrm>
            <a:off x="3872881" y="501317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7" name="Ellipse 56"/>
          <p:cNvSpPr/>
          <p:nvPr/>
        </p:nvSpPr>
        <p:spPr bwMode="auto">
          <a:xfrm>
            <a:off x="5673080" y="501317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" name="Ellipse 57"/>
          <p:cNvSpPr/>
          <p:nvPr/>
        </p:nvSpPr>
        <p:spPr bwMode="auto">
          <a:xfrm>
            <a:off x="3152801" y="465313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" name="Ellipse 58"/>
          <p:cNvSpPr/>
          <p:nvPr/>
        </p:nvSpPr>
        <p:spPr bwMode="auto">
          <a:xfrm>
            <a:off x="2792760" y="429309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" name="Ellipse 59"/>
          <p:cNvSpPr/>
          <p:nvPr/>
        </p:nvSpPr>
        <p:spPr bwMode="auto">
          <a:xfrm>
            <a:off x="2072681" y="357301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" name="Ellipse 60"/>
          <p:cNvSpPr/>
          <p:nvPr/>
        </p:nvSpPr>
        <p:spPr bwMode="auto">
          <a:xfrm>
            <a:off x="4232920" y="429309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" name="Ellipse 61"/>
          <p:cNvSpPr/>
          <p:nvPr/>
        </p:nvSpPr>
        <p:spPr bwMode="auto">
          <a:xfrm>
            <a:off x="4592961" y="429309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3" name="Ellipse 62"/>
          <p:cNvSpPr/>
          <p:nvPr/>
        </p:nvSpPr>
        <p:spPr bwMode="auto">
          <a:xfrm>
            <a:off x="4953000" y="537321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5" name="Ellipse 64"/>
          <p:cNvSpPr/>
          <p:nvPr/>
        </p:nvSpPr>
        <p:spPr bwMode="auto">
          <a:xfrm>
            <a:off x="3872881" y="465313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" name="Ellipse 65"/>
          <p:cNvSpPr/>
          <p:nvPr/>
        </p:nvSpPr>
        <p:spPr bwMode="auto">
          <a:xfrm>
            <a:off x="2432721" y="357301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7" name="Ellipse 66"/>
          <p:cNvSpPr/>
          <p:nvPr/>
        </p:nvSpPr>
        <p:spPr bwMode="auto">
          <a:xfrm>
            <a:off x="2792760" y="285293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8" name="Ellipse 67"/>
          <p:cNvSpPr/>
          <p:nvPr/>
        </p:nvSpPr>
        <p:spPr bwMode="auto">
          <a:xfrm>
            <a:off x="3872881" y="429309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9" name="Ellipse 68"/>
          <p:cNvSpPr/>
          <p:nvPr/>
        </p:nvSpPr>
        <p:spPr bwMode="auto">
          <a:xfrm>
            <a:off x="3152801" y="357301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" name="Ellipse 69"/>
          <p:cNvSpPr/>
          <p:nvPr/>
        </p:nvSpPr>
        <p:spPr bwMode="auto">
          <a:xfrm>
            <a:off x="3512840" y="465313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3" name="Ellipse 72"/>
          <p:cNvSpPr/>
          <p:nvPr/>
        </p:nvSpPr>
        <p:spPr bwMode="auto">
          <a:xfrm>
            <a:off x="6393160" y="537321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" name="Ellipse 73"/>
          <p:cNvSpPr/>
          <p:nvPr/>
        </p:nvSpPr>
        <p:spPr bwMode="auto">
          <a:xfrm>
            <a:off x="5313041" y="501317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" name="Ellipse 74"/>
          <p:cNvSpPr/>
          <p:nvPr/>
        </p:nvSpPr>
        <p:spPr bwMode="auto">
          <a:xfrm>
            <a:off x="6033121" y="537321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" name="Ellipse 75"/>
          <p:cNvSpPr/>
          <p:nvPr/>
        </p:nvSpPr>
        <p:spPr bwMode="auto">
          <a:xfrm>
            <a:off x="4953000" y="465313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7" name="Ellipse 76"/>
          <p:cNvSpPr/>
          <p:nvPr/>
        </p:nvSpPr>
        <p:spPr bwMode="auto">
          <a:xfrm>
            <a:off x="2792760" y="321297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" name="Ellipse 77"/>
          <p:cNvSpPr/>
          <p:nvPr/>
        </p:nvSpPr>
        <p:spPr bwMode="auto">
          <a:xfrm>
            <a:off x="5673080" y="537321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" name="Ellipse 78"/>
          <p:cNvSpPr/>
          <p:nvPr/>
        </p:nvSpPr>
        <p:spPr bwMode="auto">
          <a:xfrm>
            <a:off x="5313041" y="537321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0" name="Ellipse 79"/>
          <p:cNvSpPr/>
          <p:nvPr/>
        </p:nvSpPr>
        <p:spPr bwMode="auto">
          <a:xfrm>
            <a:off x="3512840" y="429309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" name="Ellipse 80"/>
          <p:cNvSpPr/>
          <p:nvPr/>
        </p:nvSpPr>
        <p:spPr bwMode="auto">
          <a:xfrm>
            <a:off x="3152801" y="393305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" name="Ellipse 81"/>
          <p:cNvSpPr/>
          <p:nvPr/>
        </p:nvSpPr>
        <p:spPr bwMode="auto">
          <a:xfrm>
            <a:off x="3512840" y="393305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3" name="Ellipse 82"/>
          <p:cNvSpPr/>
          <p:nvPr/>
        </p:nvSpPr>
        <p:spPr bwMode="auto">
          <a:xfrm>
            <a:off x="2432721" y="285293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4" name="Ellipse 83"/>
          <p:cNvSpPr/>
          <p:nvPr/>
        </p:nvSpPr>
        <p:spPr bwMode="auto">
          <a:xfrm>
            <a:off x="4953000" y="501317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5" name="Ellipse 84"/>
          <p:cNvSpPr/>
          <p:nvPr/>
        </p:nvSpPr>
        <p:spPr bwMode="auto">
          <a:xfrm>
            <a:off x="2792760" y="357301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6" name="Ellipse 85"/>
          <p:cNvSpPr/>
          <p:nvPr/>
        </p:nvSpPr>
        <p:spPr bwMode="auto">
          <a:xfrm>
            <a:off x="2432721" y="321297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7" name="Ellipse 86"/>
          <p:cNvSpPr/>
          <p:nvPr/>
        </p:nvSpPr>
        <p:spPr bwMode="auto">
          <a:xfrm>
            <a:off x="2072681" y="285293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8" name="Ellipse 87"/>
          <p:cNvSpPr/>
          <p:nvPr/>
        </p:nvSpPr>
        <p:spPr bwMode="auto">
          <a:xfrm>
            <a:off x="2432721" y="249289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9" name="Ellipse 88"/>
          <p:cNvSpPr/>
          <p:nvPr/>
        </p:nvSpPr>
        <p:spPr bwMode="auto">
          <a:xfrm>
            <a:off x="2072681" y="213285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" name="Ellipse 89"/>
          <p:cNvSpPr/>
          <p:nvPr/>
        </p:nvSpPr>
        <p:spPr bwMode="auto">
          <a:xfrm>
            <a:off x="2072681" y="249289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1" name="Ellipse 90"/>
          <p:cNvSpPr/>
          <p:nvPr/>
        </p:nvSpPr>
        <p:spPr bwMode="auto">
          <a:xfrm>
            <a:off x="2072681" y="321297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2" name="Ellipse 91"/>
          <p:cNvSpPr/>
          <p:nvPr/>
        </p:nvSpPr>
        <p:spPr bwMode="auto">
          <a:xfrm>
            <a:off x="3512840" y="357301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3" name="Ellipse 92"/>
          <p:cNvSpPr/>
          <p:nvPr/>
        </p:nvSpPr>
        <p:spPr bwMode="auto">
          <a:xfrm>
            <a:off x="4232920" y="321297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4" name="Ellipse 93"/>
          <p:cNvSpPr/>
          <p:nvPr/>
        </p:nvSpPr>
        <p:spPr bwMode="auto">
          <a:xfrm>
            <a:off x="4592961" y="393305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6" name="Ellipse 95"/>
          <p:cNvSpPr/>
          <p:nvPr/>
        </p:nvSpPr>
        <p:spPr bwMode="auto">
          <a:xfrm>
            <a:off x="3872881" y="393305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7" name="Ellipse 96"/>
          <p:cNvSpPr/>
          <p:nvPr/>
        </p:nvSpPr>
        <p:spPr bwMode="auto">
          <a:xfrm>
            <a:off x="6753201" y="5373216"/>
            <a:ext cx="360039" cy="360040"/>
          </a:xfrm>
          <a:prstGeom prst="ellipse">
            <a:avLst/>
          </a:prstGeom>
          <a:solidFill>
            <a:srgbClr val="2860D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9" name="Ellipse 98"/>
          <p:cNvSpPr/>
          <p:nvPr/>
        </p:nvSpPr>
        <p:spPr bwMode="auto">
          <a:xfrm>
            <a:off x="4592961" y="5013176"/>
            <a:ext cx="360039" cy="360040"/>
          </a:xfrm>
          <a:prstGeom prst="ellipse">
            <a:avLst/>
          </a:prstGeom>
          <a:solidFill>
            <a:srgbClr val="4A86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" name="Espace réservé du pied de page 4"/>
          <p:cNvSpPr txBox="1">
            <a:spLocks/>
          </p:cNvSpPr>
          <p:nvPr/>
        </p:nvSpPr>
        <p:spPr bwMode="auto">
          <a:xfrm>
            <a:off x="4280098" y="3091109"/>
            <a:ext cx="61087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fr-FR" smtClean="0"/>
              <a:t>Sabine Crépé-Renaudin  (CNRS-IN2P3), LPSC                                 </a:t>
            </a:r>
            <a:endParaRPr lang="fr-FR" sz="1400"/>
          </a:p>
        </p:txBody>
      </p:sp>
      <p:grpSp>
        <p:nvGrpSpPr>
          <p:cNvPr id="178" name="Grouper 177"/>
          <p:cNvGrpSpPr/>
          <p:nvPr/>
        </p:nvGrpSpPr>
        <p:grpSpPr>
          <a:xfrm>
            <a:off x="4592956" y="5373215"/>
            <a:ext cx="360039" cy="369332"/>
            <a:chOff x="3008784" y="1196752"/>
            <a:chExt cx="360040" cy="369332"/>
          </a:xfrm>
        </p:grpSpPr>
        <p:sp>
          <p:nvSpPr>
            <p:cNvPr id="179" name="Ellipse 178"/>
            <p:cNvSpPr/>
            <p:nvPr/>
          </p:nvSpPr>
          <p:spPr bwMode="auto">
            <a:xfrm>
              <a:off x="3008784" y="1196752"/>
              <a:ext cx="360040" cy="360040"/>
            </a:xfrm>
            <a:prstGeom prst="ellipse">
              <a:avLst/>
            </a:prstGeom>
            <a:solidFill>
              <a:srgbClr val="FFDD5C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0" name="ZoneTexte 179"/>
            <p:cNvSpPr txBox="1"/>
            <p:nvPr/>
          </p:nvSpPr>
          <p:spPr>
            <a:xfrm>
              <a:off x="3008784" y="1196752"/>
              <a:ext cx="3513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dirty="0" smtClean="0"/>
                <a:t>H</a:t>
              </a:r>
              <a:endParaRPr lang="fr-FR" sz="1800" dirty="0"/>
            </a:p>
          </p:txBody>
        </p:sp>
      </p:grpSp>
      <p:grpSp>
        <p:nvGrpSpPr>
          <p:cNvPr id="181" name="Grouper 180"/>
          <p:cNvGrpSpPr/>
          <p:nvPr/>
        </p:nvGrpSpPr>
        <p:grpSpPr>
          <a:xfrm>
            <a:off x="4592956" y="4643843"/>
            <a:ext cx="360039" cy="369332"/>
            <a:chOff x="3008784" y="1196752"/>
            <a:chExt cx="360040" cy="369332"/>
          </a:xfrm>
        </p:grpSpPr>
        <p:sp>
          <p:nvSpPr>
            <p:cNvPr id="182" name="Ellipse 181"/>
            <p:cNvSpPr/>
            <p:nvPr/>
          </p:nvSpPr>
          <p:spPr bwMode="auto">
            <a:xfrm>
              <a:off x="3008784" y="1196752"/>
              <a:ext cx="360040" cy="360040"/>
            </a:xfrm>
            <a:prstGeom prst="ellipse">
              <a:avLst/>
            </a:prstGeom>
            <a:solidFill>
              <a:srgbClr val="FFDD5C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3" name="ZoneTexte 182"/>
            <p:cNvSpPr txBox="1"/>
            <p:nvPr/>
          </p:nvSpPr>
          <p:spPr>
            <a:xfrm>
              <a:off x="3008784" y="1196752"/>
              <a:ext cx="3513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dirty="0" smtClean="0"/>
                <a:t>H</a:t>
              </a:r>
              <a:endParaRPr lang="fr-FR" sz="1800" dirty="0"/>
            </a:p>
          </p:txBody>
        </p:sp>
      </p:grpSp>
      <p:grpSp>
        <p:nvGrpSpPr>
          <p:cNvPr id="184" name="Grouper 183"/>
          <p:cNvGrpSpPr/>
          <p:nvPr/>
        </p:nvGrpSpPr>
        <p:grpSpPr>
          <a:xfrm>
            <a:off x="4232915" y="5013175"/>
            <a:ext cx="360039" cy="369332"/>
            <a:chOff x="3008784" y="1196752"/>
            <a:chExt cx="360040" cy="369332"/>
          </a:xfrm>
        </p:grpSpPr>
        <p:sp>
          <p:nvSpPr>
            <p:cNvPr id="185" name="Ellipse 184"/>
            <p:cNvSpPr/>
            <p:nvPr/>
          </p:nvSpPr>
          <p:spPr bwMode="auto">
            <a:xfrm>
              <a:off x="3008784" y="1196752"/>
              <a:ext cx="360040" cy="360040"/>
            </a:xfrm>
            <a:prstGeom prst="ellipse">
              <a:avLst/>
            </a:prstGeom>
            <a:solidFill>
              <a:srgbClr val="FFDD5C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6" name="ZoneTexte 185"/>
            <p:cNvSpPr txBox="1"/>
            <p:nvPr/>
          </p:nvSpPr>
          <p:spPr>
            <a:xfrm>
              <a:off x="3008784" y="1196752"/>
              <a:ext cx="3513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dirty="0" smtClean="0"/>
                <a:t>H</a:t>
              </a:r>
              <a:endParaRPr lang="fr-FR" sz="1800" dirty="0"/>
            </a:p>
          </p:txBody>
        </p:sp>
      </p:grpSp>
      <p:grpSp>
        <p:nvGrpSpPr>
          <p:cNvPr id="187" name="Grouper 186"/>
          <p:cNvGrpSpPr/>
          <p:nvPr/>
        </p:nvGrpSpPr>
        <p:grpSpPr>
          <a:xfrm>
            <a:off x="4232915" y="3933055"/>
            <a:ext cx="360039" cy="369332"/>
            <a:chOff x="3008784" y="1196752"/>
            <a:chExt cx="360040" cy="369332"/>
          </a:xfrm>
        </p:grpSpPr>
        <p:sp>
          <p:nvSpPr>
            <p:cNvPr id="188" name="Ellipse 187"/>
            <p:cNvSpPr/>
            <p:nvPr/>
          </p:nvSpPr>
          <p:spPr bwMode="auto">
            <a:xfrm>
              <a:off x="3008784" y="1196752"/>
              <a:ext cx="360040" cy="360040"/>
            </a:xfrm>
            <a:prstGeom prst="ellipse">
              <a:avLst/>
            </a:prstGeom>
            <a:solidFill>
              <a:srgbClr val="FFDD5C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9" name="ZoneTexte 188"/>
            <p:cNvSpPr txBox="1"/>
            <p:nvPr/>
          </p:nvSpPr>
          <p:spPr>
            <a:xfrm>
              <a:off x="3008784" y="1196752"/>
              <a:ext cx="3513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dirty="0" smtClean="0"/>
                <a:t>H</a:t>
              </a:r>
              <a:endParaRPr lang="fr-FR" sz="1800" dirty="0"/>
            </a:p>
          </p:txBody>
        </p:sp>
      </p:grpSp>
      <p:grpSp>
        <p:nvGrpSpPr>
          <p:cNvPr id="190" name="Grouper 189"/>
          <p:cNvGrpSpPr/>
          <p:nvPr/>
        </p:nvGrpSpPr>
        <p:grpSpPr>
          <a:xfrm>
            <a:off x="4232915" y="3563723"/>
            <a:ext cx="360039" cy="369332"/>
            <a:chOff x="3008784" y="1196752"/>
            <a:chExt cx="360040" cy="369332"/>
          </a:xfrm>
        </p:grpSpPr>
        <p:sp>
          <p:nvSpPr>
            <p:cNvPr id="191" name="Ellipse 190"/>
            <p:cNvSpPr/>
            <p:nvPr/>
          </p:nvSpPr>
          <p:spPr bwMode="auto">
            <a:xfrm>
              <a:off x="3008784" y="1196752"/>
              <a:ext cx="360040" cy="360040"/>
            </a:xfrm>
            <a:prstGeom prst="ellipse">
              <a:avLst/>
            </a:prstGeom>
            <a:solidFill>
              <a:srgbClr val="FFDD5C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2" name="ZoneTexte 191"/>
            <p:cNvSpPr txBox="1"/>
            <p:nvPr/>
          </p:nvSpPr>
          <p:spPr>
            <a:xfrm>
              <a:off x="3008784" y="1196752"/>
              <a:ext cx="3513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dirty="0" smtClean="0"/>
                <a:t>H</a:t>
              </a:r>
              <a:endParaRPr lang="fr-FR" sz="1800" dirty="0"/>
            </a:p>
          </p:txBody>
        </p:sp>
      </p:grp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52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539328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500"/>
                            </p:stCondLst>
                            <p:childTnLst>
                              <p:par>
                                <p:cTn id="10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5500"/>
                            </p:stCondLst>
                            <p:childTnLst>
                              <p:par>
                                <p:cTn id="16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6500"/>
                            </p:stCondLst>
                            <p:childTnLst>
                              <p:par>
                                <p:cTn id="17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7500"/>
                            </p:stCondLst>
                            <p:childTnLst>
                              <p:par>
                                <p:cTn id="18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8000"/>
                            </p:stCondLst>
                            <p:childTnLst>
                              <p:par>
                                <p:cTn id="18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8500"/>
                            </p:stCondLst>
                            <p:childTnLst>
                              <p:par>
                                <p:cTn id="19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9000"/>
                            </p:stCondLst>
                            <p:childTnLst>
                              <p:par>
                                <p:cTn id="19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9500"/>
                            </p:stCondLst>
                            <p:childTnLst>
                              <p:par>
                                <p:cTn id="20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0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0500"/>
                            </p:stCondLst>
                            <p:childTnLst>
                              <p:par>
                                <p:cTn id="2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1000"/>
                            </p:stCondLst>
                            <p:childTnLst>
                              <p:par>
                                <p:cTn id="2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1500"/>
                            </p:stCondLst>
                            <p:childTnLst>
                              <p:par>
                                <p:cTn id="2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2500"/>
                            </p:stCondLst>
                            <p:childTnLst>
                              <p:par>
                                <p:cTn id="2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3000"/>
                            </p:stCondLst>
                            <p:childTnLst>
                              <p:par>
                                <p:cTn id="23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23500"/>
                            </p:stCondLst>
                            <p:childTnLst>
                              <p:par>
                                <p:cTn id="24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24000"/>
                            </p:stCondLst>
                            <p:childTnLst>
                              <p:par>
                                <p:cTn id="24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24500"/>
                            </p:stCondLst>
                            <p:childTnLst>
                              <p:par>
                                <p:cTn id="25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5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5500"/>
                            </p:stCondLst>
                            <p:childTnLst>
                              <p:par>
                                <p:cTn id="26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26000"/>
                            </p:stCondLst>
                            <p:childTnLst>
                              <p:par>
                                <p:cTn id="26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6500"/>
                            </p:stCondLst>
                            <p:childTnLst>
                              <p:par>
                                <p:cTn id="27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27000"/>
                            </p:stCondLst>
                            <p:childTnLst>
                              <p:par>
                                <p:cTn id="27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27500"/>
                            </p:stCondLst>
                            <p:childTnLst>
                              <p:par>
                                <p:cTn id="28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2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28000"/>
                            </p:stCondLst>
                            <p:childTnLst>
                              <p:par>
                                <p:cTn id="28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8500"/>
                            </p:stCondLst>
                            <p:childTnLst>
                              <p:par>
                                <p:cTn id="29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29000"/>
                            </p:stCondLst>
                            <p:childTnLst>
                              <p:par>
                                <p:cTn id="29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29500"/>
                            </p:stCondLst>
                            <p:childTnLst>
                              <p:par>
                                <p:cTn id="30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30000"/>
                            </p:stCondLst>
                            <p:childTnLst>
                              <p:par>
                                <p:cTn id="30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7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30500"/>
                            </p:stCondLst>
                            <p:childTnLst>
                              <p:par>
                                <p:cTn id="3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31000"/>
                            </p:stCondLst>
                            <p:childTnLst>
                              <p:par>
                                <p:cTn id="3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31500"/>
                            </p:stCondLst>
                            <p:childTnLst>
                              <p:par>
                                <p:cTn id="3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32000"/>
                            </p:stCondLst>
                            <p:childTnLst>
                              <p:par>
                                <p:cTn id="3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32500"/>
                            </p:stCondLst>
                            <p:childTnLst>
                              <p:par>
                                <p:cTn id="3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33000"/>
                            </p:stCondLst>
                            <p:childTnLst>
                              <p:par>
                                <p:cTn id="33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6" grpId="0" animBg="1"/>
      <p:bldP spid="97" grpId="0" animBg="1"/>
      <p:bldP spid="9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9" name="Picture 3" descr="sig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90" y="2204864"/>
            <a:ext cx="4829175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11" descr="sig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0"/>
          <a:stretch>
            <a:fillRect/>
          </a:stretch>
        </p:blipFill>
        <p:spPr bwMode="auto">
          <a:xfrm>
            <a:off x="940728" y="2204864"/>
            <a:ext cx="3888447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4844" name="Line 12"/>
          <p:cNvSpPr>
            <a:spLocks noChangeShapeType="1"/>
          </p:cNvSpPr>
          <p:nvPr/>
        </p:nvSpPr>
        <p:spPr bwMode="auto">
          <a:xfrm>
            <a:off x="2373313" y="2514600"/>
            <a:ext cx="0" cy="22098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1144840" name="Text Box 8"/>
          <p:cNvSpPr txBox="1">
            <a:spLocks noChangeArrowheads="1"/>
          </p:cNvSpPr>
          <p:nvPr/>
        </p:nvSpPr>
        <p:spPr bwMode="auto">
          <a:xfrm>
            <a:off x="1073152" y="1628800"/>
            <a:ext cx="25105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 dirty="0" err="1">
                <a:cs typeface="+mn-cs"/>
              </a:rPr>
              <a:t>Higgs</a:t>
            </a:r>
            <a:r>
              <a:rPr lang="fr-FR" sz="2000" dirty="0">
                <a:cs typeface="+mn-cs"/>
              </a:rPr>
              <a:t> (</a:t>
            </a:r>
            <a:r>
              <a:rPr lang="fr-FR" sz="2000" dirty="0" err="1">
                <a:cs typeface="+mn-cs"/>
              </a:rPr>
              <a:t>m</a:t>
            </a:r>
            <a:r>
              <a:rPr lang="fr-FR" sz="2000" baseline="-25000" dirty="0" err="1">
                <a:cs typeface="+mn-cs"/>
              </a:rPr>
              <a:t>H</a:t>
            </a:r>
            <a:r>
              <a:rPr lang="fr-FR" sz="2000" dirty="0">
                <a:cs typeface="+mn-cs"/>
              </a:rPr>
              <a:t>=125GeV)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5500" y="116632"/>
            <a:ext cx="8420100" cy="762000"/>
          </a:xfrm>
        </p:spPr>
        <p:txBody>
          <a:bodyPr/>
          <a:lstStyle/>
          <a:p>
            <a:r>
              <a:rPr lang="fr-FR" sz="4000" dirty="0" smtClean="0"/>
              <a:t>Exemple : </a:t>
            </a:r>
            <a:r>
              <a:rPr lang="fr-FR" sz="4000" dirty="0" err="1" smtClean="0"/>
              <a:t>Higgs</a:t>
            </a:r>
            <a:r>
              <a:rPr lang="fr-FR" sz="4000" dirty="0" smtClean="0"/>
              <a:t> en 2 photons</a:t>
            </a:r>
            <a:endParaRPr lang="fr-FR" sz="40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16" name="Rectangle 15"/>
          <p:cNvSpPr/>
          <p:nvPr/>
        </p:nvSpPr>
        <p:spPr>
          <a:xfrm>
            <a:off x="3152800" y="1023120"/>
            <a:ext cx="3722994" cy="461665"/>
          </a:xfrm>
          <a:prstGeom prst="rect">
            <a:avLst/>
          </a:prstGeom>
          <a:noFill/>
          <a:ln w="38100" cmpd="sng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dirty="0">
                <a:solidFill>
                  <a:schemeClr val="tx1"/>
                </a:solidFill>
                <a:sym typeface="Zapf Dingbats" charset="0"/>
              </a:rPr>
              <a:t>Masse</a:t>
            </a:r>
            <a:r>
              <a:rPr lang="fr-FR" baseline="30000" dirty="0">
                <a:solidFill>
                  <a:schemeClr val="tx1"/>
                </a:solidFill>
                <a:sym typeface="Zapf Dingbats" charset="0"/>
              </a:rPr>
              <a:t>2</a:t>
            </a:r>
            <a:r>
              <a:rPr lang="fr-FR" dirty="0">
                <a:solidFill>
                  <a:schemeClr val="tx1"/>
                </a:solidFill>
                <a:sym typeface="Zapf Dingbats" charset="0"/>
              </a:rPr>
              <a:t> = </a:t>
            </a:r>
            <a:r>
              <a:rPr lang="fr-FR" dirty="0" smtClean="0">
                <a:solidFill>
                  <a:schemeClr val="tx1"/>
                </a:solidFill>
                <a:sym typeface="Zapf Dingbats" charset="0"/>
              </a:rPr>
              <a:t>2E</a:t>
            </a:r>
            <a:r>
              <a:rPr lang="fr-FR" baseline="-25000" dirty="0" smtClean="0">
                <a:solidFill>
                  <a:schemeClr val="tx1"/>
                </a:solidFill>
                <a:sym typeface="Zapf Dingbats" charset="0"/>
              </a:rPr>
              <a:t>1</a:t>
            </a:r>
            <a:r>
              <a:rPr lang="fr-FR" dirty="0" smtClean="0">
                <a:solidFill>
                  <a:schemeClr val="tx1"/>
                </a:solidFill>
                <a:sym typeface="Zapf Dingbats" charset="0"/>
              </a:rPr>
              <a:t>E</a:t>
            </a:r>
            <a:r>
              <a:rPr lang="fr-FR" baseline="-25000" dirty="0" smtClean="0">
                <a:solidFill>
                  <a:schemeClr val="tx1"/>
                </a:solidFill>
                <a:sym typeface="Zapf Dingbats" charset="0"/>
              </a:rPr>
              <a:t>2</a:t>
            </a:r>
            <a:r>
              <a:rPr lang="fr-FR" dirty="0" smtClean="0">
                <a:solidFill>
                  <a:schemeClr val="tx1"/>
                </a:solidFill>
                <a:sym typeface="Zapf Dingbats" charset="0"/>
              </a:rPr>
              <a:t>(1-cosθ</a:t>
            </a:r>
            <a:r>
              <a:rPr lang="fr-FR" baseline="-25000" dirty="0" smtClean="0">
                <a:solidFill>
                  <a:schemeClr val="tx1"/>
                </a:solidFill>
                <a:sym typeface="Zapf Dingbats" charset="0"/>
              </a:rPr>
              <a:t>12</a:t>
            </a:r>
            <a:r>
              <a:rPr lang="fr-FR" dirty="0" smtClean="0">
                <a:solidFill>
                  <a:schemeClr val="tx1"/>
                </a:solidFill>
                <a:sym typeface="Zapf Dingbats" charset="0"/>
              </a:rPr>
              <a:t>)</a:t>
            </a:r>
            <a:endParaRPr lang="fr-FR" dirty="0">
              <a:solidFill>
                <a:schemeClr val="tx1"/>
              </a:solidFill>
            </a:endParaRPr>
          </a:p>
        </p:txBody>
      </p:sp>
      <p:grpSp>
        <p:nvGrpSpPr>
          <p:cNvPr id="18" name="Grouper 17"/>
          <p:cNvGrpSpPr/>
          <p:nvPr/>
        </p:nvGrpSpPr>
        <p:grpSpPr>
          <a:xfrm>
            <a:off x="128465" y="5373216"/>
            <a:ext cx="2376264" cy="1368152"/>
            <a:chOff x="632520" y="2132856"/>
            <a:chExt cx="2808312" cy="1728192"/>
          </a:xfrm>
        </p:grpSpPr>
        <p:sp>
          <p:nvSpPr>
            <p:cNvPr id="19" name="Rectangle 18"/>
            <p:cNvSpPr/>
            <p:nvPr/>
          </p:nvSpPr>
          <p:spPr bwMode="auto">
            <a:xfrm>
              <a:off x="632520" y="2132856"/>
              <a:ext cx="2808312" cy="17281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20" name="Group 18"/>
            <p:cNvGrpSpPr>
              <a:grpSpLocks/>
            </p:cNvGrpSpPr>
            <p:nvPr/>
          </p:nvGrpSpPr>
          <p:grpSpPr bwMode="auto">
            <a:xfrm>
              <a:off x="704528" y="2204863"/>
              <a:ext cx="2708671" cy="1583565"/>
              <a:chOff x="4012" y="3413"/>
              <a:chExt cx="1335" cy="927"/>
            </a:xfrm>
          </p:grpSpPr>
          <p:pic>
            <p:nvPicPr>
              <p:cNvPr id="22" name="Picture 16" descr="HiggsProductio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12" y="3413"/>
                <a:ext cx="715" cy="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17" descr="higgsdecays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0" y="3433"/>
                <a:ext cx="687" cy="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1" name="Text Box 19"/>
            <p:cNvSpPr txBox="1">
              <a:spLocks noChangeArrowheads="1"/>
            </p:cNvSpPr>
            <p:nvPr/>
          </p:nvSpPr>
          <p:spPr bwMode="auto">
            <a:xfrm>
              <a:off x="1961696" y="2627139"/>
              <a:ext cx="347849" cy="3887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400" b="1">
                  <a:solidFill>
                    <a:srgbClr val="CC0000"/>
                  </a:solidFill>
                  <a:cs typeface="+mn-cs"/>
                </a:rPr>
                <a:t>h</a:t>
              </a:r>
            </a:p>
          </p:txBody>
        </p:sp>
      </p:grpSp>
      <p:grpSp>
        <p:nvGrpSpPr>
          <p:cNvPr id="6" name="Grouper 5"/>
          <p:cNvGrpSpPr/>
          <p:nvPr/>
        </p:nvGrpSpPr>
        <p:grpSpPr>
          <a:xfrm>
            <a:off x="2576736" y="5589240"/>
            <a:ext cx="2393928" cy="775898"/>
            <a:chOff x="3512840" y="5301209"/>
            <a:chExt cx="3482077" cy="1128578"/>
          </a:xfrm>
        </p:grpSpPr>
        <p:grpSp>
          <p:nvGrpSpPr>
            <p:cNvPr id="24" name="Grouper 23"/>
            <p:cNvGrpSpPr/>
            <p:nvPr/>
          </p:nvGrpSpPr>
          <p:grpSpPr>
            <a:xfrm rot="19093828">
              <a:off x="3978862" y="5407190"/>
              <a:ext cx="864096" cy="864096"/>
              <a:chOff x="7401272" y="1340768"/>
              <a:chExt cx="864096" cy="864096"/>
            </a:xfrm>
          </p:grpSpPr>
          <p:cxnSp>
            <p:nvCxnSpPr>
              <p:cNvPr id="25" name="Connecteur en arc 24"/>
              <p:cNvCxnSpPr/>
              <p:nvPr/>
            </p:nvCxnSpPr>
            <p:spPr bwMode="auto">
              <a:xfrm rot="16200000" flipH="1">
                <a:off x="7401272" y="1340768"/>
                <a:ext cx="432048" cy="432048"/>
              </a:xfrm>
              <a:prstGeom prst="curvedConnector3">
                <a:avLst>
                  <a:gd name="adj1" fmla="val 49081"/>
                </a:avLst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Connecteur en arc 25"/>
              <p:cNvCxnSpPr/>
              <p:nvPr/>
            </p:nvCxnSpPr>
            <p:spPr bwMode="auto">
              <a:xfrm rot="16200000" flipH="1">
                <a:off x="7833320" y="1772816"/>
                <a:ext cx="432048" cy="432048"/>
              </a:xfrm>
              <a:prstGeom prst="curvedConnector3">
                <a:avLst>
                  <a:gd name="adj1" fmla="val 49081"/>
                </a:avLst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7" name="Grouper 26"/>
            <p:cNvGrpSpPr/>
            <p:nvPr/>
          </p:nvGrpSpPr>
          <p:grpSpPr>
            <a:xfrm rot="19093828">
              <a:off x="5779062" y="5407189"/>
              <a:ext cx="864096" cy="864096"/>
              <a:chOff x="7401272" y="1340768"/>
              <a:chExt cx="864096" cy="864096"/>
            </a:xfrm>
          </p:grpSpPr>
          <p:cxnSp>
            <p:nvCxnSpPr>
              <p:cNvPr id="28" name="Connecteur en arc 27"/>
              <p:cNvCxnSpPr/>
              <p:nvPr/>
            </p:nvCxnSpPr>
            <p:spPr bwMode="auto">
              <a:xfrm rot="16200000" flipH="1">
                <a:off x="7401272" y="1340768"/>
                <a:ext cx="432048" cy="432048"/>
              </a:xfrm>
              <a:prstGeom prst="curvedConnector3">
                <a:avLst>
                  <a:gd name="adj1" fmla="val 49081"/>
                </a:avLst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" name="Connecteur en arc 28"/>
              <p:cNvCxnSpPr/>
              <p:nvPr/>
            </p:nvCxnSpPr>
            <p:spPr bwMode="auto">
              <a:xfrm rot="16200000" flipH="1">
                <a:off x="7833320" y="1772816"/>
                <a:ext cx="432048" cy="432048"/>
              </a:xfrm>
              <a:prstGeom prst="curvedConnector3">
                <a:avLst>
                  <a:gd name="adj1" fmla="val 49081"/>
                </a:avLst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0" name="Grouper 29"/>
            <p:cNvGrpSpPr/>
            <p:nvPr/>
          </p:nvGrpSpPr>
          <p:grpSpPr>
            <a:xfrm>
              <a:off x="4664968" y="5301209"/>
              <a:ext cx="1152128" cy="1128578"/>
              <a:chOff x="3008784" y="1196752"/>
              <a:chExt cx="360040" cy="360040"/>
            </a:xfrm>
          </p:grpSpPr>
          <p:sp>
            <p:nvSpPr>
              <p:cNvPr id="31" name="Ellipse 30"/>
              <p:cNvSpPr/>
              <p:nvPr/>
            </p:nvSpPr>
            <p:spPr bwMode="auto">
              <a:xfrm>
                <a:off x="3008784" y="1196752"/>
                <a:ext cx="360040" cy="360040"/>
              </a:xfrm>
              <a:prstGeom prst="ellipse">
                <a:avLst/>
              </a:prstGeom>
              <a:solidFill>
                <a:srgbClr val="FFDD5C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2" name="ZoneTexte 31"/>
              <p:cNvSpPr txBox="1"/>
              <p:nvPr/>
            </p:nvSpPr>
            <p:spPr>
              <a:xfrm>
                <a:off x="3087083" y="1236442"/>
                <a:ext cx="218646" cy="2713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3200" dirty="0" smtClean="0"/>
                  <a:t>H</a:t>
                </a:r>
                <a:endParaRPr lang="fr-FR" sz="3200" dirty="0"/>
              </a:p>
            </p:txBody>
          </p:sp>
        </p:grpSp>
        <p:grpSp>
          <p:nvGrpSpPr>
            <p:cNvPr id="33" name="Grouper 32"/>
            <p:cNvGrpSpPr/>
            <p:nvPr/>
          </p:nvGrpSpPr>
          <p:grpSpPr>
            <a:xfrm>
              <a:off x="6465168" y="5589240"/>
              <a:ext cx="529749" cy="537209"/>
              <a:chOff x="4953000" y="2780928"/>
              <a:chExt cx="529749" cy="537209"/>
            </a:xfrm>
          </p:grpSpPr>
          <p:sp>
            <p:nvSpPr>
              <p:cNvPr id="34" name="Ellipse 33"/>
              <p:cNvSpPr/>
              <p:nvPr/>
            </p:nvSpPr>
            <p:spPr bwMode="auto">
              <a:xfrm>
                <a:off x="4953000" y="2780928"/>
                <a:ext cx="504056" cy="504056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" name="ZoneTexte 34"/>
              <p:cNvSpPr txBox="1"/>
              <p:nvPr/>
            </p:nvSpPr>
            <p:spPr>
              <a:xfrm>
                <a:off x="4953000" y="2780928"/>
                <a:ext cx="529749" cy="5372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800" dirty="0" err="1" smtClean="0">
                    <a:solidFill>
                      <a:schemeClr val="accent1"/>
                    </a:solidFill>
                  </a:rPr>
                  <a:t>ϒ</a:t>
                </a:r>
                <a:endParaRPr lang="fr-FR" sz="1800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36" name="Grouper 35"/>
            <p:cNvGrpSpPr/>
            <p:nvPr/>
          </p:nvGrpSpPr>
          <p:grpSpPr>
            <a:xfrm>
              <a:off x="3512840" y="5589240"/>
              <a:ext cx="529749" cy="537209"/>
              <a:chOff x="4953000" y="2780928"/>
              <a:chExt cx="529749" cy="537209"/>
            </a:xfrm>
          </p:grpSpPr>
          <p:sp>
            <p:nvSpPr>
              <p:cNvPr id="37" name="Ellipse 36"/>
              <p:cNvSpPr/>
              <p:nvPr/>
            </p:nvSpPr>
            <p:spPr bwMode="auto">
              <a:xfrm>
                <a:off x="4953000" y="2780928"/>
                <a:ext cx="504056" cy="504056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8" name="ZoneTexte 37"/>
              <p:cNvSpPr txBox="1"/>
              <p:nvPr/>
            </p:nvSpPr>
            <p:spPr>
              <a:xfrm>
                <a:off x="4953000" y="2780928"/>
                <a:ext cx="529749" cy="5372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800" dirty="0" err="1" smtClean="0">
                    <a:solidFill>
                      <a:schemeClr val="accent1"/>
                    </a:solidFill>
                  </a:rPr>
                  <a:t>ϒ</a:t>
                </a:r>
                <a:endParaRPr lang="fr-FR" sz="1800" dirty="0">
                  <a:solidFill>
                    <a:schemeClr val="accent1"/>
                  </a:solidFill>
                </a:endParaRPr>
              </a:p>
            </p:txBody>
          </p:sp>
        </p:grpSp>
      </p:grp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53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408228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840" name="Text Box 8"/>
          <p:cNvSpPr txBox="1">
            <a:spLocks noChangeArrowheads="1"/>
          </p:cNvSpPr>
          <p:nvPr/>
        </p:nvSpPr>
        <p:spPr bwMode="auto">
          <a:xfrm>
            <a:off x="1073152" y="1628800"/>
            <a:ext cx="25105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 dirty="0" err="1">
                <a:cs typeface="+mn-cs"/>
              </a:rPr>
              <a:t>Higgs</a:t>
            </a:r>
            <a:r>
              <a:rPr lang="fr-FR" sz="2000" dirty="0">
                <a:cs typeface="+mn-cs"/>
              </a:rPr>
              <a:t> (</a:t>
            </a:r>
            <a:r>
              <a:rPr lang="fr-FR" sz="2000" dirty="0" err="1">
                <a:cs typeface="+mn-cs"/>
              </a:rPr>
              <a:t>m</a:t>
            </a:r>
            <a:r>
              <a:rPr lang="fr-FR" sz="2000" baseline="-25000" dirty="0" err="1">
                <a:cs typeface="+mn-cs"/>
              </a:rPr>
              <a:t>H</a:t>
            </a:r>
            <a:r>
              <a:rPr lang="fr-FR" sz="2000" dirty="0">
                <a:cs typeface="+mn-cs"/>
              </a:rPr>
              <a:t>=125GeV)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5500" y="116632"/>
            <a:ext cx="8420100" cy="762000"/>
          </a:xfrm>
        </p:spPr>
        <p:txBody>
          <a:bodyPr/>
          <a:lstStyle/>
          <a:p>
            <a:r>
              <a:rPr lang="fr-FR" sz="4000" dirty="0" smtClean="0"/>
              <a:t>Exemple : </a:t>
            </a:r>
            <a:r>
              <a:rPr lang="fr-FR" sz="4000" dirty="0" err="1" smtClean="0"/>
              <a:t>Higgs</a:t>
            </a:r>
            <a:r>
              <a:rPr lang="fr-FR" sz="4000" dirty="0" smtClean="0"/>
              <a:t> en 2 photons</a:t>
            </a:r>
            <a:endParaRPr lang="fr-FR" sz="4000" dirty="0"/>
          </a:p>
        </p:txBody>
      </p:sp>
      <p:pic>
        <p:nvPicPr>
          <p:cNvPr id="15" name="Picture 3" descr="sig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9800"/>
            <a:ext cx="4829175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20" name="Rectangle 19"/>
          <p:cNvSpPr/>
          <p:nvPr/>
        </p:nvSpPr>
        <p:spPr>
          <a:xfrm>
            <a:off x="3152800" y="1023120"/>
            <a:ext cx="3722994" cy="461665"/>
          </a:xfrm>
          <a:prstGeom prst="rect">
            <a:avLst/>
          </a:prstGeom>
          <a:noFill/>
          <a:ln w="38100" cmpd="sng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dirty="0">
                <a:solidFill>
                  <a:srgbClr val="FFFFFF"/>
                </a:solidFill>
                <a:sym typeface="Zapf Dingbats" charset="0"/>
              </a:rPr>
              <a:t>Masse</a:t>
            </a:r>
            <a:r>
              <a:rPr lang="fr-FR" baseline="30000" dirty="0">
                <a:solidFill>
                  <a:srgbClr val="FFFFFF"/>
                </a:solidFill>
                <a:sym typeface="Zapf Dingbats" charset="0"/>
              </a:rPr>
              <a:t>2</a:t>
            </a:r>
            <a:r>
              <a:rPr lang="fr-FR" dirty="0">
                <a:solidFill>
                  <a:srgbClr val="FFFFFF"/>
                </a:solidFill>
                <a:sym typeface="Zapf Dingbats" charset="0"/>
              </a:rPr>
              <a:t> = </a:t>
            </a:r>
            <a:r>
              <a:rPr lang="fr-FR" dirty="0" smtClean="0">
                <a:solidFill>
                  <a:srgbClr val="FFFFFF"/>
                </a:solidFill>
                <a:sym typeface="Zapf Dingbats" charset="0"/>
              </a:rPr>
              <a:t>2E</a:t>
            </a:r>
            <a:r>
              <a:rPr lang="fr-FR" baseline="-25000" dirty="0" smtClean="0">
                <a:solidFill>
                  <a:srgbClr val="FFFFFF"/>
                </a:solidFill>
                <a:sym typeface="Zapf Dingbats" charset="0"/>
              </a:rPr>
              <a:t>1</a:t>
            </a:r>
            <a:r>
              <a:rPr lang="fr-FR" dirty="0" smtClean="0">
                <a:solidFill>
                  <a:srgbClr val="FFFFFF"/>
                </a:solidFill>
                <a:sym typeface="Zapf Dingbats" charset="0"/>
              </a:rPr>
              <a:t>E</a:t>
            </a:r>
            <a:r>
              <a:rPr lang="fr-FR" baseline="-25000" dirty="0" smtClean="0">
                <a:solidFill>
                  <a:srgbClr val="FFFFFF"/>
                </a:solidFill>
                <a:sym typeface="Zapf Dingbats" charset="0"/>
              </a:rPr>
              <a:t>2</a:t>
            </a:r>
            <a:r>
              <a:rPr lang="fr-FR" dirty="0" smtClean="0">
                <a:solidFill>
                  <a:srgbClr val="FFFFFF"/>
                </a:solidFill>
                <a:sym typeface="Zapf Dingbats" charset="0"/>
              </a:rPr>
              <a:t>(1-cosθ</a:t>
            </a:r>
            <a:r>
              <a:rPr lang="fr-FR" baseline="-25000" dirty="0" smtClean="0">
                <a:solidFill>
                  <a:srgbClr val="FFFFFF"/>
                </a:solidFill>
                <a:sym typeface="Zapf Dingbats" charset="0"/>
              </a:rPr>
              <a:t>12</a:t>
            </a:r>
            <a:r>
              <a:rPr lang="fr-FR" dirty="0" smtClean="0">
                <a:solidFill>
                  <a:srgbClr val="FFFFFF"/>
                </a:solidFill>
                <a:sym typeface="Zapf Dingbats" charset="0"/>
              </a:rPr>
              <a:t>)</a:t>
            </a:r>
            <a:endParaRPr lang="fr-FR" dirty="0">
              <a:solidFill>
                <a:srgbClr val="FFFFFF"/>
              </a:solidFill>
            </a:endParaRPr>
          </a:p>
        </p:txBody>
      </p:sp>
      <p:grpSp>
        <p:nvGrpSpPr>
          <p:cNvPr id="35" name="Grouper 34"/>
          <p:cNvGrpSpPr/>
          <p:nvPr/>
        </p:nvGrpSpPr>
        <p:grpSpPr>
          <a:xfrm>
            <a:off x="128465" y="5373216"/>
            <a:ext cx="2376264" cy="1368152"/>
            <a:chOff x="632520" y="2132856"/>
            <a:chExt cx="2808312" cy="1728192"/>
          </a:xfrm>
        </p:grpSpPr>
        <p:sp>
          <p:nvSpPr>
            <p:cNvPr id="36" name="Rectangle 35"/>
            <p:cNvSpPr/>
            <p:nvPr/>
          </p:nvSpPr>
          <p:spPr bwMode="auto">
            <a:xfrm>
              <a:off x="632520" y="2132856"/>
              <a:ext cx="2808312" cy="17281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37" name="Group 18"/>
            <p:cNvGrpSpPr>
              <a:grpSpLocks/>
            </p:cNvGrpSpPr>
            <p:nvPr/>
          </p:nvGrpSpPr>
          <p:grpSpPr bwMode="auto">
            <a:xfrm>
              <a:off x="704528" y="2204863"/>
              <a:ext cx="2708671" cy="1583565"/>
              <a:chOff x="4012" y="3413"/>
              <a:chExt cx="1335" cy="927"/>
            </a:xfrm>
          </p:grpSpPr>
          <p:pic>
            <p:nvPicPr>
              <p:cNvPr id="39" name="Picture 16" descr="HiggsProduction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12" y="3413"/>
                <a:ext cx="715" cy="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17" descr="higgsdecays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0" y="3433"/>
                <a:ext cx="687" cy="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8" name="Text Box 19"/>
            <p:cNvSpPr txBox="1">
              <a:spLocks noChangeArrowheads="1"/>
            </p:cNvSpPr>
            <p:nvPr/>
          </p:nvSpPr>
          <p:spPr bwMode="auto">
            <a:xfrm>
              <a:off x="1961696" y="2627139"/>
              <a:ext cx="347849" cy="3887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400" b="1">
                  <a:solidFill>
                    <a:srgbClr val="CC0000"/>
                  </a:solidFill>
                  <a:cs typeface="+mn-cs"/>
                </a:rPr>
                <a:t>h</a:t>
              </a:r>
            </a:p>
          </p:txBody>
        </p:sp>
      </p:grpSp>
      <p:grpSp>
        <p:nvGrpSpPr>
          <p:cNvPr id="41" name="Grouper 40"/>
          <p:cNvGrpSpPr/>
          <p:nvPr/>
        </p:nvGrpSpPr>
        <p:grpSpPr>
          <a:xfrm>
            <a:off x="2576736" y="5589240"/>
            <a:ext cx="2393928" cy="775898"/>
            <a:chOff x="3512840" y="5301209"/>
            <a:chExt cx="3482077" cy="1128578"/>
          </a:xfrm>
        </p:grpSpPr>
        <p:grpSp>
          <p:nvGrpSpPr>
            <p:cNvPr id="42" name="Grouper 41"/>
            <p:cNvGrpSpPr/>
            <p:nvPr/>
          </p:nvGrpSpPr>
          <p:grpSpPr>
            <a:xfrm rot="19093828">
              <a:off x="3978862" y="5407190"/>
              <a:ext cx="864096" cy="864096"/>
              <a:chOff x="7401272" y="1340768"/>
              <a:chExt cx="864096" cy="864096"/>
            </a:xfrm>
          </p:grpSpPr>
          <p:cxnSp>
            <p:nvCxnSpPr>
              <p:cNvPr id="55" name="Connecteur en arc 54"/>
              <p:cNvCxnSpPr/>
              <p:nvPr/>
            </p:nvCxnSpPr>
            <p:spPr bwMode="auto">
              <a:xfrm rot="16200000" flipH="1">
                <a:off x="7401272" y="1340768"/>
                <a:ext cx="432048" cy="432048"/>
              </a:xfrm>
              <a:prstGeom prst="curvedConnector3">
                <a:avLst>
                  <a:gd name="adj1" fmla="val 49081"/>
                </a:avLst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6" name="Connecteur en arc 55"/>
              <p:cNvCxnSpPr/>
              <p:nvPr/>
            </p:nvCxnSpPr>
            <p:spPr bwMode="auto">
              <a:xfrm rot="16200000" flipH="1">
                <a:off x="7833320" y="1772816"/>
                <a:ext cx="432048" cy="432048"/>
              </a:xfrm>
              <a:prstGeom prst="curvedConnector3">
                <a:avLst>
                  <a:gd name="adj1" fmla="val 49081"/>
                </a:avLst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3" name="Grouper 42"/>
            <p:cNvGrpSpPr/>
            <p:nvPr/>
          </p:nvGrpSpPr>
          <p:grpSpPr>
            <a:xfrm rot="19093828">
              <a:off x="5779062" y="5407189"/>
              <a:ext cx="864096" cy="864096"/>
              <a:chOff x="7401272" y="1340768"/>
              <a:chExt cx="864096" cy="864096"/>
            </a:xfrm>
          </p:grpSpPr>
          <p:cxnSp>
            <p:nvCxnSpPr>
              <p:cNvPr id="53" name="Connecteur en arc 52"/>
              <p:cNvCxnSpPr/>
              <p:nvPr/>
            </p:nvCxnSpPr>
            <p:spPr bwMode="auto">
              <a:xfrm rot="16200000" flipH="1">
                <a:off x="7401272" y="1340768"/>
                <a:ext cx="432048" cy="432048"/>
              </a:xfrm>
              <a:prstGeom prst="curvedConnector3">
                <a:avLst>
                  <a:gd name="adj1" fmla="val 49081"/>
                </a:avLst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4" name="Connecteur en arc 53"/>
              <p:cNvCxnSpPr/>
              <p:nvPr/>
            </p:nvCxnSpPr>
            <p:spPr bwMode="auto">
              <a:xfrm rot="16200000" flipH="1">
                <a:off x="7833320" y="1772816"/>
                <a:ext cx="432048" cy="432048"/>
              </a:xfrm>
              <a:prstGeom prst="curvedConnector3">
                <a:avLst>
                  <a:gd name="adj1" fmla="val 49081"/>
                </a:avLst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4" name="Grouper 43"/>
            <p:cNvGrpSpPr/>
            <p:nvPr/>
          </p:nvGrpSpPr>
          <p:grpSpPr>
            <a:xfrm>
              <a:off x="4664968" y="5301209"/>
              <a:ext cx="1152128" cy="1128578"/>
              <a:chOff x="3008784" y="1196752"/>
              <a:chExt cx="360040" cy="360040"/>
            </a:xfrm>
          </p:grpSpPr>
          <p:sp>
            <p:nvSpPr>
              <p:cNvPr id="51" name="Ellipse 50"/>
              <p:cNvSpPr/>
              <p:nvPr/>
            </p:nvSpPr>
            <p:spPr bwMode="auto">
              <a:xfrm>
                <a:off x="3008784" y="1196752"/>
                <a:ext cx="360040" cy="360040"/>
              </a:xfrm>
              <a:prstGeom prst="ellipse">
                <a:avLst/>
              </a:prstGeom>
              <a:solidFill>
                <a:srgbClr val="FFDD5C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2" name="ZoneTexte 51"/>
              <p:cNvSpPr txBox="1"/>
              <p:nvPr/>
            </p:nvSpPr>
            <p:spPr>
              <a:xfrm>
                <a:off x="3087083" y="1236442"/>
                <a:ext cx="218646" cy="2713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3200" dirty="0" smtClean="0"/>
                  <a:t>H</a:t>
                </a:r>
                <a:endParaRPr lang="fr-FR" sz="3200" dirty="0"/>
              </a:p>
            </p:txBody>
          </p:sp>
        </p:grpSp>
        <p:grpSp>
          <p:nvGrpSpPr>
            <p:cNvPr id="45" name="Grouper 44"/>
            <p:cNvGrpSpPr/>
            <p:nvPr/>
          </p:nvGrpSpPr>
          <p:grpSpPr>
            <a:xfrm>
              <a:off x="6465168" y="5589240"/>
              <a:ext cx="529749" cy="537209"/>
              <a:chOff x="4953000" y="2780928"/>
              <a:chExt cx="529749" cy="537209"/>
            </a:xfrm>
          </p:grpSpPr>
          <p:sp>
            <p:nvSpPr>
              <p:cNvPr id="49" name="Ellipse 48"/>
              <p:cNvSpPr/>
              <p:nvPr/>
            </p:nvSpPr>
            <p:spPr bwMode="auto">
              <a:xfrm>
                <a:off x="4953000" y="2780928"/>
                <a:ext cx="504056" cy="504056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0" name="ZoneTexte 49"/>
              <p:cNvSpPr txBox="1"/>
              <p:nvPr/>
            </p:nvSpPr>
            <p:spPr>
              <a:xfrm>
                <a:off x="4953000" y="2780928"/>
                <a:ext cx="529749" cy="5372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800" dirty="0" err="1" smtClean="0">
                    <a:solidFill>
                      <a:schemeClr val="accent1"/>
                    </a:solidFill>
                  </a:rPr>
                  <a:t>ϒ</a:t>
                </a:r>
                <a:endParaRPr lang="fr-FR" sz="1800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46" name="Grouper 45"/>
            <p:cNvGrpSpPr/>
            <p:nvPr/>
          </p:nvGrpSpPr>
          <p:grpSpPr>
            <a:xfrm>
              <a:off x="3512840" y="5589240"/>
              <a:ext cx="529749" cy="537209"/>
              <a:chOff x="4953000" y="2780928"/>
              <a:chExt cx="529749" cy="537209"/>
            </a:xfrm>
          </p:grpSpPr>
          <p:sp>
            <p:nvSpPr>
              <p:cNvPr id="47" name="Ellipse 46"/>
              <p:cNvSpPr/>
              <p:nvPr/>
            </p:nvSpPr>
            <p:spPr bwMode="auto">
              <a:xfrm>
                <a:off x="4953000" y="2780928"/>
                <a:ext cx="504056" cy="504056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8" name="ZoneTexte 47"/>
              <p:cNvSpPr txBox="1"/>
              <p:nvPr/>
            </p:nvSpPr>
            <p:spPr>
              <a:xfrm>
                <a:off x="4953000" y="2780928"/>
                <a:ext cx="529749" cy="5372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800" dirty="0" err="1" smtClean="0">
                    <a:solidFill>
                      <a:schemeClr val="accent1"/>
                    </a:solidFill>
                  </a:rPr>
                  <a:t>ϒ</a:t>
                </a:r>
                <a:endParaRPr lang="fr-FR" sz="1800" dirty="0">
                  <a:solidFill>
                    <a:schemeClr val="accent1"/>
                  </a:solidFill>
                </a:endParaRPr>
              </a:p>
            </p:txBody>
          </p:sp>
        </p:grpSp>
      </p:grpSp>
      <p:grpSp>
        <p:nvGrpSpPr>
          <p:cNvPr id="7" name="Grouper 6"/>
          <p:cNvGrpSpPr/>
          <p:nvPr/>
        </p:nvGrpSpPr>
        <p:grpSpPr>
          <a:xfrm>
            <a:off x="4810259" y="1628776"/>
            <a:ext cx="4829175" cy="4968578"/>
            <a:chOff x="4810258" y="1628775"/>
            <a:chExt cx="4829175" cy="4968578"/>
          </a:xfrm>
        </p:grpSpPr>
        <p:pic>
          <p:nvPicPr>
            <p:cNvPr id="14" name="Picture 16" descr="bk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0258" y="2203450"/>
              <a:ext cx="4829175" cy="302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18"/>
            <p:cNvSpPr txBox="1">
              <a:spLocks noChangeArrowheads="1"/>
            </p:cNvSpPr>
            <p:nvPr/>
          </p:nvSpPr>
          <p:spPr bwMode="auto">
            <a:xfrm>
              <a:off x="6681391" y="1628775"/>
              <a:ext cx="1639015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000" dirty="0">
                  <a:cs typeface="+mn-cs"/>
                </a:rPr>
                <a:t>Bruit de fond</a:t>
              </a:r>
            </a:p>
          </p:txBody>
        </p:sp>
        <p:pic>
          <p:nvPicPr>
            <p:cNvPr id="66" name="Picture 1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0091" y="5301208"/>
              <a:ext cx="2429659" cy="12329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grpSp>
          <p:nvGrpSpPr>
            <p:cNvPr id="67" name="Grouper 66"/>
            <p:cNvGrpSpPr/>
            <p:nvPr/>
          </p:nvGrpSpPr>
          <p:grpSpPr>
            <a:xfrm>
              <a:off x="8985220" y="5336143"/>
              <a:ext cx="504284" cy="1261210"/>
              <a:chOff x="4954763" y="4140457"/>
              <a:chExt cx="864484" cy="2398909"/>
            </a:xfrm>
          </p:grpSpPr>
          <p:grpSp>
            <p:nvGrpSpPr>
              <p:cNvPr id="68" name="Grouper 67"/>
              <p:cNvGrpSpPr/>
              <p:nvPr/>
            </p:nvGrpSpPr>
            <p:grpSpPr>
              <a:xfrm>
                <a:off x="5097016" y="4293096"/>
                <a:ext cx="504056" cy="878118"/>
                <a:chOff x="4953000" y="2780928"/>
                <a:chExt cx="504056" cy="878118"/>
              </a:xfrm>
            </p:grpSpPr>
            <p:sp>
              <p:nvSpPr>
                <p:cNvPr id="81" name="Ellipse 80"/>
                <p:cNvSpPr/>
                <p:nvPr/>
              </p:nvSpPr>
              <p:spPr bwMode="auto">
                <a:xfrm>
                  <a:off x="4953000" y="2780928"/>
                  <a:ext cx="504056" cy="504056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1800" b="0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82" name="ZoneTexte 81"/>
                <p:cNvSpPr txBox="1"/>
                <p:nvPr/>
              </p:nvSpPr>
              <p:spPr>
                <a:xfrm>
                  <a:off x="4953000" y="2780928"/>
                  <a:ext cx="316570" cy="8781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fr-FR" dirty="0">
                    <a:solidFill>
                      <a:schemeClr val="accent1"/>
                    </a:solidFill>
                  </a:endParaRPr>
                </a:p>
              </p:txBody>
            </p:sp>
          </p:grpSp>
          <p:grpSp>
            <p:nvGrpSpPr>
              <p:cNvPr id="69" name="Grouper 68"/>
              <p:cNvGrpSpPr/>
              <p:nvPr/>
            </p:nvGrpSpPr>
            <p:grpSpPr>
              <a:xfrm>
                <a:off x="5169024" y="5661248"/>
                <a:ext cx="504056" cy="878118"/>
                <a:chOff x="4953000" y="2780928"/>
                <a:chExt cx="504056" cy="878118"/>
              </a:xfrm>
            </p:grpSpPr>
            <p:sp>
              <p:nvSpPr>
                <p:cNvPr id="79" name="Ellipse 78"/>
                <p:cNvSpPr/>
                <p:nvPr/>
              </p:nvSpPr>
              <p:spPr bwMode="auto">
                <a:xfrm>
                  <a:off x="4953000" y="2780928"/>
                  <a:ext cx="504056" cy="504056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1800" b="0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80" name="ZoneTexte 79"/>
                <p:cNvSpPr txBox="1"/>
                <p:nvPr/>
              </p:nvSpPr>
              <p:spPr>
                <a:xfrm>
                  <a:off x="4953000" y="2780928"/>
                  <a:ext cx="316570" cy="8781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fr-FR" dirty="0">
                    <a:solidFill>
                      <a:schemeClr val="accent1"/>
                    </a:solidFill>
                  </a:endParaRPr>
                </a:p>
              </p:txBody>
            </p:sp>
          </p:grpSp>
          <p:grpSp>
            <p:nvGrpSpPr>
              <p:cNvPr id="70" name="Grouper 69"/>
              <p:cNvGrpSpPr/>
              <p:nvPr/>
            </p:nvGrpSpPr>
            <p:grpSpPr>
              <a:xfrm rot="2729286">
                <a:off x="4957552" y="4761587"/>
                <a:ext cx="858905" cy="864484"/>
                <a:chOff x="7406463" y="1340380"/>
                <a:chExt cx="858905" cy="864484"/>
              </a:xfrm>
              <a:solidFill>
                <a:srgbClr val="ADD6FF"/>
              </a:solidFill>
            </p:grpSpPr>
            <p:cxnSp>
              <p:nvCxnSpPr>
                <p:cNvPr id="77" name="Connecteur en arc 76"/>
                <p:cNvCxnSpPr/>
                <p:nvPr/>
              </p:nvCxnSpPr>
              <p:spPr bwMode="auto">
                <a:xfrm rot="16200000" flipH="1">
                  <a:off x="7406461" y="1340382"/>
                  <a:ext cx="432049" cy="432046"/>
                </a:xfrm>
                <a:prstGeom prst="curvedConnector3">
                  <a:avLst>
                    <a:gd name="adj1" fmla="val 49081"/>
                  </a:avLst>
                </a:prstGeom>
                <a:grp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8" name="Connecteur en arc 77"/>
                <p:cNvCxnSpPr/>
                <p:nvPr/>
              </p:nvCxnSpPr>
              <p:spPr bwMode="auto">
                <a:xfrm rot="16200000" flipH="1">
                  <a:off x="7833320" y="1772816"/>
                  <a:ext cx="432048" cy="432048"/>
                </a:xfrm>
                <a:prstGeom prst="curvedConnector3">
                  <a:avLst>
                    <a:gd name="adj1" fmla="val 49081"/>
                  </a:avLst>
                </a:prstGeom>
                <a:grp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71" name="Grouper 70"/>
              <p:cNvGrpSpPr/>
              <p:nvPr/>
            </p:nvGrpSpPr>
            <p:grpSpPr>
              <a:xfrm>
                <a:off x="5062094" y="4140457"/>
                <a:ext cx="576064" cy="656695"/>
                <a:chOff x="5062094" y="4140457"/>
                <a:chExt cx="576064" cy="656695"/>
              </a:xfrm>
            </p:grpSpPr>
            <p:sp>
              <p:nvSpPr>
                <p:cNvPr id="75" name="Ellipse 74"/>
                <p:cNvSpPr/>
                <p:nvPr/>
              </p:nvSpPr>
              <p:spPr bwMode="auto">
                <a:xfrm>
                  <a:off x="5062094" y="4221088"/>
                  <a:ext cx="576064" cy="576064"/>
                </a:xfrm>
                <a:prstGeom prst="ellipse">
                  <a:avLst/>
                </a:prstGeom>
                <a:solidFill>
                  <a:srgbClr val="ADD6F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1800" b="0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6" name="ZoneTexte 75"/>
                <p:cNvSpPr txBox="1"/>
                <p:nvPr/>
              </p:nvSpPr>
              <p:spPr>
                <a:xfrm>
                  <a:off x="5076443" y="4140457"/>
                  <a:ext cx="512193" cy="6439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600" dirty="0" smtClean="0">
                      <a:solidFill>
                        <a:schemeClr val="accent5">
                          <a:lumMod val="50000"/>
                        </a:schemeClr>
                      </a:solidFill>
                    </a:rPr>
                    <a:t>q</a:t>
                  </a:r>
                  <a:endParaRPr lang="fr-FR" sz="1600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p:grpSp>
          <p:grpSp>
            <p:nvGrpSpPr>
              <p:cNvPr id="72" name="Grouper 71"/>
              <p:cNvGrpSpPr/>
              <p:nvPr/>
            </p:nvGrpSpPr>
            <p:grpSpPr>
              <a:xfrm>
                <a:off x="5097016" y="5589240"/>
                <a:ext cx="576064" cy="605681"/>
                <a:chOff x="5097016" y="5559623"/>
                <a:chExt cx="576064" cy="605681"/>
              </a:xfrm>
            </p:grpSpPr>
            <p:sp>
              <p:nvSpPr>
                <p:cNvPr id="73" name="Ellipse 72"/>
                <p:cNvSpPr/>
                <p:nvPr/>
              </p:nvSpPr>
              <p:spPr bwMode="auto">
                <a:xfrm>
                  <a:off x="5097016" y="5589240"/>
                  <a:ext cx="576064" cy="576064"/>
                </a:xfrm>
                <a:prstGeom prst="ellipse">
                  <a:avLst/>
                </a:prstGeom>
                <a:solidFill>
                  <a:srgbClr val="ADD6F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1800" b="0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4" name="ZoneTexte 73"/>
                <p:cNvSpPr txBox="1"/>
                <p:nvPr/>
              </p:nvSpPr>
              <p:spPr>
                <a:xfrm>
                  <a:off x="5169026" y="5559623"/>
                  <a:ext cx="487738" cy="5854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dirty="0" smtClean="0">
                      <a:solidFill>
                        <a:schemeClr val="accent5">
                          <a:lumMod val="50000"/>
                        </a:schemeClr>
                      </a:solidFill>
                    </a:rPr>
                    <a:t>q</a:t>
                  </a:r>
                  <a:endParaRPr lang="fr-FR" sz="1400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54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118401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signalbk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673" y="1052737"/>
            <a:ext cx="6120680" cy="3831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Sabine Crépé-Renaudin  (CNRS-IN2P3), LPSC                                 </a:t>
            </a:r>
            <a:endParaRPr lang="fr-FR" sz="1400"/>
          </a:p>
        </p:txBody>
      </p:sp>
      <p:pic>
        <p:nvPicPr>
          <p:cNvPr id="56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091" y="5301209"/>
            <a:ext cx="2429660" cy="1232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39" name="Grouper 38"/>
          <p:cNvGrpSpPr/>
          <p:nvPr/>
        </p:nvGrpSpPr>
        <p:grpSpPr>
          <a:xfrm>
            <a:off x="8985224" y="5336142"/>
            <a:ext cx="504285" cy="1261210"/>
            <a:chOff x="4954763" y="4140457"/>
            <a:chExt cx="864484" cy="2398909"/>
          </a:xfrm>
        </p:grpSpPr>
        <p:grpSp>
          <p:nvGrpSpPr>
            <p:cNvPr id="40" name="Grouper 39"/>
            <p:cNvGrpSpPr/>
            <p:nvPr/>
          </p:nvGrpSpPr>
          <p:grpSpPr>
            <a:xfrm>
              <a:off x="5097016" y="4293096"/>
              <a:ext cx="504056" cy="878118"/>
              <a:chOff x="4953000" y="2780928"/>
              <a:chExt cx="504056" cy="878118"/>
            </a:xfrm>
          </p:grpSpPr>
          <p:sp>
            <p:nvSpPr>
              <p:cNvPr id="53" name="Ellipse 52"/>
              <p:cNvSpPr/>
              <p:nvPr/>
            </p:nvSpPr>
            <p:spPr bwMode="auto">
              <a:xfrm>
                <a:off x="4953000" y="2780928"/>
                <a:ext cx="504056" cy="504056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4" name="ZoneTexte 53"/>
              <p:cNvSpPr txBox="1"/>
              <p:nvPr/>
            </p:nvSpPr>
            <p:spPr>
              <a:xfrm>
                <a:off x="4953000" y="2780928"/>
                <a:ext cx="316569" cy="8781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fr-FR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41" name="Grouper 40"/>
            <p:cNvGrpSpPr/>
            <p:nvPr/>
          </p:nvGrpSpPr>
          <p:grpSpPr>
            <a:xfrm>
              <a:off x="5169024" y="5661248"/>
              <a:ext cx="504056" cy="878118"/>
              <a:chOff x="4953000" y="2780928"/>
              <a:chExt cx="504056" cy="878118"/>
            </a:xfrm>
          </p:grpSpPr>
          <p:sp>
            <p:nvSpPr>
              <p:cNvPr id="51" name="Ellipse 50"/>
              <p:cNvSpPr/>
              <p:nvPr/>
            </p:nvSpPr>
            <p:spPr bwMode="auto">
              <a:xfrm>
                <a:off x="4953000" y="2780928"/>
                <a:ext cx="504056" cy="504056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2" name="ZoneTexte 51"/>
              <p:cNvSpPr txBox="1"/>
              <p:nvPr/>
            </p:nvSpPr>
            <p:spPr>
              <a:xfrm>
                <a:off x="4953000" y="2780928"/>
                <a:ext cx="316569" cy="8781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fr-FR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42" name="Grouper 41"/>
            <p:cNvGrpSpPr/>
            <p:nvPr/>
          </p:nvGrpSpPr>
          <p:grpSpPr>
            <a:xfrm rot="2729286">
              <a:off x="4957552" y="4761587"/>
              <a:ext cx="858905" cy="864484"/>
              <a:chOff x="7406463" y="1340380"/>
              <a:chExt cx="858905" cy="864484"/>
            </a:xfrm>
            <a:solidFill>
              <a:srgbClr val="ADD6FF"/>
            </a:solidFill>
          </p:grpSpPr>
          <p:cxnSp>
            <p:nvCxnSpPr>
              <p:cNvPr id="49" name="Connecteur en arc 48"/>
              <p:cNvCxnSpPr/>
              <p:nvPr/>
            </p:nvCxnSpPr>
            <p:spPr bwMode="auto">
              <a:xfrm rot="16200000" flipH="1">
                <a:off x="7406461" y="1340382"/>
                <a:ext cx="432049" cy="432046"/>
              </a:xfrm>
              <a:prstGeom prst="curvedConnector3">
                <a:avLst>
                  <a:gd name="adj1" fmla="val 49081"/>
                </a:avLst>
              </a:prstGeom>
              <a:grp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0" name="Connecteur en arc 49"/>
              <p:cNvCxnSpPr/>
              <p:nvPr/>
            </p:nvCxnSpPr>
            <p:spPr bwMode="auto">
              <a:xfrm rot="16200000" flipH="1">
                <a:off x="7833320" y="1772816"/>
                <a:ext cx="432048" cy="432048"/>
              </a:xfrm>
              <a:prstGeom prst="curvedConnector3">
                <a:avLst>
                  <a:gd name="adj1" fmla="val 49081"/>
                </a:avLst>
              </a:prstGeom>
              <a:grp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3" name="Grouper 42"/>
            <p:cNvGrpSpPr/>
            <p:nvPr/>
          </p:nvGrpSpPr>
          <p:grpSpPr>
            <a:xfrm>
              <a:off x="5062094" y="4140457"/>
              <a:ext cx="576064" cy="656695"/>
              <a:chOff x="5062094" y="4140457"/>
              <a:chExt cx="576064" cy="656695"/>
            </a:xfrm>
          </p:grpSpPr>
          <p:sp>
            <p:nvSpPr>
              <p:cNvPr id="47" name="Ellipse 46"/>
              <p:cNvSpPr/>
              <p:nvPr/>
            </p:nvSpPr>
            <p:spPr bwMode="auto">
              <a:xfrm>
                <a:off x="5062094" y="4221088"/>
                <a:ext cx="576064" cy="576064"/>
              </a:xfrm>
              <a:prstGeom prst="ellipse">
                <a:avLst/>
              </a:prstGeom>
              <a:solidFill>
                <a:srgbClr val="ADD6FF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8" name="ZoneTexte 47"/>
              <p:cNvSpPr txBox="1"/>
              <p:nvPr/>
            </p:nvSpPr>
            <p:spPr>
              <a:xfrm>
                <a:off x="5076443" y="4140457"/>
                <a:ext cx="512192" cy="6439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 smtClean="0">
                    <a:solidFill>
                      <a:schemeClr val="accent5">
                        <a:lumMod val="50000"/>
                      </a:schemeClr>
                    </a:solidFill>
                  </a:rPr>
                  <a:t>q</a:t>
                </a:r>
                <a:endParaRPr lang="fr-FR" sz="1600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44" name="Grouper 43"/>
            <p:cNvGrpSpPr/>
            <p:nvPr/>
          </p:nvGrpSpPr>
          <p:grpSpPr>
            <a:xfrm>
              <a:off x="5097016" y="5589240"/>
              <a:ext cx="576064" cy="605681"/>
              <a:chOff x="5097016" y="5559623"/>
              <a:chExt cx="576064" cy="605681"/>
            </a:xfrm>
          </p:grpSpPr>
          <p:sp>
            <p:nvSpPr>
              <p:cNvPr id="45" name="Ellipse 44"/>
              <p:cNvSpPr/>
              <p:nvPr/>
            </p:nvSpPr>
            <p:spPr bwMode="auto">
              <a:xfrm>
                <a:off x="5097016" y="5589240"/>
                <a:ext cx="576064" cy="576064"/>
              </a:xfrm>
              <a:prstGeom prst="ellipse">
                <a:avLst/>
              </a:prstGeom>
              <a:solidFill>
                <a:srgbClr val="ADD6FF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6" name="ZoneTexte 45"/>
              <p:cNvSpPr txBox="1"/>
              <p:nvPr/>
            </p:nvSpPr>
            <p:spPr>
              <a:xfrm>
                <a:off x="5169026" y="5559623"/>
                <a:ext cx="487737" cy="5854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smtClean="0">
                    <a:solidFill>
                      <a:schemeClr val="accent5">
                        <a:lumMod val="50000"/>
                      </a:schemeClr>
                    </a:solidFill>
                  </a:rPr>
                  <a:t>q</a:t>
                </a:r>
                <a:endParaRPr lang="fr-FR" sz="1400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</p:grpSp>
      <p:sp>
        <p:nvSpPr>
          <p:cNvPr id="5" name="ZoneTexte 4"/>
          <p:cNvSpPr txBox="1"/>
          <p:nvPr/>
        </p:nvSpPr>
        <p:spPr>
          <a:xfrm>
            <a:off x="5241032" y="5373216"/>
            <a:ext cx="67894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dirty="0" smtClean="0">
                <a:solidFill>
                  <a:srgbClr val="FFDD5C"/>
                </a:solidFill>
              </a:rPr>
              <a:t>+</a:t>
            </a:r>
            <a:endParaRPr lang="fr-FR" sz="6600" dirty="0">
              <a:solidFill>
                <a:srgbClr val="FFDD5C"/>
              </a:solidFill>
            </a:endParaRPr>
          </a:p>
        </p:txBody>
      </p:sp>
      <p:grpSp>
        <p:nvGrpSpPr>
          <p:cNvPr id="58" name="Grouper 57"/>
          <p:cNvGrpSpPr/>
          <p:nvPr/>
        </p:nvGrpSpPr>
        <p:grpSpPr>
          <a:xfrm>
            <a:off x="128465" y="5373216"/>
            <a:ext cx="2376264" cy="1368152"/>
            <a:chOff x="632520" y="2132856"/>
            <a:chExt cx="2808312" cy="1728192"/>
          </a:xfrm>
        </p:grpSpPr>
        <p:sp>
          <p:nvSpPr>
            <p:cNvPr id="59" name="Rectangle 58"/>
            <p:cNvSpPr/>
            <p:nvPr/>
          </p:nvSpPr>
          <p:spPr bwMode="auto">
            <a:xfrm>
              <a:off x="632520" y="2132856"/>
              <a:ext cx="2808312" cy="17281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60" name="Group 18"/>
            <p:cNvGrpSpPr>
              <a:grpSpLocks/>
            </p:cNvGrpSpPr>
            <p:nvPr/>
          </p:nvGrpSpPr>
          <p:grpSpPr bwMode="auto">
            <a:xfrm>
              <a:off x="704528" y="2204863"/>
              <a:ext cx="2708671" cy="1583565"/>
              <a:chOff x="4012" y="3413"/>
              <a:chExt cx="1335" cy="927"/>
            </a:xfrm>
          </p:grpSpPr>
          <p:pic>
            <p:nvPicPr>
              <p:cNvPr id="62" name="Picture 16" descr="HiggsProductio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12" y="3413"/>
                <a:ext cx="715" cy="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3" name="Picture 17" descr="higgsdecays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0" y="3433"/>
                <a:ext cx="687" cy="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1" name="Text Box 19"/>
            <p:cNvSpPr txBox="1">
              <a:spLocks noChangeArrowheads="1"/>
            </p:cNvSpPr>
            <p:nvPr/>
          </p:nvSpPr>
          <p:spPr bwMode="auto">
            <a:xfrm>
              <a:off x="1961696" y="2627139"/>
              <a:ext cx="347849" cy="3887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400" b="1">
                  <a:solidFill>
                    <a:srgbClr val="CC0000"/>
                  </a:solidFill>
                  <a:cs typeface="+mn-cs"/>
                </a:rPr>
                <a:t>h</a:t>
              </a:r>
            </a:p>
          </p:txBody>
        </p:sp>
      </p:grpSp>
      <p:grpSp>
        <p:nvGrpSpPr>
          <p:cNvPr id="64" name="Grouper 63"/>
          <p:cNvGrpSpPr/>
          <p:nvPr/>
        </p:nvGrpSpPr>
        <p:grpSpPr>
          <a:xfrm>
            <a:off x="2576736" y="5589240"/>
            <a:ext cx="2393928" cy="775898"/>
            <a:chOff x="3512840" y="5301209"/>
            <a:chExt cx="3482077" cy="1128578"/>
          </a:xfrm>
        </p:grpSpPr>
        <p:grpSp>
          <p:nvGrpSpPr>
            <p:cNvPr id="65" name="Grouper 64"/>
            <p:cNvGrpSpPr/>
            <p:nvPr/>
          </p:nvGrpSpPr>
          <p:grpSpPr>
            <a:xfrm rot="19093828">
              <a:off x="3978862" y="5407190"/>
              <a:ext cx="864096" cy="864096"/>
              <a:chOff x="7401272" y="1340768"/>
              <a:chExt cx="864096" cy="864096"/>
            </a:xfrm>
          </p:grpSpPr>
          <p:cxnSp>
            <p:nvCxnSpPr>
              <p:cNvPr id="78" name="Connecteur en arc 77"/>
              <p:cNvCxnSpPr/>
              <p:nvPr/>
            </p:nvCxnSpPr>
            <p:spPr bwMode="auto">
              <a:xfrm rot="16200000" flipH="1">
                <a:off x="7401272" y="1340768"/>
                <a:ext cx="432048" cy="432048"/>
              </a:xfrm>
              <a:prstGeom prst="curvedConnector3">
                <a:avLst>
                  <a:gd name="adj1" fmla="val 49081"/>
                </a:avLst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9" name="Connecteur en arc 78"/>
              <p:cNvCxnSpPr/>
              <p:nvPr/>
            </p:nvCxnSpPr>
            <p:spPr bwMode="auto">
              <a:xfrm rot="16200000" flipH="1">
                <a:off x="7833320" y="1772816"/>
                <a:ext cx="432048" cy="432048"/>
              </a:xfrm>
              <a:prstGeom prst="curvedConnector3">
                <a:avLst>
                  <a:gd name="adj1" fmla="val 49081"/>
                </a:avLst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66" name="Grouper 65"/>
            <p:cNvGrpSpPr/>
            <p:nvPr/>
          </p:nvGrpSpPr>
          <p:grpSpPr>
            <a:xfrm rot="19093828">
              <a:off x="5779062" y="5407189"/>
              <a:ext cx="864096" cy="864096"/>
              <a:chOff x="7401272" y="1340768"/>
              <a:chExt cx="864096" cy="864096"/>
            </a:xfrm>
          </p:grpSpPr>
          <p:cxnSp>
            <p:nvCxnSpPr>
              <p:cNvPr id="76" name="Connecteur en arc 75"/>
              <p:cNvCxnSpPr/>
              <p:nvPr/>
            </p:nvCxnSpPr>
            <p:spPr bwMode="auto">
              <a:xfrm rot="16200000" flipH="1">
                <a:off x="7401272" y="1340768"/>
                <a:ext cx="432048" cy="432048"/>
              </a:xfrm>
              <a:prstGeom prst="curvedConnector3">
                <a:avLst>
                  <a:gd name="adj1" fmla="val 49081"/>
                </a:avLst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7" name="Connecteur en arc 76"/>
              <p:cNvCxnSpPr/>
              <p:nvPr/>
            </p:nvCxnSpPr>
            <p:spPr bwMode="auto">
              <a:xfrm rot="16200000" flipH="1">
                <a:off x="7833320" y="1772816"/>
                <a:ext cx="432048" cy="432048"/>
              </a:xfrm>
              <a:prstGeom prst="curvedConnector3">
                <a:avLst>
                  <a:gd name="adj1" fmla="val 49081"/>
                </a:avLst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67" name="Grouper 66"/>
            <p:cNvGrpSpPr/>
            <p:nvPr/>
          </p:nvGrpSpPr>
          <p:grpSpPr>
            <a:xfrm>
              <a:off x="4664968" y="5301209"/>
              <a:ext cx="1152128" cy="1128578"/>
              <a:chOff x="3008784" y="1196752"/>
              <a:chExt cx="360040" cy="360040"/>
            </a:xfrm>
          </p:grpSpPr>
          <p:sp>
            <p:nvSpPr>
              <p:cNvPr id="74" name="Ellipse 73"/>
              <p:cNvSpPr/>
              <p:nvPr/>
            </p:nvSpPr>
            <p:spPr bwMode="auto">
              <a:xfrm>
                <a:off x="3008784" y="1196752"/>
                <a:ext cx="360040" cy="360040"/>
              </a:xfrm>
              <a:prstGeom prst="ellipse">
                <a:avLst/>
              </a:prstGeom>
              <a:solidFill>
                <a:srgbClr val="FFDD5C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" name="ZoneTexte 74"/>
              <p:cNvSpPr txBox="1"/>
              <p:nvPr/>
            </p:nvSpPr>
            <p:spPr>
              <a:xfrm>
                <a:off x="3087083" y="1236442"/>
                <a:ext cx="218646" cy="2713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3200" dirty="0" smtClean="0"/>
                  <a:t>H</a:t>
                </a:r>
                <a:endParaRPr lang="fr-FR" sz="3200" dirty="0"/>
              </a:p>
            </p:txBody>
          </p:sp>
        </p:grpSp>
        <p:grpSp>
          <p:nvGrpSpPr>
            <p:cNvPr id="68" name="Grouper 67"/>
            <p:cNvGrpSpPr/>
            <p:nvPr/>
          </p:nvGrpSpPr>
          <p:grpSpPr>
            <a:xfrm>
              <a:off x="6465168" y="5589240"/>
              <a:ext cx="529749" cy="537209"/>
              <a:chOff x="4953000" y="2780928"/>
              <a:chExt cx="529749" cy="537209"/>
            </a:xfrm>
          </p:grpSpPr>
          <p:sp>
            <p:nvSpPr>
              <p:cNvPr id="72" name="Ellipse 71"/>
              <p:cNvSpPr/>
              <p:nvPr/>
            </p:nvSpPr>
            <p:spPr bwMode="auto">
              <a:xfrm>
                <a:off x="4953000" y="2780928"/>
                <a:ext cx="504056" cy="504056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3" name="ZoneTexte 72"/>
              <p:cNvSpPr txBox="1"/>
              <p:nvPr/>
            </p:nvSpPr>
            <p:spPr>
              <a:xfrm>
                <a:off x="4953000" y="2780928"/>
                <a:ext cx="529749" cy="5372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800" dirty="0" err="1" smtClean="0">
                    <a:solidFill>
                      <a:schemeClr val="accent1"/>
                    </a:solidFill>
                  </a:rPr>
                  <a:t>ϒ</a:t>
                </a:r>
                <a:endParaRPr lang="fr-FR" sz="1800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69" name="Grouper 68"/>
            <p:cNvGrpSpPr/>
            <p:nvPr/>
          </p:nvGrpSpPr>
          <p:grpSpPr>
            <a:xfrm>
              <a:off x="3512840" y="5589240"/>
              <a:ext cx="529749" cy="537209"/>
              <a:chOff x="4953000" y="2780928"/>
              <a:chExt cx="529749" cy="537209"/>
            </a:xfrm>
          </p:grpSpPr>
          <p:sp>
            <p:nvSpPr>
              <p:cNvPr id="70" name="Ellipse 69"/>
              <p:cNvSpPr/>
              <p:nvPr/>
            </p:nvSpPr>
            <p:spPr bwMode="auto">
              <a:xfrm>
                <a:off x="4953000" y="2780928"/>
                <a:ext cx="504056" cy="504056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1" name="ZoneTexte 70"/>
              <p:cNvSpPr txBox="1"/>
              <p:nvPr/>
            </p:nvSpPr>
            <p:spPr>
              <a:xfrm>
                <a:off x="4953000" y="2780928"/>
                <a:ext cx="529749" cy="5372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800" dirty="0" err="1" smtClean="0">
                    <a:solidFill>
                      <a:schemeClr val="accent1"/>
                    </a:solidFill>
                  </a:rPr>
                  <a:t>ϒ</a:t>
                </a:r>
                <a:endParaRPr lang="fr-FR" sz="1800" dirty="0">
                  <a:solidFill>
                    <a:schemeClr val="accent1"/>
                  </a:solidFill>
                </a:endParaRPr>
              </a:p>
            </p:txBody>
          </p:sp>
        </p:grpSp>
      </p:grp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80" name="Espace réservé du numéro de diapositive 7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55</a:t>
            </a:fld>
            <a:endParaRPr lang="fr-FR" sz="1400"/>
          </a:p>
        </p:txBody>
      </p:sp>
      <p:sp>
        <p:nvSpPr>
          <p:cNvPr id="82" name="Titre 1"/>
          <p:cNvSpPr txBox="1">
            <a:spLocks/>
          </p:cNvSpPr>
          <p:nvPr/>
        </p:nvSpPr>
        <p:spPr bwMode="auto">
          <a:xfrm>
            <a:off x="825500" y="116632"/>
            <a:ext cx="8420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FR" sz="4000" smtClean="0"/>
              <a:t>Exemple : Higgs en 2 photons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293039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5101" y="5445224"/>
            <a:ext cx="9580960" cy="804863"/>
          </a:xfrm>
        </p:spPr>
        <p:txBody>
          <a:bodyPr/>
          <a:lstStyle/>
          <a:p>
            <a:pPr eaLnBrk="1" hangingPunct="1">
              <a:defRPr/>
            </a:pPr>
            <a:r>
              <a:rPr lang="fr-FR" sz="2000" dirty="0" smtClean="0">
                <a:cs typeface="+mn-cs"/>
              </a:rPr>
              <a:t>Les fluctuations du bruit de fond peuvent générer un faux signal.</a:t>
            </a:r>
          </a:p>
          <a:p>
            <a:pPr eaLnBrk="1" hangingPunct="1">
              <a:defRPr/>
            </a:pPr>
            <a:r>
              <a:rPr lang="fr-FR" sz="2000" dirty="0" smtClean="0">
                <a:cs typeface="+mn-cs"/>
              </a:rPr>
              <a:t>Il faut donc être prudent avant de clamer une découverte!</a:t>
            </a:r>
          </a:p>
        </p:txBody>
      </p:sp>
      <p:pic>
        <p:nvPicPr>
          <p:cNvPr id="90116" name="Picture 4" descr="toy_mass_1_hig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6" y="1700758"/>
            <a:ext cx="4744906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5" descr="toy_mass_1_bdfon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008" y="1700758"/>
            <a:ext cx="474490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56</a:t>
            </a:fld>
            <a:endParaRPr lang="fr-FR" sz="1400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825500" y="116632"/>
            <a:ext cx="8420100" cy="762000"/>
          </a:xfrm>
        </p:spPr>
        <p:txBody>
          <a:bodyPr/>
          <a:lstStyle/>
          <a:p>
            <a:r>
              <a:rPr lang="fr-FR" sz="4000" dirty="0" smtClean="0"/>
              <a:t>Exemple : </a:t>
            </a:r>
            <a:r>
              <a:rPr lang="fr-FR" sz="4000" dirty="0" err="1" smtClean="0"/>
              <a:t>Higgs</a:t>
            </a:r>
            <a:r>
              <a:rPr lang="fr-FR" sz="4000" dirty="0" smtClean="0"/>
              <a:t> en 2 photons</a:t>
            </a:r>
            <a:endParaRPr lang="fr-FR" sz="4000" dirty="0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2720752" y="1052736"/>
            <a:ext cx="42645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400" b="1" dirty="0" smtClean="0">
                <a:cs typeface="+mn-cs"/>
              </a:rPr>
              <a:t>~ 100 milliards </a:t>
            </a:r>
            <a:r>
              <a:rPr lang="fr-FR" sz="2400" b="1" dirty="0">
                <a:cs typeface="+mn-cs"/>
              </a:rPr>
              <a:t>de collisions</a:t>
            </a:r>
          </a:p>
        </p:txBody>
      </p:sp>
    </p:spTree>
    <p:extLst>
      <p:ext uri="{BB962C8B-B14F-4D97-AF65-F5344CB8AC3E}">
        <p14:creationId xmlns:p14="http://schemas.microsoft.com/office/powerpoint/2010/main" val="331723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9" name="Picture 3" descr="toy_mass_2_hig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6" y="1700758"/>
            <a:ext cx="4744906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0" name="Picture 4" descr="toy_mass_2_bdfon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008" y="1700758"/>
            <a:ext cx="474490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57</a:t>
            </a:fld>
            <a:endParaRPr lang="fr-FR" sz="140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825500" y="116632"/>
            <a:ext cx="8420100" cy="762000"/>
          </a:xfrm>
        </p:spPr>
        <p:txBody>
          <a:bodyPr/>
          <a:lstStyle/>
          <a:p>
            <a:r>
              <a:rPr lang="fr-FR" sz="4000" dirty="0" smtClean="0"/>
              <a:t>Exemple : </a:t>
            </a:r>
            <a:r>
              <a:rPr lang="fr-FR" sz="4000" dirty="0" err="1" smtClean="0"/>
              <a:t>Higgs</a:t>
            </a:r>
            <a:r>
              <a:rPr lang="fr-FR" sz="4000" dirty="0" smtClean="0"/>
              <a:t> en 2 photons</a:t>
            </a:r>
            <a:endParaRPr lang="fr-FR" sz="4000" dirty="0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2720752" y="1052736"/>
            <a:ext cx="42645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400" b="1" dirty="0" smtClean="0">
                <a:cs typeface="+mn-cs"/>
              </a:rPr>
              <a:t>~ 200 milliards </a:t>
            </a:r>
            <a:r>
              <a:rPr lang="fr-FR" sz="2400" b="1" dirty="0">
                <a:cs typeface="+mn-cs"/>
              </a:rPr>
              <a:t>de collisions</a:t>
            </a:r>
          </a:p>
        </p:txBody>
      </p:sp>
    </p:spTree>
    <p:extLst>
      <p:ext uri="{BB962C8B-B14F-4D97-AF65-F5344CB8AC3E}">
        <p14:creationId xmlns:p14="http://schemas.microsoft.com/office/powerpoint/2010/main" val="414755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Picture 3" descr="toy_mass_5_hig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6" y="1700808"/>
            <a:ext cx="4744906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4" descr="toy_mass_5_bdfon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008" y="1700808"/>
            <a:ext cx="474490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58</a:t>
            </a:fld>
            <a:endParaRPr lang="fr-FR" sz="140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825500" y="116632"/>
            <a:ext cx="8420100" cy="762000"/>
          </a:xfrm>
        </p:spPr>
        <p:txBody>
          <a:bodyPr/>
          <a:lstStyle/>
          <a:p>
            <a:r>
              <a:rPr lang="fr-FR" sz="4000" dirty="0" smtClean="0"/>
              <a:t>Exemple : </a:t>
            </a:r>
            <a:r>
              <a:rPr lang="fr-FR" sz="4000" dirty="0" err="1" smtClean="0"/>
              <a:t>Higgs</a:t>
            </a:r>
            <a:r>
              <a:rPr lang="fr-FR" sz="4000" dirty="0" smtClean="0"/>
              <a:t> en 2 photons</a:t>
            </a:r>
            <a:endParaRPr lang="fr-FR" sz="4000" dirty="0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720752" y="1052736"/>
            <a:ext cx="42645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400" b="1" dirty="0" smtClean="0">
                <a:cs typeface="+mn-cs"/>
              </a:rPr>
              <a:t>~ 500 milliards </a:t>
            </a:r>
            <a:r>
              <a:rPr lang="fr-FR" sz="2400" b="1" dirty="0">
                <a:cs typeface="+mn-cs"/>
              </a:rPr>
              <a:t>de collisions</a:t>
            </a:r>
          </a:p>
        </p:txBody>
      </p:sp>
    </p:spTree>
    <p:extLst>
      <p:ext uri="{BB962C8B-B14F-4D97-AF65-F5344CB8AC3E}">
        <p14:creationId xmlns:p14="http://schemas.microsoft.com/office/powerpoint/2010/main" val="300768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4489" y="5486402"/>
            <a:ext cx="9236473" cy="1038943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fr-FR" sz="2000" dirty="0" smtClean="0">
                <a:latin typeface="Verdana"/>
                <a:cs typeface="Verdana"/>
              </a:rPr>
              <a:t>Une grande quantité de données est nécessaire pour pouvoir donner un résultat significatif</a:t>
            </a:r>
          </a:p>
        </p:txBody>
      </p:sp>
      <p:pic>
        <p:nvPicPr>
          <p:cNvPr id="93188" name="Picture 4" descr="toy_mass_20_hig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6" y="1700758"/>
            <a:ext cx="4744906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5" descr="toy_mass_20_bdfon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008" y="1700758"/>
            <a:ext cx="474490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6822" name="Oval 6"/>
          <p:cNvSpPr>
            <a:spLocks noChangeArrowheads="1"/>
          </p:cNvSpPr>
          <p:nvPr/>
        </p:nvSpPr>
        <p:spPr bwMode="auto">
          <a:xfrm>
            <a:off x="2063750" y="2286000"/>
            <a:ext cx="577850" cy="2438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1186823" name="Text Box 7"/>
          <p:cNvSpPr txBox="1">
            <a:spLocks noChangeArrowheads="1"/>
          </p:cNvSpPr>
          <p:nvPr/>
        </p:nvSpPr>
        <p:spPr bwMode="auto">
          <a:xfrm>
            <a:off x="2720752" y="1052736"/>
            <a:ext cx="45211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400" b="1" dirty="0" smtClean="0">
                <a:cs typeface="+mn-cs"/>
              </a:rPr>
              <a:t>~ 2 000 milliards </a:t>
            </a:r>
            <a:r>
              <a:rPr lang="fr-FR" sz="2400" b="1" dirty="0">
                <a:cs typeface="+mn-cs"/>
              </a:rPr>
              <a:t>de collisions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59</a:t>
            </a:fld>
            <a:endParaRPr lang="fr-FR" sz="1400"/>
          </a:p>
        </p:txBody>
      </p:sp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825500" y="116632"/>
            <a:ext cx="8420100" cy="762000"/>
          </a:xfrm>
        </p:spPr>
        <p:txBody>
          <a:bodyPr/>
          <a:lstStyle/>
          <a:p>
            <a:r>
              <a:rPr lang="fr-FR" sz="4000" dirty="0" smtClean="0"/>
              <a:t>Exemple : </a:t>
            </a:r>
            <a:r>
              <a:rPr lang="fr-FR" sz="4000" dirty="0" err="1" smtClean="0"/>
              <a:t>Higgs</a:t>
            </a:r>
            <a:r>
              <a:rPr lang="fr-FR" sz="4000" dirty="0" smtClean="0"/>
              <a:t> en 2 photons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287376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Sabine Crépé-Renaudin  (CNRS-IN2P3), LPSC                                 </a:t>
            </a:r>
            <a:endParaRPr lang="fr-FR" sz="1400"/>
          </a:p>
        </p:txBody>
      </p:sp>
      <p:pic>
        <p:nvPicPr>
          <p:cNvPr id="7" name="Picture 7" descr="fl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7" y="1340768"/>
            <a:ext cx="2977493" cy="231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fl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712" y="1556792"/>
            <a:ext cx="221817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higgs-mecanis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825" y="2780928"/>
            <a:ext cx="2736800" cy="1637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atome-quar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60" y="2276873"/>
            <a:ext cx="2448273" cy="225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LHC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160" y="1224137"/>
            <a:ext cx="3212976" cy="3212976"/>
          </a:xfrm>
          <a:prstGeom prst="rect">
            <a:avLst/>
          </a:prstGeom>
        </p:spPr>
      </p:pic>
      <p:pic>
        <p:nvPicPr>
          <p:cNvPr id="12" name="Image 11" descr="0702016_10-A4-at-144-dpi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137" y="2966187"/>
            <a:ext cx="2520280" cy="1686949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488506" y="332657"/>
            <a:ext cx="38289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La physique des particules</a:t>
            </a:r>
          </a:p>
          <a:p>
            <a:r>
              <a:rPr lang="fr-FR" dirty="0"/>
              <a:t>e</a:t>
            </a:r>
            <a:r>
              <a:rPr lang="fr-FR" dirty="0" smtClean="0"/>
              <a:t>t le </a:t>
            </a:r>
            <a:r>
              <a:rPr lang="fr-FR" dirty="0" err="1" smtClean="0"/>
              <a:t>Higgs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5817095" y="260648"/>
            <a:ext cx="37771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Les outils d’exploration :</a:t>
            </a:r>
          </a:p>
          <a:p>
            <a:r>
              <a:rPr lang="fr-FR" dirty="0"/>
              <a:t>l</a:t>
            </a:r>
            <a:r>
              <a:rPr lang="fr-FR" dirty="0" smtClean="0"/>
              <a:t>e LHC et ses expériences</a:t>
            </a:r>
            <a:endParaRPr lang="fr-FR" dirty="0"/>
          </a:p>
        </p:txBody>
      </p:sp>
      <p:pic>
        <p:nvPicPr>
          <p:cNvPr id="15" name="Imag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760" y="4437112"/>
            <a:ext cx="2998108" cy="24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033122" y="5301209"/>
            <a:ext cx="1929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Les résultats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6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1424881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0516" name="Picture 8" descr="mg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67" y="993777"/>
            <a:ext cx="8158692" cy="540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re 1"/>
          <p:cNvSpPr txBox="1">
            <a:spLocks/>
          </p:cNvSpPr>
          <p:nvPr/>
        </p:nvSpPr>
        <p:spPr bwMode="auto">
          <a:xfrm>
            <a:off x="128466" y="44624"/>
            <a:ext cx="9505055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FR" sz="4000" dirty="0" err="1" smtClean="0"/>
              <a:t>Higgs</a:t>
            </a:r>
            <a:r>
              <a:rPr lang="fr-FR" sz="4000" dirty="0" smtClean="0"/>
              <a:t> en 2 photons : les vraies données</a:t>
            </a:r>
            <a:endParaRPr lang="fr-FR" sz="400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60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401318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05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05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60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60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8504" y="116632"/>
            <a:ext cx="8420100" cy="576064"/>
          </a:xfrm>
        </p:spPr>
        <p:txBody>
          <a:bodyPr/>
          <a:lstStyle/>
          <a:p>
            <a:r>
              <a:rPr lang="fr-FR" dirty="0" smtClean="0"/>
              <a:t>En vrai et en accéléré …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Sabine Crépé-Renaudin  (CNRS-IN2P3), LPSC                                 </a:t>
            </a:r>
            <a:endParaRPr lang="fr-FR" sz="1400"/>
          </a:p>
        </p:txBody>
      </p:sp>
      <p:pic>
        <p:nvPicPr>
          <p:cNvPr id="8" name="Image 7" descr="Hgg-FixedScale-Short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664" y="908721"/>
            <a:ext cx="5773352" cy="5599280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61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164805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8504" y="116632"/>
            <a:ext cx="8420100" cy="576064"/>
          </a:xfrm>
        </p:spPr>
        <p:txBody>
          <a:bodyPr/>
          <a:lstStyle/>
          <a:p>
            <a:r>
              <a:rPr lang="fr-FR" dirty="0" smtClean="0"/>
              <a:t>Pour le canal ZZ …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Sabine Crépé-Renaudin  (CNRS-IN2P3), LPSC                                 </a:t>
            </a:r>
            <a:endParaRPr lang="fr-FR" sz="1400"/>
          </a:p>
        </p:txBody>
      </p:sp>
      <p:pic>
        <p:nvPicPr>
          <p:cNvPr id="7" name="Image 6" descr="4l-FixedScale-NoMuProf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81" y="908720"/>
            <a:ext cx="5716987" cy="5544615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62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3289584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6536" y="44624"/>
            <a:ext cx="8420100" cy="675928"/>
          </a:xfrm>
        </p:spPr>
        <p:txBody>
          <a:bodyPr/>
          <a:lstStyle/>
          <a:p>
            <a:r>
              <a:rPr lang="fr-FR" dirty="0" smtClean="0"/>
              <a:t>2 expériences : le même résultat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47650" y="6404992"/>
            <a:ext cx="6108700" cy="228600"/>
          </a:xfrm>
        </p:spPr>
        <p:txBody>
          <a:bodyPr/>
          <a:lstStyle/>
          <a:p>
            <a:pPr>
              <a:defRPr/>
            </a:pPr>
            <a:r>
              <a:rPr lang="fr-FR" smtClean="0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15" name="Rectangle 14"/>
          <p:cNvSpPr/>
          <p:nvPr/>
        </p:nvSpPr>
        <p:spPr bwMode="auto">
          <a:xfrm>
            <a:off x="344489" y="908720"/>
            <a:ext cx="9217025" cy="554461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6" y="1052737"/>
            <a:ext cx="4032448" cy="2101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13" y="3933056"/>
            <a:ext cx="4032448" cy="2473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4661" y="1052737"/>
            <a:ext cx="4714844" cy="3384376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0992" y="3429000"/>
            <a:ext cx="4464496" cy="28091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auto">
          <a:xfrm>
            <a:off x="4736976" y="980728"/>
            <a:ext cx="504056" cy="223224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592959" y="3933056"/>
            <a:ext cx="504056" cy="244827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Espace réservé du contenu 11" descr="boutmur.png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8932" b="-218932"/>
          <a:stretch>
            <a:fillRect/>
          </a:stretch>
        </p:blipFill>
        <p:spPr>
          <a:xfrm>
            <a:off x="344489" y="1556793"/>
            <a:ext cx="9217025" cy="4032448"/>
          </a:xfrm>
        </p:spPr>
      </p:pic>
      <p:sp>
        <p:nvSpPr>
          <p:cNvPr id="18" name="ZoneTexte 17"/>
          <p:cNvSpPr txBox="1"/>
          <p:nvPr/>
        </p:nvSpPr>
        <p:spPr>
          <a:xfrm>
            <a:off x="560512" y="3327376"/>
            <a:ext cx="3536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Pas de communication </a:t>
            </a:r>
            <a:endParaRPr lang="fr-FR" b="1" dirty="0"/>
          </a:p>
        </p:txBody>
      </p:sp>
      <p:sp>
        <p:nvSpPr>
          <p:cNvPr id="20" name="Double flèche horizontale 19"/>
          <p:cNvSpPr/>
          <p:nvPr/>
        </p:nvSpPr>
        <p:spPr bwMode="auto">
          <a:xfrm rot="5400000">
            <a:off x="4412942" y="3465005"/>
            <a:ext cx="576063" cy="216024"/>
          </a:xfrm>
          <a:prstGeom prst="leftRightArrow">
            <a:avLst>
              <a:gd name="adj1" fmla="val 25955"/>
              <a:gd name="adj2" fmla="val 58126"/>
            </a:avLst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63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3295267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825500" y="188640"/>
            <a:ext cx="8420100" cy="762000"/>
          </a:xfrm>
        </p:spPr>
        <p:txBody>
          <a:bodyPr/>
          <a:lstStyle/>
          <a:p>
            <a:r>
              <a:rPr lang="fr-FR" dirty="0" smtClean="0"/>
              <a:t>2 expériences : le même résultat</a:t>
            </a:r>
            <a:endParaRPr lang="fr-FR" dirty="0"/>
          </a:p>
        </p:txBody>
      </p:sp>
      <p:pic>
        <p:nvPicPr>
          <p:cNvPr id="8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649" y="1162646"/>
            <a:ext cx="6373812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64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3470424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5" b="5025"/>
          <a:stretch>
            <a:fillRect/>
          </a:stretch>
        </p:blipFill>
        <p:spPr bwMode="auto">
          <a:xfrm>
            <a:off x="5421000" y="908721"/>
            <a:ext cx="3775200" cy="2106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5025" b="502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7" b="9952"/>
          <a:stretch>
            <a:fillRect/>
          </a:stretch>
        </p:blipFill>
        <p:spPr bwMode="auto">
          <a:xfrm>
            <a:off x="4872895" y="3356992"/>
            <a:ext cx="4832880" cy="2265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4207" b="995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20483" name="Group 3"/>
          <p:cNvGrpSpPr>
            <a:grpSpLocks/>
          </p:cNvGrpSpPr>
          <p:nvPr/>
        </p:nvGrpSpPr>
        <p:grpSpPr bwMode="auto">
          <a:xfrm>
            <a:off x="-131040" y="4572482"/>
            <a:ext cx="4800120" cy="2252396"/>
            <a:chOff x="-84" y="3175"/>
            <a:chExt cx="3077" cy="1564"/>
          </a:xfrm>
        </p:grpSpPr>
        <p:pic>
          <p:nvPicPr>
            <p:cNvPr id="20484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2992" cy="1482"/>
            </a:xfrm>
            <a:prstGeom prst="rect">
              <a:avLst/>
            </a:prstGeom>
            <a:noFill/>
            <a:ln w="360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0485" name="Rectangle 5"/>
            <p:cNvSpPr>
              <a:spLocks noChangeArrowheads="1"/>
            </p:cNvSpPr>
            <p:nvPr/>
          </p:nvSpPr>
          <p:spPr bwMode="auto">
            <a:xfrm>
              <a:off x="249" y="3243"/>
              <a:ext cx="2493" cy="112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486" name="Rectangle 6"/>
            <p:cNvSpPr>
              <a:spLocks noChangeArrowheads="1"/>
            </p:cNvSpPr>
            <p:nvPr/>
          </p:nvSpPr>
          <p:spPr bwMode="auto">
            <a:xfrm>
              <a:off x="794" y="3355"/>
              <a:ext cx="1473" cy="112"/>
            </a:xfrm>
            <a:prstGeom prst="rect">
              <a:avLst/>
            </a:prstGeom>
            <a:solidFill>
              <a:srgbClr val="FFCC99">
                <a:alpha val="2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487" name="Text Box 7"/>
            <p:cNvSpPr txBox="1">
              <a:spLocks noChangeArrowheads="1"/>
            </p:cNvSpPr>
            <p:nvPr/>
          </p:nvSpPr>
          <p:spPr bwMode="auto">
            <a:xfrm rot="19920000">
              <a:off x="-91" y="3348"/>
              <a:ext cx="778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5584" rIns="90000" bIns="45000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r>
                <a:rPr lang="fr-FR" sz="1100"/>
                <a:t> Octobre</a:t>
              </a:r>
            </a:p>
          </p:txBody>
        </p:sp>
      </p:grpSp>
      <p:grpSp>
        <p:nvGrpSpPr>
          <p:cNvPr id="20488" name="Group 8"/>
          <p:cNvGrpSpPr>
            <a:grpSpLocks/>
          </p:cNvGrpSpPr>
          <p:nvPr/>
        </p:nvGrpSpPr>
        <p:grpSpPr bwMode="auto">
          <a:xfrm>
            <a:off x="-131040" y="2324404"/>
            <a:ext cx="4800120" cy="2252396"/>
            <a:chOff x="-84" y="1614"/>
            <a:chExt cx="3077" cy="1564"/>
          </a:xfrm>
        </p:grpSpPr>
        <p:pic>
          <p:nvPicPr>
            <p:cNvPr id="20489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394"/>
            <a:stretch>
              <a:fillRect/>
            </a:stretch>
          </p:blipFill>
          <p:spPr bwMode="auto">
            <a:xfrm>
              <a:off x="0" y="1614"/>
              <a:ext cx="2992" cy="1564"/>
            </a:xfrm>
            <a:prstGeom prst="rect">
              <a:avLst/>
            </a:prstGeom>
            <a:noFill/>
            <a:ln w="360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b="60394"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0490" name="Rectangle 10"/>
            <p:cNvSpPr>
              <a:spLocks noChangeArrowheads="1"/>
            </p:cNvSpPr>
            <p:nvPr/>
          </p:nvSpPr>
          <p:spPr bwMode="auto">
            <a:xfrm>
              <a:off x="249" y="1882"/>
              <a:ext cx="2493" cy="112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491" name="Rectangle 11"/>
            <p:cNvSpPr>
              <a:spLocks noChangeArrowheads="1"/>
            </p:cNvSpPr>
            <p:nvPr/>
          </p:nvSpPr>
          <p:spPr bwMode="auto">
            <a:xfrm>
              <a:off x="1020" y="1972"/>
              <a:ext cx="793" cy="112"/>
            </a:xfrm>
            <a:prstGeom prst="rect">
              <a:avLst/>
            </a:prstGeom>
            <a:solidFill>
              <a:srgbClr val="FFCC99">
                <a:alpha val="2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492" name="Text Box 12"/>
            <p:cNvSpPr txBox="1">
              <a:spLocks noChangeArrowheads="1"/>
            </p:cNvSpPr>
            <p:nvPr/>
          </p:nvSpPr>
          <p:spPr bwMode="auto">
            <a:xfrm rot="19920000">
              <a:off x="-91" y="2010"/>
              <a:ext cx="778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5584" rIns="90000" bIns="45000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r>
                <a:rPr lang="fr-FR" sz="1100"/>
                <a:t> Août</a:t>
              </a:r>
            </a:p>
          </p:txBody>
        </p:sp>
      </p:grpSp>
      <p:grpSp>
        <p:nvGrpSpPr>
          <p:cNvPr id="20493" name="Group 13"/>
          <p:cNvGrpSpPr>
            <a:grpSpLocks/>
          </p:cNvGrpSpPr>
          <p:nvPr/>
        </p:nvGrpSpPr>
        <p:grpSpPr bwMode="auto">
          <a:xfrm>
            <a:off x="-131040" y="31684"/>
            <a:ext cx="4800120" cy="2174628"/>
            <a:chOff x="-84" y="22"/>
            <a:chExt cx="3077" cy="1510"/>
          </a:xfrm>
        </p:grpSpPr>
        <p:pic>
          <p:nvPicPr>
            <p:cNvPr id="20494" name="Picture 1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"/>
              <a:ext cx="2992" cy="1502"/>
            </a:xfrm>
            <a:prstGeom prst="rect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0495" name="Rectangle 15"/>
            <p:cNvSpPr>
              <a:spLocks noChangeArrowheads="1"/>
            </p:cNvSpPr>
            <p:nvPr/>
          </p:nvSpPr>
          <p:spPr bwMode="auto">
            <a:xfrm>
              <a:off x="249" y="68"/>
              <a:ext cx="2493" cy="112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496" name="Rectangle 16"/>
            <p:cNvSpPr>
              <a:spLocks noChangeArrowheads="1"/>
            </p:cNvSpPr>
            <p:nvPr/>
          </p:nvSpPr>
          <p:spPr bwMode="auto">
            <a:xfrm>
              <a:off x="1020" y="181"/>
              <a:ext cx="793" cy="112"/>
            </a:xfrm>
            <a:prstGeom prst="rect">
              <a:avLst/>
            </a:prstGeom>
            <a:solidFill>
              <a:srgbClr val="FFCC99">
                <a:alpha val="2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497" name="Text Box 17"/>
            <p:cNvSpPr txBox="1">
              <a:spLocks noChangeArrowheads="1"/>
            </p:cNvSpPr>
            <p:nvPr/>
          </p:nvSpPr>
          <p:spPr bwMode="auto">
            <a:xfrm rot="19920000">
              <a:off x="-91" y="196"/>
              <a:ext cx="778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5584" rIns="90000" bIns="45000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r>
                <a:rPr lang="fr-FR" sz="1100"/>
                <a:t>Juin</a:t>
              </a:r>
            </a:p>
          </p:txBody>
        </p:sp>
      </p:grpSp>
      <p:sp>
        <p:nvSpPr>
          <p:cNvPr id="20498" name="Text Box 18"/>
          <p:cNvSpPr txBox="1">
            <a:spLocks noChangeArrowheads="1"/>
          </p:cNvSpPr>
          <p:nvPr/>
        </p:nvSpPr>
        <p:spPr bwMode="auto">
          <a:xfrm>
            <a:off x="4917121" y="5733256"/>
            <a:ext cx="4953000" cy="11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5527" tIns="57850" rIns="85527" bIns="42764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/>
            <a:r>
              <a:rPr lang="fr-FR" b="1" dirty="0">
                <a:solidFill>
                  <a:schemeClr val="tx1"/>
                </a:solidFill>
              </a:rPr>
              <a:t>2010 J.J. </a:t>
            </a:r>
            <a:r>
              <a:rPr lang="fr-FR" b="1" dirty="0" err="1">
                <a:solidFill>
                  <a:schemeClr val="tx1"/>
                </a:solidFill>
              </a:rPr>
              <a:t>Sakurai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Prize</a:t>
            </a:r>
            <a:endParaRPr lang="fr-FR" b="1" dirty="0">
              <a:solidFill>
                <a:schemeClr val="tx1"/>
              </a:solidFill>
            </a:endParaRPr>
          </a:p>
          <a:p>
            <a:r>
              <a:rPr lang="fr-FR" sz="1200" dirty="0">
                <a:solidFill>
                  <a:schemeClr val="tx1"/>
                </a:solidFill>
              </a:rPr>
              <a:t>For </a:t>
            </a:r>
            <a:r>
              <a:rPr lang="fr-FR" sz="1200" dirty="0" err="1">
                <a:solidFill>
                  <a:schemeClr val="tx1"/>
                </a:solidFill>
              </a:rPr>
              <a:t>elucidation</a:t>
            </a:r>
            <a:r>
              <a:rPr lang="fr-FR" sz="1200" dirty="0">
                <a:solidFill>
                  <a:schemeClr val="tx1"/>
                </a:solidFill>
              </a:rPr>
              <a:t> of the </a:t>
            </a:r>
            <a:r>
              <a:rPr lang="fr-FR" sz="1200" dirty="0" err="1">
                <a:solidFill>
                  <a:schemeClr val="tx1"/>
                </a:solidFill>
              </a:rPr>
              <a:t>properties</a:t>
            </a:r>
            <a:r>
              <a:rPr lang="fr-FR" sz="1200" dirty="0">
                <a:solidFill>
                  <a:schemeClr val="tx1"/>
                </a:solidFill>
              </a:rPr>
              <a:t> of </a:t>
            </a:r>
            <a:r>
              <a:rPr lang="fr-FR" sz="1200" dirty="0" err="1">
                <a:solidFill>
                  <a:schemeClr val="tx1"/>
                </a:solidFill>
              </a:rPr>
              <a:t>spontaneous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r>
              <a:rPr lang="fr-FR" sz="1200" dirty="0" err="1">
                <a:solidFill>
                  <a:schemeClr val="tx1"/>
                </a:solidFill>
              </a:rPr>
              <a:t>symmetry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r>
              <a:rPr lang="fr-FR" sz="1200" dirty="0" err="1">
                <a:solidFill>
                  <a:schemeClr val="tx1"/>
                </a:solidFill>
              </a:rPr>
              <a:t>breaking</a:t>
            </a:r>
            <a:r>
              <a:rPr lang="fr-FR" sz="1200" dirty="0">
                <a:solidFill>
                  <a:schemeClr val="tx1"/>
                </a:solidFill>
              </a:rPr>
              <a:t> in four-</a:t>
            </a:r>
            <a:r>
              <a:rPr lang="fr-FR" sz="1200" dirty="0" err="1">
                <a:solidFill>
                  <a:schemeClr val="tx1"/>
                </a:solidFill>
              </a:rPr>
              <a:t>dimensional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r>
              <a:rPr lang="fr-FR" sz="1200" dirty="0" err="1">
                <a:solidFill>
                  <a:schemeClr val="tx1"/>
                </a:solidFill>
              </a:rPr>
              <a:t>relativistic</a:t>
            </a:r>
            <a:r>
              <a:rPr lang="fr-FR" sz="1200" dirty="0">
                <a:solidFill>
                  <a:schemeClr val="tx1"/>
                </a:solidFill>
              </a:rPr>
              <a:t> gauge </a:t>
            </a:r>
            <a:r>
              <a:rPr lang="fr-FR" sz="1200" dirty="0" err="1">
                <a:solidFill>
                  <a:schemeClr val="tx1"/>
                </a:solidFill>
              </a:rPr>
              <a:t>theory</a:t>
            </a:r>
            <a:r>
              <a:rPr lang="fr-FR" sz="1200" dirty="0">
                <a:solidFill>
                  <a:schemeClr val="tx1"/>
                </a:solidFill>
              </a:rPr>
              <a:t> and of the </a:t>
            </a:r>
            <a:r>
              <a:rPr lang="fr-FR" sz="1200" dirty="0" err="1">
                <a:solidFill>
                  <a:schemeClr val="tx1"/>
                </a:solidFill>
              </a:rPr>
              <a:t>mechanism</a:t>
            </a:r>
            <a:r>
              <a:rPr lang="fr-FR" sz="1200" dirty="0">
                <a:solidFill>
                  <a:schemeClr val="tx1"/>
                </a:solidFill>
              </a:rPr>
              <a:t> for the consistent </a:t>
            </a:r>
            <a:r>
              <a:rPr lang="fr-FR" sz="1200" dirty="0" err="1">
                <a:solidFill>
                  <a:schemeClr val="tx1"/>
                </a:solidFill>
              </a:rPr>
              <a:t>generation</a:t>
            </a:r>
            <a:r>
              <a:rPr lang="fr-FR" sz="1200" dirty="0">
                <a:solidFill>
                  <a:schemeClr val="tx1"/>
                </a:solidFill>
              </a:rPr>
              <a:t> of </a:t>
            </a:r>
            <a:r>
              <a:rPr lang="fr-FR" sz="1200" dirty="0" err="1">
                <a:solidFill>
                  <a:schemeClr val="tx1"/>
                </a:solidFill>
              </a:rPr>
              <a:t>vector</a:t>
            </a:r>
            <a:r>
              <a:rPr lang="fr-FR" sz="1200" dirty="0">
                <a:solidFill>
                  <a:schemeClr val="tx1"/>
                </a:solidFill>
              </a:rPr>
              <a:t> boson masses</a:t>
            </a:r>
          </a:p>
        </p:txBody>
      </p:sp>
      <p:sp>
        <p:nvSpPr>
          <p:cNvPr id="20499" name="AutoShape 19"/>
          <p:cNvSpPr>
            <a:spLocks noChangeArrowheads="1"/>
          </p:cNvSpPr>
          <p:nvPr/>
        </p:nvSpPr>
        <p:spPr bwMode="auto">
          <a:xfrm>
            <a:off x="4775160" y="64808"/>
            <a:ext cx="5023200" cy="555881"/>
          </a:xfrm>
          <a:prstGeom prst="roundRect">
            <a:avLst>
              <a:gd name="adj" fmla="val 16667"/>
            </a:avLst>
          </a:prstGeom>
          <a:noFill/>
          <a:ln w="9360">
            <a:noFill/>
            <a:round/>
            <a:headEnd/>
            <a:tailEnd/>
          </a:ln>
          <a:effectLst/>
          <a:extLst/>
        </p:spPr>
        <p:txBody>
          <a:bodyPr wrap="none" lIns="85527" tIns="72869" rIns="85527" bIns="42764" anchor="ctr"/>
          <a:lstStyle/>
          <a:p>
            <a:pPr algn="ctr">
              <a:tabLst>
                <a:tab pos="687922" algn="l"/>
                <a:tab pos="1375844" algn="l"/>
                <a:tab pos="2063767" algn="l"/>
                <a:tab pos="2751689" algn="l"/>
                <a:tab pos="3439611" algn="l"/>
                <a:tab pos="4127533" algn="l"/>
                <a:tab pos="4815455" algn="l"/>
              </a:tabLst>
            </a:pPr>
            <a:r>
              <a:rPr lang="fr-FR" sz="3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Verdana"/>
              </a:rPr>
              <a:t>1964 : la théorie</a:t>
            </a:r>
            <a:endParaRPr lang="fr-FR" sz="34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20501" name="AutoShape 21"/>
          <p:cNvSpPr>
            <a:spLocks noChangeArrowheads="1"/>
          </p:cNvSpPr>
          <p:nvPr/>
        </p:nvSpPr>
        <p:spPr bwMode="auto">
          <a:xfrm>
            <a:off x="5889104" y="4683382"/>
            <a:ext cx="1588080" cy="329794"/>
          </a:xfrm>
          <a:custGeom>
            <a:avLst/>
            <a:gdLst>
              <a:gd name="G0" fmla="*/ 4492 1 2"/>
              <a:gd name="G1" fmla="*/ 1012 1 2"/>
              <a:gd name="G2" fmla="+- 1012 0 0"/>
              <a:gd name="G3" fmla="+- 4492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4492" y="0"/>
                </a:lnTo>
                <a:lnTo>
                  <a:pt x="4492" y="1012"/>
                </a:lnTo>
                <a:lnTo>
                  <a:pt x="0" y="1012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5527" tIns="42764" rIns="85527" bIns="42764">
            <a:spAutoFit/>
          </a:bodyPr>
          <a:lstStyle/>
          <a:p>
            <a:pPr hangingPunct="1">
              <a:tabLst>
                <a:tab pos="687922" algn="l"/>
                <a:tab pos="1375844" algn="l"/>
              </a:tabLst>
            </a:pPr>
            <a:r>
              <a:rPr lang="fr-FR" sz="2000" dirty="0" err="1">
                <a:solidFill>
                  <a:srgbClr val="FFFFFF"/>
                </a:solidFill>
                <a:latin typeface="Verdana"/>
                <a:cs typeface="Verdana"/>
              </a:rPr>
              <a:t>Guralnik</a:t>
            </a:r>
            <a:endParaRPr lang="fr-FR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20502" name="AutoShape 22"/>
          <p:cNvSpPr>
            <a:spLocks noChangeArrowheads="1"/>
          </p:cNvSpPr>
          <p:nvPr/>
        </p:nvSpPr>
        <p:spPr bwMode="auto">
          <a:xfrm>
            <a:off x="5097015" y="4393910"/>
            <a:ext cx="1726920" cy="331235"/>
          </a:xfrm>
          <a:custGeom>
            <a:avLst/>
            <a:gdLst>
              <a:gd name="G0" fmla="*/ 4881 1 2"/>
              <a:gd name="G1" fmla="*/ 1014 1 2"/>
              <a:gd name="G2" fmla="+- 1014 0 0"/>
              <a:gd name="G3" fmla="+- 4881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4881" y="0"/>
                </a:lnTo>
                <a:lnTo>
                  <a:pt x="4881" y="1014"/>
                </a:lnTo>
                <a:lnTo>
                  <a:pt x="0" y="1014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5527" tIns="42764" rIns="85527" bIns="42764">
            <a:spAutoFit/>
          </a:bodyPr>
          <a:lstStyle/>
          <a:p>
            <a:pPr hangingPunct="1">
              <a:tabLst>
                <a:tab pos="687922" algn="l"/>
                <a:tab pos="1375844" algn="l"/>
              </a:tabLst>
            </a:pPr>
            <a:r>
              <a:rPr lang="fr-FR" sz="2000" dirty="0" err="1">
                <a:solidFill>
                  <a:srgbClr val="FFFFFF"/>
                </a:solidFill>
                <a:latin typeface="Verdana"/>
                <a:cs typeface="Verdana"/>
              </a:rPr>
              <a:t>Kibble</a:t>
            </a:r>
            <a:endParaRPr lang="fr-FR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20503" name="AutoShape 23"/>
          <p:cNvSpPr>
            <a:spLocks noChangeArrowheads="1"/>
          </p:cNvSpPr>
          <p:nvPr/>
        </p:nvSpPr>
        <p:spPr bwMode="auto">
          <a:xfrm>
            <a:off x="6947695" y="4393910"/>
            <a:ext cx="1347840" cy="331235"/>
          </a:xfrm>
          <a:custGeom>
            <a:avLst/>
            <a:gdLst>
              <a:gd name="G0" fmla="*/ 3810 1 2"/>
              <a:gd name="G1" fmla="*/ 1014 1 2"/>
              <a:gd name="G2" fmla="+- 1014 0 0"/>
              <a:gd name="G3" fmla="+- 381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3810" y="0"/>
                </a:lnTo>
                <a:lnTo>
                  <a:pt x="3810" y="1014"/>
                </a:lnTo>
                <a:lnTo>
                  <a:pt x="0" y="1014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5527" tIns="42764" rIns="85527" bIns="42764">
            <a:spAutoFit/>
          </a:bodyPr>
          <a:lstStyle/>
          <a:p>
            <a:pPr hangingPunct="1">
              <a:tabLst>
                <a:tab pos="687922" algn="l"/>
              </a:tabLst>
            </a:pPr>
            <a:r>
              <a:rPr lang="fr-FR" sz="2000" dirty="0">
                <a:solidFill>
                  <a:srgbClr val="FFFFFF"/>
                </a:solidFill>
                <a:latin typeface="Verdana"/>
                <a:cs typeface="Verdana"/>
              </a:rPr>
              <a:t>Hagen</a:t>
            </a:r>
            <a:endParaRPr lang="fr-FR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20506" name="AutoShape 26"/>
          <p:cNvSpPr>
            <a:spLocks noChangeArrowheads="1"/>
          </p:cNvSpPr>
          <p:nvPr/>
        </p:nvSpPr>
        <p:spPr bwMode="auto">
          <a:xfrm>
            <a:off x="8570344" y="4526406"/>
            <a:ext cx="1279200" cy="558779"/>
          </a:xfrm>
          <a:custGeom>
            <a:avLst/>
            <a:gdLst>
              <a:gd name="G0" fmla="*/ 3616 1 2"/>
              <a:gd name="G1" fmla="*/ 1712 1 2"/>
              <a:gd name="G2" fmla="+- 1712 0 0"/>
              <a:gd name="G3" fmla="+- 3616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3616" y="0"/>
                </a:lnTo>
                <a:lnTo>
                  <a:pt x="3616" y="1712"/>
                </a:lnTo>
                <a:lnTo>
                  <a:pt x="0" y="1712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5527" tIns="42764" rIns="85527" bIns="42764">
            <a:spAutoFit/>
          </a:bodyPr>
          <a:lstStyle/>
          <a:p>
            <a:pPr hangingPunct="1">
              <a:tabLst>
                <a:tab pos="687922" algn="l"/>
              </a:tabLst>
            </a:pPr>
            <a:r>
              <a:rPr lang="fr-FR" sz="2000" dirty="0">
                <a:solidFill>
                  <a:srgbClr val="FFFFFF"/>
                </a:solidFill>
                <a:latin typeface="Verdana"/>
                <a:cs typeface="Verdana"/>
              </a:rPr>
              <a:t>  Brout</a:t>
            </a:r>
          </a:p>
        </p:txBody>
      </p:sp>
      <p:sp>
        <p:nvSpPr>
          <p:cNvPr id="20507" name="AutoShape 27"/>
          <p:cNvSpPr>
            <a:spLocks noChangeArrowheads="1"/>
          </p:cNvSpPr>
          <p:nvPr/>
        </p:nvSpPr>
        <p:spPr bwMode="auto">
          <a:xfrm>
            <a:off x="7761312" y="4814438"/>
            <a:ext cx="1279200" cy="558779"/>
          </a:xfrm>
          <a:custGeom>
            <a:avLst/>
            <a:gdLst>
              <a:gd name="G0" fmla="*/ 3616 1 2"/>
              <a:gd name="G1" fmla="*/ 1712 1 2"/>
              <a:gd name="G2" fmla="+- 1712 0 0"/>
              <a:gd name="G3" fmla="+- 3616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3616" y="0"/>
                </a:lnTo>
                <a:lnTo>
                  <a:pt x="3616" y="1712"/>
                </a:lnTo>
                <a:lnTo>
                  <a:pt x="0" y="1712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5527" tIns="42764" rIns="85527" bIns="42764">
            <a:spAutoFit/>
          </a:bodyPr>
          <a:lstStyle/>
          <a:p>
            <a:pPr hangingPunct="1">
              <a:tabLst>
                <a:tab pos="687922" algn="l"/>
              </a:tabLst>
            </a:pPr>
            <a:r>
              <a:rPr lang="fr-FR" sz="2000" dirty="0" err="1">
                <a:solidFill>
                  <a:srgbClr val="FFFFFF"/>
                </a:solidFill>
                <a:latin typeface="Verdana"/>
                <a:cs typeface="Verdana"/>
              </a:rPr>
              <a:t>Englert</a:t>
            </a:r>
            <a:endParaRPr lang="fr-FR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20508" name="AutoShape 28"/>
          <p:cNvSpPr>
            <a:spLocks noChangeArrowheads="1"/>
          </p:cNvSpPr>
          <p:nvPr/>
        </p:nvSpPr>
        <p:spPr bwMode="auto">
          <a:xfrm>
            <a:off x="6045000" y="2658504"/>
            <a:ext cx="1279200" cy="558779"/>
          </a:xfrm>
          <a:custGeom>
            <a:avLst/>
            <a:gdLst>
              <a:gd name="G0" fmla="*/ 3616 1 2"/>
              <a:gd name="G1" fmla="*/ 1712 1 2"/>
              <a:gd name="G2" fmla="+- 1712 0 0"/>
              <a:gd name="G3" fmla="+- 3616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3616" y="0"/>
                </a:lnTo>
                <a:lnTo>
                  <a:pt x="3616" y="1712"/>
                </a:lnTo>
                <a:lnTo>
                  <a:pt x="0" y="1712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5527" tIns="42764" rIns="85527" bIns="42764">
            <a:spAutoFit/>
          </a:bodyPr>
          <a:lstStyle/>
          <a:p>
            <a:pPr hangingPunct="1">
              <a:tabLst>
                <a:tab pos="687922" algn="l"/>
              </a:tabLst>
            </a:pPr>
            <a:r>
              <a:rPr lang="fr-FR" sz="2000" dirty="0" err="1">
                <a:solidFill>
                  <a:srgbClr val="FFFFFF"/>
                </a:solidFill>
                <a:latin typeface="Verdana"/>
                <a:cs typeface="Verdana"/>
              </a:rPr>
              <a:t>Englert</a:t>
            </a:r>
            <a:endParaRPr lang="fr-FR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20509" name="AutoShape 29"/>
          <p:cNvSpPr>
            <a:spLocks noChangeArrowheads="1"/>
          </p:cNvSpPr>
          <p:nvPr/>
        </p:nvSpPr>
        <p:spPr bwMode="auto">
          <a:xfrm>
            <a:off x="7814040" y="2658504"/>
            <a:ext cx="1279200" cy="558779"/>
          </a:xfrm>
          <a:custGeom>
            <a:avLst/>
            <a:gdLst>
              <a:gd name="G0" fmla="*/ 3616 1 2"/>
              <a:gd name="G1" fmla="*/ 1712 1 2"/>
              <a:gd name="G2" fmla="+- 1712 0 0"/>
              <a:gd name="G3" fmla="+- 3616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3616" y="0"/>
                </a:lnTo>
                <a:lnTo>
                  <a:pt x="3616" y="1712"/>
                </a:lnTo>
                <a:lnTo>
                  <a:pt x="0" y="1712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5527" tIns="42764" rIns="85527" bIns="42764">
            <a:spAutoFit/>
          </a:bodyPr>
          <a:lstStyle/>
          <a:p>
            <a:pPr hangingPunct="1">
              <a:tabLst>
                <a:tab pos="687922" algn="l"/>
              </a:tabLst>
            </a:pPr>
            <a:r>
              <a:rPr lang="fr-FR" sz="2000" dirty="0" err="1">
                <a:solidFill>
                  <a:srgbClr val="FFFFFF"/>
                </a:solidFill>
                <a:latin typeface="Verdana"/>
                <a:cs typeface="Verdana"/>
              </a:rPr>
              <a:t>Higgs</a:t>
            </a:r>
            <a:endParaRPr lang="fr-FR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E57DD9-C805-C741-ACF2-1052D002B1E4}" type="slidenum">
              <a:rPr lang="fr-FR" smtClean="0"/>
              <a:pPr>
                <a:defRPr/>
              </a:pPr>
              <a:t>65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83548108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0474" y="116632"/>
            <a:ext cx="9505055" cy="720080"/>
          </a:xfrm>
        </p:spPr>
        <p:txBody>
          <a:bodyPr/>
          <a:lstStyle/>
          <a:p>
            <a:r>
              <a:rPr lang="fr-FR" sz="3600" dirty="0" smtClean="0"/>
              <a:t>Une longue histoire …</a:t>
            </a:r>
            <a:endParaRPr lang="fr-FR" sz="360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276726" y="1412777"/>
            <a:ext cx="797261" cy="144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defRPr/>
            </a:pPr>
            <a:r>
              <a:rPr lang="en-US" sz="8800" dirty="0">
                <a:latin typeface="Verdana"/>
                <a:cs typeface="Verdana"/>
              </a:rPr>
              <a:t>?</a:t>
            </a:r>
          </a:p>
        </p:txBody>
      </p:sp>
      <p:grpSp>
        <p:nvGrpSpPr>
          <p:cNvPr id="7" name="Grouper 6"/>
          <p:cNvGrpSpPr/>
          <p:nvPr/>
        </p:nvGrpSpPr>
        <p:grpSpPr>
          <a:xfrm>
            <a:off x="632521" y="3595663"/>
            <a:ext cx="8937844" cy="697434"/>
            <a:chOff x="128464" y="3429000"/>
            <a:chExt cx="9743716" cy="697434"/>
          </a:xfrm>
        </p:grpSpPr>
        <p:sp>
          <p:nvSpPr>
            <p:cNvPr id="9" name="Line 17"/>
            <p:cNvSpPr>
              <a:spLocks noChangeShapeType="1"/>
            </p:cNvSpPr>
            <p:nvPr/>
          </p:nvSpPr>
          <p:spPr bwMode="auto">
            <a:xfrm>
              <a:off x="128464" y="3429000"/>
              <a:ext cx="950505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0" name="Text Box 31"/>
            <p:cNvSpPr txBox="1">
              <a:spLocks noChangeArrowheads="1"/>
            </p:cNvSpPr>
            <p:nvPr/>
          </p:nvSpPr>
          <p:spPr bwMode="auto">
            <a:xfrm>
              <a:off x="7857208" y="3757102"/>
              <a:ext cx="2014972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800" b="1" dirty="0">
                  <a:cs typeface="+mn-cs"/>
                </a:rPr>
                <a:t>Masse </a:t>
              </a:r>
              <a:r>
                <a:rPr lang="fr-FR" sz="1800" b="1" dirty="0" smtClean="0">
                  <a:cs typeface="+mn-cs"/>
                </a:rPr>
                <a:t>(</a:t>
              </a:r>
              <a:r>
                <a:rPr lang="fr-FR" sz="1800" b="1" dirty="0" err="1" smtClean="0">
                  <a:cs typeface="+mn-cs"/>
                </a:rPr>
                <a:t>GeV</a:t>
              </a:r>
              <a:r>
                <a:rPr lang="fr-FR" sz="1800" b="1" dirty="0">
                  <a:cs typeface="+mn-cs"/>
                </a:rPr>
                <a:t>/</a:t>
              </a:r>
              <a:r>
                <a:rPr lang="fr-FR" sz="1800" b="1" dirty="0" smtClean="0">
                  <a:cs typeface="+mn-cs"/>
                </a:rPr>
                <a:t>c</a:t>
              </a:r>
              <a:r>
                <a:rPr lang="fr-FR" sz="1800" b="1" baseline="30000" dirty="0" smtClean="0">
                  <a:cs typeface="+mn-cs"/>
                </a:rPr>
                <a:t>2</a:t>
              </a:r>
              <a:r>
                <a:rPr lang="fr-FR" sz="1800" b="1" dirty="0">
                  <a:cs typeface="+mn-cs"/>
                </a:rPr>
                <a:t>)</a:t>
              </a:r>
            </a:p>
          </p:txBody>
        </p:sp>
        <p:sp>
          <p:nvSpPr>
            <p:cNvPr id="12" name="Text Box 30"/>
            <p:cNvSpPr txBox="1">
              <a:spLocks noChangeArrowheads="1"/>
            </p:cNvSpPr>
            <p:nvPr/>
          </p:nvSpPr>
          <p:spPr bwMode="auto">
            <a:xfrm>
              <a:off x="200473" y="3501008"/>
              <a:ext cx="9505055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400" b="1" dirty="0" smtClean="0">
                  <a:cs typeface="+mn-cs"/>
                </a:rPr>
                <a:t>0</a:t>
              </a:r>
              <a:r>
                <a:rPr lang="fr-FR" sz="1400" b="1" dirty="0"/>
                <a:t> </a:t>
              </a:r>
              <a:r>
                <a:rPr lang="fr-FR" sz="1400" b="1" dirty="0" smtClean="0"/>
                <a:t>                   </a:t>
              </a:r>
              <a:r>
                <a:rPr lang="fr-FR" sz="1400" b="1" dirty="0" smtClean="0">
                  <a:cs typeface="+mn-cs"/>
                </a:rPr>
                <a:t>100                     </a:t>
              </a:r>
              <a:r>
                <a:rPr lang="fr-FR" sz="1400" b="1" dirty="0">
                  <a:cs typeface="+mn-cs"/>
                </a:rPr>
                <a:t>200 </a:t>
              </a:r>
              <a:r>
                <a:rPr lang="fr-FR" sz="1400" b="1" dirty="0" smtClean="0">
                  <a:cs typeface="+mn-cs"/>
                </a:rPr>
                <a:t>                  </a:t>
              </a:r>
              <a:r>
                <a:rPr lang="fr-FR" sz="1400" b="1" dirty="0">
                  <a:cs typeface="+mn-cs"/>
                </a:rPr>
                <a:t>300  </a:t>
              </a:r>
              <a:r>
                <a:rPr lang="fr-FR" sz="1400" b="1" dirty="0" smtClean="0">
                  <a:cs typeface="+mn-cs"/>
                </a:rPr>
                <a:t>                   400                    </a:t>
              </a:r>
              <a:r>
                <a:rPr lang="fr-FR" sz="1400" b="1" dirty="0">
                  <a:cs typeface="+mn-cs"/>
                </a:rPr>
                <a:t>500 </a:t>
              </a:r>
              <a:r>
                <a:rPr lang="fr-FR" sz="1400" b="1" dirty="0" smtClean="0">
                  <a:cs typeface="+mn-cs"/>
                </a:rPr>
                <a:t>                    600                    </a:t>
              </a:r>
              <a:endParaRPr lang="fr-FR" sz="1400" b="1" dirty="0">
                <a:cs typeface="+mn-cs"/>
              </a:endParaRPr>
            </a:p>
          </p:txBody>
        </p:sp>
      </p:grpSp>
      <p:cxnSp>
        <p:nvCxnSpPr>
          <p:cNvPr id="17" name="Connecteur droit 16"/>
          <p:cNvCxnSpPr/>
          <p:nvPr/>
        </p:nvCxnSpPr>
        <p:spPr bwMode="auto">
          <a:xfrm>
            <a:off x="848545" y="3451646"/>
            <a:ext cx="0" cy="144016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9" name="Connecteur droit 18"/>
          <p:cNvCxnSpPr/>
          <p:nvPr/>
        </p:nvCxnSpPr>
        <p:spPr bwMode="auto">
          <a:xfrm>
            <a:off x="2144688" y="3451646"/>
            <a:ext cx="0" cy="144016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0" name="Connecteur droit 19"/>
          <p:cNvCxnSpPr/>
          <p:nvPr/>
        </p:nvCxnSpPr>
        <p:spPr bwMode="auto">
          <a:xfrm>
            <a:off x="3440831" y="3451646"/>
            <a:ext cx="0" cy="144016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4" name="Connecteur droit 23"/>
          <p:cNvCxnSpPr/>
          <p:nvPr/>
        </p:nvCxnSpPr>
        <p:spPr bwMode="auto">
          <a:xfrm>
            <a:off x="4736976" y="3451646"/>
            <a:ext cx="0" cy="144016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7" name="Connecteur droit 26"/>
          <p:cNvCxnSpPr/>
          <p:nvPr/>
        </p:nvCxnSpPr>
        <p:spPr bwMode="auto">
          <a:xfrm>
            <a:off x="6033119" y="3451646"/>
            <a:ext cx="0" cy="144016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8" name="Connecteur droit 27"/>
          <p:cNvCxnSpPr/>
          <p:nvPr/>
        </p:nvCxnSpPr>
        <p:spPr bwMode="auto">
          <a:xfrm>
            <a:off x="7329264" y="3451646"/>
            <a:ext cx="0" cy="144016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1" name="Connecteur droit 30"/>
          <p:cNvCxnSpPr/>
          <p:nvPr/>
        </p:nvCxnSpPr>
        <p:spPr bwMode="auto">
          <a:xfrm>
            <a:off x="8625408" y="3451646"/>
            <a:ext cx="0" cy="144016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pic>
        <p:nvPicPr>
          <p:cNvPr id="35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762500"/>
            <a:ext cx="33401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832" y="4664076"/>
            <a:ext cx="3367088" cy="219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7" name="Picture 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41232" y="4644462"/>
            <a:ext cx="2664297" cy="22135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39" name="Rectangle 38"/>
          <p:cNvSpPr/>
          <p:nvPr/>
        </p:nvSpPr>
        <p:spPr bwMode="auto">
          <a:xfrm>
            <a:off x="848545" y="3068960"/>
            <a:ext cx="1368152" cy="504056"/>
          </a:xfrm>
          <a:prstGeom prst="rect">
            <a:avLst/>
          </a:prstGeom>
          <a:solidFill>
            <a:srgbClr val="2860D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1" name="Image 40" descr="z05_blueband-LEPEWG-2005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704" y="908720"/>
            <a:ext cx="1869976" cy="203130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2" name="ZoneTexte 41"/>
          <p:cNvSpPr txBox="1"/>
          <p:nvPr/>
        </p:nvSpPr>
        <p:spPr>
          <a:xfrm>
            <a:off x="200472" y="548680"/>
            <a:ext cx="1856656" cy="36004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noAutofit/>
          </a:bodyPr>
          <a:lstStyle/>
          <a:p>
            <a:pPr algn="ctr"/>
            <a:r>
              <a:rPr lang="fr-FR" sz="1050" b="1" dirty="0" smtClean="0">
                <a:solidFill>
                  <a:srgbClr val="3975E4"/>
                </a:solidFill>
                <a:latin typeface="Verdana"/>
                <a:cs typeface="Verdana"/>
              </a:rPr>
              <a:t>Mesures indirectes</a:t>
            </a:r>
            <a:endParaRPr lang="fr-FR" sz="1050" dirty="0" smtClean="0"/>
          </a:p>
          <a:p>
            <a:r>
              <a:rPr lang="fr-FR" sz="1050" dirty="0" smtClean="0"/>
              <a:t>H plutôt léger</a:t>
            </a:r>
            <a:endParaRPr lang="fr-FR" sz="1050" dirty="0"/>
          </a:p>
        </p:txBody>
      </p:sp>
      <p:sp>
        <p:nvSpPr>
          <p:cNvPr id="43" name="Text Box 13"/>
          <p:cNvSpPr txBox="1">
            <a:spLocks noChangeArrowheads="1"/>
          </p:cNvSpPr>
          <p:nvPr/>
        </p:nvSpPr>
        <p:spPr bwMode="auto">
          <a:xfrm>
            <a:off x="704530" y="4437112"/>
            <a:ext cx="1760941" cy="30995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>
                <a:latin typeface="Verdana"/>
                <a:cs typeface="Verdana"/>
              </a:rPr>
              <a:t>Le LEP au </a:t>
            </a:r>
            <a:r>
              <a:rPr lang="en-US" sz="1400" b="1" dirty="0" smtClean="0">
                <a:latin typeface="Verdana"/>
                <a:cs typeface="Verdana"/>
              </a:rPr>
              <a:t>CERN</a:t>
            </a:r>
            <a:endParaRPr lang="en-US" sz="1400" b="1" dirty="0">
              <a:latin typeface="Verdana"/>
              <a:cs typeface="Verdana"/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920551" y="3140968"/>
            <a:ext cx="1165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1989-2000</a:t>
            </a:r>
            <a:endParaRPr lang="fr-FR" sz="1600" b="1" dirty="0"/>
          </a:p>
        </p:txBody>
      </p:sp>
      <p:sp>
        <p:nvSpPr>
          <p:cNvPr id="46" name="Text Box 13"/>
          <p:cNvSpPr txBox="1">
            <a:spLocks noChangeArrowheads="1"/>
          </p:cNvSpPr>
          <p:nvPr/>
        </p:nvSpPr>
        <p:spPr bwMode="auto">
          <a:xfrm>
            <a:off x="3895135" y="4365104"/>
            <a:ext cx="2228630" cy="30995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 err="1" smtClean="0">
                <a:latin typeface="Verdana"/>
                <a:cs typeface="Verdana"/>
              </a:rPr>
              <a:t>TeVatron</a:t>
            </a:r>
            <a:r>
              <a:rPr lang="en-US" sz="1400" b="1" dirty="0" smtClean="0">
                <a:latin typeface="Verdana"/>
                <a:cs typeface="Verdana"/>
              </a:rPr>
              <a:t> </a:t>
            </a:r>
            <a:r>
              <a:rPr lang="en-US" sz="1400" b="1" dirty="0" err="1" smtClean="0">
                <a:latin typeface="Verdana"/>
                <a:cs typeface="Verdana"/>
              </a:rPr>
              <a:t>à</a:t>
            </a:r>
            <a:r>
              <a:rPr lang="en-US" sz="1400" b="1" dirty="0" smtClean="0">
                <a:latin typeface="Verdana"/>
                <a:cs typeface="Verdana"/>
              </a:rPr>
              <a:t> </a:t>
            </a:r>
            <a:r>
              <a:rPr lang="en-US" sz="1400" b="1" dirty="0" err="1" smtClean="0">
                <a:latin typeface="Verdana"/>
                <a:cs typeface="Verdana"/>
              </a:rPr>
              <a:t>Fermilab</a:t>
            </a:r>
            <a:endParaRPr lang="en-US" sz="1400" b="1" dirty="0">
              <a:latin typeface="Verdana"/>
              <a:cs typeface="Verdana"/>
            </a:endParaRPr>
          </a:p>
        </p:txBody>
      </p:sp>
      <p:sp>
        <p:nvSpPr>
          <p:cNvPr id="47" name="Text Box 13"/>
          <p:cNvSpPr txBox="1">
            <a:spLocks noChangeArrowheads="1"/>
          </p:cNvSpPr>
          <p:nvPr/>
        </p:nvSpPr>
        <p:spPr bwMode="auto">
          <a:xfrm>
            <a:off x="7401274" y="4365104"/>
            <a:ext cx="1786977" cy="30995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>
                <a:latin typeface="Verdana"/>
                <a:cs typeface="Verdana"/>
              </a:rPr>
              <a:t>Le </a:t>
            </a:r>
            <a:r>
              <a:rPr lang="en-US" sz="1400" b="1" dirty="0" smtClean="0">
                <a:latin typeface="Verdana"/>
                <a:cs typeface="Verdana"/>
              </a:rPr>
              <a:t>LHC </a:t>
            </a:r>
            <a:r>
              <a:rPr lang="en-US" sz="1400" b="1" dirty="0">
                <a:latin typeface="Verdana"/>
                <a:cs typeface="Verdana"/>
              </a:rPr>
              <a:t>au </a:t>
            </a:r>
            <a:r>
              <a:rPr lang="en-US" sz="1400" b="1" dirty="0" smtClean="0">
                <a:latin typeface="Verdana"/>
                <a:cs typeface="Verdana"/>
              </a:rPr>
              <a:t>CERN</a:t>
            </a:r>
            <a:endParaRPr lang="en-US" sz="1400" b="1" dirty="0">
              <a:latin typeface="Verdana"/>
              <a:cs typeface="Verdana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2576736" y="3068960"/>
            <a:ext cx="5040559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4" name="Rectangle 53"/>
          <p:cNvSpPr/>
          <p:nvPr/>
        </p:nvSpPr>
        <p:spPr bwMode="auto">
          <a:xfrm>
            <a:off x="2216697" y="3068960"/>
            <a:ext cx="72008" cy="504056"/>
          </a:xfrm>
          <a:prstGeom prst="rect">
            <a:avLst/>
          </a:prstGeom>
          <a:solidFill>
            <a:srgbClr val="FFEB9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2936777" y="3068960"/>
            <a:ext cx="288032" cy="5040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3944890" y="3140968"/>
            <a:ext cx="11545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2011-2012</a:t>
            </a:r>
            <a:endParaRPr lang="fr-FR" sz="1600" b="1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66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2244541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2" grpId="0" animBg="1"/>
      <p:bldP spid="43" grpId="0"/>
      <p:bldP spid="44" grpId="0"/>
      <p:bldP spid="46" grpId="0"/>
      <p:bldP spid="47" grpId="0"/>
      <p:bldP spid="48" grpId="0" animBg="1"/>
      <p:bldP spid="54" grpId="0" animBg="1"/>
      <p:bldP spid="45" grpId="0" animBg="1"/>
      <p:bldP spid="5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858173"/>
            <a:ext cx="10056864" cy="5883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5500" y="116632"/>
            <a:ext cx="8420100" cy="762000"/>
          </a:xfrm>
        </p:spPr>
        <p:txBody>
          <a:bodyPr/>
          <a:lstStyle/>
          <a:p>
            <a:pPr>
              <a:defRPr/>
            </a:pPr>
            <a:r>
              <a:rPr lang="fr-FR" sz="3600" dirty="0" smtClean="0"/>
              <a:t>Séminaire du 4 juillet 2012 au CERN</a:t>
            </a:r>
            <a:endParaRPr lang="fr-FR" sz="360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Sabine Crépé-Renaudin  (CNRS-IN2P3), LPSC                                 </a:t>
            </a:r>
            <a:endParaRPr lang="fr-FR" sz="1400"/>
          </a:p>
        </p:txBody>
      </p:sp>
      <p:pic>
        <p:nvPicPr>
          <p:cNvPr id="10" name="Image 9" descr="RTEmagicP_Higgs_Englert_cern_Maximilien_Brice__Laurent_Egli__txdam30697_4d40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07" y="980728"/>
            <a:ext cx="2072680" cy="1383498"/>
          </a:xfrm>
          <a:prstGeom prst="rect">
            <a:avLst/>
          </a:prstGeom>
        </p:spPr>
      </p:pic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6FEF5A-AD71-A642-9D72-C8BD294FF38E}" type="slidenum">
              <a:rPr lang="fr-FR" smtClean="0"/>
              <a:pPr>
                <a:defRPr/>
              </a:pPr>
              <a:t>67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120683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6536" y="188640"/>
            <a:ext cx="8420100" cy="762000"/>
          </a:xfrm>
        </p:spPr>
        <p:txBody>
          <a:bodyPr/>
          <a:lstStyle/>
          <a:p>
            <a:r>
              <a:rPr lang="fr-FR" sz="4000" dirty="0" smtClean="0">
                <a:latin typeface="Verdana"/>
                <a:cs typeface="Verdana"/>
              </a:rPr>
              <a:t>Est-ce bien le boson de </a:t>
            </a:r>
            <a:r>
              <a:rPr lang="fr-FR" sz="4000" dirty="0" err="1" smtClean="0">
                <a:latin typeface="Verdana"/>
                <a:cs typeface="Verdana"/>
              </a:rPr>
              <a:t>Higgs</a:t>
            </a:r>
            <a:r>
              <a:rPr lang="fr-FR" sz="4000" dirty="0" smtClean="0">
                <a:latin typeface="Verdana"/>
                <a:cs typeface="Verdana"/>
              </a:rPr>
              <a:t> ?</a:t>
            </a:r>
            <a:endParaRPr lang="fr-FR" sz="4000" dirty="0">
              <a:latin typeface="Verdana"/>
              <a:cs typeface="Verdana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Sabine Crépé-Renaudin  (CNRS-IN2P3), LPSC                                 </a:t>
            </a:r>
            <a:endParaRPr lang="fr-FR" sz="1400"/>
          </a:p>
        </p:txBody>
      </p:sp>
      <p:pic>
        <p:nvPicPr>
          <p:cNvPr id="9" name="Image 8" descr="fig_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98" y="1340768"/>
            <a:ext cx="5075161" cy="4824536"/>
          </a:xfrm>
          <a:prstGeom prst="rect">
            <a:avLst/>
          </a:prstGeom>
        </p:spPr>
      </p:pic>
      <p:sp>
        <p:nvSpPr>
          <p:cNvPr id="10" name="Espace réservé du contenu 9"/>
          <p:cNvSpPr>
            <a:spLocks noGrp="1"/>
          </p:cNvSpPr>
          <p:nvPr>
            <p:ph idx="1"/>
          </p:nvPr>
        </p:nvSpPr>
        <p:spPr>
          <a:xfrm>
            <a:off x="5817096" y="1268760"/>
            <a:ext cx="3816424" cy="4899248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Mesure dans tous les canaux accessibles …</a:t>
            </a:r>
          </a:p>
          <a:p>
            <a:pPr marL="0" indent="0">
              <a:buNone/>
            </a:pPr>
            <a:endParaRPr lang="fr-FR" sz="1400" dirty="0"/>
          </a:p>
          <a:p>
            <a:pPr marL="0" indent="0">
              <a:buNone/>
            </a:pPr>
            <a:r>
              <a:rPr lang="fr-FR" dirty="0" smtClean="0"/>
              <a:t>Mesure du spin</a:t>
            </a:r>
          </a:p>
          <a:p>
            <a:pPr marL="0" indent="0">
              <a:buNone/>
            </a:pPr>
            <a:endParaRPr lang="fr-FR" sz="1800" dirty="0"/>
          </a:p>
          <a:p>
            <a:pPr marL="0" indent="0">
              <a:buNone/>
            </a:pPr>
            <a:r>
              <a:rPr lang="fr-FR" dirty="0" smtClean="0"/>
              <a:t>Pour l’instant toutes les mesures sont compatibles avec le modèle standard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68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3342421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100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45060" name="Rectangle 2"/>
          <p:cNvSpPr>
            <a:spLocks noGrp="1" noChangeArrowheads="1"/>
          </p:cNvSpPr>
          <p:nvPr>
            <p:ph type="title"/>
          </p:nvPr>
        </p:nvSpPr>
        <p:spPr>
          <a:xfrm>
            <a:off x="825500" y="152401"/>
            <a:ext cx="8420100" cy="609600"/>
          </a:xfrm>
        </p:spPr>
        <p:txBody>
          <a:bodyPr/>
          <a:lstStyle/>
          <a:p>
            <a:pPr eaLnBrk="1" hangingPunct="1"/>
            <a:r>
              <a:rPr lang="fr-FR" sz="4000" dirty="0" smtClean="0">
                <a:solidFill>
                  <a:srgbClr val="0093D3"/>
                </a:solidFill>
                <a:latin typeface="Arial" charset="0"/>
                <a:ea typeface="ＭＳ Ｐゴシック" charset="0"/>
                <a:cs typeface="ＭＳ Ｐゴシック" charset="0"/>
              </a:rPr>
              <a:t>Super ! …</a:t>
            </a:r>
            <a:endParaRPr lang="fr-FR" dirty="0">
              <a:solidFill>
                <a:srgbClr val="0093D3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2480" y="836712"/>
            <a:ext cx="5688632" cy="511256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sz="2800" dirty="0" smtClean="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Mais </a:t>
            </a:r>
            <a:r>
              <a:rPr lang="fr-FR" sz="2800" dirty="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… </a:t>
            </a:r>
            <a:endParaRPr lang="fr-FR" sz="2800" dirty="0" smtClean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sz="2800" dirty="0" smtClean="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beaucoup </a:t>
            </a:r>
            <a:r>
              <a:rPr lang="fr-FR" sz="2800" dirty="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de questions </a:t>
            </a:r>
            <a:r>
              <a:rPr lang="fr-FR" sz="2800" dirty="0" smtClean="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encore !</a:t>
            </a:r>
            <a:endParaRPr lang="fr-FR" sz="2800" dirty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fr-FR" sz="2400" dirty="0">
                <a:latin typeface="Arial" charset="0"/>
                <a:ea typeface="ＭＳ Ｐゴシック" charset="0"/>
              </a:rPr>
              <a:t>Pourquoi 3 familles </a:t>
            </a:r>
            <a:r>
              <a:rPr lang="fr-FR" sz="2400" dirty="0" smtClean="0">
                <a:latin typeface="Arial" charset="0"/>
                <a:ea typeface="ＭＳ Ｐゴシック" charset="0"/>
              </a:rPr>
              <a:t>de particules ?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dirty="0" smtClean="0">
                <a:latin typeface="Arial" charset="0"/>
                <a:ea typeface="ＭＳ Ｐゴシック" charset="0"/>
              </a:rPr>
              <a:t>D’où vient la masse des neutrinos ?</a:t>
            </a:r>
            <a:endParaRPr lang="fr-FR" sz="2400" dirty="0">
              <a:latin typeface="Arial" charset="0"/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fr-FR" sz="2400" dirty="0" smtClean="0">
                <a:latin typeface="Arial" charset="0"/>
                <a:ea typeface="ＭＳ Ｐゴシック" charset="0"/>
              </a:rPr>
              <a:t>Comment </a:t>
            </a:r>
            <a:r>
              <a:rPr lang="fr-FR" sz="2400" dirty="0">
                <a:latin typeface="Arial" charset="0"/>
                <a:ea typeface="ＭＳ Ｐゴシック" charset="0"/>
              </a:rPr>
              <a:t>poursuivre l</a:t>
            </a:r>
            <a:r>
              <a:rPr lang="ja-JP" altLang="fr-FR" sz="2400" dirty="0">
                <a:latin typeface="Arial" charset="0"/>
                <a:ea typeface="ＭＳ Ｐゴシック" charset="0"/>
              </a:rPr>
              <a:t>’</a:t>
            </a:r>
            <a:r>
              <a:rPr lang="fr-FR" altLang="ja-JP" sz="2400" dirty="0">
                <a:latin typeface="Arial" charset="0"/>
                <a:ea typeface="ＭＳ Ｐゴシック" charset="0"/>
              </a:rPr>
              <a:t>unification des forces ?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dirty="0">
                <a:latin typeface="Arial" charset="0"/>
                <a:ea typeface="ＭＳ Ｐゴシック" charset="0"/>
              </a:rPr>
              <a:t>Comment intégrer la gravité </a:t>
            </a:r>
            <a:r>
              <a:rPr lang="fr-FR" sz="2400" dirty="0" smtClean="0">
                <a:latin typeface="Arial" charset="0"/>
                <a:ea typeface="ＭＳ Ｐゴシック" charset="0"/>
              </a:rPr>
              <a:t>?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ja-JP" sz="2400" dirty="0" smtClean="0">
                <a:latin typeface="Arial" charset="0"/>
                <a:ea typeface="ＭＳ Ｐゴシック" charset="0"/>
                <a:cs typeface="ＭＳ Ｐゴシック" charset="0"/>
              </a:rPr>
              <a:t>À </a:t>
            </a:r>
            <a:r>
              <a:rPr lang="fr-FR" altLang="ja-JP" sz="2400" dirty="0">
                <a:latin typeface="Arial" charset="0"/>
                <a:ea typeface="ＭＳ Ｐゴシック" charset="0"/>
                <a:cs typeface="ＭＳ Ｐゴシック" charset="0"/>
              </a:rPr>
              <a:t>très haute énergie le modèle standard est-il toujours cohérent </a:t>
            </a:r>
            <a:r>
              <a:rPr lang="fr-FR" altLang="ja-JP" sz="2400" dirty="0" smtClean="0">
                <a:latin typeface="Arial" charset="0"/>
                <a:ea typeface="ＭＳ Ｐゴシック" charset="0"/>
                <a:cs typeface="ＭＳ Ｐゴシック" charset="0"/>
              </a:rPr>
              <a:t>?</a:t>
            </a:r>
            <a:endParaRPr lang="fr-FR" sz="2400" dirty="0" smtClean="0">
              <a:latin typeface="Arial" charset="0"/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fr-FR" sz="2400" dirty="0" smtClean="0">
                <a:latin typeface="Arial" charset="0"/>
                <a:ea typeface="ＭＳ Ｐゴシック" charset="0"/>
              </a:rPr>
              <a:t>De quoi est fait l’univers ?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fr-FR" sz="1000" dirty="0" smtClean="0">
              <a:latin typeface="Arial" charset="0"/>
              <a:ea typeface="ＭＳ Ｐゴシック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fr-FR" sz="2800" dirty="0" smtClean="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Les recherches se poursuivent :</a:t>
            </a:r>
            <a:r>
              <a:rPr lang="fr-FR" dirty="0" smtClean="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fr-FR" dirty="0" smtClean="0">
              <a:latin typeface="Arial" charset="0"/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endParaRPr lang="fr-FR" dirty="0" smtClean="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2" eaLnBrk="1" hangingPunct="1">
              <a:lnSpc>
                <a:spcPct val="90000"/>
              </a:lnSpc>
              <a:buFontTx/>
              <a:buNone/>
            </a:pPr>
            <a:endParaRPr lang="fr-FR" sz="2000" dirty="0">
              <a:latin typeface="Arial" charset="0"/>
              <a:ea typeface="ＭＳ Ｐゴシック" charset="0"/>
            </a:endParaRPr>
          </a:p>
        </p:txBody>
      </p:sp>
      <p:grpSp>
        <p:nvGrpSpPr>
          <p:cNvPr id="45062" name="Group 24"/>
          <p:cNvGrpSpPr>
            <a:grpSpLocks/>
          </p:cNvGrpSpPr>
          <p:nvPr/>
        </p:nvGrpSpPr>
        <p:grpSpPr bwMode="auto">
          <a:xfrm>
            <a:off x="2648744" y="188640"/>
            <a:ext cx="660400" cy="609600"/>
            <a:chOff x="1104" y="3648"/>
            <a:chExt cx="336" cy="336"/>
          </a:xfrm>
        </p:grpSpPr>
        <p:sp>
          <p:nvSpPr>
            <p:cNvPr id="25614" name="Oval 14"/>
            <p:cNvSpPr>
              <a:spLocks noChangeArrowheads="1"/>
            </p:cNvSpPr>
            <p:nvPr/>
          </p:nvSpPr>
          <p:spPr bwMode="auto">
            <a:xfrm>
              <a:off x="1104" y="3648"/>
              <a:ext cx="336" cy="336"/>
            </a:xfrm>
            <a:prstGeom prst="ellipse">
              <a:avLst/>
            </a:prstGeom>
            <a:solidFill>
              <a:schemeClr val="tx2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grpSp>
          <p:nvGrpSpPr>
            <p:cNvPr id="45075" name="Group 15"/>
            <p:cNvGrpSpPr>
              <a:grpSpLocks/>
            </p:cNvGrpSpPr>
            <p:nvPr/>
          </p:nvGrpSpPr>
          <p:grpSpPr bwMode="auto">
            <a:xfrm>
              <a:off x="1294" y="3736"/>
              <a:ext cx="44" cy="43"/>
              <a:chOff x="3888" y="1392"/>
              <a:chExt cx="144" cy="144"/>
            </a:xfrm>
          </p:grpSpPr>
          <p:sp>
            <p:nvSpPr>
              <p:cNvPr id="25616" name="Oval 16"/>
              <p:cNvSpPr>
                <a:spLocks noChangeArrowheads="1"/>
              </p:cNvSpPr>
              <p:nvPr/>
            </p:nvSpPr>
            <p:spPr bwMode="auto">
              <a:xfrm>
                <a:off x="3887" y="1393"/>
                <a:ext cx="145" cy="14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accent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5617" name="Oval 17"/>
              <p:cNvSpPr>
                <a:spLocks noChangeArrowheads="1"/>
              </p:cNvSpPr>
              <p:nvPr/>
            </p:nvSpPr>
            <p:spPr bwMode="auto">
              <a:xfrm>
                <a:off x="3935" y="1440"/>
                <a:ext cx="50" cy="5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45076" name="Group 18"/>
            <p:cNvGrpSpPr>
              <a:grpSpLocks/>
            </p:cNvGrpSpPr>
            <p:nvPr/>
          </p:nvGrpSpPr>
          <p:grpSpPr bwMode="auto">
            <a:xfrm>
              <a:off x="1192" y="3736"/>
              <a:ext cx="43" cy="43"/>
              <a:chOff x="3888" y="1392"/>
              <a:chExt cx="144" cy="144"/>
            </a:xfrm>
          </p:grpSpPr>
          <p:sp>
            <p:nvSpPr>
              <p:cNvPr id="25619" name="Oval 19"/>
              <p:cNvSpPr>
                <a:spLocks noChangeArrowheads="1"/>
              </p:cNvSpPr>
              <p:nvPr/>
            </p:nvSpPr>
            <p:spPr bwMode="auto">
              <a:xfrm>
                <a:off x="3888" y="1393"/>
                <a:ext cx="143" cy="14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5620" name="Oval 20"/>
              <p:cNvSpPr>
                <a:spLocks noChangeArrowheads="1"/>
              </p:cNvSpPr>
              <p:nvPr/>
            </p:nvSpPr>
            <p:spPr bwMode="auto">
              <a:xfrm>
                <a:off x="3937" y="1440"/>
                <a:ext cx="46" cy="5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GB"/>
              </a:p>
            </p:txBody>
          </p:sp>
        </p:grpSp>
        <p:sp>
          <p:nvSpPr>
            <p:cNvPr id="25621" name="AutoShape 21"/>
            <p:cNvSpPr>
              <a:spLocks noChangeArrowheads="1"/>
            </p:cNvSpPr>
            <p:nvPr/>
          </p:nvSpPr>
          <p:spPr bwMode="auto">
            <a:xfrm rot="16200000">
              <a:off x="1235" y="3795"/>
              <a:ext cx="74" cy="160"/>
            </a:xfrm>
            <a:prstGeom prst="moon">
              <a:avLst>
                <a:gd name="adj" fmla="val 11667"/>
              </a:avLst>
            </a:prstGeom>
            <a:solidFill>
              <a:schemeClr val="accent1"/>
            </a:solidFill>
            <a:ln w="2540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</p:grpSp>
      <p:graphicFrame>
        <p:nvGraphicFramePr>
          <p:cNvPr id="28" name="Graphique 27"/>
          <p:cNvGraphicFramePr/>
          <p:nvPr>
            <p:extLst>
              <p:ext uri="{D42A27DB-BD31-4B8C-83A1-F6EECF244321}">
                <p14:modId xmlns:p14="http://schemas.microsoft.com/office/powerpoint/2010/main" val="4235634368"/>
              </p:ext>
            </p:extLst>
          </p:nvPr>
        </p:nvGraphicFramePr>
        <p:xfrm>
          <a:off x="6177137" y="3068960"/>
          <a:ext cx="3600401" cy="3096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" name="Grouper 3"/>
          <p:cNvGrpSpPr/>
          <p:nvPr/>
        </p:nvGrpSpPr>
        <p:grpSpPr>
          <a:xfrm>
            <a:off x="5529065" y="836712"/>
            <a:ext cx="1060457" cy="897632"/>
            <a:chOff x="5529064" y="836712"/>
            <a:chExt cx="1060457" cy="897632"/>
          </a:xfrm>
        </p:grpSpPr>
        <p:grpSp>
          <p:nvGrpSpPr>
            <p:cNvPr id="45063" name="Group 28"/>
            <p:cNvGrpSpPr>
              <a:grpSpLocks/>
            </p:cNvGrpSpPr>
            <p:nvPr/>
          </p:nvGrpSpPr>
          <p:grpSpPr bwMode="auto">
            <a:xfrm>
              <a:off x="5529064" y="1124744"/>
              <a:ext cx="660400" cy="609600"/>
              <a:chOff x="240" y="3024"/>
              <a:chExt cx="1104" cy="1104"/>
            </a:xfrm>
          </p:grpSpPr>
          <p:sp>
            <p:nvSpPr>
              <p:cNvPr id="25605" name="Oval 5"/>
              <p:cNvSpPr>
                <a:spLocks noChangeArrowheads="1"/>
              </p:cNvSpPr>
              <p:nvPr/>
            </p:nvSpPr>
            <p:spPr bwMode="auto">
              <a:xfrm rot="10800000">
                <a:off x="240" y="3024"/>
                <a:ext cx="1104" cy="1104"/>
              </a:xfrm>
              <a:prstGeom prst="ellipse">
                <a:avLst/>
              </a:prstGeom>
              <a:solidFill>
                <a:srgbClr val="68A4E7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GB"/>
              </a:p>
            </p:txBody>
          </p:sp>
          <p:grpSp>
            <p:nvGrpSpPr>
              <p:cNvPr id="45065" name="Group 6"/>
              <p:cNvGrpSpPr>
                <a:grpSpLocks/>
              </p:cNvGrpSpPr>
              <p:nvPr/>
            </p:nvGrpSpPr>
            <p:grpSpPr bwMode="auto">
              <a:xfrm>
                <a:off x="864" y="3353"/>
                <a:ext cx="145" cy="144"/>
                <a:chOff x="3888" y="1392"/>
                <a:chExt cx="144" cy="144"/>
              </a:xfrm>
            </p:grpSpPr>
            <p:sp>
              <p:nvSpPr>
                <p:cNvPr id="25607" name="Oval 7"/>
                <p:cNvSpPr>
                  <a:spLocks noChangeArrowheads="1"/>
                </p:cNvSpPr>
                <p:nvPr/>
              </p:nvSpPr>
              <p:spPr bwMode="auto">
                <a:xfrm>
                  <a:off x="3888" y="1391"/>
                  <a:ext cx="145" cy="147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GB"/>
                </a:p>
              </p:txBody>
            </p:sp>
            <p:sp>
              <p:nvSpPr>
                <p:cNvPr id="25608" name="Oval 8"/>
                <p:cNvSpPr>
                  <a:spLocks noChangeArrowheads="1"/>
                </p:cNvSpPr>
                <p:nvPr/>
              </p:nvSpPr>
              <p:spPr bwMode="auto">
                <a:xfrm>
                  <a:off x="3935" y="1440"/>
                  <a:ext cx="50" cy="49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GB"/>
                </a:p>
              </p:txBody>
            </p:sp>
          </p:grpSp>
          <p:grpSp>
            <p:nvGrpSpPr>
              <p:cNvPr id="45066" name="Group 9"/>
              <p:cNvGrpSpPr>
                <a:grpSpLocks/>
              </p:cNvGrpSpPr>
              <p:nvPr/>
            </p:nvGrpSpPr>
            <p:grpSpPr bwMode="auto">
              <a:xfrm>
                <a:off x="529" y="3353"/>
                <a:ext cx="141" cy="144"/>
                <a:chOff x="3888" y="1392"/>
                <a:chExt cx="144" cy="144"/>
              </a:xfrm>
            </p:grpSpPr>
            <p:sp>
              <p:nvSpPr>
                <p:cNvPr id="25610" name="Oval 10"/>
                <p:cNvSpPr>
                  <a:spLocks noChangeArrowheads="1"/>
                </p:cNvSpPr>
                <p:nvPr/>
              </p:nvSpPr>
              <p:spPr bwMode="auto">
                <a:xfrm>
                  <a:off x="3888" y="1391"/>
                  <a:ext cx="144" cy="147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GB"/>
                </a:p>
              </p:txBody>
            </p:sp>
            <p:sp>
              <p:nvSpPr>
                <p:cNvPr id="25611" name="Oval 11"/>
                <p:cNvSpPr>
                  <a:spLocks noChangeArrowheads="1"/>
                </p:cNvSpPr>
                <p:nvPr/>
              </p:nvSpPr>
              <p:spPr bwMode="auto">
                <a:xfrm>
                  <a:off x="3937" y="1440"/>
                  <a:ext cx="46" cy="49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GB"/>
                </a:p>
              </p:txBody>
            </p:sp>
          </p:grpSp>
          <p:sp>
            <p:nvSpPr>
              <p:cNvPr id="25626" name="Line 26"/>
              <p:cNvSpPr>
                <a:spLocks noChangeShapeType="1"/>
              </p:cNvSpPr>
              <p:nvPr/>
            </p:nvSpPr>
            <p:spPr bwMode="auto">
              <a:xfrm flipV="1">
                <a:off x="479" y="3263"/>
                <a:ext cx="98" cy="98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5627" name="Line 27"/>
              <p:cNvSpPr>
                <a:spLocks noChangeShapeType="1"/>
              </p:cNvSpPr>
              <p:nvPr/>
            </p:nvSpPr>
            <p:spPr bwMode="auto">
              <a:xfrm rot="5180866" flipV="1">
                <a:off x="958" y="3264"/>
                <a:ext cx="98" cy="96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GB"/>
              </a:p>
            </p:txBody>
          </p:sp>
        </p:grpSp>
        <p:sp>
          <p:nvSpPr>
            <p:cNvPr id="2" name="ZoneTexte 1"/>
            <p:cNvSpPr txBox="1"/>
            <p:nvPr/>
          </p:nvSpPr>
          <p:spPr>
            <a:xfrm>
              <a:off x="6033120" y="836712"/>
              <a:ext cx="4040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b="1" dirty="0" smtClean="0"/>
                <a:t>?</a:t>
              </a:r>
              <a:endParaRPr lang="fr-FR" sz="2800" b="1" dirty="0"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6185519" y="989112"/>
              <a:ext cx="4040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b="1" dirty="0" smtClean="0"/>
                <a:t>?</a:t>
              </a:r>
              <a:endParaRPr lang="fr-FR" sz="2800" b="1" dirty="0"/>
            </a:p>
          </p:txBody>
        </p:sp>
        <p:sp>
          <p:nvSpPr>
            <p:cNvPr id="30" name="AutoShape 12"/>
            <p:cNvSpPr>
              <a:spLocks noChangeArrowheads="1"/>
            </p:cNvSpPr>
            <p:nvPr/>
          </p:nvSpPr>
          <p:spPr bwMode="auto">
            <a:xfrm rot="16200000">
              <a:off x="5793132" y="1508776"/>
              <a:ext cx="45830" cy="285934"/>
            </a:xfrm>
            <a:prstGeom prst="moon">
              <a:avLst>
                <a:gd name="adj" fmla="val 87500"/>
              </a:avLst>
            </a:prstGeom>
            <a:solidFill>
              <a:schemeClr val="accent1"/>
            </a:solidFill>
            <a:ln w="2540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</p:grpSp>
      <p:sp>
        <p:nvSpPr>
          <p:cNvPr id="3" name="ZoneTexte 2"/>
          <p:cNvSpPr txBox="1"/>
          <p:nvPr/>
        </p:nvSpPr>
        <p:spPr>
          <a:xfrm>
            <a:off x="272480" y="5877273"/>
            <a:ext cx="57450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250 papiers publiés … 25 pour le </a:t>
            </a:r>
            <a:r>
              <a:rPr lang="fr-FR" dirty="0" err="1"/>
              <a:t>Higgs</a:t>
            </a:r>
            <a:r>
              <a:rPr lang="fr-FR" dirty="0"/>
              <a:t> !</a:t>
            </a:r>
          </a:p>
          <a:p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69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1175861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100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825500" y="152400"/>
            <a:ext cx="8420100" cy="533400"/>
          </a:xfrm>
        </p:spPr>
        <p:txBody>
          <a:bodyPr/>
          <a:lstStyle/>
          <a:p>
            <a:pPr eaLnBrk="1" hangingPunct="1"/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L</a:t>
            </a:r>
            <a:r>
              <a:rPr lang="ja-JP" altLang="fr-FR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>
                <a:latin typeface="Arial" charset="0"/>
                <a:ea typeface="ＭＳ Ｐゴシック" charset="0"/>
                <a:cs typeface="ＭＳ Ｐゴシック" charset="0"/>
              </a:rPr>
              <a:t>atome</a:t>
            </a:r>
            <a:endParaRPr lang="fr-FR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8667750" cy="609600"/>
          </a:xfrm>
        </p:spPr>
        <p:txBody>
          <a:bodyPr/>
          <a:lstStyle/>
          <a:p>
            <a:pPr eaLnBrk="1" hangingPunct="1"/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La matière est composée d</a:t>
            </a:r>
            <a:r>
              <a:rPr lang="ja-JP" altLang="fr-FR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>
                <a:latin typeface="Arial" charset="0"/>
                <a:ea typeface="ＭＳ Ｐゴシック" charset="0"/>
                <a:cs typeface="ＭＳ Ｐゴシック" charset="0"/>
              </a:rPr>
              <a:t>atomes</a:t>
            </a:r>
            <a:endParaRPr lang="fr-FR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8438" name="Picture 4" descr="molecule etat de l'eau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1" y="1676400"/>
            <a:ext cx="4432299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5" descr="MoleculeE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1" y="1752600"/>
            <a:ext cx="2944813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790" name="Rectangle 6"/>
          <p:cNvSpPr>
            <a:spLocks noChangeArrowheads="1"/>
          </p:cNvSpPr>
          <p:nvPr/>
        </p:nvSpPr>
        <p:spPr bwMode="auto">
          <a:xfrm>
            <a:off x="660401" y="4648201"/>
            <a:ext cx="79907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/>
              <a:t>Ex : molécule d</a:t>
            </a:r>
            <a:r>
              <a:rPr lang="ja-JP" altLang="fr-FR" sz="2000"/>
              <a:t>’</a:t>
            </a:r>
            <a:r>
              <a:rPr lang="fr-FR" sz="2000"/>
              <a:t>eau = 1 atome d</a:t>
            </a:r>
            <a:r>
              <a:rPr lang="ja-JP" altLang="fr-FR" sz="2000"/>
              <a:t>’</a:t>
            </a:r>
            <a:r>
              <a:rPr lang="fr-FR" sz="2000"/>
              <a:t>oxygène et 2 atomes d</a:t>
            </a:r>
            <a:r>
              <a:rPr lang="ja-JP" altLang="fr-FR" sz="2000"/>
              <a:t>’</a:t>
            </a:r>
            <a:r>
              <a:rPr lang="fr-FR" sz="2000"/>
              <a:t>hydrogène</a:t>
            </a:r>
            <a:r>
              <a:rPr lang="fr-FR"/>
              <a:t> </a:t>
            </a:r>
          </a:p>
        </p:txBody>
      </p:sp>
      <p:sp>
        <p:nvSpPr>
          <p:cNvPr id="246792" name="Rectangle 8"/>
          <p:cNvSpPr>
            <a:spLocks noChangeArrowheads="1"/>
          </p:cNvSpPr>
          <p:nvPr/>
        </p:nvSpPr>
        <p:spPr bwMode="auto">
          <a:xfrm>
            <a:off x="0" y="5181600"/>
            <a:ext cx="8997950" cy="108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fr-FR" sz="3200"/>
              <a:t> Mais l</a:t>
            </a:r>
            <a:r>
              <a:rPr lang="ja-JP" altLang="fr-FR" sz="3200"/>
              <a:t>’</a:t>
            </a:r>
            <a:r>
              <a:rPr lang="fr-FR" sz="3200"/>
              <a:t>atome n</a:t>
            </a:r>
            <a:r>
              <a:rPr lang="ja-JP" altLang="fr-FR" sz="3200"/>
              <a:t>’</a:t>
            </a:r>
            <a:r>
              <a:rPr lang="fr-FR" sz="3200"/>
              <a:t>est pas la plus petite brique de matière : il n</a:t>
            </a:r>
            <a:r>
              <a:rPr lang="ja-JP" altLang="fr-FR" sz="3200"/>
              <a:t>’</a:t>
            </a:r>
            <a:r>
              <a:rPr lang="fr-FR" sz="3200"/>
              <a:t>est pas insécable …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7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1872842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100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4710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1"/>
            <a:ext cx="9658350" cy="762000"/>
          </a:xfrm>
        </p:spPr>
        <p:txBody>
          <a:bodyPr/>
          <a:lstStyle/>
          <a:p>
            <a:pPr eaLnBrk="1" hangingPunct="1"/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Quels modèles, quelles théories ?</a:t>
            </a:r>
          </a:p>
        </p:txBody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619125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800" dirty="0">
                <a:latin typeface="Arial" charset="0"/>
                <a:ea typeface="ＭＳ Ｐゴシック" charset="0"/>
                <a:cs typeface="ＭＳ Ｐゴシック" charset="0"/>
              </a:rPr>
              <a:t>Le modèle standard </a:t>
            </a:r>
            <a:r>
              <a:rPr lang="fr-FR" sz="2800" dirty="0" smtClean="0">
                <a:latin typeface="Arial" charset="0"/>
                <a:ea typeface="ＭＳ Ｐゴシック" charset="0"/>
                <a:cs typeface="ＭＳ Ｐゴシック" charset="0"/>
              </a:rPr>
              <a:t>pourrait n’être qu’une</a:t>
            </a:r>
            <a:r>
              <a:rPr lang="fr-FR" altLang="ja-JP" sz="28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altLang="ja-JP" sz="2800" dirty="0">
                <a:latin typeface="Arial" charset="0"/>
                <a:ea typeface="ＭＳ Ｐゴシック" charset="0"/>
                <a:cs typeface="ＭＳ Ｐゴシック" charset="0"/>
              </a:rPr>
              <a:t>(très bonne) approximation à une certaine énergie d</a:t>
            </a:r>
            <a:r>
              <a:rPr lang="ja-JP" altLang="fr-FR" sz="2800" dirty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 sz="2800" dirty="0">
                <a:latin typeface="Arial" charset="0"/>
                <a:ea typeface="ＭＳ Ｐゴシック" charset="0"/>
                <a:cs typeface="ＭＳ Ｐゴシック" charset="0"/>
              </a:rPr>
              <a:t>une théorie plus complète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fr-FR" sz="2400" dirty="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fr-FR" sz="2800" dirty="0">
                <a:latin typeface="Arial" charset="0"/>
                <a:ea typeface="ＭＳ Ｐゴシック" charset="0"/>
                <a:cs typeface="ＭＳ Ｐゴシック" charset="0"/>
              </a:rPr>
              <a:t>Et les théoriciens ont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sz="2800" dirty="0">
                <a:latin typeface="Arial" charset="0"/>
                <a:ea typeface="ＭＳ Ｐゴシック" charset="0"/>
                <a:cs typeface="ＭＳ Ｐゴシック" charset="0"/>
              </a:rPr>
              <a:t>    beaucoup  d</a:t>
            </a:r>
            <a:r>
              <a:rPr lang="ja-JP" altLang="fr-FR" sz="2800" dirty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 sz="2800" dirty="0">
                <a:latin typeface="Arial" charset="0"/>
                <a:ea typeface="ＭＳ Ｐゴシック" charset="0"/>
                <a:cs typeface="ＭＳ Ｐゴシック" charset="0"/>
              </a:rPr>
              <a:t>idées !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dirty="0">
                <a:latin typeface="Arial" charset="0"/>
                <a:ea typeface="ＭＳ Ｐゴシック" charset="0"/>
              </a:rPr>
              <a:t>La </a:t>
            </a:r>
            <a:r>
              <a:rPr lang="fr-FR" sz="2400" dirty="0" err="1">
                <a:latin typeface="Arial" charset="0"/>
                <a:ea typeface="ＭＳ Ｐゴシック" charset="0"/>
              </a:rPr>
              <a:t>supersymétrie</a:t>
            </a:r>
            <a:endParaRPr lang="fr-FR" sz="2400" dirty="0">
              <a:latin typeface="Arial" charset="0"/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fr-FR" sz="2400" dirty="0">
                <a:latin typeface="Arial" charset="0"/>
                <a:ea typeface="ＭＳ Ｐゴシック" charset="0"/>
              </a:rPr>
              <a:t>Les dimensions supplémentaires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dirty="0">
                <a:latin typeface="Arial" charset="0"/>
                <a:ea typeface="ＭＳ Ｐゴシック" charset="0"/>
              </a:rPr>
              <a:t>Les théories des cordes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dirty="0">
                <a:latin typeface="Arial" charset="0"/>
                <a:ea typeface="ＭＳ Ｐゴシック" charset="0"/>
              </a:rPr>
              <a:t>….</a:t>
            </a:r>
          </a:p>
        </p:txBody>
      </p:sp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95220" y="1585119"/>
            <a:ext cx="2138362" cy="429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648201"/>
            <a:ext cx="3467100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6636" name="Picture 12" descr="sypersymmet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0" y="1752600"/>
            <a:ext cx="37147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70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2966733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100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1208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dirty="0">
                <a:latin typeface="Arial" charset="0"/>
                <a:ea typeface="ＭＳ Ｐゴシック" charset="0"/>
                <a:cs typeface="ＭＳ Ｐゴシック" charset="0"/>
              </a:rPr>
              <a:t>Le soleil ne se couche jamais sur le LHC</a:t>
            </a:r>
          </a:p>
        </p:txBody>
      </p:sp>
      <p:sp>
        <p:nvSpPr>
          <p:cNvPr id="1208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69224" y="1600200"/>
            <a:ext cx="2771677" cy="4495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fr-FR" sz="2800" dirty="0">
                <a:latin typeface="Arial" charset="0"/>
                <a:ea typeface="ＭＳ Ｐゴシック" charset="0"/>
                <a:cs typeface="ＭＳ Ｐゴシック" charset="0"/>
              </a:rPr>
              <a:t>Ex : ATLAS </a:t>
            </a:r>
          </a:p>
          <a:p>
            <a:pPr eaLnBrk="1" hangingPunct="1"/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38 </a:t>
            </a:r>
            <a:r>
              <a:rPr lang="fr-FR" sz="2400" dirty="0">
                <a:latin typeface="Arial" charset="0"/>
                <a:ea typeface="ＭＳ Ｐゴシック" charset="0"/>
                <a:cs typeface="ＭＳ Ｐゴシック" charset="0"/>
              </a:rPr>
              <a:t>pays</a:t>
            </a:r>
          </a:p>
          <a:p>
            <a:pPr eaLnBrk="1" hangingPunct="1"/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177 </a:t>
            </a:r>
            <a:r>
              <a:rPr lang="fr-FR" sz="2400" dirty="0">
                <a:latin typeface="Arial" charset="0"/>
                <a:ea typeface="ＭＳ Ｐゴシック" charset="0"/>
                <a:cs typeface="ＭＳ Ｐゴシック" charset="0"/>
              </a:rPr>
              <a:t>institutions</a:t>
            </a:r>
          </a:p>
          <a:p>
            <a:pPr eaLnBrk="1" hangingPunct="1"/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2000 </a:t>
            </a:r>
            <a:r>
              <a:rPr lang="fr-FR" sz="2400" dirty="0">
                <a:latin typeface="Arial" charset="0"/>
                <a:ea typeface="ＭＳ Ｐゴシック" charset="0"/>
                <a:cs typeface="ＭＳ Ｐゴシック" charset="0"/>
              </a:rPr>
              <a:t>physiciens</a:t>
            </a:r>
          </a:p>
          <a:p>
            <a:pPr eaLnBrk="1" hangingPunct="1"/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techniciens</a:t>
            </a:r>
            <a:r>
              <a:rPr lang="fr-FR" sz="2400" dirty="0">
                <a:latin typeface="Arial" charset="0"/>
                <a:ea typeface="ＭＳ Ｐゴシック" charset="0"/>
                <a:cs typeface="ＭＳ Ｐゴシック" charset="0"/>
              </a:rPr>
              <a:t>, administratifs, … </a:t>
            </a:r>
          </a:p>
        </p:txBody>
      </p:sp>
      <p:pic>
        <p:nvPicPr>
          <p:cNvPr id="120838" name="Picture 4" descr="atlas-pay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1" y="1600200"/>
            <a:ext cx="6661149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71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2923878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100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122884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152400"/>
            <a:ext cx="8915400" cy="1143000"/>
          </a:xfrm>
        </p:spPr>
        <p:txBody>
          <a:bodyPr/>
          <a:lstStyle/>
          <a:p>
            <a:pPr eaLnBrk="1" hangingPunct="1"/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Une physique qui rapproche les nations et unie les hommes</a:t>
            </a:r>
          </a:p>
        </p:txBody>
      </p:sp>
      <p:pic>
        <p:nvPicPr>
          <p:cNvPr id="122885" name="Picture 4" descr="atlascoll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50" y="1600200"/>
            <a:ext cx="7000876" cy="479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72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457636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6536" y="0"/>
            <a:ext cx="8420100" cy="620688"/>
          </a:xfrm>
        </p:spPr>
        <p:txBody>
          <a:bodyPr/>
          <a:lstStyle/>
          <a:p>
            <a:r>
              <a:rPr lang="fr-FR" sz="3200" dirty="0" smtClean="0">
                <a:solidFill>
                  <a:schemeClr val="tx1"/>
                </a:solidFill>
              </a:rPr>
              <a:t>Dessin de </a:t>
            </a:r>
            <a:r>
              <a:rPr lang="fr-FR" sz="3200" dirty="0" err="1" smtClean="0">
                <a:solidFill>
                  <a:schemeClr val="tx1"/>
                </a:solidFill>
              </a:rPr>
              <a:t>Chappatte</a:t>
            </a:r>
            <a:endParaRPr lang="fr-FR" sz="3200" dirty="0">
              <a:solidFill>
                <a:schemeClr val="tx1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Sabine Crépé-Renaudin  (CNRS-IN2P3), LPSC                                 </a:t>
            </a:r>
            <a:endParaRPr lang="fr-FR" sz="140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88" y="692696"/>
            <a:ext cx="9165760" cy="5721424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73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2133847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100"/>
              <a:t>Sabine Crépé-Renaudin  (CNRS-IN2P3), LPSC                                 </a:t>
            </a:r>
            <a:endParaRPr lang="fr-FR" sz="1400"/>
          </a:p>
        </p:txBody>
      </p:sp>
      <p:pic>
        <p:nvPicPr>
          <p:cNvPr id="20484" name="Picture 23" descr="chemise-inter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0" y="457200"/>
            <a:ext cx="6438900" cy="591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330200" y="3429001"/>
            <a:ext cx="3136900" cy="1598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/>
              <a:t>De l</a:t>
            </a:r>
            <a:r>
              <a:rPr lang="ja-JP" altLang="fr-FR"/>
              <a:t>’</a:t>
            </a:r>
            <a:r>
              <a:rPr lang="fr-FR" altLang="ja-JP"/>
              <a:t>« infiniment » grand </a:t>
            </a:r>
          </a:p>
          <a:p>
            <a:r>
              <a:rPr lang="fr-FR"/>
              <a:t>  à l</a:t>
            </a:r>
            <a:r>
              <a:rPr lang="ja-JP" altLang="fr-FR"/>
              <a:t>’</a:t>
            </a:r>
            <a:r>
              <a:rPr lang="fr-FR" altLang="ja-JP"/>
              <a:t>« infiniment » petit …</a:t>
            </a:r>
            <a:endParaRPr lang="fr-FR"/>
          </a:p>
        </p:txBody>
      </p:sp>
      <p:sp>
        <p:nvSpPr>
          <p:cNvPr id="2048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302000" cy="1981200"/>
          </a:xfrm>
        </p:spPr>
        <p:txBody>
          <a:bodyPr/>
          <a:lstStyle/>
          <a:p>
            <a:pPr eaLnBrk="1" hangingPunct="1"/>
            <a:r>
              <a:rPr lang="fr-FR" sz="3600">
                <a:latin typeface="Arial" charset="0"/>
                <a:ea typeface="ＭＳ Ｐゴシック" charset="0"/>
                <a:cs typeface="ＭＳ Ｐゴシック" charset="0"/>
              </a:rPr>
              <a:t>L</a:t>
            </a:r>
            <a:r>
              <a:rPr lang="ja-JP" altLang="fr-FR" sz="360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 sz="3600">
                <a:latin typeface="Arial" charset="0"/>
                <a:ea typeface="ＭＳ Ｐゴシック" charset="0"/>
                <a:cs typeface="ＭＳ Ｐゴシック" charset="0"/>
              </a:rPr>
              <a:t>échelle des grandeurs</a:t>
            </a:r>
            <a:endParaRPr lang="fr-FR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299" name="Rectangle 11"/>
          <p:cNvSpPr>
            <a:spLocks noChangeArrowheads="1"/>
          </p:cNvSpPr>
          <p:nvPr/>
        </p:nvSpPr>
        <p:spPr bwMode="auto">
          <a:xfrm>
            <a:off x="8007350" y="3810000"/>
            <a:ext cx="1320800" cy="18288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8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300729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/>
      <p:bldP spid="1229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100"/>
              <a:t>Sabine Crépé-Renaudin  (CNRS-IN2P3), LPSC                                 </a:t>
            </a:r>
            <a:endParaRPr lang="fr-FR" sz="1400"/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>
          <a:xfrm>
            <a:off x="825500" y="152400"/>
            <a:ext cx="8420100" cy="762000"/>
          </a:xfrm>
        </p:spPr>
        <p:txBody>
          <a:bodyPr/>
          <a:lstStyle/>
          <a:p>
            <a:pPr eaLnBrk="1" hangingPunct="1"/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L</a:t>
            </a:r>
            <a:r>
              <a:rPr lang="ja-JP" altLang="fr-FR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>
                <a:latin typeface="Arial" charset="0"/>
                <a:ea typeface="ＭＳ Ｐゴシック" charset="0"/>
                <a:cs typeface="ＭＳ Ｐゴシック" charset="0"/>
              </a:rPr>
              <a:t>échelle des grandeurs (II)</a:t>
            </a:r>
            <a:endParaRPr lang="fr-FR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2533" name="Group 24"/>
          <p:cNvGrpSpPr>
            <a:grpSpLocks/>
          </p:cNvGrpSpPr>
          <p:nvPr/>
        </p:nvGrpSpPr>
        <p:grpSpPr bwMode="auto">
          <a:xfrm>
            <a:off x="165101" y="1143000"/>
            <a:ext cx="5452006" cy="2541588"/>
            <a:chOff x="192" y="750"/>
            <a:chExt cx="3170" cy="1601"/>
          </a:xfrm>
        </p:grpSpPr>
        <p:sp>
          <p:nvSpPr>
            <p:cNvPr id="96261" name="Oval 5"/>
            <p:cNvSpPr>
              <a:spLocks noChangeAspect="1" noChangeArrowheads="1"/>
            </p:cNvSpPr>
            <p:nvPr/>
          </p:nvSpPr>
          <p:spPr bwMode="auto">
            <a:xfrm>
              <a:off x="192" y="890"/>
              <a:ext cx="1174" cy="117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96265" name="Oval 9"/>
            <p:cNvSpPr>
              <a:spLocks noChangeAspect="1" noChangeArrowheads="1"/>
            </p:cNvSpPr>
            <p:nvPr/>
          </p:nvSpPr>
          <p:spPr bwMode="auto">
            <a:xfrm>
              <a:off x="720" y="1454"/>
              <a:ext cx="81" cy="8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0000"/>
                </a:solidFill>
                <a:latin typeface="Times New Roman" charset="0"/>
              </a:endParaRPr>
            </a:p>
          </p:txBody>
        </p:sp>
        <p:sp>
          <p:nvSpPr>
            <p:cNvPr id="96267" name="Text Box 11"/>
            <p:cNvSpPr txBox="1">
              <a:spLocks noChangeAspect="1" noChangeArrowheads="1"/>
            </p:cNvSpPr>
            <p:nvPr/>
          </p:nvSpPr>
          <p:spPr bwMode="auto">
            <a:xfrm>
              <a:off x="1177" y="750"/>
              <a:ext cx="2185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fr-FR" sz="2000" b="1"/>
                <a:t>l</a:t>
              </a:r>
              <a:r>
                <a:rPr lang="ja-JP" altLang="fr-FR" sz="2000" b="1"/>
                <a:t>’</a:t>
              </a:r>
              <a:r>
                <a:rPr lang="fr-FR" sz="2000" b="1"/>
                <a:t>atome </a:t>
              </a:r>
              <a:r>
                <a:rPr lang="fr-FR" sz="2000" b="1">
                  <a:sym typeface="Monotype Sorts" charset="0"/>
                </a:rPr>
                <a:t> </a:t>
              </a:r>
              <a:r>
                <a:rPr lang="fr-FR" sz="2000" b="1"/>
                <a:t>100 m de diamètre</a:t>
              </a:r>
              <a:r>
                <a:rPr lang="en-GB" sz="2000">
                  <a:latin typeface="Times New Roman" charset="0"/>
                </a:rPr>
                <a:t> </a:t>
              </a:r>
              <a:endParaRPr lang="fr-FR" sz="2000">
                <a:latin typeface="Times New Roman" charset="0"/>
              </a:endParaRPr>
            </a:p>
          </p:txBody>
        </p:sp>
        <p:sp>
          <p:nvSpPr>
            <p:cNvPr id="96268" name="Text Box 12"/>
            <p:cNvSpPr txBox="1">
              <a:spLocks noChangeAspect="1" noChangeArrowheads="1"/>
            </p:cNvSpPr>
            <p:nvPr/>
          </p:nvSpPr>
          <p:spPr bwMode="auto">
            <a:xfrm>
              <a:off x="1412" y="1123"/>
              <a:ext cx="1939" cy="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fr-FR" sz="2000" b="1">
                  <a:solidFill>
                    <a:schemeClr val="accent1"/>
                  </a:solidFill>
                </a:rPr>
                <a:t>le noyau </a:t>
              </a:r>
              <a:r>
                <a:rPr lang="fr-FR" sz="2000" b="1">
                  <a:solidFill>
                    <a:schemeClr val="accent1"/>
                  </a:solidFill>
                  <a:sym typeface="Monotype Sorts" charset="0"/>
                </a:rPr>
                <a:t></a:t>
              </a:r>
              <a:r>
                <a:rPr lang="fr-FR" sz="2000" b="1">
                  <a:solidFill>
                    <a:schemeClr val="accent1"/>
                  </a:solidFill>
                  <a:sym typeface="Wingdings" charset="0"/>
                </a:rPr>
                <a:t> </a:t>
              </a:r>
              <a:r>
                <a:rPr lang="fr-FR" sz="2000" b="1">
                  <a:solidFill>
                    <a:schemeClr val="accent1"/>
                  </a:solidFill>
                </a:rPr>
                <a:t>1 mm </a:t>
              </a:r>
            </a:p>
            <a:p>
              <a:pPr eaLnBrk="1" hangingPunct="1">
                <a:defRPr/>
              </a:pPr>
              <a:r>
                <a:rPr lang="fr-FR" sz="2000" b="1">
                  <a:solidFill>
                    <a:schemeClr val="accent1"/>
                  </a:solidFill>
                </a:rPr>
                <a:t>et 1,7 millions de tonnes</a:t>
              </a:r>
              <a:r>
                <a:rPr lang="fr-FR">
                  <a:solidFill>
                    <a:schemeClr val="accent1"/>
                  </a:solidFill>
                </a:rPr>
                <a:t> !</a:t>
              </a:r>
            </a:p>
          </p:txBody>
        </p:sp>
        <p:sp>
          <p:nvSpPr>
            <p:cNvPr id="96269" name="Text Box 13"/>
            <p:cNvSpPr txBox="1">
              <a:spLocks noChangeAspect="1" noChangeArrowheads="1"/>
            </p:cNvSpPr>
            <p:nvPr/>
          </p:nvSpPr>
          <p:spPr bwMode="auto">
            <a:xfrm>
              <a:off x="1329" y="1905"/>
              <a:ext cx="1496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fr-FR" sz="2000" b="1">
                  <a:solidFill>
                    <a:schemeClr val="tx2"/>
                  </a:solidFill>
                </a:rPr>
                <a:t>l</a:t>
              </a:r>
              <a:r>
                <a:rPr lang="ja-JP" altLang="fr-FR" sz="2000" b="1">
                  <a:solidFill>
                    <a:schemeClr val="tx2"/>
                  </a:solidFill>
                </a:rPr>
                <a:t>’</a:t>
              </a:r>
              <a:r>
                <a:rPr lang="fr-FR" sz="2000" b="1">
                  <a:solidFill>
                    <a:schemeClr val="tx2"/>
                  </a:solidFill>
                </a:rPr>
                <a:t>électron </a:t>
              </a:r>
              <a:r>
                <a:rPr lang="fr-FR" sz="2000" b="1">
                  <a:solidFill>
                    <a:schemeClr val="tx2"/>
                  </a:solidFill>
                  <a:sym typeface="Monotype Sorts" charset="0"/>
                </a:rPr>
                <a:t></a:t>
              </a:r>
              <a:r>
                <a:rPr lang="fr-FR" sz="2000" b="1">
                  <a:solidFill>
                    <a:schemeClr val="tx2"/>
                  </a:solidFill>
                  <a:sym typeface="Wingdings" charset="0"/>
                </a:rPr>
                <a:t> &lt; 1 </a:t>
              </a:r>
              <a:r>
                <a:rPr lang="fr-FR" sz="2000" b="1">
                  <a:solidFill>
                    <a:schemeClr val="tx2"/>
                  </a:solidFill>
                  <a:sym typeface="Symbol" charset="0"/>
                </a:rPr>
                <a:t>m</a:t>
              </a:r>
            </a:p>
            <a:p>
              <a:pPr eaLnBrk="1" hangingPunct="1">
                <a:defRPr/>
              </a:pPr>
              <a:r>
                <a:rPr lang="fr-FR" sz="2000" b="1">
                  <a:solidFill>
                    <a:schemeClr val="tx2"/>
                  </a:solidFill>
                  <a:sym typeface="Symbol" charset="0"/>
                </a:rPr>
                <a:t>et </a:t>
              </a:r>
              <a:r>
                <a:rPr lang="fr-FR" sz="2000" b="1">
                  <a:solidFill>
                    <a:schemeClr val="tx2"/>
                  </a:solidFill>
                </a:rPr>
                <a:t>900 tonnes</a:t>
              </a:r>
              <a:r>
                <a:rPr lang="fr-FR" sz="2000">
                  <a:solidFill>
                    <a:schemeClr val="tx2"/>
                  </a:solidFill>
                </a:rPr>
                <a:t> !</a:t>
              </a:r>
            </a:p>
          </p:txBody>
        </p:sp>
        <p:sp>
          <p:nvSpPr>
            <p:cNvPr id="96270" name="Oval 14"/>
            <p:cNvSpPr>
              <a:spLocks noChangeAspect="1" noChangeArrowheads="1"/>
            </p:cNvSpPr>
            <p:nvPr/>
          </p:nvSpPr>
          <p:spPr bwMode="auto">
            <a:xfrm>
              <a:off x="955" y="2009"/>
              <a:ext cx="42" cy="43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96271" name="Line 15"/>
            <p:cNvSpPr>
              <a:spLocks noChangeAspect="1" noChangeShapeType="1"/>
            </p:cNvSpPr>
            <p:nvPr/>
          </p:nvSpPr>
          <p:spPr bwMode="auto">
            <a:xfrm flipH="1">
              <a:off x="980" y="814"/>
              <a:ext cx="203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96272" name="Line 16"/>
            <p:cNvSpPr>
              <a:spLocks noChangeAspect="1" noChangeShapeType="1"/>
            </p:cNvSpPr>
            <p:nvPr/>
          </p:nvSpPr>
          <p:spPr bwMode="auto">
            <a:xfrm flipH="1">
              <a:off x="929" y="1221"/>
              <a:ext cx="484" cy="178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96273" name="Line 17"/>
            <p:cNvSpPr>
              <a:spLocks noChangeAspect="1" noChangeShapeType="1"/>
            </p:cNvSpPr>
            <p:nvPr/>
          </p:nvSpPr>
          <p:spPr bwMode="auto">
            <a:xfrm flipH="1">
              <a:off x="1006" y="1958"/>
              <a:ext cx="305" cy="77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</p:grpSp>
      <p:sp>
        <p:nvSpPr>
          <p:cNvPr id="22534" name="Rectangle 22"/>
          <p:cNvSpPr>
            <a:spLocks noChangeArrowheads="1"/>
          </p:cNvSpPr>
          <p:nvPr/>
        </p:nvSpPr>
        <p:spPr bwMode="auto">
          <a:xfrm>
            <a:off x="2559050" y="4191001"/>
            <a:ext cx="4953000" cy="18383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fr-FR" sz="2800">
                <a:solidFill>
                  <a:schemeClr val="tx2"/>
                </a:solidFill>
              </a:rPr>
              <a:t>Nous sommes compos</a:t>
            </a:r>
            <a:r>
              <a:rPr lang="fr-FR" sz="2800">
                <a:solidFill>
                  <a:schemeClr val="tx2"/>
                </a:solidFill>
                <a:cs typeface="Times New Roman" charset="0"/>
              </a:rPr>
              <a:t>és d'au moins </a:t>
            </a:r>
          </a:p>
          <a:p>
            <a:pPr algn="ctr" eaLnBrk="1" hangingPunct="1"/>
            <a:r>
              <a:rPr lang="fr-FR" sz="2800">
                <a:solidFill>
                  <a:schemeClr val="tx2"/>
                </a:solidFill>
                <a:cs typeface="Times New Roman" charset="0"/>
              </a:rPr>
              <a:t>99,9999999999999% </a:t>
            </a:r>
          </a:p>
          <a:p>
            <a:pPr algn="ctr" eaLnBrk="1" hangingPunct="1"/>
            <a:r>
              <a:rPr lang="fr-FR" sz="2800">
                <a:solidFill>
                  <a:schemeClr val="tx2"/>
                </a:solidFill>
                <a:cs typeface="Times New Roman" charset="0"/>
              </a:rPr>
              <a:t>de vide !</a:t>
            </a:r>
          </a:p>
        </p:txBody>
      </p:sp>
      <p:grpSp>
        <p:nvGrpSpPr>
          <p:cNvPr id="22535" name="Group 26"/>
          <p:cNvGrpSpPr>
            <a:grpSpLocks/>
          </p:cNvGrpSpPr>
          <p:nvPr/>
        </p:nvGrpSpPr>
        <p:grpSpPr bwMode="auto">
          <a:xfrm>
            <a:off x="6026150" y="1362077"/>
            <a:ext cx="3714750" cy="1816099"/>
            <a:chOff x="3456" y="768"/>
            <a:chExt cx="2160" cy="1144"/>
          </a:xfrm>
        </p:grpSpPr>
        <p:sp>
          <p:nvSpPr>
            <p:cNvPr id="22536" name="Rectangle 23"/>
            <p:cNvSpPr>
              <a:spLocks noChangeArrowheads="1"/>
            </p:cNvSpPr>
            <p:nvPr/>
          </p:nvSpPr>
          <p:spPr bwMode="auto">
            <a:xfrm>
              <a:off x="3696" y="768"/>
              <a:ext cx="1920" cy="1144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r>
                <a:rPr lang="fr-FR" sz="2800"/>
                <a:t>Si on grossissait mille milliards de fois un atome d</a:t>
              </a:r>
              <a:r>
                <a:rPr lang="ja-JP" altLang="fr-FR" sz="2800"/>
                <a:t>’</a:t>
              </a:r>
              <a:r>
                <a:rPr lang="fr-FR" altLang="ja-JP" sz="2800"/>
                <a:t>hydrogène …</a:t>
              </a:r>
              <a:endParaRPr lang="fr-FR" sz="2800"/>
            </a:p>
          </p:txBody>
        </p:sp>
        <p:sp>
          <p:nvSpPr>
            <p:cNvPr id="22537" name="Line 25"/>
            <p:cNvSpPr>
              <a:spLocks noChangeShapeType="1"/>
            </p:cNvSpPr>
            <p:nvPr/>
          </p:nvSpPr>
          <p:spPr bwMode="auto">
            <a:xfrm flipH="1">
              <a:off x="3456" y="1344"/>
              <a:ext cx="240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mai 2013</a:t>
            </a:r>
            <a:endParaRPr lang="fr-FR" sz="140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25A04-D800-4744-B602-8C0B35A43CCC}" type="slidenum">
              <a:rPr lang="fr-FR" smtClean="0"/>
              <a:pPr>
                <a:defRPr/>
              </a:pPr>
              <a:t>9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311482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ouvelle présentation">
  <a:themeElements>
    <a:clrScheme name="">
      <a:dk1>
        <a:srgbClr val="003366"/>
      </a:dk1>
      <a:lt1>
        <a:srgbClr val="FFFFFF"/>
      </a:lt1>
      <a:dk2>
        <a:srgbClr val="000099"/>
      </a:dk2>
      <a:lt2>
        <a:srgbClr val="FFDD5C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Nouvelle pré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24504</TotalTime>
  <Words>3063</Words>
  <Application>Microsoft Macintosh PowerPoint</Application>
  <PresentationFormat>Format A4 (210 x 297 mm)</PresentationFormat>
  <Paragraphs>657</Paragraphs>
  <Slides>73</Slides>
  <Notes>43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73</vt:i4>
      </vt:variant>
    </vt:vector>
  </HeadingPairs>
  <TitlesOfParts>
    <vt:vector size="74" baseType="lpstr">
      <vt:lpstr>Nouvelle présentation</vt:lpstr>
      <vt:lpstr>Un géant pour sonder  l‘« infiniment » petit</vt:lpstr>
      <vt:lpstr>Présentation PowerPoint</vt:lpstr>
      <vt:lpstr>Présentation PowerPoint</vt:lpstr>
      <vt:lpstr>Qu’est-ce que le boson de Higgs ?</vt:lpstr>
      <vt:lpstr>Qu’est-ce que le boson de Higgs ?</vt:lpstr>
      <vt:lpstr>Présentation PowerPoint</vt:lpstr>
      <vt:lpstr>L’atome</vt:lpstr>
      <vt:lpstr>L’échelle des grandeurs</vt:lpstr>
      <vt:lpstr>L’échelle des grandeurs (II)</vt:lpstr>
      <vt:lpstr>Plus petit que l’atome ?</vt:lpstr>
      <vt:lpstr>Les particules élémentaires</vt:lpstr>
      <vt:lpstr>Neutrinos et rayons cosmiques</vt:lpstr>
      <vt:lpstr>Les particules élémentaires</vt:lpstr>
      <vt:lpstr>Les interactions</vt:lpstr>
      <vt:lpstr>Comment les forces agissent-elles ?</vt:lpstr>
      <vt:lpstr>Présentation PowerPoint</vt:lpstr>
      <vt:lpstr>Résumé : les particules du modèle standard</vt:lpstr>
      <vt:lpstr>L’énigme de la masse</vt:lpstr>
      <vt:lpstr>Quelle masse ?</vt:lpstr>
      <vt:lpstr>Quelle masse ?</vt:lpstr>
      <vt:lpstr>Notion de champ</vt:lpstr>
      <vt:lpstr>Le mécanisme de Brout Englert Higgs</vt:lpstr>
      <vt:lpstr>Présentation PowerPoint</vt:lpstr>
      <vt:lpstr>Sonder le cœur de la matière : principe des expériences</vt:lpstr>
      <vt:lpstr>Principe du LHC</vt:lpstr>
      <vt:lpstr>Le LHC : Large Hadron Collider</vt:lpstr>
      <vt:lpstr>En fait un complexe d’accélérateur</vt:lpstr>
      <vt:lpstr>Le LHC</vt:lpstr>
      <vt:lpstr>Le LHC ou l’usage des superlatifs (I)</vt:lpstr>
      <vt:lpstr>Le LHC ou l’usage des superlatifs (II)</vt:lpstr>
      <vt:lpstr>Le LHC ou l’usage des superlatifs (III)</vt:lpstr>
      <vt:lpstr>Accélérer jusqu’à des énergies jamais atteintes</vt:lpstr>
      <vt:lpstr>Collisionner des particules : E = mc2</vt:lpstr>
      <vt:lpstr>Collision</vt:lpstr>
      <vt:lpstr>Collisions</vt:lpstr>
      <vt:lpstr>Collisions</vt:lpstr>
      <vt:lpstr>Des géants pour sonder l’infiniment petit</vt:lpstr>
      <vt:lpstr>Voir l’invisible avec un géant : ATLAS</vt:lpstr>
      <vt:lpstr>Présentation PowerPoint</vt:lpstr>
      <vt:lpstr>Des technologies de pointe</vt:lpstr>
      <vt:lpstr>Un puzzle géant à assembler ! </vt:lpstr>
      <vt:lpstr>Le défi informatique</vt:lpstr>
      <vt:lpstr>Un événement </vt:lpstr>
      <vt:lpstr>Comment trouver le boson de Higgs ?</vt:lpstr>
      <vt:lpstr>Comment trouver le boson de Higgs ?</vt:lpstr>
      <vt:lpstr>Comment trouver le boson de Higgs ?</vt:lpstr>
      <vt:lpstr>Le Higgs ➜ ZZ avec  Z➜ e+e- et Z➜m+m-</vt:lpstr>
      <vt:lpstr>Candidat Higgs en 2 photons</vt:lpstr>
      <vt:lpstr>Signal et bruit de fond</vt:lpstr>
      <vt:lpstr>Présentation PowerPoint</vt:lpstr>
      <vt:lpstr>Le bruit de fond sans le Higgs</vt:lpstr>
      <vt:lpstr>Et avec le Higgs</vt:lpstr>
      <vt:lpstr>Exemple : Higgs en 2 photons</vt:lpstr>
      <vt:lpstr>Exemple : Higgs en 2 photons</vt:lpstr>
      <vt:lpstr>Présentation PowerPoint</vt:lpstr>
      <vt:lpstr>Exemple : Higgs en 2 photons</vt:lpstr>
      <vt:lpstr>Exemple : Higgs en 2 photons</vt:lpstr>
      <vt:lpstr>Exemple : Higgs en 2 photons</vt:lpstr>
      <vt:lpstr>Exemple : Higgs en 2 photons</vt:lpstr>
      <vt:lpstr>Présentation PowerPoint</vt:lpstr>
      <vt:lpstr>En vrai et en accéléré …</vt:lpstr>
      <vt:lpstr>Pour le canal ZZ …</vt:lpstr>
      <vt:lpstr>2 expériences : le même résultat</vt:lpstr>
      <vt:lpstr>2 expériences : le même résultat</vt:lpstr>
      <vt:lpstr>Présentation PowerPoint</vt:lpstr>
      <vt:lpstr>Une longue histoire …</vt:lpstr>
      <vt:lpstr>Séminaire du 4 juillet 2012 au CERN</vt:lpstr>
      <vt:lpstr>Est-ce bien le boson de Higgs ?</vt:lpstr>
      <vt:lpstr>Super ! …</vt:lpstr>
      <vt:lpstr>Quels modèles, quelles théories ?</vt:lpstr>
      <vt:lpstr>Le soleil ne se couche jamais sur le LHC</vt:lpstr>
      <vt:lpstr>Une physique qui rapproche les nations et unie les hommes</vt:lpstr>
      <vt:lpstr>Dessin de Chappatte</vt:lpstr>
    </vt:vector>
  </TitlesOfParts>
  <Company>LPSC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géant pour sonder l’infiniment petit</dc:title>
  <dc:creator>Sabine Crepe</dc:creator>
  <cp:lastModifiedBy>Sabine Crepe</cp:lastModifiedBy>
  <cp:revision>301</cp:revision>
  <cp:lastPrinted>2013-05-30T08:39:24Z</cp:lastPrinted>
  <dcterms:created xsi:type="dcterms:W3CDTF">2008-11-13T16:35:38Z</dcterms:created>
  <dcterms:modified xsi:type="dcterms:W3CDTF">2013-09-13T15:40:47Z</dcterms:modified>
</cp:coreProperties>
</file>