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8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94" r:id="rId5"/>
    <p:sldId id="295" r:id="rId6"/>
    <p:sldId id="296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07" r:id="rId17"/>
    <p:sldId id="308" r:id="rId18"/>
    <p:sldId id="302" r:id="rId19"/>
    <p:sldId id="303" r:id="rId20"/>
    <p:sldId id="309" r:id="rId21"/>
    <p:sldId id="304" r:id="rId22"/>
    <p:sldId id="305" r:id="rId23"/>
  </p:sldIdLst>
  <p:sldSz cx="9144000" cy="6858000" type="screen4x3"/>
  <p:notesSz cx="6858000" cy="9144000"/>
  <p:embeddedFontLst>
    <p:embeddedFont>
      <p:font typeface="AU Passata" charset="0"/>
      <p:regular r:id="rId26"/>
      <p:bold r:id="rId27"/>
    </p:embeddedFont>
    <p:embeddedFont>
      <p:font typeface="AU Peto" charset="0"/>
      <p:bold r:id="rId28"/>
    </p:embeddedFont>
  </p:embeddedFontLst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3500" autoAdjust="0"/>
  </p:normalViewPr>
  <p:slideViewPr>
    <p:cSldViewPr>
      <p:cViewPr varScale="1">
        <p:scale>
          <a:sx n="74" d="100"/>
          <a:sy n="74" d="100"/>
        </p:scale>
        <p:origin x="-954" y="-84"/>
      </p:cViewPr>
      <p:guideLst>
        <p:guide orient="horz" pos="748"/>
        <p:guide orient="horz" pos="1207"/>
        <p:guide orient="horz" pos="4166"/>
        <p:guide orient="horz" pos="164"/>
        <p:guide orient="horz" pos="3730"/>
        <p:guide pos="185"/>
        <p:guide pos="55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E1603B52-8EE6-4018-AE3D-CD229D2B9F9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DF96C944-3EC7-4EF5-8686-67313A8FD7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a-DK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99A66C-6C5C-44FD-8A4E-41DC658D633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a-DK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BFB968-19A5-462C-BCF6-14A2B792A90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Headlines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D_BGD_FrontPage"/>
          <p:cNvSpPr txBox="1">
            <a:spLocks noChangeArrowheads="1"/>
          </p:cNvSpPr>
          <p:nvPr userDrawn="1"/>
        </p:nvSpPr>
        <p:spPr bwMode="auto">
          <a:xfrm>
            <a:off x="2289175" y="5734050"/>
            <a:ext cx="65659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5700"/>
              </a:lnSpc>
              <a:buFont typeface="AU Passata" pitchFamily="34" charset="0"/>
              <a:buNone/>
              <a:defRPr/>
            </a:pPr>
            <a:r>
              <a:rPr lang="da-DK" sz="5700">
                <a:solidFill>
                  <a:schemeClr val="tx2"/>
                </a:solidFill>
                <a:latin typeface="AU Peto" pitchFamily="82" charset="0"/>
              </a:rPr>
              <a:t> VERSITET</a:t>
            </a:r>
            <a:endParaRPr lang="da-DK" sz="5700" dirty="0">
              <a:solidFill>
                <a:schemeClr val="tx2"/>
              </a:solidFill>
              <a:latin typeface="AU Peto" pitchFamily="82" charset="0"/>
            </a:endParaRPr>
          </a:p>
        </p:txBody>
      </p:sp>
      <p:sp>
        <p:nvSpPr>
          <p:cNvPr id="4" name="bmkSekundærtLogo"/>
          <p:cNvSpPr>
            <a:spLocks noChangeAspect="1" noChangeArrowheads="1"/>
          </p:cNvSpPr>
          <p:nvPr/>
        </p:nvSpPr>
        <p:spPr bwMode="auto">
          <a:xfrm>
            <a:off x="287338" y="6307138"/>
            <a:ext cx="295275" cy="295275"/>
          </a:xfrm>
          <a:prstGeom prst="rect">
            <a:avLst/>
          </a:prstGeom>
          <a:solidFill>
            <a:schemeClr val="bg2"/>
          </a:solidFill>
          <a:ln w="1778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>
              <a:solidFill>
                <a:schemeClr val="bg1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7413625" y="287338"/>
            <a:ext cx="1439863" cy="71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grpSp>
        <p:nvGrpSpPr>
          <p:cNvPr id="6" name="Group 23"/>
          <p:cNvGrpSpPr>
            <a:grpSpLocks noChangeAspect="1"/>
          </p:cNvGrpSpPr>
          <p:nvPr userDrawn="1"/>
        </p:nvGrpSpPr>
        <p:grpSpPr bwMode="auto">
          <a:xfrm>
            <a:off x="287338" y="287338"/>
            <a:ext cx="590550" cy="295275"/>
            <a:chOff x="454" y="227"/>
            <a:chExt cx="384" cy="192"/>
          </a:xfrm>
        </p:grpSpPr>
        <p:sp>
          <p:nvSpPr>
            <p:cNvPr id="7" name="Freeform 24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  <p:sp>
          <p:nvSpPr>
            <p:cNvPr id="8" name="Freeform 25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</p:grp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87338" y="2374900"/>
            <a:ext cx="1403350" cy="0"/>
          </a:xfrm>
          <a:prstGeom prst="line">
            <a:avLst/>
          </a:prstGeom>
          <a:noFill/>
          <a:ln w="1778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10" name="bmkADName"/>
          <p:cNvSpPr txBox="1">
            <a:spLocks noChangeArrowheads="1"/>
          </p:cNvSpPr>
          <p:nvPr userDrawn="1"/>
        </p:nvSpPr>
        <p:spPr bwMode="auto">
          <a:xfrm>
            <a:off x="287338" y="2508250"/>
            <a:ext cx="8564562" cy="261938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buFont typeface="AU Passata" pitchFamily="34" charset="0"/>
              <a:buNone/>
              <a:defRPr/>
            </a:pPr>
            <a:r>
              <a:rPr lang="en-US" sz="2000" cap="all">
                <a:solidFill>
                  <a:schemeClr val="accent1"/>
                </a:solidFill>
              </a:rPr>
              <a:t>Navn Navnesen</a:t>
            </a:r>
            <a:endParaRPr lang="en-US" sz="2000" cap="all" dirty="0">
              <a:solidFill>
                <a:schemeClr val="accent1"/>
              </a:solidFill>
            </a:endParaRPr>
          </a:p>
        </p:txBody>
      </p:sp>
      <p:sp>
        <p:nvSpPr>
          <p:cNvPr id="11" name="bmkADPosition"/>
          <p:cNvSpPr txBox="1">
            <a:spLocks noChangeArrowheads="1"/>
          </p:cNvSpPr>
          <p:nvPr userDrawn="1"/>
        </p:nvSpPr>
        <p:spPr bwMode="auto">
          <a:xfrm>
            <a:off x="287338" y="2786063"/>
            <a:ext cx="8564562" cy="26193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buFont typeface="AU Passata" pitchFamily="34" charset="0"/>
              <a:buNone/>
              <a:defRPr/>
            </a:pPr>
            <a:r>
              <a:rPr lang="en-US" sz="2000" cap="all">
                <a:solidFill>
                  <a:schemeClr val="accent1"/>
                </a:solidFill>
              </a:rPr>
              <a:t>Titel</a:t>
            </a:r>
            <a:endParaRPr lang="en-US" sz="2000" cap="all" dirty="0">
              <a:solidFill>
                <a:schemeClr val="accent1"/>
              </a:solidFill>
            </a:endParaRPr>
          </a:p>
        </p:txBody>
      </p:sp>
      <p:sp>
        <p:nvSpPr>
          <p:cNvPr id="12" name="bmkOffParent01"/>
          <p:cNvSpPr txBox="1">
            <a:spLocks noChangeArrowheads="1"/>
          </p:cNvSpPr>
          <p:nvPr userDrawn="1"/>
        </p:nvSpPr>
        <p:spPr bwMode="auto">
          <a:xfrm>
            <a:off x="1047750" y="284163"/>
            <a:ext cx="4098925" cy="301625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300"/>
              </a:lnSpc>
              <a:buFont typeface="AU Passata" pitchFamily="34" charset="0"/>
              <a:buNone/>
              <a:defRPr/>
            </a:pPr>
            <a:r>
              <a:rPr lang="en-US" sz="1100" cap="all">
                <a:solidFill>
                  <a:schemeClr val="bg1"/>
                </a:solidFill>
              </a:rPr>
              <a:t>AARHUS</a:t>
            </a:r>
          </a:p>
          <a:p>
            <a:pPr>
              <a:lnSpc>
                <a:spcPts val="1300"/>
              </a:lnSpc>
              <a:buFont typeface="AU Passata" pitchFamily="34" charset="0"/>
              <a:buNone/>
              <a:defRPr/>
            </a:pPr>
            <a:r>
              <a:rPr lang="en-US" sz="1100" cap="all">
                <a:solidFill>
                  <a:schemeClr val="bg1"/>
                </a:solidFill>
              </a:rPr>
              <a:t>UNIVERSITET</a:t>
            </a:r>
            <a:endParaRPr lang="en-US" sz="1100" cap="all" dirty="0">
              <a:solidFill>
                <a:schemeClr val="bg1"/>
              </a:solidFill>
            </a:endParaRPr>
          </a:p>
        </p:txBody>
      </p:sp>
      <p:sp>
        <p:nvSpPr>
          <p:cNvPr id="13" name="bmkOffUnitName01"/>
          <p:cNvSpPr txBox="1">
            <a:spLocks noChangeArrowheads="1"/>
          </p:cNvSpPr>
          <p:nvPr userDrawn="1"/>
        </p:nvSpPr>
        <p:spPr bwMode="auto">
          <a:xfrm>
            <a:off x="1047750" y="633413"/>
            <a:ext cx="4100513" cy="3603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080"/>
              </a:lnSpc>
              <a:buFont typeface="AU Passata" pitchFamily="34" charset="0"/>
              <a:buNone/>
              <a:defRPr/>
            </a:pPr>
            <a:endParaRPr lang="en-US" sz="900" cap="all">
              <a:solidFill>
                <a:schemeClr val="bg1"/>
              </a:solidFill>
            </a:endParaRPr>
          </a:p>
        </p:txBody>
      </p:sp>
      <p:sp>
        <p:nvSpPr>
          <p:cNvPr id="14" name="bmkFld2Date"/>
          <p:cNvSpPr txBox="1">
            <a:spLocks noChangeArrowheads="1"/>
          </p:cNvSpPr>
          <p:nvPr userDrawn="1"/>
        </p:nvSpPr>
        <p:spPr bwMode="auto">
          <a:xfrm>
            <a:off x="7412038" y="457200"/>
            <a:ext cx="1439862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en-US" sz="1100" cap="all">
                <a:solidFill>
                  <a:schemeClr val="bg1"/>
                </a:solidFill>
              </a:rPr>
              <a:t>1. september 2011</a:t>
            </a:r>
            <a:endParaRPr lang="en-US" sz="1100" cap="all" dirty="0">
              <a:solidFill>
                <a:schemeClr val="bg1"/>
              </a:solidFill>
            </a:endParaRPr>
          </a:p>
        </p:txBody>
      </p:sp>
      <p:sp>
        <p:nvSpPr>
          <p:cNvPr id="15" name="SD_FGD_FrontPage"/>
          <p:cNvSpPr txBox="1">
            <a:spLocks noChangeArrowheads="1"/>
          </p:cNvSpPr>
          <p:nvPr userDrawn="1"/>
        </p:nvSpPr>
        <p:spPr bwMode="auto">
          <a:xfrm>
            <a:off x="2289175" y="5734050"/>
            <a:ext cx="65659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5700"/>
              </a:lnSpc>
              <a:buFont typeface="AU Passata" pitchFamily="34" charset="0"/>
              <a:buNone/>
              <a:defRPr/>
            </a:pPr>
            <a:r>
              <a:rPr lang="da-DK" sz="5700">
                <a:solidFill>
                  <a:schemeClr val="accent1"/>
                </a:solidFill>
                <a:latin typeface="AU Peto" pitchFamily="82" charset="0"/>
              </a:rPr>
              <a:t>UNI      </a:t>
            </a:r>
            <a:endParaRPr lang="da-DK" sz="5700" dirty="0">
              <a:solidFill>
                <a:schemeClr val="accent1"/>
              </a:solidFill>
              <a:latin typeface="AU Peto" pitchFamily="82" charset="0"/>
            </a:endParaRPr>
          </a:p>
        </p:txBody>
      </p:sp>
      <p:grpSp>
        <p:nvGrpSpPr>
          <p:cNvPr id="16" name="grpAuthor" hidden="1"/>
          <p:cNvGrpSpPr>
            <a:grpSpLocks/>
          </p:cNvGrpSpPr>
          <p:nvPr userDrawn="1"/>
        </p:nvGrpSpPr>
        <p:grpSpPr bwMode="auto">
          <a:xfrm>
            <a:off x="4533900" y="6156325"/>
            <a:ext cx="4319588" cy="487363"/>
            <a:chOff x="4533900" y="6156000"/>
            <a:chExt cx="4319588" cy="487710"/>
          </a:xfrm>
        </p:grpSpPr>
        <p:sp>
          <p:nvSpPr>
            <p:cNvPr id="17" name="Line 49" hidden="1"/>
            <p:cNvSpPr>
              <a:spLocks noChangeShapeType="1"/>
            </p:cNvSpPr>
            <p:nvPr userDrawn="1"/>
          </p:nvSpPr>
          <p:spPr bwMode="auto">
            <a:xfrm>
              <a:off x="4533900" y="6156000"/>
              <a:ext cx="2698750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  <p:sp>
          <p:nvSpPr>
            <p:cNvPr id="18" name="Line 50" hidden="1"/>
            <p:cNvSpPr>
              <a:spLocks noChangeShapeType="1"/>
            </p:cNvSpPr>
            <p:nvPr userDrawn="1"/>
          </p:nvSpPr>
          <p:spPr bwMode="auto">
            <a:xfrm>
              <a:off x="7413625" y="6156000"/>
              <a:ext cx="1439863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  <p:sp>
          <p:nvSpPr>
            <p:cNvPr id="19" name="bmkFldPresentationTitle02" hidden="1"/>
            <p:cNvSpPr txBox="1">
              <a:spLocks noChangeArrowheads="1"/>
            </p:cNvSpPr>
            <p:nvPr userDrawn="1"/>
          </p:nvSpPr>
          <p:spPr bwMode="auto">
            <a:xfrm>
              <a:off x="4533900" y="6322807"/>
              <a:ext cx="2698750" cy="144565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buFont typeface="AU Passata" pitchFamily="34" charset="0"/>
                <a:buNone/>
                <a:defRPr/>
              </a:pPr>
              <a:r>
                <a:rPr lang="da-DK" sz="1100" cap="all">
                  <a:solidFill>
                    <a:schemeClr val="bg1"/>
                  </a:solidFill>
                </a:rPr>
                <a:t>Titel på præsentation</a:t>
              </a:r>
              <a:endParaRPr lang="en-US" sz="1100" cap="all" dirty="0">
                <a:solidFill>
                  <a:schemeClr val="bg1"/>
                </a:solidFill>
              </a:endParaRPr>
            </a:p>
          </p:txBody>
        </p:sp>
        <p:sp>
          <p:nvSpPr>
            <p:cNvPr id="20" name="bmkADName05" hidden="1"/>
            <p:cNvSpPr txBox="1">
              <a:spLocks noChangeArrowheads="1"/>
            </p:cNvSpPr>
            <p:nvPr userDrawn="1"/>
          </p:nvSpPr>
          <p:spPr bwMode="auto">
            <a:xfrm>
              <a:off x="4535488" y="6499144"/>
              <a:ext cx="2698750" cy="144566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buFont typeface="AU Passata" pitchFamily="34" charset="0"/>
                <a:buNone/>
                <a:defRPr/>
              </a:pPr>
              <a:r>
                <a:rPr lang="en-US" sz="1100" cap="all">
                  <a:solidFill>
                    <a:schemeClr val="bg1"/>
                  </a:solidFill>
                </a:rPr>
                <a:t>Navn Navnesen</a:t>
              </a:r>
              <a:endParaRPr lang="en-US" sz="1100" cap="all" dirty="0">
                <a:solidFill>
                  <a:schemeClr val="bg1"/>
                </a:solidFill>
              </a:endParaRPr>
            </a:p>
          </p:txBody>
        </p:sp>
        <p:sp>
          <p:nvSpPr>
            <p:cNvPr id="21" name="bmkFld3Date" hidden="1"/>
            <p:cNvSpPr txBox="1">
              <a:spLocks noChangeArrowheads="1"/>
            </p:cNvSpPr>
            <p:nvPr userDrawn="1"/>
          </p:nvSpPr>
          <p:spPr bwMode="auto">
            <a:xfrm>
              <a:off x="7413625" y="6324395"/>
              <a:ext cx="1439863" cy="144566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buFont typeface="AU Passata" pitchFamily="34" charset="0"/>
                <a:buNone/>
                <a:defRPr/>
              </a:pPr>
              <a:r>
                <a:rPr lang="da-DK" sz="1100" cap="all">
                  <a:solidFill>
                    <a:schemeClr val="bg1"/>
                  </a:solidFill>
                </a:rPr>
                <a:t>1. september 2011</a:t>
              </a:r>
              <a:endParaRPr lang="da-DK" sz="1100" cap="all" dirty="0">
                <a:solidFill>
                  <a:schemeClr val="bg1"/>
                </a:solidFill>
              </a:endParaRPr>
            </a:p>
          </p:txBody>
        </p:sp>
      </p:grpSp>
      <p:sp>
        <p:nvSpPr>
          <p:cNvPr id="34819" name="bmkFldPresentationTitle04"/>
          <p:cNvSpPr>
            <a:spLocks noGrp="1" noChangeArrowheads="1"/>
          </p:cNvSpPr>
          <p:nvPr>
            <p:ph type="ctrTitle"/>
          </p:nvPr>
        </p:nvSpPr>
        <p:spPr>
          <a:xfrm>
            <a:off x="287338" y="1776679"/>
            <a:ext cx="8564562" cy="510909"/>
          </a:xfrm>
        </p:spPr>
        <p:txBody>
          <a:bodyPr>
            <a:spAutoFit/>
          </a:bodyPr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 smtClean="0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555875" y="6453188"/>
            <a:ext cx="404813" cy="144462"/>
          </a:xfrm>
        </p:spPr>
        <p:txBody>
          <a:bodyPr/>
          <a:lstStyle>
            <a:lvl1pPr algn="r">
              <a:lnSpc>
                <a:spcPct val="102000"/>
              </a:lnSpc>
              <a:buFontTx/>
              <a:buNone/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BED4406-1FCE-49BE-AC5B-6276F4296A9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Headlines_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D_BGD_FrontPage"/>
          <p:cNvSpPr txBox="1">
            <a:spLocks noChangeArrowheads="1"/>
          </p:cNvSpPr>
          <p:nvPr userDrawn="1"/>
        </p:nvSpPr>
        <p:spPr bwMode="auto">
          <a:xfrm>
            <a:off x="2289175" y="5734050"/>
            <a:ext cx="65659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5700"/>
              </a:lnSpc>
              <a:buFont typeface="AU Passata" pitchFamily="34" charset="0"/>
              <a:buNone/>
              <a:defRPr/>
            </a:pPr>
            <a:r>
              <a:rPr lang="en-US" sz="5700" noProof="0" smtClean="0">
                <a:solidFill>
                  <a:schemeClr val="tx2"/>
                </a:solidFill>
                <a:latin typeface="AU Peto" pitchFamily="82" charset="0"/>
              </a:rPr>
              <a:t> VERSITET</a:t>
            </a:r>
            <a:endParaRPr lang="en-US" sz="5700" noProof="0">
              <a:solidFill>
                <a:schemeClr val="tx2"/>
              </a:solidFill>
              <a:latin typeface="AU Peto" pitchFamily="82" charset="0"/>
            </a:endParaRPr>
          </a:p>
        </p:txBody>
      </p:sp>
      <p:sp>
        <p:nvSpPr>
          <p:cNvPr id="4" name="bmkSekundærtLogo"/>
          <p:cNvSpPr>
            <a:spLocks noChangeAspect="1" noChangeArrowheads="1"/>
          </p:cNvSpPr>
          <p:nvPr/>
        </p:nvSpPr>
        <p:spPr bwMode="auto">
          <a:xfrm>
            <a:off x="287338" y="6307138"/>
            <a:ext cx="295275" cy="295275"/>
          </a:xfrm>
          <a:prstGeom prst="rect">
            <a:avLst/>
          </a:prstGeom>
          <a:solidFill>
            <a:schemeClr val="bg2"/>
          </a:solidFill>
          <a:ln w="1778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7413625" y="287338"/>
            <a:ext cx="1439863" cy="71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en-US" noProof="0"/>
          </a:p>
        </p:txBody>
      </p:sp>
      <p:grpSp>
        <p:nvGrpSpPr>
          <p:cNvPr id="6" name="Group 23"/>
          <p:cNvGrpSpPr>
            <a:grpSpLocks noChangeAspect="1"/>
          </p:cNvGrpSpPr>
          <p:nvPr userDrawn="1"/>
        </p:nvGrpSpPr>
        <p:grpSpPr bwMode="auto">
          <a:xfrm>
            <a:off x="287338" y="287338"/>
            <a:ext cx="590550" cy="295275"/>
            <a:chOff x="454" y="227"/>
            <a:chExt cx="384" cy="192"/>
          </a:xfrm>
        </p:grpSpPr>
        <p:sp>
          <p:nvSpPr>
            <p:cNvPr id="7" name="Freeform 24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en-US" noProof="0"/>
            </a:p>
          </p:txBody>
        </p:sp>
        <p:sp>
          <p:nvSpPr>
            <p:cNvPr id="8" name="Freeform 25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en-US" noProof="0"/>
            </a:p>
          </p:txBody>
        </p:sp>
      </p:grp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87338" y="2889250"/>
            <a:ext cx="1403350" cy="0"/>
          </a:xfrm>
          <a:prstGeom prst="line">
            <a:avLst/>
          </a:prstGeom>
          <a:noFill/>
          <a:ln w="1778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en-US" noProof="0"/>
          </a:p>
        </p:txBody>
      </p:sp>
      <p:sp>
        <p:nvSpPr>
          <p:cNvPr id="10" name="bmkADName02"/>
          <p:cNvSpPr txBox="1">
            <a:spLocks noChangeArrowheads="1"/>
          </p:cNvSpPr>
          <p:nvPr userDrawn="1"/>
        </p:nvSpPr>
        <p:spPr bwMode="auto">
          <a:xfrm>
            <a:off x="287338" y="3022600"/>
            <a:ext cx="8564562" cy="261938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buFont typeface="AU Passata" pitchFamily="34" charset="0"/>
              <a:buNone/>
              <a:defRPr/>
            </a:pPr>
            <a:r>
              <a:rPr lang="en-US" sz="2000" cap="all" noProof="0">
                <a:solidFill>
                  <a:schemeClr val="accent1"/>
                </a:solidFill>
              </a:rPr>
              <a:t>Nikolaj thomas zinner</a:t>
            </a:r>
          </a:p>
        </p:txBody>
      </p:sp>
      <p:sp>
        <p:nvSpPr>
          <p:cNvPr id="11" name="bmkADPosition02"/>
          <p:cNvSpPr txBox="1">
            <a:spLocks noChangeArrowheads="1"/>
          </p:cNvSpPr>
          <p:nvPr userDrawn="1"/>
        </p:nvSpPr>
        <p:spPr bwMode="auto">
          <a:xfrm>
            <a:off x="287338" y="3300413"/>
            <a:ext cx="8564562" cy="26193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buFont typeface="AU Passata" pitchFamily="34" charset="0"/>
              <a:buNone/>
              <a:defRPr/>
            </a:pPr>
            <a:r>
              <a:rPr lang="en-US" sz="2000" cap="all" noProof="0">
                <a:solidFill>
                  <a:schemeClr val="accent1"/>
                </a:solidFill>
              </a:rPr>
              <a:t>Department of physics and aStronomy</a:t>
            </a:r>
          </a:p>
        </p:txBody>
      </p:sp>
      <p:sp>
        <p:nvSpPr>
          <p:cNvPr id="12" name="bmkOffParent03"/>
          <p:cNvSpPr txBox="1">
            <a:spLocks noChangeArrowheads="1"/>
          </p:cNvSpPr>
          <p:nvPr userDrawn="1"/>
        </p:nvSpPr>
        <p:spPr bwMode="auto">
          <a:xfrm>
            <a:off x="1047750" y="284163"/>
            <a:ext cx="4098925" cy="301625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300"/>
              </a:lnSpc>
              <a:buFont typeface="AU Passata" pitchFamily="34" charset="0"/>
              <a:buNone/>
              <a:defRPr/>
            </a:pPr>
            <a:r>
              <a:rPr lang="en-US" sz="1100" cap="all" noProof="0">
                <a:solidFill>
                  <a:schemeClr val="bg1"/>
                </a:solidFill>
              </a:rPr>
              <a:t>AARHUS</a:t>
            </a:r>
          </a:p>
          <a:p>
            <a:pPr>
              <a:lnSpc>
                <a:spcPts val="1300"/>
              </a:lnSpc>
              <a:buFont typeface="AU Passata" pitchFamily="34" charset="0"/>
              <a:buNone/>
              <a:defRPr/>
            </a:pPr>
            <a:r>
              <a:rPr lang="en-US" sz="1100" cap="all" noProof="0">
                <a:solidFill>
                  <a:schemeClr val="bg1"/>
                </a:solidFill>
              </a:rPr>
              <a:t>UNIVERSITET</a:t>
            </a:r>
          </a:p>
        </p:txBody>
      </p:sp>
      <p:sp>
        <p:nvSpPr>
          <p:cNvPr id="13" name="bmkOffUnitName03"/>
          <p:cNvSpPr txBox="1">
            <a:spLocks noChangeArrowheads="1"/>
          </p:cNvSpPr>
          <p:nvPr userDrawn="1"/>
        </p:nvSpPr>
        <p:spPr bwMode="auto">
          <a:xfrm>
            <a:off x="1047750" y="633413"/>
            <a:ext cx="4100513" cy="3603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080"/>
              </a:lnSpc>
              <a:buFont typeface="AU Passata" pitchFamily="34" charset="0"/>
              <a:buNone/>
              <a:defRPr/>
            </a:pPr>
            <a:endParaRPr lang="en-US" sz="900" cap="all" noProof="0">
              <a:solidFill>
                <a:schemeClr val="bg1"/>
              </a:solidFill>
            </a:endParaRPr>
          </a:p>
        </p:txBody>
      </p:sp>
      <p:sp>
        <p:nvSpPr>
          <p:cNvPr id="14" name="bmkFld5Date"/>
          <p:cNvSpPr txBox="1">
            <a:spLocks noChangeArrowheads="1"/>
          </p:cNvSpPr>
          <p:nvPr userDrawn="1"/>
        </p:nvSpPr>
        <p:spPr bwMode="auto">
          <a:xfrm>
            <a:off x="7412038" y="457200"/>
            <a:ext cx="1439862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en-US" sz="1100" cap="all" baseline="0" noProof="0" dirty="0" err="1" smtClean="0">
                <a:solidFill>
                  <a:schemeClr val="bg1"/>
                </a:solidFill>
              </a:rPr>
              <a:t>october</a:t>
            </a:r>
            <a:r>
              <a:rPr lang="en-US" sz="1100" cap="all" baseline="0" noProof="0" dirty="0" smtClean="0">
                <a:solidFill>
                  <a:schemeClr val="bg1"/>
                </a:solidFill>
              </a:rPr>
              <a:t> 17 </a:t>
            </a:r>
            <a:r>
              <a:rPr lang="en-US" sz="1100" cap="all" noProof="0" dirty="0" smtClean="0">
                <a:solidFill>
                  <a:schemeClr val="bg1"/>
                </a:solidFill>
              </a:rPr>
              <a:t>2014</a:t>
            </a:r>
            <a:endParaRPr lang="en-US" sz="1100" cap="all" noProof="0" dirty="0">
              <a:solidFill>
                <a:schemeClr val="bg1"/>
              </a:solidFill>
            </a:endParaRPr>
          </a:p>
        </p:txBody>
      </p:sp>
      <p:sp>
        <p:nvSpPr>
          <p:cNvPr id="15" name="SD_FGD_FrontPage"/>
          <p:cNvSpPr txBox="1">
            <a:spLocks noChangeArrowheads="1"/>
          </p:cNvSpPr>
          <p:nvPr userDrawn="1"/>
        </p:nvSpPr>
        <p:spPr bwMode="auto">
          <a:xfrm>
            <a:off x="2289175" y="5734050"/>
            <a:ext cx="65659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5700"/>
              </a:lnSpc>
              <a:buFont typeface="AU Passata" pitchFamily="34" charset="0"/>
              <a:buNone/>
              <a:defRPr/>
            </a:pPr>
            <a:r>
              <a:rPr lang="en-US" sz="5700" noProof="0" smtClean="0">
                <a:solidFill>
                  <a:schemeClr val="accent1"/>
                </a:solidFill>
                <a:latin typeface="AU Peto" pitchFamily="82" charset="0"/>
              </a:rPr>
              <a:t>UNI      </a:t>
            </a:r>
            <a:endParaRPr lang="en-US" sz="5700" noProof="0">
              <a:solidFill>
                <a:schemeClr val="accent1"/>
              </a:solidFill>
              <a:latin typeface="AU Peto" pitchFamily="82" charset="0"/>
            </a:endParaRPr>
          </a:p>
        </p:txBody>
      </p:sp>
      <p:grpSp>
        <p:nvGrpSpPr>
          <p:cNvPr id="16" name="grpAuthor" hidden="1"/>
          <p:cNvGrpSpPr>
            <a:grpSpLocks/>
          </p:cNvGrpSpPr>
          <p:nvPr userDrawn="1"/>
        </p:nvGrpSpPr>
        <p:grpSpPr bwMode="auto">
          <a:xfrm>
            <a:off x="4533900" y="6156325"/>
            <a:ext cx="4319588" cy="487363"/>
            <a:chOff x="4533900" y="6156000"/>
            <a:chExt cx="4319588" cy="487710"/>
          </a:xfrm>
        </p:grpSpPr>
        <p:sp>
          <p:nvSpPr>
            <p:cNvPr id="17" name="Line 49" hidden="1"/>
            <p:cNvSpPr>
              <a:spLocks noChangeShapeType="1"/>
            </p:cNvSpPr>
            <p:nvPr userDrawn="1"/>
          </p:nvSpPr>
          <p:spPr bwMode="auto">
            <a:xfrm>
              <a:off x="4533900" y="6156000"/>
              <a:ext cx="2698750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  <p:sp>
          <p:nvSpPr>
            <p:cNvPr id="18" name="Line 50" hidden="1"/>
            <p:cNvSpPr>
              <a:spLocks noChangeShapeType="1"/>
            </p:cNvSpPr>
            <p:nvPr userDrawn="1"/>
          </p:nvSpPr>
          <p:spPr bwMode="auto">
            <a:xfrm>
              <a:off x="7413625" y="6156000"/>
              <a:ext cx="1439863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  <p:sp>
          <p:nvSpPr>
            <p:cNvPr id="19" name="bmkFldPresentationTitle05" hidden="1"/>
            <p:cNvSpPr txBox="1">
              <a:spLocks noChangeArrowheads="1"/>
            </p:cNvSpPr>
            <p:nvPr userDrawn="1"/>
          </p:nvSpPr>
          <p:spPr bwMode="auto">
            <a:xfrm>
              <a:off x="4533900" y="6322807"/>
              <a:ext cx="2698750" cy="144565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buFont typeface="AU Passata" pitchFamily="34" charset="0"/>
                <a:buNone/>
                <a:defRPr/>
              </a:pPr>
              <a:r>
                <a:rPr lang="en-US" sz="1100" cap="all">
                  <a:solidFill>
                    <a:schemeClr val="bg1"/>
                  </a:solidFill>
                </a:rPr>
                <a:t>TITEL PÅ PRÆSENTATION</a:t>
              </a:r>
              <a:endParaRPr lang="en-US" sz="1100" cap="all" dirty="0">
                <a:solidFill>
                  <a:schemeClr val="bg1"/>
                </a:solidFill>
              </a:endParaRPr>
            </a:p>
          </p:txBody>
        </p:sp>
        <p:sp>
          <p:nvSpPr>
            <p:cNvPr id="20" name="bmkADName04" hidden="1"/>
            <p:cNvSpPr txBox="1">
              <a:spLocks noChangeArrowheads="1"/>
            </p:cNvSpPr>
            <p:nvPr userDrawn="1"/>
          </p:nvSpPr>
          <p:spPr bwMode="auto">
            <a:xfrm>
              <a:off x="4535488" y="6499144"/>
              <a:ext cx="2698750" cy="144566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buFont typeface="AU Passata" pitchFamily="34" charset="0"/>
                <a:buNone/>
                <a:defRPr/>
              </a:pPr>
              <a:r>
                <a:rPr lang="en-US" sz="1100" cap="all">
                  <a:solidFill>
                    <a:schemeClr val="bg1"/>
                  </a:solidFill>
                </a:rPr>
                <a:t>Navn Navnesen</a:t>
              </a:r>
              <a:endParaRPr lang="en-US" sz="1100" cap="all" dirty="0">
                <a:solidFill>
                  <a:schemeClr val="bg1"/>
                </a:solidFill>
              </a:endParaRPr>
            </a:p>
          </p:txBody>
        </p:sp>
        <p:sp>
          <p:nvSpPr>
            <p:cNvPr id="21" name="bmkFld4Date" hidden="1"/>
            <p:cNvSpPr txBox="1">
              <a:spLocks noChangeArrowheads="1"/>
            </p:cNvSpPr>
            <p:nvPr userDrawn="1"/>
          </p:nvSpPr>
          <p:spPr bwMode="auto">
            <a:xfrm>
              <a:off x="7413625" y="6324395"/>
              <a:ext cx="1439863" cy="144566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buFont typeface="AU Passata" pitchFamily="34" charset="0"/>
                <a:buNone/>
                <a:defRPr/>
              </a:pPr>
              <a:r>
                <a:rPr lang="da-DK" sz="1100" cap="all">
                  <a:solidFill>
                    <a:schemeClr val="bg1"/>
                  </a:solidFill>
                </a:rPr>
                <a:t>1. september 2011</a:t>
              </a:r>
              <a:endParaRPr lang="da-DK" sz="1100" cap="all" dirty="0">
                <a:solidFill>
                  <a:schemeClr val="bg1"/>
                </a:solidFill>
              </a:endParaRPr>
            </a:p>
          </p:txBody>
        </p:sp>
      </p:grpSp>
      <p:sp>
        <p:nvSpPr>
          <p:cNvPr id="34819" name="bmkFldPresentationTitle04"/>
          <p:cNvSpPr>
            <a:spLocks noGrp="1" noChangeArrowheads="1"/>
          </p:cNvSpPr>
          <p:nvPr>
            <p:ph type="ctrTitle"/>
          </p:nvPr>
        </p:nvSpPr>
        <p:spPr>
          <a:xfrm>
            <a:off x="287338" y="1776679"/>
            <a:ext cx="8564562" cy="1021818"/>
          </a:xfrm>
        </p:spPr>
        <p:txBody>
          <a:bodyPr>
            <a:spAutoFit/>
          </a:bodyPr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Klik for at redigere titeltypografi i masteren</a:t>
            </a: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555875" y="6453188"/>
            <a:ext cx="404813" cy="144462"/>
          </a:xfrm>
        </p:spPr>
        <p:txBody>
          <a:bodyPr/>
          <a:lstStyle>
            <a:lvl1pPr algn="r">
              <a:lnSpc>
                <a:spcPct val="102000"/>
              </a:lnSpc>
              <a:buFontTx/>
              <a:buNone/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1F33B52-0D2C-459E-94CB-115C155576BA}" type="slidenum">
              <a:rPr lang="en-US" noProof="0" smtClean="0"/>
              <a:pPr>
                <a:defRPr/>
              </a:pPr>
              <a:t>‹nr.›</a:t>
            </a:fld>
            <a:endParaRPr lang="en-US" noProof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287338" y="1774825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D3E45-76A7-434C-90F7-084E232FEA1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3"/>
          <p:cNvSpPr>
            <a:spLocks noChangeShapeType="1"/>
          </p:cNvSpPr>
          <p:nvPr userDrawn="1"/>
        </p:nvSpPr>
        <p:spPr bwMode="auto">
          <a:xfrm>
            <a:off x="287338" y="1774825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6" name="Line 49"/>
          <p:cNvSpPr>
            <a:spLocks noChangeShapeType="1"/>
          </p:cNvSpPr>
          <p:nvPr userDrawn="1"/>
        </p:nvSpPr>
        <p:spPr bwMode="auto">
          <a:xfrm>
            <a:off x="4533900" y="6156325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7" name="Line 50"/>
          <p:cNvSpPr>
            <a:spLocks noChangeShapeType="1"/>
          </p:cNvSpPr>
          <p:nvPr userDrawn="1"/>
        </p:nvSpPr>
        <p:spPr bwMode="auto">
          <a:xfrm>
            <a:off x="7413625" y="6156325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1916113"/>
            <a:ext cx="4205287" cy="3995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16113"/>
            <a:ext cx="4206875" cy="3995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51232-EBF1-494D-8535-C987D14C645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3"/>
          <p:cNvSpPr>
            <a:spLocks noChangeShapeType="1"/>
          </p:cNvSpPr>
          <p:nvPr userDrawn="1"/>
        </p:nvSpPr>
        <p:spPr bwMode="auto">
          <a:xfrm>
            <a:off x="287338" y="1774825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4" name="Line 49"/>
          <p:cNvSpPr>
            <a:spLocks noChangeShapeType="1"/>
          </p:cNvSpPr>
          <p:nvPr userDrawn="1"/>
        </p:nvSpPr>
        <p:spPr bwMode="auto">
          <a:xfrm>
            <a:off x="4533900" y="6156325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5" name="Line 50"/>
          <p:cNvSpPr>
            <a:spLocks noChangeShapeType="1"/>
          </p:cNvSpPr>
          <p:nvPr userDrawn="1"/>
        </p:nvSpPr>
        <p:spPr bwMode="auto">
          <a:xfrm>
            <a:off x="7413625" y="6156325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0EBC1-05DC-4FAC-A819-3BD16F45D63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DDB7B-1541-4640-A721-19837E64D44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287338" y="227806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1021818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2394909"/>
            <a:ext cx="8568000" cy="352646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B0444-634A-494E-8BF0-245C0D73314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9"/>
          <p:cNvSpPr>
            <a:spLocks noChangeShapeType="1"/>
          </p:cNvSpPr>
          <p:nvPr userDrawn="1"/>
        </p:nvSpPr>
        <p:spPr bwMode="auto">
          <a:xfrm>
            <a:off x="4533900" y="6156325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6" name="Line 50"/>
          <p:cNvSpPr>
            <a:spLocks noChangeShapeType="1"/>
          </p:cNvSpPr>
          <p:nvPr userDrawn="1"/>
        </p:nvSpPr>
        <p:spPr bwMode="auto">
          <a:xfrm>
            <a:off x="7413625" y="6156325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7" name="Line 13"/>
          <p:cNvSpPr>
            <a:spLocks noChangeShapeType="1"/>
          </p:cNvSpPr>
          <p:nvPr userDrawn="1"/>
        </p:nvSpPr>
        <p:spPr bwMode="auto">
          <a:xfrm>
            <a:off x="287338" y="227806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1021818"/>
          </a:xfrm>
        </p:spPr>
        <p:txBody>
          <a:bodyPr>
            <a:spAutoFit/>
          </a:bodyPr>
          <a:lstStyle/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2395003"/>
            <a:ext cx="4205287" cy="3526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395003"/>
            <a:ext cx="4206875" cy="3526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E032A-5B97-49FA-B1EB-BAE6806DE7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9"/>
          <p:cNvSpPr>
            <a:spLocks noChangeShapeType="1"/>
          </p:cNvSpPr>
          <p:nvPr userDrawn="1"/>
        </p:nvSpPr>
        <p:spPr bwMode="auto">
          <a:xfrm>
            <a:off x="4533900" y="6156325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4" name="Line 50"/>
          <p:cNvSpPr>
            <a:spLocks noChangeShapeType="1"/>
          </p:cNvSpPr>
          <p:nvPr userDrawn="1"/>
        </p:nvSpPr>
        <p:spPr bwMode="auto">
          <a:xfrm>
            <a:off x="7413625" y="6156325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5" name="Line 13"/>
          <p:cNvSpPr>
            <a:spLocks noChangeShapeType="1"/>
          </p:cNvSpPr>
          <p:nvPr userDrawn="1"/>
        </p:nvSpPr>
        <p:spPr bwMode="auto">
          <a:xfrm>
            <a:off x="287338" y="227806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1044000"/>
          </a:xfrm>
        </p:spPr>
        <p:txBody>
          <a:bodyPr>
            <a:spAutoFit/>
          </a:bodyPr>
          <a:lstStyle/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90CA8-D752-485F-8BF8-B8AF2504543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bmkFldPresentationTitle04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187450"/>
            <a:ext cx="85645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Titel på præsentation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916113"/>
            <a:ext cx="8567737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15213" y="6499225"/>
            <a:ext cx="1439862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buFontTx/>
              <a:buNone/>
              <a:defRPr sz="11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AD34F96-0BE8-49BC-8DC3-AEE97CCEE0E1}" type="slidenum">
              <a:rPr lang="en-US" noProof="0" smtClean="0"/>
              <a:pPr>
                <a:defRPr/>
              </a:pPr>
              <a:t>‹nr.›</a:t>
            </a:fld>
            <a:endParaRPr lang="en-US" noProof="0"/>
          </a:p>
        </p:txBody>
      </p:sp>
      <p:grpSp>
        <p:nvGrpSpPr>
          <p:cNvPr id="1029" name="Group 21"/>
          <p:cNvGrpSpPr>
            <a:grpSpLocks noChangeAspect="1"/>
          </p:cNvGrpSpPr>
          <p:nvPr/>
        </p:nvGrpSpPr>
        <p:grpSpPr bwMode="auto">
          <a:xfrm>
            <a:off x="287338" y="287338"/>
            <a:ext cx="590550" cy="295275"/>
            <a:chOff x="454" y="227"/>
            <a:chExt cx="384" cy="192"/>
          </a:xfrm>
        </p:grpSpPr>
        <p:sp>
          <p:nvSpPr>
            <p:cNvPr id="1046" name="Freeform 22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en-US" noProof="0"/>
            </a:p>
          </p:txBody>
        </p:sp>
        <p:sp>
          <p:nvSpPr>
            <p:cNvPr id="1047" name="Freeform 23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en-US" noProof="0"/>
            </a:p>
          </p:txBody>
        </p:sp>
      </p:grpSp>
      <p:sp>
        <p:nvSpPr>
          <p:cNvPr id="8" name="bmkOffParent02"/>
          <p:cNvSpPr txBox="1">
            <a:spLocks noChangeArrowheads="1"/>
          </p:cNvSpPr>
          <p:nvPr/>
        </p:nvSpPr>
        <p:spPr bwMode="auto">
          <a:xfrm>
            <a:off x="1046163" y="284163"/>
            <a:ext cx="4098925" cy="301625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300"/>
              </a:lnSpc>
              <a:buFont typeface="AU Passata" pitchFamily="34" charset="0"/>
              <a:buNone/>
              <a:defRPr/>
            </a:pPr>
            <a:r>
              <a:rPr lang="en-US" sz="1100" cap="all" noProof="0">
                <a:solidFill>
                  <a:schemeClr val="bg2"/>
                </a:solidFill>
              </a:rPr>
              <a:t>AARHUS</a:t>
            </a:r>
          </a:p>
          <a:p>
            <a:pPr>
              <a:lnSpc>
                <a:spcPts val="1300"/>
              </a:lnSpc>
              <a:buFont typeface="AU Passata" pitchFamily="34" charset="0"/>
              <a:buNone/>
              <a:defRPr/>
            </a:pPr>
            <a:r>
              <a:rPr lang="en-US" sz="1100" cap="all" noProof="0">
                <a:solidFill>
                  <a:schemeClr val="bg2"/>
                </a:solidFill>
              </a:rPr>
              <a:t>UNIVERSITET</a:t>
            </a:r>
          </a:p>
        </p:txBody>
      </p:sp>
      <p:sp>
        <p:nvSpPr>
          <p:cNvPr id="9" name="bmkOffUnitName02"/>
          <p:cNvSpPr txBox="1">
            <a:spLocks noChangeArrowheads="1"/>
          </p:cNvSpPr>
          <p:nvPr/>
        </p:nvSpPr>
        <p:spPr bwMode="auto">
          <a:xfrm>
            <a:off x="1047750" y="633413"/>
            <a:ext cx="4100513" cy="3603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080"/>
              </a:lnSpc>
              <a:buFont typeface="AU Passata" pitchFamily="34" charset="0"/>
              <a:buNone/>
              <a:defRPr/>
            </a:pPr>
            <a:endParaRPr lang="en-US" sz="900" cap="all" noProof="0">
              <a:solidFill>
                <a:schemeClr val="bg2"/>
              </a:solidFill>
            </a:endParaRPr>
          </a:p>
        </p:txBody>
      </p:sp>
      <p:sp>
        <p:nvSpPr>
          <p:cNvPr id="10" name="bmkFldPresentationTitle03"/>
          <p:cNvSpPr txBox="1">
            <a:spLocks noChangeArrowheads="1"/>
          </p:cNvSpPr>
          <p:nvPr/>
        </p:nvSpPr>
        <p:spPr bwMode="auto">
          <a:xfrm>
            <a:off x="4533900" y="6323013"/>
            <a:ext cx="26987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en-US" sz="1100" cap="all" noProof="0" smtClean="0">
                <a:solidFill>
                  <a:schemeClr val="bg2"/>
                </a:solidFill>
              </a:rPr>
              <a:t>Strong interactions in 1d</a:t>
            </a:r>
            <a:endParaRPr lang="en-US" sz="1100" cap="all" noProof="0">
              <a:solidFill>
                <a:schemeClr val="bg2"/>
              </a:solidFill>
            </a:endParaRPr>
          </a:p>
        </p:txBody>
      </p:sp>
      <p:sp>
        <p:nvSpPr>
          <p:cNvPr id="11" name="bmkADName03"/>
          <p:cNvSpPr txBox="1">
            <a:spLocks noChangeArrowheads="1"/>
          </p:cNvSpPr>
          <p:nvPr/>
        </p:nvSpPr>
        <p:spPr bwMode="auto">
          <a:xfrm>
            <a:off x="4535488" y="6499225"/>
            <a:ext cx="26987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en-US" sz="1100" cap="all" noProof="0">
                <a:solidFill>
                  <a:schemeClr val="bg2"/>
                </a:solidFill>
              </a:rPr>
              <a:t>Nikolaj thomas zinner</a:t>
            </a:r>
          </a:p>
        </p:txBody>
      </p:sp>
      <p:sp>
        <p:nvSpPr>
          <p:cNvPr id="12" name="bmkFldDate"/>
          <p:cNvSpPr txBox="1">
            <a:spLocks noChangeArrowheads="1"/>
          </p:cNvSpPr>
          <p:nvPr/>
        </p:nvSpPr>
        <p:spPr bwMode="auto">
          <a:xfrm>
            <a:off x="7413625" y="6324600"/>
            <a:ext cx="1439863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en-US" sz="1100" cap="all" noProof="0" smtClean="0">
                <a:solidFill>
                  <a:schemeClr val="bg2"/>
                </a:solidFill>
              </a:rPr>
              <a:t>october 17 2014</a:t>
            </a:r>
            <a:endParaRPr lang="en-US" sz="1100" cap="all" noProof="0">
              <a:solidFill>
                <a:schemeClr val="bg2"/>
              </a:solidFill>
            </a:endParaRPr>
          </a:p>
        </p:txBody>
      </p:sp>
      <p:sp>
        <p:nvSpPr>
          <p:cNvPr id="13" name="Line 49"/>
          <p:cNvSpPr>
            <a:spLocks noChangeShapeType="1"/>
          </p:cNvSpPr>
          <p:nvPr/>
        </p:nvSpPr>
        <p:spPr bwMode="auto">
          <a:xfrm>
            <a:off x="4533900" y="6156325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en-US" noProof="0"/>
          </a:p>
        </p:txBody>
      </p:sp>
      <p:sp>
        <p:nvSpPr>
          <p:cNvPr id="14" name="Line 50"/>
          <p:cNvSpPr>
            <a:spLocks noChangeShapeType="1"/>
          </p:cNvSpPr>
          <p:nvPr/>
        </p:nvSpPr>
        <p:spPr bwMode="auto">
          <a:xfrm>
            <a:off x="7413625" y="6156325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en-US" noProof="0"/>
          </a:p>
        </p:txBody>
      </p:sp>
      <p:sp>
        <p:nvSpPr>
          <p:cNvPr id="15" name="bmkSekundærtLogo02"/>
          <p:cNvSpPr>
            <a:spLocks noChangeArrowheads="1"/>
          </p:cNvSpPr>
          <p:nvPr/>
        </p:nvSpPr>
        <p:spPr bwMode="auto">
          <a:xfrm>
            <a:off x="293688" y="6176189"/>
            <a:ext cx="584200" cy="553998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0" r:id="rId6"/>
    <p:sldLayoutId id="2147483866" r:id="rId7"/>
    <p:sldLayoutId id="2147483867" r:id="rId8"/>
    <p:sldLayoutId id="2147483868" r:id="rId9"/>
  </p:sldLayoutIdLst>
  <p:hf hdr="0" ftr="0" dt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 cap="all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174625" indent="-174625" algn="l" rtl="0" eaLnBrk="0" fontAlgn="base" hangingPunct="0">
        <a:lnSpc>
          <a:spcPct val="92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174625" indent="-174625" algn="l" rtl="0" eaLnBrk="0" fontAlgn="base" hangingPunct="0">
        <a:lnSpc>
          <a:spcPct val="94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2400">
          <a:solidFill>
            <a:schemeClr val="bg2"/>
          </a:solidFill>
          <a:latin typeface="+mn-lt"/>
        </a:defRPr>
      </a:lvl2pPr>
      <a:lvl3pPr marL="174625" indent="-174625" algn="l" rtl="0" eaLnBrk="0" fontAlgn="base" hangingPunct="0">
        <a:lnSpc>
          <a:spcPct val="97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2000">
          <a:solidFill>
            <a:schemeClr val="bg2"/>
          </a:solidFill>
          <a:latin typeface="+mn-lt"/>
        </a:defRPr>
      </a:lvl3pPr>
      <a:lvl4pPr marL="174625" indent="-174625" algn="l" rtl="0" eaLnBrk="0" fontAlgn="base" hangingPunct="0">
        <a:lnSpc>
          <a:spcPct val="99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4pPr>
      <a:lvl5pPr marL="174625" indent="-174625" algn="l" rtl="0" eaLnBrk="0" fontAlgn="base" hangingPunct="0">
        <a:lnSpc>
          <a:spcPct val="99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5pPr>
      <a:lvl6pPr marL="13525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6pPr>
      <a:lvl7pPr marL="18097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7pPr>
      <a:lvl8pPr marL="22669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8pPr>
      <a:lvl9pPr marL="27241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mkFldPresentationTitle"/>
          <p:cNvSpPr>
            <a:spLocks noGrp="1"/>
          </p:cNvSpPr>
          <p:nvPr>
            <p:ph type="ctrTitle"/>
          </p:nvPr>
        </p:nvSpPr>
        <p:spPr>
          <a:xfrm>
            <a:off x="287338" y="1456821"/>
            <a:ext cx="8856662" cy="102181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Strongly interacting quantum particles in one dimension</a:t>
            </a:r>
            <a:endParaRPr lang="en-US" b="1" dirty="0"/>
          </a:p>
        </p:txBody>
      </p:sp>
      <p:sp>
        <p:nvSpPr>
          <p:cNvPr id="3" name="bmkFldPresentationTitle"/>
          <p:cNvSpPr txBox="1">
            <a:spLocks/>
          </p:cNvSpPr>
          <p:nvPr/>
        </p:nvSpPr>
        <p:spPr bwMode="auto">
          <a:xfrm>
            <a:off x="250825" y="2520857"/>
            <a:ext cx="8856663" cy="332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3000"/>
              </a:lnSpc>
              <a:defRPr/>
            </a:pPr>
            <a:r>
              <a:rPr lang="en-US" sz="2600" kern="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Tailored dynamics of confined few-body systems</a:t>
            </a:r>
            <a:endParaRPr lang="en-US" sz="2600" b="1" kern="0" cap="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244" name="Tekstboks 4"/>
          <p:cNvSpPr txBox="1">
            <a:spLocks noChangeArrowheads="1"/>
          </p:cNvSpPr>
          <p:nvPr/>
        </p:nvSpPr>
        <p:spPr bwMode="auto">
          <a:xfrm>
            <a:off x="179388" y="3875088"/>
            <a:ext cx="87852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Critical Stability 2014</a:t>
            </a:r>
          </a:p>
          <a:p>
            <a:r>
              <a:rPr lang="en-US" sz="2400" dirty="0" smtClean="0"/>
              <a:t>Santos, Brazil</a:t>
            </a:r>
          </a:p>
          <a:p>
            <a:r>
              <a:rPr lang="en-US" sz="2400" dirty="0" smtClean="0"/>
              <a:t>October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2014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Three fermions</a:t>
            </a:r>
            <a:endParaRPr lang="en-US" dirty="0"/>
          </a:p>
        </p:txBody>
      </p:sp>
      <p:sp>
        <p:nvSpPr>
          <p:cNvPr id="19459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29E1EC-1573-4171-8C32-4F14CE70EBDC}" type="slidenum">
              <a:rPr lang="da-DK" smtClean="0"/>
              <a:pPr/>
              <a:t>10</a:t>
            </a:fld>
            <a:endParaRPr lang="da-DK" smtClean="0"/>
          </a:p>
        </p:txBody>
      </p:sp>
      <p:sp>
        <p:nvSpPr>
          <p:cNvPr id="19460" name="Tekstboks 4"/>
          <p:cNvSpPr txBox="1">
            <a:spLocks noChangeArrowheads="1"/>
          </p:cNvSpPr>
          <p:nvPr/>
        </p:nvSpPr>
        <p:spPr bwMode="auto">
          <a:xfrm>
            <a:off x="250825" y="1916113"/>
            <a:ext cx="37449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Let’s keep an open mind!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3924300" y="2276475"/>
            <a:ext cx="4679950" cy="224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ctr">
              <a:buFontTx/>
              <a:buAutoNum type="arabicParenR"/>
              <a:defRPr/>
            </a:pPr>
            <a:r>
              <a:rPr lang="en-US" sz="2000" dirty="0"/>
              <a:t>In limit g</a:t>
            </a:r>
            <a:r>
              <a:rPr lang="en-US" sz="2000" baseline="-25000" dirty="0"/>
              <a:t>1D</a:t>
            </a:r>
            <a:r>
              <a:rPr lang="en-US" sz="2000" dirty="0"/>
              <a:t>-&gt;∞, relative wave functions have not vanish at zero for identical and non-identical pairs!</a:t>
            </a:r>
          </a:p>
          <a:p>
            <a:pPr marL="457200" indent="-457200" algn="ctr">
              <a:buFontTx/>
              <a:buAutoNum type="arabicParenR"/>
              <a:defRPr/>
            </a:pPr>
            <a:endParaRPr lang="en-US" sz="2000" dirty="0"/>
          </a:p>
          <a:p>
            <a:pPr marL="457200" indent="-457200" algn="ctr">
              <a:buFontTx/>
              <a:buAutoNum type="arabicParenR"/>
              <a:defRPr/>
            </a:pPr>
            <a:r>
              <a:rPr lang="en-US" sz="2000" dirty="0"/>
              <a:t>Identical fermions must have odd relative wave functions!</a:t>
            </a:r>
          </a:p>
          <a:p>
            <a:pPr algn="ctr">
              <a:defRPr/>
            </a:pPr>
            <a:endParaRPr lang="en-US" sz="2000" dirty="0"/>
          </a:p>
        </p:txBody>
      </p:sp>
      <p:sp>
        <p:nvSpPr>
          <p:cNvPr id="19462" name="Tekstboks 6"/>
          <p:cNvSpPr txBox="1">
            <a:spLocks noChangeArrowheads="1"/>
          </p:cNvSpPr>
          <p:nvPr/>
        </p:nvSpPr>
        <p:spPr bwMode="auto">
          <a:xfrm>
            <a:off x="5003800" y="1916113"/>
            <a:ext cx="2663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Two strict conditions:</a:t>
            </a:r>
          </a:p>
        </p:txBody>
      </p:sp>
      <p:sp>
        <p:nvSpPr>
          <p:cNvPr id="41" name="Bue 40"/>
          <p:cNvSpPr/>
          <p:nvPr/>
        </p:nvSpPr>
        <p:spPr>
          <a:xfrm>
            <a:off x="539750" y="4797425"/>
            <a:ext cx="1403350" cy="1152525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Bue 41"/>
          <p:cNvSpPr/>
          <p:nvPr/>
        </p:nvSpPr>
        <p:spPr>
          <a:xfrm>
            <a:off x="1943100" y="4508500"/>
            <a:ext cx="1152525" cy="1728788"/>
          </a:xfrm>
          <a:prstGeom prst="arc">
            <a:avLst>
              <a:gd name="adj1" fmla="val 10850142"/>
              <a:gd name="adj2" fmla="val 16386221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3" name="Lige forbindelse 42"/>
          <p:cNvCxnSpPr/>
          <p:nvPr/>
        </p:nvCxnSpPr>
        <p:spPr>
          <a:xfrm>
            <a:off x="1116013" y="5373688"/>
            <a:ext cx="1800225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6" name="Tekstboks 46"/>
          <p:cNvSpPr txBox="1">
            <a:spLocks noChangeArrowheads="1"/>
          </p:cNvSpPr>
          <p:nvPr/>
        </p:nvSpPr>
        <p:spPr bwMode="auto">
          <a:xfrm>
            <a:off x="1835150" y="5353050"/>
            <a:ext cx="576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19467" name="Tekstboks 31"/>
          <p:cNvSpPr txBox="1">
            <a:spLocks noChangeArrowheads="1"/>
          </p:cNvSpPr>
          <p:nvPr/>
        </p:nvSpPr>
        <p:spPr bwMode="auto">
          <a:xfrm>
            <a:off x="2987675" y="5157788"/>
            <a:ext cx="358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r</a:t>
            </a:r>
          </a:p>
        </p:txBody>
      </p:sp>
      <p:sp>
        <p:nvSpPr>
          <p:cNvPr id="19468" name="Tekstboks 49"/>
          <p:cNvSpPr txBox="1">
            <a:spLocks noChangeArrowheads="1"/>
          </p:cNvSpPr>
          <p:nvPr/>
        </p:nvSpPr>
        <p:spPr bwMode="auto">
          <a:xfrm>
            <a:off x="1268413" y="4292600"/>
            <a:ext cx="71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</a:t>
            </a:r>
            <a:r>
              <a:rPr lang="en-US" sz="2400" baseline="-25000"/>
              <a:t>1</a:t>
            </a:r>
          </a:p>
        </p:txBody>
      </p:sp>
      <p:sp>
        <p:nvSpPr>
          <p:cNvPr id="19469" name="Tekstboks 50"/>
          <p:cNvSpPr txBox="1">
            <a:spLocks noChangeArrowheads="1"/>
          </p:cNvSpPr>
          <p:nvPr/>
        </p:nvSpPr>
        <p:spPr bwMode="auto">
          <a:xfrm>
            <a:off x="2276475" y="4479925"/>
            <a:ext cx="71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</a:t>
            </a:r>
            <a:r>
              <a:rPr lang="en-US" sz="2400" baseline="-25000"/>
              <a:t>2</a:t>
            </a:r>
          </a:p>
        </p:txBody>
      </p:sp>
      <p:sp>
        <p:nvSpPr>
          <p:cNvPr id="19470" name="Tekstboks 52"/>
          <p:cNvSpPr txBox="1">
            <a:spLocks noChangeArrowheads="1"/>
          </p:cNvSpPr>
          <p:nvPr/>
        </p:nvSpPr>
        <p:spPr bwMode="auto">
          <a:xfrm>
            <a:off x="107950" y="5683250"/>
            <a:ext cx="37433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Non-identical relative wave function</a:t>
            </a:r>
          </a:p>
        </p:txBody>
      </p:sp>
      <p:sp>
        <p:nvSpPr>
          <p:cNvPr id="19471" name="Tekstboks 53"/>
          <p:cNvSpPr txBox="1">
            <a:spLocks noChangeArrowheads="1"/>
          </p:cNvSpPr>
          <p:nvPr/>
        </p:nvSpPr>
        <p:spPr bwMode="auto">
          <a:xfrm>
            <a:off x="3851275" y="4686300"/>
            <a:ext cx="48244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IDEA: Keep a</a:t>
            </a:r>
            <a:r>
              <a:rPr lang="en-US" sz="2400" baseline="-25000"/>
              <a:t>1</a:t>
            </a:r>
            <a:r>
              <a:rPr lang="en-US" sz="2400"/>
              <a:t> and a</a:t>
            </a:r>
            <a:r>
              <a:rPr lang="en-US" sz="2400" baseline="-25000"/>
              <a:t>2</a:t>
            </a:r>
            <a:r>
              <a:rPr lang="en-US" sz="2400"/>
              <a:t> as free parameters and do a variation!</a:t>
            </a:r>
          </a:p>
        </p:txBody>
      </p:sp>
      <p:sp>
        <p:nvSpPr>
          <p:cNvPr id="17" name="Tekstboks 6"/>
          <p:cNvSpPr txBox="1">
            <a:spLocks noChangeArrowheads="1"/>
          </p:cNvSpPr>
          <p:nvPr/>
        </p:nvSpPr>
        <p:spPr bwMode="auto">
          <a:xfrm>
            <a:off x="-36513" y="6289575"/>
            <a:ext cx="51482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A.G</a:t>
            </a:r>
            <a:r>
              <a:rPr lang="en-US" sz="1400" dirty="0"/>
              <a:t>. </a:t>
            </a:r>
            <a:r>
              <a:rPr lang="en-US" sz="1400" dirty="0" err="1"/>
              <a:t>Volosniev</a:t>
            </a:r>
            <a:r>
              <a:rPr lang="en-US" sz="1400" dirty="0"/>
              <a:t> </a:t>
            </a:r>
            <a:r>
              <a:rPr lang="en-US" sz="1400" i="1" dirty="0"/>
              <a:t>et al.</a:t>
            </a:r>
            <a:r>
              <a:rPr lang="en-US" sz="1400" dirty="0"/>
              <a:t>, arXiv:1306.4610 (2013</a:t>
            </a:r>
            <a:r>
              <a:rPr lang="en-US" sz="1400" dirty="0" smtClean="0"/>
              <a:t>)</a:t>
            </a:r>
          </a:p>
          <a:p>
            <a:pPr algn="ctr"/>
            <a:r>
              <a:rPr lang="en-US" sz="1400" dirty="0" smtClean="0"/>
              <a:t>Nature Communications, in press (October 2014).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113" y="1989138"/>
            <a:ext cx="40195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276475"/>
            <a:ext cx="36671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Three fermions - Solution</a:t>
            </a:r>
            <a:endParaRPr lang="en-US" dirty="0"/>
          </a:p>
        </p:txBody>
      </p:sp>
      <p:sp>
        <p:nvSpPr>
          <p:cNvPr id="20485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B3B141-068E-40B7-995D-6678BA0B0F39}" type="slidenum">
              <a:rPr lang="da-DK" smtClean="0"/>
              <a:pPr/>
              <a:t>11</a:t>
            </a:fld>
            <a:endParaRPr lang="da-DK" smtClean="0"/>
          </a:p>
        </p:txBody>
      </p:sp>
      <p:sp>
        <p:nvSpPr>
          <p:cNvPr id="20486" name="Tekstboks 35"/>
          <p:cNvSpPr txBox="1">
            <a:spLocks noChangeArrowheads="1"/>
          </p:cNvSpPr>
          <p:nvPr/>
        </p:nvSpPr>
        <p:spPr bwMode="auto">
          <a:xfrm>
            <a:off x="611188" y="1773238"/>
            <a:ext cx="2808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Split space in patches</a:t>
            </a:r>
          </a:p>
        </p:txBody>
      </p:sp>
      <p:sp>
        <p:nvSpPr>
          <p:cNvPr id="20487" name="Tekstboks 36"/>
          <p:cNvSpPr txBox="1">
            <a:spLocks noChangeArrowheads="1"/>
          </p:cNvSpPr>
          <p:nvPr/>
        </p:nvSpPr>
        <p:spPr bwMode="auto">
          <a:xfrm>
            <a:off x="468313" y="5961063"/>
            <a:ext cx="3024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Pauli and parity reduces problem to a</a:t>
            </a:r>
            <a:r>
              <a:rPr lang="en-US" sz="2000" baseline="-25000"/>
              <a:t>1</a:t>
            </a:r>
            <a:r>
              <a:rPr lang="en-US" sz="2000"/>
              <a:t>, a</a:t>
            </a:r>
            <a:r>
              <a:rPr lang="en-US" sz="2000" baseline="-25000"/>
              <a:t>2</a:t>
            </a:r>
            <a:r>
              <a:rPr lang="en-US" sz="2000"/>
              <a:t>, and a</a:t>
            </a:r>
            <a:r>
              <a:rPr lang="en-US" sz="2000" baseline="-25000"/>
              <a:t>3</a:t>
            </a:r>
            <a:r>
              <a:rPr lang="en-US" sz="2000"/>
              <a:t>.</a:t>
            </a:r>
          </a:p>
        </p:txBody>
      </p:sp>
      <p:sp>
        <p:nvSpPr>
          <p:cNvPr id="20488" name="Tekstboks 52"/>
          <p:cNvSpPr txBox="1">
            <a:spLocks noChangeArrowheads="1"/>
          </p:cNvSpPr>
          <p:nvPr/>
        </p:nvSpPr>
        <p:spPr bwMode="auto">
          <a:xfrm>
            <a:off x="4932363" y="1773238"/>
            <a:ext cx="3311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Spectrum on resonance</a:t>
            </a:r>
          </a:p>
        </p:txBody>
      </p:sp>
      <p:pic>
        <p:nvPicPr>
          <p:cNvPr id="2048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175" y="5229225"/>
            <a:ext cx="46291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Tekstboks 54"/>
          <p:cNvSpPr txBox="1">
            <a:spLocks noChangeArrowheads="1"/>
          </p:cNvSpPr>
          <p:nvPr/>
        </p:nvSpPr>
        <p:spPr bwMode="auto">
          <a:xfrm>
            <a:off x="4859338" y="4724400"/>
            <a:ext cx="3313112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Optimize derivative!</a:t>
            </a:r>
          </a:p>
        </p:txBody>
      </p:sp>
      <p:cxnSp>
        <p:nvCxnSpPr>
          <p:cNvPr id="20491" name="Lige pilforbindelse 56"/>
          <p:cNvCxnSpPr>
            <a:cxnSpLocks noChangeShapeType="1"/>
          </p:cNvCxnSpPr>
          <p:nvPr/>
        </p:nvCxnSpPr>
        <p:spPr bwMode="auto">
          <a:xfrm flipH="1">
            <a:off x="6948488" y="2636838"/>
            <a:ext cx="576262" cy="1444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492" name="Tekstboks 57"/>
          <p:cNvSpPr txBox="1">
            <a:spLocks noChangeArrowheads="1"/>
          </p:cNvSpPr>
          <p:nvPr/>
        </p:nvSpPr>
        <p:spPr bwMode="auto">
          <a:xfrm>
            <a:off x="7524750" y="2205038"/>
            <a:ext cx="15113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Important: Antisymmetric state!</a:t>
            </a:r>
          </a:p>
        </p:txBody>
      </p:sp>
      <p:sp>
        <p:nvSpPr>
          <p:cNvPr id="20493" name="Tekstboks 52"/>
          <p:cNvSpPr txBox="1">
            <a:spLocks noChangeArrowheads="1"/>
          </p:cNvSpPr>
          <p:nvPr/>
        </p:nvSpPr>
        <p:spPr bwMode="auto">
          <a:xfrm>
            <a:off x="2987675" y="3451225"/>
            <a:ext cx="23764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General solution</a:t>
            </a:r>
          </a:p>
        </p:txBody>
      </p:sp>
      <p:pic>
        <p:nvPicPr>
          <p:cNvPr id="20494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716338"/>
            <a:ext cx="1866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5" name="Rektangel 19"/>
          <p:cNvSpPr>
            <a:spLocks noChangeArrowheads="1"/>
          </p:cNvSpPr>
          <p:nvPr/>
        </p:nvSpPr>
        <p:spPr bwMode="auto">
          <a:xfrm>
            <a:off x="3203575" y="3357563"/>
            <a:ext cx="1944688" cy="1223962"/>
          </a:xfrm>
          <a:prstGeom prst="rect">
            <a:avLst/>
          </a:prstGeom>
          <a:noFill/>
          <a:ln w="38100" algn="ctr">
            <a:solidFill>
              <a:srgbClr val="FFC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3600"/>
              </a:lnSpc>
              <a:buFont typeface="AU Passata" pitchFamily="34" charset="0"/>
              <a:buNone/>
            </a:pP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746500"/>
            <a:ext cx="36576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Three fermions - solution</a:t>
            </a:r>
            <a:endParaRPr lang="en-US" dirty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505871D-ECB2-4805-A4AB-110AF9FD99EF}" type="slidenum">
              <a:rPr lang="da-DK" smtClean="0"/>
              <a:pPr/>
              <a:t>12</a:t>
            </a:fld>
            <a:endParaRPr lang="da-DK" smtClean="0"/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1916113"/>
            <a:ext cx="45053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kstboks 5"/>
          <p:cNvSpPr txBox="1">
            <a:spLocks noChangeArrowheads="1"/>
          </p:cNvSpPr>
          <p:nvPr/>
        </p:nvSpPr>
        <p:spPr bwMode="auto">
          <a:xfrm>
            <a:off x="179388" y="3532188"/>
            <a:ext cx="302418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Extremizing solutions are:</a:t>
            </a:r>
          </a:p>
        </p:txBody>
      </p:sp>
      <p:sp>
        <p:nvSpPr>
          <p:cNvPr id="21511" name="Tekstboks 6"/>
          <p:cNvSpPr txBox="1">
            <a:spLocks noChangeArrowheads="1"/>
          </p:cNvSpPr>
          <p:nvPr/>
        </p:nvSpPr>
        <p:spPr bwMode="auto">
          <a:xfrm>
            <a:off x="3924300" y="3028950"/>
            <a:ext cx="1223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a</a:t>
            </a:r>
            <a:r>
              <a:rPr lang="en-US" sz="2000" baseline="-25000"/>
              <a:t>1</a:t>
            </a:r>
            <a:r>
              <a:rPr lang="en-US" sz="2000"/>
              <a:t>=a</a:t>
            </a:r>
            <a:r>
              <a:rPr lang="en-US" sz="2000" baseline="-25000"/>
              <a:t>2</a:t>
            </a:r>
            <a:r>
              <a:rPr lang="en-US" sz="2000"/>
              <a:t>=a</a:t>
            </a:r>
            <a:r>
              <a:rPr lang="en-US" sz="2000" baseline="-25000"/>
              <a:t>3</a:t>
            </a:r>
          </a:p>
        </p:txBody>
      </p:sp>
      <p:sp>
        <p:nvSpPr>
          <p:cNvPr id="21512" name="Tekstboks 7"/>
          <p:cNvSpPr txBox="1">
            <a:spLocks noChangeArrowheads="1"/>
          </p:cNvSpPr>
          <p:nvPr/>
        </p:nvSpPr>
        <p:spPr bwMode="auto">
          <a:xfrm>
            <a:off x="3708400" y="4076700"/>
            <a:ext cx="172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2a</a:t>
            </a:r>
            <a:r>
              <a:rPr lang="en-US" sz="2000" baseline="-25000"/>
              <a:t>1</a:t>
            </a:r>
            <a:r>
              <a:rPr lang="en-US" sz="2000"/>
              <a:t>=2a</a:t>
            </a:r>
            <a:r>
              <a:rPr lang="en-US" sz="2000" baseline="-25000"/>
              <a:t>3</a:t>
            </a:r>
            <a:r>
              <a:rPr lang="en-US" sz="2000"/>
              <a:t>=-a</a:t>
            </a:r>
            <a:r>
              <a:rPr lang="en-US" sz="2000" baseline="-25000"/>
              <a:t>2</a:t>
            </a:r>
          </a:p>
        </p:txBody>
      </p:sp>
      <p:sp>
        <p:nvSpPr>
          <p:cNvPr id="21513" name="Tekstboks 8"/>
          <p:cNvSpPr txBox="1">
            <a:spLocks noChangeArrowheads="1"/>
          </p:cNvSpPr>
          <p:nvPr/>
        </p:nvSpPr>
        <p:spPr bwMode="auto">
          <a:xfrm>
            <a:off x="3419475" y="3573463"/>
            <a:ext cx="2305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a</a:t>
            </a:r>
            <a:r>
              <a:rPr lang="en-US" sz="2000" baseline="-25000"/>
              <a:t>1</a:t>
            </a:r>
            <a:r>
              <a:rPr lang="en-US" sz="2000"/>
              <a:t>=a</a:t>
            </a:r>
            <a:r>
              <a:rPr lang="en-US" sz="2000" baseline="-25000"/>
              <a:t>3</a:t>
            </a:r>
            <a:r>
              <a:rPr lang="en-US" sz="2000"/>
              <a:t> and a</a:t>
            </a:r>
            <a:r>
              <a:rPr lang="en-US" sz="2000" baseline="-25000"/>
              <a:t>2</a:t>
            </a:r>
            <a:r>
              <a:rPr lang="en-US" sz="2000"/>
              <a:t>=0</a:t>
            </a:r>
          </a:p>
        </p:txBody>
      </p:sp>
      <p:sp>
        <p:nvSpPr>
          <p:cNvPr id="21514" name="Tekstboks 9"/>
          <p:cNvSpPr txBox="1">
            <a:spLocks noChangeArrowheads="1"/>
          </p:cNvSpPr>
          <p:nvPr/>
        </p:nvSpPr>
        <p:spPr bwMode="auto">
          <a:xfrm>
            <a:off x="6011863" y="3068638"/>
            <a:ext cx="23685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Non-interacting state</a:t>
            </a:r>
          </a:p>
        </p:txBody>
      </p:sp>
      <p:sp>
        <p:nvSpPr>
          <p:cNvPr id="21515" name="Tekstboks 10"/>
          <p:cNvSpPr txBox="1">
            <a:spLocks noChangeArrowheads="1"/>
          </p:cNvSpPr>
          <p:nvPr/>
        </p:nvSpPr>
        <p:spPr bwMode="auto">
          <a:xfrm>
            <a:off x="6011863" y="3594100"/>
            <a:ext cx="2592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Excited state, even parity</a:t>
            </a:r>
          </a:p>
        </p:txBody>
      </p:sp>
      <p:sp>
        <p:nvSpPr>
          <p:cNvPr id="21516" name="Tekstboks 11"/>
          <p:cNvSpPr txBox="1">
            <a:spLocks noChangeArrowheads="1"/>
          </p:cNvSpPr>
          <p:nvPr/>
        </p:nvSpPr>
        <p:spPr bwMode="auto">
          <a:xfrm>
            <a:off x="6011863" y="4170363"/>
            <a:ext cx="23685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Ground state, odd parity</a:t>
            </a:r>
          </a:p>
        </p:txBody>
      </p:sp>
      <p:sp>
        <p:nvSpPr>
          <p:cNvPr id="21517" name="Tekstboks 13"/>
          <p:cNvSpPr txBox="1">
            <a:spLocks noChangeArrowheads="1"/>
          </p:cNvSpPr>
          <p:nvPr/>
        </p:nvSpPr>
        <p:spPr bwMode="auto">
          <a:xfrm>
            <a:off x="4500563" y="5026025"/>
            <a:ext cx="431958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IMPORTANT: Coefficients are generally NOT the same!</a:t>
            </a:r>
          </a:p>
        </p:txBody>
      </p:sp>
      <p:sp>
        <p:nvSpPr>
          <p:cNvPr id="15" name="Tekstboks 6"/>
          <p:cNvSpPr txBox="1">
            <a:spLocks noChangeArrowheads="1"/>
          </p:cNvSpPr>
          <p:nvPr/>
        </p:nvSpPr>
        <p:spPr bwMode="auto">
          <a:xfrm>
            <a:off x="-36513" y="6289575"/>
            <a:ext cx="51482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A.G</a:t>
            </a:r>
            <a:r>
              <a:rPr lang="en-US" sz="1400" dirty="0"/>
              <a:t>. </a:t>
            </a:r>
            <a:r>
              <a:rPr lang="en-US" sz="1400" dirty="0" err="1"/>
              <a:t>Volosniev</a:t>
            </a:r>
            <a:r>
              <a:rPr lang="en-US" sz="1400" dirty="0"/>
              <a:t> </a:t>
            </a:r>
            <a:r>
              <a:rPr lang="en-US" sz="1400" i="1" dirty="0"/>
              <a:t>et al.</a:t>
            </a:r>
            <a:r>
              <a:rPr lang="en-US" sz="1400" dirty="0"/>
              <a:t>, arXiv:1306.4610 (2013</a:t>
            </a:r>
            <a:r>
              <a:rPr lang="en-US" sz="1400" dirty="0" smtClean="0"/>
              <a:t>)</a:t>
            </a:r>
          </a:p>
          <a:p>
            <a:pPr algn="ctr"/>
            <a:r>
              <a:rPr lang="en-US" sz="1400" dirty="0" smtClean="0"/>
              <a:t>Nature Communications, in press (October 2014).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Harmonically trapped systems</a:t>
            </a:r>
            <a:endParaRPr lang="en-US" dirty="0"/>
          </a:p>
        </p:txBody>
      </p:sp>
      <p:sp>
        <p:nvSpPr>
          <p:cNvPr id="22531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5754EF-53F5-4DC5-8CD1-88AC84DE35B6}" type="slidenum">
              <a:rPr lang="da-DK" smtClean="0"/>
              <a:pPr/>
              <a:t>13</a:t>
            </a:fld>
            <a:endParaRPr lang="da-DK" smtClean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2420938"/>
            <a:ext cx="38481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420938"/>
            <a:ext cx="3997325" cy="317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kstboks 8"/>
          <p:cNvSpPr txBox="1">
            <a:spLocks noChangeArrowheads="1"/>
          </p:cNvSpPr>
          <p:nvPr/>
        </p:nvSpPr>
        <p:spPr bwMode="auto">
          <a:xfrm>
            <a:off x="1763713" y="1916113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Standard style</a:t>
            </a:r>
          </a:p>
        </p:txBody>
      </p:sp>
      <p:sp>
        <p:nvSpPr>
          <p:cNvPr id="10" name="Tekstboks 9"/>
          <p:cNvSpPr txBox="1">
            <a:spLocks noChangeArrowheads="1"/>
          </p:cNvSpPr>
          <p:nvPr/>
        </p:nvSpPr>
        <p:spPr bwMode="auto">
          <a:xfrm>
            <a:off x="5795963" y="1916113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Elegant style</a:t>
            </a:r>
          </a:p>
        </p:txBody>
      </p:sp>
      <p:sp>
        <p:nvSpPr>
          <p:cNvPr id="22536" name="Tekstboks 6"/>
          <p:cNvSpPr txBox="1">
            <a:spLocks noChangeArrowheads="1"/>
          </p:cNvSpPr>
          <p:nvPr/>
        </p:nvSpPr>
        <p:spPr bwMode="auto">
          <a:xfrm>
            <a:off x="-73025" y="6218238"/>
            <a:ext cx="5149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E.J. Lindgren </a:t>
            </a:r>
            <a:r>
              <a:rPr lang="en-US" sz="1400" i="1"/>
              <a:t>et al.,</a:t>
            </a:r>
            <a:r>
              <a:rPr lang="en-US" sz="1400"/>
              <a:t> New J. Phys. </a:t>
            </a:r>
            <a:r>
              <a:rPr lang="en-US" sz="1400" b="1"/>
              <a:t>16</a:t>
            </a:r>
            <a:r>
              <a:rPr lang="en-US" sz="1400"/>
              <a:t>, 063003 (2014).</a:t>
            </a:r>
          </a:p>
          <a:p>
            <a:pPr algn="ctr"/>
            <a:r>
              <a:rPr lang="en-US" sz="1400"/>
              <a:t>S.E. Gharashi and D. Blume, Phys. Rev. Lett. </a:t>
            </a:r>
            <a:r>
              <a:rPr lang="en-US" sz="1400" b="1"/>
              <a:t>111</a:t>
            </a:r>
            <a:r>
              <a:rPr lang="en-US" sz="1400"/>
              <a:t>, 045302 (2013)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Ground state properties</a:t>
            </a:r>
            <a:endParaRPr lang="en-US" dirty="0"/>
          </a:p>
        </p:txBody>
      </p:sp>
      <p:sp>
        <p:nvSpPr>
          <p:cNvPr id="23555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E45C9BB-64D7-478D-BD45-79FC0AB93172}" type="slidenum">
              <a:rPr lang="da-DK" smtClean="0"/>
              <a:pPr/>
              <a:t>14</a:t>
            </a:fld>
            <a:endParaRPr lang="da-DK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565400"/>
            <a:ext cx="4183062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565400"/>
            <a:ext cx="41783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kstboks 6"/>
          <p:cNvSpPr txBox="1">
            <a:spLocks noChangeArrowheads="1"/>
          </p:cNvSpPr>
          <p:nvPr/>
        </p:nvSpPr>
        <p:spPr bwMode="auto">
          <a:xfrm>
            <a:off x="900113" y="1949450"/>
            <a:ext cx="316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Trap density</a:t>
            </a:r>
          </a:p>
        </p:txBody>
      </p:sp>
      <p:sp>
        <p:nvSpPr>
          <p:cNvPr id="23559" name="Tekstboks 7"/>
          <p:cNvSpPr txBox="1">
            <a:spLocks noChangeArrowheads="1"/>
          </p:cNvSpPr>
          <p:nvPr/>
        </p:nvSpPr>
        <p:spPr bwMode="auto">
          <a:xfrm>
            <a:off x="5219700" y="1949450"/>
            <a:ext cx="3168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Occupation numbers</a:t>
            </a:r>
          </a:p>
        </p:txBody>
      </p:sp>
      <p:sp>
        <p:nvSpPr>
          <p:cNvPr id="23560" name="Tekstboks 6"/>
          <p:cNvSpPr txBox="1">
            <a:spLocks noChangeArrowheads="1"/>
          </p:cNvSpPr>
          <p:nvPr/>
        </p:nvSpPr>
        <p:spPr bwMode="auto">
          <a:xfrm>
            <a:off x="-73025" y="6289675"/>
            <a:ext cx="51498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E.J. Lindgren </a:t>
            </a:r>
            <a:r>
              <a:rPr lang="en-US" sz="1400" i="1" dirty="0"/>
              <a:t>et </a:t>
            </a:r>
            <a:r>
              <a:rPr lang="en-US" sz="1400" i="1" dirty="0" smtClean="0"/>
              <a:t>al. </a:t>
            </a:r>
            <a:r>
              <a:rPr lang="en-US" sz="1400" dirty="0" smtClean="0"/>
              <a:t>New Journal of Physics </a:t>
            </a:r>
            <a:r>
              <a:rPr lang="en-US" sz="1400" b="1" dirty="0" smtClean="0"/>
              <a:t>16</a:t>
            </a:r>
            <a:r>
              <a:rPr lang="en-US" sz="1400" dirty="0" smtClean="0"/>
              <a:t>, 063003 (2014).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Fermionization</a:t>
            </a:r>
            <a:r>
              <a:rPr lang="en-US" dirty="0" smtClean="0"/>
              <a:t> of fermions</a:t>
            </a:r>
            <a:endParaRPr lang="en-US" dirty="0"/>
          </a:p>
        </p:txBody>
      </p:sp>
      <p:sp>
        <p:nvSpPr>
          <p:cNvPr id="24579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CDFEFB-EAE6-4636-B9D0-F816921B690C}" type="slidenum">
              <a:rPr lang="da-DK" smtClean="0"/>
              <a:pPr/>
              <a:t>15</a:t>
            </a:fld>
            <a:endParaRPr lang="da-DK" smtClean="0"/>
          </a:p>
        </p:txBody>
      </p:sp>
      <p:sp>
        <p:nvSpPr>
          <p:cNvPr id="24580" name="Tekstboks 4"/>
          <p:cNvSpPr txBox="1">
            <a:spLocks noChangeArrowheads="1"/>
          </p:cNvSpPr>
          <p:nvPr/>
        </p:nvSpPr>
        <p:spPr bwMode="auto">
          <a:xfrm>
            <a:off x="395288" y="1989138"/>
            <a:ext cx="7489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It is different from identical bosons and spin-polarized fermions!</a:t>
            </a:r>
          </a:p>
        </p:txBody>
      </p:sp>
      <p:sp>
        <p:nvSpPr>
          <p:cNvPr id="24581" name="Tekstboks 5"/>
          <p:cNvSpPr txBox="1">
            <a:spLocks noChangeArrowheads="1"/>
          </p:cNvSpPr>
          <p:nvPr/>
        </p:nvSpPr>
        <p:spPr bwMode="auto">
          <a:xfrm>
            <a:off x="611188" y="2565400"/>
            <a:ext cx="3889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The ‘democratic’ solution or trivial Bose-Fermi mapping uses:</a:t>
            </a:r>
          </a:p>
        </p:txBody>
      </p:sp>
      <p:pic>
        <p:nvPicPr>
          <p:cNvPr id="2458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2492375"/>
            <a:ext cx="16287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kstboks 7"/>
          <p:cNvSpPr txBox="1">
            <a:spLocks noChangeArrowheads="1"/>
          </p:cNvSpPr>
          <p:nvPr/>
        </p:nvSpPr>
        <p:spPr bwMode="auto">
          <a:xfrm>
            <a:off x="6156325" y="2565400"/>
            <a:ext cx="25923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between all non-identical pairs.</a:t>
            </a:r>
          </a:p>
        </p:txBody>
      </p:sp>
      <p:sp>
        <p:nvSpPr>
          <p:cNvPr id="24584" name="Tekstboks 8"/>
          <p:cNvSpPr txBox="1">
            <a:spLocks noChangeArrowheads="1"/>
          </p:cNvSpPr>
          <p:nvPr/>
        </p:nvSpPr>
        <p:spPr bwMode="auto">
          <a:xfrm>
            <a:off x="3492500" y="4005263"/>
            <a:ext cx="46085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/>
              <a:t>ψ</a:t>
            </a:r>
            <a:r>
              <a:rPr lang="da-DK" baseline="-25000"/>
              <a:t>BF</a:t>
            </a:r>
            <a:r>
              <a:rPr lang="da-DK"/>
              <a:t>=</a:t>
            </a:r>
            <a:r>
              <a:rPr lang="el-GR"/>
              <a:t> </a:t>
            </a:r>
            <a:r>
              <a:rPr lang="da-DK"/>
              <a:t>(8</a:t>
            </a:r>
            <a:r>
              <a:rPr lang="da-DK" baseline="30000"/>
              <a:t>1/2</a:t>
            </a:r>
            <a:r>
              <a:rPr lang="el-GR"/>
              <a:t>ψ</a:t>
            </a:r>
            <a:r>
              <a:rPr lang="da-DK" baseline="-25000"/>
              <a:t>gs</a:t>
            </a:r>
            <a:r>
              <a:rPr lang="da-DK"/>
              <a:t>+</a:t>
            </a:r>
            <a:r>
              <a:rPr lang="el-GR"/>
              <a:t> ψ</a:t>
            </a:r>
            <a:r>
              <a:rPr lang="da-DK" baseline="-25000"/>
              <a:t>non</a:t>
            </a:r>
            <a:r>
              <a:rPr lang="da-DK"/>
              <a:t>)/3</a:t>
            </a:r>
            <a:endParaRPr lang="en-US"/>
          </a:p>
        </p:txBody>
      </p:sp>
      <p:sp>
        <p:nvSpPr>
          <p:cNvPr id="24585" name="Tekstboks 9"/>
          <p:cNvSpPr txBox="1">
            <a:spLocks noChangeArrowheads="1"/>
          </p:cNvSpPr>
          <p:nvPr/>
        </p:nvSpPr>
        <p:spPr bwMode="auto">
          <a:xfrm>
            <a:off x="468313" y="3716338"/>
            <a:ext cx="2590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In the 2+1 case it is NOT a relevant eigenstate but rather a linear combination!</a:t>
            </a:r>
          </a:p>
        </p:txBody>
      </p:sp>
      <p:sp>
        <p:nvSpPr>
          <p:cNvPr id="24586" name="Tekstboks 10"/>
          <p:cNvSpPr txBox="1">
            <a:spLocks noChangeArrowheads="1"/>
          </p:cNvSpPr>
          <p:nvPr/>
        </p:nvSpPr>
        <p:spPr bwMode="auto">
          <a:xfrm>
            <a:off x="1116013" y="5414963"/>
            <a:ext cx="741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BUT can we tell the difference in experiments?</a:t>
            </a:r>
          </a:p>
        </p:txBody>
      </p:sp>
      <p:sp>
        <p:nvSpPr>
          <p:cNvPr id="24587" name="Tekstboks 6"/>
          <p:cNvSpPr txBox="1">
            <a:spLocks noChangeArrowheads="1"/>
          </p:cNvSpPr>
          <p:nvPr/>
        </p:nvSpPr>
        <p:spPr bwMode="auto">
          <a:xfrm>
            <a:off x="-73025" y="6146800"/>
            <a:ext cx="51498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S.E. Gharashi and D. Blume, Phys. Rev. Lett. </a:t>
            </a:r>
            <a:r>
              <a:rPr lang="en-US" sz="1400" b="1"/>
              <a:t>111</a:t>
            </a:r>
            <a:r>
              <a:rPr lang="en-US" sz="1400"/>
              <a:t>, 045302 (2013)</a:t>
            </a:r>
          </a:p>
          <a:p>
            <a:pPr algn="ctr"/>
            <a:r>
              <a:rPr lang="en-US" sz="1400"/>
              <a:t>A.G. Volosniev </a:t>
            </a:r>
            <a:r>
              <a:rPr lang="en-US" sz="1400" i="1"/>
              <a:t>et al.</a:t>
            </a:r>
            <a:r>
              <a:rPr lang="en-US" sz="1400"/>
              <a:t>, arXiv:1306.4610 (2013)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Mapping to spin model</a:t>
            </a:r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7D3E45-76A7-434C-90F7-084E232FEA1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988840"/>
            <a:ext cx="45053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boks 5"/>
          <p:cNvSpPr txBox="1"/>
          <p:nvPr/>
        </p:nvSpPr>
        <p:spPr>
          <a:xfrm>
            <a:off x="467544" y="213285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Consider the slope of the energy</a:t>
            </a: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2870" y="3068960"/>
            <a:ext cx="32194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kstboks 7"/>
          <p:cNvSpPr txBox="1"/>
          <p:nvPr/>
        </p:nvSpPr>
        <p:spPr>
          <a:xfrm>
            <a:off x="467544" y="3286725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Solution obtained by </a:t>
            </a:r>
            <a:r>
              <a:rPr lang="en-US" sz="1800" dirty="0" err="1" smtClean="0"/>
              <a:t>extreming</a:t>
            </a:r>
            <a:r>
              <a:rPr lang="en-US" sz="1800" dirty="0" smtClean="0"/>
              <a:t> is an </a:t>
            </a:r>
            <a:r>
              <a:rPr lang="en-US" sz="1800" dirty="0" err="1" smtClean="0"/>
              <a:t>eigenvalue</a:t>
            </a:r>
            <a:r>
              <a:rPr lang="en-US" sz="1800" dirty="0" smtClean="0"/>
              <a:t> problem</a:t>
            </a:r>
            <a:endParaRPr lang="en-US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221088"/>
            <a:ext cx="34575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boks 9"/>
          <p:cNvSpPr txBox="1"/>
          <p:nvPr/>
        </p:nvSpPr>
        <p:spPr>
          <a:xfrm>
            <a:off x="539552" y="4509120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Can we interpret the right-hand side matrix as the effective Hamiltonian?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Mapping to spin model</a:t>
            </a:r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7D3E45-76A7-434C-90F7-084E232FEA1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1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161" y="2996952"/>
            <a:ext cx="2794719" cy="291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kstboks 11"/>
          <p:cNvSpPr txBox="1"/>
          <p:nvPr/>
        </p:nvSpPr>
        <p:spPr>
          <a:xfrm>
            <a:off x="323528" y="2060848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Indeed we can! Go back to the physical meaning of coefficients in terms of the spins!</a:t>
            </a:r>
            <a:endParaRPr lang="en-US" sz="180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509639"/>
            <a:ext cx="34575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kstboks 14"/>
          <p:cNvSpPr txBox="1"/>
          <p:nvPr/>
        </p:nvSpPr>
        <p:spPr>
          <a:xfrm>
            <a:off x="5076056" y="1918573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Diagonal entries map a configuration to itself</a:t>
            </a:r>
            <a:endParaRPr lang="en-US" sz="1800" dirty="0"/>
          </a:p>
        </p:txBody>
      </p:sp>
      <p:sp>
        <p:nvSpPr>
          <p:cNvPr id="17" name="Ellipse 16"/>
          <p:cNvSpPr/>
          <p:nvPr/>
        </p:nvSpPr>
        <p:spPr bwMode="auto">
          <a:xfrm>
            <a:off x="6804248" y="3356992"/>
            <a:ext cx="504056" cy="50405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cxnSp>
        <p:nvCxnSpPr>
          <p:cNvPr id="19" name="Lige pilforbindelse 18"/>
          <p:cNvCxnSpPr>
            <a:stCxn id="17" idx="4"/>
          </p:cNvCxnSpPr>
          <p:nvPr/>
        </p:nvCxnSpPr>
        <p:spPr bwMode="auto">
          <a:xfrm>
            <a:off x="7056276" y="3861048"/>
            <a:ext cx="252028" cy="720080"/>
          </a:xfrm>
          <a:prstGeom prst="straightConnector1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kstboks 19"/>
          <p:cNvSpPr txBox="1"/>
          <p:nvPr/>
        </p:nvSpPr>
        <p:spPr>
          <a:xfrm>
            <a:off x="3491880" y="457183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Mapping a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to a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or:</a:t>
            </a:r>
            <a:endParaRPr lang="en-US" sz="1800" dirty="0"/>
          </a:p>
        </p:txBody>
      </p:sp>
      <p:grpSp>
        <p:nvGrpSpPr>
          <p:cNvPr id="21" name="Gruppe 20"/>
          <p:cNvGrpSpPr>
            <a:grpSpLocks noChangeAspect="1"/>
          </p:cNvGrpSpPr>
          <p:nvPr/>
        </p:nvGrpSpPr>
        <p:grpSpPr bwMode="auto">
          <a:xfrm>
            <a:off x="5652120" y="4509120"/>
            <a:ext cx="287654" cy="547370"/>
            <a:chOff x="5076056" y="1988840"/>
            <a:chExt cx="720080" cy="1368152"/>
          </a:xfrm>
        </p:grpSpPr>
        <p:sp>
          <p:nvSpPr>
            <p:cNvPr id="22" name="Ellipse 10"/>
            <p:cNvSpPr>
              <a:spLocks noChangeArrowheads="1"/>
            </p:cNvSpPr>
            <p:nvPr/>
          </p:nvSpPr>
          <p:spPr bwMode="auto">
            <a:xfrm>
              <a:off x="5076056" y="2276872"/>
              <a:ext cx="720080" cy="779026"/>
            </a:xfrm>
            <a:prstGeom prst="ellipse">
              <a:avLst/>
            </a:prstGeom>
            <a:solidFill>
              <a:srgbClr val="FF0000"/>
            </a:solidFill>
            <a:ln w="1778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23" name="Lige pilforbindelse 12"/>
            <p:cNvCxnSpPr>
              <a:cxnSpLocks noChangeShapeType="1"/>
            </p:cNvCxnSpPr>
            <p:nvPr/>
          </p:nvCxnSpPr>
          <p:spPr bwMode="auto">
            <a:xfrm flipV="1">
              <a:off x="5436096" y="1988840"/>
              <a:ext cx="0" cy="13681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24" name="Gruppe 22"/>
          <p:cNvGrpSpPr>
            <a:grpSpLocks noChangeAspect="1"/>
          </p:cNvGrpSpPr>
          <p:nvPr/>
        </p:nvGrpSpPr>
        <p:grpSpPr bwMode="auto">
          <a:xfrm>
            <a:off x="6011782" y="4509120"/>
            <a:ext cx="287655" cy="547370"/>
            <a:chOff x="6300192" y="1988840"/>
            <a:chExt cx="720080" cy="1368152"/>
          </a:xfrm>
        </p:grpSpPr>
        <p:sp>
          <p:nvSpPr>
            <p:cNvPr id="25" name="Ellipse 16"/>
            <p:cNvSpPr>
              <a:spLocks noChangeArrowheads="1"/>
            </p:cNvSpPr>
            <p:nvPr/>
          </p:nvSpPr>
          <p:spPr bwMode="auto">
            <a:xfrm>
              <a:off x="6300192" y="2276872"/>
              <a:ext cx="720080" cy="779026"/>
            </a:xfrm>
            <a:prstGeom prst="ellipse">
              <a:avLst/>
            </a:prstGeom>
            <a:solidFill>
              <a:srgbClr val="00B050"/>
            </a:solidFill>
            <a:ln w="1778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26" name="Lige pilforbindelse 17"/>
            <p:cNvCxnSpPr>
              <a:cxnSpLocks noChangeShapeType="1"/>
            </p:cNvCxnSpPr>
            <p:nvPr/>
          </p:nvCxnSpPr>
          <p:spPr bwMode="auto">
            <a:xfrm flipV="1">
              <a:off x="6660232" y="1988840"/>
              <a:ext cx="0" cy="13681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 type="arrow" w="med" len="med"/>
              <a:tailEnd/>
            </a:ln>
          </p:spPr>
        </p:cxnSp>
      </p:grpSp>
      <p:grpSp>
        <p:nvGrpSpPr>
          <p:cNvPr id="27" name="Gruppe 26"/>
          <p:cNvGrpSpPr>
            <a:grpSpLocks noChangeAspect="1"/>
          </p:cNvGrpSpPr>
          <p:nvPr/>
        </p:nvGrpSpPr>
        <p:grpSpPr bwMode="auto">
          <a:xfrm>
            <a:off x="6371822" y="4509120"/>
            <a:ext cx="287654" cy="547370"/>
            <a:chOff x="5076056" y="1988840"/>
            <a:chExt cx="720080" cy="1368152"/>
          </a:xfrm>
        </p:grpSpPr>
        <p:sp>
          <p:nvSpPr>
            <p:cNvPr id="28" name="Ellipse 10"/>
            <p:cNvSpPr>
              <a:spLocks noChangeArrowheads="1"/>
            </p:cNvSpPr>
            <p:nvPr/>
          </p:nvSpPr>
          <p:spPr bwMode="auto">
            <a:xfrm>
              <a:off x="5076056" y="2276872"/>
              <a:ext cx="720080" cy="779026"/>
            </a:xfrm>
            <a:prstGeom prst="ellipse">
              <a:avLst/>
            </a:prstGeom>
            <a:solidFill>
              <a:srgbClr val="FF0000"/>
            </a:solidFill>
            <a:ln w="1778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29" name="Lige pilforbindelse 12"/>
            <p:cNvCxnSpPr>
              <a:cxnSpLocks noChangeShapeType="1"/>
            </p:cNvCxnSpPr>
            <p:nvPr/>
          </p:nvCxnSpPr>
          <p:spPr bwMode="auto">
            <a:xfrm flipV="1">
              <a:off x="5436096" y="1988840"/>
              <a:ext cx="0" cy="13681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0" name="Gruppe 29"/>
          <p:cNvGrpSpPr>
            <a:grpSpLocks noChangeAspect="1"/>
          </p:cNvGrpSpPr>
          <p:nvPr/>
        </p:nvGrpSpPr>
        <p:grpSpPr bwMode="auto">
          <a:xfrm>
            <a:off x="8317550" y="4509120"/>
            <a:ext cx="287654" cy="547370"/>
            <a:chOff x="5076056" y="1988840"/>
            <a:chExt cx="720080" cy="1368152"/>
          </a:xfrm>
        </p:grpSpPr>
        <p:sp>
          <p:nvSpPr>
            <p:cNvPr id="31" name="Ellipse 10"/>
            <p:cNvSpPr>
              <a:spLocks noChangeArrowheads="1"/>
            </p:cNvSpPr>
            <p:nvPr/>
          </p:nvSpPr>
          <p:spPr bwMode="auto">
            <a:xfrm>
              <a:off x="5076056" y="2276872"/>
              <a:ext cx="720080" cy="779026"/>
            </a:xfrm>
            <a:prstGeom prst="ellipse">
              <a:avLst/>
            </a:prstGeom>
            <a:solidFill>
              <a:srgbClr val="FF0000"/>
            </a:solidFill>
            <a:ln w="1778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32" name="Lige pilforbindelse 12"/>
            <p:cNvCxnSpPr>
              <a:cxnSpLocks noChangeShapeType="1"/>
            </p:cNvCxnSpPr>
            <p:nvPr/>
          </p:nvCxnSpPr>
          <p:spPr bwMode="auto">
            <a:xfrm flipV="1">
              <a:off x="5436096" y="1988840"/>
              <a:ext cx="0" cy="13681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3" name="Gruppe 22"/>
          <p:cNvGrpSpPr>
            <a:grpSpLocks noChangeAspect="1"/>
          </p:cNvGrpSpPr>
          <p:nvPr/>
        </p:nvGrpSpPr>
        <p:grpSpPr bwMode="auto">
          <a:xfrm>
            <a:off x="7957509" y="4509120"/>
            <a:ext cx="287655" cy="547370"/>
            <a:chOff x="6300192" y="1988840"/>
            <a:chExt cx="720080" cy="1368152"/>
          </a:xfrm>
        </p:grpSpPr>
        <p:sp>
          <p:nvSpPr>
            <p:cNvPr id="34" name="Ellipse 16"/>
            <p:cNvSpPr>
              <a:spLocks noChangeArrowheads="1"/>
            </p:cNvSpPr>
            <p:nvPr/>
          </p:nvSpPr>
          <p:spPr bwMode="auto">
            <a:xfrm>
              <a:off x="6300192" y="2276872"/>
              <a:ext cx="720080" cy="779026"/>
            </a:xfrm>
            <a:prstGeom prst="ellipse">
              <a:avLst/>
            </a:prstGeom>
            <a:solidFill>
              <a:srgbClr val="00B050"/>
            </a:solidFill>
            <a:ln w="1778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35" name="Lige pilforbindelse 17"/>
            <p:cNvCxnSpPr>
              <a:cxnSpLocks noChangeShapeType="1"/>
            </p:cNvCxnSpPr>
            <p:nvPr/>
          </p:nvCxnSpPr>
          <p:spPr bwMode="auto">
            <a:xfrm flipV="1">
              <a:off x="6660232" y="1988840"/>
              <a:ext cx="0" cy="13681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 type="arrow" w="med" len="med"/>
              <a:tailEnd/>
            </a:ln>
          </p:spPr>
        </p:cxnSp>
      </p:grpSp>
      <p:grpSp>
        <p:nvGrpSpPr>
          <p:cNvPr id="36" name="Gruppe 35"/>
          <p:cNvGrpSpPr>
            <a:grpSpLocks noChangeAspect="1"/>
          </p:cNvGrpSpPr>
          <p:nvPr/>
        </p:nvGrpSpPr>
        <p:grpSpPr bwMode="auto">
          <a:xfrm>
            <a:off x="8676834" y="4509120"/>
            <a:ext cx="287654" cy="547370"/>
            <a:chOff x="5076056" y="1988840"/>
            <a:chExt cx="720080" cy="1368152"/>
          </a:xfrm>
        </p:grpSpPr>
        <p:sp>
          <p:nvSpPr>
            <p:cNvPr id="37" name="Ellipse 10"/>
            <p:cNvSpPr>
              <a:spLocks noChangeArrowheads="1"/>
            </p:cNvSpPr>
            <p:nvPr/>
          </p:nvSpPr>
          <p:spPr bwMode="auto">
            <a:xfrm>
              <a:off x="5076056" y="2276872"/>
              <a:ext cx="720080" cy="779026"/>
            </a:xfrm>
            <a:prstGeom prst="ellipse">
              <a:avLst/>
            </a:prstGeom>
            <a:solidFill>
              <a:srgbClr val="FF0000"/>
            </a:solidFill>
            <a:ln w="1778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38" name="Lige pilforbindelse 12"/>
            <p:cNvCxnSpPr>
              <a:cxnSpLocks noChangeShapeType="1"/>
            </p:cNvCxnSpPr>
            <p:nvPr/>
          </p:nvCxnSpPr>
          <p:spPr bwMode="auto">
            <a:xfrm flipV="1">
              <a:off x="5436096" y="1988840"/>
              <a:ext cx="0" cy="13681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40" name="Lige pilforbindelse 39"/>
          <p:cNvCxnSpPr/>
          <p:nvPr/>
        </p:nvCxnSpPr>
        <p:spPr bwMode="auto">
          <a:xfrm>
            <a:off x="6804248" y="4797152"/>
            <a:ext cx="1008112" cy="0"/>
          </a:xfrm>
          <a:prstGeom prst="straightConnector1">
            <a:avLst/>
          </a:prstGeom>
          <a:solidFill>
            <a:schemeClr val="accent2"/>
          </a:solidFill>
          <a:ln w="34925" cap="flat" cmpd="sng" algn="ctr">
            <a:solidFill>
              <a:schemeClr val="accent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4" name="Lige pilforbindelse 43"/>
          <p:cNvCxnSpPr>
            <a:stCxn id="17" idx="3"/>
            <a:endCxn id="20" idx="0"/>
          </p:cNvCxnSpPr>
          <p:nvPr/>
        </p:nvCxnSpPr>
        <p:spPr bwMode="auto">
          <a:xfrm flipH="1">
            <a:off x="4932040" y="3787231"/>
            <a:ext cx="1946025" cy="784605"/>
          </a:xfrm>
          <a:prstGeom prst="straightConnector1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4867250"/>
            <a:ext cx="6000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kstboks 46"/>
          <p:cNvSpPr txBox="1"/>
          <p:nvPr/>
        </p:nvSpPr>
        <p:spPr>
          <a:xfrm>
            <a:off x="4211960" y="537495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Off-diagonal elements correspond to</a:t>
            </a:r>
            <a:r>
              <a:rPr lang="en-US" sz="1800" b="1" dirty="0" smtClean="0"/>
              <a:t> magnetic exchange terms</a:t>
            </a:r>
            <a:r>
              <a:rPr lang="en-US" sz="1800" dirty="0" smtClean="0"/>
              <a:t>!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Spin models</a:t>
            </a:r>
            <a:endParaRPr lang="en-US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0EBC1-05DC-4FAC-A819-3BD16F45D63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85607"/>
            <a:ext cx="54006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boks 6"/>
          <p:cNvSpPr txBox="1">
            <a:spLocks noChangeArrowheads="1"/>
          </p:cNvSpPr>
          <p:nvPr/>
        </p:nvSpPr>
        <p:spPr bwMode="auto">
          <a:xfrm>
            <a:off x="-73025" y="6289675"/>
            <a:ext cx="5149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smtClean="0"/>
              <a:t>A.G. Volosniev</a:t>
            </a:r>
            <a:r>
              <a:rPr lang="en-US" sz="1400" i="1" smtClean="0"/>
              <a:t>et </a:t>
            </a:r>
            <a:r>
              <a:rPr lang="en-US" sz="1400" i="1"/>
              <a:t>al.</a:t>
            </a:r>
            <a:r>
              <a:rPr lang="en-US" sz="1400"/>
              <a:t>, </a:t>
            </a:r>
            <a:r>
              <a:rPr lang="en-US" sz="1400" smtClean="0"/>
              <a:t>arXiv:1408.3414 </a:t>
            </a:r>
            <a:r>
              <a:rPr lang="en-US" sz="1400"/>
              <a:t>(</a:t>
            </a:r>
            <a:r>
              <a:rPr lang="en-US" sz="1400" smtClean="0"/>
              <a:t>2014).</a:t>
            </a:r>
            <a:endParaRPr lang="en-US" sz="1400"/>
          </a:p>
        </p:txBody>
      </p:sp>
      <p:cxnSp>
        <p:nvCxnSpPr>
          <p:cNvPr id="8" name="Lige pilforbindelse 7"/>
          <p:cNvCxnSpPr/>
          <p:nvPr/>
        </p:nvCxnSpPr>
        <p:spPr bwMode="auto">
          <a:xfrm flipH="1">
            <a:off x="1835696" y="3557389"/>
            <a:ext cx="1008112" cy="504056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Lige pilforbindelse 8"/>
          <p:cNvCxnSpPr/>
          <p:nvPr/>
        </p:nvCxnSpPr>
        <p:spPr bwMode="auto">
          <a:xfrm>
            <a:off x="3203848" y="3557389"/>
            <a:ext cx="576064" cy="360040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kstboks 12"/>
          <p:cNvSpPr txBox="1"/>
          <p:nvPr/>
        </p:nvSpPr>
        <p:spPr>
          <a:xfrm>
            <a:off x="755576" y="2705487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Nearest-neighbor interactions are tunable via external trap!</a:t>
            </a:r>
            <a:endParaRPr lang="en-US" sz="2000" dirty="0"/>
          </a:p>
        </p:txBody>
      </p:sp>
      <p:sp>
        <p:nvSpPr>
          <p:cNvPr id="17" name="Tekstboks 16"/>
          <p:cNvSpPr txBox="1"/>
          <p:nvPr/>
        </p:nvSpPr>
        <p:spPr>
          <a:xfrm>
            <a:off x="467544" y="1929026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We can map strongly interacting two-component 1D systems in a trap to a spin model of XXZ type and do ENGINEERING!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853533"/>
            <a:ext cx="23145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Lige pilforbindelse 18"/>
          <p:cNvCxnSpPr/>
          <p:nvPr/>
        </p:nvCxnSpPr>
        <p:spPr bwMode="auto">
          <a:xfrm>
            <a:off x="3923928" y="4565501"/>
            <a:ext cx="288032" cy="360040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725144"/>
            <a:ext cx="36576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kstboks 25"/>
          <p:cNvSpPr txBox="1"/>
          <p:nvPr/>
        </p:nvSpPr>
        <p:spPr>
          <a:xfrm>
            <a:off x="6012160" y="3068960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Note:  It is </a:t>
            </a:r>
            <a:r>
              <a:rPr lang="en-US" sz="2400" b="1" dirty="0" smtClean="0"/>
              <a:t>not</a:t>
            </a:r>
            <a:r>
              <a:rPr lang="en-US" sz="2400" dirty="0" smtClean="0"/>
              <a:t> a lattice index! It is a particle index.</a:t>
            </a:r>
            <a:endParaRPr lang="en-US" sz="2400" dirty="0"/>
          </a:p>
        </p:txBody>
      </p:sp>
      <p:sp>
        <p:nvSpPr>
          <p:cNvPr id="14" name="Tekstboks 13"/>
          <p:cNvSpPr txBox="1"/>
          <p:nvPr/>
        </p:nvSpPr>
        <p:spPr>
          <a:xfrm>
            <a:off x="0" y="5373216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Confinement is taken into account </a:t>
            </a:r>
            <a:r>
              <a:rPr lang="en-US" sz="2000" b="1" dirty="0" smtClean="0"/>
              <a:t>exactly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transfer</a:t>
            </a:r>
            <a:endParaRPr lang="en-US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0EBC1-05DC-4FAC-A819-3BD16F45D63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kstboks 6"/>
          <p:cNvSpPr txBox="1">
            <a:spLocks noChangeArrowheads="1"/>
          </p:cNvSpPr>
          <p:nvPr/>
        </p:nvSpPr>
        <p:spPr bwMode="auto">
          <a:xfrm>
            <a:off x="-73025" y="6289675"/>
            <a:ext cx="5149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A.G. </a:t>
            </a:r>
            <a:r>
              <a:rPr lang="en-US" sz="1400" dirty="0" err="1" smtClean="0"/>
              <a:t>Volosniev</a:t>
            </a:r>
            <a:r>
              <a:rPr lang="en-US" sz="1400" i="1" dirty="0" err="1" smtClean="0"/>
              <a:t>et</a:t>
            </a:r>
            <a:r>
              <a:rPr lang="en-US" sz="1400" i="1" dirty="0" smtClean="0"/>
              <a:t> </a:t>
            </a:r>
            <a:r>
              <a:rPr lang="en-US" sz="1400" i="1" dirty="0"/>
              <a:t>al.</a:t>
            </a:r>
            <a:r>
              <a:rPr lang="en-US" sz="1400" dirty="0"/>
              <a:t>, </a:t>
            </a:r>
            <a:r>
              <a:rPr lang="en-US" sz="1400" dirty="0" smtClean="0"/>
              <a:t>arXiv:1408.3414 </a:t>
            </a:r>
            <a:r>
              <a:rPr lang="en-US" sz="1400" dirty="0"/>
              <a:t>(</a:t>
            </a:r>
            <a:r>
              <a:rPr lang="en-US" sz="1400" dirty="0" smtClean="0"/>
              <a:t>2014).</a:t>
            </a:r>
            <a:endParaRPr lang="en-US" sz="1400" dirty="0"/>
          </a:p>
        </p:txBody>
      </p:sp>
      <p:sp>
        <p:nvSpPr>
          <p:cNvPr id="17" name="Tekstboks 16"/>
          <p:cNvSpPr txBox="1"/>
          <p:nvPr/>
        </p:nvSpPr>
        <p:spPr>
          <a:xfrm>
            <a:off x="323528" y="2001034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Use trap to manipulate dynamics – example of quantum state transfer</a:t>
            </a:r>
            <a:endParaRPr lang="en-US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264121"/>
            <a:ext cx="32766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8220" y="2750790"/>
            <a:ext cx="29337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kstboks 6"/>
          <p:cNvSpPr txBox="1">
            <a:spLocks noChangeArrowheads="1"/>
          </p:cNvSpPr>
          <p:nvPr/>
        </p:nvSpPr>
        <p:spPr bwMode="auto">
          <a:xfrm>
            <a:off x="4606726" y="888777"/>
            <a:ext cx="5149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Fidelity of quantum state transfer</a:t>
            </a:r>
            <a:endParaRPr lang="en-US" sz="1400" dirty="0"/>
          </a:p>
        </p:txBody>
      </p:sp>
      <p:sp>
        <p:nvSpPr>
          <p:cNvPr id="21" name="Tekstboks 6"/>
          <p:cNvSpPr txBox="1">
            <a:spLocks noChangeArrowheads="1"/>
          </p:cNvSpPr>
          <p:nvPr/>
        </p:nvSpPr>
        <p:spPr bwMode="auto">
          <a:xfrm>
            <a:off x="4427984" y="1268760"/>
            <a:ext cx="11521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Fermions or hard-core bosons</a:t>
            </a:r>
          </a:p>
          <a:p>
            <a:pPr algn="ctr"/>
            <a:endParaRPr lang="en-US" sz="1400" dirty="0"/>
          </a:p>
        </p:txBody>
      </p:sp>
      <p:sp>
        <p:nvSpPr>
          <p:cNvPr id="22" name="Tekstboks 6"/>
          <p:cNvSpPr txBox="1">
            <a:spLocks noChangeArrowheads="1"/>
          </p:cNvSpPr>
          <p:nvPr/>
        </p:nvSpPr>
        <p:spPr bwMode="auto">
          <a:xfrm>
            <a:off x="4427984" y="2852936"/>
            <a:ext cx="11521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Bosons</a:t>
            </a:r>
          </a:p>
          <a:p>
            <a:pPr algn="ctr"/>
            <a:r>
              <a:rPr lang="en-US" sz="1400" dirty="0" smtClean="0"/>
              <a:t>kappa=1/2</a:t>
            </a:r>
          </a:p>
          <a:p>
            <a:pPr algn="ctr"/>
            <a:endParaRPr lang="en-US" sz="1400" dirty="0"/>
          </a:p>
        </p:txBody>
      </p:sp>
      <p:sp>
        <p:nvSpPr>
          <p:cNvPr id="23" name="Tekstboks 6"/>
          <p:cNvSpPr txBox="1">
            <a:spLocks noChangeArrowheads="1"/>
          </p:cNvSpPr>
          <p:nvPr/>
        </p:nvSpPr>
        <p:spPr bwMode="auto">
          <a:xfrm>
            <a:off x="4427984" y="4418528"/>
            <a:ext cx="11521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Bosons</a:t>
            </a:r>
          </a:p>
          <a:p>
            <a:pPr algn="ctr"/>
            <a:r>
              <a:rPr lang="en-US" sz="1400" dirty="0" smtClean="0"/>
              <a:t>kappa=2</a:t>
            </a:r>
          </a:p>
          <a:p>
            <a:pPr algn="ctr"/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A one dimensional world</a:t>
            </a:r>
            <a:endParaRPr lang="nb-NO" dirty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5FBD0CB-9CB6-4068-B580-BCBD36600807}" type="slidenum">
              <a:rPr lang="da-DK" smtClean="0"/>
              <a:pPr/>
              <a:t>2</a:t>
            </a:fld>
            <a:endParaRPr lang="da-DK" smtClean="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3868738"/>
            <a:ext cx="63531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kstboks 6"/>
          <p:cNvSpPr txBox="1">
            <a:spLocks noChangeArrowheads="1"/>
          </p:cNvSpPr>
          <p:nvPr/>
        </p:nvSpPr>
        <p:spPr bwMode="auto">
          <a:xfrm>
            <a:off x="7019925" y="4941888"/>
            <a:ext cx="23050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Source: G. Zürn, thesis</a:t>
            </a:r>
          </a:p>
        </p:txBody>
      </p:sp>
      <p:grpSp>
        <p:nvGrpSpPr>
          <p:cNvPr id="11270" name="Gruppe 23"/>
          <p:cNvGrpSpPr>
            <a:grpSpLocks/>
          </p:cNvGrpSpPr>
          <p:nvPr/>
        </p:nvGrpSpPr>
        <p:grpSpPr bwMode="auto">
          <a:xfrm>
            <a:off x="4932363" y="1989138"/>
            <a:ext cx="719137" cy="1368425"/>
            <a:chOff x="5076056" y="1988840"/>
            <a:chExt cx="720080" cy="1368152"/>
          </a:xfrm>
        </p:grpSpPr>
        <p:sp>
          <p:nvSpPr>
            <p:cNvPr id="11289" name="Ellipse 10"/>
            <p:cNvSpPr>
              <a:spLocks noChangeArrowheads="1"/>
            </p:cNvSpPr>
            <p:nvPr/>
          </p:nvSpPr>
          <p:spPr bwMode="auto">
            <a:xfrm>
              <a:off x="5076056" y="2276872"/>
              <a:ext cx="720080" cy="779026"/>
            </a:xfrm>
            <a:prstGeom prst="ellipse">
              <a:avLst/>
            </a:prstGeom>
            <a:solidFill>
              <a:srgbClr val="FF0000"/>
            </a:solidFill>
            <a:ln w="1778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11290" name="Lige pilforbindelse 12"/>
            <p:cNvCxnSpPr>
              <a:cxnSpLocks noChangeShapeType="1"/>
            </p:cNvCxnSpPr>
            <p:nvPr/>
          </p:nvCxnSpPr>
          <p:spPr bwMode="auto">
            <a:xfrm flipV="1">
              <a:off x="5436096" y="1988840"/>
              <a:ext cx="0" cy="13681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1271" name="Gruppe 22"/>
          <p:cNvGrpSpPr>
            <a:grpSpLocks/>
          </p:cNvGrpSpPr>
          <p:nvPr/>
        </p:nvGrpSpPr>
        <p:grpSpPr bwMode="auto">
          <a:xfrm>
            <a:off x="7308850" y="2060575"/>
            <a:ext cx="719138" cy="1368425"/>
            <a:chOff x="6300192" y="1988840"/>
            <a:chExt cx="720080" cy="1368152"/>
          </a:xfrm>
        </p:grpSpPr>
        <p:sp>
          <p:nvSpPr>
            <p:cNvPr id="11287" name="Ellipse 16"/>
            <p:cNvSpPr>
              <a:spLocks noChangeArrowheads="1"/>
            </p:cNvSpPr>
            <p:nvPr/>
          </p:nvSpPr>
          <p:spPr bwMode="auto">
            <a:xfrm>
              <a:off x="6300192" y="2276872"/>
              <a:ext cx="720080" cy="779026"/>
            </a:xfrm>
            <a:prstGeom prst="ellipse">
              <a:avLst/>
            </a:prstGeom>
            <a:solidFill>
              <a:srgbClr val="00B050"/>
            </a:solidFill>
            <a:ln w="1778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11288" name="Lige pilforbindelse 17"/>
            <p:cNvCxnSpPr>
              <a:cxnSpLocks noChangeShapeType="1"/>
            </p:cNvCxnSpPr>
            <p:nvPr/>
          </p:nvCxnSpPr>
          <p:spPr bwMode="auto">
            <a:xfrm flipV="1">
              <a:off x="6660232" y="1988840"/>
              <a:ext cx="0" cy="13681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 type="arrow" w="med" len="med"/>
              <a:tailEnd/>
            </a:ln>
          </p:spPr>
        </p:cxnSp>
      </p:grpSp>
      <p:sp>
        <p:nvSpPr>
          <p:cNvPr id="11272" name="Ellipse 20"/>
          <p:cNvSpPr>
            <a:spLocks noChangeArrowheads="1"/>
          </p:cNvSpPr>
          <p:nvPr/>
        </p:nvSpPr>
        <p:spPr bwMode="auto">
          <a:xfrm>
            <a:off x="3132138" y="2276475"/>
            <a:ext cx="719137" cy="779463"/>
          </a:xfrm>
          <a:prstGeom prst="ellipse">
            <a:avLst/>
          </a:prstGeom>
          <a:solidFill>
            <a:srgbClr val="0070C0"/>
          </a:solidFill>
          <a:ln w="1778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600"/>
              </a:lnSpc>
              <a:buFont typeface="AU Passata" pitchFamily="34" charset="0"/>
              <a:buNone/>
            </a:pPr>
            <a:endParaRPr lang="da-DK"/>
          </a:p>
        </p:txBody>
      </p:sp>
      <p:sp>
        <p:nvSpPr>
          <p:cNvPr id="11273" name="Ellipse 21"/>
          <p:cNvSpPr>
            <a:spLocks noChangeArrowheads="1"/>
          </p:cNvSpPr>
          <p:nvPr/>
        </p:nvSpPr>
        <p:spPr bwMode="auto">
          <a:xfrm>
            <a:off x="971550" y="2276475"/>
            <a:ext cx="720725" cy="779463"/>
          </a:xfrm>
          <a:prstGeom prst="ellipse">
            <a:avLst/>
          </a:prstGeom>
          <a:solidFill>
            <a:srgbClr val="0070C0"/>
          </a:solidFill>
          <a:ln w="1778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600"/>
              </a:lnSpc>
              <a:buFont typeface="AU Passata" pitchFamily="34" charset="0"/>
              <a:buNone/>
            </a:pPr>
            <a:endParaRPr lang="da-DK"/>
          </a:p>
        </p:txBody>
      </p:sp>
      <p:sp>
        <p:nvSpPr>
          <p:cNvPr id="11274" name="Tekstboks 24"/>
          <p:cNvSpPr txBox="1">
            <a:spLocks noChangeArrowheads="1"/>
          </p:cNvSpPr>
          <p:nvPr/>
        </p:nvSpPr>
        <p:spPr bwMode="auto">
          <a:xfrm>
            <a:off x="5508625" y="1968500"/>
            <a:ext cx="2303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Distinguishable fermions</a:t>
            </a:r>
          </a:p>
        </p:txBody>
      </p:sp>
      <p:sp>
        <p:nvSpPr>
          <p:cNvPr id="11275" name="Tekstboks 25"/>
          <p:cNvSpPr txBox="1">
            <a:spLocks noChangeArrowheads="1"/>
          </p:cNvSpPr>
          <p:nvPr/>
        </p:nvSpPr>
        <p:spPr bwMode="auto">
          <a:xfrm>
            <a:off x="1258888" y="1968500"/>
            <a:ext cx="2305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Identical bosons</a:t>
            </a:r>
          </a:p>
        </p:txBody>
      </p:sp>
      <p:sp>
        <p:nvSpPr>
          <p:cNvPr id="11276" name="Tekstboks 26"/>
          <p:cNvSpPr txBox="1">
            <a:spLocks noChangeArrowheads="1"/>
          </p:cNvSpPr>
          <p:nvPr/>
        </p:nvSpPr>
        <p:spPr bwMode="auto">
          <a:xfrm>
            <a:off x="2195513" y="3429000"/>
            <a:ext cx="3240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Relative wave function</a:t>
            </a:r>
          </a:p>
        </p:txBody>
      </p:sp>
      <p:cxnSp>
        <p:nvCxnSpPr>
          <p:cNvPr id="11277" name="Lige pilforbindelse 28"/>
          <p:cNvCxnSpPr>
            <a:cxnSpLocks noChangeShapeType="1"/>
          </p:cNvCxnSpPr>
          <p:nvPr/>
        </p:nvCxnSpPr>
        <p:spPr bwMode="auto">
          <a:xfrm>
            <a:off x="1908175" y="2636838"/>
            <a:ext cx="1008063" cy="0"/>
          </a:xfrm>
          <a:prstGeom prst="straightConnector1">
            <a:avLst/>
          </a:prstGeom>
          <a:noFill/>
          <a:ln w="25400" algn="ctr">
            <a:solidFill>
              <a:schemeClr val="accent2"/>
            </a:solidFill>
            <a:round/>
            <a:headEnd type="arrow" w="med" len="med"/>
            <a:tailEnd type="arrow" w="med" len="med"/>
          </a:ln>
        </p:spPr>
      </p:cxnSp>
      <p:sp>
        <p:nvSpPr>
          <p:cNvPr id="11278" name="Tekstboks 31"/>
          <p:cNvSpPr txBox="1">
            <a:spLocks noChangeArrowheads="1"/>
          </p:cNvSpPr>
          <p:nvPr/>
        </p:nvSpPr>
        <p:spPr bwMode="auto">
          <a:xfrm>
            <a:off x="2268538" y="2276475"/>
            <a:ext cx="358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r</a:t>
            </a:r>
          </a:p>
        </p:txBody>
      </p:sp>
      <p:cxnSp>
        <p:nvCxnSpPr>
          <p:cNvPr id="11279" name="Lige pilforbindelse 32"/>
          <p:cNvCxnSpPr>
            <a:cxnSpLocks noChangeShapeType="1"/>
          </p:cNvCxnSpPr>
          <p:nvPr/>
        </p:nvCxnSpPr>
        <p:spPr bwMode="auto">
          <a:xfrm>
            <a:off x="6011863" y="2636838"/>
            <a:ext cx="1008062" cy="0"/>
          </a:xfrm>
          <a:prstGeom prst="straightConnector1">
            <a:avLst/>
          </a:prstGeom>
          <a:noFill/>
          <a:ln w="25400" algn="ctr">
            <a:solidFill>
              <a:schemeClr val="accent2"/>
            </a:solidFill>
            <a:round/>
            <a:headEnd type="arrow" w="med" len="med"/>
            <a:tailEnd type="arrow" w="med" len="med"/>
          </a:ln>
        </p:spPr>
      </p:cxnSp>
      <p:sp>
        <p:nvSpPr>
          <p:cNvPr id="11280" name="Tekstboks 33"/>
          <p:cNvSpPr txBox="1">
            <a:spLocks noChangeArrowheads="1"/>
          </p:cNvSpPr>
          <p:nvPr/>
        </p:nvSpPr>
        <p:spPr bwMode="auto">
          <a:xfrm>
            <a:off x="6372225" y="2276475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r</a:t>
            </a:r>
          </a:p>
        </p:txBody>
      </p:sp>
      <p:pic>
        <p:nvPicPr>
          <p:cNvPr id="1128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3775" y="4149725"/>
            <a:ext cx="12604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2" name="Tekstboks 35"/>
          <p:cNvSpPr txBox="1">
            <a:spLocks noChangeArrowheads="1"/>
          </p:cNvSpPr>
          <p:nvPr/>
        </p:nvSpPr>
        <p:spPr bwMode="auto">
          <a:xfrm>
            <a:off x="6804025" y="3860800"/>
            <a:ext cx="2305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Interaction</a:t>
            </a:r>
          </a:p>
        </p:txBody>
      </p:sp>
      <p:grpSp>
        <p:nvGrpSpPr>
          <p:cNvPr id="4" name="Gruppe 39"/>
          <p:cNvGrpSpPr>
            <a:grpSpLocks/>
          </p:cNvGrpSpPr>
          <p:nvPr/>
        </p:nvGrpSpPr>
        <p:grpSpPr bwMode="auto">
          <a:xfrm>
            <a:off x="1835150" y="4306888"/>
            <a:ext cx="5473700" cy="1671637"/>
            <a:chOff x="1835696" y="4306158"/>
            <a:chExt cx="5472608" cy="1672739"/>
          </a:xfrm>
        </p:grpSpPr>
        <p:sp>
          <p:nvSpPr>
            <p:cNvPr id="11284" name="Tekstboks 5"/>
            <p:cNvSpPr txBox="1">
              <a:spLocks noChangeArrowheads="1"/>
            </p:cNvSpPr>
            <p:nvPr/>
          </p:nvSpPr>
          <p:spPr bwMode="auto">
            <a:xfrm>
              <a:off x="1835696" y="5517232"/>
              <a:ext cx="5472608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Strong interactions -&gt; Impenetrability!  </a:t>
              </a:r>
            </a:p>
          </p:txBody>
        </p:sp>
        <p:sp>
          <p:nvSpPr>
            <p:cNvPr id="11285" name="Ellipse 36"/>
            <p:cNvSpPr>
              <a:spLocks noChangeArrowheads="1"/>
            </p:cNvSpPr>
            <p:nvPr/>
          </p:nvSpPr>
          <p:spPr bwMode="auto">
            <a:xfrm>
              <a:off x="3131840" y="4306158"/>
              <a:ext cx="1296144" cy="77902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11286" name="Lige pilforbindelse 38"/>
            <p:cNvCxnSpPr>
              <a:cxnSpLocks noChangeShapeType="1"/>
              <a:stCxn id="11284" idx="0"/>
              <a:endCxn id="11285" idx="4"/>
            </p:cNvCxnSpPr>
            <p:nvPr/>
          </p:nvCxnSpPr>
          <p:spPr bwMode="auto">
            <a:xfrm flipH="1" flipV="1">
              <a:off x="3779912" y="5085184"/>
              <a:ext cx="792088" cy="43204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Fidelity for larger systems</a:t>
            </a:r>
            <a:endParaRPr lang="en-US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0EBC1-05DC-4FAC-A819-3BD16F45D63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2089" y="2060848"/>
            <a:ext cx="528637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boks 6"/>
          <p:cNvSpPr txBox="1">
            <a:spLocks noChangeArrowheads="1"/>
          </p:cNvSpPr>
          <p:nvPr/>
        </p:nvSpPr>
        <p:spPr bwMode="auto">
          <a:xfrm>
            <a:off x="-73025" y="6289675"/>
            <a:ext cx="5149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smtClean="0"/>
              <a:t>A.G. Volosniev</a:t>
            </a:r>
            <a:r>
              <a:rPr lang="en-US" sz="1400" i="1" smtClean="0"/>
              <a:t>et </a:t>
            </a:r>
            <a:r>
              <a:rPr lang="en-US" sz="1400" i="1"/>
              <a:t>al.</a:t>
            </a:r>
            <a:r>
              <a:rPr lang="en-US" sz="1400"/>
              <a:t>, </a:t>
            </a:r>
            <a:r>
              <a:rPr lang="en-US" sz="1400" smtClean="0"/>
              <a:t>arXiv:1408.3414 </a:t>
            </a:r>
            <a:r>
              <a:rPr lang="en-US" sz="1400"/>
              <a:t>(</a:t>
            </a:r>
            <a:r>
              <a:rPr lang="en-US" sz="1400" smtClean="0"/>
              <a:t>2014).</a:t>
            </a:r>
            <a:endParaRPr lang="en-US" sz="1400"/>
          </a:p>
        </p:txBody>
      </p:sp>
      <p:sp>
        <p:nvSpPr>
          <p:cNvPr id="6" name="Tekstboks 6"/>
          <p:cNvSpPr txBox="1">
            <a:spLocks noChangeArrowheads="1"/>
          </p:cNvSpPr>
          <p:nvPr/>
        </p:nvSpPr>
        <p:spPr bwMode="auto">
          <a:xfrm>
            <a:off x="4067944" y="1825660"/>
            <a:ext cx="4536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smtClean="0"/>
              <a:t>Calculation by Jonatan Midtgaard (Aarhus University)</a:t>
            </a:r>
          </a:p>
          <a:p>
            <a:pPr algn="ctr"/>
            <a:endParaRPr lang="en-US" sz="1400"/>
          </a:p>
        </p:txBody>
      </p:sp>
      <p:sp>
        <p:nvSpPr>
          <p:cNvPr id="7" name="Tekstboks 6"/>
          <p:cNvSpPr txBox="1">
            <a:spLocks noChangeArrowheads="1"/>
          </p:cNvSpPr>
          <p:nvPr/>
        </p:nvSpPr>
        <p:spPr bwMode="auto">
          <a:xfrm>
            <a:off x="683568" y="2060848"/>
            <a:ext cx="216024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smtClean="0"/>
              <a:t>Constant J Heisenberg model transfer: </a:t>
            </a:r>
          </a:p>
          <a:p>
            <a:pPr algn="ctr"/>
            <a:r>
              <a:rPr lang="en-US" sz="1400" smtClean="0"/>
              <a:t>S. Bose, Phys. Rev. Lett. 91, 207901 (2003)</a:t>
            </a:r>
          </a:p>
          <a:p>
            <a:pPr algn="ctr"/>
            <a:endParaRPr lang="en-US" sz="1400"/>
          </a:p>
        </p:txBody>
      </p:sp>
      <p:sp>
        <p:nvSpPr>
          <p:cNvPr id="8" name="Tekstboks 6"/>
          <p:cNvSpPr txBox="1">
            <a:spLocks noChangeArrowheads="1"/>
          </p:cNvSpPr>
          <p:nvPr/>
        </p:nvSpPr>
        <p:spPr bwMode="auto">
          <a:xfrm>
            <a:off x="107504" y="5785519"/>
            <a:ext cx="45365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smtClean="0"/>
              <a:t>Need to tailor potential to optimize transfer protocols!</a:t>
            </a:r>
          </a:p>
        </p:txBody>
      </p:sp>
      <p:sp>
        <p:nvSpPr>
          <p:cNvPr id="9" name="Tekstboks 8"/>
          <p:cNvSpPr txBox="1">
            <a:spLocks noChangeArrowheads="1"/>
          </p:cNvSpPr>
          <p:nvPr/>
        </p:nvSpPr>
        <p:spPr bwMode="auto">
          <a:xfrm>
            <a:off x="683568" y="3068960"/>
            <a:ext cx="216024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smtClean="0"/>
              <a:t>Approximate</a:t>
            </a:r>
            <a:r>
              <a:rPr lang="en-US" sz="1400" smtClean="0"/>
              <a:t> expression for harmonic oscillator J coefficients from </a:t>
            </a:r>
          </a:p>
          <a:p>
            <a:pPr algn="ctr"/>
            <a:r>
              <a:rPr lang="en-US" sz="1400" smtClean="0"/>
              <a:t>J. Levinsen </a:t>
            </a:r>
            <a:r>
              <a:rPr lang="en-US" sz="1400" i="1" smtClean="0"/>
              <a:t>et al.</a:t>
            </a:r>
            <a:r>
              <a:rPr lang="en-US" sz="1400" smtClean="0"/>
              <a:t> arXiv:1408.7096 (2014).</a:t>
            </a:r>
          </a:p>
          <a:p>
            <a:pPr algn="ctr"/>
            <a:endParaRPr lang="en-US" sz="1400"/>
          </a:p>
        </p:txBody>
      </p:sp>
      <p:sp>
        <p:nvSpPr>
          <p:cNvPr id="10" name="Tekstboks 6"/>
          <p:cNvSpPr txBox="1">
            <a:spLocks noChangeArrowheads="1"/>
          </p:cNvSpPr>
          <p:nvPr/>
        </p:nvSpPr>
        <p:spPr bwMode="auto">
          <a:xfrm>
            <a:off x="475928" y="4509120"/>
            <a:ext cx="28719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smtClean="0"/>
              <a:t>Neither constant (box potential) or harmonic potential are good for large fidelity transfers beyond about N particles!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Main messages</a:t>
            </a:r>
            <a:endParaRPr lang="en-US" dirty="0"/>
          </a:p>
        </p:txBody>
      </p:sp>
      <p:sp>
        <p:nvSpPr>
          <p:cNvPr id="34819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Complete theory goes beyond Bose-Fermi mapping</a:t>
            </a:r>
          </a:p>
          <a:p>
            <a:r>
              <a:rPr lang="en-US" smtClean="0"/>
              <a:t>Must connect states to eigenstates in the spectrum</a:t>
            </a:r>
          </a:p>
          <a:p>
            <a:r>
              <a:rPr lang="en-US" smtClean="0"/>
              <a:t>‘Magnetic’ correlations are accessible</a:t>
            </a:r>
          </a:p>
          <a:p>
            <a:r>
              <a:rPr lang="en-US" smtClean="0"/>
              <a:t>Good agreement with experimental data</a:t>
            </a:r>
          </a:p>
          <a:p>
            <a:r>
              <a:rPr lang="en-US" smtClean="0"/>
              <a:t>Fermions and bosons can be VERY different even in the hard-core limit!</a:t>
            </a:r>
          </a:p>
          <a:p>
            <a:r>
              <a:rPr lang="en-US" smtClean="0"/>
              <a:t>Engineering of ferro- and antiferromagnetic states!</a:t>
            </a:r>
          </a:p>
          <a:p>
            <a:r>
              <a:rPr lang="en-US" smtClean="0"/>
              <a:t>Wave functions and not energies are the most important objects!</a:t>
            </a:r>
          </a:p>
        </p:txBody>
      </p:sp>
      <p:sp>
        <p:nvSpPr>
          <p:cNvPr id="34820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E85064-F444-45B1-85CD-21D2B2F22B7E}" type="slidenum">
              <a:rPr lang="da-DK" smtClean="0"/>
              <a:pPr/>
              <a:t>21</a:t>
            </a:fld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686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Artem Volosniev, postdoctoral researcher (Aarhus)</a:t>
            </a:r>
          </a:p>
          <a:p>
            <a:r>
              <a:rPr lang="en-US" smtClean="0"/>
              <a:t>Amin Dehkharghani, graduate student (Aarhus)</a:t>
            </a:r>
          </a:p>
          <a:p>
            <a:r>
              <a:rPr lang="en-US" smtClean="0"/>
              <a:t>Dmitri Fedorov and Aksel Jensen (Aarhus)</a:t>
            </a:r>
          </a:p>
          <a:p>
            <a:r>
              <a:rPr lang="en-US" smtClean="0"/>
              <a:t>Manuel Valiente (Heriot-Watt University, Edinburgh)</a:t>
            </a:r>
          </a:p>
          <a:p>
            <a:r>
              <a:rPr lang="en-US" smtClean="0"/>
              <a:t>Jonathan Lindgren, graduate student (Chalmers)</a:t>
            </a:r>
          </a:p>
          <a:p>
            <a:r>
              <a:rPr lang="en-US" smtClean="0"/>
              <a:t>Christian Forssén and Jimmy Rotureau (Chalmers)</a:t>
            </a:r>
          </a:p>
          <a:p>
            <a:r>
              <a:rPr lang="en-US" smtClean="0"/>
              <a:t>Jochim group in Heidelberg: Selim Jochim, Gerhard Zürn, Thomas Lompe, Simon Murmann, Andre Wenz</a:t>
            </a:r>
          </a:p>
        </p:txBody>
      </p:sp>
      <p:sp>
        <p:nvSpPr>
          <p:cNvPr id="36868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E075C9-CD9E-4D35-BE87-0B1E3EC20564}" type="slidenum">
              <a:rPr lang="da-DK" smtClean="0"/>
              <a:pPr/>
              <a:t>22</a:t>
            </a:fld>
            <a:endParaRPr lang="da-DK" smtClean="0"/>
          </a:p>
        </p:txBody>
      </p:sp>
      <p:sp>
        <p:nvSpPr>
          <p:cNvPr id="5" name="Tekstboks 4"/>
          <p:cNvSpPr txBox="1">
            <a:spLocks noChangeArrowheads="1"/>
          </p:cNvSpPr>
          <p:nvPr/>
        </p:nvSpPr>
        <p:spPr bwMode="auto">
          <a:xfrm>
            <a:off x="971550" y="5014913"/>
            <a:ext cx="7129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Thank 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Strongly interacting bosons</a:t>
            </a:r>
            <a:endParaRPr lang="en-US" dirty="0"/>
          </a:p>
        </p:txBody>
      </p:sp>
      <p:sp>
        <p:nvSpPr>
          <p:cNvPr id="12291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D61E299-5E17-4E13-8891-B4E5C420CB55}" type="slidenum">
              <a:rPr lang="da-DK" smtClean="0"/>
              <a:pPr/>
              <a:t>3</a:t>
            </a:fld>
            <a:endParaRPr lang="da-DK" smtClean="0"/>
          </a:p>
        </p:txBody>
      </p:sp>
      <p:sp>
        <p:nvSpPr>
          <p:cNvPr id="12292" name="Tekstboks 4"/>
          <p:cNvSpPr txBox="1">
            <a:spLocks noChangeArrowheads="1"/>
          </p:cNvSpPr>
          <p:nvPr/>
        </p:nvSpPr>
        <p:spPr bwMode="auto">
          <a:xfrm>
            <a:off x="395288" y="1989138"/>
            <a:ext cx="27368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|g</a:t>
            </a:r>
            <a:r>
              <a:rPr lang="en-US" sz="3000" baseline="-25000"/>
              <a:t>1D</a:t>
            </a:r>
            <a:r>
              <a:rPr lang="en-US" sz="3000"/>
              <a:t>|→∞ limit</a:t>
            </a:r>
          </a:p>
        </p:txBody>
      </p:sp>
      <p:sp>
        <p:nvSpPr>
          <p:cNvPr id="12293" name="Tekstboks 5"/>
          <p:cNvSpPr txBox="1">
            <a:spLocks noChangeArrowheads="1"/>
          </p:cNvSpPr>
          <p:nvPr/>
        </p:nvSpPr>
        <p:spPr bwMode="auto">
          <a:xfrm>
            <a:off x="3851275" y="2060575"/>
            <a:ext cx="4249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Tonks (1936)-Girardeau (1960) gas of impenetrable bosons </a:t>
            </a:r>
          </a:p>
        </p:txBody>
      </p:sp>
      <p:sp>
        <p:nvSpPr>
          <p:cNvPr id="12294" name="Tekstboks 6"/>
          <p:cNvSpPr txBox="1">
            <a:spLocks noChangeArrowheads="1"/>
          </p:cNvSpPr>
          <p:nvPr/>
        </p:nvSpPr>
        <p:spPr bwMode="auto">
          <a:xfrm>
            <a:off x="250825" y="2852738"/>
            <a:ext cx="8605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Mapping identical bosons to spin-polarized fermions. Girardeau (1960).</a:t>
            </a:r>
          </a:p>
        </p:txBody>
      </p:sp>
      <p:sp>
        <p:nvSpPr>
          <p:cNvPr id="12295" name="Ellipse 7"/>
          <p:cNvSpPr>
            <a:spLocks noChangeArrowheads="1"/>
          </p:cNvSpPr>
          <p:nvPr/>
        </p:nvSpPr>
        <p:spPr bwMode="auto">
          <a:xfrm>
            <a:off x="395288" y="3716338"/>
            <a:ext cx="720725" cy="779462"/>
          </a:xfrm>
          <a:prstGeom prst="ellipse">
            <a:avLst/>
          </a:prstGeom>
          <a:solidFill>
            <a:srgbClr val="0070C0"/>
          </a:solidFill>
          <a:ln w="1778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600"/>
              </a:lnSpc>
              <a:buFont typeface="AU Passata" pitchFamily="34" charset="0"/>
              <a:buNone/>
            </a:pPr>
            <a:endParaRPr lang="da-DK"/>
          </a:p>
        </p:txBody>
      </p:sp>
      <p:sp>
        <p:nvSpPr>
          <p:cNvPr id="12296" name="Ellipse 8"/>
          <p:cNvSpPr>
            <a:spLocks noChangeArrowheads="1"/>
          </p:cNvSpPr>
          <p:nvPr/>
        </p:nvSpPr>
        <p:spPr bwMode="auto">
          <a:xfrm>
            <a:off x="1331913" y="3716338"/>
            <a:ext cx="719137" cy="779462"/>
          </a:xfrm>
          <a:prstGeom prst="ellipse">
            <a:avLst/>
          </a:prstGeom>
          <a:solidFill>
            <a:srgbClr val="0070C0"/>
          </a:solidFill>
          <a:ln w="1778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600"/>
              </a:lnSpc>
              <a:buFont typeface="AU Passata" pitchFamily="34" charset="0"/>
              <a:buNone/>
            </a:pPr>
            <a:endParaRPr lang="da-DK"/>
          </a:p>
        </p:txBody>
      </p:sp>
      <p:sp>
        <p:nvSpPr>
          <p:cNvPr id="12297" name="Ellipse 9"/>
          <p:cNvSpPr>
            <a:spLocks noChangeArrowheads="1"/>
          </p:cNvSpPr>
          <p:nvPr/>
        </p:nvSpPr>
        <p:spPr bwMode="auto">
          <a:xfrm>
            <a:off x="2268538" y="3716338"/>
            <a:ext cx="719137" cy="779462"/>
          </a:xfrm>
          <a:prstGeom prst="ellipse">
            <a:avLst/>
          </a:prstGeom>
          <a:solidFill>
            <a:srgbClr val="0070C0"/>
          </a:solidFill>
          <a:ln w="1778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600"/>
              </a:lnSpc>
              <a:buFont typeface="AU Passata" pitchFamily="34" charset="0"/>
              <a:buNone/>
            </a:pPr>
            <a:endParaRPr lang="da-DK"/>
          </a:p>
        </p:txBody>
      </p:sp>
      <p:sp>
        <p:nvSpPr>
          <p:cNvPr id="12298" name="Ellipse 10"/>
          <p:cNvSpPr>
            <a:spLocks noChangeArrowheads="1"/>
          </p:cNvSpPr>
          <p:nvPr/>
        </p:nvSpPr>
        <p:spPr bwMode="auto">
          <a:xfrm>
            <a:off x="3276600" y="3716338"/>
            <a:ext cx="719138" cy="779462"/>
          </a:xfrm>
          <a:prstGeom prst="ellipse">
            <a:avLst/>
          </a:prstGeom>
          <a:solidFill>
            <a:srgbClr val="0070C0"/>
          </a:solidFill>
          <a:ln w="1778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600"/>
              </a:lnSpc>
              <a:buFont typeface="AU Passata" pitchFamily="34" charset="0"/>
              <a:buNone/>
            </a:pPr>
            <a:endParaRPr lang="da-DK"/>
          </a:p>
        </p:txBody>
      </p:sp>
      <p:grpSp>
        <p:nvGrpSpPr>
          <p:cNvPr id="12299" name="Gruppe 11"/>
          <p:cNvGrpSpPr>
            <a:grpSpLocks/>
          </p:cNvGrpSpPr>
          <p:nvPr/>
        </p:nvGrpSpPr>
        <p:grpSpPr bwMode="auto">
          <a:xfrm>
            <a:off x="5148263" y="3429000"/>
            <a:ext cx="719137" cy="1368425"/>
            <a:chOff x="5076056" y="1988840"/>
            <a:chExt cx="720080" cy="1368152"/>
          </a:xfrm>
        </p:grpSpPr>
        <p:sp>
          <p:nvSpPr>
            <p:cNvPr id="12315" name="Ellipse 12"/>
            <p:cNvSpPr>
              <a:spLocks noChangeArrowheads="1"/>
            </p:cNvSpPr>
            <p:nvPr/>
          </p:nvSpPr>
          <p:spPr bwMode="auto">
            <a:xfrm>
              <a:off x="5076056" y="2276872"/>
              <a:ext cx="720080" cy="779026"/>
            </a:xfrm>
            <a:prstGeom prst="ellipse">
              <a:avLst/>
            </a:prstGeom>
            <a:solidFill>
              <a:srgbClr val="FF0000"/>
            </a:solidFill>
            <a:ln w="1778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12316" name="Lige pilforbindelse 13"/>
            <p:cNvCxnSpPr>
              <a:cxnSpLocks noChangeShapeType="1"/>
            </p:cNvCxnSpPr>
            <p:nvPr/>
          </p:nvCxnSpPr>
          <p:spPr bwMode="auto">
            <a:xfrm flipV="1">
              <a:off x="5436096" y="1988840"/>
              <a:ext cx="0" cy="13681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2300" name="Gruppe 14"/>
          <p:cNvGrpSpPr>
            <a:grpSpLocks/>
          </p:cNvGrpSpPr>
          <p:nvPr/>
        </p:nvGrpSpPr>
        <p:grpSpPr bwMode="auto">
          <a:xfrm>
            <a:off x="5940425" y="3429000"/>
            <a:ext cx="719138" cy="1368425"/>
            <a:chOff x="5076056" y="1988840"/>
            <a:chExt cx="720080" cy="1368152"/>
          </a:xfrm>
        </p:grpSpPr>
        <p:sp>
          <p:nvSpPr>
            <p:cNvPr id="12313" name="Ellipse 15"/>
            <p:cNvSpPr>
              <a:spLocks noChangeArrowheads="1"/>
            </p:cNvSpPr>
            <p:nvPr/>
          </p:nvSpPr>
          <p:spPr bwMode="auto">
            <a:xfrm>
              <a:off x="5076056" y="2276872"/>
              <a:ext cx="720080" cy="779026"/>
            </a:xfrm>
            <a:prstGeom prst="ellipse">
              <a:avLst/>
            </a:prstGeom>
            <a:solidFill>
              <a:srgbClr val="FF0000"/>
            </a:solidFill>
            <a:ln w="1778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12314" name="Lige pilforbindelse 16"/>
            <p:cNvCxnSpPr>
              <a:cxnSpLocks noChangeShapeType="1"/>
            </p:cNvCxnSpPr>
            <p:nvPr/>
          </p:nvCxnSpPr>
          <p:spPr bwMode="auto">
            <a:xfrm flipV="1">
              <a:off x="5436096" y="1988840"/>
              <a:ext cx="0" cy="13681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2301" name="Gruppe 17"/>
          <p:cNvGrpSpPr>
            <a:grpSpLocks/>
          </p:cNvGrpSpPr>
          <p:nvPr/>
        </p:nvGrpSpPr>
        <p:grpSpPr bwMode="auto">
          <a:xfrm>
            <a:off x="6875463" y="3429000"/>
            <a:ext cx="720725" cy="1368425"/>
            <a:chOff x="5076056" y="1988840"/>
            <a:chExt cx="720080" cy="1368152"/>
          </a:xfrm>
        </p:grpSpPr>
        <p:sp>
          <p:nvSpPr>
            <p:cNvPr id="12311" name="Ellipse 18"/>
            <p:cNvSpPr>
              <a:spLocks noChangeArrowheads="1"/>
            </p:cNvSpPr>
            <p:nvPr/>
          </p:nvSpPr>
          <p:spPr bwMode="auto">
            <a:xfrm>
              <a:off x="5076056" y="2276872"/>
              <a:ext cx="720080" cy="779026"/>
            </a:xfrm>
            <a:prstGeom prst="ellipse">
              <a:avLst/>
            </a:prstGeom>
            <a:solidFill>
              <a:srgbClr val="FF0000"/>
            </a:solidFill>
            <a:ln w="1778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12312" name="Lige pilforbindelse 19"/>
            <p:cNvCxnSpPr>
              <a:cxnSpLocks noChangeShapeType="1"/>
            </p:cNvCxnSpPr>
            <p:nvPr/>
          </p:nvCxnSpPr>
          <p:spPr bwMode="auto">
            <a:xfrm flipV="1">
              <a:off x="5436096" y="1988840"/>
              <a:ext cx="0" cy="13681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2302" name="Gruppe 20"/>
          <p:cNvGrpSpPr>
            <a:grpSpLocks/>
          </p:cNvGrpSpPr>
          <p:nvPr/>
        </p:nvGrpSpPr>
        <p:grpSpPr bwMode="auto">
          <a:xfrm>
            <a:off x="7885113" y="3429000"/>
            <a:ext cx="719137" cy="1368425"/>
            <a:chOff x="5076056" y="1988840"/>
            <a:chExt cx="720080" cy="1368152"/>
          </a:xfrm>
        </p:grpSpPr>
        <p:sp>
          <p:nvSpPr>
            <p:cNvPr id="12309" name="Ellipse 21"/>
            <p:cNvSpPr>
              <a:spLocks noChangeArrowheads="1"/>
            </p:cNvSpPr>
            <p:nvPr/>
          </p:nvSpPr>
          <p:spPr bwMode="auto">
            <a:xfrm>
              <a:off x="5076056" y="2276872"/>
              <a:ext cx="720080" cy="779026"/>
            </a:xfrm>
            <a:prstGeom prst="ellipse">
              <a:avLst/>
            </a:prstGeom>
            <a:solidFill>
              <a:srgbClr val="FF0000"/>
            </a:solidFill>
            <a:ln w="1778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12310" name="Lige pilforbindelse 22"/>
            <p:cNvCxnSpPr>
              <a:cxnSpLocks noChangeShapeType="1"/>
            </p:cNvCxnSpPr>
            <p:nvPr/>
          </p:nvCxnSpPr>
          <p:spPr bwMode="auto">
            <a:xfrm flipV="1">
              <a:off x="5436096" y="1988840"/>
              <a:ext cx="0" cy="13681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12303" name="Lige pilforbindelse 26"/>
          <p:cNvCxnSpPr>
            <a:cxnSpLocks noChangeShapeType="1"/>
          </p:cNvCxnSpPr>
          <p:nvPr/>
        </p:nvCxnSpPr>
        <p:spPr bwMode="auto">
          <a:xfrm>
            <a:off x="4140200" y="4076700"/>
            <a:ext cx="863600" cy="0"/>
          </a:xfrm>
          <a:prstGeom prst="straightConnector1">
            <a:avLst/>
          </a:prstGeom>
          <a:noFill/>
          <a:ln w="38100" algn="ctr">
            <a:solidFill>
              <a:schemeClr val="accent2"/>
            </a:solidFill>
            <a:round/>
            <a:headEnd type="arrow" w="med" len="med"/>
            <a:tailEnd type="arrow" w="med" len="med"/>
          </a:ln>
        </p:spPr>
      </p:cxnSp>
      <p:pic>
        <p:nvPicPr>
          <p:cNvPr id="1230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4868863"/>
            <a:ext cx="50006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305" name="Lige pilforbindelse 29"/>
          <p:cNvCxnSpPr>
            <a:cxnSpLocks noChangeShapeType="1"/>
          </p:cNvCxnSpPr>
          <p:nvPr/>
        </p:nvCxnSpPr>
        <p:spPr bwMode="auto">
          <a:xfrm>
            <a:off x="4572000" y="4221163"/>
            <a:ext cx="0" cy="863600"/>
          </a:xfrm>
          <a:prstGeom prst="straightConnector1">
            <a:avLst/>
          </a:prstGeom>
          <a:noFill/>
          <a:ln w="38100" algn="ctr">
            <a:solidFill>
              <a:schemeClr val="accent2"/>
            </a:solidFill>
            <a:round/>
            <a:headEnd type="arrow" w="med" len="med"/>
            <a:tailEnd type="arrow" w="med" len="med"/>
          </a:ln>
        </p:spPr>
      </p:cxnSp>
      <p:sp>
        <p:nvSpPr>
          <p:cNvPr id="12306" name="Tekstboks 34"/>
          <p:cNvSpPr txBox="1">
            <a:spLocks noChangeArrowheads="1"/>
          </p:cNvSpPr>
          <p:nvPr/>
        </p:nvSpPr>
        <p:spPr bwMode="auto">
          <a:xfrm>
            <a:off x="900113" y="5549900"/>
            <a:ext cx="2808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Impenetrable bosons</a:t>
            </a:r>
          </a:p>
        </p:txBody>
      </p:sp>
      <p:sp>
        <p:nvSpPr>
          <p:cNvPr id="12307" name="Tekstboks 35"/>
          <p:cNvSpPr txBox="1">
            <a:spLocks noChangeArrowheads="1"/>
          </p:cNvSpPr>
          <p:nvPr/>
        </p:nvSpPr>
        <p:spPr bwMode="auto">
          <a:xfrm>
            <a:off x="5508625" y="5549900"/>
            <a:ext cx="3167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Antisymmetrized fermions</a:t>
            </a:r>
          </a:p>
        </p:txBody>
      </p:sp>
      <p:sp>
        <p:nvSpPr>
          <p:cNvPr id="12308" name="Tekstboks 27"/>
          <p:cNvSpPr txBox="1">
            <a:spLocks noChangeArrowheads="1"/>
          </p:cNvSpPr>
          <p:nvPr/>
        </p:nvSpPr>
        <p:spPr bwMode="auto">
          <a:xfrm>
            <a:off x="323850" y="6021388"/>
            <a:ext cx="3960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Lieb-Liniger (1963) used Bethe ansatz to solve N boson problem for any g&gt;0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Experimental realization</a:t>
            </a:r>
            <a:endParaRPr lang="en-US" dirty="0"/>
          </a:p>
        </p:txBody>
      </p:sp>
      <p:sp>
        <p:nvSpPr>
          <p:cNvPr id="13315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12B69A8-3824-4853-9D0F-984BBEDC2550}" type="slidenum">
              <a:rPr lang="da-DK" smtClean="0">
                <a:latin typeface="AU Passata" charset="0"/>
              </a:rPr>
              <a:pPr/>
              <a:t>4</a:t>
            </a:fld>
            <a:endParaRPr lang="da-DK" smtClean="0">
              <a:latin typeface="AU Passata" charset="0"/>
            </a:endParaRPr>
          </a:p>
        </p:txBody>
      </p:sp>
      <p:pic>
        <p:nvPicPr>
          <p:cNvPr id="13316" name="Billede 4" descr="1Dlatt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565400"/>
            <a:ext cx="307340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kstboks 5"/>
          <p:cNvSpPr txBox="1">
            <a:spLocks noChangeArrowheads="1"/>
          </p:cNvSpPr>
          <p:nvPr/>
        </p:nvSpPr>
        <p:spPr bwMode="auto">
          <a:xfrm>
            <a:off x="250825" y="1844675"/>
            <a:ext cx="34575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/>
              <a:t>Optical lattices</a:t>
            </a:r>
          </a:p>
        </p:txBody>
      </p:sp>
      <p:sp>
        <p:nvSpPr>
          <p:cNvPr id="13318" name="Tekstboks 6"/>
          <p:cNvSpPr txBox="1">
            <a:spLocks noChangeArrowheads="1"/>
          </p:cNvSpPr>
          <p:nvPr/>
        </p:nvSpPr>
        <p:spPr bwMode="auto">
          <a:xfrm>
            <a:off x="395288" y="5589588"/>
            <a:ext cx="32400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I. Bloch, Nature Physics </a:t>
            </a:r>
            <a:r>
              <a:rPr lang="en-US" sz="1400" b="1"/>
              <a:t>1</a:t>
            </a:r>
            <a:r>
              <a:rPr lang="en-US" sz="1400"/>
              <a:t>, 23 (2005) </a:t>
            </a:r>
          </a:p>
        </p:txBody>
      </p:sp>
      <p:sp>
        <p:nvSpPr>
          <p:cNvPr id="13319" name="Tekstboks 7"/>
          <p:cNvSpPr txBox="1">
            <a:spLocks noChangeArrowheads="1"/>
          </p:cNvSpPr>
          <p:nvPr/>
        </p:nvSpPr>
        <p:spPr bwMode="auto">
          <a:xfrm>
            <a:off x="4211638" y="1909763"/>
            <a:ext cx="453707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/>
              <a:t>Confinement-induced resonances</a:t>
            </a:r>
          </a:p>
        </p:txBody>
      </p:sp>
      <p:pic>
        <p:nvPicPr>
          <p:cNvPr id="133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00" y="3860800"/>
            <a:ext cx="42862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kstboks 9"/>
          <p:cNvSpPr txBox="1">
            <a:spLocks noChangeArrowheads="1"/>
          </p:cNvSpPr>
          <p:nvPr/>
        </p:nvSpPr>
        <p:spPr bwMode="auto">
          <a:xfrm>
            <a:off x="4427538" y="2997200"/>
            <a:ext cx="4176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Maxim Olshanii </a:t>
            </a:r>
          </a:p>
          <a:p>
            <a:pPr algn="ctr"/>
            <a:r>
              <a:rPr lang="en-US" sz="2000"/>
              <a:t>Phys. Rev. Lett. </a:t>
            </a:r>
            <a:r>
              <a:rPr lang="en-US" sz="2000" b="1"/>
              <a:t>81</a:t>
            </a:r>
            <a:r>
              <a:rPr lang="en-US" sz="2000"/>
              <a:t>, 938 (1998)</a:t>
            </a:r>
          </a:p>
        </p:txBody>
      </p:sp>
      <p:sp>
        <p:nvSpPr>
          <p:cNvPr id="13322" name="Tekstboks 10"/>
          <p:cNvSpPr txBox="1">
            <a:spLocks noChangeArrowheads="1"/>
          </p:cNvSpPr>
          <p:nvPr/>
        </p:nvSpPr>
        <p:spPr bwMode="auto">
          <a:xfrm>
            <a:off x="4427538" y="5076825"/>
            <a:ext cx="41767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Divergent at specific point depending on lattice and 3D Feshbach resonance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Experimental realization</a:t>
            </a:r>
            <a:endParaRPr lang="en-US" dirty="0"/>
          </a:p>
        </p:txBody>
      </p:sp>
      <p:sp>
        <p:nvSpPr>
          <p:cNvPr id="14339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F5BDD8-3853-4ABB-BE2A-FA83EA6D384C}" type="slidenum">
              <a:rPr lang="da-DK" smtClean="0">
                <a:latin typeface="AU Passata" charset="0"/>
              </a:rPr>
              <a:pPr/>
              <a:t>5</a:t>
            </a:fld>
            <a:endParaRPr lang="da-DK" smtClean="0">
              <a:latin typeface="AU Passata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3716338"/>
            <a:ext cx="4564062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1844675"/>
            <a:ext cx="389255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kstboks 7"/>
          <p:cNvSpPr txBox="1">
            <a:spLocks noChangeArrowheads="1"/>
          </p:cNvSpPr>
          <p:nvPr/>
        </p:nvSpPr>
        <p:spPr bwMode="auto">
          <a:xfrm>
            <a:off x="2916238" y="3192463"/>
            <a:ext cx="32400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Nature </a:t>
            </a:r>
            <a:r>
              <a:rPr lang="en-US" sz="1400" b="1"/>
              <a:t>429</a:t>
            </a:r>
            <a:r>
              <a:rPr lang="en-US" sz="1400"/>
              <a:t>, 277 (2004) </a:t>
            </a:r>
          </a:p>
        </p:txBody>
      </p:sp>
      <p:sp>
        <p:nvSpPr>
          <p:cNvPr id="14343" name="Tekstboks 8"/>
          <p:cNvSpPr txBox="1">
            <a:spLocks noChangeArrowheads="1"/>
          </p:cNvSpPr>
          <p:nvPr/>
        </p:nvSpPr>
        <p:spPr bwMode="auto">
          <a:xfrm>
            <a:off x="2916238" y="4868863"/>
            <a:ext cx="32400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Science </a:t>
            </a:r>
            <a:r>
              <a:rPr lang="en-US" sz="1400" b="1"/>
              <a:t>305</a:t>
            </a:r>
            <a:r>
              <a:rPr lang="en-US" sz="1400"/>
              <a:t>, 1125 (2004) </a:t>
            </a:r>
          </a:p>
        </p:txBody>
      </p:sp>
      <p:sp>
        <p:nvSpPr>
          <p:cNvPr id="14344" name="Tekstboks 9"/>
          <p:cNvSpPr txBox="1">
            <a:spLocks noChangeArrowheads="1"/>
          </p:cNvSpPr>
          <p:nvPr/>
        </p:nvSpPr>
        <p:spPr bwMode="auto">
          <a:xfrm>
            <a:off x="611188" y="5373688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Experimentally produced and probed the Tonks-Girardeau gas on the repulsive side g&gt;0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Experimental realization</a:t>
            </a:r>
            <a:endParaRPr lang="en-US" dirty="0"/>
          </a:p>
        </p:txBody>
      </p:sp>
      <p:sp>
        <p:nvSpPr>
          <p:cNvPr id="15363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3D13BD-9FA3-46F7-9C57-3E6E206F95B1}" type="slidenum">
              <a:rPr lang="da-DK" smtClean="0">
                <a:latin typeface="AU Passata" charset="0"/>
              </a:rPr>
              <a:pPr/>
              <a:t>6</a:t>
            </a:fld>
            <a:endParaRPr lang="da-DK" smtClean="0">
              <a:latin typeface="AU Passata" charset="0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916113"/>
            <a:ext cx="540385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kstboks 5"/>
          <p:cNvSpPr txBox="1">
            <a:spLocks noChangeArrowheads="1"/>
          </p:cNvSpPr>
          <p:nvPr/>
        </p:nvSpPr>
        <p:spPr bwMode="auto">
          <a:xfrm>
            <a:off x="1331913" y="3284538"/>
            <a:ext cx="32400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Science </a:t>
            </a:r>
            <a:r>
              <a:rPr lang="en-US" sz="1400" b="1"/>
              <a:t>325</a:t>
            </a:r>
            <a:r>
              <a:rPr lang="en-US" sz="1400"/>
              <a:t>, 1224 (2009) </a:t>
            </a:r>
          </a:p>
        </p:txBody>
      </p:sp>
      <p:sp>
        <p:nvSpPr>
          <p:cNvPr id="15366" name="Tekstboks 6"/>
          <p:cNvSpPr txBox="1">
            <a:spLocks noChangeArrowheads="1"/>
          </p:cNvSpPr>
          <p:nvPr/>
        </p:nvSpPr>
        <p:spPr bwMode="auto">
          <a:xfrm>
            <a:off x="5867400" y="1989138"/>
            <a:ext cx="2881313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Study of the crossover from g&gt;0 to g&lt;0 in the strongly-interacting regime.</a:t>
            </a:r>
          </a:p>
        </p:txBody>
      </p:sp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644900"/>
            <a:ext cx="3371850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3641725"/>
            <a:ext cx="316865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1D fermions – a frontier</a:t>
            </a:r>
            <a:endParaRPr lang="en-US" dirty="0"/>
          </a:p>
        </p:txBody>
      </p:sp>
      <p:sp>
        <p:nvSpPr>
          <p:cNvPr id="16387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6EBDEB9-FAC9-4EEE-9E15-49F82E961522}" type="slidenum">
              <a:rPr lang="da-DK" smtClean="0"/>
              <a:pPr/>
              <a:t>7</a:t>
            </a:fld>
            <a:endParaRPr lang="da-DK" smtClean="0"/>
          </a:p>
        </p:txBody>
      </p:sp>
      <p:sp>
        <p:nvSpPr>
          <p:cNvPr id="16388" name="Tekstboks 4"/>
          <p:cNvSpPr txBox="1">
            <a:spLocks noChangeArrowheads="1"/>
          </p:cNvSpPr>
          <p:nvPr/>
        </p:nvSpPr>
        <p:spPr bwMode="auto">
          <a:xfrm>
            <a:off x="1908175" y="1916113"/>
            <a:ext cx="5688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Two kinds of relative motion for two-body states! </a:t>
            </a:r>
          </a:p>
        </p:txBody>
      </p:sp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2420938"/>
            <a:ext cx="91630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kstboks 6"/>
          <p:cNvSpPr txBox="1">
            <a:spLocks noChangeArrowheads="1"/>
          </p:cNvSpPr>
          <p:nvPr/>
        </p:nvSpPr>
        <p:spPr bwMode="auto">
          <a:xfrm>
            <a:off x="6838950" y="5300663"/>
            <a:ext cx="23050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Source: G. </a:t>
            </a:r>
            <a:r>
              <a:rPr lang="en-US" sz="1400" dirty="0" err="1"/>
              <a:t>Zürn</a:t>
            </a:r>
            <a:r>
              <a:rPr lang="en-US" sz="1400" dirty="0"/>
              <a:t>, thesis</a:t>
            </a:r>
          </a:p>
        </p:txBody>
      </p:sp>
      <p:sp>
        <p:nvSpPr>
          <p:cNvPr id="16391" name="Tekstboks 6"/>
          <p:cNvSpPr txBox="1">
            <a:spLocks noChangeArrowheads="1"/>
          </p:cNvSpPr>
          <p:nvPr/>
        </p:nvSpPr>
        <p:spPr bwMode="auto">
          <a:xfrm>
            <a:off x="71438" y="6075363"/>
            <a:ext cx="4429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Fermionization of two fermions in a 1D harmonic trap: G. Zürn </a:t>
            </a:r>
            <a:r>
              <a:rPr lang="en-US" sz="1400" i="1"/>
              <a:t>et al.</a:t>
            </a:r>
            <a:r>
              <a:rPr lang="en-US" sz="1400"/>
              <a:t>, Phys. Rev. Lett. </a:t>
            </a:r>
            <a:r>
              <a:rPr lang="en-US" sz="1400" b="1"/>
              <a:t>108</a:t>
            </a:r>
            <a:r>
              <a:rPr lang="en-US" sz="1400"/>
              <a:t>, 075303 (2012).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Experimental realization</a:t>
            </a:r>
            <a:endParaRPr lang="en-US" dirty="0"/>
          </a:p>
        </p:txBody>
      </p:sp>
      <p:sp>
        <p:nvSpPr>
          <p:cNvPr id="17411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6D078F2-BB6C-49EF-ACF1-2043F750B7E4}" type="slidenum">
              <a:rPr lang="da-DK" smtClean="0"/>
              <a:pPr/>
              <a:t>8</a:t>
            </a:fld>
            <a:endParaRPr lang="da-DK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741613"/>
            <a:ext cx="27051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kstboks 6"/>
          <p:cNvSpPr txBox="1">
            <a:spLocks noChangeArrowheads="1"/>
          </p:cNvSpPr>
          <p:nvPr/>
        </p:nvSpPr>
        <p:spPr bwMode="auto">
          <a:xfrm>
            <a:off x="71438" y="6075363"/>
            <a:ext cx="4429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Fermionization of two fermions in a 1D harmonic trap: G. Zürn </a:t>
            </a:r>
            <a:r>
              <a:rPr lang="en-US" sz="1400" i="1"/>
              <a:t>et al.</a:t>
            </a:r>
            <a:r>
              <a:rPr lang="en-US" sz="1400"/>
              <a:t>, Phys. Rev. Lett. </a:t>
            </a:r>
            <a:r>
              <a:rPr lang="en-US" sz="1400" b="1"/>
              <a:t>108</a:t>
            </a:r>
            <a:r>
              <a:rPr lang="en-US" sz="1400"/>
              <a:t>, 075303 (2012).</a:t>
            </a:r>
          </a:p>
        </p:txBody>
      </p:sp>
      <p:pic>
        <p:nvPicPr>
          <p:cNvPr id="174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1700213"/>
            <a:ext cx="43576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kstboks 12"/>
          <p:cNvSpPr txBox="1">
            <a:spLocks noChangeArrowheads="1"/>
          </p:cNvSpPr>
          <p:nvPr/>
        </p:nvSpPr>
        <p:spPr bwMode="auto">
          <a:xfrm>
            <a:off x="468313" y="2000250"/>
            <a:ext cx="2951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Two-body tunneling experiments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11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Three fermions</a:t>
            </a:r>
            <a:endParaRPr lang="en-US" dirty="0"/>
          </a:p>
        </p:txBody>
      </p:sp>
      <p:sp>
        <p:nvSpPr>
          <p:cNvPr id="18435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C6BA26-64D3-4129-918A-C02DD0F2C9E8}" type="slidenum">
              <a:rPr lang="da-DK" smtClean="0"/>
              <a:pPr/>
              <a:t>9</a:t>
            </a:fld>
            <a:endParaRPr lang="da-DK" smtClean="0"/>
          </a:p>
        </p:txBody>
      </p:sp>
      <p:grpSp>
        <p:nvGrpSpPr>
          <p:cNvPr id="18436" name="Gruppe 23"/>
          <p:cNvGrpSpPr>
            <a:grpSpLocks/>
          </p:cNvGrpSpPr>
          <p:nvPr/>
        </p:nvGrpSpPr>
        <p:grpSpPr bwMode="auto">
          <a:xfrm>
            <a:off x="3779838" y="3068638"/>
            <a:ext cx="719137" cy="1368425"/>
            <a:chOff x="5076056" y="1988840"/>
            <a:chExt cx="720080" cy="1368152"/>
          </a:xfrm>
        </p:grpSpPr>
        <p:sp>
          <p:nvSpPr>
            <p:cNvPr id="18451" name="Ellipse 10"/>
            <p:cNvSpPr>
              <a:spLocks noChangeArrowheads="1"/>
            </p:cNvSpPr>
            <p:nvPr/>
          </p:nvSpPr>
          <p:spPr bwMode="auto">
            <a:xfrm>
              <a:off x="5076056" y="2276872"/>
              <a:ext cx="720080" cy="779026"/>
            </a:xfrm>
            <a:prstGeom prst="ellipse">
              <a:avLst/>
            </a:prstGeom>
            <a:solidFill>
              <a:srgbClr val="FF0000"/>
            </a:solidFill>
            <a:ln w="1778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18452" name="Lige pilforbindelse 12"/>
            <p:cNvCxnSpPr>
              <a:cxnSpLocks noChangeShapeType="1"/>
            </p:cNvCxnSpPr>
            <p:nvPr/>
          </p:nvCxnSpPr>
          <p:spPr bwMode="auto">
            <a:xfrm flipV="1">
              <a:off x="5436096" y="1988840"/>
              <a:ext cx="0" cy="13681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8437" name="Gruppe 22"/>
          <p:cNvGrpSpPr>
            <a:grpSpLocks/>
          </p:cNvGrpSpPr>
          <p:nvPr/>
        </p:nvGrpSpPr>
        <p:grpSpPr bwMode="auto">
          <a:xfrm>
            <a:off x="7308850" y="3068638"/>
            <a:ext cx="719138" cy="1368425"/>
            <a:chOff x="6300192" y="1988840"/>
            <a:chExt cx="720080" cy="1368152"/>
          </a:xfrm>
        </p:grpSpPr>
        <p:sp>
          <p:nvSpPr>
            <p:cNvPr id="18449" name="Ellipse 16"/>
            <p:cNvSpPr>
              <a:spLocks noChangeArrowheads="1"/>
            </p:cNvSpPr>
            <p:nvPr/>
          </p:nvSpPr>
          <p:spPr bwMode="auto">
            <a:xfrm>
              <a:off x="6300192" y="2276872"/>
              <a:ext cx="720080" cy="779026"/>
            </a:xfrm>
            <a:prstGeom prst="ellipse">
              <a:avLst/>
            </a:prstGeom>
            <a:solidFill>
              <a:srgbClr val="00B050"/>
            </a:solidFill>
            <a:ln w="1778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18450" name="Lige pilforbindelse 17"/>
            <p:cNvCxnSpPr>
              <a:cxnSpLocks noChangeShapeType="1"/>
            </p:cNvCxnSpPr>
            <p:nvPr/>
          </p:nvCxnSpPr>
          <p:spPr bwMode="auto">
            <a:xfrm flipV="1">
              <a:off x="6660232" y="1988840"/>
              <a:ext cx="0" cy="13681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 type="arrow" w="med" len="med"/>
              <a:tailEnd/>
            </a:ln>
          </p:spPr>
        </p:cxnSp>
      </p:grpSp>
      <p:grpSp>
        <p:nvGrpSpPr>
          <p:cNvPr id="18438" name="Gruppe 23"/>
          <p:cNvGrpSpPr>
            <a:grpSpLocks/>
          </p:cNvGrpSpPr>
          <p:nvPr/>
        </p:nvGrpSpPr>
        <p:grpSpPr bwMode="auto">
          <a:xfrm>
            <a:off x="1042988" y="3068638"/>
            <a:ext cx="719137" cy="1368425"/>
            <a:chOff x="5076056" y="1988840"/>
            <a:chExt cx="720080" cy="1368152"/>
          </a:xfrm>
        </p:grpSpPr>
        <p:sp>
          <p:nvSpPr>
            <p:cNvPr id="18447" name="Ellipse 10"/>
            <p:cNvSpPr>
              <a:spLocks noChangeArrowheads="1"/>
            </p:cNvSpPr>
            <p:nvPr/>
          </p:nvSpPr>
          <p:spPr bwMode="auto">
            <a:xfrm>
              <a:off x="5076056" y="2276872"/>
              <a:ext cx="720080" cy="779026"/>
            </a:xfrm>
            <a:prstGeom prst="ellipse">
              <a:avLst/>
            </a:prstGeom>
            <a:solidFill>
              <a:srgbClr val="FF0000"/>
            </a:solidFill>
            <a:ln w="1778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</a:pPr>
              <a:endParaRPr lang="da-DK"/>
            </a:p>
          </p:txBody>
        </p:sp>
        <p:cxnSp>
          <p:nvCxnSpPr>
            <p:cNvPr id="18448" name="Lige pilforbindelse 12"/>
            <p:cNvCxnSpPr>
              <a:cxnSpLocks noChangeShapeType="1"/>
            </p:cNvCxnSpPr>
            <p:nvPr/>
          </p:nvCxnSpPr>
          <p:spPr bwMode="auto">
            <a:xfrm flipV="1">
              <a:off x="5436096" y="1988840"/>
              <a:ext cx="0" cy="13681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pic>
        <p:nvPicPr>
          <p:cNvPr id="184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3213100"/>
            <a:ext cx="16478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Tekstboks 17"/>
          <p:cNvSpPr txBox="1">
            <a:spLocks noChangeArrowheads="1"/>
          </p:cNvSpPr>
          <p:nvPr/>
        </p:nvSpPr>
        <p:spPr bwMode="auto">
          <a:xfrm>
            <a:off x="1547813" y="1916113"/>
            <a:ext cx="5688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Relative wave functions. What should we take?</a:t>
            </a:r>
          </a:p>
        </p:txBody>
      </p:sp>
      <p:pic>
        <p:nvPicPr>
          <p:cNvPr id="1844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2565400"/>
            <a:ext cx="16478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4418013"/>
            <a:ext cx="16287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" name="Tekstboks 20"/>
          <p:cNvSpPr txBox="1">
            <a:spLocks noChangeArrowheads="1"/>
          </p:cNvSpPr>
          <p:nvPr/>
        </p:nvSpPr>
        <p:spPr bwMode="auto">
          <a:xfrm>
            <a:off x="5076825" y="3892550"/>
            <a:ext cx="1655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or</a:t>
            </a:r>
          </a:p>
        </p:txBody>
      </p:sp>
      <p:sp>
        <p:nvSpPr>
          <p:cNvPr id="18444" name="Tekstboks 21"/>
          <p:cNvSpPr txBox="1">
            <a:spLocks noChangeArrowheads="1"/>
          </p:cNvSpPr>
          <p:nvPr/>
        </p:nvSpPr>
        <p:spPr bwMode="auto">
          <a:xfrm>
            <a:off x="7667625" y="5157788"/>
            <a:ext cx="1800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???</a:t>
            </a:r>
          </a:p>
        </p:txBody>
      </p:sp>
      <p:sp>
        <p:nvSpPr>
          <p:cNvPr id="18445" name="Tekstboks 18"/>
          <p:cNvSpPr txBox="1">
            <a:spLocks noChangeArrowheads="1"/>
          </p:cNvSpPr>
          <p:nvPr/>
        </p:nvSpPr>
        <p:spPr bwMode="auto">
          <a:xfrm>
            <a:off x="-36513" y="5300663"/>
            <a:ext cx="7056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Conjecture: Use the symmetric choice for non-identical pairs for any N-body system </a:t>
            </a:r>
          </a:p>
        </p:txBody>
      </p:sp>
      <p:sp>
        <p:nvSpPr>
          <p:cNvPr id="18446" name="Tekstboks 6"/>
          <p:cNvSpPr txBox="1">
            <a:spLocks noChangeArrowheads="1"/>
          </p:cNvSpPr>
          <p:nvPr/>
        </p:nvSpPr>
        <p:spPr bwMode="auto">
          <a:xfrm>
            <a:off x="71438" y="6289675"/>
            <a:ext cx="4429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M.D. Girardeau, Phys. Rev. A </a:t>
            </a:r>
            <a:r>
              <a:rPr lang="en-US" sz="1400" b="1"/>
              <a:t>82</a:t>
            </a:r>
            <a:r>
              <a:rPr lang="en-US" sz="1400"/>
              <a:t>, 011607(R) (2010).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2_AU2007">
  <a:themeElements>
    <a:clrScheme name="">
      <a:dk1>
        <a:srgbClr val="000000"/>
      </a:dk1>
      <a:lt1>
        <a:srgbClr val="FFFFFF"/>
      </a:lt1>
      <a:dk2>
        <a:srgbClr val="BCDA8E"/>
      </a:dk2>
      <a:lt2>
        <a:srgbClr val="7AB51D"/>
      </a:lt2>
      <a:accent1>
        <a:srgbClr val="FFFFFF"/>
      </a:accent1>
      <a:accent2>
        <a:srgbClr val="808092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84"/>
      </a:accent6>
      <a:hlink>
        <a:srgbClr val="7AB51D"/>
      </a:hlink>
      <a:folHlink>
        <a:srgbClr val="7AB51D"/>
      </a:folHlink>
    </a:clrScheme>
    <a:fontScheme name="AU2003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</a:objectDefaults>
  <a:extraClrSchemeLst>
    <a:extraClrScheme>
      <a:clrScheme name="AU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4">
        <a:dk1>
          <a:srgbClr val="000000"/>
        </a:dk1>
        <a:lt1>
          <a:srgbClr val="0066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AAB8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97932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BBE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6">
        <a:dk1>
          <a:srgbClr val="000000"/>
        </a:dk1>
        <a:lt1>
          <a:srgbClr val="FFFFFF"/>
        </a:lt1>
        <a:dk2>
          <a:srgbClr val="000000"/>
        </a:dk2>
        <a:lt2>
          <a:srgbClr val="808092"/>
        </a:lt2>
        <a:accent1>
          <a:srgbClr val="03428E"/>
        </a:accent1>
        <a:accent2>
          <a:srgbClr val="81A0C6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7491B3"/>
        </a:accent6>
        <a:hlink>
          <a:srgbClr val="E6ECF4"/>
        </a:hlink>
        <a:folHlink>
          <a:srgbClr val="E5E5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5202</TotalTime>
  <Words>1065</Words>
  <Application>Microsoft Office PowerPoint</Application>
  <PresentationFormat>Skærmshow (4:3)</PresentationFormat>
  <Paragraphs>171</Paragraphs>
  <Slides>22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22</vt:i4>
      </vt:variant>
    </vt:vector>
  </HeadingPairs>
  <TitlesOfParts>
    <vt:vector size="26" baseType="lpstr">
      <vt:lpstr>Arial</vt:lpstr>
      <vt:lpstr>AU Passata</vt:lpstr>
      <vt:lpstr>AU Peto</vt:lpstr>
      <vt:lpstr>2_AU2007</vt:lpstr>
      <vt:lpstr>Strongly interacting quantum particles in one dimension</vt:lpstr>
      <vt:lpstr>A one dimensional world</vt:lpstr>
      <vt:lpstr>Strongly interacting bosons</vt:lpstr>
      <vt:lpstr>Experimental realization</vt:lpstr>
      <vt:lpstr>Experimental realization</vt:lpstr>
      <vt:lpstr>Experimental realization</vt:lpstr>
      <vt:lpstr>1D fermions – a frontier</vt:lpstr>
      <vt:lpstr>Experimental realization</vt:lpstr>
      <vt:lpstr>Three fermions</vt:lpstr>
      <vt:lpstr>Three fermions</vt:lpstr>
      <vt:lpstr>Three fermions - Solution</vt:lpstr>
      <vt:lpstr>Three fermions - solution</vt:lpstr>
      <vt:lpstr>Harmonically trapped systems</vt:lpstr>
      <vt:lpstr>Ground state properties</vt:lpstr>
      <vt:lpstr>Fermionization of fermions</vt:lpstr>
      <vt:lpstr>Mapping to spin model</vt:lpstr>
      <vt:lpstr>Mapping to spin model</vt:lpstr>
      <vt:lpstr>Spin models</vt:lpstr>
      <vt:lpstr>State transfer</vt:lpstr>
      <vt:lpstr>Fidelity for larger systems</vt:lpstr>
      <vt:lpstr>Main messages</vt:lpstr>
      <vt:lpstr>Acknowledgements</vt:lpstr>
    </vt:vector>
  </TitlesOfParts>
  <Company>www.skabelondesign.dk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WITH CAPITAL LETTERS]</dc:title>
  <dc:creator>cls</dc:creator>
  <cp:lastModifiedBy>zinner</cp:lastModifiedBy>
  <cp:revision>256</cp:revision>
  <dcterms:created xsi:type="dcterms:W3CDTF">2008-12-01T13:39:40Z</dcterms:created>
  <dcterms:modified xsi:type="dcterms:W3CDTF">2014-10-17T14:10:55Z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By">
    <vt:lpwstr>SkabelonDesign</vt:lpwstr>
  </property>
  <property fmtid="{D5CDD505-2E9C-101B-9397-08002B2CF9AE}" pid="3" name="CurrentUser">
    <vt:lpwstr>Standard Profile </vt:lpwstr>
  </property>
  <property fmtid="{D5CDD505-2E9C-101B-9397-08002B2CF9AE}" pid="4" name="CurrentOffice">
    <vt:lpwstr>8300</vt:lpwstr>
  </property>
  <property fmtid="{D5CDD505-2E9C-101B-9397-08002B2CF9AE}" pid="5" name="CurrentLogoPath">
    <vt:lpwstr/>
  </property>
  <property fmtid="{D5CDD505-2E9C-101B-9397-08002B2CF9AE}" pid="6" name="CurrentDepartmentName">
    <vt:lpwstr/>
  </property>
  <property fmtid="{D5CDD505-2E9C-101B-9397-08002B2CF9AE}" pid="7" name="CurrentBusinessLine">
    <vt:lpwstr/>
  </property>
  <property fmtid="{D5CDD505-2E9C-101B-9397-08002B2CF9AE}" pid="8" name="CurrentCountry">
    <vt:lpwstr/>
  </property>
  <property fmtid="{D5CDD505-2E9C-101B-9397-08002B2CF9AE}" pid="9" name="CurrentSublogo">
    <vt:lpwstr/>
  </property>
  <property fmtid="{D5CDD505-2E9C-101B-9397-08002B2CF9AE}" pid="10" name="CurrentDate">
    <vt:lpwstr>1. september 2011</vt:lpwstr>
  </property>
  <property fmtid="{D5CDD505-2E9C-101B-9397-08002B2CF9AE}" pid="11" name="CurrentPresentationTitle">
    <vt:lpwstr>Titel på præsentation</vt:lpwstr>
  </property>
  <property fmtid="{D5CDD505-2E9C-101B-9397-08002B2CF9AE}" pid="12" name="CurrentAuthor">
    <vt:lpwstr/>
  </property>
  <property fmtid="{D5CDD505-2E9C-101B-9397-08002B2CF9AE}" pid="13" name="CurrentDepartment">
    <vt:lpwstr>AU Kommunikation</vt:lpwstr>
  </property>
</Properties>
</file>