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 autoAdjust="0"/>
    <p:restoredTop sz="81688" autoAdjust="0"/>
  </p:normalViewPr>
  <p:slideViewPr>
    <p:cSldViewPr snapToGrid="0" snapToObjects="1">
      <p:cViewPr varScale="1">
        <p:scale>
          <a:sx n="72" d="100"/>
          <a:sy n="72" d="100"/>
        </p:scale>
        <p:origin x="-166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5B15A-E950-864A-8399-4B6A5DBEB5E6}" type="datetimeFigureOut">
              <a:rPr lang="it-IT" smtClean="0"/>
              <a:t>01/10/14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C6373-7B42-5C47-A781-8AC85812387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82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CFE9E-EBD4-1B4B-ACA3-12F9849627FC}" type="datetimeFigureOut">
              <a:rPr lang="it-IT" smtClean="0"/>
              <a:t>07/10/14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010D-0BEB-4447-88EE-228409A07441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40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 done in collaboration with </a:t>
            </a:r>
            <a:r>
              <a:rPr lang="en-US" dirty="0" err="1" smtClean="0"/>
              <a:t>Flavio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Toigo</a:t>
            </a:r>
            <a:r>
              <a:rPr lang="en-US" baseline="0" dirty="0" smtClean="0"/>
              <a:t>, Luca </a:t>
            </a:r>
            <a:r>
              <a:rPr lang="en-US" baseline="0" dirty="0" err="1" smtClean="0"/>
              <a:t>Salasnich</a:t>
            </a:r>
            <a:r>
              <a:rPr lang="en-US" baseline="0" dirty="0" smtClean="0"/>
              <a:t> and Francesco </a:t>
            </a:r>
            <a:r>
              <a:rPr lang="en-US" baseline="0" dirty="0" err="1" smtClean="0"/>
              <a:t>Ancilotto</a:t>
            </a:r>
            <a:r>
              <a:rPr lang="en-US" baseline="0" dirty="0" smtClean="0"/>
              <a:t> of the Cond Mat Group in </a:t>
            </a:r>
            <a:r>
              <a:rPr lang="en-US" baseline="0" dirty="0" err="1" smtClean="0"/>
              <a:t>Padova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010D-0BEB-4447-88EE-228409A074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14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 smtClean="0"/>
              <a:t>Now we are ready, we can perform our simulations!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And the results is…</a:t>
            </a:r>
            <a:r>
              <a:rPr lang="en-US" dirty="0" smtClean="0"/>
              <a:t>a compact cluster!!!</a:t>
            </a:r>
          </a:p>
          <a:p>
            <a:endParaRPr lang="en-US" dirty="0" smtClean="0"/>
          </a:p>
          <a:p>
            <a:r>
              <a:rPr lang="en-US" dirty="0" smtClean="0"/>
              <a:t>Independently</a:t>
            </a:r>
            <a:r>
              <a:rPr lang="en-US" baseline="0" dirty="0" smtClean="0"/>
              <a:t> on how the simulation is started (random or lattice positions) or on the choice of Rm.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extreme compactness of this cluster is surely not reliable, it is a </a:t>
            </a:r>
            <a:r>
              <a:rPr lang="en-US" baseline="0" dirty="0" err="1" smtClean="0"/>
              <a:t>drowback</a:t>
            </a:r>
            <a:r>
              <a:rPr lang="en-US" baseline="0" dirty="0" smtClean="0"/>
              <a:t> of the lack of a repulsive hard core in the pair potential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010D-0BEB-4447-88EE-228409A074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58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we want to simulate the metastable gas, which</a:t>
            </a:r>
            <a:r>
              <a:rPr lang="en-US" baseline="0" dirty="0" smtClean="0"/>
              <a:t> is uniform, we have to </a:t>
            </a:r>
            <a:r>
              <a:rPr lang="en-US" b="1" baseline="0" dirty="0" smtClean="0"/>
              <a:t>prevent t</a:t>
            </a:r>
            <a:r>
              <a:rPr lang="en-US" baseline="0" dirty="0" smtClean="0"/>
              <a:t>he formation of such </a:t>
            </a:r>
            <a:r>
              <a:rPr lang="en-US" b="1" baseline="0" dirty="0" smtClean="0"/>
              <a:t>self-bounded configuration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cut-off</a:t>
            </a:r>
            <a:r>
              <a:rPr lang="en-US" baseline="0" dirty="0" smtClean="0"/>
              <a:t>: we ask the wave function to be identically null up to its outermost node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too drastic?  no parameter is left for a variational optimization of the wave function.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tried then a more gentle cut off: the best wave function is as flat as possible in the region between 0 and </a:t>
            </a:r>
            <a:r>
              <a:rPr lang="en-US" baseline="0" dirty="0" err="1" smtClean="0"/>
              <a:t>Rn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010D-0BEB-4447-88EE-228409A074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95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recap</a:t>
            </a:r>
            <a:r>
              <a:rPr lang="en-US" baseline="0" dirty="0" smtClean="0"/>
              <a:t> now we have a wave function that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has the correct behavior at large distances, fixed by the scattering length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prevent the formation of the clusters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maintains the same nodes and the same normalization of the exact two body wave function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this seems reasonable also because in conditions of extreme diluteness the particles experiences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only the tails of the wave function (the same spirit of the effective potentials approach)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010D-0BEB-4447-88EE-228409A074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21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</a:t>
            </a:r>
            <a:r>
              <a:rPr lang="en-US" baseline="0" dirty="0" smtClean="0"/>
              <a:t> are our results for the energy per particle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blue squares:  keeping the square well potential</a:t>
            </a:r>
          </a:p>
          <a:p>
            <a:r>
              <a:rPr lang="en-US" baseline="0" dirty="0" smtClean="0"/>
              <a:t>black dots: with the Bethe </a:t>
            </a:r>
            <a:r>
              <a:rPr lang="en-US" baseline="0" dirty="0" err="1" smtClean="0"/>
              <a:t>Peierls</a:t>
            </a:r>
            <a:r>
              <a:rPr lang="en-US" baseline="0" dirty="0" smtClean="0"/>
              <a:t> Boundary Conditions.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most striking feature is that while a is diverging, the energy converges to a constant value of 0.73, this is a signature of the desired universal behavior.</a:t>
            </a:r>
          </a:p>
          <a:p>
            <a:r>
              <a:rPr lang="en-US" baseline="0" dirty="0" smtClean="0"/>
              <a:t>the dotted blue line is the </a:t>
            </a:r>
            <a:r>
              <a:rPr lang="en-US" baseline="0" dirty="0" err="1" smtClean="0"/>
              <a:t>Manini-Salasnich</a:t>
            </a:r>
            <a:r>
              <a:rPr lang="en-US" baseline="0" dirty="0" smtClean="0"/>
              <a:t> fit for a Fermion gas.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results are in a remarkable agreement with the </a:t>
            </a:r>
            <a:r>
              <a:rPr lang="en-US" baseline="0" dirty="0" err="1" smtClean="0"/>
              <a:t>Bogoliubov</a:t>
            </a:r>
            <a:r>
              <a:rPr lang="en-US" baseline="0" dirty="0" smtClean="0"/>
              <a:t> + Lee Huang Yang correction in the weakly interacting regime, supporting the fact that our</a:t>
            </a:r>
          </a:p>
          <a:p>
            <a:r>
              <a:rPr lang="en-US" baseline="0" dirty="0" smtClean="0"/>
              <a:t>recipe for the wave function is reasonable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010D-0BEB-4447-88EE-228409A074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23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the condensate fraction</a:t>
            </a:r>
            <a:r>
              <a:rPr lang="en-US" baseline="0" dirty="0" smtClean="0"/>
              <a:t> converges to a finite value as the scattering length diverges.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Again the red line is the </a:t>
            </a:r>
            <a:r>
              <a:rPr lang="en-US" baseline="0" dirty="0" err="1" smtClean="0"/>
              <a:t>Bogoliubov</a:t>
            </a:r>
            <a:r>
              <a:rPr lang="en-US" baseline="0" dirty="0" smtClean="0"/>
              <a:t> prediction that, as known, falls to zero when the scattering length increases.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010D-0BEB-4447-88EE-228409A074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14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can now complete</a:t>
            </a:r>
            <a:r>
              <a:rPr lang="en-US" baseline="0" dirty="0" smtClean="0"/>
              <a:t> this picture and include also the present results.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energy value compares well with the average value among different approaches</a:t>
            </a:r>
          </a:p>
          <a:p>
            <a:r>
              <a:rPr lang="en-US" baseline="0" dirty="0" smtClean="0"/>
              <a:t>we are predicting the largest condensate fraction (83%).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010D-0BEB-4447-88EE-228409A074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96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MC</a:t>
            </a:r>
            <a:r>
              <a:rPr lang="en-US" baseline="0" dirty="0" smtClean="0"/>
              <a:t> data for the energy can be fitted with an analytical function that can then be used for extract other information about the</a:t>
            </a:r>
          </a:p>
          <a:p>
            <a:r>
              <a:rPr lang="en-US" baseline="0" dirty="0" smtClean="0"/>
              <a:t>unitary gas.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the 2body contact we recover the expected behavior with the density, and in particular our factor alpha = 9.02 Is comparable</a:t>
            </a:r>
          </a:p>
          <a:p>
            <a:r>
              <a:rPr lang="en-US" baseline="0" dirty="0" smtClean="0"/>
              <a:t>with previous theoretical calculations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010D-0BEB-4447-88EE-228409A074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09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can use the MC</a:t>
            </a:r>
            <a:r>
              <a:rPr lang="en-US" baseline="0" dirty="0" smtClean="0"/>
              <a:t> data also to built a suitable density functional theory that allows the study of larger system</a:t>
            </a:r>
          </a:p>
          <a:p>
            <a:r>
              <a:rPr lang="en-US" baseline="0" dirty="0" smtClean="0"/>
              <a:t>with a computational cost definitely lower than MC.</a:t>
            </a:r>
          </a:p>
          <a:p>
            <a:r>
              <a:rPr lang="en-US" baseline="0" dirty="0" smtClean="0"/>
              <a:t>The Padua group has a long tradition in this.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refer to a local density approximation for describing the properties of a confined unitary gas.</a:t>
            </a:r>
          </a:p>
          <a:p>
            <a:r>
              <a:rPr lang="en-US" baseline="0" dirty="0" smtClean="0"/>
              <a:t>As confinement we chose a standard isotropic harmonic trap. 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010D-0BEB-4447-88EE-228409A074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98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to validate </a:t>
            </a:r>
            <a:r>
              <a:rPr lang="en-US" baseline="0" dirty="0" smtClean="0"/>
              <a:t>the functional by comparing its prediction with a full MC simulation.</a:t>
            </a:r>
          </a:p>
          <a:p>
            <a:r>
              <a:rPr lang="en-US" baseline="0" dirty="0" smtClean="0"/>
              <a:t>1body term account for the confinement, its functional form is standard, and the alpha </a:t>
            </a:r>
          </a:p>
          <a:p>
            <a:r>
              <a:rPr lang="en-US" baseline="0" dirty="0" smtClean="0"/>
              <a:t>parameter has been </a:t>
            </a:r>
            <a:r>
              <a:rPr lang="en-US" baseline="0" dirty="0" err="1" smtClean="0"/>
              <a:t>variationally</a:t>
            </a:r>
            <a:r>
              <a:rPr lang="en-US" baseline="0" dirty="0" smtClean="0"/>
              <a:t> optimized.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DFT and QMC results agree quite well except near the surface, the suspect is that the value of the alpha</a:t>
            </a:r>
          </a:p>
          <a:p>
            <a:r>
              <a:rPr lang="en-US" baseline="0" dirty="0" smtClean="0"/>
              <a:t>parameter is dominated by the more dense central region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010D-0BEB-4447-88EE-228409A074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90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can compare our result with a GP by simply</a:t>
            </a:r>
            <a:r>
              <a:rPr lang="en-US" baseline="0" dirty="0" smtClean="0"/>
              <a:t> changing the functional form of the equation of state.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GPE predicts an expanding cluster when a increases, behavior fixed by </a:t>
            </a:r>
            <a:r>
              <a:rPr lang="en-US" baseline="0" dirty="0" err="1" smtClean="0"/>
              <a:t>Thomad</a:t>
            </a:r>
            <a:r>
              <a:rPr lang="en-US" baseline="0" dirty="0" smtClean="0"/>
              <a:t> Fermi limit</a:t>
            </a:r>
          </a:p>
          <a:p>
            <a:endParaRPr lang="en-US" dirty="0" smtClean="0"/>
          </a:p>
          <a:p>
            <a:r>
              <a:rPr lang="en-US" dirty="0" smtClean="0"/>
              <a:t>DFT predicts a cluster whose</a:t>
            </a:r>
            <a:r>
              <a:rPr lang="en-US" baseline="0" dirty="0" smtClean="0"/>
              <a:t> dimension saturates ad the scattering length diverges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010D-0BEB-4447-88EE-228409A074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30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brief overview on the unitary Bose gas, both from the experimental and theoretical point</a:t>
            </a:r>
            <a:r>
              <a:rPr lang="en-US" baseline="0" dirty="0" smtClean="0"/>
              <a:t> of view</a:t>
            </a:r>
          </a:p>
          <a:p>
            <a:r>
              <a:rPr lang="en-US" baseline="0" dirty="0" err="1" smtClean="0"/>
              <a:t>ou</a:t>
            </a:r>
            <a:r>
              <a:rPr lang="en-US" baseline="0" dirty="0" smtClean="0"/>
              <a:t> know all this stuff better than me, but it’s just to fix the notation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study of a homogeneous Bose gas with a Quantum Monte Carlo approach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extract also dynamical information by DFT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010D-0BEB-4447-88EE-228409A074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787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access also to the dynamical properties: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monopole frequencies (or breathing</a:t>
            </a:r>
            <a:r>
              <a:rPr lang="en-US" baseline="0" dirty="0" smtClean="0"/>
              <a:t> mode) can be obtained by slightly changing the frequency trap 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-  the </a:t>
            </a:r>
            <a:r>
              <a:rPr lang="en-US" baseline="0" dirty="0" err="1" smtClean="0"/>
              <a:t>quadrupole</a:t>
            </a:r>
            <a:r>
              <a:rPr lang="en-US" baseline="0" dirty="0" smtClean="0"/>
              <a:t> frequencies (or surface mode) can be obtained by perturbing the ground state wave function with a suitable operator.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Two sizes of the system, upper curves = monopole frequencies, lower ones = </a:t>
            </a:r>
            <a:r>
              <a:rPr lang="en-US" baseline="0" dirty="0" err="1" smtClean="0"/>
              <a:t>quadrupole</a:t>
            </a:r>
            <a:r>
              <a:rPr lang="en-US" baseline="0" dirty="0" smtClean="0"/>
              <a:t> frequencies.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the monopole frequency starts at the expected value of two times the trap frequency, increases to reach the TF value (this is better seen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in the largest system, where the TF condition is easily fulfilled) and then decreases to the expected value in the unitary regime.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On the other side, the </a:t>
            </a:r>
            <a:r>
              <a:rPr lang="en-US" baseline="0" dirty="0" err="1" smtClean="0"/>
              <a:t>quadrupole</a:t>
            </a:r>
            <a:r>
              <a:rPr lang="en-US" baseline="0" dirty="0" smtClean="0"/>
              <a:t> frequencies fulfills the expected limits in the non interacting regime and In the TF limit.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010D-0BEB-4447-88EE-228409A074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571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can account also for </a:t>
            </a:r>
            <a:r>
              <a:rPr lang="en-US" b="1" dirty="0" smtClean="0"/>
              <a:t>3body</a:t>
            </a:r>
            <a:r>
              <a:rPr lang="en-US" b="1" baseline="0" dirty="0" smtClean="0"/>
              <a:t> losses </a:t>
            </a:r>
            <a:r>
              <a:rPr lang="en-US" baseline="0" dirty="0" smtClean="0"/>
              <a:t>via the standard term, and we have investigated the </a:t>
            </a:r>
            <a:r>
              <a:rPr lang="en-US" b="1" baseline="0" dirty="0" smtClean="0"/>
              <a:t>effects on the collective excitations.</a:t>
            </a:r>
          </a:p>
          <a:p>
            <a:endParaRPr lang="en-US" b="1" baseline="0" dirty="0" smtClean="0"/>
          </a:p>
          <a:p>
            <a:r>
              <a:rPr lang="en-US" b="1" baseline="0" dirty="0" err="1" smtClean="0"/>
              <a:t>quadrupole</a:t>
            </a:r>
            <a:r>
              <a:rPr lang="en-US" baseline="0" dirty="0" smtClean="0"/>
              <a:t> and the </a:t>
            </a:r>
            <a:r>
              <a:rPr lang="en-US" b="1" baseline="0" dirty="0" smtClean="0"/>
              <a:t>monopole average momenta </a:t>
            </a:r>
            <a:r>
              <a:rPr lang="en-US" baseline="0" dirty="0" smtClean="0"/>
              <a:t>as a function of time:</a:t>
            </a:r>
          </a:p>
          <a:p>
            <a:r>
              <a:rPr lang="en-US" baseline="0" dirty="0" err="1" smtClean="0"/>
              <a:t>quadrupole</a:t>
            </a:r>
            <a:r>
              <a:rPr lang="en-US" baseline="0" dirty="0" smtClean="0"/>
              <a:t> mode is slightly affected by the 3body loss, and its frequency is the one expected for the system without losses in the same conditions</a:t>
            </a:r>
          </a:p>
          <a:p>
            <a:r>
              <a:rPr lang="en-US" baseline="0" dirty="0" smtClean="0"/>
              <a:t>monopole mode follows the evolution of the average radius of the gas, with superimposed oscillations at the expected frequency.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010D-0BEB-4447-88EE-228409A074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67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really few experimental data to compare with, the most recent one is</a:t>
            </a:r>
            <a:r>
              <a:rPr lang="en-US" baseline="0" dirty="0" smtClean="0"/>
              <a:t> the momentum distribution after a sudden quench of a</a:t>
            </a:r>
          </a:p>
          <a:p>
            <a:r>
              <a:rPr lang="en-US" baseline="0" dirty="0" smtClean="0"/>
              <a:t>The Cornell experiment provide a </a:t>
            </a:r>
            <a:r>
              <a:rPr lang="en-US" b="1" baseline="0" dirty="0" smtClean="0"/>
              <a:t>quasi-steady momentum distribution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momentum distribution is accessible via TDDFT </a:t>
            </a:r>
          </a:p>
          <a:p>
            <a:r>
              <a:rPr lang="en-US" baseline="0" dirty="0" smtClean="0"/>
              <a:t>qualitative comparison: similar evolution</a:t>
            </a:r>
          </a:p>
          <a:p>
            <a:r>
              <a:rPr lang="en-US" baseline="0" dirty="0" smtClean="0"/>
              <a:t>the DFT momentum distribution goes on in evolving on a extremely slow time scale.</a:t>
            </a:r>
          </a:p>
          <a:p>
            <a:r>
              <a:rPr lang="en-US" baseline="0" dirty="0" smtClean="0"/>
              <a:t>The same behavior has been observed recently in a dissipative GPE approach suggesting that there are two time scale in</a:t>
            </a:r>
          </a:p>
          <a:p>
            <a:r>
              <a:rPr lang="en-US" baseline="0" dirty="0" smtClean="0"/>
              <a:t>the momentum distribution evolution.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010D-0BEB-4447-88EE-228409A074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042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unitary </a:t>
            </a:r>
            <a:r>
              <a:rPr lang="en-US" baseline="0" dirty="0" err="1" smtClean="0"/>
              <a:t>bose</a:t>
            </a:r>
            <a:r>
              <a:rPr lang="en-US" baseline="0" dirty="0" smtClean="0"/>
              <a:t> gas at T = 0 studied via a </a:t>
            </a:r>
            <a:r>
              <a:rPr lang="en-US" baseline="0" dirty="0" err="1" smtClean="0"/>
              <a:t>Jastrow</a:t>
            </a:r>
            <a:r>
              <a:rPr lang="en-US" baseline="0" dirty="0" smtClean="0"/>
              <a:t> ansatz on the many body wave function that prevent the formation of bounded states</a:t>
            </a:r>
          </a:p>
          <a:p>
            <a:r>
              <a:rPr lang="en-US" baseline="0" dirty="0" smtClean="0"/>
              <a:t>we have computed via a MC quadrature the energy per particle and the condensate fraction finding that both converge to finite values </a:t>
            </a:r>
          </a:p>
          <a:p>
            <a:r>
              <a:rPr lang="en-US" baseline="0" dirty="0" smtClean="0"/>
              <a:t>when the scattering length diverges, which is the clear signature of a universal behavior.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MC data can be used to extract other information via standard thermodynamic relation or by constructing a suitable density functional theory.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Within the local density approximation we have investigated the behavior of the monopole and the </a:t>
            </a:r>
            <a:r>
              <a:rPr lang="en-US" baseline="0" dirty="0" err="1" smtClean="0"/>
              <a:t>quadrupole</a:t>
            </a:r>
            <a:r>
              <a:rPr lang="en-US" baseline="0" dirty="0" smtClean="0"/>
              <a:t> modes and also the</a:t>
            </a:r>
          </a:p>
          <a:p>
            <a:r>
              <a:rPr lang="en-US" baseline="0" dirty="0" smtClean="0"/>
              <a:t>effect of the 3body losses.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hope that the near future experiments on the Unitary </a:t>
            </a:r>
            <a:r>
              <a:rPr lang="en-US" baseline="0" dirty="0" err="1" smtClean="0"/>
              <a:t>bose</a:t>
            </a:r>
            <a:r>
              <a:rPr lang="en-US" baseline="0" dirty="0" smtClean="0"/>
              <a:t> gas could provide data to compare with.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Thanks for your attention and patience 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010D-0BEB-4447-88EE-228409A074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85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unitary regime:</a:t>
            </a:r>
            <a:r>
              <a:rPr lang="en-US" baseline="0" dirty="0" smtClean="0"/>
              <a:t> </a:t>
            </a:r>
            <a:r>
              <a:rPr lang="en-US" b="1" dirty="0" smtClean="0"/>
              <a:t>dilute</a:t>
            </a:r>
            <a:r>
              <a:rPr lang="en-US" dirty="0" smtClean="0"/>
              <a:t> system, </a:t>
            </a:r>
            <a:r>
              <a:rPr lang="en-US" b="1" dirty="0" smtClean="0"/>
              <a:t>diverging</a:t>
            </a:r>
            <a:r>
              <a:rPr lang="en-US" dirty="0" smtClean="0"/>
              <a:t> a and </a:t>
            </a:r>
            <a:r>
              <a:rPr lang="en-US" b="1" dirty="0" smtClean="0"/>
              <a:t>vanishing</a:t>
            </a:r>
            <a:r>
              <a:rPr lang="en-US" dirty="0" smtClean="0"/>
              <a:t> effective</a:t>
            </a:r>
            <a:r>
              <a:rPr lang="en-US" baseline="0" dirty="0" smtClean="0"/>
              <a:t> radius</a:t>
            </a:r>
          </a:p>
          <a:p>
            <a:r>
              <a:rPr lang="en-US" baseline="0" dirty="0" smtClean="0"/>
              <a:t>average distance among the particles as the sole relevant relevant scale:  properties depend only on the density: </a:t>
            </a:r>
            <a:r>
              <a:rPr lang="en-US" b="1" baseline="0" dirty="0" smtClean="0"/>
              <a:t>universality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Unitary </a:t>
            </a:r>
            <a:r>
              <a:rPr lang="en-US" b="1" baseline="0" dirty="0" smtClean="0"/>
              <a:t>Fermi</a:t>
            </a:r>
            <a:r>
              <a:rPr lang="en-US" baseline="0" dirty="0" smtClean="0"/>
              <a:t> gas largely and </a:t>
            </a:r>
            <a:r>
              <a:rPr lang="en-US" b="1" baseline="0" dirty="0" smtClean="0"/>
              <a:t>successfully</a:t>
            </a:r>
            <a:r>
              <a:rPr lang="en-US" baseline="0" dirty="0" smtClean="0"/>
              <a:t> studied, not so for its </a:t>
            </a:r>
            <a:r>
              <a:rPr lang="en-US" b="1" baseline="0" dirty="0" err="1" smtClean="0"/>
              <a:t>bosonic</a:t>
            </a:r>
            <a:r>
              <a:rPr lang="en-US" b="1" baseline="0" dirty="0" smtClean="0"/>
              <a:t> </a:t>
            </a:r>
            <a:r>
              <a:rPr lang="en-US" baseline="0" dirty="0" smtClean="0"/>
              <a:t>counterpart: </a:t>
            </a:r>
            <a:r>
              <a:rPr lang="en-US" b="1" baseline="0" dirty="0" smtClean="0"/>
              <a:t>experimentally inaccessible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bound state is going to be, or already, formed in the potential well +no Pauli exclusion principle =&gt;  pairs of particles tends to form “molecules” that are able to escape the trap, REM : the true ground state at the typical experimental temperature is a solid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010D-0BEB-4447-88EE-228409A074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17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experiments:</a:t>
            </a:r>
            <a:r>
              <a:rPr lang="en-US" baseline="0" dirty="0" smtClean="0"/>
              <a:t> really few papers, the most relevant in the last 2 years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Last</a:t>
            </a:r>
            <a:r>
              <a:rPr lang="en-US" baseline="0" dirty="0" smtClean="0"/>
              <a:t> year the Salomon’s group in Paris by studying Lithium-7 have shown that the ratio between the 3body scattering rate and the 2body one is less that 1, opening the possibility for the realization of the unitary regime for Bosons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Soon after, in Cambridge, a even better ratio has been observed for Potassium-39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the beginning of this year, the group of Cornell and Jin in Colorado, has realized the first unitary </a:t>
            </a:r>
            <a:r>
              <a:rPr lang="en-US" baseline="0" dirty="0" err="1" smtClean="0"/>
              <a:t>bose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gase</a:t>
            </a:r>
            <a:endParaRPr lang="en-US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010D-0BEB-4447-88EE-228409A074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85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theoretical side: </a:t>
            </a:r>
            <a:r>
              <a:rPr lang="en-US" baseline="0" dirty="0" smtClean="0"/>
              <a:t>puzzling landscape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LOCV</a:t>
            </a:r>
            <a:r>
              <a:rPr lang="en-US" baseline="0" dirty="0" smtClean="0"/>
              <a:t> (lowest order constrained variational): E = </a:t>
            </a:r>
            <a:r>
              <a:rPr lang="en-US" b="1" baseline="0" dirty="0" smtClean="0"/>
              <a:t>1.75</a:t>
            </a:r>
            <a:r>
              <a:rPr lang="en-US" baseline="0" dirty="0" smtClean="0"/>
              <a:t>, n0 = </a:t>
            </a:r>
            <a:r>
              <a:rPr lang="en-US" b="1" baseline="0" dirty="0" smtClean="0"/>
              <a:t>0</a:t>
            </a:r>
          </a:p>
          <a:p>
            <a:r>
              <a:rPr lang="en-US" b="1" baseline="0" dirty="0" smtClean="0"/>
              <a:t>Variationa</a:t>
            </a:r>
            <a:r>
              <a:rPr lang="en-US" baseline="0" dirty="0" smtClean="0"/>
              <a:t>l on n(k): E = </a:t>
            </a:r>
            <a:r>
              <a:rPr lang="en-US" b="1" baseline="0" dirty="0" smtClean="0"/>
              <a:t>0.48</a:t>
            </a:r>
            <a:r>
              <a:rPr lang="en-US" baseline="0" dirty="0" smtClean="0"/>
              <a:t>, n0 = </a:t>
            </a:r>
            <a:r>
              <a:rPr lang="en-US" b="1" baseline="0" dirty="0" smtClean="0"/>
              <a:t>0.50</a:t>
            </a:r>
          </a:p>
          <a:p>
            <a:r>
              <a:rPr lang="en-US" b="1" baseline="0" dirty="0" smtClean="0"/>
              <a:t>RNG</a:t>
            </a:r>
            <a:r>
              <a:rPr lang="en-US" baseline="0" dirty="0" smtClean="0"/>
              <a:t>: E = </a:t>
            </a:r>
            <a:r>
              <a:rPr lang="en-US" b="1" baseline="0" dirty="0" smtClean="0"/>
              <a:t>0.39</a:t>
            </a:r>
            <a:r>
              <a:rPr lang="en-US" baseline="0" dirty="0" smtClean="0"/>
              <a:t>, n0=undetermined</a:t>
            </a:r>
          </a:p>
          <a:p>
            <a:r>
              <a:rPr lang="en-US" baseline="0" dirty="0" smtClean="0"/>
              <a:t>in 2011 experimental lower bound for E</a:t>
            </a:r>
          </a:p>
          <a:p>
            <a:r>
              <a:rPr lang="en-US" b="1" baseline="0" dirty="0" err="1" smtClean="0"/>
              <a:t>Hypernetted</a:t>
            </a:r>
            <a:r>
              <a:rPr lang="en-US" b="1" baseline="0" dirty="0" smtClean="0"/>
              <a:t> Chain</a:t>
            </a:r>
            <a:r>
              <a:rPr lang="en-US" baseline="0" dirty="0" smtClean="0"/>
              <a:t>: E = </a:t>
            </a:r>
            <a:r>
              <a:rPr lang="en-US" b="1" baseline="0" dirty="0" smtClean="0"/>
              <a:t>0.67</a:t>
            </a:r>
            <a:r>
              <a:rPr lang="en-US" baseline="0" dirty="0" smtClean="0"/>
              <a:t>, n0= </a:t>
            </a:r>
            <a:r>
              <a:rPr lang="en-US" b="1" baseline="0" dirty="0" smtClean="0"/>
              <a:t>0.75</a:t>
            </a:r>
          </a:p>
          <a:p>
            <a:r>
              <a:rPr lang="en-US" b="1" baseline="0" dirty="0" smtClean="0"/>
              <a:t>RNG</a:t>
            </a:r>
            <a:r>
              <a:rPr lang="en-US" baseline="0" dirty="0" smtClean="0"/>
              <a:t>: E = </a:t>
            </a:r>
            <a:r>
              <a:rPr lang="en-US" b="1" baseline="0" dirty="0" smtClean="0"/>
              <a:t>0.85</a:t>
            </a:r>
            <a:r>
              <a:rPr lang="en-US" baseline="0" dirty="0" smtClean="0"/>
              <a:t>, n0 = </a:t>
            </a:r>
            <a:r>
              <a:rPr lang="en-US" b="1" baseline="0" dirty="0" smtClean="0"/>
              <a:t>0.50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Why so scattered?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010D-0BEB-4447-88EE-228409A074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39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results depend on how the ground state is excluded from the analysis</a:t>
            </a:r>
          </a:p>
          <a:p>
            <a:r>
              <a:rPr lang="en-US" baseline="0" dirty="0" smtClean="0"/>
              <a:t>challenging also because the </a:t>
            </a:r>
            <a:r>
              <a:rPr lang="en-US" b="1" baseline="0" dirty="0" smtClean="0"/>
              <a:t>strong interactions prevent </a:t>
            </a:r>
            <a:r>
              <a:rPr lang="en-US" baseline="0" dirty="0" smtClean="0"/>
              <a:t>the use of </a:t>
            </a:r>
            <a:r>
              <a:rPr lang="en-US" b="1" baseline="0" dirty="0" smtClean="0"/>
              <a:t>mean-field approaches</a:t>
            </a:r>
            <a:endParaRPr lang="en-US" baseline="0" dirty="0" smtClean="0"/>
          </a:p>
          <a:p>
            <a:r>
              <a:rPr lang="en-US" b="1" baseline="0" dirty="0" err="1" smtClean="0"/>
              <a:t>metastability</a:t>
            </a:r>
            <a:r>
              <a:rPr lang="en-US" baseline="0" dirty="0" smtClean="0"/>
              <a:t> put </a:t>
            </a:r>
            <a:r>
              <a:rPr lang="en-US" b="1" baseline="0" dirty="0" smtClean="0"/>
              <a:t>severe limitations </a:t>
            </a:r>
            <a:r>
              <a:rPr lang="en-US" baseline="0" dirty="0" smtClean="0"/>
              <a:t>to standard </a:t>
            </a:r>
            <a:r>
              <a:rPr lang="en-US" b="1" baseline="0" dirty="0" smtClean="0"/>
              <a:t>equilibrium techniques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approach: direct MC simulation of a large system of Bosons</a:t>
            </a:r>
          </a:p>
          <a:p>
            <a:r>
              <a:rPr lang="en-US" baseline="0" dirty="0" smtClean="0"/>
              <a:t>periodic boundary conditions; square well potential.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idea is to tune the scattering length playing with the well depth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010D-0BEB-4447-88EE-228409A074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43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scattering</a:t>
            </a:r>
            <a:r>
              <a:rPr lang="en-US" baseline="0" dirty="0" smtClean="0"/>
              <a:t> length and the effective radius are known analytically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several values of the well depth that corresponds to increasing positive values of the scattering length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fix the box simulation such that the average distance among the particle is larger that the effective range.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Thus we can explore the unitary regime fixed by this condition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010D-0BEB-4447-88EE-228409A074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49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we have to construct</a:t>
            </a:r>
            <a:r>
              <a:rPr lang="en-US" baseline="0" dirty="0" smtClean="0"/>
              <a:t> the many body wave function: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since we want to describe an excited state, we take as 2body wave function the exact solution of the two body problem that corresponds to a free state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the radius of the potential is small compared to the other length scales of the problem, we can replace the potential in the 2body </a:t>
            </a:r>
            <a:r>
              <a:rPr lang="en-US" baseline="0" dirty="0" err="1" smtClean="0"/>
              <a:t>schroedinger</a:t>
            </a:r>
            <a:r>
              <a:rPr lang="en-US" baseline="0" dirty="0" smtClean="0"/>
              <a:t> equation </a:t>
            </a:r>
          </a:p>
          <a:p>
            <a:r>
              <a:rPr lang="en-US" baseline="0" dirty="0" smtClean="0"/>
              <a:t>with this well known boundary condition, and our f2 takes a more simple expression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010D-0BEB-4447-88EE-228409A074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67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many-body recipe</a:t>
            </a:r>
            <a:r>
              <a:rPr lang="en-US" baseline="0" dirty="0" smtClean="0"/>
              <a:t> and to account for many body effect and boundary condition we join our two body solution with a constant at a certain point </a:t>
            </a:r>
            <a:r>
              <a:rPr lang="en-US" baseline="0" dirty="0" err="1" smtClean="0"/>
              <a:t>Rm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Unfortunately, it is well known that </a:t>
            </a:r>
            <a:r>
              <a:rPr lang="en-US" baseline="0" dirty="0" err="1" smtClean="0"/>
              <a:t>Rm</a:t>
            </a:r>
            <a:r>
              <a:rPr lang="en-US" baseline="0" dirty="0" smtClean="0"/>
              <a:t> cannot be determined in a variational approach, so we have to fix it as a parameter of the model:</a:t>
            </a:r>
          </a:p>
          <a:p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standard QMC choice is to fix it as half of the box side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while in the lowest order constrained variational method it is fixed by requiring this normalization (this have been proved to be a winning choice both at low and high densities)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Now we are ready, we can perform our simulations!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And the results is…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010D-0BEB-4447-88EE-228409A074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25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A6C5-C8B1-C94B-BD5D-50A1AFCA3F00}" type="datetimeFigureOut">
              <a:rPr lang="it-IT" smtClean="0"/>
              <a:t>30/09/14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3EEE-30F0-B54C-8296-F5B61B6837BC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31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A6C5-C8B1-C94B-BD5D-50A1AFCA3F00}" type="datetimeFigureOut">
              <a:rPr lang="it-IT" smtClean="0"/>
              <a:t>30/09/14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3EEE-30F0-B54C-8296-F5B61B6837BC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7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A6C5-C8B1-C94B-BD5D-50A1AFCA3F00}" type="datetimeFigureOut">
              <a:rPr lang="it-IT" smtClean="0"/>
              <a:t>30/09/14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3EEE-30F0-B54C-8296-F5B61B6837BC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54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A6C5-C8B1-C94B-BD5D-50A1AFCA3F00}" type="datetimeFigureOut">
              <a:rPr lang="it-IT" smtClean="0"/>
              <a:t>30/09/14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3EEE-30F0-B54C-8296-F5B61B6837BC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59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A6C5-C8B1-C94B-BD5D-50A1AFCA3F00}" type="datetimeFigureOut">
              <a:rPr lang="it-IT" smtClean="0"/>
              <a:t>30/09/14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3EEE-30F0-B54C-8296-F5B61B6837BC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74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A6C5-C8B1-C94B-BD5D-50A1AFCA3F00}" type="datetimeFigureOut">
              <a:rPr lang="it-IT" smtClean="0"/>
              <a:t>30/09/14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3EEE-30F0-B54C-8296-F5B61B6837BC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22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A6C5-C8B1-C94B-BD5D-50A1AFCA3F00}" type="datetimeFigureOut">
              <a:rPr lang="it-IT" smtClean="0"/>
              <a:t>30/09/14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3EEE-30F0-B54C-8296-F5B61B6837BC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61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A6C5-C8B1-C94B-BD5D-50A1AFCA3F00}" type="datetimeFigureOut">
              <a:rPr lang="it-IT" smtClean="0"/>
              <a:t>30/09/14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3EEE-30F0-B54C-8296-F5B61B6837BC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02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A6C5-C8B1-C94B-BD5D-50A1AFCA3F00}" type="datetimeFigureOut">
              <a:rPr lang="it-IT" smtClean="0"/>
              <a:t>30/09/14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3EEE-30F0-B54C-8296-F5B61B6837BC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57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A6C5-C8B1-C94B-BD5D-50A1AFCA3F00}" type="datetimeFigureOut">
              <a:rPr lang="it-IT" smtClean="0"/>
              <a:t>30/09/14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3EEE-30F0-B54C-8296-F5B61B6837BC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9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A6C5-C8B1-C94B-BD5D-50A1AFCA3F00}" type="datetimeFigureOut">
              <a:rPr lang="it-IT" smtClean="0"/>
              <a:t>30/09/14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3EEE-30F0-B54C-8296-F5B61B6837BC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05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1A6C5-C8B1-C94B-BD5D-50A1AFCA3F00}" type="datetimeFigureOut">
              <a:rPr lang="it-IT" smtClean="0"/>
              <a:t>30/09/14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C3EEE-30F0-B54C-8296-F5B61B6837BC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1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5" Type="http://schemas.openxmlformats.org/officeDocument/2006/relationships/image" Target="../media/image46.emf"/><Relationship Id="rId6" Type="http://schemas.openxmlformats.org/officeDocument/2006/relationships/image" Target="../media/image47.emf"/><Relationship Id="rId7" Type="http://schemas.openxmlformats.org/officeDocument/2006/relationships/image" Target="../media/image48.emf"/><Relationship Id="rId8" Type="http://schemas.openxmlformats.org/officeDocument/2006/relationships/image" Target="../media/image49.emf"/><Relationship Id="rId9" Type="http://schemas.openxmlformats.org/officeDocument/2006/relationships/image" Target="../media/image50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54.emf"/><Relationship Id="rId5" Type="http://schemas.openxmlformats.org/officeDocument/2006/relationships/image" Target="../media/image55.emf"/><Relationship Id="rId6" Type="http://schemas.openxmlformats.org/officeDocument/2006/relationships/image" Target="../media/image56.emf"/><Relationship Id="rId7" Type="http://schemas.openxmlformats.org/officeDocument/2006/relationships/image" Target="../media/image57.emf"/><Relationship Id="rId8" Type="http://schemas.openxmlformats.org/officeDocument/2006/relationships/image" Target="../media/image58.emf"/><Relationship Id="rId9" Type="http://schemas.openxmlformats.org/officeDocument/2006/relationships/image" Target="../media/image59.emf"/><Relationship Id="rId10" Type="http://schemas.openxmlformats.org/officeDocument/2006/relationships/image" Target="../media/image60.emf"/><Relationship Id="rId11" Type="http://schemas.openxmlformats.org/officeDocument/2006/relationships/image" Target="../media/image61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6.emf"/><Relationship Id="rId12" Type="http://schemas.openxmlformats.org/officeDocument/2006/relationships/image" Target="../media/image77.emf"/><Relationship Id="rId13" Type="http://schemas.openxmlformats.org/officeDocument/2006/relationships/image" Target="../media/image78.emf"/><Relationship Id="rId14" Type="http://schemas.openxmlformats.org/officeDocument/2006/relationships/image" Target="../media/image79.emf"/><Relationship Id="rId15" Type="http://schemas.openxmlformats.org/officeDocument/2006/relationships/image" Target="../media/image80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8.emf"/><Relationship Id="rId4" Type="http://schemas.openxmlformats.org/officeDocument/2006/relationships/image" Target="../media/image69.emf"/><Relationship Id="rId5" Type="http://schemas.openxmlformats.org/officeDocument/2006/relationships/image" Target="../media/image70.emf"/><Relationship Id="rId6" Type="http://schemas.openxmlformats.org/officeDocument/2006/relationships/image" Target="../media/image71.emf"/><Relationship Id="rId7" Type="http://schemas.openxmlformats.org/officeDocument/2006/relationships/image" Target="../media/image72.emf"/><Relationship Id="rId8" Type="http://schemas.openxmlformats.org/officeDocument/2006/relationships/image" Target="../media/image73.emf"/><Relationship Id="rId9" Type="http://schemas.openxmlformats.org/officeDocument/2006/relationships/image" Target="../media/image74.emf"/><Relationship Id="rId10" Type="http://schemas.openxmlformats.org/officeDocument/2006/relationships/image" Target="../media/image7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4" Type="http://schemas.openxmlformats.org/officeDocument/2006/relationships/image" Target="../media/image82.emf"/><Relationship Id="rId5" Type="http://schemas.openxmlformats.org/officeDocument/2006/relationships/image" Target="../media/image83.emf"/><Relationship Id="rId6" Type="http://schemas.openxmlformats.org/officeDocument/2006/relationships/image" Target="../media/image84.emf"/><Relationship Id="rId7" Type="http://schemas.openxmlformats.org/officeDocument/2006/relationships/image" Target="../media/image85.emf"/><Relationship Id="rId8" Type="http://schemas.openxmlformats.org/officeDocument/2006/relationships/image" Target="../media/image86.emf"/><Relationship Id="rId9" Type="http://schemas.openxmlformats.org/officeDocument/2006/relationships/image" Target="../media/image87.emf"/><Relationship Id="rId10" Type="http://schemas.openxmlformats.org/officeDocument/2006/relationships/image" Target="../media/image88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4" Type="http://schemas.openxmlformats.org/officeDocument/2006/relationships/image" Target="../media/image90.emf"/><Relationship Id="rId5" Type="http://schemas.openxmlformats.org/officeDocument/2006/relationships/image" Target="../media/image91.emf"/><Relationship Id="rId6" Type="http://schemas.openxmlformats.org/officeDocument/2006/relationships/image" Target="../media/image92.emf"/><Relationship Id="rId7" Type="http://schemas.openxmlformats.org/officeDocument/2006/relationships/image" Target="../media/image9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4" Type="http://schemas.openxmlformats.org/officeDocument/2006/relationships/image" Target="../media/image95.emf"/><Relationship Id="rId5" Type="http://schemas.openxmlformats.org/officeDocument/2006/relationships/image" Target="../media/image96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4" Type="http://schemas.openxmlformats.org/officeDocument/2006/relationships/image" Target="../media/image98.emf"/><Relationship Id="rId5" Type="http://schemas.openxmlformats.org/officeDocument/2006/relationships/image" Target="../media/image99.emf"/><Relationship Id="rId6" Type="http://schemas.openxmlformats.org/officeDocument/2006/relationships/image" Target="../media/image100.emf"/><Relationship Id="rId7" Type="http://schemas.openxmlformats.org/officeDocument/2006/relationships/image" Target="../media/image101.emf"/><Relationship Id="rId8" Type="http://schemas.openxmlformats.org/officeDocument/2006/relationships/image" Target="../media/image102.emf"/><Relationship Id="rId9" Type="http://schemas.openxmlformats.org/officeDocument/2006/relationships/image" Target="../media/image103.emf"/><Relationship Id="rId10" Type="http://schemas.openxmlformats.org/officeDocument/2006/relationships/image" Target="../media/image104.emf"/><Relationship Id="rId11" Type="http://schemas.openxmlformats.org/officeDocument/2006/relationships/image" Target="../media/image105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4" Type="http://schemas.openxmlformats.org/officeDocument/2006/relationships/image" Target="../media/image107.emf"/><Relationship Id="rId5" Type="http://schemas.openxmlformats.org/officeDocument/2006/relationships/image" Target="../media/image108.emf"/><Relationship Id="rId6" Type="http://schemas.openxmlformats.org/officeDocument/2006/relationships/image" Target="../media/image109.emf"/><Relationship Id="rId7" Type="http://schemas.openxmlformats.org/officeDocument/2006/relationships/image" Target="../media/image110.emf"/><Relationship Id="rId8" Type="http://schemas.openxmlformats.org/officeDocument/2006/relationships/image" Target="../media/image97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4" Type="http://schemas.openxmlformats.org/officeDocument/2006/relationships/image" Target="../media/image112.emf"/><Relationship Id="rId5" Type="http://schemas.openxmlformats.org/officeDocument/2006/relationships/image" Target="../media/image113.emf"/><Relationship Id="rId6" Type="http://schemas.openxmlformats.org/officeDocument/2006/relationships/image" Target="../media/image114.emf"/><Relationship Id="rId7" Type="http://schemas.openxmlformats.org/officeDocument/2006/relationships/image" Target="../media/image115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7" Type="http://schemas.openxmlformats.org/officeDocument/2006/relationships/image" Target="../media/image14.png"/><Relationship Id="rId8" Type="http://schemas.openxmlformats.org/officeDocument/2006/relationships/image" Target="../media/image15.emf"/><Relationship Id="rId9" Type="http://schemas.openxmlformats.org/officeDocument/2006/relationships/image" Target="../media/image16.emf"/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7" Type="http://schemas.openxmlformats.org/officeDocument/2006/relationships/image" Target="../media/image9.emf"/><Relationship Id="rId8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7" Type="http://schemas.openxmlformats.org/officeDocument/2006/relationships/image" Target="../media/image30.emf"/><Relationship Id="rId8" Type="http://schemas.openxmlformats.org/officeDocument/2006/relationships/image" Target="../media/image31.emf"/><Relationship Id="rId9" Type="http://schemas.openxmlformats.org/officeDocument/2006/relationships/image" Target="../media/image32.emf"/><Relationship Id="rId10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emf"/><Relationship Id="rId12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4.png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7" Type="http://schemas.openxmlformats.org/officeDocument/2006/relationships/image" Target="../media/image38.emf"/><Relationship Id="rId8" Type="http://schemas.openxmlformats.org/officeDocument/2006/relationships/image" Target="../media/image39.emf"/><Relationship Id="rId9" Type="http://schemas.openxmlformats.org/officeDocument/2006/relationships/image" Target="../media/image40.emf"/><Relationship Id="rId10" Type="http://schemas.openxmlformats.org/officeDocument/2006/relationships/image" Target="../media/image4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3404858" y="4617787"/>
            <a:ext cx="2359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cs typeface="Arial"/>
              </a:rPr>
              <a:t>Maurizio Rossi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58187" y="1901785"/>
            <a:ext cx="86315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effectLst>
                  <a:outerShdw blurRad="50800" dist="38100" dir="3000000" algn="tl" rotWithShape="0">
                    <a:srgbClr val="000000">
                      <a:alpha val="43000"/>
                    </a:srgbClr>
                  </a:outerShdw>
                  <a:reflection stA="18000" endPos="75000" dist="12700" dir="5400000" sy="-100000" algn="bl" rotWithShape="0"/>
                </a:effectLst>
                <a:ea typeface="新細明體"/>
                <a:cs typeface="新細明體"/>
              </a:rPr>
              <a:t>Monte Carlo simulations of the unitary Bose gas</a:t>
            </a:r>
            <a:endParaRPr lang="en-GB" sz="6600" dirty="0" smtClean="0">
              <a:effectLst>
                <a:outerShdw blurRad="50800" dist="38100" dir="3000000" algn="tl" rotWithShape="0">
                  <a:srgbClr val="000000">
                    <a:alpha val="43000"/>
                  </a:srgbClr>
                </a:outerShdw>
                <a:reflection stA="18000" endPos="75000" dist="12700" dir="5400000" sy="-100000" algn="bl" rotWithShape="0"/>
              </a:effectLst>
              <a:ea typeface="新細明體"/>
              <a:cs typeface="新細明體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490627" y="96300"/>
            <a:ext cx="449759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Critical Stability 2014</a:t>
            </a:r>
            <a:endParaRPr lang="en-US" sz="2800" b="1" dirty="0" smtClean="0"/>
          </a:p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October 13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, 2014 – Santos (Brazil)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r="9180"/>
          <a:stretch/>
        </p:blipFill>
        <p:spPr>
          <a:xfrm>
            <a:off x="860687" y="5256851"/>
            <a:ext cx="2964254" cy="12954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859230" y="5536607"/>
            <a:ext cx="41985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solidFill>
                  <a:srgbClr val="FF0000"/>
                </a:solidFill>
                <a:cs typeface="Arial"/>
              </a:rPr>
              <a:t>Department</a:t>
            </a:r>
            <a:r>
              <a:rPr lang="it-IT" sz="2000" dirty="0" smtClean="0">
                <a:solidFill>
                  <a:srgbClr val="FF0000"/>
                </a:solidFill>
                <a:cs typeface="Arial"/>
              </a:rPr>
              <a:t> of </a:t>
            </a:r>
            <a:r>
              <a:rPr lang="it-IT" sz="2000" dirty="0" err="1" smtClean="0">
                <a:solidFill>
                  <a:srgbClr val="FF0000"/>
                </a:solidFill>
                <a:cs typeface="Arial"/>
              </a:rPr>
              <a:t>Physics</a:t>
            </a:r>
            <a:r>
              <a:rPr lang="it-IT" sz="2000" dirty="0" smtClean="0">
                <a:solidFill>
                  <a:srgbClr val="FF0000"/>
                </a:solidFill>
                <a:cs typeface="Arial"/>
              </a:rPr>
              <a:t> and </a:t>
            </a:r>
            <a:r>
              <a:rPr lang="it-IT" sz="2000" dirty="0" err="1" smtClean="0">
                <a:solidFill>
                  <a:srgbClr val="FF0000"/>
                </a:solidFill>
                <a:cs typeface="Arial"/>
              </a:rPr>
              <a:t>Astronomy</a:t>
            </a:r>
            <a:endParaRPr lang="it-IT" sz="2000" dirty="0" smtClean="0">
              <a:solidFill>
                <a:srgbClr val="FF0000"/>
              </a:solidFill>
              <a:cs typeface="Arial"/>
            </a:endParaRPr>
          </a:p>
          <a:p>
            <a:r>
              <a:rPr lang="it-IT" sz="2000" dirty="0" smtClean="0">
                <a:solidFill>
                  <a:srgbClr val="FF0000"/>
                </a:solidFill>
                <a:cs typeface="Arial"/>
              </a:rPr>
              <a:t>“Galileo Galilei”</a:t>
            </a:r>
          </a:p>
        </p:txBody>
      </p:sp>
    </p:spTree>
    <p:extLst>
      <p:ext uri="{BB962C8B-B14F-4D97-AF65-F5344CB8AC3E}">
        <p14:creationId xmlns:p14="http://schemas.microsoft.com/office/powerpoint/2010/main" val="1560803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203652" y="66184"/>
            <a:ext cx="8687130" cy="46042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many-body wave function - I</a:t>
            </a:r>
            <a:endParaRPr lang="en-GB" sz="2000" dirty="0"/>
          </a:p>
        </p:txBody>
      </p:sp>
      <p:pic>
        <p:nvPicPr>
          <p:cNvPr id="8" name="Immagin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02" y="1264571"/>
            <a:ext cx="245475" cy="287799"/>
          </a:xfrm>
          <a:prstGeom prst="rect">
            <a:avLst/>
          </a:prstGeom>
        </p:spPr>
      </p:pic>
      <p:pic>
        <p:nvPicPr>
          <p:cNvPr id="20" name="Immagine 1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219" y="1283441"/>
            <a:ext cx="410795" cy="249699"/>
          </a:xfrm>
          <a:prstGeom prst="rect">
            <a:avLst/>
          </a:prstGeom>
        </p:spPr>
      </p:pic>
      <p:grpSp>
        <p:nvGrpSpPr>
          <p:cNvPr id="27" name="Gruppo 26"/>
          <p:cNvGrpSpPr/>
          <p:nvPr/>
        </p:nvGrpSpPr>
        <p:grpSpPr>
          <a:xfrm>
            <a:off x="203652" y="880484"/>
            <a:ext cx="8940348" cy="1754861"/>
            <a:chOff x="203652" y="880484"/>
            <a:chExt cx="8940348" cy="1754861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203652" y="880484"/>
              <a:ext cx="89403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n-US" sz="2000" dirty="0" smtClean="0"/>
                <a:t>in order to account for </a:t>
              </a:r>
              <a:r>
                <a:rPr lang="en-US" sz="2000" dirty="0" smtClean="0">
                  <a:solidFill>
                    <a:srgbClr val="0000FF"/>
                  </a:solidFill>
                </a:rPr>
                <a:t>many-body effects </a:t>
              </a:r>
              <a:r>
                <a:rPr lang="en-US" sz="2000" dirty="0" smtClean="0"/>
                <a:t>and for </a:t>
              </a:r>
              <a:r>
                <a:rPr lang="en-US" sz="2000" dirty="0" smtClean="0">
                  <a:solidFill>
                    <a:srgbClr val="0000FF"/>
                  </a:solidFill>
                </a:rPr>
                <a:t>periodic boundary conditions</a:t>
              </a:r>
            </a:p>
            <a:p>
              <a:r>
                <a:rPr lang="en-US" sz="2000" dirty="0"/>
                <a:t> </a:t>
              </a:r>
              <a:r>
                <a:rPr lang="en-US" sz="2000" dirty="0" smtClean="0"/>
                <a:t>         </a:t>
              </a:r>
              <a:r>
                <a:rPr lang="en-US" sz="2000" dirty="0"/>
                <a:t> </a:t>
              </a:r>
              <a:r>
                <a:rPr lang="en-US" sz="2000" dirty="0" smtClean="0"/>
                <a:t> is smoothly </a:t>
              </a:r>
              <a:r>
                <a:rPr lang="en-US" sz="2000" dirty="0" smtClean="0">
                  <a:solidFill>
                    <a:srgbClr val="0000FF"/>
                  </a:solidFill>
                </a:rPr>
                <a:t>joined with a constant at </a:t>
              </a:r>
              <a:r>
                <a:rPr lang="en-US" sz="2000" dirty="0" smtClean="0"/>
                <a:t>a certain distance </a:t>
              </a:r>
              <a:endParaRPr lang="en-US" sz="2000" dirty="0"/>
            </a:p>
          </p:txBody>
        </p:sp>
        <p:pic>
          <p:nvPicPr>
            <p:cNvPr id="21" name="Immagine 20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399" y="1879346"/>
              <a:ext cx="3953787" cy="755999"/>
            </a:xfrm>
            <a:prstGeom prst="rect">
              <a:avLst/>
            </a:prstGeom>
          </p:spPr>
        </p:pic>
      </p:grpSp>
      <p:grpSp>
        <p:nvGrpSpPr>
          <p:cNvPr id="30" name="Gruppo 29"/>
          <p:cNvGrpSpPr/>
          <p:nvPr/>
        </p:nvGrpSpPr>
        <p:grpSpPr>
          <a:xfrm>
            <a:off x="567485" y="2958684"/>
            <a:ext cx="8576515" cy="2554545"/>
            <a:chOff x="567485" y="2958684"/>
            <a:chExt cx="8576515" cy="2554545"/>
          </a:xfrm>
        </p:grpSpPr>
        <p:pic>
          <p:nvPicPr>
            <p:cNvPr id="23" name="Immagine 22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7801" y="3052064"/>
              <a:ext cx="410795" cy="249699"/>
            </a:xfrm>
            <a:prstGeom prst="rect">
              <a:avLst/>
            </a:prstGeom>
          </p:spPr>
        </p:pic>
        <p:pic>
          <p:nvPicPr>
            <p:cNvPr id="24" name="Immagine 23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0306" y="3356274"/>
              <a:ext cx="950468" cy="249699"/>
            </a:xfrm>
            <a:prstGeom prst="rect">
              <a:avLst/>
            </a:prstGeom>
          </p:spPr>
        </p:pic>
        <p:grpSp>
          <p:nvGrpSpPr>
            <p:cNvPr id="28" name="Gruppo 27"/>
            <p:cNvGrpSpPr/>
            <p:nvPr/>
          </p:nvGrpSpPr>
          <p:grpSpPr>
            <a:xfrm>
              <a:off x="567485" y="2958684"/>
              <a:ext cx="8576515" cy="2554545"/>
              <a:chOff x="567485" y="2958684"/>
              <a:chExt cx="8576515" cy="2554545"/>
            </a:xfrm>
          </p:grpSpPr>
          <p:sp>
            <p:nvSpPr>
              <p:cNvPr id="22" name="CasellaDiTesto 21"/>
              <p:cNvSpPr txBox="1"/>
              <p:nvPr/>
            </p:nvSpPr>
            <p:spPr>
              <a:xfrm>
                <a:off x="567485" y="2958684"/>
                <a:ext cx="8576515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the only parameter left is         , which cannot be fixed via a variational approach (undesired energy minimum for                    )</a:t>
                </a:r>
              </a:p>
              <a:p>
                <a:endParaRPr lang="en-US" sz="2000" dirty="0" smtClean="0"/>
              </a:p>
              <a:p>
                <a:pPr marL="342900" indent="-342900">
                  <a:buFont typeface="Lucida Grande"/>
                  <a:buChar char="-"/>
                </a:pPr>
                <a:r>
                  <a:rPr lang="en-US" sz="2000" dirty="0" smtClean="0"/>
                  <a:t>standard QMC choice</a:t>
                </a:r>
              </a:p>
              <a:p>
                <a:endParaRPr lang="en-US" sz="2000" dirty="0" smtClean="0"/>
              </a:p>
              <a:p>
                <a:endParaRPr lang="en-US" sz="2000" dirty="0" smtClean="0"/>
              </a:p>
              <a:p>
                <a:pPr marL="342900" indent="-342900">
                  <a:buFont typeface="Lucida Grande"/>
                  <a:buChar char="-"/>
                </a:pPr>
                <a:r>
                  <a:rPr lang="en-US" sz="2000" dirty="0" smtClean="0"/>
                  <a:t>standard LOCV method choice</a:t>
                </a:r>
                <a:endParaRPr lang="en-US" sz="2000" dirty="0"/>
              </a:p>
              <a:p>
                <a:r>
                  <a:rPr lang="en-US" sz="2000" dirty="0" smtClean="0"/>
                  <a:t>      </a:t>
                </a:r>
                <a:r>
                  <a:rPr lang="en-US" sz="1600" dirty="0" smtClean="0">
                    <a:solidFill>
                      <a:srgbClr val="008000"/>
                    </a:solidFill>
                  </a:rPr>
                  <a:t>[</a:t>
                </a:r>
                <a:r>
                  <a:rPr lang="en-US" sz="1600" dirty="0" err="1" smtClean="0">
                    <a:solidFill>
                      <a:srgbClr val="008000"/>
                    </a:solidFill>
                  </a:rPr>
                  <a:t>Cowell</a:t>
                </a:r>
                <a:r>
                  <a:rPr lang="en-US" sz="1600" dirty="0" smtClean="0">
                    <a:solidFill>
                      <a:srgbClr val="008000"/>
                    </a:solidFill>
                  </a:rPr>
                  <a:t> et al. PRL 2002]</a:t>
                </a:r>
                <a:r>
                  <a:rPr lang="en-US" sz="2000" dirty="0" smtClean="0"/>
                  <a:t>	</a:t>
                </a:r>
              </a:p>
            </p:txBody>
          </p:sp>
          <p:pic>
            <p:nvPicPr>
              <p:cNvPr id="25" name="Immagine 24" descr="latex-image-1.pdf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9422" y="3899107"/>
                <a:ext cx="1655998" cy="382950"/>
              </a:xfrm>
              <a:prstGeom prst="rect">
                <a:avLst/>
              </a:prstGeom>
            </p:spPr>
          </p:pic>
          <p:pic>
            <p:nvPicPr>
              <p:cNvPr id="26" name="Immagine 25" descr="latex-image-1.pdf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7241" y="4488390"/>
                <a:ext cx="3954459" cy="96996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59218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63" y="364769"/>
            <a:ext cx="7396737" cy="572225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35108" y="51371"/>
            <a:ext cx="8782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…unfortunately when      diverges the </a:t>
            </a:r>
            <a:r>
              <a:rPr lang="en-US" sz="2000" dirty="0" smtClean="0">
                <a:solidFill>
                  <a:srgbClr val="FF0000"/>
                </a:solidFill>
              </a:rPr>
              <a:t>equilibrium</a:t>
            </a:r>
            <a:r>
              <a:rPr lang="en-US" sz="2000" dirty="0" smtClean="0"/>
              <a:t> configuration is </a:t>
            </a:r>
            <a:r>
              <a:rPr lang="en-US" sz="2000" dirty="0" smtClean="0">
                <a:solidFill>
                  <a:srgbClr val="FF0000"/>
                </a:solidFill>
              </a:rPr>
              <a:t>not</a:t>
            </a:r>
            <a:r>
              <a:rPr lang="en-US" sz="2000" dirty="0" smtClean="0"/>
              <a:t> the desired </a:t>
            </a:r>
            <a:r>
              <a:rPr lang="en-US" sz="2000" dirty="0" smtClean="0">
                <a:solidFill>
                  <a:srgbClr val="FF0000"/>
                </a:solidFill>
              </a:rPr>
              <a:t>uniform gas</a:t>
            </a:r>
            <a:r>
              <a:rPr lang="en-US" sz="2000" dirty="0" smtClean="0"/>
              <a:t>, but rather a compact cluster</a:t>
            </a:r>
          </a:p>
          <a:p>
            <a:endParaRPr lang="en-US" sz="2000" dirty="0"/>
          </a:p>
        </p:txBody>
      </p:sp>
      <p:pic>
        <p:nvPicPr>
          <p:cNvPr id="5" name="Immagin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384" y="219702"/>
            <a:ext cx="143900" cy="1439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36191" y="6017678"/>
            <a:ext cx="8415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extreme compactness is due to the unphysical lack of hard core repulsion in the interaction potential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312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all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9"/>
          <a:stretch/>
        </p:blipFill>
        <p:spPr>
          <a:xfrm>
            <a:off x="127000" y="3380913"/>
            <a:ext cx="4748773" cy="3353625"/>
          </a:xfrm>
          <a:prstGeom prst="rect">
            <a:avLst/>
          </a:prstGeom>
        </p:spPr>
      </p:pic>
      <p:pic>
        <p:nvPicPr>
          <p:cNvPr id="10" name="Immagine 9" descr="our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9"/>
          <a:stretch/>
        </p:blipFill>
        <p:spPr>
          <a:xfrm>
            <a:off x="4865940" y="744002"/>
            <a:ext cx="4278060" cy="3502221"/>
          </a:xfrm>
          <a:prstGeom prst="rect">
            <a:avLst/>
          </a:prstGeom>
        </p:spPr>
      </p:pic>
      <p:sp>
        <p:nvSpPr>
          <p:cNvPr id="2" name="Rettangolo arrotondato 1"/>
          <p:cNvSpPr/>
          <p:nvPr/>
        </p:nvSpPr>
        <p:spPr>
          <a:xfrm>
            <a:off x="203652" y="66184"/>
            <a:ext cx="8687130" cy="46042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many-body wave function - II</a:t>
            </a:r>
            <a:endParaRPr lang="en-GB" sz="2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66782" y="641378"/>
            <a:ext cx="8829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we must correct the wave function to prevent particles to fall too close each other:</a:t>
            </a:r>
          </a:p>
          <a:p>
            <a:r>
              <a:rPr lang="en-US" sz="2000" dirty="0" smtClean="0"/>
              <a:t>we introduce a cut off:</a:t>
            </a:r>
            <a:endParaRPr lang="en-US" sz="2000" dirty="0"/>
          </a:p>
        </p:txBody>
      </p:sp>
      <p:grpSp>
        <p:nvGrpSpPr>
          <p:cNvPr id="17" name="Gruppo 16"/>
          <p:cNvGrpSpPr/>
          <p:nvPr/>
        </p:nvGrpSpPr>
        <p:grpSpPr>
          <a:xfrm>
            <a:off x="397236" y="1727220"/>
            <a:ext cx="4468704" cy="1777193"/>
            <a:chOff x="397236" y="1727220"/>
            <a:chExt cx="4468704" cy="1777193"/>
          </a:xfrm>
        </p:grpSpPr>
        <p:pic>
          <p:nvPicPr>
            <p:cNvPr id="4" name="Immagine 3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236" y="1727220"/>
              <a:ext cx="4468704" cy="1187998"/>
            </a:xfrm>
            <a:prstGeom prst="rect">
              <a:avLst/>
            </a:prstGeom>
          </p:spPr>
        </p:pic>
        <p:sp>
          <p:nvSpPr>
            <p:cNvPr id="5" name="CasellaDiTesto 4"/>
            <p:cNvSpPr txBox="1"/>
            <p:nvPr/>
          </p:nvSpPr>
          <p:spPr>
            <a:xfrm>
              <a:off x="872393" y="3104303"/>
              <a:ext cx="27751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is the outermost node of </a:t>
              </a:r>
              <a:endParaRPr lang="en-US" sz="2000" dirty="0"/>
            </a:p>
          </p:txBody>
        </p:sp>
        <p:pic>
          <p:nvPicPr>
            <p:cNvPr id="6" name="Immagine 5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041" y="3185240"/>
              <a:ext cx="354411" cy="249699"/>
            </a:xfrm>
            <a:prstGeom prst="rect">
              <a:avLst/>
            </a:prstGeom>
          </p:spPr>
        </p:pic>
        <p:pic>
          <p:nvPicPr>
            <p:cNvPr id="7" name="Immagine 6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1854" y="3188493"/>
              <a:ext cx="579798" cy="289899"/>
            </a:xfrm>
            <a:prstGeom prst="rect">
              <a:avLst/>
            </a:prstGeom>
          </p:spPr>
        </p:pic>
      </p:grpSp>
      <p:grpSp>
        <p:nvGrpSpPr>
          <p:cNvPr id="18" name="Gruppo 17"/>
          <p:cNvGrpSpPr/>
          <p:nvPr/>
        </p:nvGrpSpPr>
        <p:grpSpPr>
          <a:xfrm>
            <a:off x="4746799" y="4246223"/>
            <a:ext cx="4397202" cy="2246769"/>
            <a:chOff x="4746799" y="4246223"/>
            <a:chExt cx="4397202" cy="2246769"/>
          </a:xfrm>
        </p:grpSpPr>
        <p:sp>
          <p:nvSpPr>
            <p:cNvPr id="12" name="CasellaDiTesto 11"/>
            <p:cNvSpPr txBox="1"/>
            <p:nvPr/>
          </p:nvSpPr>
          <p:spPr>
            <a:xfrm>
              <a:off x="4746799" y="4246223"/>
              <a:ext cx="439720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n-US" sz="2000" dirty="0" smtClean="0"/>
                <a:t>we tried also a smoother cutoff, but the energy increases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000" dirty="0" smtClean="0"/>
                <a:t>the </a:t>
              </a:r>
              <a:r>
                <a:rPr lang="en-US" sz="2000" dirty="0" err="1" smtClean="0"/>
                <a:t>variationally</a:t>
              </a:r>
              <a:r>
                <a:rPr lang="en-US" sz="2000" dirty="0" smtClean="0"/>
                <a:t> optimized       is as flat as possible in </a:t>
              </a:r>
            </a:p>
            <a:p>
              <a:endParaRPr lang="en-US" sz="2000" dirty="0" smtClean="0"/>
            </a:p>
            <a:p>
              <a:pPr marL="342900" indent="-342900">
                <a:buFont typeface="Arial"/>
                <a:buChar char="•"/>
              </a:pPr>
              <a:r>
                <a:rPr lang="en-US" sz="2000" dirty="0" smtClean="0"/>
                <a:t>to avoid that                     ,            is fixed via the normalization condition </a:t>
              </a:r>
            </a:p>
          </p:txBody>
        </p:sp>
        <p:pic>
          <p:nvPicPr>
            <p:cNvPr id="13" name="Immagine 12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8711" y="4940829"/>
              <a:ext cx="160941" cy="288000"/>
            </a:xfrm>
            <a:prstGeom prst="rect">
              <a:avLst/>
            </a:prstGeom>
          </p:spPr>
        </p:pic>
        <p:pic>
          <p:nvPicPr>
            <p:cNvPr id="14" name="Immagine 13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4527" y="5254485"/>
              <a:ext cx="1401536" cy="249699"/>
            </a:xfrm>
            <a:prstGeom prst="rect">
              <a:avLst/>
            </a:prstGeom>
          </p:spPr>
        </p:pic>
        <p:pic>
          <p:nvPicPr>
            <p:cNvPr id="15" name="Immagine 14" descr="latex-image-1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910" y="5850540"/>
              <a:ext cx="990739" cy="249699"/>
            </a:xfrm>
            <a:prstGeom prst="rect">
              <a:avLst/>
            </a:prstGeom>
          </p:spPr>
        </p:pic>
        <p:pic>
          <p:nvPicPr>
            <p:cNvPr id="16" name="Immagine 15" descr="latex-image-1.pd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5316" y="5844980"/>
              <a:ext cx="410795" cy="2496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0913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2438" y="133465"/>
            <a:ext cx="3897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thus our many-body wave function: </a:t>
            </a:r>
            <a:endParaRPr lang="en-US" sz="2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05269" y="538758"/>
            <a:ext cx="89387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Font typeface="+mj-lt"/>
              <a:buAutoNum type="arabicPeriod"/>
            </a:pPr>
            <a:r>
              <a:rPr lang="en-US" sz="2000" dirty="0" smtClean="0"/>
              <a:t>provides the </a:t>
            </a:r>
            <a:r>
              <a:rPr lang="en-US" sz="2000" dirty="0" smtClean="0">
                <a:solidFill>
                  <a:srgbClr val="008040"/>
                </a:solidFill>
              </a:rPr>
              <a:t>long range correlations </a:t>
            </a:r>
            <a:r>
              <a:rPr lang="en-US" sz="2000" dirty="0" smtClean="0"/>
              <a:t>dictated by the </a:t>
            </a:r>
            <a:r>
              <a:rPr lang="en-US" sz="2000" dirty="0" smtClean="0">
                <a:solidFill>
                  <a:srgbClr val="008040"/>
                </a:solidFill>
              </a:rPr>
              <a:t>scattering length</a:t>
            </a:r>
          </a:p>
          <a:p>
            <a:pPr marL="358775" indent="-358775">
              <a:buFont typeface="+mj-lt"/>
              <a:buAutoNum type="arabicPeriod"/>
            </a:pPr>
            <a:r>
              <a:rPr lang="en-US" sz="2000" dirty="0" smtClean="0"/>
              <a:t>keeps the </a:t>
            </a:r>
            <a:r>
              <a:rPr lang="en-US" sz="2000" dirty="0" smtClean="0">
                <a:solidFill>
                  <a:srgbClr val="008040"/>
                </a:solidFill>
              </a:rPr>
              <a:t>density uniform </a:t>
            </a:r>
            <a:r>
              <a:rPr lang="en-US" sz="2000" dirty="0" smtClean="0"/>
              <a:t>preventing the formation of clusters</a:t>
            </a:r>
          </a:p>
          <a:p>
            <a:pPr marL="358775" indent="-358775">
              <a:buFont typeface="+mj-lt"/>
              <a:buAutoNum type="arabicPeriod"/>
            </a:pPr>
            <a:r>
              <a:rPr lang="en-US" sz="2000" dirty="0" smtClean="0"/>
              <a:t>keeps the </a:t>
            </a:r>
            <a:r>
              <a:rPr lang="en-US" sz="2000" dirty="0" smtClean="0">
                <a:solidFill>
                  <a:srgbClr val="008040"/>
                </a:solidFill>
              </a:rPr>
              <a:t>nodes</a:t>
            </a:r>
            <a:r>
              <a:rPr lang="en-US" sz="2000" dirty="0" smtClean="0"/>
              <a:t> and the </a:t>
            </a:r>
            <a:r>
              <a:rPr lang="en-US" sz="2000" dirty="0" smtClean="0">
                <a:solidFill>
                  <a:srgbClr val="008040"/>
                </a:solidFill>
              </a:rPr>
              <a:t>normalization</a:t>
            </a:r>
            <a:r>
              <a:rPr lang="en-US" sz="2000" dirty="0" smtClean="0"/>
              <a:t> of the actual </a:t>
            </a:r>
            <a:r>
              <a:rPr lang="en-US" sz="2000" dirty="0" smtClean="0">
                <a:solidFill>
                  <a:srgbClr val="008040"/>
                </a:solidFill>
              </a:rPr>
              <a:t>2body scattering wave function</a:t>
            </a:r>
          </a:p>
          <a:p>
            <a:pPr marL="358775" indent="-358775"/>
            <a:endParaRPr lang="en-US" sz="2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808913" y="2013947"/>
            <a:ext cx="6898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 seems </a:t>
            </a:r>
            <a:r>
              <a:rPr lang="en-US" sz="2000" dirty="0" smtClean="0">
                <a:solidFill>
                  <a:srgbClr val="0000FF"/>
                </a:solidFill>
              </a:rPr>
              <a:t>reasonable</a:t>
            </a:r>
            <a:r>
              <a:rPr lang="en-US" sz="2000" dirty="0" smtClean="0"/>
              <a:t> since, due to the extreme </a:t>
            </a:r>
            <a:r>
              <a:rPr lang="en-US" sz="2000" dirty="0" smtClean="0">
                <a:solidFill>
                  <a:srgbClr val="0000FF"/>
                </a:solidFill>
              </a:rPr>
              <a:t>dilute</a:t>
            </a:r>
            <a:r>
              <a:rPr lang="en-US" sz="2000" dirty="0" smtClean="0"/>
              <a:t>ness of the gas, the </a:t>
            </a:r>
            <a:r>
              <a:rPr lang="en-US" sz="2000" dirty="0" smtClean="0">
                <a:solidFill>
                  <a:srgbClr val="0000FF"/>
                </a:solidFill>
              </a:rPr>
              <a:t>particle pairs </a:t>
            </a:r>
            <a:r>
              <a:rPr lang="en-US" sz="2000" dirty="0" smtClean="0"/>
              <a:t>should </a:t>
            </a:r>
            <a:r>
              <a:rPr lang="en-US" sz="2000" dirty="0" smtClean="0">
                <a:solidFill>
                  <a:srgbClr val="0000FF"/>
                </a:solidFill>
              </a:rPr>
              <a:t>experience</a:t>
            </a:r>
            <a:r>
              <a:rPr lang="en-US" sz="2000" dirty="0" smtClean="0"/>
              <a:t> only the </a:t>
            </a:r>
            <a:r>
              <a:rPr lang="en-US" sz="2000" dirty="0" smtClean="0">
                <a:solidFill>
                  <a:srgbClr val="0000FF"/>
                </a:solidFill>
              </a:rPr>
              <a:t>tails</a:t>
            </a:r>
            <a:r>
              <a:rPr lang="en-US" sz="2000" dirty="0" smtClean="0"/>
              <a:t> of </a:t>
            </a:r>
            <a:r>
              <a:rPr lang="en-US" sz="2000" i="1" dirty="0" smtClean="0">
                <a:latin typeface="Times New Roman"/>
                <a:cs typeface="Times New Roman"/>
              </a:rPr>
              <a:t>f</a:t>
            </a:r>
            <a:r>
              <a:rPr lang="en-US" sz="2000" dirty="0" smtClean="0"/>
              <a:t>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82243" y="2963181"/>
            <a:ext cx="6584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given the many-body wave function we have direct access to:</a:t>
            </a:r>
          </a:p>
        </p:txBody>
      </p:sp>
      <p:grpSp>
        <p:nvGrpSpPr>
          <p:cNvPr id="13" name="Gruppo 12"/>
          <p:cNvGrpSpPr/>
          <p:nvPr/>
        </p:nvGrpSpPr>
        <p:grpSpPr>
          <a:xfrm>
            <a:off x="307902" y="3555704"/>
            <a:ext cx="7287982" cy="1008000"/>
            <a:chOff x="307902" y="3555704"/>
            <a:chExt cx="7287982" cy="1008000"/>
          </a:xfrm>
        </p:grpSpPr>
        <p:sp>
          <p:nvSpPr>
            <p:cNvPr id="6" name="CasellaDiTesto 5"/>
            <p:cNvSpPr txBox="1"/>
            <p:nvPr/>
          </p:nvSpPr>
          <p:spPr>
            <a:xfrm>
              <a:off x="307902" y="3859649"/>
              <a:ext cx="28905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n-US" sz="2000" dirty="0" smtClean="0"/>
                <a:t>the energy per particle</a:t>
              </a:r>
            </a:p>
          </p:txBody>
        </p:sp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34625" y="3555704"/>
              <a:ext cx="3961259" cy="1008000"/>
            </a:xfrm>
            <a:prstGeom prst="rect">
              <a:avLst/>
            </a:prstGeom>
          </p:spPr>
        </p:pic>
      </p:grpSp>
      <p:grpSp>
        <p:nvGrpSpPr>
          <p:cNvPr id="14" name="Gruppo 13"/>
          <p:cNvGrpSpPr/>
          <p:nvPr/>
        </p:nvGrpSpPr>
        <p:grpSpPr>
          <a:xfrm>
            <a:off x="295073" y="4691985"/>
            <a:ext cx="7759242" cy="1880509"/>
            <a:chOff x="295073" y="4691985"/>
            <a:chExt cx="7759242" cy="1880509"/>
          </a:xfrm>
        </p:grpSpPr>
        <p:sp>
          <p:nvSpPr>
            <p:cNvPr id="9" name="CasellaDiTesto 8"/>
            <p:cNvSpPr txBox="1"/>
            <p:nvPr/>
          </p:nvSpPr>
          <p:spPr>
            <a:xfrm>
              <a:off x="295073" y="4941929"/>
              <a:ext cx="3005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n-US" sz="2000" dirty="0" smtClean="0"/>
                <a:t>the condensate fraction</a:t>
              </a:r>
              <a:endParaRPr lang="en-US" sz="2000" dirty="0"/>
            </a:p>
          </p:txBody>
        </p:sp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1188" y="5995406"/>
              <a:ext cx="6364696" cy="577088"/>
            </a:xfrm>
            <a:prstGeom prst="rect">
              <a:avLst/>
            </a:prstGeom>
          </p:spPr>
        </p:pic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01686" y="4691985"/>
              <a:ext cx="4452629" cy="899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5221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 rot="16200000">
            <a:off x="-2808111" y="3186535"/>
            <a:ext cx="6474319" cy="46042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Energy per particle</a:t>
            </a:r>
            <a:endParaRPr lang="en-GB" sz="20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042" y="90937"/>
            <a:ext cx="7772285" cy="6306410"/>
          </a:xfrm>
          <a:prstGeom prst="rect">
            <a:avLst/>
          </a:prstGeom>
        </p:spPr>
      </p:pic>
      <p:grpSp>
        <p:nvGrpSpPr>
          <p:cNvPr id="13" name="Gruppo 12"/>
          <p:cNvGrpSpPr/>
          <p:nvPr/>
        </p:nvGrpSpPr>
        <p:grpSpPr>
          <a:xfrm>
            <a:off x="833900" y="5541559"/>
            <a:ext cx="8172186" cy="1259467"/>
            <a:chOff x="833900" y="5541559"/>
            <a:chExt cx="8172186" cy="1259467"/>
          </a:xfrm>
        </p:grpSpPr>
        <p:sp>
          <p:nvSpPr>
            <p:cNvPr id="6" name="CasellaDiTesto 5"/>
            <p:cNvSpPr txBox="1"/>
            <p:nvPr/>
          </p:nvSpPr>
          <p:spPr>
            <a:xfrm>
              <a:off x="833900" y="6093140"/>
              <a:ext cx="81721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in the weakly interacting regime we recover the universal </a:t>
              </a:r>
              <a:r>
                <a:rPr lang="en-US" sz="2000" dirty="0" err="1" smtClean="0"/>
                <a:t>Bogoliubov</a:t>
              </a:r>
              <a:r>
                <a:rPr lang="en-US" sz="2000" dirty="0" smtClean="0"/>
                <a:t> prediction </a:t>
              </a:r>
              <a:r>
                <a:rPr lang="en-US" sz="2000" dirty="0" err="1" smtClean="0">
                  <a:latin typeface="Symbol" charset="2"/>
                  <a:cs typeface="Symbol" charset="2"/>
                </a:rPr>
                <a:t>e</a:t>
              </a:r>
              <a:r>
                <a:rPr lang="en-US" sz="2000" baseline="-25000" dirty="0" err="1" smtClean="0"/>
                <a:t>LHY</a:t>
              </a:r>
              <a:endParaRPr lang="en-US" sz="2000" baseline="-25000" dirty="0" smtClean="0"/>
            </a:p>
          </p:txBody>
        </p:sp>
        <p:cxnSp>
          <p:nvCxnSpPr>
            <p:cNvPr id="8" name="Connettore 2 7"/>
            <p:cNvCxnSpPr/>
            <p:nvPr/>
          </p:nvCxnSpPr>
          <p:spPr>
            <a:xfrm flipV="1">
              <a:off x="2296424" y="5541559"/>
              <a:ext cx="346388" cy="5515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o 11"/>
          <p:cNvGrpSpPr/>
          <p:nvPr/>
        </p:nvGrpSpPr>
        <p:grpSpPr>
          <a:xfrm>
            <a:off x="846726" y="206392"/>
            <a:ext cx="8297274" cy="2529132"/>
            <a:chOff x="846726" y="206392"/>
            <a:chExt cx="8297274" cy="2529132"/>
          </a:xfrm>
        </p:grpSpPr>
        <p:grpSp>
          <p:nvGrpSpPr>
            <p:cNvPr id="9" name="Gruppo 8"/>
            <p:cNvGrpSpPr/>
            <p:nvPr/>
          </p:nvGrpSpPr>
          <p:grpSpPr>
            <a:xfrm>
              <a:off x="846726" y="206392"/>
              <a:ext cx="8297274" cy="707886"/>
              <a:chOff x="846726" y="206392"/>
              <a:chExt cx="8297274" cy="707886"/>
            </a:xfrm>
          </p:grpSpPr>
          <p:sp>
            <p:nvSpPr>
              <p:cNvPr id="4" name="CasellaDiTesto 3"/>
              <p:cNvSpPr txBox="1"/>
              <p:nvPr/>
            </p:nvSpPr>
            <p:spPr>
              <a:xfrm>
                <a:off x="846726" y="206392"/>
                <a:ext cx="829727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it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converges</a:t>
                </a:r>
                <a:r>
                  <a:rPr lang="en-US" sz="2000" dirty="0" smtClean="0"/>
                  <a:t> to the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constant value </a:t>
                </a:r>
                <a:r>
                  <a:rPr lang="en-US" sz="2000" dirty="0" smtClean="0"/>
                  <a:t>of 0.70 </a:t>
                </a:r>
                <a:r>
                  <a:rPr lang="en-US" sz="2000" dirty="0" err="1" smtClean="0">
                    <a:latin typeface="Symbol" charset="2"/>
                    <a:cs typeface="Symbol" charset="2"/>
                  </a:rPr>
                  <a:t>e</a:t>
                </a:r>
                <a:r>
                  <a:rPr lang="en-US" sz="2000" baseline="-25000" dirty="0" err="1" smtClean="0"/>
                  <a:t>B</a:t>
                </a:r>
                <a:r>
                  <a:rPr lang="en-US" sz="2000" dirty="0" smtClean="0"/>
                  <a:t> as                     : signature of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universal behavior 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5" name="Immagine 4" descr="latex-image-1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9914" y="347497"/>
                <a:ext cx="982795" cy="181999"/>
              </a:xfrm>
              <a:prstGeom prst="rect">
                <a:avLst/>
              </a:prstGeom>
            </p:spPr>
          </p:pic>
        </p:grpSp>
        <p:cxnSp>
          <p:nvCxnSpPr>
            <p:cNvPr id="11" name="Connettore 2 10"/>
            <p:cNvCxnSpPr/>
            <p:nvPr/>
          </p:nvCxnSpPr>
          <p:spPr>
            <a:xfrm>
              <a:off x="4884243" y="914278"/>
              <a:ext cx="2274661" cy="182124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1556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 rot="16200000">
            <a:off x="-2808111" y="3186535"/>
            <a:ext cx="6474319" cy="46042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condensate fraction</a:t>
            </a:r>
            <a:endParaRPr lang="en-GB" sz="20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t="8978" r="7292" b="2976"/>
          <a:stretch/>
        </p:blipFill>
        <p:spPr>
          <a:xfrm>
            <a:off x="781279" y="500276"/>
            <a:ext cx="8224799" cy="6038179"/>
          </a:xfrm>
          <a:prstGeom prst="rect">
            <a:avLst/>
          </a:prstGeom>
        </p:spPr>
      </p:pic>
      <p:grpSp>
        <p:nvGrpSpPr>
          <p:cNvPr id="7" name="Gruppo 6"/>
          <p:cNvGrpSpPr/>
          <p:nvPr/>
        </p:nvGrpSpPr>
        <p:grpSpPr>
          <a:xfrm>
            <a:off x="4144629" y="300221"/>
            <a:ext cx="4501127" cy="2923789"/>
            <a:chOff x="4144629" y="300221"/>
            <a:chExt cx="4501127" cy="2923789"/>
          </a:xfrm>
        </p:grpSpPr>
        <p:sp>
          <p:nvSpPr>
            <p:cNvPr id="4" name="CasellaDiTesto 3"/>
            <p:cNvSpPr txBox="1"/>
            <p:nvPr/>
          </p:nvSpPr>
          <p:spPr>
            <a:xfrm>
              <a:off x="4144629" y="300221"/>
              <a:ext cx="45011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it </a:t>
              </a:r>
              <a:r>
                <a:rPr lang="en-US" sz="2000" dirty="0" smtClean="0">
                  <a:solidFill>
                    <a:schemeClr val="tx2"/>
                  </a:solidFill>
                </a:rPr>
                <a:t>converges</a:t>
              </a:r>
              <a:r>
                <a:rPr lang="en-US" sz="2000" dirty="0" smtClean="0"/>
                <a:t> to the </a:t>
              </a:r>
              <a:r>
                <a:rPr lang="en-US" sz="2000" dirty="0" smtClean="0">
                  <a:solidFill>
                    <a:srgbClr val="1F497D"/>
                  </a:solidFill>
                </a:rPr>
                <a:t>constant value </a:t>
              </a:r>
              <a:r>
                <a:rPr lang="en-US" sz="2000" dirty="0" smtClean="0"/>
                <a:t>of 0.83</a:t>
              </a:r>
              <a:endParaRPr lang="en-US" sz="2000" dirty="0"/>
            </a:p>
          </p:txBody>
        </p:sp>
        <p:cxnSp>
          <p:nvCxnSpPr>
            <p:cNvPr id="6" name="Connettore 2 5"/>
            <p:cNvCxnSpPr/>
            <p:nvPr/>
          </p:nvCxnSpPr>
          <p:spPr>
            <a:xfrm>
              <a:off x="6377425" y="700331"/>
              <a:ext cx="655884" cy="25236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9562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83819" y="153039"/>
            <a:ext cx="9004361" cy="46042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Theoretical overview</a:t>
            </a:r>
            <a:endParaRPr lang="en-GB" sz="2400" baseline="-25000" dirty="0"/>
          </a:p>
        </p:txBody>
      </p:sp>
      <p:pic>
        <p:nvPicPr>
          <p:cNvPr id="7" name="Immagine 6" descr="scatter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07" y="806469"/>
            <a:ext cx="7202544" cy="5565602"/>
          </a:xfrm>
          <a:prstGeom prst="rect">
            <a:avLst/>
          </a:prstGeom>
          <a:ln>
            <a:noFill/>
          </a:ln>
        </p:spPr>
      </p:pic>
      <p:sp>
        <p:nvSpPr>
          <p:cNvPr id="8" name="Rettangolo 7"/>
          <p:cNvSpPr/>
          <p:nvPr/>
        </p:nvSpPr>
        <p:spPr>
          <a:xfrm>
            <a:off x="1028942" y="1651905"/>
            <a:ext cx="723900" cy="3886200"/>
          </a:xfrm>
          <a:prstGeom prst="rect">
            <a:avLst/>
          </a:prstGeom>
          <a:pattFill prst="ltUpDiag">
            <a:fgClr>
              <a:srgbClr val="800000"/>
            </a:fgClr>
            <a:bgClr>
              <a:prstClr val="white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/>
          <p:cNvSpPr txBox="1"/>
          <p:nvPr/>
        </p:nvSpPr>
        <p:spPr>
          <a:xfrm>
            <a:off x="167602" y="728449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80003"/>
                </a:solidFill>
              </a:rPr>
              <a:t>Experimental lower bound [Salomon &amp; </a:t>
            </a:r>
            <a:r>
              <a:rPr lang="en-US" sz="2000" dirty="0" err="1" smtClean="0">
                <a:solidFill>
                  <a:srgbClr val="B80003"/>
                </a:solidFill>
              </a:rPr>
              <a:t>co.w</a:t>
            </a:r>
            <a:r>
              <a:rPr lang="en-US" sz="2000" dirty="0" smtClean="0">
                <a:solidFill>
                  <a:srgbClr val="B80003"/>
                </a:solidFill>
              </a:rPr>
              <a:t>. PRL 2011]</a:t>
            </a:r>
            <a:endParaRPr lang="en-US" sz="2000" dirty="0">
              <a:solidFill>
                <a:srgbClr val="B80003"/>
              </a:solidFill>
            </a:endParaRPr>
          </a:p>
        </p:txBody>
      </p:sp>
      <p:cxnSp>
        <p:nvCxnSpPr>
          <p:cNvPr id="10" name="Connettore 2 9"/>
          <p:cNvCxnSpPr/>
          <p:nvPr/>
        </p:nvCxnSpPr>
        <p:spPr>
          <a:xfrm flipH="1">
            <a:off x="1752842" y="1251702"/>
            <a:ext cx="364066" cy="5580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e 10"/>
          <p:cNvSpPr/>
          <p:nvPr/>
        </p:nvSpPr>
        <p:spPr>
          <a:xfrm>
            <a:off x="2306011" y="3719189"/>
            <a:ext cx="101600" cy="101600"/>
          </a:xfrm>
          <a:prstGeom prst="ellipse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20000"/>
                  <a:lumOff val="8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e 11"/>
          <p:cNvSpPr/>
          <p:nvPr/>
        </p:nvSpPr>
        <p:spPr>
          <a:xfrm>
            <a:off x="3342085" y="3547031"/>
            <a:ext cx="101600" cy="101600"/>
          </a:xfrm>
          <a:prstGeom prst="ellipse">
            <a:avLst/>
          </a:prstGeom>
          <a:gradFill>
            <a:gsLst>
              <a:gs pos="0">
                <a:srgbClr val="008000"/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e 12"/>
          <p:cNvSpPr/>
          <p:nvPr/>
        </p:nvSpPr>
        <p:spPr>
          <a:xfrm>
            <a:off x="2831266" y="2838646"/>
            <a:ext cx="101600" cy="101600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nettore 2 13"/>
          <p:cNvCxnSpPr/>
          <p:nvPr/>
        </p:nvCxnSpPr>
        <p:spPr>
          <a:xfrm flipH="1">
            <a:off x="2116908" y="1434512"/>
            <a:ext cx="845708" cy="797327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e 14"/>
          <p:cNvSpPr/>
          <p:nvPr/>
        </p:nvSpPr>
        <p:spPr>
          <a:xfrm>
            <a:off x="5852114" y="5487305"/>
            <a:ext cx="101600" cy="101600"/>
          </a:xfrm>
          <a:prstGeom prst="ellipse">
            <a:avLst/>
          </a:prstGeom>
          <a:gradFill>
            <a:gsLst>
              <a:gs pos="0">
                <a:srgbClr val="FF8000"/>
              </a:gs>
              <a:gs pos="100000">
                <a:srgbClr val="FFFF00"/>
              </a:gs>
            </a:gsLst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onnettore 2 17"/>
          <p:cNvCxnSpPr/>
          <p:nvPr/>
        </p:nvCxnSpPr>
        <p:spPr>
          <a:xfrm flipH="1">
            <a:off x="3000238" y="2628336"/>
            <a:ext cx="1778276" cy="276632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>
            <a:stCxn id="24" idx="1"/>
          </p:cNvCxnSpPr>
          <p:nvPr/>
        </p:nvCxnSpPr>
        <p:spPr>
          <a:xfrm flipH="1">
            <a:off x="3571986" y="3369552"/>
            <a:ext cx="1217868" cy="17747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stCxn id="25" idx="1"/>
          </p:cNvCxnSpPr>
          <p:nvPr/>
        </p:nvCxnSpPr>
        <p:spPr>
          <a:xfrm flipH="1" flipV="1">
            <a:off x="2494720" y="3820789"/>
            <a:ext cx="2015822" cy="296703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ttangolo arrotondato 20"/>
          <p:cNvSpPr/>
          <p:nvPr/>
        </p:nvSpPr>
        <p:spPr>
          <a:xfrm>
            <a:off x="2951217" y="1233410"/>
            <a:ext cx="3605007" cy="43039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RNG-theory [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Lee&amp;Lee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PRA 2010]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Rettangolo arrotondato 22"/>
          <p:cNvSpPr/>
          <p:nvPr/>
        </p:nvSpPr>
        <p:spPr>
          <a:xfrm>
            <a:off x="4812534" y="2344836"/>
            <a:ext cx="4268647" cy="590009"/>
          </a:xfrm>
          <a:prstGeom prst="round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HNC method [</a:t>
            </a:r>
            <a:r>
              <a:rPr lang="en-US" sz="2000" dirty="0" err="1" smtClean="0">
                <a:solidFill>
                  <a:srgbClr val="0000FF"/>
                </a:solidFill>
              </a:rPr>
              <a:t>Stoof</a:t>
            </a:r>
            <a:r>
              <a:rPr lang="en-US" sz="2000" dirty="0" smtClean="0">
                <a:solidFill>
                  <a:srgbClr val="0000FF"/>
                </a:solidFill>
              </a:rPr>
              <a:t> &amp; </a:t>
            </a:r>
            <a:r>
              <a:rPr lang="en-US" sz="2000" dirty="0" err="1" smtClean="0">
                <a:solidFill>
                  <a:srgbClr val="0000FF"/>
                </a:solidFill>
              </a:rPr>
              <a:t>co.w</a:t>
            </a:r>
            <a:r>
              <a:rPr lang="en-US" sz="2000" dirty="0" smtClean="0">
                <a:solidFill>
                  <a:srgbClr val="0000FF"/>
                </a:solidFill>
              </a:rPr>
              <a:t>. PRA 2011]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4" name="Rettangolo arrotondato 23"/>
          <p:cNvSpPr/>
          <p:nvPr/>
        </p:nvSpPr>
        <p:spPr>
          <a:xfrm>
            <a:off x="4789854" y="3074547"/>
            <a:ext cx="4268647" cy="590009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8000"/>
                </a:solidFill>
              </a:rPr>
              <a:t>RNG-theory [</a:t>
            </a:r>
            <a:r>
              <a:rPr lang="en-US" sz="2000" dirty="0" err="1" smtClean="0">
                <a:solidFill>
                  <a:srgbClr val="008000"/>
                </a:solidFill>
              </a:rPr>
              <a:t>Stoof</a:t>
            </a:r>
            <a:r>
              <a:rPr lang="en-US" sz="2000" dirty="0" smtClean="0">
                <a:solidFill>
                  <a:srgbClr val="008000"/>
                </a:solidFill>
              </a:rPr>
              <a:t> &amp; </a:t>
            </a:r>
            <a:r>
              <a:rPr lang="en-US" sz="2000" dirty="0" err="1" smtClean="0">
                <a:solidFill>
                  <a:srgbClr val="008000"/>
                </a:solidFill>
              </a:rPr>
              <a:t>co.w</a:t>
            </a:r>
            <a:r>
              <a:rPr lang="en-US" sz="2000" dirty="0" smtClean="0">
                <a:solidFill>
                  <a:srgbClr val="008000"/>
                </a:solidFill>
              </a:rPr>
              <a:t>. </a:t>
            </a:r>
            <a:r>
              <a:rPr lang="en-US" sz="2000" dirty="0" err="1" smtClean="0">
                <a:solidFill>
                  <a:srgbClr val="008000"/>
                </a:solidFill>
              </a:rPr>
              <a:t>arXiv</a:t>
            </a:r>
            <a:r>
              <a:rPr lang="en-US" sz="2000" dirty="0" smtClean="0">
                <a:solidFill>
                  <a:srgbClr val="008000"/>
                </a:solidFill>
              </a:rPr>
              <a:t> 2013]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25" name="Rettangolo arrotondato 24"/>
          <p:cNvSpPr/>
          <p:nvPr/>
        </p:nvSpPr>
        <p:spPr>
          <a:xfrm>
            <a:off x="4510542" y="3822487"/>
            <a:ext cx="4559300" cy="590009"/>
          </a:xfrm>
          <a:prstGeom prst="roundRect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660066"/>
                </a:solidFill>
              </a:rPr>
              <a:t>n(k)- VAR. method [</a:t>
            </a:r>
            <a:r>
              <a:rPr lang="en-US" sz="2000" dirty="0" err="1" smtClean="0">
                <a:solidFill>
                  <a:srgbClr val="660066"/>
                </a:solidFill>
              </a:rPr>
              <a:t>Song&amp;Zhou</a:t>
            </a:r>
            <a:r>
              <a:rPr lang="en-US" sz="2000" dirty="0" smtClean="0">
                <a:solidFill>
                  <a:srgbClr val="660066"/>
                </a:solidFill>
              </a:rPr>
              <a:t> PRL 2009]</a:t>
            </a:r>
            <a:endParaRPr lang="en-US" sz="2000" dirty="0">
              <a:solidFill>
                <a:srgbClr val="660066"/>
              </a:solidFill>
            </a:endParaRPr>
          </a:p>
        </p:txBody>
      </p:sp>
      <p:sp>
        <p:nvSpPr>
          <p:cNvPr id="26" name="Rettangolo arrotondato 25"/>
          <p:cNvSpPr/>
          <p:nvPr/>
        </p:nvSpPr>
        <p:spPr>
          <a:xfrm>
            <a:off x="4341213" y="4601905"/>
            <a:ext cx="4739968" cy="586048"/>
          </a:xfrm>
          <a:prstGeom prst="roundRect">
            <a:avLst/>
          </a:prstGeom>
          <a:solidFill>
            <a:schemeClr val="bg1"/>
          </a:solidFill>
          <a:ln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8000"/>
                </a:solidFill>
              </a:rPr>
              <a:t>LOCV method </a:t>
            </a:r>
            <a:r>
              <a:rPr lang="en-US" sz="2000" dirty="0" smtClean="0">
                <a:solidFill>
                  <a:srgbClr val="FF8000"/>
                </a:solidFill>
              </a:rPr>
              <a:t>[</a:t>
            </a:r>
            <a:r>
              <a:rPr lang="en-US" sz="2000" dirty="0" err="1" smtClean="0">
                <a:solidFill>
                  <a:srgbClr val="FF8000"/>
                </a:solidFill>
              </a:rPr>
              <a:t>Pethick</a:t>
            </a:r>
            <a:r>
              <a:rPr lang="en-US" sz="2000" dirty="0" smtClean="0">
                <a:solidFill>
                  <a:srgbClr val="FF8000"/>
                </a:solidFill>
              </a:rPr>
              <a:t> &amp; </a:t>
            </a:r>
            <a:r>
              <a:rPr lang="en-US" sz="2000" dirty="0" err="1" smtClean="0">
                <a:solidFill>
                  <a:srgbClr val="FF8000"/>
                </a:solidFill>
              </a:rPr>
              <a:t>co.w</a:t>
            </a:r>
            <a:r>
              <a:rPr lang="en-US" sz="2000" dirty="0" smtClean="0">
                <a:solidFill>
                  <a:srgbClr val="FF8000"/>
                </a:solidFill>
              </a:rPr>
              <a:t>. PRL 2002]</a:t>
            </a:r>
            <a:endParaRPr lang="en-US" sz="2000" dirty="0">
              <a:solidFill>
                <a:srgbClr val="FF8000"/>
              </a:solidFill>
            </a:endParaRPr>
          </a:p>
        </p:txBody>
      </p:sp>
      <p:cxnSp>
        <p:nvCxnSpPr>
          <p:cNvPr id="27" name="Connettore 2 26"/>
          <p:cNvCxnSpPr>
            <a:stCxn id="26" idx="2"/>
          </p:cNvCxnSpPr>
          <p:nvPr/>
        </p:nvCxnSpPr>
        <p:spPr>
          <a:xfrm flipH="1">
            <a:off x="5967626" y="5187953"/>
            <a:ext cx="743571" cy="198653"/>
          </a:xfrm>
          <a:prstGeom prst="straightConnector1">
            <a:avLst/>
          </a:prstGeom>
          <a:ln>
            <a:solidFill>
              <a:srgbClr val="FF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Immagine 2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9" y="6134671"/>
            <a:ext cx="1585606" cy="429496"/>
          </a:xfrm>
          <a:prstGeom prst="rect">
            <a:avLst/>
          </a:prstGeom>
        </p:spPr>
      </p:pic>
      <p:pic>
        <p:nvPicPr>
          <p:cNvPr id="5" name="Immagin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487" y="6178236"/>
            <a:ext cx="755120" cy="431097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623536" y="2248867"/>
            <a:ext cx="820149" cy="5064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uppo 2"/>
          <p:cNvGrpSpPr/>
          <p:nvPr/>
        </p:nvGrpSpPr>
        <p:grpSpPr>
          <a:xfrm>
            <a:off x="2863882" y="1715114"/>
            <a:ext cx="6223654" cy="993496"/>
            <a:chOff x="2863882" y="1715114"/>
            <a:chExt cx="6223654" cy="993496"/>
          </a:xfrm>
        </p:grpSpPr>
        <p:sp>
          <p:nvSpPr>
            <p:cNvPr id="16" name="Croce 15"/>
            <p:cNvSpPr/>
            <p:nvPr/>
          </p:nvSpPr>
          <p:spPr>
            <a:xfrm rot="2630044">
              <a:off x="2863882" y="2482831"/>
              <a:ext cx="225776" cy="225779"/>
            </a:xfrm>
            <a:prstGeom prst="plus">
              <a:avLst>
                <a:gd name="adj" fmla="val 42500"/>
              </a:avLst>
            </a:prstGeom>
            <a:gradFill>
              <a:gsLst>
                <a:gs pos="0">
                  <a:srgbClr val="FF0000"/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</a:gradFill>
            <a:ln>
              <a:solidFill>
                <a:srgbClr val="B8000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Connettore 2 16"/>
            <p:cNvCxnSpPr>
              <a:stCxn id="22" idx="1"/>
            </p:cNvCxnSpPr>
            <p:nvPr/>
          </p:nvCxnSpPr>
          <p:spPr>
            <a:xfrm flipH="1">
              <a:off x="3178251" y="1981991"/>
              <a:ext cx="2818410" cy="64634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ttangolo arrotondato 21"/>
            <p:cNvSpPr/>
            <p:nvPr/>
          </p:nvSpPr>
          <p:spPr>
            <a:xfrm>
              <a:off x="5996661" y="1715114"/>
              <a:ext cx="3090875" cy="53375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 smtClean="0">
                  <a:solidFill>
                    <a:srgbClr val="B80003"/>
                  </a:solidFill>
                </a:rPr>
                <a:t>MC [Rossi et al. PRA 2014]</a:t>
              </a:r>
              <a:endParaRPr lang="en-US" sz="2000" dirty="0">
                <a:solidFill>
                  <a:srgbClr val="B8000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050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o 29"/>
          <p:cNvGrpSpPr/>
          <p:nvPr/>
        </p:nvGrpSpPr>
        <p:grpSpPr>
          <a:xfrm>
            <a:off x="4326481" y="2283325"/>
            <a:ext cx="4751998" cy="3671999"/>
            <a:chOff x="4326481" y="2283325"/>
            <a:chExt cx="4751998" cy="3671999"/>
          </a:xfrm>
        </p:grpSpPr>
        <p:pic>
          <p:nvPicPr>
            <p:cNvPr id="16" name="Immagine 15" descr="contact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481" y="2283325"/>
              <a:ext cx="4751998" cy="3671999"/>
            </a:xfrm>
            <a:prstGeom prst="rect">
              <a:avLst/>
            </a:prstGeom>
          </p:spPr>
        </p:pic>
        <p:pic>
          <p:nvPicPr>
            <p:cNvPr id="20" name="Immagine 19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1246" y="4674794"/>
              <a:ext cx="1646986" cy="359997"/>
            </a:xfrm>
            <a:prstGeom prst="rect">
              <a:avLst/>
            </a:prstGeom>
          </p:spPr>
        </p:pic>
        <p:pic>
          <p:nvPicPr>
            <p:cNvPr id="24" name="Immagine 23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4320" y="3279015"/>
              <a:ext cx="1021387" cy="359997"/>
            </a:xfrm>
            <a:prstGeom prst="rect">
              <a:avLst/>
            </a:prstGeom>
          </p:spPr>
        </p:pic>
      </p:grpSp>
      <p:sp>
        <p:nvSpPr>
          <p:cNvPr id="2" name="CasellaDiTesto 1"/>
          <p:cNvSpPr txBox="1"/>
          <p:nvPr/>
        </p:nvSpPr>
        <p:spPr>
          <a:xfrm>
            <a:off x="89804" y="115444"/>
            <a:ext cx="5747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MC data can be fitted with the function (                     )</a:t>
            </a:r>
          </a:p>
          <a:p>
            <a:endParaRPr lang="en-US" sz="2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02633" y="1526485"/>
            <a:ext cx="887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that allows the computation of other useful quantities via thermodynamic relations  </a:t>
            </a:r>
          </a:p>
          <a:p>
            <a:endParaRPr lang="en-US" sz="2000" dirty="0"/>
          </a:p>
        </p:txBody>
      </p:sp>
      <p:grpSp>
        <p:nvGrpSpPr>
          <p:cNvPr id="29" name="Gruppo 28"/>
          <p:cNvGrpSpPr/>
          <p:nvPr/>
        </p:nvGrpSpPr>
        <p:grpSpPr>
          <a:xfrm>
            <a:off x="4712285" y="2022180"/>
            <a:ext cx="3441968" cy="677655"/>
            <a:chOff x="4712285" y="2022180"/>
            <a:chExt cx="3441968" cy="677655"/>
          </a:xfrm>
        </p:grpSpPr>
        <p:pic>
          <p:nvPicPr>
            <p:cNvPr id="6" name="Immagine 5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6578" y="2411838"/>
              <a:ext cx="2725433" cy="287997"/>
            </a:xfrm>
            <a:prstGeom prst="rect">
              <a:avLst/>
            </a:prstGeom>
          </p:spPr>
        </p:pic>
        <p:sp>
          <p:nvSpPr>
            <p:cNvPr id="8" name="CasellaDiTesto 7"/>
            <p:cNvSpPr txBox="1"/>
            <p:nvPr/>
          </p:nvSpPr>
          <p:spPr>
            <a:xfrm>
              <a:off x="4712285" y="2022180"/>
              <a:ext cx="34419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 marL="0" algn="l" defTabSz="2089629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089629" algn="l" defTabSz="2089629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179258" algn="l" defTabSz="2089629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268888" algn="l" defTabSz="2089629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358517" algn="l" defTabSz="2089629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448146" algn="l" defTabSz="2089629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537772" algn="l" defTabSz="2089629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627401" algn="l" defTabSz="2089629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6717030" algn="l" defTabSz="2089629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Arial"/>
                <a:buChar char="•"/>
              </a:pPr>
              <a:r>
                <a:rPr lang="en-US" sz="2000" dirty="0" smtClean="0">
                  <a:solidFill>
                    <a:srgbClr val="FF0000"/>
                  </a:solidFill>
                </a:rPr>
                <a:t>Tan’s 2body contact density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7" name="Immagine 16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08" y="585068"/>
            <a:ext cx="8044324" cy="827999"/>
          </a:xfrm>
          <a:prstGeom prst="rect">
            <a:avLst/>
          </a:prstGeom>
        </p:spPr>
      </p:pic>
      <p:grpSp>
        <p:nvGrpSpPr>
          <p:cNvPr id="26" name="Gruppo 25"/>
          <p:cNvGrpSpPr/>
          <p:nvPr/>
        </p:nvGrpSpPr>
        <p:grpSpPr>
          <a:xfrm>
            <a:off x="179609" y="2013944"/>
            <a:ext cx="3857531" cy="1015663"/>
            <a:chOff x="179609" y="2013944"/>
            <a:chExt cx="3857531" cy="1015663"/>
          </a:xfrm>
        </p:grpSpPr>
        <p:pic>
          <p:nvPicPr>
            <p:cNvPr id="9" name="Immagine 8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7336" y="2086321"/>
              <a:ext cx="1339804" cy="289899"/>
            </a:xfrm>
            <a:prstGeom prst="rect">
              <a:avLst/>
            </a:prstGeom>
          </p:spPr>
        </p:pic>
        <p:pic>
          <p:nvPicPr>
            <p:cNvPr id="11" name="Immagine 10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4505" y="2658634"/>
              <a:ext cx="1746423" cy="323997"/>
            </a:xfrm>
            <a:prstGeom prst="rect">
              <a:avLst/>
            </a:prstGeom>
          </p:spPr>
        </p:pic>
        <p:pic>
          <p:nvPicPr>
            <p:cNvPr id="13" name="Immagine 12" descr="latex-image-1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3836" y="2334637"/>
              <a:ext cx="1423881" cy="323997"/>
            </a:xfrm>
            <a:prstGeom prst="rect">
              <a:avLst/>
            </a:prstGeom>
          </p:spPr>
        </p:pic>
        <p:sp>
          <p:nvSpPr>
            <p:cNvPr id="19" name="CasellaDiTesto 18"/>
            <p:cNvSpPr txBox="1"/>
            <p:nvPr/>
          </p:nvSpPr>
          <p:spPr>
            <a:xfrm>
              <a:off x="179609" y="2013944"/>
              <a:ext cx="245451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n-US" sz="2000" dirty="0" smtClean="0"/>
                <a:t>chemical potential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000" dirty="0" smtClean="0"/>
                <a:t>pressure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000" dirty="0" smtClean="0"/>
                <a:t>sound velocity </a:t>
              </a:r>
              <a:endParaRPr lang="en-US" sz="2000" dirty="0"/>
            </a:p>
          </p:txBody>
        </p:sp>
      </p:grpSp>
      <p:grpSp>
        <p:nvGrpSpPr>
          <p:cNvPr id="27" name="Gruppo 26"/>
          <p:cNvGrpSpPr/>
          <p:nvPr/>
        </p:nvGrpSpPr>
        <p:grpSpPr>
          <a:xfrm>
            <a:off x="12830" y="3157986"/>
            <a:ext cx="4541530" cy="3469127"/>
            <a:chOff x="12830" y="3157986"/>
            <a:chExt cx="4541530" cy="3469127"/>
          </a:xfrm>
        </p:grpSpPr>
        <p:pic>
          <p:nvPicPr>
            <p:cNvPr id="15" name="Immagine 14" descr="useful.pdf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07" r="5120"/>
            <a:stretch/>
          </p:blipFill>
          <p:spPr>
            <a:xfrm>
              <a:off x="12830" y="3157986"/>
              <a:ext cx="4541530" cy="3469127"/>
            </a:xfrm>
            <a:prstGeom prst="rect">
              <a:avLst/>
            </a:prstGeom>
          </p:spPr>
        </p:pic>
        <p:pic>
          <p:nvPicPr>
            <p:cNvPr id="21" name="Immagine 20" descr="latex-image-1.pdf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706" y="3639012"/>
              <a:ext cx="678222" cy="325899"/>
            </a:xfrm>
            <a:prstGeom prst="rect">
              <a:avLst/>
            </a:prstGeom>
          </p:spPr>
        </p:pic>
        <p:pic>
          <p:nvPicPr>
            <p:cNvPr id="22" name="Immagine 21" descr="latex-image-1.pdf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3883" y="5381276"/>
              <a:ext cx="907233" cy="325899"/>
            </a:xfrm>
            <a:prstGeom prst="rect">
              <a:avLst/>
            </a:prstGeom>
          </p:spPr>
        </p:pic>
        <p:pic>
          <p:nvPicPr>
            <p:cNvPr id="23" name="Immagine 22" descr="latex-image-1.pdf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9149" y="4299414"/>
              <a:ext cx="1598036" cy="359997"/>
            </a:xfrm>
            <a:prstGeom prst="rect">
              <a:avLst/>
            </a:prstGeom>
          </p:spPr>
        </p:pic>
      </p:grpSp>
      <p:pic>
        <p:nvPicPr>
          <p:cNvPr id="25" name="Immagine 24" descr="latex-image-1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368" y="188365"/>
            <a:ext cx="1057741" cy="289899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4430702" y="5728059"/>
            <a:ext cx="4838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ymbol" charset="2"/>
                <a:cs typeface="Symbol" charset="2"/>
              </a:rPr>
              <a:t>a</a:t>
            </a:r>
            <a:r>
              <a:rPr lang="en-US" sz="2000" dirty="0" smtClean="0"/>
              <a:t> = 9.02  compares acceptably well with previous theoretical estimates 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[</a:t>
            </a:r>
            <a:r>
              <a:rPr lang="en-US" sz="1600" dirty="0" err="1" smtClean="0">
                <a:solidFill>
                  <a:srgbClr val="008000"/>
                </a:solidFill>
              </a:rPr>
              <a:t>Stoof</a:t>
            </a:r>
            <a:r>
              <a:rPr lang="en-US" sz="1600" dirty="0" smtClean="0">
                <a:solidFill>
                  <a:srgbClr val="008000"/>
                </a:solidFill>
              </a:rPr>
              <a:t> et al. </a:t>
            </a:r>
            <a:r>
              <a:rPr lang="en-US" sz="1600" dirty="0">
                <a:solidFill>
                  <a:srgbClr val="008000"/>
                </a:solidFill>
              </a:rPr>
              <a:t>P</a:t>
            </a:r>
            <a:r>
              <a:rPr lang="en-US" sz="1600" dirty="0" smtClean="0">
                <a:solidFill>
                  <a:srgbClr val="008000"/>
                </a:solidFill>
              </a:rPr>
              <a:t>RA 2011, </a:t>
            </a:r>
            <a:r>
              <a:rPr lang="en-US" sz="1600" dirty="0" err="1" smtClean="0">
                <a:solidFill>
                  <a:srgbClr val="008000"/>
                </a:solidFill>
              </a:rPr>
              <a:t>arXiv</a:t>
            </a:r>
            <a:r>
              <a:rPr lang="en-US" sz="1600" dirty="0" smtClean="0">
                <a:solidFill>
                  <a:srgbClr val="008000"/>
                </a:solidFill>
              </a:rPr>
              <a:t> 2013; Sykes et al PRA 2014]</a:t>
            </a:r>
            <a:endParaRPr lang="en-US" sz="16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610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83819" y="153039"/>
            <a:ext cx="9004361" cy="46042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Density Functional theory of a trapped Bose gas with </a:t>
            </a:r>
            <a:r>
              <a:rPr lang="en-GB" sz="2400" dirty="0" err="1" smtClean="0"/>
              <a:t>tunable</a:t>
            </a:r>
            <a:r>
              <a:rPr lang="en-GB" sz="2400" dirty="0" smtClean="0"/>
              <a:t> </a:t>
            </a:r>
            <a:r>
              <a:rPr lang="en-GB" sz="2400" i="1" dirty="0" smtClean="0"/>
              <a:t>a</a:t>
            </a:r>
            <a:endParaRPr lang="en-GB" sz="2400" i="1" baseline="-25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424040" y="741554"/>
            <a:ext cx="6477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FF0000"/>
                </a:solidFill>
              </a:rPr>
              <a:t>M. Rossi, F. </a:t>
            </a:r>
            <a:r>
              <a:rPr lang="en-US" sz="2000" u="sng" dirty="0" err="1" smtClean="0">
                <a:solidFill>
                  <a:srgbClr val="FF0000"/>
                </a:solidFill>
              </a:rPr>
              <a:t>Ancilotto</a:t>
            </a:r>
            <a:r>
              <a:rPr lang="en-US" sz="2000" u="sng" dirty="0" smtClean="0">
                <a:solidFill>
                  <a:srgbClr val="FF0000"/>
                </a:solidFill>
              </a:rPr>
              <a:t>, L. </a:t>
            </a:r>
            <a:r>
              <a:rPr lang="en-US" sz="2000" u="sng" dirty="0" err="1" smtClean="0">
                <a:solidFill>
                  <a:srgbClr val="FF0000"/>
                </a:solidFill>
              </a:rPr>
              <a:t>Salasnich</a:t>
            </a:r>
            <a:r>
              <a:rPr lang="en-US" sz="2000" u="sng" dirty="0" smtClean="0">
                <a:solidFill>
                  <a:srgbClr val="FF0000"/>
                </a:solidFill>
              </a:rPr>
              <a:t> &amp; F. </a:t>
            </a:r>
            <a:r>
              <a:rPr lang="en-US" sz="2000" u="sng" dirty="0" err="1" smtClean="0">
                <a:solidFill>
                  <a:srgbClr val="FF0000"/>
                </a:solidFill>
              </a:rPr>
              <a:t>Toigo</a:t>
            </a:r>
            <a:r>
              <a:rPr lang="en-US" sz="2000" u="sng" dirty="0" smtClean="0">
                <a:solidFill>
                  <a:srgbClr val="FF0000"/>
                </a:solidFill>
              </a:rPr>
              <a:t> arXiv:1408.3925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grpSp>
        <p:nvGrpSpPr>
          <p:cNvPr id="25" name="Gruppo 24"/>
          <p:cNvGrpSpPr/>
          <p:nvPr/>
        </p:nvGrpSpPr>
        <p:grpSpPr>
          <a:xfrm>
            <a:off x="179609" y="1167319"/>
            <a:ext cx="8984712" cy="3149629"/>
            <a:chOff x="179609" y="1167319"/>
            <a:chExt cx="8984712" cy="3149629"/>
          </a:xfrm>
        </p:grpSpPr>
        <p:sp>
          <p:nvSpPr>
            <p:cNvPr id="4" name="CasellaDiTesto 3"/>
            <p:cNvSpPr txBox="1"/>
            <p:nvPr/>
          </p:nvSpPr>
          <p:spPr>
            <a:xfrm>
              <a:off x="179609" y="1167319"/>
              <a:ext cx="89643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FF"/>
                  </a:solidFill>
                </a:rPr>
                <a:t>time-dependent Density </a:t>
              </a:r>
              <a:r>
                <a:rPr lang="en-US" sz="2000" b="1" dirty="0">
                  <a:solidFill>
                    <a:srgbClr val="0000FF"/>
                  </a:solidFill>
                </a:rPr>
                <a:t>F</a:t>
              </a:r>
              <a:r>
                <a:rPr lang="en-US" sz="2000" b="1" dirty="0" smtClean="0">
                  <a:solidFill>
                    <a:srgbClr val="0000FF"/>
                  </a:solidFill>
                </a:rPr>
                <a:t>unctional </a:t>
              </a:r>
              <a:r>
                <a:rPr lang="en-US" sz="2000" b="1" dirty="0">
                  <a:solidFill>
                    <a:srgbClr val="0000FF"/>
                  </a:solidFill>
                </a:rPr>
                <a:t>T</a:t>
              </a:r>
              <a:r>
                <a:rPr lang="en-US" sz="2000" b="1" dirty="0" smtClean="0">
                  <a:solidFill>
                    <a:srgbClr val="0000FF"/>
                  </a:solidFill>
                </a:rPr>
                <a:t>heory </a:t>
              </a:r>
              <a:r>
                <a:rPr lang="en-US" sz="2000" dirty="0" smtClean="0"/>
                <a:t>for an inhomogeneous system of interacting Bosons at zero temperature within the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local density approximation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pic>
          <p:nvPicPr>
            <p:cNvPr id="9" name="Immagine 8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990" y="3099222"/>
              <a:ext cx="1720957" cy="287997"/>
            </a:xfrm>
            <a:prstGeom prst="rect">
              <a:avLst/>
            </a:prstGeom>
          </p:spPr>
        </p:pic>
        <p:pic>
          <p:nvPicPr>
            <p:cNvPr id="11" name="Immagine 10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996" y="3848949"/>
              <a:ext cx="2814318" cy="467999"/>
            </a:xfrm>
            <a:prstGeom prst="rect">
              <a:avLst/>
            </a:prstGeom>
          </p:spPr>
        </p:pic>
        <p:sp>
          <p:nvSpPr>
            <p:cNvPr id="14" name="CasellaDiTesto 13"/>
            <p:cNvSpPr txBox="1"/>
            <p:nvPr/>
          </p:nvSpPr>
          <p:spPr>
            <a:xfrm>
              <a:off x="3586481" y="3274905"/>
              <a:ext cx="55778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energy per atom of a homogeneous system with density       and scattering length </a:t>
              </a:r>
              <a:endParaRPr lang="en-US" sz="2000" dirty="0"/>
            </a:p>
          </p:txBody>
        </p:sp>
        <p:pic>
          <p:nvPicPr>
            <p:cNvPr id="15" name="Immagine 14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6121" y="3763008"/>
              <a:ext cx="169294" cy="143900"/>
            </a:xfrm>
            <a:prstGeom prst="rect">
              <a:avLst/>
            </a:prstGeom>
          </p:spPr>
        </p:pic>
        <p:sp>
          <p:nvSpPr>
            <p:cNvPr id="16" name="CasellaDiTesto 15"/>
            <p:cNvSpPr txBox="1"/>
            <p:nvPr/>
          </p:nvSpPr>
          <p:spPr>
            <a:xfrm>
              <a:off x="3586481" y="3901440"/>
              <a:ext cx="24304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external confinement </a:t>
              </a:r>
              <a:endParaRPr lang="en-US" sz="2000" dirty="0"/>
            </a:p>
          </p:txBody>
        </p:sp>
        <p:pic>
          <p:nvPicPr>
            <p:cNvPr id="20" name="Immagine 19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806" y="2115736"/>
              <a:ext cx="6328310" cy="755999"/>
            </a:xfrm>
            <a:prstGeom prst="rect">
              <a:avLst/>
            </a:prstGeom>
          </p:spPr>
        </p:pic>
        <p:pic>
          <p:nvPicPr>
            <p:cNvPr id="21" name="Immagine 20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996" y="3426851"/>
              <a:ext cx="704646" cy="325899"/>
            </a:xfrm>
            <a:prstGeom prst="rect">
              <a:avLst/>
            </a:prstGeom>
          </p:spPr>
        </p:pic>
        <p:pic>
          <p:nvPicPr>
            <p:cNvPr id="22" name="Immagine 21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103" y="3746075"/>
              <a:ext cx="143900" cy="143900"/>
            </a:xfrm>
            <a:prstGeom prst="rect">
              <a:avLst/>
            </a:prstGeom>
          </p:spPr>
        </p:pic>
      </p:grpSp>
      <p:grpSp>
        <p:nvGrpSpPr>
          <p:cNvPr id="26" name="Gruppo 25"/>
          <p:cNvGrpSpPr/>
          <p:nvPr/>
        </p:nvGrpSpPr>
        <p:grpSpPr>
          <a:xfrm>
            <a:off x="172720" y="4622800"/>
            <a:ext cx="7523862" cy="1985070"/>
            <a:chOff x="172720" y="4622800"/>
            <a:chExt cx="7523862" cy="1985070"/>
          </a:xfrm>
        </p:grpSpPr>
        <p:sp>
          <p:nvSpPr>
            <p:cNvPr id="17" name="CasellaDiTesto 16"/>
            <p:cNvSpPr txBox="1"/>
            <p:nvPr/>
          </p:nvSpPr>
          <p:spPr>
            <a:xfrm>
              <a:off x="172720" y="4622800"/>
              <a:ext cx="2556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total energy functional</a:t>
              </a:r>
              <a:endParaRPr lang="en-US" sz="2000" dirty="0"/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230409" y="6207760"/>
              <a:ext cx="48787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as                we take the </a:t>
              </a:r>
              <a:r>
                <a:rPr lang="en-US" sz="2000" u="sng" dirty="0" smtClean="0"/>
                <a:t>MC equation of state</a:t>
              </a:r>
              <a:endParaRPr lang="en-US" sz="2000" u="sng" dirty="0"/>
            </a:p>
          </p:txBody>
        </p:sp>
        <p:pic>
          <p:nvPicPr>
            <p:cNvPr id="23" name="Immagine 22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326" y="5292728"/>
              <a:ext cx="6540256" cy="683999"/>
            </a:xfrm>
            <a:prstGeom prst="rect">
              <a:avLst/>
            </a:prstGeom>
          </p:spPr>
        </p:pic>
        <p:pic>
          <p:nvPicPr>
            <p:cNvPr id="24" name="Immagine 23" descr="latex-image-1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326" y="6259561"/>
              <a:ext cx="704646" cy="3258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0307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o 20"/>
          <p:cNvGrpSpPr/>
          <p:nvPr/>
        </p:nvGrpSpPr>
        <p:grpSpPr>
          <a:xfrm>
            <a:off x="3743961" y="318830"/>
            <a:ext cx="5400039" cy="4361180"/>
            <a:chOff x="3743961" y="318830"/>
            <a:chExt cx="5400039" cy="4361180"/>
          </a:xfrm>
        </p:grpSpPr>
        <p:pic>
          <p:nvPicPr>
            <p:cNvPr id="12" name="Immagine 11" descr="fig1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21"/>
            <a:stretch/>
          </p:blipFill>
          <p:spPr>
            <a:xfrm>
              <a:off x="3743961" y="318830"/>
              <a:ext cx="5400039" cy="4361180"/>
            </a:xfrm>
            <a:prstGeom prst="rect">
              <a:avLst/>
            </a:prstGeom>
          </p:spPr>
        </p:pic>
        <p:pic>
          <p:nvPicPr>
            <p:cNvPr id="11" name="Immagine 10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2380" y="728054"/>
              <a:ext cx="1103976" cy="179996"/>
            </a:xfrm>
            <a:prstGeom prst="rect">
              <a:avLst/>
            </a:prstGeom>
          </p:spPr>
        </p:pic>
      </p:grpSp>
      <p:sp>
        <p:nvSpPr>
          <p:cNvPr id="2" name="Rettangolo arrotondato 1"/>
          <p:cNvSpPr/>
          <p:nvPr/>
        </p:nvSpPr>
        <p:spPr>
          <a:xfrm rot="16200000">
            <a:off x="-2808111" y="3186535"/>
            <a:ext cx="6474319" cy="46042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static properties: comparison with MC</a:t>
            </a:r>
            <a:endParaRPr lang="en-GB" sz="2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95020" y="1737360"/>
            <a:ext cx="3309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DFT: obtained by imaginary  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time propagation</a:t>
            </a:r>
            <a:endParaRPr lang="en-US" sz="2000" dirty="0"/>
          </a:p>
        </p:txBody>
      </p:sp>
      <p:grpSp>
        <p:nvGrpSpPr>
          <p:cNvPr id="20" name="Gruppo 19"/>
          <p:cNvGrpSpPr/>
          <p:nvPr/>
        </p:nvGrpSpPr>
        <p:grpSpPr>
          <a:xfrm>
            <a:off x="795020" y="3058160"/>
            <a:ext cx="5463292" cy="2292772"/>
            <a:chOff x="795020" y="3058160"/>
            <a:chExt cx="5463292" cy="2292772"/>
          </a:xfrm>
        </p:grpSpPr>
        <p:sp>
          <p:nvSpPr>
            <p:cNvPr id="9" name="CasellaDiTesto 8"/>
            <p:cNvSpPr txBox="1"/>
            <p:nvPr/>
          </p:nvSpPr>
          <p:spPr>
            <a:xfrm>
              <a:off x="795020" y="3058160"/>
              <a:ext cx="316738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VMC: obtained by adding</a:t>
              </a:r>
            </a:p>
            <a:p>
              <a:r>
                <a:rPr lang="en-US" sz="2000" dirty="0"/>
                <a:t>	</a:t>
              </a:r>
              <a:r>
                <a:rPr lang="en-US" sz="2000" dirty="0" smtClean="0"/>
                <a:t>a 1 body term to the	wave function</a:t>
              </a:r>
            </a:p>
            <a:p>
              <a:r>
                <a:rPr lang="en-US" sz="2000" dirty="0"/>
                <a:t>	</a:t>
              </a:r>
              <a:r>
                <a:rPr lang="en-US" sz="1600" dirty="0" smtClean="0">
                  <a:solidFill>
                    <a:srgbClr val="008000"/>
                  </a:solidFill>
                </a:rPr>
                <a:t>[</a:t>
              </a:r>
              <a:r>
                <a:rPr lang="en-US" sz="1600" dirty="0" err="1" smtClean="0">
                  <a:solidFill>
                    <a:srgbClr val="008000"/>
                  </a:solidFill>
                </a:rPr>
                <a:t>BuBois</a:t>
              </a:r>
              <a:r>
                <a:rPr lang="en-US" sz="1600" dirty="0" smtClean="0">
                  <a:solidFill>
                    <a:srgbClr val="008000"/>
                  </a:solidFill>
                </a:rPr>
                <a:t> &amp; </a:t>
              </a:r>
              <a:r>
                <a:rPr lang="en-US" sz="1600" dirty="0" err="1" smtClean="0">
                  <a:solidFill>
                    <a:srgbClr val="008000"/>
                  </a:solidFill>
                </a:rPr>
                <a:t>Glyde</a:t>
              </a:r>
              <a:r>
                <a:rPr lang="en-US" sz="1600" dirty="0" smtClean="0">
                  <a:solidFill>
                    <a:srgbClr val="008000"/>
                  </a:solidFill>
                </a:rPr>
                <a:t>, PRA 2001]</a:t>
              </a:r>
              <a:endParaRPr lang="en-US" sz="1600" dirty="0">
                <a:solidFill>
                  <a:srgbClr val="008000"/>
                </a:solidFill>
              </a:endParaRPr>
            </a:p>
          </p:txBody>
        </p:sp>
        <p:pic>
          <p:nvPicPr>
            <p:cNvPr id="10" name="Immagine 9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819" y="4382769"/>
              <a:ext cx="5412493" cy="968163"/>
            </a:xfrm>
            <a:prstGeom prst="rect">
              <a:avLst/>
            </a:prstGeom>
          </p:spPr>
        </p:pic>
      </p:grpSp>
      <p:grpSp>
        <p:nvGrpSpPr>
          <p:cNvPr id="19" name="Gruppo 18"/>
          <p:cNvGrpSpPr/>
          <p:nvPr/>
        </p:nvGrpSpPr>
        <p:grpSpPr>
          <a:xfrm>
            <a:off x="690880" y="71121"/>
            <a:ext cx="5485196" cy="1135168"/>
            <a:chOff x="690880" y="71121"/>
            <a:chExt cx="5485196" cy="1135168"/>
          </a:xfrm>
        </p:grpSpPr>
        <p:sp>
          <p:nvSpPr>
            <p:cNvPr id="3" name="CasellaDiTesto 2"/>
            <p:cNvSpPr txBox="1"/>
            <p:nvPr/>
          </p:nvSpPr>
          <p:spPr>
            <a:xfrm>
              <a:off x="690880" y="101600"/>
              <a:ext cx="28289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integrated density profile</a:t>
              </a:r>
              <a:endParaRPr lang="en-US" sz="2000" dirty="0"/>
            </a:p>
          </p:txBody>
        </p:sp>
        <p:pic>
          <p:nvPicPr>
            <p:cNvPr id="6" name="Immagine 5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020" y="594290"/>
              <a:ext cx="1031460" cy="611999"/>
            </a:xfrm>
            <a:prstGeom prst="rect">
              <a:avLst/>
            </a:prstGeom>
          </p:spPr>
        </p:pic>
        <p:pic>
          <p:nvPicPr>
            <p:cNvPr id="13" name="Immagine 12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4581" y="71121"/>
              <a:ext cx="2551495" cy="539999"/>
            </a:xfrm>
            <a:prstGeom prst="rect">
              <a:avLst/>
            </a:prstGeom>
          </p:spPr>
        </p:pic>
      </p:grpSp>
      <p:sp>
        <p:nvSpPr>
          <p:cNvPr id="15" name="CasellaDiTesto 14"/>
          <p:cNvSpPr txBox="1"/>
          <p:nvPr/>
        </p:nvSpPr>
        <p:spPr>
          <a:xfrm>
            <a:off x="3322321" y="6035040"/>
            <a:ext cx="5821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mainly due to the form of the 1body term, the value of a is “dominated” by the central region.</a:t>
            </a:r>
            <a:endParaRPr lang="en-US" sz="2000" dirty="0"/>
          </a:p>
        </p:txBody>
      </p:sp>
      <p:grpSp>
        <p:nvGrpSpPr>
          <p:cNvPr id="22" name="Gruppo 21"/>
          <p:cNvGrpSpPr/>
          <p:nvPr/>
        </p:nvGrpSpPr>
        <p:grpSpPr>
          <a:xfrm>
            <a:off x="5951628" y="3996267"/>
            <a:ext cx="2967924" cy="1991427"/>
            <a:chOff x="5951628" y="3996267"/>
            <a:chExt cx="2967924" cy="1991427"/>
          </a:xfrm>
        </p:grpSpPr>
        <p:sp>
          <p:nvSpPr>
            <p:cNvPr id="14" name="CasellaDiTesto 13"/>
            <p:cNvSpPr txBox="1"/>
            <p:nvPr/>
          </p:nvSpPr>
          <p:spPr>
            <a:xfrm>
              <a:off x="5951628" y="5279808"/>
              <a:ext cx="29679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1F497D"/>
                  </a:solidFill>
                </a:rPr>
                <a:t>good agreement </a:t>
              </a:r>
              <a:r>
                <a:rPr lang="en-US" sz="2000" dirty="0" smtClean="0"/>
                <a:t>except near the surface</a:t>
              </a:r>
              <a:endParaRPr lang="en-US" sz="2000" dirty="0"/>
            </a:p>
          </p:txBody>
        </p:sp>
        <p:cxnSp>
          <p:nvCxnSpPr>
            <p:cNvPr id="17" name="Connettore 2 16"/>
            <p:cNvCxnSpPr>
              <a:stCxn id="14" idx="0"/>
            </p:cNvCxnSpPr>
            <p:nvPr/>
          </p:nvCxnSpPr>
          <p:spPr>
            <a:xfrm flipV="1">
              <a:off x="7435590" y="3996267"/>
              <a:ext cx="176790" cy="12835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0097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203652" y="200876"/>
            <a:ext cx="8687130" cy="46042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In collaboration with:</a:t>
            </a:r>
            <a:endParaRPr lang="en-GB" sz="2000" dirty="0"/>
          </a:p>
        </p:txBody>
      </p:sp>
      <p:pic>
        <p:nvPicPr>
          <p:cNvPr id="2" name="Immagine 1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59" y="1067551"/>
            <a:ext cx="3029575" cy="3043100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5733886" y="2687889"/>
            <a:ext cx="1000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cs typeface="Arial"/>
              </a:rPr>
              <a:t>F. </a:t>
            </a:r>
            <a:r>
              <a:rPr lang="en-US" sz="2000" dirty="0" err="1" smtClean="0">
                <a:cs typeface="Arial"/>
              </a:rPr>
              <a:t>Toigo</a:t>
            </a:r>
            <a:endParaRPr lang="en-US" sz="2000" dirty="0" smtClean="0">
              <a:cs typeface="Arial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6420886" y="5335697"/>
            <a:ext cx="1367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cs typeface="Arial"/>
              </a:rPr>
              <a:t>F. </a:t>
            </a:r>
            <a:r>
              <a:rPr lang="en-US" sz="2000" dirty="0" err="1" smtClean="0">
                <a:cs typeface="Arial"/>
              </a:rPr>
              <a:t>Ancilotto</a:t>
            </a:r>
            <a:endParaRPr lang="en-US" sz="2000" dirty="0" smtClean="0">
              <a:cs typeface="Arial"/>
            </a:endParaRPr>
          </a:p>
        </p:txBody>
      </p:sp>
      <p:pic>
        <p:nvPicPr>
          <p:cNvPr id="11" name="Immagine 10" descr="sala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4" t="6753" r="15062" b="19428"/>
          <a:stretch/>
        </p:blipFill>
        <p:spPr>
          <a:xfrm>
            <a:off x="4593229" y="3670524"/>
            <a:ext cx="1188000" cy="1535689"/>
          </a:xfrm>
          <a:prstGeom prst="rect">
            <a:avLst/>
          </a:prstGeom>
        </p:spPr>
      </p:pic>
      <p:sp>
        <p:nvSpPr>
          <p:cNvPr id="24" name="CasellaDiTesto 23"/>
          <p:cNvSpPr txBox="1"/>
          <p:nvPr/>
        </p:nvSpPr>
        <p:spPr>
          <a:xfrm>
            <a:off x="4499844" y="5335697"/>
            <a:ext cx="1374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cs typeface="Arial"/>
              </a:rPr>
              <a:t>L. </a:t>
            </a:r>
            <a:r>
              <a:rPr lang="en-US" sz="2000" dirty="0" err="1" smtClean="0">
                <a:cs typeface="Arial"/>
              </a:rPr>
              <a:t>Salasnich</a:t>
            </a:r>
            <a:endParaRPr lang="en-US" sz="2000" dirty="0" smtClean="0">
              <a:cs typeface="Arial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03651" y="4438369"/>
            <a:ext cx="3785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ea typeface="ＭＳ Ｐゴシック" charset="0"/>
                <a:cs typeface="ＭＳ Ｐゴシック" charset="0"/>
              </a:rPr>
              <a:t>Condensed Matter Theory Group </a:t>
            </a:r>
          </a:p>
          <a:p>
            <a:r>
              <a:rPr lang="en-GB" sz="2000" dirty="0" err="1" smtClean="0">
                <a:ea typeface="ＭＳ Ｐゴシック" charset="0"/>
                <a:cs typeface="ＭＳ Ｐゴシック" charset="0"/>
              </a:rPr>
              <a:t>Dipartimento</a:t>
            </a:r>
            <a:r>
              <a:rPr lang="en-GB" sz="2000" dirty="0" smtClean="0">
                <a:ea typeface="ＭＳ Ｐゴシック" charset="0"/>
                <a:cs typeface="ＭＳ Ｐゴシック" charset="0"/>
              </a:rPr>
              <a:t> di </a:t>
            </a:r>
            <a:r>
              <a:rPr lang="en-GB" sz="2000" dirty="0" err="1" smtClean="0">
                <a:ea typeface="ＭＳ Ｐゴシック" charset="0"/>
                <a:cs typeface="ＭＳ Ｐゴシック" charset="0"/>
              </a:rPr>
              <a:t>Fisica</a:t>
            </a:r>
            <a:endParaRPr lang="en-GB" sz="2000" dirty="0" smtClean="0">
              <a:ea typeface="ＭＳ Ｐゴシック" charset="0"/>
              <a:cs typeface="ＭＳ Ｐゴシック" charset="0"/>
            </a:endParaRPr>
          </a:p>
          <a:p>
            <a:r>
              <a:rPr lang="en-GB" sz="2000" dirty="0" err="1" smtClean="0">
                <a:ea typeface="ＭＳ Ｐゴシック" charset="0"/>
                <a:cs typeface="ＭＳ Ｐゴシック" charset="0"/>
              </a:rPr>
              <a:t>Univeristà</a:t>
            </a:r>
            <a:r>
              <a:rPr lang="en-GB" sz="20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GB" sz="2000" dirty="0" err="1" smtClean="0">
                <a:ea typeface="ＭＳ Ｐゴシック" charset="0"/>
                <a:cs typeface="ＭＳ Ｐゴシック" charset="0"/>
              </a:rPr>
              <a:t>degli</a:t>
            </a:r>
            <a:r>
              <a:rPr lang="en-GB" sz="20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GB" sz="2000" dirty="0" err="1" smtClean="0">
                <a:ea typeface="ＭＳ Ｐゴシック" charset="0"/>
                <a:cs typeface="ＭＳ Ｐゴシック" charset="0"/>
              </a:rPr>
              <a:t>Studi</a:t>
            </a:r>
            <a:r>
              <a:rPr lang="en-GB" sz="2000" dirty="0" smtClean="0">
                <a:ea typeface="ＭＳ Ｐゴシック" charset="0"/>
                <a:cs typeface="ＭＳ Ｐゴシック" charset="0"/>
              </a:rPr>
              <a:t> di </a:t>
            </a:r>
            <a:r>
              <a:rPr lang="en-GB" sz="2000" dirty="0" err="1" smtClean="0">
                <a:ea typeface="ＭＳ Ｐゴシック" charset="0"/>
                <a:cs typeface="ＭＳ Ｐゴシック" charset="0"/>
              </a:rPr>
              <a:t>Padova</a:t>
            </a:r>
            <a:endParaRPr lang="en-GB" sz="20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26" name="Immagine 25" descr="fot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81" y="1018711"/>
            <a:ext cx="1188000" cy="1584000"/>
          </a:xfrm>
          <a:prstGeom prst="rect">
            <a:avLst/>
          </a:prstGeom>
        </p:spPr>
      </p:pic>
      <p:pic>
        <p:nvPicPr>
          <p:cNvPr id="27" name="Immagine 26" descr="foto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0" t="10870" r="10262" b="15953"/>
          <a:stretch/>
        </p:blipFill>
        <p:spPr>
          <a:xfrm rot="5400000">
            <a:off x="6300525" y="3941389"/>
            <a:ext cx="1665173" cy="112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58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 rot="16200000">
            <a:off x="-2808111" y="3186535"/>
            <a:ext cx="6474319" cy="46042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static properties: comparison with GPE</a:t>
            </a:r>
            <a:endParaRPr lang="en-GB" sz="2000" dirty="0"/>
          </a:p>
        </p:txBody>
      </p:sp>
      <p:grpSp>
        <p:nvGrpSpPr>
          <p:cNvPr id="20" name="Gruppo 19"/>
          <p:cNvGrpSpPr/>
          <p:nvPr/>
        </p:nvGrpSpPr>
        <p:grpSpPr>
          <a:xfrm>
            <a:off x="772160" y="243840"/>
            <a:ext cx="7297991" cy="683999"/>
            <a:chOff x="772160" y="243840"/>
            <a:chExt cx="7297991" cy="683999"/>
          </a:xfrm>
        </p:grpSpPr>
        <p:sp>
          <p:nvSpPr>
            <p:cNvPr id="3" name="CasellaDiTesto 2"/>
            <p:cNvSpPr txBox="1"/>
            <p:nvPr/>
          </p:nvSpPr>
          <p:spPr>
            <a:xfrm>
              <a:off x="772160" y="416560"/>
              <a:ext cx="72979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if                                               DFT reduces to Gross-</a:t>
              </a:r>
              <a:r>
                <a:rPr lang="en-US" sz="2000" dirty="0" err="1" smtClean="0"/>
                <a:t>Piatevskii</a:t>
              </a:r>
              <a:r>
                <a:rPr lang="en-US" sz="2000" dirty="0" smtClean="0"/>
                <a:t> Equation</a:t>
              </a:r>
              <a:endParaRPr lang="en-US" sz="2000" dirty="0"/>
            </a:p>
          </p:txBody>
        </p:sp>
        <p:pic>
          <p:nvPicPr>
            <p:cNvPr id="4" name="Immagine 3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3321" y="243840"/>
              <a:ext cx="2291397" cy="683999"/>
            </a:xfrm>
            <a:prstGeom prst="rect">
              <a:avLst/>
            </a:prstGeom>
          </p:spPr>
        </p:pic>
      </p:grpSp>
      <p:sp>
        <p:nvSpPr>
          <p:cNvPr id="8" name="CasellaDiTesto 7"/>
          <p:cNvSpPr txBox="1"/>
          <p:nvPr/>
        </p:nvSpPr>
        <p:spPr>
          <a:xfrm>
            <a:off x="2699861" y="2207865"/>
            <a:ext cx="604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GPE</a:t>
            </a:r>
            <a:endParaRPr lang="en-US" sz="2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972560" y="3373120"/>
            <a:ext cx="585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DFT</a:t>
            </a:r>
            <a:endParaRPr lang="en-US" sz="2000" dirty="0"/>
          </a:p>
        </p:txBody>
      </p:sp>
      <p:grpSp>
        <p:nvGrpSpPr>
          <p:cNvPr id="21" name="Gruppo 20"/>
          <p:cNvGrpSpPr/>
          <p:nvPr/>
        </p:nvGrpSpPr>
        <p:grpSpPr>
          <a:xfrm>
            <a:off x="5415280" y="2153920"/>
            <a:ext cx="2989492" cy="600934"/>
            <a:chOff x="5415280" y="2153920"/>
            <a:chExt cx="2989492" cy="600934"/>
          </a:xfrm>
        </p:grpSpPr>
        <p:grpSp>
          <p:nvGrpSpPr>
            <p:cNvPr id="12" name="Gruppo 11"/>
            <p:cNvGrpSpPr/>
            <p:nvPr/>
          </p:nvGrpSpPr>
          <p:grpSpPr>
            <a:xfrm>
              <a:off x="6654800" y="2153920"/>
              <a:ext cx="1749972" cy="600934"/>
              <a:chOff x="6654800" y="2153920"/>
              <a:chExt cx="1749972" cy="600934"/>
            </a:xfrm>
          </p:grpSpPr>
          <p:sp>
            <p:nvSpPr>
              <p:cNvPr id="10" name="CasellaDiTesto 9"/>
              <p:cNvSpPr txBox="1"/>
              <p:nvPr/>
            </p:nvSpPr>
            <p:spPr>
              <a:xfrm>
                <a:off x="6654800" y="2153920"/>
                <a:ext cx="9528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TF limit</a:t>
                </a:r>
                <a:endParaRPr lang="en-US" sz="2000" dirty="0"/>
              </a:p>
            </p:txBody>
          </p:sp>
          <p:pic>
            <p:nvPicPr>
              <p:cNvPr id="11" name="Immagine 10" descr="latex-image-1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4800" y="2502858"/>
                <a:ext cx="1749972" cy="251996"/>
              </a:xfrm>
              <a:prstGeom prst="rect">
                <a:avLst/>
              </a:prstGeom>
            </p:spPr>
          </p:pic>
        </p:grpSp>
        <p:cxnSp>
          <p:nvCxnSpPr>
            <p:cNvPr id="14" name="Connettore 2 13"/>
            <p:cNvCxnSpPr/>
            <p:nvPr/>
          </p:nvCxnSpPr>
          <p:spPr>
            <a:xfrm flipH="1" flipV="1">
              <a:off x="5415280" y="2207865"/>
              <a:ext cx="1239520" cy="1492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po 21"/>
          <p:cNvGrpSpPr/>
          <p:nvPr/>
        </p:nvGrpSpPr>
        <p:grpSpPr>
          <a:xfrm>
            <a:off x="5527040" y="3291840"/>
            <a:ext cx="3616960" cy="2078256"/>
            <a:chOff x="5527040" y="3291840"/>
            <a:chExt cx="3616960" cy="2078256"/>
          </a:xfrm>
        </p:grpSpPr>
        <p:sp>
          <p:nvSpPr>
            <p:cNvPr id="6" name="CasellaDiTesto 5"/>
            <p:cNvSpPr txBox="1"/>
            <p:nvPr/>
          </p:nvSpPr>
          <p:spPr>
            <a:xfrm>
              <a:off x="5831840" y="3738880"/>
              <a:ext cx="331216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convergence</a:t>
              </a:r>
              <a:r>
                <a:rPr lang="en-US" sz="2000" dirty="0" smtClean="0"/>
                <a:t> to a </a:t>
              </a:r>
              <a:r>
                <a:rPr lang="en-US" sz="2000" dirty="0" smtClean="0">
                  <a:solidFill>
                    <a:srgbClr val="FF0000"/>
                  </a:solidFill>
                </a:rPr>
                <a:t>constant value</a:t>
              </a:r>
              <a:r>
                <a:rPr lang="en-US" sz="2000" dirty="0" smtClean="0"/>
                <a:t> is expected for the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unitary regime </a:t>
              </a:r>
              <a:r>
                <a:rPr lang="en-US" sz="2000" dirty="0" smtClean="0"/>
                <a:t>where the properties of the system depends only on the density</a:t>
              </a:r>
              <a:endParaRPr lang="en-US" sz="2000" dirty="0"/>
            </a:p>
          </p:txBody>
        </p:sp>
        <p:cxnSp>
          <p:nvCxnSpPr>
            <p:cNvPr id="16" name="Connettore 2 15"/>
            <p:cNvCxnSpPr/>
            <p:nvPr/>
          </p:nvCxnSpPr>
          <p:spPr>
            <a:xfrm flipH="1" flipV="1">
              <a:off x="5527040" y="3291840"/>
              <a:ext cx="741680" cy="44704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o 24"/>
          <p:cNvGrpSpPr/>
          <p:nvPr/>
        </p:nvGrpSpPr>
        <p:grpSpPr>
          <a:xfrm>
            <a:off x="248920" y="335280"/>
            <a:ext cx="6858000" cy="6858000"/>
            <a:chOff x="248920" y="335280"/>
            <a:chExt cx="6858000" cy="6858000"/>
          </a:xfrm>
        </p:grpSpPr>
        <p:grpSp>
          <p:nvGrpSpPr>
            <p:cNvPr id="23" name="Gruppo 22"/>
            <p:cNvGrpSpPr/>
            <p:nvPr/>
          </p:nvGrpSpPr>
          <p:grpSpPr>
            <a:xfrm>
              <a:off x="248920" y="335280"/>
              <a:ext cx="6858000" cy="6858000"/>
              <a:chOff x="248920" y="335280"/>
              <a:chExt cx="6858000" cy="6858000"/>
            </a:xfrm>
          </p:grpSpPr>
          <p:pic>
            <p:nvPicPr>
              <p:cNvPr id="7" name="Immagine 6" descr="rad_vs_alength-eps-converted-to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920" y="335280"/>
                <a:ext cx="6858000" cy="6858000"/>
              </a:xfrm>
              <a:prstGeom prst="rect">
                <a:avLst/>
              </a:prstGeom>
            </p:spPr>
          </p:pic>
          <p:sp>
            <p:nvSpPr>
              <p:cNvPr id="5" name="CasellaDiTesto 4"/>
              <p:cNvSpPr txBox="1"/>
              <p:nvPr/>
            </p:nvSpPr>
            <p:spPr>
              <a:xfrm>
                <a:off x="1513550" y="1198880"/>
                <a:ext cx="36782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average radius of the trapped gas</a:t>
                </a:r>
                <a:endParaRPr lang="en-US" sz="2000" dirty="0"/>
              </a:p>
            </p:txBody>
          </p:sp>
        </p:grpSp>
        <p:sp>
          <p:nvSpPr>
            <p:cNvPr id="24" name="Rettangolo 23"/>
            <p:cNvSpPr/>
            <p:nvPr/>
          </p:nvSpPr>
          <p:spPr>
            <a:xfrm>
              <a:off x="3641408" y="6363112"/>
              <a:ext cx="149025" cy="1360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2345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 descr="omega-eps-converted-to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1" r="15565" b="8921"/>
          <a:stretch/>
        </p:blipFill>
        <p:spPr>
          <a:xfrm>
            <a:off x="1926591" y="2468881"/>
            <a:ext cx="4850130" cy="4267200"/>
          </a:xfrm>
          <a:prstGeom prst="rect">
            <a:avLst/>
          </a:prstGeom>
        </p:spPr>
      </p:pic>
      <p:sp>
        <p:nvSpPr>
          <p:cNvPr id="2" name="Rettangolo arrotondato 1"/>
          <p:cNvSpPr/>
          <p:nvPr/>
        </p:nvSpPr>
        <p:spPr>
          <a:xfrm rot="16200000">
            <a:off x="-2808111" y="3186535"/>
            <a:ext cx="6474319" cy="46042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dynamical</a:t>
            </a:r>
            <a:r>
              <a:rPr lang="en-GB" sz="2000" dirty="0" smtClean="0"/>
              <a:t> properties: mono- and </a:t>
            </a:r>
            <a:r>
              <a:rPr lang="en-GB" sz="2000" dirty="0" err="1" smtClean="0"/>
              <a:t>quadru</a:t>
            </a:r>
            <a:r>
              <a:rPr lang="en-GB" sz="2000" dirty="0" smtClean="0"/>
              <a:t> -pole frequencies</a:t>
            </a:r>
            <a:endParaRPr lang="en-GB" sz="2000" dirty="0"/>
          </a:p>
        </p:txBody>
      </p:sp>
      <p:grpSp>
        <p:nvGrpSpPr>
          <p:cNvPr id="48" name="Gruppo 47"/>
          <p:cNvGrpSpPr/>
          <p:nvPr/>
        </p:nvGrpSpPr>
        <p:grpSpPr>
          <a:xfrm>
            <a:off x="883920" y="189747"/>
            <a:ext cx="8260080" cy="707886"/>
            <a:chOff x="883920" y="189747"/>
            <a:chExt cx="8260080" cy="707886"/>
          </a:xfrm>
        </p:grpSpPr>
        <p:sp>
          <p:nvSpPr>
            <p:cNvPr id="3" name="CasellaDiTesto 2"/>
            <p:cNvSpPr txBox="1"/>
            <p:nvPr/>
          </p:nvSpPr>
          <p:spPr>
            <a:xfrm>
              <a:off x="883920" y="189747"/>
              <a:ext cx="826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monopole</a:t>
              </a:r>
              <a:r>
                <a:rPr lang="en-US" sz="2000" dirty="0" smtClean="0"/>
                <a:t> (breathing or compressional) mode frequencies are obtained by slightly changing  </a:t>
              </a:r>
              <a:endParaRPr lang="en-US" sz="2000" dirty="0"/>
            </a:p>
          </p:txBody>
        </p:sp>
        <p:pic>
          <p:nvPicPr>
            <p:cNvPr id="4" name="Immagine 3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0511" y="669034"/>
              <a:ext cx="384544" cy="179999"/>
            </a:xfrm>
            <a:prstGeom prst="rect">
              <a:avLst/>
            </a:prstGeom>
          </p:spPr>
        </p:pic>
      </p:grpSp>
      <p:grpSp>
        <p:nvGrpSpPr>
          <p:cNvPr id="49" name="Gruppo 48"/>
          <p:cNvGrpSpPr/>
          <p:nvPr/>
        </p:nvGrpSpPr>
        <p:grpSpPr>
          <a:xfrm>
            <a:off x="894080" y="944880"/>
            <a:ext cx="8237251" cy="724109"/>
            <a:chOff x="894080" y="944880"/>
            <a:chExt cx="8237251" cy="724109"/>
          </a:xfrm>
        </p:grpSpPr>
        <p:sp>
          <p:nvSpPr>
            <p:cNvPr id="5" name="CasellaDiTesto 4"/>
            <p:cNvSpPr txBox="1"/>
            <p:nvPr/>
          </p:nvSpPr>
          <p:spPr>
            <a:xfrm>
              <a:off x="894080" y="944880"/>
              <a:ext cx="82372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000090"/>
                  </a:solidFill>
                </a:rPr>
                <a:t>quadrupole</a:t>
              </a:r>
              <a:r>
                <a:rPr lang="en-US" sz="2000" dirty="0" smtClean="0"/>
                <a:t> (surface) mode frequencies are obtained by using the initial state</a:t>
              </a:r>
              <a:endParaRPr lang="en-US" sz="2000" dirty="0"/>
            </a:p>
          </p:txBody>
        </p:sp>
        <p:pic>
          <p:nvPicPr>
            <p:cNvPr id="8" name="Immagine 7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062" y="1344992"/>
              <a:ext cx="2823403" cy="323997"/>
            </a:xfrm>
            <a:prstGeom prst="rect">
              <a:avLst/>
            </a:prstGeom>
          </p:spPr>
        </p:pic>
      </p:grpSp>
      <p:grpSp>
        <p:nvGrpSpPr>
          <p:cNvPr id="50" name="Gruppo 49"/>
          <p:cNvGrpSpPr/>
          <p:nvPr/>
        </p:nvGrpSpPr>
        <p:grpSpPr>
          <a:xfrm>
            <a:off x="3962400" y="1388800"/>
            <a:ext cx="2814320" cy="584776"/>
            <a:chOff x="3962400" y="1388800"/>
            <a:chExt cx="2814320" cy="584776"/>
          </a:xfrm>
        </p:grpSpPr>
        <p:sp>
          <p:nvSpPr>
            <p:cNvPr id="9" name="CasellaDiTesto 8"/>
            <p:cNvSpPr txBox="1"/>
            <p:nvPr/>
          </p:nvSpPr>
          <p:spPr>
            <a:xfrm>
              <a:off x="5166095" y="1388800"/>
              <a:ext cx="161062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ground state wave function</a:t>
              </a:r>
              <a:endParaRPr lang="en-US" sz="1600" dirty="0"/>
            </a:p>
          </p:txBody>
        </p:sp>
        <p:cxnSp>
          <p:nvCxnSpPr>
            <p:cNvPr id="14" name="Connettore 2 13"/>
            <p:cNvCxnSpPr>
              <a:stCxn id="9" idx="1"/>
            </p:cNvCxnSpPr>
            <p:nvPr/>
          </p:nvCxnSpPr>
          <p:spPr>
            <a:xfrm flipH="1" flipV="1">
              <a:off x="3962400" y="1584960"/>
              <a:ext cx="1203695" cy="9622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uppo 51"/>
          <p:cNvGrpSpPr/>
          <p:nvPr/>
        </p:nvGrpSpPr>
        <p:grpSpPr>
          <a:xfrm>
            <a:off x="916768" y="1595120"/>
            <a:ext cx="1893743" cy="600842"/>
            <a:chOff x="916768" y="1595120"/>
            <a:chExt cx="1893743" cy="600842"/>
          </a:xfrm>
        </p:grpSpPr>
        <p:sp>
          <p:nvSpPr>
            <p:cNvPr id="10" name="CasellaDiTesto 9"/>
            <p:cNvSpPr txBox="1"/>
            <p:nvPr/>
          </p:nvSpPr>
          <p:spPr>
            <a:xfrm>
              <a:off x="916768" y="1857408"/>
              <a:ext cx="1551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small parameter</a:t>
              </a:r>
              <a:endParaRPr lang="en-US" sz="1600" dirty="0"/>
            </a:p>
          </p:txBody>
        </p:sp>
        <p:cxnSp>
          <p:nvCxnSpPr>
            <p:cNvPr id="16" name="Connettore 2 15"/>
            <p:cNvCxnSpPr/>
            <p:nvPr/>
          </p:nvCxnSpPr>
          <p:spPr>
            <a:xfrm flipV="1">
              <a:off x="2468695" y="1595120"/>
              <a:ext cx="341816" cy="3111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uppo 50"/>
          <p:cNvGrpSpPr/>
          <p:nvPr/>
        </p:nvGrpSpPr>
        <p:grpSpPr>
          <a:xfrm>
            <a:off x="3007360" y="1584960"/>
            <a:ext cx="5216708" cy="735731"/>
            <a:chOff x="3007360" y="1584960"/>
            <a:chExt cx="5216708" cy="735731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5329371" y="1982137"/>
              <a:ext cx="28946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standard </a:t>
              </a:r>
              <a:r>
                <a:rPr lang="en-US" sz="1600" dirty="0" err="1" smtClean="0"/>
                <a:t>quadrupole</a:t>
              </a:r>
              <a:r>
                <a:rPr lang="en-US" sz="1600" dirty="0" smtClean="0"/>
                <a:t> operator</a:t>
              </a:r>
              <a:endParaRPr lang="en-US" sz="1600" dirty="0"/>
            </a:p>
          </p:txBody>
        </p:sp>
        <p:pic>
          <p:nvPicPr>
            <p:cNvPr id="17" name="Immagine 16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055" y="2014218"/>
              <a:ext cx="2037579" cy="287997"/>
            </a:xfrm>
            <a:prstGeom prst="rect">
              <a:avLst/>
            </a:prstGeom>
          </p:spPr>
        </p:pic>
        <p:cxnSp>
          <p:nvCxnSpPr>
            <p:cNvPr id="19" name="Connettore 2 18"/>
            <p:cNvCxnSpPr/>
            <p:nvPr/>
          </p:nvCxnSpPr>
          <p:spPr>
            <a:xfrm flipH="1" flipV="1">
              <a:off x="3007360" y="1584960"/>
              <a:ext cx="804105" cy="3971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CasellaDiTesto 23"/>
          <p:cNvSpPr txBox="1"/>
          <p:nvPr/>
        </p:nvSpPr>
        <p:spPr>
          <a:xfrm>
            <a:off x="3032495" y="2692400"/>
            <a:ext cx="1251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monopole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81695" y="5730240"/>
            <a:ext cx="1392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90"/>
                </a:solidFill>
              </a:rPr>
              <a:t>quadrupole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782893" y="2692400"/>
            <a:ext cx="20276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empty sym. : N = 500</a:t>
            </a:r>
          </a:p>
          <a:p>
            <a:r>
              <a:rPr lang="en-US" sz="1600" dirty="0" smtClean="0"/>
              <a:t>filled sym. : N = 80000</a:t>
            </a:r>
            <a:endParaRPr lang="en-US" sz="1600" dirty="0"/>
          </a:p>
        </p:txBody>
      </p:sp>
      <p:grpSp>
        <p:nvGrpSpPr>
          <p:cNvPr id="54" name="Gruppo 53"/>
          <p:cNvGrpSpPr/>
          <p:nvPr/>
        </p:nvGrpSpPr>
        <p:grpSpPr>
          <a:xfrm>
            <a:off x="4418330" y="2953317"/>
            <a:ext cx="1093562" cy="451435"/>
            <a:chOff x="4418330" y="2953317"/>
            <a:chExt cx="1093562" cy="451435"/>
          </a:xfrm>
        </p:grpSpPr>
        <p:cxnSp>
          <p:nvCxnSpPr>
            <p:cNvPr id="30" name="Connettore 1 29"/>
            <p:cNvCxnSpPr/>
            <p:nvPr/>
          </p:nvCxnSpPr>
          <p:spPr>
            <a:xfrm>
              <a:off x="4505867" y="3384432"/>
              <a:ext cx="1006025" cy="203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Immagine 30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8330" y="2953317"/>
              <a:ext cx="836994" cy="359997"/>
            </a:xfrm>
            <a:prstGeom prst="rect">
              <a:avLst/>
            </a:prstGeom>
          </p:spPr>
        </p:pic>
      </p:grpSp>
      <p:grpSp>
        <p:nvGrpSpPr>
          <p:cNvPr id="55" name="Gruppo 54"/>
          <p:cNvGrpSpPr/>
          <p:nvPr/>
        </p:nvGrpSpPr>
        <p:grpSpPr>
          <a:xfrm>
            <a:off x="5511892" y="2875280"/>
            <a:ext cx="3225708" cy="646331"/>
            <a:chOff x="5511892" y="2875280"/>
            <a:chExt cx="3225708" cy="646331"/>
          </a:xfrm>
        </p:grpSpPr>
        <p:sp>
          <p:nvSpPr>
            <p:cNvPr id="34" name="CasellaDiTesto 33"/>
            <p:cNvSpPr txBox="1"/>
            <p:nvPr/>
          </p:nvSpPr>
          <p:spPr>
            <a:xfrm>
              <a:off x="6705600" y="2875280"/>
              <a:ext cx="203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TF limit (independent of </a:t>
              </a:r>
              <a:r>
                <a:rPr lang="en-US" i="1" dirty="0" smtClean="0">
                  <a:solidFill>
                    <a:srgbClr val="FF0000"/>
                  </a:solidFill>
                </a:rPr>
                <a:t>a</a:t>
              </a:r>
              <a:r>
                <a:rPr lang="en-US" dirty="0" smtClean="0">
                  <a:solidFill>
                    <a:srgbClr val="FF0000"/>
                  </a:solidFill>
                </a:rPr>
                <a:t>)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6" name="Connettore 2 35"/>
            <p:cNvCxnSpPr/>
            <p:nvPr/>
          </p:nvCxnSpPr>
          <p:spPr>
            <a:xfrm flipH="1">
              <a:off x="5511892" y="3180080"/>
              <a:ext cx="1102269" cy="13323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uppo 55"/>
          <p:cNvGrpSpPr/>
          <p:nvPr/>
        </p:nvGrpSpPr>
        <p:grpSpPr>
          <a:xfrm>
            <a:off x="5872295" y="3714750"/>
            <a:ext cx="3566345" cy="1167170"/>
            <a:chOff x="5872295" y="3714750"/>
            <a:chExt cx="3566345" cy="1167170"/>
          </a:xfrm>
        </p:grpSpPr>
        <p:cxnSp>
          <p:nvCxnSpPr>
            <p:cNvPr id="29" name="Connettore 1 28"/>
            <p:cNvCxnSpPr/>
            <p:nvPr/>
          </p:nvCxnSpPr>
          <p:spPr>
            <a:xfrm>
              <a:off x="5872295" y="4033520"/>
              <a:ext cx="1006025" cy="203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Immagine 31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161" y="3714750"/>
              <a:ext cx="589832" cy="285700"/>
            </a:xfrm>
            <a:prstGeom prst="rect">
              <a:avLst/>
            </a:prstGeom>
          </p:spPr>
        </p:pic>
        <p:sp>
          <p:nvSpPr>
            <p:cNvPr id="37" name="CasellaDiTesto 36"/>
            <p:cNvSpPr txBox="1"/>
            <p:nvPr/>
          </p:nvSpPr>
          <p:spPr>
            <a:xfrm>
              <a:off x="6868160" y="3958590"/>
              <a:ext cx="25704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unitary limit 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(statistic independent)</a:t>
              </a:r>
            </a:p>
            <a:p>
              <a:r>
                <a:rPr lang="en-US" sz="1600" dirty="0" smtClean="0">
                  <a:solidFill>
                    <a:srgbClr val="008000"/>
                  </a:solidFill>
                </a:rPr>
                <a:t>[</a:t>
              </a:r>
              <a:r>
                <a:rPr lang="en-US" sz="1600" dirty="0" err="1" smtClean="0">
                  <a:solidFill>
                    <a:srgbClr val="008000"/>
                  </a:solidFill>
                </a:rPr>
                <a:t>Castin</a:t>
              </a:r>
              <a:r>
                <a:rPr lang="en-US" sz="1600" dirty="0" smtClean="0">
                  <a:solidFill>
                    <a:srgbClr val="008000"/>
                  </a:solidFill>
                </a:rPr>
                <a:t> CRP 2004]</a:t>
              </a:r>
              <a:endParaRPr lang="en-US" sz="16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53" name="Gruppo 52"/>
          <p:cNvGrpSpPr/>
          <p:nvPr/>
        </p:nvGrpSpPr>
        <p:grpSpPr>
          <a:xfrm>
            <a:off x="1138493" y="3404752"/>
            <a:ext cx="2483834" cy="646331"/>
            <a:chOff x="1138493" y="3404752"/>
            <a:chExt cx="2483834" cy="646331"/>
          </a:xfrm>
        </p:grpSpPr>
        <p:cxnSp>
          <p:nvCxnSpPr>
            <p:cNvPr id="28" name="Connettore 1 27"/>
            <p:cNvCxnSpPr/>
            <p:nvPr/>
          </p:nvCxnSpPr>
          <p:spPr>
            <a:xfrm>
              <a:off x="2468695" y="4023360"/>
              <a:ext cx="1006025" cy="203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Immagine 32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2495" y="3638600"/>
              <a:ext cx="589832" cy="285700"/>
            </a:xfrm>
            <a:prstGeom prst="rect">
              <a:avLst/>
            </a:prstGeom>
          </p:spPr>
        </p:pic>
        <p:sp>
          <p:nvSpPr>
            <p:cNvPr id="38" name="CasellaDiTesto 37"/>
            <p:cNvSpPr txBox="1"/>
            <p:nvPr/>
          </p:nvSpPr>
          <p:spPr>
            <a:xfrm>
              <a:off x="1138493" y="3404752"/>
              <a:ext cx="17672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non interacting regime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7" name="Gruppo 56"/>
          <p:cNvGrpSpPr/>
          <p:nvPr/>
        </p:nvGrpSpPr>
        <p:grpSpPr>
          <a:xfrm>
            <a:off x="1118173" y="4034672"/>
            <a:ext cx="2519658" cy="646331"/>
            <a:chOff x="1118173" y="4034672"/>
            <a:chExt cx="2519658" cy="646331"/>
          </a:xfrm>
        </p:grpSpPr>
        <p:cxnSp>
          <p:nvCxnSpPr>
            <p:cNvPr id="39" name="Connettore 1 38"/>
            <p:cNvCxnSpPr/>
            <p:nvPr/>
          </p:nvCxnSpPr>
          <p:spPr>
            <a:xfrm>
              <a:off x="2468695" y="4053840"/>
              <a:ext cx="1006025" cy="20320"/>
            </a:xfrm>
            <a:prstGeom prst="line">
              <a:avLst/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Immagine 40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2" y="4155391"/>
              <a:ext cx="589829" cy="285699"/>
            </a:xfrm>
            <a:prstGeom prst="rect">
              <a:avLst/>
            </a:prstGeom>
          </p:spPr>
        </p:pic>
        <p:sp>
          <p:nvSpPr>
            <p:cNvPr id="42" name="CasellaDiTesto 41"/>
            <p:cNvSpPr txBox="1"/>
            <p:nvPr/>
          </p:nvSpPr>
          <p:spPr>
            <a:xfrm>
              <a:off x="1118173" y="4034672"/>
              <a:ext cx="17672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non interacting regime</a:t>
              </a:r>
              <a:endParaRPr lang="en-US" dirty="0">
                <a:solidFill>
                  <a:srgbClr val="000090"/>
                </a:solidFill>
              </a:endParaRPr>
            </a:p>
          </p:txBody>
        </p:sp>
      </p:grpSp>
      <p:grpSp>
        <p:nvGrpSpPr>
          <p:cNvPr id="58" name="Gruppo 57"/>
          <p:cNvGrpSpPr/>
          <p:nvPr/>
        </p:nvGrpSpPr>
        <p:grpSpPr>
          <a:xfrm>
            <a:off x="5877110" y="5191762"/>
            <a:ext cx="2931610" cy="1184809"/>
            <a:chOff x="5877110" y="5191762"/>
            <a:chExt cx="2931610" cy="1184809"/>
          </a:xfrm>
        </p:grpSpPr>
        <p:cxnSp>
          <p:nvCxnSpPr>
            <p:cNvPr id="43" name="Connettore 1 42"/>
            <p:cNvCxnSpPr/>
            <p:nvPr/>
          </p:nvCxnSpPr>
          <p:spPr>
            <a:xfrm>
              <a:off x="5877110" y="5598160"/>
              <a:ext cx="1006025" cy="20320"/>
            </a:xfrm>
            <a:prstGeom prst="line">
              <a:avLst/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Immagine 43" descr="latex-image-1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2570" y="5191762"/>
              <a:ext cx="836994" cy="359997"/>
            </a:xfrm>
            <a:prstGeom prst="rect">
              <a:avLst/>
            </a:prstGeom>
          </p:spPr>
        </p:pic>
        <p:sp>
          <p:nvSpPr>
            <p:cNvPr id="45" name="CasellaDiTesto 44"/>
            <p:cNvSpPr txBox="1"/>
            <p:nvPr/>
          </p:nvSpPr>
          <p:spPr>
            <a:xfrm>
              <a:off x="6776720" y="5730240"/>
              <a:ext cx="203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TF limit (independent of </a:t>
              </a:r>
              <a:r>
                <a:rPr lang="en-US" i="1" dirty="0" smtClean="0">
                  <a:solidFill>
                    <a:srgbClr val="000090"/>
                  </a:solidFill>
                </a:rPr>
                <a:t>a</a:t>
              </a:r>
              <a:r>
                <a:rPr lang="en-US" dirty="0" smtClean="0">
                  <a:solidFill>
                    <a:srgbClr val="000090"/>
                  </a:solidFill>
                </a:rPr>
                <a:t>)</a:t>
              </a:r>
              <a:endParaRPr lang="en-US" dirty="0">
                <a:solidFill>
                  <a:srgbClr val="000090"/>
                </a:solidFill>
              </a:endParaRPr>
            </a:p>
          </p:txBody>
        </p:sp>
      </p:grpSp>
      <p:sp>
        <p:nvSpPr>
          <p:cNvPr id="46" name="CasellaDiTesto 45"/>
          <p:cNvSpPr txBox="1"/>
          <p:nvPr/>
        </p:nvSpPr>
        <p:spPr>
          <a:xfrm>
            <a:off x="873348" y="5677082"/>
            <a:ext cx="1283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TF regime:</a:t>
            </a:r>
            <a:endParaRPr lang="en-US" sz="2000" dirty="0"/>
          </a:p>
        </p:txBody>
      </p:sp>
      <p:pic>
        <p:nvPicPr>
          <p:cNvPr id="47" name="Immagine 46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33" y="6043578"/>
            <a:ext cx="1036798" cy="6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18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/>
          <p:cNvGrpSpPr/>
          <p:nvPr/>
        </p:nvGrpSpPr>
        <p:grpSpPr>
          <a:xfrm>
            <a:off x="863489" y="1123197"/>
            <a:ext cx="6615528" cy="5530710"/>
            <a:chOff x="863489" y="1123197"/>
            <a:chExt cx="6615528" cy="5530710"/>
          </a:xfrm>
        </p:grpSpPr>
        <p:pic>
          <p:nvPicPr>
            <p:cNvPr id="7" name="Immagine 6" descr="fig4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489" y="1123197"/>
              <a:ext cx="6615528" cy="5112000"/>
            </a:xfrm>
            <a:prstGeom prst="rect">
              <a:avLst/>
            </a:prstGeom>
          </p:spPr>
        </p:pic>
        <p:pic>
          <p:nvPicPr>
            <p:cNvPr id="9" name="Immagine 8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814" y="6113908"/>
              <a:ext cx="1042755" cy="539999"/>
            </a:xfrm>
            <a:prstGeom prst="rect">
              <a:avLst/>
            </a:prstGeom>
          </p:spPr>
        </p:pic>
      </p:grpSp>
      <p:sp>
        <p:nvSpPr>
          <p:cNvPr id="2" name="Rettangolo arrotondato 1"/>
          <p:cNvSpPr/>
          <p:nvPr/>
        </p:nvSpPr>
        <p:spPr>
          <a:xfrm rot="16200000">
            <a:off x="-2808111" y="3186535"/>
            <a:ext cx="6474319" cy="46042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dynamical</a:t>
            </a:r>
            <a:r>
              <a:rPr lang="en-GB" sz="2000" dirty="0" smtClean="0"/>
              <a:t> properties: 3 body losses</a:t>
            </a:r>
            <a:endParaRPr lang="en-GB" sz="2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56645" y="121589"/>
            <a:ext cx="6427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 body losses can be accounted including the standard term </a:t>
            </a:r>
            <a:endParaRPr lang="en-US" sz="2000" dirty="0"/>
          </a:p>
        </p:txBody>
      </p:sp>
      <p:pic>
        <p:nvPicPr>
          <p:cNvPr id="4" name="Immagine 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25" y="614139"/>
            <a:ext cx="3234725" cy="43199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918791" y="1299292"/>
            <a:ext cx="6240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we can investigate the effects on the collective excitations</a:t>
            </a:r>
            <a:endParaRPr lang="en-US" sz="2000" dirty="0"/>
          </a:p>
        </p:txBody>
      </p:sp>
      <p:pic>
        <p:nvPicPr>
          <p:cNvPr id="11" name="Immagine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014" y="2265306"/>
            <a:ext cx="1447988" cy="359997"/>
          </a:xfrm>
          <a:prstGeom prst="rect">
            <a:avLst/>
          </a:prstGeom>
        </p:spPr>
      </p:pic>
      <p:pic>
        <p:nvPicPr>
          <p:cNvPr id="12" name="Immagine 1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531" y="5147866"/>
            <a:ext cx="1312934" cy="249699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7095891" y="2861432"/>
            <a:ext cx="17655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surface mode only slightly affected by 3body losses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372344" y="5960383"/>
            <a:ext cx="6851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monopole mode follows the evolution of the average radius with superimposed oscillations at the expected frequency</a:t>
            </a:r>
            <a:endParaRPr lang="en-US" sz="2000" dirty="0"/>
          </a:p>
        </p:txBody>
      </p:sp>
      <p:grpSp>
        <p:nvGrpSpPr>
          <p:cNvPr id="24" name="Gruppo 23"/>
          <p:cNvGrpSpPr/>
          <p:nvPr/>
        </p:nvGrpSpPr>
        <p:grpSpPr>
          <a:xfrm>
            <a:off x="6910270" y="187819"/>
            <a:ext cx="2185444" cy="1716637"/>
            <a:chOff x="6910270" y="187819"/>
            <a:chExt cx="2185444" cy="1716637"/>
          </a:xfrm>
        </p:grpSpPr>
        <p:pic>
          <p:nvPicPr>
            <p:cNvPr id="16" name="Immagine 15" descr="omega-eps-converted-to.pdf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791" r="15565" b="8921"/>
            <a:stretch/>
          </p:blipFill>
          <p:spPr>
            <a:xfrm>
              <a:off x="6910270" y="187819"/>
              <a:ext cx="1951142" cy="1716637"/>
            </a:xfrm>
            <a:prstGeom prst="rect">
              <a:avLst/>
            </a:prstGeom>
          </p:spPr>
        </p:pic>
        <p:cxnSp>
          <p:nvCxnSpPr>
            <p:cNvPr id="18" name="Connettore 1 17"/>
            <p:cNvCxnSpPr/>
            <p:nvPr/>
          </p:nvCxnSpPr>
          <p:spPr>
            <a:xfrm>
              <a:off x="8539765" y="281789"/>
              <a:ext cx="0" cy="141375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Immagine 18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7109" y="1269982"/>
              <a:ext cx="468605" cy="116504"/>
            </a:xfrm>
            <a:prstGeom prst="rect">
              <a:avLst/>
            </a:prstGeom>
          </p:spPr>
        </p:pic>
        <p:cxnSp>
          <p:nvCxnSpPr>
            <p:cNvPr id="21" name="Connettore 1 20"/>
            <p:cNvCxnSpPr/>
            <p:nvPr/>
          </p:nvCxnSpPr>
          <p:spPr>
            <a:xfrm flipH="1">
              <a:off x="8554352" y="1447548"/>
              <a:ext cx="277939" cy="386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/>
            <p:cNvCxnSpPr/>
            <p:nvPr/>
          </p:nvCxnSpPr>
          <p:spPr>
            <a:xfrm flipH="1">
              <a:off x="8547485" y="785462"/>
              <a:ext cx="277939" cy="38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Immagine 22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3949" y="652795"/>
              <a:ext cx="451435" cy="858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774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 rot="16200000">
            <a:off x="-2808111" y="3186535"/>
            <a:ext cx="6474319" cy="46042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dynamical</a:t>
            </a:r>
            <a:r>
              <a:rPr lang="en-GB" sz="2000" dirty="0" smtClean="0"/>
              <a:t> properties: momentum distribution</a:t>
            </a:r>
            <a:endParaRPr lang="en-GB" sz="2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83675" y="179587"/>
            <a:ext cx="8133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few experimental data </a:t>
            </a:r>
            <a:r>
              <a:rPr lang="en-US" sz="2000" dirty="0" smtClean="0"/>
              <a:t>to compare with: one is the momentum distribution after a sudden quench to unitary </a:t>
            </a:r>
            <a:r>
              <a:rPr lang="en-US" sz="1600" dirty="0" smtClean="0">
                <a:solidFill>
                  <a:srgbClr val="008000"/>
                </a:solidFill>
              </a:rPr>
              <a:t>[</a:t>
            </a:r>
            <a:r>
              <a:rPr lang="en-US" sz="1600" dirty="0" err="1" smtClean="0">
                <a:solidFill>
                  <a:srgbClr val="008000"/>
                </a:solidFill>
              </a:rPr>
              <a:t>Conell</a:t>
            </a:r>
            <a:r>
              <a:rPr lang="en-US" sz="1600" dirty="0" smtClean="0">
                <a:solidFill>
                  <a:srgbClr val="008000"/>
                </a:solidFill>
              </a:rPr>
              <a:t> &amp; </a:t>
            </a:r>
            <a:r>
              <a:rPr lang="en-US" sz="1600" dirty="0" err="1" smtClean="0">
                <a:solidFill>
                  <a:srgbClr val="008000"/>
                </a:solidFill>
              </a:rPr>
              <a:t>co.w</a:t>
            </a:r>
            <a:r>
              <a:rPr lang="en-US" sz="1600" dirty="0" smtClean="0">
                <a:solidFill>
                  <a:srgbClr val="008000"/>
                </a:solidFill>
              </a:rPr>
              <a:t>. </a:t>
            </a:r>
            <a:r>
              <a:rPr lang="en-US" sz="1600" dirty="0" err="1" smtClean="0">
                <a:solidFill>
                  <a:srgbClr val="008000"/>
                </a:solidFill>
              </a:rPr>
              <a:t>Nat.Phys</a:t>
            </a:r>
            <a:r>
              <a:rPr lang="en-US" sz="1600" dirty="0" smtClean="0">
                <a:solidFill>
                  <a:srgbClr val="008000"/>
                </a:solidFill>
              </a:rPr>
              <a:t>. 2014]</a:t>
            </a:r>
            <a:endParaRPr lang="en-US" sz="1600" dirty="0">
              <a:solidFill>
                <a:srgbClr val="008000"/>
              </a:solidFill>
            </a:endParaRPr>
          </a:p>
        </p:txBody>
      </p:sp>
      <p:pic>
        <p:nvPicPr>
          <p:cNvPr id="4" name="Immagine 3" descr="nd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75" y="958785"/>
            <a:ext cx="3162300" cy="2540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186493" y="2484566"/>
            <a:ext cx="4436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 </a:t>
            </a:r>
            <a:r>
              <a:rPr lang="en-US" sz="2000" dirty="0" smtClean="0">
                <a:solidFill>
                  <a:srgbClr val="FF0000"/>
                </a:solidFill>
              </a:rPr>
              <a:t>quasi-steady-state </a:t>
            </a:r>
            <a:r>
              <a:rPr lang="en-US" sz="2000" dirty="0" smtClean="0"/>
              <a:t>distribution is reach</a:t>
            </a:r>
            <a:endParaRPr lang="en-US" sz="2000" dirty="0"/>
          </a:p>
        </p:txBody>
      </p:sp>
      <p:grpSp>
        <p:nvGrpSpPr>
          <p:cNvPr id="13" name="Gruppo 12"/>
          <p:cNvGrpSpPr/>
          <p:nvPr/>
        </p:nvGrpSpPr>
        <p:grpSpPr>
          <a:xfrm>
            <a:off x="4284177" y="1692506"/>
            <a:ext cx="4270784" cy="287996"/>
            <a:chOff x="4284177" y="1692506"/>
            <a:chExt cx="4270784" cy="287996"/>
          </a:xfrm>
        </p:grpSpPr>
        <p:pic>
          <p:nvPicPr>
            <p:cNvPr id="6" name="Immagine 5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4177" y="1692506"/>
              <a:ext cx="1318134" cy="287996"/>
            </a:xfrm>
            <a:prstGeom prst="rect">
              <a:avLst/>
            </a:prstGeom>
          </p:spPr>
        </p:pic>
        <p:pic>
          <p:nvPicPr>
            <p:cNvPr id="7" name="Immagine 6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678" y="1692506"/>
              <a:ext cx="1916283" cy="287996"/>
            </a:xfrm>
            <a:prstGeom prst="rect">
              <a:avLst/>
            </a:prstGeom>
          </p:spPr>
        </p:pic>
        <p:sp>
          <p:nvSpPr>
            <p:cNvPr id="8" name="Freccia destra 7"/>
            <p:cNvSpPr/>
            <p:nvPr/>
          </p:nvSpPr>
          <p:spPr>
            <a:xfrm>
              <a:off x="5848372" y="1717872"/>
              <a:ext cx="544244" cy="23726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1088488" y="3712491"/>
            <a:ext cx="3502700" cy="1074786"/>
            <a:chOff x="1088488" y="3712491"/>
            <a:chExt cx="3502700" cy="1074786"/>
          </a:xfrm>
        </p:grpSpPr>
        <p:sp>
          <p:nvSpPr>
            <p:cNvPr id="9" name="CasellaDiTesto 8"/>
            <p:cNvSpPr txBox="1"/>
            <p:nvPr/>
          </p:nvSpPr>
          <p:spPr>
            <a:xfrm>
              <a:off x="1088488" y="3712491"/>
              <a:ext cx="8771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TDDFT</a:t>
              </a:r>
              <a:endParaRPr lang="en-US" sz="2000" dirty="0"/>
            </a:p>
          </p:txBody>
        </p:sp>
        <p:pic>
          <p:nvPicPr>
            <p:cNvPr id="10" name="Immagine 9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943" y="4103278"/>
              <a:ext cx="3434245" cy="683999"/>
            </a:xfrm>
            <a:prstGeom prst="rect">
              <a:avLst/>
            </a:prstGeom>
          </p:spPr>
        </p:pic>
      </p:grpSp>
      <p:pic>
        <p:nvPicPr>
          <p:cNvPr id="11" name="Immagine 10" descr="ndkappa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t="18147" r="16221" b="9285"/>
          <a:stretch/>
        </p:blipFill>
        <p:spPr>
          <a:xfrm>
            <a:off x="4598112" y="2937353"/>
            <a:ext cx="4144628" cy="3920647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828021" y="5197064"/>
            <a:ext cx="37273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quite similar behavior</a:t>
            </a:r>
            <a:r>
              <a:rPr lang="en-US" sz="2000" dirty="0" smtClean="0"/>
              <a:t>!</a:t>
            </a:r>
          </a:p>
          <a:p>
            <a:r>
              <a:rPr lang="en-US" sz="2000" dirty="0" smtClean="0"/>
              <a:t>Our distribution still evolves on large time scales as already noted with a </a:t>
            </a:r>
            <a:r>
              <a:rPr lang="en-US" sz="2000" dirty="0" err="1" smtClean="0"/>
              <a:t>disspipative</a:t>
            </a:r>
            <a:r>
              <a:rPr lang="en-US" sz="2000" dirty="0" smtClean="0"/>
              <a:t> GPE approach</a:t>
            </a:r>
          </a:p>
          <a:p>
            <a:pPr algn="r"/>
            <a:r>
              <a:rPr lang="en-US" sz="2000" dirty="0" smtClean="0"/>
              <a:t> </a:t>
            </a:r>
            <a:r>
              <a:rPr lang="en-US" sz="1600" dirty="0" smtClean="0">
                <a:solidFill>
                  <a:srgbClr val="008000"/>
                </a:solidFill>
              </a:rPr>
              <a:t>[</a:t>
            </a:r>
            <a:r>
              <a:rPr lang="en-US" sz="1600" dirty="0" err="1" smtClean="0">
                <a:solidFill>
                  <a:srgbClr val="008000"/>
                </a:solidFill>
              </a:rPr>
              <a:t>Ran</a:t>
            </a:r>
            <a:r>
              <a:rPr lang="en-US" sz="1600" dirty="0" err="1" smtClean="0">
                <a:solidFill>
                  <a:srgbClr val="008000"/>
                </a:solidFill>
              </a:rPr>
              <a:t>çon</a:t>
            </a:r>
            <a:r>
              <a:rPr lang="en-US" sz="1600" dirty="0" smtClean="0">
                <a:solidFill>
                  <a:srgbClr val="008000"/>
                </a:solidFill>
              </a:rPr>
              <a:t> &amp; Levin PRA 2014</a:t>
            </a:r>
            <a:r>
              <a:rPr lang="en-US" sz="1600" dirty="0" smtClean="0">
                <a:solidFill>
                  <a:srgbClr val="008000"/>
                </a:solidFill>
              </a:rPr>
              <a:t>]</a:t>
            </a:r>
            <a:endParaRPr lang="en-US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855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139640" y="166996"/>
            <a:ext cx="2278944" cy="46042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conclusions</a:t>
            </a:r>
            <a:endParaRPr lang="en-GB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39640" y="762958"/>
            <a:ext cx="88055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we have studied the </a:t>
            </a:r>
            <a:r>
              <a:rPr lang="en-US" sz="2000" dirty="0" smtClean="0">
                <a:solidFill>
                  <a:srgbClr val="0000FF"/>
                </a:solidFill>
              </a:rPr>
              <a:t>zero temperature </a:t>
            </a:r>
            <a:r>
              <a:rPr lang="en-US" sz="2000" b="1" dirty="0" smtClean="0">
                <a:solidFill>
                  <a:srgbClr val="FF0000"/>
                </a:solidFill>
              </a:rPr>
              <a:t>unitary Bose gas </a:t>
            </a:r>
            <a:r>
              <a:rPr lang="en-US" sz="2000" dirty="0" smtClean="0"/>
              <a:t>via a </a:t>
            </a:r>
            <a:r>
              <a:rPr lang="en-US" sz="2000" dirty="0" err="1" smtClean="0">
                <a:solidFill>
                  <a:srgbClr val="0000FF"/>
                </a:solidFill>
              </a:rPr>
              <a:t>Jastrow</a:t>
            </a:r>
            <a:r>
              <a:rPr lang="en-US" sz="2000" dirty="0" smtClean="0">
                <a:solidFill>
                  <a:srgbClr val="0000FF"/>
                </a:solidFill>
              </a:rPr>
              <a:t> ansatz </a:t>
            </a:r>
            <a:r>
              <a:rPr lang="en-US" sz="2000" dirty="0" smtClean="0"/>
              <a:t>on the many-body wave function that avoids the formation of the self-bound ground state. We have computed the </a:t>
            </a:r>
            <a:r>
              <a:rPr lang="en-US" sz="2000" dirty="0" smtClean="0">
                <a:solidFill>
                  <a:srgbClr val="FF0000"/>
                </a:solidFill>
              </a:rPr>
              <a:t>energy per particle </a:t>
            </a:r>
            <a:r>
              <a:rPr lang="en-US" sz="2000" dirty="0" smtClean="0">
                <a:latin typeface="Symbol" charset="2"/>
                <a:cs typeface="Symbol" charset="2"/>
              </a:rPr>
              <a:t>e</a:t>
            </a:r>
            <a:r>
              <a:rPr lang="en-US" sz="2000" dirty="0" smtClean="0"/>
              <a:t> and the </a:t>
            </a:r>
            <a:r>
              <a:rPr lang="en-US" sz="2000" dirty="0" smtClean="0">
                <a:solidFill>
                  <a:srgbClr val="FF0000"/>
                </a:solidFill>
              </a:rPr>
              <a:t>condensate fraction</a:t>
            </a:r>
            <a:r>
              <a:rPr lang="en-US" sz="2000" dirty="0" smtClean="0"/>
              <a:t> </a:t>
            </a:r>
            <a:r>
              <a:rPr lang="en-US" sz="2000" i="1" dirty="0" smtClean="0"/>
              <a:t>n</a:t>
            </a:r>
            <a:r>
              <a:rPr lang="en-US" sz="2000" baseline="-25000" dirty="0" smtClean="0"/>
              <a:t>0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21893" y="1986493"/>
            <a:ext cx="8622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Lucida Grande"/>
              <a:buChar char="-"/>
            </a:pPr>
            <a:r>
              <a:rPr lang="en-US" sz="2000" dirty="0" smtClean="0"/>
              <a:t>in the </a:t>
            </a:r>
            <a:r>
              <a:rPr lang="en-US" sz="2000" dirty="0" smtClean="0">
                <a:solidFill>
                  <a:srgbClr val="0000FF"/>
                </a:solidFill>
              </a:rPr>
              <a:t>weakly interacting </a:t>
            </a:r>
            <a:r>
              <a:rPr lang="en-US" sz="2000" dirty="0" smtClean="0"/>
              <a:t>regime we recover the </a:t>
            </a:r>
            <a:r>
              <a:rPr lang="en-US" sz="2000" dirty="0" err="1" smtClean="0">
                <a:solidFill>
                  <a:srgbClr val="0000FF"/>
                </a:solidFill>
              </a:rPr>
              <a:t>Bogoliubov</a:t>
            </a:r>
            <a:r>
              <a:rPr lang="en-US" sz="2000" dirty="0" smtClean="0"/>
              <a:t> predictions</a:t>
            </a:r>
          </a:p>
          <a:p>
            <a:pPr marL="342900" indent="-342900">
              <a:buFont typeface="Lucida Grande"/>
              <a:buChar char="-"/>
            </a:pPr>
            <a:r>
              <a:rPr lang="en-US" sz="2000" dirty="0" smtClean="0"/>
              <a:t>in the </a:t>
            </a:r>
            <a:r>
              <a:rPr lang="en-US" sz="2000" b="1" dirty="0" smtClean="0">
                <a:solidFill>
                  <a:srgbClr val="FF0000"/>
                </a:solidFill>
              </a:rPr>
              <a:t>unitary </a:t>
            </a:r>
            <a:r>
              <a:rPr lang="en-US" sz="2000" dirty="0" smtClean="0"/>
              <a:t>regime both </a:t>
            </a:r>
            <a:r>
              <a:rPr lang="en-US" sz="2000" dirty="0" smtClean="0">
                <a:latin typeface="Symbol" charset="2"/>
                <a:cs typeface="Symbol" charset="2"/>
              </a:rPr>
              <a:t>e</a:t>
            </a:r>
            <a:r>
              <a:rPr lang="en-US" sz="2000" dirty="0" smtClean="0"/>
              <a:t> and </a:t>
            </a:r>
            <a:r>
              <a:rPr lang="en-US" sz="2000" i="1" dirty="0" smtClean="0"/>
              <a:t>n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converge to a </a:t>
            </a:r>
            <a:r>
              <a:rPr lang="en-US" sz="2000" b="1" dirty="0" smtClean="0">
                <a:solidFill>
                  <a:srgbClr val="FF0000"/>
                </a:solidFill>
              </a:rPr>
              <a:t>finite value</a:t>
            </a:r>
            <a:r>
              <a:rPr lang="en-US" sz="2000" dirty="0" smtClean="0"/>
              <a:t>: signature of the </a:t>
            </a:r>
            <a:r>
              <a:rPr lang="en-US" sz="2000" b="1" dirty="0" smtClean="0">
                <a:solidFill>
                  <a:srgbClr val="FF0000"/>
                </a:solidFill>
              </a:rPr>
              <a:t>universal behavior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39640" y="3078666"/>
            <a:ext cx="8805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MC data can be used to extract </a:t>
            </a:r>
            <a:r>
              <a:rPr lang="en-US" sz="2000" dirty="0" smtClean="0">
                <a:solidFill>
                  <a:srgbClr val="008000"/>
                </a:solidFill>
              </a:rPr>
              <a:t>also other </a:t>
            </a:r>
            <a:r>
              <a:rPr lang="en-US" sz="2000" dirty="0" smtClean="0"/>
              <a:t>useful </a:t>
            </a:r>
            <a:r>
              <a:rPr lang="en-US" sz="2000" dirty="0" smtClean="0">
                <a:solidFill>
                  <a:srgbClr val="008000"/>
                </a:solidFill>
              </a:rPr>
              <a:t>information</a:t>
            </a:r>
            <a:endParaRPr lang="en-US" sz="2000" baseline="-25000" dirty="0" smtClean="0">
              <a:solidFill>
                <a:srgbClr val="008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0788" y="3422937"/>
            <a:ext cx="8622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Lucida Grande"/>
              <a:buChar char="-"/>
            </a:pPr>
            <a:r>
              <a:rPr lang="en-US" sz="2000" dirty="0" smtClean="0"/>
              <a:t>via standard </a:t>
            </a:r>
            <a:r>
              <a:rPr lang="en-US" sz="2000" dirty="0" smtClean="0">
                <a:solidFill>
                  <a:srgbClr val="0000FF"/>
                </a:solidFill>
              </a:rPr>
              <a:t>thermodynamic relations </a:t>
            </a:r>
            <a:r>
              <a:rPr lang="en-US" sz="2000" dirty="0" smtClean="0"/>
              <a:t>(</a:t>
            </a:r>
            <a:r>
              <a:rPr lang="en-US" sz="2000" i="1" dirty="0" smtClean="0">
                <a:latin typeface="Symbol" charset="2"/>
                <a:cs typeface="Symbol" charset="2"/>
              </a:rPr>
              <a:t>m</a:t>
            </a:r>
            <a:r>
              <a:rPr lang="en-US" sz="2000" dirty="0" smtClean="0"/>
              <a:t>, </a:t>
            </a:r>
            <a:r>
              <a:rPr lang="en-US" sz="2000" i="1" dirty="0" smtClean="0"/>
              <a:t>P</a:t>
            </a:r>
            <a:r>
              <a:rPr lang="en-US" sz="2000" dirty="0" smtClean="0"/>
              <a:t>, </a:t>
            </a:r>
            <a:r>
              <a:rPr lang="en-US" sz="2000" i="1" dirty="0" err="1" smtClean="0"/>
              <a:t>c</a:t>
            </a:r>
            <a:r>
              <a:rPr lang="en-US" sz="2000" i="1" baseline="-25000" dirty="0" err="1" smtClean="0"/>
              <a:t>s</a:t>
            </a:r>
            <a:r>
              <a:rPr lang="en-US" sz="2000" dirty="0" smtClean="0"/>
              <a:t>, </a:t>
            </a:r>
            <a:r>
              <a:rPr lang="en-US" sz="2000" i="1" dirty="0" smtClean="0"/>
              <a:t>C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…)</a:t>
            </a:r>
          </a:p>
          <a:p>
            <a:pPr marL="342900" indent="-342900">
              <a:buFont typeface="Lucida Grande"/>
              <a:buChar char="-"/>
            </a:pPr>
            <a:r>
              <a:rPr lang="en-US" sz="2000" dirty="0" smtClean="0"/>
              <a:t>by constructing a </a:t>
            </a:r>
            <a:r>
              <a:rPr lang="en-US" sz="2000" b="1" dirty="0" smtClean="0">
                <a:solidFill>
                  <a:srgbClr val="FF0000"/>
                </a:solidFill>
              </a:rPr>
              <a:t>density functional theory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52490" y="4180142"/>
            <a:ext cx="8805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TDDFT</a:t>
            </a:r>
            <a:r>
              <a:rPr lang="en-US" sz="2000" dirty="0" smtClean="0"/>
              <a:t> based on the MC equation of state provides also </a:t>
            </a:r>
            <a:r>
              <a:rPr lang="en-US" sz="2000" b="1" dirty="0" smtClean="0">
                <a:solidFill>
                  <a:srgbClr val="FF0000"/>
                </a:solidFill>
              </a:rPr>
              <a:t>dynamical properties</a:t>
            </a:r>
            <a:endParaRPr lang="en-US" sz="20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31255" y="4484964"/>
            <a:ext cx="86221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Lucida Grande"/>
              <a:buChar char="-"/>
            </a:pPr>
            <a:r>
              <a:rPr lang="en-US" sz="2000" dirty="0" smtClean="0">
                <a:solidFill>
                  <a:srgbClr val="008000"/>
                </a:solidFill>
              </a:rPr>
              <a:t>monopole</a:t>
            </a:r>
            <a:r>
              <a:rPr lang="en-US" sz="2000" dirty="0" smtClean="0"/>
              <a:t> mode: fulfills the expected limiting values </a:t>
            </a:r>
          </a:p>
          <a:p>
            <a:pPr marL="342900" indent="-342900">
              <a:buFont typeface="Lucida Grande"/>
              <a:buChar char="-"/>
            </a:pPr>
            <a:r>
              <a:rPr lang="en-US" sz="2000" dirty="0" err="1" smtClean="0">
                <a:solidFill>
                  <a:srgbClr val="008000"/>
                </a:solidFill>
              </a:rPr>
              <a:t>quadrupole</a:t>
            </a:r>
            <a:r>
              <a:rPr lang="en-US" sz="2000" dirty="0" smtClean="0"/>
              <a:t> mode</a:t>
            </a:r>
          </a:p>
          <a:p>
            <a:pPr marL="342900" indent="-342900">
              <a:buFont typeface="Lucida Grande"/>
              <a:buChar char="-"/>
            </a:pPr>
            <a:r>
              <a:rPr lang="en-US" sz="2000" dirty="0" smtClean="0"/>
              <a:t>effect of </a:t>
            </a:r>
            <a:r>
              <a:rPr lang="en-US" sz="2000" b="1" dirty="0" smtClean="0">
                <a:solidFill>
                  <a:srgbClr val="0000FF"/>
                </a:solidFill>
              </a:rPr>
              <a:t>3body losses </a:t>
            </a:r>
            <a:r>
              <a:rPr lang="en-US" sz="2000" dirty="0" smtClean="0"/>
              <a:t>can be included</a:t>
            </a:r>
          </a:p>
          <a:p>
            <a:pPr marL="342900" indent="-342900">
              <a:buFont typeface="Lucida Grande"/>
              <a:buChar char="-"/>
            </a:pPr>
            <a:r>
              <a:rPr lang="en-US" sz="2000" dirty="0" smtClean="0"/>
              <a:t>(qualitative) </a:t>
            </a:r>
            <a:r>
              <a:rPr lang="en-US" sz="2000" dirty="0" smtClean="0">
                <a:solidFill>
                  <a:srgbClr val="FF0000"/>
                </a:solidFill>
              </a:rPr>
              <a:t>comparison</a:t>
            </a:r>
            <a:r>
              <a:rPr lang="en-US" sz="2000" dirty="0" smtClean="0"/>
              <a:t> with the </a:t>
            </a:r>
            <a:r>
              <a:rPr lang="en-US" sz="2000" dirty="0" smtClean="0">
                <a:solidFill>
                  <a:srgbClr val="FF0000"/>
                </a:solidFill>
              </a:rPr>
              <a:t>experimental momentum distribution </a:t>
            </a:r>
            <a:r>
              <a:rPr lang="en-US" sz="2000" dirty="0"/>
              <a:t>e</a:t>
            </a:r>
            <a:r>
              <a:rPr lang="en-US" sz="2000" dirty="0" smtClean="0"/>
              <a:t>volution after a sudden quench </a:t>
            </a:r>
            <a:endParaRPr lang="en-US" sz="2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153826" y="6266579"/>
            <a:ext cx="3175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Thank you for your attention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9919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139640" y="166996"/>
            <a:ext cx="2278944" cy="46042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outline</a:t>
            </a:r>
            <a:endParaRPr lang="en-GB" sz="24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79100" y="1046757"/>
            <a:ext cx="707116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Bose gas </a:t>
            </a:r>
            <a:r>
              <a:rPr lang="en-US" sz="2000" dirty="0" smtClean="0"/>
              <a:t>in </a:t>
            </a:r>
            <a:r>
              <a:rPr lang="en-US" sz="2000" dirty="0">
                <a:solidFill>
                  <a:srgbClr val="FF0000"/>
                </a:solidFill>
              </a:rPr>
              <a:t>u</a:t>
            </a:r>
            <a:r>
              <a:rPr lang="en-US" sz="2000" dirty="0" smtClean="0">
                <a:solidFill>
                  <a:srgbClr val="FF0000"/>
                </a:solidFill>
              </a:rPr>
              <a:t>nitary regime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“Variational” Monte Carlo </a:t>
            </a:r>
            <a:r>
              <a:rPr lang="en-US" sz="2000" dirty="0" smtClean="0"/>
              <a:t>simulations for the </a:t>
            </a:r>
            <a:r>
              <a:rPr lang="en-US" sz="2000" dirty="0" smtClean="0">
                <a:solidFill>
                  <a:srgbClr val="0000FF"/>
                </a:solidFill>
              </a:rPr>
              <a:t>homogenous gas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8000"/>
                </a:solidFill>
              </a:rPr>
              <a:t>Density Functional Theory </a:t>
            </a:r>
            <a:r>
              <a:rPr lang="en-US" sz="2000" dirty="0" smtClean="0"/>
              <a:t>for the </a:t>
            </a:r>
            <a:r>
              <a:rPr lang="en-US" sz="2000" dirty="0" smtClean="0">
                <a:solidFill>
                  <a:srgbClr val="008000"/>
                </a:solidFill>
              </a:rPr>
              <a:t>non-homogeneous gas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conclusions</a:t>
            </a:r>
            <a:endParaRPr lang="en-US" sz="20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97748" y="1395671"/>
            <a:ext cx="35317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Lucida Grande"/>
              <a:buChar char="-"/>
            </a:pPr>
            <a:r>
              <a:rPr lang="en-US" sz="2000" u="sng" dirty="0" smtClean="0"/>
              <a:t>quick</a:t>
            </a:r>
            <a:r>
              <a:rPr lang="en-US" sz="2000" dirty="0" smtClean="0"/>
              <a:t> experimental overview</a:t>
            </a:r>
          </a:p>
          <a:p>
            <a:pPr marL="342900" indent="-342900">
              <a:buFont typeface="Lucida Grande"/>
              <a:buChar char="-"/>
            </a:pPr>
            <a:r>
              <a:rPr lang="en-US" sz="2000" u="sng" dirty="0" smtClean="0"/>
              <a:t>quick </a:t>
            </a:r>
            <a:r>
              <a:rPr lang="en-US" sz="2000" dirty="0" smtClean="0"/>
              <a:t>theoretical overview</a:t>
            </a:r>
            <a:endParaRPr lang="en-US" sz="20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697748" y="2580863"/>
            <a:ext cx="56477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Lucida Grande"/>
              <a:buChar char="-"/>
            </a:pPr>
            <a:r>
              <a:rPr lang="en-US" sz="2000" dirty="0" smtClean="0"/>
              <a:t>construction of the many-body wave function - I</a:t>
            </a:r>
          </a:p>
          <a:p>
            <a:pPr marL="342900" indent="-342900">
              <a:buFont typeface="Lucida Grande"/>
              <a:buChar char="-"/>
            </a:pPr>
            <a:r>
              <a:rPr lang="en-US" sz="2000" b="1" dirty="0" smtClean="0"/>
              <a:t>cut-off condition</a:t>
            </a:r>
          </a:p>
          <a:p>
            <a:pPr marL="342900" indent="-342900">
              <a:buFont typeface="Lucida Grande"/>
              <a:buChar char="-"/>
            </a:pPr>
            <a:r>
              <a:rPr lang="en-US" sz="2000" dirty="0" smtClean="0"/>
              <a:t>construction of the many-body wave function – II</a:t>
            </a:r>
          </a:p>
          <a:p>
            <a:pPr marL="342900" indent="-342900">
              <a:buFont typeface="Lucida Grande"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energy per particle</a:t>
            </a:r>
          </a:p>
          <a:p>
            <a:pPr marL="342900" indent="-342900">
              <a:buFont typeface="Lucida Grande"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condensate fraction</a:t>
            </a:r>
          </a:p>
          <a:p>
            <a:pPr marL="342900" indent="-342900">
              <a:buFont typeface="Lucida Grande"/>
              <a:buChar char="-"/>
            </a:pPr>
            <a:endParaRPr lang="en-US" sz="20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697748" y="4791983"/>
            <a:ext cx="616066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Lucida Grande"/>
              <a:buChar char="-"/>
            </a:pPr>
            <a:r>
              <a:rPr lang="en-US" sz="2000" dirty="0" smtClean="0"/>
              <a:t>comparison of </a:t>
            </a:r>
            <a:r>
              <a:rPr lang="en-US" sz="2000" dirty="0" smtClean="0">
                <a:solidFill>
                  <a:srgbClr val="FF0000"/>
                </a:solidFill>
              </a:rPr>
              <a:t>static properties</a:t>
            </a:r>
            <a:r>
              <a:rPr lang="en-US" sz="2000" dirty="0" smtClean="0"/>
              <a:t> with VMC</a:t>
            </a:r>
          </a:p>
          <a:p>
            <a:pPr marL="342900" indent="-342900">
              <a:buFont typeface="Lucida Grande"/>
              <a:buChar char="-"/>
            </a:pPr>
            <a:r>
              <a:rPr lang="en-US" sz="2000" dirty="0" smtClean="0"/>
              <a:t>comparison with GPE</a:t>
            </a:r>
          </a:p>
          <a:p>
            <a:pPr marL="342900" indent="-342900">
              <a:buFont typeface="Lucida Grande"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monopole</a:t>
            </a:r>
            <a:r>
              <a:rPr lang="en-US" sz="2000" dirty="0" smtClean="0"/>
              <a:t> and </a:t>
            </a:r>
            <a:r>
              <a:rPr lang="en-US" sz="2000" dirty="0" err="1" smtClean="0">
                <a:solidFill>
                  <a:srgbClr val="FF0000"/>
                </a:solidFill>
              </a:rPr>
              <a:t>quadrupole</a:t>
            </a:r>
            <a:r>
              <a:rPr lang="en-US" sz="2000" dirty="0" smtClean="0"/>
              <a:t> frequencies</a:t>
            </a:r>
          </a:p>
          <a:p>
            <a:pPr marL="342900" indent="-342900">
              <a:buFont typeface="Lucida Grande"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momentum distribution</a:t>
            </a:r>
            <a:r>
              <a:rPr lang="en-US" sz="2000" dirty="0" smtClean="0"/>
              <a:t>: comparison with experiment</a:t>
            </a:r>
          </a:p>
          <a:p>
            <a:pPr marL="342900" indent="-342900">
              <a:buFont typeface="Lucida Grande"/>
              <a:buChar char="-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10416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83819" y="153039"/>
            <a:ext cx="9004361" cy="46042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Unitary regime</a:t>
            </a:r>
            <a:endParaRPr lang="en-GB" sz="2400" baseline="-25000" dirty="0"/>
          </a:p>
        </p:txBody>
      </p:sp>
      <p:grpSp>
        <p:nvGrpSpPr>
          <p:cNvPr id="19" name="Gruppo 18"/>
          <p:cNvGrpSpPr/>
          <p:nvPr/>
        </p:nvGrpSpPr>
        <p:grpSpPr>
          <a:xfrm>
            <a:off x="203720" y="909383"/>
            <a:ext cx="3626120" cy="1015663"/>
            <a:chOff x="3800336" y="6712652"/>
            <a:chExt cx="6133087" cy="1214819"/>
          </a:xfrm>
        </p:grpSpPr>
        <p:sp>
          <p:nvSpPr>
            <p:cNvPr id="20" name="CasellaDiTesto 19"/>
            <p:cNvSpPr txBox="1"/>
            <p:nvPr/>
          </p:nvSpPr>
          <p:spPr>
            <a:xfrm>
              <a:off x="3800336" y="6712652"/>
              <a:ext cx="4596130" cy="1214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dirty="0"/>
                <a:t>-wave scattering </a:t>
              </a:r>
              <a:r>
                <a:rPr lang="en-US" sz="2000" dirty="0" smtClean="0"/>
                <a:t>length</a:t>
              </a:r>
            </a:p>
            <a:p>
              <a:endParaRPr lang="en-US" sz="2000" dirty="0"/>
            </a:p>
            <a:p>
              <a:r>
                <a:rPr lang="en-US" sz="2000" dirty="0" smtClean="0"/>
                <a:t>effective </a:t>
              </a:r>
              <a:r>
                <a:rPr lang="en-US" sz="2000" dirty="0"/>
                <a:t>range</a:t>
              </a:r>
            </a:p>
          </p:txBody>
        </p:sp>
        <p:pic>
          <p:nvPicPr>
            <p:cNvPr id="21" name="Immagine 20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074" y="6878563"/>
              <a:ext cx="1511349" cy="215290"/>
            </a:xfrm>
            <a:prstGeom prst="rect">
              <a:avLst/>
            </a:prstGeom>
          </p:spPr>
        </p:pic>
        <p:pic>
          <p:nvPicPr>
            <p:cNvPr id="22" name="Immagine 21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8237" y="7529616"/>
              <a:ext cx="1619120" cy="340225"/>
            </a:xfrm>
            <a:prstGeom prst="rect">
              <a:avLst/>
            </a:prstGeom>
          </p:spPr>
        </p:pic>
      </p:grpSp>
      <p:grpSp>
        <p:nvGrpSpPr>
          <p:cNvPr id="49" name="Gruppo 48"/>
          <p:cNvGrpSpPr/>
          <p:nvPr/>
        </p:nvGrpSpPr>
        <p:grpSpPr>
          <a:xfrm>
            <a:off x="4300490" y="780119"/>
            <a:ext cx="4707430" cy="1631216"/>
            <a:chOff x="4300490" y="780119"/>
            <a:chExt cx="4707430" cy="1631216"/>
          </a:xfrm>
        </p:grpSpPr>
        <p:sp>
          <p:nvSpPr>
            <p:cNvPr id="23" name="Freccia destra con strisce 22"/>
            <p:cNvSpPr/>
            <p:nvPr/>
          </p:nvSpPr>
          <p:spPr>
            <a:xfrm>
              <a:off x="4300490" y="1184176"/>
              <a:ext cx="462160" cy="510300"/>
            </a:xfrm>
            <a:prstGeom prst="stripedRightArrow">
              <a:avLst>
                <a:gd name="adj1" fmla="val 60288"/>
                <a:gd name="adj2" fmla="val 40114"/>
              </a:avLst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5300" tIns="32650" rIns="65300" bIns="32650" spcCol="0"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uppo 23"/>
            <p:cNvGrpSpPr/>
            <p:nvPr/>
          </p:nvGrpSpPr>
          <p:grpSpPr>
            <a:xfrm>
              <a:off x="5039476" y="780119"/>
              <a:ext cx="3968444" cy="1631216"/>
              <a:chOff x="23782201" y="7020635"/>
              <a:chExt cx="6712082" cy="1951070"/>
            </a:xfrm>
          </p:grpSpPr>
          <p:sp>
            <p:nvSpPr>
              <p:cNvPr id="25" name="CasellaDiTesto 24"/>
              <p:cNvSpPr txBox="1"/>
              <p:nvPr/>
            </p:nvSpPr>
            <p:spPr>
              <a:xfrm>
                <a:off x="23782201" y="7020635"/>
                <a:ext cx="6712082" cy="1951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/>
                  <a:buChar char="•"/>
                </a:pPr>
                <a:r>
                  <a:rPr lang="en-US" sz="2000" dirty="0"/>
                  <a:t>The length scale is fixed by  </a:t>
                </a:r>
                <a:r>
                  <a:rPr lang="en-US" sz="2000" dirty="0" smtClean="0"/>
                  <a:t>    </a:t>
                </a:r>
                <a:r>
                  <a:rPr lang="en-US" sz="2000" dirty="0"/>
                  <a:t>, the average distance among particles </a:t>
                </a:r>
                <a:endParaRPr lang="en-US" sz="2000" dirty="0" smtClean="0"/>
              </a:p>
              <a:p>
                <a:pPr marL="342900" indent="-342900">
                  <a:buFont typeface="Arial"/>
                  <a:buChar char="•"/>
                </a:pPr>
                <a:r>
                  <a:rPr lang="en-US" sz="2000" dirty="0" smtClean="0"/>
                  <a:t>Expected 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universal properties depending</a:t>
                </a:r>
                <a:r>
                  <a:rPr lang="en-US" sz="2000" dirty="0" smtClean="0"/>
                  <a:t> only 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on the density</a:t>
                </a:r>
              </a:p>
            </p:txBody>
          </p:sp>
          <p:pic>
            <p:nvPicPr>
              <p:cNvPr id="26" name="Immagine 25" descr="latex-image-1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56499" y="7208238"/>
                <a:ext cx="395554" cy="215290"/>
              </a:xfrm>
              <a:prstGeom prst="rect">
                <a:avLst/>
              </a:prstGeom>
            </p:spPr>
          </p:pic>
        </p:grpSp>
      </p:grpSp>
      <p:grpSp>
        <p:nvGrpSpPr>
          <p:cNvPr id="44" name="Gruppo 43"/>
          <p:cNvGrpSpPr/>
          <p:nvPr/>
        </p:nvGrpSpPr>
        <p:grpSpPr>
          <a:xfrm>
            <a:off x="257506" y="3670293"/>
            <a:ext cx="8739073" cy="460423"/>
            <a:chOff x="132771" y="4736294"/>
            <a:chExt cx="8739073" cy="460423"/>
          </a:xfrm>
        </p:grpSpPr>
        <p:sp>
          <p:nvSpPr>
            <p:cNvPr id="45" name="Rettangolo arrotondato 44"/>
            <p:cNvSpPr/>
            <p:nvPr/>
          </p:nvSpPr>
          <p:spPr>
            <a:xfrm>
              <a:off x="132771" y="4736294"/>
              <a:ext cx="1256797" cy="460423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problem</a:t>
              </a:r>
              <a:endParaRPr lang="en-GB" dirty="0"/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1513201" y="4768324"/>
              <a:ext cx="7358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8000"/>
                  </a:solidFill>
                  <a:cs typeface="Arial"/>
                </a:rPr>
                <a:t>Unitary Bose gas is experimentally inaccessible </a:t>
              </a:r>
              <a:r>
                <a:rPr lang="en-US" sz="1600" dirty="0" smtClean="0">
                  <a:solidFill>
                    <a:srgbClr val="008000"/>
                  </a:solidFill>
                  <a:cs typeface="Arial"/>
                </a:rPr>
                <a:t>[Ho, PRL 2004] </a:t>
              </a:r>
              <a:endParaRPr lang="en-US" sz="2000" dirty="0" smtClean="0">
                <a:solidFill>
                  <a:srgbClr val="008000"/>
                </a:solidFill>
                <a:cs typeface="Arial"/>
              </a:endParaRPr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110089" y="4382587"/>
            <a:ext cx="2758878" cy="1631216"/>
            <a:chOff x="246167" y="3651552"/>
            <a:chExt cx="4009645" cy="1631216"/>
          </a:xfrm>
        </p:grpSpPr>
        <p:sp>
          <p:nvSpPr>
            <p:cNvPr id="10" name="CasellaDiTesto 9"/>
            <p:cNvSpPr txBox="1"/>
            <p:nvPr/>
          </p:nvSpPr>
          <p:spPr>
            <a:xfrm>
              <a:off x="246167" y="3651552"/>
              <a:ext cx="400964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sz="2000" dirty="0" smtClean="0"/>
                <a:t>Positive diverging     means a bound state in the potential well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2000" dirty="0" smtClean="0"/>
                <a:t>No Pauli’s exclusion principle for Bosons  </a:t>
              </a:r>
              <a:endParaRPr lang="en-US" sz="2000" dirty="0"/>
            </a:p>
          </p:txBody>
        </p:sp>
        <p:pic>
          <p:nvPicPr>
            <p:cNvPr id="11" name="Immagine 10" descr="latex-image-1.pdf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4921" y="3815766"/>
              <a:ext cx="191171" cy="143900"/>
            </a:xfrm>
            <a:prstGeom prst="rect">
              <a:avLst/>
            </a:prstGeom>
          </p:spPr>
        </p:pic>
      </p:grpSp>
      <p:sp>
        <p:nvSpPr>
          <p:cNvPr id="16" name="CasellaDiTesto 15"/>
          <p:cNvSpPr txBox="1"/>
          <p:nvPr/>
        </p:nvSpPr>
        <p:spPr>
          <a:xfrm>
            <a:off x="203720" y="2619592"/>
            <a:ext cx="74296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Unitary Fermi gas largely investigated </a:t>
            </a:r>
            <a:r>
              <a:rPr lang="en-US" sz="1600" dirty="0" smtClean="0">
                <a:solidFill>
                  <a:srgbClr val="008000"/>
                </a:solidFill>
              </a:rPr>
              <a:t>[see book by </a:t>
            </a:r>
            <a:r>
              <a:rPr lang="en-US" sz="1600" dirty="0" err="1" smtClean="0">
                <a:solidFill>
                  <a:srgbClr val="008000"/>
                </a:solidFill>
              </a:rPr>
              <a:t>Zwenger</a:t>
            </a:r>
            <a:r>
              <a:rPr lang="en-US" sz="1600" dirty="0" smtClean="0">
                <a:solidFill>
                  <a:srgbClr val="008000"/>
                </a:solidFill>
              </a:rPr>
              <a:t> (Springer, 2012)] 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Unitary Bose gas only marginally studied…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50" name="Gruppo 49"/>
          <p:cNvGrpSpPr/>
          <p:nvPr/>
        </p:nvGrpSpPr>
        <p:grpSpPr>
          <a:xfrm>
            <a:off x="2963070" y="4467421"/>
            <a:ext cx="6091091" cy="1631216"/>
            <a:chOff x="2963070" y="4467421"/>
            <a:chExt cx="6091091" cy="1631216"/>
          </a:xfrm>
        </p:grpSpPr>
        <p:sp>
          <p:nvSpPr>
            <p:cNvPr id="47" name="Freccia destra con strisce 46"/>
            <p:cNvSpPr/>
            <p:nvPr/>
          </p:nvSpPr>
          <p:spPr>
            <a:xfrm>
              <a:off x="2963070" y="4899606"/>
              <a:ext cx="462160" cy="510300"/>
            </a:xfrm>
            <a:prstGeom prst="stripedRightArrow">
              <a:avLst>
                <a:gd name="adj1" fmla="val 60288"/>
                <a:gd name="adj2" fmla="val 40114"/>
              </a:avLst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5300" tIns="32650" rIns="65300" bIns="32650" spcCol="0" rtlCol="0" anchor="ctr"/>
            <a:lstStyle/>
            <a:p>
              <a:pPr algn="ctr"/>
              <a:endParaRPr lang="en-US"/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3651365" y="4467421"/>
              <a:ext cx="540279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The </a:t>
              </a:r>
              <a:r>
                <a:rPr lang="en-US" sz="2000" dirty="0" smtClean="0">
                  <a:solidFill>
                    <a:srgbClr val="0000FF"/>
                  </a:solidFill>
                </a:rPr>
                <a:t>Bose gas </a:t>
              </a:r>
              <a:r>
                <a:rPr lang="en-US" sz="2000" dirty="0" smtClean="0"/>
                <a:t>is </a:t>
              </a:r>
              <a:r>
                <a:rPr lang="en-US" sz="2000" dirty="0" smtClean="0">
                  <a:solidFill>
                    <a:srgbClr val="0000FF"/>
                  </a:solidFill>
                </a:rPr>
                <a:t>mechanically unstable </a:t>
              </a:r>
              <a:r>
                <a:rPr lang="en-US" sz="2000" dirty="0" smtClean="0"/>
                <a:t>at low T </a:t>
              </a:r>
            </a:p>
            <a:p>
              <a:pPr marL="363538" indent="-363538">
                <a:buFont typeface="Arial"/>
                <a:buChar char="•"/>
              </a:pPr>
              <a:r>
                <a:rPr lang="en-US" sz="2000" dirty="0" smtClean="0"/>
                <a:t>particles tend to form bound couples and triplets (</a:t>
              </a:r>
              <a:r>
                <a:rPr lang="en-US" sz="2000" dirty="0" smtClean="0">
                  <a:solidFill>
                    <a:srgbClr val="0000FF"/>
                  </a:solidFill>
                </a:rPr>
                <a:t>3 particle loss</a:t>
              </a:r>
              <a:r>
                <a:rPr lang="en-US" sz="2000" dirty="0" smtClean="0"/>
                <a:t>) </a:t>
              </a:r>
              <a:r>
                <a:rPr lang="en-US" sz="1600" dirty="0" smtClean="0">
                  <a:solidFill>
                    <a:srgbClr val="008000"/>
                  </a:solidFill>
                </a:rPr>
                <a:t>[Li &amp; Ho, PRL 2012]</a:t>
              </a:r>
              <a:endParaRPr lang="en-US" sz="2000" dirty="0" smtClean="0">
                <a:solidFill>
                  <a:srgbClr val="008000"/>
                </a:solidFill>
              </a:endParaRPr>
            </a:p>
            <a:p>
              <a:pPr marL="363538" indent="-363538">
                <a:buFont typeface="Arial"/>
                <a:buChar char="•"/>
              </a:pPr>
              <a:r>
                <a:rPr lang="en-US" sz="2000" dirty="0" smtClean="0"/>
                <a:t>self-bound ground state (cluster formation or Thomson collapse)</a:t>
              </a:r>
            </a:p>
          </p:txBody>
        </p:sp>
      </p:grpSp>
      <p:sp>
        <p:nvSpPr>
          <p:cNvPr id="48" name="CasellaDiTesto 47"/>
          <p:cNvSpPr txBox="1"/>
          <p:nvPr/>
        </p:nvSpPr>
        <p:spPr>
          <a:xfrm>
            <a:off x="7801705" y="6339185"/>
            <a:ext cx="1163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no hope?</a:t>
            </a:r>
            <a:endParaRPr lang="en-US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665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uppo 40"/>
          <p:cNvGrpSpPr/>
          <p:nvPr/>
        </p:nvGrpSpPr>
        <p:grpSpPr>
          <a:xfrm>
            <a:off x="63661" y="711998"/>
            <a:ext cx="8223575" cy="3935748"/>
            <a:chOff x="63661" y="711998"/>
            <a:chExt cx="8223575" cy="3935748"/>
          </a:xfrm>
        </p:grpSpPr>
        <p:pic>
          <p:nvPicPr>
            <p:cNvPr id="16" name="Immagine 15" descr="Schermata 2014-09-30 alle 11.53.34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354"/>
            <a:stretch/>
          </p:blipFill>
          <p:spPr>
            <a:xfrm>
              <a:off x="63661" y="711998"/>
              <a:ext cx="6719269" cy="3935748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grpSp>
          <p:nvGrpSpPr>
            <p:cNvPr id="40" name="Gruppo 39"/>
            <p:cNvGrpSpPr/>
            <p:nvPr/>
          </p:nvGrpSpPr>
          <p:grpSpPr>
            <a:xfrm>
              <a:off x="6833425" y="765914"/>
              <a:ext cx="1453811" cy="811680"/>
              <a:chOff x="6833425" y="765914"/>
              <a:chExt cx="1453811" cy="811680"/>
            </a:xfrm>
          </p:grpSpPr>
          <p:sp>
            <p:nvSpPr>
              <p:cNvPr id="30" name="CasellaDiTesto 29"/>
              <p:cNvSpPr txBox="1"/>
              <p:nvPr/>
            </p:nvSpPr>
            <p:spPr>
              <a:xfrm>
                <a:off x="6833425" y="765914"/>
                <a:ext cx="5066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aseline="30000" dirty="0" smtClean="0"/>
                  <a:t>7</a:t>
                </a:r>
                <a:r>
                  <a:rPr lang="en-US" sz="2000" dirty="0" smtClean="0"/>
                  <a:t>Li:</a:t>
                </a:r>
                <a:endParaRPr lang="en-US" sz="2000" dirty="0"/>
              </a:p>
            </p:txBody>
          </p:sp>
          <p:pic>
            <p:nvPicPr>
              <p:cNvPr id="33" name="Immagine 32" descr="latex-image-1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3352" y="1148037"/>
                <a:ext cx="760759" cy="183974"/>
              </a:xfrm>
              <a:prstGeom prst="rect">
                <a:avLst/>
              </a:prstGeom>
            </p:spPr>
          </p:pic>
          <p:pic>
            <p:nvPicPr>
              <p:cNvPr id="35" name="Immagine 34" descr="latex-image-1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6026" y="1406812"/>
                <a:ext cx="569272" cy="170782"/>
              </a:xfrm>
              <a:prstGeom prst="rect">
                <a:avLst/>
              </a:prstGeom>
            </p:spPr>
          </p:pic>
          <p:pic>
            <p:nvPicPr>
              <p:cNvPr id="36" name="Immagine 35" descr="latex-image-1.pd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51072" y="860036"/>
                <a:ext cx="936164" cy="242001"/>
              </a:xfrm>
              <a:prstGeom prst="rect">
                <a:avLst/>
              </a:prstGeom>
            </p:spPr>
          </p:pic>
        </p:grpSp>
      </p:grpSp>
      <p:grpSp>
        <p:nvGrpSpPr>
          <p:cNvPr id="43" name="Gruppo 42"/>
          <p:cNvGrpSpPr/>
          <p:nvPr/>
        </p:nvGrpSpPr>
        <p:grpSpPr>
          <a:xfrm>
            <a:off x="63661" y="1718587"/>
            <a:ext cx="8344948" cy="3199110"/>
            <a:chOff x="63661" y="1718587"/>
            <a:chExt cx="8344948" cy="3199110"/>
          </a:xfrm>
        </p:grpSpPr>
        <p:pic>
          <p:nvPicPr>
            <p:cNvPr id="14" name="Immagine 13" descr="Schermata 2014-09-30 alle 11.54.18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170"/>
            <a:stretch/>
          </p:blipFill>
          <p:spPr>
            <a:xfrm>
              <a:off x="63661" y="1718587"/>
              <a:ext cx="6719270" cy="319911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grpSp>
          <p:nvGrpSpPr>
            <p:cNvPr id="42" name="Gruppo 41"/>
            <p:cNvGrpSpPr/>
            <p:nvPr/>
          </p:nvGrpSpPr>
          <p:grpSpPr>
            <a:xfrm>
              <a:off x="6853587" y="1733392"/>
              <a:ext cx="1555022" cy="572563"/>
              <a:chOff x="6853587" y="1733392"/>
              <a:chExt cx="1555022" cy="572563"/>
            </a:xfrm>
          </p:grpSpPr>
          <p:sp>
            <p:nvSpPr>
              <p:cNvPr id="32" name="CasellaDiTesto 31"/>
              <p:cNvSpPr txBox="1"/>
              <p:nvPr/>
            </p:nvSpPr>
            <p:spPr>
              <a:xfrm>
                <a:off x="6853587" y="1733392"/>
                <a:ext cx="5598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aseline="30000" dirty="0" smtClean="0"/>
                  <a:t>39</a:t>
                </a:r>
                <a:r>
                  <a:rPr lang="en-US" sz="2000" dirty="0" smtClean="0"/>
                  <a:t>K:</a:t>
                </a:r>
                <a:endParaRPr lang="en-US" sz="2000" dirty="0"/>
              </a:p>
            </p:txBody>
          </p:sp>
          <p:pic>
            <p:nvPicPr>
              <p:cNvPr id="37" name="Immagine 36" descr="latex-image-1.pdf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86593" y="1847679"/>
                <a:ext cx="1022016" cy="225795"/>
              </a:xfrm>
              <a:prstGeom prst="rect">
                <a:avLst/>
              </a:prstGeom>
            </p:spPr>
          </p:pic>
          <p:pic>
            <p:nvPicPr>
              <p:cNvPr id="38" name="Immagine 37" descr="latex-image-1.pdf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89616" y="2125958"/>
                <a:ext cx="599991" cy="179997"/>
              </a:xfrm>
              <a:prstGeom prst="rect">
                <a:avLst/>
              </a:prstGeom>
            </p:spPr>
          </p:pic>
        </p:grpSp>
      </p:grpSp>
      <p:sp>
        <p:nvSpPr>
          <p:cNvPr id="2" name="Rettangolo arrotondato 1"/>
          <p:cNvSpPr/>
          <p:nvPr/>
        </p:nvSpPr>
        <p:spPr>
          <a:xfrm>
            <a:off x="83819" y="153039"/>
            <a:ext cx="9004361" cy="46042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Experimental overview</a:t>
            </a:r>
            <a:endParaRPr lang="en-GB" sz="2400" baseline="-25000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2517812" y="6320433"/>
            <a:ext cx="4688478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the unitary Bose gas is a metastable state!</a:t>
            </a:r>
            <a:endParaRPr lang="en-US" sz="2000" b="1" dirty="0">
              <a:solidFill>
                <a:srgbClr val="0000FF"/>
              </a:solidFill>
            </a:endParaRPr>
          </a:p>
        </p:txBody>
      </p:sp>
      <p:grpSp>
        <p:nvGrpSpPr>
          <p:cNvPr id="44" name="Gruppo 43"/>
          <p:cNvGrpSpPr/>
          <p:nvPr/>
        </p:nvGrpSpPr>
        <p:grpSpPr>
          <a:xfrm>
            <a:off x="63024" y="2738297"/>
            <a:ext cx="7458727" cy="3617068"/>
            <a:chOff x="63024" y="2738297"/>
            <a:chExt cx="7458727" cy="3617068"/>
          </a:xfrm>
        </p:grpSpPr>
        <p:pic>
          <p:nvPicPr>
            <p:cNvPr id="18" name="Immagine 17" descr="Schermata 2014-09-30 alle 11.51.18.png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019"/>
            <a:stretch/>
          </p:blipFill>
          <p:spPr>
            <a:xfrm>
              <a:off x="63024" y="2738297"/>
              <a:ext cx="6732000" cy="3617068"/>
            </a:xfrm>
            <a:prstGeom prst="rect">
              <a:avLst/>
            </a:prstGeom>
            <a:ln w="3175" cmpd="sng">
              <a:solidFill>
                <a:srgbClr val="000000"/>
              </a:solidFill>
            </a:ln>
          </p:spPr>
        </p:pic>
        <p:sp>
          <p:nvSpPr>
            <p:cNvPr id="39" name="CasellaDiTesto 38"/>
            <p:cNvSpPr txBox="1"/>
            <p:nvPr/>
          </p:nvSpPr>
          <p:spPr>
            <a:xfrm>
              <a:off x="6889747" y="2775992"/>
              <a:ext cx="6320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aseline="30000" dirty="0" smtClean="0"/>
                <a:t>85</a:t>
              </a:r>
              <a:r>
                <a:rPr lang="en-US" sz="2000" dirty="0" smtClean="0"/>
                <a:t>Rb</a:t>
              </a:r>
              <a:endParaRPr lang="en-US" sz="2000" dirty="0"/>
            </a:p>
          </p:txBody>
        </p:sp>
      </p:grpSp>
      <p:sp>
        <p:nvSpPr>
          <p:cNvPr id="3" name="CasellaDiTesto 2"/>
          <p:cNvSpPr txBox="1"/>
          <p:nvPr/>
        </p:nvSpPr>
        <p:spPr>
          <a:xfrm>
            <a:off x="5097885" y="4099906"/>
            <a:ext cx="402557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the 3body dynamics that spoils the unitary regime is slower than the 2body one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the degenerate Bose gas evolves dynamically on a fast time scale than losses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482092" y="5331012"/>
            <a:ext cx="4447597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unitary Bose gas can be experimentally created and probed</a:t>
            </a:r>
          </a:p>
        </p:txBody>
      </p:sp>
    </p:spTree>
    <p:extLst>
      <p:ext uri="{BB962C8B-B14F-4D97-AF65-F5344CB8AC3E}">
        <p14:creationId xmlns:p14="http://schemas.microsoft.com/office/powerpoint/2010/main" val="1724769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uppo 54"/>
          <p:cNvGrpSpPr/>
          <p:nvPr/>
        </p:nvGrpSpPr>
        <p:grpSpPr>
          <a:xfrm>
            <a:off x="187407" y="806469"/>
            <a:ext cx="7202544" cy="5565602"/>
            <a:chOff x="187407" y="806469"/>
            <a:chExt cx="7202544" cy="5565602"/>
          </a:xfrm>
        </p:grpSpPr>
        <p:pic>
          <p:nvPicPr>
            <p:cNvPr id="7" name="Immagine 6" descr="scattered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407" y="806469"/>
              <a:ext cx="7202544" cy="5565602"/>
            </a:xfrm>
            <a:prstGeom prst="rect">
              <a:avLst/>
            </a:prstGeom>
            <a:ln>
              <a:noFill/>
            </a:ln>
          </p:spPr>
        </p:pic>
        <p:sp>
          <p:nvSpPr>
            <p:cNvPr id="54" name="Rettangolo 53"/>
            <p:cNvSpPr/>
            <p:nvPr/>
          </p:nvSpPr>
          <p:spPr>
            <a:xfrm>
              <a:off x="2241866" y="2344836"/>
              <a:ext cx="1671036" cy="22570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ttangolo arrotondato 1"/>
          <p:cNvSpPr/>
          <p:nvPr/>
        </p:nvSpPr>
        <p:spPr>
          <a:xfrm>
            <a:off x="83819" y="153039"/>
            <a:ext cx="9004361" cy="46042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Theoretical overview</a:t>
            </a:r>
            <a:endParaRPr lang="en-GB" sz="2400" baseline="-25000" dirty="0"/>
          </a:p>
        </p:txBody>
      </p:sp>
      <p:sp>
        <p:nvSpPr>
          <p:cNvPr id="8" name="Rettangolo 7"/>
          <p:cNvSpPr/>
          <p:nvPr/>
        </p:nvSpPr>
        <p:spPr>
          <a:xfrm>
            <a:off x="1028942" y="1651905"/>
            <a:ext cx="723900" cy="3886200"/>
          </a:xfrm>
          <a:prstGeom prst="rect">
            <a:avLst/>
          </a:prstGeom>
          <a:pattFill prst="ltUpDiag">
            <a:fgClr>
              <a:srgbClr val="800000"/>
            </a:fgClr>
            <a:bgClr>
              <a:prstClr val="white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/>
          <p:cNvSpPr txBox="1"/>
          <p:nvPr/>
        </p:nvSpPr>
        <p:spPr>
          <a:xfrm>
            <a:off x="167602" y="728449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80003"/>
                </a:solidFill>
              </a:rPr>
              <a:t>Experimental lower bound [Salomon &amp; </a:t>
            </a:r>
            <a:r>
              <a:rPr lang="en-US" sz="2000" dirty="0" err="1" smtClean="0">
                <a:solidFill>
                  <a:srgbClr val="B80003"/>
                </a:solidFill>
              </a:rPr>
              <a:t>co.w</a:t>
            </a:r>
            <a:r>
              <a:rPr lang="en-US" sz="2000" dirty="0" smtClean="0">
                <a:solidFill>
                  <a:srgbClr val="B80003"/>
                </a:solidFill>
              </a:rPr>
              <a:t>. PRL 2011]</a:t>
            </a:r>
            <a:endParaRPr lang="en-US" sz="2000" dirty="0">
              <a:solidFill>
                <a:srgbClr val="B80003"/>
              </a:solidFill>
            </a:endParaRPr>
          </a:p>
        </p:txBody>
      </p:sp>
      <p:cxnSp>
        <p:nvCxnSpPr>
          <p:cNvPr id="10" name="Connettore 2 9"/>
          <p:cNvCxnSpPr/>
          <p:nvPr/>
        </p:nvCxnSpPr>
        <p:spPr>
          <a:xfrm flipH="1">
            <a:off x="1752842" y="1251702"/>
            <a:ext cx="364066" cy="5580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" name="Gruppo 59"/>
          <p:cNvGrpSpPr/>
          <p:nvPr/>
        </p:nvGrpSpPr>
        <p:grpSpPr>
          <a:xfrm>
            <a:off x="2116908" y="1233410"/>
            <a:ext cx="4439316" cy="998429"/>
            <a:chOff x="2116908" y="1233410"/>
            <a:chExt cx="4439316" cy="998429"/>
          </a:xfrm>
        </p:grpSpPr>
        <p:cxnSp>
          <p:nvCxnSpPr>
            <p:cNvPr id="14" name="Connettore 2 13"/>
            <p:cNvCxnSpPr/>
            <p:nvPr/>
          </p:nvCxnSpPr>
          <p:spPr>
            <a:xfrm flipH="1">
              <a:off x="2116908" y="1434512"/>
              <a:ext cx="845708" cy="797327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ttangolo arrotondato 20"/>
            <p:cNvSpPr/>
            <p:nvPr/>
          </p:nvSpPr>
          <p:spPr>
            <a:xfrm>
              <a:off x="2951217" y="1233410"/>
              <a:ext cx="3605007" cy="43039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RNG-theory [</a:t>
              </a:r>
              <a:r>
                <a:rPr lang="en-US" sz="20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Lee&amp;Lee</a:t>
              </a:r>
              <a: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PRA 2010]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9" name="Gruppo 58"/>
          <p:cNvGrpSpPr/>
          <p:nvPr/>
        </p:nvGrpSpPr>
        <p:grpSpPr>
          <a:xfrm>
            <a:off x="2831266" y="2344836"/>
            <a:ext cx="6249915" cy="595410"/>
            <a:chOff x="2831266" y="2344836"/>
            <a:chExt cx="6249915" cy="595410"/>
          </a:xfrm>
        </p:grpSpPr>
        <p:sp>
          <p:nvSpPr>
            <p:cNvPr id="13" name="Ovale 12"/>
            <p:cNvSpPr/>
            <p:nvPr/>
          </p:nvSpPr>
          <p:spPr>
            <a:xfrm>
              <a:off x="2831266" y="2838646"/>
              <a:ext cx="101600" cy="101600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Connettore 2 17"/>
            <p:cNvCxnSpPr/>
            <p:nvPr/>
          </p:nvCxnSpPr>
          <p:spPr>
            <a:xfrm flipH="1">
              <a:off x="3000238" y="2628336"/>
              <a:ext cx="1778276" cy="276632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ttangolo arrotondato 22"/>
            <p:cNvSpPr/>
            <p:nvPr/>
          </p:nvSpPr>
          <p:spPr>
            <a:xfrm>
              <a:off x="4812534" y="2344836"/>
              <a:ext cx="4268647" cy="59000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0000FF"/>
                  </a:solidFill>
                </a:rPr>
                <a:t>HNC method [</a:t>
              </a:r>
              <a:r>
                <a:rPr lang="en-US" sz="2000" dirty="0" err="1" smtClean="0">
                  <a:solidFill>
                    <a:srgbClr val="0000FF"/>
                  </a:solidFill>
                </a:rPr>
                <a:t>Stoof</a:t>
              </a:r>
              <a:r>
                <a:rPr lang="en-US" sz="2000" dirty="0" smtClean="0">
                  <a:solidFill>
                    <a:srgbClr val="0000FF"/>
                  </a:solidFill>
                </a:rPr>
                <a:t> &amp; </a:t>
              </a:r>
              <a:r>
                <a:rPr lang="en-US" sz="2000" dirty="0" err="1" smtClean="0">
                  <a:solidFill>
                    <a:srgbClr val="0000FF"/>
                  </a:solidFill>
                </a:rPr>
                <a:t>co.w</a:t>
              </a:r>
              <a:r>
                <a:rPr lang="en-US" sz="2000" dirty="0" smtClean="0">
                  <a:solidFill>
                    <a:srgbClr val="0000FF"/>
                  </a:solidFill>
                </a:rPr>
                <a:t>. PRA 2011]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8" name="Gruppo 57"/>
          <p:cNvGrpSpPr/>
          <p:nvPr/>
        </p:nvGrpSpPr>
        <p:grpSpPr>
          <a:xfrm>
            <a:off x="3342085" y="3074547"/>
            <a:ext cx="5716416" cy="590009"/>
            <a:chOff x="3342085" y="3074547"/>
            <a:chExt cx="5716416" cy="590009"/>
          </a:xfrm>
        </p:grpSpPr>
        <p:sp>
          <p:nvSpPr>
            <p:cNvPr id="12" name="Ovale 11"/>
            <p:cNvSpPr/>
            <p:nvPr/>
          </p:nvSpPr>
          <p:spPr>
            <a:xfrm>
              <a:off x="3342085" y="3547031"/>
              <a:ext cx="101600" cy="101600"/>
            </a:xfrm>
            <a:prstGeom prst="ellipse">
              <a:avLst/>
            </a:prstGeom>
            <a:gradFill>
              <a:gsLst>
                <a:gs pos="0">
                  <a:srgbClr val="008000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</a:gra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Connettore 2 18"/>
            <p:cNvCxnSpPr>
              <a:stCxn id="24" idx="1"/>
            </p:cNvCxnSpPr>
            <p:nvPr/>
          </p:nvCxnSpPr>
          <p:spPr>
            <a:xfrm flipH="1">
              <a:off x="3571986" y="3369552"/>
              <a:ext cx="1217868" cy="17747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ttangolo arrotondato 23"/>
            <p:cNvSpPr/>
            <p:nvPr/>
          </p:nvSpPr>
          <p:spPr>
            <a:xfrm>
              <a:off x="4789854" y="3074547"/>
              <a:ext cx="4268647" cy="59000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008000"/>
                  </a:solidFill>
                </a:rPr>
                <a:t>RNG-theory [</a:t>
              </a:r>
              <a:r>
                <a:rPr lang="en-US" sz="2000" dirty="0" err="1" smtClean="0">
                  <a:solidFill>
                    <a:srgbClr val="008000"/>
                  </a:solidFill>
                </a:rPr>
                <a:t>Stoof</a:t>
              </a:r>
              <a:r>
                <a:rPr lang="en-US" sz="2000" dirty="0" smtClean="0">
                  <a:solidFill>
                    <a:srgbClr val="008000"/>
                  </a:solidFill>
                </a:rPr>
                <a:t> &amp; </a:t>
              </a:r>
              <a:r>
                <a:rPr lang="en-US" sz="2000" dirty="0" err="1" smtClean="0">
                  <a:solidFill>
                    <a:srgbClr val="008000"/>
                  </a:solidFill>
                </a:rPr>
                <a:t>co.w</a:t>
              </a:r>
              <a:r>
                <a:rPr lang="en-US" sz="2000" dirty="0" smtClean="0">
                  <a:solidFill>
                    <a:srgbClr val="008000"/>
                  </a:solidFill>
                </a:rPr>
                <a:t>. </a:t>
              </a:r>
              <a:r>
                <a:rPr lang="en-US" sz="2000" dirty="0" err="1" smtClean="0">
                  <a:solidFill>
                    <a:srgbClr val="008000"/>
                  </a:solidFill>
                </a:rPr>
                <a:t>arXiv</a:t>
              </a:r>
              <a:r>
                <a:rPr lang="en-US" sz="2000" dirty="0" smtClean="0">
                  <a:solidFill>
                    <a:srgbClr val="008000"/>
                  </a:solidFill>
                </a:rPr>
                <a:t> 2013]</a:t>
              </a:r>
              <a:endParaRPr lang="en-US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57" name="Gruppo 56"/>
          <p:cNvGrpSpPr/>
          <p:nvPr/>
        </p:nvGrpSpPr>
        <p:grpSpPr>
          <a:xfrm>
            <a:off x="2306011" y="3719189"/>
            <a:ext cx="6763831" cy="693307"/>
            <a:chOff x="2306011" y="3719189"/>
            <a:chExt cx="6763831" cy="693307"/>
          </a:xfrm>
        </p:grpSpPr>
        <p:sp>
          <p:nvSpPr>
            <p:cNvPr id="11" name="Ovale 10"/>
            <p:cNvSpPr/>
            <p:nvPr/>
          </p:nvSpPr>
          <p:spPr>
            <a:xfrm>
              <a:off x="2306011" y="3719189"/>
              <a:ext cx="101600" cy="101600"/>
            </a:xfrm>
            <a:prstGeom prst="ellipse">
              <a:avLst/>
            </a:prstGeom>
            <a:gradFill>
              <a:gsLst>
                <a:gs pos="0">
                  <a:srgbClr val="660066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</a:gradFill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Connettore 2 19"/>
            <p:cNvCxnSpPr>
              <a:stCxn id="25" idx="1"/>
            </p:cNvCxnSpPr>
            <p:nvPr/>
          </p:nvCxnSpPr>
          <p:spPr>
            <a:xfrm flipH="1" flipV="1">
              <a:off x="2494720" y="3820789"/>
              <a:ext cx="2015822" cy="296703"/>
            </a:xfrm>
            <a:prstGeom prst="straightConnector1">
              <a:avLst/>
            </a:prstGeom>
            <a:ln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ttangolo arrotondato 24"/>
            <p:cNvSpPr/>
            <p:nvPr/>
          </p:nvSpPr>
          <p:spPr>
            <a:xfrm>
              <a:off x="4510542" y="3822487"/>
              <a:ext cx="4559300" cy="59000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660066"/>
                  </a:solidFill>
                </a:rPr>
                <a:t>n(k)- VAR. method [</a:t>
              </a:r>
              <a:r>
                <a:rPr lang="en-US" sz="2000" dirty="0" err="1" smtClean="0">
                  <a:solidFill>
                    <a:srgbClr val="660066"/>
                  </a:solidFill>
                </a:rPr>
                <a:t>Song&amp;Zhou</a:t>
              </a:r>
              <a:r>
                <a:rPr lang="en-US" sz="2000" dirty="0" smtClean="0">
                  <a:solidFill>
                    <a:srgbClr val="660066"/>
                  </a:solidFill>
                </a:rPr>
                <a:t> PRL 2009]</a:t>
              </a:r>
              <a:endParaRPr lang="en-US" sz="2000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56" name="Gruppo 55"/>
          <p:cNvGrpSpPr/>
          <p:nvPr/>
        </p:nvGrpSpPr>
        <p:grpSpPr>
          <a:xfrm>
            <a:off x="4341213" y="4601905"/>
            <a:ext cx="4739968" cy="987000"/>
            <a:chOff x="4341213" y="4601905"/>
            <a:chExt cx="4739968" cy="987000"/>
          </a:xfrm>
        </p:grpSpPr>
        <p:sp>
          <p:nvSpPr>
            <p:cNvPr id="15" name="Ovale 14"/>
            <p:cNvSpPr/>
            <p:nvPr/>
          </p:nvSpPr>
          <p:spPr>
            <a:xfrm>
              <a:off x="5852114" y="5487305"/>
              <a:ext cx="101600" cy="101600"/>
            </a:xfrm>
            <a:prstGeom prst="ellipse">
              <a:avLst/>
            </a:prstGeom>
            <a:gradFill>
              <a:gsLst>
                <a:gs pos="0">
                  <a:srgbClr val="FF8000"/>
                </a:gs>
                <a:gs pos="100000">
                  <a:srgbClr val="FFFF00"/>
                </a:gs>
              </a:gsLst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ttangolo arrotondato 25"/>
            <p:cNvSpPr/>
            <p:nvPr/>
          </p:nvSpPr>
          <p:spPr>
            <a:xfrm>
              <a:off x="4341213" y="4601905"/>
              <a:ext cx="4739968" cy="58604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8000"/>
                  </a:solidFill>
                </a:rPr>
                <a:t>LOCV method </a:t>
              </a:r>
              <a:r>
                <a:rPr lang="en-US" sz="2000" dirty="0" smtClean="0">
                  <a:solidFill>
                    <a:srgbClr val="FF8000"/>
                  </a:solidFill>
                </a:rPr>
                <a:t>[</a:t>
              </a:r>
              <a:r>
                <a:rPr lang="en-US" sz="2000" dirty="0" err="1" smtClean="0">
                  <a:solidFill>
                    <a:srgbClr val="FF8000"/>
                  </a:solidFill>
                </a:rPr>
                <a:t>Pethick</a:t>
              </a:r>
              <a:r>
                <a:rPr lang="en-US" sz="2000" dirty="0" smtClean="0">
                  <a:solidFill>
                    <a:srgbClr val="FF8000"/>
                  </a:solidFill>
                </a:rPr>
                <a:t> &amp; </a:t>
              </a:r>
              <a:r>
                <a:rPr lang="en-US" sz="2000" dirty="0" err="1" smtClean="0">
                  <a:solidFill>
                    <a:srgbClr val="FF8000"/>
                  </a:solidFill>
                </a:rPr>
                <a:t>co.w</a:t>
              </a:r>
              <a:r>
                <a:rPr lang="en-US" sz="2000" dirty="0" smtClean="0">
                  <a:solidFill>
                    <a:srgbClr val="FF8000"/>
                  </a:solidFill>
                </a:rPr>
                <a:t>. PRL 2002]</a:t>
              </a:r>
              <a:endParaRPr lang="en-US" sz="2000" dirty="0">
                <a:solidFill>
                  <a:srgbClr val="FF8000"/>
                </a:solidFill>
              </a:endParaRPr>
            </a:p>
          </p:txBody>
        </p:sp>
        <p:cxnSp>
          <p:nvCxnSpPr>
            <p:cNvPr id="27" name="Connettore 2 26"/>
            <p:cNvCxnSpPr>
              <a:stCxn id="26" idx="2"/>
            </p:cNvCxnSpPr>
            <p:nvPr/>
          </p:nvCxnSpPr>
          <p:spPr>
            <a:xfrm flipH="1">
              <a:off x="5967626" y="5187953"/>
              <a:ext cx="743571" cy="198653"/>
            </a:xfrm>
            <a:prstGeom prst="straightConnector1">
              <a:avLst/>
            </a:prstGeom>
            <a:ln>
              <a:solidFill>
                <a:srgbClr val="FF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Immagine 2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9" y="6134671"/>
            <a:ext cx="1585606" cy="429496"/>
          </a:xfrm>
          <a:prstGeom prst="rect">
            <a:avLst/>
          </a:prstGeom>
        </p:spPr>
      </p:pic>
      <p:pic>
        <p:nvPicPr>
          <p:cNvPr id="5" name="Immagin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487" y="6178236"/>
            <a:ext cx="755120" cy="431097"/>
          </a:xfrm>
          <a:prstGeom prst="rect">
            <a:avLst/>
          </a:prstGeom>
        </p:spPr>
      </p:pic>
      <p:grpSp>
        <p:nvGrpSpPr>
          <p:cNvPr id="46" name="Gruppo 45"/>
          <p:cNvGrpSpPr/>
          <p:nvPr/>
        </p:nvGrpSpPr>
        <p:grpSpPr>
          <a:xfrm>
            <a:off x="4127680" y="6134866"/>
            <a:ext cx="4694610" cy="460423"/>
            <a:chOff x="132771" y="4736294"/>
            <a:chExt cx="4694610" cy="460423"/>
          </a:xfrm>
        </p:grpSpPr>
        <p:sp>
          <p:nvSpPr>
            <p:cNvPr id="47" name="Rettangolo arrotondato 46"/>
            <p:cNvSpPr/>
            <p:nvPr/>
          </p:nvSpPr>
          <p:spPr>
            <a:xfrm>
              <a:off x="132771" y="4736294"/>
              <a:ext cx="1256797" cy="460423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question</a:t>
              </a:r>
              <a:endParaRPr lang="en-GB" dirty="0"/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1513201" y="4768324"/>
              <a:ext cx="33141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8000"/>
                  </a:solidFill>
                  <a:cs typeface="Arial"/>
                </a:rPr>
                <a:t>why results are so scattered?</a:t>
              </a:r>
              <a:r>
                <a:rPr lang="en-US" sz="2000" dirty="0" smtClean="0">
                  <a:solidFill>
                    <a:srgbClr val="008000"/>
                  </a:solidFill>
                  <a:cs typeface="Arial"/>
                </a:rPr>
                <a:t> </a:t>
              </a:r>
              <a:endParaRPr lang="en-US" sz="2800" dirty="0" smtClean="0">
                <a:solidFill>
                  <a:srgbClr val="008000"/>
                </a:solidFill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0537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94830" y="185514"/>
            <a:ext cx="8742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No standard technique </a:t>
            </a:r>
            <a:r>
              <a:rPr lang="en-US" sz="2000" dirty="0" smtClean="0"/>
              <a:t>to face </a:t>
            </a:r>
            <a:r>
              <a:rPr lang="en-US" sz="2000" b="1" dirty="0" smtClean="0">
                <a:solidFill>
                  <a:srgbClr val="0000FF"/>
                </a:solidFill>
              </a:rPr>
              <a:t>metastable states</a:t>
            </a:r>
            <a:r>
              <a:rPr lang="en-US" sz="2000" dirty="0" smtClean="0"/>
              <a:t>: results will depends on how the phases space is restricted!</a:t>
            </a:r>
            <a:endParaRPr lang="en-US" sz="2000" dirty="0"/>
          </a:p>
        </p:txBody>
      </p:sp>
      <p:grpSp>
        <p:nvGrpSpPr>
          <p:cNvPr id="4" name="Gruppo 3"/>
          <p:cNvGrpSpPr/>
          <p:nvPr/>
        </p:nvGrpSpPr>
        <p:grpSpPr>
          <a:xfrm>
            <a:off x="408140" y="1029365"/>
            <a:ext cx="8409630" cy="1015663"/>
            <a:chOff x="571372" y="4439459"/>
            <a:chExt cx="8409630" cy="1015663"/>
          </a:xfrm>
        </p:grpSpPr>
        <p:sp>
          <p:nvSpPr>
            <p:cNvPr id="5" name="Rettangolo arrotondato 4"/>
            <p:cNvSpPr/>
            <p:nvPr/>
          </p:nvSpPr>
          <p:spPr>
            <a:xfrm>
              <a:off x="571372" y="4479919"/>
              <a:ext cx="1256797" cy="460423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problems</a:t>
              </a:r>
              <a:endParaRPr lang="en-GB" dirty="0"/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1958513" y="4439459"/>
              <a:ext cx="70224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n-US" sz="2000" dirty="0" smtClean="0">
                  <a:solidFill>
                    <a:srgbClr val="008000"/>
                  </a:solidFill>
                  <a:cs typeface="Arial"/>
                </a:rPr>
                <a:t>strong interactions rule out mean-field approaches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000" dirty="0" err="1" smtClean="0">
                  <a:solidFill>
                    <a:srgbClr val="008000"/>
                  </a:solidFill>
                  <a:cs typeface="Arial"/>
                </a:rPr>
                <a:t>metastability</a:t>
              </a:r>
              <a:r>
                <a:rPr lang="en-US" sz="2000" dirty="0" smtClean="0">
                  <a:solidFill>
                    <a:srgbClr val="008000"/>
                  </a:solidFill>
                  <a:cs typeface="Arial"/>
                </a:rPr>
                <a:t> calls for “adjustments” in standard equilibrium techniques</a:t>
              </a:r>
              <a:endParaRPr lang="en-US" sz="2000" dirty="0" smtClean="0">
                <a:solidFill>
                  <a:srgbClr val="008000"/>
                </a:solidFill>
                <a:cs typeface="Arial"/>
              </a:endParaRPr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4842545" y="2669143"/>
            <a:ext cx="4018997" cy="3892198"/>
            <a:chOff x="20589980" y="12020838"/>
            <a:chExt cx="4018997" cy="3892198"/>
          </a:xfrm>
        </p:grpSpPr>
        <p:sp>
          <p:nvSpPr>
            <p:cNvPr id="10" name="Ovale 9"/>
            <p:cNvSpPr/>
            <p:nvPr/>
          </p:nvSpPr>
          <p:spPr>
            <a:xfrm>
              <a:off x="21361421" y="14871354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e 10"/>
            <p:cNvSpPr/>
            <p:nvPr/>
          </p:nvSpPr>
          <p:spPr>
            <a:xfrm>
              <a:off x="21766511" y="15533647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e 11"/>
            <p:cNvSpPr/>
            <p:nvPr/>
          </p:nvSpPr>
          <p:spPr>
            <a:xfrm>
              <a:off x="21519862" y="15766902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e 12"/>
            <p:cNvSpPr/>
            <p:nvPr/>
          </p:nvSpPr>
          <p:spPr>
            <a:xfrm>
              <a:off x="20926168" y="14891879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e 13"/>
            <p:cNvSpPr/>
            <p:nvPr/>
          </p:nvSpPr>
          <p:spPr>
            <a:xfrm>
              <a:off x="21112690" y="15096133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e 14"/>
            <p:cNvSpPr/>
            <p:nvPr/>
          </p:nvSpPr>
          <p:spPr>
            <a:xfrm>
              <a:off x="20963595" y="15533647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e 15"/>
            <p:cNvSpPr/>
            <p:nvPr/>
          </p:nvSpPr>
          <p:spPr>
            <a:xfrm>
              <a:off x="21482258" y="15166330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e 16"/>
            <p:cNvSpPr/>
            <p:nvPr/>
          </p:nvSpPr>
          <p:spPr>
            <a:xfrm>
              <a:off x="21514161" y="15445693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e 17"/>
            <p:cNvSpPr/>
            <p:nvPr/>
          </p:nvSpPr>
          <p:spPr>
            <a:xfrm>
              <a:off x="21193613" y="15401715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e 18"/>
            <p:cNvSpPr/>
            <p:nvPr/>
          </p:nvSpPr>
          <p:spPr>
            <a:xfrm>
              <a:off x="20826772" y="15180185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e 19"/>
            <p:cNvSpPr/>
            <p:nvPr/>
          </p:nvSpPr>
          <p:spPr>
            <a:xfrm>
              <a:off x="20826772" y="14606016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e 20"/>
            <p:cNvSpPr/>
            <p:nvPr/>
          </p:nvSpPr>
          <p:spPr>
            <a:xfrm>
              <a:off x="21120185" y="14650478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e 21"/>
            <p:cNvSpPr/>
            <p:nvPr/>
          </p:nvSpPr>
          <p:spPr>
            <a:xfrm>
              <a:off x="21563859" y="14650478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e 22"/>
            <p:cNvSpPr/>
            <p:nvPr/>
          </p:nvSpPr>
          <p:spPr>
            <a:xfrm>
              <a:off x="21799985" y="14871354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e 23"/>
            <p:cNvSpPr/>
            <p:nvPr/>
          </p:nvSpPr>
          <p:spPr>
            <a:xfrm>
              <a:off x="21849683" y="15136207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e 24"/>
            <p:cNvSpPr/>
            <p:nvPr/>
          </p:nvSpPr>
          <p:spPr>
            <a:xfrm>
              <a:off x="21832231" y="15713003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e 25"/>
            <p:cNvSpPr/>
            <p:nvPr/>
          </p:nvSpPr>
          <p:spPr>
            <a:xfrm>
              <a:off x="21070487" y="15775376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e 26"/>
            <p:cNvSpPr/>
            <p:nvPr/>
          </p:nvSpPr>
          <p:spPr>
            <a:xfrm>
              <a:off x="20686250" y="15538539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e 27"/>
            <p:cNvSpPr/>
            <p:nvPr/>
          </p:nvSpPr>
          <p:spPr>
            <a:xfrm>
              <a:off x="23928089" y="12357476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e 28"/>
            <p:cNvSpPr/>
            <p:nvPr/>
          </p:nvSpPr>
          <p:spPr>
            <a:xfrm>
              <a:off x="24333179" y="13019769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e 29"/>
            <p:cNvSpPr/>
            <p:nvPr/>
          </p:nvSpPr>
          <p:spPr>
            <a:xfrm>
              <a:off x="24086530" y="13253024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e 30"/>
            <p:cNvSpPr/>
            <p:nvPr/>
          </p:nvSpPr>
          <p:spPr>
            <a:xfrm>
              <a:off x="23492836" y="12378001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e 31"/>
            <p:cNvSpPr/>
            <p:nvPr/>
          </p:nvSpPr>
          <p:spPr>
            <a:xfrm>
              <a:off x="23679358" y="12582255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e 32"/>
            <p:cNvSpPr/>
            <p:nvPr/>
          </p:nvSpPr>
          <p:spPr>
            <a:xfrm>
              <a:off x="23530263" y="13019769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e 33"/>
            <p:cNvSpPr/>
            <p:nvPr/>
          </p:nvSpPr>
          <p:spPr>
            <a:xfrm>
              <a:off x="24048926" y="12652452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e 34"/>
            <p:cNvSpPr/>
            <p:nvPr/>
          </p:nvSpPr>
          <p:spPr>
            <a:xfrm>
              <a:off x="24080829" y="12931815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e 35"/>
            <p:cNvSpPr/>
            <p:nvPr/>
          </p:nvSpPr>
          <p:spPr>
            <a:xfrm>
              <a:off x="23760281" y="12887837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e 36"/>
            <p:cNvSpPr/>
            <p:nvPr/>
          </p:nvSpPr>
          <p:spPr>
            <a:xfrm>
              <a:off x="23393440" y="12666307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e 37"/>
            <p:cNvSpPr/>
            <p:nvPr/>
          </p:nvSpPr>
          <p:spPr>
            <a:xfrm>
              <a:off x="23393440" y="12092138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e 38"/>
            <p:cNvSpPr/>
            <p:nvPr/>
          </p:nvSpPr>
          <p:spPr>
            <a:xfrm>
              <a:off x="23686853" y="12136600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e 39"/>
            <p:cNvSpPr/>
            <p:nvPr/>
          </p:nvSpPr>
          <p:spPr>
            <a:xfrm>
              <a:off x="24130527" y="12136600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e 40"/>
            <p:cNvSpPr/>
            <p:nvPr/>
          </p:nvSpPr>
          <p:spPr>
            <a:xfrm>
              <a:off x="24366653" y="12357476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e 41"/>
            <p:cNvSpPr/>
            <p:nvPr/>
          </p:nvSpPr>
          <p:spPr>
            <a:xfrm>
              <a:off x="24416351" y="12622329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e 42"/>
            <p:cNvSpPr/>
            <p:nvPr/>
          </p:nvSpPr>
          <p:spPr>
            <a:xfrm>
              <a:off x="24398899" y="13199125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e 43"/>
            <p:cNvSpPr/>
            <p:nvPr/>
          </p:nvSpPr>
          <p:spPr>
            <a:xfrm>
              <a:off x="23222618" y="13261498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e 44"/>
            <p:cNvSpPr/>
            <p:nvPr/>
          </p:nvSpPr>
          <p:spPr>
            <a:xfrm>
              <a:off x="23637155" y="13261498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e 45"/>
            <p:cNvSpPr/>
            <p:nvPr/>
          </p:nvSpPr>
          <p:spPr>
            <a:xfrm>
              <a:off x="23252918" y="13024661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e 46"/>
            <p:cNvSpPr/>
            <p:nvPr/>
          </p:nvSpPr>
          <p:spPr>
            <a:xfrm>
              <a:off x="22643109" y="12341396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e 47"/>
            <p:cNvSpPr/>
            <p:nvPr/>
          </p:nvSpPr>
          <p:spPr>
            <a:xfrm>
              <a:off x="23048199" y="13003689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e 48"/>
            <p:cNvSpPr/>
            <p:nvPr/>
          </p:nvSpPr>
          <p:spPr>
            <a:xfrm>
              <a:off x="22801550" y="13236944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e 49"/>
            <p:cNvSpPr/>
            <p:nvPr/>
          </p:nvSpPr>
          <p:spPr>
            <a:xfrm>
              <a:off x="22207856" y="12361921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e 50"/>
            <p:cNvSpPr/>
            <p:nvPr/>
          </p:nvSpPr>
          <p:spPr>
            <a:xfrm>
              <a:off x="22394378" y="12566175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e 51"/>
            <p:cNvSpPr/>
            <p:nvPr/>
          </p:nvSpPr>
          <p:spPr>
            <a:xfrm>
              <a:off x="22245283" y="13003689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e 52"/>
            <p:cNvSpPr/>
            <p:nvPr/>
          </p:nvSpPr>
          <p:spPr>
            <a:xfrm>
              <a:off x="22763946" y="12636372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e 53"/>
            <p:cNvSpPr/>
            <p:nvPr/>
          </p:nvSpPr>
          <p:spPr>
            <a:xfrm>
              <a:off x="22795849" y="12915735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e 54"/>
            <p:cNvSpPr/>
            <p:nvPr/>
          </p:nvSpPr>
          <p:spPr>
            <a:xfrm>
              <a:off x="22475301" y="12871757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e 55"/>
            <p:cNvSpPr/>
            <p:nvPr/>
          </p:nvSpPr>
          <p:spPr>
            <a:xfrm>
              <a:off x="22108460" y="12650227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e 56"/>
            <p:cNvSpPr/>
            <p:nvPr/>
          </p:nvSpPr>
          <p:spPr>
            <a:xfrm>
              <a:off x="22108460" y="12076058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e 57"/>
            <p:cNvSpPr/>
            <p:nvPr/>
          </p:nvSpPr>
          <p:spPr>
            <a:xfrm>
              <a:off x="22401873" y="12120520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e 58"/>
            <p:cNvSpPr/>
            <p:nvPr/>
          </p:nvSpPr>
          <p:spPr>
            <a:xfrm>
              <a:off x="22845547" y="12120520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e 59"/>
            <p:cNvSpPr/>
            <p:nvPr/>
          </p:nvSpPr>
          <p:spPr>
            <a:xfrm>
              <a:off x="23081673" y="12341396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e 60"/>
            <p:cNvSpPr/>
            <p:nvPr/>
          </p:nvSpPr>
          <p:spPr>
            <a:xfrm>
              <a:off x="23131371" y="12606249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e 61"/>
            <p:cNvSpPr/>
            <p:nvPr/>
          </p:nvSpPr>
          <p:spPr>
            <a:xfrm>
              <a:off x="23113919" y="13183045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e 62"/>
            <p:cNvSpPr/>
            <p:nvPr/>
          </p:nvSpPr>
          <p:spPr>
            <a:xfrm>
              <a:off x="21937638" y="13245418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e 63"/>
            <p:cNvSpPr/>
            <p:nvPr/>
          </p:nvSpPr>
          <p:spPr>
            <a:xfrm>
              <a:off x="22352175" y="13245418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e 64"/>
            <p:cNvSpPr/>
            <p:nvPr/>
          </p:nvSpPr>
          <p:spPr>
            <a:xfrm>
              <a:off x="21967938" y="13008581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e 65"/>
            <p:cNvSpPr/>
            <p:nvPr/>
          </p:nvSpPr>
          <p:spPr>
            <a:xfrm>
              <a:off x="21321475" y="12357476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e 66"/>
            <p:cNvSpPr/>
            <p:nvPr/>
          </p:nvSpPr>
          <p:spPr>
            <a:xfrm>
              <a:off x="21726565" y="13019769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e 67"/>
            <p:cNvSpPr/>
            <p:nvPr/>
          </p:nvSpPr>
          <p:spPr>
            <a:xfrm>
              <a:off x="21479916" y="13253024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e 68"/>
            <p:cNvSpPr/>
            <p:nvPr/>
          </p:nvSpPr>
          <p:spPr>
            <a:xfrm>
              <a:off x="20886222" y="12378001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e 69"/>
            <p:cNvSpPr/>
            <p:nvPr/>
          </p:nvSpPr>
          <p:spPr>
            <a:xfrm>
              <a:off x="21072744" y="12582255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e 70"/>
            <p:cNvSpPr/>
            <p:nvPr/>
          </p:nvSpPr>
          <p:spPr>
            <a:xfrm>
              <a:off x="20923649" y="13019769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e 71"/>
            <p:cNvSpPr/>
            <p:nvPr/>
          </p:nvSpPr>
          <p:spPr>
            <a:xfrm>
              <a:off x="21442312" y="12652452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e 72"/>
            <p:cNvSpPr/>
            <p:nvPr/>
          </p:nvSpPr>
          <p:spPr>
            <a:xfrm>
              <a:off x="21474215" y="12931815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e 73"/>
            <p:cNvSpPr/>
            <p:nvPr/>
          </p:nvSpPr>
          <p:spPr>
            <a:xfrm>
              <a:off x="21153667" y="12887837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e 74"/>
            <p:cNvSpPr/>
            <p:nvPr/>
          </p:nvSpPr>
          <p:spPr>
            <a:xfrm>
              <a:off x="20786826" y="12666307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e 75"/>
            <p:cNvSpPr/>
            <p:nvPr/>
          </p:nvSpPr>
          <p:spPr>
            <a:xfrm>
              <a:off x="20786826" y="12092138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e 76"/>
            <p:cNvSpPr/>
            <p:nvPr/>
          </p:nvSpPr>
          <p:spPr>
            <a:xfrm>
              <a:off x="21080239" y="12136600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e 77"/>
            <p:cNvSpPr/>
            <p:nvPr/>
          </p:nvSpPr>
          <p:spPr>
            <a:xfrm>
              <a:off x="21523913" y="12136600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e 78"/>
            <p:cNvSpPr/>
            <p:nvPr/>
          </p:nvSpPr>
          <p:spPr>
            <a:xfrm>
              <a:off x="21760039" y="12357476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e 79"/>
            <p:cNvSpPr/>
            <p:nvPr/>
          </p:nvSpPr>
          <p:spPr>
            <a:xfrm>
              <a:off x="21809737" y="12622329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e 80"/>
            <p:cNvSpPr/>
            <p:nvPr/>
          </p:nvSpPr>
          <p:spPr>
            <a:xfrm>
              <a:off x="21792285" y="13199125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e 81"/>
            <p:cNvSpPr/>
            <p:nvPr/>
          </p:nvSpPr>
          <p:spPr>
            <a:xfrm>
              <a:off x="20616004" y="13261498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e 82"/>
            <p:cNvSpPr/>
            <p:nvPr/>
          </p:nvSpPr>
          <p:spPr>
            <a:xfrm>
              <a:off x="21030541" y="13261498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e 83"/>
            <p:cNvSpPr/>
            <p:nvPr/>
          </p:nvSpPr>
          <p:spPr>
            <a:xfrm>
              <a:off x="20646304" y="13024661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ttangolo 84"/>
            <p:cNvSpPr/>
            <p:nvPr/>
          </p:nvSpPr>
          <p:spPr>
            <a:xfrm>
              <a:off x="20595341" y="12024356"/>
              <a:ext cx="4013635" cy="388799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ttangolo 85"/>
            <p:cNvSpPr>
              <a:spLocks noChangeAspect="1"/>
            </p:cNvSpPr>
            <p:nvPr/>
          </p:nvSpPr>
          <p:spPr>
            <a:xfrm>
              <a:off x="20821618" y="12224554"/>
              <a:ext cx="3555383" cy="3466337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Connettore 1 86"/>
            <p:cNvCxnSpPr/>
            <p:nvPr/>
          </p:nvCxnSpPr>
          <p:spPr>
            <a:xfrm>
              <a:off x="20595341" y="12024357"/>
              <a:ext cx="226277" cy="210208"/>
            </a:xfrm>
            <a:prstGeom prst="line">
              <a:avLst/>
            </a:prstGeom>
            <a:ln w="952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1 87"/>
            <p:cNvCxnSpPr/>
            <p:nvPr/>
          </p:nvCxnSpPr>
          <p:spPr>
            <a:xfrm flipH="1">
              <a:off x="24377001" y="12024357"/>
              <a:ext cx="226276" cy="213929"/>
            </a:xfrm>
            <a:prstGeom prst="line">
              <a:avLst/>
            </a:prstGeom>
            <a:ln w="952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1 88"/>
            <p:cNvCxnSpPr/>
            <p:nvPr/>
          </p:nvCxnSpPr>
          <p:spPr>
            <a:xfrm flipH="1">
              <a:off x="20595342" y="15680630"/>
              <a:ext cx="226276" cy="213929"/>
            </a:xfrm>
            <a:prstGeom prst="line">
              <a:avLst/>
            </a:prstGeom>
            <a:ln w="952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1 89"/>
            <p:cNvCxnSpPr/>
            <p:nvPr/>
          </p:nvCxnSpPr>
          <p:spPr>
            <a:xfrm>
              <a:off x="24369731" y="15679820"/>
              <a:ext cx="233546" cy="199611"/>
            </a:xfrm>
            <a:prstGeom prst="line">
              <a:avLst/>
            </a:prstGeom>
            <a:ln w="952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ttore 1 90"/>
            <p:cNvCxnSpPr/>
            <p:nvPr/>
          </p:nvCxnSpPr>
          <p:spPr>
            <a:xfrm>
              <a:off x="22040880" y="12243477"/>
              <a:ext cx="0" cy="3436343"/>
            </a:xfrm>
            <a:prstGeom prst="line">
              <a:avLst/>
            </a:prstGeom>
            <a:ln w="952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ttore 1 91"/>
            <p:cNvCxnSpPr/>
            <p:nvPr/>
          </p:nvCxnSpPr>
          <p:spPr>
            <a:xfrm>
              <a:off x="21869850" y="12024356"/>
              <a:ext cx="171030" cy="215310"/>
            </a:xfrm>
            <a:prstGeom prst="line">
              <a:avLst/>
            </a:prstGeom>
            <a:ln w="952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ttore 1 92"/>
            <p:cNvCxnSpPr/>
            <p:nvPr/>
          </p:nvCxnSpPr>
          <p:spPr>
            <a:xfrm flipV="1">
              <a:off x="21869850" y="15686398"/>
              <a:ext cx="171030" cy="216439"/>
            </a:xfrm>
            <a:prstGeom prst="line">
              <a:avLst/>
            </a:prstGeom>
            <a:ln w="952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ttore 1 93"/>
            <p:cNvCxnSpPr/>
            <p:nvPr/>
          </p:nvCxnSpPr>
          <p:spPr>
            <a:xfrm rot="5400000">
              <a:off x="22600834" y="11224081"/>
              <a:ext cx="0" cy="4004886"/>
            </a:xfrm>
            <a:prstGeom prst="line">
              <a:avLst/>
            </a:prstGeom>
            <a:ln w="952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ttore 1 94"/>
            <p:cNvCxnSpPr/>
            <p:nvPr/>
          </p:nvCxnSpPr>
          <p:spPr>
            <a:xfrm rot="5400000">
              <a:off x="22598862" y="11619852"/>
              <a:ext cx="0" cy="3555403"/>
            </a:xfrm>
            <a:prstGeom prst="line">
              <a:avLst/>
            </a:prstGeom>
            <a:ln w="952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ttore 1 95"/>
            <p:cNvCxnSpPr/>
            <p:nvPr/>
          </p:nvCxnSpPr>
          <p:spPr>
            <a:xfrm rot="5400000">
              <a:off x="24406377" y="13200654"/>
              <a:ext cx="171030" cy="222770"/>
            </a:xfrm>
            <a:prstGeom prst="line">
              <a:avLst/>
            </a:prstGeom>
            <a:ln w="952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1 96"/>
            <p:cNvCxnSpPr/>
            <p:nvPr/>
          </p:nvCxnSpPr>
          <p:spPr>
            <a:xfrm rot="5400000" flipV="1">
              <a:off x="20616870" y="13200069"/>
              <a:ext cx="171030" cy="223938"/>
            </a:xfrm>
            <a:prstGeom prst="line">
              <a:avLst/>
            </a:prstGeom>
            <a:ln w="952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1 97"/>
            <p:cNvCxnSpPr/>
            <p:nvPr/>
          </p:nvCxnSpPr>
          <p:spPr>
            <a:xfrm flipH="1">
              <a:off x="23106968" y="12208474"/>
              <a:ext cx="0" cy="3489571"/>
            </a:xfrm>
            <a:prstGeom prst="line">
              <a:avLst/>
            </a:prstGeom>
            <a:ln w="952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ttore 1 98"/>
            <p:cNvCxnSpPr/>
            <p:nvPr/>
          </p:nvCxnSpPr>
          <p:spPr>
            <a:xfrm flipH="1">
              <a:off x="23101744" y="12020838"/>
              <a:ext cx="193924" cy="203716"/>
            </a:xfrm>
            <a:prstGeom prst="line">
              <a:avLst/>
            </a:prstGeom>
            <a:ln w="952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ttore 1 99"/>
            <p:cNvCxnSpPr/>
            <p:nvPr/>
          </p:nvCxnSpPr>
          <p:spPr>
            <a:xfrm flipH="1" flipV="1">
              <a:off x="23101744" y="15705624"/>
              <a:ext cx="193924" cy="205252"/>
            </a:xfrm>
            <a:prstGeom prst="line">
              <a:avLst/>
            </a:prstGeom>
            <a:ln w="952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1 100"/>
            <p:cNvCxnSpPr/>
            <p:nvPr/>
          </p:nvCxnSpPr>
          <p:spPr>
            <a:xfrm>
              <a:off x="21869850" y="13234125"/>
              <a:ext cx="171030" cy="171030"/>
            </a:xfrm>
            <a:prstGeom prst="line">
              <a:avLst/>
            </a:prstGeom>
            <a:ln w="952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1 101"/>
            <p:cNvCxnSpPr/>
            <p:nvPr/>
          </p:nvCxnSpPr>
          <p:spPr>
            <a:xfrm>
              <a:off x="23106969" y="14475766"/>
              <a:ext cx="188699" cy="188133"/>
            </a:xfrm>
            <a:prstGeom prst="line">
              <a:avLst/>
            </a:prstGeom>
            <a:ln w="952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ttore 1 102"/>
            <p:cNvCxnSpPr/>
            <p:nvPr/>
          </p:nvCxnSpPr>
          <p:spPr>
            <a:xfrm flipV="1">
              <a:off x="21869850" y="14462939"/>
              <a:ext cx="171030" cy="193358"/>
            </a:xfrm>
            <a:prstGeom prst="line">
              <a:avLst/>
            </a:prstGeom>
            <a:ln w="952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ttore 1 103"/>
            <p:cNvCxnSpPr/>
            <p:nvPr/>
          </p:nvCxnSpPr>
          <p:spPr>
            <a:xfrm flipV="1">
              <a:off x="23101744" y="13234125"/>
              <a:ext cx="193924" cy="171515"/>
            </a:xfrm>
            <a:prstGeom prst="line">
              <a:avLst/>
            </a:prstGeom>
            <a:ln w="952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" name="Gruppo 104"/>
            <p:cNvGrpSpPr/>
            <p:nvPr/>
          </p:nvGrpSpPr>
          <p:grpSpPr>
            <a:xfrm>
              <a:off x="21941484" y="13324802"/>
              <a:ext cx="1293129" cy="1257314"/>
              <a:chOff x="22069309" y="13509356"/>
              <a:chExt cx="1440336" cy="1400444"/>
            </a:xfrm>
          </p:grpSpPr>
          <p:sp>
            <p:nvSpPr>
              <p:cNvPr id="189" name="Ovale 188"/>
              <p:cNvSpPr/>
              <p:nvPr/>
            </p:nvSpPr>
            <p:spPr>
              <a:xfrm>
                <a:off x="22855089" y="13804900"/>
                <a:ext cx="110711" cy="9796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e 189"/>
              <p:cNvSpPr/>
              <p:nvPr/>
            </p:nvSpPr>
            <p:spPr>
              <a:xfrm>
                <a:off x="23306294" y="14542587"/>
                <a:ext cx="110711" cy="9796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e 190"/>
              <p:cNvSpPr/>
              <p:nvPr/>
            </p:nvSpPr>
            <p:spPr>
              <a:xfrm>
                <a:off x="23031567" y="14802395"/>
                <a:ext cx="110711" cy="9796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e 191"/>
              <p:cNvSpPr/>
              <p:nvPr/>
            </p:nvSpPr>
            <p:spPr>
              <a:xfrm>
                <a:off x="22370288" y="13827761"/>
                <a:ext cx="110711" cy="9796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e 192"/>
              <p:cNvSpPr/>
              <p:nvPr/>
            </p:nvSpPr>
            <p:spPr>
              <a:xfrm>
                <a:off x="22578043" y="14055267"/>
                <a:ext cx="110711" cy="9796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e 193"/>
              <p:cNvSpPr/>
              <p:nvPr/>
            </p:nvSpPr>
            <p:spPr>
              <a:xfrm>
                <a:off x="22411976" y="14542587"/>
                <a:ext cx="110711" cy="9796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e 194"/>
              <p:cNvSpPr/>
              <p:nvPr/>
            </p:nvSpPr>
            <p:spPr>
              <a:xfrm>
                <a:off x="22989682" y="14133455"/>
                <a:ext cx="110711" cy="9796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e 195"/>
              <p:cNvSpPr/>
              <p:nvPr/>
            </p:nvSpPr>
            <p:spPr>
              <a:xfrm>
                <a:off x="23025217" y="14444620"/>
                <a:ext cx="110711" cy="9796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Ovale 196"/>
              <p:cNvSpPr/>
              <p:nvPr/>
            </p:nvSpPr>
            <p:spPr>
              <a:xfrm>
                <a:off x="22668178" y="14395636"/>
                <a:ext cx="110711" cy="9796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Ovale 197"/>
              <p:cNvSpPr/>
              <p:nvPr/>
            </p:nvSpPr>
            <p:spPr>
              <a:xfrm>
                <a:off x="22259577" y="14148887"/>
                <a:ext cx="110711" cy="9796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Ovale 198"/>
              <p:cNvSpPr/>
              <p:nvPr/>
            </p:nvSpPr>
            <p:spPr>
              <a:xfrm>
                <a:off x="22259577" y="13509356"/>
                <a:ext cx="110711" cy="9796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Ovale 199"/>
              <p:cNvSpPr/>
              <p:nvPr/>
            </p:nvSpPr>
            <p:spPr>
              <a:xfrm>
                <a:off x="22586392" y="13558879"/>
                <a:ext cx="110711" cy="9796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e 200"/>
              <p:cNvSpPr/>
              <p:nvPr/>
            </p:nvSpPr>
            <p:spPr>
              <a:xfrm>
                <a:off x="23080572" y="13558879"/>
                <a:ext cx="110711" cy="9796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Ovale 201"/>
              <p:cNvSpPr/>
              <p:nvPr/>
            </p:nvSpPr>
            <p:spPr>
              <a:xfrm>
                <a:off x="23343579" y="13804900"/>
                <a:ext cx="110711" cy="9796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Ovale 202"/>
              <p:cNvSpPr/>
              <p:nvPr/>
            </p:nvSpPr>
            <p:spPr>
              <a:xfrm>
                <a:off x="23398934" y="14099903"/>
                <a:ext cx="110711" cy="9796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e 203"/>
              <p:cNvSpPr/>
              <p:nvPr/>
            </p:nvSpPr>
            <p:spPr>
              <a:xfrm>
                <a:off x="23379495" y="14742360"/>
                <a:ext cx="110711" cy="9796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Ovale 204"/>
              <p:cNvSpPr/>
              <p:nvPr/>
            </p:nvSpPr>
            <p:spPr>
              <a:xfrm>
                <a:off x="22069309" y="14811833"/>
                <a:ext cx="110711" cy="9796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Ovale 205"/>
              <p:cNvSpPr/>
              <p:nvPr/>
            </p:nvSpPr>
            <p:spPr>
              <a:xfrm>
                <a:off x="22531036" y="14811833"/>
                <a:ext cx="110711" cy="9796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e 206"/>
              <p:cNvSpPr/>
              <p:nvPr/>
            </p:nvSpPr>
            <p:spPr>
              <a:xfrm>
                <a:off x="22103058" y="14548036"/>
                <a:ext cx="110711" cy="9796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6" name="Ovale 105"/>
            <p:cNvSpPr/>
            <p:nvPr/>
          </p:nvSpPr>
          <p:spPr>
            <a:xfrm>
              <a:off x="23945541" y="13604050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e 106"/>
            <p:cNvSpPr/>
            <p:nvPr/>
          </p:nvSpPr>
          <p:spPr>
            <a:xfrm>
              <a:off x="24350631" y="14266343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e 107"/>
            <p:cNvSpPr/>
            <p:nvPr/>
          </p:nvSpPr>
          <p:spPr>
            <a:xfrm>
              <a:off x="24103982" y="14499598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e 108"/>
            <p:cNvSpPr/>
            <p:nvPr/>
          </p:nvSpPr>
          <p:spPr>
            <a:xfrm>
              <a:off x="23510288" y="13624575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e 109"/>
            <p:cNvSpPr/>
            <p:nvPr/>
          </p:nvSpPr>
          <p:spPr>
            <a:xfrm>
              <a:off x="23696810" y="13828829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e 110"/>
            <p:cNvSpPr/>
            <p:nvPr/>
          </p:nvSpPr>
          <p:spPr>
            <a:xfrm>
              <a:off x="23547715" y="14266343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e 111"/>
            <p:cNvSpPr/>
            <p:nvPr/>
          </p:nvSpPr>
          <p:spPr>
            <a:xfrm>
              <a:off x="24066378" y="13899026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e 112"/>
            <p:cNvSpPr/>
            <p:nvPr/>
          </p:nvSpPr>
          <p:spPr>
            <a:xfrm>
              <a:off x="24098281" y="14178389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e 113"/>
            <p:cNvSpPr/>
            <p:nvPr/>
          </p:nvSpPr>
          <p:spPr>
            <a:xfrm>
              <a:off x="23777733" y="14134411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e 114"/>
            <p:cNvSpPr/>
            <p:nvPr/>
          </p:nvSpPr>
          <p:spPr>
            <a:xfrm>
              <a:off x="23410892" y="13912881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e 115"/>
            <p:cNvSpPr/>
            <p:nvPr/>
          </p:nvSpPr>
          <p:spPr>
            <a:xfrm>
              <a:off x="23410892" y="13338712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e 116"/>
            <p:cNvSpPr/>
            <p:nvPr/>
          </p:nvSpPr>
          <p:spPr>
            <a:xfrm>
              <a:off x="23704305" y="13383174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e 117"/>
            <p:cNvSpPr/>
            <p:nvPr/>
          </p:nvSpPr>
          <p:spPr>
            <a:xfrm>
              <a:off x="24147979" y="13383174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e 118"/>
            <p:cNvSpPr/>
            <p:nvPr/>
          </p:nvSpPr>
          <p:spPr>
            <a:xfrm>
              <a:off x="24384105" y="13604050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e 119"/>
            <p:cNvSpPr/>
            <p:nvPr/>
          </p:nvSpPr>
          <p:spPr>
            <a:xfrm>
              <a:off x="24433803" y="13868903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e 120"/>
            <p:cNvSpPr/>
            <p:nvPr/>
          </p:nvSpPr>
          <p:spPr>
            <a:xfrm>
              <a:off x="23240070" y="14508072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e 121"/>
            <p:cNvSpPr/>
            <p:nvPr/>
          </p:nvSpPr>
          <p:spPr>
            <a:xfrm>
              <a:off x="23654607" y="14508072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e 122"/>
            <p:cNvSpPr/>
            <p:nvPr/>
          </p:nvSpPr>
          <p:spPr>
            <a:xfrm>
              <a:off x="23270370" y="14271235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e 123"/>
            <p:cNvSpPr/>
            <p:nvPr/>
          </p:nvSpPr>
          <p:spPr>
            <a:xfrm>
              <a:off x="22640968" y="14840953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e 124"/>
            <p:cNvSpPr/>
            <p:nvPr/>
          </p:nvSpPr>
          <p:spPr>
            <a:xfrm>
              <a:off x="23046058" y="15503246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e 125"/>
            <p:cNvSpPr/>
            <p:nvPr/>
          </p:nvSpPr>
          <p:spPr>
            <a:xfrm>
              <a:off x="22799409" y="15736501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e 126"/>
            <p:cNvSpPr/>
            <p:nvPr/>
          </p:nvSpPr>
          <p:spPr>
            <a:xfrm>
              <a:off x="22205715" y="14861478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e 127"/>
            <p:cNvSpPr/>
            <p:nvPr/>
          </p:nvSpPr>
          <p:spPr>
            <a:xfrm>
              <a:off x="22392237" y="15065732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e 128"/>
            <p:cNvSpPr/>
            <p:nvPr/>
          </p:nvSpPr>
          <p:spPr>
            <a:xfrm>
              <a:off x="22243142" y="15503246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e 129"/>
            <p:cNvSpPr/>
            <p:nvPr/>
          </p:nvSpPr>
          <p:spPr>
            <a:xfrm>
              <a:off x="22761805" y="15135929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e 130"/>
            <p:cNvSpPr/>
            <p:nvPr/>
          </p:nvSpPr>
          <p:spPr>
            <a:xfrm>
              <a:off x="22793708" y="15415292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e 131"/>
            <p:cNvSpPr/>
            <p:nvPr/>
          </p:nvSpPr>
          <p:spPr>
            <a:xfrm>
              <a:off x="22473160" y="15371314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e 132"/>
            <p:cNvSpPr/>
            <p:nvPr/>
          </p:nvSpPr>
          <p:spPr>
            <a:xfrm>
              <a:off x="22106319" y="15149784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e 133"/>
            <p:cNvSpPr/>
            <p:nvPr/>
          </p:nvSpPr>
          <p:spPr>
            <a:xfrm>
              <a:off x="22106319" y="14575615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e 134"/>
            <p:cNvSpPr/>
            <p:nvPr/>
          </p:nvSpPr>
          <p:spPr>
            <a:xfrm>
              <a:off x="22399732" y="14620077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e 135"/>
            <p:cNvSpPr/>
            <p:nvPr/>
          </p:nvSpPr>
          <p:spPr>
            <a:xfrm>
              <a:off x="22843406" y="14620077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e 136"/>
            <p:cNvSpPr/>
            <p:nvPr/>
          </p:nvSpPr>
          <p:spPr>
            <a:xfrm>
              <a:off x="23079532" y="14840953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e 137"/>
            <p:cNvSpPr/>
            <p:nvPr/>
          </p:nvSpPr>
          <p:spPr>
            <a:xfrm>
              <a:off x="23129230" y="15105806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e 138"/>
            <p:cNvSpPr/>
            <p:nvPr/>
          </p:nvSpPr>
          <p:spPr>
            <a:xfrm>
              <a:off x="23111778" y="15682602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e 139"/>
            <p:cNvSpPr/>
            <p:nvPr/>
          </p:nvSpPr>
          <p:spPr>
            <a:xfrm>
              <a:off x="21935497" y="15744975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e 140"/>
            <p:cNvSpPr/>
            <p:nvPr/>
          </p:nvSpPr>
          <p:spPr>
            <a:xfrm>
              <a:off x="22350034" y="15744975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e 141"/>
            <p:cNvSpPr/>
            <p:nvPr/>
          </p:nvSpPr>
          <p:spPr>
            <a:xfrm>
              <a:off x="21965797" y="15508138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e 142"/>
            <p:cNvSpPr/>
            <p:nvPr/>
          </p:nvSpPr>
          <p:spPr>
            <a:xfrm>
              <a:off x="21344900" y="13590140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e 143"/>
            <p:cNvSpPr/>
            <p:nvPr/>
          </p:nvSpPr>
          <p:spPr>
            <a:xfrm>
              <a:off x="21749990" y="14252433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e 144"/>
            <p:cNvSpPr/>
            <p:nvPr/>
          </p:nvSpPr>
          <p:spPr>
            <a:xfrm>
              <a:off x="21503341" y="14485688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e 145"/>
            <p:cNvSpPr/>
            <p:nvPr/>
          </p:nvSpPr>
          <p:spPr>
            <a:xfrm>
              <a:off x="20909647" y="13610665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e 146"/>
            <p:cNvSpPr/>
            <p:nvPr/>
          </p:nvSpPr>
          <p:spPr>
            <a:xfrm>
              <a:off x="21096169" y="13814919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e 147"/>
            <p:cNvSpPr/>
            <p:nvPr/>
          </p:nvSpPr>
          <p:spPr>
            <a:xfrm>
              <a:off x="20947074" y="14252433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e 148"/>
            <p:cNvSpPr/>
            <p:nvPr/>
          </p:nvSpPr>
          <p:spPr>
            <a:xfrm>
              <a:off x="21465737" y="13885116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e 149"/>
            <p:cNvSpPr/>
            <p:nvPr/>
          </p:nvSpPr>
          <p:spPr>
            <a:xfrm>
              <a:off x="21497640" y="14164479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e 150"/>
            <p:cNvSpPr/>
            <p:nvPr/>
          </p:nvSpPr>
          <p:spPr>
            <a:xfrm>
              <a:off x="21177092" y="14120501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e 151"/>
            <p:cNvSpPr/>
            <p:nvPr/>
          </p:nvSpPr>
          <p:spPr>
            <a:xfrm>
              <a:off x="20810251" y="13898971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e 152"/>
            <p:cNvSpPr/>
            <p:nvPr/>
          </p:nvSpPr>
          <p:spPr>
            <a:xfrm>
              <a:off x="20810251" y="13324802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e 153"/>
            <p:cNvSpPr/>
            <p:nvPr/>
          </p:nvSpPr>
          <p:spPr>
            <a:xfrm>
              <a:off x="21103664" y="13369264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e 154"/>
            <p:cNvSpPr/>
            <p:nvPr/>
          </p:nvSpPr>
          <p:spPr>
            <a:xfrm>
              <a:off x="21547338" y="13369264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e 155"/>
            <p:cNvSpPr/>
            <p:nvPr/>
          </p:nvSpPr>
          <p:spPr>
            <a:xfrm>
              <a:off x="21783464" y="13590140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e 156"/>
            <p:cNvSpPr/>
            <p:nvPr/>
          </p:nvSpPr>
          <p:spPr>
            <a:xfrm>
              <a:off x="21833162" y="13854993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e 157"/>
            <p:cNvSpPr/>
            <p:nvPr/>
          </p:nvSpPr>
          <p:spPr>
            <a:xfrm>
              <a:off x="21815710" y="14431789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e 158"/>
            <p:cNvSpPr/>
            <p:nvPr/>
          </p:nvSpPr>
          <p:spPr>
            <a:xfrm>
              <a:off x="21053966" y="14494162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e 159"/>
            <p:cNvSpPr/>
            <p:nvPr/>
          </p:nvSpPr>
          <p:spPr>
            <a:xfrm>
              <a:off x="20669729" y="14257325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e 160"/>
            <p:cNvSpPr/>
            <p:nvPr/>
          </p:nvSpPr>
          <p:spPr>
            <a:xfrm>
              <a:off x="23982217" y="14863564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e 161"/>
            <p:cNvSpPr/>
            <p:nvPr/>
          </p:nvSpPr>
          <p:spPr>
            <a:xfrm>
              <a:off x="24387307" y="15525857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e 162"/>
            <p:cNvSpPr/>
            <p:nvPr/>
          </p:nvSpPr>
          <p:spPr>
            <a:xfrm>
              <a:off x="24140658" y="15759112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e 163"/>
            <p:cNvSpPr/>
            <p:nvPr/>
          </p:nvSpPr>
          <p:spPr>
            <a:xfrm>
              <a:off x="23546964" y="14884089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e 164"/>
            <p:cNvSpPr/>
            <p:nvPr/>
          </p:nvSpPr>
          <p:spPr>
            <a:xfrm>
              <a:off x="23733486" y="15088343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e 165"/>
            <p:cNvSpPr/>
            <p:nvPr/>
          </p:nvSpPr>
          <p:spPr>
            <a:xfrm>
              <a:off x="23584391" y="15525857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e 166"/>
            <p:cNvSpPr/>
            <p:nvPr/>
          </p:nvSpPr>
          <p:spPr>
            <a:xfrm>
              <a:off x="24103054" y="15158540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e 167"/>
            <p:cNvSpPr/>
            <p:nvPr/>
          </p:nvSpPr>
          <p:spPr>
            <a:xfrm>
              <a:off x="24134957" y="15437903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e 168"/>
            <p:cNvSpPr/>
            <p:nvPr/>
          </p:nvSpPr>
          <p:spPr>
            <a:xfrm>
              <a:off x="23814409" y="15393925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e 169"/>
            <p:cNvSpPr/>
            <p:nvPr/>
          </p:nvSpPr>
          <p:spPr>
            <a:xfrm>
              <a:off x="23447568" y="15172395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e 170"/>
            <p:cNvSpPr/>
            <p:nvPr/>
          </p:nvSpPr>
          <p:spPr>
            <a:xfrm>
              <a:off x="23447568" y="14598226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e 171"/>
            <p:cNvSpPr/>
            <p:nvPr/>
          </p:nvSpPr>
          <p:spPr>
            <a:xfrm>
              <a:off x="23740981" y="14642688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e 172"/>
            <p:cNvSpPr/>
            <p:nvPr/>
          </p:nvSpPr>
          <p:spPr>
            <a:xfrm>
              <a:off x="24184655" y="14642688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e 173"/>
            <p:cNvSpPr/>
            <p:nvPr/>
          </p:nvSpPr>
          <p:spPr>
            <a:xfrm>
              <a:off x="24420781" y="14863564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e 174"/>
            <p:cNvSpPr/>
            <p:nvPr/>
          </p:nvSpPr>
          <p:spPr>
            <a:xfrm>
              <a:off x="24470479" y="15128417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e 175"/>
            <p:cNvSpPr/>
            <p:nvPr/>
          </p:nvSpPr>
          <p:spPr>
            <a:xfrm>
              <a:off x="24453027" y="15705213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e 176"/>
            <p:cNvSpPr/>
            <p:nvPr/>
          </p:nvSpPr>
          <p:spPr>
            <a:xfrm>
              <a:off x="23276746" y="15767586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e 177"/>
            <p:cNvSpPr/>
            <p:nvPr/>
          </p:nvSpPr>
          <p:spPr>
            <a:xfrm>
              <a:off x="23691283" y="15767586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e 178"/>
            <p:cNvSpPr/>
            <p:nvPr/>
          </p:nvSpPr>
          <p:spPr>
            <a:xfrm>
              <a:off x="23307046" y="15530749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0" name="Connettore 1 179"/>
            <p:cNvCxnSpPr/>
            <p:nvPr/>
          </p:nvCxnSpPr>
          <p:spPr>
            <a:xfrm flipV="1">
              <a:off x="20589980" y="14468166"/>
              <a:ext cx="231642" cy="188699"/>
            </a:xfrm>
            <a:prstGeom prst="line">
              <a:avLst/>
            </a:prstGeom>
            <a:ln w="952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ttore 1 180"/>
            <p:cNvCxnSpPr/>
            <p:nvPr/>
          </p:nvCxnSpPr>
          <p:spPr>
            <a:xfrm rot="5400000">
              <a:off x="22606317" y="12653638"/>
              <a:ext cx="0" cy="4005320"/>
            </a:xfrm>
            <a:prstGeom prst="line">
              <a:avLst/>
            </a:prstGeom>
            <a:ln w="952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ttore 1 181"/>
            <p:cNvCxnSpPr/>
            <p:nvPr/>
          </p:nvCxnSpPr>
          <p:spPr>
            <a:xfrm rot="5400000">
              <a:off x="22591837" y="12690271"/>
              <a:ext cx="0" cy="3555789"/>
            </a:xfrm>
            <a:prstGeom prst="line">
              <a:avLst/>
            </a:prstGeom>
            <a:ln w="952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ttore 1 182"/>
            <p:cNvCxnSpPr/>
            <p:nvPr/>
          </p:nvCxnSpPr>
          <p:spPr>
            <a:xfrm rot="5400000" flipH="1">
              <a:off x="24388958" y="14442545"/>
              <a:ext cx="193924" cy="234713"/>
            </a:xfrm>
            <a:prstGeom prst="line">
              <a:avLst/>
            </a:prstGeom>
            <a:ln w="952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Ovale 183"/>
            <p:cNvSpPr/>
            <p:nvPr/>
          </p:nvSpPr>
          <p:spPr>
            <a:xfrm>
              <a:off x="20639429" y="14494162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5" name="Connettore 1 184"/>
            <p:cNvCxnSpPr/>
            <p:nvPr/>
          </p:nvCxnSpPr>
          <p:spPr>
            <a:xfrm>
              <a:off x="21869850" y="12024356"/>
              <a:ext cx="0" cy="3870773"/>
            </a:xfrm>
            <a:prstGeom prst="line">
              <a:avLst/>
            </a:prstGeom>
            <a:ln w="952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ttore 1 185"/>
            <p:cNvCxnSpPr/>
            <p:nvPr/>
          </p:nvCxnSpPr>
          <p:spPr>
            <a:xfrm flipH="1">
              <a:off x="23295103" y="12024357"/>
              <a:ext cx="567" cy="3888679"/>
            </a:xfrm>
            <a:prstGeom prst="line">
              <a:avLst/>
            </a:prstGeom>
            <a:ln w="952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Ovale 186"/>
            <p:cNvSpPr/>
            <p:nvPr/>
          </p:nvSpPr>
          <p:spPr>
            <a:xfrm>
              <a:off x="24416351" y="14445699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e 187"/>
            <p:cNvSpPr/>
            <p:nvPr/>
          </p:nvSpPr>
          <p:spPr>
            <a:xfrm>
              <a:off x="20655950" y="15775376"/>
              <a:ext cx="99396" cy="87954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Gruppo 207"/>
          <p:cNvGrpSpPr/>
          <p:nvPr/>
        </p:nvGrpSpPr>
        <p:grpSpPr>
          <a:xfrm>
            <a:off x="210746" y="4259533"/>
            <a:ext cx="4280939" cy="2535555"/>
            <a:chOff x="12703491" y="12221850"/>
            <a:chExt cx="4280939" cy="2535555"/>
          </a:xfrm>
        </p:grpSpPr>
        <p:cxnSp>
          <p:nvCxnSpPr>
            <p:cNvPr id="209" name="Connettore 2 208"/>
            <p:cNvCxnSpPr/>
            <p:nvPr/>
          </p:nvCxnSpPr>
          <p:spPr>
            <a:xfrm flipH="1" flipV="1">
              <a:off x="13343700" y="12221850"/>
              <a:ext cx="16934" cy="25355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ttore 2 209"/>
            <p:cNvCxnSpPr/>
            <p:nvPr/>
          </p:nvCxnSpPr>
          <p:spPr>
            <a:xfrm>
              <a:off x="12703491" y="13275084"/>
              <a:ext cx="4280939" cy="300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ttore 1 210"/>
            <p:cNvCxnSpPr/>
            <p:nvPr/>
          </p:nvCxnSpPr>
          <p:spPr>
            <a:xfrm flipV="1">
              <a:off x="13360634" y="14309230"/>
              <a:ext cx="965879" cy="149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ttore 1 211"/>
            <p:cNvCxnSpPr/>
            <p:nvPr/>
          </p:nvCxnSpPr>
          <p:spPr>
            <a:xfrm flipV="1">
              <a:off x="14326513" y="13297365"/>
              <a:ext cx="0" cy="9944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ttore 1 212"/>
            <p:cNvCxnSpPr/>
            <p:nvPr/>
          </p:nvCxnSpPr>
          <p:spPr>
            <a:xfrm>
              <a:off x="14326513" y="13292017"/>
              <a:ext cx="176043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14" name="Immagine 213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96169" y="12819640"/>
              <a:ext cx="260688" cy="251998"/>
            </a:xfrm>
            <a:prstGeom prst="rect">
              <a:avLst/>
            </a:prstGeom>
          </p:spPr>
        </p:pic>
        <p:pic>
          <p:nvPicPr>
            <p:cNvPr id="215" name="Immagine 214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35421" y="12270466"/>
              <a:ext cx="533847" cy="287997"/>
            </a:xfrm>
            <a:prstGeom prst="rect">
              <a:avLst/>
            </a:prstGeom>
          </p:spPr>
        </p:pic>
        <p:pic>
          <p:nvPicPr>
            <p:cNvPr id="216" name="Immagine 215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14348" y="14188673"/>
              <a:ext cx="575994" cy="287997"/>
            </a:xfrm>
            <a:prstGeom prst="rect">
              <a:avLst/>
            </a:prstGeom>
          </p:spPr>
        </p:pic>
        <p:pic>
          <p:nvPicPr>
            <p:cNvPr id="217" name="Immagine 216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7146" y="13459884"/>
              <a:ext cx="128841" cy="143999"/>
            </a:xfrm>
            <a:prstGeom prst="rect">
              <a:avLst/>
            </a:prstGeom>
          </p:spPr>
        </p:pic>
      </p:grpSp>
      <p:grpSp>
        <p:nvGrpSpPr>
          <p:cNvPr id="223" name="Gruppo 222"/>
          <p:cNvGrpSpPr/>
          <p:nvPr/>
        </p:nvGrpSpPr>
        <p:grpSpPr>
          <a:xfrm>
            <a:off x="2494720" y="6069851"/>
            <a:ext cx="1719681" cy="707886"/>
            <a:chOff x="2494720" y="6069851"/>
            <a:chExt cx="1719681" cy="707886"/>
          </a:xfrm>
        </p:grpSpPr>
        <p:sp>
          <p:nvSpPr>
            <p:cNvPr id="218" name="CasellaDiTesto 217"/>
            <p:cNvSpPr txBox="1"/>
            <p:nvPr/>
          </p:nvSpPr>
          <p:spPr>
            <a:xfrm>
              <a:off x="2494720" y="6069851"/>
              <a:ext cx="17196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tune      by changing </a:t>
              </a:r>
              <a:endParaRPr lang="en-US" sz="2000" dirty="0"/>
            </a:p>
          </p:txBody>
        </p:sp>
        <p:pic>
          <p:nvPicPr>
            <p:cNvPr id="219" name="Immagine 218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396" y="6229962"/>
              <a:ext cx="143900" cy="143900"/>
            </a:xfrm>
            <a:prstGeom prst="rect">
              <a:avLst/>
            </a:prstGeom>
          </p:spPr>
        </p:pic>
        <p:pic>
          <p:nvPicPr>
            <p:cNvPr id="220" name="Immagine 219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4204" y="6492188"/>
              <a:ext cx="248167" cy="213699"/>
            </a:xfrm>
            <a:prstGeom prst="rect">
              <a:avLst/>
            </a:prstGeom>
          </p:spPr>
        </p:pic>
      </p:grpSp>
      <p:grpSp>
        <p:nvGrpSpPr>
          <p:cNvPr id="222" name="Gruppo 221"/>
          <p:cNvGrpSpPr/>
          <p:nvPr/>
        </p:nvGrpSpPr>
        <p:grpSpPr>
          <a:xfrm>
            <a:off x="128053" y="2103733"/>
            <a:ext cx="7632744" cy="2203776"/>
            <a:chOff x="128053" y="2103733"/>
            <a:chExt cx="7632744" cy="2203776"/>
          </a:xfrm>
        </p:grpSpPr>
        <p:sp>
          <p:nvSpPr>
            <p:cNvPr id="7" name="CasellaDiTesto 6"/>
            <p:cNvSpPr txBox="1"/>
            <p:nvPr/>
          </p:nvSpPr>
          <p:spPr>
            <a:xfrm>
              <a:off x="142707" y="2676293"/>
              <a:ext cx="451788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direct Monte Carlo (MC) simulation </a:t>
              </a:r>
              <a:r>
                <a:rPr lang="en-US" sz="2000" dirty="0" smtClean="0"/>
                <a:t>of </a:t>
              </a:r>
            </a:p>
            <a:p>
              <a:r>
                <a:rPr lang="en-US" sz="2000" dirty="0" smtClean="0">
                  <a:solidFill>
                    <a:srgbClr val="FF0000"/>
                  </a:solidFill>
                </a:rPr>
                <a:t>N = 500 bosons </a:t>
              </a:r>
              <a:r>
                <a:rPr lang="en-US" sz="2000" dirty="0" smtClean="0"/>
                <a:t>in a cubic box with periodic boundary conditions interacting via a </a:t>
              </a:r>
              <a:r>
                <a:rPr lang="en-US" sz="2000" dirty="0" smtClean="0">
                  <a:solidFill>
                    <a:srgbClr val="FF0000"/>
                  </a:solidFill>
                </a:rPr>
                <a:t>square well potential</a:t>
              </a:r>
            </a:p>
            <a:p>
              <a:endParaRPr lang="en-US" sz="2000" dirty="0"/>
            </a:p>
          </p:txBody>
        </p:sp>
        <p:sp>
          <p:nvSpPr>
            <p:cNvPr id="221" name="CasellaDiTesto 220"/>
            <p:cNvSpPr txBox="1"/>
            <p:nvPr/>
          </p:nvSpPr>
          <p:spPr>
            <a:xfrm>
              <a:off x="128053" y="2103733"/>
              <a:ext cx="76327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 dirty="0" smtClean="0">
                  <a:solidFill>
                    <a:srgbClr val="FF0000"/>
                  </a:solidFill>
                </a:rPr>
                <a:t>M. Rossi, L. </a:t>
              </a:r>
              <a:r>
                <a:rPr lang="en-US" sz="2000" u="sng" dirty="0" err="1" smtClean="0">
                  <a:solidFill>
                    <a:srgbClr val="FF0000"/>
                  </a:solidFill>
                </a:rPr>
                <a:t>Salasnich</a:t>
              </a:r>
              <a:r>
                <a:rPr lang="en-US" sz="2000" u="sng" dirty="0" smtClean="0">
                  <a:solidFill>
                    <a:srgbClr val="FF0000"/>
                  </a:solidFill>
                </a:rPr>
                <a:t>, F. </a:t>
              </a:r>
              <a:r>
                <a:rPr lang="en-US" sz="2000" u="sng" dirty="0" err="1" smtClean="0">
                  <a:solidFill>
                    <a:srgbClr val="FF0000"/>
                  </a:solidFill>
                </a:rPr>
                <a:t>Ancilotto</a:t>
              </a:r>
              <a:r>
                <a:rPr lang="en-US" sz="2000" u="sng" dirty="0" smtClean="0">
                  <a:solidFill>
                    <a:srgbClr val="FF0000"/>
                  </a:solidFill>
                </a:rPr>
                <a:t> &amp;  F. </a:t>
              </a:r>
              <a:r>
                <a:rPr lang="en-US" sz="2000" u="sng" dirty="0" err="1" smtClean="0">
                  <a:solidFill>
                    <a:srgbClr val="FF0000"/>
                  </a:solidFill>
                </a:rPr>
                <a:t>Toigo</a:t>
              </a:r>
              <a:r>
                <a:rPr lang="en-US" sz="2000" u="sng" dirty="0" smtClean="0">
                  <a:solidFill>
                    <a:srgbClr val="FF0000"/>
                  </a:solidFill>
                </a:rPr>
                <a:t>, PRA </a:t>
              </a:r>
              <a:r>
                <a:rPr lang="en-US" sz="2000" b="1" u="sng" dirty="0" smtClean="0">
                  <a:solidFill>
                    <a:srgbClr val="FF0000"/>
                  </a:solidFill>
                </a:rPr>
                <a:t>89</a:t>
              </a:r>
              <a:r>
                <a:rPr lang="en-US" sz="2000" u="sng" dirty="0" smtClean="0">
                  <a:solidFill>
                    <a:srgbClr val="FF0000"/>
                  </a:solidFill>
                </a:rPr>
                <a:t>, 041602(R) (2014)</a:t>
              </a:r>
              <a:endParaRPr lang="en-US" sz="2000" u="sng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1031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295" y="2638837"/>
            <a:ext cx="1034171" cy="287997"/>
          </a:xfrm>
          <a:prstGeom prst="rect">
            <a:avLst/>
          </a:prstGeom>
        </p:spPr>
      </p:pic>
      <p:pic>
        <p:nvPicPr>
          <p:cNvPr id="9" name="Immagin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553" y="1619426"/>
            <a:ext cx="2531869" cy="647999"/>
          </a:xfrm>
          <a:prstGeom prst="rect">
            <a:avLst/>
          </a:prstGeom>
        </p:spPr>
      </p:pic>
      <p:pic>
        <p:nvPicPr>
          <p:cNvPr id="11" name="Immagin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73" y="3485252"/>
            <a:ext cx="3055527" cy="681300"/>
          </a:xfrm>
          <a:prstGeom prst="rect">
            <a:avLst/>
          </a:prstGeom>
        </p:spPr>
      </p:pic>
      <p:grpSp>
        <p:nvGrpSpPr>
          <p:cNvPr id="24" name="Gruppo 23"/>
          <p:cNvGrpSpPr/>
          <p:nvPr/>
        </p:nvGrpSpPr>
        <p:grpSpPr>
          <a:xfrm>
            <a:off x="356107" y="995633"/>
            <a:ext cx="6262862" cy="3487554"/>
            <a:chOff x="17922160" y="11723802"/>
            <a:chExt cx="6603875" cy="3830629"/>
          </a:xfrm>
        </p:grpSpPr>
        <p:pic>
          <p:nvPicPr>
            <p:cNvPr id="31" name="Immagine 30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43641" y="13807015"/>
              <a:ext cx="482394" cy="251996"/>
            </a:xfrm>
            <a:prstGeom prst="rect">
              <a:avLst/>
            </a:prstGeom>
          </p:spPr>
        </p:pic>
        <p:grpSp>
          <p:nvGrpSpPr>
            <p:cNvPr id="32" name="Gruppo 31"/>
            <p:cNvGrpSpPr/>
            <p:nvPr/>
          </p:nvGrpSpPr>
          <p:grpSpPr>
            <a:xfrm>
              <a:off x="17922160" y="11723802"/>
              <a:ext cx="6519224" cy="3830629"/>
              <a:chOff x="17922160" y="11723802"/>
              <a:chExt cx="6519224" cy="3830629"/>
            </a:xfrm>
          </p:grpSpPr>
          <p:pic>
            <p:nvPicPr>
              <p:cNvPr id="33" name="Immagine 32" descr="a_re.pdf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22162" y="11838804"/>
                <a:ext cx="5970340" cy="3715627"/>
              </a:xfrm>
              <a:prstGeom prst="rect">
                <a:avLst/>
              </a:prstGeom>
            </p:spPr>
          </p:pic>
          <p:cxnSp>
            <p:nvCxnSpPr>
              <p:cNvPr id="34" name="Connettore 2 33"/>
              <p:cNvCxnSpPr>
                <a:stCxn id="33" idx="1"/>
              </p:cNvCxnSpPr>
              <p:nvPr/>
            </p:nvCxnSpPr>
            <p:spPr>
              <a:xfrm>
                <a:off x="17922160" y="13696618"/>
                <a:ext cx="6519224" cy="291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ttore 2 34"/>
              <p:cNvCxnSpPr/>
              <p:nvPr/>
            </p:nvCxnSpPr>
            <p:spPr>
              <a:xfrm flipV="1">
                <a:off x="18253814" y="11723802"/>
                <a:ext cx="0" cy="3779996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Gruppo 46"/>
          <p:cNvGrpSpPr/>
          <p:nvPr/>
        </p:nvGrpSpPr>
        <p:grpSpPr>
          <a:xfrm>
            <a:off x="1502604" y="984736"/>
            <a:ext cx="1598142" cy="1886796"/>
            <a:chOff x="1502604" y="984736"/>
            <a:chExt cx="1598142" cy="1886796"/>
          </a:xfrm>
        </p:grpSpPr>
        <p:sp>
          <p:nvSpPr>
            <p:cNvPr id="25" name="Ovale 24"/>
            <p:cNvSpPr>
              <a:spLocks noChangeAspect="1"/>
            </p:cNvSpPr>
            <p:nvPr/>
          </p:nvSpPr>
          <p:spPr>
            <a:xfrm>
              <a:off x="2997363" y="2763532"/>
              <a:ext cx="103383" cy="1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2089629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089629" algn="l" defTabSz="2089629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179258" algn="l" defTabSz="2089629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268888" algn="l" defTabSz="2089629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358517" algn="l" defTabSz="2089629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448146" algn="l" defTabSz="2089629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2537772" algn="l" defTabSz="2089629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4627401" algn="l" defTabSz="2089629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6717030" algn="l" defTabSz="2089629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Ovale 25"/>
            <p:cNvSpPr>
              <a:spLocks noChangeAspect="1"/>
            </p:cNvSpPr>
            <p:nvPr/>
          </p:nvSpPr>
          <p:spPr>
            <a:xfrm>
              <a:off x="2527463" y="2617457"/>
              <a:ext cx="103383" cy="1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2089629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089629" algn="l" defTabSz="2089629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179258" algn="l" defTabSz="2089629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268888" algn="l" defTabSz="2089629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358517" algn="l" defTabSz="2089629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448146" algn="l" defTabSz="2089629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2537772" algn="l" defTabSz="2089629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4627401" algn="l" defTabSz="2089629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6717030" algn="l" defTabSz="2089629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Ovale 26"/>
            <p:cNvSpPr>
              <a:spLocks noChangeAspect="1"/>
            </p:cNvSpPr>
            <p:nvPr/>
          </p:nvSpPr>
          <p:spPr>
            <a:xfrm>
              <a:off x="1549563" y="1953640"/>
              <a:ext cx="103383" cy="1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2089629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089629" algn="l" defTabSz="2089629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179258" algn="l" defTabSz="2089629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268888" algn="l" defTabSz="2089629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358517" algn="l" defTabSz="2089629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448146" algn="l" defTabSz="2089629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2537772" algn="l" defTabSz="2089629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4627401" algn="l" defTabSz="2089629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6717030" algn="l" defTabSz="2089629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Ovale 27"/>
            <p:cNvSpPr>
              <a:spLocks noChangeAspect="1"/>
            </p:cNvSpPr>
            <p:nvPr/>
          </p:nvSpPr>
          <p:spPr>
            <a:xfrm>
              <a:off x="1511253" y="1141562"/>
              <a:ext cx="103383" cy="1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2089629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089629" algn="l" defTabSz="2089629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179258" algn="l" defTabSz="2089629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268888" algn="l" defTabSz="2089629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358517" algn="l" defTabSz="2089629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448146" algn="l" defTabSz="2089629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2537772" algn="l" defTabSz="2089629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4627401" algn="l" defTabSz="2089629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6717030" algn="l" defTabSz="2089629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Ovale 28"/>
            <p:cNvSpPr>
              <a:spLocks noChangeAspect="1"/>
            </p:cNvSpPr>
            <p:nvPr/>
          </p:nvSpPr>
          <p:spPr>
            <a:xfrm>
              <a:off x="1503844" y="1065884"/>
              <a:ext cx="103383" cy="1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2089629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089629" algn="l" defTabSz="2089629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179258" algn="l" defTabSz="2089629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268888" algn="l" defTabSz="2089629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358517" algn="l" defTabSz="2089629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448146" algn="l" defTabSz="2089629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2537772" algn="l" defTabSz="2089629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4627401" algn="l" defTabSz="2089629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6717030" algn="l" defTabSz="2089629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Ovale 29"/>
            <p:cNvSpPr>
              <a:spLocks noChangeAspect="1"/>
            </p:cNvSpPr>
            <p:nvPr/>
          </p:nvSpPr>
          <p:spPr>
            <a:xfrm>
              <a:off x="1502604" y="984736"/>
              <a:ext cx="103383" cy="1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2089629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089629" algn="l" defTabSz="2089629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179258" algn="l" defTabSz="2089629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268888" algn="l" defTabSz="2089629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358517" algn="l" defTabSz="2089629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448146" algn="l" defTabSz="2089629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2537772" algn="l" defTabSz="2089629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4627401" algn="l" defTabSz="2089629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6717030" algn="l" defTabSz="2089629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36" name="Gruppo 35"/>
          <p:cNvGrpSpPr/>
          <p:nvPr/>
        </p:nvGrpSpPr>
        <p:grpSpPr>
          <a:xfrm>
            <a:off x="262394" y="5337994"/>
            <a:ext cx="7573295" cy="1305107"/>
            <a:chOff x="25270627" y="14587177"/>
            <a:chExt cx="7573295" cy="1305107"/>
          </a:xfrm>
        </p:grpSpPr>
        <p:sp>
          <p:nvSpPr>
            <p:cNvPr id="39" name="CasellaDiTesto 38"/>
            <p:cNvSpPr txBox="1"/>
            <p:nvPr/>
          </p:nvSpPr>
          <p:spPr>
            <a:xfrm>
              <a:off x="25270627" y="14630400"/>
              <a:ext cx="7573295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2089629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089629" algn="l" defTabSz="2089629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179258" algn="l" defTabSz="2089629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268888" algn="l" defTabSz="2089629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358517" algn="l" defTabSz="2089629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448146" algn="l" defTabSz="2089629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537772" algn="l" defTabSz="2089629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627401" algn="l" defTabSz="2089629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6717030" algn="l" defTabSz="2089629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/>
                <a:t>In our </a:t>
              </a:r>
              <a:r>
                <a:rPr lang="en-US" sz="2000" dirty="0" smtClean="0"/>
                <a:t>simulations  </a:t>
              </a:r>
              <a:r>
                <a:rPr lang="en-US" sz="1800" dirty="0" smtClean="0"/>
                <a:t>                       &amp;                                     </a:t>
              </a:r>
            </a:p>
            <a:p>
              <a:endParaRPr lang="en-US" sz="1800" dirty="0" smtClean="0"/>
            </a:p>
            <a:p>
              <a:endParaRPr lang="en-US" sz="1800" dirty="0"/>
            </a:p>
            <a:p>
              <a:r>
                <a:rPr lang="en-US" sz="2000" dirty="0" smtClean="0"/>
                <a:t> so that we explore also the unitary regime  </a:t>
              </a:r>
              <a:endParaRPr lang="en-US" sz="2000" dirty="0" smtClean="0"/>
            </a:p>
          </p:txBody>
        </p:sp>
        <p:pic>
          <p:nvPicPr>
            <p:cNvPr id="37" name="Immagine 36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61974" y="14587177"/>
              <a:ext cx="982921" cy="539999"/>
            </a:xfrm>
            <a:prstGeom prst="rect">
              <a:avLst/>
            </a:prstGeom>
          </p:spPr>
        </p:pic>
        <p:pic>
          <p:nvPicPr>
            <p:cNvPr id="38" name="Immagine 37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68103" y="14653080"/>
              <a:ext cx="1676996" cy="467999"/>
            </a:xfrm>
            <a:prstGeom prst="rect">
              <a:avLst/>
            </a:prstGeom>
          </p:spPr>
        </p:pic>
      </p:grpSp>
      <p:sp>
        <p:nvSpPr>
          <p:cNvPr id="44" name="Rettangolo arrotondato 43"/>
          <p:cNvSpPr/>
          <p:nvPr/>
        </p:nvSpPr>
        <p:spPr>
          <a:xfrm>
            <a:off x="203652" y="66184"/>
            <a:ext cx="8687130" cy="46042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square well potential </a:t>
            </a:r>
            <a:endParaRPr lang="en-GB" sz="2000" dirty="0"/>
          </a:p>
        </p:txBody>
      </p:sp>
      <p:pic>
        <p:nvPicPr>
          <p:cNvPr id="46" name="Immagine 45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763" y="6326849"/>
            <a:ext cx="1801312" cy="25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53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203652" y="66184"/>
            <a:ext cx="8687130" cy="46042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many-body wave function - I</a:t>
            </a:r>
            <a:endParaRPr lang="en-GB" sz="2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02672" y="891658"/>
            <a:ext cx="2531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T = 0 K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the system is dilute</a:t>
            </a:r>
            <a:endParaRPr lang="en-US" sz="2000" dirty="0"/>
          </a:p>
        </p:txBody>
      </p:sp>
      <p:grpSp>
        <p:nvGrpSpPr>
          <p:cNvPr id="20" name="Gruppo 19"/>
          <p:cNvGrpSpPr/>
          <p:nvPr/>
        </p:nvGrpSpPr>
        <p:grpSpPr>
          <a:xfrm>
            <a:off x="1851096" y="890036"/>
            <a:ext cx="7455048" cy="1915168"/>
            <a:chOff x="1851096" y="890036"/>
            <a:chExt cx="7455048" cy="1915168"/>
          </a:xfrm>
        </p:grpSpPr>
        <p:sp>
          <p:nvSpPr>
            <p:cNvPr id="4" name="Freccia destra con strisce 3"/>
            <p:cNvSpPr/>
            <p:nvPr/>
          </p:nvSpPr>
          <p:spPr>
            <a:xfrm>
              <a:off x="3111470" y="1011626"/>
              <a:ext cx="462160" cy="510300"/>
            </a:xfrm>
            <a:prstGeom prst="stripedRightArrow">
              <a:avLst>
                <a:gd name="adj1" fmla="val 60288"/>
                <a:gd name="adj2" fmla="val 40114"/>
              </a:avLst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5300" tIns="32650" rIns="65300" bIns="32650" spcCol="0" rtlCol="0" anchor="ctr"/>
            <a:lstStyle/>
            <a:p>
              <a:pPr algn="ctr"/>
              <a:endParaRPr lang="en-US"/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3904867" y="890036"/>
              <a:ext cx="5401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only 2 body  correlations are retained: </a:t>
              </a:r>
            </a:p>
            <a:p>
              <a:r>
                <a:rPr lang="en-US" sz="2000" dirty="0" smtClean="0"/>
                <a:t>standard </a:t>
              </a:r>
              <a:r>
                <a:rPr lang="en-US" sz="2000" dirty="0" err="1" smtClean="0">
                  <a:solidFill>
                    <a:srgbClr val="0000FF"/>
                  </a:solidFill>
                </a:rPr>
                <a:t>Jastrow</a:t>
              </a:r>
              <a:r>
                <a:rPr lang="en-US" sz="2000" dirty="0" smtClean="0">
                  <a:solidFill>
                    <a:srgbClr val="0000FF"/>
                  </a:solidFill>
                </a:rPr>
                <a:t> – </a:t>
              </a:r>
              <a:r>
                <a:rPr lang="en-US" sz="2000" dirty="0" err="1" smtClean="0">
                  <a:solidFill>
                    <a:srgbClr val="0000FF"/>
                  </a:solidFill>
                </a:rPr>
                <a:t>Feenberg</a:t>
              </a:r>
              <a:r>
                <a:rPr lang="en-US" sz="2000" dirty="0" smtClean="0">
                  <a:solidFill>
                    <a:srgbClr val="0000FF"/>
                  </a:solidFill>
                </a:rPr>
                <a:t> </a:t>
              </a:r>
              <a:r>
                <a:rPr lang="en-US" sz="2000" dirty="0" smtClean="0"/>
                <a:t>ansatz</a:t>
              </a:r>
            </a:p>
          </p:txBody>
        </p:sp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51096" y="2023986"/>
              <a:ext cx="4945262" cy="781218"/>
            </a:xfrm>
            <a:prstGeom prst="rect">
              <a:avLst/>
            </a:prstGeom>
          </p:spPr>
        </p:pic>
      </p:grpSp>
      <p:grpSp>
        <p:nvGrpSpPr>
          <p:cNvPr id="21" name="Gruppo 20"/>
          <p:cNvGrpSpPr/>
          <p:nvPr/>
        </p:nvGrpSpPr>
        <p:grpSpPr>
          <a:xfrm>
            <a:off x="203652" y="2922206"/>
            <a:ext cx="8628657" cy="683999"/>
            <a:chOff x="203652" y="2922206"/>
            <a:chExt cx="8628657" cy="683999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203652" y="3055590"/>
              <a:ext cx="68146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n-US" sz="2000" dirty="0" smtClean="0"/>
                <a:t>   is the exact solution of the </a:t>
              </a:r>
              <a:r>
                <a:rPr lang="en-US" sz="2000" dirty="0" smtClean="0">
                  <a:solidFill>
                    <a:srgbClr val="FF0000"/>
                  </a:solidFill>
                </a:rPr>
                <a:t>2 body problem        </a:t>
              </a:r>
              <a:r>
                <a:rPr lang="en-US" sz="2000" dirty="0" smtClean="0"/>
                <a:t>with energy</a:t>
              </a:r>
              <a:endParaRPr lang="en-US" sz="2000" dirty="0"/>
            </a:p>
          </p:txBody>
        </p:sp>
        <p:pic>
          <p:nvPicPr>
            <p:cNvPr id="9" name="Immagine 8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5086" y="3163491"/>
              <a:ext cx="245475" cy="287799"/>
            </a:xfrm>
            <a:prstGeom prst="rect">
              <a:avLst/>
            </a:prstGeom>
          </p:spPr>
        </p:pic>
        <p:pic>
          <p:nvPicPr>
            <p:cNvPr id="7" name="Immagine 6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952" y="3161596"/>
              <a:ext cx="160827" cy="287799"/>
            </a:xfrm>
            <a:prstGeom prst="rect">
              <a:avLst/>
            </a:prstGeom>
          </p:spPr>
        </p:pic>
        <p:pic>
          <p:nvPicPr>
            <p:cNvPr id="10" name="Immagine 9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5362" y="2922206"/>
              <a:ext cx="1786947" cy="683999"/>
            </a:xfrm>
            <a:prstGeom prst="rect">
              <a:avLst/>
            </a:prstGeom>
          </p:spPr>
        </p:pic>
      </p:grpSp>
      <p:grpSp>
        <p:nvGrpSpPr>
          <p:cNvPr id="22" name="Gruppo 21"/>
          <p:cNvGrpSpPr/>
          <p:nvPr/>
        </p:nvGrpSpPr>
        <p:grpSpPr>
          <a:xfrm>
            <a:off x="789919" y="3661705"/>
            <a:ext cx="7875479" cy="795397"/>
            <a:chOff x="789919" y="3661705"/>
            <a:chExt cx="7875479" cy="795397"/>
          </a:xfrm>
        </p:grpSpPr>
        <p:pic>
          <p:nvPicPr>
            <p:cNvPr id="12" name="Immagine 11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919" y="3716703"/>
              <a:ext cx="4372131" cy="647999"/>
            </a:xfrm>
            <a:prstGeom prst="rect">
              <a:avLst/>
            </a:prstGeom>
          </p:spPr>
        </p:pic>
        <p:pic>
          <p:nvPicPr>
            <p:cNvPr id="13" name="Immagine 12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7967" y="3661705"/>
              <a:ext cx="2537431" cy="795397"/>
            </a:xfrm>
            <a:prstGeom prst="rect">
              <a:avLst/>
            </a:prstGeom>
          </p:spPr>
        </p:pic>
      </p:grpSp>
      <p:grpSp>
        <p:nvGrpSpPr>
          <p:cNvPr id="23" name="Gruppo 22"/>
          <p:cNvGrpSpPr/>
          <p:nvPr/>
        </p:nvGrpSpPr>
        <p:grpSpPr>
          <a:xfrm>
            <a:off x="533192" y="4633921"/>
            <a:ext cx="7666733" cy="954107"/>
            <a:chOff x="533192" y="4633921"/>
            <a:chExt cx="7666733" cy="954107"/>
          </a:xfrm>
        </p:grpSpPr>
        <p:grpSp>
          <p:nvGrpSpPr>
            <p:cNvPr id="16" name="Gruppo 15"/>
            <p:cNvGrpSpPr/>
            <p:nvPr/>
          </p:nvGrpSpPr>
          <p:grpSpPr>
            <a:xfrm>
              <a:off x="533192" y="4633921"/>
              <a:ext cx="4641766" cy="954107"/>
              <a:chOff x="762896" y="4363721"/>
              <a:chExt cx="5406618" cy="954107"/>
            </a:xfrm>
          </p:grpSpPr>
          <p:sp>
            <p:nvSpPr>
              <p:cNvPr id="14" name="CasellaDiTesto 13"/>
              <p:cNvSpPr txBox="1"/>
              <p:nvPr/>
            </p:nvSpPr>
            <p:spPr>
              <a:xfrm>
                <a:off x="762896" y="4363721"/>
                <a:ext cx="540661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in the              limit the interaction potential can be replaced by the boundary condition </a:t>
                </a:r>
                <a:r>
                  <a:rPr lang="en-US" sz="1600" dirty="0" smtClean="0">
                    <a:solidFill>
                      <a:srgbClr val="008000"/>
                    </a:solidFill>
                  </a:rPr>
                  <a:t>[Bethe &amp; </a:t>
                </a:r>
                <a:r>
                  <a:rPr lang="en-US" sz="1600" dirty="0" err="1" smtClean="0">
                    <a:solidFill>
                      <a:srgbClr val="008000"/>
                    </a:solidFill>
                  </a:rPr>
                  <a:t>Peierls</a:t>
                </a:r>
                <a:r>
                  <a:rPr lang="en-US" sz="1600" dirty="0" smtClean="0">
                    <a:solidFill>
                      <a:srgbClr val="008000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rgbClr val="008000"/>
                    </a:solidFill>
                  </a:rPr>
                  <a:t>Proc.R.Soc.London</a:t>
                </a:r>
                <a:r>
                  <a:rPr lang="en-US" sz="1600" dirty="0" smtClean="0">
                    <a:solidFill>
                      <a:srgbClr val="008000"/>
                    </a:solidFill>
                  </a:rPr>
                  <a:t> A 1935]</a:t>
                </a:r>
                <a:endParaRPr lang="en-US" sz="1600" dirty="0">
                  <a:solidFill>
                    <a:srgbClr val="008000"/>
                  </a:solidFill>
                </a:endParaRPr>
              </a:p>
            </p:txBody>
          </p:sp>
          <p:pic>
            <p:nvPicPr>
              <p:cNvPr id="15" name="Immagine 14" descr="latex-image-1.pdf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6359" y="4480122"/>
                <a:ext cx="791988" cy="215997"/>
              </a:xfrm>
              <a:prstGeom prst="rect">
                <a:avLst/>
              </a:prstGeom>
            </p:spPr>
          </p:pic>
        </p:grpSp>
        <p:pic>
          <p:nvPicPr>
            <p:cNvPr id="17" name="Immagine 16" descr="latex-image-1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9603" y="4813087"/>
              <a:ext cx="2230322" cy="647999"/>
            </a:xfrm>
            <a:prstGeom prst="rect">
              <a:avLst/>
            </a:prstGeom>
          </p:spPr>
        </p:pic>
      </p:grpSp>
      <p:grpSp>
        <p:nvGrpSpPr>
          <p:cNvPr id="24" name="Gruppo 23"/>
          <p:cNvGrpSpPr/>
          <p:nvPr/>
        </p:nvGrpSpPr>
        <p:grpSpPr>
          <a:xfrm>
            <a:off x="762895" y="5940316"/>
            <a:ext cx="6895753" cy="289899"/>
            <a:chOff x="762895" y="5940316"/>
            <a:chExt cx="6895753" cy="289899"/>
          </a:xfrm>
        </p:grpSpPr>
        <p:pic>
          <p:nvPicPr>
            <p:cNvPr id="18" name="Immagine 17" descr="latex-image-1.pd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895" y="5940316"/>
              <a:ext cx="2687441" cy="289899"/>
            </a:xfrm>
            <a:prstGeom prst="rect">
              <a:avLst/>
            </a:prstGeom>
          </p:spPr>
        </p:pic>
        <p:pic>
          <p:nvPicPr>
            <p:cNvPr id="19" name="Immagine 18" descr="latex-image-1.pdf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0944" y="5958316"/>
              <a:ext cx="1557704" cy="2538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7849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18870</TotalTime>
  <Words>3299</Words>
  <Application>Microsoft Macintosh PowerPoint</Application>
  <PresentationFormat>Presentazione su schermo (4:3)</PresentationFormat>
  <Paragraphs>389</Paragraphs>
  <Slides>24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Maurizio Rossi</dc:creator>
  <cp:lastModifiedBy>Maurizio Rossi</cp:lastModifiedBy>
  <cp:revision>144</cp:revision>
  <cp:lastPrinted>2014-10-01T11:29:48Z</cp:lastPrinted>
  <dcterms:created xsi:type="dcterms:W3CDTF">2014-09-30T06:10:45Z</dcterms:created>
  <dcterms:modified xsi:type="dcterms:W3CDTF">2014-10-13T08:41:29Z</dcterms:modified>
</cp:coreProperties>
</file>