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pdf" ContentType="application/pdf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handoutMasterIdLst>
    <p:handoutMasterId r:id="rId7"/>
  </p:handoutMasterIdLst>
  <p:sldIdLst>
    <p:sldId id="303" r:id="rId2"/>
    <p:sldId id="304" r:id="rId3"/>
    <p:sldId id="306" r:id="rId4"/>
    <p:sldId id="307" r:id="rId5"/>
    <p:sldId id="30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656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8BF5E-9447-B649-97F0-34E260DB9F00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8BD47-3B80-7343-9322-2D280B94D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5" Type="http://schemas.openxmlformats.org/officeDocument/2006/relationships/image" Target="../media/image61.png"/><Relationship Id="rId6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d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762000" y="4572000"/>
            <a:ext cx="7772400" cy="784225"/>
          </a:xfrm>
          <a:prstGeom prst="rect">
            <a:avLst/>
          </a:prstGeom>
        </p:spPr>
        <p:txBody>
          <a:bodyPr/>
          <a:lstStyle>
            <a:lvl1pPr algn="ctr">
              <a:defRPr sz="2800" b="1" i="0">
                <a:solidFill>
                  <a:srgbClr val="132B66"/>
                </a:solidFill>
                <a:latin typeface="Arial Narrow"/>
                <a:cs typeface="Arial Narrow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762000" y="5356225"/>
            <a:ext cx="7772400" cy="892175"/>
          </a:xfrm>
          <a:prstGeom prst="rect">
            <a:avLst/>
          </a:prstGeom>
        </p:spPr>
        <p:txBody>
          <a:bodyPr wrap="none" anchor="ctr"/>
          <a:lstStyle>
            <a:lvl1pPr marL="0" indent="0" algn="ctr">
              <a:spcBef>
                <a:spcPts val="600"/>
              </a:spcBef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0" indent="0" algn="ctr">
              <a:spcBef>
                <a:spcPts val="0"/>
              </a:spcBef>
              <a:buFontTx/>
              <a:buNone/>
              <a:defRPr sz="2000"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5" name="Picture 4" descr="stratuslab_logo_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6292" y="990600"/>
            <a:ext cx="7775408" cy="2984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32766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http://</a:t>
            </a:r>
            <a:r>
              <a:rPr lang="en-US" dirty="0" err="1" smtClean="0"/>
              <a:t>stratuslab.eu</a:t>
            </a:r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426720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 smtClean="0"/>
              <a:t>Copyright © 2013, Members</a:t>
            </a:r>
            <a:r>
              <a:rPr lang="en-US" sz="1400" b="0" baseline="0" dirty="0" smtClean="0"/>
              <a:t> of the </a:t>
            </a:r>
            <a:r>
              <a:rPr lang="en-US" sz="1400" b="0" baseline="0" dirty="0" err="1" smtClean="0"/>
              <a:t>StratusLab</a:t>
            </a:r>
            <a:r>
              <a:rPr lang="en-US" sz="1400" b="0" baseline="0" dirty="0" smtClean="0"/>
              <a:t> collaboration.</a:t>
            </a:r>
            <a:endParaRPr lang="en-US" sz="1400" b="0" dirty="0"/>
          </a:p>
        </p:txBody>
      </p:sp>
      <p:grpSp>
        <p:nvGrpSpPr>
          <p:cNvPr id="2" name="Group 10"/>
          <p:cNvGrpSpPr/>
          <p:nvPr/>
        </p:nvGrpSpPr>
        <p:grpSpPr>
          <a:xfrm>
            <a:off x="1151860" y="5715000"/>
            <a:ext cx="6620540" cy="523220"/>
            <a:chOff x="762000" y="5521980"/>
            <a:chExt cx="6620540" cy="523220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762000" y="5521980"/>
              <a:ext cx="5334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400" b="0" dirty="0" smtClean="0"/>
                <a:t>This work is licensed under the Creative</a:t>
              </a:r>
              <a:r>
                <a:rPr lang="en-US" sz="1400" b="0" baseline="0" dirty="0" smtClean="0"/>
                <a:t> Commons Attribution 3.0 </a:t>
              </a:r>
              <a:r>
                <a:rPr lang="en-US" sz="1400" b="0" baseline="0" dirty="0" err="1" smtClean="0"/>
                <a:t>Unported</a:t>
              </a:r>
              <a:r>
                <a:rPr lang="en-US" sz="1400" b="0" baseline="0" dirty="0" smtClean="0"/>
                <a:t> License (http://creativecommons.org/licenses/by/3.0/). </a:t>
              </a:r>
              <a:endParaRPr lang="en-US" sz="1400" b="0" dirty="0"/>
            </a:p>
          </p:txBody>
        </p:sp>
        <p:pic>
          <p:nvPicPr>
            <p:cNvPr id="10" name="Picture 9" descr="by.eps"/>
            <p:cNvPicPr>
              <a:picLocks noChangeAspect="1"/>
            </p:cNvPicPr>
            <p:nvPr userDrawn="1"/>
          </p:nvPicPr>
          <mc:AlternateContent xmlns:ma="http://schemas.microsoft.com/office/mac/drawingml/2008/main">
            <mc:Choice Requires="ma">
              <p:blipFill>
                <a:blip r:embed="rId2"/>
                <a:stretch>
                  <a:fillRect/>
                </a:stretch>
              </p:blipFill>
            </mc:Choice>
            <mc:Fallback xmlns:ma="http://schemas.microsoft.com/office/mac/drawingml/2008/main" xmlns=""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>
              <p:blipFill>
                <a:blip r:embed="rId5"/>
                <a:stretch>
                  <a:fillRect/>
                </a:stretch>
              </p:blipFill>
            </mc:Fallback>
          </mc:AlternateContent>
          <p:spPr>
            <a:xfrm>
              <a:off x="6096000" y="5562600"/>
              <a:ext cx="1286540" cy="457200"/>
            </a:xfrm>
            <a:prstGeom prst="rect">
              <a:avLst/>
            </a:prstGeom>
          </p:spPr>
        </p:pic>
      </p:grpSp>
      <p:pic>
        <p:nvPicPr>
          <p:cNvPr id="11" name="Picture 10" descr="stratuslab_logo_1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100513" y="1219199"/>
            <a:ext cx="4909887" cy="18846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71600"/>
            <a:ext cx="9144000" cy="91440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0" y="6629400"/>
            <a:ext cx="9144000" cy="241300"/>
          </a:xfrm>
          <a:prstGeom prst="rect">
            <a:avLst/>
          </a:prstGeom>
          <a:solidFill>
            <a:srgbClr val="14326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8556625" y="6581001"/>
            <a:ext cx="5873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chemeClr val="bg1"/>
                </a:solidFill>
                <a:latin typeface="Arial Narrow"/>
                <a:cs typeface="Arial Narrow"/>
              </a:rPr>
              <a:pPr>
                <a:defRPr/>
              </a:pPr>
              <a:t>‹#›</a:t>
            </a:fld>
            <a:endParaRPr lang="en-US" sz="12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 flipV="1">
            <a:off x="0" y="0"/>
            <a:ext cx="9144000" cy="11112"/>
          </a:xfrm>
          <a:prstGeom prst="line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31750" cap="rnd" cmpd="sng" algn="ctr">
            <a:solidFill>
              <a:srgbClr val="14326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0" y="2514600"/>
            <a:ext cx="9144000" cy="3352800"/>
          </a:xfrm>
        </p:spPr>
        <p:txBody>
          <a:bodyPr/>
          <a:lstStyle>
            <a:lvl1pPr algn="ctr">
              <a:defRPr sz="3200" b="0">
                <a:solidFill>
                  <a:srgbClr val="000000"/>
                </a:solidFill>
              </a:defRPr>
            </a:lvl1pPr>
            <a:lvl2pPr algn="ctr">
              <a:defRPr sz="2400"/>
            </a:lvl2pPr>
            <a:lvl3pPr algn="ctr">
              <a:defRPr sz="2400"/>
            </a:lvl3pPr>
            <a:lvl4pPr algn="ctr">
              <a:defRPr sz="2400"/>
            </a:lvl4pPr>
            <a:lvl5pPr algn="ctr"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4800" y="76200"/>
            <a:ext cx="7620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173537" cy="54737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76200"/>
            <a:ext cx="76962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lumn Conten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04800" y="76200"/>
            <a:ext cx="76962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724400" y="1143000"/>
            <a:ext cx="4191000" cy="5486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76200"/>
            <a:ext cx="7620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3008313" cy="518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76200"/>
            <a:ext cx="7620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76200"/>
            <a:ext cx="7620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1000" y="1219200"/>
            <a:ext cx="3048000" cy="51816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pdf"/><Relationship Id="rId12" Type="http://schemas.openxmlformats.org/officeDocument/2006/relationships/image" Target="../media/image21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8664575" y="809625"/>
            <a:ext cx="2286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8229600" y="838200"/>
            <a:ext cx="457200" cy="381000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0" y="6629400"/>
            <a:ext cx="9144000" cy="241300"/>
          </a:xfrm>
          <a:prstGeom prst="rect">
            <a:avLst/>
          </a:prstGeom>
          <a:solidFill>
            <a:srgbClr val="14326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003532" name="Text Box 12"/>
          <p:cNvSpPr txBox="1">
            <a:spLocks noChangeArrowheads="1"/>
          </p:cNvSpPr>
          <p:nvPr/>
        </p:nvSpPr>
        <p:spPr bwMode="auto">
          <a:xfrm>
            <a:off x="8556625" y="6581001"/>
            <a:ext cx="5873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chemeClr val="bg1"/>
                </a:solidFill>
                <a:latin typeface="Arial Narrow"/>
                <a:cs typeface="Arial Narrow"/>
              </a:rPr>
              <a:pPr>
                <a:defRPr/>
              </a:pPr>
              <a:t>‹#›</a:t>
            </a:fld>
            <a:endParaRPr lang="en-US" sz="12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1028" name="Title Placeholder 7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7620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304800" y="1447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 bwMode="auto">
          <a:xfrm>
            <a:off x="8001000" y="838200"/>
            <a:ext cx="457200" cy="457200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8763000" y="914400"/>
            <a:ext cx="304800" cy="228600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8372475" y="685800"/>
            <a:ext cx="457200" cy="381000"/>
          </a:xfrm>
          <a:prstGeom prst="ellips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25400" y="990600"/>
            <a:ext cx="7924800" cy="1588"/>
          </a:xfrm>
          <a:prstGeom prst="line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31750" cap="rnd" cmpd="sng" algn="ctr">
            <a:solidFill>
              <a:srgbClr val="14326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" name="Picture 11" descr="stratuslab_logo_1_notext.pdf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11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 xmlns:ma="http://schemas.microsoft.com/office/mac/drawingml/2008/main">
            <p:blipFill>
              <a:blip r:embed="rId12"/>
              <a:stretch>
                <a:fillRect/>
              </a:stretch>
            </p:blipFill>
          </mc:Fallback>
        </mc:AlternateContent>
        <p:spPr>
          <a:xfrm>
            <a:off x="7810500" y="673100"/>
            <a:ext cx="1485900" cy="330200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 bwMode="auto">
          <a:xfrm flipV="1">
            <a:off x="0" y="0"/>
            <a:ext cx="9144000" cy="11112"/>
          </a:xfrm>
          <a:prstGeom prst="line">
            <a:avLst/>
          </a:prstGeom>
          <a:gradFill rotWithShape="1">
            <a:gsLst>
              <a:gs pos="0">
                <a:srgbClr val="003366"/>
              </a:gs>
              <a:gs pos="50000">
                <a:srgbClr val="003366">
                  <a:gamma/>
                  <a:tint val="0"/>
                  <a:invGamma/>
                </a:srgbClr>
              </a:gs>
              <a:gs pos="100000">
                <a:srgbClr val="003366"/>
              </a:gs>
            </a:gsLst>
            <a:lin ang="5400000" scaled="1"/>
          </a:gradFill>
          <a:ln w="31750" cap="rnd" cmpd="sng" algn="ctr">
            <a:solidFill>
              <a:srgbClr val="14326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 Narrow"/>
          <a:ea typeface="ＭＳ Ｐゴシック" charset="-128"/>
          <a:cs typeface="Arial Narrow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1" fontAlgn="base" hangingPunct="1">
        <a:spcBef>
          <a:spcPts val="1500"/>
        </a:spcBef>
        <a:spcAft>
          <a:spcPct val="0"/>
        </a:spcAft>
        <a:defRPr sz="2400" b="1">
          <a:solidFill>
            <a:srgbClr val="132B66"/>
          </a:solidFill>
          <a:latin typeface="Arial Narrow"/>
          <a:ea typeface="ＭＳ Ｐゴシック" charset="-128"/>
          <a:cs typeface="Arial Narrow"/>
        </a:defRPr>
      </a:lvl1pPr>
      <a:lvl2pPr marL="360363" indent="-180975" algn="l" rtl="0" eaLnBrk="1" fontAlgn="base" hangingPunct="1">
        <a:spcBef>
          <a:spcPts val="600"/>
        </a:spcBef>
        <a:spcAft>
          <a:spcPct val="0"/>
        </a:spcAft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01700" indent="-180975" algn="l" rtl="0" eaLnBrk="1" fontAlgn="base" hangingPunct="1">
        <a:spcBef>
          <a:spcPts val="6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73163" indent="-92075" algn="l" rtl="0" eaLnBrk="1" fontAlgn="base" hangingPunct="1">
        <a:spcBef>
          <a:spcPts val="6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79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336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794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708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stratuslab.e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marketplace.stratuslab.eu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Plateforme </a:t>
            </a:r>
            <a:r>
              <a:rPr lang="fr-FR" dirty="0" err="1" smtClean="0"/>
              <a:t>StratusLab</a:t>
            </a:r>
            <a:r>
              <a:rPr lang="fr-FR" dirty="0" smtClean="0"/>
              <a:t> au LAL  </a:t>
            </a:r>
            <a:endParaRPr lang="fr-F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C. </a:t>
            </a:r>
            <a:r>
              <a:rPr lang="fr-FR" dirty="0" err="1" smtClean="0"/>
              <a:t>Loomis</a:t>
            </a:r>
            <a:r>
              <a:rPr lang="fr-FR" dirty="0" smtClean="0"/>
              <a:t> (CNRS/LAL)</a:t>
            </a:r>
          </a:p>
          <a:p>
            <a:r>
              <a:rPr lang="fr-FR" dirty="0" smtClean="0"/>
              <a:t>Rencontres FG/LCG-FR (27 novembre 2013)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Ressources Disponibles 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fr-FR" dirty="0" smtClean="0"/>
              <a:t>Logiciel</a:t>
            </a:r>
          </a:p>
          <a:p>
            <a:pPr lvl="1"/>
            <a:r>
              <a:rPr lang="fr-FR" dirty="0" err="1" smtClean="0"/>
              <a:t>StratusLab</a:t>
            </a:r>
            <a:r>
              <a:rPr lang="fr-FR" dirty="0" smtClean="0"/>
              <a:t> 13.05 (</a:t>
            </a:r>
            <a:r>
              <a:rPr lang="fr-FR" dirty="0" smtClean="0">
                <a:hlinkClick r:id="rId2"/>
              </a:rPr>
              <a:t>http://stratuslab.eu</a:t>
            </a:r>
            <a:r>
              <a:rPr lang="fr-FR" dirty="0" smtClean="0"/>
              <a:t>) </a:t>
            </a:r>
          </a:p>
          <a:p>
            <a:r>
              <a:rPr lang="fr-FR" dirty="0" smtClean="0"/>
              <a:t>Matériels</a:t>
            </a:r>
          </a:p>
          <a:p>
            <a:pPr lvl="1"/>
            <a:r>
              <a:rPr lang="fr-FR" dirty="0" smtClean="0"/>
              <a:t>CPU cœurs : 416 </a:t>
            </a:r>
          </a:p>
          <a:p>
            <a:pPr lvl="1"/>
            <a:r>
              <a:rPr lang="fr-FR" dirty="0" smtClean="0"/>
              <a:t>Mémoire : 636 Go</a:t>
            </a:r>
          </a:p>
          <a:p>
            <a:pPr lvl="1"/>
            <a:r>
              <a:rPr lang="fr-FR" dirty="0" smtClean="0"/>
              <a:t>Disque : 10 To</a:t>
            </a:r>
          </a:p>
          <a:p>
            <a:pPr lvl="1"/>
            <a:r>
              <a:rPr lang="fr-FR" dirty="0" smtClean="0"/>
              <a:t>R</a:t>
            </a:r>
            <a:r>
              <a:rPr lang="fr-FR" dirty="0" smtClean="0"/>
              <a:t>éseau : 256 IPv4, 10G/1G débit</a:t>
            </a:r>
            <a:endParaRPr lang="fr-FR" dirty="0" smtClean="0"/>
          </a:p>
          <a:p>
            <a:pPr lvl="1"/>
            <a:r>
              <a:rPr lang="fr-FR" dirty="0" smtClean="0"/>
              <a:t>15 hôtes des </a:t>
            </a:r>
            <a:r>
              <a:rPr lang="fr-FR" dirty="0" err="1" smtClean="0"/>
              <a:t>VMs</a:t>
            </a:r>
            <a:r>
              <a:rPr lang="fr-FR" dirty="0" smtClean="0"/>
              <a:t>, 3 machines de service</a:t>
            </a:r>
          </a:p>
          <a:p>
            <a:r>
              <a:rPr lang="fr-FR" dirty="0" smtClean="0"/>
              <a:t>Equipe</a:t>
            </a:r>
          </a:p>
          <a:p>
            <a:pPr lvl="1"/>
            <a:r>
              <a:rPr lang="fr-FR" dirty="0" smtClean="0"/>
              <a:t>Développement : 3 CDI &amp; 1 CDD (~2 ETP)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3 CDI (~1 ETP)</a:t>
            </a:r>
          </a:p>
          <a:p>
            <a:pPr lvl="1"/>
            <a:r>
              <a:rPr lang="en-US" dirty="0" smtClean="0">
                <a:sym typeface="Wingdings"/>
              </a:rPr>
              <a:t>Exploitation : 1 CDI (~0.5 ETP)</a:t>
            </a:r>
            <a:endParaRPr lang="fr-FR" dirty="0" smtClean="0"/>
          </a:p>
          <a:p>
            <a:r>
              <a:rPr lang="fr-FR" dirty="0" smtClean="0"/>
              <a:t>  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Utilisation Actuelle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fr-FR" dirty="0" smtClean="0"/>
              <a:t>Matériels</a:t>
            </a:r>
          </a:p>
          <a:p>
            <a:pPr lvl="1"/>
            <a:r>
              <a:rPr lang="fr-FR" dirty="0" smtClean="0"/>
              <a:t>CPU cœurs : 350 / 416 = 84% </a:t>
            </a:r>
          </a:p>
          <a:p>
            <a:pPr lvl="1"/>
            <a:r>
              <a:rPr lang="fr-FR" dirty="0" smtClean="0"/>
              <a:t>Mémoire : 592 / 736 Go = 80%</a:t>
            </a:r>
          </a:p>
          <a:p>
            <a:pPr lvl="1"/>
            <a:r>
              <a:rPr lang="fr-FR" dirty="0" smtClean="0"/>
              <a:t>Disque : ~10 / 10 To = ~100% (7 Go libre)</a:t>
            </a:r>
          </a:p>
          <a:p>
            <a:pPr lvl="1"/>
            <a:r>
              <a:rPr lang="fr-FR" dirty="0" smtClean="0"/>
              <a:t>R</a:t>
            </a:r>
            <a:r>
              <a:rPr lang="fr-FR" dirty="0" smtClean="0"/>
              <a:t>éseau : 120 / 256 IP = 47%</a:t>
            </a:r>
          </a:p>
          <a:p>
            <a:pPr lvl="1"/>
            <a:r>
              <a:rPr lang="fr-FR" dirty="0" smtClean="0"/>
              <a:t>Taille moyenne d’une VM : 3 cœurs, 5 Go RAM</a:t>
            </a:r>
          </a:p>
          <a:p>
            <a:r>
              <a:rPr lang="fr-FR" dirty="0" smtClean="0"/>
              <a:t>Expériences </a:t>
            </a:r>
          </a:p>
          <a:p>
            <a:pPr lvl="1"/>
            <a:r>
              <a:rPr lang="fr-FR" dirty="0" smtClean="0"/>
              <a:t>T</a:t>
            </a:r>
            <a:r>
              <a:rPr lang="fr-FR" dirty="0" smtClean="0"/>
              <a:t>utoriel NARVAL avec une vingtaine des étudiants</a:t>
            </a:r>
          </a:p>
          <a:p>
            <a:pPr lvl="1"/>
            <a:r>
              <a:rPr lang="fr-FR" dirty="0" smtClean="0"/>
              <a:t>… </a:t>
            </a:r>
          </a:p>
          <a:p>
            <a:r>
              <a:rPr lang="fr-FR" dirty="0" smtClean="0"/>
              <a:t>Politiques</a:t>
            </a:r>
          </a:p>
          <a:p>
            <a:pPr lvl="1"/>
            <a:r>
              <a:rPr lang="fr-FR" dirty="0" smtClean="0"/>
              <a:t>R</a:t>
            </a:r>
            <a:r>
              <a:rPr lang="fr-FR" dirty="0" smtClean="0"/>
              <a:t>essources : « first come, first serve »</a:t>
            </a:r>
          </a:p>
          <a:p>
            <a:pPr lvl="1"/>
            <a:r>
              <a:rPr lang="fr-FR" dirty="0" smtClean="0"/>
              <a:t>A</a:t>
            </a:r>
            <a:r>
              <a:rPr lang="fr-FR" dirty="0" smtClean="0"/>
              <a:t>ide : « best effort »</a:t>
            </a:r>
            <a:endParaRPr lang="fr-F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</a:t>
            </a:r>
            <a:r>
              <a:rPr lang="fr-FR" dirty="0" smtClean="0"/>
              <a:t>éménagement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fr-FR" dirty="0" smtClean="0"/>
              <a:t>D</a:t>
            </a:r>
            <a:r>
              <a:rPr lang="fr-FR" dirty="0" smtClean="0"/>
              <a:t>éménagement vers une nouvelle salle de machine</a:t>
            </a:r>
            <a:endParaRPr lang="fr-FR" dirty="0" smtClean="0"/>
          </a:p>
          <a:p>
            <a:pPr lvl="1"/>
            <a:r>
              <a:rPr lang="fr-FR" dirty="0" smtClean="0"/>
              <a:t>Une infrastructure moderne avec… </a:t>
            </a:r>
          </a:p>
          <a:p>
            <a:pPr lvl="1"/>
            <a:r>
              <a:rPr lang="fr-FR" dirty="0" smtClean="0"/>
              <a:t>Plus des capacités (</a:t>
            </a:r>
            <a:r>
              <a:rPr lang="fr-FR" dirty="0" smtClean="0"/>
              <a:t>espace, </a:t>
            </a:r>
            <a:r>
              <a:rPr lang="fr-FR" dirty="0" smtClean="0"/>
              <a:t>tension, refroidissement, etc.)</a:t>
            </a:r>
          </a:p>
          <a:p>
            <a:pPr lvl="1"/>
            <a:r>
              <a:rPr lang="fr-FR" dirty="0" smtClean="0"/>
              <a:t>mi-octobre</a:t>
            </a:r>
            <a:r>
              <a:rPr lang="fr-FR" dirty="0" smtClean="0"/>
              <a:t> </a:t>
            </a:r>
            <a:r>
              <a:rPr lang="fr-FR" dirty="0" err="1" smtClean="0">
                <a:sym typeface="Wingdings"/>
              </a:rPr>
              <a:t></a:t>
            </a:r>
            <a:r>
              <a:rPr lang="fr-FR" dirty="0" smtClean="0">
                <a:sym typeface="Wingdings"/>
              </a:rPr>
              <a:t> mi-décembre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Coupures</a:t>
            </a:r>
            <a:r>
              <a:rPr lang="fr-FR" dirty="0" smtClean="0"/>
              <a:t>  </a:t>
            </a:r>
            <a:endParaRPr lang="fr-FR" dirty="0" smtClean="0"/>
          </a:p>
          <a:p>
            <a:pPr lvl="1"/>
            <a:r>
              <a:rPr lang="fr-FR" dirty="0" smtClean="0"/>
              <a:t>17-19 novembre </a:t>
            </a:r>
            <a:r>
              <a:rPr lang="fr-FR" dirty="0" err="1" smtClean="0">
                <a:sym typeface="Wingdings"/>
              </a:rPr>
              <a:t></a:t>
            </a:r>
            <a:r>
              <a:rPr lang="fr-FR" dirty="0" smtClean="0">
                <a:sym typeface="Wingdings"/>
              </a:rPr>
              <a:t> 17-21 novembre</a:t>
            </a:r>
            <a:endParaRPr lang="fr-FR" dirty="0" smtClean="0"/>
          </a:p>
          <a:p>
            <a:pPr lvl="1"/>
            <a:r>
              <a:rPr lang="fr-FR" dirty="0" smtClean="0"/>
              <a:t>1-4 d</a:t>
            </a:r>
            <a:r>
              <a:rPr lang="fr-FR" dirty="0" smtClean="0"/>
              <a:t>écembre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« </a:t>
            </a:r>
            <a:r>
              <a:rPr lang="fr-FR" dirty="0" err="1" smtClean="0"/>
              <a:t>Marketplace</a:t>
            </a:r>
            <a:r>
              <a:rPr lang="fr-FR" dirty="0" smtClean="0"/>
              <a:t> » déménagé</a:t>
            </a:r>
            <a:endParaRPr lang="fr-FR" dirty="0" smtClean="0"/>
          </a:p>
          <a:p>
            <a:pPr lvl="1"/>
            <a:r>
              <a:rPr lang="fr-FR" dirty="0" smtClean="0"/>
              <a:t>Le LAL héberge le </a:t>
            </a:r>
            <a:r>
              <a:rPr lang="fr-FR" dirty="0" err="1" smtClean="0"/>
              <a:t>Marketplace</a:t>
            </a:r>
            <a:r>
              <a:rPr lang="fr-FR" dirty="0" smtClean="0"/>
              <a:t> central </a:t>
            </a:r>
          </a:p>
          <a:p>
            <a:pPr lvl="1"/>
            <a:r>
              <a:rPr lang="fr-FR" dirty="0" smtClean="0">
                <a:hlinkClick r:id="rId2"/>
              </a:rPr>
              <a:t>https://marketplace.stratuslab.eu</a:t>
            </a:r>
            <a:r>
              <a:rPr lang="fr-FR" dirty="0" smtClean="0"/>
              <a:t> </a:t>
            </a:r>
          </a:p>
          <a:p>
            <a:r>
              <a:rPr lang="fr-FR" dirty="0" smtClean="0"/>
              <a:t>  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Evolution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fr-FR" dirty="0" smtClean="0"/>
              <a:t>Matériels</a:t>
            </a:r>
          </a:p>
          <a:p>
            <a:pPr lvl="1"/>
            <a:r>
              <a:rPr lang="fr-FR" dirty="0" smtClean="0"/>
              <a:t>50% plus des CPU et espace disque (1er trimestre 2014)</a:t>
            </a:r>
          </a:p>
          <a:p>
            <a:r>
              <a:rPr lang="fr-FR" dirty="0" smtClean="0"/>
              <a:t>Services</a:t>
            </a:r>
          </a:p>
          <a:p>
            <a:pPr lvl="1"/>
            <a:r>
              <a:rPr lang="fr-FR" dirty="0" smtClean="0"/>
              <a:t>D</a:t>
            </a:r>
            <a:r>
              <a:rPr lang="fr-FR" dirty="0" smtClean="0"/>
              <a:t>éploiement du serveur </a:t>
            </a:r>
            <a:r>
              <a:rPr lang="fr-FR" dirty="0" err="1" smtClean="0"/>
              <a:t>SlipStream</a:t>
            </a:r>
            <a:r>
              <a:rPr lang="fr-FR" dirty="0" smtClean="0"/>
              <a:t> (LAL, LLR, CC-IN2P3, …)</a:t>
            </a:r>
          </a:p>
          <a:p>
            <a:r>
              <a:rPr lang="fr-FR" dirty="0" smtClean="0"/>
              <a:t>Logiciel</a:t>
            </a:r>
          </a:p>
          <a:p>
            <a:pPr lvl="1"/>
            <a:r>
              <a:rPr lang="fr-FR" dirty="0" err="1" smtClean="0"/>
              <a:t>StratusLab</a:t>
            </a:r>
            <a:r>
              <a:rPr lang="fr-FR" dirty="0" smtClean="0"/>
              <a:t> 13.12 (probablement 14.01)</a:t>
            </a:r>
          </a:p>
          <a:p>
            <a:pPr lvl="1"/>
            <a:r>
              <a:rPr lang="fr-FR" dirty="0" smtClean="0"/>
              <a:t>CIMI, interface web administrateurs, …</a:t>
            </a:r>
          </a:p>
          <a:p>
            <a:r>
              <a:rPr lang="fr-FR" dirty="0" smtClean="0"/>
              <a:t>R</a:t>
            </a:r>
            <a:r>
              <a:rPr lang="fr-FR" dirty="0" smtClean="0"/>
              <a:t>éflexions sur les </a:t>
            </a:r>
            <a:r>
              <a:rPr lang="fr-FR" dirty="0" smtClean="0"/>
              <a:t>p</a:t>
            </a:r>
            <a:r>
              <a:rPr lang="fr-FR" dirty="0" smtClean="0"/>
              <a:t>olitiques </a:t>
            </a:r>
          </a:p>
          <a:p>
            <a:pPr lvl="1"/>
            <a:r>
              <a:rPr lang="fr-FR" dirty="0" smtClean="0"/>
              <a:t>Financement et contributions des matériels  </a:t>
            </a:r>
            <a:endParaRPr lang="fr-FR" dirty="0" smtClean="0"/>
          </a:p>
          <a:p>
            <a:pPr lvl="1"/>
            <a:r>
              <a:rPr lang="fr-FR" dirty="0" smtClean="0"/>
              <a:t>D’Accès (qui peuvent accéder et comment)</a:t>
            </a:r>
          </a:p>
          <a:p>
            <a:pPr lvl="1"/>
            <a:r>
              <a:rPr lang="fr-FR" dirty="0" smtClean="0"/>
              <a:t>Quotas (temps d’exécution, </a:t>
            </a:r>
            <a:r>
              <a:rPr lang="fr-FR" dirty="0" err="1" smtClean="0"/>
              <a:t>CPUs</a:t>
            </a:r>
            <a:r>
              <a:rPr lang="fr-FR" dirty="0" smtClean="0"/>
              <a:t>, mémoire, espace disque, …)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atuslab-template-v4">
  <a:themeElements>
    <a:clrScheme name="GridWay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lnDef>
  </a:objectDefaults>
  <a:extraClrSchemeLst>
    <a:extraClrScheme>
      <a:clrScheme name="GridWay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stratuslab-template-v4.thmx</Template>
  <TotalTime>1417</TotalTime>
  <Words>324</Words>
  <Application>Microsoft Macintosh PowerPoint</Application>
  <PresentationFormat>On-screen Show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stratuslab-template-v4</vt:lpstr>
      <vt:lpstr>Plateforme StratusLab au LAL  </vt:lpstr>
      <vt:lpstr>Ressources Disponibles </vt:lpstr>
      <vt:lpstr>Utilisation Actuelle</vt:lpstr>
      <vt:lpstr>Déménagement</vt:lpstr>
      <vt:lpstr>Evolution</vt:lpstr>
    </vt:vector>
  </TitlesOfParts>
  <Company>SixSq Sàrl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StratusLab Cloud Distribution</dc:title>
  <dc:creator>Charles</dc:creator>
  <cp:lastModifiedBy>Charles</cp:lastModifiedBy>
  <cp:revision>131</cp:revision>
  <cp:lastPrinted>2013-08-21T08:17:29Z</cp:lastPrinted>
  <dcterms:created xsi:type="dcterms:W3CDTF">2013-11-27T13:08:46Z</dcterms:created>
  <dcterms:modified xsi:type="dcterms:W3CDTF">2013-11-27T14:14:18Z</dcterms:modified>
</cp:coreProperties>
</file>