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9" r:id="rId3"/>
    <p:sldId id="270" r:id="rId4"/>
    <p:sldId id="259" r:id="rId5"/>
    <p:sldId id="261" r:id="rId6"/>
    <p:sldId id="272" r:id="rId7"/>
    <p:sldId id="263" r:id="rId8"/>
    <p:sldId id="273" r:id="rId9"/>
    <p:sldId id="264" r:id="rId10"/>
    <p:sldId id="274" r:id="rId11"/>
    <p:sldId id="275" r:id="rId12"/>
    <p:sldId id="271" r:id="rId13"/>
    <p:sldId id="267" r:id="rId14"/>
    <p:sldId id="268" r:id="rId15"/>
  </p:sldIdLst>
  <p:sldSz cx="9144000" cy="6858000" type="screen4x3"/>
  <p:notesSz cx="6743700" cy="98758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atima MEHREZ" initials="FM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0FAB8"/>
    <a:srgbClr val="A7F7FB"/>
    <a:srgbClr val="FF7C8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7" autoAdjust="0"/>
    <p:restoredTop sz="83905" autoAdjust="0"/>
  </p:normalViewPr>
  <p:slideViewPr>
    <p:cSldViewPr snapToGrid="0">
      <p:cViewPr>
        <p:scale>
          <a:sx n="90" d="100"/>
          <a:sy n="90" d="100"/>
        </p:scale>
        <p:origin x="-15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2588" cy="493713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9526" y="1"/>
            <a:ext cx="2922588" cy="493713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61FC984E-B54A-4D0B-91F7-62BA9F056B6F}" type="datetimeFigureOut">
              <a:rPr lang="fr-FR" smtClean="0"/>
              <a:t>15/07/2013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80538"/>
            <a:ext cx="2922588" cy="49371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9526" y="9380538"/>
            <a:ext cx="2922588" cy="49371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5BFCD6C4-2A6E-495E-9C48-69D92766DB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31564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9379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9869" y="0"/>
            <a:ext cx="2922270" cy="49379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48C48B14-BB67-40DE-94B1-AE1FD46F5034}" type="datetimeFigureOut">
              <a:rPr lang="fr-FR" smtClean="0"/>
              <a:t>15/07/2013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4370" y="4691024"/>
            <a:ext cx="5394960" cy="4444127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22270" cy="49379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9869" y="9380333"/>
            <a:ext cx="2922270" cy="49379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50F43D15-06D1-4E1D-A9D6-F32D738C60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062464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43D15-06D1-4E1D-A9D6-F32D738C60D3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3691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F43D15-06D1-4E1D-A9D6-F32D738C60D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8619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F43D15-06D1-4E1D-A9D6-F32D738C60D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486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the trigger output?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F43D15-06D1-4E1D-A9D6-F32D738C60D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151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43D15-06D1-4E1D-A9D6-F32D738C60D3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460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43D15-06D1-4E1D-A9D6-F32D738C60D3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539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F43D15-06D1-4E1D-A9D6-F32D738C60D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093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43D15-06D1-4E1D-A9D6-F32D738C60D3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739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43D15-06D1-4E1D-A9D6-F32D738C60D3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732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43D15-06D1-4E1D-A9D6-F32D738C60D3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95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F43D15-06D1-4E1D-A9D6-F32D738C60D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382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43D15-06D1-4E1D-A9D6-F32D738C60D3}" type="slidenum">
              <a:rPr lang="fr-FR" smtClean="0"/>
              <a:t>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216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F43D15-06D1-4E1D-A9D6-F32D738C60D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685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43D15-06D1-4E1D-A9D6-F32D738C60D3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779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51AA-8DD7-439B-8BA5-814D907A204D}" type="datetime1">
              <a:rPr lang="en-US" smtClean="0"/>
              <a:t>7/15/2013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SiPM Readout ASIC - LAPP Contribution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10F-C7CC-4209-892C-CC5C7931A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10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A85A-638B-4CCD-9026-EA1E845EABA7}" type="datetime1">
              <a:rPr lang="en-US" smtClean="0"/>
              <a:t>7/15/2013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SiPM Readout ASIC - LAPP Contribution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10F-C7CC-4209-892C-CC5C7931A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976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3C44-2788-49F2-B329-89610010D488}" type="datetime1">
              <a:rPr lang="en-US" smtClean="0"/>
              <a:t>7/15/2013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SiPM Readout ASIC - LAPP Contribution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10F-C7CC-4209-892C-CC5C7931A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71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A2EF7-5FB5-4C1C-97A7-5DC6A58BD65A}" type="datetime1">
              <a:rPr lang="en-US" smtClean="0"/>
              <a:t>7/15/2013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SiPM Readout ASIC - LAPP Contribution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10F-C7CC-4209-892C-CC5C7931A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843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3C93-17B6-43E0-994D-02B52B83704A}" type="datetime1">
              <a:rPr lang="en-US" smtClean="0"/>
              <a:t>7/15/2013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SiPM Readout ASIC - LAPP Contribution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10F-C7CC-4209-892C-CC5C7931A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700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301D-66A8-4265-B18A-A9E40BDF3A73}" type="datetime1">
              <a:rPr lang="en-US" smtClean="0"/>
              <a:t>7/15/2013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SiPM Readout ASIC - LAPP Contribution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10F-C7CC-4209-892C-CC5C7931A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1343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DA73-C33E-426E-9531-BCC81F8C45A4}" type="datetime1">
              <a:rPr lang="en-US" smtClean="0"/>
              <a:t>7/15/2013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SiPM Readout ASIC - LAPP Contribution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10F-C7CC-4209-892C-CC5C7931A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272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3A83-1305-43BD-811A-A0147407FCDB}" type="datetime1">
              <a:rPr lang="en-US" smtClean="0"/>
              <a:t>7/15/2013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SiPM Readout ASIC - LAPP Contribution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10F-C7CC-4209-892C-CC5C7931A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78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297EB-3C5E-4302-A90F-EAACC0AA8D2D}" type="datetime1">
              <a:rPr lang="en-US" smtClean="0"/>
              <a:t>7/15/2013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SiPM Readout ASIC - LAPP Contribution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10F-C7CC-4209-892C-CC5C7931A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649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2070-E68B-40DC-889D-076EBDC367A8}" type="datetime1">
              <a:rPr lang="en-US" smtClean="0"/>
              <a:t>7/15/2013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SiPM Readout ASIC - LAPP Contribution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10F-C7CC-4209-892C-CC5C7931A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655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1F68-38C8-485B-ACDE-E19F94C2D71D}" type="datetime1">
              <a:rPr lang="en-US" smtClean="0"/>
              <a:t>7/15/2013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SiPM Readout ASIC - LAPP Contribution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10F-C7CC-4209-892C-CC5C7931A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97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95198-81FD-476D-A40A-272A59B1AE4C}" type="datetime1">
              <a:rPr lang="en-US" smtClean="0"/>
              <a:t>7/15/2013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SiPM Readout ASIC - LAPP Contribution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FE10F-C7CC-4209-892C-CC5C7931A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3613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0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12" Type="http://schemas.openxmlformats.org/officeDocument/2006/relationships/image" Target="../media/image19.gif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11" Type="http://schemas.openxmlformats.org/officeDocument/2006/relationships/image" Target="../media/image10.gif"/><Relationship Id="rId5" Type="http://schemas.openxmlformats.org/officeDocument/2006/relationships/image" Target="../media/image13.gif"/><Relationship Id="rId15" Type="http://schemas.openxmlformats.org/officeDocument/2006/relationships/image" Target="../media/image22.gif"/><Relationship Id="rId10" Type="http://schemas.openxmlformats.org/officeDocument/2006/relationships/image" Target="../media/image18.gif"/><Relationship Id="rId4" Type="http://schemas.openxmlformats.org/officeDocument/2006/relationships/image" Target="../media/image12.gif"/><Relationship Id="rId9" Type="http://schemas.openxmlformats.org/officeDocument/2006/relationships/image" Target="../media/image17.gif"/><Relationship Id="rId1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SiPM</a:t>
            </a:r>
            <a:r>
              <a:rPr lang="en-US" b="1" dirty="0" smtClean="0"/>
              <a:t> Readout ASIC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LAPP Contribution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3284" y="3886200"/>
            <a:ext cx="8708065" cy="1752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JM Dubois, N. </a:t>
            </a:r>
            <a:r>
              <a:rPr lang="en-US" sz="2800" dirty="0" err="1">
                <a:solidFill>
                  <a:schemeClr val="tx1"/>
                </a:solidFill>
              </a:rPr>
              <a:t>Fouque</a:t>
            </a:r>
            <a:r>
              <a:rPr lang="en-US" sz="2800" dirty="0">
                <a:solidFill>
                  <a:schemeClr val="tx1"/>
                </a:solidFill>
              </a:rPr>
              <a:t>, R. </a:t>
            </a:r>
            <a:r>
              <a:rPr lang="en-US" sz="2800" dirty="0" err="1">
                <a:solidFill>
                  <a:schemeClr val="tx1"/>
                </a:solidFill>
              </a:rPr>
              <a:t>Hermel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smtClean="0">
                <a:solidFill>
                  <a:schemeClr val="tx1"/>
                </a:solidFill>
              </a:rPr>
              <a:t>G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en-US" sz="2800" dirty="0" err="1">
                <a:solidFill>
                  <a:schemeClr val="tx1"/>
                </a:solidFill>
              </a:rPr>
              <a:t>Lamanna</a:t>
            </a:r>
            <a:r>
              <a:rPr lang="en-US" sz="2800" dirty="0" smtClean="0">
                <a:solidFill>
                  <a:schemeClr val="tx1"/>
                </a:solidFill>
              </a:rPr>
              <a:t>,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u="sng" dirty="0">
                <a:solidFill>
                  <a:schemeClr val="tx1"/>
                </a:solidFill>
              </a:rPr>
              <a:t>F. </a:t>
            </a:r>
            <a:r>
              <a:rPr lang="en-US" sz="2800" u="sng" dirty="0" err="1">
                <a:solidFill>
                  <a:schemeClr val="tx1"/>
                </a:solidFill>
              </a:rPr>
              <a:t>Mehrez</a:t>
            </a:r>
            <a:r>
              <a:rPr lang="en-US" sz="2800" dirty="0">
                <a:solidFill>
                  <a:schemeClr val="tx1"/>
                </a:solidFill>
              </a:rPr>
              <a:t>, J.L. </a:t>
            </a:r>
            <a:r>
              <a:rPr lang="en-US" sz="2800" dirty="0" err="1">
                <a:solidFill>
                  <a:schemeClr val="tx1"/>
                </a:solidFill>
              </a:rPr>
              <a:t>Panazol</a:t>
            </a:r>
            <a:r>
              <a:rPr lang="en-US" sz="2800" dirty="0">
                <a:solidFill>
                  <a:schemeClr val="tx1"/>
                </a:solidFill>
              </a:rPr>
              <a:t>, J. </a:t>
            </a:r>
            <a:r>
              <a:rPr lang="en-US" sz="2800" dirty="0" err="1">
                <a:solidFill>
                  <a:schemeClr val="tx1"/>
                </a:solidFill>
              </a:rPr>
              <a:t>Prast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>
                <a:solidFill>
                  <a:schemeClr val="tx1"/>
                </a:solidFill>
              </a:rPr>
              <a:t>S. Rosier</a:t>
            </a:r>
          </a:p>
          <a:p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189391" y="192824"/>
            <a:ext cx="8806528" cy="1040554"/>
            <a:chOff x="189391" y="192824"/>
            <a:chExt cx="8806528" cy="1040554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391" y="192824"/>
              <a:ext cx="1753742" cy="1040553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6856" y="196390"/>
              <a:ext cx="1989063" cy="1036988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311" y="196389"/>
              <a:ext cx="1874075" cy="10369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837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ASIC block </a:t>
            </a:r>
            <a:r>
              <a:rPr lang="fr-FR" b="1" dirty="0" err="1"/>
              <a:t>diagram</a:t>
            </a:r>
            <a:r>
              <a:rPr lang="fr-FR" b="1" dirty="0"/>
              <a:t> </a:t>
            </a:r>
            <a:r>
              <a:rPr lang="fr-FR" sz="3600" dirty="0"/>
              <a:t>(I)</a:t>
            </a:r>
            <a:br>
              <a:rPr lang="fr-FR" sz="3600" dirty="0"/>
            </a:br>
            <a:r>
              <a:rPr lang="fr-FR" sz="3600" dirty="0"/>
              <a:t>(</a:t>
            </a:r>
            <a:r>
              <a:rPr lang="fr-FR" sz="3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PRE AMPLIFIER</a:t>
            </a:r>
            <a:r>
              <a:rPr lang="fr-FR" sz="3600" dirty="0"/>
              <a:t>)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21964"/>
            <a:ext cx="8229600" cy="3282434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A2EF7-5FB5-4C1C-97A7-5DC6A58BD65A}" type="datetime1">
              <a:rPr lang="en-US" smtClean="0"/>
              <a:t>7/15/2013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SiPM Readout ASIC - LAPP Contribution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10F-C7CC-4209-892C-CC5C7931A1C8}" type="slidenum">
              <a:rPr lang="fr-FR" smtClean="0"/>
              <a:t>10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36829" y="5768449"/>
            <a:ext cx="3851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Technology:  AMS-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SiGe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-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BiCMOS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0,35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Pixel Trigger rate  </a:t>
            </a:r>
          </a:p>
          <a:p>
            <a:endParaRPr lang="fr-FR" sz="2400" dirty="0"/>
          </a:p>
          <a:p>
            <a:pPr lvl="1"/>
            <a:r>
              <a:rPr lang="en-US" sz="2000" dirty="0">
                <a:solidFill>
                  <a:srgbClr val="A7F7FB"/>
                </a:solidFill>
                <a:sym typeface="Symbol"/>
              </a:rPr>
              <a:t>Dark current  </a:t>
            </a:r>
          </a:p>
          <a:p>
            <a:pPr lvl="1"/>
            <a:r>
              <a:rPr lang="en-US" sz="2000" dirty="0">
                <a:solidFill>
                  <a:srgbClr val="A7F7FB"/>
                </a:solidFill>
                <a:sym typeface="Symbol"/>
              </a:rPr>
              <a:t>After Pulse rate  </a:t>
            </a:r>
          </a:p>
          <a:p>
            <a:pPr lvl="1"/>
            <a:r>
              <a:rPr lang="en-US" sz="2000" dirty="0">
                <a:solidFill>
                  <a:srgbClr val="A7F7FB"/>
                </a:solidFill>
                <a:sym typeface="Symbol"/>
              </a:rPr>
              <a:t>Cross talk                     </a:t>
            </a:r>
          </a:p>
          <a:p>
            <a:pPr marL="457200" lvl="1" indent="0">
              <a:buNone/>
            </a:pPr>
            <a:endParaRPr lang="en-US" sz="1800" dirty="0">
              <a:solidFill>
                <a:srgbClr val="000000"/>
              </a:solidFill>
              <a:sym typeface="Symbol"/>
            </a:endParaRPr>
          </a:p>
          <a:p>
            <a:pPr lvl="1"/>
            <a:r>
              <a:rPr lang="en-US" sz="2000" dirty="0">
                <a:solidFill>
                  <a:srgbClr val="90FAB8"/>
                </a:solidFill>
                <a:sym typeface="Symbol"/>
              </a:rPr>
              <a:t>Night Sky Background, few MHz </a:t>
            </a:r>
            <a:r>
              <a:rPr lang="en-US" sz="1600" dirty="0">
                <a:sym typeface="Symbol"/>
              </a:rPr>
              <a:t>(depends on the size of the pixel)</a:t>
            </a:r>
          </a:p>
          <a:p>
            <a:pPr lvl="1"/>
            <a:r>
              <a:rPr lang="en-US" sz="2000" dirty="0">
                <a:solidFill>
                  <a:srgbClr val="90FAB8"/>
                </a:solidFill>
                <a:sym typeface="Symbol"/>
              </a:rPr>
              <a:t>Proton background </a:t>
            </a:r>
          </a:p>
          <a:p>
            <a:pPr lvl="1"/>
            <a:endParaRPr lang="fr-FR" sz="2000" dirty="0">
              <a:solidFill>
                <a:srgbClr val="008000"/>
              </a:solidFill>
              <a:sym typeface="Symbol"/>
            </a:endParaRPr>
          </a:p>
          <a:p>
            <a:pPr marL="457200" lvl="1" indent="0">
              <a:buNone/>
            </a:pPr>
            <a:r>
              <a:rPr lang="fr-FR" sz="1800" dirty="0" smtClean="0">
                <a:solidFill>
                  <a:schemeClr val="accent3">
                    <a:lumMod val="40000"/>
                    <a:lumOff val="60000"/>
                  </a:schemeClr>
                </a:solidFill>
                <a:sym typeface="Symbol"/>
              </a:rPr>
              <a:t>=&gt; </a:t>
            </a:r>
            <a:r>
              <a:rPr lang="en-US" sz="1800" dirty="0">
                <a:sym typeface="Symbol"/>
              </a:rPr>
              <a:t>Fast discriminator  (programmable window) with programmable threshold (3-4 ? </a:t>
            </a:r>
            <a:r>
              <a:rPr lang="en-US" sz="1800" dirty="0" err="1">
                <a:sym typeface="Symbol"/>
              </a:rPr>
              <a:t>p.e</a:t>
            </a:r>
            <a:r>
              <a:rPr lang="en-US" sz="1800" dirty="0">
                <a:sym typeface="Symbol"/>
              </a:rPr>
              <a:t> )  at the matrix level then perhaps by combining few matrixes  together.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A2EF7-5FB5-4C1C-97A7-5DC6A58BD65A}" type="datetime1">
              <a:rPr lang="en-US" smtClean="0"/>
              <a:t>7/15/2013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SiPM Readout ASIC - LAPP Contribution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10F-C7CC-4209-892C-CC5C7931A1C8}" type="slidenum">
              <a:rPr lang="fr-FR" smtClean="0"/>
              <a:t>11</a:t>
            </a:fld>
            <a:endParaRPr lang="fr-FR"/>
          </a:p>
        </p:txBody>
      </p:sp>
      <p:sp>
        <p:nvSpPr>
          <p:cNvPr id="7" name="Accolade fermante 6"/>
          <p:cNvSpPr/>
          <p:nvPr/>
        </p:nvSpPr>
        <p:spPr>
          <a:xfrm>
            <a:off x="3083453" y="2604978"/>
            <a:ext cx="279635" cy="850604"/>
          </a:xfrm>
          <a:prstGeom prst="rightBrac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086787" y="2522372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>
                <a:sym typeface="Symbol"/>
              </a:rPr>
              <a:t>depends on the </a:t>
            </a:r>
            <a:r>
              <a:rPr lang="en-US" dirty="0" err="1" smtClean="0">
                <a:sym typeface="Symbol"/>
              </a:rPr>
              <a:t>SiPM</a:t>
            </a: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,</a:t>
            </a:r>
          </a:p>
          <a:p>
            <a:pPr marL="0" lvl="1"/>
            <a:r>
              <a:rPr lang="en-US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time </a:t>
            </a:r>
            <a:r>
              <a:rPr lang="en-US" dirty="0" smtClean="0">
                <a:sym typeface="Symbol"/>
              </a:rPr>
              <a:t>coincidence at </a:t>
            </a:r>
            <a:r>
              <a:rPr lang="en-US" dirty="0">
                <a:sym typeface="Symbol"/>
              </a:rPr>
              <a:t>the matrix   </a:t>
            </a:r>
            <a:r>
              <a:rPr lang="en-US" dirty="0" smtClean="0">
                <a:sym typeface="Symbol"/>
              </a:rPr>
              <a:t>level</a:t>
            </a:r>
            <a:r>
              <a:rPr lang="en-US" dirty="0">
                <a:sym typeface="Symbol"/>
              </a:rPr>
              <a:t>, will reduce the trigger rate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8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4812" y="2267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4800" b="1" dirty="0" smtClean="0"/>
              <a:t/>
            </a:r>
            <a:br>
              <a:rPr lang="fr-FR" sz="4800" b="1" dirty="0" smtClean="0"/>
            </a:br>
            <a:r>
              <a:rPr lang="fr-FR" sz="4800" b="1" dirty="0" smtClean="0"/>
              <a:t>ASIC </a:t>
            </a:r>
            <a:r>
              <a:rPr lang="fr-FR" sz="4800" b="1" dirty="0"/>
              <a:t>block </a:t>
            </a:r>
            <a:r>
              <a:rPr lang="fr-FR" sz="4800" b="1" dirty="0" err="1"/>
              <a:t>diagram</a:t>
            </a:r>
            <a:r>
              <a:rPr lang="fr-FR" sz="4800" b="1" dirty="0"/>
              <a:t> </a:t>
            </a:r>
            <a:r>
              <a:rPr lang="fr-FR" sz="4000" dirty="0"/>
              <a:t>(</a:t>
            </a:r>
            <a:r>
              <a:rPr lang="fr-FR" sz="4000" dirty="0" smtClean="0"/>
              <a:t>II)</a:t>
            </a:r>
            <a:r>
              <a:rPr lang="fr-FR" sz="4000" dirty="0"/>
              <a:t/>
            </a:r>
            <a:br>
              <a:rPr lang="fr-FR" sz="4000" dirty="0"/>
            </a:br>
            <a:r>
              <a:rPr lang="fr-FR" sz="4000" dirty="0" smtClean="0"/>
              <a:t>(</a:t>
            </a:r>
            <a:r>
              <a:rPr lang="fr-FR" sz="4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PRE </a:t>
            </a:r>
            <a:r>
              <a:rPr lang="fr-FR" sz="40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AMPLIFIER+Trigger</a:t>
            </a:r>
            <a:r>
              <a:rPr lang="fr-FR" sz="4000" dirty="0" smtClean="0"/>
              <a:t>) </a:t>
            </a:r>
            <a:r>
              <a:rPr lang="fr-FR" sz="4000" dirty="0"/>
              <a:t/>
            </a:r>
            <a:br>
              <a:rPr lang="fr-FR" sz="4000" dirty="0"/>
            </a:br>
            <a:endParaRPr lang="fr-FR" sz="40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2B4A-101B-4136-BC29-BC3477EE62E1}" type="datetime1">
              <a:rPr lang="en-US" smtClean="0"/>
              <a:t>7/15/2013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SiPM Readout ASIC - LAPP Contribution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10F-C7CC-4209-892C-CC5C7931A1C8}" type="slidenum">
              <a:rPr lang="fr-FR" smtClean="0"/>
              <a:t>12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2170925"/>
            <a:ext cx="8334375" cy="3324225"/>
          </a:xfrm>
          <a:prstGeom prst="rect">
            <a:avLst/>
          </a:prstGeom>
        </p:spPr>
      </p:pic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660996"/>
            <a:ext cx="8229600" cy="4514204"/>
          </a:xfrm>
        </p:spPr>
      </p:pic>
    </p:spTree>
    <p:extLst>
      <p:ext uri="{BB962C8B-B14F-4D97-AF65-F5344CB8AC3E}">
        <p14:creationId xmlns:p14="http://schemas.microsoft.com/office/powerpoint/2010/main" val="321590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Ongoing work &amp; future perspectives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5814" y="1589567"/>
            <a:ext cx="8591108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err="1" smtClean="0"/>
              <a:t>SiPM</a:t>
            </a:r>
            <a:r>
              <a:rPr lang="en-US" sz="2800" dirty="0" smtClean="0"/>
              <a:t> tests to be continued: </a:t>
            </a:r>
          </a:p>
          <a:p>
            <a:pPr lvl="1"/>
            <a:r>
              <a:rPr lang="en-US" sz="2400" dirty="0" smtClean="0"/>
              <a:t>PDE</a:t>
            </a:r>
          </a:p>
          <a:p>
            <a:pPr lvl="1"/>
            <a:r>
              <a:rPr lang="en-US" sz="2400" dirty="0" smtClean="0"/>
              <a:t>Crosstalk, after pulse.</a:t>
            </a:r>
          </a:p>
          <a:p>
            <a:pPr lvl="1"/>
            <a:r>
              <a:rPr lang="en-US" sz="2400" dirty="0" smtClean="0"/>
              <a:t> Dark current, noise.</a:t>
            </a:r>
          </a:p>
          <a:p>
            <a:r>
              <a:rPr lang="en-US" sz="2800" dirty="0" smtClean="0"/>
              <a:t>FBK photo detector test in our </a:t>
            </a:r>
            <a:r>
              <a:rPr lang="en-US" sz="2800" dirty="0"/>
              <a:t>INFN </a:t>
            </a:r>
            <a:r>
              <a:rPr lang="en-US" sz="2800" dirty="0" smtClean="0"/>
              <a:t>collaboration.</a:t>
            </a:r>
          </a:p>
          <a:p>
            <a:r>
              <a:rPr lang="en-US" sz="2600" dirty="0" smtClean="0"/>
              <a:t>ASIC circuit design and simulation.</a:t>
            </a:r>
          </a:p>
          <a:p>
            <a:pPr lvl="1"/>
            <a:r>
              <a:rPr lang="en-US" sz="2200" dirty="0"/>
              <a:t>F</a:t>
            </a:r>
            <a:r>
              <a:rPr lang="en-US" sz="2200" dirty="0" smtClean="0"/>
              <a:t>oundry: end of 2013/beginning 2014.</a:t>
            </a:r>
          </a:p>
          <a:p>
            <a:pPr lvl="1"/>
            <a:r>
              <a:rPr lang="en-US" sz="2200" dirty="0" smtClean="0"/>
              <a:t>Test: mid 2014. </a:t>
            </a:r>
          </a:p>
          <a:p>
            <a:r>
              <a:rPr lang="en-US" sz="2800" dirty="0" smtClean="0"/>
              <a:t>Future readout chip of several photo detector matrices.</a:t>
            </a:r>
          </a:p>
          <a:p>
            <a:pPr lvl="1"/>
            <a:r>
              <a:rPr lang="en-US" sz="2200" dirty="0" smtClean="0"/>
              <a:t>Advanced trigger function for time coincidence. 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69AB-15F0-4FE0-91E3-3EC23E946510}" type="datetime1">
              <a:rPr lang="en-US" smtClean="0"/>
              <a:t>7/15/2013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SiPM Readout ASIC - LAPP Contribution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10F-C7CC-4209-892C-CC5C7931A1C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36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3285" y="1600200"/>
            <a:ext cx="8633636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LAPP is involved in LST/Dragon and MST/NECTAR collaborations.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Ongoing</a:t>
            </a:r>
            <a:r>
              <a:rPr lang="en-US" sz="2800" dirty="0" smtClean="0"/>
              <a:t>: design </a:t>
            </a:r>
            <a:r>
              <a:rPr lang="en-US" sz="2800" dirty="0"/>
              <a:t>a demonstrator </a:t>
            </a:r>
            <a:r>
              <a:rPr lang="en-US" sz="2800" dirty="0" smtClean="0"/>
              <a:t>for a </a:t>
            </a:r>
            <a:r>
              <a:rPr lang="en-US" sz="2800" dirty="0" err="1" smtClean="0"/>
              <a:t>SiPM</a:t>
            </a:r>
            <a:r>
              <a:rPr lang="en-US" sz="2800" dirty="0" smtClean="0"/>
              <a:t> camera with its preamplifier (ASIC) within the </a:t>
            </a:r>
            <a:r>
              <a:rPr lang="en-US" sz="2800" dirty="0" err="1" smtClean="0"/>
              <a:t>NectarCam</a:t>
            </a:r>
            <a:r>
              <a:rPr lang="en-US" sz="2800" dirty="0" smtClean="0"/>
              <a:t>/Dragon frames.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b="1" dirty="0" smtClean="0"/>
              <a:t>Next</a:t>
            </a:r>
            <a:r>
              <a:rPr lang="en-US" sz="2800" dirty="0" smtClean="0"/>
              <a:t>: include a trigger function for time coincidence purpose and  an extension to a multi channel readout chip.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8FC3-BFED-4FAF-8E71-005659EFFB73}" type="datetime1">
              <a:rPr lang="en-US" smtClean="0"/>
              <a:t>7/15/2013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SiPM Readout ASIC - LAPP Contribution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10F-C7CC-4209-892C-CC5C7931A1C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62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ASIC Design Project @ LAPP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CTA context and LAPP priority.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Photo detector characterization. 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ASIC specifications.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Ongoing work &amp; future perspectives.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Conclusion.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49EC-7B90-4481-982A-D9771070FC3A}" type="datetime1">
              <a:rPr lang="en-US" smtClean="0"/>
              <a:t>7/15/2013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SiPM Readout ASIC - LAPP Contribution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10F-C7CC-4209-892C-CC5C7931A1C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10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Context CTA and LAPP Priority 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50F7-A676-43A3-85C9-3D0829BA4AD4}" type="slidenum">
              <a:rPr lang="fr-FR" smtClean="0"/>
              <a:t>3</a:t>
            </a:fld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55181" y="1863667"/>
            <a:ext cx="8348689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/>
              <a:t>CTA </a:t>
            </a:r>
            <a:r>
              <a:rPr lang="en-US" sz="3000" dirty="0" smtClean="0"/>
              <a:t>context: </a:t>
            </a:r>
            <a:endParaRPr lang="en-US" sz="3000" dirty="0"/>
          </a:p>
          <a:p>
            <a:pPr lvl="1"/>
            <a:r>
              <a:rPr lang="en-US" sz="2600" dirty="0"/>
              <a:t>Member of LST community:  collaboration with INFN.</a:t>
            </a:r>
          </a:p>
          <a:p>
            <a:pPr lvl="1"/>
            <a:r>
              <a:rPr lang="en-US" sz="2600" dirty="0"/>
              <a:t>Member of MST community: collaboration with NECTARCAM</a:t>
            </a:r>
            <a:r>
              <a:rPr lang="en-US" sz="2600" dirty="0" smtClean="0"/>
              <a:t>.</a:t>
            </a:r>
          </a:p>
          <a:p>
            <a:pPr marL="457200" lvl="1" indent="0">
              <a:buNone/>
            </a:pPr>
            <a:endParaRPr lang="en-US" sz="2600" dirty="0"/>
          </a:p>
          <a:p>
            <a:r>
              <a:rPr lang="en-US" sz="3000" dirty="0"/>
              <a:t>Main </a:t>
            </a:r>
            <a:r>
              <a:rPr lang="en-US" sz="3000" b="1" dirty="0"/>
              <a:t>goal</a:t>
            </a:r>
            <a:r>
              <a:rPr lang="en-US" sz="3000" dirty="0"/>
              <a:t> at </a:t>
            </a:r>
            <a:r>
              <a:rPr lang="en-US" sz="3000" dirty="0" smtClean="0"/>
              <a:t>LAPP: </a:t>
            </a:r>
            <a:endParaRPr lang="en-US" sz="3000" dirty="0"/>
          </a:p>
          <a:p>
            <a:pPr lvl="1"/>
            <a:r>
              <a:rPr lang="en-US" sz="2600" dirty="0"/>
              <a:t>Design an </a:t>
            </a:r>
            <a:r>
              <a:rPr lang="en-US" sz="2600" dirty="0" err="1"/>
              <a:t>SiPM</a:t>
            </a:r>
            <a:r>
              <a:rPr lang="en-US" sz="2600" dirty="0"/>
              <a:t> readout ASIC that will interface with NECTAR (Dragon interface is also to be </a:t>
            </a:r>
            <a:r>
              <a:rPr lang="en-US" sz="2600" dirty="0" smtClean="0"/>
              <a:t>studied)</a:t>
            </a:r>
          </a:p>
          <a:p>
            <a:pPr marL="457200" lvl="1" indent="0">
              <a:buNone/>
            </a:pPr>
            <a:endParaRPr lang="en-US" sz="2600" dirty="0"/>
          </a:p>
          <a:p>
            <a:pPr>
              <a:buFont typeface="Arial"/>
              <a:buChar char="•"/>
            </a:pPr>
            <a:r>
              <a:rPr lang="en-US" sz="3000" dirty="0"/>
              <a:t>Main past microelectronic activities of the LAPP </a:t>
            </a:r>
            <a:r>
              <a:rPr lang="en-US" sz="3000" dirty="0" smtClean="0"/>
              <a:t>team:</a:t>
            </a:r>
            <a:endParaRPr lang="en-US" sz="3000" dirty="0"/>
          </a:p>
          <a:p>
            <a:pPr lvl="1">
              <a:buFont typeface="Arial"/>
              <a:buChar char="–"/>
            </a:pPr>
            <a:r>
              <a:rPr lang="en-US" sz="2600" dirty="0"/>
              <a:t>AMS ECAL FE chip (2005)</a:t>
            </a:r>
          </a:p>
          <a:p>
            <a:pPr lvl="1">
              <a:buFont typeface="Arial"/>
              <a:buChar char="–"/>
            </a:pPr>
            <a:r>
              <a:rPr lang="en-US" sz="2600" dirty="0"/>
              <a:t>64 channels mixed A/D ASIC for multi Anode PMT readout (2010)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7EE3-2789-4A86-B3A2-C49EE0A1F75E}" type="datetime1">
              <a:rPr lang="en-US" smtClean="0"/>
              <a:t>7/15/2013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SiPM Readout ASIC - LAPP Contribution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95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detector characterization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4549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Hamamatsu </a:t>
            </a:r>
            <a:r>
              <a:rPr lang="en-US" sz="2800" dirty="0" smtClean="0"/>
              <a:t>detector: 4x4 macro pixel array </a:t>
            </a:r>
          </a:p>
          <a:p>
            <a:pPr lvl="1"/>
            <a:r>
              <a:rPr lang="en-US" sz="2400" dirty="0" smtClean="0"/>
              <a:t>1 macro pixel =3x3 </a:t>
            </a:r>
            <a:r>
              <a:rPr lang="en-US" sz="2400" dirty="0"/>
              <a:t>mm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dirty="0" err="1"/>
              <a:t>SiPM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1 macro pixel = 3600 micro pixel(50µm).</a:t>
            </a:r>
          </a:p>
          <a:p>
            <a:r>
              <a:rPr lang="en-US" sz="2800" b="1" dirty="0" smtClean="0"/>
              <a:t>Goal:</a:t>
            </a:r>
            <a:r>
              <a:rPr lang="en-US" sz="2800" dirty="0" smtClean="0"/>
              <a:t> to extract our ASIC’s specifications.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fr-FR" dirty="0"/>
          </a:p>
        </p:txBody>
      </p:sp>
      <p:pic>
        <p:nvPicPr>
          <p:cNvPr id="4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6709144" y="2073350"/>
            <a:ext cx="2307266" cy="174767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19"/>
          <p:cNvPicPr/>
          <p:nvPr/>
        </p:nvPicPr>
        <p:blipFill>
          <a:blip r:embed="rId4"/>
          <a:stretch>
            <a:fillRect/>
          </a:stretch>
        </p:blipFill>
        <p:spPr>
          <a:xfrm>
            <a:off x="5544000" y="4042033"/>
            <a:ext cx="3600000" cy="22762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1" y="3967602"/>
            <a:ext cx="5437529" cy="231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728331" y="3466280"/>
            <a:ext cx="2268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(Ref S11829-3344MF)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E3F9-6847-42DE-9F52-47BA965403FA}" type="datetime1">
              <a:rPr lang="en-US" smtClean="0"/>
              <a:t>7/15/2013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SiPM Readout ASIC - LAPP Contribution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10F-C7CC-4209-892C-CC5C7931A1C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02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Bench at LAPP: Evolution of the HESS2 PMT calibration setup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5" y="1577690"/>
            <a:ext cx="5568619" cy="4025667"/>
          </a:xfrm>
          <a:prstGeom prst="rect">
            <a:avLst/>
          </a:prstGeom>
        </p:spPr>
      </p:pic>
      <p:pic>
        <p:nvPicPr>
          <p:cNvPr id="5" name="Picture 6" descr="DSC_0082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669" y="1570557"/>
            <a:ext cx="3213827" cy="186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DSC_0085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669" y="3763926"/>
            <a:ext cx="3216036" cy="183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40241" y="5750505"/>
            <a:ext cx="7902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 smtClean="0"/>
              <a:t>Test with light source.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/>
              <a:t>An interface of gain stage and inversion  =&gt; compatible with the HESS2 module.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11576" y="5234024"/>
            <a:ext cx="1351139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C000"/>
                </a:solidFill>
              </a:rPr>
              <a:t>SiPM</a:t>
            </a:r>
            <a:r>
              <a:rPr lang="en-US" b="1" dirty="0" smtClean="0">
                <a:solidFill>
                  <a:srgbClr val="FFC000"/>
                </a:solidFill>
              </a:rPr>
              <a:t> matrix</a:t>
            </a:r>
            <a:endParaRPr lang="fr-FR" b="1" dirty="0">
              <a:solidFill>
                <a:srgbClr val="FFC000"/>
              </a:solidFill>
            </a:endParaRPr>
          </a:p>
        </p:txBody>
      </p:sp>
      <p:cxnSp>
        <p:nvCxnSpPr>
          <p:cNvPr id="14" name="Connecteur droit avec flèche 13"/>
          <p:cNvCxnSpPr>
            <a:stCxn id="9" idx="0"/>
          </p:cNvCxnSpPr>
          <p:nvPr/>
        </p:nvCxnSpPr>
        <p:spPr>
          <a:xfrm flipV="1">
            <a:off x="1387146" y="3689501"/>
            <a:ext cx="675570" cy="154452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3801138" y="4396840"/>
            <a:ext cx="79745" cy="8371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608803" y="5234024"/>
            <a:ext cx="170085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interface board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453424" y="3359888"/>
            <a:ext cx="1390509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DAQ system </a:t>
            </a:r>
            <a:endParaRPr lang="fr-FR" b="1" dirty="0">
              <a:solidFill>
                <a:srgbClr val="FFC000"/>
              </a:solidFill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 flipV="1">
            <a:off x="8268040" y="2502436"/>
            <a:ext cx="280537" cy="85745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34C-CB6E-4BD9-A67D-E63CE05D28EC}" type="datetime1">
              <a:rPr lang="en-US" smtClean="0"/>
              <a:t>7/15/2013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SiPM</a:t>
            </a:r>
            <a:r>
              <a:rPr lang="en-US" dirty="0" smtClean="0"/>
              <a:t> Readout ASIC - LAPP Contribution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10F-C7CC-4209-892C-CC5C7931A1C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285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1800" b="1" dirty="0" smtClean="0">
                <a:ea typeface="+mn-ea"/>
                <a:cs typeface="+mn-cs"/>
              </a:rPr>
              <a:t/>
            </a:r>
            <a:br>
              <a:rPr lang="en-US" sz="1800" b="1" dirty="0" smtClean="0">
                <a:ea typeface="+mn-ea"/>
                <a:cs typeface="+mn-cs"/>
              </a:rPr>
            </a:br>
            <a:r>
              <a:rPr lang="en-US" sz="1800" b="1" dirty="0">
                <a:ea typeface="+mn-ea"/>
                <a:cs typeface="+mn-cs"/>
              </a:rPr>
              <a:t/>
            </a:r>
            <a:br>
              <a:rPr lang="en-US" sz="1800" b="1" dirty="0">
                <a:ea typeface="+mn-ea"/>
                <a:cs typeface="+mn-cs"/>
              </a:rPr>
            </a:br>
            <a:r>
              <a:rPr lang="en-US" sz="2700" b="1" dirty="0" err="1" smtClean="0">
                <a:ea typeface="+mn-ea"/>
                <a:cs typeface="+mn-cs"/>
              </a:rPr>
              <a:t>Photodetector</a:t>
            </a:r>
            <a:r>
              <a:rPr lang="en-US" sz="2700" b="1" dirty="0" smtClean="0">
                <a:ea typeface="+mn-ea"/>
                <a:cs typeface="+mn-cs"/>
              </a:rPr>
              <a:t> </a:t>
            </a:r>
            <a:r>
              <a:rPr lang="en-US" sz="2700" b="1" dirty="0">
                <a:ea typeface="+mn-ea"/>
                <a:cs typeface="+mn-cs"/>
              </a:rPr>
              <a:t>tested at LAPP : 4x4 MPPC Hamamatsu  </a:t>
            </a:r>
            <a:r>
              <a:rPr lang="en-US" sz="2700" b="1" dirty="0" smtClean="0">
                <a:ea typeface="+mn-ea"/>
                <a:cs typeface="+mn-cs"/>
              </a:rPr>
              <a:t>matrix   </a:t>
            </a:r>
            <a:br>
              <a:rPr lang="en-US" sz="2700" b="1" dirty="0" smtClean="0">
                <a:ea typeface="+mn-ea"/>
                <a:cs typeface="+mn-cs"/>
              </a:rPr>
            </a:br>
            <a:r>
              <a:rPr lang="en-US" sz="2700" b="1" dirty="0" smtClean="0">
                <a:ea typeface="+mn-ea"/>
                <a:cs typeface="+mn-cs"/>
              </a:rPr>
              <a:t> (</a:t>
            </a:r>
            <a:r>
              <a:rPr lang="en-US" sz="2700" b="1" dirty="0">
                <a:ea typeface="+mn-ea"/>
                <a:cs typeface="+mn-cs"/>
              </a:rPr>
              <a:t>16 3x3 mm² pixels) : Measured spectra at room temperature</a:t>
            </a:r>
            <a:br>
              <a:rPr lang="en-US" sz="2700" b="1" dirty="0">
                <a:ea typeface="+mn-ea"/>
                <a:cs typeface="+mn-cs"/>
              </a:rPr>
            </a:br>
            <a:r>
              <a:rPr lang="en-US" sz="2700" b="1" dirty="0">
                <a:ea typeface="+mn-ea"/>
                <a:cs typeface="+mn-cs"/>
              </a:rPr>
              <a:t>   One pixel </a:t>
            </a:r>
            <a:r>
              <a:rPr lang="en-US" sz="1800" b="1" dirty="0">
                <a:ea typeface="+mn-ea"/>
                <a:cs typeface="+mn-cs"/>
              </a:rPr>
              <a:t/>
            </a:r>
            <a:br>
              <a:rPr lang="en-US" sz="1800" b="1" dirty="0">
                <a:ea typeface="+mn-ea"/>
                <a:cs typeface="+mn-cs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A2EF7-5FB5-4C1C-97A7-5DC6A58BD65A}" type="datetime1">
              <a:rPr lang="en-US" smtClean="0"/>
              <a:t>7/15/2013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SiPM Readout ASIC - LAPP Contribution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10F-C7CC-4209-892C-CC5C7931A1C8}" type="slidenum">
              <a:rPr lang="fr-FR" smtClean="0"/>
              <a:t>6</a:t>
            </a:fld>
            <a:endParaRPr lang="fr-FR"/>
          </a:p>
        </p:txBody>
      </p:sp>
      <p:pic>
        <p:nvPicPr>
          <p:cNvPr id="7" name="Espace réservé du contenu 6" descr="test9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70" r="5536" b="-519"/>
          <a:stretch/>
        </p:blipFill>
        <p:spPr>
          <a:xfrm>
            <a:off x="325426" y="1416633"/>
            <a:ext cx="5192885" cy="4805504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>
            <a:off x="1645784" y="3982857"/>
            <a:ext cx="72008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5847906" y="2709434"/>
            <a:ext cx="26687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Measurement on 16 pixels - </a:t>
            </a:r>
            <a:r>
              <a:rPr lang="en-US" dirty="0"/>
              <a:t>4x4 </a:t>
            </a:r>
            <a:r>
              <a:rPr lang="en-US" dirty="0" err="1"/>
              <a:t>SiPM</a:t>
            </a:r>
            <a:r>
              <a:rPr lang="en-US" dirty="0"/>
              <a:t> matrix </a:t>
            </a:r>
            <a:r>
              <a:rPr lang="en-US" dirty="0" smtClean="0"/>
              <a:t>(</a:t>
            </a:r>
            <a:r>
              <a:rPr lang="en-US" dirty="0"/>
              <a:t>16 3x3 mm² pixels</a:t>
            </a:r>
            <a:r>
              <a:rPr lang="en-US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with the LAPP test bench , </a:t>
            </a:r>
            <a:r>
              <a:rPr lang="en-US" dirty="0"/>
              <a:t>u</a:t>
            </a:r>
            <a:r>
              <a:rPr lang="en-US" dirty="0" smtClean="0"/>
              <a:t>sing the HESS readout system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5870718" y="1566447"/>
            <a:ext cx="2645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Temperature  ~25 degrees  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1814430" y="4031671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PhotoElectron</a:t>
            </a:r>
            <a:r>
              <a:rPr lang="en-US" sz="1600" dirty="0" smtClean="0">
                <a:solidFill>
                  <a:schemeClr val="bg1"/>
                </a:solidFill>
              </a:rPr>
              <a:t> peak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1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470" y="113731"/>
            <a:ext cx="8229600" cy="1066483"/>
          </a:xfrm>
        </p:spPr>
        <p:txBody>
          <a:bodyPr>
            <a:noAutofit/>
          </a:bodyPr>
          <a:lstStyle/>
          <a:p>
            <a:r>
              <a:rPr lang="en-US" sz="2400" b="1" dirty="0" err="1"/>
              <a:t>Photodetector</a:t>
            </a:r>
            <a:r>
              <a:rPr lang="en-US" sz="2400" b="1" dirty="0"/>
              <a:t> tested at LAPP : 4x4 MPPC Hamamatsu  matrix </a:t>
            </a:r>
            <a:br>
              <a:rPr lang="en-US" sz="2400" b="1" dirty="0"/>
            </a:br>
            <a:r>
              <a:rPr lang="en-US" sz="2400" b="1" dirty="0"/>
              <a:t>(16 3x3 mm² pixels) : Measured spectra at room </a:t>
            </a:r>
            <a:r>
              <a:rPr lang="en-US" sz="2400" b="1" dirty="0" smtClean="0"/>
              <a:t>temperature</a:t>
            </a:r>
            <a:endParaRPr lang="fr-FR" sz="2400" dirty="0"/>
          </a:p>
        </p:txBody>
      </p:sp>
      <p:pic>
        <p:nvPicPr>
          <p:cNvPr id="39" name="Image 38" descr="test1a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629" y="1180395"/>
            <a:ext cx="2240247" cy="1311906"/>
          </a:xfrm>
          <a:prstGeom prst="rect">
            <a:avLst/>
          </a:prstGeom>
        </p:spPr>
      </p:pic>
      <p:pic>
        <p:nvPicPr>
          <p:cNvPr id="40" name="Image 39" descr="test2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0" y="1158726"/>
            <a:ext cx="2293165" cy="1353529"/>
          </a:xfrm>
          <a:prstGeom prst="rect">
            <a:avLst/>
          </a:prstGeom>
        </p:spPr>
      </p:pic>
      <p:pic>
        <p:nvPicPr>
          <p:cNvPr id="41" name="Image 40" descr="test3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86" y="1169762"/>
            <a:ext cx="2219849" cy="1299961"/>
          </a:xfrm>
          <a:prstGeom prst="rect">
            <a:avLst/>
          </a:prstGeom>
        </p:spPr>
      </p:pic>
      <p:pic>
        <p:nvPicPr>
          <p:cNvPr id="42" name="Image 41" descr="test4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03" y="1137460"/>
            <a:ext cx="2239559" cy="1342896"/>
          </a:xfrm>
          <a:prstGeom prst="rect">
            <a:avLst/>
          </a:prstGeom>
        </p:spPr>
      </p:pic>
      <p:pic>
        <p:nvPicPr>
          <p:cNvPr id="43" name="Image 42" descr="test5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55" y="2505739"/>
            <a:ext cx="2265873" cy="1198880"/>
          </a:xfrm>
          <a:prstGeom prst="rect">
            <a:avLst/>
          </a:prstGeom>
        </p:spPr>
      </p:pic>
      <p:pic>
        <p:nvPicPr>
          <p:cNvPr id="44" name="Image 43" descr="test6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74" y="2484473"/>
            <a:ext cx="2219346" cy="1218931"/>
          </a:xfrm>
          <a:prstGeom prst="rect">
            <a:avLst/>
          </a:prstGeom>
        </p:spPr>
      </p:pic>
      <p:pic>
        <p:nvPicPr>
          <p:cNvPr id="45" name="Image 44" descr="test7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758" y="2465856"/>
            <a:ext cx="2224288" cy="1302561"/>
          </a:xfrm>
          <a:prstGeom prst="rect">
            <a:avLst/>
          </a:prstGeom>
        </p:spPr>
      </p:pic>
      <p:pic>
        <p:nvPicPr>
          <p:cNvPr id="46" name="Image 45" descr="test8.gi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804" y="2476489"/>
            <a:ext cx="2206925" cy="1292393"/>
          </a:xfrm>
          <a:prstGeom prst="rect">
            <a:avLst/>
          </a:prstGeom>
        </p:spPr>
      </p:pic>
      <p:pic>
        <p:nvPicPr>
          <p:cNvPr id="47" name="Image 46" descr="test9.gi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55" y="3704611"/>
            <a:ext cx="2265874" cy="1198880"/>
          </a:xfrm>
          <a:prstGeom prst="rect">
            <a:avLst/>
          </a:prstGeom>
        </p:spPr>
      </p:pic>
      <p:pic>
        <p:nvPicPr>
          <p:cNvPr id="48" name="Espace réservé du contenu 3" descr="test10.gif"/>
          <p:cNvPicPr>
            <a:picLocks noGrp="1" noChangeAspect="1"/>
          </p:cNvPicPr>
          <p:nvPr>
            <p:ph idx="1"/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3" b="-10431"/>
          <a:stretch/>
        </p:blipFill>
        <p:spPr>
          <a:xfrm>
            <a:off x="2328530" y="3693978"/>
            <a:ext cx="2292619" cy="1313956"/>
          </a:xfrm>
        </p:spPr>
      </p:pic>
      <p:pic>
        <p:nvPicPr>
          <p:cNvPr id="49" name="Espace réservé du contenu 2" descr="test11.gif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07" b="-13359"/>
          <a:stretch/>
        </p:blipFill>
        <p:spPr>
          <a:xfrm>
            <a:off x="4613132" y="3708236"/>
            <a:ext cx="2278188" cy="1320964"/>
          </a:xfrm>
          <a:prstGeom prst="rect">
            <a:avLst/>
          </a:prstGeom>
        </p:spPr>
      </p:pic>
      <p:pic>
        <p:nvPicPr>
          <p:cNvPr id="50" name="Espace réservé du contenu 2" descr="test12.gif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943" b="3044"/>
          <a:stretch/>
        </p:blipFill>
        <p:spPr>
          <a:xfrm>
            <a:off x="6883249" y="3595129"/>
            <a:ext cx="2157480" cy="1329546"/>
          </a:xfrm>
          <a:prstGeom prst="rect">
            <a:avLst/>
          </a:prstGeom>
        </p:spPr>
      </p:pic>
      <p:pic>
        <p:nvPicPr>
          <p:cNvPr id="51" name="Espace réservé du contenu 2" descr="test12.gif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943" b="3044"/>
          <a:stretch/>
        </p:blipFill>
        <p:spPr>
          <a:xfrm>
            <a:off x="143754" y="4736617"/>
            <a:ext cx="2265873" cy="1329546"/>
          </a:xfrm>
          <a:prstGeom prst="rect">
            <a:avLst/>
          </a:prstGeom>
        </p:spPr>
      </p:pic>
      <p:pic>
        <p:nvPicPr>
          <p:cNvPr id="52" name="Image 51" descr="test13.gif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144" y="4867283"/>
            <a:ext cx="2196987" cy="1198880"/>
          </a:xfrm>
          <a:prstGeom prst="rect">
            <a:avLst/>
          </a:prstGeom>
        </p:spPr>
      </p:pic>
      <p:pic>
        <p:nvPicPr>
          <p:cNvPr id="53" name="Image 52" descr="test15.gif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31" y="4877902"/>
            <a:ext cx="2307691" cy="1198880"/>
          </a:xfrm>
          <a:prstGeom prst="rect">
            <a:avLst/>
          </a:prstGeom>
        </p:spPr>
      </p:pic>
      <p:grpSp>
        <p:nvGrpSpPr>
          <p:cNvPr id="54" name="Groupe 53"/>
          <p:cNvGrpSpPr/>
          <p:nvPr/>
        </p:nvGrpSpPr>
        <p:grpSpPr>
          <a:xfrm>
            <a:off x="6923264" y="4918395"/>
            <a:ext cx="2138731" cy="1272069"/>
            <a:chOff x="6879707" y="5011535"/>
            <a:chExt cx="1937971" cy="1554863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9707" y="5011535"/>
              <a:ext cx="1929347" cy="1513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6" name="ZoneTexte 55"/>
            <p:cNvSpPr txBox="1"/>
            <p:nvPr/>
          </p:nvSpPr>
          <p:spPr>
            <a:xfrm>
              <a:off x="6893882" y="6043178"/>
              <a:ext cx="1923796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The Hamamatsu matrix</a:t>
              </a:r>
            </a:p>
            <a:p>
              <a:pPr algn="ctr"/>
              <a:r>
                <a:rPr lang="fr-FR" sz="1400" b="1" dirty="0" err="1" smtClean="0">
                  <a:solidFill>
                    <a:schemeClr val="bg1"/>
                  </a:solidFill>
                </a:rPr>
                <a:t>tested</a:t>
              </a:r>
              <a:r>
                <a:rPr lang="fr-FR" sz="1400" b="1" dirty="0" smtClean="0">
                  <a:solidFill>
                    <a:schemeClr val="bg1"/>
                  </a:solidFill>
                </a:rPr>
                <a:t> </a:t>
              </a:r>
              <a:r>
                <a:rPr lang="fr-FR" sz="1400" b="1" dirty="0" err="1" smtClean="0">
                  <a:solidFill>
                    <a:schemeClr val="bg1"/>
                  </a:solidFill>
                </a:rPr>
                <a:t>at</a:t>
              </a:r>
              <a:r>
                <a:rPr lang="fr-FR" sz="1400" b="1" dirty="0" smtClean="0">
                  <a:solidFill>
                    <a:schemeClr val="bg1"/>
                  </a:solidFill>
                </a:rPr>
                <a:t> LAPP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983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Photo detector characterization (conclusion)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A2EF7-5FB5-4C1C-97A7-5DC6A58BD65A}" type="datetime1">
              <a:rPr lang="en-US" smtClean="0"/>
              <a:t>7/15/2013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SiPM Readout ASIC - LAPP Contribution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10F-C7CC-4209-892C-CC5C7931A1C8}" type="slidenum">
              <a:rPr lang="fr-FR" smtClean="0"/>
              <a:t>8</a:t>
            </a:fld>
            <a:endParaRPr lang="fr-FR"/>
          </a:p>
        </p:txBody>
      </p:sp>
      <p:pic>
        <p:nvPicPr>
          <p:cNvPr id="7" name="Image 6" descr="Single_PE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8" r="7793"/>
          <a:stretch/>
        </p:blipFill>
        <p:spPr>
          <a:xfrm>
            <a:off x="171302" y="1537077"/>
            <a:ext cx="4421966" cy="471741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517494" y="1653301"/>
            <a:ext cx="2645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Temperature  ~25 degrees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25708" y="2151803"/>
            <a:ext cx="4004937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dirty="0" smtClean="0"/>
              <a:t>Photoelectron </a:t>
            </a:r>
            <a:r>
              <a:rPr lang="en-US" dirty="0"/>
              <a:t>ranging from : 371 </a:t>
            </a:r>
            <a:r>
              <a:rPr lang="en-US" dirty="0" smtClean="0"/>
              <a:t> to 490 (ADC counts) for </a:t>
            </a:r>
            <a:r>
              <a:rPr lang="en-US" b="1" dirty="0" smtClean="0"/>
              <a:t>HV=72 Volts</a:t>
            </a:r>
            <a:r>
              <a:rPr lang="en-US" dirty="0" smtClean="0"/>
              <a:t>, equivalent to a gain of  </a:t>
            </a:r>
            <a:r>
              <a:rPr lang="en-US" b="1" dirty="0" smtClean="0"/>
              <a:t>5 10</a:t>
            </a:r>
            <a:r>
              <a:rPr lang="en-US" b="1" baseline="30000" dirty="0" smtClean="0"/>
              <a:t>5</a:t>
            </a:r>
            <a:r>
              <a:rPr lang="en-US" b="1" dirty="0" smtClean="0"/>
              <a:t>  </a:t>
            </a:r>
            <a:endParaRPr lang="en-US" dirty="0" smtClean="0"/>
          </a:p>
          <a:p>
            <a:pPr marL="342900" indent="-342900">
              <a:buFontTx/>
              <a:buChar char="-"/>
            </a:pPr>
            <a:endParaRPr lang="en-US" dirty="0" smtClean="0"/>
          </a:p>
          <a:p>
            <a:pPr marL="342900" indent="-342900">
              <a:buFontTx/>
              <a:buChar char="-"/>
            </a:pPr>
            <a:r>
              <a:rPr lang="en-US" b="1" dirty="0" smtClean="0"/>
              <a:t>Spread  ~ 10 %</a:t>
            </a:r>
          </a:p>
          <a:p>
            <a:pPr marL="342900" indent="-342900">
              <a:buFontTx/>
              <a:buChar char="-"/>
            </a:pPr>
            <a:endParaRPr lang="en-US" b="1" dirty="0"/>
          </a:p>
          <a:p>
            <a:pPr lvl="1"/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=&gt; On-chip DAC for pixel overvoltage adjustment (performance optimization: gain and cross talk)</a:t>
            </a:r>
          </a:p>
          <a:p>
            <a:pPr marL="342900" indent="-342900">
              <a:buFontTx/>
              <a:buChar char="-"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5740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ASIC Specifications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3289" y="1600200"/>
            <a:ext cx="8591107" cy="4525963"/>
          </a:xfrm>
        </p:spPr>
        <p:txBody>
          <a:bodyPr>
            <a:normAutofit fontScale="92500"/>
          </a:bodyPr>
          <a:lstStyle/>
          <a:p>
            <a:r>
              <a:rPr lang="fr-FR" sz="3000" dirty="0"/>
              <a:t>16 </a:t>
            </a:r>
            <a:r>
              <a:rPr lang="fr-FR" sz="3000" dirty="0" err="1"/>
              <a:t>readout</a:t>
            </a:r>
            <a:r>
              <a:rPr lang="fr-FR" sz="3000" dirty="0"/>
              <a:t> </a:t>
            </a:r>
            <a:r>
              <a:rPr lang="fr-FR" sz="3000" dirty="0" err="1"/>
              <a:t>channels</a:t>
            </a:r>
            <a:r>
              <a:rPr lang="fr-FR" sz="3000" dirty="0"/>
              <a:t> per chip</a:t>
            </a:r>
          </a:p>
          <a:p>
            <a:pPr lvl="1"/>
            <a:r>
              <a:rPr lang="fr-FR" sz="2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1 </a:t>
            </a:r>
            <a:r>
              <a:rPr lang="fr-FR" sz="2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p.e</a:t>
            </a:r>
            <a:r>
              <a:rPr lang="fr-FR" sz="2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 </a:t>
            </a:r>
            <a:r>
              <a:rPr lang="fr-FR" sz="2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measurement</a:t>
            </a:r>
            <a:r>
              <a:rPr lang="fr-FR" sz="2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with</a:t>
            </a:r>
            <a:r>
              <a:rPr lang="fr-FR" sz="2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S/N </a:t>
            </a:r>
            <a:r>
              <a:rPr lang="fr-FR" sz="2600" dirty="0">
                <a:solidFill>
                  <a:schemeClr val="bg2">
                    <a:lumMod val="20000"/>
                    <a:lumOff val="80000"/>
                  </a:schemeClr>
                </a:solidFill>
                <a:sym typeface="Symbol"/>
              </a:rPr>
              <a:t> 5</a:t>
            </a:r>
          </a:p>
          <a:p>
            <a:pPr lvl="1"/>
            <a:r>
              <a:rPr lang="fr-FR" sz="2600" dirty="0">
                <a:solidFill>
                  <a:schemeClr val="bg2">
                    <a:lumMod val="20000"/>
                    <a:lumOff val="80000"/>
                  </a:schemeClr>
                </a:solidFill>
                <a:sym typeface="Symbol"/>
              </a:rPr>
              <a:t>2000 </a:t>
            </a:r>
            <a:r>
              <a:rPr lang="fr-FR" sz="2600" dirty="0" err="1">
                <a:solidFill>
                  <a:schemeClr val="bg2">
                    <a:lumMod val="20000"/>
                    <a:lumOff val="80000"/>
                  </a:schemeClr>
                </a:solidFill>
                <a:sym typeface="Symbol"/>
              </a:rPr>
              <a:t>p.e</a:t>
            </a:r>
            <a:r>
              <a:rPr lang="fr-FR" sz="2600" dirty="0">
                <a:solidFill>
                  <a:schemeClr val="bg2">
                    <a:lumMod val="20000"/>
                    <a:lumOff val="80000"/>
                  </a:schemeClr>
                </a:solidFill>
                <a:sym typeface="Symbol"/>
              </a:rPr>
              <a:t>. full </a:t>
            </a:r>
            <a:r>
              <a:rPr lang="fr-FR" sz="2600" dirty="0" err="1">
                <a:solidFill>
                  <a:schemeClr val="bg2">
                    <a:lumMod val="20000"/>
                    <a:lumOff val="80000"/>
                  </a:schemeClr>
                </a:solidFill>
                <a:sym typeface="Symbol"/>
              </a:rPr>
              <a:t>scale</a:t>
            </a:r>
            <a:r>
              <a:rPr lang="fr-FR" sz="2600" dirty="0">
                <a:solidFill>
                  <a:schemeClr val="bg2">
                    <a:lumMod val="20000"/>
                    <a:lumOff val="80000"/>
                  </a:schemeClr>
                </a:solidFill>
                <a:sym typeface="Symbol"/>
              </a:rPr>
              <a:t>  </a:t>
            </a:r>
            <a:r>
              <a:rPr lang="fr-FR" sz="2600" dirty="0" smtClean="0">
                <a:solidFill>
                  <a:schemeClr val="bg2">
                    <a:lumMod val="20000"/>
                    <a:lumOff val="80000"/>
                  </a:schemeClr>
                </a:solidFill>
                <a:sym typeface="Symbol"/>
              </a:rPr>
              <a:t>split </a:t>
            </a:r>
            <a:r>
              <a:rPr lang="fr-FR" sz="2600" dirty="0">
                <a:solidFill>
                  <a:schemeClr val="bg2">
                    <a:lumMod val="20000"/>
                    <a:lumOff val="80000"/>
                  </a:schemeClr>
                </a:solidFill>
                <a:sym typeface="Symbol"/>
              </a:rPr>
              <a:t>in 2 gains</a:t>
            </a:r>
          </a:p>
          <a:p>
            <a:pPr lvl="1"/>
            <a:r>
              <a:rPr lang="fr-FR" sz="2600" dirty="0">
                <a:solidFill>
                  <a:srgbClr val="FFC000"/>
                </a:solidFill>
                <a:sym typeface="Symbol"/>
              </a:rPr>
              <a:t>On-chip gain </a:t>
            </a:r>
            <a:r>
              <a:rPr lang="fr-FR" sz="2600" dirty="0" err="1">
                <a:solidFill>
                  <a:srgbClr val="FFC000"/>
                </a:solidFill>
                <a:sym typeface="Symbol"/>
              </a:rPr>
              <a:t>adjustment</a:t>
            </a:r>
            <a:endParaRPr lang="fr-FR" sz="2600" dirty="0">
              <a:solidFill>
                <a:srgbClr val="FFC000"/>
              </a:solidFill>
              <a:sym typeface="Symbol"/>
            </a:endParaRPr>
          </a:p>
          <a:p>
            <a:pPr lvl="1"/>
            <a:r>
              <a:rPr lang="fr-FR" sz="2600" dirty="0">
                <a:solidFill>
                  <a:srgbClr val="FFC000"/>
                </a:solidFill>
                <a:sym typeface="Symbol"/>
              </a:rPr>
              <a:t>On-chip DAC for pixel </a:t>
            </a:r>
            <a:r>
              <a:rPr lang="fr-FR" sz="2600" dirty="0" err="1">
                <a:solidFill>
                  <a:srgbClr val="FFC000"/>
                </a:solidFill>
                <a:sym typeface="Symbol"/>
              </a:rPr>
              <a:t>overvoltage</a:t>
            </a:r>
            <a:r>
              <a:rPr lang="fr-FR" sz="2600" dirty="0">
                <a:solidFill>
                  <a:srgbClr val="FFC000"/>
                </a:solidFill>
                <a:sym typeface="Symbol"/>
              </a:rPr>
              <a:t> </a:t>
            </a:r>
            <a:r>
              <a:rPr lang="fr-FR" sz="2600" dirty="0" err="1">
                <a:solidFill>
                  <a:srgbClr val="FFC000"/>
                </a:solidFill>
                <a:sym typeface="Symbol"/>
              </a:rPr>
              <a:t>adjustment</a:t>
            </a:r>
            <a:endParaRPr lang="fr-FR" sz="2600" dirty="0">
              <a:solidFill>
                <a:srgbClr val="FFC000"/>
              </a:solidFill>
              <a:sym typeface="Symbol"/>
            </a:endParaRPr>
          </a:p>
          <a:p>
            <a:pPr lvl="1"/>
            <a:r>
              <a:rPr lang="fr-FR" sz="2600" dirty="0">
                <a:solidFill>
                  <a:schemeClr val="accent3">
                    <a:lumMod val="40000"/>
                    <a:lumOff val="60000"/>
                  </a:schemeClr>
                </a:solidFill>
                <a:sym typeface="Symbol"/>
              </a:rPr>
              <a:t>Trigger :</a:t>
            </a:r>
          </a:p>
          <a:p>
            <a:pPr lvl="2"/>
            <a:r>
              <a:rPr lang="fr-FR" sz="2200" dirty="0" err="1">
                <a:solidFill>
                  <a:schemeClr val="accent3">
                    <a:lumMod val="40000"/>
                    <a:lumOff val="60000"/>
                  </a:schemeClr>
                </a:solidFill>
                <a:sym typeface="Symbol"/>
              </a:rPr>
              <a:t>Fast</a:t>
            </a:r>
            <a:r>
              <a:rPr lang="fr-FR" sz="2200" dirty="0">
                <a:solidFill>
                  <a:schemeClr val="accent3">
                    <a:lumMod val="40000"/>
                    <a:lumOff val="60000"/>
                  </a:schemeClr>
                </a:solidFill>
                <a:sym typeface="Symbol"/>
              </a:rPr>
              <a:t> </a:t>
            </a:r>
            <a:r>
              <a:rPr lang="fr-FR" sz="2200" dirty="0" err="1">
                <a:solidFill>
                  <a:schemeClr val="accent3">
                    <a:lumMod val="40000"/>
                    <a:lumOff val="60000"/>
                  </a:schemeClr>
                </a:solidFill>
                <a:sym typeface="Symbol"/>
              </a:rPr>
              <a:t>discriminator</a:t>
            </a:r>
            <a:r>
              <a:rPr lang="fr-FR" sz="2200" dirty="0">
                <a:solidFill>
                  <a:schemeClr val="accent3">
                    <a:lumMod val="40000"/>
                    <a:lumOff val="60000"/>
                  </a:schemeClr>
                </a:solidFill>
                <a:sym typeface="Symbol"/>
              </a:rPr>
              <a:t> </a:t>
            </a:r>
            <a:r>
              <a:rPr lang="fr-FR" sz="2200" dirty="0" err="1">
                <a:solidFill>
                  <a:schemeClr val="accent3">
                    <a:lumMod val="40000"/>
                    <a:lumOff val="60000"/>
                  </a:schemeClr>
                </a:solidFill>
                <a:sym typeface="Symbol"/>
              </a:rPr>
              <a:t>with</a:t>
            </a:r>
            <a:r>
              <a:rPr lang="fr-FR" sz="2200" dirty="0">
                <a:solidFill>
                  <a:schemeClr val="accent3">
                    <a:lumMod val="40000"/>
                    <a:lumOff val="60000"/>
                  </a:schemeClr>
                </a:solidFill>
                <a:sym typeface="Symbol"/>
              </a:rPr>
              <a:t> programmable </a:t>
            </a:r>
            <a:r>
              <a:rPr lang="fr-FR" sz="2200" dirty="0" err="1">
                <a:solidFill>
                  <a:schemeClr val="accent3">
                    <a:lumMod val="40000"/>
                    <a:lumOff val="60000"/>
                  </a:schemeClr>
                </a:solidFill>
                <a:sym typeface="Symbol"/>
              </a:rPr>
              <a:t>threshold</a:t>
            </a:r>
            <a:endParaRPr lang="fr-FR" sz="2200" dirty="0">
              <a:solidFill>
                <a:schemeClr val="accent3">
                  <a:lumMod val="40000"/>
                  <a:lumOff val="60000"/>
                </a:schemeClr>
              </a:solidFill>
              <a:sym typeface="Symbol"/>
            </a:endParaRPr>
          </a:p>
          <a:p>
            <a:pPr lvl="1"/>
            <a:r>
              <a:rPr lang="fr-FR" sz="2600" dirty="0">
                <a:sym typeface="Symbol"/>
              </a:rPr>
              <a:t>2 </a:t>
            </a:r>
            <a:r>
              <a:rPr lang="fr-FR" sz="2600" dirty="0" err="1">
                <a:sym typeface="Symbol"/>
              </a:rPr>
              <a:t>differential</a:t>
            </a:r>
            <a:r>
              <a:rPr lang="fr-FR" sz="2600" dirty="0">
                <a:sym typeface="Symbol"/>
              </a:rPr>
              <a:t> </a:t>
            </a:r>
            <a:r>
              <a:rPr lang="fr-FR" sz="2600" dirty="0" err="1">
                <a:sym typeface="Symbol"/>
              </a:rPr>
              <a:t>analog</a:t>
            </a:r>
            <a:r>
              <a:rPr lang="fr-FR" sz="2600" dirty="0">
                <a:sym typeface="Symbol"/>
              </a:rPr>
              <a:t> outputs</a:t>
            </a:r>
          </a:p>
          <a:p>
            <a:pPr lvl="1"/>
            <a:r>
              <a:rPr lang="fr-FR" sz="2600" b="1" dirty="0">
                <a:sym typeface="Symbol"/>
              </a:rPr>
              <a:t>Interface </a:t>
            </a:r>
            <a:r>
              <a:rPr lang="fr-FR" sz="2600" b="1" dirty="0" err="1">
                <a:sym typeface="Symbol"/>
              </a:rPr>
              <a:t>with</a:t>
            </a:r>
            <a:r>
              <a:rPr lang="fr-FR" sz="2600" b="1" dirty="0">
                <a:sym typeface="Symbol"/>
              </a:rPr>
              <a:t> DRAGON / NECTAR</a:t>
            </a:r>
          </a:p>
          <a:p>
            <a:pPr lvl="1"/>
            <a:r>
              <a:rPr lang="fr-FR" sz="2600" dirty="0">
                <a:sym typeface="Symbol"/>
              </a:rPr>
              <a:t> + Service </a:t>
            </a:r>
            <a:r>
              <a:rPr lang="fr-FR" sz="2600" dirty="0" err="1" smtClean="0">
                <a:sym typeface="Symbol"/>
              </a:rPr>
              <a:t>functions</a:t>
            </a:r>
            <a:r>
              <a:rPr lang="fr-FR" sz="2600" dirty="0" smtClean="0">
                <a:sym typeface="Symbol"/>
              </a:rPr>
              <a:t>: </a:t>
            </a:r>
            <a:r>
              <a:rPr lang="fr-FR" sz="2600" dirty="0" err="1" smtClean="0">
                <a:sym typeface="Symbol"/>
              </a:rPr>
              <a:t>Bandgap</a:t>
            </a:r>
            <a:r>
              <a:rPr lang="fr-FR" sz="2600" dirty="0">
                <a:sym typeface="Symbol"/>
              </a:rPr>
              <a:t>, Slow control </a:t>
            </a:r>
            <a:r>
              <a:rPr lang="fr-FR" sz="2600" dirty="0" smtClean="0">
                <a:sym typeface="Symbol"/>
              </a:rPr>
              <a:t>registres, </a:t>
            </a:r>
            <a:r>
              <a:rPr lang="fr-FR" sz="2600" dirty="0" err="1">
                <a:sym typeface="Symbol"/>
              </a:rPr>
              <a:t>DACs</a:t>
            </a:r>
            <a:r>
              <a:rPr lang="fr-FR" sz="2600" dirty="0">
                <a:sym typeface="Symbol"/>
              </a:rPr>
              <a:t>, …</a:t>
            </a:r>
            <a:endParaRPr lang="fr-FR" sz="2200" dirty="0">
              <a:sym typeface="Symbol"/>
            </a:endParaRPr>
          </a:p>
          <a:p>
            <a:pPr lvl="1"/>
            <a:endParaRPr lang="fr-FR" sz="2000" dirty="0">
              <a:sym typeface="Symbol"/>
            </a:endParaRPr>
          </a:p>
          <a:p>
            <a:pPr marL="0" indent="0">
              <a:buNone/>
            </a:pPr>
            <a:endParaRPr lang="en-US" sz="31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fr-FR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C512-91D2-4788-8CAE-D0E37D2CBCC0}" type="datetime1">
              <a:rPr lang="en-US" smtClean="0"/>
              <a:t>7/15/2013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SiPM Readout ASIC - LAPP Contribution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E10F-C7CC-4209-892C-CC5C7931A1C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09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6144</TotalTime>
  <Words>691</Words>
  <Application>Microsoft Office PowerPoint</Application>
  <PresentationFormat>Affichage à l'écran (4:3)</PresentationFormat>
  <Paragraphs>151</Paragraphs>
  <Slides>14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SiPM Readout ASIC LAPP Contribution</vt:lpstr>
      <vt:lpstr>ASIC Design Project @ LAPP</vt:lpstr>
      <vt:lpstr>Context CTA and LAPP Priority </vt:lpstr>
      <vt:lpstr>Photo detector characterization</vt:lpstr>
      <vt:lpstr>Test Bench at LAPP: Evolution of the HESS2 PMT calibration setup</vt:lpstr>
      <vt:lpstr>  Photodetector tested at LAPP : 4x4 MPPC Hamamatsu  matrix     (16 3x3 mm² pixels) : Measured spectra at room temperature    One pixel  </vt:lpstr>
      <vt:lpstr>Photodetector tested at LAPP : 4x4 MPPC Hamamatsu  matrix  (16 3x3 mm² pixels) : Measured spectra at room temperature</vt:lpstr>
      <vt:lpstr>Photo detector characterization (conclusion)</vt:lpstr>
      <vt:lpstr>ASIC Specifications</vt:lpstr>
      <vt:lpstr>ASIC block diagram (I) (PRE AMPLIFIER)</vt:lpstr>
      <vt:lpstr>Trigger</vt:lpstr>
      <vt:lpstr> ASIC block diagram (II) (PRE AMPLIFIER+Trigger)  </vt:lpstr>
      <vt:lpstr>Ongoing work &amp; future perspectives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Fatima MEHREZ</dc:creator>
  <cp:lastModifiedBy>Fatima MEHREZ</cp:lastModifiedBy>
  <cp:revision>153</cp:revision>
  <cp:lastPrinted>2013-07-12T13:34:29Z</cp:lastPrinted>
  <dcterms:created xsi:type="dcterms:W3CDTF">2013-07-02T12:41:43Z</dcterms:created>
  <dcterms:modified xsi:type="dcterms:W3CDTF">2013-07-15T09:15:07Z</dcterms:modified>
</cp:coreProperties>
</file>