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  <p:sldMasterId id="2147483734" r:id="rId2"/>
    <p:sldMasterId id="2147483759" r:id="rId3"/>
    <p:sldMasterId id="2147483792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8" r:id="rId6"/>
    <p:sldId id="259" r:id="rId7"/>
    <p:sldId id="264" r:id="rId8"/>
    <p:sldId id="265" r:id="rId9"/>
    <p:sldId id="268" r:id="rId10"/>
    <p:sldId id="266" r:id="rId11"/>
    <p:sldId id="267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>
        <p:scale>
          <a:sx n="81" d="100"/>
          <a:sy n="81" d="100"/>
        </p:scale>
        <p:origin x="-402" y="-24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36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489A9-28E3-46DE-BF0C-A30ABC867221}" type="datetimeFigureOut">
              <a:rPr lang="fr-FR" smtClean="0"/>
              <a:pPr/>
              <a:t>03/12/2013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56994-DBEA-4051-BF64-F56BAC5A12D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300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1E3743F-23DC-4248-B0D3-DCC3539A30CE}" type="datetimeFigureOut">
              <a:rPr lang="en-GB"/>
              <a:pPr>
                <a:defRPr/>
              </a:pPr>
              <a:t>03/12/2013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F5C1692-A211-47BB-82C7-D9386D78C5A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16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9544AD4-3BF8-495B-85BC-ECDFC16AB129}" type="slidenum">
              <a:rPr lang="en-GB"/>
              <a:pPr eaLnBrk="1" hangingPunct="1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9"/>
          <a:stretch/>
        </p:blipFill>
        <p:spPr bwMode="auto">
          <a:xfrm>
            <a:off x="0" y="1043869"/>
            <a:ext cx="1447800" cy="543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551613" y="503238"/>
            <a:ext cx="26638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200" b="1" u="none">
                <a:solidFill>
                  <a:srgbClr val="FFFFFF"/>
                </a:solidFill>
                <a:ea typeface="SimSun" pitchFamily="2" charset="-122"/>
              </a:rPr>
              <a:t>EGI-InSPIRE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France Grilles – décembre 2013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7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1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4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7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3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3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039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587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France Grilles – décembre 2013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4956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117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41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006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837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16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1994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7996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7635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038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9148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6583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9034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1602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9248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0910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013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040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626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407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45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729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35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0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_TopBar_1247width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41257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99035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France Grilles – décembre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6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950" y="1268413"/>
            <a:ext cx="8928100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7950" y="1844675"/>
            <a:ext cx="89281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92888"/>
            <a:ext cx="2133600" cy="2651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975" y="6597650"/>
            <a:ext cx="28082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19700" y="6597650"/>
            <a:ext cx="12969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ＭＳ Ｐゴシック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France Grilles – décembre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74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89040"/>
            <a:ext cx="8640960" cy="28361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err="1" smtClean="0">
                <a:effectLst/>
              </a:rPr>
              <a:t>Roadmap</a:t>
            </a:r>
            <a:r>
              <a:rPr lang="fr-FR" dirty="0" smtClean="0">
                <a:effectLst/>
              </a:rPr>
              <a:t> </a:t>
            </a:r>
            <a:r>
              <a:rPr lang="fr-FR" dirty="0" smtClean="0">
                <a:effectLst/>
              </a:rPr>
              <a:t>opérations</a:t>
            </a:r>
            <a:br>
              <a:rPr lang="fr-FR" dirty="0" smtClean="0">
                <a:effectLst/>
              </a:rPr>
            </a:br>
            <a:r>
              <a:rPr lang="fr-FR" dirty="0" smtClean="0">
                <a:effectLst/>
              </a:rPr>
              <a:t>Revue f</a:t>
            </a:r>
            <a:r>
              <a:rPr lang="fr-FR" dirty="0" smtClean="0">
                <a:effectLst/>
              </a:rPr>
              <a:t>in </a:t>
            </a:r>
            <a:r>
              <a:rPr lang="fr-FR" dirty="0" smtClean="0">
                <a:effectLst/>
              </a:rPr>
              <a:t>2013</a:t>
            </a:r>
            <a:br>
              <a:rPr lang="fr-FR" dirty="0" smtClean="0">
                <a:effectLst/>
              </a:rPr>
            </a:br>
            <a:r>
              <a:rPr lang="fr-FR" dirty="0" smtClean="0">
                <a:effectLst/>
              </a:rPr>
              <a:t>Planification 2014</a:t>
            </a:r>
            <a:r>
              <a:rPr lang="fr-FR" dirty="0" smtClean="0">
                <a:effectLst/>
              </a:rPr>
              <a:t/>
            </a:r>
            <a:br>
              <a:rPr lang="fr-FR" dirty="0" smtClean="0">
                <a:effectLst/>
              </a:rPr>
            </a:br>
            <a:r>
              <a:rPr lang="fr-FR" dirty="0">
                <a:effectLst/>
              </a:rPr>
              <a:t/>
            </a:r>
            <a:br>
              <a:rPr lang="fr-FR" dirty="0">
                <a:effectLst/>
              </a:rPr>
            </a:br>
            <a:r>
              <a:rPr lang="fr-FR" dirty="0" smtClean="0">
                <a:effectLst/>
              </a:rPr>
              <a:t>CTE 28 – décembre 2013</a:t>
            </a:r>
            <a:endParaRPr lang="en-GB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 des priorités </a:t>
            </a:r>
            <a:r>
              <a:rPr lang="fr-FR" dirty="0" smtClean="0"/>
              <a:t>– 2</a:t>
            </a:r>
            <a:r>
              <a:rPr lang="fr-FR" baseline="30000" dirty="0" smtClean="0"/>
              <a:t>ème</a:t>
            </a:r>
            <a:r>
              <a:rPr lang="fr-FR" dirty="0" smtClean="0"/>
              <a:t> semestre 2013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Maintien et extension du fond </a:t>
            </a:r>
            <a:r>
              <a:rPr lang="fr-FR" dirty="0"/>
              <a:t>de commerce</a:t>
            </a:r>
          </a:p>
          <a:p>
            <a:pPr lvl="1"/>
            <a:r>
              <a:rPr lang="fr-FR" dirty="0" smtClean="0"/>
              <a:t>Opération </a:t>
            </a:r>
            <a:r>
              <a:rPr lang="fr-FR" dirty="0"/>
              <a:t>des </a:t>
            </a:r>
            <a:r>
              <a:rPr lang="fr-FR" dirty="0" smtClean="0"/>
              <a:t>infrastructures en place</a:t>
            </a:r>
            <a:endParaRPr lang="fr-FR" dirty="0"/>
          </a:p>
          <a:p>
            <a:pPr lvl="1"/>
            <a:r>
              <a:rPr lang="fr-FR" dirty="0"/>
              <a:t>Fédération Nationale de Cloud académique</a:t>
            </a:r>
          </a:p>
          <a:p>
            <a:r>
              <a:rPr lang="fr-FR" dirty="0" smtClean="0"/>
              <a:t>Organisation interne</a:t>
            </a:r>
          </a:p>
          <a:p>
            <a:pPr lvl="1"/>
            <a:r>
              <a:rPr lang="fr-FR" dirty="0"/>
              <a:t>Organisation du support opérationnel</a:t>
            </a:r>
          </a:p>
          <a:p>
            <a:pPr lvl="1"/>
            <a:r>
              <a:rPr lang="fr-FR" dirty="0"/>
              <a:t>Catalogue de services France Grilles </a:t>
            </a:r>
            <a:endParaRPr lang="fr-FR" dirty="0" smtClean="0"/>
          </a:p>
          <a:p>
            <a:pPr lvl="1"/>
            <a:r>
              <a:rPr lang="fr-FR" dirty="0"/>
              <a:t>Rapprochement France Grilles et </a:t>
            </a:r>
            <a:r>
              <a:rPr lang="fr-FR" dirty="0" smtClean="0"/>
              <a:t>LCG-France</a:t>
            </a:r>
          </a:p>
          <a:p>
            <a:pPr lvl="1"/>
            <a:r>
              <a:rPr lang="fr-FR" dirty="0" smtClean="0"/>
              <a:t>Clarification des relations FG/Sites</a:t>
            </a:r>
            <a:endParaRPr lang="fr-FR" dirty="0"/>
          </a:p>
          <a:p>
            <a:pPr lvl="1"/>
            <a:r>
              <a:rPr lang="fr-FR" dirty="0"/>
              <a:t>Anticipation de la fin d’EGI-</a:t>
            </a:r>
            <a:r>
              <a:rPr lang="fr-FR" dirty="0" err="1"/>
              <a:t>InSPIRE</a:t>
            </a:r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131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Roadmap</a:t>
            </a:r>
            <a:r>
              <a:rPr lang="fr-FR" dirty="0" smtClean="0"/>
              <a:t> : </a:t>
            </a:r>
            <a:r>
              <a:rPr lang="fr-FR" dirty="0" smtClean="0"/>
              <a:t>Bilan 2013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Juillet</a:t>
            </a:r>
          </a:p>
          <a:p>
            <a:pPr lvl="1"/>
            <a:r>
              <a:rPr lang="fr-FR" dirty="0" smtClean="0"/>
              <a:t>Validation de la politique d’accès à FG-DIRAC</a:t>
            </a:r>
          </a:p>
          <a:p>
            <a:pPr lvl="1"/>
            <a:r>
              <a:rPr lang="fr-FR" dirty="0"/>
              <a:t>C</a:t>
            </a:r>
            <a:r>
              <a:rPr lang="fr-FR" dirty="0" smtClean="0"/>
              <a:t>atalogue de services v1 (côté opérations)</a:t>
            </a:r>
          </a:p>
          <a:p>
            <a:pPr lvl="1"/>
            <a:r>
              <a:rPr lang="fr-FR" dirty="0" smtClean="0"/>
              <a:t>Proposition de réorganisation du groupe monitoring</a:t>
            </a:r>
          </a:p>
          <a:p>
            <a:r>
              <a:rPr lang="fr-FR" dirty="0" smtClean="0"/>
              <a:t>Septembre</a:t>
            </a:r>
          </a:p>
          <a:p>
            <a:pPr lvl="1"/>
            <a:r>
              <a:rPr lang="fr-FR" dirty="0" smtClean="0"/>
              <a:t>Proposition d’organisation/amélioration du support opérationnel</a:t>
            </a:r>
          </a:p>
          <a:p>
            <a:pPr lvl="1"/>
            <a:r>
              <a:rPr lang="fr-FR" dirty="0" smtClean="0"/>
              <a:t>Base de collaboration pour un service FG-</a:t>
            </a:r>
            <a:r>
              <a:rPr lang="fr-FR" dirty="0" err="1" smtClean="0"/>
              <a:t>iRODS</a:t>
            </a: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8604448" y="2492896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8604448" y="2996952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8604448" y="3501008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8604448" y="4941168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8604448" y="5517232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31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Roadmap</a:t>
            </a:r>
            <a:r>
              <a:rPr lang="fr-FR" dirty="0" smtClean="0"/>
              <a:t> : </a:t>
            </a:r>
            <a:r>
              <a:rPr lang="fr-FR" dirty="0" smtClean="0"/>
              <a:t>Bilan 2013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950" y="1844675"/>
            <a:ext cx="8320906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Septembre </a:t>
            </a:r>
          </a:p>
          <a:p>
            <a:pPr lvl="1"/>
            <a:r>
              <a:rPr lang="fr-FR" dirty="0" smtClean="0"/>
              <a:t>Premier cas fonctionnel d’utilisation de la fédération de </a:t>
            </a:r>
            <a:r>
              <a:rPr lang="fr-FR" dirty="0" smtClean="0"/>
              <a:t>Cloud</a:t>
            </a:r>
            <a:endParaRPr lang="fr-FR" b="1" dirty="0" smtClean="0">
              <a:solidFill>
                <a:srgbClr val="92D050"/>
              </a:solidFill>
            </a:endParaRPr>
          </a:p>
          <a:p>
            <a:r>
              <a:rPr lang="fr-FR" dirty="0" smtClean="0"/>
              <a:t>Octobre</a:t>
            </a:r>
          </a:p>
          <a:p>
            <a:pPr lvl="1"/>
            <a:r>
              <a:rPr lang="fr-FR" dirty="0" smtClean="0"/>
              <a:t>Modèle de support opérationnel</a:t>
            </a:r>
          </a:p>
          <a:p>
            <a:pPr lvl="2"/>
            <a:r>
              <a:rPr lang="fr-FR" dirty="0" smtClean="0"/>
              <a:t>Proposition/validation du modèle</a:t>
            </a:r>
          </a:p>
          <a:p>
            <a:pPr lvl="2"/>
            <a:r>
              <a:rPr lang="fr-FR" dirty="0" smtClean="0"/>
              <a:t>début </a:t>
            </a:r>
            <a:r>
              <a:rPr lang="fr-FR" dirty="0" smtClean="0"/>
              <a:t>de mise en place </a:t>
            </a:r>
            <a:r>
              <a:rPr lang="fr-FR" dirty="0" smtClean="0"/>
              <a:t>du support </a:t>
            </a:r>
            <a:r>
              <a:rPr lang="fr-FR" dirty="0" err="1" smtClean="0"/>
              <a:t>ops</a:t>
            </a:r>
            <a:endParaRPr lang="fr-FR" dirty="0" smtClean="0">
              <a:solidFill>
                <a:srgbClr val="92D050"/>
              </a:solidFill>
            </a:endParaRPr>
          </a:p>
          <a:p>
            <a:pPr lvl="1"/>
            <a:r>
              <a:rPr lang="fr-FR" dirty="0" smtClean="0"/>
              <a:t>Plan de rapprochement FG-LCGFR</a:t>
            </a:r>
            <a:r>
              <a:rPr lang="fr-FR" dirty="0">
                <a:solidFill>
                  <a:srgbClr val="FFC000"/>
                </a:solidFill>
              </a:rPr>
              <a:t> </a:t>
            </a:r>
            <a:endParaRPr lang="fr-FR" dirty="0" smtClean="0">
              <a:solidFill>
                <a:srgbClr val="FFC000"/>
              </a:solidFill>
            </a:endParaRPr>
          </a:p>
          <a:p>
            <a:pPr lvl="2"/>
            <a:r>
              <a:rPr lang="fr-FR" dirty="0" smtClean="0"/>
              <a:t>Clarification </a:t>
            </a:r>
            <a:r>
              <a:rPr lang="fr-FR" dirty="0" smtClean="0"/>
              <a:t>et validation des zones d’efforts joints</a:t>
            </a:r>
          </a:p>
          <a:p>
            <a:pPr lvl="2"/>
            <a:r>
              <a:rPr lang="fr-FR" dirty="0" smtClean="0"/>
              <a:t>Accords sur un plan de travail commun sur ces zones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8068816" y="4581128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8068816" y="5877272"/>
            <a:ext cx="360040" cy="36004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8100392" y="2564904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8068816" y="5445224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8068816" y="4149080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224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Roadmap</a:t>
            </a:r>
            <a:r>
              <a:rPr lang="fr-FR" dirty="0" smtClean="0"/>
              <a:t> : </a:t>
            </a:r>
            <a:r>
              <a:rPr lang="fr-FR" dirty="0" smtClean="0"/>
              <a:t>Bilan 2013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Novembre (journées FG-LCGFR)</a:t>
            </a:r>
          </a:p>
          <a:p>
            <a:pPr lvl="1"/>
            <a:r>
              <a:rPr lang="fr-FR" dirty="0" smtClean="0"/>
              <a:t>Catalogue de services v2 (finalisé)</a:t>
            </a:r>
          </a:p>
          <a:p>
            <a:pPr lvl="1"/>
            <a:r>
              <a:rPr lang="fr-FR" dirty="0" smtClean="0"/>
              <a:t>Mise </a:t>
            </a:r>
            <a:r>
              <a:rPr lang="fr-FR" dirty="0" smtClean="0"/>
              <a:t>en place du plan de travail commun</a:t>
            </a:r>
          </a:p>
          <a:p>
            <a:pPr lvl="1"/>
            <a:r>
              <a:rPr lang="fr-FR" dirty="0" smtClean="0"/>
              <a:t>Cloud : élargissement de la fédération</a:t>
            </a:r>
          </a:p>
          <a:p>
            <a:r>
              <a:rPr lang="fr-FR" dirty="0" smtClean="0"/>
              <a:t>Décembre</a:t>
            </a:r>
          </a:p>
          <a:p>
            <a:pPr lvl="1"/>
            <a:r>
              <a:rPr lang="fr-FR" dirty="0" smtClean="0"/>
              <a:t>Accords ou </a:t>
            </a:r>
            <a:r>
              <a:rPr lang="fr-FR" dirty="0" err="1" smtClean="0"/>
              <a:t>MoUs</a:t>
            </a:r>
            <a:r>
              <a:rPr lang="fr-FR" dirty="0" smtClean="0"/>
              <a:t> finalisés et signés entre FG et quelques sites « pilotes »</a:t>
            </a:r>
          </a:p>
          <a:p>
            <a:pPr lvl="1"/>
            <a:r>
              <a:rPr lang="fr-FR" dirty="0" smtClean="0"/>
              <a:t>Scénarios d’évolution post EGI-</a:t>
            </a:r>
            <a:r>
              <a:rPr lang="fr-FR" dirty="0" err="1" smtClean="0"/>
              <a:t>InSPIRE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7956376" y="2492896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7956376" y="3573016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956376" y="5517232"/>
            <a:ext cx="360040" cy="36004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7956376" y="4833065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7956376" y="2996952"/>
            <a:ext cx="360040" cy="36004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986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 2013 : all in one…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continue d’être « bons »</a:t>
            </a:r>
          </a:p>
          <a:p>
            <a:pPr lvl="1"/>
            <a:r>
              <a:rPr lang="fr-FR" dirty="0" smtClean="0"/>
              <a:t>A/R pour les sites et les </a:t>
            </a:r>
            <a:r>
              <a:rPr lang="fr-FR" i="1" dirty="0" err="1" smtClean="0"/>
              <a:t>core</a:t>
            </a:r>
            <a:r>
              <a:rPr lang="fr-FR" i="1" dirty="0" smtClean="0"/>
              <a:t> services</a:t>
            </a:r>
          </a:p>
          <a:p>
            <a:pPr lvl="1"/>
            <a:r>
              <a:rPr lang="fr-FR" dirty="0" smtClean="0"/>
              <a:t>La grille est utilisée pour faire de la science : </a:t>
            </a:r>
            <a:r>
              <a:rPr lang="fr-FR" dirty="0" err="1" smtClean="0"/>
              <a:t>cf</a:t>
            </a:r>
            <a:r>
              <a:rPr lang="fr-FR" dirty="0" smtClean="0"/>
              <a:t> les journées SUCCES…</a:t>
            </a:r>
          </a:p>
          <a:p>
            <a:r>
              <a:rPr lang="fr-FR" dirty="0" smtClean="0"/>
              <a:t>Mais on a encore du boulot</a:t>
            </a:r>
          </a:p>
          <a:p>
            <a:pPr lvl="1"/>
            <a:r>
              <a:rPr lang="fr-FR" dirty="0" smtClean="0"/>
              <a:t>Modèle compliqué, pas toujours rationnel, non optimisé</a:t>
            </a:r>
          </a:p>
          <a:p>
            <a:pPr lvl="1"/>
            <a:r>
              <a:rPr lang="fr-FR" dirty="0" smtClean="0"/>
              <a:t>Travail, efforts et résultats pas toujours estimés à leur juste valeur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9036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Priorités 2014 (incluant les « retards » de 2013)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Infrastructures</a:t>
            </a:r>
          </a:p>
          <a:p>
            <a:pPr lvl="1"/>
            <a:r>
              <a:rPr lang="fr-FR" dirty="0"/>
              <a:t>Opérations </a:t>
            </a:r>
            <a:r>
              <a:rPr lang="fr-FR" dirty="0" smtClean="0"/>
              <a:t>grille, FG-DIRAC </a:t>
            </a:r>
            <a:r>
              <a:rPr lang="fr-FR" dirty="0" smtClean="0"/>
              <a:t>: </a:t>
            </a:r>
            <a:r>
              <a:rPr lang="fr-FR" i="1" dirty="0" smtClean="0"/>
              <a:t>Business as </a:t>
            </a:r>
            <a:r>
              <a:rPr lang="fr-FR" i="1" dirty="0" err="1" smtClean="0"/>
              <a:t>usual</a:t>
            </a:r>
            <a:endParaRPr lang="fr-FR" dirty="0" smtClean="0"/>
          </a:p>
          <a:p>
            <a:pPr lvl="1"/>
            <a:r>
              <a:rPr lang="fr-FR" dirty="0" smtClean="0"/>
              <a:t>Cloud académique fédéré : en </a:t>
            </a:r>
            <a:r>
              <a:rPr lang="fr-FR" dirty="0" err="1" smtClean="0"/>
              <a:t>prod</a:t>
            </a:r>
            <a:r>
              <a:rPr lang="fr-FR" dirty="0" smtClean="0"/>
              <a:t> et utilisé </a:t>
            </a:r>
          </a:p>
          <a:p>
            <a:pPr lvl="1"/>
            <a:r>
              <a:rPr lang="fr-FR" dirty="0"/>
              <a:t>FG-</a:t>
            </a:r>
            <a:r>
              <a:rPr lang="fr-FR" dirty="0" err="1"/>
              <a:t>iRODS</a:t>
            </a:r>
            <a:r>
              <a:rPr lang="fr-FR" dirty="0"/>
              <a:t> : test -&gt; pré-</a:t>
            </a:r>
            <a:r>
              <a:rPr lang="fr-FR" dirty="0" err="1"/>
              <a:t>prod</a:t>
            </a:r>
            <a:r>
              <a:rPr lang="fr-FR" dirty="0"/>
              <a:t> -&gt; </a:t>
            </a:r>
            <a:r>
              <a:rPr lang="fr-FR" dirty="0" smtClean="0"/>
              <a:t>production</a:t>
            </a:r>
          </a:p>
          <a:p>
            <a:r>
              <a:rPr lang="fr-FR" dirty="0" smtClean="0"/>
              <a:t>Organisation opérationnelle</a:t>
            </a:r>
          </a:p>
          <a:p>
            <a:pPr lvl="1"/>
            <a:r>
              <a:rPr lang="fr-FR" dirty="0" smtClean="0"/>
              <a:t>Mise </a:t>
            </a:r>
            <a:r>
              <a:rPr lang="fr-FR" dirty="0" smtClean="0"/>
              <a:t>en place du support </a:t>
            </a:r>
            <a:r>
              <a:rPr lang="fr-FR" dirty="0" smtClean="0"/>
              <a:t>opérationnel</a:t>
            </a:r>
          </a:p>
          <a:p>
            <a:pPr lvl="1"/>
            <a:r>
              <a:rPr lang="fr-FR" dirty="0" smtClean="0"/>
              <a:t>Travail commun FG-LCGFR</a:t>
            </a:r>
          </a:p>
          <a:p>
            <a:pPr lvl="2"/>
            <a:r>
              <a:rPr lang="fr-FR" dirty="0" smtClean="0"/>
              <a:t>Poursuite du travail sur la clarification des services</a:t>
            </a:r>
          </a:p>
          <a:p>
            <a:pPr lvl="2"/>
            <a:r>
              <a:rPr lang="fr-FR" dirty="0" smtClean="0"/>
              <a:t>Proposition pour une </a:t>
            </a:r>
            <a:r>
              <a:rPr lang="fr-FR" dirty="0"/>
              <a:t>meilleure </a:t>
            </a:r>
            <a:r>
              <a:rPr lang="fr-FR" dirty="0" smtClean="0"/>
              <a:t>mutualisation</a:t>
            </a:r>
          </a:p>
          <a:p>
            <a:pPr lvl="1"/>
            <a:r>
              <a:rPr lang="fr-FR" dirty="0"/>
              <a:t>Clarification des relations </a:t>
            </a:r>
            <a:r>
              <a:rPr lang="fr-FR" dirty="0" smtClean="0"/>
              <a:t>FG/sites</a:t>
            </a:r>
            <a:endParaRPr lang="fr-FR" dirty="0"/>
          </a:p>
          <a:p>
            <a:r>
              <a:rPr lang="fr-FR" dirty="0" smtClean="0"/>
              <a:t>Transitions </a:t>
            </a:r>
            <a:r>
              <a:rPr lang="fr-FR" dirty="0" smtClean="0"/>
              <a:t>à organiser</a:t>
            </a:r>
          </a:p>
          <a:p>
            <a:pPr lvl="1"/>
            <a:r>
              <a:rPr lang="fr-FR" dirty="0"/>
              <a:t>Renouvellement du GIS France Grilles</a:t>
            </a:r>
          </a:p>
          <a:p>
            <a:pPr lvl="1"/>
            <a:r>
              <a:rPr lang="fr-FR" dirty="0" smtClean="0"/>
              <a:t>PY5 </a:t>
            </a:r>
            <a:r>
              <a:rPr lang="fr-FR" dirty="0" smtClean="0"/>
              <a:t>EGI-</a:t>
            </a:r>
            <a:r>
              <a:rPr lang="fr-FR" dirty="0" err="1" smtClean="0"/>
              <a:t>InSPIRE</a:t>
            </a: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546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Calendrier janvier - juin 2014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Objectifs et jalons à définir ensemble</a:t>
            </a:r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décembre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8506304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rancegrilles_utilisateurs-copi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EGI-InSPIRE-May2011-V4</Template>
  <TotalTime>3885</TotalTime>
  <Words>326</Words>
  <Application>Microsoft Office PowerPoint</Application>
  <PresentationFormat>Affichage à l'écran (4:3)</PresentationFormat>
  <Paragraphs>76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EGI-InSPIRE 2</vt:lpstr>
      <vt:lpstr>Custom Design</vt:lpstr>
      <vt:lpstr>francegrilles_utilisateurs-copie2</vt:lpstr>
      <vt:lpstr>Conception personnalisée</vt:lpstr>
      <vt:lpstr>Roadmap opérations Revue fin 2013 Planification 2014  CTE 28 – décembre 2013</vt:lpstr>
      <vt:lpstr>Rappel des priorités – 2ème semestre 2013</vt:lpstr>
      <vt:lpstr>Roadmap : Bilan 2013 (1)</vt:lpstr>
      <vt:lpstr>Roadmap : Bilan 2013 (2)</vt:lpstr>
      <vt:lpstr>Roadmap : Bilan 2013 (3)</vt:lpstr>
      <vt:lpstr>Bilan 2013 : all in one…</vt:lpstr>
      <vt:lpstr>Priorités 2014 (incluant les « retards » de 2013)</vt:lpstr>
      <vt:lpstr>Calendrier janvier - juin 2014</vt:lpstr>
    </vt:vector>
  </TitlesOfParts>
  <Company>CNRS IdGC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 Grilles, journées scientifiques 2012</dc:title>
  <dc:creator>Romier</dc:creator>
  <cp:lastModifiedBy>Gilles MATHIEU</cp:lastModifiedBy>
  <cp:revision>580</cp:revision>
  <dcterms:created xsi:type="dcterms:W3CDTF">2012-11-19T12:52:08Z</dcterms:created>
  <dcterms:modified xsi:type="dcterms:W3CDTF">2013-12-03T12:44:33Z</dcterms:modified>
</cp:coreProperties>
</file>