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1"/>
    <p:sldMasterId id="2147483734" r:id="rId2"/>
    <p:sldMasterId id="2147483759" r:id="rId3"/>
    <p:sldMasterId id="2147483792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>
        <p:scale>
          <a:sx n="66" d="100"/>
          <a:sy n="66" d="100"/>
        </p:scale>
        <p:origin x="-948" y="-5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36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489A9-28E3-46DE-BF0C-A30ABC867221}" type="datetimeFigureOut">
              <a:rPr lang="fr-FR" smtClean="0"/>
              <a:pPr/>
              <a:t>03/10/2013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56994-DBEA-4051-BF64-F56BAC5A12D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300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1E3743F-23DC-4248-B0D3-DCC3539A30CE}" type="datetimeFigureOut">
              <a:rPr lang="en-GB"/>
              <a:pPr>
                <a:defRPr/>
              </a:pPr>
              <a:t>03/10/2013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GB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F5C1692-A211-47BB-82C7-D9386D78C5A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716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9544AD4-3BF8-495B-85BC-ECDFC16AB129}" type="slidenum">
              <a:rPr lang="en-GB"/>
              <a:pPr eaLnBrk="1" hangingPunct="1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9"/>
          <a:stretch/>
        </p:blipFill>
        <p:spPr bwMode="auto">
          <a:xfrm>
            <a:off x="0" y="1043869"/>
            <a:ext cx="1447800" cy="543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551613" y="503238"/>
            <a:ext cx="26638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3200" b="1" u="none">
                <a:solidFill>
                  <a:srgbClr val="FFFFFF"/>
                </a:solidFill>
                <a:ea typeface="SimSun" pitchFamily="2" charset="-122"/>
              </a:rPr>
              <a:t>EGI-InSPIRE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France Grilles – octobre 2013 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7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21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42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7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39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839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039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587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France Grilles – octobre 2013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17032"/>
            <a:ext cx="8640960" cy="2836168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6604992"/>
            <a:ext cx="8640960" cy="253008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4956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9117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413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005064"/>
            <a:ext cx="7772400" cy="1763911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348881"/>
            <a:ext cx="7772400" cy="165618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006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41764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2484586"/>
            <a:ext cx="4176464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427984" y="1844824"/>
            <a:ext cx="458996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427984" y="2484586"/>
            <a:ext cx="4589969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0837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168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1994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3286001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844825"/>
            <a:ext cx="5389438" cy="4608512"/>
          </a:xfrm>
        </p:spPr>
        <p:txBody>
          <a:bodyPr/>
          <a:lstStyle>
            <a:lvl1pPr>
              <a:defRPr sz="3200">
                <a:solidFill>
                  <a:srgbClr val="01ADF0"/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3006875"/>
            <a:ext cx="3286001" cy="34464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7996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800600"/>
            <a:ext cx="8784976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512" y="1916831"/>
            <a:ext cx="8784976" cy="2810743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5367338"/>
            <a:ext cx="8784976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7635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0381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844824"/>
            <a:ext cx="2407096" cy="4608512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844824"/>
            <a:ext cx="6019800" cy="4608512"/>
          </a:xfrm>
        </p:spPr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9148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6583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9034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1602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9248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0910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6013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0404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6266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407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45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729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35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0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12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_TopBar_1247width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41257"/>
          </a:xfrm>
          <a:prstGeom prst="rect">
            <a:avLst/>
          </a:prstGeom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99035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36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7950" y="1268413"/>
            <a:ext cx="8928100" cy="431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7950" y="1844675"/>
            <a:ext cx="89281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950" y="6592888"/>
            <a:ext cx="2133600" cy="2651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39975" y="6597650"/>
            <a:ext cx="28082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19700" y="6597650"/>
            <a:ext cx="12969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ＭＳ Ｐゴシック" charset="-128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1ADF0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74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upport.france-grilles.fr/" TargetMode="Externa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xgus.ggus.eu/france_grilles" TargetMode="External"/><Relationship Id="rId2" Type="http://schemas.openxmlformats.org/officeDocument/2006/relationships/hyperlink" Target="http://xgus.scc.kit.edu/" TargetMode="Externa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89040"/>
            <a:ext cx="8640960" cy="28361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effectLst/>
              </a:rPr>
              <a:t>Support opérationnel dans France Grilles :</a:t>
            </a:r>
            <a:br>
              <a:rPr lang="fr-FR" dirty="0" smtClean="0">
                <a:effectLst/>
              </a:rPr>
            </a:br>
            <a:r>
              <a:rPr lang="fr-FR" dirty="0" smtClean="0">
                <a:effectLst/>
              </a:rPr>
              <a:t>La suite (CTE26)</a:t>
            </a:r>
            <a:r>
              <a:rPr lang="fr-FR" sz="2400" dirty="0" smtClean="0">
                <a:effectLst/>
              </a:rPr>
              <a:t/>
            </a:r>
            <a:br>
              <a:rPr lang="fr-FR" sz="2400" dirty="0" smtClean="0">
                <a:effectLst/>
              </a:rPr>
            </a:br>
            <a:r>
              <a:rPr lang="fr-FR" sz="2400" dirty="0" smtClean="0">
                <a:effectLst/>
              </a:rPr>
              <a:t>8 octobre 2013</a:t>
            </a:r>
            <a:endParaRPr lang="en-GB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suite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Discussion et validation</a:t>
            </a:r>
          </a:p>
          <a:p>
            <a:pPr lvl="1"/>
            <a:r>
              <a:rPr lang="fr-FR" dirty="0" smtClean="0"/>
              <a:t>Recensement des besoins</a:t>
            </a:r>
          </a:p>
          <a:p>
            <a:pPr lvl="1"/>
            <a:r>
              <a:rPr lang="fr-FR" dirty="0" smtClean="0"/>
              <a:t>Proposition de solution évoquée</a:t>
            </a:r>
          </a:p>
          <a:p>
            <a:r>
              <a:rPr lang="fr-FR" dirty="0" smtClean="0"/>
              <a:t>Planification</a:t>
            </a:r>
          </a:p>
          <a:p>
            <a:pPr lvl="1"/>
            <a:r>
              <a:rPr lang="fr-FR" dirty="0" err="1" smtClean="0"/>
              <a:t>Quiquoiquandcommentoùdequellefaçon</a:t>
            </a:r>
            <a:r>
              <a:rPr lang="fr-FR" dirty="0" smtClean="0"/>
              <a:t> (et vice versa)</a:t>
            </a:r>
          </a:p>
          <a:p>
            <a:r>
              <a:rPr lang="fr-FR" dirty="0" smtClean="0"/>
              <a:t>Coordination</a:t>
            </a:r>
          </a:p>
          <a:p>
            <a:pPr lvl="1"/>
            <a:r>
              <a:rPr lang="fr-FR" dirty="0" smtClean="0"/>
              <a:t>Par Benjamin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7633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Points de départ (</a:t>
            </a:r>
            <a:r>
              <a:rPr lang="fr-FR" dirty="0" err="1" smtClean="0"/>
              <a:t>cf</a:t>
            </a:r>
            <a:r>
              <a:rPr lang="fr-FR" dirty="0" smtClean="0"/>
              <a:t> CTE25)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Questions de départ</a:t>
            </a:r>
          </a:p>
          <a:p>
            <a:pPr lvl="1"/>
            <a:r>
              <a:rPr lang="fr-FR" dirty="0" smtClean="0"/>
              <a:t>De quoi avons-nous besoin ?</a:t>
            </a:r>
          </a:p>
          <a:p>
            <a:pPr lvl="1"/>
            <a:r>
              <a:rPr lang="fr-FR" dirty="0"/>
              <a:t>Quels outils sont utilisables ?</a:t>
            </a:r>
          </a:p>
          <a:p>
            <a:pPr lvl="1"/>
            <a:r>
              <a:rPr lang="fr-FR" dirty="0" smtClean="0"/>
              <a:t>Comment intégrer le support dans le modèle actuel ?</a:t>
            </a:r>
          </a:p>
          <a:p>
            <a:pPr lvl="1"/>
            <a:r>
              <a:rPr lang="fr-FR" dirty="0" smtClean="0"/>
              <a:t>Support opérationnel et support utilisateurs : quel fonctionnement, quelles interactions ?</a:t>
            </a:r>
          </a:p>
          <a:p>
            <a:pPr lvl="1"/>
            <a:r>
              <a:rPr lang="fr-FR" dirty="0" smtClean="0"/>
              <a:t>Comment/quand </a:t>
            </a:r>
            <a:r>
              <a:rPr lang="fr-FR" dirty="0"/>
              <a:t>met-on cela en place ?</a:t>
            </a:r>
          </a:p>
          <a:p>
            <a:r>
              <a:rPr lang="fr-FR" dirty="0" smtClean="0"/>
              <a:t>Première réflexion </a:t>
            </a:r>
          </a:p>
          <a:p>
            <a:pPr lvl="1"/>
            <a:r>
              <a:rPr lang="fr-FR" dirty="0" smtClean="0"/>
              <a:t>Discussion entre Gilles, Benjamin, Geneviève, David</a:t>
            </a:r>
          </a:p>
          <a:p>
            <a:pPr lv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6100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Réflexions sur les besoins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Faciliter le suivi des incidents</a:t>
            </a:r>
          </a:p>
          <a:p>
            <a:pPr lvl="1"/>
            <a:r>
              <a:rPr lang="fr-FR" dirty="0" smtClean="0"/>
              <a:t>Questions à cheval sur plusieurs domaines d’expertise</a:t>
            </a:r>
          </a:p>
          <a:p>
            <a:pPr lvl="1"/>
            <a:r>
              <a:rPr lang="fr-FR" dirty="0" smtClean="0"/>
              <a:t>demandant l’intervention de plusieurs personnes</a:t>
            </a:r>
          </a:p>
          <a:p>
            <a:r>
              <a:rPr lang="fr-FR" dirty="0" smtClean="0"/>
              <a:t>Offrir un point d’entrée unique et identifié</a:t>
            </a:r>
          </a:p>
          <a:p>
            <a:pPr lvl="1"/>
            <a:r>
              <a:rPr lang="fr-FR" dirty="0" smtClean="0"/>
              <a:t>Pour le support opérationnel et utilisateurs</a:t>
            </a:r>
          </a:p>
          <a:p>
            <a:r>
              <a:rPr lang="fr-FR" dirty="0" smtClean="0"/>
              <a:t>Faire le lien avec les outils existants</a:t>
            </a:r>
          </a:p>
          <a:p>
            <a:pPr lvl="1"/>
            <a:r>
              <a:rPr lang="fr-FR" dirty="0" smtClean="0"/>
              <a:t>GGUS</a:t>
            </a:r>
          </a:p>
          <a:p>
            <a:pPr lvl="1"/>
            <a:r>
              <a:rPr lang="fr-FR" dirty="0" smtClean="0"/>
              <a:t>Forums, wikis, </a:t>
            </a:r>
            <a:r>
              <a:rPr lang="fr-FR" dirty="0" err="1" smtClean="0"/>
              <a:t>FAQs</a:t>
            </a:r>
            <a:r>
              <a:rPr lang="fr-FR" dirty="0" smtClean="0"/>
              <a:t>, docs, support de proximité…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710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Réflexions sur les besoins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Permettre une interaction facile entre experts</a:t>
            </a:r>
          </a:p>
          <a:p>
            <a:pPr lvl="1"/>
            <a:r>
              <a:rPr lang="fr-FR" dirty="0" smtClean="0"/>
              <a:t>« groupes » par thème, ou « support </a:t>
            </a:r>
            <a:r>
              <a:rPr lang="fr-FR" dirty="0" err="1" smtClean="0"/>
              <a:t>units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Permettre un filtrage/aiguillage des incidents</a:t>
            </a:r>
          </a:p>
          <a:p>
            <a:pPr lvl="1"/>
            <a:r>
              <a:rPr lang="fr-FR" dirty="0" smtClean="0"/>
              <a:t>Support 1</a:t>
            </a:r>
            <a:r>
              <a:rPr lang="fr-FR" baseline="30000" dirty="0" smtClean="0"/>
              <a:t>er</a:t>
            </a:r>
            <a:r>
              <a:rPr lang="fr-FR" dirty="0" smtClean="0"/>
              <a:t> et 2</a:t>
            </a:r>
            <a:r>
              <a:rPr lang="fr-FR" baseline="30000" dirty="0" smtClean="0"/>
              <a:t>nd</a:t>
            </a:r>
            <a:r>
              <a:rPr lang="fr-FR" dirty="0" smtClean="0"/>
              <a:t> niveau</a:t>
            </a:r>
          </a:p>
          <a:p>
            <a:pPr lvl="1"/>
            <a:r>
              <a:rPr lang="fr-FR" dirty="0" smtClean="0"/>
              <a:t>Résolution rapide des incidents « simples »</a:t>
            </a:r>
          </a:p>
          <a:p>
            <a:pPr lvl="1"/>
            <a:r>
              <a:rPr lang="fr-FR" dirty="0" smtClean="0"/>
              <a:t>Supervision et suivi des problèmes complexes</a:t>
            </a:r>
            <a:endParaRPr lang="fr-FR" dirty="0"/>
          </a:p>
          <a:p>
            <a:endParaRPr lang="fr-FR" dirty="0" smtClean="0"/>
          </a:p>
          <a:p>
            <a:r>
              <a:rPr lang="fr-FR" dirty="0" smtClean="0"/>
              <a:t>Bref, on a besoin d’un support global, dirait-on…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144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proposition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Outil de </a:t>
            </a:r>
            <a:r>
              <a:rPr lang="fr-FR" dirty="0" err="1" smtClean="0"/>
              <a:t>ticketing</a:t>
            </a:r>
            <a:r>
              <a:rPr lang="fr-FR" dirty="0" smtClean="0"/>
              <a:t>/helpdesk national</a:t>
            </a:r>
          </a:p>
          <a:p>
            <a:pPr lvl="1"/>
            <a:r>
              <a:rPr lang="fr-FR" dirty="0" smtClean="0"/>
              <a:t>Solutions </a:t>
            </a:r>
            <a:r>
              <a:rPr lang="fr-FR" dirty="0" smtClean="0"/>
              <a:t>à </a:t>
            </a:r>
            <a:r>
              <a:rPr lang="fr-FR" dirty="0" smtClean="0"/>
              <a:t>étudier (XGUS, RT, OTRS, …)</a:t>
            </a:r>
            <a:endParaRPr lang="fr-FR" dirty="0" smtClean="0"/>
          </a:p>
          <a:p>
            <a:pPr lvl="1"/>
            <a:r>
              <a:rPr lang="fr-FR" dirty="0" smtClean="0"/>
              <a:t>Une interface visible : </a:t>
            </a:r>
            <a:r>
              <a:rPr lang="fr-FR" dirty="0" smtClean="0">
                <a:hlinkClick r:id="rId2"/>
              </a:rPr>
              <a:t>http://support.france-grilles.fr</a:t>
            </a:r>
            <a:endParaRPr lang="fr-FR" dirty="0" smtClean="0"/>
          </a:p>
          <a:p>
            <a:r>
              <a:rPr lang="fr-FR" dirty="0" smtClean="0"/>
              <a:t>Un support 1</a:t>
            </a:r>
            <a:r>
              <a:rPr lang="fr-FR" baseline="30000" dirty="0" smtClean="0"/>
              <a:t>er</a:t>
            </a:r>
            <a:r>
              <a:rPr lang="fr-FR" dirty="0" smtClean="0"/>
              <a:t> niveau</a:t>
            </a:r>
          </a:p>
          <a:p>
            <a:pPr lvl="1"/>
            <a:r>
              <a:rPr lang="fr-FR" dirty="0" smtClean="0"/>
              <a:t>Routage de ticket et résolution d’incidents simples</a:t>
            </a:r>
          </a:p>
          <a:p>
            <a:r>
              <a:rPr lang="fr-FR" dirty="0" smtClean="0"/>
              <a:t>Un support 2</a:t>
            </a:r>
            <a:r>
              <a:rPr lang="fr-FR" baseline="30000" dirty="0" smtClean="0"/>
              <a:t>nd</a:t>
            </a:r>
            <a:r>
              <a:rPr lang="fr-FR" dirty="0" smtClean="0"/>
              <a:t> niveau</a:t>
            </a:r>
          </a:p>
          <a:p>
            <a:pPr lvl="1"/>
            <a:r>
              <a:rPr lang="fr-FR" dirty="0" smtClean="0"/>
              <a:t>Unités de Support par service, techno, expertise, …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786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proposition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Idées d’unités pour le support niveau 2</a:t>
            </a:r>
          </a:p>
          <a:p>
            <a:pPr lvl="1"/>
            <a:r>
              <a:rPr lang="fr-FR" dirty="0" smtClean="0"/>
              <a:t>Services (DIRAC, </a:t>
            </a:r>
            <a:r>
              <a:rPr lang="fr-FR" dirty="0" err="1" smtClean="0"/>
              <a:t>iRODS</a:t>
            </a:r>
            <a:r>
              <a:rPr lang="fr-FR" dirty="0" smtClean="0"/>
              <a:t>,…)</a:t>
            </a:r>
          </a:p>
          <a:p>
            <a:pPr lvl="1"/>
            <a:r>
              <a:rPr lang="fr-FR" dirty="0" smtClean="0"/>
              <a:t>Providers (sites)</a:t>
            </a:r>
          </a:p>
          <a:p>
            <a:pPr lvl="1"/>
            <a:r>
              <a:rPr lang="fr-FR" dirty="0" smtClean="0"/>
              <a:t>m/w support</a:t>
            </a:r>
          </a:p>
          <a:p>
            <a:pPr lvl="1"/>
            <a:r>
              <a:rPr lang="fr-FR" dirty="0" smtClean="0"/>
              <a:t>Services internes (monitoring, </a:t>
            </a:r>
            <a:r>
              <a:rPr lang="fr-FR" dirty="0" err="1" smtClean="0"/>
              <a:t>accounting</a:t>
            </a:r>
            <a:r>
              <a:rPr lang="fr-FR" dirty="0" smtClean="0"/>
              <a:t>…)</a:t>
            </a:r>
          </a:p>
          <a:p>
            <a:r>
              <a:rPr lang="fr-FR" dirty="0" smtClean="0"/>
              <a:t>Qui ?</a:t>
            </a:r>
          </a:p>
          <a:p>
            <a:pPr lvl="1"/>
            <a:r>
              <a:rPr lang="fr-FR" dirty="0" smtClean="0"/>
              <a:t>Les administrateurs de site, de services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7491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proposition 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Organisation du support niveau 1</a:t>
            </a:r>
          </a:p>
          <a:p>
            <a:pPr lvl="1"/>
            <a:r>
              <a:rPr lang="fr-FR" dirty="0" smtClean="0"/>
              <a:t>Principe de rotation</a:t>
            </a:r>
          </a:p>
          <a:p>
            <a:pPr lvl="2"/>
            <a:r>
              <a:rPr lang="fr-FR" dirty="0" smtClean="0"/>
              <a:t>Idée : shifts d’une semaine, 3 fois par an sur tous les sites</a:t>
            </a:r>
          </a:p>
          <a:p>
            <a:pPr lvl="1"/>
            <a:r>
              <a:rPr lang="fr-FR" dirty="0" smtClean="0"/>
              <a:t>Mutualisation de l’effort et des compétences</a:t>
            </a:r>
          </a:p>
          <a:p>
            <a:pPr lvl="1"/>
            <a:r>
              <a:rPr lang="fr-FR" dirty="0" smtClean="0"/>
              <a:t>Partage de l’expertise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Tout le monde sera-t-il prêt à jouer le jeu ?</a:t>
            </a:r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9737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Autres considérations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L’outil XGUS (</a:t>
            </a:r>
            <a:r>
              <a:rPr lang="fr-FR" dirty="0">
                <a:hlinkClick r:id="rId2"/>
              </a:rPr>
              <a:t>http://</a:t>
            </a:r>
            <a:r>
              <a:rPr lang="fr-FR" dirty="0" smtClean="0">
                <a:hlinkClick r:id="rId2"/>
              </a:rPr>
              <a:t>xgus.scc.kit.edu</a:t>
            </a:r>
            <a:r>
              <a:rPr lang="fr-FR" dirty="0" smtClean="0"/>
              <a:t>) </a:t>
            </a:r>
          </a:p>
          <a:p>
            <a:pPr lvl="1"/>
            <a:r>
              <a:rPr lang="fr-FR" dirty="0" smtClean="0"/>
              <a:t>Une instance de test existe pour la NGI France</a:t>
            </a:r>
          </a:p>
          <a:p>
            <a:pPr lvl="2"/>
            <a:r>
              <a:rPr lang="fr-FR" dirty="0">
                <a:hlinkClick r:id="rId3"/>
              </a:rPr>
              <a:t>http://</a:t>
            </a:r>
            <a:r>
              <a:rPr lang="fr-FR" dirty="0" smtClean="0">
                <a:hlinkClick r:id="rId3"/>
              </a:rPr>
              <a:t>xgus.ggus.eu/france_grilles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Fonctionnalités limitées mais suffisantes</a:t>
            </a:r>
          </a:p>
          <a:p>
            <a:pPr lvl="1"/>
            <a:r>
              <a:rPr lang="fr-FR" dirty="0" smtClean="0"/>
              <a:t>Question de la pérennité à étudier</a:t>
            </a:r>
          </a:p>
          <a:p>
            <a:pPr lvl="1"/>
            <a:r>
              <a:rPr lang="fr-FR" dirty="0" smtClean="0"/>
              <a:t>Interfaçage </a:t>
            </a:r>
            <a:r>
              <a:rPr lang="fr-FR" dirty="0" smtClean="0"/>
              <a:t>natif </a:t>
            </a:r>
            <a:r>
              <a:rPr lang="fr-FR" dirty="0" smtClean="0"/>
              <a:t>avec GGUS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328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Autres considérations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Quid du support collaboratif ?</a:t>
            </a:r>
          </a:p>
          <a:p>
            <a:pPr lvl="1"/>
            <a:r>
              <a:rPr lang="fr-FR" dirty="0"/>
              <a:t>Doit continuer en parallèle (forums, doc, mails)</a:t>
            </a:r>
          </a:p>
          <a:p>
            <a:pPr lvl="1"/>
            <a:r>
              <a:rPr lang="fr-FR" dirty="0"/>
              <a:t>Doit être complémentaire (liens, références, interactions possibles)</a:t>
            </a:r>
          </a:p>
          <a:p>
            <a:r>
              <a:rPr lang="fr-FR" dirty="0" smtClean="0"/>
              <a:t>Quel lien avec les groupes d’expertise actuels ?</a:t>
            </a:r>
          </a:p>
          <a:p>
            <a:pPr lvl="1"/>
            <a:r>
              <a:rPr lang="fr-FR" dirty="0" smtClean="0"/>
              <a:t>Les groupes continuent d’exister</a:t>
            </a:r>
          </a:p>
          <a:p>
            <a:pPr lvl="1"/>
            <a:r>
              <a:rPr lang="fr-FR" dirty="0" smtClean="0"/>
              <a:t>Ils (</a:t>
            </a:r>
            <a:r>
              <a:rPr lang="fr-FR" dirty="0" err="1" smtClean="0"/>
              <a:t>re</a:t>
            </a:r>
            <a:r>
              <a:rPr lang="fr-FR" dirty="0" smtClean="0"/>
              <a:t>)deviennent des « forums d’échange » entre experts sur les sujets techniques</a:t>
            </a:r>
          </a:p>
          <a:p>
            <a:pPr lvl="1"/>
            <a:r>
              <a:rPr lang="fr-FR" dirty="0" smtClean="0"/>
              <a:t>Plus de mission de support attachées aux groupes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1547789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rancegrilles_utilisateurs-copi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EGI-InSPIRE-May2011-V4</Template>
  <TotalTime>3971</TotalTime>
  <Words>439</Words>
  <Application>Microsoft Office PowerPoint</Application>
  <PresentationFormat>Affichage à l'écran (4:3)</PresentationFormat>
  <Paragraphs>94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EGI-InSPIRE 2</vt:lpstr>
      <vt:lpstr>Custom Design</vt:lpstr>
      <vt:lpstr>francegrilles_utilisateurs-copie2</vt:lpstr>
      <vt:lpstr>Conception personnalisée</vt:lpstr>
      <vt:lpstr>Support opérationnel dans France Grilles : La suite (CTE26) 8 octobre 2013</vt:lpstr>
      <vt:lpstr>Points de départ (cf CTE25)</vt:lpstr>
      <vt:lpstr>Réflexions sur les besoins (1)</vt:lpstr>
      <vt:lpstr>Réflexions sur les besoins (2)</vt:lpstr>
      <vt:lpstr>Une proposition (1)</vt:lpstr>
      <vt:lpstr>Une proposition (2)</vt:lpstr>
      <vt:lpstr>Une proposition (3)</vt:lpstr>
      <vt:lpstr>Autres considérations (1)</vt:lpstr>
      <vt:lpstr>Autres considérations (2)</vt:lpstr>
      <vt:lpstr>La suite ?</vt:lpstr>
    </vt:vector>
  </TitlesOfParts>
  <Company>CNRS IdGC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France Grilles, journées scientifiques 2012</dc:title>
  <dc:creator>Romier</dc:creator>
  <cp:lastModifiedBy>Gilles MATHIEU</cp:lastModifiedBy>
  <cp:revision>597</cp:revision>
  <dcterms:created xsi:type="dcterms:W3CDTF">2012-11-19T12:52:08Z</dcterms:created>
  <dcterms:modified xsi:type="dcterms:W3CDTF">2013-10-03T08:03:46Z</dcterms:modified>
</cp:coreProperties>
</file>