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0" r:id="rId6"/>
    <p:sldId id="257" r:id="rId7"/>
    <p:sldId id="258" r:id="rId8"/>
    <p:sldId id="259" r:id="rId9"/>
    <p:sldId id="261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66" d="100"/>
          <a:sy n="66" d="100"/>
        </p:scale>
        <p:origin x="-720" y="-2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03/09/2013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03/09/2013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septembre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septembre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effectLst/>
              </a:rPr>
              <a:t>Support opérationnel dans France Grilles</a:t>
            </a:r>
            <a:r>
              <a:rPr lang="fr-FR" dirty="0" smtClean="0">
                <a:effectLst/>
              </a:rPr>
              <a:t/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CTE25</a:t>
            </a:r>
            <a:r>
              <a:rPr lang="fr-FR" sz="2400" dirty="0" smtClean="0">
                <a:effectLst/>
              </a:rPr>
              <a:t/>
            </a:r>
            <a:br>
              <a:rPr lang="fr-FR" sz="2400" dirty="0" smtClean="0">
                <a:effectLst/>
              </a:rPr>
            </a:br>
            <a:r>
              <a:rPr lang="fr-FR" sz="2400" dirty="0" smtClean="0">
                <a:effectLst/>
              </a:rPr>
              <a:t>3 septembre 2013</a:t>
            </a:r>
            <a:endParaRPr lang="en-GB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support opérationnel : </a:t>
            </a:r>
            <a:r>
              <a:rPr lang="fr-FR" dirty="0" err="1" smtClean="0"/>
              <a:t>wtf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Support fourni dans France Grilles :</a:t>
            </a:r>
          </a:p>
          <a:p>
            <a:pPr lvl="1"/>
            <a:r>
              <a:rPr lang="fr-FR" dirty="0" smtClean="0"/>
              <a:t>par les membres de la communauté opérationnelle</a:t>
            </a:r>
          </a:p>
          <a:p>
            <a:pPr lvl="2"/>
            <a:r>
              <a:rPr lang="fr-FR" dirty="0" smtClean="0"/>
              <a:t>Administrateurs d’infrastructures et de ressources (sites)</a:t>
            </a:r>
          </a:p>
          <a:p>
            <a:pPr lvl="2"/>
            <a:r>
              <a:rPr lang="fr-FR" dirty="0" smtClean="0"/>
              <a:t>Experts et administrateurs de services centraux</a:t>
            </a:r>
          </a:p>
          <a:p>
            <a:pPr lvl="1"/>
            <a:r>
              <a:rPr lang="fr-FR" dirty="0" smtClean="0"/>
              <a:t>A la communauté opérationnelle elle-même</a:t>
            </a:r>
          </a:p>
          <a:p>
            <a:pPr lvl="2"/>
            <a:r>
              <a:rPr lang="fr-FR" dirty="0" smtClean="0"/>
              <a:t>Administrateurs de sites</a:t>
            </a:r>
          </a:p>
          <a:p>
            <a:pPr lvl="2"/>
            <a:r>
              <a:rPr lang="fr-FR" dirty="0" smtClean="0"/>
              <a:t>Experts et administrateurs de services centraux</a:t>
            </a:r>
          </a:p>
          <a:p>
            <a:pPr lvl="1"/>
            <a:r>
              <a:rPr lang="fr-FR" dirty="0" smtClean="0"/>
              <a:t>En dehors de cette communauté</a:t>
            </a:r>
          </a:p>
          <a:p>
            <a:pPr lvl="2"/>
            <a:r>
              <a:rPr lang="fr-FR" dirty="0" smtClean="0"/>
              <a:t>Utilisateurs et prospects</a:t>
            </a:r>
          </a:p>
          <a:p>
            <a:pPr lvl="2"/>
            <a:r>
              <a:rPr lang="fr-FR" dirty="0" smtClean="0"/>
              <a:t>Autres infrastructures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677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support opérationnel dans l’organisation actuelle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Du travail à l’ expertise…</a:t>
            </a:r>
          </a:p>
          <a:p>
            <a:pPr lvl="1"/>
            <a:r>
              <a:rPr lang="fr-FR" dirty="0" smtClean="0"/>
              <a:t>Organisation 2010-2011 : groupes de travail</a:t>
            </a:r>
          </a:p>
          <a:p>
            <a:pPr lvl="1"/>
            <a:r>
              <a:rPr lang="fr-FR" dirty="0" smtClean="0"/>
              <a:t>Organisation depuis mi-2011: groupes d’expertise</a:t>
            </a:r>
          </a:p>
          <a:p>
            <a:pPr lvl="1"/>
            <a:r>
              <a:rPr lang="fr-FR" dirty="0" smtClean="0"/>
              <a:t>Groupes centrés sur un sujet technique précis</a:t>
            </a:r>
          </a:p>
          <a:p>
            <a:r>
              <a:rPr lang="fr-FR" dirty="0" smtClean="0"/>
              <a:t>…mais quid du support ?</a:t>
            </a:r>
          </a:p>
          <a:p>
            <a:pPr lvl="1"/>
            <a:r>
              <a:rPr lang="fr-FR" dirty="0" smtClean="0"/>
              <a:t>« activité » transversale à tous les groupes :</a:t>
            </a:r>
          </a:p>
          <a:p>
            <a:pPr lvl="2"/>
            <a:r>
              <a:rPr lang="fr-FR" dirty="0" smtClean="0"/>
              <a:t>Aide aux sites</a:t>
            </a:r>
          </a:p>
          <a:p>
            <a:pPr lvl="2"/>
            <a:r>
              <a:rPr lang="fr-FR" dirty="0" smtClean="0"/>
              <a:t>Aide aux autres experts</a:t>
            </a:r>
          </a:p>
          <a:p>
            <a:pPr lvl="2"/>
            <a:r>
              <a:rPr lang="fr-FR" dirty="0" smtClean="0"/>
              <a:t>Aide aux utilisateurs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083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Qui fait du support opérationnel actuellement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Tout le monde, et personne…</a:t>
            </a:r>
          </a:p>
          <a:p>
            <a:pPr lvl="1"/>
            <a:r>
              <a:rPr lang="fr-FR" dirty="0" smtClean="0"/>
              <a:t>Les </a:t>
            </a:r>
            <a:r>
              <a:rPr lang="fr-FR" dirty="0" err="1" smtClean="0"/>
              <a:t>RODs</a:t>
            </a:r>
            <a:endParaRPr lang="fr-FR" dirty="0" smtClean="0"/>
          </a:p>
          <a:p>
            <a:pPr lvl="2"/>
            <a:r>
              <a:rPr lang="fr-FR" dirty="0" smtClean="0"/>
              <a:t>dans la fonction, mais manque d’expertise et de temps</a:t>
            </a:r>
          </a:p>
          <a:p>
            <a:pPr lvl="1"/>
            <a:r>
              <a:rPr lang="fr-FR" dirty="0" smtClean="0"/>
              <a:t>Les groupes d’expertise</a:t>
            </a:r>
          </a:p>
          <a:p>
            <a:pPr lvl="2"/>
            <a:r>
              <a:rPr lang="fr-FR" dirty="0" smtClean="0"/>
              <a:t>dans de la fonction, mais manque de temps, manque de vision globale</a:t>
            </a:r>
          </a:p>
          <a:p>
            <a:pPr lvl="1"/>
            <a:r>
              <a:rPr lang="fr-FR" dirty="0" smtClean="0"/>
              <a:t>Tous les </a:t>
            </a:r>
            <a:r>
              <a:rPr lang="fr-FR" dirty="0" err="1" smtClean="0"/>
              <a:t>admins</a:t>
            </a:r>
            <a:endParaRPr lang="fr-FR" dirty="0" smtClean="0"/>
          </a:p>
          <a:p>
            <a:pPr lvl="2"/>
            <a:r>
              <a:rPr lang="fr-FR" dirty="0" smtClean="0"/>
              <a:t>Bon modèle d’</a:t>
            </a:r>
            <a:r>
              <a:rPr lang="fr-FR" dirty="0" err="1" smtClean="0"/>
              <a:t>entr’aide</a:t>
            </a:r>
            <a:r>
              <a:rPr lang="fr-FR" dirty="0" smtClean="0"/>
              <a:t>, mais pas toujours efficace</a:t>
            </a:r>
          </a:p>
          <a:p>
            <a:pPr lvl="1"/>
            <a:r>
              <a:rPr lang="fr-FR" dirty="0" smtClean="0"/>
              <a:t>La DT</a:t>
            </a:r>
          </a:p>
          <a:p>
            <a:pPr lvl="2"/>
            <a:r>
              <a:rPr lang="fr-FR" dirty="0" smtClean="0"/>
              <a:t>manque de temps et d’expertise</a:t>
            </a:r>
          </a:p>
          <a:p>
            <a:pPr lvl="1"/>
            <a:r>
              <a:rPr lang="fr-FR" dirty="0" smtClean="0"/>
              <a:t>Les SQUAD</a:t>
            </a:r>
          </a:p>
          <a:p>
            <a:pPr lvl="2"/>
            <a:r>
              <a:rPr lang="fr-FR" dirty="0" smtClean="0"/>
              <a:t>pour les utilisateurs uniquement… mais, un modèle à suivre ?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5318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à débattre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Faut-il repenser l’approche ?</a:t>
            </a:r>
          </a:p>
          <a:p>
            <a:pPr lvl="1"/>
            <a:r>
              <a:rPr lang="fr-FR" dirty="0" smtClean="0"/>
              <a:t>La situation actuelle est-elle satisfaisante ?</a:t>
            </a:r>
          </a:p>
          <a:p>
            <a:pPr lvl="1"/>
            <a:r>
              <a:rPr lang="fr-FR" dirty="0" smtClean="0"/>
              <a:t>Sinon, comment mieux intégrer le support dans l’organisation actuelle ?</a:t>
            </a:r>
          </a:p>
          <a:p>
            <a:r>
              <a:rPr lang="fr-FR" dirty="0" smtClean="0"/>
              <a:t>Support opérationnel et support utilisateurs</a:t>
            </a:r>
          </a:p>
          <a:p>
            <a:pPr lvl="1"/>
            <a:r>
              <a:rPr lang="fr-FR" dirty="0" smtClean="0"/>
              <a:t>Quel fonctionnement, quelles interactions ?</a:t>
            </a:r>
          </a:p>
          <a:p>
            <a:pPr lvl="1"/>
            <a:r>
              <a:rPr lang="fr-FR" dirty="0" smtClean="0"/>
              <a:t>Attention à la compatibilité des approches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10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necteur droit 18"/>
          <p:cNvCxnSpPr/>
          <p:nvPr/>
        </p:nvCxnSpPr>
        <p:spPr>
          <a:xfrm>
            <a:off x="4616450" y="1989138"/>
            <a:ext cx="0" cy="4176712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Pour rappel : les </a:t>
            </a:r>
            <a:r>
              <a:rPr lang="en-US" dirty="0" err="1" smtClean="0"/>
              <a:t>idées</a:t>
            </a:r>
            <a:r>
              <a:rPr lang="en-US" dirty="0" smtClean="0"/>
              <a:t> de 2012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12/06/2012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818DB-BE4D-4F71-B0E5-0C0AA7DD454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6150" name="ZoneTexte 5"/>
          <p:cNvSpPr txBox="1">
            <a:spLocks noChangeArrowheads="1"/>
          </p:cNvSpPr>
          <p:nvPr/>
        </p:nvSpPr>
        <p:spPr bwMode="auto">
          <a:xfrm>
            <a:off x="1454150" y="2060575"/>
            <a:ext cx="23256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Support opérationnel</a:t>
            </a:r>
          </a:p>
        </p:txBody>
      </p:sp>
      <p:sp>
        <p:nvSpPr>
          <p:cNvPr id="6151" name="ZoneTexte 6"/>
          <p:cNvSpPr txBox="1">
            <a:spLocks noChangeArrowheads="1"/>
          </p:cNvSpPr>
          <p:nvPr/>
        </p:nvSpPr>
        <p:spPr bwMode="auto">
          <a:xfrm>
            <a:off x="5364163" y="2060575"/>
            <a:ext cx="2211387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Support scientifique</a:t>
            </a:r>
          </a:p>
        </p:txBody>
      </p:sp>
      <p:sp>
        <p:nvSpPr>
          <p:cNvPr id="8" name="Rectangle 7"/>
          <p:cNvSpPr/>
          <p:nvPr/>
        </p:nvSpPr>
        <p:spPr>
          <a:xfrm>
            <a:off x="1885950" y="2909888"/>
            <a:ext cx="1462088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Site admins</a:t>
            </a:r>
          </a:p>
        </p:txBody>
      </p:sp>
      <p:sp>
        <p:nvSpPr>
          <p:cNvPr id="9" name="Rectangle 8"/>
          <p:cNvSpPr/>
          <p:nvPr/>
        </p:nvSpPr>
        <p:spPr>
          <a:xfrm>
            <a:off x="1885950" y="3668713"/>
            <a:ext cx="1462088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Champions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38813" y="2909888"/>
            <a:ext cx="1462087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Membres</a:t>
            </a:r>
            <a:r>
              <a:rPr lang="en-US" dirty="0"/>
              <a:t> </a:t>
            </a:r>
            <a:r>
              <a:rPr lang="en-US" dirty="0" err="1"/>
              <a:t>actifs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738813" y="3668713"/>
            <a:ext cx="1462087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VO </a:t>
            </a:r>
            <a:r>
              <a:rPr lang="en-US" dirty="0" err="1"/>
              <a:t>scientifique</a:t>
            </a:r>
            <a:endParaRPr lang="en-US" dirty="0"/>
          </a:p>
        </p:txBody>
      </p:sp>
      <p:sp>
        <p:nvSpPr>
          <p:cNvPr id="13" name="Ellipse 12"/>
          <p:cNvSpPr/>
          <p:nvPr/>
        </p:nvSpPr>
        <p:spPr>
          <a:xfrm>
            <a:off x="5461000" y="4392613"/>
            <a:ext cx="2016125" cy="100806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User to user</a:t>
            </a:r>
          </a:p>
        </p:txBody>
      </p:sp>
      <p:sp>
        <p:nvSpPr>
          <p:cNvPr id="14" name="Ellipse 13"/>
          <p:cNvSpPr/>
          <p:nvPr/>
        </p:nvSpPr>
        <p:spPr>
          <a:xfrm>
            <a:off x="1728788" y="4392613"/>
            <a:ext cx="2016125" cy="100806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level support</a:t>
            </a:r>
          </a:p>
        </p:txBody>
      </p:sp>
      <p:sp>
        <p:nvSpPr>
          <p:cNvPr id="15" name="Ellipse 14"/>
          <p:cNvSpPr/>
          <p:nvPr/>
        </p:nvSpPr>
        <p:spPr>
          <a:xfrm>
            <a:off x="2292350" y="5400675"/>
            <a:ext cx="4646613" cy="5048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Support DIRAC</a:t>
            </a:r>
          </a:p>
        </p:txBody>
      </p:sp>
      <p:sp>
        <p:nvSpPr>
          <p:cNvPr id="16" name="Double flèche horizontale 15"/>
          <p:cNvSpPr/>
          <p:nvPr/>
        </p:nvSpPr>
        <p:spPr>
          <a:xfrm>
            <a:off x="3897313" y="3017838"/>
            <a:ext cx="1441450" cy="758825"/>
          </a:xfrm>
          <a:prstGeom prst="left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GGUS</a:t>
            </a:r>
          </a:p>
        </p:txBody>
      </p:sp>
      <p:sp>
        <p:nvSpPr>
          <p:cNvPr id="17" name="Double flèche horizontale 16"/>
          <p:cNvSpPr/>
          <p:nvPr/>
        </p:nvSpPr>
        <p:spPr>
          <a:xfrm>
            <a:off x="3895725" y="3832225"/>
            <a:ext cx="1439863" cy="758825"/>
          </a:xfrm>
          <a:prstGeom prst="left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XGUS</a:t>
            </a:r>
          </a:p>
        </p:txBody>
      </p:sp>
      <p:sp>
        <p:nvSpPr>
          <p:cNvPr id="6161" name="ZoneTexte 20"/>
          <p:cNvSpPr txBox="1">
            <a:spLocks noChangeArrowheads="1"/>
          </p:cNvSpPr>
          <p:nvPr/>
        </p:nvSpPr>
        <p:spPr bwMode="auto">
          <a:xfrm>
            <a:off x="179388" y="3275013"/>
            <a:ext cx="78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QUI ?</a:t>
            </a:r>
          </a:p>
        </p:txBody>
      </p:sp>
      <p:sp>
        <p:nvSpPr>
          <p:cNvPr id="6162" name="ZoneTexte 21"/>
          <p:cNvSpPr txBox="1">
            <a:spLocks noChangeArrowheads="1"/>
          </p:cNvSpPr>
          <p:nvPr/>
        </p:nvSpPr>
        <p:spPr bwMode="auto">
          <a:xfrm>
            <a:off x="179388" y="4713288"/>
            <a:ext cx="966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QUOI ?</a:t>
            </a:r>
          </a:p>
        </p:txBody>
      </p:sp>
      <p:sp>
        <p:nvSpPr>
          <p:cNvPr id="6163" name="ZoneTexte 22"/>
          <p:cNvSpPr txBox="1">
            <a:spLocks noChangeArrowheads="1"/>
          </p:cNvSpPr>
          <p:nvPr/>
        </p:nvSpPr>
        <p:spPr bwMode="auto">
          <a:xfrm>
            <a:off x="4019550" y="2540000"/>
            <a:ext cx="1196975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Interfaces</a:t>
            </a:r>
          </a:p>
        </p:txBody>
      </p:sp>
    </p:spTree>
    <p:extLst>
      <p:ext uri="{BB962C8B-B14F-4D97-AF65-F5344CB8AC3E}">
        <p14:creationId xmlns:p14="http://schemas.microsoft.com/office/powerpoint/2010/main" val="25066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3898</TotalTime>
  <Words>249</Words>
  <Application>Microsoft Office PowerPoint</Application>
  <PresentationFormat>Affichage à l'écran (4:3)</PresentationFormat>
  <Paragraphs>67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EGI-InSPIRE 2</vt:lpstr>
      <vt:lpstr>Custom Design</vt:lpstr>
      <vt:lpstr>francegrilles_utilisateurs-copie2</vt:lpstr>
      <vt:lpstr>Conception personnalisée</vt:lpstr>
      <vt:lpstr>Support opérationnel dans France Grilles CTE25 3 septembre 2013</vt:lpstr>
      <vt:lpstr>Le support opérationnel : wtf ?</vt:lpstr>
      <vt:lpstr>Le support opérationnel dans l’organisation actuelle</vt:lpstr>
      <vt:lpstr>Qui fait du support opérationnel actuellement ?</vt:lpstr>
      <vt:lpstr>Questions à débattre</vt:lpstr>
      <vt:lpstr>Pour rappel : les idées de 2012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Gilles MATHIEU</cp:lastModifiedBy>
  <cp:revision>590</cp:revision>
  <dcterms:created xsi:type="dcterms:W3CDTF">2012-11-19T12:52:08Z</dcterms:created>
  <dcterms:modified xsi:type="dcterms:W3CDTF">2013-09-03T07:34:29Z</dcterms:modified>
</cp:coreProperties>
</file>