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1"/>
    <p:sldMasterId id="2147483734" r:id="rId2"/>
    <p:sldMasterId id="2147483759" r:id="rId3"/>
    <p:sldMasterId id="2147483792" r:id="rId4"/>
  </p:sldMasterIdLst>
  <p:notesMasterIdLst>
    <p:notesMasterId r:id="rId11"/>
  </p:notesMasterIdLst>
  <p:handoutMasterIdLst>
    <p:handoutMasterId r:id="rId12"/>
  </p:handoutMasterIdLst>
  <p:sldIdLst>
    <p:sldId id="256" r:id="rId5"/>
    <p:sldId id="260" r:id="rId6"/>
    <p:sldId id="257" r:id="rId7"/>
    <p:sldId id="258" r:id="rId8"/>
    <p:sldId id="259" r:id="rId9"/>
    <p:sldId id="261" r:id="rId1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AD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>
      <p:cViewPr>
        <p:scale>
          <a:sx n="66" d="100"/>
          <a:sy n="66" d="100"/>
        </p:scale>
        <p:origin x="-720" y="-21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360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>
      <p:cViewPr varScale="1">
        <p:scale>
          <a:sx n="69" d="100"/>
          <a:sy n="69" d="100"/>
        </p:scale>
        <p:origin x="-331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489A9-28E3-46DE-BF0C-A30ABC867221}" type="datetimeFigureOut">
              <a:rPr lang="fr-FR" smtClean="0"/>
              <a:pPr/>
              <a:t>03/09/2013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56994-DBEA-4051-BF64-F56BAC5A12D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4300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51E3743F-23DC-4248-B0D3-DCC3539A30CE}" type="datetimeFigureOut">
              <a:rPr lang="en-GB"/>
              <a:pPr>
                <a:defRPr/>
              </a:pPr>
              <a:t>03/09/2013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GB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5F5C1692-A211-47BB-82C7-D9386D78C5A5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716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78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9544AD4-3BF8-495B-85BC-ECDFC16AB129}" type="slidenum">
              <a:rPr lang="en-GB"/>
              <a:pPr eaLnBrk="1" hangingPunct="1"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79"/>
          <a:stretch/>
        </p:blipFill>
        <p:spPr bwMode="auto">
          <a:xfrm>
            <a:off x="0" y="1043869"/>
            <a:ext cx="1447800" cy="543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6551613" y="503238"/>
            <a:ext cx="26638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3200" b="1" u="none">
                <a:solidFill>
                  <a:srgbClr val="FFFFFF"/>
                </a:solidFill>
                <a:ea typeface="SimSun" pitchFamily="2" charset="-122"/>
              </a:rPr>
              <a:t>EGI-InSPIRE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France Grilles – septembre 2013 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171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septembre 2013 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21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septembre 2013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742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septembre 2013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796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septembre 2013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139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septembre 2013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839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septembre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039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septembre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587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France Grilles – septembre 2013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3717032"/>
            <a:ext cx="8640960" cy="2836168"/>
          </a:xfrm>
        </p:spPr>
        <p:txBody>
          <a:bodyPr/>
          <a:lstStyle>
            <a:lvl1pPr algn="ctr"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6604992"/>
            <a:ext cx="8640960" cy="253008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49564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septembre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9117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septembre 2013 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413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005064"/>
            <a:ext cx="7772400" cy="1763911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348881"/>
            <a:ext cx="7772400" cy="165618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septembre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0064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7504" y="1916832"/>
            <a:ext cx="4248472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0" y="1916832"/>
            <a:ext cx="4464496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septembre 2013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0DD07-2C1C-4E98-BDAC-E9219E5F2D2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5291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844824"/>
            <a:ext cx="4176464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2484586"/>
            <a:ext cx="4176464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427984" y="1844824"/>
            <a:ext cx="4589969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427984" y="2484586"/>
            <a:ext cx="4589969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septembre 2013 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0837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septembre 2013 </a:t>
            </a: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75C4F-72C9-4C3A-AED8-74F11D37076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168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septembre 2013 </a:t>
            </a:r>
            <a:endParaRPr 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81994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844824"/>
            <a:ext cx="3286001" cy="1162050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844825"/>
            <a:ext cx="5389438" cy="4608512"/>
          </a:xfrm>
        </p:spPr>
        <p:txBody>
          <a:bodyPr/>
          <a:lstStyle>
            <a:lvl1pPr>
              <a:defRPr sz="3200">
                <a:solidFill>
                  <a:srgbClr val="01ADF0"/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512" y="3006875"/>
            <a:ext cx="3286001" cy="34464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septembre 2013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17996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4800600"/>
            <a:ext cx="8784976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512" y="1916831"/>
            <a:ext cx="8784976" cy="2810743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512" y="5367338"/>
            <a:ext cx="8784976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septembre 2013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27635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septembre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30381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844824"/>
            <a:ext cx="2407096" cy="4608512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844824"/>
            <a:ext cx="6019800" cy="4608512"/>
          </a:xfrm>
        </p:spPr>
        <p:txBody>
          <a:bodyPr vert="eaVert"/>
          <a:lstStyle>
            <a:lvl1pPr>
              <a:defRPr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septembre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69148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septembre 2013 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606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septembre 2013 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606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septembre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6583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septembre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99034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septembre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1602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septembre 2013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99248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septembre 2013 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90910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septembre 2013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76013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septembre 2013 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60404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septembre 2013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6266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septembre 2013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4078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septembre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0458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septembre 2013 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75C4F-72C9-4C3A-AED8-74F11D37076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729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septembre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35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7504" y="1916832"/>
            <a:ext cx="4248472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0" y="1916832"/>
            <a:ext cx="4464496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septembre 2013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0DD07-2C1C-4E98-BDAC-E9219E5F2D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529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septembre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septembre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01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septembre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7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septembre 2013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127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_TopBar_1247width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41257"/>
          </a:xfrm>
          <a:prstGeom prst="rect">
            <a:avLst/>
          </a:prstGeom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 smtClean="0"/>
              <a:t>France Grilles – septembre 2013 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val="99035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France Grilles – septembre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369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7950" y="1268413"/>
            <a:ext cx="8928100" cy="431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07950" y="1844675"/>
            <a:ext cx="89281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7950" y="6592888"/>
            <a:ext cx="2133600" cy="2651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39975" y="6597650"/>
            <a:ext cx="2808288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r>
              <a:rPr lang="fr-FR" smtClean="0"/>
              <a:t>France Grilles – septembre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219700" y="6597650"/>
            <a:ext cx="1296988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8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/>
          <a:ea typeface="ＭＳ Ｐゴシック" charset="-128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01ADF0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France Grilles – septembre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074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3789040"/>
            <a:ext cx="8640960" cy="283616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dirty="0" smtClean="0">
                <a:effectLst/>
              </a:rPr>
              <a:t>Support opérationnel dans France Grilles</a:t>
            </a:r>
            <a:r>
              <a:rPr lang="fr-FR" dirty="0" smtClean="0">
                <a:effectLst/>
              </a:rPr>
              <a:t/>
            </a:r>
            <a:br>
              <a:rPr lang="fr-FR" dirty="0" smtClean="0">
                <a:effectLst/>
              </a:rPr>
            </a:br>
            <a:r>
              <a:rPr lang="fr-FR" dirty="0" smtClean="0">
                <a:effectLst/>
              </a:rPr>
              <a:t>CTE25</a:t>
            </a:r>
            <a:r>
              <a:rPr lang="fr-FR" sz="2400" dirty="0" smtClean="0">
                <a:effectLst/>
              </a:rPr>
              <a:t/>
            </a:r>
            <a:br>
              <a:rPr lang="fr-FR" sz="2400" dirty="0" smtClean="0">
                <a:effectLst/>
              </a:rPr>
            </a:br>
            <a:r>
              <a:rPr lang="fr-FR" sz="2400" dirty="0" smtClean="0">
                <a:effectLst/>
              </a:rPr>
              <a:t>3 septembre 2013</a:t>
            </a:r>
            <a:endParaRPr lang="en-GB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support opérationnel : </a:t>
            </a:r>
            <a:r>
              <a:rPr lang="fr-FR" dirty="0" err="1" smtClean="0"/>
              <a:t>wtf</a:t>
            </a:r>
            <a:r>
              <a:rPr lang="fr-FR" dirty="0" smtClean="0"/>
              <a:t>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Support fourni dans France Grilles :</a:t>
            </a:r>
          </a:p>
          <a:p>
            <a:pPr lvl="1"/>
            <a:r>
              <a:rPr lang="fr-FR" dirty="0" smtClean="0"/>
              <a:t>par les membres de la communauté opérationnelle</a:t>
            </a:r>
          </a:p>
          <a:p>
            <a:pPr lvl="2"/>
            <a:r>
              <a:rPr lang="fr-FR" dirty="0" smtClean="0"/>
              <a:t>Administrateurs d’infrastructures et de ressources (sites)</a:t>
            </a:r>
          </a:p>
          <a:p>
            <a:pPr lvl="2"/>
            <a:r>
              <a:rPr lang="fr-FR" dirty="0" smtClean="0"/>
              <a:t>Experts et administrateurs de services centraux</a:t>
            </a:r>
          </a:p>
          <a:p>
            <a:pPr lvl="1"/>
            <a:r>
              <a:rPr lang="fr-FR" dirty="0" smtClean="0"/>
              <a:t>A la communauté opérationnelle elle-même</a:t>
            </a:r>
          </a:p>
          <a:p>
            <a:pPr lvl="2"/>
            <a:r>
              <a:rPr lang="fr-FR" dirty="0" smtClean="0"/>
              <a:t>Administrateurs de sites</a:t>
            </a:r>
          </a:p>
          <a:p>
            <a:pPr lvl="2"/>
            <a:r>
              <a:rPr lang="fr-FR" dirty="0" smtClean="0"/>
              <a:t>Experts et administrateurs de services centraux</a:t>
            </a:r>
          </a:p>
          <a:p>
            <a:pPr lvl="1"/>
            <a:r>
              <a:rPr lang="fr-FR" dirty="0" smtClean="0"/>
              <a:t>En dehors de cette communauté</a:t>
            </a:r>
          </a:p>
          <a:p>
            <a:pPr lvl="2"/>
            <a:r>
              <a:rPr lang="fr-FR" dirty="0" smtClean="0"/>
              <a:t>Utilisateurs et prospects</a:t>
            </a:r>
          </a:p>
          <a:p>
            <a:pPr lvl="2"/>
            <a:r>
              <a:rPr lang="fr-FR" dirty="0" smtClean="0"/>
              <a:t>Autres infrastructures</a:t>
            </a:r>
          </a:p>
          <a:p>
            <a:pPr lvl="1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septembre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6771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support opérationnel dans l’organisation actuelle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Du travail à l’ expertise…</a:t>
            </a:r>
          </a:p>
          <a:p>
            <a:pPr lvl="1"/>
            <a:r>
              <a:rPr lang="fr-FR" dirty="0" smtClean="0"/>
              <a:t>Organisation 2010-2011 : groupes de travail</a:t>
            </a:r>
          </a:p>
          <a:p>
            <a:pPr lvl="1"/>
            <a:r>
              <a:rPr lang="fr-FR" dirty="0" smtClean="0"/>
              <a:t>Organisation depuis mi-2011: groupes d’expertise</a:t>
            </a:r>
          </a:p>
          <a:p>
            <a:pPr lvl="1"/>
            <a:r>
              <a:rPr lang="fr-FR" dirty="0" smtClean="0"/>
              <a:t>Groupes centrés sur un sujet technique précis</a:t>
            </a:r>
          </a:p>
          <a:p>
            <a:r>
              <a:rPr lang="fr-FR" dirty="0" smtClean="0"/>
              <a:t>…mais quid du support ?</a:t>
            </a:r>
          </a:p>
          <a:p>
            <a:pPr lvl="1"/>
            <a:r>
              <a:rPr lang="fr-FR" dirty="0" smtClean="0"/>
              <a:t>« activité » transversale à tous les groupes :</a:t>
            </a:r>
          </a:p>
          <a:p>
            <a:pPr lvl="2"/>
            <a:r>
              <a:rPr lang="fr-FR" dirty="0" smtClean="0"/>
              <a:t>Aide aux sites</a:t>
            </a:r>
          </a:p>
          <a:p>
            <a:pPr lvl="2"/>
            <a:r>
              <a:rPr lang="fr-FR" dirty="0" smtClean="0"/>
              <a:t>Aide aux autres experts</a:t>
            </a:r>
          </a:p>
          <a:p>
            <a:pPr lvl="2"/>
            <a:r>
              <a:rPr lang="fr-FR" dirty="0" smtClean="0"/>
              <a:t>Aide aux utilisateurs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septembre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0832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Qui fait du support opérationnel actuellement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Tout le monde, et personne…</a:t>
            </a:r>
          </a:p>
          <a:p>
            <a:pPr lvl="1"/>
            <a:r>
              <a:rPr lang="fr-FR" dirty="0" smtClean="0"/>
              <a:t>Les </a:t>
            </a:r>
            <a:r>
              <a:rPr lang="fr-FR" dirty="0" err="1" smtClean="0"/>
              <a:t>RODs</a:t>
            </a:r>
            <a:endParaRPr lang="fr-FR" dirty="0" smtClean="0"/>
          </a:p>
          <a:p>
            <a:pPr lvl="2"/>
            <a:r>
              <a:rPr lang="fr-FR" dirty="0" smtClean="0"/>
              <a:t>dans la fonction, mais manque d’expertise et de temps</a:t>
            </a:r>
          </a:p>
          <a:p>
            <a:pPr lvl="1"/>
            <a:r>
              <a:rPr lang="fr-FR" dirty="0" smtClean="0"/>
              <a:t>Les groupes d’expertise</a:t>
            </a:r>
          </a:p>
          <a:p>
            <a:pPr lvl="2"/>
            <a:r>
              <a:rPr lang="fr-FR" dirty="0" smtClean="0"/>
              <a:t>dans de la fonction, mais manque de temps, manque de vision globale</a:t>
            </a:r>
          </a:p>
          <a:p>
            <a:pPr lvl="1"/>
            <a:r>
              <a:rPr lang="fr-FR" dirty="0" smtClean="0"/>
              <a:t>Tous les </a:t>
            </a:r>
            <a:r>
              <a:rPr lang="fr-FR" dirty="0" err="1" smtClean="0"/>
              <a:t>admins</a:t>
            </a:r>
            <a:endParaRPr lang="fr-FR" dirty="0" smtClean="0"/>
          </a:p>
          <a:p>
            <a:pPr lvl="2"/>
            <a:r>
              <a:rPr lang="fr-FR" dirty="0" smtClean="0"/>
              <a:t>Bon modèle d’</a:t>
            </a:r>
            <a:r>
              <a:rPr lang="fr-FR" dirty="0" err="1" smtClean="0"/>
              <a:t>entr’aide</a:t>
            </a:r>
            <a:r>
              <a:rPr lang="fr-FR" dirty="0" smtClean="0"/>
              <a:t>, mais pas toujours efficace</a:t>
            </a:r>
          </a:p>
          <a:p>
            <a:pPr lvl="1"/>
            <a:r>
              <a:rPr lang="fr-FR" dirty="0" smtClean="0"/>
              <a:t>La DT</a:t>
            </a:r>
          </a:p>
          <a:p>
            <a:pPr lvl="2"/>
            <a:r>
              <a:rPr lang="fr-FR" dirty="0" smtClean="0"/>
              <a:t>manque de temps et d’expertise</a:t>
            </a:r>
          </a:p>
          <a:p>
            <a:pPr lvl="1"/>
            <a:r>
              <a:rPr lang="fr-FR" dirty="0" smtClean="0"/>
              <a:t>Les SQUAD</a:t>
            </a:r>
          </a:p>
          <a:p>
            <a:pPr lvl="2"/>
            <a:r>
              <a:rPr lang="fr-FR" dirty="0" smtClean="0"/>
              <a:t>pour les utilisateurs uniquement… mais, un modèle à suivre ?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septembre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5318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Questions à débattre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Faut-il repenser l’approche ?</a:t>
            </a:r>
          </a:p>
          <a:p>
            <a:pPr lvl="1"/>
            <a:r>
              <a:rPr lang="fr-FR" dirty="0" smtClean="0"/>
              <a:t>La situation actuelle est-elle satisfaisante ?</a:t>
            </a:r>
          </a:p>
          <a:p>
            <a:pPr lvl="1"/>
            <a:r>
              <a:rPr lang="fr-FR" dirty="0" smtClean="0"/>
              <a:t>Sinon, comment mieux intégrer le support dans l’organisation actuelle ?</a:t>
            </a:r>
          </a:p>
          <a:p>
            <a:r>
              <a:rPr lang="fr-FR" dirty="0" smtClean="0"/>
              <a:t>Support opérationnel et support utilisateurs</a:t>
            </a:r>
          </a:p>
          <a:p>
            <a:pPr lvl="1"/>
            <a:r>
              <a:rPr lang="fr-FR" dirty="0" smtClean="0"/>
              <a:t>Quel fonctionnement, quelles interactions ?</a:t>
            </a:r>
          </a:p>
          <a:p>
            <a:pPr lvl="1"/>
            <a:r>
              <a:rPr lang="fr-FR" dirty="0" smtClean="0"/>
              <a:t>Attention à la compatibilité des approches</a:t>
            </a:r>
          </a:p>
          <a:p>
            <a:pPr lvl="1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septembre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6100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Connecteur droit 18"/>
          <p:cNvCxnSpPr/>
          <p:nvPr/>
        </p:nvCxnSpPr>
        <p:spPr>
          <a:xfrm>
            <a:off x="4616450" y="1989138"/>
            <a:ext cx="0" cy="4176712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Pour rappel : les </a:t>
            </a:r>
            <a:r>
              <a:rPr lang="en-US" dirty="0" err="1" smtClean="0"/>
              <a:t>idées</a:t>
            </a:r>
            <a:r>
              <a:rPr lang="en-US" dirty="0" smtClean="0"/>
              <a:t> de 2012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12/06/2012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D818DB-BE4D-4F71-B0E5-0C0AA7DD454C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6150" name="ZoneTexte 5"/>
          <p:cNvSpPr txBox="1">
            <a:spLocks noChangeArrowheads="1"/>
          </p:cNvSpPr>
          <p:nvPr/>
        </p:nvSpPr>
        <p:spPr bwMode="auto">
          <a:xfrm>
            <a:off x="1454150" y="2060575"/>
            <a:ext cx="2325688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Support opérationnel</a:t>
            </a:r>
          </a:p>
        </p:txBody>
      </p:sp>
      <p:sp>
        <p:nvSpPr>
          <p:cNvPr id="6151" name="ZoneTexte 6"/>
          <p:cNvSpPr txBox="1">
            <a:spLocks noChangeArrowheads="1"/>
          </p:cNvSpPr>
          <p:nvPr/>
        </p:nvSpPr>
        <p:spPr bwMode="auto">
          <a:xfrm>
            <a:off x="5364163" y="2060575"/>
            <a:ext cx="2211387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Support scientifique</a:t>
            </a:r>
          </a:p>
        </p:txBody>
      </p:sp>
      <p:sp>
        <p:nvSpPr>
          <p:cNvPr id="8" name="Rectangle 7"/>
          <p:cNvSpPr/>
          <p:nvPr/>
        </p:nvSpPr>
        <p:spPr>
          <a:xfrm>
            <a:off x="1885950" y="2909888"/>
            <a:ext cx="1462088" cy="503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Site admins</a:t>
            </a:r>
          </a:p>
        </p:txBody>
      </p:sp>
      <p:sp>
        <p:nvSpPr>
          <p:cNvPr id="9" name="Rectangle 8"/>
          <p:cNvSpPr/>
          <p:nvPr/>
        </p:nvSpPr>
        <p:spPr>
          <a:xfrm>
            <a:off x="1885950" y="3668713"/>
            <a:ext cx="1462088" cy="503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Champions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5738813" y="2909888"/>
            <a:ext cx="1462087" cy="503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Membres</a:t>
            </a:r>
            <a:r>
              <a:rPr lang="en-US" dirty="0"/>
              <a:t> </a:t>
            </a:r>
            <a:r>
              <a:rPr lang="en-US" dirty="0" err="1"/>
              <a:t>actifs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738813" y="3668713"/>
            <a:ext cx="1462087" cy="503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VO </a:t>
            </a:r>
            <a:r>
              <a:rPr lang="en-US" dirty="0" err="1"/>
              <a:t>scientifique</a:t>
            </a:r>
            <a:endParaRPr lang="en-US" dirty="0"/>
          </a:p>
        </p:txBody>
      </p:sp>
      <p:sp>
        <p:nvSpPr>
          <p:cNvPr id="13" name="Ellipse 12"/>
          <p:cNvSpPr/>
          <p:nvPr/>
        </p:nvSpPr>
        <p:spPr>
          <a:xfrm>
            <a:off x="5461000" y="4392613"/>
            <a:ext cx="2016125" cy="100806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User to user</a:t>
            </a:r>
          </a:p>
        </p:txBody>
      </p:sp>
      <p:sp>
        <p:nvSpPr>
          <p:cNvPr id="14" name="Ellipse 13"/>
          <p:cNvSpPr/>
          <p:nvPr/>
        </p:nvSpPr>
        <p:spPr>
          <a:xfrm>
            <a:off x="1728788" y="4392613"/>
            <a:ext cx="2016125" cy="100806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  <a:r>
              <a:rPr lang="en-US" baseline="30000" dirty="0">
                <a:solidFill>
                  <a:schemeClr val="tx1"/>
                </a:solidFill>
              </a:rPr>
              <a:t>nd</a:t>
            </a:r>
            <a:r>
              <a:rPr lang="en-US" dirty="0">
                <a:solidFill>
                  <a:schemeClr val="tx1"/>
                </a:solidFill>
              </a:rPr>
              <a:t> level support</a:t>
            </a:r>
          </a:p>
        </p:txBody>
      </p:sp>
      <p:sp>
        <p:nvSpPr>
          <p:cNvPr id="15" name="Ellipse 14"/>
          <p:cNvSpPr/>
          <p:nvPr/>
        </p:nvSpPr>
        <p:spPr>
          <a:xfrm>
            <a:off x="2292350" y="5400675"/>
            <a:ext cx="4646613" cy="5048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Support DIRAC</a:t>
            </a:r>
          </a:p>
        </p:txBody>
      </p:sp>
      <p:sp>
        <p:nvSpPr>
          <p:cNvPr id="16" name="Double flèche horizontale 15"/>
          <p:cNvSpPr/>
          <p:nvPr/>
        </p:nvSpPr>
        <p:spPr>
          <a:xfrm>
            <a:off x="3897313" y="3017838"/>
            <a:ext cx="1441450" cy="758825"/>
          </a:xfrm>
          <a:prstGeom prst="left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GGUS</a:t>
            </a:r>
          </a:p>
        </p:txBody>
      </p:sp>
      <p:sp>
        <p:nvSpPr>
          <p:cNvPr id="17" name="Double flèche horizontale 16"/>
          <p:cNvSpPr/>
          <p:nvPr/>
        </p:nvSpPr>
        <p:spPr>
          <a:xfrm>
            <a:off x="3895725" y="3832225"/>
            <a:ext cx="1439863" cy="758825"/>
          </a:xfrm>
          <a:prstGeom prst="left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XGUS</a:t>
            </a:r>
          </a:p>
        </p:txBody>
      </p:sp>
      <p:sp>
        <p:nvSpPr>
          <p:cNvPr id="6161" name="ZoneTexte 20"/>
          <p:cNvSpPr txBox="1">
            <a:spLocks noChangeArrowheads="1"/>
          </p:cNvSpPr>
          <p:nvPr/>
        </p:nvSpPr>
        <p:spPr bwMode="auto">
          <a:xfrm>
            <a:off x="179388" y="3275013"/>
            <a:ext cx="787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QUI ?</a:t>
            </a:r>
          </a:p>
        </p:txBody>
      </p:sp>
      <p:sp>
        <p:nvSpPr>
          <p:cNvPr id="6162" name="ZoneTexte 21"/>
          <p:cNvSpPr txBox="1">
            <a:spLocks noChangeArrowheads="1"/>
          </p:cNvSpPr>
          <p:nvPr/>
        </p:nvSpPr>
        <p:spPr bwMode="auto">
          <a:xfrm>
            <a:off x="179388" y="4713288"/>
            <a:ext cx="9667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QUOI ?</a:t>
            </a:r>
          </a:p>
        </p:txBody>
      </p:sp>
      <p:sp>
        <p:nvSpPr>
          <p:cNvPr id="6163" name="ZoneTexte 22"/>
          <p:cNvSpPr txBox="1">
            <a:spLocks noChangeArrowheads="1"/>
          </p:cNvSpPr>
          <p:nvPr/>
        </p:nvSpPr>
        <p:spPr bwMode="auto">
          <a:xfrm>
            <a:off x="4019550" y="2540000"/>
            <a:ext cx="1196975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Interfaces</a:t>
            </a:r>
          </a:p>
        </p:txBody>
      </p:sp>
    </p:spTree>
    <p:extLst>
      <p:ext uri="{BB962C8B-B14F-4D97-AF65-F5344CB8AC3E}">
        <p14:creationId xmlns:p14="http://schemas.microsoft.com/office/powerpoint/2010/main" val="250662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rancegrilles_utilisateurs-copi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EGI-InSPIRE-May2011-V4</Template>
  <TotalTime>3898</TotalTime>
  <Words>249</Words>
  <Application>Microsoft Office PowerPoint</Application>
  <PresentationFormat>Affichage à l'écran (4:3)</PresentationFormat>
  <Paragraphs>67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4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EGI-InSPIRE 2</vt:lpstr>
      <vt:lpstr>Custom Design</vt:lpstr>
      <vt:lpstr>francegrilles_utilisateurs-copie2</vt:lpstr>
      <vt:lpstr>Conception personnalisée</vt:lpstr>
      <vt:lpstr>Support opérationnel dans France Grilles CTE25 3 septembre 2013</vt:lpstr>
      <vt:lpstr>Le support opérationnel : wtf ?</vt:lpstr>
      <vt:lpstr>Le support opérationnel dans l’organisation actuelle</vt:lpstr>
      <vt:lpstr>Qui fait du support opérationnel actuellement ?</vt:lpstr>
      <vt:lpstr>Questions à débattre</vt:lpstr>
      <vt:lpstr>Pour rappel : les idées de 2012</vt:lpstr>
    </vt:vector>
  </TitlesOfParts>
  <Company>CNRS IdGC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France Grilles, journées scientifiques 2012</dc:title>
  <dc:creator>Romier</dc:creator>
  <cp:lastModifiedBy>Gilles MATHIEU</cp:lastModifiedBy>
  <cp:revision>590</cp:revision>
  <dcterms:created xsi:type="dcterms:W3CDTF">2012-11-19T12:52:08Z</dcterms:created>
  <dcterms:modified xsi:type="dcterms:W3CDTF">2013-09-03T07:34:29Z</dcterms:modified>
</cp:coreProperties>
</file>