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8" r:id="rId1"/>
    <p:sldMasterId id="2147483734" r:id="rId2"/>
    <p:sldMasterId id="2147483759" r:id="rId3"/>
    <p:sldMasterId id="2147483792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8" r:id="rId6"/>
    <p:sldId id="259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AD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>
      <p:cViewPr varScale="1">
        <p:scale>
          <a:sx n="63" d="100"/>
          <a:sy n="63" d="100"/>
        </p:scale>
        <p:origin x="-60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360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notesViewPr>
    <p:cSldViewPr>
      <p:cViewPr varScale="1">
        <p:scale>
          <a:sx n="69" d="100"/>
          <a:sy n="69" d="100"/>
        </p:scale>
        <p:origin x="-3318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F489A9-28E3-46DE-BF0C-A30ABC867221}" type="datetimeFigureOut">
              <a:rPr lang="fr-FR" smtClean="0"/>
              <a:pPr/>
              <a:t>15/10/2013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56994-DBEA-4051-BF64-F56BAC5A12D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4300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51E3743F-23DC-4248-B0D3-DCC3539A30CE}" type="datetimeFigureOut">
              <a:rPr lang="en-GB"/>
              <a:pPr>
                <a:defRPr/>
              </a:pPr>
              <a:t>15/10/2013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en-GB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5F5C1692-A211-47BB-82C7-D9386D78C5A5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7163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789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9544AD4-3BF8-495B-85BC-ECDFC16AB129}" type="slidenum">
              <a:rPr lang="en-GB"/>
              <a:pPr eaLnBrk="1" hangingPunct="1"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79"/>
          <a:stretch/>
        </p:blipFill>
        <p:spPr bwMode="auto">
          <a:xfrm>
            <a:off x="0" y="1043869"/>
            <a:ext cx="1447800" cy="5436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6551613" y="503238"/>
            <a:ext cx="26638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3200" b="1" u="none">
                <a:solidFill>
                  <a:srgbClr val="FFFFFF"/>
                </a:solidFill>
                <a:ea typeface="SimSun" pitchFamily="2" charset="-122"/>
              </a:rPr>
              <a:t>EGI-InSPIRE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France Grilles – octobre 2013 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171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octobre 2013 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212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octobre 2013 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742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octobre 2013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7960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octobre 2013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1397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octobre 2013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839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octobre 2013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0398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octobre 2013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587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France Grilles – octobre 2013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3717032"/>
            <a:ext cx="8640960" cy="2836168"/>
          </a:xfrm>
        </p:spPr>
        <p:txBody>
          <a:bodyPr/>
          <a:lstStyle>
            <a:lvl1pPr algn="ctr">
              <a:defRPr sz="3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6604992"/>
            <a:ext cx="8640960" cy="253008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49564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octobre 2013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9117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octobre 2013 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2413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005064"/>
            <a:ext cx="7772400" cy="1763911"/>
          </a:xfrm>
        </p:spPr>
        <p:txBody>
          <a:bodyPr anchor="t"/>
          <a:lstStyle>
            <a:lvl1pPr algn="l">
              <a:defRPr sz="4000" b="1" cap="all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348881"/>
            <a:ext cx="7772400" cy="165618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octobre 2013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0064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7504" y="1916832"/>
            <a:ext cx="4248472" cy="4525963"/>
          </a:xfrm>
        </p:spPr>
        <p:txBody>
          <a:bodyPr/>
          <a:lstStyle>
            <a:lvl1pPr>
              <a:defRPr sz="2800"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0" y="1916832"/>
            <a:ext cx="4464496" cy="4525963"/>
          </a:xfrm>
        </p:spPr>
        <p:txBody>
          <a:bodyPr/>
          <a:lstStyle>
            <a:lvl1pPr>
              <a:defRPr sz="2800"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octobre 2013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0DD07-2C1C-4E98-BDAC-E9219E5F2D2D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5291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7504" y="1844824"/>
            <a:ext cx="4176464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2484586"/>
            <a:ext cx="4176464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427984" y="1844824"/>
            <a:ext cx="4589969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427984" y="2484586"/>
            <a:ext cx="4589969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octobre 2013 </a:t>
            </a: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90837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octobre 2013 </a:t>
            </a:r>
            <a:endParaRPr lang="fr-FR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75C4F-72C9-4C3A-AED8-74F11D37076B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168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octobre 2013 </a:t>
            </a:r>
            <a:endParaRPr lang="fr-FR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81994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844824"/>
            <a:ext cx="3286001" cy="1162050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844825"/>
            <a:ext cx="5389438" cy="4608512"/>
          </a:xfrm>
        </p:spPr>
        <p:txBody>
          <a:bodyPr/>
          <a:lstStyle>
            <a:lvl1pPr>
              <a:defRPr sz="3200">
                <a:solidFill>
                  <a:srgbClr val="01ADF0"/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512" y="3006875"/>
            <a:ext cx="3286001" cy="34464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octobre 2013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17996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4800600"/>
            <a:ext cx="8784976" cy="566738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512" y="1916831"/>
            <a:ext cx="8784976" cy="2810743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512" y="5367338"/>
            <a:ext cx="8784976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octobre 2013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27635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octobre 2013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30381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844824"/>
            <a:ext cx="2407096" cy="4608512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844824"/>
            <a:ext cx="6019800" cy="4608512"/>
          </a:xfrm>
        </p:spPr>
        <p:txBody>
          <a:bodyPr vert="eaVert"/>
          <a:lstStyle>
            <a:lvl1pPr>
              <a:defRPr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octobre 2013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69148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octobre 2013 </a:t>
            </a:r>
            <a:endParaRPr lang="fr-F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0606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octobre 2013 </a:t>
            </a:r>
            <a:endParaRPr lang="fr-F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0606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octobre 2013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46583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octobre 2013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99034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octobre 2013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31602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octobre 2013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992487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octobre 2013 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90910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octobre 2013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76013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octobre 2013 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60404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octobre 2013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62661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octobre 2013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74078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octobre 2013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0458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octobre 2013 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75C4F-72C9-4C3A-AED8-74F11D37076B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729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octobre 2013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35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7504" y="1916832"/>
            <a:ext cx="4248472" cy="4525963"/>
          </a:xfrm>
        </p:spPr>
        <p:txBody>
          <a:bodyPr/>
          <a:lstStyle>
            <a:lvl1pPr>
              <a:defRPr sz="2800"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0" y="1916832"/>
            <a:ext cx="4464496" cy="4525963"/>
          </a:xfrm>
        </p:spPr>
        <p:txBody>
          <a:bodyPr/>
          <a:lstStyle>
            <a:lvl1pPr>
              <a:defRPr sz="2800"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octobre 2013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0DD07-2C1C-4E98-BDAC-E9219E5F2D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529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octobre 2013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42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octobre 2013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01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octobre 2013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74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octobre 2013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127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_TopBar_1247width.gi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41257"/>
          </a:xfrm>
          <a:prstGeom prst="rect">
            <a:avLst/>
          </a:prstGeom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 smtClean="0"/>
              <a:t>France Grilles – octobre 2013 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  <p:extLst>
      <p:ext uri="{BB962C8B-B14F-4D97-AF65-F5344CB8AC3E}">
        <p14:creationId xmlns:p14="http://schemas.microsoft.com/office/powerpoint/2010/main" val="990355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France Grilles – octobre 2013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369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7950" y="1268413"/>
            <a:ext cx="8928100" cy="431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07950" y="1844675"/>
            <a:ext cx="89281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07950" y="6592888"/>
            <a:ext cx="2133600" cy="2651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39975" y="6597650"/>
            <a:ext cx="2808288" cy="2603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r>
              <a:rPr lang="fr-FR" smtClean="0"/>
              <a:t>France Grilles – octobre 2013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219700" y="6597650"/>
            <a:ext cx="1296988" cy="2603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8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/>
          <a:ea typeface="ＭＳ Ｐゴシック" charset="-128"/>
          <a:cs typeface="Arial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rgbClr val="01ADF0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France Grilles – octobre 2013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0746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3789040"/>
            <a:ext cx="8640960" cy="283616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dirty="0" err="1" smtClean="0">
                <a:effectLst/>
              </a:rPr>
              <a:t>Roadmap</a:t>
            </a:r>
            <a:r>
              <a:rPr lang="fr-FR" dirty="0" smtClean="0">
                <a:effectLst/>
              </a:rPr>
              <a:t> </a:t>
            </a:r>
            <a:r>
              <a:rPr lang="fr-FR" dirty="0" smtClean="0">
                <a:effectLst/>
              </a:rPr>
              <a:t>opérations - Fin </a:t>
            </a:r>
            <a:r>
              <a:rPr lang="fr-FR" dirty="0" smtClean="0">
                <a:effectLst/>
              </a:rPr>
              <a:t>2013</a:t>
            </a:r>
            <a:br>
              <a:rPr lang="fr-FR" dirty="0" smtClean="0">
                <a:effectLst/>
              </a:rPr>
            </a:br>
            <a:r>
              <a:rPr lang="fr-FR" dirty="0" smtClean="0">
                <a:effectLst/>
              </a:rPr>
              <a:t>Revue et avancement</a:t>
            </a:r>
            <a:br>
              <a:rPr lang="fr-FR" dirty="0" smtClean="0">
                <a:effectLst/>
              </a:rPr>
            </a:br>
            <a:r>
              <a:rPr lang="fr-FR" dirty="0">
                <a:effectLst/>
              </a:rPr>
              <a:t/>
            </a:r>
            <a:br>
              <a:rPr lang="fr-FR" dirty="0">
                <a:effectLst/>
              </a:rPr>
            </a:br>
            <a:r>
              <a:rPr lang="fr-FR" dirty="0" smtClean="0">
                <a:effectLst/>
              </a:rPr>
              <a:t>Visio opérations France Grilles</a:t>
            </a:r>
            <a:br>
              <a:rPr lang="fr-FR" dirty="0" smtClean="0">
                <a:effectLst/>
              </a:rPr>
            </a:br>
            <a:r>
              <a:rPr lang="fr-FR" dirty="0" smtClean="0">
                <a:effectLst/>
              </a:rPr>
              <a:t>octobre </a:t>
            </a:r>
            <a:r>
              <a:rPr lang="fr-FR" dirty="0" smtClean="0">
                <a:effectLst/>
              </a:rPr>
              <a:t>2013</a:t>
            </a:r>
            <a:endParaRPr lang="en-GB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Rappel des priorités identifiées en juin dernier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Maintien et extension du fond </a:t>
            </a:r>
            <a:r>
              <a:rPr lang="fr-FR" dirty="0"/>
              <a:t>de commerce</a:t>
            </a:r>
          </a:p>
          <a:p>
            <a:pPr lvl="1"/>
            <a:r>
              <a:rPr lang="fr-FR" dirty="0" smtClean="0"/>
              <a:t>Opération </a:t>
            </a:r>
            <a:r>
              <a:rPr lang="fr-FR" dirty="0"/>
              <a:t>des </a:t>
            </a:r>
            <a:r>
              <a:rPr lang="fr-FR" dirty="0" smtClean="0"/>
              <a:t>infrastructures en place</a:t>
            </a:r>
            <a:endParaRPr lang="fr-FR" dirty="0"/>
          </a:p>
          <a:p>
            <a:pPr lvl="1"/>
            <a:r>
              <a:rPr lang="fr-FR" dirty="0"/>
              <a:t>Fédération Nationale de Cloud académique</a:t>
            </a:r>
          </a:p>
          <a:p>
            <a:r>
              <a:rPr lang="fr-FR" dirty="0" smtClean="0"/>
              <a:t>Organisation interne</a:t>
            </a:r>
          </a:p>
          <a:p>
            <a:pPr lvl="1"/>
            <a:r>
              <a:rPr lang="fr-FR" dirty="0"/>
              <a:t>Organisation du support opérationnel</a:t>
            </a:r>
          </a:p>
          <a:p>
            <a:pPr lvl="1"/>
            <a:r>
              <a:rPr lang="fr-FR" dirty="0"/>
              <a:t>Catalogue de services France Grilles </a:t>
            </a:r>
            <a:endParaRPr lang="fr-FR" dirty="0" smtClean="0"/>
          </a:p>
          <a:p>
            <a:pPr lvl="1"/>
            <a:r>
              <a:rPr lang="fr-FR" dirty="0"/>
              <a:t>Rapprochement France Grilles et </a:t>
            </a:r>
            <a:r>
              <a:rPr lang="fr-FR" dirty="0" smtClean="0"/>
              <a:t>LCG-France</a:t>
            </a:r>
          </a:p>
          <a:p>
            <a:pPr lvl="1"/>
            <a:r>
              <a:rPr lang="fr-FR" dirty="0" smtClean="0"/>
              <a:t>Clarification des relations FG/Sites</a:t>
            </a:r>
            <a:endParaRPr lang="fr-FR" dirty="0"/>
          </a:p>
          <a:p>
            <a:pPr lvl="1"/>
            <a:r>
              <a:rPr lang="fr-FR" dirty="0"/>
              <a:t>Anticipation de la fin d’EGI-</a:t>
            </a:r>
            <a:r>
              <a:rPr lang="fr-FR" dirty="0" err="1"/>
              <a:t>InSPIRE</a:t>
            </a:r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octobre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1312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Roadmap</a:t>
            </a:r>
            <a:r>
              <a:rPr lang="fr-FR" dirty="0" smtClean="0"/>
              <a:t> : Etat d’avancement </a:t>
            </a:r>
            <a:r>
              <a:rPr lang="fr-FR" dirty="0" smtClean="0"/>
              <a:t>(1)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Juillet</a:t>
            </a:r>
          </a:p>
          <a:p>
            <a:pPr lvl="1"/>
            <a:r>
              <a:rPr lang="fr-FR" dirty="0" smtClean="0"/>
              <a:t>Validation de la politique d’accès à FG-DIRAC</a:t>
            </a:r>
          </a:p>
          <a:p>
            <a:pPr lvl="1"/>
            <a:r>
              <a:rPr lang="fr-FR" dirty="0"/>
              <a:t>C</a:t>
            </a:r>
            <a:r>
              <a:rPr lang="fr-FR" dirty="0" smtClean="0"/>
              <a:t>atalogue de services v1 (côté opérations)</a:t>
            </a:r>
          </a:p>
          <a:p>
            <a:pPr lvl="1"/>
            <a:r>
              <a:rPr lang="fr-FR" dirty="0" smtClean="0"/>
              <a:t>Proposition de réorganisation du groupe monitoring</a:t>
            </a:r>
          </a:p>
          <a:p>
            <a:r>
              <a:rPr lang="fr-FR" dirty="0" smtClean="0"/>
              <a:t>Septembre</a:t>
            </a:r>
          </a:p>
          <a:p>
            <a:pPr lvl="1"/>
            <a:r>
              <a:rPr lang="fr-FR" dirty="0" smtClean="0"/>
              <a:t>Proposition d’organisation/amélioration du support opérationnel</a:t>
            </a:r>
          </a:p>
          <a:p>
            <a:pPr lvl="1"/>
            <a:r>
              <a:rPr lang="fr-FR" dirty="0" smtClean="0"/>
              <a:t>Base de collaboration pour un service FG-</a:t>
            </a:r>
            <a:r>
              <a:rPr lang="fr-FR" dirty="0" err="1" smtClean="0"/>
              <a:t>iRODS</a:t>
            </a:r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octobre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  <p:sp>
        <p:nvSpPr>
          <p:cNvPr id="6" name="Ellipse 5"/>
          <p:cNvSpPr/>
          <p:nvPr/>
        </p:nvSpPr>
        <p:spPr>
          <a:xfrm>
            <a:off x="8604448" y="2492896"/>
            <a:ext cx="360040" cy="3600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8604448" y="2996952"/>
            <a:ext cx="360040" cy="3600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8604448" y="3501008"/>
            <a:ext cx="360040" cy="3600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8604448" y="4941168"/>
            <a:ext cx="360040" cy="3600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8604448" y="5517232"/>
            <a:ext cx="360040" cy="3600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0314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Roadmap</a:t>
            </a:r>
            <a:r>
              <a:rPr lang="fr-FR" dirty="0" smtClean="0"/>
              <a:t> </a:t>
            </a:r>
            <a:r>
              <a:rPr lang="fr-FR" dirty="0" smtClean="0"/>
              <a:t>: Etat d’avancement (2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Septembre (EGI </a:t>
            </a:r>
            <a:r>
              <a:rPr lang="fr-FR" dirty="0" err="1" smtClean="0"/>
              <a:t>Technical</a:t>
            </a:r>
            <a:r>
              <a:rPr lang="fr-FR" dirty="0" smtClean="0"/>
              <a:t> Forum)</a:t>
            </a:r>
          </a:p>
          <a:p>
            <a:pPr lvl="1"/>
            <a:r>
              <a:rPr lang="fr-FR" dirty="0" smtClean="0"/>
              <a:t>Premier cas fonctionnel d’utilisation de la fédération de </a:t>
            </a:r>
            <a:r>
              <a:rPr lang="fr-FR" dirty="0" smtClean="0"/>
              <a:t>Cloud </a:t>
            </a:r>
            <a:r>
              <a:rPr lang="fr-FR" dirty="0" smtClean="0">
                <a:solidFill>
                  <a:srgbClr val="FFC000"/>
                </a:solidFill>
              </a:rPr>
              <a:t>(en cours)</a:t>
            </a:r>
            <a:endParaRPr lang="fr-FR" dirty="0" smtClean="0">
              <a:solidFill>
                <a:srgbClr val="FFC000"/>
              </a:solidFill>
            </a:endParaRPr>
          </a:p>
          <a:p>
            <a:r>
              <a:rPr lang="fr-FR" dirty="0" smtClean="0"/>
              <a:t>Octobre</a:t>
            </a:r>
          </a:p>
          <a:p>
            <a:pPr lvl="1"/>
            <a:r>
              <a:rPr lang="fr-FR" dirty="0" smtClean="0"/>
              <a:t>Validation (</a:t>
            </a:r>
            <a:r>
              <a:rPr lang="fr-FR" dirty="0" err="1" smtClean="0"/>
              <a:t>visio</a:t>
            </a:r>
            <a:r>
              <a:rPr lang="fr-FR" dirty="0" smtClean="0"/>
              <a:t> + CTE) du modèle de support opérationnel, début de mise en </a:t>
            </a:r>
            <a:r>
              <a:rPr lang="fr-FR" dirty="0" smtClean="0"/>
              <a:t>place </a:t>
            </a:r>
            <a:r>
              <a:rPr lang="fr-FR" dirty="0" smtClean="0">
                <a:solidFill>
                  <a:srgbClr val="FFC000"/>
                </a:solidFill>
              </a:rPr>
              <a:t>(novembre)</a:t>
            </a:r>
            <a:endParaRPr lang="fr-FR" dirty="0" smtClean="0">
              <a:solidFill>
                <a:srgbClr val="FFC000"/>
              </a:solidFill>
            </a:endParaRPr>
          </a:p>
          <a:p>
            <a:pPr lvl="1"/>
            <a:r>
              <a:rPr lang="fr-FR" dirty="0" smtClean="0"/>
              <a:t>Plan de rapprochement </a:t>
            </a:r>
            <a:r>
              <a:rPr lang="fr-FR" dirty="0" smtClean="0"/>
              <a:t>FG-LCGFR</a:t>
            </a:r>
            <a:r>
              <a:rPr lang="fr-FR" dirty="0">
                <a:solidFill>
                  <a:srgbClr val="FFC000"/>
                </a:solidFill>
              </a:rPr>
              <a:t> (novembre)</a:t>
            </a:r>
            <a:endParaRPr lang="fr-FR" dirty="0" smtClean="0"/>
          </a:p>
          <a:p>
            <a:pPr lvl="2"/>
            <a:r>
              <a:rPr lang="fr-FR" dirty="0" smtClean="0"/>
              <a:t>Clarification et validation des zones d’efforts joints</a:t>
            </a:r>
          </a:p>
          <a:p>
            <a:pPr lvl="2"/>
            <a:r>
              <a:rPr lang="fr-FR" dirty="0" smtClean="0"/>
              <a:t>Accords sur un plan de travail commun sur ces zones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octobre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  <p:sp>
        <p:nvSpPr>
          <p:cNvPr id="6" name="Ellipse 5"/>
          <p:cNvSpPr/>
          <p:nvPr/>
        </p:nvSpPr>
        <p:spPr>
          <a:xfrm>
            <a:off x="8460432" y="2924944"/>
            <a:ext cx="360040" cy="36004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8460432" y="4149080"/>
            <a:ext cx="360040" cy="36004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8460432" y="5013176"/>
            <a:ext cx="360040" cy="36004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1224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Roadmap</a:t>
            </a:r>
            <a:r>
              <a:rPr lang="fr-FR" dirty="0" smtClean="0"/>
              <a:t> : à venir </a:t>
            </a:r>
            <a:r>
              <a:rPr lang="fr-FR" dirty="0" smtClean="0"/>
              <a:t>(3)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Novembre (journées FG-LCGFR)</a:t>
            </a:r>
          </a:p>
          <a:p>
            <a:pPr lvl="1"/>
            <a:r>
              <a:rPr lang="fr-FR" dirty="0" smtClean="0"/>
              <a:t>Catalogue de services v2 (finalisé)</a:t>
            </a:r>
          </a:p>
          <a:p>
            <a:pPr lvl="1"/>
            <a:r>
              <a:rPr lang="fr-FR" dirty="0" smtClean="0"/>
              <a:t>Modalités de mise en place du plan de travail commun</a:t>
            </a:r>
          </a:p>
          <a:p>
            <a:pPr lvl="1"/>
            <a:r>
              <a:rPr lang="fr-FR" dirty="0" smtClean="0"/>
              <a:t>Cloud : élargissement de la fédération</a:t>
            </a:r>
          </a:p>
          <a:p>
            <a:r>
              <a:rPr lang="fr-FR" dirty="0" smtClean="0"/>
              <a:t>Décembre</a:t>
            </a:r>
          </a:p>
          <a:p>
            <a:pPr lvl="1"/>
            <a:r>
              <a:rPr lang="fr-FR" dirty="0" smtClean="0"/>
              <a:t>Accords ou </a:t>
            </a:r>
            <a:r>
              <a:rPr lang="fr-FR" dirty="0" err="1" smtClean="0"/>
              <a:t>MoUs</a:t>
            </a:r>
            <a:r>
              <a:rPr lang="fr-FR" dirty="0" smtClean="0"/>
              <a:t> finalisés et signés entre FG et quelques sites « pilotes »</a:t>
            </a:r>
          </a:p>
          <a:p>
            <a:pPr lvl="1"/>
            <a:r>
              <a:rPr lang="fr-FR" dirty="0" smtClean="0"/>
              <a:t>Scénarios d’évolution post EGI-</a:t>
            </a:r>
            <a:r>
              <a:rPr lang="fr-FR" dirty="0" err="1" smtClean="0"/>
              <a:t>InSPIRE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octobre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9986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Prévisions 2014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Infrastructures</a:t>
            </a:r>
          </a:p>
          <a:p>
            <a:pPr lvl="1"/>
            <a:r>
              <a:rPr lang="fr-FR" dirty="0"/>
              <a:t>Opérations grille </a:t>
            </a:r>
            <a:r>
              <a:rPr lang="fr-FR" dirty="0" smtClean="0"/>
              <a:t>: </a:t>
            </a:r>
            <a:r>
              <a:rPr lang="fr-FR" i="1" dirty="0" smtClean="0"/>
              <a:t>Business as </a:t>
            </a:r>
            <a:r>
              <a:rPr lang="fr-FR" i="1" dirty="0" err="1" smtClean="0"/>
              <a:t>usual</a:t>
            </a:r>
            <a:endParaRPr lang="fr-FR" dirty="0" smtClean="0"/>
          </a:p>
          <a:p>
            <a:pPr lvl="1"/>
            <a:r>
              <a:rPr lang="fr-FR" dirty="0" smtClean="0"/>
              <a:t>Cloud académique fédéré : en </a:t>
            </a:r>
            <a:r>
              <a:rPr lang="fr-FR" dirty="0" err="1" smtClean="0"/>
              <a:t>prod</a:t>
            </a:r>
            <a:r>
              <a:rPr lang="fr-FR" dirty="0" smtClean="0"/>
              <a:t> et utilisé </a:t>
            </a:r>
          </a:p>
          <a:p>
            <a:pPr lvl="1"/>
            <a:r>
              <a:rPr lang="fr-FR" dirty="0"/>
              <a:t>FG-</a:t>
            </a:r>
            <a:r>
              <a:rPr lang="fr-FR" dirty="0" err="1"/>
              <a:t>iRODS</a:t>
            </a:r>
            <a:r>
              <a:rPr lang="fr-FR" dirty="0"/>
              <a:t> : test -&gt; pré-</a:t>
            </a:r>
            <a:r>
              <a:rPr lang="fr-FR" dirty="0" err="1"/>
              <a:t>prod</a:t>
            </a:r>
            <a:r>
              <a:rPr lang="fr-FR" dirty="0"/>
              <a:t> -&gt; </a:t>
            </a:r>
            <a:r>
              <a:rPr lang="fr-FR" dirty="0" smtClean="0"/>
              <a:t>production</a:t>
            </a:r>
          </a:p>
          <a:p>
            <a:r>
              <a:rPr lang="fr-FR" dirty="0" smtClean="0"/>
              <a:t>Mise en place du support opérationnel</a:t>
            </a:r>
          </a:p>
          <a:p>
            <a:r>
              <a:rPr lang="fr-FR" dirty="0" smtClean="0"/>
              <a:t>Transitions à organiser</a:t>
            </a:r>
          </a:p>
          <a:p>
            <a:pPr lvl="1"/>
            <a:r>
              <a:rPr lang="fr-FR" dirty="0"/>
              <a:t>Renouvellement du GIS France Grilles</a:t>
            </a:r>
          </a:p>
          <a:p>
            <a:pPr lvl="1"/>
            <a:r>
              <a:rPr lang="fr-FR" dirty="0" smtClean="0"/>
              <a:t>Fin EGI-</a:t>
            </a:r>
            <a:r>
              <a:rPr lang="fr-FR" dirty="0" err="1" smtClean="0"/>
              <a:t>InSPIRE</a:t>
            </a:r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octobre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546091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rancegrilles_utilisateurs-copi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EGI-InSPIRE-May2011-V4</Template>
  <TotalTime>3842</TotalTime>
  <Words>286</Words>
  <Application>Microsoft Office PowerPoint</Application>
  <PresentationFormat>Affichage à l'écran (4:3)</PresentationFormat>
  <Paragraphs>56</Paragraphs>
  <Slides>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4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EGI-InSPIRE 2</vt:lpstr>
      <vt:lpstr>Custom Design</vt:lpstr>
      <vt:lpstr>francegrilles_utilisateurs-copie2</vt:lpstr>
      <vt:lpstr>Conception personnalisée</vt:lpstr>
      <vt:lpstr>Roadmap opérations - Fin 2013 Revue et avancement  Visio opérations France Grilles octobre 2013</vt:lpstr>
      <vt:lpstr>Rappel des priorités identifiées en juin dernier</vt:lpstr>
      <vt:lpstr>Roadmap : Etat d’avancement (1)</vt:lpstr>
      <vt:lpstr>Roadmap : Etat d’avancement (2)</vt:lpstr>
      <vt:lpstr>Roadmap : à venir (3)</vt:lpstr>
      <vt:lpstr>Prévisions 2014</vt:lpstr>
    </vt:vector>
  </TitlesOfParts>
  <Company>CNRS IdGC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France Grilles, journées scientifiques 2012</dc:title>
  <dc:creator>Romier</dc:creator>
  <cp:lastModifiedBy>Gilles MATHIEU</cp:lastModifiedBy>
  <cp:revision>574</cp:revision>
  <dcterms:created xsi:type="dcterms:W3CDTF">2012-11-19T12:52:08Z</dcterms:created>
  <dcterms:modified xsi:type="dcterms:W3CDTF">2013-10-15T08:42:48Z</dcterms:modified>
</cp:coreProperties>
</file>