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13" r:id="rId2"/>
    <p:sldId id="376" r:id="rId3"/>
    <p:sldId id="375" r:id="rId4"/>
    <p:sldId id="276" r:id="rId5"/>
    <p:sldId id="377" r:id="rId6"/>
    <p:sldId id="425" r:id="rId7"/>
    <p:sldId id="426" r:id="rId8"/>
    <p:sldId id="379" r:id="rId9"/>
    <p:sldId id="378" r:id="rId10"/>
    <p:sldId id="277" r:id="rId11"/>
    <p:sldId id="278" r:id="rId12"/>
    <p:sldId id="280" r:id="rId13"/>
    <p:sldId id="301" r:id="rId14"/>
    <p:sldId id="281" r:id="rId15"/>
    <p:sldId id="282" r:id="rId16"/>
    <p:sldId id="287" r:id="rId17"/>
    <p:sldId id="286" r:id="rId18"/>
    <p:sldId id="285" r:id="rId19"/>
    <p:sldId id="284" r:id="rId20"/>
    <p:sldId id="288" r:id="rId21"/>
    <p:sldId id="289" r:id="rId22"/>
    <p:sldId id="272" r:id="rId23"/>
    <p:sldId id="293" r:id="rId24"/>
    <p:sldId id="300" r:id="rId25"/>
    <p:sldId id="296" r:id="rId26"/>
    <p:sldId id="302" r:id="rId27"/>
    <p:sldId id="303" r:id="rId28"/>
    <p:sldId id="380" r:id="rId29"/>
    <p:sldId id="427" r:id="rId30"/>
    <p:sldId id="362" r:id="rId31"/>
    <p:sldId id="305" r:id="rId32"/>
    <p:sldId id="265" r:id="rId33"/>
    <p:sldId id="270" r:id="rId34"/>
    <p:sldId id="370" r:id="rId35"/>
    <p:sldId id="256" r:id="rId36"/>
    <p:sldId id="361" r:id="rId37"/>
    <p:sldId id="306" r:id="rId38"/>
    <p:sldId id="307" r:id="rId39"/>
    <p:sldId id="308" r:id="rId40"/>
    <p:sldId id="312" r:id="rId41"/>
    <p:sldId id="404" r:id="rId42"/>
    <p:sldId id="331" r:id="rId43"/>
    <p:sldId id="385" r:id="rId44"/>
    <p:sldId id="310" r:id="rId45"/>
    <p:sldId id="273" r:id="rId46"/>
    <p:sldId id="311" r:id="rId47"/>
    <p:sldId id="335" r:id="rId48"/>
    <p:sldId id="424" r:id="rId49"/>
    <p:sldId id="336" r:id="rId50"/>
    <p:sldId id="386" r:id="rId51"/>
    <p:sldId id="332" r:id="rId52"/>
    <p:sldId id="368" r:id="rId53"/>
    <p:sldId id="326" r:id="rId54"/>
    <p:sldId id="316" r:id="rId55"/>
    <p:sldId id="317" r:id="rId56"/>
    <p:sldId id="318" r:id="rId57"/>
    <p:sldId id="388" r:id="rId58"/>
    <p:sldId id="321" r:id="rId59"/>
    <p:sldId id="389" r:id="rId60"/>
    <p:sldId id="402" r:id="rId61"/>
    <p:sldId id="369" r:id="rId62"/>
    <p:sldId id="372" r:id="rId63"/>
    <p:sldId id="352" r:id="rId64"/>
    <p:sldId id="393" r:id="rId65"/>
    <p:sldId id="390" r:id="rId66"/>
    <p:sldId id="323" r:id="rId67"/>
    <p:sldId id="403" r:id="rId68"/>
    <p:sldId id="328" r:id="rId69"/>
    <p:sldId id="327" r:id="rId70"/>
    <p:sldId id="342" r:id="rId71"/>
    <p:sldId id="343" r:id="rId72"/>
    <p:sldId id="344" r:id="rId73"/>
    <p:sldId id="329" r:id="rId74"/>
    <p:sldId id="364" r:id="rId75"/>
    <p:sldId id="394" r:id="rId76"/>
    <p:sldId id="401" r:id="rId77"/>
    <p:sldId id="430" r:id="rId78"/>
    <p:sldId id="431" r:id="rId79"/>
    <p:sldId id="432" r:id="rId80"/>
    <p:sldId id="433" r:id="rId81"/>
    <p:sldId id="416" r:id="rId82"/>
    <p:sldId id="414" r:id="rId83"/>
    <p:sldId id="415" r:id="rId84"/>
    <p:sldId id="324" r:id="rId85"/>
    <p:sldId id="398" r:id="rId86"/>
    <p:sldId id="399" r:id="rId87"/>
    <p:sldId id="400" r:id="rId88"/>
    <p:sldId id="351" r:id="rId89"/>
    <p:sldId id="348" r:id="rId90"/>
    <p:sldId id="428" r:id="rId91"/>
    <p:sldId id="429" r:id="rId92"/>
    <p:sldId id="423" r:id="rId9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0000"/>
    <a:srgbClr val="FF66FF"/>
    <a:srgbClr val="0066FF"/>
    <a:srgbClr val="99FF66"/>
    <a:srgbClr val="0000CC"/>
    <a:srgbClr val="FF66CC"/>
    <a:srgbClr val="FFCCFF"/>
    <a:srgbClr val="0099FF"/>
    <a:srgbClr val="FF7C80"/>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99399" autoAdjust="0"/>
  </p:normalViewPr>
  <p:slideViewPr>
    <p:cSldViewPr>
      <p:cViewPr varScale="1">
        <p:scale>
          <a:sx n="54" d="100"/>
          <a:sy n="54" d="100"/>
        </p:scale>
        <p:origin x="-355"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30/07/2013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xmlns=""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17</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30/07/2013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30/07/2013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5496" y="6167045"/>
            <a:ext cx="9036496" cy="646331"/>
          </a:xfrm>
          <a:prstGeom prst="rect">
            <a:avLst/>
          </a:prstGeom>
        </p:spPr>
        <p:txBody>
          <a:bodyPr wrap="square">
            <a:spAutoFit/>
          </a:bodyPr>
          <a:lstStyle/>
          <a:p>
            <a:pPr algn="ctr"/>
            <a:r>
              <a:rPr lang="fr-FR" dirty="0" smtClean="0">
                <a:solidFill>
                  <a:schemeClr val="bg1"/>
                </a:solidFill>
                <a:latin typeface="Comic Sans MS" pitchFamily="66" charset="0"/>
              </a:rPr>
              <a:t>François Vazeille (CNRS)                     SFEN                                         4 avril  2013</a:t>
            </a:r>
          </a:p>
          <a:p>
            <a:pPr algn="ctr"/>
            <a:r>
              <a:rPr lang="fr-FR" dirty="0" smtClean="0">
                <a:solidFill>
                  <a:schemeClr val="bg1"/>
                </a:solidFill>
                <a:latin typeface="Comic Sans MS" pitchFamily="66" charset="0"/>
              </a:rPr>
              <a:t>IFMA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4" name="Rectangle 23"/>
          <p:cNvSpPr/>
          <p:nvPr/>
        </p:nvSpPr>
        <p:spPr>
          <a:xfrm>
            <a:off x="6660232" y="2924944"/>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6732240" y="188640"/>
            <a:ext cx="1728192"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heckerboard(across)">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4021855" y="2708920"/>
            <a:ext cx="5086649" cy="1446550"/>
          </a:xfrm>
          <a:prstGeom prst="rect">
            <a:avLst/>
          </a:prstGeom>
          <a:noFill/>
        </p:spPr>
        <p:txBody>
          <a:bodyPr wrap="none" rtlCol="0">
            <a:spAutoFit/>
          </a:bodyPr>
          <a:lstStyle/>
          <a:p>
            <a:pPr algn="ctr"/>
            <a:r>
              <a:rPr lang="fr-FR" sz="4400" dirty="0" smtClean="0">
                <a:solidFill>
                  <a:schemeClr val="bg1"/>
                </a:solidFill>
                <a:latin typeface="Comic Sans MS" pitchFamily="66" charset="0"/>
              </a:rPr>
              <a:t>La quête</a:t>
            </a:r>
          </a:p>
          <a:p>
            <a:pPr algn="ctr"/>
            <a:r>
              <a:rPr lang="fr-FR" sz="4400" dirty="0" smtClean="0">
                <a:solidFill>
                  <a:schemeClr val="bg1"/>
                </a:solidFill>
                <a:latin typeface="Comic Sans MS" pitchFamily="66" charset="0"/>
              </a:rPr>
              <a:t> du boson de </a:t>
            </a:r>
            <a:r>
              <a:rPr lang="fr-FR" sz="4400" dirty="0" err="1" smtClean="0">
                <a:solidFill>
                  <a:schemeClr val="bg1"/>
                </a:solidFill>
                <a:latin typeface="Comic Sans MS" pitchFamily="66" charset="0"/>
              </a:rPr>
              <a:t>Higgs</a:t>
            </a:r>
            <a:endParaRPr lang="fr-FR" sz="4400" dirty="0" smtClean="0">
              <a:solidFill>
                <a:schemeClr val="bg1"/>
              </a:solidFill>
              <a:latin typeface="Comic Sans MS" pitchFamily="66" charset="0"/>
            </a:endParaRP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4283968" y="44624"/>
            <a:ext cx="4942380"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La masse résulterait de l’interaction</a:t>
            </a:r>
          </a:p>
          <a:p>
            <a:pPr algn="ctr"/>
            <a:r>
              <a:rPr lang="fr-FR" sz="2200" i="1" dirty="0" smtClean="0">
                <a:solidFill>
                  <a:srgbClr val="FF66FF"/>
                </a:solidFill>
                <a:latin typeface="Comic Sans MS" pitchFamily="66" charset="0"/>
              </a:rPr>
              <a:t>des particules avec un ”champ“</a:t>
            </a:r>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pPr algn="r"/>
            <a:r>
              <a:rPr lang="fr-FR" sz="2400" dirty="0" smtClean="0">
                <a:solidFill>
                  <a:schemeClr val="bg1"/>
                </a:solidFill>
                <a:latin typeface="Comic Sans MS" pitchFamily="66" charset="0"/>
                <a:sym typeface="Symbol"/>
              </a:rPr>
              <a:t>   qui se répand dans l’Univers … </a:t>
            </a:r>
            <a:r>
              <a:rPr lang="fr-FR" sz="2400" dirty="0" smtClean="0">
                <a:solidFill>
                  <a:srgbClr val="FFFF00"/>
                </a:solidFill>
                <a:latin typeface="Comic Sans MS" pitchFamily="66" charset="0"/>
                <a:sym typeface="Symbol"/>
              </a:rPr>
              <a:t>mais pas n’importe quand</a:t>
            </a:r>
          </a:p>
          <a:p>
            <a:pPr algn="r"/>
            <a:r>
              <a:rPr lang="fr-FR" sz="2400" dirty="0" smtClean="0">
                <a:solidFill>
                  <a:srgbClr val="FFFF00"/>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7" grpId="0" animBg="1"/>
      <p:bldP spid="29"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asterix.jpg"/>
          <p:cNvPicPr>
            <a:picLocks noChangeAspect="1"/>
          </p:cNvPicPr>
          <p:nvPr/>
        </p:nvPicPr>
        <p:blipFill>
          <a:blip r:embed="rId2" cstate="print"/>
          <a:stretch>
            <a:fillRect/>
          </a:stretch>
        </p:blipFill>
        <p:spPr>
          <a:xfrm>
            <a:off x="-75214" y="1268760"/>
            <a:ext cx="9219214" cy="429309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2361 0.00531 L 1.0316 0.29896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1962 0.03283 L -0.97257 0.66196 " pathEditMode="relative" ptsTypes="AA">
                                      <p:cBhvr>
                                        <p:cTn id="8" dur="2000" fill="hold"/>
                                        <p:tgtEl>
                                          <p:spTgt spid="1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399 0.03283 L 0.18524 1.01873 " pathEditMode="relative" ptsTypes="AA">
                                      <p:cBhvr>
                                        <p:cTn id="10" dur="2000" fill="hold"/>
                                        <p:tgtEl>
                                          <p:spTgt spid="8"/>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0" nodeType="afterEffect">
                                  <p:stCondLst>
                                    <p:cond delay="0"/>
                                  </p:stCondLst>
                                  <p:childTnLst>
                                    <p:animMotion origin="layout" path="M 1.66667E-6 4.45087E-6 L 0.98837 -0.3681 " pathEditMode="relative" rAng="0" ptsTypes="AA">
                                      <p:cBhvr>
                                        <p:cTn id="13" dur="2000" fill="hold"/>
                                        <p:tgtEl>
                                          <p:spTgt spid="19"/>
                                        </p:tgtEl>
                                        <p:attrNameLst>
                                          <p:attrName>ppt_x</p:attrName>
                                          <p:attrName>ppt_y</p:attrName>
                                        </p:attrNameLst>
                                      </p:cBhvr>
                                      <p:rCtr x="49400" y="-18400"/>
                                    </p:animMotion>
                                  </p:childTnLst>
                                </p:cTn>
                              </p:par>
                              <p:par>
                                <p:cTn id="14" presetID="0" presetClass="path" presetSubtype="0" accel="50000" decel="50000" fill="hold" grpId="0" nodeType="withEffect">
                                  <p:stCondLst>
                                    <p:cond delay="0"/>
                                  </p:stCondLst>
                                  <p:childTnLst>
                                    <p:animMotion origin="layout" path="M -1.02362 0.19399 L 0.0276 0.2044 " pathEditMode="relative" rAng="0" ptsTypes="AA">
                                      <p:cBhvr>
                                        <p:cTn id="15" dur="2000" fill="hold"/>
                                        <p:tgtEl>
                                          <p:spTgt spid="16"/>
                                        </p:tgtEl>
                                        <p:attrNameLst>
                                          <p:attrName>ppt_x</p:attrName>
                                          <p:attrName>ppt_y</p:attrName>
                                        </p:attrNameLst>
                                      </p:cBhvr>
                                      <p:rCtr x="52600" y="500"/>
                                    </p:animMotion>
                                  </p:childTnLst>
                                </p:cTn>
                              </p:par>
                              <p:par>
                                <p:cTn id="16" presetID="0" presetClass="path" presetSubtype="0" accel="50000" decel="50000" fill="hold" grpId="0" nodeType="withEffect">
                                  <p:stCondLst>
                                    <p:cond delay="0"/>
                                  </p:stCondLst>
                                  <p:childTnLst>
                                    <p:animMotion origin="layout" path="M 0 0 L -0.18889 -1.03838 " pathEditMode="relative" ptsTypes="AA">
                                      <p:cBhvr>
                                        <p:cTn id="17" dur="2000" fill="hold"/>
                                        <p:tgtEl>
                                          <p:spTgt spid="11"/>
                                        </p:tgtEl>
                                        <p:attrNameLst>
                                          <p:attrName>ppt_x</p:attrName>
                                          <p:attrName>ppt_y</p:attrName>
                                        </p:attrNameLst>
                                      </p:cBhvr>
                                    </p:animMotion>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L -0.99218 -0.27283 " pathEditMode="relative" ptsTypes="AA">
                                      <p:cBhvr>
                                        <p:cTn id="20" dur="2000" fill="hold"/>
                                        <p:tgtEl>
                                          <p:spTgt spid="1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1962 0.03283 L -0.05903 1.05017 " pathEditMode="relative" ptsTypes="AA">
                                      <p:cBhvr>
                                        <p:cTn id="22" dur="2000" fill="hold"/>
                                        <p:tgtEl>
                                          <p:spTgt spid="1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66667E-6 -2.13873E-6 L -1.03941 0.23607 " pathEditMode="relative" rAng="0" ptsTypes="AA">
                                      <p:cBhvr>
                                        <p:cTn id="24" dur="2000" fill="hold"/>
                                        <p:tgtEl>
                                          <p:spTgt spid="6"/>
                                        </p:tgtEl>
                                        <p:attrNameLst>
                                          <p:attrName>ppt_x</p:attrName>
                                          <p:attrName>ppt_y</p:attrName>
                                        </p:attrNameLst>
                                      </p:cBhvr>
                                      <p:rCtr x="-52000" y="11800"/>
                                    </p:animMotion>
                                  </p:childTnLst>
                                </p:cTn>
                              </p:par>
                              <p:par>
                                <p:cTn id="25" presetID="0" presetClass="path" presetSubtype="0" accel="50000" decel="50000" fill="hold" grpId="0" nodeType="withEffect">
                                  <p:stCondLst>
                                    <p:cond delay="0"/>
                                  </p:stCondLst>
                                  <p:childTnLst>
                                    <p:animMotion origin="layout" path="M 0 0 L 1.0158 0.32509 " pathEditMode="relative" ptsTypes="AA">
                                      <p:cBhvr>
                                        <p:cTn id="26" dur="2000" fill="hold"/>
                                        <p:tgtEl>
                                          <p:spTgt spid="4"/>
                                        </p:tgtEl>
                                        <p:attrNameLst>
                                          <p:attrName>ppt_x</p:attrName>
                                          <p:attrName>ppt_y</p:attrName>
                                        </p:attrNameLst>
                                      </p:cBhvr>
                                    </p:animMotion>
                                  </p:childTnLst>
                                </p:cTn>
                              </p:par>
                            </p:childTnLst>
                          </p:cTn>
                        </p:par>
                        <p:par>
                          <p:cTn id="27" fill="hold">
                            <p:stCondLst>
                              <p:cond delay="6000"/>
                            </p:stCondLst>
                            <p:childTnLst>
                              <p:par>
                                <p:cTn id="28" presetID="0" presetClass="path" presetSubtype="0" accel="50000" decel="50000" fill="hold" grpId="0" nodeType="afterEffect">
                                  <p:stCondLst>
                                    <p:cond delay="0"/>
                                  </p:stCondLst>
                                  <p:childTnLst>
                                    <p:animMotion origin="layout" path="M 1.66667E-6 4.62428E-7 L 0.09444 0.9963 " pathEditMode="relative" rAng="0" ptsTypes="AA">
                                      <p:cBhvr>
                                        <p:cTn id="29" dur="2000" fill="hold"/>
                                        <p:tgtEl>
                                          <p:spTgt spid="9"/>
                                        </p:tgtEl>
                                        <p:attrNameLst>
                                          <p:attrName>ppt_x</p:attrName>
                                          <p:attrName>ppt_y</p:attrName>
                                        </p:attrNameLst>
                                      </p:cBhvr>
                                      <p:rCtr x="4700" y="49800"/>
                                    </p:animMotion>
                                  </p:childTnLst>
                                </p:cTn>
                              </p:par>
                              <p:par>
                                <p:cTn id="30" presetID="0" presetClass="path" presetSubtype="0" accel="50000" decel="50000" fill="hold" grpId="0" nodeType="withEffect">
                                  <p:stCondLst>
                                    <p:cond delay="0"/>
                                  </p:stCondLst>
                                  <p:childTnLst>
                                    <p:animMotion origin="layout" path="M -5.55556E-7 -5.78035E-7 L 0.2599 -0.9963 " pathEditMode="relative" rAng="0" ptsTypes="AA">
                                      <p:cBhvr>
                                        <p:cTn id="31" dur="2000" fill="hold"/>
                                        <p:tgtEl>
                                          <p:spTgt spid="13"/>
                                        </p:tgtEl>
                                        <p:attrNameLst>
                                          <p:attrName>ppt_x</p:attrName>
                                          <p:attrName>ppt_y</p:attrName>
                                        </p:attrNameLst>
                                      </p:cBhvr>
                                      <p:rCtr x="13000" y="-49800"/>
                                    </p:animMotion>
                                  </p:childTnLst>
                                </p:cTn>
                              </p:par>
                              <p:par>
                                <p:cTn id="32" presetID="0" presetClass="path" presetSubtype="0" accel="50000" decel="50000" fill="hold" grpId="0" nodeType="withEffect">
                                  <p:stCondLst>
                                    <p:cond delay="0"/>
                                  </p:stCondLst>
                                  <p:childTnLst>
                                    <p:animMotion origin="layout" path="M 5E-6 4.45087E-6 L -0.82292 -1.00787 " pathEditMode="relative" rAng="0" ptsTypes="AA">
                                      <p:cBhvr>
                                        <p:cTn id="33" dur="2000" fill="hold"/>
                                        <p:tgtEl>
                                          <p:spTgt spid="14"/>
                                        </p:tgtEl>
                                        <p:attrNameLst>
                                          <p:attrName>ppt_x</p:attrName>
                                          <p:attrName>ppt_y</p:attrName>
                                        </p:attrNameLst>
                                      </p:cBhvr>
                                      <p:rCtr x="-41100" y="-50400"/>
                                    </p:animMotion>
                                  </p:childTnLst>
                                </p:cTn>
                              </p:par>
                            </p:childTnLst>
                          </p:cTn>
                        </p:par>
                        <p:par>
                          <p:cTn id="34" fill="hold">
                            <p:stCondLst>
                              <p:cond delay="8000"/>
                            </p:stCondLst>
                            <p:childTnLst>
                              <p:par>
                                <p:cTn id="35" presetID="0" presetClass="path" presetSubtype="0" accel="50000" decel="50000" fill="hold" grpId="0" nodeType="afterEffect">
                                  <p:stCondLst>
                                    <p:cond delay="0"/>
                                  </p:stCondLst>
                                  <p:childTnLst>
                                    <p:animMotion origin="layout" path="M 0.06683 -3.00578E-6 L -0.93317 -0.5452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0 0 L -0.11805 -0.97526 " pathEditMode="relative" ptsTypes="AA">
                                      <p:cBhvr>
                                        <p:cTn id="38" dur="2000" fill="hold"/>
                                        <p:tgtEl>
                                          <p:spTgt spid="18"/>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7465 0.02612 L -1.05903 0.16231 " pathEditMode="relative" rAng="0" ptsTypes="AA">
                                      <p:cBhvr>
                                        <p:cTn id="40" dur="2000" fill="hold"/>
                                        <p:tgtEl>
                                          <p:spTgt spid="7"/>
                                        </p:tgtEl>
                                        <p:attrNameLst>
                                          <p:attrName>ppt_x</p:attrName>
                                          <p:attrName>ppt_y</p:attrName>
                                        </p:attrNameLst>
                                      </p:cBhvr>
                                      <p:rCtr x="-49200" y="6800"/>
                                    </p:animMotion>
                                  </p:childTnLst>
                                </p:cTn>
                              </p:par>
                              <p:par>
                                <p:cTn id="41" presetID="0" presetClass="path" presetSubtype="0" accel="50000" decel="50000" fill="hold" grpId="0" nodeType="withEffect">
                                  <p:stCondLst>
                                    <p:cond delay="0"/>
                                  </p:stCondLst>
                                  <p:childTnLst>
                                    <p:animMotion origin="layout" path="M 1.38889E-6 2.08092E-6 L 1.00798 -0.41942 " pathEditMode="relative" ptsTypes="AA">
                                      <p:cBhvr>
                                        <p:cTn id="42" dur="2000" fill="hold"/>
                                        <p:tgtEl>
                                          <p:spTgt spid="3"/>
                                        </p:tgtEl>
                                        <p:attrNameLst>
                                          <p:attrName>ppt_x</p:attrName>
                                          <p:attrName>ppt_y</p:attrName>
                                        </p:attrNameLst>
                                      </p:cBhvr>
                                    </p:animMotion>
                                  </p:childTnLst>
                                </p:cTn>
                              </p:par>
                            </p:childTnLst>
                          </p:cTn>
                        </p:par>
                        <p:par>
                          <p:cTn id="43" fill="hold">
                            <p:stCondLst>
                              <p:cond delay="10000"/>
                            </p:stCondLst>
                            <p:childTnLst>
                              <p:par>
                                <p:cTn id="44" presetID="0" presetClass="path" presetSubtype="0" accel="50000" decel="50000" fill="hold" grpId="0" nodeType="afterEffect">
                                  <p:stCondLst>
                                    <p:cond delay="0"/>
                                  </p:stCondLst>
                                  <p:childTnLst>
                                    <p:animMotion origin="layout" path="M -8.05556E-6 -7.74566E-6 L -0.18907 1.0171 " pathEditMode="relative" ptsTypes="AA">
                                      <p:cBhvr>
                                        <p:cTn id="45" dur="2000" fill="hold"/>
                                        <p:tgtEl>
                                          <p:spTgt spid="10"/>
                                        </p:tgtEl>
                                        <p:attrNameLst>
                                          <p:attrName>ppt_x</p:attrName>
                                          <p:attrName>ppt_y</p:attrName>
                                        </p:attrNameLst>
                                      </p:cBhvr>
                                    </p:animMotion>
                                  </p:childTnLst>
                                </p:cTn>
                              </p:par>
                              <p:par>
                                <p:cTn id="46" presetID="0" presetClass="path" presetSubtype="0" accel="50000" decel="50000" fill="hold" grpId="0" nodeType="withEffect">
                                  <p:stCondLst>
                                    <p:cond delay="0"/>
                                  </p:stCondLst>
                                  <p:childTnLst>
                                    <p:animMotion origin="layout" path="M 3.33333E-6 2.71676E-6 L 1.00798 -0.46127 " pathEditMode="relative" rAng="0" ptsTypes="AA">
                                      <p:cBhvr>
                                        <p:cTn id="47" dur="2000" fill="hold"/>
                                        <p:tgtEl>
                                          <p:spTgt spid="5"/>
                                        </p:tgtEl>
                                        <p:attrNameLst>
                                          <p:attrName>ppt_x</p:attrName>
                                          <p:attrName>ppt_y</p:attrName>
                                        </p:attrNameLst>
                                      </p:cBhvr>
                                      <p:rCtr x="50400" y="-23100"/>
                                    </p:animMotion>
                                  </p:childTnLst>
                                </p:cTn>
                              </p:par>
                              <p:par>
                                <p:cTn id="48" presetID="0" presetClass="path" presetSubtype="0" accel="50000" decel="50000" fill="hold" grpId="0" nodeType="withEffect">
                                  <p:stCondLst>
                                    <p:cond delay="0"/>
                                  </p:stCondLst>
                                  <p:childTnLst>
                                    <p:animMotion origin="layout" path="M 6.94444E-6 -8.3815E-6 L 0.25209 -1.08671 " pathEditMode="relative" ptsTypes="AA">
                                      <p:cBhvr>
                                        <p:cTn id="49" dur="2000" fill="hold"/>
                                        <p:tgtEl>
                                          <p:spTgt spid="12"/>
                                        </p:tgtEl>
                                        <p:attrNameLst>
                                          <p:attrName>ppt_x</p:attrName>
                                          <p:attrName>ppt_y</p:attrName>
                                        </p:attrNameLst>
                                      </p:cBhvr>
                                    </p:animMotion>
                                  </p:childTnLst>
                                </p:cTn>
                              </p:par>
                            </p:childTnLst>
                          </p:cTn>
                        </p:par>
                        <p:par>
                          <p:cTn id="50" fill="hold">
                            <p:stCondLst>
                              <p:cond delay="12000"/>
                            </p:stCondLst>
                            <p:childTnLst>
                              <p:par>
                                <p:cTn id="51" presetID="0" presetClass="path" presetSubtype="0" accel="50000" decel="50000" fill="hold" grpId="0" nodeType="afterEffect">
                                  <p:stCondLst>
                                    <p:cond delay="0"/>
                                  </p:stCondLst>
                                  <p:childTnLst>
                                    <p:animMotion origin="layout" path="M 0 0 L 1.00798 -0.65017 " pathEditMode="relative" ptsTypes="AA">
                                      <p:cBhvr>
                                        <p:cTn id="52" dur="2000" fill="hold"/>
                                        <p:tgtEl>
                                          <p:spTgt spid="20"/>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1.00798 -0.65017 " pathEditMode="relative" ptsTypes="AA">
                                      <p:cBhvr>
                                        <p:cTn id="54" dur="2000" fill="hold"/>
                                        <p:tgtEl>
                                          <p:spTgt spid="21"/>
                                        </p:tgtEl>
                                        <p:attrNameLst>
                                          <p:attrName>ppt_x</p:attrName>
                                          <p:attrName>ppt_y</p:attrName>
                                        </p:attrNameLst>
                                      </p:cBhvr>
                                    </p:animMotion>
                                  </p:childTnLst>
                                </p:cTn>
                              </p:par>
                            </p:childTnLst>
                          </p:cTn>
                        </p:par>
                        <p:par>
                          <p:cTn id="55" fill="hold">
                            <p:stCondLst>
                              <p:cond delay="14000"/>
                            </p:stCondLst>
                            <p:childTnLst>
                              <p:par>
                                <p:cTn id="56" presetID="28"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15000" fill="hold"/>
                                        <p:tgtEl>
                                          <p:spTgt spid="23"/>
                                        </p:tgtEl>
                                        <p:attrNameLst>
                                          <p:attrName>ppt_x</p:attrName>
                                        </p:attrNameLst>
                                      </p:cBhvr>
                                      <p:tavLst>
                                        <p:tav tm="0">
                                          <p:val>
                                            <p:strVal val="#ppt_x"/>
                                          </p:val>
                                        </p:tav>
                                        <p:tav tm="100000">
                                          <p:val>
                                            <p:strVal val="#ppt_x"/>
                                          </p:val>
                                        </p:tav>
                                      </p:tavLst>
                                    </p:anim>
                                    <p:anim calcmode="lin" valueType="num">
                                      <p:cBhvr>
                                        <p:cTn id="59" dur="15000" fill="hold"/>
                                        <p:tgtEl>
                                          <p:spTgt spid="23"/>
                                        </p:tgtEl>
                                        <p:attrNameLst>
                                          <p:attrName>ppt_y</p:attrName>
                                        </p:attrNameLst>
                                      </p:cBhvr>
                                      <p:tavLst>
                                        <p:tav tm="0">
                                          <p:val>
                                            <p:strVal val="#ppt_y+1"/>
                                          </p:val>
                                        </p:tav>
                                        <p:tav tm="100000">
                                          <p:val>
                                            <p:strVal val="#ppt_y-1"/>
                                          </p:val>
                                        </p:tav>
                                      </p:tavLst>
                                    </p:anim>
                                  </p:childTnLst>
                                </p:cTn>
                              </p:par>
                              <p:par>
                                <p:cTn id="60" presetID="28"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5000" fill="hold"/>
                                        <p:tgtEl>
                                          <p:spTgt spid="24"/>
                                        </p:tgtEl>
                                        <p:attrNameLst>
                                          <p:attrName>ppt_x</p:attrName>
                                        </p:attrNameLst>
                                      </p:cBhvr>
                                      <p:tavLst>
                                        <p:tav tm="0">
                                          <p:val>
                                            <p:strVal val="#ppt_x"/>
                                          </p:val>
                                        </p:tav>
                                        <p:tav tm="100000">
                                          <p:val>
                                            <p:strVal val="#ppt_x"/>
                                          </p:val>
                                        </p:tav>
                                      </p:tavLst>
                                    </p:anim>
                                    <p:anim calcmode="lin" valueType="num">
                                      <p:cBhvr>
                                        <p:cTn id="63"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9203160"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Conférences de Moriond (mars 2013)</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xmlns=""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heckerboard(across)">
                                      <p:cBhvr>
                                        <p:cTn id="46" dur="500"/>
                                        <p:tgtEl>
                                          <p:spTgt spid="1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heckerboard(across)">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000"/>
                                        <p:tgtEl>
                                          <p:spTgt spid="4"/>
                                        </p:tgtEl>
                                      </p:cBhvr>
                                    </p:animEffect>
                                    <p:anim calcmode="lin" valueType="num">
                                      <p:cBhvr>
                                        <p:cTn id="59" dur="2000" fill="hold"/>
                                        <p:tgtEl>
                                          <p:spTgt spid="4"/>
                                        </p:tgtEl>
                                        <p:attrNameLst>
                                          <p:attrName>style.rotation</p:attrName>
                                        </p:attrNameLst>
                                      </p:cBhvr>
                                      <p:tavLst>
                                        <p:tav tm="0">
                                          <p:val>
                                            <p:fltVal val="720"/>
                                          </p:val>
                                        </p:tav>
                                        <p:tav tm="100000">
                                          <p:val>
                                            <p:fltVal val="0"/>
                                          </p:val>
                                        </p:tav>
                                      </p:tavLst>
                                    </p:anim>
                                    <p:anim calcmode="lin" valueType="num">
                                      <p:cBhvr>
                                        <p:cTn id="60" dur="2000" fill="hold"/>
                                        <p:tgtEl>
                                          <p:spTgt spid="4"/>
                                        </p:tgtEl>
                                        <p:attrNameLst>
                                          <p:attrName>ppt_h</p:attrName>
                                        </p:attrNameLst>
                                      </p:cBhvr>
                                      <p:tavLst>
                                        <p:tav tm="0">
                                          <p:val>
                                            <p:fltVal val="0"/>
                                          </p:val>
                                        </p:tav>
                                        <p:tav tm="100000">
                                          <p:val>
                                            <p:strVal val="#ppt_h"/>
                                          </p:val>
                                        </p:tav>
                                      </p:tavLst>
                                    </p:anim>
                                    <p:anim calcmode="lin" valueType="num">
                                      <p:cBhvr>
                                        <p:cTn id="61" dur="2000" fill="hold"/>
                                        <p:tgtEl>
                                          <p:spTgt spid="4"/>
                                        </p:tgtEl>
                                        <p:attrNameLst>
                                          <p:attrName>ppt_w</p:attrName>
                                        </p:attrNameLst>
                                      </p:cBhvr>
                                      <p:tavLst>
                                        <p:tav tm="0">
                                          <p:val>
                                            <p:fltVal val="0"/>
                                          </p:val>
                                        </p:tav>
                                        <p:tav tm="100000">
                                          <p:val>
                                            <p:strVal val="#ppt_w"/>
                                          </p:val>
                                        </p:tav>
                                      </p:tavLst>
                                    </p:anim>
                                  </p:childTnLst>
                                </p:cTn>
                              </p:par>
                              <p:par>
                                <p:cTn id="62" presetID="35" presetClass="entr" presetSubtype="0"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style.rotation</p:attrName>
                                        </p:attrNameLst>
                                      </p:cBhvr>
                                      <p:tavLst>
                                        <p:tav tm="0">
                                          <p:val>
                                            <p:fltVal val="720"/>
                                          </p:val>
                                        </p:tav>
                                        <p:tav tm="100000">
                                          <p:val>
                                            <p:fltVal val="0"/>
                                          </p:val>
                                        </p:tav>
                                      </p:tavLst>
                                    </p:anim>
                                    <p:anim calcmode="lin" valueType="num">
                                      <p:cBhvr>
                                        <p:cTn id="66" dur="2000" fill="hold"/>
                                        <p:tgtEl>
                                          <p:spTgt spid="5"/>
                                        </p:tgtEl>
                                        <p:attrNameLst>
                                          <p:attrName>ppt_h</p:attrName>
                                        </p:attrNameLst>
                                      </p:cBhvr>
                                      <p:tavLst>
                                        <p:tav tm="0">
                                          <p:val>
                                            <p:fltVal val="0"/>
                                          </p:val>
                                        </p:tav>
                                        <p:tav tm="100000">
                                          <p:val>
                                            <p:strVal val="#ppt_h"/>
                                          </p:val>
                                        </p:tav>
                                      </p:tavLst>
                                    </p:anim>
                                    <p:anim calcmode="lin" valueType="num">
                                      <p:cBhvr>
                                        <p:cTn id="67"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861048"/>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251520" y="239157"/>
            <a:ext cx="8735084"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ne devaient pas</a:t>
            </a:r>
          </a:p>
          <a:p>
            <a:pPr algn="ctr"/>
            <a:r>
              <a:rPr lang="fr-FR" sz="4400" dirty="0" smtClean="0">
                <a:solidFill>
                  <a:srgbClr val="FF66FF"/>
                </a:solidFill>
                <a:latin typeface="Comic Sans MS" pitchFamily="66" charset="0"/>
                <a:sym typeface="Symbol"/>
              </a:rPr>
              <a:t>avoir de masse !</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3203848" y="3284984"/>
            <a:ext cx="2473754"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xmlns="" val="4219939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0725" y="620688"/>
            <a:ext cx="7688323"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soit vraiment le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87438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251520"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1331640" y="3717032"/>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400" dirty="0" smtClean="0">
                <a:solidFill>
                  <a:schemeClr val="bg1"/>
                </a:solidFill>
                <a:latin typeface="Comic Sans MS" pitchFamily="66" charset="0"/>
              </a:rPr>
              <a:t> La </a:t>
            </a:r>
            <a:r>
              <a:rPr lang="fr-FR" sz="2400" dirty="0" smtClean="0">
                <a:solidFill>
                  <a:srgbClr val="99FF66"/>
                </a:solidFill>
                <a:latin typeface="Comic Sans MS" pitchFamily="66" charset="0"/>
              </a:rPr>
              <a:t>″Supersymétrie Bosons-Fermions″</a:t>
            </a:r>
          </a:p>
          <a:p>
            <a:r>
              <a:rPr lang="fr-FR" sz="2400" dirty="0" smtClean="0">
                <a:solidFill>
                  <a:schemeClr val="bg1"/>
                </a:solidFill>
                <a:latin typeface="Comic Sans MS" pitchFamily="66" charset="0"/>
              </a:rPr>
              <a:t>      … et l’explication de la </a:t>
            </a:r>
            <a:r>
              <a:rPr lang="fr-FR" sz="2400" dirty="0" smtClean="0">
                <a:solidFill>
                  <a:srgbClr val="99FF66"/>
                </a:solidFill>
                <a:latin typeface="Comic Sans MS" pitchFamily="66" charset="0"/>
              </a:rPr>
              <a:t>″Matière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a:t>
            </a:r>
            <a:r>
              <a:rPr lang="fr-FR" sz="2400" dirty="0" smtClean="0">
                <a:solidFill>
                  <a:srgbClr val="99FF66"/>
                </a:solidFill>
                <a:latin typeface="Comic Sans MS" pitchFamily="66" charset="0"/>
              </a:rPr>
              <a:t>″l’Energie noire″ </a:t>
            </a:r>
            <a:r>
              <a:rPr lang="fr-FR" sz="2400" dirty="0" smtClean="0">
                <a:solidFill>
                  <a:schemeClr val="bg1"/>
                </a:solidFill>
                <a:latin typeface="Comic Sans MS" pitchFamily="66" charset="0"/>
              </a:rPr>
              <a:t>?</a:t>
            </a:r>
          </a:p>
          <a:p>
            <a:pPr>
              <a:buFontTx/>
              <a:buChar char="-"/>
            </a:pPr>
            <a:r>
              <a:rPr lang="fr-FR" sz="2400" dirty="0" smtClean="0">
                <a:solidFill>
                  <a:schemeClr val="bg1"/>
                </a:solidFill>
                <a:latin typeface="Comic Sans MS" pitchFamily="66" charset="0"/>
              </a:rPr>
              <a:t> Et les </a:t>
            </a:r>
            <a:r>
              <a:rPr lang="fr-FR" sz="2400" dirty="0" smtClean="0">
                <a:solidFill>
                  <a:srgbClr val="99FF66"/>
                </a:solidFill>
                <a:latin typeface="Comic Sans MS" pitchFamily="66" charset="0"/>
              </a:rPr>
              <a:t>″Extradimensions″ </a:t>
            </a:r>
            <a:r>
              <a:rPr lang="fr-FR" sz="24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665607"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bientôt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ou autre chose)</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65653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2 photons</a:t>
            </a:r>
            <a:endParaRPr lang="fr-FR" sz="2800" dirty="0">
              <a:solidFill>
                <a:schemeClr val="bg1"/>
              </a:solidFill>
              <a:latin typeface="Comic Sans MS" pitchFamily="66" charset="0"/>
            </a:endParaRPr>
          </a:p>
        </p:txBody>
      </p:sp>
      <p:pic>
        <p:nvPicPr>
          <p:cNvPr id="3" name="Picture 3" descr="C:\Users\François\Desktop\LHC_collisions\Higgs\Conférence_Higgs\HHiggs_2Gamma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51520" y="260648"/>
            <a:ext cx="8555547" cy="523220"/>
          </a:xfrm>
          <a:prstGeom prst="rect">
            <a:avLst/>
          </a:prstGeom>
          <a:noFill/>
        </p:spPr>
        <p:txBody>
          <a:bodyPr wrap="none" rtlCol="0">
            <a:spAutoFit/>
          </a:bodyPr>
          <a:lstStyle/>
          <a:p>
            <a:r>
              <a:rPr lang="fr-FR" sz="2800" dirty="0" smtClean="0">
                <a:solidFill>
                  <a:schemeClr val="bg1"/>
                </a:solidFill>
                <a:latin typeface="Comic Sans MS" pitchFamily="66" charset="0"/>
              </a:rPr>
              <a:t>La naissance d’une particule observée en 4 leptons</a:t>
            </a:r>
            <a:endParaRPr lang="fr-FR" sz="2800" dirty="0">
              <a:solidFill>
                <a:schemeClr val="bg1"/>
              </a:solidFill>
              <a:latin typeface="Comic Sans MS" pitchFamily="66" charset="0"/>
            </a:endParaRPr>
          </a:p>
        </p:txBody>
      </p:sp>
      <p:pic>
        <p:nvPicPr>
          <p:cNvPr id="3" name="Picture 3" descr="C:\Users\François\Desktop\LHC_collisions\Higgs\Conférence_Higgs\Higgs_4leptonsbis.gif"/>
          <p:cNvPicPr>
            <a:picLocks noChangeAspect="1" noChangeArrowheads="1" noCrop="1"/>
          </p:cNvPicPr>
          <p:nvPr/>
        </p:nvPicPr>
        <p:blipFill>
          <a:blip r:embed="rId2" cstate="print"/>
          <a:srcRect/>
          <a:stretch>
            <a:fillRect/>
          </a:stretch>
        </p:blipFill>
        <p:spPr bwMode="auto">
          <a:xfrm>
            <a:off x="2044700" y="977900"/>
            <a:ext cx="5054600" cy="490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7027</TotalTime>
  <Words>3641</Words>
  <Application>Microsoft Office PowerPoint</Application>
  <PresentationFormat>Affichage à l'écran (4:3)</PresentationFormat>
  <Paragraphs>796</Paragraphs>
  <Slides>92</Slides>
  <Notes>5</Notes>
  <HiddenSlides>0</HiddenSlides>
  <MMClips>2</MMClips>
  <ScaleCrop>false</ScaleCrop>
  <HeadingPairs>
    <vt:vector size="4" baseType="variant">
      <vt:variant>
        <vt:lpstr>Thème</vt:lpstr>
      </vt:variant>
      <vt:variant>
        <vt:i4>1</vt:i4>
      </vt:variant>
      <vt:variant>
        <vt:lpstr>Titres des diapositives</vt:lpstr>
      </vt:variant>
      <vt:variant>
        <vt:i4>92</vt:i4>
      </vt:variant>
    </vt:vector>
  </HeadingPairs>
  <TitlesOfParts>
    <vt:vector size="9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703</cp:revision>
  <dcterms:created xsi:type="dcterms:W3CDTF">2012-07-05T15:47:01Z</dcterms:created>
  <dcterms:modified xsi:type="dcterms:W3CDTF">2013-07-30T15:47:11Z</dcterms:modified>
</cp:coreProperties>
</file>