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413" r:id="rId2"/>
    <p:sldId id="376" r:id="rId3"/>
    <p:sldId id="375" r:id="rId4"/>
    <p:sldId id="276" r:id="rId5"/>
    <p:sldId id="377" r:id="rId6"/>
    <p:sldId id="379" r:id="rId7"/>
    <p:sldId id="378" r:id="rId8"/>
    <p:sldId id="277" r:id="rId9"/>
    <p:sldId id="278" r:id="rId10"/>
    <p:sldId id="280" r:id="rId11"/>
    <p:sldId id="301" r:id="rId12"/>
    <p:sldId id="281" r:id="rId13"/>
    <p:sldId id="282" r:id="rId14"/>
    <p:sldId id="287" r:id="rId15"/>
    <p:sldId id="286" r:id="rId16"/>
    <p:sldId id="285" r:id="rId17"/>
    <p:sldId id="284" r:id="rId18"/>
    <p:sldId id="288" r:id="rId19"/>
    <p:sldId id="289" r:id="rId20"/>
    <p:sldId id="272" r:id="rId21"/>
    <p:sldId id="293" r:id="rId22"/>
    <p:sldId id="300" r:id="rId23"/>
    <p:sldId id="296" r:id="rId24"/>
    <p:sldId id="302" r:id="rId25"/>
    <p:sldId id="303" r:id="rId26"/>
    <p:sldId id="380" r:id="rId27"/>
    <p:sldId id="362" r:id="rId28"/>
    <p:sldId id="305" r:id="rId29"/>
    <p:sldId id="265" r:id="rId30"/>
    <p:sldId id="270" r:id="rId31"/>
    <p:sldId id="370" r:id="rId32"/>
    <p:sldId id="256" r:id="rId33"/>
    <p:sldId id="361" r:id="rId34"/>
    <p:sldId id="306" r:id="rId35"/>
    <p:sldId id="307" r:id="rId36"/>
    <p:sldId id="308" r:id="rId37"/>
    <p:sldId id="312" r:id="rId38"/>
    <p:sldId id="404" r:id="rId39"/>
    <p:sldId id="331" r:id="rId40"/>
    <p:sldId id="385" r:id="rId41"/>
    <p:sldId id="310" r:id="rId42"/>
    <p:sldId id="273" r:id="rId43"/>
    <p:sldId id="311" r:id="rId44"/>
    <p:sldId id="335" r:id="rId45"/>
    <p:sldId id="336" r:id="rId46"/>
    <p:sldId id="386" r:id="rId47"/>
    <p:sldId id="332" r:id="rId48"/>
    <p:sldId id="368" r:id="rId49"/>
    <p:sldId id="326" r:id="rId50"/>
    <p:sldId id="316" r:id="rId51"/>
    <p:sldId id="317" r:id="rId52"/>
    <p:sldId id="318" r:id="rId53"/>
    <p:sldId id="388" r:id="rId54"/>
    <p:sldId id="321" r:id="rId55"/>
    <p:sldId id="389" r:id="rId56"/>
    <p:sldId id="402" r:id="rId57"/>
    <p:sldId id="369" r:id="rId58"/>
    <p:sldId id="372" r:id="rId59"/>
    <p:sldId id="352" r:id="rId60"/>
    <p:sldId id="393" r:id="rId61"/>
    <p:sldId id="390" r:id="rId62"/>
    <p:sldId id="323" r:id="rId63"/>
    <p:sldId id="403" r:id="rId64"/>
    <p:sldId id="328" r:id="rId65"/>
    <p:sldId id="327" r:id="rId66"/>
    <p:sldId id="342" r:id="rId67"/>
    <p:sldId id="343" r:id="rId68"/>
    <p:sldId id="344" r:id="rId69"/>
    <p:sldId id="329" r:id="rId70"/>
    <p:sldId id="364" r:id="rId71"/>
    <p:sldId id="394" r:id="rId72"/>
    <p:sldId id="401" r:id="rId73"/>
    <p:sldId id="416" r:id="rId74"/>
    <p:sldId id="414" r:id="rId75"/>
    <p:sldId id="415" r:id="rId76"/>
    <p:sldId id="324" r:id="rId77"/>
    <p:sldId id="397" r:id="rId78"/>
    <p:sldId id="398" r:id="rId79"/>
    <p:sldId id="399" r:id="rId80"/>
    <p:sldId id="400" r:id="rId81"/>
    <p:sldId id="351" r:id="rId82"/>
    <p:sldId id="348" r:id="rId8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99FF66"/>
    <a:srgbClr val="FF66FF"/>
    <a:srgbClr val="0000CC"/>
    <a:srgbClr val="FF66CC"/>
    <a:srgbClr val="FFCCFF"/>
    <a:srgbClr val="0066FF"/>
    <a:srgbClr val="0099FF"/>
    <a:srgbClr val="FF7C80"/>
    <a:srgbClr val="00FFFF"/>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93266" autoAdjust="0"/>
  </p:normalViewPr>
  <p:slideViewPr>
    <p:cSldViewPr>
      <p:cViewPr varScale="1">
        <p:scale>
          <a:sx n="50" d="100"/>
          <a:sy n="50" d="100"/>
        </p:scale>
        <p:origin x="-47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5795-AB14-41FD-A5B6-F8C7DDB7594F}" type="datetimeFigureOut">
              <a:rPr lang="fr-FR" smtClean="0"/>
              <a:pPr/>
              <a:t>31/07/2013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2B4B-0145-431E-B131-E535E7A0043F}"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8</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9</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14</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15</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18</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FourMuon_small%20(1)_1.wmv"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soir3.wmv"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 y="6309320"/>
            <a:ext cx="9108503" cy="369332"/>
          </a:xfrm>
          <a:prstGeom prst="rect">
            <a:avLst/>
          </a:prstGeom>
          <a:noFill/>
        </p:spPr>
        <p:txBody>
          <a:bodyPr wrap="square" rtlCol="0">
            <a:spAutoFit/>
          </a:bodyPr>
          <a:lstStyle/>
          <a:p>
            <a:r>
              <a:rPr lang="fr-FR" dirty="0" smtClean="0">
                <a:solidFill>
                  <a:schemeClr val="bg1"/>
                </a:solidFill>
                <a:latin typeface="Comic Sans MS" pitchFamily="66" charset="0"/>
              </a:rPr>
              <a:t>François Vazeille (CNRS)           Lycée Godefroy de Bouillon            25 janvier  2013</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251520" y="332656"/>
            <a:ext cx="8640960" cy="5832648"/>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115616" y="1761778"/>
            <a:ext cx="7848872" cy="3170099"/>
          </a:xfrm>
          <a:prstGeom prst="rect">
            <a:avLst/>
          </a:prstGeom>
        </p:spPr>
        <p:txBody>
          <a:bodyPr wrap="square">
            <a:spAutoFit/>
          </a:bodyPr>
          <a:lstStyle/>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L’état des lieux jusqu’à 2012</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théoriciens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Retour en arrière: 1964</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expérimentateurs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Une quête de 48 années</a:t>
            </a:r>
            <a:r>
              <a:rPr lang="fr-FR" sz="4000" dirty="0" smtClean="0">
                <a:latin typeface="Comic Sans MS" pitchFamily="66" charset="0"/>
                <a:ea typeface="Calibri" pitchFamily="34" charset="0"/>
                <a:cs typeface="Times New Roman" pitchFamily="18" charset="0"/>
              </a:rPr>
              <a:t>  </a:t>
            </a:r>
            <a:endParaRPr lang="fr-FR" sz="40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dangers,panneaux d'avertissement,panneaux de signalisation,panneaux routiers,points d'exclamation,symboles,transports"/>
          <p:cNvPicPr>
            <a:picLocks noChangeAspect="1" noChangeArrowheads="1"/>
          </p:cNvPicPr>
          <p:nvPr/>
        </p:nvPicPr>
        <p:blipFill>
          <a:blip r:embed="rId2" cstate="print"/>
          <a:srcRect/>
          <a:stretch>
            <a:fillRect/>
          </a:stretch>
        </p:blipFill>
        <p:spPr bwMode="auto">
          <a:xfrm>
            <a:off x="2987824" y="260648"/>
            <a:ext cx="3095625" cy="3095625"/>
          </a:xfrm>
          <a:prstGeom prst="rect">
            <a:avLst/>
          </a:prstGeom>
          <a:noFill/>
        </p:spPr>
      </p:pic>
      <p:sp>
        <p:nvSpPr>
          <p:cNvPr id="5" name="ZoneTexte 4"/>
          <p:cNvSpPr txBox="1"/>
          <p:nvPr/>
        </p:nvSpPr>
        <p:spPr>
          <a:xfrm>
            <a:off x="755576" y="3645024"/>
            <a:ext cx="7592142" cy="1815882"/>
          </a:xfrm>
          <a:prstGeom prst="rect">
            <a:avLst/>
          </a:prstGeom>
          <a:noFill/>
        </p:spPr>
        <p:txBody>
          <a:bodyPr wrap="none" rtlCol="0">
            <a:spAutoFit/>
          </a:bodyPr>
          <a:lstStyle/>
          <a:p>
            <a:pPr algn="ctr"/>
            <a:r>
              <a:rPr lang="fr-FR" sz="2800" i="1" dirty="0" smtClean="0">
                <a:solidFill>
                  <a:srgbClr val="FFCCFF"/>
                </a:solidFill>
                <a:latin typeface="Comic Sans MS" pitchFamily="66" charset="0"/>
              </a:rPr>
              <a:t>Je ferai souvent  appel à des </a:t>
            </a:r>
          </a:p>
          <a:p>
            <a:pPr algn="ctr"/>
            <a:r>
              <a:rPr lang="fr-FR" sz="2800" i="1" dirty="0" smtClean="0">
                <a:solidFill>
                  <a:srgbClr val="FFFF00"/>
                </a:solidFill>
                <a:latin typeface="Comic Sans MS" pitchFamily="66" charset="0"/>
              </a:rPr>
              <a:t>analogies à notre échelle:</a:t>
            </a:r>
          </a:p>
          <a:p>
            <a:pPr algn="ctr"/>
            <a:r>
              <a:rPr lang="fr-FR" sz="2800" i="1" dirty="0" smtClean="0">
                <a:solidFill>
                  <a:srgbClr val="FFCCFF"/>
                </a:solidFill>
                <a:latin typeface="Comic Sans MS" pitchFamily="66" charset="0"/>
              </a:rPr>
              <a:t>surtout,</a:t>
            </a:r>
          </a:p>
          <a:p>
            <a:pPr algn="ctr"/>
            <a:r>
              <a:rPr lang="fr-FR" sz="2800" i="1" dirty="0" smtClean="0">
                <a:solidFill>
                  <a:srgbClr val="FFCCFF"/>
                </a:solidFill>
                <a:latin typeface="Comic Sans MS" pitchFamily="66" charset="0"/>
                <a:sym typeface="Symbol"/>
              </a:rPr>
              <a:t>ne pas pousser trop loin leur interprétation !</a:t>
            </a:r>
            <a:endParaRPr lang="fr-FR" sz="2800" i="1"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160240"/>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92896"/>
            <a:ext cx="7704254" cy="1569660"/>
          </a:xfrm>
          <a:prstGeom prst="rect">
            <a:avLst/>
          </a:prstGeom>
        </p:spPr>
        <p:txBody>
          <a:bodyPr wrap="square">
            <a:spAutoFit/>
          </a:bodyPr>
          <a:lstStyle/>
          <a:p>
            <a:pPr algn="ctr" fontAlgn="base">
              <a:spcBef>
                <a:spcPct val="0"/>
              </a:spcBef>
              <a:spcAft>
                <a:spcPct val="0"/>
              </a:spcAft>
            </a:pPr>
            <a:r>
              <a:rPr lang="fr-FR" sz="4800" i="1" dirty="0" smtClean="0">
                <a:latin typeface="Comic Sans MS" pitchFamily="66" charset="0"/>
                <a:ea typeface="Calibri" pitchFamily="34" charset="0"/>
                <a:cs typeface="Times New Roman" pitchFamily="18" charset="0"/>
                <a:sym typeface="Symbol" pitchFamily="18" charset="2"/>
              </a:rPr>
              <a:t>L’état des lieux jusqu’à l’année 2012</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4"/>
          <p:cNvPicPr>
            <a:picLocks noChangeAspect="1" noChangeArrowheads="1"/>
          </p:cNvPicPr>
          <p:nvPr/>
        </p:nvPicPr>
        <p:blipFill>
          <a:blip r:embed="rId2" cstate="print"/>
          <a:srcRect/>
          <a:stretch>
            <a:fillRect/>
          </a:stretch>
        </p:blipFill>
        <p:spPr bwMode="auto">
          <a:xfrm>
            <a:off x="-36513" y="-25400"/>
            <a:ext cx="9180513" cy="6883400"/>
          </a:xfrm>
          <a:prstGeom prst="rect">
            <a:avLst/>
          </a:prstGeom>
          <a:noFill/>
          <a:ln w="9525">
            <a:noFill/>
            <a:miter lim="800000"/>
            <a:headEnd/>
            <a:tailEnd/>
          </a:ln>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Cellule</a:t>
            </a:r>
          </a:p>
          <a:p>
            <a:pPr algn="ctr"/>
            <a:r>
              <a:rPr lang="fr-FR" sz="2400" dirty="0">
                <a:solidFill>
                  <a:schemeClr val="bg1">
                    <a:lumMod val="75000"/>
                  </a:schemeClr>
                </a:solidFill>
                <a:latin typeface="Comic Sans MS" pitchFamily="66" charset="0"/>
              </a:rPr>
              <a:t>~µm</a:t>
            </a: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7" name="Text Box 6"/>
          <p:cNvSpPr txBox="1">
            <a:spLocks noChangeArrowheads="1"/>
          </p:cNvSpPr>
          <p:nvPr/>
        </p:nvSpPr>
        <p:spPr bwMode="auto">
          <a:xfrm>
            <a:off x="5076056" y="6126395"/>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Atome</a:t>
            </a:r>
          </a:p>
          <a:p>
            <a:pPr algn="ctr"/>
            <a:r>
              <a:rPr lang="fr-FR" sz="2400" dirty="0">
                <a:solidFill>
                  <a:schemeClr val="bg1">
                    <a:lumMod val="75000"/>
                  </a:schemeClr>
                </a:solidFill>
                <a:latin typeface="Comic Sans MS" pitchFamily="66" charset="0"/>
              </a:rPr>
              <a:t>~A</a:t>
            </a:r>
          </a:p>
        </p:txBody>
      </p:sp>
      <p:sp>
        <p:nvSpPr>
          <p:cNvPr id="8" name="Text Box 7"/>
          <p:cNvSpPr txBox="1">
            <a:spLocks noChangeArrowheads="1"/>
          </p:cNvSpPr>
          <p:nvPr/>
        </p:nvSpPr>
        <p:spPr bwMode="auto">
          <a:xfrm>
            <a:off x="5814164" y="5661248"/>
            <a:ext cx="1455847"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smtClean="0">
                <a:solidFill>
                  <a:schemeClr val="bg1"/>
                </a:solidFill>
                <a:latin typeface="Comic Sans MS" pitchFamily="66" charset="0"/>
              </a:rPr>
              <a:t>   ~10 fm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444208" y="6427788"/>
            <a:ext cx="1997663" cy="461665"/>
          </a:xfrm>
          <a:prstGeom prst="rect">
            <a:avLst/>
          </a:prstGeom>
          <a:noFill/>
          <a:ln w="9525">
            <a:noFill/>
            <a:miter lim="800000"/>
            <a:headEnd/>
            <a:tailEnd/>
          </a:ln>
        </p:spPr>
        <p:txBody>
          <a:bodyPr wrap="none">
            <a:spAutoFit/>
          </a:bodyPr>
          <a:lstStyle/>
          <a:p>
            <a:r>
              <a:rPr lang="fr-FR" sz="2400" dirty="0" smtClean="0">
                <a:solidFill>
                  <a:schemeClr val="bg1">
                    <a:lumMod val="75000"/>
                  </a:schemeClr>
                </a:solidFill>
                <a:latin typeface="Comic Sans MS" pitchFamily="66" charset="0"/>
              </a:rPr>
              <a:t>Nucléon ~fm</a:t>
            </a:r>
            <a:endParaRPr lang="fr-FR" sz="2400" dirty="0">
              <a:solidFill>
                <a:schemeClr val="bg1">
                  <a:lumMod val="75000"/>
                </a:schemeClr>
              </a:solidFill>
              <a:latin typeface="Comic Sans MS" pitchFamily="66" charset="0"/>
            </a:endParaRPr>
          </a:p>
        </p:txBody>
      </p:sp>
      <p:sp>
        <p:nvSpPr>
          <p:cNvPr id="10" name="Text Box 9"/>
          <p:cNvSpPr txBox="1">
            <a:spLocks noChangeArrowheads="1"/>
          </p:cNvSpPr>
          <p:nvPr/>
        </p:nvSpPr>
        <p:spPr bwMode="auto">
          <a:xfrm>
            <a:off x="7308477" y="5589240"/>
            <a:ext cx="1245854" cy="830997"/>
          </a:xfrm>
          <a:prstGeom prst="rect">
            <a:avLst/>
          </a:prstGeom>
          <a:noFill/>
          <a:ln w="9525">
            <a:noFill/>
            <a:miter lim="800000"/>
            <a:headEnd/>
            <a:tailEnd/>
          </a:ln>
        </p:spPr>
        <p:txBody>
          <a:bodyPr wrap="none">
            <a:spAutoFit/>
          </a:bodyPr>
          <a:lstStyle/>
          <a:p>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   &lt;am</a:t>
            </a:r>
            <a:endParaRPr lang="fr-FR" sz="2400" dirty="0">
              <a:solidFill>
                <a:schemeClr val="bg1"/>
              </a:solidFill>
              <a:latin typeface="Comic Sans MS" pitchFamily="66" charset="0"/>
            </a:endParaRP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3"/>
          <p:cNvSpPr>
            <a:spLocks noChangeShapeType="1"/>
          </p:cNvSpPr>
          <p:nvPr/>
        </p:nvSpPr>
        <p:spPr bwMode="auto">
          <a:xfrm flipV="1">
            <a:off x="6588125" y="5517232"/>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4368" y="5445224"/>
            <a:ext cx="745" cy="287684"/>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5"/>
          <p:cNvSpPr>
            <a:spLocks noChangeShapeType="1"/>
          </p:cNvSpPr>
          <p:nvPr/>
        </p:nvSpPr>
        <p:spPr bwMode="auto">
          <a:xfrm flipV="1">
            <a:off x="5651500" y="5661025"/>
            <a:ext cx="0" cy="504825"/>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308304" y="5517232"/>
            <a:ext cx="0" cy="792163"/>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8"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9"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5"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6"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2"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3"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5"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6"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7"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40" name="Text Box 42"/>
          <p:cNvSpPr txBox="1">
            <a:spLocks noChangeArrowheads="1"/>
          </p:cNvSpPr>
          <p:nvPr/>
        </p:nvSpPr>
        <p:spPr bwMode="auto">
          <a:xfrm>
            <a:off x="5724525" y="6446663"/>
            <a:ext cx="277813" cy="366713"/>
          </a:xfrm>
          <a:prstGeom prst="rect">
            <a:avLst/>
          </a:prstGeom>
          <a:noFill/>
          <a:ln w="9525">
            <a:noFill/>
            <a:miter lim="800000"/>
            <a:headEnd/>
            <a:tailEnd/>
          </a:ln>
        </p:spPr>
        <p:txBody>
          <a:bodyPr wrap="none">
            <a:spAutoFit/>
          </a:bodyPr>
          <a:lstStyle/>
          <a:p>
            <a:r>
              <a:rPr lang="fr-FR" dirty="0">
                <a:solidFill>
                  <a:schemeClr val="bg1">
                    <a:lumMod val="75000"/>
                  </a:schemeClr>
                </a:solidFill>
                <a:latin typeface="Comic Sans MS" pitchFamily="66" charset="0"/>
              </a:rPr>
              <a:t>°</a:t>
            </a:r>
          </a:p>
        </p:txBody>
      </p:sp>
      <p:sp>
        <p:nvSpPr>
          <p:cNvPr id="41"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2"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3"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4"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5" name="Picture 47" descr="noyau"/>
          <p:cNvPicPr>
            <a:picLocks noChangeAspect="1" noChangeArrowheads="1"/>
          </p:cNvPicPr>
          <p:nvPr/>
        </p:nvPicPr>
        <p:blipFill>
          <a:blip r:embed="rId5" cstate="print"/>
          <a:srcRect/>
          <a:stretch>
            <a:fillRect/>
          </a:stretch>
        </p:blipFill>
        <p:spPr bwMode="auto">
          <a:xfrm>
            <a:off x="5724525" y="2997200"/>
            <a:ext cx="1023938" cy="102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heckerboard(across)">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heckerboard(across)">
                                      <p:cBhvr>
                                        <p:cTn id="50" dur="500"/>
                                        <p:tgtEl>
                                          <p:spTgt spid="2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5"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heckerboard(across)">
                                      <p:cBhvr>
                                        <p:cTn id="73" dur="500"/>
                                        <p:tgtEl>
                                          <p:spTgt spid="26"/>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heckerboard(across)">
                                      <p:cBhvr>
                                        <p:cTn id="76" dur="500"/>
                                        <p:tgtEl>
                                          <p:spTgt spid="44"/>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heckerboard(across)">
                                      <p:cBhvr>
                                        <p:cTn id="82" dur="500"/>
                                        <p:tgtEl>
                                          <p:spTgt spid="43"/>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heckerboard(across)">
                                      <p:cBhvr>
                                        <p:cTn id="85" dur="500"/>
                                        <p:tgtEl>
                                          <p:spTgt spid="41"/>
                                        </p:tgtEl>
                                      </p:cBhvr>
                                    </p:animEffect>
                                  </p:childTnLst>
                                </p:cTn>
                              </p:par>
                            </p:childTnLst>
                          </p:cTn>
                        </p:par>
                        <p:par>
                          <p:cTn id="86" fill="hold">
                            <p:stCondLst>
                              <p:cond delay="500"/>
                            </p:stCondLst>
                            <p:childTnLst>
                              <p:par>
                                <p:cTn id="87" presetID="1" presetClass="path" presetSubtype="0" repeatCount="5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88" dur="500" fill="hold"/>
                                        <p:tgtEl>
                                          <p:spTgt spid="43"/>
                                        </p:tgtEl>
                                        <p:attrNameLst>
                                          <p:attrName>ppt_x</p:attrName>
                                          <p:attrName>ppt_y</p:attrName>
                                        </p:attrNameLst>
                                      </p:cBhvr>
                                      <p:rCtr x="0" y="68"/>
                                    </p:animMotion>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5" presetClass="entr" presetSubtype="1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checkerboard(across)">
                                      <p:cBhvr>
                                        <p:cTn id="101" dur="500"/>
                                        <p:tgtEl>
                                          <p:spTgt spid="35"/>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checkerboard(across)">
                                      <p:cBhvr>
                                        <p:cTn id="104" dur="500"/>
                                        <p:tgtEl>
                                          <p:spTgt spid="32"/>
                                        </p:tgtEl>
                                      </p:cBhvr>
                                    </p:animEffect>
                                  </p:childTnLst>
                                </p:cTn>
                              </p:par>
                              <p:par>
                                <p:cTn id="105" presetID="5" presetClass="entr" presetSubtype="1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checkerboard(across)">
                                      <p:cBhvr>
                                        <p:cTn id="107" dur="500"/>
                                        <p:tgtEl>
                                          <p:spTgt spid="45"/>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additive="base">
                                        <p:cTn id="112" dur="500" fill="hold"/>
                                        <p:tgtEl>
                                          <p:spTgt spid="9"/>
                                        </p:tgtEl>
                                        <p:attrNameLst>
                                          <p:attrName>ppt_x</p:attrName>
                                        </p:attrNameLst>
                                      </p:cBhvr>
                                      <p:tavLst>
                                        <p:tav tm="0">
                                          <p:val>
                                            <p:strVal val="#ppt_x"/>
                                          </p:val>
                                        </p:tav>
                                        <p:tav tm="100000">
                                          <p:val>
                                            <p:strVal val="#ppt_x"/>
                                          </p:val>
                                        </p:tav>
                                      </p:tavLst>
                                    </p:anim>
                                    <p:anim calcmode="lin" valueType="num">
                                      <p:cBhvr additive="base">
                                        <p:cTn id="113" dur="500" fill="hold"/>
                                        <p:tgtEl>
                                          <p:spTgt spid="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500" fill="hold"/>
                                        <p:tgtEl>
                                          <p:spTgt spid="17"/>
                                        </p:tgtEl>
                                        <p:attrNameLst>
                                          <p:attrName>ppt_x</p:attrName>
                                        </p:attrNameLst>
                                      </p:cBhvr>
                                      <p:tavLst>
                                        <p:tav tm="0">
                                          <p:val>
                                            <p:strVal val="#ppt_x"/>
                                          </p:val>
                                        </p:tav>
                                        <p:tav tm="100000">
                                          <p:val>
                                            <p:strVal val="#ppt_x"/>
                                          </p:val>
                                        </p:tav>
                                      </p:tavLst>
                                    </p:anim>
                                    <p:anim calcmode="lin" valueType="num">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5"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checkerboard(across)">
                                      <p:cBhvr>
                                        <p:cTn id="120" dur="500"/>
                                        <p:tgtEl>
                                          <p:spTgt spid="36"/>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checkerboard(across)">
                                      <p:cBhvr>
                                        <p:cTn id="123" dur="500"/>
                                        <p:tgtEl>
                                          <p:spTgt spid="27"/>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checkerboard(across)">
                                      <p:cBhvr>
                                        <p:cTn id="126" dur="500"/>
                                        <p:tgtEl>
                                          <p:spTgt spid="28"/>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checkerboard(across)">
                                      <p:cBhvr>
                                        <p:cTn id="129" dur="500"/>
                                        <p:tgtEl>
                                          <p:spTgt spid="29"/>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checkerboard(across)">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 calcmode="lin" valueType="num">
                                      <p:cBhvr additive="base">
                                        <p:cTn id="137" dur="500" fill="hold"/>
                                        <p:tgtEl>
                                          <p:spTgt spid="10"/>
                                        </p:tgtEl>
                                        <p:attrNameLst>
                                          <p:attrName>ppt_x</p:attrName>
                                        </p:attrNameLst>
                                      </p:cBhvr>
                                      <p:tavLst>
                                        <p:tav tm="0">
                                          <p:val>
                                            <p:strVal val="#ppt_x"/>
                                          </p:val>
                                        </p:tav>
                                        <p:tav tm="100000">
                                          <p:val>
                                            <p:strVal val="#ppt_x"/>
                                          </p:val>
                                        </p:tav>
                                      </p:tavLst>
                                    </p:anim>
                                    <p:anim calcmode="lin" valueType="num">
                                      <p:cBhvr additive="base">
                                        <p:cTn id="138" dur="500" fill="hold"/>
                                        <p:tgtEl>
                                          <p:spTgt spid="1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par>
                                <p:cTn id="143" presetID="5" presetClass="entr" presetSubtype="1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checkerboard(across)">
                                      <p:cBhvr>
                                        <p:cTn id="145" dur="500"/>
                                        <p:tgtEl>
                                          <p:spTgt spid="33"/>
                                        </p:tgtEl>
                                      </p:cBhvr>
                                    </p:animEffect>
                                  </p:childTnLst>
                                </p:cTn>
                              </p:par>
                              <p:par>
                                <p:cTn id="146" presetID="5" presetClass="entr" presetSubtype="1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checkerboard(across)">
                                      <p:cBhvr>
                                        <p:cTn id="148" dur="500"/>
                                        <p:tgtEl>
                                          <p:spTgt spid="31"/>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1" fill="hold" grpId="0" nodeType="clickEffect">
                                  <p:stCondLst>
                                    <p:cond delay="0"/>
                                  </p:stCondLst>
                                  <p:childTnLst>
                                    <p:set>
                                      <p:cBhvr>
                                        <p:cTn id="152" dur="1" fill="hold">
                                          <p:stCondLst>
                                            <p:cond delay="0"/>
                                          </p:stCondLst>
                                        </p:cTn>
                                        <p:tgtEl>
                                          <p:spTgt spid="19"/>
                                        </p:tgtEl>
                                        <p:attrNameLst>
                                          <p:attrName>style.visibility</p:attrName>
                                        </p:attrNameLst>
                                      </p:cBhvr>
                                      <p:to>
                                        <p:strVal val="visible"/>
                                      </p:to>
                                    </p:set>
                                    <p:anim calcmode="lin" valueType="num">
                                      <p:cBhvr additive="base">
                                        <p:cTn id="153" dur="500" fill="hold"/>
                                        <p:tgtEl>
                                          <p:spTgt spid="19"/>
                                        </p:tgtEl>
                                        <p:attrNameLst>
                                          <p:attrName>ppt_x</p:attrName>
                                        </p:attrNameLst>
                                      </p:cBhvr>
                                      <p:tavLst>
                                        <p:tav tm="0">
                                          <p:val>
                                            <p:strVal val="#ppt_x"/>
                                          </p:val>
                                        </p:tav>
                                        <p:tav tm="100000">
                                          <p:val>
                                            <p:strVal val="#ppt_x"/>
                                          </p:val>
                                        </p:tav>
                                      </p:tavLst>
                                    </p:anim>
                                    <p:anim calcmode="lin" valueType="num">
                                      <p:cBhvr additive="base">
                                        <p:cTn id="154" dur="500" fill="hold"/>
                                        <p:tgtEl>
                                          <p:spTgt spid="19"/>
                                        </p:tgtEl>
                                        <p:attrNameLst>
                                          <p:attrName>ppt_y</p:attrName>
                                        </p:attrNameLst>
                                      </p:cBhvr>
                                      <p:tavLst>
                                        <p:tav tm="0">
                                          <p:val>
                                            <p:strVal val="0-#ppt_h/2"/>
                                          </p:val>
                                        </p:tav>
                                        <p:tav tm="100000">
                                          <p:val>
                                            <p:strVal val="#ppt_y"/>
                                          </p:val>
                                        </p:tav>
                                      </p:tavLst>
                                    </p:anim>
                                  </p:childTnLst>
                                </p:cTn>
                              </p:par>
                              <p:par>
                                <p:cTn id="155" presetID="2" presetClass="entr" presetSubtype="1"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additive="base">
                                        <p:cTn id="157" dur="500" fill="hold"/>
                                        <p:tgtEl>
                                          <p:spTgt spid="37"/>
                                        </p:tgtEl>
                                        <p:attrNameLst>
                                          <p:attrName>ppt_x</p:attrName>
                                        </p:attrNameLst>
                                      </p:cBhvr>
                                      <p:tavLst>
                                        <p:tav tm="0">
                                          <p:val>
                                            <p:strVal val="#ppt_x"/>
                                          </p:val>
                                        </p:tav>
                                        <p:tav tm="100000">
                                          <p:val>
                                            <p:strVal val="#ppt_x"/>
                                          </p:val>
                                        </p:tav>
                                      </p:tavLst>
                                    </p:anim>
                                    <p:anim calcmode="lin" valueType="num">
                                      <p:cBhvr additive="base">
                                        <p:cTn id="158" dur="500" fill="hold"/>
                                        <p:tgtEl>
                                          <p:spTgt spid="37"/>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anim calcmode="lin" valueType="num">
                                      <p:cBhvr additive="base">
                                        <p:cTn id="161" dur="500" fill="hold"/>
                                        <p:tgtEl>
                                          <p:spTgt spid="18"/>
                                        </p:tgtEl>
                                        <p:attrNameLst>
                                          <p:attrName>ppt_x</p:attrName>
                                        </p:attrNameLst>
                                      </p:cBhvr>
                                      <p:tavLst>
                                        <p:tav tm="0">
                                          <p:val>
                                            <p:strVal val="#ppt_x"/>
                                          </p:val>
                                        </p:tav>
                                        <p:tav tm="100000">
                                          <p:val>
                                            <p:strVal val="#ppt_x"/>
                                          </p:val>
                                        </p:tav>
                                      </p:tavLst>
                                    </p:anim>
                                    <p:anim calcmode="lin" valueType="num">
                                      <p:cBhvr additive="base">
                                        <p:cTn id="16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p:bldP spid="26" grpId="0"/>
      <p:bldP spid="27" grpId="0" animBg="1"/>
      <p:bldP spid="28" grpId="0" animBg="1"/>
      <p:bldP spid="29" grpId="0" animBg="1"/>
      <p:bldP spid="30" grpId="0" animBg="1"/>
      <p:bldP spid="31" grpId="0" animBg="1"/>
      <p:bldP spid="32" grpId="0"/>
      <p:bldP spid="33" grpId="0"/>
      <p:bldP spid="35" grpId="0" animBg="1"/>
      <p:bldP spid="36" grpId="0"/>
      <p:bldP spid="37" grpId="0" animBg="1"/>
      <p:bldP spid="40" grpId="0"/>
      <p:bldP spid="41" grpId="0" animBg="1"/>
      <p:bldP spid="42" grpId="0" animBg="1"/>
      <p:bldP spid="43" grpId="0" animBg="1"/>
      <p:bldP spid="43" grpId="1" animBg="1"/>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83879" y="35913"/>
            <a:ext cx="232788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matière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1026" name="Picture 2" descr="C:\Users\François\Desktop\LHC_collisions\Higgs\Conférence_Higgs\briques.jpg"/>
          <p:cNvPicPr>
            <a:picLocks noChangeAspect="1" noChangeArrowheads="1"/>
          </p:cNvPicPr>
          <p:nvPr/>
        </p:nvPicPr>
        <p:blipFill>
          <a:blip r:embed="rId3" cstate="print"/>
          <a:srcRect/>
          <a:stretch>
            <a:fillRect/>
          </a:stretch>
        </p:blipFill>
        <p:spPr bwMode="auto">
          <a:xfrm>
            <a:off x="668497" y="1268760"/>
            <a:ext cx="2463343" cy="1853666"/>
          </a:xfrm>
          <a:prstGeom prst="rect">
            <a:avLst/>
          </a:prstGeom>
          <a:noFill/>
        </p:spPr>
      </p:pic>
      <p:sp>
        <p:nvSpPr>
          <p:cNvPr id="4" name="ZoneTexte 3"/>
          <p:cNvSpPr txBox="1"/>
          <p:nvPr/>
        </p:nvSpPr>
        <p:spPr>
          <a:xfrm>
            <a:off x="35496" y="764704"/>
            <a:ext cx="4001416" cy="369332"/>
          </a:xfrm>
          <a:prstGeom prst="rect">
            <a:avLst/>
          </a:prstGeom>
          <a:noFill/>
        </p:spPr>
        <p:txBody>
          <a:bodyPr wrap="none" rtlCol="0">
            <a:spAutoFit/>
          </a:bodyPr>
          <a:lstStyle/>
          <a:p>
            <a:r>
              <a:rPr lang="fr-FR" dirty="0" smtClean="0">
                <a:solidFill>
                  <a:schemeClr val="bg1"/>
                </a:solidFill>
                <a:latin typeface="Comic Sans MS" pitchFamily="66" charset="0"/>
              </a:rPr>
              <a:t>L’Univers est constitué de ″briques″</a:t>
            </a:r>
            <a:endParaRPr lang="fr-FR" dirty="0">
              <a:solidFill>
                <a:schemeClr val="bg1"/>
              </a:solidFill>
              <a:latin typeface="Comic Sans MS" pitchFamily="66" charset="0"/>
            </a:endParaRPr>
          </a:p>
        </p:txBody>
      </p:sp>
      <p:sp>
        <p:nvSpPr>
          <p:cNvPr id="5" name="ZoneTexte 4"/>
          <p:cNvSpPr txBox="1"/>
          <p:nvPr/>
        </p:nvSpPr>
        <p:spPr>
          <a:xfrm>
            <a:off x="35496" y="3356992"/>
            <a:ext cx="3993401" cy="369332"/>
          </a:xfrm>
          <a:prstGeom prst="rect">
            <a:avLst/>
          </a:prstGeom>
          <a:noFill/>
        </p:spPr>
        <p:txBody>
          <a:bodyPr wrap="none" rtlCol="0">
            <a:spAutoFit/>
          </a:bodyPr>
          <a:lstStyle/>
          <a:p>
            <a:r>
              <a:rPr lang="fr-FR" dirty="0" smtClean="0">
                <a:solidFill>
                  <a:schemeClr val="bg1"/>
                </a:solidFill>
                <a:latin typeface="Comic Sans MS" pitchFamily="66" charset="0"/>
              </a:rPr>
              <a:t>Ce sont des particules élémentaires</a:t>
            </a:r>
            <a:endParaRPr lang="fr-FR" dirty="0">
              <a:solidFill>
                <a:schemeClr val="bg1"/>
              </a:solidFill>
              <a:latin typeface="Comic Sans MS" pitchFamily="66" charset="0"/>
            </a:endParaRPr>
          </a:p>
        </p:txBody>
      </p:sp>
      <p:sp>
        <p:nvSpPr>
          <p:cNvPr id="6" name="Oval 5"/>
          <p:cNvSpPr>
            <a:spLocks noChangeArrowheads="1"/>
          </p:cNvSpPr>
          <p:nvPr/>
        </p:nvSpPr>
        <p:spPr bwMode="auto">
          <a:xfrm>
            <a:off x="1329904" y="4509765"/>
            <a:ext cx="914400" cy="914400"/>
          </a:xfrm>
          <a:prstGeom prst="ellipse">
            <a:avLst/>
          </a:prstGeom>
          <a:noFill/>
          <a:ln w="381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7" name="Oval 6"/>
          <p:cNvSpPr>
            <a:spLocks noChangeArrowheads="1"/>
          </p:cNvSpPr>
          <p:nvPr/>
        </p:nvSpPr>
        <p:spPr bwMode="auto">
          <a:xfrm>
            <a:off x="1401341" y="4797102"/>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chemeClr val="bg1"/>
                </a:solidFill>
                <a:latin typeface="Comic Sans MS" pitchFamily="66" charset="0"/>
              </a:rPr>
              <a:t>u</a:t>
            </a:r>
          </a:p>
        </p:txBody>
      </p:sp>
      <p:sp>
        <p:nvSpPr>
          <p:cNvPr id="8" name="Oval 7"/>
          <p:cNvSpPr>
            <a:spLocks noChangeArrowheads="1"/>
          </p:cNvSpPr>
          <p:nvPr/>
        </p:nvSpPr>
        <p:spPr bwMode="auto">
          <a:xfrm>
            <a:off x="1761704" y="4652640"/>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chemeClr val="bg1"/>
                </a:solidFill>
                <a:latin typeface="Comic Sans MS" pitchFamily="66" charset="0"/>
              </a:rPr>
              <a:t>u</a:t>
            </a:r>
          </a:p>
        </p:txBody>
      </p:sp>
      <p:sp>
        <p:nvSpPr>
          <p:cNvPr id="9" name="Oval 8"/>
          <p:cNvSpPr>
            <a:spLocks noChangeArrowheads="1"/>
          </p:cNvSpPr>
          <p:nvPr/>
        </p:nvSpPr>
        <p:spPr bwMode="auto">
          <a:xfrm>
            <a:off x="1760116" y="5013002"/>
            <a:ext cx="288925" cy="288925"/>
          </a:xfrm>
          <a:prstGeom prst="ellipse">
            <a:avLst/>
          </a:prstGeom>
          <a:solidFill>
            <a:srgbClr val="00FF00"/>
          </a:solidFill>
          <a:ln w="9525">
            <a:solidFill>
              <a:srgbClr val="00FF00"/>
            </a:solidFill>
            <a:round/>
            <a:headEnd/>
            <a:tailEnd/>
          </a:ln>
        </p:spPr>
        <p:txBody>
          <a:bodyPr wrap="none" anchor="ctr"/>
          <a:lstStyle/>
          <a:p>
            <a:pPr algn="ctr"/>
            <a:r>
              <a:rPr lang="fr-FR" dirty="0">
                <a:solidFill>
                  <a:schemeClr val="bg1"/>
                </a:solidFill>
                <a:latin typeface="Comic Sans MS" pitchFamily="66" charset="0"/>
              </a:rPr>
              <a:t>d</a:t>
            </a:r>
          </a:p>
        </p:txBody>
      </p:sp>
      <p:sp>
        <p:nvSpPr>
          <p:cNvPr id="10" name="Oval 9"/>
          <p:cNvSpPr>
            <a:spLocks noChangeArrowheads="1"/>
          </p:cNvSpPr>
          <p:nvPr/>
        </p:nvSpPr>
        <p:spPr bwMode="auto">
          <a:xfrm>
            <a:off x="610766" y="3789040"/>
            <a:ext cx="2305050" cy="2303462"/>
          </a:xfrm>
          <a:prstGeom prst="ellipse">
            <a:avLst/>
          </a:prstGeom>
          <a:noFill/>
          <a:ln w="12700">
            <a:solidFill>
              <a:srgbClr val="FF0000"/>
            </a:solidFill>
            <a:prstDash val="sysDot"/>
            <a:round/>
            <a:headEnd/>
            <a:tailEnd/>
          </a:ln>
        </p:spPr>
        <p:txBody>
          <a:bodyPr wrap="none" anchor="ctr"/>
          <a:lstStyle/>
          <a:p>
            <a:endParaRPr lang="fr-FR" dirty="0">
              <a:solidFill>
                <a:schemeClr val="bg1"/>
              </a:solidFill>
              <a:latin typeface="Comic Sans MS" pitchFamily="66" charset="0"/>
            </a:endParaRPr>
          </a:p>
        </p:txBody>
      </p:sp>
      <p:sp>
        <p:nvSpPr>
          <p:cNvPr id="11" name="Oval 10"/>
          <p:cNvSpPr>
            <a:spLocks noChangeArrowheads="1"/>
          </p:cNvSpPr>
          <p:nvPr/>
        </p:nvSpPr>
        <p:spPr bwMode="auto">
          <a:xfrm>
            <a:off x="2482429" y="4004940"/>
            <a:ext cx="288925" cy="288925"/>
          </a:xfrm>
          <a:prstGeom prst="ellipse">
            <a:avLst/>
          </a:prstGeom>
          <a:solidFill>
            <a:srgbClr val="FFFF00"/>
          </a:solidFill>
          <a:ln w="9525">
            <a:solidFill>
              <a:srgbClr val="FFFF00"/>
            </a:solidFill>
            <a:round/>
            <a:headEnd/>
            <a:tailEnd/>
          </a:ln>
        </p:spPr>
        <p:txBody>
          <a:bodyPr wrap="none" anchor="ctr"/>
          <a:lstStyle/>
          <a:p>
            <a:pPr algn="ctr"/>
            <a:r>
              <a:rPr lang="fr-FR" dirty="0">
                <a:solidFill>
                  <a:schemeClr val="bg1"/>
                </a:solidFill>
                <a:latin typeface="Comic Sans MS" pitchFamily="66" charset="0"/>
              </a:rPr>
              <a:t>e</a:t>
            </a:r>
          </a:p>
        </p:txBody>
      </p:sp>
      <p:sp>
        <p:nvSpPr>
          <p:cNvPr id="12" name="ZoneTexte 11"/>
          <p:cNvSpPr txBox="1"/>
          <p:nvPr/>
        </p:nvSpPr>
        <p:spPr>
          <a:xfrm>
            <a:off x="251520" y="6236518"/>
            <a:ext cx="3241593" cy="369332"/>
          </a:xfrm>
          <a:prstGeom prst="rect">
            <a:avLst/>
          </a:prstGeom>
          <a:noFill/>
        </p:spPr>
        <p:txBody>
          <a:bodyPr wrap="none" rtlCol="0">
            <a:spAutoFit/>
          </a:bodyPr>
          <a:lstStyle/>
          <a:p>
            <a:r>
              <a:rPr lang="fr-FR" i="1" dirty="0" smtClean="0">
                <a:solidFill>
                  <a:schemeClr val="bg1"/>
                </a:solidFill>
                <a:latin typeface="Comic Sans MS" pitchFamily="66" charset="0"/>
              </a:rPr>
              <a:t>Exemple: atome d’hydrogène</a:t>
            </a:r>
            <a:endParaRPr lang="fr-FR" i="1" dirty="0">
              <a:solidFill>
                <a:schemeClr val="bg1"/>
              </a:solidFill>
              <a:latin typeface="Comic Sans MS" pitchFamily="66" charset="0"/>
            </a:endParaRPr>
          </a:p>
        </p:txBody>
      </p:sp>
      <p:pic>
        <p:nvPicPr>
          <p:cNvPr id="1027" name="Picture 3" descr="C:\Users\François\Desktop\LHC_collisions\Higgs\Conférence_Higgs\Fermions.jpg"/>
          <p:cNvPicPr>
            <a:picLocks noChangeAspect="1" noChangeArrowheads="1"/>
          </p:cNvPicPr>
          <p:nvPr/>
        </p:nvPicPr>
        <p:blipFill>
          <a:blip r:embed="rId4" cstate="print"/>
          <a:srcRect/>
          <a:stretch>
            <a:fillRect/>
          </a:stretch>
        </p:blipFill>
        <p:spPr bwMode="auto">
          <a:xfrm>
            <a:off x="4161693" y="260648"/>
            <a:ext cx="4839438" cy="5976664"/>
          </a:xfrm>
          <a:prstGeom prst="rect">
            <a:avLst/>
          </a:prstGeom>
          <a:noFill/>
        </p:spPr>
      </p:pic>
      <p:sp>
        <p:nvSpPr>
          <p:cNvPr id="14" name="Rectangle 13"/>
          <p:cNvSpPr/>
          <p:nvPr/>
        </p:nvSpPr>
        <p:spPr>
          <a:xfrm>
            <a:off x="5220072" y="1340768"/>
            <a:ext cx="792088"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5076349" y="6021288"/>
            <a:ext cx="3816131" cy="830997"/>
          </a:xfrm>
          <a:prstGeom prst="rect">
            <a:avLst/>
          </a:prstGeom>
          <a:noFill/>
          <a:ln>
            <a:noFill/>
          </a:ln>
        </p:spPr>
        <p:txBody>
          <a:bodyPr wrap="square" rtlCol="0">
            <a:spAutoFit/>
          </a:bodyPr>
          <a:lstStyle/>
          <a:p>
            <a:r>
              <a:rPr lang="fr-FR" sz="2400" dirty="0" smtClean="0">
                <a:solidFill>
                  <a:srgbClr val="FF0000"/>
                </a:solidFill>
                <a:latin typeface="Comic Sans MS" pitchFamily="66" charset="0"/>
              </a:rPr>
              <a:t>La matière ordinaire d’aujourd’hui</a:t>
            </a:r>
            <a:endParaRPr lang="fr-FR" sz="2400" dirty="0">
              <a:solidFill>
                <a:srgbClr val="FF0000"/>
              </a:solidFill>
              <a:latin typeface="Comic Sans MS" pitchFamily="66" charset="0"/>
            </a:endParaRPr>
          </a:p>
        </p:txBody>
      </p:sp>
      <p:sp>
        <p:nvSpPr>
          <p:cNvPr id="19" name="Rectangle 18"/>
          <p:cNvSpPr/>
          <p:nvPr/>
        </p:nvSpPr>
        <p:spPr>
          <a:xfrm>
            <a:off x="107504" y="3212976"/>
            <a:ext cx="4392488" cy="3501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79512" y="3284984"/>
            <a:ext cx="4572000" cy="3231654"/>
          </a:xfrm>
          <a:prstGeom prst="rect">
            <a:avLst/>
          </a:prstGeom>
        </p:spPr>
        <p:txBody>
          <a:bodyPr>
            <a:spAutoFit/>
          </a:bodyPr>
          <a:lstStyle/>
          <a:p>
            <a:r>
              <a:rPr lang="fr-FR" sz="2400" dirty="0" smtClean="0">
                <a:solidFill>
                  <a:srgbClr val="FFFF00"/>
                </a:solidFill>
                <a:latin typeface="Comic Sans MS" pitchFamily="66" charset="0"/>
              </a:rPr>
              <a:t>Et les autres familles  ?</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Très instables </a:t>
            </a:r>
            <a:r>
              <a:rPr lang="fr-FR" dirty="0" smtClean="0">
                <a:solidFill>
                  <a:schemeClr val="bg1"/>
                </a:solidFill>
                <a:latin typeface="Comic Sans MS" pitchFamily="66" charset="0"/>
                <a:sym typeface="Symbol"/>
              </a:rPr>
              <a:t></a:t>
            </a:r>
            <a:r>
              <a:rPr lang="fr-FR" dirty="0" smtClean="0">
                <a:solidFill>
                  <a:srgbClr val="FFFF00"/>
                </a:solidFill>
                <a:latin typeface="Comic Sans MS" pitchFamily="66" charset="0"/>
                <a:sym typeface="Symbol"/>
              </a:rPr>
              <a:t> D</a:t>
            </a:r>
            <a:r>
              <a:rPr lang="fr-FR" dirty="0" smtClean="0">
                <a:solidFill>
                  <a:srgbClr val="FFFF00"/>
                </a:solidFill>
                <a:latin typeface="Comic Sans MS" pitchFamily="66" charset="0"/>
              </a:rPr>
              <a:t>isparition </a:t>
            </a:r>
            <a:r>
              <a:rPr lang="fr-FR" dirty="0" smtClean="0">
                <a:solidFill>
                  <a:schemeClr val="bg1"/>
                </a:solidFill>
                <a:latin typeface="Comic Sans MS" pitchFamily="66" charset="0"/>
              </a:rPr>
              <a:t>une</a:t>
            </a:r>
          </a:p>
          <a:p>
            <a:r>
              <a:rPr lang="fr-FR" dirty="0" smtClean="0">
                <a:solidFill>
                  <a:schemeClr val="bg1"/>
                </a:solidFill>
                <a:latin typeface="Comic Sans MS" pitchFamily="66" charset="0"/>
              </a:rPr>
              <a:t>   fraction de seconde après le Big Bang.</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Seulement accessibles à partir de</a:t>
            </a:r>
          </a:p>
          <a:p>
            <a:r>
              <a:rPr lang="fr-FR" dirty="0" smtClean="0">
                <a:solidFill>
                  <a:schemeClr val="bg1"/>
                </a:solidFill>
                <a:latin typeface="Comic Sans MS" pitchFamily="66" charset="0"/>
              </a:rPr>
              <a:t>    </a:t>
            </a:r>
            <a:r>
              <a:rPr lang="fr-FR" dirty="0" smtClean="0">
                <a:solidFill>
                  <a:srgbClr val="FFFF00"/>
                </a:solidFill>
                <a:latin typeface="Comic Sans MS" pitchFamily="66" charset="0"/>
              </a:rPr>
              <a:t>collisions à très haute énergie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des rayons cosmiques avec l’atmosphère: </a:t>
            </a:r>
            <a:r>
              <a:rPr lang="fr-FR" dirty="0" smtClean="0">
                <a:solidFill>
                  <a:srgbClr val="CCFFFF"/>
                </a:solidFill>
                <a:latin typeface="Comic Sans MS" pitchFamily="66" charset="0"/>
                <a:sym typeface="Symbol"/>
              </a:rPr>
              <a:t>manière incontrôlée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 particules produites par des accélérateurs: </a:t>
            </a:r>
            <a:r>
              <a:rPr lang="fr-FR" dirty="0" smtClean="0">
                <a:solidFill>
                  <a:srgbClr val="CCFFFF"/>
                </a:solidFill>
                <a:latin typeface="Comic Sans MS" pitchFamily="66" charset="0"/>
                <a:sym typeface="Symbol"/>
              </a:rPr>
              <a:t>manière contrôlée</a:t>
            </a:r>
            <a:r>
              <a:rPr lang="fr-FR" dirty="0" smtClean="0">
                <a:solidFill>
                  <a:schemeClr val="bg1"/>
                </a:solidFill>
                <a:latin typeface="Comic Sans MS" pitchFamily="66" charset="0"/>
                <a:sym typeface="Symbol"/>
              </a:rPr>
              <a:t>.</a:t>
            </a:r>
            <a:endParaRPr lang="fr-FR" dirty="0">
              <a:solidFill>
                <a:schemeClr val="bg1"/>
              </a:solidFill>
              <a:latin typeface="Comic Sans MS" pitchFamily="66" charset="0"/>
            </a:endParaRPr>
          </a:p>
        </p:txBody>
      </p:sp>
      <p:sp>
        <p:nvSpPr>
          <p:cNvPr id="18" name="Rectangle 17"/>
          <p:cNvSpPr/>
          <p:nvPr/>
        </p:nvSpPr>
        <p:spPr>
          <a:xfrm>
            <a:off x="6012160" y="1340768"/>
            <a:ext cx="1440160" cy="43204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par>
                          <p:cTn id="36" fill="hold">
                            <p:stCondLst>
                              <p:cond delay="500"/>
                            </p:stCondLst>
                            <p:childTnLst>
                              <p:par>
                                <p:cTn id="37" presetID="1" presetClass="path" presetSubtype="0" repeatCount="3000" fill="hold" grpId="0" nodeType="afterEffect">
                                  <p:stCondLst>
                                    <p:cond delay="0"/>
                                  </p:stCondLst>
                                  <p:childTnLst>
                                    <p:animMotion origin="layout" path="M -0.09548 -0.05249 C -0.02656 -0.05249 0.02952 0.0222 0.02952 0.11402 C 0.02952 0.20583 -0.02656 0.28053 -0.09548 0.28053 C -0.1644 0.28053 -0.22048 0.20583 -0.22048 0.11402 C -0.22048 0.0222 -0.1644 -0.05249 -0.09548 -0.05249 Z " pathEditMode="relative" rAng="0" ptsTypes="fffff">
                                      <p:cBhvr>
                                        <p:cTn id="38" dur="1000" fill="hold"/>
                                        <p:tgtEl>
                                          <p:spTgt spid="11"/>
                                        </p:tgtEl>
                                        <p:attrNameLst>
                                          <p:attrName>ppt_x</p:attrName>
                                          <p:attrName>ppt_y</p:attrName>
                                        </p:attrNameLst>
                                      </p:cBhvr>
                                      <p:rCtr x="0" y="167"/>
                                    </p:animMotion>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diamond(in)">
                                      <p:cBhvr>
                                        <p:cTn id="46" dur="2000"/>
                                        <p:tgtEl>
                                          <p:spTgt spid="10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5"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1" grpId="1" animBg="1"/>
      <p:bldP spid="12" grpId="0"/>
      <p:bldP spid="14" grpId="0" animBg="1"/>
      <p:bldP spid="15" grpId="0"/>
      <p:bldP spid="19" grpId="0" animBg="1"/>
      <p:bldP spid="20"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3" y="20638"/>
            <a:ext cx="495680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forces élémentaires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47" descr="noyau"/>
          <p:cNvPicPr>
            <a:picLocks noChangeAspect="1" noChangeArrowheads="1"/>
          </p:cNvPicPr>
          <p:nvPr/>
        </p:nvPicPr>
        <p:blipFill>
          <a:blip r:embed="rId3" cstate="print"/>
          <a:srcRect/>
          <a:stretch>
            <a:fillRect/>
          </a:stretch>
        </p:blipFill>
        <p:spPr bwMode="auto">
          <a:xfrm>
            <a:off x="3203848" y="1844824"/>
            <a:ext cx="2808312" cy="2808312"/>
          </a:xfrm>
          <a:prstGeom prst="rect">
            <a:avLst/>
          </a:prstGeom>
          <a:noFill/>
          <a:ln w="9525">
            <a:noFill/>
            <a:miter lim="800000"/>
            <a:headEnd/>
            <a:tailEnd/>
          </a:ln>
        </p:spPr>
      </p:pic>
      <p:sp>
        <p:nvSpPr>
          <p:cNvPr id="4" name="ZoneTexte 3"/>
          <p:cNvSpPr txBox="1"/>
          <p:nvPr/>
        </p:nvSpPr>
        <p:spPr>
          <a:xfrm>
            <a:off x="-36512" y="764704"/>
            <a:ext cx="3834704"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électromagnétique</a:t>
            </a:r>
            <a:endParaRPr lang="fr-FR" sz="3200" dirty="0">
              <a:solidFill>
                <a:schemeClr val="bg1"/>
              </a:solidFill>
              <a:latin typeface="Comic Sans MS" pitchFamily="66" charset="0"/>
            </a:endParaRPr>
          </a:p>
        </p:txBody>
      </p:sp>
      <p:sp>
        <p:nvSpPr>
          <p:cNvPr id="5" name="ZoneTexte 4"/>
          <p:cNvSpPr txBox="1"/>
          <p:nvPr/>
        </p:nvSpPr>
        <p:spPr>
          <a:xfrm>
            <a:off x="179512" y="1916832"/>
            <a:ext cx="3033203" cy="1200329"/>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électron et noyau,</a:t>
            </a:r>
          </a:p>
          <a:p>
            <a:r>
              <a:rPr lang="fr-FR" i="1" dirty="0" smtClean="0">
                <a:solidFill>
                  <a:srgbClr val="FF7C80"/>
                </a:solidFill>
                <a:latin typeface="Comic Sans MS" pitchFamily="66" charset="0"/>
                <a:sym typeface="Symbol"/>
              </a:rPr>
              <a:t>- chimie, biologie,</a:t>
            </a:r>
          </a:p>
          <a:p>
            <a:r>
              <a:rPr lang="fr-FR" i="1" dirty="0" smtClean="0">
                <a:solidFill>
                  <a:srgbClr val="FF7C80"/>
                </a:solidFill>
                <a:latin typeface="Comic Sans MS" pitchFamily="66" charset="0"/>
                <a:sym typeface="Symbol"/>
              </a:rPr>
              <a:t>- électricité, magnétisme…</a:t>
            </a:r>
            <a:endParaRPr lang="fr-FR" i="1" dirty="0">
              <a:solidFill>
                <a:srgbClr val="FF7C80"/>
              </a:solidFill>
              <a:latin typeface="Comic Sans MS" pitchFamily="66" charset="0"/>
            </a:endParaRPr>
          </a:p>
        </p:txBody>
      </p:sp>
      <p:sp>
        <p:nvSpPr>
          <p:cNvPr id="6" name="ZoneTexte 5"/>
          <p:cNvSpPr txBox="1"/>
          <p:nvPr/>
        </p:nvSpPr>
        <p:spPr>
          <a:xfrm>
            <a:off x="251520" y="4656038"/>
            <a:ext cx="2919389"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de Gravitation</a:t>
            </a:r>
            <a:endParaRPr lang="fr-FR" sz="3200" dirty="0">
              <a:solidFill>
                <a:schemeClr val="bg1"/>
              </a:solidFill>
              <a:latin typeface="Comic Sans MS" pitchFamily="66" charset="0"/>
            </a:endParaRPr>
          </a:p>
        </p:txBody>
      </p:sp>
      <p:sp>
        <p:nvSpPr>
          <p:cNvPr id="8" name="ZoneTexte 7"/>
          <p:cNvSpPr txBox="1"/>
          <p:nvPr/>
        </p:nvSpPr>
        <p:spPr>
          <a:xfrm>
            <a:off x="323528" y="5818038"/>
            <a:ext cx="3161443"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pesanteur,</a:t>
            </a:r>
          </a:p>
          <a:p>
            <a:r>
              <a:rPr lang="fr-FR" i="1" dirty="0" smtClean="0">
                <a:solidFill>
                  <a:srgbClr val="FF7C80"/>
                </a:solidFill>
                <a:latin typeface="Comic Sans MS" pitchFamily="66" charset="0"/>
              </a:rPr>
              <a:t>- le mouvement des astres…</a:t>
            </a:r>
          </a:p>
        </p:txBody>
      </p:sp>
      <p:sp>
        <p:nvSpPr>
          <p:cNvPr id="9" name="ZoneTexte 8"/>
          <p:cNvSpPr txBox="1"/>
          <p:nvPr/>
        </p:nvSpPr>
        <p:spPr>
          <a:xfrm>
            <a:off x="5953523" y="764704"/>
            <a:ext cx="3145413"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faible</a:t>
            </a:r>
            <a:endParaRPr lang="fr-FR" sz="3200" dirty="0">
              <a:solidFill>
                <a:schemeClr val="bg1"/>
              </a:solidFill>
              <a:latin typeface="Comic Sans MS" pitchFamily="66" charset="0"/>
            </a:endParaRPr>
          </a:p>
        </p:txBody>
      </p:sp>
      <p:sp>
        <p:nvSpPr>
          <p:cNvPr id="10" name="ZoneTexte 9"/>
          <p:cNvSpPr txBox="1"/>
          <p:nvPr/>
        </p:nvSpPr>
        <p:spPr>
          <a:xfrm>
            <a:off x="6516216" y="1988840"/>
            <a:ext cx="2659702"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radioactivité,</a:t>
            </a:r>
          </a:p>
          <a:p>
            <a:r>
              <a:rPr lang="fr-FR" i="1" dirty="0" smtClean="0">
                <a:solidFill>
                  <a:srgbClr val="FF7C80"/>
                </a:solidFill>
                <a:latin typeface="Comic Sans MS" pitchFamily="66" charset="0"/>
                <a:sym typeface="Symbol"/>
              </a:rPr>
              <a:t>- l’énergie des étoiles…</a:t>
            </a:r>
            <a:endParaRPr lang="fr-FR" i="1" dirty="0">
              <a:solidFill>
                <a:srgbClr val="FF7C80"/>
              </a:solidFill>
              <a:latin typeface="Comic Sans MS" pitchFamily="66" charset="0"/>
            </a:endParaRPr>
          </a:p>
        </p:txBody>
      </p:sp>
      <p:sp>
        <p:nvSpPr>
          <p:cNvPr id="11" name="ZoneTexte 10"/>
          <p:cNvSpPr txBox="1"/>
          <p:nvPr/>
        </p:nvSpPr>
        <p:spPr>
          <a:xfrm>
            <a:off x="6012160" y="4656038"/>
            <a:ext cx="3071675"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forte</a:t>
            </a:r>
            <a:endParaRPr lang="fr-FR" sz="3200" dirty="0">
              <a:solidFill>
                <a:schemeClr val="bg1"/>
              </a:solidFill>
              <a:latin typeface="Comic Sans MS" pitchFamily="66" charset="0"/>
            </a:endParaRPr>
          </a:p>
        </p:txBody>
      </p:sp>
      <p:sp>
        <p:nvSpPr>
          <p:cNvPr id="12" name="ZoneTexte 11"/>
          <p:cNvSpPr txBox="1"/>
          <p:nvPr/>
        </p:nvSpPr>
        <p:spPr>
          <a:xfrm>
            <a:off x="6328958" y="5951021"/>
            <a:ext cx="2654894" cy="646331"/>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quarks dans le proton...</a:t>
            </a:r>
            <a:endParaRPr lang="fr-FR" i="1" dirty="0">
              <a:solidFill>
                <a:srgbClr val="FF7C80"/>
              </a:solidFill>
              <a:latin typeface="Comic Sans MS" pitchFamily="66" charset="0"/>
            </a:endParaRPr>
          </a:p>
        </p:txBody>
      </p:sp>
      <p:sp>
        <p:nvSpPr>
          <p:cNvPr id="13" name="Vague 12"/>
          <p:cNvSpPr/>
          <p:nvPr/>
        </p:nvSpPr>
        <p:spPr>
          <a:xfrm>
            <a:off x="1043608" y="3212976"/>
            <a:ext cx="1080120" cy="120243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latin typeface="Comic Sans MS" pitchFamily="66" charset="0"/>
              </a:rPr>
              <a:t>Les plus connues</a:t>
            </a:r>
            <a:endParaRPr lang="fr-FR" dirty="0">
              <a:solidFill>
                <a:srgbClr val="FF0000"/>
              </a:solidFill>
              <a:latin typeface="Comic Sans MS" pitchFamily="66" charset="0"/>
            </a:endParaRPr>
          </a:p>
        </p:txBody>
      </p:sp>
      <p:sp>
        <p:nvSpPr>
          <p:cNvPr id="14" name="Vague 13"/>
          <p:cNvSpPr/>
          <p:nvPr/>
        </p:nvSpPr>
        <p:spPr>
          <a:xfrm>
            <a:off x="3635896" y="4725144"/>
            <a:ext cx="1944216" cy="1440160"/>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Symbol"/>
              <a:buChar char="¬"/>
            </a:pPr>
            <a:r>
              <a:rPr lang="fr-FR" dirty="0" smtClean="0">
                <a:solidFill>
                  <a:srgbClr val="FF0000"/>
                </a:solidFill>
                <a:latin typeface="Comic Sans MS" pitchFamily="66" charset="0"/>
              </a:rPr>
              <a:t> La plus faible</a:t>
            </a:r>
          </a:p>
          <a:p>
            <a:pPr algn="ctr"/>
            <a:r>
              <a:rPr lang="fr-FR" dirty="0" smtClean="0">
                <a:solidFill>
                  <a:srgbClr val="FF0000"/>
                </a:solidFill>
                <a:latin typeface="Comic Sans MS" pitchFamily="66" charset="0"/>
              </a:rPr>
              <a:t>La plus forte </a:t>
            </a:r>
            <a:r>
              <a:rPr lang="fr-FR" dirty="0" smtClean="0">
                <a:solidFill>
                  <a:srgbClr val="FF0000"/>
                </a:solidFill>
                <a:latin typeface="Comic Sans MS" pitchFamily="66" charset="0"/>
                <a:sym typeface="Symbol"/>
              </a:rPr>
              <a:t> </a:t>
            </a:r>
            <a:endParaRPr lang="fr-FR"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9" grpId="0" animBg="1"/>
      <p:bldP spid="10" grpId="0"/>
      <p:bldP spid="11" grpId="0" animBg="1"/>
      <p:bldP spid="12"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4" name="AutoShape 2"/>
          <p:cNvSpPr>
            <a:spLocks noChangeArrowheads="1"/>
          </p:cNvSpPr>
          <p:nvPr/>
        </p:nvSpPr>
        <p:spPr bwMode="auto">
          <a:xfrm rot="10800000">
            <a:off x="5653088" y="2924547"/>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35" name="Line 3"/>
          <p:cNvSpPr>
            <a:spLocks noChangeShapeType="1"/>
          </p:cNvSpPr>
          <p:nvPr/>
        </p:nvSpPr>
        <p:spPr bwMode="auto">
          <a:xfrm flipH="1">
            <a:off x="5726113" y="3211885"/>
            <a:ext cx="142875" cy="0"/>
          </a:xfrm>
          <a:prstGeom prst="line">
            <a:avLst/>
          </a:prstGeom>
          <a:noFill/>
          <a:ln w="88900">
            <a:solidFill>
              <a:srgbClr val="FFCCCC"/>
            </a:solidFill>
            <a:round/>
            <a:headEnd/>
            <a:tailEnd/>
          </a:ln>
        </p:spPr>
        <p:txBody>
          <a:bodyPr/>
          <a:lstStyle/>
          <a:p>
            <a:endParaRPr lang="fr-FR" dirty="0">
              <a:latin typeface="Comic Sans MS" pitchFamily="66" charset="0"/>
            </a:endParaRPr>
          </a:p>
        </p:txBody>
      </p:sp>
      <p:sp>
        <p:nvSpPr>
          <p:cNvPr id="36" name="Oval 4"/>
          <p:cNvSpPr>
            <a:spLocks noChangeArrowheads="1"/>
          </p:cNvSpPr>
          <p:nvPr/>
        </p:nvSpPr>
        <p:spPr bwMode="auto">
          <a:xfrm>
            <a:off x="5795963" y="3069010"/>
            <a:ext cx="71437" cy="71437"/>
          </a:xfrm>
          <a:prstGeom prst="ellipse">
            <a:avLst/>
          </a:prstGeom>
          <a:solidFill>
            <a:srgbClr val="00FF00"/>
          </a:solidFill>
          <a:ln w="9525">
            <a:solidFill>
              <a:srgbClr val="00FF00"/>
            </a:solidFill>
            <a:round/>
            <a:headEnd/>
            <a:tailEnd/>
          </a:ln>
        </p:spPr>
        <p:txBody>
          <a:bodyPr wrap="none" anchor="ctr"/>
          <a:lstStyle/>
          <a:p>
            <a:endParaRPr lang="fr-FR" dirty="0">
              <a:latin typeface="Comic Sans MS" pitchFamily="66" charset="0"/>
            </a:endParaRPr>
          </a:p>
        </p:txBody>
      </p:sp>
      <p:sp>
        <p:nvSpPr>
          <p:cNvPr id="37" name="Line 5"/>
          <p:cNvSpPr>
            <a:spLocks noChangeShapeType="1"/>
          </p:cNvSpPr>
          <p:nvPr/>
        </p:nvSpPr>
        <p:spPr bwMode="auto">
          <a:xfrm>
            <a:off x="5868988" y="3284910"/>
            <a:ext cx="144462" cy="0"/>
          </a:xfrm>
          <a:prstGeom prst="line">
            <a:avLst/>
          </a:prstGeom>
          <a:noFill/>
          <a:ln w="50800">
            <a:solidFill>
              <a:srgbClr val="FF0000"/>
            </a:solidFill>
            <a:round/>
            <a:headEnd/>
            <a:tailEnd/>
          </a:ln>
        </p:spPr>
        <p:txBody>
          <a:bodyPr/>
          <a:lstStyle/>
          <a:p>
            <a:endParaRPr lang="fr-FR" dirty="0">
              <a:latin typeface="Comic Sans MS" pitchFamily="66" charset="0"/>
            </a:endParaRPr>
          </a:p>
        </p:txBody>
      </p:sp>
      <p:sp>
        <p:nvSpPr>
          <p:cNvPr id="38" name="Line 6"/>
          <p:cNvSpPr>
            <a:spLocks noChangeShapeType="1"/>
          </p:cNvSpPr>
          <p:nvPr/>
        </p:nvSpPr>
        <p:spPr bwMode="auto">
          <a:xfrm>
            <a:off x="5653088" y="2924547"/>
            <a:ext cx="719137" cy="0"/>
          </a:xfrm>
          <a:prstGeom prst="line">
            <a:avLst/>
          </a:prstGeom>
          <a:noFill/>
          <a:ln w="127000">
            <a:solidFill>
              <a:schemeClr val="tx1"/>
            </a:solidFill>
            <a:round/>
            <a:headEnd/>
            <a:tailEnd/>
          </a:ln>
        </p:spPr>
        <p:txBody>
          <a:bodyPr/>
          <a:lstStyle/>
          <a:p>
            <a:endParaRPr lang="fr-FR" dirty="0">
              <a:latin typeface="Comic Sans MS" pitchFamily="66" charset="0"/>
            </a:endParaRPr>
          </a:p>
        </p:txBody>
      </p:sp>
      <p:sp>
        <p:nvSpPr>
          <p:cNvPr id="39" name="Line 7"/>
          <p:cNvSpPr>
            <a:spLocks noChangeShapeType="1"/>
          </p:cNvSpPr>
          <p:nvPr/>
        </p:nvSpPr>
        <p:spPr bwMode="auto">
          <a:xfrm>
            <a:off x="6011863" y="3427785"/>
            <a:ext cx="0" cy="1225550"/>
          </a:xfrm>
          <a:prstGeom prst="line">
            <a:avLst/>
          </a:prstGeom>
          <a:noFill/>
          <a:ln w="190500">
            <a:solidFill>
              <a:schemeClr val="tx1"/>
            </a:solidFill>
            <a:round/>
            <a:headEnd/>
            <a:tailEnd/>
          </a:ln>
        </p:spPr>
        <p:txBody>
          <a:bodyPr/>
          <a:lstStyle/>
          <a:p>
            <a:endParaRPr lang="fr-FR" dirty="0">
              <a:latin typeface="Comic Sans MS" pitchFamily="66" charset="0"/>
            </a:endParaRPr>
          </a:p>
        </p:txBody>
      </p:sp>
      <p:sp>
        <p:nvSpPr>
          <p:cNvPr id="40" name="Line 8"/>
          <p:cNvSpPr>
            <a:spLocks noChangeShapeType="1"/>
          </p:cNvSpPr>
          <p:nvPr/>
        </p:nvSpPr>
        <p:spPr bwMode="auto">
          <a:xfrm flipH="1" flipV="1">
            <a:off x="5364163" y="3427785"/>
            <a:ext cx="576262" cy="288925"/>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1" name="Line 9"/>
          <p:cNvSpPr>
            <a:spLocks noChangeShapeType="1"/>
          </p:cNvSpPr>
          <p:nvPr/>
        </p:nvSpPr>
        <p:spPr bwMode="auto">
          <a:xfrm flipH="1" flipV="1">
            <a:off x="5148263" y="3716710"/>
            <a:ext cx="792162" cy="144462"/>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2" name="AutoShape 10"/>
          <p:cNvSpPr>
            <a:spLocks noChangeArrowheads="1"/>
          </p:cNvSpPr>
          <p:nvPr/>
        </p:nvSpPr>
        <p:spPr bwMode="auto">
          <a:xfrm rot="10800000">
            <a:off x="2844800" y="3069010"/>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43" name="Freeform 11"/>
          <p:cNvSpPr>
            <a:spLocks/>
          </p:cNvSpPr>
          <p:nvPr/>
        </p:nvSpPr>
        <p:spPr bwMode="auto">
          <a:xfrm>
            <a:off x="2628900" y="2853110"/>
            <a:ext cx="906463" cy="500062"/>
          </a:xfrm>
          <a:custGeom>
            <a:avLst/>
            <a:gdLst>
              <a:gd name="T0" fmla="*/ 175 w 571"/>
              <a:gd name="T1" fmla="*/ 110 h 315"/>
              <a:gd name="T2" fmla="*/ 167 w 571"/>
              <a:gd name="T3" fmla="*/ 68 h 315"/>
              <a:gd name="T4" fmla="*/ 175 w 571"/>
              <a:gd name="T5" fmla="*/ 93 h 315"/>
              <a:gd name="T6" fmla="*/ 294 w 571"/>
              <a:gd name="T7" fmla="*/ 85 h 315"/>
              <a:gd name="T8" fmla="*/ 277 w 571"/>
              <a:gd name="T9" fmla="*/ 102 h 315"/>
              <a:gd name="T10" fmla="*/ 387 w 571"/>
              <a:gd name="T11" fmla="*/ 102 h 315"/>
              <a:gd name="T12" fmla="*/ 353 w 571"/>
              <a:gd name="T13" fmla="*/ 119 h 315"/>
              <a:gd name="T14" fmla="*/ 421 w 571"/>
              <a:gd name="T15" fmla="*/ 85 h 315"/>
              <a:gd name="T16" fmla="*/ 548 w 571"/>
              <a:gd name="T17" fmla="*/ 85 h 315"/>
              <a:gd name="T18" fmla="*/ 480 w 571"/>
              <a:gd name="T19" fmla="*/ 68 h 315"/>
              <a:gd name="T20" fmla="*/ 463 w 571"/>
              <a:gd name="T21" fmla="*/ 110 h 315"/>
              <a:gd name="T22" fmla="*/ 446 w 571"/>
              <a:gd name="T23" fmla="*/ 102 h 315"/>
              <a:gd name="T24" fmla="*/ 489 w 571"/>
              <a:gd name="T25" fmla="*/ 110 h 315"/>
              <a:gd name="T26" fmla="*/ 489 w 571"/>
              <a:gd name="T27" fmla="*/ 110 h 315"/>
              <a:gd name="T28" fmla="*/ 489 w 571"/>
              <a:gd name="T29" fmla="*/ 51 h 315"/>
              <a:gd name="T30" fmla="*/ 429 w 571"/>
              <a:gd name="T31" fmla="*/ 51 h 315"/>
              <a:gd name="T32" fmla="*/ 379 w 571"/>
              <a:gd name="T33" fmla="*/ 102 h 315"/>
              <a:gd name="T34" fmla="*/ 294 w 571"/>
              <a:gd name="T35" fmla="*/ 68 h 315"/>
              <a:gd name="T36" fmla="*/ 319 w 571"/>
              <a:gd name="T37" fmla="*/ 51 h 315"/>
              <a:gd name="T38" fmla="*/ 396 w 571"/>
              <a:gd name="T39" fmla="*/ 119 h 315"/>
              <a:gd name="T40" fmla="*/ 336 w 571"/>
              <a:gd name="T41" fmla="*/ 59 h 315"/>
              <a:gd name="T42" fmla="*/ 158 w 571"/>
              <a:gd name="T43" fmla="*/ 34 h 315"/>
              <a:gd name="T44" fmla="*/ 226 w 571"/>
              <a:gd name="T45" fmla="*/ 85 h 315"/>
              <a:gd name="T46" fmla="*/ 99 w 571"/>
              <a:gd name="T47" fmla="*/ 51 h 315"/>
              <a:gd name="T48" fmla="*/ 167 w 571"/>
              <a:gd name="T49" fmla="*/ 102 h 315"/>
              <a:gd name="T50" fmla="*/ 201 w 571"/>
              <a:gd name="T51" fmla="*/ 26 h 315"/>
              <a:gd name="T52" fmla="*/ 319 w 571"/>
              <a:gd name="T53" fmla="*/ 43 h 315"/>
              <a:gd name="T54" fmla="*/ 379 w 571"/>
              <a:gd name="T55" fmla="*/ 51 h 315"/>
              <a:gd name="T56" fmla="*/ 336 w 571"/>
              <a:gd name="T57" fmla="*/ 34 h 315"/>
              <a:gd name="T58" fmla="*/ 421 w 571"/>
              <a:gd name="T59" fmla="*/ 85 h 315"/>
              <a:gd name="T60" fmla="*/ 336 w 571"/>
              <a:gd name="T61" fmla="*/ 68 h 315"/>
              <a:gd name="T62" fmla="*/ 345 w 571"/>
              <a:gd name="T63" fmla="*/ 51 h 315"/>
              <a:gd name="T64" fmla="*/ 421 w 571"/>
              <a:gd name="T65" fmla="*/ 34 h 315"/>
              <a:gd name="T66" fmla="*/ 404 w 571"/>
              <a:gd name="T67" fmla="*/ 85 h 315"/>
              <a:gd name="T68" fmla="*/ 404 w 571"/>
              <a:gd name="T69" fmla="*/ 43 h 315"/>
              <a:gd name="T70" fmla="*/ 243 w 571"/>
              <a:gd name="T71" fmla="*/ 9 h 315"/>
              <a:gd name="T72" fmla="*/ 226 w 571"/>
              <a:gd name="T73" fmla="*/ 26 h 315"/>
              <a:gd name="T74" fmla="*/ 141 w 571"/>
              <a:gd name="T75" fmla="*/ 51 h 315"/>
              <a:gd name="T76" fmla="*/ 91 w 571"/>
              <a:gd name="T77" fmla="*/ 119 h 315"/>
              <a:gd name="T78" fmla="*/ 99 w 571"/>
              <a:gd name="T79" fmla="*/ 68 h 315"/>
              <a:gd name="T80" fmla="*/ 57 w 571"/>
              <a:gd name="T81" fmla="*/ 144 h 315"/>
              <a:gd name="T82" fmla="*/ 133 w 571"/>
              <a:gd name="T83" fmla="*/ 153 h 315"/>
              <a:gd name="T84" fmla="*/ 201 w 571"/>
              <a:gd name="T85" fmla="*/ 153 h 315"/>
              <a:gd name="T86" fmla="*/ 167 w 571"/>
              <a:gd name="T87" fmla="*/ 153 h 315"/>
              <a:gd name="T88" fmla="*/ 141 w 571"/>
              <a:gd name="T89" fmla="*/ 212 h 315"/>
              <a:gd name="T90" fmla="*/ 175 w 571"/>
              <a:gd name="T91" fmla="*/ 187 h 315"/>
              <a:gd name="T92" fmla="*/ 82 w 571"/>
              <a:gd name="T93" fmla="*/ 203 h 315"/>
              <a:gd name="T94" fmla="*/ 108 w 571"/>
              <a:gd name="T95" fmla="*/ 246 h 315"/>
              <a:gd name="T96" fmla="*/ 150 w 571"/>
              <a:gd name="T97" fmla="*/ 229 h 315"/>
              <a:gd name="T98" fmla="*/ 184 w 571"/>
              <a:gd name="T99" fmla="*/ 246 h 315"/>
              <a:gd name="T100" fmla="*/ 218 w 571"/>
              <a:gd name="T101" fmla="*/ 271 h 315"/>
              <a:gd name="T102" fmla="*/ 167 w 571"/>
              <a:gd name="T103" fmla="*/ 246 h 315"/>
              <a:gd name="T104" fmla="*/ 175 w 571"/>
              <a:gd name="T105" fmla="*/ 280 h 315"/>
              <a:gd name="T106" fmla="*/ 125 w 571"/>
              <a:gd name="T107" fmla="*/ 153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p:spPr>
        <p:txBody>
          <a:bodyPr/>
          <a:lstStyle/>
          <a:p>
            <a:endParaRPr lang="fr-FR" dirty="0">
              <a:latin typeface="Comic Sans MS" pitchFamily="66" charset="0"/>
            </a:endParaRPr>
          </a:p>
        </p:txBody>
      </p:sp>
      <p:sp>
        <p:nvSpPr>
          <p:cNvPr id="44" name="Oval 12"/>
          <p:cNvSpPr>
            <a:spLocks noChangeArrowheads="1"/>
          </p:cNvSpPr>
          <p:nvPr/>
        </p:nvSpPr>
        <p:spPr bwMode="auto">
          <a:xfrm>
            <a:off x="3203575" y="3140447"/>
            <a:ext cx="215900" cy="71438"/>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45" name="Line 13"/>
          <p:cNvSpPr>
            <a:spLocks noChangeShapeType="1"/>
          </p:cNvSpPr>
          <p:nvPr/>
        </p:nvSpPr>
        <p:spPr bwMode="auto">
          <a:xfrm>
            <a:off x="3348038" y="3284910"/>
            <a:ext cx="144462" cy="0"/>
          </a:xfrm>
          <a:prstGeom prst="line">
            <a:avLst/>
          </a:prstGeom>
          <a:noFill/>
          <a:ln w="50800">
            <a:solidFill>
              <a:srgbClr val="FFCCCC"/>
            </a:solidFill>
            <a:round/>
            <a:headEnd/>
            <a:tailEnd/>
          </a:ln>
        </p:spPr>
        <p:txBody>
          <a:bodyPr/>
          <a:lstStyle/>
          <a:p>
            <a:endParaRPr lang="fr-FR" dirty="0">
              <a:latin typeface="Comic Sans MS" pitchFamily="66" charset="0"/>
            </a:endParaRPr>
          </a:p>
        </p:txBody>
      </p:sp>
      <p:sp>
        <p:nvSpPr>
          <p:cNvPr id="46" name="Line 14"/>
          <p:cNvSpPr>
            <a:spLocks noChangeShapeType="1"/>
          </p:cNvSpPr>
          <p:nvPr/>
        </p:nvSpPr>
        <p:spPr bwMode="auto">
          <a:xfrm>
            <a:off x="3203575" y="3356347"/>
            <a:ext cx="144463" cy="0"/>
          </a:xfrm>
          <a:prstGeom prst="line">
            <a:avLst/>
          </a:prstGeom>
          <a:noFill/>
          <a:ln w="25400">
            <a:solidFill>
              <a:srgbClr val="FF0000"/>
            </a:solidFill>
            <a:round/>
            <a:headEnd/>
            <a:tailEnd/>
          </a:ln>
        </p:spPr>
        <p:txBody>
          <a:bodyPr/>
          <a:lstStyle/>
          <a:p>
            <a:endParaRPr lang="fr-FR" dirty="0">
              <a:latin typeface="Comic Sans MS" pitchFamily="66" charset="0"/>
            </a:endParaRPr>
          </a:p>
        </p:txBody>
      </p:sp>
      <p:sp>
        <p:nvSpPr>
          <p:cNvPr id="47" name="Line 15"/>
          <p:cNvSpPr>
            <a:spLocks noChangeShapeType="1"/>
          </p:cNvSpPr>
          <p:nvPr/>
        </p:nvSpPr>
        <p:spPr bwMode="auto">
          <a:xfrm>
            <a:off x="3203575" y="3572247"/>
            <a:ext cx="0" cy="1081088"/>
          </a:xfrm>
          <a:prstGeom prst="line">
            <a:avLst/>
          </a:prstGeom>
          <a:noFill/>
          <a:ln w="127000">
            <a:solidFill>
              <a:srgbClr val="008000"/>
            </a:solidFill>
            <a:round/>
            <a:headEnd/>
            <a:tailEnd/>
          </a:ln>
        </p:spPr>
        <p:txBody>
          <a:bodyPr/>
          <a:lstStyle/>
          <a:p>
            <a:endParaRPr lang="fr-FR" dirty="0">
              <a:latin typeface="Comic Sans MS" pitchFamily="66" charset="0"/>
            </a:endParaRPr>
          </a:p>
        </p:txBody>
      </p:sp>
      <p:sp>
        <p:nvSpPr>
          <p:cNvPr id="48" name="Line 16"/>
          <p:cNvSpPr>
            <a:spLocks noChangeShapeType="1"/>
          </p:cNvSpPr>
          <p:nvPr/>
        </p:nvSpPr>
        <p:spPr bwMode="auto">
          <a:xfrm flipV="1">
            <a:off x="3203575" y="3500810"/>
            <a:ext cx="649288" cy="360362"/>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49" name="Line 17"/>
          <p:cNvSpPr>
            <a:spLocks noChangeShapeType="1"/>
          </p:cNvSpPr>
          <p:nvPr/>
        </p:nvSpPr>
        <p:spPr bwMode="auto">
          <a:xfrm flipV="1">
            <a:off x="3203575" y="3716710"/>
            <a:ext cx="863600" cy="217487"/>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50" name="Oval 18"/>
          <p:cNvSpPr>
            <a:spLocks noChangeArrowheads="1"/>
          </p:cNvSpPr>
          <p:nvPr/>
        </p:nvSpPr>
        <p:spPr bwMode="auto">
          <a:xfrm>
            <a:off x="5003800" y="3356347"/>
            <a:ext cx="360363" cy="360363"/>
          </a:xfrm>
          <a:prstGeom prst="ellipse">
            <a:avLst/>
          </a:prstGeom>
          <a:solidFill>
            <a:srgbClr val="FF0000"/>
          </a:solidFill>
          <a:ln w="9525">
            <a:solidFill>
              <a:srgbClr val="FF0000"/>
            </a:solidFill>
            <a:round/>
            <a:headEnd/>
            <a:tailEnd/>
          </a:ln>
        </p:spPr>
        <p:txBody>
          <a:bodyPr wrap="none" anchor="ctr"/>
          <a:lstStyle/>
          <a:p>
            <a:endParaRPr lang="fr-FR" dirty="0">
              <a:latin typeface="Comic Sans MS" pitchFamily="66" charset="0"/>
            </a:endParaRPr>
          </a:p>
        </p:txBody>
      </p:sp>
      <p:sp>
        <p:nvSpPr>
          <p:cNvPr id="51" name="AutoShape 19"/>
          <p:cNvSpPr>
            <a:spLocks noChangeArrowheads="1"/>
          </p:cNvSpPr>
          <p:nvPr/>
        </p:nvSpPr>
        <p:spPr bwMode="auto">
          <a:xfrm>
            <a:off x="161925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fr-FR" dirty="0">
              <a:latin typeface="Comic Sans MS" pitchFamily="66" charset="0"/>
            </a:endParaRPr>
          </a:p>
        </p:txBody>
      </p:sp>
      <p:sp>
        <p:nvSpPr>
          <p:cNvPr id="52" name="AutoShape 20"/>
          <p:cNvSpPr>
            <a:spLocks noChangeArrowheads="1"/>
          </p:cNvSpPr>
          <p:nvPr/>
        </p:nvSpPr>
        <p:spPr bwMode="auto">
          <a:xfrm>
            <a:off x="500380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53" name="Rectangle 21"/>
          <p:cNvSpPr>
            <a:spLocks noChangeArrowheads="1"/>
          </p:cNvSpPr>
          <p:nvPr/>
        </p:nvSpPr>
        <p:spPr bwMode="auto">
          <a:xfrm>
            <a:off x="0" y="5085135"/>
            <a:ext cx="9144000" cy="1800249"/>
          </a:xfrm>
          <a:prstGeom prst="rect">
            <a:avLst/>
          </a:prstGeom>
          <a:solidFill>
            <a:srgbClr val="3366FF"/>
          </a:solidFill>
          <a:ln w="9525">
            <a:solidFill>
              <a:srgbClr val="3366FF"/>
            </a:solidFill>
            <a:miter lim="800000"/>
            <a:headEnd/>
            <a:tailEnd/>
          </a:ln>
        </p:spPr>
        <p:txBody>
          <a:bodyPr wrap="none" anchor="ctr"/>
          <a:lstStyle/>
          <a:p>
            <a:endParaRPr lang="fr-FR" dirty="0">
              <a:latin typeface="Comic Sans MS" pitchFamily="66" charset="0"/>
            </a:endParaRPr>
          </a:p>
        </p:txBody>
      </p:sp>
      <p:sp>
        <p:nvSpPr>
          <p:cNvPr id="54" name="Oval 22"/>
          <p:cNvSpPr>
            <a:spLocks noChangeArrowheads="1"/>
          </p:cNvSpPr>
          <p:nvPr/>
        </p:nvSpPr>
        <p:spPr bwMode="auto">
          <a:xfrm>
            <a:off x="8027988" y="836985"/>
            <a:ext cx="914400" cy="914400"/>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55" name="Line 23"/>
          <p:cNvSpPr>
            <a:spLocks noChangeShapeType="1"/>
          </p:cNvSpPr>
          <p:nvPr/>
        </p:nvSpPr>
        <p:spPr bwMode="auto">
          <a:xfrm>
            <a:off x="7812088" y="1340222"/>
            <a:ext cx="1331912" cy="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6" name="Line 24"/>
          <p:cNvSpPr>
            <a:spLocks noChangeShapeType="1"/>
          </p:cNvSpPr>
          <p:nvPr/>
        </p:nvSpPr>
        <p:spPr bwMode="auto">
          <a:xfrm>
            <a:off x="8459788" y="648072"/>
            <a:ext cx="0" cy="126841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7" name="Line 25"/>
          <p:cNvSpPr>
            <a:spLocks noChangeShapeType="1"/>
          </p:cNvSpPr>
          <p:nvPr/>
        </p:nvSpPr>
        <p:spPr bwMode="auto">
          <a:xfrm flipV="1">
            <a:off x="7956550" y="836985"/>
            <a:ext cx="1008063" cy="8636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8" name="Line 26"/>
          <p:cNvSpPr>
            <a:spLocks noChangeShapeType="1"/>
          </p:cNvSpPr>
          <p:nvPr/>
        </p:nvSpPr>
        <p:spPr bwMode="auto">
          <a:xfrm>
            <a:off x="7956550" y="908422"/>
            <a:ext cx="1008063" cy="79216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9" name="Line 27"/>
          <p:cNvSpPr>
            <a:spLocks noChangeShapeType="1"/>
          </p:cNvSpPr>
          <p:nvPr/>
        </p:nvSpPr>
        <p:spPr bwMode="auto">
          <a:xfrm flipV="1">
            <a:off x="7885113" y="1052885"/>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0" name="Line 28"/>
          <p:cNvSpPr>
            <a:spLocks noChangeShapeType="1"/>
          </p:cNvSpPr>
          <p:nvPr/>
        </p:nvSpPr>
        <p:spPr bwMode="auto">
          <a:xfrm>
            <a:off x="7885113" y="1124322"/>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1" name="Line 29"/>
          <p:cNvSpPr>
            <a:spLocks noChangeShapeType="1"/>
          </p:cNvSpPr>
          <p:nvPr/>
        </p:nvSpPr>
        <p:spPr bwMode="auto">
          <a:xfrm flipV="1">
            <a:off x="8243888" y="648072"/>
            <a:ext cx="504825" cy="1196975"/>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2" name="Line 30"/>
          <p:cNvSpPr>
            <a:spLocks noChangeShapeType="1"/>
          </p:cNvSpPr>
          <p:nvPr/>
        </p:nvSpPr>
        <p:spPr bwMode="auto">
          <a:xfrm>
            <a:off x="8172450" y="763960"/>
            <a:ext cx="576263" cy="10795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3" name="Oval 31"/>
          <p:cNvSpPr>
            <a:spLocks noChangeArrowheads="1"/>
          </p:cNvSpPr>
          <p:nvPr/>
        </p:nvSpPr>
        <p:spPr bwMode="auto">
          <a:xfrm>
            <a:off x="250825" y="6348547"/>
            <a:ext cx="914400" cy="217487"/>
          </a:xfrm>
          <a:prstGeom prst="ellipse">
            <a:avLst/>
          </a:prstGeom>
          <a:solidFill>
            <a:schemeClr val="tx1"/>
          </a:solidFill>
          <a:ln w="9525">
            <a:solidFill>
              <a:schemeClr val="tx1"/>
            </a:solidFill>
            <a:round/>
            <a:headEnd/>
            <a:tailEnd/>
          </a:ln>
        </p:spPr>
        <p:txBody>
          <a:bodyPr wrap="none" anchor="ctr"/>
          <a:lstStyle/>
          <a:p>
            <a:endParaRPr lang="fr-FR" dirty="0">
              <a:latin typeface="Comic Sans MS" pitchFamily="66" charset="0"/>
            </a:endParaRPr>
          </a:p>
        </p:txBody>
      </p:sp>
      <p:sp>
        <p:nvSpPr>
          <p:cNvPr id="64" name="AutoShape 32"/>
          <p:cNvSpPr>
            <a:spLocks noChangeArrowheads="1"/>
          </p:cNvSpPr>
          <p:nvPr/>
        </p:nvSpPr>
        <p:spPr bwMode="auto">
          <a:xfrm rot="13623749">
            <a:off x="7143" y="6304891"/>
            <a:ext cx="284163" cy="228600"/>
          </a:xfrm>
          <a:prstGeom prst="rtTriangle">
            <a:avLst/>
          </a:pr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65" name="Line 33"/>
          <p:cNvSpPr>
            <a:spLocks noChangeShapeType="1"/>
          </p:cNvSpPr>
          <p:nvPr/>
        </p:nvSpPr>
        <p:spPr bwMode="auto">
          <a:xfrm flipH="1">
            <a:off x="1042988" y="6493009"/>
            <a:ext cx="73025" cy="1588"/>
          </a:xfrm>
          <a:prstGeom prst="line">
            <a:avLst/>
          </a:prstGeom>
          <a:noFill/>
          <a:ln w="9525">
            <a:solidFill>
              <a:schemeClr val="tx1"/>
            </a:solidFill>
            <a:round/>
            <a:headEnd/>
            <a:tailEnd/>
          </a:ln>
        </p:spPr>
        <p:txBody>
          <a:bodyPr/>
          <a:lstStyle/>
          <a:p>
            <a:endParaRPr lang="fr-FR" dirty="0">
              <a:latin typeface="Comic Sans MS" pitchFamily="66" charset="0"/>
            </a:endParaRPr>
          </a:p>
        </p:txBody>
      </p:sp>
      <p:sp>
        <p:nvSpPr>
          <p:cNvPr id="66" name="Oval 34"/>
          <p:cNvSpPr>
            <a:spLocks noChangeArrowheads="1"/>
          </p:cNvSpPr>
          <p:nvPr/>
        </p:nvSpPr>
        <p:spPr bwMode="auto">
          <a:xfrm>
            <a:off x="971550" y="6421572"/>
            <a:ext cx="71438" cy="71437"/>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68" name="Text Box 36"/>
          <p:cNvSpPr txBox="1">
            <a:spLocks noChangeArrowheads="1"/>
          </p:cNvSpPr>
          <p:nvPr/>
        </p:nvSpPr>
        <p:spPr bwMode="auto">
          <a:xfrm>
            <a:off x="250825" y="1275135"/>
            <a:ext cx="5564188" cy="641350"/>
          </a:xfrm>
          <a:prstGeom prst="rect">
            <a:avLst/>
          </a:prstGeom>
          <a:noFill/>
          <a:ln w="9525">
            <a:noFill/>
            <a:miter lim="800000"/>
            <a:headEnd/>
            <a:tailEnd/>
          </a:ln>
        </p:spPr>
        <p:txBody>
          <a:bodyPr wrap="none">
            <a:spAutoFit/>
          </a:bodyPr>
          <a:lstStyle/>
          <a:p>
            <a:pPr algn="ctr"/>
            <a:r>
              <a:rPr lang="fr-FR" dirty="0">
                <a:solidFill>
                  <a:srgbClr val="0000FF"/>
                </a:solidFill>
                <a:latin typeface="Comic Sans MS" pitchFamily="66" charset="0"/>
              </a:rPr>
              <a:t>Une jolie blonde et un petit brun dans des bateaux</a:t>
            </a:r>
          </a:p>
          <a:p>
            <a:pPr algn="ctr"/>
            <a:r>
              <a:rPr lang="fr-FR" dirty="0">
                <a:solidFill>
                  <a:srgbClr val="0000FF"/>
                </a:solidFill>
                <a:latin typeface="Comic Sans MS" pitchFamily="66" charset="0"/>
              </a:rPr>
              <a:t>et qui jouent au ballon.</a:t>
            </a:r>
            <a:endParaRPr lang="fr-FR" dirty="0">
              <a:latin typeface="Comic Sans MS" pitchFamily="66" charset="0"/>
            </a:endParaRPr>
          </a:p>
        </p:txBody>
      </p:sp>
      <p:sp>
        <p:nvSpPr>
          <p:cNvPr id="69" name="Line 37"/>
          <p:cNvSpPr>
            <a:spLocks noChangeShapeType="1"/>
          </p:cNvSpPr>
          <p:nvPr/>
        </p:nvSpPr>
        <p:spPr bwMode="auto">
          <a:xfrm>
            <a:off x="2843213" y="4653335"/>
            <a:ext cx="3600450" cy="0"/>
          </a:xfrm>
          <a:prstGeom prst="line">
            <a:avLst/>
          </a:prstGeom>
          <a:noFill/>
          <a:ln w="38100">
            <a:solidFill>
              <a:srgbClr val="0000FF"/>
            </a:solidFill>
            <a:round/>
            <a:headEnd type="triangle" w="med" len="med"/>
            <a:tailEnd type="triangle" w="med" len="med"/>
          </a:ln>
        </p:spPr>
        <p:txBody>
          <a:bodyPr/>
          <a:lstStyle/>
          <a:p>
            <a:endParaRPr lang="fr-FR" dirty="0">
              <a:latin typeface="Comic Sans MS" pitchFamily="66" charset="0"/>
            </a:endParaRPr>
          </a:p>
        </p:txBody>
      </p:sp>
      <p:sp>
        <p:nvSpPr>
          <p:cNvPr id="70" name="Text Box 38"/>
          <p:cNvSpPr txBox="1">
            <a:spLocks noChangeArrowheads="1"/>
          </p:cNvSpPr>
          <p:nvPr/>
        </p:nvSpPr>
        <p:spPr bwMode="auto">
          <a:xfrm>
            <a:off x="2555776" y="2278613"/>
            <a:ext cx="3799091" cy="646331"/>
          </a:xfrm>
          <a:prstGeom prst="rect">
            <a:avLst/>
          </a:prstGeom>
          <a:noFill/>
          <a:ln w="9525">
            <a:noFill/>
            <a:miter lim="800000"/>
            <a:headEnd/>
            <a:tailEnd/>
          </a:ln>
        </p:spPr>
        <p:txBody>
          <a:bodyPr wrap="square">
            <a:spAutoFit/>
          </a:bodyPr>
          <a:lstStyle/>
          <a:p>
            <a:pPr algn="ctr"/>
            <a:r>
              <a:rPr lang="fr-FR" dirty="0" smtClean="0">
                <a:latin typeface="Comic Sans MS" pitchFamily="66" charset="0"/>
              </a:rPr>
              <a:t>L’</a:t>
            </a:r>
            <a:r>
              <a:rPr lang="fr-FR" dirty="0" smtClean="0">
                <a:solidFill>
                  <a:srgbClr val="FF0000"/>
                </a:solidFill>
                <a:latin typeface="Comic Sans MS" pitchFamily="66" charset="0"/>
              </a:rPr>
              <a:t>écartement</a:t>
            </a:r>
            <a:r>
              <a:rPr lang="fr-FR" dirty="0" smtClean="0">
                <a:latin typeface="Comic Sans MS" pitchFamily="66" charset="0"/>
              </a:rPr>
              <a:t> des deux bateaux</a:t>
            </a:r>
          </a:p>
          <a:p>
            <a:pPr algn="ctr"/>
            <a:r>
              <a:rPr lang="fr-FR" dirty="0" smtClean="0">
                <a:latin typeface="Comic Sans MS" pitchFamily="66" charset="0"/>
              </a:rPr>
              <a:t>  dépend de la </a:t>
            </a:r>
            <a:r>
              <a:rPr lang="fr-FR" dirty="0" smtClean="0">
                <a:solidFill>
                  <a:srgbClr val="FF0000"/>
                </a:solidFill>
                <a:latin typeface="Comic Sans MS" pitchFamily="66" charset="0"/>
              </a:rPr>
              <a:t>masse</a:t>
            </a:r>
            <a:r>
              <a:rPr lang="fr-FR" dirty="0" smtClean="0">
                <a:latin typeface="Comic Sans MS" pitchFamily="66" charset="0"/>
              </a:rPr>
              <a:t> du ballon</a:t>
            </a:r>
          </a:p>
        </p:txBody>
      </p:sp>
      <p:sp>
        <p:nvSpPr>
          <p:cNvPr id="72"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
        <p:nvSpPr>
          <p:cNvPr id="75" name="Rectangle 74"/>
          <p:cNvSpPr/>
          <p:nvPr/>
        </p:nvSpPr>
        <p:spPr>
          <a:xfrm>
            <a:off x="1115616" y="5325015"/>
            <a:ext cx="8136904" cy="1200329"/>
          </a:xfrm>
          <a:prstGeom prst="rect">
            <a:avLst/>
          </a:prstGeom>
        </p:spPr>
        <p:txBody>
          <a:bodyPr wrap="square">
            <a:spAutoFit/>
          </a:bodyPr>
          <a:lstStyle/>
          <a:p>
            <a:pPr>
              <a:buFont typeface="Symbol" pitchFamily="18" charset="2"/>
              <a:buChar char="·"/>
            </a:pPr>
            <a:r>
              <a:rPr lang="fr-FR" dirty="0" smtClean="0">
                <a:solidFill>
                  <a:schemeClr val="bg1"/>
                </a:solidFill>
                <a:latin typeface="Comic Sans MS" pitchFamily="66" charset="0"/>
              </a:rPr>
              <a:t> Les </a:t>
            </a:r>
            <a:r>
              <a:rPr lang="fr-FR" dirty="0" smtClean="0">
                <a:solidFill>
                  <a:srgbClr val="FF0000"/>
                </a:solidFill>
                <a:latin typeface="Comic Sans MS" pitchFamily="66" charset="0"/>
              </a:rPr>
              <a:t>ballons</a:t>
            </a:r>
            <a:r>
              <a:rPr lang="fr-FR" dirty="0" smtClean="0">
                <a:solidFill>
                  <a:schemeClr val="bg1"/>
                </a:solidFill>
                <a:latin typeface="Comic Sans MS" pitchFamily="66" charset="0"/>
              </a:rPr>
              <a:t> sont les </a:t>
            </a:r>
            <a:r>
              <a:rPr lang="fr-FR" dirty="0" smtClean="0">
                <a:solidFill>
                  <a:srgbClr val="FF0000"/>
                </a:solidFill>
                <a:latin typeface="Comic Sans MS" pitchFamily="66" charset="0"/>
              </a:rPr>
              <a:t>médiateurs</a:t>
            </a:r>
            <a:r>
              <a:rPr lang="fr-FR" dirty="0" smtClean="0">
                <a:solidFill>
                  <a:schemeClr val="bg1"/>
                </a:solidFill>
                <a:latin typeface="Comic Sans MS" pitchFamily="66" charset="0"/>
              </a:rPr>
              <a:t> de la force qui écarte les 2 bateaux.</a:t>
            </a:r>
          </a:p>
          <a:p>
            <a:pPr>
              <a:buFont typeface="Symbol" pitchFamily="18" charset="2"/>
              <a:buChar char="·"/>
            </a:pPr>
            <a:r>
              <a:rPr lang="fr-FR" dirty="0" smtClean="0">
                <a:solidFill>
                  <a:schemeClr val="bg1"/>
                </a:solidFill>
                <a:latin typeface="Comic Sans MS" pitchFamily="66" charset="0"/>
              </a:rPr>
              <a:t> La </a:t>
            </a:r>
            <a:r>
              <a:rPr lang="fr-FR" dirty="0" smtClean="0">
                <a:solidFill>
                  <a:srgbClr val="FF0000"/>
                </a:solidFill>
                <a:latin typeface="Comic Sans MS" pitchFamily="66" charset="0"/>
              </a:rPr>
              <a:t>portée</a:t>
            </a:r>
            <a:r>
              <a:rPr lang="fr-FR" dirty="0" smtClean="0">
                <a:solidFill>
                  <a:schemeClr val="bg1"/>
                </a:solidFill>
                <a:latin typeface="Comic Sans MS" pitchFamily="66" charset="0"/>
              </a:rPr>
              <a:t> dépend de la </a:t>
            </a:r>
            <a:r>
              <a:rPr lang="fr-FR" dirty="0" smtClean="0">
                <a:solidFill>
                  <a:srgbClr val="FF0000"/>
                </a:solidFill>
                <a:latin typeface="Comic Sans MS" pitchFamily="66" charset="0"/>
              </a:rPr>
              <a:t>masse</a:t>
            </a:r>
            <a:r>
              <a:rPr lang="fr-FR" dirty="0" smtClean="0">
                <a:solidFill>
                  <a:schemeClr val="bg1"/>
                </a:solidFill>
                <a:latin typeface="Comic Sans MS" pitchFamily="66" charset="0"/>
              </a:rPr>
              <a:t> du ballon</a:t>
            </a:r>
          </a:p>
          <a:p>
            <a:r>
              <a:rPr lang="fr-FR" dirty="0" smtClean="0">
                <a:solidFill>
                  <a:schemeClr val="bg1"/>
                </a:solidFill>
                <a:latin typeface="Comic Sans MS" pitchFamily="66" charset="0"/>
              </a:rPr>
              <a:t>                  - Ballon très </a:t>
            </a:r>
            <a:r>
              <a:rPr lang="fr-FR" dirty="0" smtClean="0">
                <a:solidFill>
                  <a:srgbClr val="FF0000"/>
                </a:solidFill>
                <a:latin typeface="Comic Sans MS" pitchFamily="66" charset="0"/>
              </a:rPr>
              <a:t>lourd</a:t>
            </a:r>
            <a:r>
              <a:rPr lang="fr-FR" dirty="0" smtClean="0">
                <a:solidFill>
                  <a:schemeClr val="bg1"/>
                </a:solidFill>
                <a:latin typeface="Comic Sans MS" pitchFamily="66" charset="0"/>
              </a:rPr>
              <a:t>: portée </a:t>
            </a:r>
            <a:r>
              <a:rPr lang="fr-FR" dirty="0" smtClean="0">
                <a:solidFill>
                  <a:srgbClr val="FF0000"/>
                </a:solidFill>
                <a:latin typeface="Comic Sans MS" pitchFamily="66" charset="0"/>
              </a:rPr>
              <a:t>finie .</a:t>
            </a:r>
            <a:r>
              <a:rPr lang="fr-FR" dirty="0" smtClean="0">
                <a:solidFill>
                  <a:schemeClr val="bg1"/>
                </a:solidFill>
                <a:latin typeface="Comic Sans MS" pitchFamily="66" charset="0"/>
              </a:rPr>
              <a:t>      </a:t>
            </a:r>
          </a:p>
          <a:p>
            <a:r>
              <a:rPr lang="fr-FR" dirty="0" smtClean="0">
                <a:solidFill>
                  <a:schemeClr val="bg1"/>
                </a:solidFill>
                <a:latin typeface="Comic Sans MS" pitchFamily="66" charset="0"/>
              </a:rPr>
              <a:t>                  - Ballon très léger, voire </a:t>
            </a:r>
            <a:r>
              <a:rPr lang="fr-FR" dirty="0" smtClean="0">
                <a:solidFill>
                  <a:srgbClr val="FF0000"/>
                </a:solidFill>
                <a:latin typeface="Comic Sans MS" pitchFamily="66" charset="0"/>
              </a:rPr>
              <a:t>sans masse</a:t>
            </a:r>
            <a:r>
              <a:rPr lang="fr-FR" dirty="0" smtClean="0">
                <a:solidFill>
                  <a:schemeClr val="bg1"/>
                </a:solidFill>
                <a:latin typeface="Comic Sans MS" pitchFamily="66" charset="0"/>
              </a:rPr>
              <a:t>: </a:t>
            </a:r>
            <a:r>
              <a:rPr lang="fr-FR" dirty="0" smtClean="0">
                <a:solidFill>
                  <a:srgbClr val="FF0000"/>
                </a:solidFill>
                <a:latin typeface="Comic Sans MS" pitchFamily="66" charset="0"/>
              </a:rPr>
              <a:t>portée infinie.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 y="3"/>
                                    </p:animMotion>
                                  </p:childTnLst>
                                </p:cTn>
                              </p:par>
                            </p:childTnLst>
                          </p:cTn>
                        </p:par>
                        <p:par>
                          <p:cTn id="25" fill="hold">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checkerboard(across)">
                                      <p:cBhvr>
                                        <p:cTn id="50" dur="500"/>
                                        <p:tgtEl>
                                          <p:spTgt spid="7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checkerboard(across)">
                                      <p:cBhvr>
                                        <p:cTn id="6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0" grpId="0"/>
      <p:bldP spid="7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23528" y="116632"/>
            <a:ext cx="4001416" cy="646331"/>
          </a:xfrm>
          <a:prstGeom prst="rect">
            <a:avLst/>
          </a:prstGeom>
          <a:noFill/>
        </p:spPr>
        <p:txBody>
          <a:bodyPr wrap="none" rtlCol="0">
            <a:spAutoFit/>
          </a:bodyPr>
          <a:lstStyle/>
          <a:p>
            <a:pPr algn="ctr"/>
            <a:r>
              <a:rPr lang="fr-FR" dirty="0" smtClean="0">
                <a:solidFill>
                  <a:schemeClr val="bg1"/>
                </a:solidFill>
                <a:latin typeface="Comic Sans MS" pitchFamily="66" charset="0"/>
              </a:rPr>
              <a:t>L’Univers est constitué de ″briques″</a:t>
            </a:r>
          </a:p>
          <a:p>
            <a:pPr algn="ctr"/>
            <a:r>
              <a:rPr lang="fr-FR" dirty="0" smtClean="0">
                <a:solidFill>
                  <a:schemeClr val="bg1"/>
                </a:solidFill>
                <a:latin typeface="Comic Sans MS" pitchFamily="66" charset="0"/>
              </a:rPr>
              <a:t>liées par des ciments″</a:t>
            </a:r>
            <a:endParaRPr lang="fr-FR" dirty="0">
              <a:solidFill>
                <a:schemeClr val="bg1"/>
              </a:solidFill>
              <a:latin typeface="Comic Sans MS" pitchFamily="66" charset="0"/>
            </a:endParaRPr>
          </a:p>
        </p:txBody>
      </p:sp>
      <p:sp>
        <p:nvSpPr>
          <p:cNvPr id="12" name="ZoneTexte 11"/>
          <p:cNvSpPr txBox="1"/>
          <p:nvPr/>
        </p:nvSpPr>
        <p:spPr>
          <a:xfrm>
            <a:off x="701699" y="6093296"/>
            <a:ext cx="3150221" cy="369332"/>
          </a:xfrm>
          <a:prstGeom prst="rect">
            <a:avLst/>
          </a:prstGeom>
          <a:noFill/>
        </p:spPr>
        <p:txBody>
          <a:bodyPr wrap="none" rtlCol="0">
            <a:spAutoFit/>
          </a:bodyPr>
          <a:lstStyle/>
          <a:p>
            <a:r>
              <a:rPr lang="fr-FR" i="1" dirty="0" smtClean="0">
                <a:solidFill>
                  <a:srgbClr val="FF7C80"/>
                </a:solidFill>
                <a:latin typeface="Comic Sans MS" pitchFamily="66" charset="0"/>
              </a:rPr>
              <a:t>Exemple: Photons et gluons.</a:t>
            </a:r>
            <a:endParaRPr lang="fr-FR" i="1" dirty="0">
              <a:solidFill>
                <a:srgbClr val="FF7C80"/>
              </a:solidFill>
              <a:latin typeface="Comic Sans MS" pitchFamily="66" charset="0"/>
            </a:endParaRPr>
          </a:p>
        </p:txBody>
      </p:sp>
      <p:sp>
        <p:nvSpPr>
          <p:cNvPr id="16" name="ZoneTexte 15"/>
          <p:cNvSpPr txBox="1"/>
          <p:nvPr/>
        </p:nvSpPr>
        <p:spPr>
          <a:xfrm>
            <a:off x="35496" y="3068960"/>
            <a:ext cx="4649030" cy="369332"/>
          </a:xfrm>
          <a:prstGeom prst="rect">
            <a:avLst/>
          </a:prstGeom>
          <a:noFill/>
        </p:spPr>
        <p:txBody>
          <a:bodyPr wrap="none" rtlCol="0">
            <a:spAutoFit/>
          </a:bodyPr>
          <a:lstStyle/>
          <a:p>
            <a:r>
              <a:rPr lang="fr-FR" dirty="0" smtClean="0">
                <a:solidFill>
                  <a:schemeClr val="bg1"/>
                </a:solidFill>
                <a:latin typeface="Comic Sans MS" pitchFamily="66" charset="0"/>
              </a:rPr>
              <a:t>qui sont aussi des particules élémentaires</a:t>
            </a:r>
            <a:endParaRPr lang="fr-FR" dirty="0">
              <a:solidFill>
                <a:schemeClr val="bg1"/>
              </a:solidFill>
              <a:latin typeface="Comic Sans MS" pitchFamily="66" charset="0"/>
            </a:endParaRPr>
          </a:p>
        </p:txBody>
      </p:sp>
      <p:pic>
        <p:nvPicPr>
          <p:cNvPr id="2051" name="Picture 3" descr="C:\Users\François\Desktop\LHC_collisions\Higgs\Conférence_Higgs\Atome_interactions.jpg"/>
          <p:cNvPicPr>
            <a:picLocks noChangeAspect="1" noChangeArrowheads="1"/>
          </p:cNvPicPr>
          <p:nvPr/>
        </p:nvPicPr>
        <p:blipFill>
          <a:blip r:embed="rId3" cstate="print"/>
          <a:srcRect/>
          <a:stretch>
            <a:fillRect/>
          </a:stretch>
        </p:blipFill>
        <p:spPr bwMode="auto">
          <a:xfrm>
            <a:off x="1187624" y="3501008"/>
            <a:ext cx="2232248" cy="2302319"/>
          </a:xfrm>
          <a:prstGeom prst="rect">
            <a:avLst/>
          </a:prstGeom>
          <a:noFill/>
        </p:spPr>
      </p:pic>
      <p:pic>
        <p:nvPicPr>
          <p:cNvPr id="2052" name="Picture 4" descr="C:\Users\François\Desktop\LHC_collisions\Higgs\Conférence_Higgs\mur.jpg"/>
          <p:cNvPicPr>
            <a:picLocks noChangeAspect="1" noChangeArrowheads="1"/>
          </p:cNvPicPr>
          <p:nvPr/>
        </p:nvPicPr>
        <p:blipFill>
          <a:blip r:embed="rId4" cstate="print"/>
          <a:srcRect/>
          <a:stretch>
            <a:fillRect/>
          </a:stretch>
        </p:blipFill>
        <p:spPr bwMode="auto">
          <a:xfrm>
            <a:off x="1115616" y="908720"/>
            <a:ext cx="2304256" cy="1906498"/>
          </a:xfrm>
          <a:prstGeom prst="rect">
            <a:avLst/>
          </a:prstGeom>
          <a:noFill/>
        </p:spPr>
      </p:pic>
      <p:pic>
        <p:nvPicPr>
          <p:cNvPr id="2053" name="Picture 5" descr="C:\Users\François\Desktop\LHC_collisions\Higgs\Conférence_Higgs\Bosons.jpg"/>
          <p:cNvPicPr>
            <a:picLocks noChangeAspect="1" noChangeArrowheads="1"/>
          </p:cNvPicPr>
          <p:nvPr/>
        </p:nvPicPr>
        <p:blipFill>
          <a:blip r:embed="rId5" cstate="print"/>
          <a:srcRect/>
          <a:stretch>
            <a:fillRect/>
          </a:stretch>
        </p:blipFill>
        <p:spPr bwMode="auto">
          <a:xfrm>
            <a:off x="5148064" y="260648"/>
            <a:ext cx="3133725" cy="3733800"/>
          </a:xfrm>
          <a:prstGeom prst="rect">
            <a:avLst/>
          </a:prstGeom>
          <a:noFill/>
        </p:spPr>
      </p:pic>
      <p:sp>
        <p:nvSpPr>
          <p:cNvPr id="22" name="ZoneTexte 21"/>
          <p:cNvSpPr txBox="1"/>
          <p:nvPr/>
        </p:nvSpPr>
        <p:spPr>
          <a:xfrm>
            <a:off x="4355976" y="4247217"/>
            <a:ext cx="4820550" cy="2062103"/>
          </a:xfrm>
          <a:prstGeom prst="rect">
            <a:avLst/>
          </a:prstGeom>
          <a:noFill/>
        </p:spPr>
        <p:txBody>
          <a:bodyPr wrap="none" rtlCol="0">
            <a:spAutoFit/>
          </a:bodyPr>
          <a:lstStyle/>
          <a:p>
            <a:r>
              <a:rPr lang="fr-FR" sz="2800" dirty="0" smtClean="0">
                <a:solidFill>
                  <a:schemeClr val="bg1"/>
                </a:solidFill>
                <a:latin typeface="Comic Sans MS" pitchFamily="66" charset="0"/>
              </a:rPr>
              <a:t>- électromagnétique:  </a:t>
            </a:r>
            <a:r>
              <a:rPr lang="fr-FR" sz="4400" dirty="0" smtClean="0">
                <a:solidFill>
                  <a:schemeClr val="bg1"/>
                </a:solidFill>
                <a:latin typeface="Comic Sans MS" pitchFamily="66" charset="0"/>
                <a:sym typeface="Symbol"/>
              </a:rPr>
              <a:t></a:t>
            </a:r>
          </a:p>
          <a:p>
            <a:pPr>
              <a:buFontTx/>
              <a:buChar char="-"/>
            </a:pPr>
            <a:r>
              <a:rPr lang="fr-FR" sz="2800" dirty="0" smtClean="0">
                <a:solidFill>
                  <a:srgbClr val="FFFF00"/>
                </a:solidFill>
                <a:latin typeface="Comic Sans MS" pitchFamily="66" charset="0"/>
                <a:sym typeface="Symbol"/>
              </a:rPr>
              <a:t> nucléaire faible: Z° W</a:t>
            </a:r>
            <a:r>
              <a:rPr lang="fr-FR" sz="2800" baseline="30000" dirty="0" smtClean="0">
                <a:solidFill>
                  <a:srgbClr val="FFFF00"/>
                </a:solidFill>
                <a:latin typeface="Comic Sans MS" pitchFamily="66" charset="0"/>
                <a:sym typeface="Symbol"/>
              </a:rPr>
              <a:t>+</a:t>
            </a:r>
            <a:r>
              <a:rPr lang="fr-FR" sz="2800" dirty="0" smtClean="0">
                <a:solidFill>
                  <a:srgbClr val="FFFF00"/>
                </a:solidFill>
                <a:latin typeface="Comic Sans MS" pitchFamily="66" charset="0"/>
                <a:sym typeface="Symbol"/>
              </a:rPr>
              <a:t> W</a:t>
            </a:r>
            <a:r>
              <a:rPr lang="fr-FR" sz="2800" baseline="30000" dirty="0" smtClean="0">
                <a:solidFill>
                  <a:srgbClr val="FFFF00"/>
                </a:solidFill>
                <a:latin typeface="Comic Sans MS" pitchFamily="66" charset="0"/>
                <a:sym typeface="Symbol"/>
              </a:rPr>
              <a:t>-</a:t>
            </a:r>
            <a:endParaRPr lang="fr-FR" sz="2800" dirty="0" smtClean="0">
              <a:solidFill>
                <a:srgbClr val="FFFF00"/>
              </a:solidFill>
              <a:latin typeface="Comic Sans MS" pitchFamily="66" charset="0"/>
              <a:sym typeface="Symbol"/>
            </a:endParaRPr>
          </a:p>
          <a:p>
            <a:pPr>
              <a:buFontTx/>
              <a:buChar char="-"/>
            </a:pPr>
            <a:r>
              <a:rPr lang="fr-FR" sz="2800" dirty="0" smtClean="0">
                <a:solidFill>
                  <a:srgbClr val="FFFF00"/>
                </a:solidFill>
                <a:latin typeface="Comic Sans MS" pitchFamily="66" charset="0"/>
                <a:sym typeface="Symbol"/>
              </a:rPr>
              <a:t> nucléaire forte: 8 g</a:t>
            </a:r>
          </a:p>
          <a:p>
            <a:r>
              <a:rPr lang="fr-FR" sz="2800" dirty="0" smtClean="0">
                <a:solidFill>
                  <a:schemeClr val="bg1"/>
                </a:solidFill>
                <a:latin typeface="Comic Sans MS" pitchFamily="66" charset="0"/>
                <a:sym typeface="Symbol"/>
              </a:rPr>
              <a:t>- gravitationnelle: </a:t>
            </a:r>
            <a:r>
              <a:rPr lang="fr-FR" sz="2800" dirty="0" smtClean="0">
                <a:solidFill>
                  <a:srgbClr val="FF66FF"/>
                </a:solidFill>
                <a:latin typeface="Comic Sans MS" pitchFamily="66" charset="0"/>
                <a:sym typeface="Symbol"/>
              </a:rPr>
              <a:t>G ?</a:t>
            </a:r>
            <a:endParaRPr lang="fr-FR" sz="2800" dirty="0">
              <a:solidFill>
                <a:srgbClr val="FF66FF"/>
              </a:solidFill>
              <a:latin typeface="Comic Sans MS" pitchFamily="66" charset="0"/>
            </a:endParaRPr>
          </a:p>
        </p:txBody>
      </p:sp>
      <p:sp>
        <p:nvSpPr>
          <p:cNvPr id="39" name="Rectangle 38"/>
          <p:cNvSpPr/>
          <p:nvPr/>
        </p:nvSpPr>
        <p:spPr>
          <a:xfrm>
            <a:off x="0" y="3068960"/>
            <a:ext cx="4499992" cy="3789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1475656" y="5157192"/>
            <a:ext cx="2510624" cy="523220"/>
          </a:xfrm>
          <a:prstGeom prst="rect">
            <a:avLst/>
          </a:prstGeom>
          <a:noFill/>
        </p:spPr>
        <p:txBody>
          <a:bodyPr wrap="none" rtlCol="0">
            <a:spAutoFit/>
          </a:bodyPr>
          <a:lstStyle/>
          <a:p>
            <a:r>
              <a:rPr lang="fr-FR" sz="2800" dirty="0" smtClean="0">
                <a:solidFill>
                  <a:srgbClr val="FFFF00"/>
                </a:solidFill>
                <a:latin typeface="Comic Sans MS" pitchFamily="66" charset="0"/>
              </a:rPr>
              <a:t>courte portée</a:t>
            </a:r>
            <a:endParaRPr lang="fr-FR" sz="2800" dirty="0">
              <a:solidFill>
                <a:srgbClr val="FFFF00"/>
              </a:solidFill>
              <a:latin typeface="Comic Sans MS" pitchFamily="66" charset="0"/>
            </a:endParaRPr>
          </a:p>
        </p:txBody>
      </p:sp>
      <p:sp>
        <p:nvSpPr>
          <p:cNvPr id="41" name="Accolade ouvrante 40"/>
          <p:cNvSpPr/>
          <p:nvPr/>
        </p:nvSpPr>
        <p:spPr>
          <a:xfrm>
            <a:off x="3923928" y="5157192"/>
            <a:ext cx="288032" cy="55436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1475656" y="4437112"/>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3" name="ZoneTexte 42"/>
          <p:cNvSpPr txBox="1"/>
          <p:nvPr/>
        </p:nvSpPr>
        <p:spPr>
          <a:xfrm>
            <a:off x="1475656" y="5805264"/>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4" name="ZoneTexte 43"/>
          <p:cNvSpPr txBox="1"/>
          <p:nvPr/>
        </p:nvSpPr>
        <p:spPr>
          <a:xfrm>
            <a:off x="107504" y="3861048"/>
            <a:ext cx="1612942" cy="523220"/>
          </a:xfrm>
          <a:prstGeom prst="rect">
            <a:avLst/>
          </a:prstGeom>
          <a:noFill/>
        </p:spPr>
        <p:txBody>
          <a:bodyPr wrap="none" rtlCol="0">
            <a:spAutoFit/>
          </a:bodyPr>
          <a:lstStyle/>
          <a:p>
            <a:r>
              <a:rPr lang="fr-FR" sz="2800" dirty="0" smtClean="0">
                <a:solidFill>
                  <a:schemeClr val="bg1"/>
                </a:solidFill>
                <a:latin typeface="Comic Sans MS" pitchFamily="66" charset="0"/>
              </a:rPr>
              <a:t>Forces à</a:t>
            </a:r>
            <a:endParaRPr lang="fr-FR" sz="2800" dirty="0">
              <a:solidFill>
                <a:schemeClr val="bg1"/>
              </a:solidFill>
              <a:latin typeface="Comic Sans MS" pitchFamily="66" charset="0"/>
            </a:endParaRPr>
          </a:p>
        </p:txBody>
      </p:sp>
      <p:sp>
        <p:nvSpPr>
          <p:cNvPr id="15" name="Rectangle 14"/>
          <p:cNvSpPr/>
          <p:nvPr/>
        </p:nvSpPr>
        <p:spPr>
          <a:xfrm>
            <a:off x="4355976" y="3140968"/>
            <a:ext cx="504056"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diamond(in)">
                                      <p:cBhvr>
                                        <p:cTn id="20" dur="2000"/>
                                        <p:tgtEl>
                                          <p:spTgt spid="205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heckerboard(across)">
                                      <p:cBhvr>
                                        <p:cTn id="35" dur="500"/>
                                        <p:tgtEl>
                                          <p:spTgt spid="4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39" grpId="0" animBg="1"/>
      <p:bldP spid="40" grpId="0"/>
      <p:bldP spid="41" grpId="0" animBg="1"/>
      <p:bldP spid="42" grpId="0"/>
      <p:bldP spid="43" grpId="0"/>
      <p:bldP spid="4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55576" y="476672"/>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392488" y="4581128"/>
            <a:ext cx="4751512" cy="1938992"/>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sz="2000" dirty="0" smtClean="0">
                <a:solidFill>
                  <a:schemeClr val="bg1"/>
                </a:solidFill>
                <a:latin typeface="Comic Sans MS" pitchFamily="66" charset="0"/>
              </a:rPr>
              <a:t> 12 Fermions et 12 anti-Fermions </a:t>
            </a:r>
          </a:p>
          <a:p>
            <a:pPr>
              <a:buFontTx/>
              <a:buChar char="-"/>
            </a:pPr>
            <a:r>
              <a:rPr lang="fr-FR" sz="2000" dirty="0" smtClean="0">
                <a:solidFill>
                  <a:schemeClr val="bg1"/>
                </a:solidFill>
                <a:latin typeface="Comic Sans MS" pitchFamily="66" charset="0"/>
              </a:rPr>
              <a:t> 14 Bosons </a:t>
            </a:r>
          </a:p>
          <a:p>
            <a:r>
              <a:rPr lang="fr-FR" sz="2000" dirty="0" smtClean="0">
                <a:solidFill>
                  <a:schemeClr val="bg1"/>
                </a:solidFill>
                <a:latin typeface="Comic Sans MS" pitchFamily="66" charset="0"/>
              </a:rPr>
              <a:t>       soit 37 particules au total,</a:t>
            </a:r>
          </a:p>
          <a:p>
            <a:r>
              <a:rPr lang="fr-FR" sz="2000" dirty="0" smtClean="0">
                <a:solidFill>
                  <a:schemeClr val="bg1"/>
                </a:solidFill>
                <a:latin typeface="Comic Sans MS" pitchFamily="66" charset="0"/>
              </a:rPr>
              <a:t>       toutes découvertes, </a:t>
            </a:r>
            <a:r>
              <a:rPr lang="fr-FR" sz="2000" dirty="0" smtClean="0">
                <a:solidFill>
                  <a:srgbClr val="FF0000"/>
                </a:solidFill>
                <a:latin typeface="Comic Sans MS" pitchFamily="66" charset="0"/>
              </a:rPr>
              <a:t>sauf le Higgs</a:t>
            </a:r>
          </a:p>
          <a:p>
            <a:endParaRPr lang="fr-FR" sz="2000" dirty="0" smtClean="0">
              <a:solidFill>
                <a:schemeClr val="bg1"/>
              </a:solidFill>
              <a:latin typeface="Comic Sans MS" pitchFamily="66" charset="0"/>
            </a:endParaRPr>
          </a:p>
          <a:p>
            <a:r>
              <a:rPr lang="fr-FR" sz="2000" dirty="0" smtClean="0">
                <a:solidFill>
                  <a:schemeClr val="bg1"/>
                </a:solidFill>
                <a:latin typeface="Comic Sans MS" pitchFamily="66" charset="0"/>
              </a:rPr>
              <a:t>+ </a:t>
            </a:r>
            <a:r>
              <a:rPr lang="fr-FR" sz="2000" dirty="0" smtClean="0">
                <a:solidFill>
                  <a:srgbClr val="FF0000"/>
                </a:solidFill>
                <a:latin typeface="Comic Sans MS" pitchFamily="66" charset="0"/>
              </a:rPr>
              <a:t>le Graviton ?  </a:t>
            </a:r>
            <a:r>
              <a:rPr lang="fr-FR" sz="2000" dirty="0" smtClean="0">
                <a:solidFill>
                  <a:schemeClr val="bg1"/>
                </a:solidFill>
                <a:latin typeface="Comic Sans MS" pitchFamily="66" charset="0"/>
              </a:rPr>
              <a:t>(absent ici).</a:t>
            </a:r>
            <a:endParaRPr lang="fr-FR" sz="20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380000" y="260648"/>
            <a:ext cx="2656496"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des particules</a:t>
            </a:r>
            <a:endParaRPr lang="fr-FR" sz="2400"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505469" y="2060848"/>
            <a:ext cx="8300670"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Une histoire qui mérite </a:t>
            </a:r>
            <a:r>
              <a:rPr lang="fr-FR" sz="3600" smtClean="0">
                <a:solidFill>
                  <a:schemeClr val="bg1"/>
                </a:solidFill>
                <a:latin typeface="Comic Sans MS" pitchFamily="66" charset="0"/>
              </a:rPr>
              <a:t>d’être </a:t>
            </a:r>
            <a:r>
              <a:rPr lang="fr-FR" sz="3600" smtClean="0">
                <a:solidFill>
                  <a:schemeClr val="bg1"/>
                </a:solidFill>
                <a:latin typeface="Comic Sans MS" pitchFamily="66" charset="0"/>
              </a:rPr>
              <a:t>contée</a:t>
            </a:r>
            <a:r>
              <a:rPr lang="fr-FR" sz="3600" dirty="0" smtClean="0">
                <a:solidFill>
                  <a:schemeClr val="bg1"/>
                </a:solidFill>
                <a:latin typeface="Comic Sans MS" pitchFamily="66" charset="0"/>
              </a:rPr>
              <a:t>.</a:t>
            </a:r>
          </a:p>
          <a:p>
            <a:pPr algn="ctr"/>
            <a:r>
              <a:rPr lang="fr-FR" sz="3600" dirty="0" smtClean="0">
                <a:solidFill>
                  <a:schemeClr val="bg1"/>
                </a:solidFill>
                <a:latin typeface="Comic Sans MS" pitchFamily="66" charset="0"/>
              </a:rPr>
              <a:t>Une histoire qui mérite d’être vécue.</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1027"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1028"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1029"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Higgs</a:t>
            </a:r>
            <a:endParaRPr lang="fr-FR" dirty="0">
              <a:solidFill>
                <a:schemeClr val="bg1"/>
              </a:solidFill>
              <a:latin typeface="Comic Sans MS" pitchFamily="66" charset="0"/>
            </a:endParaRPr>
          </a:p>
        </p:txBody>
      </p:sp>
      <p:pic>
        <p:nvPicPr>
          <p:cNvPr id="103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03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4" name="ZoneTexte 13"/>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033"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7" name="ZoneTexte 16"/>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8" name="ZoneTexte 17"/>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9218"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9" name="ZoneTexte 18"/>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92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Parchemin horizontal 2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heckerboard(across)">
                                      <p:cBhvr>
                                        <p:cTn id="19" dur="500"/>
                                        <p:tgtEl>
                                          <p:spTgt spid="102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par>
                                <p:cTn id="23" presetID="5" presetClass="entr" presetSubtype="1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checkerboard(across)">
                                      <p:cBhvr>
                                        <p:cTn id="25" dur="500"/>
                                        <p:tgtEl>
                                          <p:spTgt spid="92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nodeType="with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checkerboard(across)">
                                      <p:cBhvr>
                                        <p:cTn id="31" dur="500"/>
                                        <p:tgtEl>
                                          <p:spTgt spid="92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heckerboard(across)">
                                      <p:cBhvr>
                                        <p:cTn id="39" dur="500"/>
                                        <p:tgtEl>
                                          <p:spTgt spid="102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checkerboard(across)">
                                      <p:cBhvr>
                                        <p:cTn id="45" dur="500"/>
                                        <p:tgtEl>
                                          <p:spTgt spid="1028"/>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checkerboard(across)">
                                      <p:cBhvr>
                                        <p:cTn id="51" dur="500"/>
                                        <p:tgtEl>
                                          <p:spTgt spid="102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heckerboard(across)">
                                      <p:cBhvr>
                                        <p:cTn id="54" dur="500"/>
                                        <p:tgtEl>
                                          <p:spTgt spid="9"/>
                                        </p:tgtEl>
                                      </p:cBhvr>
                                    </p:animEffect>
                                  </p:childTnLst>
                                </p:cTn>
                              </p:par>
                              <p:par>
                                <p:cTn id="55" presetID="5" presetClass="entr" presetSubtype="10"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checkerboard(across)">
                                      <p:cBhvr>
                                        <p:cTn id="57" dur="500"/>
                                        <p:tgtEl>
                                          <p:spTgt spid="1030"/>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par>
                                <p:cTn id="61" presetID="5" presetClass="entr" presetSubtype="10" fill="hold" nodeType="withEffect">
                                  <p:stCondLst>
                                    <p:cond delay="0"/>
                                  </p:stCondLst>
                                  <p:childTnLst>
                                    <p:set>
                                      <p:cBhvr>
                                        <p:cTn id="62" dur="1" fill="hold">
                                          <p:stCondLst>
                                            <p:cond delay="0"/>
                                          </p:stCondLst>
                                        </p:cTn>
                                        <p:tgtEl>
                                          <p:spTgt spid="1032"/>
                                        </p:tgtEl>
                                        <p:attrNameLst>
                                          <p:attrName>style.visibility</p:attrName>
                                        </p:attrNameLst>
                                      </p:cBhvr>
                                      <p:to>
                                        <p:strVal val="visible"/>
                                      </p:to>
                                    </p:set>
                                    <p:animEffect transition="in" filter="checkerboard(across)">
                                      <p:cBhvr>
                                        <p:cTn id="63" dur="500"/>
                                        <p:tgtEl>
                                          <p:spTgt spid="103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heckerboard(across)">
                                      <p:cBhvr>
                                        <p:cTn id="66" dur="500"/>
                                        <p:tgtEl>
                                          <p:spTgt spid="14"/>
                                        </p:tgtEl>
                                      </p:cBhvr>
                                    </p:animEffect>
                                  </p:childTnLst>
                                </p:cTn>
                              </p:par>
                              <p:par>
                                <p:cTn id="67" presetID="5" presetClass="entr" presetSubtype="10" fill="hold" nodeType="withEffect">
                                  <p:stCondLst>
                                    <p:cond delay="0"/>
                                  </p:stCondLst>
                                  <p:childTnLst>
                                    <p:set>
                                      <p:cBhvr>
                                        <p:cTn id="68" dur="1" fill="hold">
                                          <p:stCondLst>
                                            <p:cond delay="0"/>
                                          </p:stCondLst>
                                        </p:cTn>
                                        <p:tgtEl>
                                          <p:spTgt spid="1033"/>
                                        </p:tgtEl>
                                        <p:attrNameLst>
                                          <p:attrName>style.visibility</p:attrName>
                                        </p:attrNameLst>
                                      </p:cBhvr>
                                      <p:to>
                                        <p:strVal val="visible"/>
                                      </p:to>
                                    </p:set>
                                    <p:animEffect transition="in" filter="checkerboard(across)">
                                      <p:cBhvr>
                                        <p:cTn id="69" dur="500"/>
                                        <p:tgtEl>
                                          <p:spTgt spid="1033"/>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checkerboard(across)">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4" grpId="0"/>
      <p:bldP spid="17" grpId="0"/>
      <p:bldP spid="18" grpId="0"/>
      <p:bldP spid="19" grpId="0"/>
      <p:bldP spid="20" grpId="0"/>
      <p:bldP spid="21" grpId="0" animBg="1"/>
      <p:bldP spid="22"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6" name="Vague 5"/>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
        <p:nvSpPr>
          <p:cNvPr id="4" name="Vague 3"/>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6" name="Ellipse 5"/>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9886" y="107921"/>
            <a:ext cx="459613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 besoin d’unification</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251520" y="836712"/>
            <a:ext cx="8267007" cy="1815882"/>
          </a:xfrm>
          <a:prstGeom prst="rect">
            <a:avLst/>
          </a:prstGeom>
          <a:noFill/>
        </p:spPr>
        <p:txBody>
          <a:bodyPr wrap="none" rtlCol="0">
            <a:spAutoFit/>
          </a:bodyPr>
          <a:lstStyle/>
          <a:p>
            <a:r>
              <a:rPr lang="fr-FR" sz="2800" dirty="0" smtClean="0">
                <a:solidFill>
                  <a:schemeClr val="bg1"/>
                </a:solidFill>
                <a:latin typeface="Comic Sans MS" pitchFamily="66" charset="0"/>
              </a:rPr>
              <a:t>Les scientifiques aiment </a:t>
            </a:r>
            <a:r>
              <a:rPr lang="fr-FR" sz="2800" dirty="0" smtClean="0">
                <a:solidFill>
                  <a:srgbClr val="FFFF00"/>
                </a:solidFill>
                <a:latin typeface="Comic Sans MS" pitchFamily="66" charset="0"/>
              </a:rPr>
              <a:t>unifier les phénomènes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Expliquer les points communs.</a:t>
            </a:r>
          </a:p>
          <a:p>
            <a:r>
              <a:rPr lang="fr-FR" sz="2800" dirty="0" smtClean="0">
                <a:solidFill>
                  <a:schemeClr val="bg1"/>
                </a:solidFill>
                <a:latin typeface="Comic Sans MS" pitchFamily="66" charset="0"/>
                <a:sym typeface="Symbol"/>
              </a:rPr>
              <a:t>   Réduire le nombre d’hypothèses.</a:t>
            </a:r>
          </a:p>
          <a:p>
            <a:r>
              <a:rPr lang="fr-FR" sz="2800" dirty="0" smtClean="0">
                <a:solidFill>
                  <a:schemeClr val="bg1"/>
                </a:solidFill>
                <a:latin typeface="Comic Sans MS" pitchFamily="66" charset="0"/>
                <a:sym typeface="Symbol"/>
              </a:rPr>
              <a:t>   Révéler des phénomènes cachés.</a:t>
            </a:r>
            <a:endParaRPr lang="fr-FR" sz="2800" dirty="0">
              <a:solidFill>
                <a:schemeClr val="bg1"/>
              </a:solidFill>
              <a:latin typeface="Comic Sans MS" pitchFamily="66" charset="0"/>
            </a:endParaRPr>
          </a:p>
        </p:txBody>
      </p:sp>
      <p:sp>
        <p:nvSpPr>
          <p:cNvPr id="5" name="ZoneTexte 4"/>
          <p:cNvSpPr txBox="1"/>
          <p:nvPr/>
        </p:nvSpPr>
        <p:spPr>
          <a:xfrm>
            <a:off x="251520" y="2780928"/>
            <a:ext cx="9079730" cy="523220"/>
          </a:xfrm>
          <a:prstGeom prst="rect">
            <a:avLst/>
          </a:prstGeom>
          <a:noFill/>
        </p:spPr>
        <p:txBody>
          <a:bodyPr wrap="none" rtlCol="0">
            <a:spAutoFit/>
          </a:bodyPr>
          <a:lstStyle/>
          <a:p>
            <a:r>
              <a:rPr lang="fr-FR" sz="2800" dirty="0" smtClean="0">
                <a:solidFill>
                  <a:schemeClr val="bg1"/>
                </a:solidFill>
                <a:latin typeface="Comic Sans MS" pitchFamily="66" charset="0"/>
              </a:rPr>
              <a:t>De nombreux exemples dans les sciences: </a:t>
            </a:r>
            <a:r>
              <a:rPr lang="fr-FR" sz="2400" i="1" dirty="0" smtClean="0">
                <a:solidFill>
                  <a:srgbClr val="FF66FF"/>
                </a:solidFill>
                <a:latin typeface="Comic Sans MS" pitchFamily="66" charset="0"/>
              </a:rPr>
              <a:t>2 exemples</a:t>
            </a:r>
          </a:p>
        </p:txBody>
      </p:sp>
      <p:pic>
        <p:nvPicPr>
          <p:cNvPr id="6" name="Picture 3" descr="tabeau%20p%C3%A9riodique"/>
          <p:cNvPicPr>
            <a:picLocks noChangeAspect="1" noChangeArrowheads="1"/>
          </p:cNvPicPr>
          <p:nvPr/>
        </p:nvPicPr>
        <p:blipFill>
          <a:blip r:embed="rId2" cstate="print"/>
          <a:srcRect/>
          <a:stretch>
            <a:fillRect/>
          </a:stretch>
        </p:blipFill>
        <p:spPr bwMode="auto">
          <a:xfrm>
            <a:off x="4427984" y="3845768"/>
            <a:ext cx="4572000" cy="2895600"/>
          </a:xfrm>
          <a:prstGeom prst="rect">
            <a:avLst/>
          </a:prstGeom>
          <a:noFill/>
          <a:ln w="9525">
            <a:noFill/>
            <a:miter lim="800000"/>
            <a:headEnd/>
            <a:tailEnd/>
          </a:ln>
        </p:spPr>
      </p:pic>
      <p:sp>
        <p:nvSpPr>
          <p:cNvPr id="7" name="ZoneTexte 6"/>
          <p:cNvSpPr txBox="1"/>
          <p:nvPr/>
        </p:nvSpPr>
        <p:spPr>
          <a:xfrm>
            <a:off x="395536" y="3429000"/>
            <a:ext cx="3752950" cy="2000548"/>
          </a:xfrm>
          <a:prstGeom prst="rect">
            <a:avLst/>
          </a:prstGeom>
          <a:noFill/>
        </p:spPr>
        <p:txBody>
          <a:bodyPr wrap="none" rtlCol="0">
            <a:spAutoFit/>
          </a:bodyPr>
          <a:lstStyle/>
          <a:p>
            <a:r>
              <a:rPr lang="fr-FR" sz="2800" i="1" dirty="0" smtClean="0">
                <a:solidFill>
                  <a:srgbClr val="FF66FF"/>
                </a:solidFill>
                <a:latin typeface="Comic Sans MS" pitchFamily="66" charset="0"/>
              </a:rPr>
              <a:t>La  matière:</a:t>
            </a:r>
          </a:p>
          <a:p>
            <a:r>
              <a:rPr lang="fr-FR" sz="2400" i="1" dirty="0" smtClean="0">
                <a:solidFill>
                  <a:schemeClr val="bg1"/>
                </a:solidFill>
                <a:latin typeface="Comic Sans MS" pitchFamily="66" charset="0"/>
              </a:rPr>
              <a:t>Classification de tous les</a:t>
            </a:r>
          </a:p>
          <a:p>
            <a:r>
              <a:rPr lang="fr-FR" sz="2400" i="1" dirty="0" smtClean="0">
                <a:solidFill>
                  <a:schemeClr val="bg1"/>
                </a:solidFill>
                <a:latin typeface="Comic Sans MS" pitchFamily="66" charset="0"/>
              </a:rPr>
              <a:t>types d’atomes</a:t>
            </a:r>
          </a:p>
          <a:p>
            <a:r>
              <a:rPr lang="fr-FR" sz="2400" i="1" dirty="0" smtClean="0">
                <a:solidFill>
                  <a:schemeClr val="bg1"/>
                </a:solidFill>
                <a:latin typeface="Comic Sans MS" pitchFamily="66" charset="0"/>
              </a:rPr>
              <a:t>(gazeux, liquide, solide)</a:t>
            </a:r>
          </a:p>
          <a:p>
            <a:pPr>
              <a:buFont typeface="Symbol" pitchFamily="18" charset="2"/>
              <a:buChar char="®"/>
            </a:pPr>
            <a:r>
              <a:rPr lang="fr-FR" sz="2400" i="1" dirty="0" smtClean="0">
                <a:solidFill>
                  <a:schemeClr val="bg1"/>
                </a:solidFill>
                <a:latin typeface="Comic Sans MS" pitchFamily="66" charset="0"/>
                <a:sym typeface="Symbol"/>
              </a:rPr>
              <a:t> Tableau unique:</a:t>
            </a:r>
          </a:p>
        </p:txBody>
      </p:sp>
      <p:sp>
        <p:nvSpPr>
          <p:cNvPr id="8" name="Ellipse 7"/>
          <p:cNvSpPr/>
          <p:nvPr/>
        </p:nvSpPr>
        <p:spPr>
          <a:xfrm>
            <a:off x="4499992"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Ellipse 8"/>
          <p:cNvSpPr/>
          <p:nvPr/>
        </p:nvSpPr>
        <p:spPr>
          <a:xfrm>
            <a:off x="6156176" y="47251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Ellipse 9"/>
          <p:cNvSpPr/>
          <p:nvPr/>
        </p:nvSpPr>
        <p:spPr>
          <a:xfrm>
            <a:off x="8604448"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1" name="Ellipse 10"/>
          <p:cNvSpPr/>
          <p:nvPr/>
        </p:nvSpPr>
        <p:spPr>
          <a:xfrm>
            <a:off x="7236296" y="5589240"/>
            <a:ext cx="18356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2" name="Rectangle 11"/>
          <p:cNvSpPr/>
          <p:nvPr/>
        </p:nvSpPr>
        <p:spPr>
          <a:xfrm>
            <a:off x="107504" y="5373216"/>
            <a:ext cx="4572000" cy="1384995"/>
          </a:xfrm>
          <a:prstGeom prst="rect">
            <a:avLst/>
          </a:prstGeom>
        </p:spPr>
        <p:txBody>
          <a:bodyPr>
            <a:spAutoFit/>
          </a:bodyPr>
          <a:lstStyle/>
          <a:p>
            <a:pPr algn="ctr"/>
            <a:r>
              <a:rPr lang="fr-FR" sz="2800" i="1" dirty="0" smtClean="0">
                <a:solidFill>
                  <a:srgbClr val="FFFF00"/>
                </a:solidFill>
                <a:latin typeface="Comic Sans MS" pitchFamily="66" charset="0"/>
                <a:sym typeface="Symbol"/>
              </a:rPr>
              <a:t>Tableau périodique</a:t>
            </a:r>
          </a:p>
          <a:p>
            <a:pPr algn="ctr"/>
            <a:r>
              <a:rPr lang="fr-FR" sz="2800" i="1" dirty="0" smtClean="0">
                <a:solidFill>
                  <a:srgbClr val="FFFF00"/>
                </a:solidFill>
                <a:latin typeface="Comic Sans MS" pitchFamily="66" charset="0"/>
                <a:sym typeface="Symbol"/>
              </a:rPr>
              <a:t> des éléments</a:t>
            </a:r>
          </a:p>
          <a:p>
            <a:pPr algn="ctr"/>
            <a:r>
              <a:rPr lang="fr-FR" sz="2800" i="1" dirty="0" smtClean="0">
                <a:solidFill>
                  <a:srgbClr val="FFFF00"/>
                </a:solidFill>
                <a:latin typeface="Comic Sans MS" pitchFamily="66" charset="0"/>
                <a:sym typeface="Symbol"/>
              </a:rPr>
              <a:t>de  Mendeleïev (1869)</a:t>
            </a:r>
            <a:endParaRPr lang="fr-FR" sz="28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j0288903"/>
          <p:cNvPicPr>
            <a:picLocks noChangeAspect="1" noChangeArrowheads="1" noCrop="1"/>
          </p:cNvPicPr>
          <p:nvPr/>
        </p:nvPicPr>
        <p:blipFill>
          <a:blip r:embed="rId2" cstate="print"/>
          <a:srcRect/>
          <a:stretch>
            <a:fillRect/>
          </a:stretch>
        </p:blipFill>
        <p:spPr bwMode="auto">
          <a:xfrm>
            <a:off x="179512" y="116632"/>
            <a:ext cx="1655762" cy="2063750"/>
          </a:xfrm>
          <a:prstGeom prst="rect">
            <a:avLst/>
          </a:prstGeom>
          <a:noFill/>
          <a:ln w="9525">
            <a:noFill/>
            <a:miter lim="800000"/>
            <a:headEnd/>
            <a:tailEnd/>
          </a:ln>
        </p:spPr>
      </p:pic>
      <p:pic>
        <p:nvPicPr>
          <p:cNvPr id="14" name="Picture 3" descr="j0300563"/>
          <p:cNvPicPr>
            <a:picLocks noChangeAspect="1" noChangeArrowheads="1" noCrop="1"/>
          </p:cNvPicPr>
          <p:nvPr/>
        </p:nvPicPr>
        <p:blipFill>
          <a:blip r:embed="rId3" cstate="print"/>
          <a:srcRect/>
          <a:stretch>
            <a:fillRect/>
          </a:stretch>
        </p:blipFill>
        <p:spPr bwMode="auto">
          <a:xfrm>
            <a:off x="6804025" y="-27384"/>
            <a:ext cx="2376487" cy="2233613"/>
          </a:xfrm>
          <a:prstGeom prst="rect">
            <a:avLst/>
          </a:prstGeom>
          <a:noFill/>
          <a:ln w="9525">
            <a:noFill/>
            <a:miter lim="800000"/>
            <a:headEnd/>
            <a:tailEnd/>
          </a:ln>
        </p:spPr>
      </p:pic>
      <p:pic>
        <p:nvPicPr>
          <p:cNvPr id="54275"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2843808" y="3501008"/>
            <a:ext cx="3240360" cy="3240360"/>
          </a:xfrm>
          <a:prstGeom prst="rect">
            <a:avLst/>
          </a:prstGeom>
          <a:noFill/>
        </p:spPr>
      </p:pic>
      <p:sp>
        <p:nvSpPr>
          <p:cNvPr id="18" name="Cadre 17"/>
          <p:cNvSpPr/>
          <p:nvPr/>
        </p:nvSpPr>
        <p:spPr>
          <a:xfrm>
            <a:off x="2843808" y="3168352"/>
            <a:ext cx="3240360" cy="3573016"/>
          </a:xfrm>
          <a:prstGeom prst="frame">
            <a:avLst>
              <a:gd name="adj1" fmla="val 155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bg1"/>
              </a:solidFill>
              <a:latin typeface="Comic Sans MS" pitchFamily="66" charset="0"/>
            </a:endParaRPr>
          </a:p>
        </p:txBody>
      </p:sp>
      <p:sp>
        <p:nvSpPr>
          <p:cNvPr id="19" name="ZoneTexte 18"/>
          <p:cNvSpPr txBox="1"/>
          <p:nvPr/>
        </p:nvSpPr>
        <p:spPr>
          <a:xfrm>
            <a:off x="35496" y="2132856"/>
            <a:ext cx="1984839" cy="523220"/>
          </a:xfrm>
          <a:prstGeom prst="rect">
            <a:avLst/>
          </a:prstGeom>
          <a:noFill/>
        </p:spPr>
        <p:txBody>
          <a:bodyPr wrap="none" rtlCol="0">
            <a:spAutoFit/>
          </a:bodyPr>
          <a:lstStyle/>
          <a:p>
            <a:r>
              <a:rPr lang="fr-FR" sz="2800" i="1" dirty="0" smtClean="0">
                <a:solidFill>
                  <a:schemeClr val="bg1"/>
                </a:solidFill>
                <a:latin typeface="Comic Sans MS" pitchFamily="66" charset="0"/>
              </a:rPr>
              <a:t>Electricité</a:t>
            </a:r>
            <a:endParaRPr lang="fr-FR" sz="2800" i="1" dirty="0">
              <a:solidFill>
                <a:schemeClr val="bg1"/>
              </a:solidFill>
              <a:latin typeface="Comic Sans MS" pitchFamily="66" charset="0"/>
            </a:endParaRPr>
          </a:p>
        </p:txBody>
      </p:sp>
      <p:sp>
        <p:nvSpPr>
          <p:cNvPr id="20" name="ZoneTexte 19"/>
          <p:cNvSpPr txBox="1"/>
          <p:nvPr/>
        </p:nvSpPr>
        <p:spPr>
          <a:xfrm>
            <a:off x="6924893" y="2132856"/>
            <a:ext cx="2183611" cy="523220"/>
          </a:xfrm>
          <a:prstGeom prst="rect">
            <a:avLst/>
          </a:prstGeom>
          <a:noFill/>
        </p:spPr>
        <p:txBody>
          <a:bodyPr wrap="none" rtlCol="0">
            <a:spAutoFit/>
          </a:bodyPr>
          <a:lstStyle/>
          <a:p>
            <a:r>
              <a:rPr lang="fr-FR" sz="2800" i="1" dirty="0" smtClean="0">
                <a:solidFill>
                  <a:schemeClr val="bg1"/>
                </a:solidFill>
                <a:latin typeface="Comic Sans MS" pitchFamily="66" charset="0"/>
              </a:rPr>
              <a:t>Magnétisme</a:t>
            </a:r>
            <a:endParaRPr lang="fr-FR" sz="2800" i="1" dirty="0">
              <a:solidFill>
                <a:schemeClr val="bg1"/>
              </a:solidFill>
              <a:latin typeface="Comic Sans MS" pitchFamily="66" charset="0"/>
            </a:endParaRPr>
          </a:p>
        </p:txBody>
      </p:sp>
      <p:sp>
        <p:nvSpPr>
          <p:cNvPr id="21" name="ZoneTexte 20"/>
          <p:cNvSpPr txBox="1"/>
          <p:nvPr/>
        </p:nvSpPr>
        <p:spPr>
          <a:xfrm>
            <a:off x="3704914" y="6218148"/>
            <a:ext cx="1515158" cy="523220"/>
          </a:xfrm>
          <a:prstGeom prst="rect">
            <a:avLst/>
          </a:prstGeom>
          <a:noFill/>
        </p:spPr>
        <p:txBody>
          <a:bodyPr wrap="none" rtlCol="0">
            <a:spAutoFit/>
          </a:bodyPr>
          <a:lstStyle/>
          <a:p>
            <a:r>
              <a:rPr lang="fr-FR" sz="2800" i="1" dirty="0" smtClean="0">
                <a:solidFill>
                  <a:schemeClr val="bg1"/>
                </a:solidFill>
                <a:latin typeface="Comic Sans MS" pitchFamily="66" charset="0"/>
              </a:rPr>
              <a:t>Lumière</a:t>
            </a:r>
            <a:endParaRPr lang="fr-FR" sz="2800" i="1" dirty="0">
              <a:solidFill>
                <a:schemeClr val="bg1"/>
              </a:solidFill>
              <a:latin typeface="Comic Sans MS" pitchFamily="66" charset="0"/>
            </a:endParaRPr>
          </a:p>
        </p:txBody>
      </p:sp>
      <p:sp>
        <p:nvSpPr>
          <p:cNvPr id="22" name="Text Box 7"/>
          <p:cNvSpPr txBox="1">
            <a:spLocks noChangeArrowheads="1"/>
          </p:cNvSpPr>
          <p:nvPr/>
        </p:nvSpPr>
        <p:spPr bwMode="auto">
          <a:xfrm>
            <a:off x="2112110" y="404664"/>
            <a:ext cx="4655442" cy="1261884"/>
          </a:xfrm>
          <a:prstGeom prst="rect">
            <a:avLst/>
          </a:prstGeom>
          <a:noFill/>
          <a:ln w="9525">
            <a:noFill/>
            <a:miter lim="800000"/>
            <a:headEnd/>
            <a:tailEnd/>
          </a:ln>
        </p:spPr>
        <p:txBody>
          <a:bodyPr wrap="none">
            <a:spAutoFit/>
          </a:bodyPr>
          <a:lstStyle/>
          <a:p>
            <a:pPr algn="ctr"/>
            <a:r>
              <a:rPr lang="fr-FR" sz="2800" i="1" dirty="0" smtClean="0">
                <a:solidFill>
                  <a:srgbClr val="FF66FF"/>
                </a:solidFill>
                <a:latin typeface="Comic Sans MS" pitchFamily="66" charset="0"/>
              </a:rPr>
              <a:t>Les forces:</a:t>
            </a:r>
          </a:p>
          <a:p>
            <a:pPr algn="ctr"/>
            <a:r>
              <a:rPr lang="fr-FR" sz="2400" i="1" dirty="0" smtClean="0">
                <a:solidFill>
                  <a:schemeClr val="bg1"/>
                </a:solidFill>
                <a:latin typeface="Comic Sans MS" pitchFamily="66" charset="0"/>
              </a:rPr>
              <a:t>Depuis </a:t>
            </a:r>
            <a:r>
              <a:rPr lang="fr-FR" sz="2400" i="1" dirty="0">
                <a:solidFill>
                  <a:schemeClr val="bg1"/>
                </a:solidFill>
                <a:latin typeface="Comic Sans MS" pitchFamily="66" charset="0"/>
              </a:rPr>
              <a:t>James Clerk MAXWELL</a:t>
            </a:r>
          </a:p>
          <a:p>
            <a:pPr algn="ctr"/>
            <a:r>
              <a:rPr lang="fr-FR" sz="2400" i="1" dirty="0">
                <a:solidFill>
                  <a:schemeClr val="bg1"/>
                </a:solidFill>
                <a:latin typeface="Comic Sans MS" pitchFamily="66" charset="0"/>
              </a:rPr>
              <a:t>(1864)</a:t>
            </a:r>
          </a:p>
        </p:txBody>
      </p:sp>
      <p:sp>
        <p:nvSpPr>
          <p:cNvPr id="23" name="Text Box 10"/>
          <p:cNvSpPr txBox="1">
            <a:spLocks noChangeArrowheads="1"/>
          </p:cNvSpPr>
          <p:nvPr/>
        </p:nvSpPr>
        <p:spPr bwMode="auto">
          <a:xfrm>
            <a:off x="2773326" y="1733907"/>
            <a:ext cx="3496470" cy="830997"/>
          </a:xfrm>
          <a:prstGeom prst="rect">
            <a:avLst/>
          </a:prstGeom>
          <a:noFill/>
          <a:ln w="9525">
            <a:noFill/>
            <a:miter lim="800000"/>
            <a:headEnd/>
            <a:tailEnd/>
          </a:ln>
        </p:spPr>
        <p:txBody>
          <a:bodyPr wrap="none">
            <a:spAutoFit/>
          </a:bodyPr>
          <a:lstStyle/>
          <a:p>
            <a:pPr algn="ctr"/>
            <a:r>
              <a:rPr lang="fr-FR" sz="2400" i="1" dirty="0" smtClean="0">
                <a:solidFill>
                  <a:schemeClr val="bg1"/>
                </a:solidFill>
                <a:latin typeface="Comic Sans MS" pitchFamily="66" charset="0"/>
              </a:rPr>
              <a:t>Les 3 facettes</a:t>
            </a:r>
          </a:p>
          <a:p>
            <a:pPr algn="ctr"/>
            <a:r>
              <a:rPr lang="fr-FR" sz="2400" i="1" dirty="0" smtClean="0">
                <a:solidFill>
                  <a:schemeClr val="bg1"/>
                </a:solidFill>
                <a:latin typeface="Comic Sans MS" pitchFamily="66" charset="0"/>
              </a:rPr>
              <a:t> </a:t>
            </a:r>
            <a:r>
              <a:rPr lang="fr-FR" sz="2400" i="1" dirty="0">
                <a:solidFill>
                  <a:schemeClr val="bg1"/>
                </a:solidFill>
                <a:latin typeface="Comic Sans MS" pitchFamily="66" charset="0"/>
              </a:rPr>
              <a:t>d’un même phénomène:</a:t>
            </a:r>
          </a:p>
        </p:txBody>
      </p:sp>
      <p:sp>
        <p:nvSpPr>
          <p:cNvPr id="25" name="ZoneTexte 24"/>
          <p:cNvSpPr txBox="1"/>
          <p:nvPr/>
        </p:nvSpPr>
        <p:spPr>
          <a:xfrm>
            <a:off x="1979712" y="2780928"/>
            <a:ext cx="5083443" cy="707886"/>
          </a:xfrm>
          <a:prstGeom prst="rect">
            <a:avLst/>
          </a:prstGeom>
          <a:noFill/>
        </p:spPr>
        <p:txBody>
          <a:bodyPr wrap="none" rtlCol="0">
            <a:spAutoFit/>
          </a:bodyPr>
          <a:lstStyle/>
          <a:p>
            <a:r>
              <a:rPr lang="fr-FR" sz="4000" i="1" dirty="0" smtClean="0">
                <a:solidFill>
                  <a:srgbClr val="FFFF00"/>
                </a:solidFill>
                <a:latin typeface="Comic Sans MS" pitchFamily="66" charset="0"/>
              </a:rPr>
              <a:t>L’électromagnétisme</a:t>
            </a:r>
            <a:endParaRPr lang="fr-FR" sz="40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4275"/>
                                        </p:tgtEl>
                                        <p:attrNameLst>
                                          <p:attrName>style.visibility</p:attrName>
                                        </p:attrNameLst>
                                      </p:cBhvr>
                                      <p:to>
                                        <p:strVal val="visible"/>
                                      </p:to>
                                    </p:set>
                                    <p:animEffect transition="in" filter="checkerboard(across)">
                                      <p:cBhvr>
                                        <p:cTn id="23" dur="500"/>
                                        <p:tgtEl>
                                          <p:spTgt spid="542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descr="C:\Users\François\Desktop\LHC_collisions\Higgs\Conférence_Higgs\neige.jpg"/>
          <p:cNvPicPr>
            <a:picLocks noChangeAspect="1" noChangeArrowheads="1"/>
          </p:cNvPicPr>
          <p:nvPr/>
        </p:nvPicPr>
        <p:blipFill>
          <a:blip r:embed="rId2" cstate="print"/>
          <a:srcRect/>
          <a:stretch>
            <a:fillRect/>
          </a:stretch>
        </p:blipFill>
        <p:spPr bwMode="auto">
          <a:xfrm>
            <a:off x="323528" y="836712"/>
            <a:ext cx="2038350" cy="2247900"/>
          </a:xfrm>
          <a:prstGeom prst="rect">
            <a:avLst/>
          </a:prstGeom>
          <a:noFill/>
        </p:spPr>
      </p:pic>
      <p:sp>
        <p:nvSpPr>
          <p:cNvPr id="4" name="Text Box 36"/>
          <p:cNvSpPr txBox="1">
            <a:spLocks noChangeArrowheads="1"/>
          </p:cNvSpPr>
          <p:nvPr/>
        </p:nvSpPr>
        <p:spPr bwMode="auto">
          <a:xfrm>
            <a:off x="119886" y="107921"/>
            <a:ext cx="425469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L’aide des symétries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5" name="ZoneTexte 4"/>
          <p:cNvSpPr txBox="1"/>
          <p:nvPr/>
        </p:nvSpPr>
        <p:spPr>
          <a:xfrm>
            <a:off x="2627784" y="1628800"/>
            <a:ext cx="6143028"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Nombreux exemples dans la nature:</a:t>
            </a:r>
          </a:p>
          <a:p>
            <a:pPr algn="ctr"/>
            <a:r>
              <a:rPr lang="fr-FR" sz="2800" dirty="0" smtClean="0">
                <a:solidFill>
                  <a:schemeClr val="bg1"/>
                </a:solidFill>
                <a:latin typeface="Comic Sans MS" pitchFamily="66" charset="0"/>
              </a:rPr>
              <a:t>flocon de neige.</a:t>
            </a:r>
            <a:endParaRPr lang="fr-FR" sz="2800" dirty="0">
              <a:solidFill>
                <a:schemeClr val="bg1"/>
              </a:solidFill>
              <a:latin typeface="Comic Sans MS" pitchFamily="66" charset="0"/>
            </a:endParaRPr>
          </a:p>
        </p:txBody>
      </p:sp>
      <p:sp>
        <p:nvSpPr>
          <p:cNvPr id="6" name="ZoneTexte 5"/>
          <p:cNvSpPr txBox="1"/>
          <p:nvPr/>
        </p:nvSpPr>
        <p:spPr>
          <a:xfrm>
            <a:off x="871750" y="3212976"/>
            <a:ext cx="7641836" cy="1815882"/>
          </a:xfrm>
          <a:prstGeom prst="rect">
            <a:avLst/>
          </a:prstGeom>
          <a:noFill/>
        </p:spPr>
        <p:txBody>
          <a:bodyPr wrap="none" rtlCol="0">
            <a:spAutoFit/>
          </a:bodyPr>
          <a:lstStyle/>
          <a:p>
            <a:r>
              <a:rPr lang="fr-FR" sz="2800" dirty="0" smtClean="0">
                <a:solidFill>
                  <a:srgbClr val="FFFF00"/>
                </a:solidFill>
                <a:latin typeface="Comic Sans MS" pitchFamily="66" charset="0"/>
              </a:rPr>
              <a:t>Mais c’est vrai aussi pour les lois physiques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 pas pour des raisons esthétiques,</a:t>
            </a:r>
          </a:p>
          <a:p>
            <a:r>
              <a:rPr lang="fr-FR" sz="2800" dirty="0" smtClean="0">
                <a:solidFill>
                  <a:schemeClr val="bg1"/>
                </a:solidFill>
                <a:latin typeface="Comic Sans MS" pitchFamily="66" charset="0"/>
              </a:rPr>
              <a:t>       - pour simplifier et </a:t>
            </a:r>
            <a:r>
              <a:rPr lang="fr-FR" sz="2800" dirty="0" smtClean="0">
                <a:solidFill>
                  <a:srgbClr val="99FF66"/>
                </a:solidFill>
                <a:latin typeface="Comic Sans MS" pitchFamily="66" charset="0"/>
              </a:rPr>
              <a:t>surtout déduire</a:t>
            </a:r>
          </a:p>
          <a:p>
            <a:r>
              <a:rPr lang="fr-FR" sz="2800" dirty="0" smtClean="0">
                <a:solidFill>
                  <a:srgbClr val="99FF66"/>
                </a:solidFill>
                <a:latin typeface="Comic Sans MS" pitchFamily="66" charset="0"/>
              </a:rPr>
              <a:t>         des propriétés  physiques majeures</a:t>
            </a:r>
            <a:r>
              <a:rPr lang="fr-FR" sz="2800" dirty="0" smtClean="0">
                <a:solidFill>
                  <a:schemeClr val="bg1"/>
                </a:solidFill>
                <a:latin typeface="Comic Sans MS" pitchFamily="66" charset="0"/>
              </a:rPr>
              <a:t>.</a:t>
            </a:r>
          </a:p>
        </p:txBody>
      </p:sp>
      <p:sp>
        <p:nvSpPr>
          <p:cNvPr id="7" name="ZoneTexte 6"/>
          <p:cNvSpPr txBox="1"/>
          <p:nvPr/>
        </p:nvSpPr>
        <p:spPr>
          <a:xfrm>
            <a:off x="899592" y="5242555"/>
            <a:ext cx="7907934" cy="1261884"/>
          </a:xfrm>
          <a:prstGeom prst="rect">
            <a:avLst/>
          </a:prstGeom>
          <a:noFill/>
        </p:spPr>
        <p:txBody>
          <a:bodyPr wrap="none" rtlCol="0">
            <a:spAutoFit/>
          </a:bodyPr>
          <a:lstStyle/>
          <a:p>
            <a:r>
              <a:rPr lang="fr-FR" sz="2800" dirty="0" smtClean="0">
                <a:solidFill>
                  <a:srgbClr val="FFFF00"/>
                </a:solidFill>
                <a:latin typeface="Comic Sans MS" pitchFamily="66" charset="0"/>
              </a:rPr>
              <a:t>La “Symétrie de jauge″  </a:t>
            </a:r>
            <a:r>
              <a:rPr lang="fr-FR" sz="2800" dirty="0" smtClean="0">
                <a:solidFill>
                  <a:schemeClr val="bg1"/>
                </a:solidFill>
                <a:latin typeface="Comic Sans MS" pitchFamily="66" charset="0"/>
              </a:rPr>
              <a:t>est l’outil utilisé  ici</a:t>
            </a:r>
          </a:p>
          <a:p>
            <a:r>
              <a:rPr lang="fr-FR" sz="2400" i="1" dirty="0" smtClean="0">
                <a:solidFill>
                  <a:srgbClr val="FF66FF"/>
                </a:solidFill>
                <a:latin typeface="Comic Sans MS" pitchFamily="66" charset="0"/>
              </a:rPr>
              <a:t>En gros, si une expérience implique ces 2 interactions</a:t>
            </a:r>
          </a:p>
          <a:p>
            <a:r>
              <a:rPr lang="fr-FR" sz="2400" i="1" dirty="0" smtClean="0">
                <a:solidFill>
                  <a:srgbClr val="FF66FF"/>
                </a:solidFill>
                <a:latin typeface="Comic Sans MS" pitchFamily="66" charset="0"/>
              </a:rPr>
              <a:t>      son résultat ne dépend ni du lieu ni de l’instant.</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148630" y="116632"/>
            <a:ext cx="1543050" cy="2162175"/>
          </a:xfrm>
          <a:prstGeom prst="rect">
            <a:avLst/>
          </a:prstGeom>
          <a:noFill/>
        </p:spPr>
      </p:pic>
      <p:pic>
        <p:nvPicPr>
          <p:cNvPr id="55299"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1757492" y="116632"/>
            <a:ext cx="1543050" cy="2162175"/>
          </a:xfrm>
          <a:prstGeom prst="rect">
            <a:avLst/>
          </a:prstGeom>
          <a:noFill/>
        </p:spPr>
      </p:pic>
      <p:pic>
        <p:nvPicPr>
          <p:cNvPr id="55300" name="Picture 4" descr="C:\Users\François\Desktop\LHC_collisions\Higgs\Conférence_Higgs\weinberg.jpg"/>
          <p:cNvPicPr>
            <a:picLocks noChangeAspect="1" noChangeArrowheads="1"/>
          </p:cNvPicPr>
          <p:nvPr/>
        </p:nvPicPr>
        <p:blipFill>
          <a:blip r:embed="rId4" cstate="print"/>
          <a:srcRect/>
          <a:stretch>
            <a:fillRect/>
          </a:stretch>
        </p:blipFill>
        <p:spPr bwMode="auto">
          <a:xfrm>
            <a:off x="3347864" y="116632"/>
            <a:ext cx="1543050" cy="2162175"/>
          </a:xfrm>
          <a:prstGeom prst="rect">
            <a:avLst/>
          </a:prstGeom>
          <a:noFill/>
        </p:spPr>
      </p:pic>
      <p:sp>
        <p:nvSpPr>
          <p:cNvPr id="5" name="Rectangle 4"/>
          <p:cNvSpPr/>
          <p:nvPr/>
        </p:nvSpPr>
        <p:spPr>
          <a:xfrm>
            <a:off x="107504" y="2420888"/>
            <a:ext cx="1588897" cy="369332"/>
          </a:xfrm>
          <a:prstGeom prst="rect">
            <a:avLst/>
          </a:prstGeom>
        </p:spPr>
        <p:txBody>
          <a:bodyPr wrap="none">
            <a:spAutoFit/>
          </a:bodyPr>
          <a:lstStyle/>
          <a:p>
            <a:r>
              <a:rPr lang="fr-FR" dirty="0" smtClean="0">
                <a:solidFill>
                  <a:schemeClr val="bg1"/>
                </a:solidFill>
                <a:latin typeface="Comic Sans MS" pitchFamily="66" charset="0"/>
              </a:rPr>
              <a:t>S. L. Glashow</a:t>
            </a:r>
            <a:endParaRPr lang="fr-FR" dirty="0">
              <a:solidFill>
                <a:schemeClr val="bg1"/>
              </a:solidFill>
              <a:latin typeface="Comic Sans MS" pitchFamily="66" charset="0"/>
            </a:endParaRPr>
          </a:p>
        </p:txBody>
      </p:sp>
      <p:sp>
        <p:nvSpPr>
          <p:cNvPr id="6" name="Rectangle 5"/>
          <p:cNvSpPr/>
          <p:nvPr/>
        </p:nvSpPr>
        <p:spPr>
          <a:xfrm>
            <a:off x="1973516" y="2420888"/>
            <a:ext cx="1119217" cy="369332"/>
          </a:xfrm>
          <a:prstGeom prst="rect">
            <a:avLst/>
          </a:prstGeom>
        </p:spPr>
        <p:txBody>
          <a:bodyPr wrap="none">
            <a:spAutoFit/>
          </a:bodyPr>
          <a:lstStyle/>
          <a:p>
            <a:r>
              <a:rPr lang="fr-FR" dirty="0" smtClean="0">
                <a:solidFill>
                  <a:schemeClr val="bg1"/>
                </a:solidFill>
                <a:latin typeface="Comic Sans MS" pitchFamily="66" charset="0"/>
              </a:rPr>
              <a:t>A. Salam</a:t>
            </a:r>
            <a:endParaRPr lang="fr-FR" dirty="0">
              <a:solidFill>
                <a:schemeClr val="bg1"/>
              </a:solidFill>
              <a:latin typeface="Comic Sans MS" pitchFamily="66" charset="0"/>
            </a:endParaRPr>
          </a:p>
        </p:txBody>
      </p:sp>
      <p:sp>
        <p:nvSpPr>
          <p:cNvPr id="7" name="Rectangle 6"/>
          <p:cNvSpPr/>
          <p:nvPr/>
        </p:nvSpPr>
        <p:spPr>
          <a:xfrm>
            <a:off x="3378746" y="2411596"/>
            <a:ext cx="1518364" cy="369332"/>
          </a:xfrm>
          <a:prstGeom prst="rect">
            <a:avLst/>
          </a:prstGeom>
        </p:spPr>
        <p:txBody>
          <a:bodyPr wrap="none">
            <a:spAutoFit/>
          </a:bodyPr>
          <a:lstStyle/>
          <a:p>
            <a:r>
              <a:rPr lang="fr-FR" dirty="0" smtClean="0">
                <a:solidFill>
                  <a:schemeClr val="bg1"/>
                </a:solidFill>
                <a:latin typeface="Comic Sans MS" pitchFamily="66" charset="0"/>
              </a:rPr>
              <a:t>S. Weinberg</a:t>
            </a:r>
            <a:endParaRPr lang="fr-FR" dirty="0">
              <a:solidFill>
                <a:schemeClr val="bg1"/>
              </a:solidFill>
              <a:latin typeface="Comic Sans MS" pitchFamily="66" charset="0"/>
            </a:endParaRPr>
          </a:p>
        </p:txBody>
      </p:sp>
      <p:sp>
        <p:nvSpPr>
          <p:cNvPr id="8" name="ZoneTexte 7"/>
          <p:cNvSpPr txBox="1"/>
          <p:nvPr/>
        </p:nvSpPr>
        <p:spPr>
          <a:xfrm>
            <a:off x="323528" y="2852936"/>
            <a:ext cx="4443845"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Unification: “théorie électrofaible”</a:t>
            </a:r>
          </a:p>
          <a:p>
            <a:pPr algn="ctr"/>
            <a:r>
              <a:rPr lang="fr-FR" sz="2000" dirty="0" smtClean="0">
                <a:solidFill>
                  <a:srgbClr val="FF66FF"/>
                </a:solidFill>
                <a:latin typeface="Comic Sans MS" pitchFamily="66" charset="0"/>
              </a:rPr>
              <a:t>Prix Nobel 1979 </a:t>
            </a:r>
            <a:endParaRPr lang="fr-FR" sz="2000" dirty="0">
              <a:solidFill>
                <a:srgbClr val="FF66FF"/>
              </a:solidFill>
              <a:latin typeface="Comic Sans MS" pitchFamily="66" charset="0"/>
            </a:endParaRPr>
          </a:p>
        </p:txBody>
      </p:sp>
      <p:sp>
        <p:nvSpPr>
          <p:cNvPr id="14" name="Rectangle 13"/>
          <p:cNvSpPr/>
          <p:nvPr/>
        </p:nvSpPr>
        <p:spPr>
          <a:xfrm>
            <a:off x="35496" y="3573016"/>
            <a:ext cx="9108504" cy="1846659"/>
          </a:xfrm>
          <a:prstGeom prst="rect">
            <a:avLst/>
          </a:prstGeom>
        </p:spPr>
        <p:txBody>
          <a:bodyPr wrap="square">
            <a:spAutoFit/>
          </a:bodyPr>
          <a:lstStyle/>
          <a:p>
            <a:r>
              <a:rPr lang="fr-FR" sz="2400" dirty="0" smtClean="0">
                <a:solidFill>
                  <a:schemeClr val="bg1"/>
                </a:solidFill>
                <a:latin typeface="Comic Sans MS" pitchFamily="66" charset="0"/>
              </a:rPr>
              <a:t>A partir de 2 ingrédients essentiels:</a:t>
            </a:r>
          </a:p>
          <a:p>
            <a:endParaRPr lang="fr-FR" sz="1400" dirty="0" smtClean="0">
              <a:solidFill>
                <a:srgbClr val="FF66FF"/>
              </a:solidFill>
              <a:latin typeface="Comic Sans MS" pitchFamily="66" charset="0"/>
            </a:endParaRPr>
          </a:p>
          <a:p>
            <a:pPr>
              <a:buFontTx/>
              <a:buChar char="-"/>
            </a:pPr>
            <a:r>
              <a:rPr lang="fr-FR" sz="2400" dirty="0" smtClean="0">
                <a:solidFill>
                  <a:srgbClr val="FF66FF"/>
                </a:solidFill>
                <a:latin typeface="Comic Sans MS" pitchFamily="66" charset="0"/>
              </a:rPr>
              <a:t> La symétrie de jauge </a:t>
            </a:r>
            <a:r>
              <a:rPr lang="fr-FR" sz="2400" dirty="0" smtClean="0">
                <a:solidFill>
                  <a:schemeClr val="bg1"/>
                </a:solidFill>
                <a:latin typeface="Comic Sans MS" pitchFamily="66" charset="0"/>
              </a:rPr>
              <a:t>(Glashow),</a:t>
            </a:r>
          </a:p>
          <a:p>
            <a:r>
              <a:rPr lang="fr-FR" sz="2400" dirty="0" smtClean="0">
                <a:solidFill>
                  <a:schemeClr val="bg1"/>
                </a:solidFill>
                <a:latin typeface="Comic Sans MS" pitchFamily="66" charset="0"/>
              </a:rPr>
              <a:t>  </a:t>
            </a:r>
            <a:r>
              <a:rPr lang="fr-FR" sz="2400" dirty="0" smtClean="0">
                <a:solidFill>
                  <a:srgbClr val="FFFF00"/>
                </a:solidFill>
                <a:latin typeface="Comic Sans MS" pitchFamily="66" charset="0"/>
              </a:rPr>
              <a:t>mais celle-ci implique des bosons médiateurs sans masse</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alors que la force nucléaire faible est à courte portée !</a:t>
            </a:r>
          </a:p>
        </p:txBody>
      </p:sp>
      <p:pic>
        <p:nvPicPr>
          <p:cNvPr id="1026" name="Picture 2" descr="C:\Users\François\Desktop\LHC_collisions\Higgs\Conférence_Higgs\thooft.jpg"/>
          <p:cNvPicPr>
            <a:picLocks noChangeAspect="1" noChangeArrowheads="1"/>
          </p:cNvPicPr>
          <p:nvPr/>
        </p:nvPicPr>
        <p:blipFill>
          <a:blip r:embed="rId5" cstate="print"/>
          <a:srcRect/>
          <a:stretch>
            <a:fillRect/>
          </a:stretch>
        </p:blipFill>
        <p:spPr bwMode="auto">
          <a:xfrm>
            <a:off x="5662364" y="114697"/>
            <a:ext cx="1543050" cy="2162175"/>
          </a:xfrm>
          <a:prstGeom prst="rect">
            <a:avLst/>
          </a:prstGeom>
          <a:noFill/>
        </p:spPr>
      </p:pic>
      <p:pic>
        <p:nvPicPr>
          <p:cNvPr id="1027" name="Picture 3" descr="C:\Users\François\Desktop\LHC_collisions\Higgs\Conférence_Higgs\veltman.jpg"/>
          <p:cNvPicPr>
            <a:picLocks noChangeAspect="1" noChangeArrowheads="1"/>
          </p:cNvPicPr>
          <p:nvPr/>
        </p:nvPicPr>
        <p:blipFill>
          <a:blip r:embed="rId6" cstate="print"/>
          <a:srcRect/>
          <a:stretch>
            <a:fillRect/>
          </a:stretch>
        </p:blipFill>
        <p:spPr bwMode="auto">
          <a:xfrm>
            <a:off x="7277422" y="116632"/>
            <a:ext cx="1543050" cy="2162175"/>
          </a:xfrm>
          <a:prstGeom prst="rect">
            <a:avLst/>
          </a:prstGeom>
          <a:noFill/>
        </p:spPr>
      </p:pic>
      <p:sp>
        <p:nvSpPr>
          <p:cNvPr id="12" name="Rectangle 11"/>
          <p:cNvSpPr/>
          <p:nvPr/>
        </p:nvSpPr>
        <p:spPr>
          <a:xfrm>
            <a:off x="5797784" y="2411596"/>
            <a:ext cx="1335622" cy="369332"/>
          </a:xfrm>
          <a:prstGeom prst="rect">
            <a:avLst/>
          </a:prstGeom>
        </p:spPr>
        <p:txBody>
          <a:bodyPr wrap="none">
            <a:spAutoFit/>
          </a:bodyPr>
          <a:lstStyle/>
          <a:p>
            <a:r>
              <a:rPr lang="fr-FR" dirty="0" smtClean="0">
                <a:solidFill>
                  <a:schemeClr val="bg1"/>
                </a:solidFill>
                <a:latin typeface="Comic Sans MS" pitchFamily="66" charset="0"/>
              </a:rPr>
              <a:t>G. ‘t Hooft</a:t>
            </a:r>
            <a:endParaRPr lang="fr-FR" dirty="0">
              <a:solidFill>
                <a:schemeClr val="bg1"/>
              </a:solidFill>
              <a:latin typeface="Comic Sans MS" pitchFamily="66" charset="0"/>
            </a:endParaRPr>
          </a:p>
        </p:txBody>
      </p:sp>
      <p:sp>
        <p:nvSpPr>
          <p:cNvPr id="13" name="Rectangle 12"/>
          <p:cNvSpPr/>
          <p:nvPr/>
        </p:nvSpPr>
        <p:spPr>
          <a:xfrm>
            <a:off x="7343234" y="2411596"/>
            <a:ext cx="1382110" cy="369332"/>
          </a:xfrm>
          <a:prstGeom prst="rect">
            <a:avLst/>
          </a:prstGeom>
        </p:spPr>
        <p:txBody>
          <a:bodyPr wrap="none">
            <a:spAutoFit/>
          </a:bodyPr>
          <a:lstStyle/>
          <a:p>
            <a:r>
              <a:rPr lang="fr-FR" dirty="0" smtClean="0">
                <a:solidFill>
                  <a:schemeClr val="bg1"/>
                </a:solidFill>
                <a:latin typeface="Comic Sans MS" pitchFamily="66" charset="0"/>
              </a:rPr>
              <a:t>M. Veltman</a:t>
            </a:r>
            <a:endParaRPr lang="fr-FR" dirty="0">
              <a:solidFill>
                <a:schemeClr val="bg1"/>
              </a:solidFill>
              <a:latin typeface="Comic Sans MS" pitchFamily="66" charset="0"/>
            </a:endParaRPr>
          </a:p>
        </p:txBody>
      </p:sp>
      <p:sp>
        <p:nvSpPr>
          <p:cNvPr id="17" name="ZoneTexte 16"/>
          <p:cNvSpPr txBox="1"/>
          <p:nvPr/>
        </p:nvSpPr>
        <p:spPr>
          <a:xfrm>
            <a:off x="4716016" y="2852936"/>
            <a:ext cx="4594528"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 “</a:t>
            </a:r>
            <a:r>
              <a:rPr lang="fr-FR" dirty="0" smtClean="0">
                <a:solidFill>
                  <a:srgbClr val="FF66FF"/>
                </a:solidFill>
                <a:latin typeface="Comic Sans MS" pitchFamily="66" charset="0"/>
              </a:rPr>
              <a:t>Théorie électrofaible </a:t>
            </a:r>
            <a:r>
              <a:rPr lang="fr-FR" sz="2000" dirty="0" smtClean="0">
                <a:solidFill>
                  <a:srgbClr val="FF66FF"/>
                </a:solidFill>
                <a:latin typeface="Comic Sans MS" pitchFamily="66" charset="0"/>
              </a:rPr>
              <a:t>opérationnelle”</a:t>
            </a:r>
          </a:p>
          <a:p>
            <a:pPr algn="ctr"/>
            <a:r>
              <a:rPr lang="fr-FR" sz="2000" dirty="0" smtClean="0">
                <a:solidFill>
                  <a:srgbClr val="FF66FF"/>
                </a:solidFill>
                <a:latin typeface="Comic Sans MS" pitchFamily="66" charset="0"/>
              </a:rPr>
              <a:t>Prix Nobel 1999 </a:t>
            </a:r>
            <a:endParaRPr lang="fr-FR" sz="2000" dirty="0">
              <a:solidFill>
                <a:srgbClr val="FF66FF"/>
              </a:solidFill>
              <a:latin typeface="Comic Sans MS" pitchFamily="66" charset="0"/>
            </a:endParaRPr>
          </a:p>
        </p:txBody>
      </p:sp>
      <p:sp>
        <p:nvSpPr>
          <p:cNvPr id="16" name="Rectangle 15"/>
          <p:cNvSpPr/>
          <p:nvPr/>
        </p:nvSpPr>
        <p:spPr>
          <a:xfrm>
            <a:off x="0" y="5445224"/>
            <a:ext cx="9144000" cy="1200329"/>
          </a:xfrm>
          <a:prstGeom prst="rect">
            <a:avLst/>
          </a:prstGeom>
        </p:spPr>
        <p:txBody>
          <a:bodyPr wrap="square">
            <a:spAutoFit/>
          </a:bodyPr>
          <a:lstStyle/>
          <a:p>
            <a:pPr>
              <a:buFontTx/>
              <a:buChar char="-"/>
            </a:pPr>
            <a:r>
              <a:rPr lang="fr-FR" sz="2400" dirty="0" smtClean="0">
                <a:solidFill>
                  <a:srgbClr val="FF66FF"/>
                </a:solidFill>
                <a:latin typeface="Comic Sans MS" pitchFamily="66" charset="0"/>
              </a:rPr>
              <a:t> La parade </a:t>
            </a:r>
            <a:r>
              <a:rPr lang="fr-FR" sz="2400" dirty="0" smtClean="0">
                <a:solidFill>
                  <a:schemeClr val="bg1"/>
                </a:solidFill>
                <a:latin typeface="Comic Sans MS" pitchFamily="66" charset="0"/>
              </a:rPr>
              <a:t>(Salam, Weinberg): </a:t>
            </a:r>
            <a:r>
              <a:rPr lang="fr-FR" sz="2400" dirty="0" smtClean="0">
                <a:solidFill>
                  <a:srgbClr val="FFFF00"/>
                </a:solidFill>
                <a:latin typeface="Comic Sans MS" pitchFamily="66" charset="0"/>
              </a:rPr>
              <a:t>mécanisme créant de la masse</a:t>
            </a:r>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via la </a:t>
            </a:r>
            <a:r>
              <a:rPr lang="fr-FR" sz="2400" dirty="0" smtClean="0">
                <a:solidFill>
                  <a:srgbClr val="FFFF00"/>
                </a:solidFill>
                <a:latin typeface="Comic Sans MS" pitchFamily="66" charset="0"/>
              </a:rPr>
              <a:t>″Brisure Spontanée de Symétrie″ BSS,</a:t>
            </a:r>
          </a:p>
          <a:p>
            <a:r>
              <a:rPr lang="fr-FR" sz="2400" dirty="0" smtClean="0">
                <a:solidFill>
                  <a:srgbClr val="FFFF00"/>
                </a:solidFill>
                <a:latin typeface="Comic Sans MS" pitchFamily="66" charset="0"/>
              </a:rPr>
              <a:t>              mécanisme postulé par les 6 théoriciens BEHGHK.</a:t>
            </a:r>
            <a:endParaRPr lang="fr-FR" sz="2400" dirty="0" smtClean="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heckerboard(across)">
                                      <p:cBhvr>
                                        <p:cTn id="10" dur="500"/>
                                        <p:tgtEl>
                                          <p:spTgt spid="10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P spid="17" grpId="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13291" y="692696"/>
            <a:ext cx="8217314" cy="1261884"/>
          </a:xfrm>
          <a:prstGeom prst="rect">
            <a:avLst/>
          </a:prstGeom>
          <a:noFill/>
          <a:ln w="28575">
            <a:solidFill>
              <a:schemeClr val="tx1"/>
            </a:solidFill>
          </a:ln>
        </p:spPr>
        <p:txBody>
          <a:bodyPr wrap="none" rtlCol="0">
            <a:spAutoFit/>
          </a:bodyPr>
          <a:lstStyle/>
          <a:p>
            <a:r>
              <a:rPr lang="fr-FR" sz="2400" dirty="0" smtClean="0">
                <a:solidFill>
                  <a:srgbClr val="FF7C80"/>
                </a:solidFill>
                <a:latin typeface="Comic Sans MS" pitchFamily="66" charset="0"/>
                <a:sym typeface="Symbol"/>
              </a:rPr>
              <a:t> </a:t>
            </a:r>
            <a:r>
              <a:rPr lang="fr-FR" sz="2800" dirty="0" smtClean="0">
                <a:solidFill>
                  <a:srgbClr val="FF7C80"/>
                </a:solidFill>
                <a:latin typeface="Comic Sans MS" pitchFamily="66" charset="0"/>
                <a:sym typeface="Symbol"/>
              </a:rPr>
              <a:t>Ils ont prédit</a:t>
            </a:r>
            <a:r>
              <a:rPr lang="fr-FR" sz="2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Photon sans masse (normal),</a:t>
            </a:r>
          </a:p>
          <a:p>
            <a:r>
              <a:rPr lang="fr-FR" sz="2400" dirty="0" smtClean="0">
                <a:solidFill>
                  <a:schemeClr val="bg1"/>
                </a:solidFill>
                <a:latin typeface="Comic Sans MS" pitchFamily="66" charset="0"/>
                <a:sym typeface="Symbol"/>
              </a:rPr>
              <a:t>                               W</a:t>
            </a:r>
            <a:r>
              <a:rPr lang="fr-FR" sz="2400" baseline="30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massifs (parfait: c’était le but),</a:t>
            </a:r>
          </a:p>
          <a:p>
            <a:r>
              <a:rPr lang="fr-FR" sz="2400" dirty="0" smtClean="0">
                <a:solidFill>
                  <a:schemeClr val="bg1"/>
                </a:solidFill>
                <a:latin typeface="Comic Sans MS" pitchFamily="66" charset="0"/>
                <a:sym typeface="Symbol"/>
              </a:rPr>
              <a:t>                         et </a:t>
            </a:r>
            <a:r>
              <a:rPr lang="fr-FR" sz="2400" dirty="0" smtClean="0">
                <a:solidFill>
                  <a:srgbClr val="FFFF00"/>
                </a:solidFill>
                <a:latin typeface="Comic Sans MS" pitchFamily="66" charset="0"/>
                <a:sym typeface="Symbol"/>
              </a:rPr>
              <a:t>de plus une nouvelle particule: le  Z°.</a:t>
            </a:r>
            <a:endParaRPr lang="fr-FR" sz="2400" dirty="0">
              <a:solidFill>
                <a:srgbClr val="FFFF00"/>
              </a:solidFill>
              <a:latin typeface="Comic Sans MS" pitchFamily="66" charset="0"/>
            </a:endParaRPr>
          </a:p>
        </p:txBody>
      </p:sp>
      <p:sp>
        <p:nvSpPr>
          <p:cNvPr id="3" name="ZoneTexte 2"/>
          <p:cNvSpPr txBox="1"/>
          <p:nvPr/>
        </p:nvSpPr>
        <p:spPr>
          <a:xfrm>
            <a:off x="107504" y="2279194"/>
            <a:ext cx="5067413" cy="2308324"/>
          </a:xfrm>
          <a:prstGeom prst="rect">
            <a:avLst/>
          </a:prstGeom>
          <a:noFill/>
        </p:spPr>
        <p:txBody>
          <a:bodyPr wrap="none" rtlCol="0">
            <a:spAutoFit/>
          </a:bodyPr>
          <a:lstStyle/>
          <a:p>
            <a:r>
              <a:rPr lang="fr-FR" sz="2400" dirty="0" smtClean="0">
                <a:solidFill>
                  <a:schemeClr val="bg1"/>
                </a:solidFill>
                <a:latin typeface="Comic Sans MS" pitchFamily="66" charset="0"/>
              </a:rPr>
              <a:t>  suivis de découvertes au CERN:</a:t>
            </a:r>
          </a:p>
          <a:p>
            <a:r>
              <a:rPr lang="fr-FR" sz="2400" dirty="0" smtClean="0">
                <a:solidFill>
                  <a:schemeClr val="bg1"/>
                </a:solidFill>
                <a:latin typeface="Comic Sans MS" pitchFamily="66" charset="0"/>
              </a:rPr>
              <a:t>  - indirecte du Z° en 1973</a:t>
            </a:r>
          </a:p>
          <a:p>
            <a:r>
              <a:rPr lang="fr-FR" sz="2400" dirty="0" smtClean="0">
                <a:solidFill>
                  <a:schemeClr val="bg1"/>
                </a:solidFill>
                <a:latin typeface="Comic Sans MS" pitchFamily="66" charset="0"/>
              </a:rPr>
              <a:t>    (A. Lagarrigue en 1974),</a:t>
            </a:r>
          </a:p>
          <a:p>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 directes des W</a:t>
            </a:r>
            <a:r>
              <a:rPr lang="fr-FR" sz="2400" b="1" baseline="30000" dirty="0" smtClean="0">
                <a:solidFill>
                  <a:schemeClr val="bg1"/>
                </a:solidFill>
                <a:latin typeface="Comic Sans MS" pitchFamily="66" charset="0"/>
                <a:sym typeface="Symbol"/>
              </a:rPr>
              <a:t></a:t>
            </a:r>
            <a:r>
              <a:rPr lang="fr-FR" sz="2400" dirty="0" smtClean="0">
                <a:solidFill>
                  <a:schemeClr val="bg1"/>
                </a:solidFill>
                <a:latin typeface="Comic Sans MS" pitchFamily="66" charset="0"/>
                <a:sym typeface="Symbol"/>
              </a:rPr>
              <a:t> /Z° en 1983 </a:t>
            </a:r>
          </a:p>
          <a:p>
            <a:r>
              <a:rPr lang="fr-FR" sz="2400" dirty="0" smtClean="0">
                <a:solidFill>
                  <a:schemeClr val="bg1"/>
                </a:solidFill>
                <a:latin typeface="Comic Sans MS" pitchFamily="66" charset="0"/>
                <a:sym typeface="Symbol"/>
              </a:rPr>
              <a:t>                       Prix Nobel 1984, </a:t>
            </a:r>
          </a:p>
        </p:txBody>
      </p:sp>
      <p:sp>
        <p:nvSpPr>
          <p:cNvPr id="4" name="ZoneTexte 3"/>
          <p:cNvSpPr txBox="1"/>
          <p:nvPr/>
        </p:nvSpPr>
        <p:spPr>
          <a:xfrm>
            <a:off x="333572" y="5762292"/>
            <a:ext cx="8646919" cy="1384995"/>
          </a:xfrm>
          <a:prstGeom prst="rect">
            <a:avLst/>
          </a:prstGeom>
          <a:noFill/>
        </p:spPr>
        <p:txBody>
          <a:bodyPr wrap="none" rtlCol="0">
            <a:spAutoFit/>
          </a:bodyPr>
          <a:lstStyle/>
          <a:p>
            <a:pPr>
              <a:buFont typeface="Symbol"/>
              <a:buChar char="®"/>
            </a:pPr>
            <a:r>
              <a:rPr lang="fr-FR" sz="2800" dirty="0" smtClean="0">
                <a:solidFill>
                  <a:srgbClr val="FF7C80"/>
                </a:solidFill>
                <a:latin typeface="Comic Sans MS" pitchFamily="66" charset="0"/>
                <a:sym typeface="Symbol"/>
              </a:rPr>
              <a:t> Mais ils ont utilisé un mécanisme …</a:t>
            </a:r>
          </a:p>
          <a:p>
            <a:r>
              <a:rPr lang="fr-FR" sz="2800" dirty="0" smtClean="0">
                <a:solidFill>
                  <a:srgbClr val="FF7C80"/>
                </a:solidFill>
                <a:latin typeface="Comic Sans MS" pitchFamily="66" charset="0"/>
                <a:sym typeface="Symbol"/>
              </a:rPr>
              <a:t>                                    non validé par l’expérience !</a:t>
            </a:r>
          </a:p>
          <a:p>
            <a:endParaRPr lang="fr-FR" sz="2800" dirty="0">
              <a:solidFill>
                <a:srgbClr val="FF7C80"/>
              </a:solidFill>
              <a:latin typeface="Comic Sans MS" pitchFamily="66" charset="0"/>
            </a:endParaRPr>
          </a:p>
        </p:txBody>
      </p:sp>
      <p:pic>
        <p:nvPicPr>
          <p:cNvPr id="1027" name="Picture 3" descr="C:\Users\François\Desktop\LHC_collisions\Higgs\Conférence_Higgs\Vand der Meer.jpg"/>
          <p:cNvPicPr>
            <a:picLocks noChangeAspect="1" noChangeArrowheads="1"/>
          </p:cNvPicPr>
          <p:nvPr/>
        </p:nvPicPr>
        <p:blipFill>
          <a:blip r:embed="rId2" cstate="print"/>
          <a:srcRect/>
          <a:stretch>
            <a:fillRect/>
          </a:stretch>
        </p:blipFill>
        <p:spPr bwMode="auto">
          <a:xfrm>
            <a:off x="7215722" y="2273970"/>
            <a:ext cx="1676389" cy="2346944"/>
          </a:xfrm>
          <a:prstGeom prst="rect">
            <a:avLst/>
          </a:prstGeom>
          <a:noFill/>
        </p:spPr>
      </p:pic>
      <p:sp>
        <p:nvSpPr>
          <p:cNvPr id="7" name="ZoneTexte 6"/>
          <p:cNvSpPr txBox="1"/>
          <p:nvPr/>
        </p:nvSpPr>
        <p:spPr>
          <a:xfrm>
            <a:off x="5436096" y="4682172"/>
            <a:ext cx="1282723" cy="400110"/>
          </a:xfrm>
          <a:prstGeom prst="rect">
            <a:avLst/>
          </a:prstGeom>
          <a:noFill/>
        </p:spPr>
        <p:txBody>
          <a:bodyPr wrap="none" rtlCol="0">
            <a:spAutoFit/>
          </a:bodyPr>
          <a:lstStyle/>
          <a:p>
            <a:r>
              <a:rPr lang="fr-FR" sz="2000" dirty="0" smtClean="0">
                <a:solidFill>
                  <a:schemeClr val="bg1"/>
                </a:solidFill>
                <a:latin typeface="Comic Sans MS" pitchFamily="66" charset="0"/>
              </a:rPr>
              <a:t>C. Rubbia</a:t>
            </a:r>
            <a:endParaRPr lang="fr-FR" sz="2000" dirty="0">
              <a:solidFill>
                <a:schemeClr val="bg1"/>
              </a:solidFill>
              <a:latin typeface="Comic Sans MS" pitchFamily="66" charset="0"/>
            </a:endParaRPr>
          </a:p>
        </p:txBody>
      </p:sp>
      <p:sp>
        <p:nvSpPr>
          <p:cNvPr id="8" name="ZoneTexte 7"/>
          <p:cNvSpPr txBox="1"/>
          <p:nvPr/>
        </p:nvSpPr>
        <p:spPr>
          <a:xfrm>
            <a:off x="7020272" y="4682172"/>
            <a:ext cx="2137124" cy="400110"/>
          </a:xfrm>
          <a:prstGeom prst="rect">
            <a:avLst/>
          </a:prstGeom>
          <a:noFill/>
        </p:spPr>
        <p:txBody>
          <a:bodyPr wrap="none" rtlCol="0">
            <a:spAutoFit/>
          </a:bodyPr>
          <a:lstStyle/>
          <a:p>
            <a:r>
              <a:rPr lang="fr-FR" sz="2000" dirty="0" smtClean="0">
                <a:solidFill>
                  <a:schemeClr val="bg1"/>
                </a:solidFill>
                <a:latin typeface="Comic Sans MS" pitchFamily="66" charset="0"/>
              </a:rPr>
              <a:t>S. Van der Meer</a:t>
            </a:r>
            <a:endParaRPr lang="fr-FR" sz="2000" dirty="0">
              <a:solidFill>
                <a:schemeClr val="bg1"/>
              </a:solidFill>
              <a:latin typeface="Comic Sans MS" pitchFamily="66" charset="0"/>
            </a:endParaRPr>
          </a:p>
        </p:txBody>
      </p:sp>
      <p:sp>
        <p:nvSpPr>
          <p:cNvPr id="9" name="Text Box 36"/>
          <p:cNvSpPr txBox="1">
            <a:spLocks noChangeArrowheads="1"/>
          </p:cNvSpPr>
          <p:nvPr/>
        </p:nvSpPr>
        <p:spPr bwMode="auto">
          <a:xfrm>
            <a:off x="119886" y="44624"/>
            <a:ext cx="909736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paradoxe pour ces récompenses 1979-99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0" name="Accolade ouvrante 9"/>
          <p:cNvSpPr/>
          <p:nvPr/>
        </p:nvSpPr>
        <p:spPr>
          <a:xfrm>
            <a:off x="72008" y="977826"/>
            <a:ext cx="251520" cy="5040560"/>
          </a:xfrm>
          <a:prstGeom prst="leftBrace">
            <a:avLst/>
          </a:prstGeom>
          <a:ln w="38100">
            <a:solidFill>
              <a:srgbClr val="FF7C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028" name="Picture 4" descr="C:\Users\François\Desktop\LHC_collisions\Higgs\Conférence_Higgs\Rubbia.jpg"/>
          <p:cNvPicPr>
            <a:picLocks noChangeAspect="1" noChangeArrowheads="1"/>
          </p:cNvPicPr>
          <p:nvPr/>
        </p:nvPicPr>
        <p:blipFill>
          <a:blip r:embed="rId3" cstate="print"/>
          <a:srcRect/>
          <a:stretch>
            <a:fillRect/>
          </a:stretch>
        </p:blipFill>
        <p:spPr bwMode="auto">
          <a:xfrm>
            <a:off x="4993760" y="2273970"/>
            <a:ext cx="2026511" cy="2364262"/>
          </a:xfrm>
          <a:prstGeom prst="rect">
            <a:avLst/>
          </a:prstGeom>
          <a:noFill/>
        </p:spPr>
      </p:pic>
      <p:sp>
        <p:nvSpPr>
          <p:cNvPr id="11" name="ZoneTexte 10"/>
          <p:cNvSpPr txBox="1"/>
          <p:nvPr/>
        </p:nvSpPr>
        <p:spPr>
          <a:xfrm>
            <a:off x="395536" y="4847674"/>
            <a:ext cx="5460149" cy="830997"/>
          </a:xfrm>
          <a:prstGeom prst="rect">
            <a:avLst/>
          </a:prstGeom>
          <a:noFill/>
        </p:spPr>
        <p:txBody>
          <a:bodyPr wrap="none" rtlCol="0">
            <a:spAutoFit/>
          </a:bodyPr>
          <a:lstStyle/>
          <a:p>
            <a:r>
              <a:rPr lang="fr-FR" sz="2400" dirty="0" smtClean="0">
                <a:solidFill>
                  <a:srgbClr val="FF7C80"/>
                </a:solidFill>
                <a:latin typeface="Comic Sans MS" pitchFamily="66" charset="0"/>
              </a:rPr>
              <a:t>et aussi </a:t>
            </a:r>
            <a:r>
              <a:rPr lang="fr-FR" sz="2400" dirty="0" smtClean="0">
                <a:solidFill>
                  <a:schemeClr val="bg1"/>
                </a:solidFill>
                <a:latin typeface="Comic Sans MS" pitchFamily="66" charset="0"/>
              </a:rPr>
              <a:t>la masse du quark Top,</a:t>
            </a:r>
          </a:p>
          <a:p>
            <a:r>
              <a:rPr lang="fr-FR" sz="2400" dirty="0" smtClean="0">
                <a:solidFill>
                  <a:schemeClr val="bg1"/>
                </a:solidFill>
                <a:latin typeface="Comic Sans MS" pitchFamily="66" charset="0"/>
              </a:rPr>
              <a:t>trouvé au Tévatron (USA) en  1994.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heckerboard(across)">
                                      <p:cBhvr>
                                        <p:cTn id="15" dur="500"/>
                                        <p:tgtEl>
                                          <p:spTgt spid="1027"/>
                                        </p:tgtEl>
                                      </p:cBhvr>
                                    </p:animEffect>
                                  </p:childTnLst>
                                </p:cTn>
                              </p:par>
                              <p:par>
                                <p:cTn id="16" presetID="5"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heckerboard(across)">
                                      <p:cBhvr>
                                        <p:cTn id="18" dur="500"/>
                                        <p:tgtEl>
                                          <p:spTgt spid="10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878388" y="2711822"/>
            <a:ext cx="2986715"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Exemple:</a:t>
            </a:r>
          </a:p>
          <a:p>
            <a:pPr algn="ctr"/>
            <a:r>
              <a:rPr lang="fr-FR" sz="3200" i="1" dirty="0" smtClean="0">
                <a:solidFill>
                  <a:srgbClr val="FF7C80"/>
                </a:solidFill>
                <a:latin typeface="Comic Sans MS" pitchFamily="66" charset="0"/>
              </a:rPr>
              <a:t>le magnétisme.</a:t>
            </a:r>
            <a:endParaRPr lang="fr-FR" sz="3200" i="1"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Berlioux et Mairie\Higgs_4muons.png"/>
          <p:cNvPicPr>
            <a:picLocks noChangeAspect="1" noChangeArrowheads="1"/>
          </p:cNvPicPr>
          <p:nvPr/>
        </p:nvPicPr>
        <p:blipFill>
          <a:blip r:embed="rId2" cstate="print"/>
          <a:srcRect/>
          <a:stretch>
            <a:fillRect/>
          </a:stretch>
        </p:blipFill>
        <p:spPr bwMode="auto">
          <a:xfrm>
            <a:off x="0" y="27384"/>
            <a:ext cx="7624664" cy="6858000"/>
          </a:xfrm>
          <a:prstGeom prst="rect">
            <a:avLst/>
          </a:prstGeom>
          <a:noFill/>
        </p:spPr>
      </p:pic>
      <p:sp>
        <p:nvSpPr>
          <p:cNvPr id="3" name="ZoneTexte 2"/>
          <p:cNvSpPr txBox="1"/>
          <p:nvPr/>
        </p:nvSpPr>
        <p:spPr>
          <a:xfrm>
            <a:off x="3723697" y="2636912"/>
            <a:ext cx="5384807" cy="2062103"/>
          </a:xfrm>
          <a:prstGeom prst="rect">
            <a:avLst/>
          </a:prstGeom>
          <a:noFill/>
        </p:spPr>
        <p:txBody>
          <a:bodyPr wrap="none" rtlCol="0">
            <a:spAutoFit/>
          </a:bodyPr>
          <a:lstStyle/>
          <a:p>
            <a:pPr algn="ctr"/>
            <a:r>
              <a:rPr lang="fr-FR" sz="3200" dirty="0" smtClean="0">
                <a:solidFill>
                  <a:schemeClr val="bg1"/>
                </a:solidFill>
                <a:latin typeface="Comic Sans MS" pitchFamily="66" charset="0"/>
              </a:rPr>
              <a:t>La quête du boson de Higgs</a:t>
            </a:r>
          </a:p>
          <a:p>
            <a:pPr algn="ctr"/>
            <a:r>
              <a:rPr lang="fr-FR" sz="3200" dirty="0" smtClean="0">
                <a:solidFill>
                  <a:schemeClr val="bg1"/>
                </a:solidFill>
                <a:latin typeface="Comic Sans MS" pitchFamily="66" charset="0"/>
              </a:rPr>
              <a:t>Une épopée scientifique</a:t>
            </a:r>
          </a:p>
          <a:p>
            <a:pPr algn="ctr"/>
            <a:r>
              <a:rPr lang="fr-FR" sz="3200" dirty="0" smtClean="0">
                <a:solidFill>
                  <a:schemeClr val="bg1"/>
                </a:solidFill>
                <a:latin typeface="Comic Sans MS" pitchFamily="66" charset="0"/>
              </a:rPr>
              <a:t> et humaine</a:t>
            </a:r>
          </a:p>
          <a:p>
            <a:pPr algn="ctr"/>
            <a:r>
              <a:rPr lang="fr-FR" sz="3200" dirty="0" smtClean="0">
                <a:solidFill>
                  <a:schemeClr val="bg1"/>
                </a:solidFill>
                <a:latin typeface="Comic Sans MS" pitchFamily="66" charset="0"/>
              </a:rPr>
              <a:t>hors du commun</a:t>
            </a:r>
          </a:p>
        </p:txBody>
      </p:sp>
      <p:sp>
        <p:nvSpPr>
          <p:cNvPr id="4" name="Rectangle 3"/>
          <p:cNvSpPr/>
          <p:nvPr/>
        </p:nvSpPr>
        <p:spPr>
          <a:xfrm>
            <a:off x="6300192" y="0"/>
            <a:ext cx="1584176" cy="126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Aimant2.jpg"/>
          <p:cNvPicPr>
            <a:picLocks noChangeAspect="1" noChangeArrowheads="1"/>
          </p:cNvPicPr>
          <p:nvPr/>
        </p:nvPicPr>
        <p:blipFill>
          <a:blip r:embed="rId2" cstate="print"/>
          <a:srcRect/>
          <a:stretch>
            <a:fillRect/>
          </a:stretch>
        </p:blipFill>
        <p:spPr bwMode="auto">
          <a:xfrm>
            <a:off x="4788024" y="1124744"/>
            <a:ext cx="3846406" cy="3438128"/>
          </a:xfrm>
          <a:prstGeom prst="rect">
            <a:avLst/>
          </a:prstGeom>
          <a:noFill/>
        </p:spPr>
      </p:pic>
      <p:pic>
        <p:nvPicPr>
          <p:cNvPr id="1028" name="Picture 4" descr="C:\Users\François\Desktop\Aimant1.jpg"/>
          <p:cNvPicPr>
            <a:picLocks noChangeAspect="1" noChangeArrowheads="1"/>
          </p:cNvPicPr>
          <p:nvPr/>
        </p:nvPicPr>
        <p:blipFill>
          <a:blip r:embed="rId3" cstate="print"/>
          <a:srcRect/>
          <a:stretch>
            <a:fillRect/>
          </a:stretch>
        </p:blipFill>
        <p:spPr bwMode="auto">
          <a:xfrm>
            <a:off x="467544" y="1124744"/>
            <a:ext cx="3816424" cy="3474016"/>
          </a:xfrm>
          <a:prstGeom prst="rect">
            <a:avLst/>
          </a:prstGeom>
          <a:noFill/>
        </p:spPr>
      </p:pic>
      <p:sp>
        <p:nvSpPr>
          <p:cNvPr id="5" name="ZoneTexte 4"/>
          <p:cNvSpPr txBox="1"/>
          <p:nvPr/>
        </p:nvSpPr>
        <p:spPr>
          <a:xfrm>
            <a:off x="1333497" y="44624"/>
            <a:ext cx="6343403"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Considérons un matériau magnétique:</a:t>
            </a:r>
          </a:p>
          <a:p>
            <a:pPr algn="ctr"/>
            <a:r>
              <a:rPr lang="fr-FR" sz="2800" dirty="0" smtClean="0">
                <a:solidFill>
                  <a:schemeClr val="bg1"/>
                </a:solidFill>
                <a:latin typeface="Comic Sans MS" pitchFamily="66" charset="0"/>
              </a:rPr>
              <a:t>exemple oxyde ferrique </a:t>
            </a:r>
            <a:endParaRPr lang="fr-FR" sz="2800" dirty="0">
              <a:solidFill>
                <a:schemeClr val="bg1"/>
              </a:solidFill>
              <a:latin typeface="Comic Sans MS" pitchFamily="66" charset="0"/>
            </a:endParaRPr>
          </a:p>
        </p:txBody>
      </p:sp>
      <p:sp>
        <p:nvSpPr>
          <p:cNvPr id="6" name="Flèche droite à entaille 5"/>
          <p:cNvSpPr/>
          <p:nvPr/>
        </p:nvSpPr>
        <p:spPr>
          <a:xfrm rot="16200000">
            <a:off x="-396551" y="2636911"/>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43732" y="5445224"/>
            <a:ext cx="4084773"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
            </a:r>
          </a:p>
          <a:p>
            <a:pPr algn="ctr"/>
            <a:r>
              <a:rPr lang="fr-FR" sz="2400" dirty="0" smtClean="0">
                <a:solidFill>
                  <a:schemeClr val="bg1"/>
                </a:solidFill>
                <a:latin typeface="Comic Sans MS" pitchFamily="66" charset="0"/>
                <a:sym typeface="Symbol"/>
              </a:rPr>
              <a:t>Dipôles à l’échelle atomique</a:t>
            </a:r>
          </a:p>
          <a:p>
            <a:pPr algn="ctr"/>
            <a:r>
              <a:rPr lang="fr-FR" sz="2400" dirty="0" smtClean="0">
                <a:solidFill>
                  <a:schemeClr val="bg1"/>
                </a:solidFill>
                <a:latin typeface="Comic Sans MS" pitchFamily="66" charset="0"/>
                <a:sym typeface="Symbol"/>
              </a:rPr>
              <a:t>(Ferromagnétisme)</a:t>
            </a:r>
            <a:endParaRPr lang="fr-FR" sz="2400" dirty="0">
              <a:solidFill>
                <a:schemeClr val="bg1"/>
              </a:solidFill>
              <a:latin typeface="Comic Sans MS" pitchFamily="66" charset="0"/>
            </a:endParaRPr>
          </a:p>
        </p:txBody>
      </p:sp>
      <p:sp>
        <p:nvSpPr>
          <p:cNvPr id="8" name="ZoneTexte 7"/>
          <p:cNvSpPr txBox="1"/>
          <p:nvPr/>
        </p:nvSpPr>
        <p:spPr>
          <a:xfrm>
            <a:off x="5004048" y="5445224"/>
            <a:ext cx="348172" cy="461665"/>
          </a:xfrm>
          <a:prstGeom prst="rect">
            <a:avLst/>
          </a:prstGeom>
          <a:noFill/>
        </p:spPr>
        <p:txBody>
          <a:bodyPr wrap="none" rtlCol="0">
            <a:spAutoFit/>
          </a:bodyPr>
          <a:lstStyle/>
          <a:p>
            <a:r>
              <a:rPr lang="fr-FR" sz="2400" dirty="0" smtClean="0"/>
              <a:t>C</a:t>
            </a:r>
            <a:endParaRPr lang="fr-FR" sz="2400" dirty="0"/>
          </a:p>
        </p:txBody>
      </p:sp>
      <p:sp>
        <p:nvSpPr>
          <p:cNvPr id="9" name="ZoneTexte 8"/>
          <p:cNvSpPr txBox="1"/>
          <p:nvPr/>
        </p:nvSpPr>
        <p:spPr>
          <a:xfrm>
            <a:off x="4673115" y="4725144"/>
            <a:ext cx="3969356"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Chauffage &gt; point de Curie</a:t>
            </a:r>
          </a:p>
          <a:p>
            <a:pPr algn="ctr"/>
            <a:r>
              <a:rPr lang="fr-FR" dirty="0" smtClean="0">
                <a:solidFill>
                  <a:srgbClr val="FFFF00"/>
                </a:solidFill>
                <a:latin typeface="Comic Sans MS" pitchFamily="66" charset="0"/>
              </a:rPr>
              <a:t>(858 °C pour Fe</a:t>
            </a:r>
            <a:r>
              <a:rPr lang="fr-FR" baseline="-25000" dirty="0" smtClean="0">
                <a:solidFill>
                  <a:srgbClr val="FFFF00"/>
                </a:solidFill>
                <a:latin typeface="Comic Sans MS" pitchFamily="66" charset="0"/>
              </a:rPr>
              <a:t>3</a:t>
            </a:r>
            <a:r>
              <a:rPr lang="fr-FR" dirty="0" smtClean="0">
                <a:solidFill>
                  <a:srgbClr val="FFFF00"/>
                </a:solidFill>
                <a:latin typeface="Comic Sans MS" pitchFamily="66" charset="0"/>
              </a:rPr>
              <a:t>O</a:t>
            </a:r>
            <a:r>
              <a:rPr lang="fr-FR" baseline="-25000" dirty="0" smtClean="0">
                <a:solidFill>
                  <a:srgbClr val="FFFF00"/>
                </a:solidFill>
                <a:latin typeface="Comic Sans MS" pitchFamily="66" charset="0"/>
              </a:rPr>
              <a:t>4</a:t>
            </a:r>
            <a:r>
              <a:rPr lang="fr-FR" dirty="0" smtClean="0">
                <a:solidFill>
                  <a:srgbClr val="FFFF00"/>
                </a:solidFill>
                <a:latin typeface="Comic Sans MS" pitchFamily="66" charset="0"/>
              </a:rPr>
              <a:t>)</a:t>
            </a:r>
            <a:endParaRPr lang="fr-FR" dirty="0">
              <a:solidFill>
                <a:srgbClr val="FFFF00"/>
              </a:solidFill>
              <a:latin typeface="Comic Sans MS" pitchFamily="66" charset="0"/>
            </a:endParaRPr>
          </a:p>
        </p:txBody>
      </p:sp>
      <p:sp>
        <p:nvSpPr>
          <p:cNvPr id="11" name="ZoneTexte 10"/>
          <p:cNvSpPr txBox="1"/>
          <p:nvPr/>
        </p:nvSpPr>
        <p:spPr>
          <a:xfrm>
            <a:off x="665885" y="4725144"/>
            <a:ext cx="3448380"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Température ambiante</a:t>
            </a:r>
          </a:p>
          <a:p>
            <a:pPr algn="ctr"/>
            <a:r>
              <a:rPr lang="fr-FR" dirty="0" smtClean="0">
                <a:solidFill>
                  <a:srgbClr val="FFFF00"/>
                </a:solidFill>
                <a:latin typeface="Comic Sans MS" pitchFamily="66" charset="0"/>
              </a:rPr>
              <a:t>(20°C)</a:t>
            </a:r>
            <a:endParaRPr lang="fr-FR" dirty="0">
              <a:solidFill>
                <a:srgbClr val="FFFF00"/>
              </a:solidFill>
              <a:latin typeface="Comic Sans MS" pitchFamily="66" charset="0"/>
            </a:endParaRPr>
          </a:p>
        </p:txBody>
      </p:sp>
      <p:sp>
        <p:nvSpPr>
          <p:cNvPr id="12" name="ZoneTexte 11"/>
          <p:cNvSpPr txBox="1"/>
          <p:nvPr/>
        </p:nvSpPr>
        <p:spPr>
          <a:xfrm>
            <a:off x="5102336" y="5445224"/>
            <a:ext cx="3300904"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Aimantation perdue:</a:t>
            </a:r>
          </a:p>
          <a:p>
            <a:pPr algn="ctr"/>
            <a:r>
              <a:rPr lang="fr-FR" sz="2400" dirty="0" smtClean="0">
                <a:solidFill>
                  <a:schemeClr val="bg1"/>
                </a:solidFill>
                <a:latin typeface="Comic Sans MS" pitchFamily="66" charset="0"/>
                <a:sym typeface="Symbol"/>
              </a:rPr>
              <a:t> Désordre des dipôles</a:t>
            </a:r>
          </a:p>
          <a:p>
            <a:pPr algn="ctr"/>
            <a:r>
              <a:rPr lang="fr-FR" sz="2400" dirty="0" smtClean="0">
                <a:solidFill>
                  <a:schemeClr val="bg1"/>
                </a:solidFill>
                <a:latin typeface="Comic Sans MS" pitchFamily="66" charset="0"/>
                <a:sym typeface="Symbol"/>
              </a:rPr>
              <a:t>(Paramagnétisme)</a:t>
            </a:r>
            <a:endParaRPr lang="fr-FR" sz="2400" dirty="0">
              <a:solidFill>
                <a:schemeClr val="bg1"/>
              </a:solidFill>
              <a:latin typeface="Comic Sans MS" pitchFamily="66" charset="0"/>
            </a:endParaRPr>
          </a:p>
        </p:txBody>
      </p:sp>
      <p:sp>
        <p:nvSpPr>
          <p:cNvPr id="13" name="Flèche droite 12"/>
          <p:cNvSpPr/>
          <p:nvPr/>
        </p:nvSpPr>
        <p:spPr>
          <a:xfrm>
            <a:off x="4283968" y="263691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checkerboard(across)">
                                      <p:cBhvr>
                                        <p:cTn id="33" dur="500"/>
                                        <p:tgtEl>
                                          <p:spTgt spid="10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2" grpId="0"/>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p:cNvSpPr txBox="1"/>
          <p:nvPr/>
        </p:nvSpPr>
        <p:spPr>
          <a:xfrm>
            <a:off x="1475656" y="188640"/>
            <a:ext cx="6085320" cy="461665"/>
          </a:xfrm>
          <a:prstGeom prst="rect">
            <a:avLst/>
          </a:prstGeom>
          <a:noFill/>
        </p:spPr>
        <p:txBody>
          <a:bodyPr wrap="none" rtlCol="0">
            <a:spAutoFit/>
          </a:bodyPr>
          <a:lstStyle/>
          <a:p>
            <a:r>
              <a:rPr lang="fr-FR" sz="2400" dirty="0" smtClean="0">
                <a:solidFill>
                  <a:srgbClr val="FFFF00"/>
                </a:solidFill>
                <a:latin typeface="Comic Sans MS" pitchFamily="66" charset="0"/>
              </a:rPr>
              <a:t>Refroidissement à température ambiante</a:t>
            </a:r>
            <a:endParaRPr lang="fr-FR" sz="2400" dirty="0">
              <a:solidFill>
                <a:srgbClr val="FFFF00"/>
              </a:solidFill>
              <a:latin typeface="Comic Sans MS" pitchFamily="66" charset="0"/>
            </a:endParaRPr>
          </a:p>
        </p:txBody>
      </p:sp>
      <p:sp>
        <p:nvSpPr>
          <p:cNvPr id="7" name="ZoneTexte 6"/>
          <p:cNvSpPr txBox="1"/>
          <p:nvPr/>
        </p:nvSpPr>
        <p:spPr>
          <a:xfrm>
            <a:off x="264372" y="4581129"/>
            <a:ext cx="4366901"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Il suffit que 2 dipôles voisins</a:t>
            </a:r>
          </a:p>
          <a:p>
            <a:pPr algn="ctr"/>
            <a:r>
              <a:rPr lang="fr-FR" sz="2400" dirty="0" smtClean="0">
                <a:solidFill>
                  <a:schemeClr val="bg1"/>
                </a:solidFill>
                <a:latin typeface="Comic Sans MS" pitchFamily="66" charset="0"/>
              </a:rPr>
              <a:t> aient même orientation</a:t>
            </a:r>
            <a:endParaRPr lang="fr-FR" sz="2400" dirty="0">
              <a:solidFill>
                <a:schemeClr val="bg1"/>
              </a:solidFill>
              <a:latin typeface="Comic Sans MS" pitchFamily="66" charset="0"/>
            </a:endParaRPr>
          </a:p>
        </p:txBody>
      </p:sp>
      <p:sp>
        <p:nvSpPr>
          <p:cNvPr id="8" name="ZoneTexte 7"/>
          <p:cNvSpPr txBox="1"/>
          <p:nvPr/>
        </p:nvSpPr>
        <p:spPr>
          <a:xfrm>
            <a:off x="5436096" y="4581129"/>
            <a:ext cx="3507692" cy="461665"/>
          </a:xfrm>
          <a:prstGeom prst="rect">
            <a:avLst/>
          </a:prstGeom>
          <a:noFill/>
        </p:spPr>
        <p:txBody>
          <a:bodyPr wrap="none" rtlCol="0">
            <a:spAutoFit/>
          </a:bodyPr>
          <a:lstStyle/>
          <a:p>
            <a:r>
              <a:rPr lang="fr-FR" sz="2400" dirty="0" smtClean="0">
                <a:solidFill>
                  <a:schemeClr val="bg1"/>
                </a:solidFill>
                <a:latin typeface="Comic Sans MS" pitchFamily="66" charset="0"/>
              </a:rPr>
              <a:t>Aimantation  retrouvée</a:t>
            </a:r>
            <a:endParaRPr lang="fr-FR" sz="2400" dirty="0">
              <a:solidFill>
                <a:schemeClr val="bg1"/>
              </a:solidFill>
              <a:latin typeface="Comic Sans MS" pitchFamily="66" charset="0"/>
            </a:endParaRPr>
          </a:p>
        </p:txBody>
      </p:sp>
      <p:cxnSp>
        <p:nvCxnSpPr>
          <p:cNvPr id="10" name="Connecteur droit avec flèche 9"/>
          <p:cNvCxnSpPr/>
          <p:nvPr/>
        </p:nvCxnSpPr>
        <p:spPr>
          <a:xfrm>
            <a:off x="4644008" y="4797152"/>
            <a:ext cx="792088"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24263" y="5571237"/>
            <a:ext cx="8392041"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Typiquement, une Brisure Spontanée de Symétrie</a:t>
            </a:r>
          </a:p>
          <a:p>
            <a:pPr algn="ctr"/>
            <a:r>
              <a:rPr lang="fr-FR" sz="2800" dirty="0" smtClean="0">
                <a:solidFill>
                  <a:schemeClr val="bg1"/>
                </a:solidFill>
                <a:latin typeface="Comic Sans MS" pitchFamily="66" charset="0"/>
              </a:rPr>
              <a:t>avec un changement de phase.</a:t>
            </a:r>
            <a:endParaRPr lang="fr-FR" sz="2800" dirty="0">
              <a:solidFill>
                <a:schemeClr val="bg1"/>
              </a:solidFill>
              <a:latin typeface="Comic Sans MS" pitchFamily="66" charset="0"/>
            </a:endParaRPr>
          </a:p>
        </p:txBody>
      </p:sp>
      <p:sp>
        <p:nvSpPr>
          <p:cNvPr id="12" name="Flèche droite 11"/>
          <p:cNvSpPr/>
          <p:nvPr/>
        </p:nvSpPr>
        <p:spPr>
          <a:xfrm>
            <a:off x="4283968" y="2348881"/>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39552" y="908721"/>
            <a:ext cx="3854087" cy="33300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60032" y="955577"/>
            <a:ext cx="3816424" cy="3337520"/>
          </a:xfrm>
          <a:prstGeom prst="rect">
            <a:avLst/>
          </a:prstGeom>
          <a:noFill/>
          <a:ln w="9525">
            <a:noFill/>
            <a:miter lim="800000"/>
            <a:headEnd/>
            <a:tailEnd/>
          </a:ln>
        </p:spPr>
      </p:pic>
      <p:sp>
        <p:nvSpPr>
          <p:cNvPr id="14" name="Ellipse 13"/>
          <p:cNvSpPr/>
          <p:nvPr/>
        </p:nvSpPr>
        <p:spPr>
          <a:xfrm>
            <a:off x="2699792" y="2492897"/>
            <a:ext cx="1296144"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droite à entaille 14"/>
          <p:cNvSpPr/>
          <p:nvPr/>
        </p:nvSpPr>
        <p:spPr>
          <a:xfrm rot="18689424">
            <a:off x="7287531" y="1153843"/>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par>
                                <p:cTn id="23" presetID="5"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par>
                                <p:cTn id="29" presetID="5" presetClass="entr" presetSubtype="1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checkerboard(across)">
                                      <p:cBhvr>
                                        <p:cTn id="31" dur="500"/>
                                        <p:tgtEl>
                                          <p:spTgt spid="102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heckerboard(across)">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4429930" y="2060848"/>
            <a:ext cx="4174518" cy="2808312"/>
          </a:xfrm>
          <a:prstGeom prst="rect">
            <a:avLst/>
          </a:prstGeom>
          <a:noFill/>
        </p:spPr>
      </p:pic>
      <p:sp>
        <p:nvSpPr>
          <p:cNvPr id="5" name="Text Box 36"/>
          <p:cNvSpPr txBox="1">
            <a:spLocks noChangeArrowheads="1"/>
          </p:cNvSpPr>
          <p:nvPr/>
        </p:nvSpPr>
        <p:spPr bwMode="auto">
          <a:xfrm>
            <a:off x="119886" y="107921"/>
            <a:ext cx="597150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champ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179512" y="836712"/>
            <a:ext cx="8148384"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Ensemble de valeurs prises par un paramètre physique</a:t>
            </a:r>
          </a:p>
          <a:p>
            <a:r>
              <a:rPr lang="fr-FR" sz="2400" dirty="0" smtClean="0">
                <a:solidFill>
                  <a:schemeClr val="bg1"/>
                </a:solidFill>
                <a:latin typeface="Comic Sans MS" pitchFamily="66" charset="0"/>
                <a:sym typeface="Symbol"/>
              </a:rPr>
              <a:t>  en différents points de l’espace: </a:t>
            </a:r>
            <a:r>
              <a:rPr lang="fr-FR" sz="2400" dirty="0" smtClean="0">
                <a:solidFill>
                  <a:srgbClr val="FFFF00"/>
                </a:solidFill>
                <a:latin typeface="Comic Sans MS" pitchFamily="66" charset="0"/>
                <a:sym typeface="Symbol"/>
              </a:rPr>
              <a:t>(x, y, z).</a:t>
            </a:r>
            <a:endParaRPr lang="fr-FR" sz="2400" dirty="0">
              <a:solidFill>
                <a:srgbClr val="FFFF00"/>
              </a:solidFill>
              <a:latin typeface="Comic Sans MS" pitchFamily="66" charset="0"/>
            </a:endParaRPr>
          </a:p>
        </p:txBody>
      </p:sp>
      <p:sp>
        <p:nvSpPr>
          <p:cNvPr id="7" name="ZoneTexte 6"/>
          <p:cNvSpPr txBox="1"/>
          <p:nvPr/>
        </p:nvSpPr>
        <p:spPr>
          <a:xfrm>
            <a:off x="251520" y="1876762"/>
            <a:ext cx="2020105" cy="461665"/>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2 exemples</a:t>
            </a:r>
            <a:endParaRPr lang="fr-FR" sz="2400" i="1" dirty="0">
              <a:solidFill>
                <a:srgbClr val="FF66FF"/>
              </a:solidFill>
              <a:latin typeface="Comic Sans MS" pitchFamily="66" charset="0"/>
            </a:endParaRPr>
          </a:p>
        </p:txBody>
      </p:sp>
      <p:sp>
        <p:nvSpPr>
          <p:cNvPr id="8" name="ZoneTexte 7"/>
          <p:cNvSpPr txBox="1"/>
          <p:nvPr/>
        </p:nvSpPr>
        <p:spPr>
          <a:xfrm>
            <a:off x="539552" y="2926685"/>
            <a:ext cx="3853940" cy="830997"/>
          </a:xfrm>
          <a:prstGeom prst="rect">
            <a:avLst/>
          </a:prstGeom>
          <a:noFill/>
        </p:spPr>
        <p:txBody>
          <a:bodyPr wrap="none" rtlCol="0">
            <a:spAutoFit/>
          </a:bodyPr>
          <a:lstStyle/>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orienté: </a:t>
            </a:r>
            <a:r>
              <a:rPr lang="fr-FR" sz="2400" i="1" dirty="0" smtClean="0">
                <a:solidFill>
                  <a:srgbClr val="FFFF00"/>
                </a:solidFill>
                <a:latin typeface="Comic Sans MS" pitchFamily="66" charset="0"/>
              </a:rPr>
              <a:t>vecteur</a:t>
            </a:r>
          </a:p>
          <a:p>
            <a:r>
              <a:rPr lang="fr-FR" sz="2400" i="1" dirty="0" smtClean="0">
                <a:solidFill>
                  <a:srgbClr val="FF66FF"/>
                </a:solidFill>
                <a:latin typeface="Comic Sans MS" pitchFamily="66" charset="0"/>
              </a:rPr>
              <a:t>   champ magnétique.</a:t>
            </a:r>
          </a:p>
        </p:txBody>
      </p:sp>
      <p:sp>
        <p:nvSpPr>
          <p:cNvPr id="10" name="ZoneTexte 9"/>
          <p:cNvSpPr txBox="1"/>
          <p:nvPr/>
        </p:nvSpPr>
        <p:spPr>
          <a:xfrm>
            <a:off x="683568" y="5301208"/>
            <a:ext cx="6622326" cy="830997"/>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non orienté:</a:t>
            </a:r>
            <a:r>
              <a:rPr lang="fr-FR" sz="2400" i="1" dirty="0" smtClean="0">
                <a:solidFill>
                  <a:schemeClr val="bg1"/>
                </a:solidFill>
                <a:latin typeface="Comic Sans MS" pitchFamily="66" charset="0"/>
              </a:rPr>
              <a:t> </a:t>
            </a:r>
            <a:r>
              <a:rPr lang="fr-FR" sz="2400" i="1" dirty="0" smtClean="0">
                <a:solidFill>
                  <a:srgbClr val="FFFF00"/>
                </a:solidFill>
                <a:latin typeface="Comic Sans MS" pitchFamily="66" charset="0"/>
              </a:rPr>
              <a:t>scalaire</a:t>
            </a:r>
          </a:p>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rPr>
              <a:t>relevé des températures dans l’atmosphère.</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556792"/>
            <a:ext cx="1656184" cy="1881425"/>
          </a:xfrm>
          <a:prstGeom prst="rect">
            <a:avLst/>
          </a:prstGeom>
          <a:noFill/>
        </p:spPr>
      </p:pic>
      <p:sp>
        <p:nvSpPr>
          <p:cNvPr id="2" name="Rectangle 1"/>
          <p:cNvSpPr/>
          <p:nvPr/>
        </p:nvSpPr>
        <p:spPr>
          <a:xfrm>
            <a:off x="1094914" y="35120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656057"/>
            <a:ext cx="1881635" cy="2258814"/>
          </a:xfrm>
          <a:prstGeom prst="rect">
            <a:avLst/>
          </a:prstGeom>
          <a:noFill/>
          <a:ln>
            <a:solidFill>
              <a:schemeClr val="bg1"/>
            </a:solidFill>
          </a:ln>
        </p:spPr>
      </p:pic>
      <p:sp>
        <p:nvSpPr>
          <p:cNvPr id="5" name="Ellipse 4"/>
          <p:cNvSpPr/>
          <p:nvPr/>
        </p:nvSpPr>
        <p:spPr>
          <a:xfrm>
            <a:off x="1310938" y="3654316"/>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6" name="Rectangle 5"/>
          <p:cNvSpPr/>
          <p:nvPr/>
        </p:nvSpPr>
        <p:spPr>
          <a:xfrm>
            <a:off x="5501380" y="3501008"/>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729806"/>
            <a:ext cx="1809311" cy="2209527"/>
          </a:xfrm>
          <a:prstGeom prst="rect">
            <a:avLst/>
          </a:prstGeom>
          <a:noFill/>
        </p:spPr>
      </p:pic>
      <p:sp>
        <p:nvSpPr>
          <p:cNvPr id="9" name="Ellipse 8"/>
          <p:cNvSpPr/>
          <p:nvPr/>
        </p:nvSpPr>
        <p:spPr>
          <a:xfrm>
            <a:off x="5789412" y="3728065"/>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Ellipse 9"/>
          <p:cNvSpPr/>
          <p:nvPr/>
        </p:nvSpPr>
        <p:spPr>
          <a:xfrm>
            <a:off x="6437484" y="3152001"/>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692696"/>
            <a:ext cx="6970178"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Il correspond au niveau de plus basse énergie.</a:t>
            </a:r>
            <a:endParaRPr lang="fr-FR" sz="2400"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403863"/>
            <a:ext cx="1656184" cy="2072297"/>
          </a:xfrm>
          <a:prstGeom prst="rect">
            <a:avLst/>
          </a:prstGeom>
          <a:noFill/>
        </p:spPr>
      </p:pic>
      <p:sp>
        <p:nvSpPr>
          <p:cNvPr id="15" name="ZoneTexte 14"/>
          <p:cNvSpPr txBox="1"/>
          <p:nvPr/>
        </p:nvSpPr>
        <p:spPr>
          <a:xfrm>
            <a:off x="683568" y="1124744"/>
            <a:ext cx="8292655" cy="400110"/>
          </a:xfrm>
          <a:prstGeom prst="rect">
            <a:avLst/>
          </a:prstGeom>
          <a:noFill/>
        </p:spPr>
        <p:txBody>
          <a:bodyPr wrap="none" rtlCol="0">
            <a:spAutoFit/>
          </a:bodyPr>
          <a:lstStyle/>
          <a:p>
            <a:r>
              <a:rPr lang="fr-FR" sz="2000" i="1" dirty="0" smtClean="0">
                <a:solidFill>
                  <a:srgbClr val="FF66FF"/>
                </a:solidFill>
                <a:latin typeface="Comic Sans MS" pitchFamily="66" charset="0"/>
              </a:rPr>
              <a:t>Exemple d’une bille dans une flûte à champagne ou dans la bouteille.</a:t>
            </a:r>
            <a:endParaRPr lang="fr-FR" sz="2000" i="1" dirty="0">
              <a:solidFill>
                <a:srgbClr val="FF66FF"/>
              </a:solidFill>
              <a:latin typeface="Comic Sans MS" pitchFamily="66" charset="0"/>
            </a:endParaRPr>
          </a:p>
        </p:txBody>
      </p:sp>
      <p:sp>
        <p:nvSpPr>
          <p:cNvPr id="17" name="Rectangle 16"/>
          <p:cNvSpPr/>
          <p:nvPr/>
        </p:nvSpPr>
        <p:spPr>
          <a:xfrm>
            <a:off x="899592" y="5661248"/>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4" name="ZoneTexte 3"/>
          <p:cNvSpPr txBox="1"/>
          <p:nvPr/>
        </p:nvSpPr>
        <p:spPr>
          <a:xfrm>
            <a:off x="395536" y="5674022"/>
            <a:ext cx="348334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 </a:t>
            </a:r>
          </a:p>
          <a:p>
            <a:pPr algn="ctr"/>
            <a:r>
              <a:rPr lang="fr-FR" sz="2400" dirty="0" smtClean="0">
                <a:solidFill>
                  <a:schemeClr val="bg1"/>
                </a:solidFill>
                <a:latin typeface="Comic Sans MS" pitchFamily="66" charset="0"/>
              </a:rPr>
              <a:t>est à la position zéro</a:t>
            </a:r>
          </a:p>
        </p:txBody>
      </p:sp>
      <p:sp>
        <p:nvSpPr>
          <p:cNvPr id="19" name="Rectangle 18"/>
          <p:cNvSpPr/>
          <p:nvPr/>
        </p:nvSpPr>
        <p:spPr>
          <a:xfrm>
            <a:off x="5436096" y="5682952"/>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ZoneTexte 7"/>
          <p:cNvSpPr txBox="1"/>
          <p:nvPr/>
        </p:nvSpPr>
        <p:spPr>
          <a:xfrm>
            <a:off x="4499992" y="5674022"/>
            <a:ext cx="4139952" cy="1200329"/>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a:t>
            </a:r>
          </a:p>
          <a:p>
            <a:pPr algn="ctr"/>
            <a:r>
              <a:rPr lang="fr-FR" sz="2400" dirty="0" smtClean="0">
                <a:solidFill>
                  <a:schemeClr val="bg1"/>
                </a:solidFill>
                <a:latin typeface="Comic Sans MS" pitchFamily="66" charset="0"/>
              </a:rPr>
              <a:t>n’est pas à la position zéro</a:t>
            </a:r>
          </a:p>
          <a:p>
            <a:pPr algn="ctr"/>
            <a:r>
              <a:rPr lang="fr-FR" sz="2400" i="1" dirty="0" smtClean="0">
                <a:solidFill>
                  <a:srgbClr val="FF66CC"/>
                </a:solidFill>
                <a:latin typeface="Comic Sans MS" pitchFamily="66" charset="0"/>
              </a:rPr>
              <a:t>Equilibre non symétrique</a:t>
            </a:r>
          </a:p>
        </p:txBody>
      </p:sp>
      <p:sp>
        <p:nvSpPr>
          <p:cNvPr id="18" name="Flèche droite 17"/>
          <p:cNvSpPr/>
          <p:nvPr/>
        </p:nvSpPr>
        <p:spPr>
          <a:xfrm rot="10800000">
            <a:off x="6156176" y="5373216"/>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36" dur="2000" fill="hold"/>
                                        <p:tgtEl>
                                          <p:spTgt spid="5"/>
                                        </p:tgtEl>
                                        <p:attrNameLst>
                                          <p:attrName>ppt_x</p:attrName>
                                          <p:attrName>ppt_y</p:attrName>
                                        </p:attrNameLst>
                                      </p:cBhvr>
                                      <p:rCtr x="36" y="99"/>
                                    </p:animMotion>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heckerboard(across)">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heckerboard(across)">
                                      <p:cBhvr>
                                        <p:cTn id="46" dur="500"/>
                                        <p:tgtEl>
                                          <p:spTgt spid="6"/>
                                        </p:tgtEl>
                                      </p:cBhvr>
                                    </p:animEffect>
                                  </p:childTnLst>
                                </p:cTn>
                              </p:par>
                              <p:par>
                                <p:cTn id="47" presetID="5" presetClass="entr" presetSubtype="1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53" dur="2000" fill="hold"/>
                                        <p:tgtEl>
                                          <p:spTgt spid="9"/>
                                        </p:tgtEl>
                                        <p:attrNameLst>
                                          <p:attrName>ppt_x</p:attrName>
                                          <p:attrName>ppt_y</p:attrName>
                                        </p:attrNameLst>
                                      </p:cBhvr>
                                      <p:rCtr x="16" y="89"/>
                                    </p:animMotion>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1"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heckerboard(across)">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62" dur="2000" fill="hold"/>
                                        <p:tgtEl>
                                          <p:spTgt spid="10"/>
                                        </p:tgtEl>
                                        <p:attrNameLst>
                                          <p:attrName>ppt_x</p:attrName>
                                          <p:attrName>ppt_y</p:attrName>
                                        </p:attrNameLst>
                                      </p:cBhvr>
                                      <p:rCtr x="20" y="137"/>
                                    </p:animMotion>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heckerboard(across)">
                                      <p:cBhvr>
                                        <p:cTn id="67" dur="500"/>
                                        <p:tgtEl>
                                          <p:spTgt spid="8"/>
                                        </p:tgtEl>
                                      </p:cBhvr>
                                    </p:animEffect>
                                  </p:childTnLst>
                                </p:cTn>
                              </p:par>
                            </p:childTnLst>
                          </p:cTn>
                        </p:par>
                        <p:par>
                          <p:cTn id="68" fill="hold">
                            <p:stCondLst>
                              <p:cond delay="500"/>
                            </p:stCondLst>
                            <p:childTnLst>
                              <p:par>
                                <p:cTn id="69" presetID="2" presetClass="entr" presetSubtype="2"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1+#ppt_w/2"/>
                                          </p:val>
                                        </p:tav>
                                        <p:tav tm="100000">
                                          <p:val>
                                            <p:strVal val="#ppt_x"/>
                                          </p:val>
                                        </p:tav>
                                      </p:tavLst>
                                    </p:anim>
                                    <p:anim calcmode="lin" valueType="num">
                                      <p:cBhvr additive="base">
                                        <p:cTn id="7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4536819"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Mécanisme de ″Higgs″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8" name="Rectangle 7"/>
          <p:cNvSpPr/>
          <p:nvPr/>
        </p:nvSpPr>
        <p:spPr>
          <a:xfrm>
            <a:off x="251520" y="5078794"/>
            <a:ext cx="374441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un champ nul</a:t>
            </a:r>
          </a:p>
          <a:p>
            <a:pPr algn="ctr">
              <a:buFont typeface="Symbol"/>
              <a:buChar char="®"/>
            </a:pPr>
            <a:r>
              <a:rPr lang="fr-FR" sz="2200" dirty="0" smtClean="0">
                <a:solidFill>
                  <a:schemeClr val="bg1"/>
                </a:solidFill>
                <a:latin typeface="Comic Sans MS" pitchFamily="66" charset="0"/>
                <a:sym typeface="Symbol"/>
              </a:rPr>
              <a:t> elles n’interagissent pas:</a:t>
            </a:r>
          </a:p>
          <a:p>
            <a:pPr algn="ctr"/>
            <a:r>
              <a:rPr lang="fr-FR" sz="2200" dirty="0" smtClean="0">
                <a:solidFill>
                  <a:schemeClr val="bg1"/>
                </a:solidFill>
                <a:latin typeface="Comic Sans MS" pitchFamily="66" charset="0"/>
                <a:sym typeface="Symbol"/>
              </a:rPr>
              <a:t>elles restent </a:t>
            </a:r>
            <a:r>
              <a:rPr lang="fr-FR" sz="2200" dirty="0" smtClean="0">
                <a:solidFill>
                  <a:srgbClr val="FF7C80"/>
                </a:solidFill>
                <a:latin typeface="Comic Sans MS" pitchFamily="66" charset="0"/>
                <a:sym typeface="Symbol"/>
              </a:rPr>
              <a:t>sans masse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9" name="Rectangle 8"/>
          <p:cNvSpPr/>
          <p:nvPr/>
        </p:nvSpPr>
        <p:spPr>
          <a:xfrm>
            <a:off x="4067944" y="5078794"/>
            <a:ext cx="518457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a:t>
            </a:r>
            <a:r>
              <a:rPr lang="fr-FR" sz="2200" dirty="0" smtClean="0">
                <a:solidFill>
                  <a:srgbClr val="FF0000"/>
                </a:solidFill>
                <a:latin typeface="Comic Sans MS" pitchFamily="66" charset="0"/>
              </a:rPr>
              <a:t>un champ non nul</a:t>
            </a:r>
            <a:endParaRPr lang="fr-FR" sz="2200" dirty="0" smtClean="0">
              <a:solidFill>
                <a:srgbClr val="FFFF00"/>
              </a:solidFill>
              <a:latin typeface="Comic Sans MS" pitchFamily="66" charset="0"/>
            </a:endParaRPr>
          </a:p>
          <a:p>
            <a:pPr algn="ctr"/>
            <a:r>
              <a:rPr lang="fr-FR" sz="2200" dirty="0" smtClean="0">
                <a:solidFill>
                  <a:srgbClr val="FFFF00"/>
                </a:solidFill>
                <a:latin typeface="Comic Sans MS" pitchFamily="66" charset="0"/>
              </a:rPr>
              <a:t> </a:t>
            </a:r>
            <a:r>
              <a:rPr lang="fr-FR" sz="2200" dirty="0" smtClean="0">
                <a:solidFill>
                  <a:schemeClr val="bg1"/>
                </a:solidFill>
                <a:latin typeface="Comic Sans MS" pitchFamily="66" charset="0"/>
                <a:sym typeface="Symbol"/>
              </a:rPr>
              <a:t> elles interagissent:</a:t>
            </a:r>
          </a:p>
          <a:p>
            <a:pPr algn="ctr"/>
            <a:r>
              <a:rPr lang="fr-FR" sz="2200" dirty="0" smtClean="0">
                <a:solidFill>
                  <a:schemeClr val="bg1"/>
                </a:solidFill>
                <a:latin typeface="Comic Sans MS" pitchFamily="66" charset="0"/>
                <a:sym typeface="Symbol"/>
              </a:rPr>
              <a:t>elles acquièrent une </a:t>
            </a:r>
            <a:r>
              <a:rPr lang="fr-FR" sz="2200" dirty="0" smtClean="0">
                <a:solidFill>
                  <a:schemeClr val="accent1">
                    <a:lumMod val="60000"/>
                    <a:lumOff val="40000"/>
                  </a:schemeClr>
                </a:solidFill>
                <a:latin typeface="Comic Sans MS" pitchFamily="66" charset="0"/>
                <a:sym typeface="Symbol"/>
              </a:rPr>
              <a:t>masse apparente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14" name="Rectangle 13"/>
          <p:cNvSpPr/>
          <p:nvPr/>
        </p:nvSpPr>
        <p:spPr>
          <a:xfrm>
            <a:off x="1115616"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5580112"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1950511"/>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1950511"/>
            <a:ext cx="1809311" cy="2209527"/>
          </a:xfrm>
          <a:prstGeom prst="rect">
            <a:avLst/>
          </a:prstGeom>
          <a:noFill/>
        </p:spPr>
      </p:pic>
      <p:sp>
        <p:nvSpPr>
          <p:cNvPr id="18" name="ZoneTexte 17"/>
          <p:cNvSpPr txBox="1"/>
          <p:nvPr/>
        </p:nvSpPr>
        <p:spPr>
          <a:xfrm>
            <a:off x="690118" y="3968476"/>
            <a:ext cx="2920992"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Haute température:</a:t>
            </a:r>
          </a:p>
          <a:p>
            <a:pPr algn="ctr"/>
            <a:r>
              <a:rPr lang="fr-FR" sz="2200" dirty="0" smtClean="0">
                <a:solidFill>
                  <a:schemeClr val="bg1"/>
                </a:solidFill>
                <a:latin typeface="Comic Sans MS" pitchFamily="66" charset="0"/>
              </a:rPr>
              <a:t>champ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19" name="ZoneTexte 18"/>
          <p:cNvSpPr txBox="1"/>
          <p:nvPr/>
        </p:nvSpPr>
        <p:spPr>
          <a:xfrm>
            <a:off x="4623598" y="3894727"/>
            <a:ext cx="3969356"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Basse température:</a:t>
            </a:r>
          </a:p>
          <a:p>
            <a:pPr algn="ctr"/>
            <a:r>
              <a:rPr lang="fr-FR" sz="2200" dirty="0" smtClean="0">
                <a:solidFill>
                  <a:schemeClr val="bg1"/>
                </a:solidFill>
                <a:latin typeface="Comic Sans MS" pitchFamily="66" charset="0"/>
              </a:rPr>
              <a:t>champ non nul dans l’état</a:t>
            </a:r>
          </a:p>
          <a:p>
            <a:pPr algn="ctr"/>
            <a:r>
              <a:rPr lang="fr-FR" sz="2200" dirty="0" smtClean="0">
                <a:solidFill>
                  <a:schemeClr val="bg1"/>
                </a:solidFill>
                <a:latin typeface="Comic Sans MS" pitchFamily="66" charset="0"/>
              </a:rPr>
              <a:t>fondamental: </a:t>
            </a:r>
            <a:r>
              <a:rPr lang="fr-FR" sz="2200" dirty="0" smtClean="0">
                <a:solidFill>
                  <a:srgbClr val="FF0000"/>
                </a:solidFill>
                <a:latin typeface="Comic Sans MS" pitchFamily="66" charset="0"/>
              </a:rPr>
              <a:t>énergie du vide</a:t>
            </a:r>
            <a:endParaRPr lang="fr-FR" sz="2200" dirty="0">
              <a:solidFill>
                <a:srgbClr val="FF0000"/>
              </a:solidFill>
              <a:latin typeface="Comic Sans MS" pitchFamily="66" charset="0"/>
            </a:endParaRPr>
          </a:p>
        </p:txBody>
      </p:sp>
      <p:sp>
        <p:nvSpPr>
          <p:cNvPr id="20" name="Flèche droite 19"/>
          <p:cNvSpPr/>
          <p:nvPr/>
        </p:nvSpPr>
        <p:spPr>
          <a:xfrm>
            <a:off x="3851920" y="2742599"/>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283968" y="6453336"/>
            <a:ext cx="4896544" cy="400110"/>
          </a:xfrm>
          <a:prstGeom prst="rect">
            <a:avLst/>
          </a:prstGeom>
          <a:noFill/>
        </p:spPr>
        <p:txBody>
          <a:bodyPr wrap="square" rtlCol="0">
            <a:spAutoFit/>
          </a:bodyPr>
          <a:lstStyle/>
          <a:p>
            <a:pPr algn="ctr"/>
            <a:r>
              <a:rPr lang="fr-FR" sz="2000" dirty="0" smtClean="0">
                <a:solidFill>
                  <a:srgbClr val="FFFF00"/>
                </a:solidFill>
                <a:latin typeface="Comic Sans MS" pitchFamily="66" charset="0"/>
              </a:rPr>
              <a:t> (scalaire: aucune direction privilégiée)</a:t>
            </a:r>
            <a:endParaRPr lang="fr-FR" sz="2000" dirty="0">
              <a:solidFill>
                <a:srgbClr val="FFFF00"/>
              </a:solidFill>
              <a:latin typeface="Comic Sans MS" pitchFamily="66" charset="0"/>
            </a:endParaRPr>
          </a:p>
        </p:txBody>
      </p:sp>
      <p:sp>
        <p:nvSpPr>
          <p:cNvPr id="21" name="ZoneTexte 20"/>
          <p:cNvSpPr txBox="1"/>
          <p:nvPr/>
        </p:nvSpPr>
        <p:spPr>
          <a:xfrm>
            <a:off x="1763688"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3388930"/>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3316922"/>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5" name="ZoneTexte 24"/>
          <p:cNvSpPr txBox="1"/>
          <p:nvPr/>
        </p:nvSpPr>
        <p:spPr>
          <a:xfrm>
            <a:off x="6084168" y="44624"/>
            <a:ext cx="3076483" cy="769441"/>
          </a:xfrm>
          <a:prstGeom prst="rect">
            <a:avLst/>
          </a:prstGeom>
          <a:noFill/>
        </p:spPr>
        <p:txBody>
          <a:bodyPr wrap="none" rtlCol="0">
            <a:spAutoFit/>
          </a:bodyPr>
          <a:lstStyle/>
          <a:p>
            <a:pPr algn="ctr"/>
            <a:r>
              <a:rPr lang="fr-FR" sz="2200" i="1" dirty="0" smtClean="0">
                <a:solidFill>
                  <a:srgbClr val="FF66FF"/>
                </a:solidFill>
                <a:latin typeface="Comic Sans MS" pitchFamily="66" charset="0"/>
              </a:rPr>
              <a:t>Etat fondamental: </a:t>
            </a:r>
          </a:p>
          <a:p>
            <a:pPr algn="ctr"/>
            <a:r>
              <a:rPr lang="fr-FR" sz="2200" i="1" dirty="0" smtClean="0">
                <a:solidFill>
                  <a:srgbClr val="FF66FF"/>
                </a:solidFill>
                <a:latin typeface="Comic Sans MS" pitchFamily="66" charset="0"/>
              </a:rPr>
              <a:t>le plus bas potentiel V</a:t>
            </a:r>
            <a:endParaRPr lang="fr-FR" sz="2200" i="1" dirty="0">
              <a:solidFill>
                <a:srgbClr val="FF66FF"/>
              </a:solidFill>
              <a:latin typeface="Comic Sans MS" pitchFamily="66" charset="0"/>
            </a:endParaRPr>
          </a:p>
        </p:txBody>
      </p:sp>
      <p:sp>
        <p:nvSpPr>
          <p:cNvPr id="26" name="Multiplier 25"/>
          <p:cNvSpPr/>
          <p:nvPr/>
        </p:nvSpPr>
        <p:spPr>
          <a:xfrm>
            <a:off x="6948264" y="3604954"/>
            <a:ext cx="216024" cy="26632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7" name="Multiplier 26"/>
          <p:cNvSpPr/>
          <p:nvPr/>
        </p:nvSpPr>
        <p:spPr>
          <a:xfrm>
            <a:off x="6156176" y="3604954"/>
            <a:ext cx="216024" cy="266328"/>
          </a:xfrm>
          <a:prstGeom prst="mathMultiply">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00CC"/>
              </a:solidFill>
            </a:endParaRPr>
          </a:p>
        </p:txBody>
      </p:sp>
      <p:sp>
        <p:nvSpPr>
          <p:cNvPr id="29" name="Flèche droite 28"/>
          <p:cNvSpPr/>
          <p:nvPr/>
        </p:nvSpPr>
        <p:spPr>
          <a:xfrm rot="10800000">
            <a:off x="6228185" y="3501008"/>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ZoneTexte 30"/>
          <p:cNvSpPr txBox="1"/>
          <p:nvPr/>
        </p:nvSpPr>
        <p:spPr>
          <a:xfrm>
            <a:off x="179512" y="836712"/>
            <a:ext cx="8565165" cy="1200329"/>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Brisure Spontanée de Symétrie créant un nouveau champ</a:t>
            </a:r>
          </a:p>
          <a:p>
            <a:pPr algn="r"/>
            <a:r>
              <a:rPr lang="fr-FR" sz="2400" dirty="0" smtClean="0">
                <a:solidFill>
                  <a:schemeClr val="bg1"/>
                </a:solidFill>
                <a:latin typeface="Comic Sans MS" pitchFamily="66" charset="0"/>
                <a:sym typeface="Symbol"/>
              </a:rPr>
              <a:t>   qui se répand dans l’Univers … </a:t>
            </a:r>
            <a:r>
              <a:rPr lang="fr-FR" sz="2400" dirty="0" smtClean="0">
                <a:solidFill>
                  <a:srgbClr val="FFFF00"/>
                </a:solidFill>
                <a:latin typeface="Comic Sans MS" pitchFamily="66" charset="0"/>
                <a:sym typeface="Symbol"/>
              </a:rPr>
              <a:t>mais pas n’importe quand</a:t>
            </a:r>
          </a:p>
          <a:p>
            <a:pPr algn="r"/>
            <a:r>
              <a:rPr lang="fr-FR" sz="2400" dirty="0" smtClean="0">
                <a:solidFill>
                  <a:srgbClr val="FFFF00"/>
                </a:solidFill>
                <a:latin typeface="Comic Sans MS" pitchFamily="66" charset="0"/>
                <a:sym typeface="Symbo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heckerboard(across)">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heckerboard(across)">
                                      <p:cBhvr>
                                        <p:cTn id="26" dur="500"/>
                                        <p:tgtEl>
                                          <p:spTgt spid="15"/>
                                        </p:tgtEl>
                                      </p:cBhvr>
                                    </p:animEffect>
                                  </p:childTnLst>
                                </p:cTn>
                              </p:par>
                              <p:par>
                                <p:cTn id="27" presetID="5" presetClass="entr" presetSubtype="1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heckerboard(across)">
                                      <p:cBhvr>
                                        <p:cTn id="29" dur="500"/>
                                        <p:tgtEl>
                                          <p:spTgt spid="1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500"/>
                                        <p:tgtEl>
                                          <p:spTgt spid="19"/>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ppt_x"/>
                                          </p:val>
                                        </p:tav>
                                        <p:tav tm="100000">
                                          <p:val>
                                            <p:strVal val="#ppt_x"/>
                                          </p:val>
                                        </p:tav>
                                      </p:tavLst>
                                    </p:anim>
                                    <p:anim calcmode="lin" valueType="num">
                                      <p:cBhvr additive="base">
                                        <p:cTn id="51"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checkerboard(across)">
                                      <p:cBhvr>
                                        <p:cTn id="56" dur="500"/>
                                        <p:tgtEl>
                                          <p:spTgt spid="9"/>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childTnLst>
                          </p:cTn>
                        </p:par>
                        <p:par>
                          <p:cTn id="60" fill="hold">
                            <p:stCondLst>
                              <p:cond delay="500"/>
                            </p:stCondLst>
                            <p:childTnLst>
                              <p:par>
                                <p:cTn id="61" presetID="2" presetClass="entr" presetSubtype="2"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1+#ppt_w/2"/>
                                          </p:val>
                                        </p:tav>
                                        <p:tav tm="100000">
                                          <p:val>
                                            <p:strVal val="#ppt_x"/>
                                          </p:val>
                                        </p:tav>
                                      </p:tavLst>
                                    </p:anim>
                                    <p:anim calcmode="lin" valueType="num">
                                      <p:cBhvr additive="base">
                                        <p:cTn id="6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checkerboard(across)">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15" grpId="0" animBg="1"/>
      <p:bldP spid="18" grpId="0" animBg="1"/>
      <p:bldP spid="19" grpId="0" animBg="1"/>
      <p:bldP spid="20" grpId="0" animBg="1"/>
      <p:bldP spid="13" grpId="0"/>
      <p:bldP spid="21" grpId="0"/>
      <p:bldP spid="23" grpId="0"/>
      <p:bldP spid="24" grpId="0"/>
      <p:bldP spid="26" grpId="0" animBg="1"/>
      <p:bldP spid="27" grpId="0" animBg="1"/>
      <p:bldP spid="29" grpId="0" animBg="1"/>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avec flèche 2"/>
          <p:cNvCxnSpPr/>
          <p:nvPr/>
        </p:nvCxnSpPr>
        <p:spPr>
          <a:xfrm>
            <a:off x="5516488" y="400506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488" y="328498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960" y="364502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Ellipse 5"/>
          <p:cNvSpPr/>
          <p:nvPr/>
        </p:nvSpPr>
        <p:spPr>
          <a:xfrm>
            <a:off x="4210268" y="364502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10" name="Connecteur droit 9"/>
          <p:cNvCxnSpPr/>
          <p:nvPr/>
        </p:nvCxnSpPr>
        <p:spPr>
          <a:xfrm flipH="1">
            <a:off x="467544" y="328498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852" y="400506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84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08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912"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89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84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08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5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9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268" y="292494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5" name="Ellipse 24"/>
          <p:cNvSpPr/>
          <p:nvPr/>
        </p:nvSpPr>
        <p:spPr>
          <a:xfrm>
            <a:off x="763960" y="292494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6" name="ZoneTexte 25"/>
          <p:cNvSpPr txBox="1"/>
          <p:nvPr/>
        </p:nvSpPr>
        <p:spPr>
          <a:xfrm>
            <a:off x="7382004" y="2924944"/>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27" name="ZoneTexte 26"/>
          <p:cNvSpPr txBox="1"/>
          <p:nvPr/>
        </p:nvSpPr>
        <p:spPr>
          <a:xfrm>
            <a:off x="7419000" y="3718773"/>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8" name="ZoneTexte 27"/>
          <p:cNvSpPr txBox="1"/>
          <p:nvPr/>
        </p:nvSpPr>
        <p:spPr>
          <a:xfrm>
            <a:off x="465852" y="2492896"/>
            <a:ext cx="1085554" cy="461665"/>
          </a:xfrm>
          <a:prstGeom prst="rect">
            <a:avLst/>
          </a:prstGeom>
          <a:noFill/>
          <a:ln>
            <a:noFill/>
          </a:ln>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-43</a:t>
            </a:r>
            <a:r>
              <a:rPr lang="fr-FR" sz="2400" dirty="0" smtClean="0">
                <a:solidFill>
                  <a:srgbClr val="FF0000"/>
                </a:solidFill>
                <a:latin typeface="Comic Sans MS" pitchFamily="66" charset="0"/>
              </a:rPr>
              <a:t> s</a:t>
            </a:r>
            <a:endParaRPr lang="fr-FR" sz="2400" dirty="0">
              <a:solidFill>
                <a:srgbClr val="FF0000"/>
              </a:solidFill>
              <a:latin typeface="Comic Sans MS" pitchFamily="66" charset="0"/>
            </a:endParaRPr>
          </a:p>
        </p:txBody>
      </p:sp>
      <p:sp>
        <p:nvSpPr>
          <p:cNvPr id="29" name="ZoneTexte 28"/>
          <p:cNvSpPr txBox="1"/>
          <p:nvPr/>
        </p:nvSpPr>
        <p:spPr>
          <a:xfrm>
            <a:off x="134844" y="4902259"/>
            <a:ext cx="1556836" cy="830997"/>
          </a:xfrm>
          <a:prstGeom prst="rect">
            <a:avLst/>
          </a:prstGeom>
          <a:noFill/>
        </p:spPr>
        <p:txBody>
          <a:bodyPr wrap="none" rtlCol="0">
            <a:spAutoFit/>
          </a:bodyPr>
          <a:lstStyle/>
          <a:p>
            <a:pPr algn="ctr"/>
            <a:r>
              <a:rPr lang="fr-FR" sz="2400" dirty="0" smtClean="0">
                <a:solidFill>
                  <a:srgbClr val="FF0000"/>
                </a:solidFill>
                <a:latin typeface="Comic Sans MS" pitchFamily="66" charset="0"/>
              </a:rPr>
              <a:t>Temps de</a:t>
            </a:r>
          </a:p>
          <a:p>
            <a:pPr algn="ctr"/>
            <a:r>
              <a:rPr lang="fr-FR" sz="2400" dirty="0" smtClean="0">
                <a:solidFill>
                  <a:srgbClr val="FF0000"/>
                </a:solidFill>
                <a:latin typeface="Comic Sans MS" pitchFamily="66" charset="0"/>
              </a:rPr>
              <a:t>Planck</a:t>
            </a:r>
            <a:endParaRPr lang="fr-FR" sz="2400" dirty="0">
              <a:solidFill>
                <a:srgbClr val="FF0000"/>
              </a:solidFill>
              <a:latin typeface="Comic Sans MS" pitchFamily="66" charset="0"/>
            </a:endParaRPr>
          </a:p>
        </p:txBody>
      </p:sp>
      <p:cxnSp>
        <p:nvCxnSpPr>
          <p:cNvPr id="33" name="Connecteur droit 32"/>
          <p:cNvCxnSpPr>
            <a:stCxn id="48" idx="1"/>
          </p:cNvCxnSpPr>
          <p:nvPr/>
        </p:nvCxnSpPr>
        <p:spPr>
          <a:xfrm flipH="1" flipV="1">
            <a:off x="4282276" y="1988840"/>
            <a:ext cx="2089924" cy="1480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2276" y="1340768"/>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2276" y="1340768"/>
            <a:ext cx="2089924"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148" y="1628800"/>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051720" y="404664"/>
            <a:ext cx="2222083" cy="1200329"/>
          </a:xfrm>
          <a:prstGeom prst="rect">
            <a:avLst/>
          </a:prstGeom>
          <a:noFill/>
          <a:ln>
            <a:noFill/>
          </a:ln>
        </p:spPr>
        <p:txBody>
          <a:bodyPr wrap="none" rtlCol="0">
            <a:spAutoFit/>
          </a:bodyPr>
          <a:lstStyle/>
          <a:p>
            <a:pPr algn="ctr"/>
            <a:r>
              <a:rPr lang="fr-FR" sz="2400" dirty="0" smtClean="0">
                <a:solidFill>
                  <a:srgbClr val="FF66FF"/>
                </a:solidFill>
                <a:latin typeface="Comic Sans MS" pitchFamily="66" charset="0"/>
              </a:rPr>
              <a:t>Brisure</a:t>
            </a:r>
          </a:p>
          <a:p>
            <a:pPr algn="ctr"/>
            <a:r>
              <a:rPr lang="fr-FR" sz="2400" dirty="0" smtClean="0">
                <a:solidFill>
                  <a:srgbClr val="FF66FF"/>
                </a:solidFill>
                <a:latin typeface="Comic Sans MS" pitchFamily="66" charset="0"/>
              </a:rPr>
              <a:t>de la symétrie</a:t>
            </a:r>
          </a:p>
          <a:p>
            <a:pPr algn="ctr"/>
            <a:r>
              <a:rPr lang="fr-FR" sz="2400" dirty="0" smtClean="0">
                <a:solidFill>
                  <a:srgbClr val="FF66FF"/>
                </a:solidFill>
                <a:latin typeface="Comic Sans MS" pitchFamily="66" charset="0"/>
              </a:rPr>
              <a:t>électrofaible</a:t>
            </a:r>
            <a:endParaRPr lang="fr-FR" sz="2400" dirty="0">
              <a:solidFill>
                <a:srgbClr val="FF66FF"/>
              </a:solidFill>
              <a:latin typeface="Comic Sans MS" pitchFamily="66" charset="0"/>
            </a:endParaRPr>
          </a:p>
        </p:txBody>
      </p:sp>
      <p:sp>
        <p:nvSpPr>
          <p:cNvPr id="48" name="ZoneTexte 47"/>
          <p:cNvSpPr txBox="1"/>
          <p:nvPr/>
        </p:nvSpPr>
        <p:spPr>
          <a:xfrm>
            <a:off x="6372200" y="1772816"/>
            <a:ext cx="2852063" cy="461665"/>
          </a:xfrm>
          <a:prstGeom prst="rect">
            <a:avLst/>
          </a:prstGeom>
          <a:noFill/>
          <a:ln>
            <a:noFill/>
          </a:ln>
        </p:spPr>
        <p:txBody>
          <a:bodyPr wrap="none" rtlCol="0">
            <a:spAutoFit/>
          </a:bodyPr>
          <a:lstStyle/>
          <a:p>
            <a:r>
              <a:rPr lang="fr-FR" sz="2400" dirty="0" smtClean="0">
                <a:solidFill>
                  <a:srgbClr val="FFCCFF"/>
                </a:solidFill>
                <a:latin typeface="Comic Sans MS" pitchFamily="66" charset="0"/>
              </a:rPr>
              <a:t>Electromagnétique</a:t>
            </a:r>
            <a:endParaRPr lang="fr-FR" sz="2400" dirty="0">
              <a:solidFill>
                <a:srgbClr val="FFCCFF"/>
              </a:solidFill>
              <a:latin typeface="Comic Sans MS" pitchFamily="66" charset="0"/>
            </a:endParaRPr>
          </a:p>
        </p:txBody>
      </p:sp>
      <p:sp>
        <p:nvSpPr>
          <p:cNvPr id="49" name="ZoneTexte 48"/>
          <p:cNvSpPr txBox="1"/>
          <p:nvPr/>
        </p:nvSpPr>
        <p:spPr>
          <a:xfrm>
            <a:off x="6588224" y="1124744"/>
            <a:ext cx="2489784" cy="461665"/>
          </a:xfrm>
          <a:prstGeom prst="rect">
            <a:avLst/>
          </a:prstGeom>
          <a:noFill/>
          <a:ln>
            <a:noFill/>
          </a:ln>
        </p:spPr>
        <p:txBody>
          <a:bodyPr wrap="none" rtlCol="0">
            <a:spAutoFit/>
          </a:bodyPr>
          <a:lstStyle/>
          <a:p>
            <a:r>
              <a:rPr lang="fr-FR" sz="2400" dirty="0" smtClean="0">
                <a:solidFill>
                  <a:srgbClr val="CCFFFF"/>
                </a:solidFill>
                <a:latin typeface="Comic Sans MS" pitchFamily="66" charset="0"/>
              </a:rPr>
              <a:t>Nucléaire faible</a:t>
            </a:r>
            <a:endParaRPr lang="fr-FR" sz="2400" dirty="0">
              <a:solidFill>
                <a:srgbClr val="CCFFFF"/>
              </a:solidFill>
              <a:latin typeface="Comic Sans MS" pitchFamily="66" charset="0"/>
            </a:endParaRPr>
          </a:p>
        </p:txBody>
      </p:sp>
      <p:sp>
        <p:nvSpPr>
          <p:cNvPr id="53" name="Ellipse 52"/>
          <p:cNvSpPr/>
          <p:nvPr/>
        </p:nvSpPr>
        <p:spPr>
          <a:xfrm>
            <a:off x="6516216" y="3717032"/>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4" name="Ellipse 53"/>
          <p:cNvSpPr/>
          <p:nvPr/>
        </p:nvSpPr>
        <p:spPr>
          <a:xfrm>
            <a:off x="6516216" y="2924944"/>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5" name="ZoneTexte 54"/>
          <p:cNvSpPr txBox="1"/>
          <p:nvPr/>
        </p:nvSpPr>
        <p:spPr>
          <a:xfrm>
            <a:off x="5724128" y="2452826"/>
            <a:ext cx="3182281" cy="461665"/>
          </a:xfrm>
          <a:prstGeom prst="rect">
            <a:avLst/>
          </a:prstGeom>
          <a:noFill/>
        </p:spPr>
        <p:txBody>
          <a:bodyPr wrap="none" rtlCol="0">
            <a:spAutoFit/>
          </a:bodyPr>
          <a:lstStyle/>
          <a:p>
            <a:r>
              <a:rPr lang="fr-FR" sz="2400" dirty="0" smtClean="0">
                <a:solidFill>
                  <a:srgbClr val="99FF66"/>
                </a:solidFill>
                <a:latin typeface="Comic Sans MS" pitchFamily="66" charset="0"/>
              </a:rPr>
              <a:t>13,7 Milliards années</a:t>
            </a:r>
            <a:endParaRPr lang="fr-FR" sz="2400" dirty="0">
              <a:solidFill>
                <a:srgbClr val="99FF66"/>
              </a:solidFill>
              <a:latin typeface="Comic Sans MS" pitchFamily="66" charset="0"/>
            </a:endParaRPr>
          </a:p>
        </p:txBody>
      </p:sp>
      <p:sp>
        <p:nvSpPr>
          <p:cNvPr id="56" name="ZoneTexte 55"/>
          <p:cNvSpPr txBox="1"/>
          <p:nvPr/>
        </p:nvSpPr>
        <p:spPr>
          <a:xfrm>
            <a:off x="5652120" y="4365104"/>
            <a:ext cx="2055371" cy="830997"/>
          </a:xfrm>
          <a:prstGeom prst="rect">
            <a:avLst/>
          </a:prstGeom>
          <a:noFill/>
        </p:spPr>
        <p:txBody>
          <a:bodyPr wrap="none" rtlCol="0">
            <a:spAutoFit/>
          </a:bodyPr>
          <a:lstStyle/>
          <a:p>
            <a:pPr algn="ctr"/>
            <a:r>
              <a:rPr lang="fr-FR" sz="2400" dirty="0" smtClean="0">
                <a:solidFill>
                  <a:srgbClr val="99FF66"/>
                </a:solidFill>
                <a:latin typeface="Comic Sans MS" pitchFamily="66" charset="0"/>
              </a:rPr>
              <a:t>2,7 K</a:t>
            </a:r>
          </a:p>
          <a:p>
            <a:pPr algn="ctr"/>
            <a:r>
              <a:rPr lang="fr-FR" sz="2400" dirty="0" smtClean="0">
                <a:solidFill>
                  <a:srgbClr val="99FF66"/>
                </a:solidFill>
                <a:latin typeface="Comic Sans MS" pitchFamily="66" charset="0"/>
              </a:rPr>
              <a:t>(- 270,45 °C)</a:t>
            </a:r>
            <a:endParaRPr lang="fr-FR" sz="2400" dirty="0">
              <a:solidFill>
                <a:srgbClr val="99FF66"/>
              </a:solidFill>
              <a:latin typeface="Comic Sans MS" pitchFamily="66" charset="0"/>
            </a:endParaRPr>
          </a:p>
        </p:txBody>
      </p:sp>
      <p:sp>
        <p:nvSpPr>
          <p:cNvPr id="57" name="ZoneTexte 56"/>
          <p:cNvSpPr txBox="1"/>
          <p:nvPr/>
        </p:nvSpPr>
        <p:spPr>
          <a:xfrm>
            <a:off x="3923928" y="4293096"/>
            <a:ext cx="1007007"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15</a:t>
            </a:r>
            <a:r>
              <a:rPr lang="fr-FR" sz="2400" dirty="0" smtClean="0">
                <a:solidFill>
                  <a:srgbClr val="FFFF00"/>
                </a:solidFill>
                <a:latin typeface="Comic Sans MS" pitchFamily="66" charset="0"/>
              </a:rPr>
              <a:t> K</a:t>
            </a:r>
            <a:endParaRPr lang="fr-FR" sz="2400" dirty="0">
              <a:solidFill>
                <a:srgbClr val="FFFF00"/>
              </a:solidFill>
              <a:latin typeface="Comic Sans MS" pitchFamily="66" charset="0"/>
            </a:endParaRPr>
          </a:p>
        </p:txBody>
      </p:sp>
      <p:sp>
        <p:nvSpPr>
          <p:cNvPr id="58" name="ZoneTexte 57"/>
          <p:cNvSpPr txBox="1"/>
          <p:nvPr/>
        </p:nvSpPr>
        <p:spPr>
          <a:xfrm>
            <a:off x="467544" y="4293096"/>
            <a:ext cx="1039067" cy="461665"/>
          </a:xfrm>
          <a:prstGeom prst="rect">
            <a:avLst/>
          </a:prstGeom>
          <a:noFill/>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32</a:t>
            </a:r>
            <a:r>
              <a:rPr lang="fr-FR" sz="2400" dirty="0" smtClean="0">
                <a:solidFill>
                  <a:srgbClr val="FF0000"/>
                </a:solidFill>
                <a:latin typeface="Comic Sans MS" pitchFamily="66" charset="0"/>
              </a:rPr>
              <a:t> K</a:t>
            </a:r>
            <a:endParaRPr lang="fr-FR" sz="2400" dirty="0">
              <a:solidFill>
                <a:srgbClr val="FF0000"/>
              </a:solidFill>
              <a:latin typeface="Comic Sans MS" pitchFamily="66" charset="0"/>
            </a:endParaRPr>
          </a:p>
        </p:txBody>
      </p:sp>
      <p:sp>
        <p:nvSpPr>
          <p:cNvPr id="59" name="ZoneTexte 58"/>
          <p:cNvSpPr txBox="1"/>
          <p:nvPr/>
        </p:nvSpPr>
        <p:spPr>
          <a:xfrm>
            <a:off x="3849947" y="2492896"/>
            <a:ext cx="1021433"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-11</a:t>
            </a:r>
            <a:r>
              <a:rPr lang="fr-FR" sz="2400" dirty="0" smtClean="0">
                <a:solidFill>
                  <a:srgbClr val="FFFF00"/>
                </a:solidFill>
                <a:latin typeface="Comic Sans MS" pitchFamily="66" charset="0"/>
              </a:rPr>
              <a:t> s</a:t>
            </a:r>
            <a:endParaRPr lang="fr-FR" sz="2400" dirty="0">
              <a:solidFill>
                <a:srgbClr val="FFFF00"/>
              </a:solidFill>
              <a:latin typeface="Comic Sans MS" pitchFamily="66" charset="0"/>
            </a:endParaRPr>
          </a:p>
        </p:txBody>
      </p:sp>
      <p:sp>
        <p:nvSpPr>
          <p:cNvPr id="60" name="Flèche vers le bas 59"/>
          <p:cNvSpPr/>
          <p:nvPr/>
        </p:nvSpPr>
        <p:spPr>
          <a:xfrm>
            <a:off x="4211960" y="188640"/>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1" name="ZoneTexte 60"/>
          <p:cNvSpPr txBox="1"/>
          <p:nvPr/>
        </p:nvSpPr>
        <p:spPr>
          <a:xfrm>
            <a:off x="4355976" y="44624"/>
            <a:ext cx="4464684" cy="830997"/>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de Higgs</a:t>
            </a:r>
          </a:p>
          <a:p>
            <a:r>
              <a:rPr lang="fr-FR" sz="2400" dirty="0" smtClean="0">
                <a:solidFill>
                  <a:srgbClr val="FFFF00"/>
                </a:solidFill>
                <a:latin typeface="Comic Sans MS" pitchFamily="66" charset="0"/>
              </a:rPr>
              <a:t> … et donc de la masse</a:t>
            </a:r>
            <a:endParaRPr lang="fr-FR" sz="2400" dirty="0">
              <a:solidFill>
                <a:srgbClr val="FFFF00"/>
              </a:solidFill>
              <a:latin typeface="Comic Sans MS" pitchFamily="66" charset="0"/>
            </a:endParaRPr>
          </a:p>
        </p:txBody>
      </p:sp>
      <p:sp>
        <p:nvSpPr>
          <p:cNvPr id="62" name="ZoneTexte 61"/>
          <p:cNvSpPr txBox="1"/>
          <p:nvPr/>
        </p:nvSpPr>
        <p:spPr>
          <a:xfrm>
            <a:off x="5757880" y="5157192"/>
            <a:ext cx="1824538" cy="461665"/>
          </a:xfrm>
          <a:prstGeom prst="rect">
            <a:avLst/>
          </a:prstGeom>
          <a:noFill/>
        </p:spPr>
        <p:txBody>
          <a:bodyPr wrap="none" rtlCol="0">
            <a:spAutoFit/>
          </a:bodyPr>
          <a:lstStyle/>
          <a:p>
            <a:r>
              <a:rPr lang="fr-FR" sz="2400" dirty="0" smtClean="0">
                <a:solidFill>
                  <a:srgbClr val="99FF66"/>
                </a:solidFill>
                <a:latin typeface="Comic Sans MS" pitchFamily="66" charset="0"/>
              </a:rPr>
              <a:t>Aujourd’hui</a:t>
            </a:r>
            <a:endParaRPr lang="fr-FR" sz="2400" dirty="0">
              <a:solidFill>
                <a:srgbClr val="99FF66"/>
              </a:solidFill>
              <a:latin typeface="Comic Sans MS" pitchFamily="66" charset="0"/>
            </a:endParaRPr>
          </a:p>
        </p:txBody>
      </p:sp>
      <p:cxnSp>
        <p:nvCxnSpPr>
          <p:cNvPr id="44" name="Connecteur droit 43"/>
          <p:cNvCxnSpPr/>
          <p:nvPr/>
        </p:nvCxnSpPr>
        <p:spPr>
          <a:xfrm>
            <a:off x="2699792" y="1628800"/>
            <a:ext cx="504056"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4879982" y="5733256"/>
            <a:ext cx="3490058" cy="954107"/>
          </a:xfrm>
          <a:prstGeom prst="rect">
            <a:avLst/>
          </a:prstGeom>
          <a:noFill/>
        </p:spPr>
        <p:txBody>
          <a:bodyPr wrap="none" rtlCol="0">
            <a:spAutoFit/>
          </a:bodyPr>
          <a:lstStyle/>
          <a:p>
            <a:pPr algn="ctr"/>
            <a:r>
              <a:rPr lang="fr-FR" sz="2800" dirty="0" smtClean="0">
                <a:solidFill>
                  <a:srgbClr val="99FF66"/>
                </a:solidFill>
                <a:latin typeface="Comic Sans MS" pitchFamily="66" charset="0"/>
              </a:rPr>
              <a:t>Les particules </a:t>
            </a:r>
            <a:r>
              <a:rPr lang="fr-FR" sz="2800" dirty="0" err="1" smtClean="0">
                <a:solidFill>
                  <a:srgbClr val="99FF66"/>
                </a:solidFill>
                <a:latin typeface="Comic Sans MS" pitchFamily="66" charset="0"/>
              </a:rPr>
              <a:t>élém</a:t>
            </a:r>
            <a:r>
              <a:rPr lang="fr-FR" sz="2800" dirty="0" smtClean="0">
                <a:solidFill>
                  <a:srgbClr val="99FF66"/>
                </a:solidFill>
                <a:latin typeface="Comic Sans MS" pitchFamily="66" charset="0"/>
              </a:rPr>
              <a:t>.</a:t>
            </a:r>
          </a:p>
          <a:p>
            <a:pPr algn="ctr"/>
            <a:r>
              <a:rPr lang="fr-FR" sz="2800" dirty="0" smtClean="0">
                <a:solidFill>
                  <a:srgbClr val="99FF66"/>
                </a:solidFill>
                <a:latin typeface="Comic Sans MS" pitchFamily="66" charset="0"/>
              </a:rPr>
              <a:t>sont massives</a:t>
            </a:r>
            <a:endParaRPr lang="fr-FR" sz="2800" dirty="0">
              <a:solidFill>
                <a:srgbClr val="99FF66"/>
              </a:solidFill>
            </a:endParaRPr>
          </a:p>
        </p:txBody>
      </p:sp>
      <p:sp>
        <p:nvSpPr>
          <p:cNvPr id="43" name="ZoneTexte 42"/>
          <p:cNvSpPr txBox="1"/>
          <p:nvPr/>
        </p:nvSpPr>
        <p:spPr>
          <a:xfrm>
            <a:off x="288136" y="5715253"/>
            <a:ext cx="3490058" cy="954107"/>
          </a:xfrm>
          <a:prstGeom prst="rect">
            <a:avLst/>
          </a:prstGeom>
          <a:noFill/>
        </p:spPr>
        <p:txBody>
          <a:bodyPr wrap="none" rtlCol="0">
            <a:spAutoFit/>
          </a:bodyPr>
          <a:lstStyle/>
          <a:p>
            <a:pPr algn="ctr"/>
            <a:r>
              <a:rPr lang="fr-FR" sz="2800" dirty="0" smtClean="0">
                <a:solidFill>
                  <a:srgbClr val="FF66FF"/>
                </a:solidFill>
                <a:latin typeface="Comic Sans MS" pitchFamily="66" charset="0"/>
              </a:rPr>
              <a:t>Les particules </a:t>
            </a:r>
            <a:r>
              <a:rPr lang="fr-FR" sz="2800" dirty="0" err="1" smtClean="0">
                <a:solidFill>
                  <a:srgbClr val="FF66FF"/>
                </a:solidFill>
                <a:latin typeface="Comic Sans MS" pitchFamily="66" charset="0"/>
              </a:rPr>
              <a:t>élém</a:t>
            </a:r>
            <a:r>
              <a:rPr lang="fr-FR" sz="2800" dirty="0" smtClean="0">
                <a:solidFill>
                  <a:srgbClr val="FF66FF"/>
                </a:solidFill>
                <a:latin typeface="Comic Sans MS" pitchFamily="66" charset="0"/>
              </a:rPr>
              <a:t>.</a:t>
            </a:r>
          </a:p>
          <a:p>
            <a:pPr algn="ctr"/>
            <a:r>
              <a:rPr lang="fr-FR" sz="2800" dirty="0" smtClean="0">
                <a:solidFill>
                  <a:srgbClr val="FF66FF"/>
                </a:solidFill>
                <a:latin typeface="Comic Sans MS" pitchFamily="66" charset="0"/>
              </a:rPr>
              <a:t>n‘ont pas de masse</a:t>
            </a:r>
            <a:endParaRPr lang="fr-FR" sz="28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36"/>
          <p:cNvSpPr txBox="1">
            <a:spLocks noChangeArrowheads="1"/>
          </p:cNvSpPr>
          <p:nvPr/>
        </p:nvSpPr>
        <p:spPr bwMode="auto">
          <a:xfrm>
            <a:off x="119886" y="107921"/>
            <a:ext cx="69188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 </a:t>
            </a:r>
            <a:r>
              <a:rPr lang="fr-FR" sz="2400" dirty="0" smtClean="0">
                <a:solidFill>
                  <a:schemeClr val="bg1"/>
                </a:solidFill>
                <a:effectLst>
                  <a:outerShdw blurRad="38100" dist="38100" dir="2700000" algn="tl">
                    <a:srgbClr val="010199"/>
                  </a:outerShdw>
                </a:effectLst>
                <a:latin typeface="Comic Sans MS" pitchFamily="66" charset="0"/>
                <a:sym typeface="Symbol" pitchFamily="18" charset="2"/>
              </a:rPr>
              <a:t>depuis cette époque,</a:t>
            </a:r>
            <a:endParaRPr lang="fr-FR" sz="2400"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8"/>
          <p:cNvSpPr/>
          <p:nvPr/>
        </p:nvSpPr>
        <p:spPr>
          <a:xfrm>
            <a:off x="107504" y="908720"/>
            <a:ext cx="8604448" cy="95410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les bosons vecteurs </a:t>
            </a:r>
            <a:r>
              <a:rPr lang="fr-FR" sz="2400" dirty="0" smtClean="0">
                <a:solidFill>
                  <a:srgbClr val="FFFF00"/>
                </a:solidFill>
                <a:latin typeface="Comic Sans MS" pitchFamily="66" charset="0"/>
                <a:sym typeface="Symbol"/>
              </a:rPr>
              <a:t>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et Z° </a:t>
            </a:r>
            <a:r>
              <a:rPr lang="fr-FR" sz="2400" dirty="0" smtClean="0">
                <a:solidFill>
                  <a:schemeClr val="bg1"/>
                </a:solidFill>
                <a:latin typeface="Comic Sans MS" pitchFamily="66" charset="0"/>
                <a:sym typeface="Symbol"/>
              </a:rPr>
              <a:t>acquièrent leur masse,</a:t>
            </a:r>
          </a:p>
          <a:p>
            <a:r>
              <a:rPr lang="fr-FR" sz="2400" dirty="0" smtClean="0">
                <a:solidFill>
                  <a:schemeClr val="bg1"/>
                </a:solidFill>
                <a:latin typeface="Comic Sans MS" pitchFamily="66" charset="0"/>
                <a:sym typeface="Symbol"/>
              </a:rPr>
              <a:t>   mais pas les photons  </a:t>
            </a:r>
            <a:r>
              <a:rPr lang="fr-FR" sz="3200" b="1" dirty="0" smtClean="0">
                <a:solidFill>
                  <a:srgbClr val="FFFF00"/>
                </a:solidFill>
                <a:latin typeface="Comic Sans MS" pitchFamily="66" charset="0"/>
                <a:sym typeface="Symbol"/>
              </a:rPr>
              <a:t></a:t>
            </a:r>
            <a:r>
              <a:rPr lang="fr-FR" sz="2400" dirty="0" smtClean="0">
                <a:solidFill>
                  <a:schemeClr val="bg1"/>
                </a:solidFill>
                <a:latin typeface="Comic Sans MS" pitchFamily="66" charset="0"/>
                <a:sym typeface="Symbol"/>
              </a:rPr>
              <a:t>   tout rentre dans l’ordre !</a:t>
            </a:r>
          </a:p>
        </p:txBody>
      </p:sp>
      <p:sp>
        <p:nvSpPr>
          <p:cNvPr id="10" name="ZoneTexte 9"/>
          <p:cNvSpPr txBox="1"/>
          <p:nvPr/>
        </p:nvSpPr>
        <p:spPr>
          <a:xfrm>
            <a:off x="107504" y="1916832"/>
            <a:ext cx="9081332" cy="1384995"/>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Ce n’est pas fini: </a:t>
            </a:r>
            <a:r>
              <a:rPr lang="fr-FR" sz="2800" dirty="0" smtClean="0">
                <a:solidFill>
                  <a:srgbClr val="99FF66"/>
                </a:solidFill>
                <a:latin typeface="Comic Sans MS" pitchFamily="66" charset="0"/>
                <a:sym typeface="Symbol"/>
              </a:rPr>
              <a:t>il y a un bonus</a:t>
            </a:r>
          </a:p>
          <a:p>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toutes les particules ″massives</a:t>
            </a:r>
            <a:r>
              <a:rPr lang="fr-FR" sz="2800" dirty="0" smtClean="0">
                <a:solidFill>
                  <a:schemeClr val="bg1"/>
                </a:solidFill>
                <a:latin typeface="Comic Sans MS" pitchFamily="66" charset="0"/>
                <a:sym typeface="Symbol"/>
              </a:rPr>
              <a:t>″ (leptons et quarks)</a:t>
            </a:r>
          </a:p>
          <a:p>
            <a:r>
              <a:rPr lang="fr-FR" sz="2800" dirty="0" smtClean="0">
                <a:solidFill>
                  <a:schemeClr val="bg1"/>
                </a:solidFill>
                <a:latin typeface="Comic Sans MS" pitchFamily="66" charset="0"/>
                <a:sym typeface="Symbol"/>
              </a:rPr>
              <a:t>                               acquièrent également une masse.</a:t>
            </a:r>
            <a:endParaRPr lang="fr-FR" sz="2800" dirty="0">
              <a:solidFill>
                <a:schemeClr val="bg1"/>
              </a:solidFill>
              <a:latin typeface="Comic Sans MS" pitchFamily="66" charset="0"/>
            </a:endParaRPr>
          </a:p>
        </p:txBody>
      </p:sp>
      <p:sp>
        <p:nvSpPr>
          <p:cNvPr id="11" name="ZoneTexte 10"/>
          <p:cNvSpPr txBox="1"/>
          <p:nvPr/>
        </p:nvSpPr>
        <p:spPr>
          <a:xfrm>
            <a:off x="107504" y="3318083"/>
            <a:ext cx="9030036" cy="954107"/>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puis, il y a un super-bonus</a:t>
            </a:r>
            <a:r>
              <a:rPr lang="fr-FR" sz="2800" dirty="0" smtClean="0">
                <a:solidFill>
                  <a:schemeClr val="bg1"/>
                </a:solidFill>
                <a:latin typeface="Comic Sans MS" pitchFamily="66" charset="0"/>
                <a:sym typeface="Symbol"/>
              </a:rPr>
              <a:t>: une </a:t>
            </a:r>
            <a:r>
              <a:rPr lang="fr-FR" sz="2800" dirty="0" smtClean="0">
                <a:solidFill>
                  <a:srgbClr val="FFFF00"/>
                </a:solidFill>
                <a:latin typeface="Comic Sans MS" pitchFamily="66" charset="0"/>
                <a:sym typeface="Symbol"/>
              </a:rPr>
              <a:t>nouvelle particule</a:t>
            </a:r>
          </a:p>
          <a:p>
            <a:r>
              <a:rPr lang="fr-FR" sz="2800" dirty="0" smtClean="0">
                <a:solidFill>
                  <a:srgbClr val="FFFF00"/>
                </a:solidFill>
                <a:latin typeface="Comic Sans MS" pitchFamily="66" charset="0"/>
                <a:sym typeface="Symbol"/>
              </a:rPr>
              <a:t>          </a:t>
            </a:r>
            <a:r>
              <a:rPr lang="fr-FR" sz="2800" dirty="0" smtClean="0">
                <a:solidFill>
                  <a:schemeClr val="bg1"/>
                </a:solidFill>
                <a:latin typeface="Comic Sans MS" pitchFamily="66" charset="0"/>
                <a:sym typeface="Symbol"/>
              </a:rPr>
              <a:t>qui est une ″excitation″ du champ scalaire</a:t>
            </a:r>
            <a:endParaRPr lang="fr-FR" sz="2800" dirty="0">
              <a:solidFill>
                <a:schemeClr val="bg1"/>
              </a:solidFill>
              <a:latin typeface="Comic Sans MS" pitchFamily="66" charset="0"/>
            </a:endParaRPr>
          </a:p>
        </p:txBody>
      </p:sp>
      <p:sp>
        <p:nvSpPr>
          <p:cNvPr id="13" name="Ruban vers le bas 12"/>
          <p:cNvSpPr/>
          <p:nvPr/>
        </p:nvSpPr>
        <p:spPr>
          <a:xfrm>
            <a:off x="539552" y="4581128"/>
            <a:ext cx="8064896" cy="1872208"/>
          </a:xfrm>
          <a:prstGeom prst="ribbon">
            <a:avLst>
              <a:gd name="adj1" fmla="val 16667"/>
              <a:gd name="adj2" fmla="val 5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2411760" y="5373216"/>
            <a:ext cx="4358886"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87624" y="836712"/>
            <a:ext cx="6696744" cy="3600400"/>
          </a:xfrm>
          <a:prstGeom prst="rect">
            <a:avLst/>
          </a:prstGeom>
          <a:solidFill>
            <a:srgbClr val="00FFFF"/>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3" name="Ellipse 2"/>
          <p:cNvSpPr/>
          <p:nvPr/>
        </p:nvSpPr>
        <p:spPr>
          <a:xfrm>
            <a:off x="4355976" y="116632"/>
            <a:ext cx="360040" cy="36004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4" name="Ellipse 3"/>
          <p:cNvSpPr/>
          <p:nvPr/>
        </p:nvSpPr>
        <p:spPr>
          <a:xfrm>
            <a:off x="4139952" y="213285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5" name="Ellipse 4"/>
          <p:cNvSpPr/>
          <p:nvPr/>
        </p:nvSpPr>
        <p:spPr>
          <a:xfrm>
            <a:off x="3923928" y="1916832"/>
            <a:ext cx="1368152" cy="1346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6" name="Ellipse 5"/>
          <p:cNvSpPr/>
          <p:nvPr/>
        </p:nvSpPr>
        <p:spPr>
          <a:xfrm>
            <a:off x="3707904" y="1700808"/>
            <a:ext cx="1872208"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7" name="Ellipse 6"/>
          <p:cNvSpPr/>
          <p:nvPr/>
        </p:nvSpPr>
        <p:spPr>
          <a:xfrm>
            <a:off x="3491880" y="1484784"/>
            <a:ext cx="2282552"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8" name="Ellipse 7"/>
          <p:cNvSpPr/>
          <p:nvPr/>
        </p:nvSpPr>
        <p:spPr>
          <a:xfrm>
            <a:off x="3275856" y="1268760"/>
            <a:ext cx="2786608" cy="266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9" name="Ellipse 8"/>
          <p:cNvSpPr/>
          <p:nvPr/>
        </p:nvSpPr>
        <p:spPr>
          <a:xfrm>
            <a:off x="3059832" y="980728"/>
            <a:ext cx="3240360" cy="3218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10" name="ZoneTexte 9"/>
          <p:cNvSpPr txBox="1"/>
          <p:nvPr/>
        </p:nvSpPr>
        <p:spPr>
          <a:xfrm>
            <a:off x="35496" y="44624"/>
            <a:ext cx="3124573" cy="800219"/>
          </a:xfrm>
          <a:prstGeom prst="rect">
            <a:avLst/>
          </a:prstGeom>
          <a:noFill/>
        </p:spPr>
        <p:txBody>
          <a:bodyPr wrap="none" rtlCol="0">
            <a:spAutoFit/>
          </a:bodyPr>
          <a:lstStyle/>
          <a:p>
            <a:r>
              <a:rPr lang="fr-FR" sz="2400" i="1" dirty="0" smtClean="0">
                <a:solidFill>
                  <a:srgbClr val="FF66FF"/>
                </a:solidFill>
                <a:latin typeface="Comic Sans MS" pitchFamily="66" charset="0"/>
              </a:rPr>
              <a:t>Exemple:</a:t>
            </a:r>
            <a:r>
              <a:rPr lang="fr-FR" sz="2200" i="1" dirty="0" smtClean="0">
                <a:solidFill>
                  <a:srgbClr val="FF66FF"/>
                </a:solidFill>
                <a:latin typeface="Comic Sans MS" pitchFamily="66" charset="0"/>
              </a:rPr>
              <a:t> Une piscine,</a:t>
            </a:r>
          </a:p>
          <a:p>
            <a:r>
              <a:rPr lang="fr-FR" sz="2200" i="1" dirty="0" smtClean="0">
                <a:solidFill>
                  <a:srgbClr val="FF66FF"/>
                </a:solidFill>
                <a:latin typeface="Comic Sans MS" pitchFamily="66" charset="0"/>
              </a:rPr>
              <a:t> eau bien calme</a:t>
            </a:r>
            <a:endParaRPr lang="fr-FR" sz="2200" i="1" dirty="0">
              <a:solidFill>
                <a:srgbClr val="FF66FF"/>
              </a:solidFill>
              <a:latin typeface="Comic Sans MS" pitchFamily="66" charset="0"/>
            </a:endParaRPr>
          </a:p>
        </p:txBody>
      </p:sp>
      <p:sp>
        <p:nvSpPr>
          <p:cNvPr id="11" name="ZoneTexte 10"/>
          <p:cNvSpPr txBox="1"/>
          <p:nvPr/>
        </p:nvSpPr>
        <p:spPr>
          <a:xfrm>
            <a:off x="5642618" y="116632"/>
            <a:ext cx="3393878" cy="430887"/>
          </a:xfrm>
          <a:prstGeom prst="rect">
            <a:avLst/>
          </a:prstGeom>
          <a:noFill/>
        </p:spPr>
        <p:txBody>
          <a:bodyPr wrap="none" rtlCol="0">
            <a:spAutoFit/>
          </a:bodyPr>
          <a:lstStyle/>
          <a:p>
            <a:r>
              <a:rPr lang="fr-FR" sz="2200" dirty="0" smtClean="0">
                <a:solidFill>
                  <a:schemeClr val="bg1"/>
                </a:solidFill>
                <a:latin typeface="Comic Sans MS" pitchFamily="66" charset="0"/>
              </a:rPr>
              <a:t>Nous y jetons une boule</a:t>
            </a:r>
            <a:endParaRPr lang="fr-FR" sz="2200" dirty="0">
              <a:solidFill>
                <a:schemeClr val="bg1"/>
              </a:solidFill>
              <a:latin typeface="Comic Sans MS" pitchFamily="66" charset="0"/>
            </a:endParaRPr>
          </a:p>
        </p:txBody>
      </p:sp>
      <p:sp>
        <p:nvSpPr>
          <p:cNvPr id="12" name="ZoneTexte 11"/>
          <p:cNvSpPr txBox="1"/>
          <p:nvPr/>
        </p:nvSpPr>
        <p:spPr>
          <a:xfrm>
            <a:off x="75389" y="4566607"/>
            <a:ext cx="7965642" cy="1015663"/>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Nous pouvons assimiler:</a:t>
            </a:r>
          </a:p>
          <a:p>
            <a:r>
              <a:rPr lang="fr-FR" sz="2000" dirty="0" smtClean="0">
                <a:solidFill>
                  <a:schemeClr val="bg1"/>
                </a:solidFill>
                <a:latin typeface="Comic Sans MS" pitchFamily="66" charset="0"/>
              </a:rPr>
              <a:t>               - l’</a:t>
            </a:r>
            <a:r>
              <a:rPr lang="fr-FR" sz="2000" dirty="0" smtClean="0">
                <a:solidFill>
                  <a:srgbClr val="FFFF00"/>
                </a:solidFill>
                <a:latin typeface="Comic Sans MS" pitchFamily="66" charset="0"/>
              </a:rPr>
              <a:t>eau</a:t>
            </a:r>
            <a:r>
              <a:rPr lang="fr-FR" sz="2000" dirty="0" smtClean="0">
                <a:solidFill>
                  <a:schemeClr val="bg1"/>
                </a:solidFill>
                <a:latin typeface="Comic Sans MS" pitchFamily="66" charset="0"/>
              </a:rPr>
              <a:t> au </a:t>
            </a:r>
            <a:r>
              <a:rPr lang="fr-FR" sz="2000" dirty="0" smtClean="0">
                <a:solidFill>
                  <a:srgbClr val="FFFF00"/>
                </a:solidFill>
                <a:latin typeface="Comic Sans MS" pitchFamily="66" charset="0"/>
              </a:rPr>
              <a:t>champ de Higgs</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 les </a:t>
            </a:r>
            <a:r>
              <a:rPr lang="fr-FR" sz="2000" dirty="0" smtClean="0">
                <a:solidFill>
                  <a:srgbClr val="FFFF00"/>
                </a:solidFill>
                <a:latin typeface="Comic Sans MS" pitchFamily="66" charset="0"/>
              </a:rPr>
              <a:t>ondes sonores </a:t>
            </a:r>
            <a:r>
              <a:rPr lang="fr-FR" sz="2000" dirty="0" smtClean="0">
                <a:solidFill>
                  <a:schemeClr val="bg1"/>
                </a:solidFill>
                <a:latin typeface="Comic Sans MS" pitchFamily="66" charset="0"/>
              </a:rPr>
              <a:t>qui s’y propagent au </a:t>
            </a:r>
            <a:r>
              <a:rPr lang="fr-FR" sz="2000" dirty="0" smtClean="0">
                <a:solidFill>
                  <a:srgbClr val="FFFF00"/>
                </a:solidFill>
                <a:latin typeface="Comic Sans MS" pitchFamily="66" charset="0"/>
              </a:rPr>
              <a:t>boson de Higgs</a:t>
            </a:r>
            <a:r>
              <a:rPr lang="fr-FR" sz="2000" dirty="0" smtClean="0">
                <a:solidFill>
                  <a:schemeClr val="bg1"/>
                </a:solidFill>
                <a:latin typeface="Comic Sans MS" pitchFamily="66" charset="0"/>
              </a:rPr>
              <a:t>.</a:t>
            </a:r>
          </a:p>
        </p:txBody>
      </p:sp>
      <p:sp>
        <p:nvSpPr>
          <p:cNvPr id="13" name="Rectangle 12"/>
          <p:cNvSpPr/>
          <p:nvPr/>
        </p:nvSpPr>
        <p:spPr>
          <a:xfrm>
            <a:off x="107504" y="5590981"/>
            <a:ext cx="7560840" cy="707886"/>
          </a:xfrm>
          <a:prstGeom prst="rect">
            <a:avLst/>
          </a:prstGeom>
        </p:spPr>
        <p:txBody>
          <a:bodyPr wrap="square">
            <a:spAutoFit/>
          </a:bodyPr>
          <a:lstStyle/>
          <a:p>
            <a:pPr>
              <a:buFont typeface="Symbol"/>
              <a:buChar char="·"/>
            </a:pPr>
            <a:r>
              <a:rPr lang="fr-FR" sz="2000" dirty="0" smtClean="0">
                <a:solidFill>
                  <a:schemeClr val="bg1"/>
                </a:solidFill>
                <a:latin typeface="Comic Sans MS" pitchFamily="66" charset="0"/>
                <a:sym typeface="Symbol"/>
              </a:rPr>
              <a:t> Si nous marchons dans l’eau, celle-ci </a:t>
            </a:r>
            <a:r>
              <a:rPr lang="fr-FR" sz="2000" dirty="0" smtClean="0">
                <a:solidFill>
                  <a:srgbClr val="FFFF00"/>
                </a:solidFill>
                <a:latin typeface="Comic Sans MS" pitchFamily="66" charset="0"/>
                <a:sym typeface="Symbol"/>
              </a:rPr>
              <a:t>s’oppose au mouvement</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nous sommes plus ″massifs″.</a:t>
            </a:r>
            <a:endParaRPr lang="fr-FR" sz="2000" dirty="0" smtClean="0">
              <a:solidFill>
                <a:schemeClr val="bg1"/>
              </a:solidFill>
              <a:latin typeface="Comic Sans MS" pitchFamily="66" charset="0"/>
            </a:endParaRPr>
          </a:p>
        </p:txBody>
      </p:sp>
      <p:sp>
        <p:nvSpPr>
          <p:cNvPr id="14" name="Rectangle 13"/>
          <p:cNvSpPr/>
          <p:nvPr/>
        </p:nvSpPr>
        <p:spPr>
          <a:xfrm>
            <a:off x="144015" y="6300028"/>
            <a:ext cx="8999985" cy="400110"/>
          </a:xfrm>
          <a:prstGeom prst="rect">
            <a:avLst/>
          </a:prstGeom>
        </p:spPr>
        <p:txBody>
          <a:bodyPr wrap="square">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Notons bien que l’eau (le champ) </a:t>
            </a:r>
            <a:r>
              <a:rPr lang="fr-FR" sz="2000" dirty="0" smtClean="0">
                <a:solidFill>
                  <a:srgbClr val="FFFF00"/>
                </a:solidFill>
                <a:latin typeface="Comic Sans MS" pitchFamily="66" charset="0"/>
              </a:rPr>
              <a:t>existe en l’absence</a:t>
            </a:r>
            <a:r>
              <a:rPr lang="fr-FR" sz="2000" dirty="0" smtClean="0">
                <a:solidFill>
                  <a:schemeClr val="bg1"/>
                </a:solidFill>
                <a:latin typeface="Comic Sans MS" pitchFamily="66" charset="0"/>
              </a:rPr>
              <a:t> de l’onde (le Boson).</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grpId="0" nodeType="clickEffect">
                                  <p:stCondLst>
                                    <p:cond delay="0"/>
                                  </p:stCondLst>
                                  <p:childTnLst>
                                    <p:animMotion origin="layout" path="M 0 0  L 0.04 0.08933  C 0.049 0.108  0.054 0.136  0.054 0.16533  C 0.054 0.19867  0.049 0.22533  0.04 0.244  L 0 0.33333  E" pathEditMode="relative" ptsTypes="">
                                      <p:cBhvr>
                                        <p:cTn id="11" dur="2000" fill="hold"/>
                                        <p:tgtEl>
                                          <p:spTgt spid="3"/>
                                        </p:tgtEl>
                                        <p:attrNameLst>
                                          <p:attrName>ppt_x</p:attrName>
                                          <p:attrName>ppt_y</p:attrName>
                                        </p:attrNameLst>
                                      </p:cBhvr>
                                    </p:animMotion>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5"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par>
                          <p:cTn id="19" fill="hold">
                            <p:stCondLst>
                              <p:cond delay="3000"/>
                            </p:stCondLst>
                            <p:childTnLst>
                              <p:par>
                                <p:cTn id="20" presetID="1" presetClass="exit"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par>
                          <p:cTn id="26" fill="hold">
                            <p:stCondLst>
                              <p:cond delay="4000"/>
                            </p:stCondLst>
                            <p:childTnLst>
                              <p:par>
                                <p:cTn id="27" presetID="1" presetClass="exit" presetSubtype="0" fill="hold" grpId="1"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4000"/>
                            </p:stCondLst>
                            <p:childTnLst>
                              <p:par>
                                <p:cTn id="30" presetID="5"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1000"/>
                                        <p:tgtEl>
                                          <p:spTgt spid="6"/>
                                        </p:tgtEl>
                                      </p:cBhvr>
                                    </p:animEffect>
                                  </p:childTnLst>
                                </p:cTn>
                              </p:par>
                            </p:childTnLst>
                          </p:cTn>
                        </p:par>
                        <p:par>
                          <p:cTn id="33" fill="hold">
                            <p:stCondLst>
                              <p:cond delay="5000"/>
                            </p:stCondLst>
                            <p:childTnLst>
                              <p:par>
                                <p:cTn id="34" presetID="1" presetClass="exit" presetSubtype="0" fill="hold" grpId="1" nodeType="after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5000"/>
                            </p:stCondLst>
                            <p:childTnLst>
                              <p:par>
                                <p:cTn id="37" presetID="5"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1000"/>
                                        <p:tgtEl>
                                          <p:spTgt spid="7"/>
                                        </p:tgtEl>
                                      </p:cBhvr>
                                    </p:animEffect>
                                  </p:childTnLst>
                                </p:cTn>
                              </p:par>
                            </p:childTnLst>
                          </p:cTn>
                        </p:par>
                        <p:par>
                          <p:cTn id="40" fill="hold">
                            <p:stCondLst>
                              <p:cond delay="6000"/>
                            </p:stCondLst>
                            <p:childTnLst>
                              <p:par>
                                <p:cTn id="41" presetID="1" presetClass="exit" presetSubtype="0" fill="hold" grpId="1"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6000"/>
                            </p:stCondLst>
                            <p:childTnLst>
                              <p:par>
                                <p:cTn id="44" presetID="5"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1000"/>
                                        <p:tgtEl>
                                          <p:spTgt spid="8"/>
                                        </p:tgtEl>
                                      </p:cBhvr>
                                    </p:animEffect>
                                  </p:childTnLst>
                                </p:cTn>
                              </p:par>
                            </p:childTnLst>
                          </p:cTn>
                        </p:par>
                        <p:par>
                          <p:cTn id="47" fill="hold">
                            <p:stCondLst>
                              <p:cond delay="7000"/>
                            </p:stCondLst>
                            <p:childTnLst>
                              <p:par>
                                <p:cTn id="48" presetID="1" presetClass="exit"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1000"/>
                                        <p:tgtEl>
                                          <p:spTgt spid="9"/>
                                        </p:tgtEl>
                                      </p:cBhvr>
                                    </p:animEffect>
                                  </p:childTnLst>
                                </p:cTn>
                              </p:par>
                            </p:childTnLst>
                          </p:cTn>
                        </p:par>
                        <p:par>
                          <p:cTn id="54" fill="hold">
                            <p:stCondLst>
                              <p:cond delay="8000"/>
                            </p:stCondLst>
                            <p:childTnLst>
                              <p:par>
                                <p:cTn id="55" presetID="1" presetClass="exit" presetSubtype="0" fill="hold" grpId="1" nodeType="after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673293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Rectangle 11"/>
          <p:cNvSpPr/>
          <p:nvPr/>
        </p:nvSpPr>
        <p:spPr>
          <a:xfrm>
            <a:off x="107504" y="980728"/>
            <a:ext cx="5040560" cy="461665"/>
          </a:xfrm>
          <a:prstGeom prst="rect">
            <a:avLst/>
          </a:prstGeom>
        </p:spPr>
        <p:txBody>
          <a:bodyPr wrap="square">
            <a:spAutoFit/>
          </a:bodyPr>
          <a:lstStyle/>
          <a:p>
            <a:r>
              <a:rPr lang="fr-FR" sz="2400" dirty="0" smtClean="0">
                <a:solidFill>
                  <a:srgbClr val="FFFF00"/>
                </a:solidFill>
                <a:latin typeface="Comic Sans MS" pitchFamily="66" charset="0"/>
                <a:sym typeface="Symbol"/>
              </a:rPr>
              <a:t> Les particules sont très légères</a:t>
            </a:r>
            <a:endParaRPr lang="fr-FR" sz="2400" dirty="0">
              <a:solidFill>
                <a:srgbClr val="FFFF00"/>
              </a:solidFill>
            </a:endParaRPr>
          </a:p>
        </p:txBody>
      </p:sp>
      <p:sp>
        <p:nvSpPr>
          <p:cNvPr id="14" name="ZoneTexte 13"/>
          <p:cNvSpPr txBox="1"/>
          <p:nvPr/>
        </p:nvSpPr>
        <p:spPr>
          <a:xfrm>
            <a:off x="418045" y="1484784"/>
            <a:ext cx="3223959" cy="830997"/>
          </a:xfrm>
          <a:prstGeom prst="rect">
            <a:avLst/>
          </a:prstGeom>
          <a:noFill/>
        </p:spPr>
        <p:txBody>
          <a:bodyPr wrap="none" rtlCol="0">
            <a:spAutoFit/>
          </a:bodyPr>
          <a:lstStyle/>
          <a:p>
            <a:r>
              <a:rPr lang="fr-FR" sz="2400" dirty="0" smtClean="0">
                <a:solidFill>
                  <a:schemeClr val="bg1"/>
                </a:solidFill>
                <a:latin typeface="Comic Sans MS" pitchFamily="66" charset="0"/>
              </a:rPr>
              <a:t>Électron:  9,1 10</a:t>
            </a:r>
            <a:r>
              <a:rPr lang="fr-FR" sz="2400" baseline="30000" dirty="0" smtClean="0">
                <a:solidFill>
                  <a:schemeClr val="bg1"/>
                </a:solidFill>
                <a:latin typeface="Comic Sans MS" pitchFamily="66" charset="0"/>
              </a:rPr>
              <a:t>-31 </a:t>
            </a:r>
            <a:r>
              <a:rPr lang="fr-FR" sz="2400" dirty="0" smtClean="0">
                <a:solidFill>
                  <a:schemeClr val="bg1"/>
                </a:solidFill>
                <a:latin typeface="Comic Sans MS" pitchFamily="66" charset="0"/>
              </a:rPr>
              <a:t>kg</a:t>
            </a:r>
          </a:p>
          <a:p>
            <a:r>
              <a:rPr lang="fr-FR" sz="2400" dirty="0" smtClean="0">
                <a:solidFill>
                  <a:schemeClr val="bg1"/>
                </a:solidFill>
                <a:latin typeface="Comic Sans MS" pitchFamily="66" charset="0"/>
              </a:rPr>
              <a:t>Proton   :  1,7 10</a:t>
            </a:r>
            <a:r>
              <a:rPr lang="fr-FR" sz="2400" baseline="30000" dirty="0" smtClean="0">
                <a:solidFill>
                  <a:schemeClr val="bg1"/>
                </a:solidFill>
                <a:latin typeface="Comic Sans MS" pitchFamily="66" charset="0"/>
              </a:rPr>
              <a:t>-27 </a:t>
            </a:r>
            <a:r>
              <a:rPr lang="fr-FR" sz="2400" dirty="0" smtClean="0">
                <a:solidFill>
                  <a:schemeClr val="bg1"/>
                </a:solidFill>
                <a:latin typeface="Comic Sans MS" pitchFamily="66" charset="0"/>
              </a:rPr>
              <a:t>kg</a:t>
            </a:r>
            <a:endParaRPr lang="fr-FR" sz="2400" dirty="0">
              <a:solidFill>
                <a:schemeClr val="bg1"/>
              </a:solidFill>
              <a:latin typeface="Comic Sans MS" pitchFamily="66" charset="0"/>
            </a:endParaRPr>
          </a:p>
        </p:txBody>
      </p:sp>
      <p:sp>
        <p:nvSpPr>
          <p:cNvPr id="15" name="ZoneTexte 14"/>
          <p:cNvSpPr txBox="1"/>
          <p:nvPr/>
        </p:nvSpPr>
        <p:spPr>
          <a:xfrm>
            <a:off x="4018445" y="1700808"/>
            <a:ext cx="4297971" cy="461665"/>
          </a:xfrm>
          <a:prstGeom prst="rect">
            <a:avLst/>
          </a:prstGeom>
          <a:noFill/>
        </p:spPr>
        <p:txBody>
          <a:bodyPr wrap="none" rtlCol="0">
            <a:spAutoFit/>
          </a:bodyPr>
          <a:lstStyle/>
          <a:p>
            <a:r>
              <a:rPr lang="fr-FR" sz="2400" dirty="0" smtClean="0">
                <a:solidFill>
                  <a:srgbClr val="FF66FF"/>
                </a:solidFill>
                <a:latin typeface="Comic Sans MS" pitchFamily="66" charset="0"/>
              </a:rPr>
              <a:t>Unités pas facile à manipuler</a:t>
            </a:r>
            <a:endParaRPr lang="fr-FR" sz="2400" dirty="0">
              <a:solidFill>
                <a:srgbClr val="FF66FF"/>
              </a:solidFill>
              <a:latin typeface="Comic Sans MS" pitchFamily="66" charset="0"/>
            </a:endParaRPr>
          </a:p>
        </p:txBody>
      </p:sp>
      <p:sp>
        <p:nvSpPr>
          <p:cNvPr id="16" name="ZoneTexte 15"/>
          <p:cNvSpPr txBox="1"/>
          <p:nvPr/>
        </p:nvSpPr>
        <p:spPr>
          <a:xfrm>
            <a:off x="107504" y="2492896"/>
            <a:ext cx="5049780" cy="461665"/>
          </a:xfrm>
          <a:prstGeom prst="rect">
            <a:avLst/>
          </a:prstGeom>
          <a:noFill/>
        </p:spPr>
        <p:txBody>
          <a:bodyPr wrap="none" rtlCol="0">
            <a:spAutoFit/>
          </a:bodyPr>
          <a:lstStyle/>
          <a:p>
            <a:r>
              <a:rPr lang="fr-FR" sz="2400" dirty="0" smtClean="0">
                <a:solidFill>
                  <a:srgbClr val="FFFF00"/>
                </a:solidFill>
                <a:latin typeface="Comic Sans MS" pitchFamily="66" charset="0"/>
                <a:sym typeface="Symbol"/>
              </a:rPr>
              <a:t> Choix d’un autre système d’unité</a:t>
            </a:r>
            <a:endParaRPr lang="fr-FR" sz="2400" dirty="0">
              <a:solidFill>
                <a:srgbClr val="FFFF00"/>
              </a:solidFill>
              <a:latin typeface="Comic Sans MS" pitchFamily="66" charset="0"/>
            </a:endParaRPr>
          </a:p>
        </p:txBody>
      </p:sp>
      <p:sp>
        <p:nvSpPr>
          <p:cNvPr id="17" name="ZoneTexte 16"/>
          <p:cNvSpPr txBox="1"/>
          <p:nvPr/>
        </p:nvSpPr>
        <p:spPr>
          <a:xfrm>
            <a:off x="395536" y="3068960"/>
            <a:ext cx="8133958" cy="584775"/>
          </a:xfrm>
          <a:prstGeom prst="rect">
            <a:avLst/>
          </a:prstGeom>
          <a:noFill/>
        </p:spPr>
        <p:txBody>
          <a:bodyPr wrap="none" rtlCol="0">
            <a:spAutoFit/>
          </a:bodyPr>
          <a:lstStyle/>
          <a:p>
            <a:r>
              <a:rPr lang="fr-FR" sz="2400" dirty="0" smtClean="0">
                <a:solidFill>
                  <a:schemeClr val="bg1"/>
                </a:solidFill>
                <a:latin typeface="Comic Sans MS" pitchFamily="66" charset="0"/>
              </a:rPr>
              <a:t>Puisque </a:t>
            </a:r>
            <a:r>
              <a:rPr lang="fr-FR" sz="3200" dirty="0" smtClean="0">
                <a:solidFill>
                  <a:srgbClr val="FFFF00"/>
                </a:solidFill>
                <a:latin typeface="Comic Sans MS" pitchFamily="66" charset="0"/>
              </a:rPr>
              <a:t>E = m c</a:t>
            </a:r>
            <a:r>
              <a:rPr lang="fr-FR" sz="3200" baseline="30000" dirty="0" smtClean="0">
                <a:solidFill>
                  <a:srgbClr val="FFFF00"/>
                </a:solidFill>
                <a:latin typeface="Comic Sans MS" pitchFamily="66" charset="0"/>
              </a:rPr>
              <a:t>2 </a:t>
            </a:r>
            <a:r>
              <a:rPr lang="fr-FR" sz="3200" dirty="0" smtClean="0">
                <a:solidFill>
                  <a:srgbClr val="FFFF00"/>
                </a:solidFill>
                <a:latin typeface="Comic Sans MS" pitchFamily="66" charset="0"/>
              </a:rPr>
              <a:t>  </a:t>
            </a:r>
            <a:r>
              <a:rPr lang="fr-FR" sz="2000" dirty="0" smtClean="0">
                <a:solidFill>
                  <a:schemeClr val="bg1"/>
                </a:solidFill>
                <a:latin typeface="Comic Sans MS" pitchFamily="66" charset="0"/>
              </a:rPr>
              <a:t>avec c = vitesse de la lumière dans le vide</a:t>
            </a:r>
            <a:endParaRPr lang="fr-FR" sz="2000" dirty="0">
              <a:solidFill>
                <a:schemeClr val="bg1"/>
              </a:solidFill>
              <a:latin typeface="Comic Sans MS" pitchFamily="66" charset="0"/>
            </a:endParaRPr>
          </a:p>
        </p:txBody>
      </p:sp>
      <p:sp>
        <p:nvSpPr>
          <p:cNvPr id="18" name="ZoneTexte 17"/>
          <p:cNvSpPr txBox="1"/>
          <p:nvPr/>
        </p:nvSpPr>
        <p:spPr>
          <a:xfrm>
            <a:off x="395536" y="3717032"/>
            <a:ext cx="8794395" cy="1077218"/>
          </a:xfrm>
          <a:prstGeom prst="rect">
            <a:avLst/>
          </a:prstGeom>
          <a:noFill/>
        </p:spPr>
        <p:txBody>
          <a:bodyPr wrap="none" rtlCol="0">
            <a:spAutoFit/>
          </a:bodyPr>
          <a:lstStyle/>
          <a:p>
            <a:r>
              <a:rPr lang="fr-FR" sz="2400" dirty="0" smtClean="0">
                <a:solidFill>
                  <a:schemeClr val="bg1"/>
                </a:solidFill>
                <a:latin typeface="Comic Sans MS" pitchFamily="66" charset="0"/>
              </a:rPr>
              <a:t>Si nous posons </a:t>
            </a:r>
            <a:r>
              <a:rPr lang="fr-FR" sz="2400" dirty="0" smtClean="0">
                <a:solidFill>
                  <a:srgbClr val="FFFF00"/>
                </a:solidFill>
                <a:latin typeface="Comic Sans MS" pitchFamily="66" charset="0"/>
              </a:rPr>
              <a:t>C = 1     </a:t>
            </a:r>
            <a:r>
              <a:rPr lang="fr-FR" sz="2400" dirty="0" smtClean="0">
                <a:solidFill>
                  <a:schemeClr val="bg1"/>
                </a:solidFill>
                <a:latin typeface="Comic Sans MS" pitchFamily="66" charset="0"/>
              </a:rPr>
              <a:t>alors </a:t>
            </a:r>
            <a:r>
              <a:rPr lang="fr-FR" sz="3200" dirty="0" smtClean="0">
                <a:solidFill>
                  <a:srgbClr val="FFFF00"/>
                </a:solidFill>
                <a:latin typeface="Comic Sans MS" pitchFamily="66" charset="0"/>
              </a:rPr>
              <a:t>E = m</a:t>
            </a:r>
          </a:p>
          <a:p>
            <a:r>
              <a:rPr lang="fr-FR" sz="2000" dirty="0" smtClean="0">
                <a:solidFill>
                  <a:schemeClr val="bg1"/>
                </a:solidFill>
                <a:latin typeface="Comic Sans MS" pitchFamily="66" charset="0"/>
              </a:rPr>
              <a:t>avec comme unité d’énergie celle d’un électron accéléré par 1 volt = </a:t>
            </a:r>
            <a:r>
              <a:rPr lang="fr-FR" sz="3200" dirty="0" smtClean="0">
                <a:solidFill>
                  <a:srgbClr val="FFFF00"/>
                </a:solidFill>
                <a:latin typeface="Comic Sans MS" pitchFamily="66" charset="0"/>
              </a:rPr>
              <a:t>eV</a:t>
            </a:r>
            <a:endParaRPr lang="fr-FR" sz="3200" dirty="0">
              <a:solidFill>
                <a:srgbClr val="FFFF00"/>
              </a:solidFill>
              <a:latin typeface="Comic Sans MS" pitchFamily="66" charset="0"/>
            </a:endParaRPr>
          </a:p>
        </p:txBody>
      </p:sp>
      <p:sp>
        <p:nvSpPr>
          <p:cNvPr id="20" name="Rectangle 19"/>
          <p:cNvSpPr/>
          <p:nvPr/>
        </p:nvSpPr>
        <p:spPr>
          <a:xfrm>
            <a:off x="539552" y="5157192"/>
            <a:ext cx="8352928" cy="830997"/>
          </a:xfrm>
          <a:prstGeom prst="rect">
            <a:avLst/>
          </a:prstGeom>
        </p:spPr>
        <p:txBody>
          <a:bodyPr wrap="square">
            <a:spAutoFit/>
          </a:bodyPr>
          <a:lstStyle/>
          <a:p>
            <a:r>
              <a:rPr lang="fr-FR" sz="2400" dirty="0" smtClean="0">
                <a:solidFill>
                  <a:schemeClr val="bg1"/>
                </a:solidFill>
                <a:latin typeface="Comic Sans MS" pitchFamily="66" charset="0"/>
              </a:rPr>
              <a:t>Masse d’un électron = 0,511 MeV   [MeV = million d’eV]</a:t>
            </a:r>
          </a:p>
          <a:p>
            <a:r>
              <a:rPr lang="fr-FR" sz="2400" dirty="0" smtClean="0">
                <a:solidFill>
                  <a:schemeClr val="bg1"/>
                </a:solidFill>
                <a:latin typeface="Comic Sans MS" pitchFamily="66" charset="0"/>
              </a:rPr>
              <a:t>Masse d’un proton    = 0,938 GeV  [GeV = milliard d’eV]</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866775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Quelle est la masse du boson de ″Higgs″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ZoneTexte 2"/>
          <p:cNvSpPr txBox="1"/>
          <p:nvPr/>
        </p:nvSpPr>
        <p:spPr>
          <a:xfrm>
            <a:off x="-36512" y="1196752"/>
            <a:ext cx="7797327"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Le Modèle Standard </a:t>
            </a:r>
            <a:r>
              <a:rPr lang="fr-FR" sz="2400" dirty="0" smtClean="0">
                <a:solidFill>
                  <a:srgbClr val="FFFF00"/>
                </a:solidFill>
                <a:latin typeface="Comic Sans MS" pitchFamily="66" charset="0"/>
                <a:sym typeface="Symbol"/>
              </a:rPr>
              <a:t>ne dit pas  </a:t>
            </a:r>
            <a:r>
              <a:rPr lang="fr-FR" sz="2400" dirty="0" smtClean="0">
                <a:solidFill>
                  <a:schemeClr val="bg1"/>
                </a:solidFill>
                <a:latin typeface="Comic Sans MS" pitchFamily="66" charset="0"/>
                <a:sym typeface="Symbol"/>
              </a:rPr>
              <a:t>quelle est sa masse.</a:t>
            </a:r>
            <a:endParaRPr lang="fr-FR" sz="2400" dirty="0">
              <a:solidFill>
                <a:schemeClr val="bg1"/>
              </a:solidFill>
              <a:latin typeface="Comic Sans MS" pitchFamily="66" charset="0"/>
            </a:endParaRPr>
          </a:p>
        </p:txBody>
      </p:sp>
      <p:sp>
        <p:nvSpPr>
          <p:cNvPr id="4" name="ZoneTexte 3"/>
          <p:cNvSpPr txBox="1"/>
          <p:nvPr/>
        </p:nvSpPr>
        <p:spPr>
          <a:xfrm>
            <a:off x="-36512" y="1711841"/>
            <a:ext cx="9313768"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Le mécanisme n’est applicable que dans la gamme </a:t>
            </a:r>
            <a:r>
              <a:rPr lang="fr-FR" sz="2400" dirty="0" smtClean="0">
                <a:solidFill>
                  <a:srgbClr val="FFFF00"/>
                </a:solidFill>
                <a:latin typeface="Comic Sans MS" pitchFamily="66" charset="0"/>
                <a:sym typeface="Symbol"/>
              </a:rPr>
              <a:t>0-700 GeV</a:t>
            </a:r>
            <a:r>
              <a:rPr lang="fr-FR" sz="2400" dirty="0" smtClean="0">
                <a:solidFill>
                  <a:schemeClr val="bg1"/>
                </a:solidFill>
                <a:latin typeface="Comic Sans MS" pitchFamily="66" charset="0"/>
                <a:sym typeface="Symbol"/>
              </a:rPr>
              <a:t>, </a:t>
            </a:r>
          </a:p>
          <a:p>
            <a:r>
              <a:rPr lang="fr-FR" sz="2400" dirty="0" smtClean="0">
                <a:solidFill>
                  <a:schemeClr val="bg1"/>
                </a:solidFill>
                <a:latin typeface="Comic Sans MS" pitchFamily="66" charset="0"/>
                <a:sym typeface="Symbol"/>
              </a:rPr>
              <a:t>   voire jusqu’à 1000 GeV maximum.</a:t>
            </a:r>
          </a:p>
        </p:txBody>
      </p:sp>
      <p:sp>
        <p:nvSpPr>
          <p:cNvPr id="10" name="Rectangle 9"/>
          <p:cNvSpPr/>
          <p:nvPr/>
        </p:nvSpPr>
        <p:spPr>
          <a:xfrm>
            <a:off x="61156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0" name="Rectangle 29"/>
          <p:cNvSpPr/>
          <p:nvPr/>
        </p:nvSpPr>
        <p:spPr>
          <a:xfrm>
            <a:off x="140364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1" name="Rectangle 30"/>
          <p:cNvSpPr/>
          <p:nvPr/>
        </p:nvSpPr>
        <p:spPr>
          <a:xfrm>
            <a:off x="219573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2" name="Rectangle 31"/>
          <p:cNvSpPr/>
          <p:nvPr/>
        </p:nvSpPr>
        <p:spPr>
          <a:xfrm>
            <a:off x="2987824"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3" name="Rectangle 32"/>
          <p:cNvSpPr/>
          <p:nvPr/>
        </p:nvSpPr>
        <p:spPr>
          <a:xfrm>
            <a:off x="3779912"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5" name="Rectangle 34"/>
          <p:cNvSpPr/>
          <p:nvPr/>
        </p:nvSpPr>
        <p:spPr>
          <a:xfrm>
            <a:off x="457200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6" name="Rectangle 35"/>
          <p:cNvSpPr/>
          <p:nvPr/>
        </p:nvSpPr>
        <p:spPr>
          <a:xfrm>
            <a:off x="536408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7" name="Rectangle 36"/>
          <p:cNvSpPr/>
          <p:nvPr/>
        </p:nvSpPr>
        <p:spPr>
          <a:xfrm>
            <a:off x="6156176"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8" name="Rectangle 37"/>
          <p:cNvSpPr/>
          <p:nvPr/>
        </p:nvSpPr>
        <p:spPr>
          <a:xfrm>
            <a:off x="6948264"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9" name="Rectangle 38"/>
          <p:cNvSpPr/>
          <p:nvPr/>
        </p:nvSpPr>
        <p:spPr>
          <a:xfrm>
            <a:off x="7740352"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40" name="ZoneTexte 39"/>
          <p:cNvSpPr txBox="1"/>
          <p:nvPr/>
        </p:nvSpPr>
        <p:spPr>
          <a:xfrm>
            <a:off x="467544" y="3419708"/>
            <a:ext cx="372218"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0</a:t>
            </a:r>
            <a:endParaRPr lang="fr-FR" sz="2400" dirty="0">
              <a:solidFill>
                <a:schemeClr val="bg1"/>
              </a:solidFill>
              <a:latin typeface="Comic Sans MS" pitchFamily="66" charset="0"/>
            </a:endParaRPr>
          </a:p>
        </p:txBody>
      </p:sp>
      <p:sp>
        <p:nvSpPr>
          <p:cNvPr id="41" name="ZoneTexte 40"/>
          <p:cNvSpPr txBox="1"/>
          <p:nvPr/>
        </p:nvSpPr>
        <p:spPr>
          <a:xfrm>
            <a:off x="8085838" y="3419708"/>
            <a:ext cx="885179" cy="830997"/>
          </a:xfrm>
          <a:prstGeom prst="rect">
            <a:avLst/>
          </a:prstGeom>
          <a:noFill/>
          <a:ln>
            <a:noFill/>
          </a:ln>
        </p:spPr>
        <p:txBody>
          <a:bodyPr wrap="none" rtlCol="0">
            <a:spAutoFit/>
          </a:bodyPr>
          <a:lstStyle/>
          <a:p>
            <a:pPr algn="ctr"/>
            <a:r>
              <a:rPr lang="fr-FR" sz="2400" dirty="0" smtClean="0">
                <a:solidFill>
                  <a:schemeClr val="bg1"/>
                </a:solidFill>
                <a:latin typeface="Comic Sans MS" pitchFamily="66" charset="0"/>
              </a:rPr>
              <a:t>1000</a:t>
            </a:r>
          </a:p>
          <a:p>
            <a:pPr algn="ctr"/>
            <a:r>
              <a:rPr lang="fr-FR" sz="2400" dirty="0" smtClean="0">
                <a:solidFill>
                  <a:schemeClr val="bg1"/>
                </a:solidFill>
                <a:latin typeface="Comic Sans MS" pitchFamily="66" charset="0"/>
              </a:rPr>
              <a:t>GeV</a:t>
            </a:r>
            <a:endParaRPr lang="fr-FR" sz="2400" dirty="0">
              <a:solidFill>
                <a:schemeClr val="bg1"/>
              </a:solidFill>
              <a:latin typeface="Comic Sans MS" pitchFamily="66" charset="0"/>
            </a:endParaRPr>
          </a:p>
        </p:txBody>
      </p:sp>
      <p:sp>
        <p:nvSpPr>
          <p:cNvPr id="42" name="ZoneTexte 41"/>
          <p:cNvSpPr txBox="1"/>
          <p:nvPr/>
        </p:nvSpPr>
        <p:spPr>
          <a:xfrm>
            <a:off x="4252173" y="3419708"/>
            <a:ext cx="747320"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500</a:t>
            </a:r>
            <a:endParaRPr lang="fr-FR" sz="2400" dirty="0">
              <a:solidFill>
                <a:schemeClr val="bg1"/>
              </a:solidFill>
              <a:latin typeface="Comic Sans MS" pitchFamily="66" charset="0"/>
            </a:endParaRPr>
          </a:p>
        </p:txBody>
      </p:sp>
      <p:sp>
        <p:nvSpPr>
          <p:cNvPr id="61" name="Accolade fermante 60"/>
          <p:cNvSpPr/>
          <p:nvPr/>
        </p:nvSpPr>
        <p:spPr>
          <a:xfrm rot="5400000">
            <a:off x="3127194" y="1408130"/>
            <a:ext cx="513348" cy="5544616"/>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62" name="ZoneTexte 61"/>
          <p:cNvSpPr txBox="1"/>
          <p:nvPr/>
        </p:nvSpPr>
        <p:spPr>
          <a:xfrm>
            <a:off x="107504" y="4427820"/>
            <a:ext cx="6604693"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Si ce boson existe, </a:t>
            </a:r>
          </a:p>
          <a:p>
            <a:pPr algn="ctr"/>
            <a:r>
              <a:rPr lang="fr-FR" sz="2400" dirty="0" smtClean="0">
                <a:solidFill>
                  <a:srgbClr val="FFFF00"/>
                </a:solidFill>
                <a:latin typeface="Comic Sans MS" pitchFamily="66" charset="0"/>
              </a:rPr>
              <a:t>sa masse est quelque part dans cet intervalle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heckerboard(across)">
                                      <p:cBhvr>
                                        <p:cTn id="20" dur="500"/>
                                        <p:tgtEl>
                                          <p:spTgt spid="3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heckerboard(across)">
                                      <p:cBhvr>
                                        <p:cTn id="23" dur="500"/>
                                        <p:tgtEl>
                                          <p:spTgt spid="31"/>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heckerboard(across)">
                                      <p:cBhvr>
                                        <p:cTn id="26" dur="500"/>
                                        <p:tgtEl>
                                          <p:spTgt spid="32"/>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heckerboard(across)">
                                      <p:cBhvr>
                                        <p:cTn id="29" dur="500"/>
                                        <p:tgtEl>
                                          <p:spTgt spid="3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heckerboard(across)">
                                      <p:cBhvr>
                                        <p:cTn id="32" dur="500"/>
                                        <p:tgtEl>
                                          <p:spTgt spid="3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checkerboard(across)">
                                      <p:cBhvr>
                                        <p:cTn id="35" dur="500"/>
                                        <p:tgtEl>
                                          <p:spTgt spid="36"/>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checkerboard(across)">
                                      <p:cBhvr>
                                        <p:cTn id="38" dur="500"/>
                                        <p:tgtEl>
                                          <p:spTgt spid="3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heckerboard(across)">
                                      <p:cBhvr>
                                        <p:cTn id="41" dur="500"/>
                                        <p:tgtEl>
                                          <p:spTgt spid="38"/>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heckerboard(across)">
                                      <p:cBhvr>
                                        <p:cTn id="44" dur="500"/>
                                        <p:tgtEl>
                                          <p:spTgt spid="3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checkerboard(across)">
                                      <p:cBhvr>
                                        <p:cTn id="47" dur="500"/>
                                        <p:tgtEl>
                                          <p:spTgt spid="40"/>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checkerboard(across)">
                                      <p:cBhvr>
                                        <p:cTn id="50" dur="500"/>
                                        <p:tgtEl>
                                          <p:spTgt spid="4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checkerboard(across)">
                                      <p:cBhvr>
                                        <p:cTn id="53" dur="500"/>
                                        <p:tgtEl>
                                          <p:spTgt spid="42"/>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heckerboard(across)">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p:bldP spid="41" grpId="0"/>
      <p:bldP spid="42" grpId="0"/>
      <p:bldP spid="61" grpId="0" animBg="1"/>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331640" y="2886035"/>
            <a:ext cx="6696744"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Quel est le problème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4032448" y="1628800"/>
            <a:ext cx="1115616" cy="584775"/>
          </a:xfrm>
          <a:prstGeom prst="rect">
            <a:avLst/>
          </a:prstGeom>
          <a:noFill/>
        </p:spPr>
        <p:txBody>
          <a:bodyPr wrap="square" rtlCol="0">
            <a:spAutoFit/>
          </a:bodyPr>
          <a:lstStyle/>
          <a:p>
            <a:r>
              <a:rPr lang="fr-FR" sz="3200" dirty="0" smtClean="0">
                <a:solidFill>
                  <a:schemeClr val="bg1"/>
                </a:solidFill>
                <a:latin typeface="Comic Sans MS" pitchFamily="66" charset="0"/>
              </a:rPr>
              <a:t>Mais</a:t>
            </a:r>
          </a:p>
        </p:txBody>
      </p:sp>
      <p:sp>
        <p:nvSpPr>
          <p:cNvPr id="6" name="Parchemin horizontal 5"/>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de Higgs</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
        <p:nvSpPr>
          <p:cNvPr id="5" name="Rectangle 4"/>
          <p:cNvSpPr/>
          <p:nvPr/>
        </p:nvSpPr>
        <p:spPr>
          <a:xfrm>
            <a:off x="-180528" y="2276872"/>
            <a:ext cx="9505056" cy="1692771"/>
          </a:xfrm>
          <a:prstGeom prst="rect">
            <a:avLst/>
          </a:prstGeom>
        </p:spPr>
        <p:txBody>
          <a:bodyPr wrap="square">
            <a:spAutoFit/>
          </a:bodyPr>
          <a:lstStyle/>
          <a:p>
            <a:pPr algn="ctr"/>
            <a:r>
              <a:rPr lang="fr-FR" sz="2800" dirty="0" smtClean="0">
                <a:solidFill>
                  <a:srgbClr val="FFFF00"/>
                </a:solidFill>
                <a:latin typeface="Comic Sans MS" pitchFamily="66" charset="0"/>
              </a:rPr>
              <a:t>Les bosons scalaires de Higgs</a:t>
            </a:r>
          </a:p>
          <a:p>
            <a:pPr algn="ctr"/>
            <a:r>
              <a:rPr lang="fr-FR" sz="2400" dirty="0" smtClean="0">
                <a:solidFill>
                  <a:schemeClr val="bg1"/>
                </a:solidFill>
                <a:latin typeface="Comic Sans MS" pitchFamily="66" charset="0"/>
              </a:rPr>
              <a:t> abondamment créés lors de la Brisure Spontanée de Symétrie</a:t>
            </a:r>
          </a:p>
          <a:p>
            <a:pPr algn="ctr"/>
            <a:r>
              <a:rPr lang="fr-FR" sz="2400" dirty="0" smtClean="0">
                <a:solidFill>
                  <a:schemeClr val="bg1"/>
                </a:solidFill>
                <a:latin typeface="Comic Sans MS" pitchFamily="66" charset="0"/>
              </a:rPr>
              <a:t> </a:t>
            </a:r>
            <a:r>
              <a:rPr lang="fr-FR" sz="2800" dirty="0" smtClean="0">
                <a:solidFill>
                  <a:srgbClr val="FFFF00"/>
                </a:solidFill>
                <a:latin typeface="Comic Sans MS" pitchFamily="66" charset="0"/>
              </a:rPr>
              <a:t>ont disparu très rapidement</a:t>
            </a:r>
          </a:p>
          <a:p>
            <a:pPr algn="ctr"/>
            <a:r>
              <a:rPr lang="fr-FR" sz="2400" dirty="0" smtClean="0">
                <a:solidFill>
                  <a:schemeClr val="bg1"/>
                </a:solidFill>
                <a:latin typeface="Comic Sans MS" pitchFamily="66" charset="0"/>
              </a:rPr>
              <a:t> peu après la transition de phase… il y a 13,7 milliards d’années.</a:t>
            </a:r>
          </a:p>
        </p:txBody>
      </p:sp>
      <p:sp>
        <p:nvSpPr>
          <p:cNvPr id="8" name="Rectangle 7"/>
          <p:cNvSpPr/>
          <p:nvPr/>
        </p:nvSpPr>
        <p:spPr>
          <a:xfrm>
            <a:off x="-252536" y="4293096"/>
            <a:ext cx="9505056" cy="2062103"/>
          </a:xfrm>
          <a:prstGeom prst="rect">
            <a:avLst/>
          </a:prstGeom>
        </p:spPr>
        <p:txBody>
          <a:bodyPr wrap="square">
            <a:spAutoFit/>
          </a:bodyPr>
          <a:lstStyle/>
          <a:p>
            <a:pPr algn="ctr"/>
            <a:r>
              <a:rPr lang="fr-FR" sz="3200" dirty="0" smtClean="0">
                <a:solidFill>
                  <a:srgbClr val="FFFF00"/>
                </a:solidFill>
                <a:latin typeface="Comic Sans MS" pitchFamily="66" charset="0"/>
              </a:rPr>
              <a:t>Seul subsiste …</a:t>
            </a:r>
          </a:p>
          <a:p>
            <a:pPr algn="ctr"/>
            <a:r>
              <a:rPr lang="fr-FR" sz="3200" dirty="0" smtClean="0">
                <a:solidFill>
                  <a:schemeClr val="bg1"/>
                </a:solidFill>
                <a:latin typeface="Comic Sans MS" pitchFamily="66" charset="0"/>
              </a:rPr>
              <a:t> le champ de Higgs qui baigne tout notre Univers …</a:t>
            </a:r>
          </a:p>
          <a:p>
            <a:pPr algn="ctr"/>
            <a:r>
              <a:rPr lang="fr-FR" sz="3200" dirty="0" smtClean="0">
                <a:solidFill>
                  <a:srgbClr val="FFFF00"/>
                </a:solidFill>
                <a:latin typeface="Comic Sans MS" pitchFamily="66" charset="0"/>
              </a:rPr>
              <a:t> </a:t>
            </a:r>
            <a:r>
              <a:rPr lang="fr-FR" sz="3200" dirty="0" smtClean="0">
                <a:solidFill>
                  <a:srgbClr val="FF66FF"/>
                </a:solidFill>
                <a:latin typeface="Comic Sans MS" pitchFamily="66" charset="0"/>
              </a:rPr>
              <a:t>sous réserve que le mécanisme soit vrai !</a:t>
            </a:r>
            <a:endParaRPr lang="fr-FR" sz="32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descr="AG00317_"/>
          <p:cNvPicPr>
            <a:picLocks noChangeAspect="1" noChangeArrowheads="1" noCrop="1"/>
          </p:cNvPicPr>
          <p:nvPr/>
        </p:nvPicPr>
        <p:blipFill>
          <a:blip r:embed="rId2" cstate="print"/>
          <a:srcRect/>
          <a:stretch>
            <a:fillRect/>
          </a:stretch>
        </p:blipFill>
        <p:spPr bwMode="auto">
          <a:xfrm>
            <a:off x="467544" y="44624"/>
            <a:ext cx="2748050" cy="3528392"/>
          </a:xfrm>
          <a:prstGeom prst="rect">
            <a:avLst/>
          </a:prstGeom>
          <a:noFill/>
          <a:ln w="9525">
            <a:noFill/>
            <a:miter lim="800000"/>
            <a:headEnd/>
            <a:tailEnd/>
          </a:ln>
        </p:spPr>
      </p:pic>
      <p:sp>
        <p:nvSpPr>
          <p:cNvPr id="3" name="ZoneTexte 2"/>
          <p:cNvSpPr txBox="1"/>
          <p:nvPr/>
        </p:nvSpPr>
        <p:spPr>
          <a:xfrm>
            <a:off x="3591587" y="1412776"/>
            <a:ext cx="4076757" cy="1077218"/>
          </a:xfrm>
          <a:prstGeom prst="rect">
            <a:avLst/>
          </a:prstGeom>
          <a:noFill/>
        </p:spPr>
        <p:txBody>
          <a:bodyPr wrap="none" rtlCol="0">
            <a:spAutoFit/>
          </a:bodyPr>
          <a:lstStyle/>
          <a:p>
            <a:r>
              <a:rPr lang="fr-FR" sz="3200" dirty="0" smtClean="0">
                <a:solidFill>
                  <a:schemeClr val="bg1"/>
                </a:solidFill>
                <a:latin typeface="Comic Sans MS" pitchFamily="66" charset="0"/>
              </a:rPr>
              <a:t>Alors,</a:t>
            </a:r>
          </a:p>
          <a:p>
            <a:r>
              <a:rPr lang="fr-FR" sz="3200" dirty="0" smtClean="0">
                <a:solidFill>
                  <a:schemeClr val="bg1"/>
                </a:solidFill>
                <a:latin typeface="Comic Sans MS" pitchFamily="66" charset="0"/>
              </a:rPr>
              <a:t>comment procéder ?</a:t>
            </a:r>
            <a:endParaRPr lang="fr-FR" sz="3200" dirty="0">
              <a:solidFill>
                <a:schemeClr val="bg1"/>
              </a:solidFill>
              <a:latin typeface="Comic Sans MS" pitchFamily="66" charset="0"/>
            </a:endParaRPr>
          </a:p>
        </p:txBody>
      </p:sp>
      <p:sp>
        <p:nvSpPr>
          <p:cNvPr id="4" name="ZoneTexte 3"/>
          <p:cNvSpPr txBox="1"/>
          <p:nvPr/>
        </p:nvSpPr>
        <p:spPr>
          <a:xfrm>
            <a:off x="251520" y="4440014"/>
            <a:ext cx="5117106" cy="1569660"/>
          </a:xfrm>
          <a:prstGeom prst="rect">
            <a:avLst/>
          </a:prstGeom>
          <a:noFill/>
        </p:spPr>
        <p:txBody>
          <a:bodyPr wrap="none" rtlCol="0">
            <a:spAutoFit/>
          </a:bodyPr>
          <a:lstStyle/>
          <a:p>
            <a:pPr algn="r"/>
            <a:r>
              <a:rPr lang="fr-FR" sz="3200" dirty="0" smtClean="0">
                <a:solidFill>
                  <a:schemeClr val="bg1"/>
                </a:solidFill>
                <a:latin typeface="Comic Sans MS" pitchFamily="66" charset="0"/>
              </a:rPr>
              <a:t>Recréer en laboratoire</a:t>
            </a:r>
          </a:p>
          <a:p>
            <a:pPr algn="r"/>
            <a:r>
              <a:rPr lang="fr-FR" sz="3200" dirty="0" smtClean="0">
                <a:solidFill>
                  <a:schemeClr val="bg1"/>
                </a:solidFill>
                <a:latin typeface="Comic Sans MS" pitchFamily="66" charset="0"/>
              </a:rPr>
              <a:t>les conditions  de l’époque</a:t>
            </a:r>
          </a:p>
          <a:p>
            <a:pPr algn="r"/>
            <a:r>
              <a:rPr lang="fr-FR" sz="3200" dirty="0" smtClean="0">
                <a:solidFill>
                  <a:schemeClr val="bg1"/>
                </a:solidFill>
                <a:latin typeface="Comic Sans MS" pitchFamily="66" charset="0"/>
              </a:rPr>
              <a:t>primordiale !</a:t>
            </a:r>
          </a:p>
        </p:txBody>
      </p:sp>
      <p:pic>
        <p:nvPicPr>
          <p:cNvPr id="5" name="Picture 10" descr="AG00315_"/>
          <p:cNvPicPr>
            <a:picLocks noChangeAspect="1" noChangeArrowheads="1" noCrop="1"/>
          </p:cNvPicPr>
          <p:nvPr/>
        </p:nvPicPr>
        <p:blipFill>
          <a:blip r:embed="rId3" cstate="print"/>
          <a:srcRect/>
          <a:stretch>
            <a:fillRect/>
          </a:stretch>
        </p:blipFill>
        <p:spPr bwMode="auto">
          <a:xfrm>
            <a:off x="5940152" y="3356992"/>
            <a:ext cx="2664296" cy="30057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21"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22" name="ZoneTexte 21"/>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23" name="ZoneTexte 22"/>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24" name="ZoneTexte 23"/>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La quête</a:t>
            </a:r>
          </a:p>
          <a:p>
            <a:pPr algn="ctr"/>
            <a:r>
              <a:rPr lang="fr-FR" sz="4800" dirty="0" smtClean="0">
                <a:solidFill>
                  <a:schemeClr val="tx1"/>
                </a:solidFill>
                <a:latin typeface="Comic Sans MS" pitchFamily="66" charset="0"/>
              </a:rPr>
              <a:t> jusqu’à l’année 2012</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119886" y="44624"/>
            <a:ext cx="7640233" cy="156966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Par quels moyens ?</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          </a:t>
            </a: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Accélérateurs de particules</a:t>
            </a:r>
          </a:p>
          <a:p>
            <a:pPr>
              <a:defRPr/>
            </a:pP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              en mode ″collisionneur″</a:t>
            </a:r>
            <a:endParaRPr lang="fr-FR" sz="3200" b="1" dirty="0">
              <a:solidFill>
                <a:srgbClr val="FFFF00"/>
              </a:solidFill>
              <a:effectLst>
                <a:outerShdw blurRad="38100" dist="38100" dir="2700000" algn="tl">
                  <a:srgbClr val="010199"/>
                </a:outerShdw>
              </a:effectLst>
              <a:latin typeface="Comic Sans MS" pitchFamily="66" charset="0"/>
              <a:sym typeface="Symbol" pitchFamily="18" charset="2"/>
            </a:endParaRPr>
          </a:p>
        </p:txBody>
      </p:sp>
      <p:sp>
        <p:nvSpPr>
          <p:cNvPr id="8" name="Text Box 13"/>
          <p:cNvSpPr txBox="1">
            <a:spLocks noChangeArrowheads="1"/>
          </p:cNvSpPr>
          <p:nvPr/>
        </p:nvSpPr>
        <p:spPr bwMode="auto">
          <a:xfrm>
            <a:off x="5580112" y="3783526"/>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9" name="Oval 14"/>
          <p:cNvSpPr>
            <a:spLocks noChangeArrowheads="1"/>
          </p:cNvSpPr>
          <p:nvPr/>
        </p:nvSpPr>
        <p:spPr bwMode="auto">
          <a:xfrm>
            <a:off x="898525" y="3777228"/>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10" name="Oval 15"/>
          <p:cNvSpPr>
            <a:spLocks noChangeArrowheads="1"/>
          </p:cNvSpPr>
          <p:nvPr/>
        </p:nvSpPr>
        <p:spPr bwMode="auto">
          <a:xfrm>
            <a:off x="4140200" y="3777228"/>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11" name="AutoShape 16"/>
          <p:cNvSpPr>
            <a:spLocks noChangeArrowheads="1"/>
          </p:cNvSpPr>
          <p:nvPr/>
        </p:nvSpPr>
        <p:spPr bwMode="auto">
          <a:xfrm rot="19085189">
            <a:off x="2028825" y="3111206"/>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2" name="Rectangle 11"/>
          <p:cNvSpPr/>
          <p:nvPr/>
        </p:nvSpPr>
        <p:spPr>
          <a:xfrm>
            <a:off x="899592" y="4450762"/>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3" name="Rectangle 12"/>
          <p:cNvSpPr/>
          <p:nvPr/>
        </p:nvSpPr>
        <p:spPr>
          <a:xfrm>
            <a:off x="4161056" y="4450762"/>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
        <p:nvSpPr>
          <p:cNvPr id="14" name="ZoneTexte 13"/>
          <p:cNvSpPr txBox="1"/>
          <p:nvPr/>
        </p:nvSpPr>
        <p:spPr>
          <a:xfrm>
            <a:off x="179512" y="2060848"/>
            <a:ext cx="8779968" cy="461665"/>
          </a:xfrm>
          <a:prstGeom prst="rect">
            <a:avLst/>
          </a:prstGeom>
          <a:noFill/>
        </p:spPr>
        <p:txBody>
          <a:bodyPr wrap="none" rtlCol="0">
            <a:spAutoFit/>
          </a:bodyPr>
          <a:lstStyle/>
          <a:p>
            <a:r>
              <a:rPr lang="fr-FR" sz="2400" dirty="0" smtClean="0">
                <a:solidFill>
                  <a:schemeClr val="bg1"/>
                </a:solidFill>
                <a:latin typeface="Comic Sans MS" pitchFamily="66" charset="0"/>
              </a:rPr>
              <a:t>Collisions frontales de particules très fortement accélérées</a:t>
            </a:r>
            <a:endParaRPr lang="fr-FR" sz="2400" dirty="0">
              <a:solidFill>
                <a:schemeClr val="bg1"/>
              </a:solidFill>
              <a:latin typeface="Comic Sans MS" pitchFamily="66" charset="0"/>
            </a:endParaRPr>
          </a:p>
        </p:txBody>
      </p:sp>
      <p:sp>
        <p:nvSpPr>
          <p:cNvPr id="16" name="ZoneTexte 15"/>
          <p:cNvSpPr txBox="1"/>
          <p:nvPr/>
        </p:nvSpPr>
        <p:spPr>
          <a:xfrm>
            <a:off x="852005" y="5589240"/>
            <a:ext cx="7752443" cy="523220"/>
          </a:xfrm>
          <a:prstGeom prst="rect">
            <a:avLst/>
          </a:prstGeom>
          <a:noFill/>
        </p:spPr>
        <p:txBody>
          <a:bodyPr wrap="none" rtlCol="0">
            <a:spAutoFit/>
          </a:bodyPr>
          <a:lstStyle/>
          <a:p>
            <a:r>
              <a:rPr lang="fr-FR" sz="2800" dirty="0" smtClean="0">
                <a:solidFill>
                  <a:schemeClr val="bg1"/>
                </a:solidFill>
                <a:latin typeface="Comic Sans MS" pitchFamily="66" charset="0"/>
              </a:rPr>
              <a:t>Si E est grand </a:t>
            </a:r>
            <a:r>
              <a:rPr lang="fr-FR" sz="2800" dirty="0" smtClean="0">
                <a:solidFill>
                  <a:schemeClr val="bg1"/>
                </a:solidFill>
                <a:latin typeface="Comic Sans MS" pitchFamily="66" charset="0"/>
                <a:sym typeface="Symbol"/>
              </a:rPr>
              <a:t> création de masse M élevée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1" presetClass="entr" presetSubtype="0"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2"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4" dur="500"/>
                                        <p:tgtEl>
                                          <p:spTgt spid="12">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hidden"/>
                                      </p:to>
                                    </p:set>
                                  </p:childTnLst>
                                </p:cTn>
                              </p:par>
                              <p:par>
                                <p:cTn id="24" presetID="0" presetClass="path" presetSubtype="0" accel="50000" decel="50000" fill="hold" grpId="0" nodeType="withEffect">
                                  <p:stCondLst>
                                    <p:cond delay="0"/>
                                  </p:stCondLst>
                                  <p:childTnLst>
                                    <p:animMotion origin="layout" path="M 5.83333E-6 -2.11841E-6 L 0.14185 -2.11841E-6 " pathEditMode="relative" ptsTypes="AA">
                                      <p:cBhvr>
                                        <p:cTn id="25" dur="2000" fill="hold"/>
                                        <p:tgtEl>
                                          <p:spTgt spid="9"/>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004 0.00532 L -0.11823 -1.57262E-7 " pathEditMode="relative" rAng="0" ptsTypes="AA">
                                      <p:cBhvr>
                                        <p:cTn id="27" dur="2000" fill="hold"/>
                                        <p:tgtEl>
                                          <p:spTgt spid="10"/>
                                        </p:tgtEl>
                                        <p:attrNameLst>
                                          <p:attrName>ppt_x</p:attrName>
                                          <p:attrName>ppt_y</p:attrName>
                                        </p:attrNameLst>
                                      </p:cBhvr>
                                      <p:rCtr x="-57" y="-3"/>
                                    </p:animMotion>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1" presetClass="exit" presetSubtype="0" fill="hold" grpId="1" nodeType="after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53"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p:cTn id="4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1">
                                            <p:txEl>
                                              <p:pRg st="0" end="0"/>
                                            </p:txEl>
                                          </p:spTgt>
                                        </p:tgtEl>
                                      </p:cBhvr>
                                    </p:animEffect>
                                  </p:childTnLst>
                                </p:cTn>
                              </p:par>
                            </p:childTnLst>
                          </p:cTn>
                        </p:par>
                        <p:par>
                          <p:cTn id="44" fill="hold">
                            <p:stCondLst>
                              <p:cond delay="3000"/>
                            </p:stCondLst>
                            <p:childTnLst>
                              <p:par>
                                <p:cTn id="45" presetID="53"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3500"/>
                            </p:stCondLst>
                            <p:childTnLst>
                              <p:par>
                                <p:cTn id="51" presetID="5"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0" grpId="2" animBg="1"/>
      <p:bldP spid="12" grpId="0" build="allAtOnce"/>
      <p:bldP spid="13" grpId="0" build="allAtOnce"/>
      <p:bldP spid="14"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7700" y="1588"/>
            <a:ext cx="7885113" cy="6856412"/>
          </a:xfrm>
          <a:prstGeom prst="rect">
            <a:avLst/>
          </a:prstGeom>
          <a:noFill/>
          <a:ln w="9525">
            <a:noFill/>
            <a:miter lim="800000"/>
            <a:headEnd/>
            <a:tailEnd/>
          </a:ln>
          <a:effectLst/>
        </p:spPr>
      </p:pic>
      <p:sp>
        <p:nvSpPr>
          <p:cNvPr id="4" name="Line 4"/>
          <p:cNvSpPr>
            <a:spLocks noChangeShapeType="1"/>
          </p:cNvSpPr>
          <p:nvPr/>
        </p:nvSpPr>
        <p:spPr bwMode="auto">
          <a:xfrm>
            <a:off x="36513" y="3357563"/>
            <a:ext cx="4356100" cy="0"/>
          </a:xfrm>
          <a:prstGeom prst="line">
            <a:avLst/>
          </a:prstGeom>
          <a:noFill/>
          <a:ln w="50800">
            <a:solidFill>
              <a:srgbClr val="FFFF00"/>
            </a:solidFill>
            <a:round/>
            <a:headEnd/>
            <a:tailEnd type="triangle" w="med" len="med"/>
          </a:ln>
          <a:effectLst/>
        </p:spPr>
        <p:txBody>
          <a:bodyPr/>
          <a:lstStyle/>
          <a:p>
            <a:endParaRPr lang="fr-FR" dirty="0">
              <a:latin typeface="Comic Sans MS" pitchFamily="66" charset="0"/>
            </a:endParaRPr>
          </a:p>
        </p:txBody>
      </p:sp>
      <p:sp>
        <p:nvSpPr>
          <p:cNvPr id="5" name="Line 5"/>
          <p:cNvSpPr>
            <a:spLocks noChangeShapeType="1"/>
          </p:cNvSpPr>
          <p:nvPr/>
        </p:nvSpPr>
        <p:spPr bwMode="auto">
          <a:xfrm flipH="1">
            <a:off x="4392613" y="3357563"/>
            <a:ext cx="4787900" cy="0"/>
          </a:xfrm>
          <a:prstGeom prst="line">
            <a:avLst/>
          </a:prstGeom>
          <a:noFill/>
          <a:ln w="50800">
            <a:solidFill>
              <a:srgbClr val="00FF00"/>
            </a:solidFill>
            <a:round/>
            <a:headEnd/>
            <a:tailEnd type="triangle" w="med" len="med"/>
          </a:ln>
          <a:effectLst/>
        </p:spPr>
        <p:txBody>
          <a:bodyPr/>
          <a:lstStyle/>
          <a:p>
            <a:endParaRPr lang="fr-FR" dirty="0">
              <a:latin typeface="Comic Sans MS" pitchFamily="66" charset="0"/>
            </a:endParaRPr>
          </a:p>
        </p:txBody>
      </p:sp>
      <p:sp>
        <p:nvSpPr>
          <p:cNvPr id="6" name="Rectangle à coins arrondis 5"/>
          <p:cNvSpPr/>
          <p:nvPr/>
        </p:nvSpPr>
        <p:spPr>
          <a:xfrm>
            <a:off x="251520" y="260648"/>
            <a:ext cx="244827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Détection des particules</a:t>
            </a:r>
            <a:endParaRPr lang="fr-FR" sz="2800" dirty="0">
              <a:latin typeface="Comic Sans MS" pitchFamily="66" charset="0"/>
            </a:endParaRPr>
          </a:p>
        </p:txBody>
      </p:sp>
      <p:sp>
        <p:nvSpPr>
          <p:cNvPr id="7" name="Rectangle à coins arrondis 6"/>
          <p:cNvSpPr/>
          <p:nvPr/>
        </p:nvSpPr>
        <p:spPr>
          <a:xfrm>
            <a:off x="6408712" y="260648"/>
            <a:ext cx="2483768"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Nature</a:t>
            </a:r>
          </a:p>
          <a:p>
            <a:pPr algn="ctr"/>
            <a:r>
              <a:rPr lang="fr-FR" sz="2800" dirty="0" smtClean="0">
                <a:latin typeface="Comic Sans MS" pitchFamily="66" charset="0"/>
              </a:rPr>
              <a:t>TrajectoireEnergie</a:t>
            </a:r>
            <a:endParaRPr lang="fr-FR" sz="2800" dirty="0">
              <a:latin typeface="Comic Sans MS" pitchFamily="66" charset="0"/>
            </a:endParaRPr>
          </a:p>
        </p:txBody>
      </p:sp>
      <p:sp>
        <p:nvSpPr>
          <p:cNvPr id="8" name="Rectangle à coins arrondis 7"/>
          <p:cNvSpPr/>
          <p:nvPr/>
        </p:nvSpPr>
        <p:spPr>
          <a:xfrm>
            <a:off x="323528" y="4941168"/>
            <a:ext cx="2880320"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Instable</a:t>
            </a:r>
          </a:p>
          <a:p>
            <a:pPr algn="ctr"/>
            <a:r>
              <a:rPr lang="fr-FR" sz="2800" dirty="0" smtClean="0">
                <a:latin typeface="Comic Sans MS" pitchFamily="66" charset="0"/>
              </a:rPr>
              <a:t>le boson H</a:t>
            </a:r>
          </a:p>
          <a:p>
            <a:pPr algn="ctr"/>
            <a:r>
              <a:rPr lang="fr-FR" sz="2800" dirty="0" smtClean="0">
                <a:latin typeface="Comic Sans MS" pitchFamily="66" charset="0"/>
              </a:rPr>
              <a:t>se désintègre</a:t>
            </a:r>
          </a:p>
        </p:txBody>
      </p:sp>
      <p:sp>
        <p:nvSpPr>
          <p:cNvPr id="9" name="Rectangle à coins arrondis 8"/>
          <p:cNvSpPr/>
          <p:nvPr/>
        </p:nvSpPr>
        <p:spPr>
          <a:xfrm>
            <a:off x="5868144" y="4941168"/>
            <a:ext cx="2952328"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Il y a du</a:t>
            </a:r>
          </a:p>
          <a:p>
            <a:pPr algn="ctr"/>
            <a:r>
              <a:rPr lang="fr-FR" sz="2800" dirty="0" smtClean="0">
                <a:latin typeface="Comic Sans MS" pitchFamily="66" charset="0"/>
              </a:rPr>
              <a:t>″Bruit de fond″</a:t>
            </a:r>
          </a:p>
          <a:p>
            <a:pPr algn="ctr"/>
            <a:r>
              <a:rPr lang="fr-FR" sz="2800" dirty="0" smtClean="0">
                <a:latin typeface="Comic Sans MS" pitchFamily="66" charset="0"/>
              </a:rPr>
              <a:t>et des ″sosies″</a:t>
            </a:r>
          </a:p>
        </p:txBody>
      </p:sp>
      <p:sp>
        <p:nvSpPr>
          <p:cNvPr id="10" name="ZoneTexte 9"/>
          <p:cNvSpPr txBox="1"/>
          <p:nvPr/>
        </p:nvSpPr>
        <p:spPr>
          <a:xfrm>
            <a:off x="539552" y="2708920"/>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1" name="ZoneTexte 10"/>
          <p:cNvSpPr txBox="1"/>
          <p:nvPr/>
        </p:nvSpPr>
        <p:spPr>
          <a:xfrm>
            <a:off x="4193829" y="6021288"/>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2" name="ZoneTexte 11"/>
          <p:cNvSpPr txBox="1"/>
          <p:nvPr/>
        </p:nvSpPr>
        <p:spPr>
          <a:xfrm>
            <a:off x="2051720" y="4201924"/>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
        <p:nvSpPr>
          <p:cNvPr id="13" name="ZoneTexte 12"/>
          <p:cNvSpPr txBox="1"/>
          <p:nvPr/>
        </p:nvSpPr>
        <p:spPr>
          <a:xfrm>
            <a:off x="5439390" y="4221088"/>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0" fill="hold"/>
                                        <p:tgtEl>
                                          <p:spTgt spid="2"/>
                                        </p:tgtEl>
                                        <p:attrNameLst>
                                          <p:attrName>ppt_w</p:attrName>
                                        </p:attrNameLst>
                                      </p:cBhvr>
                                      <p:tavLst>
                                        <p:tav tm="0">
                                          <p:val>
                                            <p:fltVal val="0"/>
                                          </p:val>
                                        </p:tav>
                                        <p:tav tm="100000">
                                          <p:val>
                                            <p:strVal val="#ppt_w"/>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Effect transition="in" filter="fade">
                                      <p:cBhvr>
                                        <p:cTn id="23" dur="5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heckerboard(across)">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p:bldP spid="11"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539552" y="1340768"/>
            <a:ext cx="2042473" cy="1080120"/>
          </a:xfrm>
          <a:prstGeom prst="rect">
            <a:avLst/>
          </a:prstGeom>
          <a:noFill/>
        </p:spPr>
      </p:pic>
      <p:pic>
        <p:nvPicPr>
          <p:cNvPr id="4"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07904" y="692696"/>
            <a:ext cx="1800200" cy="949060"/>
          </a:xfrm>
          <a:prstGeom prst="rect">
            <a:avLst/>
          </a:prstGeom>
          <a:noFill/>
        </p:spPr>
      </p:pic>
      <p:pic>
        <p:nvPicPr>
          <p:cNvPr id="5"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660232" y="3212978"/>
            <a:ext cx="1531327" cy="792087"/>
          </a:xfrm>
          <a:prstGeom prst="rect">
            <a:avLst/>
          </a:prstGeom>
          <a:noFill/>
        </p:spPr>
      </p:pic>
      <p:pic>
        <p:nvPicPr>
          <p:cNvPr id="6"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1903876"/>
            <a:ext cx="1800200" cy="949060"/>
          </a:xfrm>
          <a:prstGeom prst="rect">
            <a:avLst/>
          </a:prstGeom>
          <a:noFill/>
        </p:spPr>
      </p:pic>
      <p:pic>
        <p:nvPicPr>
          <p:cNvPr id="7"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13081" y="4077074"/>
            <a:ext cx="1531327" cy="792087"/>
          </a:xfrm>
          <a:prstGeom prst="rect">
            <a:avLst/>
          </a:prstGeom>
          <a:noFill/>
        </p:spPr>
      </p:pic>
      <p:pic>
        <p:nvPicPr>
          <p:cNvPr id="8"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611560" y="4437112"/>
            <a:ext cx="2042473" cy="1080120"/>
          </a:xfrm>
          <a:prstGeom prst="rect">
            <a:avLst/>
          </a:prstGeom>
          <a:noFill/>
        </p:spPr>
      </p:pic>
      <p:pic>
        <p:nvPicPr>
          <p:cNvPr id="9"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3573017"/>
            <a:ext cx="1800200" cy="949060"/>
          </a:xfrm>
          <a:prstGeom prst="rect">
            <a:avLst/>
          </a:prstGeom>
          <a:noFill/>
        </p:spPr>
      </p:pic>
      <p:pic>
        <p:nvPicPr>
          <p:cNvPr id="10"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851920" y="5432269"/>
            <a:ext cx="1800200" cy="949060"/>
          </a:xfrm>
          <a:prstGeom prst="rect">
            <a:avLst/>
          </a:prstGeom>
          <a:noFill/>
        </p:spPr>
      </p:pic>
      <p:pic>
        <p:nvPicPr>
          <p:cNvPr id="11"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32240" y="5085185"/>
            <a:ext cx="1531327" cy="792087"/>
          </a:xfrm>
          <a:prstGeom prst="rect">
            <a:avLst/>
          </a:prstGeom>
          <a:noFill/>
        </p:spPr>
      </p:pic>
      <p:pic>
        <p:nvPicPr>
          <p:cNvPr id="12"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85089" y="5949281"/>
            <a:ext cx="1531327" cy="792087"/>
          </a:xfrm>
          <a:prstGeom prst="rect">
            <a:avLst/>
          </a:prstGeom>
          <a:noFill/>
        </p:spPr>
      </p:pic>
      <p:cxnSp>
        <p:nvCxnSpPr>
          <p:cNvPr id="13" name="Connecteur droit 12"/>
          <p:cNvCxnSpPr>
            <a:stCxn id="4" idx="1"/>
            <a:endCxn id="3" idx="3"/>
          </p:cNvCxnSpPr>
          <p:nvPr/>
        </p:nvCxnSpPr>
        <p:spPr>
          <a:xfrm flipH="1">
            <a:off x="2582025" y="1167226"/>
            <a:ext cx="1125879" cy="7136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6" idx="1"/>
            <a:endCxn id="3" idx="3"/>
          </p:cNvCxnSpPr>
          <p:nvPr/>
        </p:nvCxnSpPr>
        <p:spPr>
          <a:xfrm flipH="1" flipV="1">
            <a:off x="2582025" y="1880828"/>
            <a:ext cx="1197887" cy="497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9" idx="1"/>
            <a:endCxn id="8" idx="3"/>
          </p:cNvCxnSpPr>
          <p:nvPr/>
        </p:nvCxnSpPr>
        <p:spPr>
          <a:xfrm flipH="1">
            <a:off x="2654033" y="4047547"/>
            <a:ext cx="1125879" cy="929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0" idx="1"/>
            <a:endCxn id="8" idx="3"/>
          </p:cNvCxnSpPr>
          <p:nvPr/>
        </p:nvCxnSpPr>
        <p:spPr>
          <a:xfrm flipH="1" flipV="1">
            <a:off x="2654033" y="4977172"/>
            <a:ext cx="1197887" cy="9296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5" idx="1"/>
            <a:endCxn id="9" idx="3"/>
          </p:cNvCxnSpPr>
          <p:nvPr/>
        </p:nvCxnSpPr>
        <p:spPr>
          <a:xfrm flipH="1">
            <a:off x="5580112" y="3609022"/>
            <a:ext cx="1080120" cy="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7" idx="1"/>
            <a:endCxn id="9" idx="3"/>
          </p:cNvCxnSpPr>
          <p:nvPr/>
        </p:nvCxnSpPr>
        <p:spPr>
          <a:xfrm flipH="1" flipV="1">
            <a:off x="5580112" y="4047547"/>
            <a:ext cx="1132969" cy="425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stCxn id="10" idx="3"/>
            <a:endCxn id="11" idx="1"/>
          </p:cNvCxnSpPr>
          <p:nvPr/>
        </p:nvCxnSpPr>
        <p:spPr>
          <a:xfrm flipV="1">
            <a:off x="5652120" y="5481229"/>
            <a:ext cx="1080120" cy="42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0" idx="3"/>
            <a:endCxn id="12" idx="1"/>
          </p:cNvCxnSpPr>
          <p:nvPr/>
        </p:nvCxnSpPr>
        <p:spPr>
          <a:xfrm>
            <a:off x="5652120" y="5906799"/>
            <a:ext cx="1132969" cy="438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203537" y="4501569"/>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2" name="ZoneTexte 21"/>
          <p:cNvSpPr txBox="1"/>
          <p:nvPr/>
        </p:nvSpPr>
        <p:spPr>
          <a:xfrm>
            <a:off x="4283968" y="1484784"/>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3" name="ZoneTexte 22"/>
          <p:cNvSpPr txBox="1"/>
          <p:nvPr/>
        </p:nvSpPr>
        <p:spPr>
          <a:xfrm>
            <a:off x="4283968" y="260648"/>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4" name="ZoneTexte 23"/>
          <p:cNvSpPr txBox="1"/>
          <p:nvPr/>
        </p:nvSpPr>
        <p:spPr>
          <a:xfrm>
            <a:off x="1115616" y="1405225"/>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5" name="ZoneTexte 24"/>
          <p:cNvSpPr txBox="1"/>
          <p:nvPr/>
        </p:nvSpPr>
        <p:spPr>
          <a:xfrm>
            <a:off x="4283968" y="3565465"/>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6" name="ZoneTexte 25"/>
          <p:cNvSpPr txBox="1"/>
          <p:nvPr/>
        </p:nvSpPr>
        <p:spPr>
          <a:xfrm>
            <a:off x="4357590" y="5437673"/>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7" name="ZoneTexte 26"/>
          <p:cNvSpPr txBox="1"/>
          <p:nvPr/>
        </p:nvSpPr>
        <p:spPr>
          <a:xfrm>
            <a:off x="7020272" y="2996952"/>
            <a:ext cx="926857"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8" name="ZoneTexte 27"/>
          <p:cNvSpPr txBox="1"/>
          <p:nvPr/>
        </p:nvSpPr>
        <p:spPr>
          <a:xfrm>
            <a:off x="7123843" y="3861048"/>
            <a:ext cx="976549"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9" name="ZoneTexte 28"/>
          <p:cNvSpPr txBox="1"/>
          <p:nvPr/>
        </p:nvSpPr>
        <p:spPr>
          <a:xfrm>
            <a:off x="7020272" y="4869160"/>
            <a:ext cx="906017"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0" name="ZoneTexte 29"/>
          <p:cNvSpPr txBox="1"/>
          <p:nvPr/>
        </p:nvSpPr>
        <p:spPr>
          <a:xfrm>
            <a:off x="7092280" y="5661248"/>
            <a:ext cx="955711"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1" name="ZoneTexte 30"/>
          <p:cNvSpPr txBox="1"/>
          <p:nvPr/>
        </p:nvSpPr>
        <p:spPr>
          <a:xfrm>
            <a:off x="683568" y="188640"/>
            <a:ext cx="1665841"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Particule</a:t>
            </a:r>
          </a:p>
          <a:p>
            <a:pPr algn="ctr"/>
            <a:r>
              <a:rPr lang="fr-FR" sz="2800" dirty="0" smtClean="0">
                <a:solidFill>
                  <a:srgbClr val="FF0000"/>
                </a:solidFill>
                <a:latin typeface="Comic Sans MS" pitchFamily="66" charset="0"/>
              </a:rPr>
              <a:t>mère</a:t>
            </a:r>
            <a:endParaRPr lang="fr-FR" sz="2800" dirty="0">
              <a:solidFill>
                <a:srgbClr val="FF0000"/>
              </a:solidFill>
              <a:latin typeface="Comic Sans MS" pitchFamily="66" charset="0"/>
            </a:endParaRPr>
          </a:p>
        </p:txBody>
      </p:sp>
      <p:sp>
        <p:nvSpPr>
          <p:cNvPr id="32" name="ZoneTexte 31"/>
          <p:cNvSpPr txBox="1"/>
          <p:nvPr/>
        </p:nvSpPr>
        <p:spPr>
          <a:xfrm>
            <a:off x="3212996" y="116632"/>
            <a:ext cx="2799164" cy="523220"/>
          </a:xfrm>
          <a:prstGeom prst="rect">
            <a:avLst/>
          </a:prstGeom>
          <a:noFill/>
        </p:spPr>
        <p:txBody>
          <a:bodyPr wrap="none" rtlCol="0">
            <a:spAutoFit/>
          </a:bodyPr>
          <a:lstStyle/>
          <a:p>
            <a:r>
              <a:rPr lang="fr-FR" sz="2800" dirty="0" smtClean="0">
                <a:solidFill>
                  <a:srgbClr val="FF0000"/>
                </a:solidFill>
                <a:latin typeface="Comic Sans MS" pitchFamily="66" charset="0"/>
              </a:rPr>
              <a:t>Particules filles</a:t>
            </a:r>
            <a:endParaRPr lang="fr-FR" sz="2800" dirty="0">
              <a:solidFill>
                <a:srgbClr val="FF0000"/>
              </a:solidFill>
              <a:latin typeface="Comic Sans MS" pitchFamily="66" charset="0"/>
            </a:endParaRPr>
          </a:p>
        </p:txBody>
      </p:sp>
      <p:sp>
        <p:nvSpPr>
          <p:cNvPr id="33" name="ZoneTexte 32"/>
          <p:cNvSpPr txBox="1"/>
          <p:nvPr/>
        </p:nvSpPr>
        <p:spPr>
          <a:xfrm>
            <a:off x="6156176" y="2060848"/>
            <a:ext cx="2345514"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et</a:t>
            </a:r>
          </a:p>
          <a:p>
            <a:pPr algn="ctr"/>
            <a:r>
              <a:rPr lang="fr-FR" sz="2800" dirty="0" smtClean="0">
                <a:solidFill>
                  <a:srgbClr val="FF0000"/>
                </a:solidFill>
                <a:latin typeface="Comic Sans MS" pitchFamily="66" charset="0"/>
              </a:rPr>
              <a:t>petites filles</a:t>
            </a:r>
            <a:endParaRPr lang="fr-FR" sz="2800" dirty="0">
              <a:solidFill>
                <a:srgbClr val="FF0000"/>
              </a:solidFill>
              <a:latin typeface="Comic Sans MS" pitchFamily="66" charset="0"/>
            </a:endParaRPr>
          </a:p>
        </p:txBody>
      </p:sp>
      <p:sp>
        <p:nvSpPr>
          <p:cNvPr id="34" name="Text Box 36"/>
          <p:cNvSpPr txBox="1">
            <a:spLocks noChangeArrowheads="1"/>
          </p:cNvSpPr>
          <p:nvPr/>
        </p:nvSpPr>
        <p:spPr bwMode="auto">
          <a:xfrm>
            <a:off x="179512" y="188640"/>
            <a:ext cx="6991016"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A partir des débris:</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nous remontons au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3"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3"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heckerboard(across)">
                                      <p:cBhvr>
                                        <p:cTn id="33" dur="500"/>
                                        <p:tgtEl>
                                          <p:spTgt spid="2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heckerboard(across)">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heckerboard(across)">
                                      <p:cBhvr>
                                        <p:cTn id="61" dur="500"/>
                                        <p:tgtEl>
                                          <p:spTgt spid="15"/>
                                        </p:tgtEl>
                                      </p:cBhvr>
                                    </p:animEffect>
                                  </p:childTnLst>
                                </p:cTn>
                              </p:par>
                              <p:par>
                                <p:cTn id="62" presetID="53"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 presetClass="entr" presetSubtype="1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heckerboard(across)">
                                      <p:cBhvr>
                                        <p:cTn id="69" dur="500"/>
                                        <p:tgtEl>
                                          <p:spTgt spid="16"/>
                                        </p:tgtEl>
                                      </p:cBhvr>
                                    </p:animEffect>
                                  </p:childTnLst>
                                </p:cTn>
                              </p:par>
                              <p:par>
                                <p:cTn id="70" presetID="53"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checkerboard(across)">
                                      <p:cBhvr>
                                        <p:cTn id="79" dur="500"/>
                                        <p:tgtEl>
                                          <p:spTgt spid="17"/>
                                        </p:tgtEl>
                                      </p:cBhvr>
                                    </p:animEffect>
                                  </p:childTnLst>
                                </p:cTn>
                              </p:par>
                              <p:par>
                                <p:cTn id="80" presetID="53"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par>
                                <p:cTn id="85" presetID="5" presetClass="entr" presetSubtype="1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par>
                                <p:cTn id="88" presetID="53"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par>
                                <p:cTn id="93" presetID="5" presetClass="entr" presetSubtype="1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checkerboard(across)">
                                      <p:cBhvr>
                                        <p:cTn id="95" dur="500"/>
                                        <p:tgtEl>
                                          <p:spTgt spid="19"/>
                                        </p:tgtEl>
                                      </p:cBhvr>
                                    </p:animEffect>
                                  </p:childTnLst>
                                </p:cTn>
                              </p:par>
                              <p:par>
                                <p:cTn id="96" presetID="53" presetClass="entr" presetSubtype="0"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fltVal val="0"/>
                                          </p:val>
                                        </p:tav>
                                        <p:tav tm="100000">
                                          <p:val>
                                            <p:strVal val="#ppt_h"/>
                                          </p:val>
                                        </p:tav>
                                      </p:tavLst>
                                    </p:anim>
                                    <p:animEffect transition="in" filter="fade">
                                      <p:cBhvr>
                                        <p:cTn id="100" dur="500"/>
                                        <p:tgtEl>
                                          <p:spTgt spid="11"/>
                                        </p:tgtEl>
                                      </p:cBhvr>
                                    </p:animEffect>
                                  </p:childTnLst>
                                </p:cTn>
                              </p:par>
                              <p:par>
                                <p:cTn id="101" presetID="5" presetClass="entr" presetSubtype="1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checkerboard(across)">
                                      <p:cBhvr>
                                        <p:cTn id="103" dur="500"/>
                                        <p:tgtEl>
                                          <p:spTgt spid="20"/>
                                        </p:tgtEl>
                                      </p:cBhvr>
                                    </p:animEffect>
                                  </p:childTnLst>
                                </p:cTn>
                              </p:par>
                              <p:par>
                                <p:cTn id="104" presetID="53" presetClass="entr" presetSubtype="0" fill="hold" nodeType="with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checkerboard(across)">
                                      <p:cBhvr>
                                        <p:cTn id="113" dur="500"/>
                                        <p:tgtEl>
                                          <p:spTgt spid="27"/>
                                        </p:tgtEl>
                                      </p:cBhvr>
                                    </p:animEffect>
                                  </p:childTnLst>
                                </p:cTn>
                              </p:par>
                              <p:par>
                                <p:cTn id="114" presetID="5" presetClass="entr" presetSubtype="10" fill="hold" grpId="0" nodeType="with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checkerboard(across)">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checkerboard(across)">
                                      <p:cBhvr>
                                        <p:cTn id="121" dur="500"/>
                                        <p:tgtEl>
                                          <p:spTgt spid="29"/>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checkerboard(across)">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checkerboard(across)">
                                      <p:cBhvr>
                                        <p:cTn id="129" dur="500"/>
                                        <p:tgtEl>
                                          <p:spTgt spid="33"/>
                                        </p:tgtEl>
                                      </p:cBhvr>
                                    </p:animEffect>
                                  </p:childTnLst>
                                </p:cTn>
                              </p:par>
                            </p:childTnLst>
                          </p:cTn>
                        </p:par>
                      </p:childTnLst>
                    </p:cTn>
                  </p:par>
                  <p:par>
                    <p:cTn id="130" fill="hold">
                      <p:stCondLst>
                        <p:cond delay="indefinite"/>
                      </p:stCondLst>
                      <p:childTnLst>
                        <p:par>
                          <p:cTn id="131" fill="hold">
                            <p:stCondLst>
                              <p:cond delay="0"/>
                            </p:stCondLst>
                            <p:childTnLst>
                              <p:par>
                                <p:cTn id="132" presetID="5" presetClass="entr" presetSubtype="10"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checkerboard(across)">
                                      <p:cBhvr>
                                        <p:cTn id="134" dur="500"/>
                                        <p:tgtEl>
                                          <p:spTgt spid="25"/>
                                        </p:tgtEl>
                                      </p:cBhvr>
                                    </p:animEffect>
                                  </p:childTnLst>
                                </p:cTn>
                              </p:par>
                              <p:par>
                                <p:cTn id="135" presetID="5" presetClass="entr" presetSubtype="10" fill="hold" grpId="0" nodeType="with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checkerboard(across)">
                                      <p:cBhvr>
                                        <p:cTn id="137" dur="500"/>
                                        <p:tgtEl>
                                          <p:spTgt spid="26"/>
                                        </p:tgtEl>
                                      </p:cBhvr>
                                    </p:animEffec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1156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7" name="Rectangle 6"/>
          <p:cNvSpPr/>
          <p:nvPr/>
        </p:nvSpPr>
        <p:spPr>
          <a:xfrm>
            <a:off x="140364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8" name="Rectangle 7"/>
          <p:cNvSpPr/>
          <p:nvPr/>
        </p:nvSpPr>
        <p:spPr>
          <a:xfrm>
            <a:off x="219573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Rectangle 8"/>
          <p:cNvSpPr/>
          <p:nvPr/>
        </p:nvSpPr>
        <p:spPr>
          <a:xfrm>
            <a:off x="2987824"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Rectangle 9"/>
          <p:cNvSpPr/>
          <p:nvPr/>
        </p:nvSpPr>
        <p:spPr>
          <a:xfrm>
            <a:off x="3779912"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Rectangle 10"/>
          <p:cNvSpPr/>
          <p:nvPr/>
        </p:nvSpPr>
        <p:spPr>
          <a:xfrm>
            <a:off x="457200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Rectangle 11"/>
          <p:cNvSpPr/>
          <p:nvPr/>
        </p:nvSpPr>
        <p:spPr>
          <a:xfrm>
            <a:off x="536408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Rectangle 12"/>
          <p:cNvSpPr/>
          <p:nvPr/>
        </p:nvSpPr>
        <p:spPr>
          <a:xfrm>
            <a:off x="6156176"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4" name="Rectangle 13"/>
          <p:cNvSpPr/>
          <p:nvPr/>
        </p:nvSpPr>
        <p:spPr>
          <a:xfrm>
            <a:off x="6948264"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7740352"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6" name="ZoneTexte 15"/>
          <p:cNvSpPr txBox="1"/>
          <p:nvPr/>
        </p:nvSpPr>
        <p:spPr>
          <a:xfrm>
            <a:off x="467544" y="3399383"/>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7" name="ZoneTexte 16"/>
          <p:cNvSpPr txBox="1"/>
          <p:nvPr/>
        </p:nvSpPr>
        <p:spPr>
          <a:xfrm>
            <a:off x="8172400" y="3399383"/>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18" name="ZoneTexte 17"/>
          <p:cNvSpPr txBox="1"/>
          <p:nvPr/>
        </p:nvSpPr>
        <p:spPr>
          <a:xfrm>
            <a:off x="4252173" y="3399383"/>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pic>
        <p:nvPicPr>
          <p:cNvPr id="19" name="Picture 5" descr="C:\Users\François\Desktop\LHC_collisions\Higgs\Conférence_Higgs\Radio1.jpg"/>
          <p:cNvPicPr>
            <a:picLocks noChangeAspect="1" noChangeArrowheads="1"/>
          </p:cNvPicPr>
          <p:nvPr/>
        </p:nvPicPr>
        <p:blipFill>
          <a:blip r:embed="rId2" cstate="print"/>
          <a:srcRect/>
          <a:stretch>
            <a:fillRect/>
          </a:stretch>
        </p:blipFill>
        <p:spPr bwMode="auto">
          <a:xfrm>
            <a:off x="107504" y="116632"/>
            <a:ext cx="2736304" cy="1818837"/>
          </a:xfrm>
          <a:prstGeom prst="rect">
            <a:avLst/>
          </a:prstGeom>
          <a:noFill/>
        </p:spPr>
      </p:pic>
      <p:sp>
        <p:nvSpPr>
          <p:cNvPr id="20" name="ZoneTexte 19"/>
          <p:cNvSpPr txBox="1"/>
          <p:nvPr/>
        </p:nvSpPr>
        <p:spPr>
          <a:xfrm>
            <a:off x="2857434" y="315813"/>
            <a:ext cx="6221575" cy="1384995"/>
          </a:xfrm>
          <a:prstGeom prst="rect">
            <a:avLst/>
          </a:prstGeom>
          <a:noFill/>
        </p:spPr>
        <p:txBody>
          <a:bodyPr wrap="none" rtlCol="0">
            <a:spAutoFit/>
          </a:bodyPr>
          <a:lstStyle/>
          <a:p>
            <a:pPr algn="ctr"/>
            <a:r>
              <a:rPr lang="fr-FR" sz="2800" i="1" dirty="0" smtClean="0">
                <a:solidFill>
                  <a:srgbClr val="FF66FF"/>
                </a:solidFill>
                <a:latin typeface="Comic Sans MS" pitchFamily="66" charset="0"/>
              </a:rPr>
              <a:t>Recherche analogue</a:t>
            </a:r>
          </a:p>
          <a:p>
            <a:pPr algn="ctr"/>
            <a:r>
              <a:rPr lang="fr-FR" sz="2800" i="1" dirty="0" smtClean="0">
                <a:solidFill>
                  <a:srgbClr val="FF66FF"/>
                </a:solidFill>
                <a:latin typeface="Comic Sans MS" pitchFamily="66" charset="0"/>
              </a:rPr>
              <a:t> au choix d’une station radio</a:t>
            </a:r>
          </a:p>
          <a:p>
            <a:pPr algn="ctr"/>
            <a:r>
              <a:rPr lang="fr-FR" sz="2800" i="1" dirty="0" smtClean="0">
                <a:solidFill>
                  <a:srgbClr val="FF66FF"/>
                </a:solidFill>
                <a:latin typeface="Comic Sans MS" pitchFamily="66" charset="0"/>
              </a:rPr>
              <a:t>en explorant la gamme de fréquence</a:t>
            </a:r>
            <a:endParaRPr lang="fr-FR" sz="2800" i="1" dirty="0">
              <a:solidFill>
                <a:srgbClr val="FF66FF"/>
              </a:solidFill>
              <a:latin typeface="Comic Sans MS" pitchFamily="66" charset="0"/>
            </a:endParaRPr>
          </a:p>
        </p:txBody>
      </p:sp>
      <p:cxnSp>
        <p:nvCxnSpPr>
          <p:cNvPr id="22" name="Connecteur droit 21"/>
          <p:cNvCxnSpPr/>
          <p:nvPr/>
        </p:nvCxnSpPr>
        <p:spPr>
          <a:xfrm>
            <a:off x="1043608" y="2708920"/>
            <a:ext cx="0"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903" y="4201924"/>
            <a:ext cx="1221809" cy="523220"/>
          </a:xfrm>
          <a:prstGeom prst="rect">
            <a:avLst/>
          </a:prstGeom>
          <a:noFill/>
        </p:spPr>
        <p:txBody>
          <a:bodyPr wrap="none" rtlCol="0">
            <a:spAutoFit/>
          </a:bodyPr>
          <a:lstStyle/>
          <a:p>
            <a:r>
              <a:rPr lang="fr-FR" sz="2000" dirty="0" smtClean="0">
                <a:solidFill>
                  <a:srgbClr val="66FF99"/>
                </a:solidFill>
                <a:latin typeface="Comic Sans MS" pitchFamily="66" charset="0"/>
              </a:rPr>
              <a:t>H </a:t>
            </a:r>
            <a:r>
              <a:rPr lang="fr-FR" sz="2000" dirty="0" smtClean="0">
                <a:solidFill>
                  <a:srgbClr val="66FF99"/>
                </a:solidFill>
                <a:latin typeface="Comic Sans MS" pitchFamily="66" charset="0"/>
                <a:sym typeface="Symbol"/>
              </a:rPr>
              <a:t></a:t>
            </a:r>
            <a:r>
              <a:rPr lang="fr-FR" sz="2800" dirty="0" smtClean="0">
                <a:solidFill>
                  <a:srgbClr val="66FF99"/>
                </a:solidFill>
                <a:latin typeface="Comic Sans MS" pitchFamily="66" charset="0"/>
                <a:sym typeface="Symbol"/>
              </a:rPr>
              <a:t>  </a:t>
            </a:r>
            <a:endParaRPr lang="fr-FR" sz="2800" dirty="0">
              <a:solidFill>
                <a:srgbClr val="66FF99"/>
              </a:solidFill>
              <a:latin typeface="Comic Sans MS" pitchFamily="66" charset="0"/>
            </a:endParaRPr>
          </a:p>
        </p:txBody>
      </p:sp>
      <p:sp>
        <p:nvSpPr>
          <p:cNvPr id="25" name="ZoneTexte 24"/>
          <p:cNvSpPr txBox="1"/>
          <p:nvPr/>
        </p:nvSpPr>
        <p:spPr>
          <a:xfrm>
            <a:off x="899592" y="4797152"/>
            <a:ext cx="2146742" cy="400110"/>
          </a:xfrm>
          <a:prstGeom prst="rect">
            <a:avLst/>
          </a:prstGeom>
          <a:noFill/>
        </p:spPr>
        <p:txBody>
          <a:bodyPr wrap="none" rtlCol="0">
            <a:spAutoFit/>
          </a:bodyPr>
          <a:lstStyle/>
          <a:p>
            <a:r>
              <a:rPr lang="fr-FR" sz="2000" dirty="0" smtClean="0">
                <a:solidFill>
                  <a:srgbClr val="00FFFF"/>
                </a:solidFill>
                <a:latin typeface="Comic Sans MS" pitchFamily="66" charset="0"/>
              </a:rPr>
              <a:t>H </a:t>
            </a:r>
            <a:r>
              <a:rPr lang="fr-FR" sz="2000" dirty="0" smtClean="0">
                <a:solidFill>
                  <a:srgbClr val="00FFFF"/>
                </a:solidFill>
                <a:latin typeface="Comic Sans MS" pitchFamily="66" charset="0"/>
                <a:sym typeface="Symbol"/>
              </a:rPr>
              <a:t> Z Z*  4 l </a:t>
            </a:r>
            <a:endParaRPr lang="fr-FR" sz="2000" dirty="0">
              <a:solidFill>
                <a:srgbClr val="00FFFF"/>
              </a:solidFill>
              <a:latin typeface="Comic Sans MS" pitchFamily="66" charset="0"/>
            </a:endParaRPr>
          </a:p>
        </p:txBody>
      </p:sp>
      <p:sp>
        <p:nvSpPr>
          <p:cNvPr id="26" name="ZoneTexte 25"/>
          <p:cNvSpPr txBox="1"/>
          <p:nvPr/>
        </p:nvSpPr>
        <p:spPr>
          <a:xfrm>
            <a:off x="5220072" y="5733256"/>
            <a:ext cx="2266967" cy="400110"/>
          </a:xfrm>
          <a:prstGeom prst="rect">
            <a:avLst/>
          </a:prstGeom>
          <a:noFill/>
        </p:spPr>
        <p:txBody>
          <a:bodyPr wrap="none" rtlCol="0">
            <a:spAutoFit/>
          </a:bodyPr>
          <a:lstStyle/>
          <a:p>
            <a:r>
              <a:rPr lang="fr-FR" sz="2000" dirty="0" smtClean="0">
                <a:solidFill>
                  <a:srgbClr val="FF6600"/>
                </a:solidFill>
                <a:latin typeface="Comic Sans MS" pitchFamily="66" charset="0"/>
              </a:rPr>
              <a:t>H </a:t>
            </a:r>
            <a:r>
              <a:rPr lang="fr-FR" sz="2000" dirty="0" smtClean="0">
                <a:solidFill>
                  <a:srgbClr val="FF6600"/>
                </a:solidFill>
                <a:latin typeface="Comic Sans MS" pitchFamily="66" charset="0"/>
                <a:sym typeface="Symbol"/>
              </a:rPr>
              <a:t> Z Z  l l  </a:t>
            </a:r>
            <a:endParaRPr lang="fr-FR" sz="2000" dirty="0">
              <a:solidFill>
                <a:srgbClr val="FF6600"/>
              </a:solidFill>
              <a:latin typeface="Comic Sans MS" pitchFamily="66" charset="0"/>
            </a:endParaRPr>
          </a:p>
        </p:txBody>
      </p:sp>
      <p:sp>
        <p:nvSpPr>
          <p:cNvPr id="27" name="ZoneTexte 26"/>
          <p:cNvSpPr txBox="1"/>
          <p:nvPr/>
        </p:nvSpPr>
        <p:spPr>
          <a:xfrm>
            <a:off x="899592" y="5517232"/>
            <a:ext cx="2579552" cy="400110"/>
          </a:xfrm>
          <a:prstGeom prst="rect">
            <a:avLst/>
          </a:prstGeom>
          <a:noFill/>
        </p:spPr>
        <p:txBody>
          <a:bodyPr wrap="none" rtlCol="0">
            <a:spAutoFit/>
          </a:bodyPr>
          <a:lstStyle/>
          <a:p>
            <a:r>
              <a:rPr lang="fr-FR" sz="2000" dirty="0" smtClean="0">
                <a:solidFill>
                  <a:srgbClr val="FF66FF"/>
                </a:solidFill>
                <a:latin typeface="Comic Sans MS" pitchFamily="66" charset="0"/>
              </a:rPr>
              <a:t>H </a:t>
            </a:r>
            <a:r>
              <a:rPr lang="fr-FR" sz="2000" dirty="0" smtClean="0">
                <a:solidFill>
                  <a:srgbClr val="FF66FF"/>
                </a:solidFill>
                <a:latin typeface="Comic Sans MS" pitchFamily="66" charset="0"/>
                <a:sym typeface="Symbol"/>
              </a:rPr>
              <a:t> W W*  l  l </a:t>
            </a:r>
            <a:endParaRPr lang="fr-FR" sz="2000" dirty="0">
              <a:solidFill>
                <a:srgbClr val="FF66FF"/>
              </a:solidFill>
              <a:latin typeface="Comic Sans MS" pitchFamily="66" charset="0"/>
            </a:endParaRPr>
          </a:p>
        </p:txBody>
      </p:sp>
      <p:sp>
        <p:nvSpPr>
          <p:cNvPr id="28" name="ZoneTexte 27"/>
          <p:cNvSpPr txBox="1"/>
          <p:nvPr/>
        </p:nvSpPr>
        <p:spPr>
          <a:xfrm>
            <a:off x="4355976" y="6237312"/>
            <a:ext cx="2967479" cy="400110"/>
          </a:xfrm>
          <a:prstGeom prst="rect">
            <a:avLst/>
          </a:prstGeom>
          <a:noFill/>
        </p:spPr>
        <p:txBody>
          <a:bodyPr wrap="none" rtlCol="0">
            <a:spAutoFit/>
          </a:bodyPr>
          <a:lstStyle/>
          <a:p>
            <a:r>
              <a:rPr lang="fr-FR" sz="2000" dirty="0" smtClean="0">
                <a:solidFill>
                  <a:srgbClr val="FF7C80"/>
                </a:solidFill>
                <a:latin typeface="Comic Sans MS" pitchFamily="66" charset="0"/>
              </a:rPr>
              <a:t>H  </a:t>
            </a:r>
            <a:r>
              <a:rPr lang="fr-FR" sz="2000" dirty="0" smtClean="0">
                <a:solidFill>
                  <a:srgbClr val="FF7C80"/>
                </a:solidFill>
                <a:latin typeface="Comic Sans MS" pitchFamily="66" charset="0"/>
                <a:sym typeface="Symbol"/>
              </a:rPr>
              <a:t>  W W     l  q q </a:t>
            </a:r>
            <a:endParaRPr lang="fr-FR" sz="2000" dirty="0">
              <a:solidFill>
                <a:srgbClr val="FF7C80"/>
              </a:solidFill>
              <a:latin typeface="Comic Sans MS" pitchFamily="66" charset="0"/>
            </a:endParaRPr>
          </a:p>
        </p:txBody>
      </p:sp>
      <p:sp>
        <p:nvSpPr>
          <p:cNvPr id="29" name="ZoneTexte 28"/>
          <p:cNvSpPr txBox="1"/>
          <p:nvPr/>
        </p:nvSpPr>
        <p:spPr>
          <a:xfrm>
            <a:off x="467544" y="6351711"/>
            <a:ext cx="1842171" cy="400110"/>
          </a:xfrm>
          <a:prstGeom prst="rect">
            <a:avLst/>
          </a:prstGeom>
          <a:noFill/>
        </p:spPr>
        <p:txBody>
          <a:bodyPr wrap="none" rtlCol="0">
            <a:spAutoFit/>
          </a:bodyPr>
          <a:lstStyle/>
          <a:p>
            <a:r>
              <a:rPr lang="fr-FR" sz="2000" i="1" dirty="0" smtClean="0">
                <a:solidFill>
                  <a:schemeClr val="bg1"/>
                </a:solidFill>
                <a:latin typeface="Comic Sans MS" pitchFamily="66" charset="0"/>
              </a:rPr>
              <a:t>avec l = e ou µ</a:t>
            </a:r>
            <a:endParaRPr lang="fr-FR" sz="2000" i="1" dirty="0">
              <a:solidFill>
                <a:schemeClr val="bg1"/>
              </a:solidFill>
              <a:latin typeface="Comic Sans MS" pitchFamily="66" charset="0"/>
            </a:endParaRPr>
          </a:p>
        </p:txBody>
      </p:sp>
      <p:sp>
        <p:nvSpPr>
          <p:cNvPr id="30" name="ZoneTexte 29"/>
          <p:cNvSpPr txBox="1"/>
          <p:nvPr/>
        </p:nvSpPr>
        <p:spPr>
          <a:xfrm>
            <a:off x="179512" y="2132856"/>
            <a:ext cx="8792792" cy="461665"/>
          </a:xfrm>
          <a:prstGeom prst="rect">
            <a:avLst/>
          </a:prstGeom>
          <a:noFill/>
        </p:spPr>
        <p:txBody>
          <a:bodyPr wrap="none" rtlCol="0">
            <a:spAutoFit/>
          </a:bodyPr>
          <a:lstStyle/>
          <a:p>
            <a:r>
              <a:rPr lang="fr-FR" sz="2400" dirty="0" smtClean="0">
                <a:solidFill>
                  <a:schemeClr val="bg1"/>
                </a:solidFill>
                <a:latin typeface="Comic Sans MS" pitchFamily="66" charset="0"/>
              </a:rPr>
              <a:t>Modes de désintégrations adaptés aux hypothèses de masse</a:t>
            </a:r>
            <a:endParaRPr lang="fr-FR" sz="2400" dirty="0">
              <a:solidFill>
                <a:schemeClr val="bg1"/>
              </a:solidFill>
              <a:latin typeface="Comic Sans MS" pitchFamily="66" charset="0"/>
            </a:endParaRPr>
          </a:p>
        </p:txBody>
      </p:sp>
      <p:sp>
        <p:nvSpPr>
          <p:cNvPr id="31" name="ZoneTexte 30"/>
          <p:cNvSpPr txBox="1"/>
          <p:nvPr/>
        </p:nvSpPr>
        <p:spPr>
          <a:xfrm>
            <a:off x="683568" y="3861048"/>
            <a:ext cx="1170513" cy="400110"/>
          </a:xfrm>
          <a:prstGeom prst="rect">
            <a:avLst/>
          </a:prstGeom>
          <a:noFill/>
        </p:spPr>
        <p:txBody>
          <a:bodyPr wrap="none" rtlCol="0">
            <a:spAutoFit/>
          </a:bodyPr>
          <a:lstStyle/>
          <a:p>
            <a:r>
              <a:rPr lang="fr-FR" sz="2000" dirty="0" smtClean="0">
                <a:solidFill>
                  <a:schemeClr val="bg1"/>
                </a:solidFill>
                <a:latin typeface="Comic Sans MS" pitchFamily="66" charset="0"/>
              </a:rPr>
              <a:t>H </a:t>
            </a:r>
            <a:r>
              <a:rPr lang="fr-FR" sz="2000" dirty="0" smtClean="0">
                <a:solidFill>
                  <a:schemeClr val="bg1"/>
                </a:solidFill>
                <a:latin typeface="Comic Sans MS" pitchFamily="66" charset="0"/>
                <a:sym typeface="Symbol"/>
              </a:rPr>
              <a:t> b b</a:t>
            </a:r>
            <a:endParaRPr lang="fr-FR" sz="2000" dirty="0">
              <a:solidFill>
                <a:schemeClr val="bg1"/>
              </a:solidFill>
              <a:latin typeface="Comic Sans MS" pitchFamily="66" charset="0"/>
            </a:endParaRPr>
          </a:p>
        </p:txBody>
      </p:sp>
      <p:cxnSp>
        <p:nvCxnSpPr>
          <p:cNvPr id="33" name="Connecteur droit 32"/>
          <p:cNvCxnSpPr/>
          <p:nvPr/>
        </p:nvCxnSpPr>
        <p:spPr>
          <a:xfrm>
            <a:off x="1547664" y="3933056"/>
            <a:ext cx="1440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641633" y="5229200"/>
            <a:ext cx="2010487" cy="400110"/>
          </a:xfrm>
          <a:prstGeom prst="rect">
            <a:avLst/>
          </a:prstGeom>
          <a:noFill/>
        </p:spPr>
        <p:txBody>
          <a:bodyPr wrap="none" rtlCol="0">
            <a:spAutoFit/>
          </a:bodyPr>
          <a:lstStyle/>
          <a:p>
            <a:r>
              <a:rPr lang="fr-FR" sz="2000" dirty="0" smtClean="0">
                <a:solidFill>
                  <a:srgbClr val="FFFF00"/>
                </a:solidFill>
                <a:latin typeface="Comic Sans MS" pitchFamily="66" charset="0"/>
              </a:rPr>
              <a:t>H </a:t>
            </a:r>
            <a:r>
              <a:rPr lang="fr-FR" sz="2000" dirty="0" smtClean="0">
                <a:solidFill>
                  <a:srgbClr val="FFFF00"/>
                </a:solidFill>
                <a:latin typeface="Comic Sans MS" pitchFamily="66" charset="0"/>
                <a:sym typeface="Symbol"/>
              </a:rPr>
              <a:t> Z Z  4 l </a:t>
            </a:r>
            <a:endParaRPr lang="fr-FR" sz="2000" dirty="0">
              <a:solidFill>
                <a:srgbClr val="FFFF00"/>
              </a:solidFill>
              <a:latin typeface="Comic Sans MS" pitchFamily="66" charset="0"/>
            </a:endParaRPr>
          </a:p>
        </p:txBody>
      </p:sp>
      <p:cxnSp>
        <p:nvCxnSpPr>
          <p:cNvPr id="36" name="Connecteur droit avec flèche 35"/>
          <p:cNvCxnSpPr/>
          <p:nvPr/>
        </p:nvCxnSpPr>
        <p:spPr>
          <a:xfrm>
            <a:off x="971600" y="3861048"/>
            <a:ext cx="5760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971600" y="4293096"/>
            <a:ext cx="792088" cy="0"/>
          </a:xfrm>
          <a:prstGeom prst="straightConnector1">
            <a:avLst/>
          </a:prstGeom>
          <a:ln>
            <a:solidFill>
              <a:srgbClr val="99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403648" y="4797152"/>
            <a:ext cx="792088" cy="0"/>
          </a:xfrm>
          <a:prstGeom prst="straightConnector1">
            <a:avLst/>
          </a:prstGeom>
          <a:ln>
            <a:solidFill>
              <a:srgbClr val="00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123728" y="5229200"/>
            <a:ext cx="511256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1691680" y="5517232"/>
            <a:ext cx="576064" cy="0"/>
          </a:xfrm>
          <a:prstGeom prst="straightConnector1">
            <a:avLst/>
          </a:prstGeom>
          <a:ln>
            <a:solidFill>
              <a:srgbClr val="FF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067944" y="5733256"/>
            <a:ext cx="4464496" cy="0"/>
          </a:xfrm>
          <a:prstGeom prst="straightConnector1">
            <a:avLst/>
          </a:prstGeom>
          <a:ln>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987824" y="6237312"/>
            <a:ext cx="5544616" cy="0"/>
          </a:xfrm>
          <a:prstGeom prst="straightConnector1">
            <a:avLst/>
          </a:prstGeom>
          <a:ln>
            <a:solidFill>
              <a:srgbClr val="FF7C8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childTnLst>
                          </p:cTn>
                        </p:par>
                        <p:par>
                          <p:cTn id="54" fill="hold">
                            <p:stCondLst>
                              <p:cond delay="500"/>
                            </p:stCondLst>
                            <p:childTnLst>
                              <p:par>
                                <p:cTn id="55" presetID="63" presetClass="path" presetSubtype="0" accel="50000" decel="50000" fill="hold" nodeType="afterEffect">
                                  <p:stCondLst>
                                    <p:cond delay="0"/>
                                  </p:stCondLst>
                                  <p:childTnLst>
                                    <p:animMotion origin="layout" path="M -2.5E-6 -2.22222E-6 L 0.8191 -2.22222E-6 " pathEditMode="relative" rAng="0" ptsTypes="AA">
                                      <p:cBhvr>
                                        <p:cTn id="56" dur="5000" fill="hold"/>
                                        <p:tgtEl>
                                          <p:spTgt spid="22"/>
                                        </p:tgtEl>
                                        <p:attrNameLst>
                                          <p:attrName>ppt_x</p:attrName>
                                          <p:attrName>ppt_y</p:attrName>
                                        </p:attrNameLst>
                                      </p:cBhvr>
                                      <p:rCtr x="410" y="0"/>
                                    </p:animMotion>
                                  </p:childTnLst>
                                </p:cTn>
                              </p:par>
                            </p:childTnLst>
                          </p:cTn>
                        </p:par>
                        <p:par>
                          <p:cTn id="57" fill="hold">
                            <p:stCondLst>
                              <p:cond delay="5500"/>
                            </p:stCondLst>
                            <p:childTnLst>
                              <p:par>
                                <p:cTn id="58" presetID="53"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6500"/>
                            </p:stCondLst>
                            <p:childTnLst>
                              <p:par>
                                <p:cTn id="75" presetID="53"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7000"/>
                            </p:stCondLst>
                            <p:childTnLst>
                              <p:par>
                                <p:cTn id="86" presetID="53"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7500"/>
                            </p:stCondLst>
                            <p:childTnLst>
                              <p:par>
                                <p:cTn id="92" presetID="53" presetClass="entr" presetSubtype="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80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8500"/>
                            </p:stCondLst>
                            <p:childTnLst>
                              <p:par>
                                <p:cTn id="104" presetID="53"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500" fill="hold"/>
                                        <p:tgtEl>
                                          <p:spTgt spid="49"/>
                                        </p:tgtEl>
                                        <p:attrNameLst>
                                          <p:attrName>ppt_w</p:attrName>
                                        </p:attrNameLst>
                                      </p:cBhvr>
                                      <p:tavLst>
                                        <p:tav tm="0">
                                          <p:val>
                                            <p:fltVal val="0"/>
                                          </p:val>
                                        </p:tav>
                                        <p:tav tm="100000">
                                          <p:val>
                                            <p:strVal val="#ppt_w"/>
                                          </p:val>
                                        </p:tav>
                                      </p:tavLst>
                                    </p:anim>
                                    <p:anim calcmode="lin" valueType="num">
                                      <p:cBhvr>
                                        <p:cTn id="107" dur="500" fill="hold"/>
                                        <p:tgtEl>
                                          <p:spTgt spid="49"/>
                                        </p:tgtEl>
                                        <p:attrNameLst>
                                          <p:attrName>ppt_h</p:attrName>
                                        </p:attrNameLst>
                                      </p:cBhvr>
                                      <p:tavLst>
                                        <p:tav tm="0">
                                          <p:val>
                                            <p:fltVal val="0"/>
                                          </p:val>
                                        </p:tav>
                                        <p:tav tm="100000">
                                          <p:val>
                                            <p:strVal val="#ppt_h"/>
                                          </p:val>
                                        </p:tav>
                                      </p:tavLst>
                                    </p:anim>
                                    <p:animEffect transition="in" filter="fade">
                                      <p:cBhvr>
                                        <p:cTn id="108" dur="500"/>
                                        <p:tgtEl>
                                          <p:spTgt spid="49"/>
                                        </p:tgtEl>
                                      </p:cBhvr>
                                    </p:animEffect>
                                  </p:childTnLst>
                                </p:cTn>
                              </p:par>
                            </p:childTnLst>
                          </p:cTn>
                        </p:par>
                        <p:par>
                          <p:cTn id="109" fill="hold">
                            <p:stCondLst>
                              <p:cond delay="9000"/>
                            </p:stCondLst>
                            <p:childTnLst>
                              <p:par>
                                <p:cTn id="110" presetID="53"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9500"/>
                            </p:stCondLst>
                            <p:childTnLst>
                              <p:par>
                                <p:cTn id="116" presetID="53" presetClass="entr" presetSubtype="0" fill="hold" nodeType="after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p:cTn id="118" dur="500" fill="hold"/>
                                        <p:tgtEl>
                                          <p:spTgt spid="45"/>
                                        </p:tgtEl>
                                        <p:attrNameLst>
                                          <p:attrName>ppt_w</p:attrName>
                                        </p:attrNameLst>
                                      </p:cBhvr>
                                      <p:tavLst>
                                        <p:tav tm="0">
                                          <p:val>
                                            <p:fltVal val="0"/>
                                          </p:val>
                                        </p:tav>
                                        <p:tav tm="100000">
                                          <p:val>
                                            <p:strVal val="#ppt_w"/>
                                          </p:val>
                                        </p:tav>
                                      </p:tavLst>
                                    </p:anim>
                                    <p:anim calcmode="lin" valueType="num">
                                      <p:cBhvr>
                                        <p:cTn id="119" dur="500" fill="hold"/>
                                        <p:tgtEl>
                                          <p:spTgt spid="45"/>
                                        </p:tgtEl>
                                        <p:attrNameLst>
                                          <p:attrName>ppt_h</p:attrName>
                                        </p:attrNameLst>
                                      </p:cBhvr>
                                      <p:tavLst>
                                        <p:tav tm="0">
                                          <p:val>
                                            <p:fltVal val="0"/>
                                          </p:val>
                                        </p:tav>
                                        <p:tav tm="100000">
                                          <p:val>
                                            <p:strVal val="#ppt_h"/>
                                          </p:val>
                                        </p:tav>
                                      </p:tavLst>
                                    </p:anim>
                                    <p:animEffect transition="in" filter="fade">
                                      <p:cBhvr>
                                        <p:cTn id="120" dur="500"/>
                                        <p:tgtEl>
                                          <p:spTgt spid="45"/>
                                        </p:tgtEl>
                                      </p:cBhvr>
                                    </p:animEffect>
                                  </p:childTnLst>
                                </p:cTn>
                              </p:par>
                            </p:childTnLst>
                          </p:cTn>
                        </p:par>
                        <p:par>
                          <p:cTn id="121" fill="hold">
                            <p:stCondLst>
                              <p:cond delay="10000"/>
                            </p:stCondLst>
                            <p:childTnLst>
                              <p:par>
                                <p:cTn id="122" presetID="53"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animEffect transition="in" filter="fade">
                                      <p:cBhvr>
                                        <p:cTn id="126" dur="500"/>
                                        <p:tgtEl>
                                          <p:spTgt spid="28"/>
                                        </p:tgtEl>
                                      </p:cBhvr>
                                    </p:animEffect>
                                  </p:childTnLst>
                                </p:cTn>
                              </p:par>
                            </p:childTnLst>
                          </p:cTn>
                        </p:par>
                        <p:par>
                          <p:cTn id="127" fill="hold">
                            <p:stCondLst>
                              <p:cond delay="10500"/>
                            </p:stCondLst>
                            <p:childTnLst>
                              <p:par>
                                <p:cTn id="128" presetID="53"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 calcmode="lin" valueType="num">
                                      <p:cBhvr>
                                        <p:cTn id="130" dur="500" fill="hold"/>
                                        <p:tgtEl>
                                          <p:spTgt spid="53"/>
                                        </p:tgtEl>
                                        <p:attrNameLst>
                                          <p:attrName>ppt_w</p:attrName>
                                        </p:attrNameLst>
                                      </p:cBhvr>
                                      <p:tavLst>
                                        <p:tav tm="0">
                                          <p:val>
                                            <p:fltVal val="0"/>
                                          </p:val>
                                        </p:tav>
                                        <p:tav tm="100000">
                                          <p:val>
                                            <p:strVal val="#ppt_w"/>
                                          </p:val>
                                        </p:tav>
                                      </p:tavLst>
                                    </p:anim>
                                    <p:anim calcmode="lin" valueType="num">
                                      <p:cBhvr>
                                        <p:cTn id="131" dur="500" fill="hold"/>
                                        <p:tgtEl>
                                          <p:spTgt spid="53"/>
                                        </p:tgtEl>
                                        <p:attrNameLst>
                                          <p:attrName>ppt_h</p:attrName>
                                        </p:attrNameLst>
                                      </p:cBhvr>
                                      <p:tavLst>
                                        <p:tav tm="0">
                                          <p:val>
                                            <p:fltVal val="0"/>
                                          </p:val>
                                        </p:tav>
                                        <p:tav tm="100000">
                                          <p:val>
                                            <p:strVal val="#ppt_h"/>
                                          </p:val>
                                        </p:tav>
                                      </p:tavLst>
                                    </p:anim>
                                    <p:animEffect transition="in" filter="fade">
                                      <p:cBhvr>
                                        <p:cTn id="132" dur="500"/>
                                        <p:tgtEl>
                                          <p:spTgt spid="53"/>
                                        </p:tgtEl>
                                      </p:cBhvr>
                                    </p:animEffect>
                                  </p:childTnLst>
                                </p:cTn>
                              </p:par>
                            </p:childTnLst>
                          </p:cTn>
                        </p:par>
                        <p:par>
                          <p:cTn id="133" fill="hold">
                            <p:stCondLst>
                              <p:cond delay="11000"/>
                            </p:stCondLst>
                            <p:childTnLst>
                              <p:par>
                                <p:cTn id="134" presetID="53"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childTnLst>
                                </p:cTn>
                              </p:par>
                            </p:childTnLst>
                          </p:cTn>
                        </p:par>
                        <p:par>
                          <p:cTn id="139" fill="hold">
                            <p:stCondLst>
                              <p:cond delay="11500"/>
                            </p:stCondLst>
                            <p:childTnLst>
                              <p:par>
                                <p:cTn id="140" presetID="53" presetClass="entr" presetSubtype="0"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p:cTn id="142" dur="500" fill="hold"/>
                                        <p:tgtEl>
                                          <p:spTgt spid="51"/>
                                        </p:tgtEl>
                                        <p:attrNameLst>
                                          <p:attrName>ppt_w</p:attrName>
                                        </p:attrNameLst>
                                      </p:cBhvr>
                                      <p:tavLst>
                                        <p:tav tm="0">
                                          <p:val>
                                            <p:fltVal val="0"/>
                                          </p:val>
                                        </p:tav>
                                        <p:tav tm="100000">
                                          <p:val>
                                            <p:strVal val="#ppt_w"/>
                                          </p:val>
                                        </p:tav>
                                      </p:tavLst>
                                    </p:anim>
                                    <p:anim calcmode="lin" valueType="num">
                                      <p:cBhvr>
                                        <p:cTn id="143" dur="500" fill="hold"/>
                                        <p:tgtEl>
                                          <p:spTgt spid="51"/>
                                        </p:tgtEl>
                                        <p:attrNameLst>
                                          <p:attrName>ppt_h</p:attrName>
                                        </p:attrNameLst>
                                      </p:cBhvr>
                                      <p:tavLst>
                                        <p:tav tm="0">
                                          <p:val>
                                            <p:fltVal val="0"/>
                                          </p:val>
                                        </p:tav>
                                        <p:tav tm="100000">
                                          <p:val>
                                            <p:strVal val="#ppt_h"/>
                                          </p:val>
                                        </p:tav>
                                      </p:tavLst>
                                    </p:anim>
                                    <p:animEffect transition="in" filter="fade">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4" grpId="0"/>
      <p:bldP spid="25" grpId="0"/>
      <p:bldP spid="26" grpId="0"/>
      <p:bldP spid="27" grpId="0"/>
      <p:bldP spid="28" grpId="0"/>
      <p:bldP spid="29" grpId="0"/>
      <p:bldP spid="30" grpId="0"/>
      <p:bldP spid="31" grpId="0"/>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395953"/>
            <a:ext cx="9060494"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″Exclusion″ ou ″exclusion puis découverte″ ?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Rectangle 3"/>
          <p:cNvSpPr/>
          <p:nvPr/>
        </p:nvSpPr>
        <p:spPr>
          <a:xfrm>
            <a:off x="240626" y="2276872"/>
            <a:ext cx="8723862" cy="2062103"/>
          </a:xfrm>
          <a:prstGeom prst="rect">
            <a:avLst/>
          </a:prstGeom>
        </p:spPr>
        <p:txBody>
          <a:bodyPr wrap="none">
            <a:spAutoFit/>
          </a:bodyPr>
          <a:lstStyle/>
          <a:p>
            <a:pPr algn="ctr"/>
            <a:r>
              <a:rPr lang="fr-FR" sz="3200" dirty="0" smtClean="0">
                <a:solidFill>
                  <a:srgbClr val="FFFF00"/>
                </a:solidFill>
                <a:latin typeface="Comic Sans MS" pitchFamily="66" charset="0"/>
              </a:rPr>
              <a:t>Il est plus facile d’exclure que de découvrir !</a:t>
            </a:r>
          </a:p>
          <a:p>
            <a:pPr algn="ctr"/>
            <a:endParaRPr lang="fr-FR" sz="3200" dirty="0" smtClean="0">
              <a:solidFill>
                <a:srgbClr val="FFFF00"/>
              </a:solidFill>
              <a:latin typeface="Comic Sans MS" pitchFamily="66" charset="0"/>
            </a:endParaRPr>
          </a:p>
          <a:p>
            <a:pPr algn="ctr"/>
            <a:r>
              <a:rPr lang="fr-FR" sz="3200" dirty="0" smtClean="0">
                <a:solidFill>
                  <a:srgbClr val="FFFF00"/>
                </a:solidFill>
                <a:latin typeface="Comic Sans MS" pitchFamily="66" charset="0"/>
              </a:rPr>
              <a:t>C’est le constat de 48 ans d’efforts</a:t>
            </a:r>
          </a:p>
          <a:p>
            <a:pPr algn="ctr"/>
            <a:r>
              <a:rPr lang="fr-FR" sz="3200" dirty="0" smtClean="0">
                <a:solidFill>
                  <a:srgbClr val="FFFF00"/>
                </a:solidFill>
                <a:latin typeface="Comic Sans MS" pitchFamily="66" charset="0"/>
              </a:rPr>
              <a:t>jusqu’à l’année 2012.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LEP.jpg"/>
          <p:cNvPicPr>
            <a:picLocks noChangeAspect="1" noChangeArrowheads="1"/>
          </p:cNvPicPr>
          <p:nvPr/>
        </p:nvPicPr>
        <p:blipFill>
          <a:blip r:embed="rId2" cstate="print"/>
          <a:srcRect/>
          <a:stretch>
            <a:fillRect/>
          </a:stretch>
        </p:blipFill>
        <p:spPr bwMode="auto">
          <a:xfrm>
            <a:off x="-36512" y="2276872"/>
            <a:ext cx="3347864" cy="3019642"/>
          </a:xfrm>
          <a:prstGeom prst="rect">
            <a:avLst/>
          </a:prstGeom>
          <a:noFill/>
        </p:spPr>
      </p:pic>
      <p:pic>
        <p:nvPicPr>
          <p:cNvPr id="1029" name="Picture 5" descr="C:\Users\François\Desktop\LHC_collisions\Higgs\Conférence_Higgs\LEP1.jpg"/>
          <p:cNvPicPr>
            <a:picLocks noChangeAspect="1" noChangeArrowheads="1"/>
          </p:cNvPicPr>
          <p:nvPr/>
        </p:nvPicPr>
        <p:blipFill>
          <a:blip r:embed="rId3" cstate="print"/>
          <a:srcRect/>
          <a:stretch>
            <a:fillRect/>
          </a:stretch>
        </p:blipFill>
        <p:spPr bwMode="auto">
          <a:xfrm>
            <a:off x="179512" y="1052736"/>
            <a:ext cx="3894280" cy="2396480"/>
          </a:xfrm>
          <a:prstGeom prst="rect">
            <a:avLst/>
          </a:prstGeom>
          <a:noFill/>
        </p:spPr>
      </p:pic>
      <p:sp>
        <p:nvSpPr>
          <p:cNvPr id="7" name="ZoneTexte 6"/>
          <p:cNvSpPr txBox="1"/>
          <p:nvPr/>
        </p:nvSpPr>
        <p:spPr>
          <a:xfrm>
            <a:off x="-36512" y="44624"/>
            <a:ext cx="4679486"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LEP (CERN, Europe</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électron-positron 209 GeV max</a:t>
            </a:r>
            <a:endParaRPr lang="fr-FR" sz="2400" dirty="0">
              <a:solidFill>
                <a:schemeClr val="bg1"/>
              </a:solidFill>
              <a:latin typeface="Comic Sans MS" pitchFamily="66" charset="0"/>
            </a:endParaRPr>
          </a:p>
        </p:txBody>
      </p:sp>
      <p:sp>
        <p:nvSpPr>
          <p:cNvPr id="11" name="ZoneTexte 10"/>
          <p:cNvSpPr txBox="1"/>
          <p:nvPr/>
        </p:nvSpPr>
        <p:spPr>
          <a:xfrm>
            <a:off x="683568" y="4797152"/>
            <a:ext cx="2032929" cy="523220"/>
          </a:xfrm>
          <a:prstGeom prst="rect">
            <a:avLst/>
          </a:prstGeom>
          <a:noFill/>
        </p:spPr>
        <p:txBody>
          <a:bodyPr wrap="none" rtlCol="0">
            <a:spAutoFit/>
          </a:bodyPr>
          <a:lstStyle/>
          <a:p>
            <a:r>
              <a:rPr lang="fr-FR" sz="2800" dirty="0" smtClean="0">
                <a:solidFill>
                  <a:schemeClr val="bg1"/>
                </a:solidFill>
                <a:latin typeface="Comic Sans MS" pitchFamily="66" charset="0"/>
              </a:rPr>
              <a:t>1989-2000</a:t>
            </a:r>
            <a:endParaRPr lang="fr-FR" sz="2800" dirty="0">
              <a:solidFill>
                <a:schemeClr val="bg1"/>
              </a:solidFill>
              <a:latin typeface="Comic Sans MS" pitchFamily="66" charset="0"/>
            </a:endParaRPr>
          </a:p>
        </p:txBody>
      </p:sp>
      <p:sp>
        <p:nvSpPr>
          <p:cNvPr id="12" name="ZoneTexte 11"/>
          <p:cNvSpPr txBox="1"/>
          <p:nvPr/>
        </p:nvSpPr>
        <p:spPr>
          <a:xfrm>
            <a:off x="1077188" y="5373216"/>
            <a:ext cx="7095212" cy="461665"/>
          </a:xfrm>
          <a:prstGeom prst="rect">
            <a:avLst/>
          </a:prstGeom>
          <a:noFill/>
        </p:spPr>
        <p:txBody>
          <a:bodyPr wrap="none" rtlCol="0">
            <a:spAutoFit/>
          </a:bodyPr>
          <a:lstStyle/>
          <a:p>
            <a:pPr>
              <a:buFont typeface="Symbol"/>
              <a:buChar char="Þ"/>
            </a:pPr>
            <a:r>
              <a:rPr lang="fr-FR" sz="2400" dirty="0" smtClean="0">
                <a:solidFill>
                  <a:schemeClr val="bg1"/>
                </a:solidFill>
                <a:latin typeface="Comic Sans MS" pitchFamily="66" charset="0"/>
                <a:sym typeface="Symbol"/>
              </a:rPr>
              <a:t> Pas de découvertes mais </a:t>
            </a:r>
            <a:r>
              <a:rPr lang="fr-FR" sz="2400" dirty="0" smtClean="0">
                <a:solidFill>
                  <a:srgbClr val="FF0000"/>
                </a:solidFill>
                <a:latin typeface="Comic Sans MS" pitchFamily="66" charset="0"/>
                <a:sym typeface="Symbol"/>
              </a:rPr>
              <a:t>domaines d’exclusion</a:t>
            </a:r>
            <a:endParaRPr lang="fr-FR" sz="2400" dirty="0">
              <a:solidFill>
                <a:srgbClr val="FF0000"/>
              </a:solidFill>
              <a:latin typeface="Comic Sans MS" pitchFamily="66" charset="0"/>
            </a:endParaRPr>
          </a:p>
        </p:txBody>
      </p:sp>
      <p:pic>
        <p:nvPicPr>
          <p:cNvPr id="14" name="Picture 2" descr="C:\Users\François\Desktop\LHC_collisions\Higgs\Conférence_Higgs\Tevatron.jpg"/>
          <p:cNvPicPr>
            <a:picLocks noChangeAspect="1" noChangeArrowheads="1"/>
          </p:cNvPicPr>
          <p:nvPr/>
        </p:nvPicPr>
        <p:blipFill>
          <a:blip r:embed="rId4" cstate="print"/>
          <a:srcRect/>
          <a:stretch>
            <a:fillRect/>
          </a:stretch>
        </p:blipFill>
        <p:spPr bwMode="auto">
          <a:xfrm>
            <a:off x="5724128" y="2852936"/>
            <a:ext cx="3707904" cy="2410138"/>
          </a:xfrm>
          <a:prstGeom prst="rect">
            <a:avLst/>
          </a:prstGeom>
          <a:noFill/>
        </p:spPr>
      </p:pic>
      <p:pic>
        <p:nvPicPr>
          <p:cNvPr id="15" name="Picture 4" descr="C:\Users\François\Desktop\LHC_collisions\Higgs\Conférence_Higgs\Tevatron1.jpg"/>
          <p:cNvPicPr>
            <a:picLocks noChangeAspect="1" noChangeArrowheads="1"/>
          </p:cNvPicPr>
          <p:nvPr/>
        </p:nvPicPr>
        <p:blipFill>
          <a:blip r:embed="rId5" cstate="print"/>
          <a:srcRect/>
          <a:stretch>
            <a:fillRect/>
          </a:stretch>
        </p:blipFill>
        <p:spPr bwMode="auto">
          <a:xfrm>
            <a:off x="4716016" y="1052736"/>
            <a:ext cx="3584564" cy="2391346"/>
          </a:xfrm>
          <a:prstGeom prst="rect">
            <a:avLst/>
          </a:prstGeom>
          <a:noFill/>
        </p:spPr>
      </p:pic>
      <p:sp>
        <p:nvSpPr>
          <p:cNvPr id="16" name="ZoneTexte 15"/>
          <p:cNvSpPr txBox="1"/>
          <p:nvPr/>
        </p:nvSpPr>
        <p:spPr>
          <a:xfrm>
            <a:off x="4676007" y="44624"/>
            <a:ext cx="4360489"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Tévatron (Fermilab, USA</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proton-antiproton 2 TeV max</a:t>
            </a:r>
            <a:endParaRPr lang="fr-FR" sz="2400" dirty="0">
              <a:solidFill>
                <a:schemeClr val="bg1"/>
              </a:solidFill>
              <a:latin typeface="Comic Sans MS" pitchFamily="66" charset="0"/>
            </a:endParaRPr>
          </a:p>
        </p:txBody>
      </p:sp>
      <p:sp>
        <p:nvSpPr>
          <p:cNvPr id="17" name="ZoneTexte 16"/>
          <p:cNvSpPr txBox="1"/>
          <p:nvPr/>
        </p:nvSpPr>
        <p:spPr>
          <a:xfrm>
            <a:off x="6542919" y="4849996"/>
            <a:ext cx="1917513" cy="523220"/>
          </a:xfrm>
          <a:prstGeom prst="rect">
            <a:avLst/>
          </a:prstGeom>
          <a:noFill/>
        </p:spPr>
        <p:txBody>
          <a:bodyPr wrap="none" rtlCol="0">
            <a:spAutoFit/>
          </a:bodyPr>
          <a:lstStyle/>
          <a:p>
            <a:r>
              <a:rPr lang="fr-FR" sz="2800" dirty="0" smtClean="0">
                <a:solidFill>
                  <a:schemeClr val="bg1"/>
                </a:solidFill>
                <a:latin typeface="Comic Sans MS" pitchFamily="66" charset="0"/>
              </a:rPr>
              <a:t>1983-2011</a:t>
            </a:r>
            <a:endParaRPr lang="fr-FR" sz="2800" dirty="0">
              <a:solidFill>
                <a:schemeClr val="bg1"/>
              </a:solidFill>
              <a:latin typeface="Comic Sans MS" pitchFamily="66" charset="0"/>
            </a:endParaRPr>
          </a:p>
        </p:txBody>
      </p:sp>
      <p:sp>
        <p:nvSpPr>
          <p:cNvPr id="20" name="ZoneTexte 19"/>
          <p:cNvSpPr txBox="1"/>
          <p:nvPr/>
        </p:nvSpPr>
        <p:spPr>
          <a:xfrm>
            <a:off x="3282434" y="3573016"/>
            <a:ext cx="2441694" cy="1569660"/>
          </a:xfrm>
          <a:prstGeom prst="rect">
            <a:avLst/>
          </a:prstGeom>
          <a:noFill/>
        </p:spPr>
        <p:txBody>
          <a:bodyPr wrap="none" rtlCol="0">
            <a:spAutoFit/>
          </a:bodyPr>
          <a:lstStyle/>
          <a:p>
            <a:pPr algn="ctr"/>
            <a:r>
              <a:rPr lang="fr-FR" sz="2400" dirty="0" smtClean="0">
                <a:solidFill>
                  <a:schemeClr val="bg1"/>
                </a:solidFill>
                <a:latin typeface="Comic Sans MS" pitchFamily="66" charset="0"/>
              </a:rPr>
              <a:t>A partir de</a:t>
            </a:r>
          </a:p>
          <a:p>
            <a:pPr algn="ctr"/>
            <a:r>
              <a:rPr lang="fr-FR" sz="2400" dirty="0" smtClean="0">
                <a:solidFill>
                  <a:schemeClr val="bg1"/>
                </a:solidFill>
                <a:latin typeface="Comic Sans MS" pitchFamily="66" charset="0"/>
              </a:rPr>
              <a:t>mesures </a:t>
            </a:r>
          </a:p>
          <a:p>
            <a:pPr algn="ctr"/>
            <a:r>
              <a:rPr lang="fr-FR" sz="2400" dirty="0" smtClean="0">
                <a:solidFill>
                  <a:schemeClr val="bg1"/>
                </a:solidFill>
                <a:latin typeface="Comic Sans MS" pitchFamily="66" charset="0"/>
              </a:rPr>
              <a:t>directes</a:t>
            </a:r>
          </a:p>
          <a:p>
            <a:pPr algn="ctr"/>
            <a:r>
              <a:rPr lang="fr-FR" sz="2400" dirty="0" smtClean="0">
                <a:solidFill>
                  <a:schemeClr val="bg1"/>
                </a:solidFill>
                <a:latin typeface="Comic Sans MS" pitchFamily="66" charset="0"/>
              </a:rPr>
              <a:t>pendant  28 ans</a:t>
            </a:r>
            <a:endParaRPr lang="fr-FR" sz="2400" dirty="0">
              <a:solidFill>
                <a:schemeClr val="bg1"/>
              </a:solidFill>
              <a:latin typeface="Comic Sans MS" pitchFamily="66" charset="0"/>
            </a:endParaRPr>
          </a:p>
        </p:txBody>
      </p:sp>
      <p:sp>
        <p:nvSpPr>
          <p:cNvPr id="22" name="ZoneTexte 21"/>
          <p:cNvSpPr txBox="1"/>
          <p:nvPr/>
        </p:nvSpPr>
        <p:spPr>
          <a:xfrm>
            <a:off x="467544"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4 détecteurs</a:t>
            </a:r>
            <a:endParaRPr lang="fr-FR" sz="2800" dirty="0">
              <a:solidFill>
                <a:schemeClr val="bg1"/>
              </a:solidFill>
              <a:latin typeface="Comic Sans MS" pitchFamily="66" charset="0"/>
            </a:endParaRPr>
          </a:p>
        </p:txBody>
      </p:sp>
      <p:sp>
        <p:nvSpPr>
          <p:cNvPr id="23" name="ZoneTexte 22"/>
          <p:cNvSpPr txBox="1"/>
          <p:nvPr/>
        </p:nvSpPr>
        <p:spPr>
          <a:xfrm>
            <a:off x="6300192"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2 détecteurs</a:t>
            </a:r>
            <a:endParaRPr lang="fr-FR" sz="2800" dirty="0">
              <a:solidFill>
                <a:schemeClr val="bg1"/>
              </a:solidFill>
              <a:latin typeface="Comic Sans MS" pitchFamily="66" charset="0"/>
            </a:endParaRPr>
          </a:p>
        </p:txBody>
      </p:sp>
      <p:sp>
        <p:nvSpPr>
          <p:cNvPr id="24" name="Rectangle 23"/>
          <p:cNvSpPr/>
          <p:nvPr/>
        </p:nvSpPr>
        <p:spPr>
          <a:xfrm>
            <a:off x="611560" y="5930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Rectangle 24"/>
          <p:cNvSpPr/>
          <p:nvPr/>
        </p:nvSpPr>
        <p:spPr>
          <a:xfrm>
            <a:off x="140364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6" name="Rectangle 25"/>
          <p:cNvSpPr/>
          <p:nvPr/>
        </p:nvSpPr>
        <p:spPr>
          <a:xfrm>
            <a:off x="219573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7" name="Rectangle 26"/>
          <p:cNvSpPr/>
          <p:nvPr/>
        </p:nvSpPr>
        <p:spPr>
          <a:xfrm>
            <a:off x="2987824"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8" name="Rectangle 27"/>
          <p:cNvSpPr/>
          <p:nvPr/>
        </p:nvSpPr>
        <p:spPr>
          <a:xfrm>
            <a:off x="3779912"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9" name="Rectangle 28"/>
          <p:cNvSpPr/>
          <p:nvPr/>
        </p:nvSpPr>
        <p:spPr>
          <a:xfrm>
            <a:off x="4572000"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0" name="Rectangle 29"/>
          <p:cNvSpPr/>
          <p:nvPr/>
        </p:nvSpPr>
        <p:spPr>
          <a:xfrm>
            <a:off x="536408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1" name="Rectangle 30"/>
          <p:cNvSpPr/>
          <p:nvPr/>
        </p:nvSpPr>
        <p:spPr>
          <a:xfrm>
            <a:off x="615617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2" name="Rectangle 31"/>
          <p:cNvSpPr/>
          <p:nvPr/>
        </p:nvSpPr>
        <p:spPr>
          <a:xfrm>
            <a:off x="6948264"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7740352"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ZoneTexte 33"/>
          <p:cNvSpPr txBox="1"/>
          <p:nvPr/>
        </p:nvSpPr>
        <p:spPr>
          <a:xfrm>
            <a:off x="467544" y="621872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35" name="ZoneTexte 34"/>
          <p:cNvSpPr txBox="1"/>
          <p:nvPr/>
        </p:nvSpPr>
        <p:spPr>
          <a:xfrm>
            <a:off x="8172400" y="621872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36" name="ZoneTexte 35"/>
          <p:cNvSpPr txBox="1"/>
          <p:nvPr/>
        </p:nvSpPr>
        <p:spPr>
          <a:xfrm>
            <a:off x="4252173" y="621872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37" name="Rectangle 36"/>
          <p:cNvSpPr/>
          <p:nvPr/>
        </p:nvSpPr>
        <p:spPr>
          <a:xfrm>
            <a:off x="1403648" y="5939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ZoneTexte 37"/>
          <p:cNvSpPr txBox="1"/>
          <p:nvPr/>
        </p:nvSpPr>
        <p:spPr>
          <a:xfrm>
            <a:off x="1115616" y="6228020"/>
            <a:ext cx="739305"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114,4</a:t>
            </a:r>
            <a:endParaRPr lang="fr-FR" dirty="0">
              <a:solidFill>
                <a:schemeClr val="bg1"/>
              </a:solidFill>
              <a:latin typeface="Comic Sans MS" pitchFamily="66" charset="0"/>
            </a:endParaRPr>
          </a:p>
        </p:txBody>
      </p:sp>
      <p:sp>
        <p:nvSpPr>
          <p:cNvPr id="39" name="Rectangle 38"/>
          <p:cNvSpPr/>
          <p:nvPr/>
        </p:nvSpPr>
        <p:spPr>
          <a:xfrm>
            <a:off x="1763688" y="5939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ZoneTexte 39"/>
          <p:cNvSpPr txBox="1"/>
          <p:nvPr/>
        </p:nvSpPr>
        <p:spPr>
          <a:xfrm>
            <a:off x="1547664" y="6516052"/>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147</a:t>
            </a:r>
            <a:endParaRPr lang="fr-FR" dirty="0">
              <a:solidFill>
                <a:schemeClr val="bg1"/>
              </a:solidFill>
              <a:latin typeface="Comic Sans MS" pitchFamily="66" charset="0"/>
            </a:endParaRPr>
          </a:p>
        </p:txBody>
      </p:sp>
      <p:sp>
        <p:nvSpPr>
          <p:cNvPr id="41" name="ZoneTexte 40"/>
          <p:cNvSpPr txBox="1"/>
          <p:nvPr/>
        </p:nvSpPr>
        <p:spPr>
          <a:xfrm>
            <a:off x="1840770" y="6228020"/>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180</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heckerboard(across)">
                                      <p:cBhvr>
                                        <p:cTn id="57" dur="500"/>
                                        <p:tgtEl>
                                          <p:spTgt spid="3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heckerboard(across)">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animBg="1"/>
      <p:bldP spid="38" grpId="0"/>
      <p:bldP spid="39" grpId="0" animBg="1"/>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42068" y="500479"/>
            <a:ext cx="8387232" cy="1200329"/>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En l’état actuel de nos connaissances, </a:t>
            </a:r>
          </a:p>
          <a:p>
            <a:pPr algn="ctr"/>
            <a:r>
              <a:rPr lang="fr-FR" sz="2400" dirty="0" smtClean="0">
                <a:solidFill>
                  <a:schemeClr val="bg1"/>
                </a:solidFill>
                <a:latin typeface="Comic Sans MS" pitchFamily="66" charset="0"/>
                <a:sym typeface="Symbol"/>
              </a:rPr>
              <a:t>  37 particules élémentaires sont les constituants ultimes</a:t>
            </a:r>
          </a:p>
          <a:p>
            <a:pPr algn="ctr"/>
            <a:r>
              <a:rPr lang="fr-FR" sz="2400" dirty="0" smtClean="0">
                <a:solidFill>
                  <a:schemeClr val="bg1"/>
                </a:solidFill>
                <a:latin typeface="Comic Sans MS" pitchFamily="66" charset="0"/>
                <a:sym typeface="Symbol"/>
              </a:rPr>
              <a:t>  de notre Univers.</a:t>
            </a:r>
            <a:endParaRPr lang="fr-FR" sz="2400" dirty="0">
              <a:solidFill>
                <a:schemeClr val="bg1"/>
              </a:solidFill>
              <a:latin typeface="Comic Sans MS" pitchFamily="66" charset="0"/>
            </a:endParaRPr>
          </a:p>
        </p:txBody>
      </p:sp>
      <p:sp>
        <p:nvSpPr>
          <p:cNvPr id="4" name="ZoneTexte 3"/>
          <p:cNvSpPr txBox="1"/>
          <p:nvPr/>
        </p:nvSpPr>
        <p:spPr>
          <a:xfrm>
            <a:off x="360851" y="2276872"/>
            <a:ext cx="8603637" cy="523220"/>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A l’exception de 2, elles ont chacune une masse.</a:t>
            </a:r>
            <a:endParaRPr lang="fr-FR" sz="2800" dirty="0">
              <a:solidFill>
                <a:schemeClr val="bg1"/>
              </a:solidFill>
              <a:latin typeface="Comic Sans MS" pitchFamily="66" charset="0"/>
            </a:endParaRPr>
          </a:p>
        </p:txBody>
      </p:sp>
      <p:sp>
        <p:nvSpPr>
          <p:cNvPr id="5" name="Rectangle 4"/>
          <p:cNvSpPr/>
          <p:nvPr/>
        </p:nvSpPr>
        <p:spPr>
          <a:xfrm>
            <a:off x="323528" y="3429000"/>
            <a:ext cx="8640960" cy="1077218"/>
          </a:xfrm>
          <a:prstGeom prst="rect">
            <a:avLst/>
          </a:prstGeom>
        </p:spPr>
        <p:txBody>
          <a:bodyPr wrap="square">
            <a:spAutoFit/>
          </a:bodyPr>
          <a:lstStyle/>
          <a:p>
            <a:pPr algn="ctr"/>
            <a:r>
              <a:rPr lang="fr-FR" sz="2400" dirty="0" smtClean="0">
                <a:solidFill>
                  <a:schemeClr val="bg1"/>
                </a:solidFill>
                <a:latin typeface="Comic Sans MS" pitchFamily="66" charset="0"/>
                <a:sym typeface="Symbol"/>
              </a:rPr>
              <a:t> </a:t>
            </a:r>
            <a:r>
              <a:rPr lang="fr-FR" sz="3200" dirty="0" smtClean="0">
                <a:solidFill>
                  <a:srgbClr val="FFFF00"/>
                </a:solidFill>
                <a:latin typeface="Comic Sans MS" pitchFamily="66" charset="0"/>
                <a:sym typeface="Symbol"/>
              </a:rPr>
              <a:t>Si elles ne possédaient pas une masse:</a:t>
            </a:r>
          </a:p>
          <a:p>
            <a:pPr algn="ctr"/>
            <a:r>
              <a:rPr lang="fr-FR" sz="3200" dirty="0" smtClean="0">
                <a:solidFill>
                  <a:srgbClr val="FFFF00"/>
                </a:solidFill>
                <a:latin typeface="Comic Sans MS" pitchFamily="66" charset="0"/>
                <a:sym typeface="Symbol"/>
              </a:rPr>
              <a:t>la matière ne serait pas structurée.</a:t>
            </a:r>
          </a:p>
        </p:txBody>
      </p:sp>
      <p:sp>
        <p:nvSpPr>
          <p:cNvPr id="8" name="Rectangle 7"/>
          <p:cNvSpPr/>
          <p:nvPr/>
        </p:nvSpPr>
        <p:spPr>
          <a:xfrm>
            <a:off x="1187624" y="4902259"/>
            <a:ext cx="6910866" cy="830997"/>
          </a:xfrm>
          <a:prstGeom prst="rect">
            <a:avLst/>
          </a:prstGeom>
        </p:spPr>
        <p:txBody>
          <a:bodyPr wrap="none">
            <a:spAutoFit/>
          </a:bodyPr>
          <a:lstStyle/>
          <a:p>
            <a:r>
              <a:rPr lang="fr-FR" sz="4800" dirty="0" smtClean="0">
                <a:solidFill>
                  <a:srgbClr val="FF6600"/>
                </a:solidFill>
                <a:latin typeface="Comic Sans MS" pitchFamily="66" charset="0"/>
                <a:sym typeface="Symbol"/>
              </a:rPr>
              <a:t>Nous n’existerions pas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Le LHC et les deux expériences géantes</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259632" y="2132856"/>
            <a:ext cx="6816290"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Acronyme français du</a:t>
            </a:r>
          </a:p>
          <a:p>
            <a:pPr algn="ctr"/>
            <a:r>
              <a:rPr lang="fr-FR" sz="2400" dirty="0">
                <a:solidFill>
                  <a:srgbClr val="FFFF66"/>
                </a:solidFill>
                <a:latin typeface="Comic Sans MS" pitchFamily="66" charset="0"/>
              </a:rPr>
              <a:t>C</a:t>
            </a:r>
            <a:r>
              <a:rPr lang="fr-FR" sz="2400" dirty="0">
                <a:solidFill>
                  <a:schemeClr val="bg1"/>
                </a:solidFill>
                <a:latin typeface="Comic Sans MS" pitchFamily="66" charset="0"/>
              </a:rPr>
              <a:t>onseil </a:t>
            </a:r>
            <a:r>
              <a:rPr lang="fr-FR" sz="2400" dirty="0">
                <a:solidFill>
                  <a:srgbClr val="FFFF00"/>
                </a:solidFill>
                <a:latin typeface="Comic Sans MS" pitchFamily="66" charset="0"/>
              </a:rPr>
              <a:t>E</a:t>
            </a:r>
            <a:r>
              <a:rPr lang="fr-FR" sz="2400" dirty="0">
                <a:solidFill>
                  <a:schemeClr val="bg1"/>
                </a:solidFill>
                <a:latin typeface="Comic Sans MS" pitchFamily="66" charset="0"/>
              </a:rPr>
              <a:t>uropéen pour la </a:t>
            </a:r>
            <a:r>
              <a:rPr lang="fr-FR" sz="2400" dirty="0">
                <a:solidFill>
                  <a:srgbClr val="FFFF66"/>
                </a:solidFill>
                <a:latin typeface="Comic Sans MS" pitchFamily="66" charset="0"/>
              </a:rPr>
              <a:t>R</a:t>
            </a:r>
            <a:r>
              <a:rPr lang="fr-FR" sz="2400" dirty="0">
                <a:solidFill>
                  <a:schemeClr val="bg1"/>
                </a:solidFill>
                <a:latin typeface="Comic Sans MS" pitchFamily="66" charset="0"/>
              </a:rPr>
              <a:t>echerche </a:t>
            </a:r>
            <a:r>
              <a:rPr lang="fr-FR" sz="2400" dirty="0">
                <a:solidFill>
                  <a:srgbClr val="FFFF00"/>
                </a:solidFill>
                <a:latin typeface="Comic Sans MS" pitchFamily="66" charset="0"/>
              </a:rPr>
              <a:t>N</a:t>
            </a:r>
            <a:r>
              <a:rPr lang="fr-FR" sz="2400" dirty="0">
                <a:solidFill>
                  <a:schemeClr val="bg1"/>
                </a:solidFill>
                <a:latin typeface="Comic Sans MS" pitchFamily="66" charset="0"/>
              </a:rPr>
              <a:t>ucléaire.</a:t>
            </a:r>
          </a:p>
        </p:txBody>
      </p:sp>
      <p:sp>
        <p:nvSpPr>
          <p:cNvPr id="4" name="Text Box 20"/>
          <p:cNvSpPr txBox="1">
            <a:spLocks noChangeArrowheads="1"/>
          </p:cNvSpPr>
          <p:nvPr/>
        </p:nvSpPr>
        <p:spPr bwMode="auto">
          <a:xfrm>
            <a:off x="683568" y="3212976"/>
            <a:ext cx="7758855"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Laboratoire Européen pour la Physique des </a:t>
            </a:r>
            <a:r>
              <a:rPr lang="fr-FR" sz="2400" dirty="0" smtClean="0">
                <a:solidFill>
                  <a:schemeClr val="bg1"/>
                </a:solidFill>
                <a:latin typeface="Comic Sans MS" pitchFamily="66" charset="0"/>
              </a:rPr>
              <a:t>Particules</a:t>
            </a:r>
          </a:p>
          <a:p>
            <a:pPr algn="ctr"/>
            <a:r>
              <a:rPr lang="fr-FR" sz="2400" dirty="0" smtClean="0">
                <a:solidFill>
                  <a:schemeClr val="bg1"/>
                </a:solidFill>
                <a:latin typeface="Comic Sans MS" pitchFamily="66" charset="0"/>
              </a:rPr>
              <a:t>devenu un laboratoire mondial</a:t>
            </a:r>
            <a:endParaRPr lang="fr-FR" sz="2400" dirty="0">
              <a:solidFill>
                <a:schemeClr val="bg1"/>
              </a:solidFill>
              <a:latin typeface="Comic Sans MS" pitchFamily="66" charset="0"/>
            </a:endParaRPr>
          </a:p>
        </p:txBody>
      </p:sp>
      <p:sp>
        <p:nvSpPr>
          <p:cNvPr id="5" name="Text Box 21"/>
          <p:cNvSpPr txBox="1">
            <a:spLocks noChangeArrowheads="1"/>
          </p:cNvSpPr>
          <p:nvPr/>
        </p:nvSpPr>
        <p:spPr bwMode="auto">
          <a:xfrm>
            <a:off x="1979712" y="4293096"/>
            <a:ext cx="5179623" cy="1200329"/>
          </a:xfrm>
          <a:prstGeom prst="rect">
            <a:avLst/>
          </a:prstGeom>
          <a:noFill/>
          <a:ln w="9525">
            <a:noFill/>
            <a:miter lim="800000"/>
            <a:headEnd/>
            <a:tailEnd/>
          </a:ln>
          <a:effectLst/>
        </p:spPr>
        <p:txBody>
          <a:bodyPr wrap="none">
            <a:spAutoFit/>
          </a:bodyPr>
          <a:lstStyle/>
          <a:p>
            <a:r>
              <a:rPr lang="fr-FR" sz="2400" dirty="0">
                <a:solidFill>
                  <a:schemeClr val="bg1"/>
                </a:solidFill>
                <a:latin typeface="Comic Sans MS" pitchFamily="66" charset="0"/>
              </a:rPr>
              <a:t>Le plus grand laboratoire au monde</a:t>
            </a:r>
          </a:p>
          <a:p>
            <a:r>
              <a:rPr lang="fr-FR" sz="2400" dirty="0">
                <a:solidFill>
                  <a:schemeClr val="bg1"/>
                </a:solidFill>
                <a:latin typeface="Comic Sans MS" pitchFamily="66" charset="0"/>
              </a:rPr>
              <a:t>        - </a:t>
            </a:r>
            <a:r>
              <a:rPr lang="fr-FR" sz="2400" dirty="0" smtClean="0">
                <a:solidFill>
                  <a:schemeClr val="bg1"/>
                </a:solidFill>
                <a:latin typeface="Comic Sans MS" pitchFamily="66" charset="0"/>
              </a:rPr>
              <a:t>&gt;100 </a:t>
            </a:r>
            <a:r>
              <a:rPr lang="fr-FR" sz="2400" dirty="0">
                <a:solidFill>
                  <a:schemeClr val="bg1"/>
                </a:solidFill>
                <a:latin typeface="Comic Sans MS" pitchFamily="66" charset="0"/>
              </a:rPr>
              <a:t>nationalités.</a:t>
            </a:r>
          </a:p>
          <a:p>
            <a:r>
              <a:rPr lang="fr-FR" sz="2400" dirty="0">
                <a:solidFill>
                  <a:schemeClr val="bg1"/>
                </a:solidFill>
                <a:latin typeface="Comic Sans MS" pitchFamily="66" charset="0"/>
              </a:rPr>
              <a:t>      </a:t>
            </a:r>
            <a:r>
              <a:rPr lang="fr-FR" sz="2400" dirty="0" smtClean="0">
                <a:solidFill>
                  <a:schemeClr val="bg1"/>
                </a:solidFill>
                <a:latin typeface="Comic Sans MS" pitchFamily="66" charset="0"/>
              </a:rPr>
              <a:t>  </a:t>
            </a:r>
            <a:r>
              <a:rPr lang="fr-FR" sz="2400" dirty="0">
                <a:solidFill>
                  <a:schemeClr val="bg1"/>
                </a:solidFill>
                <a:latin typeface="Comic Sans MS" pitchFamily="66" charset="0"/>
              </a:rPr>
              <a:t>- 10 000 </a:t>
            </a:r>
            <a:r>
              <a:rPr lang="fr-FR" sz="2400" dirty="0" smtClean="0">
                <a:solidFill>
                  <a:schemeClr val="bg1"/>
                </a:solidFill>
                <a:latin typeface="Comic Sans MS" pitchFamily="66" charset="0"/>
              </a:rPr>
              <a:t>physiciens</a:t>
            </a:r>
            <a:r>
              <a:rPr lang="fr-FR" sz="2400" dirty="0">
                <a:solidFill>
                  <a:schemeClr val="bg1"/>
                </a:solidFill>
                <a:latin typeface="Comic Sans MS" pitchFamily="66" charset="0"/>
              </a:rPr>
              <a:t>.</a:t>
            </a:r>
          </a:p>
        </p:txBody>
      </p:sp>
      <p:sp>
        <p:nvSpPr>
          <p:cNvPr id="6" name="Text Box 22"/>
          <p:cNvSpPr txBox="1">
            <a:spLocks noChangeArrowheads="1"/>
          </p:cNvSpPr>
          <p:nvPr/>
        </p:nvSpPr>
        <p:spPr bwMode="auto">
          <a:xfrm>
            <a:off x="251520" y="5733256"/>
            <a:ext cx="8748464" cy="523220"/>
          </a:xfrm>
          <a:prstGeom prst="rect">
            <a:avLst/>
          </a:prstGeom>
          <a:noFill/>
          <a:ln w="12700">
            <a:noFill/>
            <a:miter lim="800000"/>
            <a:headEnd/>
            <a:tailEnd/>
          </a:ln>
          <a:effectLst/>
        </p:spPr>
        <p:txBody>
          <a:bodyPr wrap="square">
            <a:spAutoFit/>
          </a:bodyPr>
          <a:lstStyle/>
          <a:p>
            <a:r>
              <a:rPr lang="fr-FR" sz="2800" dirty="0" smtClean="0">
                <a:solidFill>
                  <a:srgbClr val="FFFF00"/>
                </a:solidFill>
                <a:latin typeface="Comic Sans MS" pitchFamily="66" charset="0"/>
                <a:sym typeface="Symbol"/>
              </a:rPr>
              <a:t> </a:t>
            </a:r>
            <a:r>
              <a:rPr lang="fr-FR" sz="2800" dirty="0" smtClean="0">
                <a:solidFill>
                  <a:srgbClr val="FFFF00"/>
                </a:solidFill>
                <a:latin typeface="Comic Sans MS" pitchFamily="66" charset="0"/>
              </a:rPr>
              <a:t>Recherches fondamentales sur l’infiniment petit</a:t>
            </a:r>
            <a:endParaRPr lang="fr-FR" sz="2800" dirty="0">
              <a:solidFill>
                <a:srgbClr val="FFFF00"/>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757153"/>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0" y="2132856"/>
            <a:ext cx="9144000" cy="3048640"/>
          </a:xfrm>
          <a:prstGeom prst="rect">
            <a:avLst/>
          </a:prstGeom>
          <a:noFill/>
          <a:ln w="9525">
            <a:noFill/>
            <a:miter lim="800000"/>
            <a:headEnd/>
            <a:tailEnd/>
          </a:ln>
        </p:spPr>
      </p:pic>
      <p:sp>
        <p:nvSpPr>
          <p:cNvPr id="3" name="Text Box 13"/>
          <p:cNvSpPr txBox="1">
            <a:spLocks noChangeArrowheads="1"/>
          </p:cNvSpPr>
          <p:nvPr/>
        </p:nvSpPr>
        <p:spPr bwMode="auto">
          <a:xfrm>
            <a:off x="144016" y="5373216"/>
            <a:ext cx="8820472" cy="1107996"/>
          </a:xfrm>
          <a:prstGeom prst="rect">
            <a:avLst/>
          </a:prstGeom>
          <a:noFill/>
          <a:ln w="9525">
            <a:noFill/>
            <a:miter lim="800000"/>
            <a:headEnd/>
            <a:tailEnd/>
          </a:ln>
          <a:effectLst/>
        </p:spPr>
        <p:txBody>
          <a:bodyPr wrap="square">
            <a:spAutoFit/>
          </a:bodyPr>
          <a:lstStyle/>
          <a:p>
            <a:pPr algn="ctr"/>
            <a:r>
              <a:rPr lang="fr-FR" sz="2200" dirty="0" smtClean="0">
                <a:solidFill>
                  <a:schemeClr val="bg1"/>
                </a:solidFill>
                <a:latin typeface="Comic Sans MS" pitchFamily="66" charset="0"/>
              </a:rPr>
              <a:t>Imaginé dans les années 1980-1990: </a:t>
            </a:r>
            <a:r>
              <a:rPr lang="fr-FR" sz="2200" i="1" dirty="0" smtClean="0">
                <a:solidFill>
                  <a:srgbClr val="FFCCFF"/>
                </a:solidFill>
                <a:latin typeface="Comic Sans MS" pitchFamily="66" charset="0"/>
              </a:rPr>
              <a:t>″nous savions comment faire″</a:t>
            </a:r>
          </a:p>
          <a:p>
            <a:pPr algn="ctr"/>
            <a:r>
              <a:rPr lang="fr-FR" sz="2200" dirty="0" smtClean="0">
                <a:solidFill>
                  <a:schemeClr val="bg1"/>
                </a:solidFill>
                <a:latin typeface="Comic Sans MS" pitchFamily="66" charset="0"/>
              </a:rPr>
              <a:t>Décidé en 1994</a:t>
            </a:r>
          </a:p>
          <a:p>
            <a:pPr algn="ctr"/>
            <a:r>
              <a:rPr lang="fr-FR" sz="2200" dirty="0" smtClean="0">
                <a:solidFill>
                  <a:schemeClr val="bg1"/>
                </a:solidFill>
                <a:latin typeface="Comic Sans MS" pitchFamily="66" charset="0"/>
              </a:rPr>
              <a:t>Construit dans la période 1998-2008</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9" name="ZoneTexte 8"/>
          <p:cNvSpPr txBox="1"/>
          <p:nvPr/>
        </p:nvSpPr>
        <p:spPr>
          <a:xfrm>
            <a:off x="325839" y="1124744"/>
            <a:ext cx="8494633" cy="892552"/>
          </a:xfrm>
          <a:prstGeom prst="rect">
            <a:avLst/>
          </a:prstGeom>
          <a:noFill/>
        </p:spPr>
        <p:txBody>
          <a:bodyPr wrap="none" rtlCol="0">
            <a:spAutoFit/>
          </a:bodyPr>
          <a:lstStyle/>
          <a:p>
            <a:pPr algn="ctr"/>
            <a:r>
              <a:rPr lang="fr-FR" sz="2800" dirty="0" smtClean="0">
                <a:solidFill>
                  <a:schemeClr val="bg1"/>
                </a:solidFill>
                <a:latin typeface="Comic Sans MS" pitchFamily="66" charset="0"/>
              </a:rPr>
              <a:t>Le Grand Collisionneur de Hadrons </a:t>
            </a:r>
            <a:r>
              <a:rPr lang="fr-FR" sz="2400" dirty="0" smtClean="0">
                <a:solidFill>
                  <a:schemeClr val="bg1"/>
                </a:solidFill>
                <a:latin typeface="Comic Sans MS" pitchFamily="66" charset="0"/>
              </a:rPr>
              <a:t>(protons, noyaux)</a:t>
            </a:r>
          </a:p>
          <a:p>
            <a:pPr algn="ctr"/>
            <a:r>
              <a:rPr lang="fr-FR" sz="2400" dirty="0" smtClean="0">
                <a:solidFill>
                  <a:schemeClr val="bg1"/>
                </a:solidFill>
                <a:latin typeface="Comic Sans MS" pitchFamily="66" charset="0"/>
              </a:rPr>
              <a:t>″</a:t>
            </a:r>
            <a:r>
              <a:rPr lang="fr-FR" sz="2400" dirty="0" smtClean="0">
                <a:solidFill>
                  <a:srgbClr val="FFFF00"/>
                </a:solidFill>
                <a:latin typeface="Comic Sans MS" pitchFamily="66" charset="0"/>
              </a:rPr>
              <a:t>L</a:t>
            </a:r>
            <a:r>
              <a:rPr lang="fr-FR" sz="2400" dirty="0" smtClean="0">
                <a:solidFill>
                  <a:schemeClr val="bg1"/>
                </a:solidFill>
                <a:latin typeface="Comic Sans MS" pitchFamily="66" charset="0"/>
              </a:rPr>
              <a:t>arge </a:t>
            </a:r>
            <a:r>
              <a:rPr lang="fr-FR" sz="2400" dirty="0" smtClean="0">
                <a:solidFill>
                  <a:srgbClr val="FFFF00"/>
                </a:solidFill>
                <a:latin typeface="Comic Sans MS" pitchFamily="66" charset="0"/>
              </a:rPr>
              <a:t>H</a:t>
            </a:r>
            <a:r>
              <a:rPr lang="fr-FR" sz="2400" dirty="0" smtClean="0">
                <a:solidFill>
                  <a:schemeClr val="bg1"/>
                </a:solidFill>
                <a:latin typeface="Comic Sans MS" pitchFamily="66" charset="0"/>
              </a:rPr>
              <a:t>adron </a:t>
            </a:r>
            <a:r>
              <a:rPr lang="fr-FR" sz="2400" dirty="0" smtClean="0">
                <a:solidFill>
                  <a:srgbClr val="FFFF00"/>
                </a:solidFill>
                <a:latin typeface="Comic Sans MS" pitchFamily="66" charset="0"/>
              </a:rPr>
              <a:t>C</a:t>
            </a:r>
            <a:r>
              <a:rPr lang="fr-FR" sz="2400" dirty="0" smtClean="0">
                <a:solidFill>
                  <a:schemeClr val="bg1"/>
                </a:solidFill>
                <a:latin typeface="Comic Sans MS" pitchFamily="66" charset="0"/>
              </a:rPr>
              <a:t>ollider″</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rançois\Desktop\Mes images\aerial.jpg"/>
          <p:cNvPicPr>
            <a:picLocks noChangeAspect="1" noChangeArrowheads="1"/>
          </p:cNvPicPr>
          <p:nvPr/>
        </p:nvPicPr>
        <p:blipFill>
          <a:blip r:embed="rId2" cstate="print"/>
          <a:srcRect/>
          <a:stretch>
            <a:fillRect/>
          </a:stretch>
        </p:blipFill>
        <p:spPr bwMode="auto">
          <a:xfrm>
            <a:off x="-468560" y="0"/>
            <a:ext cx="10152567" cy="6885384"/>
          </a:xfrm>
          <a:prstGeom prst="rect">
            <a:avLst/>
          </a:prstGeom>
          <a:noFill/>
        </p:spPr>
      </p:pic>
      <p:sp>
        <p:nvSpPr>
          <p:cNvPr id="3" name="Rectangle à coins arrondis 2"/>
          <p:cNvSpPr/>
          <p:nvPr/>
        </p:nvSpPr>
        <p:spPr>
          <a:xfrm>
            <a:off x="0" y="-27384"/>
            <a:ext cx="4032448" cy="1584176"/>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Deux anneaux  de 27 km de circonférence</a:t>
            </a:r>
          </a:p>
          <a:p>
            <a:pPr algn="ctr"/>
            <a:r>
              <a:rPr lang="fr-FR" sz="2400" dirty="0" smtClean="0">
                <a:latin typeface="Comic Sans MS" pitchFamily="66" charset="0"/>
              </a:rPr>
              <a:t> à 100 mètres sous terre</a:t>
            </a:r>
          </a:p>
          <a:p>
            <a:pPr algn="ctr"/>
            <a:endParaRPr lang="fr-FR" sz="2400" dirty="0">
              <a:latin typeface="Comic Sans MS" pitchFamily="66" charset="0"/>
            </a:endParaRPr>
          </a:p>
        </p:txBody>
      </p:sp>
      <p:sp>
        <p:nvSpPr>
          <p:cNvPr id="4" name="Rectangle à coins arrondis 3"/>
          <p:cNvSpPr/>
          <p:nvPr/>
        </p:nvSpPr>
        <p:spPr>
          <a:xfrm>
            <a:off x="179512" y="1268760"/>
            <a:ext cx="6552728" cy="172819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Croisement en 4 points</a:t>
            </a:r>
          </a:p>
          <a:p>
            <a:pPr algn="ctr"/>
            <a:r>
              <a:rPr lang="fr-FR" sz="2400" dirty="0" smtClean="0">
                <a:latin typeface="Comic Sans MS" pitchFamily="66" charset="0"/>
              </a:rPr>
              <a:t>Un détecteur par zone</a:t>
            </a:r>
          </a:p>
          <a:p>
            <a:pPr algn="ctr"/>
            <a:r>
              <a:rPr lang="fr-FR" sz="2400" dirty="0" smtClean="0">
                <a:latin typeface="Comic Sans MS" pitchFamily="66" charset="0"/>
              </a:rPr>
              <a:t>Energie maximum 4 TeV + 4 TeV (en 2012)</a:t>
            </a: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5" name="Rectangle à coins arrondis 4"/>
          <p:cNvSpPr/>
          <p:nvPr/>
        </p:nvSpPr>
        <p:spPr>
          <a:xfrm>
            <a:off x="539552" y="2708920"/>
            <a:ext cx="8280920" cy="237626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Deux zones de haute intensité pour le boson BEH:</a:t>
            </a:r>
          </a:p>
          <a:p>
            <a:pPr algn="ctr"/>
            <a:r>
              <a:rPr lang="fr-FR" sz="2400" dirty="0" smtClean="0">
                <a:latin typeface="Comic Sans MS" pitchFamily="66" charset="0"/>
              </a:rPr>
              <a:t>Croisements de paquets de 100 milliards de protons</a:t>
            </a:r>
          </a:p>
          <a:p>
            <a:pPr algn="ctr"/>
            <a:r>
              <a:rPr lang="fr-FR" sz="2400" dirty="0" smtClean="0">
                <a:latin typeface="Comic Sans MS" pitchFamily="66" charset="0"/>
              </a:rPr>
              <a:t>toutes les 50 millionièmes de seconde</a:t>
            </a:r>
          </a:p>
          <a:p>
            <a:pPr algn="ctr">
              <a:buFont typeface="Symbol"/>
              <a:buChar char="Þ"/>
            </a:pPr>
            <a:r>
              <a:rPr lang="fr-FR" sz="2400" dirty="0" smtClean="0">
                <a:latin typeface="Comic Sans MS" pitchFamily="66" charset="0"/>
                <a:sym typeface="Symbol"/>
              </a:rPr>
              <a:t>   20 collisions/croisement</a:t>
            </a:r>
          </a:p>
          <a:p>
            <a:pPr algn="ctr"/>
            <a:r>
              <a:rPr lang="fr-FR" sz="2400" dirty="0" smtClean="0">
                <a:latin typeface="Comic Sans MS" pitchFamily="66" charset="0"/>
                <a:sym typeface="Symbol"/>
              </a:rPr>
              <a:t>                 600 millions collisions/seconde</a:t>
            </a:r>
            <a:endParaRPr lang="fr-FR" sz="2400" dirty="0" smtClean="0">
              <a:latin typeface="Comic Sans MS" pitchFamily="66" charset="0"/>
            </a:endParaRP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6" name="Rectangle à coins arrondis 5"/>
          <p:cNvSpPr/>
          <p:nvPr/>
        </p:nvSpPr>
        <p:spPr>
          <a:xfrm>
            <a:off x="1763688" y="4797152"/>
            <a:ext cx="7344816" cy="1844824"/>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0000"/>
                </a:solidFill>
                <a:latin typeface="Comic Sans MS" pitchFamily="66" charset="0"/>
              </a:rPr>
              <a:t>Et les détecteurs ?</a:t>
            </a:r>
          </a:p>
          <a:p>
            <a:pPr algn="ctr"/>
            <a:r>
              <a:rPr lang="fr-FR" sz="2400" i="1" dirty="0" smtClean="0">
                <a:solidFill>
                  <a:srgbClr val="FF0000"/>
                </a:solidFill>
                <a:latin typeface="Comic Sans MS" pitchFamily="66" charset="0"/>
              </a:rPr>
              <a:t>″nous ne savions pas comment faire !″</a:t>
            </a:r>
          </a:p>
          <a:p>
            <a:pPr algn="ctr"/>
            <a:r>
              <a:rPr lang="fr-FR" sz="2400" dirty="0" smtClean="0">
                <a:solidFill>
                  <a:srgbClr val="FF0000"/>
                </a:solidFill>
                <a:latin typeface="Comic Sans MS" pitchFamily="66" charset="0"/>
              </a:rPr>
              <a:t>Longues R&amp;D (89-97) puis construction (98-08)</a:t>
            </a:r>
          </a:p>
          <a:p>
            <a:pPr algn="ctr"/>
            <a:r>
              <a:rPr lang="fr-FR" sz="2400" dirty="0" smtClean="0">
                <a:solidFill>
                  <a:srgbClr val="FF0000"/>
                </a:solidFill>
                <a:latin typeface="Comic Sans MS" pitchFamily="66" charset="0"/>
              </a:rPr>
              <a:t>Deux détecteurs concurrents très différents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707904" y="476672"/>
            <a:ext cx="1303562"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CMS</a:t>
            </a:r>
          </a:p>
        </p:txBody>
      </p:sp>
      <p:pic>
        <p:nvPicPr>
          <p:cNvPr id="3" name="Picture 11" descr="Atlas"/>
          <p:cNvPicPr>
            <a:picLocks noChangeAspect="1" noChangeArrowheads="1"/>
          </p:cNvPicPr>
          <p:nvPr/>
        </p:nvPicPr>
        <p:blipFill>
          <a:blip r:embed="rId2" cstate="print"/>
          <a:srcRect/>
          <a:stretch>
            <a:fillRect/>
          </a:stretch>
        </p:blipFill>
        <p:spPr bwMode="auto">
          <a:xfrm>
            <a:off x="2752129" y="2204864"/>
            <a:ext cx="6391871" cy="4941168"/>
          </a:xfrm>
          <a:prstGeom prst="rect">
            <a:avLst/>
          </a:prstGeom>
          <a:noFill/>
        </p:spPr>
      </p:pic>
      <p:sp>
        <p:nvSpPr>
          <p:cNvPr id="4" name="Text Box 13"/>
          <p:cNvSpPr txBox="1">
            <a:spLocks noChangeArrowheads="1"/>
          </p:cNvSpPr>
          <p:nvPr/>
        </p:nvSpPr>
        <p:spPr bwMode="auto">
          <a:xfrm>
            <a:off x="395878" y="3573016"/>
            <a:ext cx="1922321"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ATLAS</a:t>
            </a:r>
          </a:p>
        </p:txBody>
      </p:sp>
      <p:sp>
        <p:nvSpPr>
          <p:cNvPr id="6" name="Text Box 18"/>
          <p:cNvSpPr txBox="1">
            <a:spLocks noChangeArrowheads="1"/>
          </p:cNvSpPr>
          <p:nvPr/>
        </p:nvSpPr>
        <p:spPr bwMode="auto">
          <a:xfrm>
            <a:off x="4067944" y="1292250"/>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21 m</a:t>
            </a:r>
          </a:p>
          <a:p>
            <a:r>
              <a:rPr lang="fr-FR" sz="1600" dirty="0" smtClean="0">
                <a:latin typeface="Comic Sans MS" pitchFamily="66" charset="0"/>
              </a:rPr>
              <a:t>Diamètre 15 m</a:t>
            </a:r>
          </a:p>
          <a:p>
            <a:r>
              <a:rPr lang="fr-FR" sz="1600" dirty="0" smtClean="0">
                <a:latin typeface="Comic Sans MS" pitchFamily="66" charset="0"/>
              </a:rPr>
              <a:t>Masse 12000 tonnes</a:t>
            </a:r>
          </a:p>
          <a:p>
            <a:r>
              <a:rPr lang="fr-FR" sz="1600" dirty="0" smtClean="0">
                <a:latin typeface="Comic Sans MS" pitchFamily="66" charset="0"/>
              </a:rPr>
              <a:t>3500 chercheurs</a:t>
            </a:r>
            <a:endParaRPr lang="fr-FR" sz="1600" dirty="0">
              <a:latin typeface="Comic Sans MS" pitchFamily="66" charset="0"/>
            </a:endParaRPr>
          </a:p>
        </p:txBody>
      </p:sp>
      <p:pic>
        <p:nvPicPr>
          <p:cNvPr id="7" name="Picture 8" descr="CMS3d_medium"/>
          <p:cNvPicPr>
            <a:picLocks noChangeAspect="1" noChangeArrowheads="1"/>
          </p:cNvPicPr>
          <p:nvPr/>
        </p:nvPicPr>
        <p:blipFill>
          <a:blip r:embed="rId3" cstate="print"/>
          <a:srcRect/>
          <a:stretch>
            <a:fillRect/>
          </a:stretch>
        </p:blipFill>
        <p:spPr bwMode="auto">
          <a:xfrm>
            <a:off x="107504" y="332656"/>
            <a:ext cx="3528392" cy="2795808"/>
          </a:xfrm>
          <a:prstGeom prst="rect">
            <a:avLst/>
          </a:prstGeom>
          <a:noFill/>
        </p:spPr>
      </p:pic>
      <p:sp>
        <p:nvSpPr>
          <p:cNvPr id="8" name="Text Box 18"/>
          <p:cNvSpPr txBox="1">
            <a:spLocks noChangeArrowheads="1"/>
          </p:cNvSpPr>
          <p:nvPr/>
        </p:nvSpPr>
        <p:spPr bwMode="auto">
          <a:xfrm>
            <a:off x="683568" y="4326195"/>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45 m</a:t>
            </a:r>
          </a:p>
          <a:p>
            <a:r>
              <a:rPr lang="fr-FR" sz="1600" dirty="0" smtClean="0">
                <a:latin typeface="Comic Sans MS" pitchFamily="66" charset="0"/>
              </a:rPr>
              <a:t>Diamètre 25 m</a:t>
            </a:r>
          </a:p>
          <a:p>
            <a:r>
              <a:rPr lang="fr-FR" sz="1600" dirty="0" smtClean="0">
                <a:latin typeface="Comic Sans MS" pitchFamily="66" charset="0"/>
              </a:rPr>
              <a:t>Masse 7500 tonnes</a:t>
            </a:r>
          </a:p>
          <a:p>
            <a:r>
              <a:rPr lang="fr-FR" sz="1600" dirty="0" smtClean="0">
                <a:latin typeface="Comic Sans MS" pitchFamily="66" charset="0"/>
              </a:rPr>
              <a:t>3500 chercheurs</a:t>
            </a:r>
            <a:endParaRPr lang="fr-FR" sz="1600" dirty="0">
              <a:latin typeface="Comic Sans MS" pitchFamily="66" charset="0"/>
            </a:endParaRPr>
          </a:p>
        </p:txBody>
      </p:sp>
      <p:sp>
        <p:nvSpPr>
          <p:cNvPr id="9" name="ZoneTexte 8"/>
          <p:cNvSpPr txBox="1"/>
          <p:nvPr/>
        </p:nvSpPr>
        <p:spPr>
          <a:xfrm>
            <a:off x="5979695" y="-27384"/>
            <a:ext cx="3159839" cy="1815882"/>
          </a:xfrm>
          <a:prstGeom prst="rect">
            <a:avLst/>
          </a:prstGeom>
          <a:noFill/>
        </p:spPr>
        <p:txBody>
          <a:bodyPr wrap="none" rtlCol="0">
            <a:spAutoFit/>
          </a:bodyPr>
          <a:lstStyle/>
          <a:p>
            <a:pPr algn="ctr"/>
            <a:r>
              <a:rPr lang="fr-FR" sz="2800" dirty="0" smtClean="0">
                <a:latin typeface="Comic Sans MS" pitchFamily="66" charset="0"/>
              </a:rPr>
              <a:t>Deux expériences</a:t>
            </a:r>
          </a:p>
          <a:p>
            <a:pPr algn="ctr"/>
            <a:r>
              <a:rPr lang="fr-FR" sz="2800" dirty="0" smtClean="0">
                <a:latin typeface="Comic Sans MS" pitchFamily="66" charset="0"/>
              </a:rPr>
              <a:t> avec</a:t>
            </a:r>
          </a:p>
          <a:p>
            <a:pPr algn="ctr"/>
            <a:r>
              <a:rPr lang="fr-FR" sz="2800" dirty="0" smtClean="0">
                <a:latin typeface="Comic Sans MS" pitchFamily="66" charset="0"/>
              </a:rPr>
              <a:t> technologies</a:t>
            </a:r>
          </a:p>
          <a:p>
            <a:pPr algn="ctr"/>
            <a:r>
              <a:rPr lang="fr-FR" sz="2800" dirty="0" smtClean="0">
                <a:latin typeface="Comic Sans MS" pitchFamily="66" charset="0"/>
              </a:rPr>
              <a:t>différentes</a:t>
            </a:r>
            <a:endParaRPr lang="fr-FR" sz="28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9615" y="2132856"/>
            <a:ext cx="8686993" cy="1569660"/>
          </a:xfrm>
          <a:prstGeom prst="rect">
            <a:avLst/>
          </a:prstGeom>
          <a:noFill/>
        </p:spPr>
        <p:txBody>
          <a:bodyPr wrap="none" rtlCol="0">
            <a:spAutoFit/>
          </a:bodyPr>
          <a:lstStyle/>
          <a:p>
            <a:pPr algn="ctr"/>
            <a:r>
              <a:rPr lang="fr-FR" sz="3200" dirty="0" smtClean="0">
                <a:solidFill>
                  <a:schemeClr val="bg1"/>
                </a:solidFill>
                <a:latin typeface="Comic Sans MS" pitchFamily="66" charset="0"/>
              </a:rPr>
              <a:t>Reproduction d’un événement candidat Higgs</a:t>
            </a:r>
          </a:p>
          <a:p>
            <a:pPr algn="ctr"/>
            <a:r>
              <a:rPr lang="fr-FR" sz="3200" dirty="0" smtClean="0">
                <a:solidFill>
                  <a:schemeClr val="bg1"/>
                </a:solidFill>
                <a:latin typeface="Comic Sans MS" pitchFamily="66" charset="0"/>
              </a:rPr>
              <a:t> dans l’expérience ATLAS:</a:t>
            </a:r>
          </a:p>
          <a:p>
            <a:pPr algn="ctr"/>
            <a:r>
              <a:rPr lang="fr-FR" sz="3200" dirty="0" smtClean="0">
                <a:solidFill>
                  <a:schemeClr val="bg1"/>
                </a:solidFill>
                <a:latin typeface="Comic Sans MS" pitchFamily="66" charset="0"/>
              </a:rPr>
              <a:t>Pré-injecteurs </a:t>
            </a:r>
            <a:r>
              <a:rPr lang="fr-FR" sz="3200" dirty="0" smtClean="0">
                <a:solidFill>
                  <a:schemeClr val="bg1"/>
                </a:solidFill>
                <a:latin typeface="Comic Sans MS" pitchFamily="66" charset="0"/>
                <a:sym typeface="Symbol"/>
              </a:rPr>
              <a:t> LHC 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FourMuon_small (1)_1.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5" name="ZoneTexte 4"/>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7"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9" name="Picture 5" descr="ATLAS.map.png"/>
          <p:cNvPicPr preferRelativeResize="0">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1584176"/>
            <a:ext cx="7430594" cy="5273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ZoneTexte 9"/>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11" name="Rectangle 10"/>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12" name="ZoneTexte 11"/>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13" name="ZoneTexte 12"/>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4" name="ZoneTexte 13"/>
          <p:cNvSpPr txBox="1"/>
          <p:nvPr/>
        </p:nvSpPr>
        <p:spPr>
          <a:xfrm>
            <a:off x="467544" y="5733256"/>
            <a:ext cx="8249374"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19 ans pour élaborer et construire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Journée Atlasdm250602\Journée Atlas6.jpg"/>
          <p:cNvPicPr>
            <a:picLocks noChangeAspect="1" noChangeArrowheads="1"/>
          </p:cNvPicPr>
          <p:nvPr/>
        </p:nvPicPr>
        <p:blipFill>
          <a:blip r:embed="rId2" cstate="print"/>
          <a:srcRect/>
          <a:stretch>
            <a:fillRect/>
          </a:stretch>
        </p:blipFill>
        <p:spPr bwMode="auto">
          <a:xfrm>
            <a:off x="0" y="286704"/>
            <a:ext cx="9144000" cy="6310648"/>
          </a:xfrm>
          <a:prstGeom prst="rect">
            <a:avLst/>
          </a:prstGeom>
          <a:noFill/>
        </p:spPr>
      </p:pic>
      <p:sp>
        <p:nvSpPr>
          <p:cNvPr id="8" name="ZoneTexte 7"/>
          <p:cNvSpPr txBox="1"/>
          <p:nvPr/>
        </p:nvSpPr>
        <p:spPr>
          <a:xfrm>
            <a:off x="251520" y="548680"/>
            <a:ext cx="8712968" cy="523220"/>
          </a:xfrm>
          <a:prstGeom prst="rect">
            <a:avLst/>
          </a:prstGeom>
          <a:noFill/>
        </p:spPr>
        <p:txBody>
          <a:bodyPr wrap="square" rtlCol="0">
            <a:spAutoFit/>
          </a:bodyPr>
          <a:lstStyle/>
          <a:p>
            <a:pPr algn="ctr"/>
            <a:r>
              <a:rPr lang="fr-FR" sz="2800" dirty="0" smtClean="0">
                <a:solidFill>
                  <a:schemeClr val="bg1"/>
                </a:solidFill>
                <a:latin typeface="Comic Sans MS" pitchFamily="66" charset="0"/>
              </a:rPr>
              <a:t>″Les  Journées ATLAS 2002 à Clermont-Ferrand″</a:t>
            </a:r>
          </a:p>
        </p:txBody>
      </p:sp>
      <p:pic>
        <p:nvPicPr>
          <p:cNvPr id="9" name="Picture 4" descr="D:\Journées Atlasdm2400602\Journées Atlas3.jpg"/>
          <p:cNvPicPr>
            <a:picLocks noChangeAspect="1" noChangeArrowheads="1"/>
          </p:cNvPicPr>
          <p:nvPr/>
        </p:nvPicPr>
        <p:blipFill>
          <a:blip r:embed="rId3" cstate="print"/>
          <a:srcRect/>
          <a:stretch>
            <a:fillRect/>
          </a:stretch>
        </p:blipFill>
        <p:spPr bwMode="auto">
          <a:xfrm>
            <a:off x="4355976" y="3658584"/>
            <a:ext cx="4824536" cy="3226800"/>
          </a:xfrm>
          <a:prstGeom prst="rect">
            <a:avLst/>
          </a:prstGeom>
          <a:noFill/>
        </p:spPr>
      </p:pic>
      <p:sp>
        <p:nvSpPr>
          <p:cNvPr id="10" name="Text Box 36"/>
          <p:cNvSpPr txBox="1">
            <a:spLocks noChangeArrowheads="1"/>
          </p:cNvSpPr>
          <p:nvPr/>
        </p:nvSpPr>
        <p:spPr bwMode="auto">
          <a:xfrm>
            <a:off x="163216" y="107921"/>
            <a:ext cx="90011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jalon en 2002, </a:t>
            </a:r>
            <a:r>
              <a:rPr lang="fr-FR" sz="2200" b="1" dirty="0" smtClean="0">
                <a:solidFill>
                  <a:schemeClr val="bg1"/>
                </a:solidFill>
                <a:effectLst>
                  <a:outerShdw blurRad="38100" dist="38100" dir="2700000" algn="tl">
                    <a:srgbClr val="010199"/>
                  </a:outerShdw>
                </a:effectLst>
                <a:latin typeface="Comic Sans MS" pitchFamily="66" charset="0"/>
                <a:sym typeface="Symbol" pitchFamily="18" charset="2"/>
              </a:rPr>
              <a:t>après Moscou (00) et New York (01)</a:t>
            </a:r>
            <a:endParaRPr lang="fr-FR" sz="2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p:spPr>
      </p:pic>
      <p:sp>
        <p:nvSpPr>
          <p:cNvPr id="3" name="Oval 3"/>
          <p:cNvSpPr>
            <a:spLocks noChangeArrowheads="1"/>
          </p:cNvSpPr>
          <p:nvPr/>
        </p:nvSpPr>
        <p:spPr bwMode="auto">
          <a:xfrm>
            <a:off x="4017839" y="4941168"/>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20638"/>
            <a:ext cx="9268884" cy="954107"/>
          </a:xfrm>
          <a:prstGeom prst="rect">
            <a:avLst/>
          </a:prstGeom>
          <a:noFill/>
          <a:ln w="9525">
            <a:noFill/>
            <a:miter lim="800000"/>
            <a:headEnd/>
            <a:tailEnd/>
          </a:ln>
          <a:effectLst/>
        </p:spPr>
        <p:txBody>
          <a:bodyPr wrap="none">
            <a:spAutoFit/>
          </a:bodyPr>
          <a:lstStyle/>
          <a:p>
            <a:r>
              <a:rPr lang="fr-FR" sz="2800" b="1" dirty="0" smtClean="0">
                <a:solidFill>
                  <a:schemeClr val="bg1"/>
                </a:solidFill>
                <a:latin typeface="Comic Sans MS" pitchFamily="66" charset="0"/>
              </a:rPr>
              <a:t>Longue période de la construction d’ATLAS:</a:t>
            </a:r>
          </a:p>
          <a:p>
            <a:r>
              <a:rPr lang="fr-FR" sz="2800" b="1" dirty="0" smtClean="0">
                <a:solidFill>
                  <a:schemeClr val="bg1"/>
                </a:solidFill>
                <a:latin typeface="Comic Sans MS" pitchFamily="66" charset="0"/>
              </a:rPr>
              <a:t>                                      ici la </a:t>
            </a:r>
            <a:r>
              <a:rPr lang="fr-FR" sz="2800" dirty="0" smtClean="0">
                <a:solidFill>
                  <a:schemeClr val="bg1"/>
                </a:solidFill>
                <a:latin typeface="Comic Sans MS" pitchFamily="66" charset="0"/>
              </a:rPr>
              <a:t>partie </a:t>
            </a:r>
            <a:r>
              <a:rPr lang="fr-FR" sz="2800" dirty="0">
                <a:solidFill>
                  <a:schemeClr val="bg1"/>
                </a:solidFill>
                <a:latin typeface="Comic Sans MS" pitchFamily="66" charset="0"/>
              </a:rPr>
              <a:t>avant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50730" y="3030051"/>
            <a:ext cx="8765541" cy="769441"/>
          </a:xfrm>
          <a:prstGeom prst="rect">
            <a:avLst/>
          </a:prstGeom>
          <a:noFill/>
        </p:spPr>
        <p:txBody>
          <a:bodyPr wrap="none" rtlCol="0">
            <a:spAutoFit/>
          </a:bodyPr>
          <a:lstStyle/>
          <a:p>
            <a:r>
              <a:rPr lang="fr-FR" sz="4400" dirty="0" smtClean="0">
                <a:solidFill>
                  <a:srgbClr val="FFFF00"/>
                </a:solidFill>
                <a:latin typeface="Comic Sans MS" pitchFamily="66" charset="0"/>
                <a:sym typeface="Symbol"/>
              </a:rPr>
              <a:t>Quelle est l’origine de la masse ?</a:t>
            </a:r>
            <a:endParaRPr lang="fr-FR" sz="4400" dirty="0">
              <a:solidFill>
                <a:srgbClr val="FFFF00"/>
              </a:solidFill>
              <a:latin typeface="Comic Sans MS" pitchFamily="66" charset="0"/>
            </a:endParaRPr>
          </a:p>
        </p:txBody>
      </p:sp>
      <p:sp>
        <p:nvSpPr>
          <p:cNvPr id="3" name="ZoneTexte 2"/>
          <p:cNvSpPr txBox="1"/>
          <p:nvPr/>
        </p:nvSpPr>
        <p:spPr>
          <a:xfrm>
            <a:off x="186123" y="4365104"/>
            <a:ext cx="8778365" cy="954107"/>
          </a:xfrm>
          <a:prstGeom prst="rect">
            <a:avLst/>
          </a:prstGeom>
          <a:noFill/>
        </p:spPr>
        <p:txBody>
          <a:bodyPr wrap="none" rtlCol="0">
            <a:spAutoFit/>
          </a:bodyPr>
          <a:lstStyle/>
          <a:p>
            <a:pPr algn="ctr"/>
            <a:r>
              <a:rPr lang="fr-FR" sz="2800" i="1" dirty="0" smtClean="0">
                <a:solidFill>
                  <a:srgbClr val="FF99CC"/>
                </a:solidFill>
                <a:latin typeface="Comic Sans MS" pitchFamily="66" charset="0"/>
              </a:rPr>
              <a:t>Epopée  scientifique et humaine à l’échelle mondiale</a:t>
            </a:r>
          </a:p>
          <a:p>
            <a:pPr algn="ctr"/>
            <a:r>
              <a:rPr lang="fr-FR" sz="2800" i="1" dirty="0" smtClean="0">
                <a:solidFill>
                  <a:srgbClr val="FF99CC"/>
                </a:solidFill>
                <a:latin typeface="Comic Sans MS" pitchFamily="66" charset="0"/>
              </a:rPr>
              <a:t>depuis  près de 50 ans … pas encore terminée.</a:t>
            </a:r>
            <a:endParaRPr lang="fr-FR" sz="2800" i="1" dirty="0">
              <a:solidFill>
                <a:srgbClr val="FF99CC"/>
              </a:solidFill>
              <a:latin typeface="Comic Sans MS" pitchFamily="66" charset="0"/>
            </a:endParaRPr>
          </a:p>
        </p:txBody>
      </p:sp>
      <p:sp>
        <p:nvSpPr>
          <p:cNvPr id="4" name="ZoneTexte 3"/>
          <p:cNvSpPr txBox="1"/>
          <p:nvPr/>
        </p:nvSpPr>
        <p:spPr>
          <a:xfrm>
            <a:off x="474591" y="260648"/>
            <a:ext cx="8174033" cy="2123658"/>
          </a:xfrm>
          <a:prstGeom prst="rect">
            <a:avLst/>
          </a:prstGeom>
          <a:noFill/>
        </p:spPr>
        <p:txBody>
          <a:bodyPr wrap="none" rtlCol="0">
            <a:spAutoFit/>
          </a:bodyPr>
          <a:lstStyle/>
          <a:p>
            <a:pPr algn="ctr"/>
            <a:r>
              <a:rPr lang="fr-FR" sz="4400" dirty="0" smtClean="0">
                <a:solidFill>
                  <a:schemeClr val="bg1"/>
                </a:solidFill>
                <a:latin typeface="Comic Sans MS" pitchFamily="66" charset="0"/>
                <a:sym typeface="Symbol"/>
              </a:rPr>
              <a:t>Mais</a:t>
            </a:r>
          </a:p>
          <a:p>
            <a:pPr algn="ctr"/>
            <a:r>
              <a:rPr lang="fr-FR" sz="4400" dirty="0" smtClean="0">
                <a:solidFill>
                  <a:schemeClr val="bg1"/>
                </a:solidFill>
                <a:latin typeface="Comic Sans MS" pitchFamily="66" charset="0"/>
                <a:sym typeface="Symbol"/>
              </a:rPr>
              <a:t>les particules ne devraient pas</a:t>
            </a:r>
          </a:p>
          <a:p>
            <a:pPr algn="ctr"/>
            <a:r>
              <a:rPr lang="fr-FR" sz="4400" dirty="0" smtClean="0">
                <a:solidFill>
                  <a:schemeClr val="bg1"/>
                </a:solidFill>
                <a:latin typeface="Comic Sans MS" pitchFamily="66" charset="0"/>
                <a:sym typeface="Symbol"/>
              </a:rPr>
              <a:t>avoir de masse !</a:t>
            </a:r>
            <a:endParaRPr lang="fr-FR" sz="4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63216" y="107921"/>
            <a:ext cx="451598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Collisions depuis 2009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2" descr="C:\Users\François\Desktop\IMG_0537.JPG"/>
          <p:cNvPicPr>
            <a:picLocks noChangeAspect="1" noChangeArrowheads="1"/>
          </p:cNvPicPr>
          <p:nvPr/>
        </p:nvPicPr>
        <p:blipFill>
          <a:blip r:embed="rId2" cstate="print"/>
          <a:srcRect/>
          <a:stretch>
            <a:fillRect/>
          </a:stretch>
        </p:blipFill>
        <p:spPr bwMode="auto">
          <a:xfrm>
            <a:off x="-36512" y="-27384"/>
            <a:ext cx="9180512" cy="6885384"/>
          </a:xfrm>
          <a:prstGeom prst="rect">
            <a:avLst/>
          </a:prstGeom>
          <a:noFill/>
        </p:spPr>
      </p:pic>
      <p:sp>
        <p:nvSpPr>
          <p:cNvPr id="4" name="Rectangle à coins arrondis 3"/>
          <p:cNvSpPr/>
          <p:nvPr/>
        </p:nvSpPr>
        <p:spPr>
          <a:xfrm>
            <a:off x="0" y="-27384"/>
            <a:ext cx="5688632" cy="172819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Surveillance/maintenance</a:t>
            </a:r>
          </a:p>
          <a:p>
            <a:r>
              <a:rPr lang="fr-FR" sz="2800" dirty="0" smtClean="0">
                <a:latin typeface="Comic Sans MS" pitchFamily="66" charset="0"/>
              </a:rPr>
              <a:t>Prises de données jours et nuits</a:t>
            </a:r>
          </a:p>
        </p:txBody>
      </p:sp>
      <p:pic>
        <p:nvPicPr>
          <p:cNvPr id="5" name="Picture 2" descr="C:\Users\François\Desktop\Slide_Fabiola.jpg"/>
          <p:cNvPicPr>
            <a:picLocks noChangeAspect="1" noChangeArrowheads="1"/>
          </p:cNvPicPr>
          <p:nvPr/>
        </p:nvPicPr>
        <p:blipFill>
          <a:blip r:embed="rId3" cstate="print"/>
          <a:srcRect/>
          <a:stretch>
            <a:fillRect/>
          </a:stretch>
        </p:blipFill>
        <p:spPr bwMode="auto">
          <a:xfrm>
            <a:off x="-1" y="4005064"/>
            <a:ext cx="3803915" cy="2852936"/>
          </a:xfrm>
          <a:prstGeom prst="rect">
            <a:avLst/>
          </a:prstGeom>
          <a:noFill/>
        </p:spPr>
      </p:pic>
      <p:sp>
        <p:nvSpPr>
          <p:cNvPr id="6" name="Rectangle à coins arrondis 5"/>
          <p:cNvSpPr/>
          <p:nvPr/>
        </p:nvSpPr>
        <p:spPr>
          <a:xfrm>
            <a:off x="3923928" y="5301208"/>
            <a:ext cx="5148064" cy="11075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Montée en puissance du LHC</a:t>
            </a:r>
          </a:p>
          <a:p>
            <a:r>
              <a:rPr lang="fr-FR" sz="2800" dirty="0" smtClean="0">
                <a:latin typeface="Comic Sans MS" pitchFamily="66" charset="0"/>
              </a:rPr>
              <a:t>Analyses de physique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35496" y="44624"/>
            <a:ext cx="9241632" cy="104644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Chasse au Higgs depuis 2011:</a:t>
            </a:r>
          </a:p>
          <a:p>
            <a:pPr>
              <a:defRPr/>
            </a:pPr>
            <a:r>
              <a:rPr lang="fr-FR" sz="3000" b="1" dirty="0" smtClean="0">
                <a:solidFill>
                  <a:schemeClr val="bg1"/>
                </a:solidFill>
                <a:effectLst>
                  <a:outerShdw blurRad="38100" dist="38100" dir="2700000" algn="tl">
                    <a:srgbClr val="010199"/>
                  </a:outerShdw>
                </a:effectLst>
                <a:latin typeface="Comic Sans MS" pitchFamily="66" charset="0"/>
                <a:sym typeface="Symbol" pitchFamily="18" charset="2"/>
              </a:rPr>
              <a:t>quelles sont les valeurs attendues … s’il existe ?</a:t>
            </a:r>
          </a:p>
        </p:txBody>
      </p:sp>
      <p:sp>
        <p:nvSpPr>
          <p:cNvPr id="6" name="Rectangle à coins arrondis 5"/>
          <p:cNvSpPr/>
          <p:nvPr/>
        </p:nvSpPr>
        <p:spPr>
          <a:xfrm>
            <a:off x="0" y="1268760"/>
            <a:ext cx="7272808" cy="165618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Production d’un boson de 125 GeV</a:t>
            </a:r>
          </a:p>
          <a:p>
            <a:r>
              <a:rPr lang="fr-FR" sz="2800" dirty="0" smtClean="0">
                <a:solidFill>
                  <a:schemeClr val="bg1"/>
                </a:solidFill>
                <a:latin typeface="Comic Sans MS" pitchFamily="66" charset="0"/>
                <a:sym typeface="Symbol"/>
              </a:rPr>
              <a:t>        5 milliards de collisions  1 boson H</a:t>
            </a:r>
          </a:p>
          <a:p>
            <a:endParaRPr lang="fr-FR" sz="2800" dirty="0"/>
          </a:p>
        </p:txBody>
      </p:sp>
      <p:sp>
        <p:nvSpPr>
          <p:cNvPr id="8" name="Rectangle à coins arrondis 7"/>
          <p:cNvSpPr/>
          <p:nvPr/>
        </p:nvSpPr>
        <p:spPr>
          <a:xfrm>
            <a:off x="683568" y="2420888"/>
            <a:ext cx="7200800" cy="2304256"/>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chemeClr val="bg1"/>
                </a:solidFill>
                <a:latin typeface="Comic Sans MS" pitchFamily="66" charset="0"/>
                <a:sym typeface="Symbol"/>
              </a:rPr>
              <a:t>                        </a:t>
            </a:r>
          </a:p>
          <a:p>
            <a:r>
              <a:rPr lang="fr-FR" sz="2800" dirty="0" smtClean="0">
                <a:solidFill>
                  <a:srgbClr val="FFFF00"/>
                </a:solidFill>
                <a:latin typeface="Comic Sans MS" pitchFamily="66" charset="0"/>
                <a:sym typeface="Symbol"/>
              </a:rPr>
              <a:t>″Bons″ canaux étudiés (peu abondants)</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a:t>
            </a:r>
            <a:r>
              <a:rPr lang="fr-FR" sz="2800" b="1"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              2,2 fois sur mille</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Z Z*  4 l  1,3 fois sur 10 mille</a:t>
            </a:r>
          </a:p>
          <a:p>
            <a:pPr algn="ctr"/>
            <a:endParaRPr lang="fr-FR" sz="2800" dirty="0" smtClean="0">
              <a:solidFill>
                <a:schemeClr val="bg1"/>
              </a:solidFill>
              <a:latin typeface="Comic Sans MS" pitchFamily="66" charset="0"/>
              <a:sym typeface="Symbol"/>
            </a:endParaRPr>
          </a:p>
          <a:p>
            <a:pPr algn="ctr"/>
            <a:r>
              <a:rPr lang="fr-FR" sz="2800" dirty="0" smtClean="0">
                <a:solidFill>
                  <a:schemeClr val="bg1"/>
                </a:solidFill>
                <a:latin typeface="Comic Sans MS" pitchFamily="66" charset="0"/>
                <a:sym typeface="Symbol"/>
              </a:rPr>
              <a:t> </a:t>
            </a:r>
            <a:endParaRPr lang="fr-FR" sz="2800" dirty="0"/>
          </a:p>
        </p:txBody>
      </p:sp>
      <p:sp>
        <p:nvSpPr>
          <p:cNvPr id="9" name="Rectangle à coins arrondis 8"/>
          <p:cNvSpPr/>
          <p:nvPr/>
        </p:nvSpPr>
        <p:spPr>
          <a:xfrm>
            <a:off x="1663552" y="4149080"/>
            <a:ext cx="7480448" cy="2304256"/>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Observation</a:t>
            </a:r>
          </a:p>
          <a:p>
            <a:r>
              <a:rPr lang="fr-FR" sz="2800" dirty="0" smtClean="0">
                <a:solidFill>
                  <a:schemeClr val="bg1"/>
                </a:solidFill>
                <a:latin typeface="Comic Sans MS" pitchFamily="66" charset="0"/>
                <a:sym typeface="Symbol"/>
              </a:rPr>
              <a:t>Efficacités de détection/reconstruction:</a:t>
            </a:r>
          </a:p>
          <a:p>
            <a:r>
              <a:rPr lang="fr-FR" sz="2800" dirty="0" smtClean="0">
                <a:solidFill>
                  <a:schemeClr val="bg1"/>
                </a:solidFill>
                <a:latin typeface="Comic Sans MS" pitchFamily="66" charset="0"/>
                <a:sym typeface="Symbol"/>
              </a:rPr>
              <a:t>                                             40 et 25%</a:t>
            </a:r>
          </a:p>
        </p:txBody>
      </p:sp>
      <p:sp>
        <p:nvSpPr>
          <p:cNvPr id="10" name="Rectangle à coins arrondis 9"/>
          <p:cNvSpPr/>
          <p:nvPr/>
        </p:nvSpPr>
        <p:spPr>
          <a:xfrm>
            <a:off x="-36512" y="5705872"/>
            <a:ext cx="532859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Il faut donc du temps et accumuler les données</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945768" y="2780928"/>
            <a:ext cx="5163593" cy="169277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800" dirty="0" smtClean="0">
                <a:solidFill>
                  <a:schemeClr val="bg1"/>
                </a:solidFill>
                <a:latin typeface="Comic Sans MS" pitchFamily="66" charset="0"/>
              </a:rPr>
              <a:t>Emission SOIR 3</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avec François Englert, Fabiola Gianotti,…</a:t>
            </a:r>
            <a:endParaRPr lang="fr-FR" sz="2000" dirty="0">
              <a:solidFill>
                <a:schemeClr val="bg1"/>
              </a:solidFill>
              <a:latin typeface="Comic Sans MS" pitchFamily="66" charset="0"/>
            </a:endParaRPr>
          </a:p>
        </p:txBody>
      </p:sp>
      <p:sp>
        <p:nvSpPr>
          <p:cNvPr id="5" name="Rectangle 4"/>
          <p:cNvSpPr/>
          <p:nvPr/>
        </p:nvSpPr>
        <p:spPr>
          <a:xfrm>
            <a:off x="151769" y="107921"/>
            <a:ext cx="5572359" cy="584775"/>
          </a:xfrm>
          <a:prstGeom prst="rect">
            <a:avLst/>
          </a:prstGeom>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Nouveau jalon en mai 2012</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ir3.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1051179"/>
            <a:ext cx="9180512" cy="6122237"/>
          </a:xfrm>
          <a:prstGeom prst="rect">
            <a:avLst/>
          </a:prstGeom>
          <a:noFill/>
        </p:spPr>
      </p:pic>
      <p:sp>
        <p:nvSpPr>
          <p:cNvPr id="3" name="ZoneTexte 2"/>
          <p:cNvSpPr txBox="1"/>
          <p:nvPr/>
        </p:nvSpPr>
        <p:spPr>
          <a:xfrm>
            <a:off x="35496" y="37073"/>
            <a:ext cx="8905003"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rgbClr val="FFFF00"/>
                </a:solidFill>
                <a:latin typeface="Comic Sans MS" pitchFamily="66" charset="0"/>
              </a:rPr>
              <a:t>Date historique: 4 juillet 2012</a:t>
            </a:r>
          </a:p>
          <a:p>
            <a:pPr algn="ctr"/>
            <a:r>
              <a:rPr lang="fr-FR" sz="2800" dirty="0" smtClean="0">
                <a:solidFill>
                  <a:schemeClr val="bg1"/>
                </a:solidFill>
                <a:latin typeface="Comic Sans MS" pitchFamily="66" charset="0"/>
              </a:rPr>
              <a:t>   Duplex CERN/Melbourne (ICHEP) </a:t>
            </a:r>
            <a:r>
              <a:rPr lang="fr-FR" sz="2800" dirty="0" smtClean="0">
                <a:solidFill>
                  <a:srgbClr val="FFFF00"/>
                </a:solidFill>
                <a:latin typeface="Comic Sans MS" pitchFamily="66" charset="0"/>
              </a:rPr>
              <a:t>et monde entier</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075"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3076"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6" name="ZoneTexte 5"/>
          <p:cNvSpPr txBox="1"/>
          <p:nvPr/>
        </p:nvSpPr>
        <p:spPr>
          <a:xfrm>
            <a:off x="2699792"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Englert-Higgs</a:t>
            </a:r>
            <a:endParaRPr lang="fr-FR" dirty="0">
              <a:solidFill>
                <a:schemeClr val="bg1"/>
              </a:solidFill>
              <a:latin typeface="Comic Sans MS" pitchFamily="66" charset="0"/>
            </a:endParaRPr>
          </a:p>
        </p:txBody>
      </p:sp>
      <p:sp>
        <p:nvSpPr>
          <p:cNvPr id="7" name="ZoneTexte 6"/>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8" name="ZoneTexte 7"/>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916557"/>
            <a:ext cx="9144000" cy="5941443"/>
          </a:xfrm>
          <a:prstGeom prst="rect">
            <a:avLst/>
          </a:prstGeom>
          <a:noFill/>
          <a:ln w="9525">
            <a:noFill/>
            <a:miter lim="800000"/>
            <a:headEnd/>
            <a:tailEnd/>
          </a:ln>
        </p:spPr>
      </p:pic>
      <p:sp>
        <p:nvSpPr>
          <p:cNvPr id="3" name="ZoneTexte 2"/>
          <p:cNvSpPr txBox="1"/>
          <p:nvPr/>
        </p:nvSpPr>
        <p:spPr>
          <a:xfrm>
            <a:off x="1866932" y="260648"/>
            <a:ext cx="479330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268760"/>
            <a:ext cx="9230233" cy="5589241"/>
          </a:xfrm>
          <a:prstGeom prst="rect">
            <a:avLst/>
          </a:prstGeom>
          <a:noFill/>
          <a:ln w="9525">
            <a:noFill/>
            <a:miter lim="800000"/>
            <a:headEnd/>
            <a:tailEnd/>
          </a:ln>
        </p:spPr>
      </p:pic>
      <p:sp>
        <p:nvSpPr>
          <p:cNvPr id="3" name="ZoneTexte 2"/>
          <p:cNvSpPr txBox="1"/>
          <p:nvPr/>
        </p:nvSpPr>
        <p:spPr>
          <a:xfrm>
            <a:off x="1907704" y="404664"/>
            <a:ext cx="5266185"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électrons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78145"/>
            <a:ext cx="9144000" cy="5879856"/>
          </a:xfrm>
          <a:prstGeom prst="rect">
            <a:avLst/>
          </a:prstGeom>
          <a:noFill/>
          <a:ln w="9525">
            <a:noFill/>
            <a:miter lim="800000"/>
            <a:headEnd/>
            <a:tailEnd/>
          </a:ln>
        </p:spPr>
      </p:pic>
      <p:sp>
        <p:nvSpPr>
          <p:cNvPr id="3" name="ZoneTexte 2"/>
          <p:cNvSpPr txBox="1"/>
          <p:nvPr/>
        </p:nvSpPr>
        <p:spPr>
          <a:xfrm>
            <a:off x="1115914" y="332656"/>
            <a:ext cx="691247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2 électrons et 2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1203154"/>
            <a:ext cx="9160073" cy="6114278"/>
          </a:xfrm>
          <a:prstGeom prst="rect">
            <a:avLst/>
          </a:prstGeom>
          <a:noFill/>
        </p:spPr>
      </p:pic>
      <p:sp>
        <p:nvSpPr>
          <p:cNvPr id="4" name="ZoneTexte 3"/>
          <p:cNvSpPr txBox="1"/>
          <p:nvPr/>
        </p:nvSpPr>
        <p:spPr>
          <a:xfrm>
            <a:off x="2123728" y="1340768"/>
            <a:ext cx="4918334" cy="707886"/>
          </a:xfrm>
          <a:prstGeom prst="rect">
            <a:avLst/>
          </a:prstGeom>
          <a:noFill/>
        </p:spPr>
        <p:txBody>
          <a:bodyPr wrap="none" rtlCol="0">
            <a:spAutoFit/>
          </a:bodyPr>
          <a:lstStyle/>
          <a:p>
            <a:r>
              <a:rPr lang="fr-FR" sz="4000" dirty="0" smtClean="0">
                <a:solidFill>
                  <a:schemeClr val="bg1"/>
                </a:solidFill>
                <a:latin typeface="Comic Sans MS" pitchFamily="66" charset="0"/>
              </a:rPr>
              <a:t>Beaucoup d’émotion</a:t>
            </a:r>
            <a:endParaRPr lang="fr-FR" sz="4000" dirty="0">
              <a:solidFill>
                <a:schemeClr val="bg1"/>
              </a:solidFill>
              <a:latin typeface="Comic Sans MS" pitchFamily="66" charset="0"/>
            </a:endParaRPr>
          </a:p>
        </p:txBody>
      </p:sp>
      <p:sp>
        <p:nvSpPr>
          <p:cNvPr id="7" name="Rectangle 6"/>
          <p:cNvSpPr/>
          <p:nvPr/>
        </p:nvSpPr>
        <p:spPr>
          <a:xfrm>
            <a:off x="251520" y="119534"/>
            <a:ext cx="8712968" cy="1077218"/>
          </a:xfrm>
          <a:prstGeom prst="rect">
            <a:avLst/>
          </a:prstGeom>
        </p:spPr>
        <p:txBody>
          <a:bodyPr wrap="square">
            <a:spAutoFit/>
          </a:bodyPr>
          <a:lstStyle/>
          <a:p>
            <a:pPr algn="ctr"/>
            <a:r>
              <a:rPr lang="fr-FR" sz="3200" dirty="0" smtClean="0">
                <a:solidFill>
                  <a:schemeClr val="bg1"/>
                </a:solidFill>
                <a:latin typeface="Comic Sans MS" pitchFamily="66" charset="0"/>
              </a:rPr>
              <a:t>Annonces simultanées de la découverte</a:t>
            </a:r>
          </a:p>
          <a:p>
            <a:pPr algn="ctr"/>
            <a:r>
              <a:rPr lang="fr-FR" sz="3200" dirty="0" smtClean="0">
                <a:solidFill>
                  <a:schemeClr val="bg1"/>
                </a:solidFill>
                <a:latin typeface="Comic Sans MS" pitchFamily="66" charset="0"/>
              </a:rPr>
              <a:t> d’un nouveau boson ressemblant au Higgs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Qui sommes-nous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116632"/>
            <a:ext cx="7688323"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31 juillet 2012: soumissions à une revue</a:t>
            </a:r>
          </a:p>
          <a:p>
            <a:r>
              <a:rPr lang="fr-FR" sz="3200" dirty="0" smtClean="0">
                <a:solidFill>
                  <a:schemeClr val="bg1"/>
                </a:solidFill>
                <a:latin typeface="Comic Sans MS" pitchFamily="66" charset="0"/>
              </a:rPr>
              <a:t>des publications ATLAS et CMS</a:t>
            </a:r>
          </a:p>
          <a:p>
            <a:r>
              <a:rPr lang="fr-FR" sz="3200" dirty="0" smtClean="0">
                <a:solidFill>
                  <a:schemeClr val="bg1"/>
                </a:solidFill>
                <a:latin typeface="Comic Sans MS" pitchFamily="66" charset="0"/>
              </a:rPr>
              <a:t>avec plus de données</a:t>
            </a:r>
            <a:endParaRPr lang="fr-FR" sz="3200" dirty="0">
              <a:solidFill>
                <a:schemeClr val="bg1"/>
              </a:solidFill>
              <a:latin typeface="Comic Sans MS" pitchFamily="66" charset="0"/>
            </a:endParaRPr>
          </a:p>
        </p:txBody>
      </p:sp>
      <p:sp>
        <p:nvSpPr>
          <p:cNvPr id="3" name="Rectangle à coins arrondis 2"/>
          <p:cNvSpPr/>
          <p:nvPr/>
        </p:nvSpPr>
        <p:spPr>
          <a:xfrm>
            <a:off x="107504" y="2204864"/>
            <a:ext cx="8928992" cy="2852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Comic Sans MS" pitchFamily="66" charset="0"/>
              </a:rPr>
              <a:t>Valeurs cumulées [2011 + 2012 (mi-juillet)] par expérience</a:t>
            </a:r>
          </a:p>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1 million de milliards de collisions.</a:t>
            </a:r>
            <a:endParaRPr lang="fr-FR" sz="2400" dirty="0" smtClean="0">
              <a:solidFill>
                <a:srgbClr val="FFFF00"/>
              </a:solidFill>
              <a:latin typeface="Comic Sans MS" pitchFamily="66" charset="0"/>
            </a:endParaRPr>
          </a:p>
          <a:p>
            <a:r>
              <a:rPr lang="fr-FR" sz="2400" dirty="0" smtClean="0">
                <a:solidFill>
                  <a:schemeClr val="bg1"/>
                </a:solidFill>
                <a:latin typeface="Comic Sans MS" pitchFamily="66" charset="0"/>
                <a:sym typeface="Symbol"/>
              </a:rPr>
              <a:t> Nombre de bosons BEH attendus:  200 000</a:t>
            </a:r>
          </a:p>
          <a:p>
            <a:pPr>
              <a:buFont typeface="Symbol"/>
              <a:buChar char="·"/>
            </a:pPr>
            <a:r>
              <a:rPr lang="fr-FR" sz="2400" dirty="0" smtClean="0">
                <a:solidFill>
                  <a:schemeClr val="bg1"/>
                </a:solidFill>
                <a:latin typeface="Comic Sans MS" pitchFamily="66" charset="0"/>
                <a:sym typeface="Symbol"/>
              </a:rPr>
              <a:t> Nombres extraits attendus par canal: </a:t>
            </a:r>
          </a:p>
          <a:p>
            <a:r>
              <a:rPr lang="fr-FR" sz="2400" dirty="0" smtClean="0">
                <a:solidFill>
                  <a:schemeClr val="bg1"/>
                </a:solidFill>
                <a:latin typeface="Comic Sans MS" pitchFamily="66" charset="0"/>
                <a:sym typeface="Symbol"/>
              </a:rPr>
              <a:t>                                                </a:t>
            </a:r>
            <a:r>
              <a:rPr lang="fr-FR" sz="2800" b="1" dirty="0" smtClean="0">
                <a:solidFill>
                  <a:srgbClr val="FFFF00"/>
                </a:solidFill>
                <a:latin typeface="Comic Sans MS" pitchFamily="66" charset="0"/>
                <a:sym typeface="Symbol"/>
              </a:rPr>
              <a:t>     </a:t>
            </a:r>
            <a:r>
              <a:rPr lang="fr-FR" sz="2800" dirty="0" smtClean="0">
                <a:solidFill>
                  <a:srgbClr val="FFFF00"/>
                </a:solidFill>
                <a:latin typeface="Comic Sans MS" pitchFamily="66" charset="0"/>
                <a:sym typeface="Symbol"/>
              </a:rPr>
              <a:t> environ 200</a:t>
            </a:r>
          </a:p>
          <a:p>
            <a:r>
              <a:rPr lang="fr-FR" sz="2800" dirty="0" smtClean="0">
                <a:solidFill>
                  <a:srgbClr val="FFFF00"/>
                </a:solidFill>
                <a:latin typeface="Comic Sans MS" pitchFamily="66" charset="0"/>
                <a:sym typeface="Symbol"/>
              </a:rPr>
              <a:t>                                         Z Z*    environ 10</a:t>
            </a:r>
          </a:p>
          <a:p>
            <a:r>
              <a:rPr lang="fr-FR" sz="2800" dirty="0" smtClean="0">
                <a:solidFill>
                  <a:srgbClr val="FFFF00"/>
                </a:solidFill>
                <a:latin typeface="Comic Sans MS" pitchFamily="66" charset="0"/>
                <a:sym typeface="Symbol"/>
              </a:rPr>
              <a:t>  </a:t>
            </a:r>
            <a:r>
              <a:rPr lang="fr-FR" sz="2800" dirty="0" smtClean="0">
                <a:solidFill>
                  <a:srgbClr val="FF66CC"/>
                </a:solidFill>
                <a:latin typeface="Comic Sans MS" pitchFamily="66" charset="0"/>
                <a:sym typeface="Symbol"/>
              </a:rPr>
              <a:t>dans un bruit de fond conséquent</a:t>
            </a:r>
            <a:r>
              <a:rPr lang="fr-FR" sz="2800" dirty="0" smtClean="0">
                <a:solidFill>
                  <a:srgbClr val="FFCCFF"/>
                </a:solidFill>
                <a:latin typeface="Comic Sans MS" pitchFamily="66" charset="0"/>
                <a:sym typeface="Symbol"/>
              </a:rPr>
              <a:t>.</a:t>
            </a:r>
            <a:endParaRPr lang="fr-FR" sz="2800"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178" y="116632"/>
            <a:ext cx="9147056"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17 septembre 2012: </a:t>
            </a:r>
            <a:r>
              <a:rPr lang="fr-FR" sz="3200" dirty="0" smtClean="0">
                <a:solidFill>
                  <a:srgbClr val="FFFF00"/>
                </a:solidFill>
                <a:latin typeface="Comic Sans MS" pitchFamily="66" charset="0"/>
              </a:rPr>
              <a:t>parution très rapide</a:t>
            </a:r>
          </a:p>
          <a:p>
            <a:r>
              <a:rPr lang="fr-FR" sz="3200" dirty="0" smtClean="0">
                <a:solidFill>
                  <a:schemeClr val="bg1"/>
                </a:solidFill>
                <a:latin typeface="Comic Sans MS" pitchFamily="66" charset="0"/>
              </a:rPr>
              <a:t>                     dans la revue ″Physics Letters B″ </a:t>
            </a:r>
          </a:p>
          <a:p>
            <a:r>
              <a:rPr lang="fr-FR" sz="3200" dirty="0" smtClean="0">
                <a:solidFill>
                  <a:schemeClr val="bg1"/>
                </a:solidFill>
                <a:latin typeface="Comic Sans MS" pitchFamily="66" charset="0"/>
                <a:sym typeface="Symbol"/>
              </a:rPr>
              <a:t>                     et d’une </a:t>
            </a:r>
            <a:r>
              <a:rPr lang="fr-FR" sz="3200" dirty="0" smtClean="0">
                <a:solidFill>
                  <a:srgbClr val="FFFF00"/>
                </a:solidFill>
                <a:latin typeface="Comic Sans MS" pitchFamily="66" charset="0"/>
                <a:sym typeface="Symbol"/>
              </a:rPr>
              <a:t>façon exceptionnelle</a:t>
            </a:r>
            <a:endParaRPr lang="fr-FR" sz="3200" dirty="0">
              <a:solidFill>
                <a:srgbClr val="FFFF00"/>
              </a:solidFill>
              <a:latin typeface="Comic Sans MS" pitchFamily="66" charset="0"/>
            </a:endParaRPr>
          </a:p>
        </p:txBody>
      </p:sp>
      <p:pic>
        <p:nvPicPr>
          <p:cNvPr id="3" name="Picture 2" descr="C:\Users\François\Desktop\LHC_collisions\Higgs\Conférence_Higgs\PLBb.jpg"/>
          <p:cNvPicPr>
            <a:picLocks noChangeAspect="1" noChangeArrowheads="1"/>
          </p:cNvPicPr>
          <p:nvPr/>
        </p:nvPicPr>
        <p:blipFill>
          <a:blip r:embed="rId2" cstate="print"/>
          <a:srcRect/>
          <a:stretch>
            <a:fillRect/>
          </a:stretch>
        </p:blipFill>
        <p:spPr bwMode="auto">
          <a:xfrm>
            <a:off x="9937" y="1996057"/>
            <a:ext cx="3625959" cy="4889327"/>
          </a:xfrm>
          <a:prstGeom prst="rect">
            <a:avLst/>
          </a:prstGeom>
          <a:noFill/>
        </p:spPr>
      </p:pic>
      <p:sp>
        <p:nvSpPr>
          <p:cNvPr id="4" name="ZoneTexte 3"/>
          <p:cNvSpPr txBox="1"/>
          <p:nvPr/>
        </p:nvSpPr>
        <p:spPr>
          <a:xfrm>
            <a:off x="1043608" y="4365104"/>
            <a:ext cx="1451038" cy="646331"/>
          </a:xfrm>
          <a:prstGeom prst="rect">
            <a:avLst/>
          </a:prstGeom>
          <a:solidFill>
            <a:srgbClr val="FF9999"/>
          </a:solidFill>
        </p:spPr>
        <p:txBody>
          <a:bodyPr wrap="none" rtlCol="0">
            <a:spAutoFit/>
          </a:bodyPr>
          <a:lstStyle/>
          <a:p>
            <a:pPr algn="ctr"/>
            <a:r>
              <a:rPr lang="fr-FR" dirty="0" smtClean="0">
                <a:latin typeface="Comic Sans MS" pitchFamily="66" charset="0"/>
              </a:rPr>
              <a:t>Couverture </a:t>
            </a:r>
          </a:p>
          <a:p>
            <a:pPr algn="ctr"/>
            <a:r>
              <a:rPr lang="fr-FR" dirty="0" smtClean="0">
                <a:latin typeface="Comic Sans MS" pitchFamily="66" charset="0"/>
              </a:rPr>
              <a:t>usuelle</a:t>
            </a:r>
            <a:endParaRPr lang="fr-FR" dirty="0">
              <a:latin typeface="Comic Sans MS" pitchFamily="66" charset="0"/>
            </a:endParaRPr>
          </a:p>
        </p:txBody>
      </p:sp>
      <p:pic>
        <p:nvPicPr>
          <p:cNvPr id="5" name="Picture 7"/>
          <p:cNvPicPr>
            <a:picLocks noChangeAspect="1" noChangeArrowheads="1"/>
          </p:cNvPicPr>
          <p:nvPr/>
        </p:nvPicPr>
        <p:blipFill>
          <a:blip r:embed="rId3" cstate="print"/>
          <a:srcRect/>
          <a:stretch>
            <a:fillRect/>
          </a:stretch>
        </p:blipFill>
        <p:spPr bwMode="auto">
          <a:xfrm>
            <a:off x="588" y="1988840"/>
            <a:ext cx="3635308" cy="4869160"/>
          </a:xfrm>
          <a:prstGeom prst="rect">
            <a:avLst/>
          </a:prstGeom>
          <a:noFill/>
          <a:ln w="9525">
            <a:noFill/>
            <a:miter lim="800000"/>
            <a:headEnd/>
            <a:tailEnd/>
          </a:ln>
        </p:spPr>
      </p:pic>
      <p:sp>
        <p:nvSpPr>
          <p:cNvPr id="6" name="Rectangle 5"/>
          <p:cNvSpPr/>
          <p:nvPr/>
        </p:nvSpPr>
        <p:spPr>
          <a:xfrm>
            <a:off x="3707904" y="5661248"/>
            <a:ext cx="5436096" cy="646331"/>
          </a:xfrm>
          <a:prstGeom prst="rect">
            <a:avLst/>
          </a:prstGeom>
        </p:spPr>
        <p:txBody>
          <a:bodyPr wrap="square">
            <a:spAutoFit/>
          </a:bodyPr>
          <a:lstStyle/>
          <a:p>
            <a:pPr algn="ctr"/>
            <a:r>
              <a:rPr lang="fr-FR" dirty="0" smtClean="0">
                <a:solidFill>
                  <a:schemeClr val="bg1"/>
                </a:solidFill>
                <a:latin typeface="Comic Sans MS" pitchFamily="66" charset="0"/>
              </a:rPr>
              <a:t>Probabilité de moins de 2 10</a:t>
            </a:r>
            <a:r>
              <a:rPr lang="fr-FR" baseline="30000" dirty="0" smtClean="0">
                <a:solidFill>
                  <a:schemeClr val="bg1"/>
                </a:solidFill>
                <a:latin typeface="Comic Sans MS" pitchFamily="66" charset="0"/>
              </a:rPr>
              <a:t>-9</a:t>
            </a: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que ce soit  dû à une fluctuation du bruit de fond</a:t>
            </a:r>
          </a:p>
        </p:txBody>
      </p:sp>
      <p:sp>
        <p:nvSpPr>
          <p:cNvPr id="7" name="Rectangle 6"/>
          <p:cNvSpPr/>
          <p:nvPr/>
        </p:nvSpPr>
        <p:spPr>
          <a:xfrm>
            <a:off x="4153451" y="2204864"/>
            <a:ext cx="4285147" cy="830997"/>
          </a:xfrm>
          <a:prstGeom prst="rect">
            <a:avLst/>
          </a:prstGeom>
        </p:spPr>
        <p:txBody>
          <a:bodyPr wrap="none">
            <a:spAutoFit/>
          </a:bodyPr>
          <a:lstStyle/>
          <a:p>
            <a:pPr algn="ctr"/>
            <a:r>
              <a:rPr lang="fr-FR" sz="2400" dirty="0" smtClean="0">
                <a:solidFill>
                  <a:schemeClr val="bg1"/>
                </a:solidFill>
                <a:latin typeface="Comic Sans MS" pitchFamily="66" charset="0"/>
              </a:rPr>
              <a:t>Illustrations CMS et ATLAS</a:t>
            </a:r>
          </a:p>
          <a:p>
            <a:pPr algn="ctr"/>
            <a:r>
              <a:rPr lang="fr-FR" sz="2400" dirty="0" smtClean="0">
                <a:solidFill>
                  <a:schemeClr val="bg1"/>
                </a:solidFill>
                <a:latin typeface="Comic Sans MS" pitchFamily="66" charset="0"/>
              </a:rPr>
              <a:t>en page de couverture</a:t>
            </a:r>
          </a:p>
        </p:txBody>
      </p:sp>
      <p:sp>
        <p:nvSpPr>
          <p:cNvPr id="8" name="Rectangle 7"/>
          <p:cNvSpPr/>
          <p:nvPr/>
        </p:nvSpPr>
        <p:spPr>
          <a:xfrm>
            <a:off x="4067944" y="3429000"/>
            <a:ext cx="4572000" cy="1938992"/>
          </a:xfrm>
          <a:prstGeom prst="rect">
            <a:avLst/>
          </a:prstGeom>
          <a:ln>
            <a:solidFill>
              <a:srgbClr val="FFFF00"/>
            </a:solidFill>
          </a:ln>
        </p:spPr>
        <p:txBody>
          <a:bodyPr>
            <a:spAutoFit/>
          </a:bodyPr>
          <a:lstStyle/>
          <a:p>
            <a:pPr algn="ctr"/>
            <a:r>
              <a:rPr lang="fr-FR" sz="2400" dirty="0" smtClean="0">
                <a:solidFill>
                  <a:srgbClr val="FFFF00"/>
                </a:solidFill>
                <a:latin typeface="Comic Sans MS" pitchFamily="66" charset="0"/>
              </a:rPr>
              <a:t>Découverte  certaine </a:t>
            </a:r>
          </a:p>
          <a:p>
            <a:pPr algn="ctr"/>
            <a:r>
              <a:rPr lang="fr-FR" sz="2400" dirty="0" smtClean="0">
                <a:solidFill>
                  <a:srgbClr val="FFFF00"/>
                </a:solidFill>
                <a:latin typeface="Comic Sans MS" pitchFamily="66" charset="0"/>
              </a:rPr>
              <a:t>d’un nouveau boson</a:t>
            </a:r>
          </a:p>
          <a:p>
            <a:pPr algn="ctr"/>
            <a:r>
              <a:rPr lang="fr-FR" sz="2400" dirty="0" smtClean="0">
                <a:solidFill>
                  <a:srgbClr val="FFFF00"/>
                </a:solidFill>
                <a:latin typeface="Comic Sans MS" pitchFamily="66" charset="0"/>
              </a:rPr>
              <a:t> de masse voisine de 126 GeV</a:t>
            </a:r>
          </a:p>
          <a:p>
            <a:pPr algn="ctr"/>
            <a:r>
              <a:rPr lang="fr-FR" sz="2400" dirty="0" smtClean="0">
                <a:solidFill>
                  <a:srgbClr val="FFFF00"/>
                </a:solidFill>
                <a:latin typeface="Comic Sans MS" pitchFamily="66" charset="0"/>
              </a:rPr>
              <a:t>qui  ressemble beaucoup</a:t>
            </a:r>
          </a:p>
          <a:p>
            <a:pPr algn="ctr"/>
            <a:r>
              <a:rPr lang="fr-FR" sz="2400" dirty="0" smtClean="0">
                <a:solidFill>
                  <a:srgbClr val="FFFF00"/>
                </a:solidFill>
                <a:latin typeface="Comic Sans MS" pitchFamily="66" charset="0"/>
              </a:rPr>
              <a:t> au boson de Higgs</a:t>
            </a:r>
          </a:p>
        </p:txBody>
      </p:sp>
      <p:cxnSp>
        <p:nvCxnSpPr>
          <p:cNvPr id="10" name="Connecteur droit avec flèche 9"/>
          <p:cNvCxnSpPr/>
          <p:nvPr/>
        </p:nvCxnSpPr>
        <p:spPr>
          <a:xfrm flipH="1">
            <a:off x="2987824" y="5877272"/>
            <a:ext cx="1728192"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5"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9"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0" fill="hold"/>
                                        <p:tgtEl>
                                          <p:spTgt spid="8"/>
                                        </p:tgtEl>
                                        <p:attrNameLst>
                                          <p:attrName>ppt_w</p:attrName>
                                        </p:attrNameLst>
                                      </p:cBhvr>
                                      <p:tavLst>
                                        <p:tav tm="0" fmla="#ppt_w*sin(2.5*pi*$)">
                                          <p:val>
                                            <p:fltVal val="0"/>
                                          </p:val>
                                        </p:tav>
                                        <p:tav tm="100000">
                                          <p:val>
                                            <p:fltVal val="1"/>
                                          </p:val>
                                        </p:tav>
                                      </p:tavLst>
                                    </p:anim>
                                    <p:anim calcmode="lin" valueType="num">
                                      <p:cBhvr>
                                        <p:cTn id="37" dur="5000" fill="hold"/>
                                        <p:tgtEl>
                                          <p:spTgt spid="8"/>
                                        </p:tgtEl>
                                        <p:attrNameLst>
                                          <p:attrName>ppt_h</p:attrName>
                                        </p:attrNameLst>
                                      </p:cBhvr>
                                      <p:tavLst>
                                        <p:tav tm="0">
                                          <p:val>
                                            <p:strVal val="#ppt_h"/>
                                          </p:val>
                                        </p:tav>
                                        <p:tav tm="100000">
                                          <p:val>
                                            <p:strVal val="#ppt_h"/>
                                          </p:val>
                                        </p:tav>
                                      </p:tavLst>
                                    </p:anim>
                                  </p:childTnLst>
                                </p:cTn>
                              </p:par>
                              <p:par>
                                <p:cTn id="38" presetID="5" presetClass="entr" presetSubtype="1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heckerboard(across)">
                                      <p:cBhvr>
                                        <p:cTn id="40" dur="500"/>
                                        <p:tgtEl>
                                          <p:spTgt spid="6"/>
                                        </p:tgtEl>
                                      </p:cBhvr>
                                    </p:animEffect>
                                  </p:childTnLst>
                                </p:cTn>
                              </p:par>
                              <p:par>
                                <p:cTn id="41" presetID="5" presetClass="entr" presetSubtype="1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heckerboard(across)">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ScienceMaggama.jpg"/>
          <p:cNvPicPr>
            <a:picLocks noChangeAspect="1" noChangeArrowheads="1"/>
          </p:cNvPicPr>
          <p:nvPr/>
        </p:nvPicPr>
        <p:blipFill>
          <a:blip r:embed="rId2" cstate="print"/>
          <a:srcRect/>
          <a:stretch>
            <a:fillRect/>
          </a:stretch>
        </p:blipFill>
        <p:spPr bwMode="auto">
          <a:xfrm>
            <a:off x="2933006" y="620688"/>
            <a:ext cx="6103490" cy="2448272"/>
          </a:xfrm>
          <a:prstGeom prst="rect">
            <a:avLst/>
          </a:prstGeom>
          <a:noFill/>
        </p:spPr>
      </p:pic>
      <p:pic>
        <p:nvPicPr>
          <p:cNvPr id="3" name="Picture 3" descr="C:\Users\François\Desktop\LHC_collisions\Higgs\Conférence_Higgs\ScienceMagZZ.jpg"/>
          <p:cNvPicPr>
            <a:picLocks noChangeAspect="1" noChangeArrowheads="1"/>
          </p:cNvPicPr>
          <p:nvPr/>
        </p:nvPicPr>
        <p:blipFill>
          <a:blip r:embed="rId3" cstate="print"/>
          <a:srcRect/>
          <a:stretch>
            <a:fillRect/>
          </a:stretch>
        </p:blipFill>
        <p:spPr bwMode="auto">
          <a:xfrm>
            <a:off x="3697733" y="4212481"/>
            <a:ext cx="5338763" cy="2528887"/>
          </a:xfrm>
          <a:prstGeom prst="rect">
            <a:avLst/>
          </a:prstGeom>
          <a:noFill/>
        </p:spPr>
      </p:pic>
      <p:sp>
        <p:nvSpPr>
          <p:cNvPr id="4" name="ZoneTexte 3"/>
          <p:cNvSpPr txBox="1"/>
          <p:nvPr/>
        </p:nvSpPr>
        <p:spPr>
          <a:xfrm>
            <a:off x="251520" y="273422"/>
            <a:ext cx="2263761" cy="923330"/>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a:t>
            </a:r>
            <a:r>
              <a:rPr lang="fr-FR" sz="5400" b="1" dirty="0" smtClean="0">
                <a:solidFill>
                  <a:schemeClr val="bg1"/>
                </a:solidFill>
                <a:latin typeface="Comic Sans MS" pitchFamily="66" charset="0"/>
                <a:sym typeface="Symbol"/>
              </a:rPr>
              <a:t> </a:t>
            </a:r>
            <a:endParaRPr lang="fr-FR" sz="5400" b="1" dirty="0">
              <a:solidFill>
                <a:schemeClr val="bg1"/>
              </a:solidFill>
              <a:latin typeface="Comic Sans MS" pitchFamily="66" charset="0"/>
            </a:endParaRPr>
          </a:p>
        </p:txBody>
      </p:sp>
      <p:sp>
        <p:nvSpPr>
          <p:cNvPr id="5" name="ZoneTexte 4"/>
          <p:cNvSpPr txBox="1"/>
          <p:nvPr/>
        </p:nvSpPr>
        <p:spPr>
          <a:xfrm>
            <a:off x="251520" y="4121785"/>
            <a:ext cx="3345788" cy="1323439"/>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Z Z*</a:t>
            </a:r>
          </a:p>
          <a:p>
            <a:r>
              <a:rPr lang="fr-FR" sz="4000" dirty="0" smtClean="0">
                <a:solidFill>
                  <a:schemeClr val="bg1"/>
                </a:solidFill>
                <a:latin typeface="Comic Sans MS" pitchFamily="66" charset="0"/>
                <a:sym typeface="Symbol"/>
              </a:rPr>
              <a:t>   4 leptons</a:t>
            </a:r>
            <a:endParaRPr lang="fr-FR" sz="4000" dirty="0">
              <a:solidFill>
                <a:schemeClr val="bg1"/>
              </a:solidFill>
              <a:latin typeface="Comic Sans MS" pitchFamily="66" charset="0"/>
            </a:endParaRPr>
          </a:p>
        </p:txBody>
      </p:sp>
      <p:sp>
        <p:nvSpPr>
          <p:cNvPr id="6" name="ZoneTexte 5"/>
          <p:cNvSpPr txBox="1"/>
          <p:nvPr/>
        </p:nvSpPr>
        <p:spPr>
          <a:xfrm>
            <a:off x="4788024"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190</a:t>
            </a:r>
            <a:endParaRPr lang="fr-FR" sz="3200" dirty="0">
              <a:solidFill>
                <a:srgbClr val="FF0000"/>
              </a:solidFill>
              <a:latin typeface="Comic Sans MS" pitchFamily="66" charset="0"/>
            </a:endParaRPr>
          </a:p>
        </p:txBody>
      </p:sp>
      <p:sp>
        <p:nvSpPr>
          <p:cNvPr id="7" name="ZoneTexte 6"/>
          <p:cNvSpPr txBox="1"/>
          <p:nvPr/>
        </p:nvSpPr>
        <p:spPr>
          <a:xfrm>
            <a:off x="8100392"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180</a:t>
            </a:r>
            <a:endParaRPr lang="fr-FR" sz="3200" dirty="0">
              <a:solidFill>
                <a:srgbClr val="FF0000"/>
              </a:solidFill>
              <a:latin typeface="Comic Sans MS" pitchFamily="66" charset="0"/>
            </a:endParaRPr>
          </a:p>
        </p:txBody>
      </p:sp>
      <p:sp>
        <p:nvSpPr>
          <p:cNvPr id="8" name="ZoneTexte 7"/>
          <p:cNvSpPr txBox="1"/>
          <p:nvPr/>
        </p:nvSpPr>
        <p:spPr>
          <a:xfrm>
            <a:off x="5436096" y="4428401"/>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13</a:t>
            </a:r>
            <a:endParaRPr lang="fr-FR" sz="3200" dirty="0">
              <a:solidFill>
                <a:srgbClr val="FF0000"/>
              </a:solidFill>
              <a:latin typeface="Comic Sans MS" pitchFamily="66" charset="0"/>
            </a:endParaRPr>
          </a:p>
        </p:txBody>
      </p:sp>
      <p:sp>
        <p:nvSpPr>
          <p:cNvPr id="9" name="ZoneTexte 8"/>
          <p:cNvSpPr txBox="1"/>
          <p:nvPr/>
        </p:nvSpPr>
        <p:spPr>
          <a:xfrm>
            <a:off x="8244408" y="4437112"/>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18</a:t>
            </a:r>
            <a:endParaRPr lang="fr-FR" sz="3200" dirty="0">
              <a:solidFill>
                <a:srgbClr val="FF0000"/>
              </a:solidFill>
              <a:latin typeface="Comic Sans MS" pitchFamily="66" charset="0"/>
            </a:endParaRPr>
          </a:p>
        </p:txBody>
      </p:sp>
      <p:sp>
        <p:nvSpPr>
          <p:cNvPr id="10" name="ZoneTexte 9"/>
          <p:cNvSpPr txBox="1"/>
          <p:nvPr/>
        </p:nvSpPr>
        <p:spPr>
          <a:xfrm>
            <a:off x="7505308" y="2780928"/>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1" name="ZoneTexte 10"/>
          <p:cNvSpPr txBox="1"/>
          <p:nvPr/>
        </p:nvSpPr>
        <p:spPr>
          <a:xfrm>
            <a:off x="4139952" y="2708920"/>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2" name="ZoneTexte 11"/>
          <p:cNvSpPr txBox="1"/>
          <p:nvPr/>
        </p:nvSpPr>
        <p:spPr>
          <a:xfrm>
            <a:off x="4788024"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3" name="ZoneTexte 12"/>
          <p:cNvSpPr txBox="1"/>
          <p:nvPr/>
        </p:nvSpPr>
        <p:spPr>
          <a:xfrm>
            <a:off x="7505308"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08947" y="620688"/>
            <a:ext cx="8731878" cy="1323439"/>
          </a:xfrm>
          <a:prstGeom prst="rect">
            <a:avLst/>
          </a:prstGeom>
          <a:noFill/>
        </p:spPr>
        <p:txBody>
          <a:bodyPr wrap="none" rtlCol="0">
            <a:spAutoFit/>
          </a:bodyPr>
          <a:lstStyle/>
          <a:p>
            <a:pPr algn="ctr"/>
            <a:r>
              <a:rPr lang="fr-FR" sz="4000" dirty="0" smtClean="0">
                <a:solidFill>
                  <a:schemeClr val="bg1"/>
                </a:solidFill>
                <a:latin typeface="Comic Sans MS" pitchFamily="66" charset="0"/>
              </a:rPr>
              <a:t>Supposons</a:t>
            </a:r>
          </a:p>
          <a:p>
            <a:pPr algn="ctr"/>
            <a:r>
              <a:rPr lang="fr-FR" sz="4000" dirty="0" smtClean="0">
                <a:solidFill>
                  <a:schemeClr val="bg1"/>
                </a:solidFill>
                <a:latin typeface="Comic Sans MS" pitchFamily="66" charset="0"/>
              </a:rPr>
              <a:t>qu’il s’agisse vraiment du boson BEH</a:t>
            </a:r>
            <a:endParaRPr lang="fr-FR" sz="4000" dirty="0">
              <a:solidFill>
                <a:schemeClr val="bg1"/>
              </a:solidFill>
              <a:latin typeface="Comic Sans MS" pitchFamily="66" charset="0"/>
            </a:endParaRPr>
          </a:p>
        </p:txBody>
      </p:sp>
      <p:sp>
        <p:nvSpPr>
          <p:cNvPr id="3" name="Vague 2"/>
          <p:cNvSpPr/>
          <p:nvPr/>
        </p:nvSpPr>
        <p:spPr>
          <a:xfrm>
            <a:off x="1331640" y="2852936"/>
            <a:ext cx="6624736" cy="129614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709788" y="3153162"/>
            <a:ext cx="5886548" cy="707886"/>
          </a:xfrm>
          <a:prstGeom prst="rect">
            <a:avLst/>
          </a:prstGeom>
          <a:noFill/>
        </p:spPr>
        <p:txBody>
          <a:bodyPr wrap="none" rtlCol="0">
            <a:spAutoFit/>
          </a:bodyPr>
          <a:lstStyle/>
          <a:p>
            <a:r>
              <a:rPr lang="fr-FR" sz="4000" dirty="0" smtClean="0">
                <a:solidFill>
                  <a:schemeClr val="bg1"/>
                </a:solidFill>
                <a:latin typeface="Comic Sans MS" pitchFamily="66" charset="0"/>
              </a:rPr>
              <a:t>Posons-nous 2 questions</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ague 1"/>
          <p:cNvSpPr/>
          <p:nvPr/>
        </p:nvSpPr>
        <p:spPr>
          <a:xfrm>
            <a:off x="107504" y="44624"/>
            <a:ext cx="8892480" cy="201622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276145" y="356463"/>
            <a:ext cx="8544327" cy="1200329"/>
          </a:xfrm>
          <a:prstGeom prst="rect">
            <a:avLst/>
          </a:prstGeom>
          <a:noFill/>
        </p:spPr>
        <p:txBody>
          <a:bodyPr wrap="none" rtlCol="0">
            <a:spAutoFit/>
          </a:bodyPr>
          <a:lstStyle/>
          <a:p>
            <a:r>
              <a:rPr lang="fr-FR" sz="2400" dirty="0" smtClean="0">
                <a:solidFill>
                  <a:schemeClr val="bg1"/>
                </a:solidFill>
                <a:latin typeface="Comic Sans MS" pitchFamily="66" charset="0"/>
              </a:rPr>
              <a:t>1</a:t>
            </a:r>
            <a:r>
              <a:rPr lang="fr-FR" sz="2400" baseline="30000" dirty="0" smtClean="0">
                <a:solidFill>
                  <a:schemeClr val="bg1"/>
                </a:solidFill>
                <a:latin typeface="Comic Sans MS" pitchFamily="66" charset="0"/>
              </a:rPr>
              <a:t>ère</a:t>
            </a:r>
            <a:r>
              <a:rPr lang="fr-FR" sz="2400" dirty="0" smtClean="0">
                <a:solidFill>
                  <a:schemeClr val="bg1"/>
                </a:solidFill>
                <a:latin typeface="Comic Sans MS" pitchFamily="66" charset="0"/>
              </a:rPr>
              <a:t> question (double):</a:t>
            </a:r>
          </a:p>
          <a:p>
            <a:pPr>
              <a:buFontTx/>
              <a:buChar char="-"/>
            </a:pPr>
            <a:r>
              <a:rPr lang="fr-FR" sz="2400" dirty="0" smtClean="0">
                <a:solidFill>
                  <a:schemeClr val="bg1"/>
                </a:solidFill>
                <a:latin typeface="Comic Sans MS" pitchFamily="66" charset="0"/>
              </a:rPr>
              <a:t> Le  boson BEH est-il responsable de la masse du proton ?</a:t>
            </a:r>
          </a:p>
          <a:p>
            <a:pPr>
              <a:buFontTx/>
              <a:buChar char="-"/>
            </a:pPr>
            <a:r>
              <a:rPr lang="fr-FR" sz="2400" dirty="0" smtClean="0">
                <a:solidFill>
                  <a:schemeClr val="bg1"/>
                </a:solidFill>
                <a:latin typeface="Comic Sans MS" pitchFamily="66" charset="0"/>
              </a:rPr>
              <a:t> Explique-t-il que le Plomb est plus lourd que le Fer ?</a:t>
            </a:r>
          </a:p>
        </p:txBody>
      </p:sp>
      <p:sp>
        <p:nvSpPr>
          <p:cNvPr id="4" name="ZoneTexte 3"/>
          <p:cNvSpPr txBox="1"/>
          <p:nvPr/>
        </p:nvSpPr>
        <p:spPr>
          <a:xfrm>
            <a:off x="179512" y="2204864"/>
            <a:ext cx="6109365"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boson BEH n’est responsable d’aucune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c’est le champ  qui agit !</a:t>
            </a:r>
          </a:p>
        </p:txBody>
      </p:sp>
      <p:sp>
        <p:nvSpPr>
          <p:cNvPr id="5" name="ZoneTexte 4"/>
          <p:cNvSpPr txBox="1"/>
          <p:nvPr/>
        </p:nvSpPr>
        <p:spPr>
          <a:xfrm>
            <a:off x="179512" y="3092767"/>
            <a:ext cx="8969122" cy="1323439"/>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champ n’agit que sur les particules élémentaires:</a:t>
            </a:r>
          </a:p>
          <a:p>
            <a:r>
              <a:rPr lang="fr-FR" sz="2000" dirty="0" smtClean="0">
                <a:solidFill>
                  <a:srgbClr val="FF9999"/>
                </a:solidFill>
                <a:latin typeface="Comic Sans MS" pitchFamily="66" charset="0"/>
                <a:sym typeface="Symbol"/>
              </a:rPr>
              <a:t>  </a:t>
            </a:r>
            <a:r>
              <a:rPr lang="fr-FR" sz="2000" dirty="0" smtClean="0">
                <a:solidFill>
                  <a:schemeClr val="bg1"/>
                </a:solidFill>
                <a:latin typeface="Comic Sans MS" pitchFamily="66" charset="0"/>
                <a:sym typeface="Symbol"/>
              </a:rPr>
              <a:t>par exemple les quarks</a:t>
            </a:r>
          </a:p>
          <a:p>
            <a:r>
              <a:rPr lang="fr-FR" sz="2000" dirty="0" smtClean="0">
                <a:solidFill>
                  <a:schemeClr val="bg1"/>
                </a:solidFill>
                <a:latin typeface="Comic Sans MS" pitchFamily="66" charset="0"/>
                <a:sym typeface="Symbol"/>
              </a:rPr>
              <a:t>  mais </a:t>
            </a:r>
            <a:r>
              <a:rPr lang="fr-FR" sz="2000" dirty="0" smtClean="0">
                <a:solidFill>
                  <a:srgbClr val="FFCC00"/>
                </a:solidFill>
                <a:latin typeface="Comic Sans MS" pitchFamily="66" charset="0"/>
                <a:sym typeface="Symbol"/>
              </a:rPr>
              <a:t>les 3 quarks du proton ne représentent que … 1% de sa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les </a:t>
            </a:r>
            <a:r>
              <a:rPr lang="fr-FR" sz="2000" dirty="0" smtClean="0">
                <a:solidFill>
                  <a:srgbClr val="99FF33"/>
                </a:solidFill>
                <a:latin typeface="Comic Sans MS" pitchFamily="66" charset="0"/>
                <a:sym typeface="Symbol"/>
              </a:rPr>
              <a:t>99% restant sont dus à l’énergie de liaison des gluons </a:t>
            </a:r>
            <a:r>
              <a:rPr lang="fr-FR" sz="2000" dirty="0" smtClean="0">
                <a:solidFill>
                  <a:schemeClr val="bg1"/>
                </a:solidFill>
                <a:latin typeface="Comic Sans MS" pitchFamily="66" charset="0"/>
                <a:sym typeface="Symbol"/>
              </a:rPr>
              <a:t>(sans masse).</a:t>
            </a:r>
            <a:endParaRPr lang="fr-FR" sz="2000" dirty="0">
              <a:solidFill>
                <a:schemeClr val="bg1"/>
              </a:solidFill>
              <a:latin typeface="Comic Sans MS" pitchFamily="66" charset="0"/>
            </a:endParaRPr>
          </a:p>
        </p:txBody>
      </p:sp>
      <p:sp>
        <p:nvSpPr>
          <p:cNvPr id="6" name="ZoneTexte 5"/>
          <p:cNvSpPr txBox="1"/>
          <p:nvPr/>
        </p:nvSpPr>
        <p:spPr>
          <a:xfrm>
            <a:off x="179512" y="4665330"/>
            <a:ext cx="8927444"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La masse du Plomb (ou du Fer) n’est pas due à ce champ,</a:t>
            </a:r>
          </a:p>
          <a:p>
            <a:r>
              <a:rPr lang="fr-FR" sz="2000" dirty="0" smtClean="0">
                <a:solidFill>
                  <a:schemeClr val="bg1"/>
                </a:solidFill>
                <a:latin typeface="Comic Sans MS" pitchFamily="66" charset="0"/>
                <a:sym typeface="Symbol"/>
              </a:rPr>
              <a:t>   mais à la </a:t>
            </a:r>
            <a:r>
              <a:rPr lang="fr-FR" sz="2000" dirty="0" smtClean="0">
                <a:solidFill>
                  <a:srgbClr val="99FF33"/>
                </a:solidFill>
                <a:latin typeface="Comic Sans MS" pitchFamily="66" charset="0"/>
                <a:sym typeface="Symbol"/>
              </a:rPr>
              <a:t>masse de ses nucléons </a:t>
            </a:r>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les énergies de  liaison internucléons </a:t>
            </a:r>
            <a:r>
              <a:rPr lang="fr-FR" sz="2000" dirty="0" smtClean="0">
                <a:solidFill>
                  <a:schemeClr val="bg1"/>
                </a:solidFill>
                <a:latin typeface="Comic Sans MS" pitchFamily="66" charset="0"/>
                <a:sym typeface="Symbol"/>
              </a:rPr>
              <a:t>!</a:t>
            </a:r>
            <a:endParaRPr lang="fr-FR" sz="2000" dirty="0">
              <a:solidFill>
                <a:schemeClr val="bg1"/>
              </a:solidFill>
              <a:latin typeface="Comic Sans MS" pitchFamily="66" charset="0"/>
            </a:endParaRPr>
          </a:p>
        </p:txBody>
      </p:sp>
      <p:sp>
        <p:nvSpPr>
          <p:cNvPr id="7" name="ZoneTexte 6"/>
          <p:cNvSpPr txBox="1"/>
          <p:nvPr/>
        </p:nvSpPr>
        <p:spPr>
          <a:xfrm>
            <a:off x="653704" y="5661248"/>
            <a:ext cx="7778091"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Le champ  BEH permet à la matière de se structurer,</a:t>
            </a:r>
          </a:p>
          <a:p>
            <a:pPr algn="ctr"/>
            <a:r>
              <a:rPr lang="fr-FR" sz="2400" dirty="0" smtClean="0">
                <a:solidFill>
                  <a:srgbClr val="FF0000"/>
                </a:solidFill>
                <a:latin typeface="Comic Sans MS" pitchFamily="66" charset="0"/>
              </a:rPr>
              <a:t>donc à notre Univers d’exister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8520" y="1340768"/>
            <a:ext cx="3960440" cy="3869842"/>
          </a:xfrm>
          <a:prstGeom prst="rect">
            <a:avLst/>
          </a:prstGeom>
          <a:noFill/>
          <a:ln w="9525">
            <a:noFill/>
            <a:miter lim="800000"/>
            <a:headEnd/>
            <a:tailEnd/>
          </a:ln>
        </p:spPr>
      </p:pic>
      <p:sp>
        <p:nvSpPr>
          <p:cNvPr id="3" name="ZoneTexte 2"/>
          <p:cNvSpPr txBox="1"/>
          <p:nvPr/>
        </p:nvSpPr>
        <p:spPr>
          <a:xfrm>
            <a:off x="3995936" y="1772816"/>
            <a:ext cx="5163593" cy="1631216"/>
          </a:xfrm>
          <a:prstGeom prst="rect">
            <a:avLst/>
          </a:prstGeom>
          <a:noFill/>
        </p:spPr>
        <p:txBody>
          <a:bodyPr wrap="none" rtlCol="0">
            <a:spAutoFit/>
          </a:bodyPr>
          <a:lstStyle/>
          <a:p>
            <a:r>
              <a:rPr lang="fr-FR" sz="2800" dirty="0" smtClean="0">
                <a:solidFill>
                  <a:schemeClr val="bg1"/>
                </a:solidFill>
                <a:latin typeface="Comic Sans MS" pitchFamily="66" charset="0"/>
              </a:rPr>
              <a:t>Graphe  de ″stabilité du vide″:</a:t>
            </a:r>
          </a:p>
          <a:p>
            <a:r>
              <a:rPr lang="fr-FR" dirty="0" smtClean="0">
                <a:solidFill>
                  <a:schemeClr val="bg1"/>
                </a:solidFill>
                <a:latin typeface="Comic Sans MS" pitchFamily="66" charset="0"/>
              </a:rPr>
              <a:t>       masse (Top) versus masse (BEH)</a:t>
            </a:r>
          </a:p>
          <a:p>
            <a:r>
              <a:rPr lang="fr-FR" dirty="0" smtClean="0">
                <a:solidFill>
                  <a:schemeClr val="bg1"/>
                </a:solidFill>
                <a:latin typeface="Comic Sans MS" pitchFamily="66" charset="0"/>
              </a:rPr>
              <a:t>           incertitudes expérimentales:</a:t>
            </a:r>
          </a:p>
          <a:p>
            <a:r>
              <a:rPr lang="fr-FR" dirty="0" smtClean="0">
                <a:solidFill>
                  <a:schemeClr val="bg1"/>
                </a:solidFill>
                <a:latin typeface="Comic Sans MS" pitchFamily="66" charset="0"/>
              </a:rPr>
              <a:t>          - Top    </a:t>
            </a:r>
            <a:r>
              <a:rPr lang="fr-FR" dirty="0" smtClean="0">
                <a:solidFill>
                  <a:schemeClr val="bg1"/>
                </a:solidFill>
                <a:latin typeface="Comic Sans MS" pitchFamily="66" charset="0"/>
                <a:sym typeface="Symbol"/>
              </a:rPr>
              <a:t> 1,4 GeV (difficile à améliorer)</a:t>
            </a:r>
            <a:endParaRPr lang="fr-FR" dirty="0" smtClean="0">
              <a:solidFill>
                <a:schemeClr val="bg1"/>
              </a:solidFill>
              <a:latin typeface="Comic Sans MS" pitchFamily="66" charset="0"/>
            </a:endParaRPr>
          </a:p>
          <a:p>
            <a:r>
              <a:rPr lang="fr-FR" dirty="0" smtClean="0">
                <a:solidFill>
                  <a:schemeClr val="bg1"/>
                </a:solidFill>
                <a:latin typeface="Comic Sans MS" pitchFamily="66" charset="0"/>
              </a:rPr>
              <a:t>          -  Higgs &lt;  0.4 GeV (sera amélioré)  </a:t>
            </a:r>
            <a:endParaRPr lang="fr-FR" dirty="0">
              <a:solidFill>
                <a:schemeClr val="bg1"/>
              </a:solidFill>
              <a:latin typeface="Comic Sans MS" pitchFamily="66" charset="0"/>
            </a:endParaRPr>
          </a:p>
        </p:txBody>
      </p:sp>
      <p:sp>
        <p:nvSpPr>
          <p:cNvPr id="4" name="ZoneTexte 3"/>
          <p:cNvSpPr txBox="1"/>
          <p:nvPr/>
        </p:nvSpPr>
        <p:spPr>
          <a:xfrm>
            <a:off x="4001142" y="3534107"/>
            <a:ext cx="5035354"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Notre Univers serait dans un état</a:t>
            </a:r>
          </a:p>
          <a:p>
            <a:pPr algn="ctr"/>
            <a:r>
              <a:rPr lang="fr-FR" sz="2400" dirty="0" smtClean="0">
                <a:solidFill>
                  <a:srgbClr val="FF0000"/>
                </a:solidFill>
                <a:latin typeface="Comic Sans MS" pitchFamily="66" charset="0"/>
              </a:rPr>
              <a:t>Métastable</a:t>
            </a:r>
          </a:p>
        </p:txBody>
      </p:sp>
      <p:sp>
        <p:nvSpPr>
          <p:cNvPr id="5" name="Rectangle 4"/>
          <p:cNvSpPr/>
          <p:nvPr/>
        </p:nvSpPr>
        <p:spPr>
          <a:xfrm>
            <a:off x="3923928" y="4874384"/>
            <a:ext cx="5270995" cy="1938992"/>
          </a:xfrm>
          <a:prstGeom prst="rect">
            <a:avLst/>
          </a:prstGeom>
          <a:noFill/>
        </p:spPr>
        <p:txBody>
          <a:bodyPr wrap="none">
            <a:spAutoFit/>
          </a:bodyPr>
          <a:lstStyle/>
          <a:p>
            <a:pPr>
              <a:buFontTx/>
              <a:buChar char="-"/>
            </a:pPr>
            <a:r>
              <a:rPr lang="fr-FR" sz="2000" dirty="0" smtClean="0">
                <a:solidFill>
                  <a:schemeClr val="bg1"/>
                </a:solidFill>
                <a:latin typeface="Comic Sans MS" pitchFamily="66" charset="0"/>
              </a:rPr>
              <a:t> Est-il légitime d’extrapoler le Modèle St.</a:t>
            </a:r>
          </a:p>
          <a:p>
            <a:r>
              <a:rPr lang="fr-FR" sz="2000" dirty="0" smtClean="0">
                <a:solidFill>
                  <a:schemeClr val="bg1"/>
                </a:solidFill>
                <a:latin typeface="Comic Sans MS" pitchFamily="66" charset="0"/>
              </a:rPr>
              <a:t>  jusqu’à l’échelle de Planck ?</a:t>
            </a:r>
          </a:p>
          <a:p>
            <a:pPr>
              <a:buFontTx/>
              <a:buChar char="-"/>
            </a:pPr>
            <a:r>
              <a:rPr lang="fr-FR" sz="2000" dirty="0" smtClean="0">
                <a:solidFill>
                  <a:schemeClr val="bg1"/>
                </a:solidFill>
                <a:latin typeface="Comic Sans MS" pitchFamily="66" charset="0"/>
              </a:rPr>
              <a:t> Le champ a-t-il atteint le minimum ?</a:t>
            </a:r>
          </a:p>
          <a:p>
            <a:pPr>
              <a:buFontTx/>
              <a:buChar char="-"/>
            </a:pPr>
            <a:r>
              <a:rPr lang="fr-FR" sz="2000" dirty="0" smtClean="0">
                <a:solidFill>
                  <a:schemeClr val="bg1"/>
                </a:solidFill>
                <a:latin typeface="Comic Sans MS" pitchFamily="66" charset="0"/>
              </a:rPr>
              <a:t> Existe-t-il d’autres minima plus bas</a:t>
            </a:r>
          </a:p>
          <a:p>
            <a:r>
              <a:rPr lang="fr-FR" sz="2000" dirty="0" smtClean="0">
                <a:solidFill>
                  <a:schemeClr val="bg1"/>
                </a:solidFill>
                <a:latin typeface="Comic Sans MS" pitchFamily="66" charset="0"/>
              </a:rPr>
              <a:t>   avec un champ plus fort ?</a:t>
            </a:r>
          </a:p>
          <a:p>
            <a:pPr>
              <a:buFontTx/>
              <a:buChar char="-"/>
            </a:pPr>
            <a:r>
              <a:rPr lang="fr-FR" sz="2000" dirty="0" smtClean="0">
                <a:solidFill>
                  <a:schemeClr val="bg1"/>
                </a:solidFill>
                <a:latin typeface="Comic Sans MS" pitchFamily="66" charset="0"/>
              </a:rPr>
              <a:t> Quel processus stabilise le vide actuel ?</a:t>
            </a:r>
            <a:endParaRPr lang="fr-FR" sz="2000" dirty="0">
              <a:solidFill>
                <a:schemeClr val="bg1"/>
              </a:solidFill>
              <a:latin typeface="Comic Sans MS" pitchFamily="66" charset="0"/>
            </a:endParaRPr>
          </a:p>
        </p:txBody>
      </p:sp>
      <p:sp>
        <p:nvSpPr>
          <p:cNvPr id="6" name="ZoneTexte 5"/>
          <p:cNvSpPr txBox="1"/>
          <p:nvPr/>
        </p:nvSpPr>
        <p:spPr>
          <a:xfrm>
            <a:off x="17216" y="5229200"/>
            <a:ext cx="3834704" cy="646331"/>
          </a:xfrm>
          <a:prstGeom prst="rect">
            <a:avLst/>
          </a:prstGeom>
          <a:noFill/>
        </p:spPr>
        <p:txBody>
          <a:bodyPr wrap="none" rtlCol="0">
            <a:spAutoFit/>
          </a:bodyPr>
          <a:lstStyle/>
          <a:p>
            <a:pPr algn="ctr"/>
            <a:r>
              <a:rPr lang="fr-FR" sz="1200" dirty="0" smtClean="0">
                <a:solidFill>
                  <a:schemeClr val="bg1"/>
                </a:solidFill>
                <a:latin typeface="Comic Sans MS" pitchFamily="66" charset="0"/>
              </a:rPr>
              <a:t>« Higgs mass</a:t>
            </a:r>
          </a:p>
          <a:p>
            <a:pPr algn="ctr"/>
            <a:r>
              <a:rPr lang="fr-FR" sz="1200" dirty="0" smtClean="0">
                <a:solidFill>
                  <a:schemeClr val="bg1"/>
                </a:solidFill>
                <a:latin typeface="Comic Sans MS" pitchFamily="66" charset="0"/>
              </a:rPr>
              <a:t> and vacuum stability in the Standard Model … »</a:t>
            </a:r>
          </a:p>
          <a:p>
            <a:pPr algn="ctr"/>
            <a:r>
              <a:rPr lang="fr-FR" sz="1200" dirty="0" smtClean="0">
                <a:solidFill>
                  <a:schemeClr val="bg1"/>
                </a:solidFill>
                <a:latin typeface="Comic Sans MS" pitchFamily="66" charset="0"/>
              </a:rPr>
              <a:t>arXiv: 1205-6497, G. Degrassi et al (CERN-PH-TH</a:t>
            </a:r>
            <a:r>
              <a:rPr lang="fr-FR" sz="1200" dirty="0" smtClean="0">
                <a:solidFill>
                  <a:schemeClr val="bg1"/>
                </a:solidFill>
              </a:rPr>
              <a:t>)</a:t>
            </a:r>
            <a:endParaRPr lang="fr-FR" sz="1200" dirty="0">
              <a:solidFill>
                <a:schemeClr val="bg1"/>
              </a:solidFill>
            </a:endParaRPr>
          </a:p>
        </p:txBody>
      </p:sp>
      <p:sp>
        <p:nvSpPr>
          <p:cNvPr id="7" name="Vague 6"/>
          <p:cNvSpPr/>
          <p:nvPr/>
        </p:nvSpPr>
        <p:spPr>
          <a:xfrm>
            <a:off x="251520" y="44624"/>
            <a:ext cx="8640960" cy="1368152"/>
          </a:xfrm>
          <a:prstGeom prst="wave">
            <a:avLst>
              <a:gd name="adj1" fmla="val 12500"/>
              <a:gd name="adj2" fmla="val -36"/>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251520" y="221739"/>
            <a:ext cx="8751114" cy="830997"/>
          </a:xfrm>
          <a:prstGeom prst="rect">
            <a:avLst/>
          </a:prstGeom>
          <a:noFill/>
        </p:spPr>
        <p:txBody>
          <a:bodyPr wrap="none" rtlCol="0">
            <a:spAutoFit/>
          </a:bodyPr>
          <a:lstStyle/>
          <a:p>
            <a:r>
              <a:rPr lang="fr-FR" sz="2400" dirty="0" smtClean="0">
                <a:solidFill>
                  <a:schemeClr val="bg1"/>
                </a:solidFill>
                <a:latin typeface="Comic Sans MS" pitchFamily="66" charset="0"/>
              </a:rPr>
              <a:t>2</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a:t>
            </a:r>
          </a:p>
          <a:p>
            <a:r>
              <a:rPr lang="fr-FR" sz="2400" dirty="0" smtClean="0">
                <a:solidFill>
                  <a:schemeClr val="bg1"/>
                </a:solidFill>
                <a:latin typeface="Comic Sans MS" pitchFamily="66" charset="0"/>
              </a:rPr>
              <a:t>Mais notre Univers est-il stable avec un boson de 126 GeV ?</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archemin horizontal 2"/>
          <p:cNvSpPr/>
          <p:nvPr/>
        </p:nvSpPr>
        <p:spPr>
          <a:xfrm>
            <a:off x="467544" y="2420888"/>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835696" y="2636912"/>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5" name="Rectangle 4"/>
          <p:cNvSpPr/>
          <p:nvPr/>
        </p:nvSpPr>
        <p:spPr>
          <a:xfrm>
            <a:off x="2162139" y="4077072"/>
            <a:ext cx="4354077"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L’aventure continue</a:t>
            </a:r>
            <a:endParaRPr lang="fr-FR" sz="3600" dirty="0">
              <a:solidFill>
                <a:srgbClr val="FFFF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5496" y="0"/>
            <a:ext cx="9108504" cy="400506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S’agit-il du boson BEH ?</a:t>
            </a:r>
          </a:p>
          <a:p>
            <a:r>
              <a:rPr lang="fr-FR" sz="2400" dirty="0" smtClean="0">
                <a:latin typeface="Comic Sans MS" pitchFamily="66" charset="0"/>
                <a:sym typeface="Symbol"/>
              </a:rPr>
              <a:t>- Ressemblance troublante  il faut plus de données !</a:t>
            </a:r>
          </a:p>
          <a:p>
            <a:pPr>
              <a:buFontTx/>
              <a:buChar char="-"/>
            </a:pPr>
            <a:r>
              <a:rPr lang="fr-FR" sz="2400" dirty="0" smtClean="0">
                <a:latin typeface="Comic Sans MS" pitchFamily="66" charset="0"/>
                <a:sym typeface="Symbol"/>
              </a:rPr>
              <a:t> Le CERN a retardé de 7 semaines l’arrêt prévu</a:t>
            </a:r>
          </a:p>
          <a:p>
            <a:r>
              <a:rPr lang="fr-FR" sz="2400" dirty="0" smtClean="0">
                <a:latin typeface="Comic Sans MS" pitchFamily="66" charset="0"/>
                <a:sym typeface="Symbol"/>
              </a:rPr>
              <a:t>  de 20 mois du LHC</a:t>
            </a:r>
          </a:p>
          <a:p>
            <a:r>
              <a:rPr lang="fr-FR" sz="2400" dirty="0" smtClean="0">
                <a:latin typeface="Comic Sans MS" pitchFamily="66" charset="0"/>
                <a:sym typeface="Symbol"/>
              </a:rPr>
              <a:t>                        La statistique a été triplée</a:t>
            </a:r>
          </a:p>
          <a:p>
            <a:endParaRPr lang="fr-FR" sz="2400" dirty="0" smtClean="0">
              <a:latin typeface="Comic Sans MS" pitchFamily="66" charset="0"/>
              <a:sym typeface="Symbol"/>
            </a:endParaRPr>
          </a:p>
          <a:p>
            <a:r>
              <a:rPr lang="fr-FR" sz="2400" dirty="0" smtClean="0">
                <a:latin typeface="Comic Sans MS" pitchFamily="66" charset="0"/>
                <a:sym typeface="Symbol"/>
              </a:rPr>
              <a:t>  </a:t>
            </a:r>
            <a:r>
              <a:rPr lang="fr-FR" sz="3200" dirty="0" smtClean="0">
                <a:solidFill>
                  <a:srgbClr val="FFFF00"/>
                </a:solidFill>
                <a:latin typeface="Comic Sans MS" pitchFamily="66" charset="0"/>
                <a:sym typeface="Symbol"/>
              </a:rPr>
              <a:t> Conclusion définitive pour l’été 2013 (?)</a:t>
            </a:r>
          </a:p>
          <a:p>
            <a:endParaRPr lang="fr-FR" sz="2400" dirty="0">
              <a:latin typeface="Comic Sans MS" pitchFamily="66" charset="0"/>
            </a:endParaRPr>
          </a:p>
        </p:txBody>
      </p:sp>
      <p:sp>
        <p:nvSpPr>
          <p:cNvPr id="3" name="Rectangle à coins arrondis 2"/>
          <p:cNvSpPr/>
          <p:nvPr/>
        </p:nvSpPr>
        <p:spPr>
          <a:xfrm>
            <a:off x="935088" y="3717032"/>
            <a:ext cx="8208912" cy="3168352"/>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pPr>
            <a:r>
              <a:rPr lang="fr-FR" sz="3200" dirty="0" smtClean="0">
                <a:latin typeface="Comic Sans MS" pitchFamily="66" charset="0"/>
                <a:sym typeface="Symbol"/>
              </a:rPr>
              <a:t> La nature a-t-elle choisi le mécanisme</a:t>
            </a:r>
          </a:p>
          <a:p>
            <a:r>
              <a:rPr lang="fr-FR" sz="3200" dirty="0" smtClean="0">
                <a:latin typeface="Comic Sans MS" pitchFamily="66" charset="0"/>
                <a:sym typeface="Symbol"/>
              </a:rPr>
              <a:t>  le plus simple: boson BEH standard ?</a:t>
            </a:r>
          </a:p>
          <a:p>
            <a:pPr>
              <a:buFontTx/>
              <a:buChar char="-"/>
            </a:pPr>
            <a:r>
              <a:rPr lang="fr-FR" sz="3200" dirty="0" smtClean="0">
                <a:latin typeface="Comic Sans MS" pitchFamily="66" charset="0"/>
                <a:sym typeface="Symbol"/>
              </a:rPr>
              <a:t> Boson BEH non standard ?</a:t>
            </a:r>
          </a:p>
          <a:p>
            <a:pPr>
              <a:buFontTx/>
              <a:buChar char="-"/>
            </a:pPr>
            <a:r>
              <a:rPr lang="fr-FR" sz="3200" dirty="0" smtClean="0">
                <a:latin typeface="Comic Sans MS" pitchFamily="66" charset="0"/>
                <a:sym typeface="Symbol"/>
              </a:rPr>
              <a:t> Autre chose ?</a:t>
            </a:r>
          </a:p>
          <a:p>
            <a:r>
              <a:rPr lang="fr-FR" sz="2400" dirty="0" smtClean="0">
                <a:latin typeface="Comic Sans MS" pitchFamily="66" charset="0"/>
                <a:sym typeface="Symbol"/>
              </a:rPr>
              <a:t>                  </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6512" y="-27384"/>
            <a:ext cx="8856984" cy="27363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Reprise en 2015.</a:t>
            </a:r>
          </a:p>
          <a:p>
            <a:r>
              <a:rPr lang="fr-FR" sz="3200" dirty="0" smtClean="0">
                <a:solidFill>
                  <a:srgbClr val="FFFF00"/>
                </a:solidFill>
                <a:latin typeface="Comic Sans MS" pitchFamily="66" charset="0"/>
                <a:sym typeface="Symbol"/>
              </a:rPr>
              <a:t>Programme jusqu’à l’année 2034,</a:t>
            </a:r>
          </a:p>
          <a:p>
            <a:r>
              <a:rPr lang="fr-FR" sz="2800" dirty="0" smtClean="0">
                <a:solidFill>
                  <a:schemeClr val="bg1"/>
                </a:solidFill>
                <a:latin typeface="Comic Sans MS" pitchFamily="66" charset="0"/>
                <a:sym typeface="Symbol"/>
              </a:rPr>
              <a:t>     avec passage progressif au Super LHC en 2022</a:t>
            </a:r>
          </a:p>
          <a:p>
            <a:r>
              <a:rPr lang="fr-FR" sz="2800" dirty="0" smtClean="0">
                <a:solidFill>
                  <a:schemeClr val="bg1"/>
                </a:solidFill>
                <a:latin typeface="Comic Sans MS" pitchFamily="66" charset="0"/>
                <a:sym typeface="Symbol"/>
              </a:rPr>
              <a:t>     et R&amp;D déjà en cours sur les détecteurs.</a:t>
            </a:r>
          </a:p>
          <a:p>
            <a:endParaRPr lang="fr-FR" sz="2400" dirty="0">
              <a:latin typeface="Comic Sans MS" pitchFamily="66" charset="0"/>
            </a:endParaRPr>
          </a:p>
        </p:txBody>
      </p:sp>
      <p:sp>
        <p:nvSpPr>
          <p:cNvPr id="3" name="Rectangle à coins arrondis 2"/>
          <p:cNvSpPr/>
          <p:nvPr/>
        </p:nvSpPr>
        <p:spPr>
          <a:xfrm>
            <a:off x="539552" y="2348880"/>
            <a:ext cx="6840760" cy="1368152"/>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Tout connaître sur le boson BEH</a:t>
            </a:r>
          </a:p>
          <a:p>
            <a:pPr algn="ctr"/>
            <a:r>
              <a:rPr lang="fr-FR" sz="3200" dirty="0" smtClean="0">
                <a:solidFill>
                  <a:srgbClr val="FFFF00"/>
                </a:solidFill>
                <a:latin typeface="Comic Sans MS" pitchFamily="66" charset="0"/>
              </a:rPr>
              <a:t>et la stabilité du vide.</a:t>
            </a:r>
            <a:endParaRPr lang="fr-FR" sz="3200" dirty="0">
              <a:solidFill>
                <a:srgbClr val="FFFF00"/>
              </a:solidFill>
              <a:latin typeface="Comic Sans MS" pitchFamily="66" charset="0"/>
            </a:endParaRPr>
          </a:p>
        </p:txBody>
      </p:sp>
      <p:sp>
        <p:nvSpPr>
          <p:cNvPr id="4" name="Rectangle à coins arrondis 3"/>
          <p:cNvSpPr/>
          <p:nvPr/>
        </p:nvSpPr>
        <p:spPr>
          <a:xfrm>
            <a:off x="1331640" y="3573016"/>
            <a:ext cx="7776864" cy="3312368"/>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rPr>
              <a:t>Aller au-delà du Modèle Standard:</a:t>
            </a:r>
          </a:p>
          <a:p>
            <a:pPr>
              <a:buFontTx/>
              <a:buChar char="-"/>
            </a:pPr>
            <a:r>
              <a:rPr lang="fr-FR" sz="2800" dirty="0" smtClean="0">
                <a:solidFill>
                  <a:schemeClr val="bg1"/>
                </a:solidFill>
                <a:latin typeface="Comic Sans MS" pitchFamily="66" charset="0"/>
              </a:rPr>
              <a:t> La </a:t>
            </a:r>
            <a:r>
              <a:rPr lang="fr-FR" sz="2800" dirty="0" smtClean="0">
                <a:solidFill>
                  <a:srgbClr val="99FF66"/>
                </a:solidFill>
                <a:latin typeface="Comic Sans MS" pitchFamily="66" charset="0"/>
              </a:rPr>
              <a:t>″Supersymétrie Bosons-Fermions″</a:t>
            </a:r>
          </a:p>
          <a:p>
            <a:r>
              <a:rPr lang="fr-FR" sz="2800" dirty="0" smtClean="0">
                <a:solidFill>
                  <a:schemeClr val="bg1"/>
                </a:solidFill>
                <a:latin typeface="Comic Sans MS" pitchFamily="66" charset="0"/>
              </a:rPr>
              <a:t>      … et l’explication de la </a:t>
            </a:r>
            <a:r>
              <a:rPr lang="fr-FR" sz="2800" dirty="0" smtClean="0">
                <a:solidFill>
                  <a:srgbClr val="99FF66"/>
                </a:solidFill>
                <a:latin typeface="Comic Sans MS" pitchFamily="66" charset="0"/>
              </a:rPr>
              <a:t>″Matière noire″ </a:t>
            </a:r>
            <a:r>
              <a:rPr lang="fr-FR" sz="2800" dirty="0" smtClean="0">
                <a:solidFill>
                  <a:schemeClr val="bg1"/>
                </a:solidFill>
                <a:latin typeface="Comic Sans MS" pitchFamily="66" charset="0"/>
              </a:rPr>
              <a:t>?</a:t>
            </a:r>
          </a:p>
          <a:p>
            <a:pPr>
              <a:buFontTx/>
              <a:buChar char="-"/>
            </a:pPr>
            <a:r>
              <a:rPr lang="fr-FR" sz="2800" dirty="0" smtClean="0">
                <a:solidFill>
                  <a:schemeClr val="bg1"/>
                </a:solidFill>
                <a:latin typeface="Comic Sans MS" pitchFamily="66" charset="0"/>
              </a:rPr>
              <a:t> Et </a:t>
            </a:r>
            <a:r>
              <a:rPr lang="fr-FR" sz="2800" dirty="0" smtClean="0">
                <a:solidFill>
                  <a:srgbClr val="99FF66"/>
                </a:solidFill>
                <a:latin typeface="Comic Sans MS" pitchFamily="66" charset="0"/>
              </a:rPr>
              <a:t>″l’Energie noire″ </a:t>
            </a:r>
            <a:r>
              <a:rPr lang="fr-FR" sz="2800" dirty="0" smtClean="0">
                <a:solidFill>
                  <a:schemeClr val="bg1"/>
                </a:solidFill>
                <a:latin typeface="Comic Sans MS" pitchFamily="66" charset="0"/>
              </a:rPr>
              <a:t>?</a:t>
            </a:r>
          </a:p>
          <a:p>
            <a:pPr>
              <a:buFontTx/>
              <a:buChar char="-"/>
            </a:pPr>
            <a:r>
              <a:rPr lang="fr-FR" sz="2800" dirty="0" smtClean="0">
                <a:solidFill>
                  <a:schemeClr val="bg1"/>
                </a:solidFill>
                <a:latin typeface="Comic Sans MS" pitchFamily="66" charset="0"/>
              </a:rPr>
              <a:t> Et les </a:t>
            </a:r>
            <a:r>
              <a:rPr lang="fr-FR" sz="2800" dirty="0" smtClean="0">
                <a:solidFill>
                  <a:srgbClr val="99FF66"/>
                </a:solidFill>
                <a:latin typeface="Comic Sans MS" pitchFamily="66" charset="0"/>
              </a:rPr>
              <a:t>″Extradimensions″ </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et </a:t>
            </a:r>
            <a:r>
              <a:rPr lang="fr-FR" sz="2800" dirty="0" smtClean="0">
                <a:solidFill>
                  <a:srgbClr val="99FF66"/>
                </a:solidFill>
                <a:latin typeface="Comic Sans MS" pitchFamily="66" charset="0"/>
              </a:rPr>
              <a:t>l’unification de toutes les forces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gravitation comprise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Conclusion provisoire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chemeClr val="tx2">
                    <a:lumMod val="40000"/>
                    <a:lumOff val="60000"/>
                  </a:schemeClr>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cstate="print"/>
          <a:srcRect/>
          <a:stretch>
            <a:fillRect/>
          </a:stretch>
        </p:blipFill>
        <p:spPr bwMode="auto">
          <a:xfrm>
            <a:off x="5767384" y="116632"/>
            <a:ext cx="3269112" cy="1816994"/>
          </a:xfrm>
          <a:prstGeom prst="rect">
            <a:avLst/>
          </a:prstGeom>
          <a:noFill/>
          <a:ln w="9525">
            <a:noFill/>
            <a:miter lim="800000"/>
            <a:headEnd/>
            <a:tailEnd/>
          </a:ln>
        </p:spPr>
      </p:pic>
      <p:sp>
        <p:nvSpPr>
          <p:cNvPr id="6" name="ZoneTexte 5"/>
          <p:cNvSpPr txBox="1"/>
          <p:nvPr/>
        </p:nvSpPr>
        <p:spPr>
          <a:xfrm>
            <a:off x="5292080" y="2348880"/>
            <a:ext cx="3834704" cy="3170099"/>
          </a:xfrm>
          <a:prstGeom prst="rect">
            <a:avLst/>
          </a:prstGeom>
          <a:noFill/>
        </p:spPr>
        <p:txBody>
          <a:bodyPr wrap="none" rtlCol="0">
            <a:spAutoFit/>
          </a:bodyPr>
          <a:lstStyle/>
          <a:p>
            <a:r>
              <a:rPr lang="fr-FR" sz="2000" dirty="0" smtClean="0">
                <a:solidFill>
                  <a:schemeClr val="bg1"/>
                </a:solidFill>
                <a:latin typeface="Comic Sans MS" pitchFamily="66" charset="0"/>
              </a:rPr>
              <a:t>9 laboratoires IN2P3</a:t>
            </a:r>
          </a:p>
          <a:p>
            <a:r>
              <a:rPr lang="fr-FR" sz="2000" dirty="0" smtClean="0">
                <a:solidFill>
                  <a:srgbClr val="FF6600"/>
                </a:solidFill>
                <a:latin typeface="Comic Sans MS" pitchFamily="66" charset="0"/>
              </a:rPr>
              <a:t>            Annecy LAPP</a:t>
            </a:r>
          </a:p>
          <a:p>
            <a:r>
              <a:rPr lang="fr-FR" sz="2000" dirty="0" smtClean="0">
                <a:solidFill>
                  <a:srgbClr val="FF6600"/>
                </a:solidFill>
                <a:latin typeface="Comic Sans MS" pitchFamily="66" charset="0"/>
              </a:rPr>
              <a:t>            Clermont-Ferrand  LPC</a:t>
            </a:r>
          </a:p>
          <a:p>
            <a:r>
              <a:rPr lang="fr-FR" sz="2000" dirty="0" smtClean="0">
                <a:solidFill>
                  <a:srgbClr val="FF6600"/>
                </a:solidFill>
                <a:latin typeface="Comic Sans MS" pitchFamily="66" charset="0"/>
              </a:rPr>
              <a:t>            Grenoble LPSC</a:t>
            </a:r>
          </a:p>
          <a:p>
            <a:r>
              <a:rPr lang="fr-FR" sz="2000" dirty="0" smtClean="0">
                <a:solidFill>
                  <a:srgbClr val="FF6600"/>
                </a:solidFill>
                <a:latin typeface="Comic Sans MS" pitchFamily="66" charset="0"/>
              </a:rPr>
              <a:t>            Lyon IPNL</a:t>
            </a:r>
          </a:p>
          <a:p>
            <a:r>
              <a:rPr lang="fr-FR" sz="2000" dirty="0" smtClean="0">
                <a:solidFill>
                  <a:srgbClr val="FF6600"/>
                </a:solidFill>
                <a:latin typeface="Comic Sans MS" pitchFamily="66" charset="0"/>
              </a:rPr>
              <a:t>            Marseille CPPM</a:t>
            </a:r>
          </a:p>
          <a:p>
            <a:r>
              <a:rPr lang="fr-FR" sz="2000" dirty="0" smtClean="0">
                <a:solidFill>
                  <a:srgbClr val="FF6600"/>
                </a:solidFill>
                <a:latin typeface="Comic Sans MS" pitchFamily="66" charset="0"/>
              </a:rPr>
              <a:t>            Orsay LAL</a:t>
            </a:r>
          </a:p>
          <a:p>
            <a:r>
              <a:rPr lang="fr-FR" sz="2000" dirty="0" smtClean="0">
                <a:solidFill>
                  <a:srgbClr val="FF6600"/>
                </a:solidFill>
                <a:latin typeface="Comic Sans MS" pitchFamily="66" charset="0"/>
              </a:rPr>
              <a:t>            Palaiseau LLR</a:t>
            </a:r>
          </a:p>
          <a:p>
            <a:r>
              <a:rPr lang="fr-FR" sz="2000" dirty="0" smtClean="0">
                <a:solidFill>
                  <a:srgbClr val="FF6600"/>
                </a:solidFill>
                <a:latin typeface="Comic Sans MS" pitchFamily="66" charset="0"/>
              </a:rPr>
              <a:t>            Paris LPNHE</a:t>
            </a:r>
          </a:p>
          <a:p>
            <a:r>
              <a:rPr lang="fr-FR" sz="2000" dirty="0" smtClean="0">
                <a:solidFill>
                  <a:srgbClr val="FF6600"/>
                </a:solidFill>
                <a:latin typeface="Comic Sans MS" pitchFamily="66" charset="0"/>
              </a:rPr>
              <a:t>            Strasbourg IPHC</a:t>
            </a:r>
          </a:p>
        </p:txBody>
      </p:sp>
      <p:sp>
        <p:nvSpPr>
          <p:cNvPr id="7" name="ZoneTexte 6"/>
          <p:cNvSpPr txBox="1"/>
          <p:nvPr/>
        </p:nvSpPr>
        <p:spPr>
          <a:xfrm>
            <a:off x="5364088" y="5661248"/>
            <a:ext cx="2642070" cy="707886"/>
          </a:xfrm>
          <a:prstGeom prst="rect">
            <a:avLst/>
          </a:prstGeom>
          <a:noFill/>
        </p:spPr>
        <p:txBody>
          <a:bodyPr wrap="none" rtlCol="0">
            <a:spAutoFit/>
          </a:bodyPr>
          <a:lstStyle/>
          <a:p>
            <a:r>
              <a:rPr lang="fr-FR" sz="2000" dirty="0" smtClean="0">
                <a:solidFill>
                  <a:schemeClr val="bg1"/>
                </a:solidFill>
                <a:latin typeface="Comic Sans MS" pitchFamily="66" charset="0"/>
              </a:rPr>
              <a:t>et un du </a:t>
            </a:r>
            <a:r>
              <a:rPr lang="fr-FR" sz="20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07504" y="2227965"/>
            <a:ext cx="3888432" cy="45300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5496" y="260648"/>
            <a:ext cx="8640960" cy="1384995"/>
          </a:xfrm>
          <a:prstGeom prst="rect">
            <a:avLst/>
          </a:prstGeom>
        </p:spPr>
        <p:txBody>
          <a:bodyPr wrap="square">
            <a:spAutoFit/>
          </a:bodyPr>
          <a:lstStyle/>
          <a:p>
            <a:pPr lvl="0" fontAlgn="base">
              <a:spcBef>
                <a:spcPct val="0"/>
              </a:spcBef>
              <a:spcAft>
                <a:spcPct val="0"/>
              </a:spcAft>
              <a:buFont typeface="Symbol"/>
              <a:buChar char="·"/>
            </a:pPr>
            <a:r>
              <a:rPr lang="fr-FR" sz="2800" dirty="0" smtClean="0">
                <a:solidFill>
                  <a:srgbClr val="FFFF00"/>
                </a:solidFill>
                <a:latin typeface="Comic Sans MS" pitchFamily="66" charset="0"/>
                <a:ea typeface="Calibri" pitchFamily="34" charset="0"/>
                <a:cs typeface="Times New Roman" pitchFamily="18" charset="0"/>
              </a:rPr>
              <a:t> La quête du ″boson de Higgs</a:t>
            </a:r>
            <a:r>
              <a:rPr lang="fr-FR" sz="2800" dirty="0" smtClean="0">
                <a:solidFill>
                  <a:srgbClr val="FFFF00"/>
                </a:solidFill>
                <a:latin typeface="Comic Sans MS" pitchFamily="66" charset="0"/>
                <a:ea typeface="Calibri" pitchFamily="34" charset="0"/>
                <a:cs typeface="Calibri" pitchFamily="34" charset="0"/>
              </a:rPr>
              <a:t>″:</a:t>
            </a:r>
            <a:r>
              <a:rPr lang="fr-FR" sz="2800" dirty="0" smtClean="0">
                <a:solidFill>
                  <a:srgbClr val="FFFF00"/>
                </a:solidFill>
                <a:latin typeface="Comic Sans MS" pitchFamily="66" charset="0"/>
                <a:ea typeface="Calibri" pitchFamily="34" charset="0"/>
                <a:cs typeface="Times New Roman" pitchFamily="18" charset="0"/>
              </a:rPr>
              <a:t> </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une épopée scientifique et humaine</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hors du commun</a:t>
            </a:r>
            <a:endParaRPr lang="fr-FR" sz="2800" dirty="0" smtClean="0">
              <a:solidFill>
                <a:srgbClr val="FFFF00"/>
              </a:solidFill>
              <a:latin typeface="Comic Sans MS" pitchFamily="66" charset="0"/>
              <a:cs typeface="Arial" pitchFamily="34" charset="0"/>
            </a:endParaRPr>
          </a:p>
        </p:txBody>
      </p:sp>
      <p:sp>
        <p:nvSpPr>
          <p:cNvPr id="3" name="ZoneTexte 2"/>
          <p:cNvSpPr txBox="1"/>
          <p:nvPr/>
        </p:nvSpPr>
        <p:spPr>
          <a:xfrm>
            <a:off x="35496" y="1772816"/>
            <a:ext cx="6290505" cy="1384995"/>
          </a:xfrm>
          <a:prstGeom prst="rect">
            <a:avLst/>
          </a:prstGeom>
          <a:noFill/>
        </p:spPr>
        <p:txBody>
          <a:bodyPr wrap="none" rtlCol="0">
            <a:spAutoFit/>
          </a:bodyPr>
          <a:lstStyle/>
          <a:p>
            <a:r>
              <a:rPr lang="fr-FR" sz="2800" dirty="0" smtClean="0">
                <a:solidFill>
                  <a:srgbClr val="FFFF00"/>
                </a:solidFill>
                <a:latin typeface="Comic Sans MS" pitchFamily="66" charset="0"/>
                <a:sym typeface="Symbol"/>
              </a:rPr>
              <a:t> Triomphe de l’intelligence humaine:</a:t>
            </a:r>
          </a:p>
          <a:p>
            <a:r>
              <a:rPr lang="fr-FR" sz="2800" dirty="0" smtClean="0">
                <a:solidFill>
                  <a:schemeClr val="bg1"/>
                </a:solidFill>
                <a:latin typeface="Comic Sans MS" pitchFamily="66" charset="0"/>
                <a:sym typeface="Symbol"/>
              </a:rPr>
              <a:t>   de la prévision à l’observation</a:t>
            </a:r>
          </a:p>
          <a:p>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les Prix Nobel pour 2013 !</a:t>
            </a:r>
            <a:endParaRPr lang="fr-FR" sz="2800" dirty="0">
              <a:solidFill>
                <a:srgbClr val="99FF66"/>
              </a:solidFill>
              <a:latin typeface="Comic Sans MS" pitchFamily="66" charset="0"/>
            </a:endParaRPr>
          </a:p>
        </p:txBody>
      </p:sp>
      <p:sp>
        <p:nvSpPr>
          <p:cNvPr id="4" name="Rectangle 3"/>
          <p:cNvSpPr/>
          <p:nvPr/>
        </p:nvSpPr>
        <p:spPr>
          <a:xfrm>
            <a:off x="0" y="3356992"/>
            <a:ext cx="9684568" cy="3231654"/>
          </a:xfrm>
          <a:prstGeom prst="rect">
            <a:avLst/>
          </a:prstGeom>
        </p:spPr>
        <p:txBody>
          <a:bodyPr wrap="square">
            <a:spAutoFit/>
          </a:bodyPr>
          <a:lstStyle/>
          <a:p>
            <a:pPr>
              <a:buFont typeface="Symbol"/>
              <a:buChar char="·"/>
            </a:pPr>
            <a:r>
              <a:rPr lang="fr-FR" sz="2800" dirty="0" smtClean="0">
                <a:solidFill>
                  <a:srgbClr val="FFFF00"/>
                </a:solidFill>
                <a:latin typeface="Comic Sans MS" pitchFamily="66" charset="0"/>
              </a:rPr>
              <a:t> Des chiffres uniques dans la démarche scientifique:</a:t>
            </a:r>
          </a:p>
          <a:p>
            <a:r>
              <a:rPr lang="fr-FR" sz="2400" dirty="0" smtClean="0">
                <a:solidFill>
                  <a:schemeClr val="bg1"/>
                </a:solidFill>
                <a:latin typeface="Comic Sans MS" pitchFamily="66" charset="0"/>
              </a:rPr>
              <a:t>    - Le mécanisme dès </a:t>
            </a:r>
            <a:r>
              <a:rPr lang="fr-FR" sz="2400" dirty="0" smtClean="0">
                <a:solidFill>
                  <a:srgbClr val="FF66FF"/>
                </a:solidFill>
                <a:latin typeface="Comic Sans MS" pitchFamily="66" charset="0"/>
              </a:rPr>
              <a:t>1964</a:t>
            </a:r>
            <a:r>
              <a:rPr lang="fr-FR" sz="2400" dirty="0" smtClean="0">
                <a:solidFill>
                  <a:schemeClr val="bg1"/>
                </a:solidFill>
                <a:latin typeface="Comic Sans MS" pitchFamily="66" charset="0"/>
              </a:rPr>
              <a:t>  (malgré peu de particules connues). </a:t>
            </a:r>
          </a:p>
          <a:p>
            <a:r>
              <a:rPr lang="fr-FR" sz="28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L</a:t>
            </a:r>
            <a:r>
              <a:rPr lang="fr-FR" sz="2400" dirty="0" smtClean="0">
                <a:solidFill>
                  <a:schemeClr val="bg1"/>
                </a:solidFill>
                <a:latin typeface="Comic Sans MS" pitchFamily="66" charset="0"/>
              </a:rPr>
              <a:t>a durée de la quête: déjà </a:t>
            </a:r>
            <a:r>
              <a:rPr lang="fr-FR" sz="2400" dirty="0" smtClean="0">
                <a:solidFill>
                  <a:srgbClr val="FF66FF"/>
                </a:solidFill>
                <a:latin typeface="Comic Sans MS" pitchFamily="66" charset="0"/>
              </a:rPr>
              <a:t>48 ans</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Une recherche </a:t>
            </a:r>
            <a:r>
              <a:rPr lang="fr-FR" sz="2400" dirty="0" smtClean="0">
                <a:solidFill>
                  <a:srgbClr val="FF66FF"/>
                </a:solidFill>
                <a:latin typeface="Comic Sans MS" pitchFamily="66" charset="0"/>
                <a:sym typeface="Symbol"/>
              </a:rPr>
              <a:t>à l’échelle planétaire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Le ″dispositif″ </a:t>
            </a:r>
            <a:r>
              <a:rPr lang="fr-FR" sz="2400" dirty="0" smtClean="0">
                <a:solidFill>
                  <a:srgbClr val="FF66FF"/>
                </a:solidFill>
                <a:latin typeface="Comic Sans MS" pitchFamily="66" charset="0"/>
                <a:sym typeface="Symbol"/>
              </a:rPr>
              <a:t>le plus complexe jamais conçu par l’Homme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Des  </a:t>
            </a:r>
            <a:r>
              <a:rPr lang="fr-FR" sz="2400" dirty="0" smtClean="0">
                <a:solidFill>
                  <a:srgbClr val="FF66FF"/>
                </a:solidFill>
                <a:latin typeface="Comic Sans MS" pitchFamily="66" charset="0"/>
                <a:sym typeface="Symbol"/>
              </a:rPr>
              <a:t>calendriers</a:t>
            </a:r>
            <a:r>
              <a:rPr lang="fr-FR" sz="2400" dirty="0" smtClean="0">
                <a:solidFill>
                  <a:schemeClr val="bg1"/>
                </a:solidFill>
                <a:latin typeface="Comic Sans MS" pitchFamily="66" charset="0"/>
                <a:sym typeface="Symbol"/>
              </a:rPr>
              <a:t> sans équivalents:</a:t>
            </a:r>
          </a:p>
          <a:p>
            <a:r>
              <a:rPr lang="fr-FR" sz="2400" dirty="0" smtClean="0">
                <a:solidFill>
                  <a:schemeClr val="bg1"/>
                </a:solidFill>
                <a:latin typeface="Comic Sans MS" pitchFamily="66" charset="0"/>
                <a:sym typeface="Symbol"/>
              </a:rPr>
              <a:t>           - Conception, construction et mise en route: 1989-2008.</a:t>
            </a:r>
          </a:p>
          <a:p>
            <a:r>
              <a:rPr lang="fr-FR" sz="2400" dirty="0" smtClean="0">
                <a:solidFill>
                  <a:schemeClr val="bg1"/>
                </a:solidFill>
                <a:latin typeface="Comic Sans MS" pitchFamily="66" charset="0"/>
                <a:sym typeface="Symbol"/>
              </a:rPr>
              <a:t>           - Fonctionnement et améliorations: 2009-2034. </a:t>
            </a:r>
          </a:p>
        </p:txBody>
      </p:sp>
      <p:pic>
        <p:nvPicPr>
          <p:cNvPr id="15362" name="Picture 2" descr="C:\Users\François\Desktop\Mes images\colombe1.jpeg"/>
          <p:cNvPicPr>
            <a:picLocks noChangeAspect="1" noChangeArrowheads="1"/>
          </p:cNvPicPr>
          <p:nvPr/>
        </p:nvPicPr>
        <p:blipFill>
          <a:blip r:embed="rId2" cstate="print"/>
          <a:srcRect/>
          <a:stretch>
            <a:fillRect/>
          </a:stretch>
        </p:blipFill>
        <p:spPr bwMode="auto">
          <a:xfrm>
            <a:off x="7308305" y="-1"/>
            <a:ext cx="1835696" cy="25445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80528" y="474925"/>
            <a:ext cx="9505056" cy="3170099"/>
          </a:xfrm>
          <a:prstGeom prst="rect">
            <a:avLst/>
          </a:prstGeom>
          <a:noFill/>
        </p:spPr>
        <p:txBody>
          <a:bodyPr wrap="square" rtlCol="0">
            <a:spAutoFit/>
          </a:bodyPr>
          <a:lstStyle/>
          <a:p>
            <a:pPr algn="ctr"/>
            <a:r>
              <a:rPr lang="fr-FR" sz="2800" dirty="0" smtClean="0">
                <a:solidFill>
                  <a:srgbClr val="FFFF00"/>
                </a:solidFill>
                <a:latin typeface="Comic Sans MS" pitchFamily="66" charset="0"/>
              </a:rPr>
              <a:t>Quelle que soit l’issue</a:t>
            </a:r>
          </a:p>
          <a:p>
            <a:pPr algn="ctr"/>
            <a:r>
              <a:rPr lang="fr-FR" sz="2800" dirty="0" smtClean="0">
                <a:solidFill>
                  <a:srgbClr val="FFFF00"/>
                </a:solidFill>
                <a:latin typeface="Comic Sans MS" pitchFamily="66" charset="0"/>
              </a:rPr>
              <a:t> (boson BEH ou autre chose)</a:t>
            </a:r>
          </a:p>
          <a:p>
            <a:pPr algn="ctr"/>
            <a:endParaRPr lang="fr-FR" sz="2800" dirty="0" smtClean="0">
              <a:solidFill>
                <a:srgbClr val="FFFF00"/>
              </a:solidFill>
              <a:latin typeface="Comic Sans MS" pitchFamily="66" charset="0"/>
            </a:endParaRPr>
          </a:p>
          <a:p>
            <a:pPr algn="ctr"/>
            <a:r>
              <a:rPr lang="fr-FR" sz="4400" dirty="0" smtClean="0">
                <a:solidFill>
                  <a:srgbClr val="FFFF00"/>
                </a:solidFill>
                <a:latin typeface="Comic Sans MS" pitchFamily="66" charset="0"/>
              </a:rPr>
              <a:t>l’histoire scientifique va se poursuivre !</a:t>
            </a:r>
          </a:p>
          <a:p>
            <a:pPr algn="ctr"/>
            <a:endParaRPr lang="fr-FR" sz="2800" dirty="0" smtClean="0">
              <a:solidFill>
                <a:srgbClr val="FFFF00"/>
              </a:solidFill>
              <a:latin typeface="Comic Sans MS" pitchFamily="66" charset="0"/>
            </a:endParaRPr>
          </a:p>
        </p:txBody>
      </p:sp>
      <p:sp>
        <p:nvSpPr>
          <p:cNvPr id="3" name="Rectangle 2"/>
          <p:cNvSpPr/>
          <p:nvPr/>
        </p:nvSpPr>
        <p:spPr>
          <a:xfrm>
            <a:off x="251520" y="4149080"/>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Users\François\Contacts\Downloads\MM900186490.GIF"/>
          <p:cNvPicPr>
            <a:picLocks noChangeAspect="1" noChangeArrowheads="1" noCrop="1"/>
          </p:cNvPicPr>
          <p:nvPr/>
        </p:nvPicPr>
        <p:blipFill>
          <a:blip r:embed="rId2" cstate="print"/>
          <a:srcRect/>
          <a:stretch>
            <a:fillRect/>
          </a:stretch>
        </p:blipFill>
        <p:spPr bwMode="auto">
          <a:xfrm>
            <a:off x="323528" y="4221088"/>
            <a:ext cx="3382423" cy="1669529"/>
          </a:xfrm>
          <a:prstGeom prst="rect">
            <a:avLst/>
          </a:prstGeom>
          <a:noFill/>
          <a:ln>
            <a:solidFill>
              <a:schemeClr val="bg1"/>
            </a:solidFill>
          </a:ln>
        </p:spPr>
      </p:pic>
      <p:sp>
        <p:nvSpPr>
          <p:cNvPr id="5" name="ZoneTexte 4"/>
          <p:cNvSpPr txBox="1"/>
          <p:nvPr/>
        </p:nvSpPr>
        <p:spPr>
          <a:xfrm>
            <a:off x="4149000" y="4365104"/>
            <a:ext cx="4671472" cy="1200329"/>
          </a:xfrm>
          <a:prstGeom prst="rect">
            <a:avLst/>
          </a:prstGeom>
          <a:noFill/>
        </p:spPr>
        <p:txBody>
          <a:bodyPr wrap="none" rtlCol="0">
            <a:spAutoFit/>
          </a:bodyPr>
          <a:lstStyle/>
          <a:p>
            <a:pPr algn="ctr"/>
            <a:r>
              <a:rPr lang="fr-FR" sz="3600" i="1" dirty="0" smtClean="0">
                <a:solidFill>
                  <a:srgbClr val="FF66FF"/>
                </a:solidFill>
                <a:latin typeface="Comic Sans MS" pitchFamily="66" charset="0"/>
              </a:rPr>
              <a:t>Expérimentateurs et</a:t>
            </a:r>
          </a:p>
          <a:p>
            <a:pPr algn="ctr"/>
            <a:r>
              <a:rPr lang="fr-FR" sz="3600" i="1" dirty="0" smtClean="0">
                <a:solidFill>
                  <a:srgbClr val="FF66FF"/>
                </a:solidFill>
                <a:latin typeface="Comic Sans MS" pitchFamily="66" charset="0"/>
              </a:rPr>
              <a:t>théoriciens</a:t>
            </a:r>
            <a:endParaRPr lang="fr-FR" sz="3600" i="1"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555776" y="2276872"/>
            <a:ext cx="1726500"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2348880"/>
            <a:ext cx="1872208" cy="400110"/>
          </a:xfrm>
          <a:prstGeom prst="rect">
            <a:avLst/>
          </a:prstGeom>
          <a:noFill/>
          <a:ln>
            <a:noFill/>
          </a:ln>
        </p:spPr>
        <p:txBody>
          <a:bodyPr wrap="square" rtlCol="0">
            <a:spAutoFit/>
          </a:bodyPr>
          <a:lstStyle/>
          <a:p>
            <a:r>
              <a:rPr lang="fr-FR" sz="2000" dirty="0" smtClean="0">
                <a:solidFill>
                  <a:srgbClr val="FF66FF"/>
                </a:solidFill>
                <a:latin typeface="Comic Sans MS" pitchFamily="66" charset="0"/>
              </a:rPr>
              <a:t>Electrofaible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13,7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085184"/>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9" name="Ellipse 38"/>
          <p:cNvSpPr/>
          <p:nvPr/>
        </p:nvSpPr>
        <p:spPr>
          <a:xfrm>
            <a:off x="24837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0" name="Ellipse 39"/>
          <p:cNvSpPr/>
          <p:nvPr/>
        </p:nvSpPr>
        <p:spPr>
          <a:xfrm>
            <a:off x="2483768"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1" name="ZoneTexte 40"/>
          <p:cNvSpPr txBox="1"/>
          <p:nvPr/>
        </p:nvSpPr>
        <p:spPr>
          <a:xfrm>
            <a:off x="2123728"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-35</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42" name="ZoneTexte 41"/>
          <p:cNvSpPr txBox="1"/>
          <p:nvPr/>
        </p:nvSpPr>
        <p:spPr>
          <a:xfrm>
            <a:off x="2187477"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28</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cxnSp>
        <p:nvCxnSpPr>
          <p:cNvPr id="44" name="Connecteur droit 43"/>
          <p:cNvCxnSpPr/>
          <p:nvPr/>
        </p:nvCxnSpPr>
        <p:spPr>
          <a:xfrm flipV="1">
            <a:off x="2555776" y="1340768"/>
            <a:ext cx="0" cy="936104"/>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555776" y="1340768"/>
            <a:ext cx="4032448"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827584" y="1844824"/>
            <a:ext cx="1728192" cy="0"/>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732240" y="1124744"/>
            <a:ext cx="2060179" cy="400110"/>
          </a:xfrm>
          <a:prstGeom prst="rect">
            <a:avLst/>
          </a:prstGeom>
          <a:noFill/>
          <a:ln>
            <a:noFill/>
          </a:ln>
        </p:spPr>
        <p:txBody>
          <a:bodyPr wrap="none" rtlCol="0">
            <a:spAutoFit/>
          </a:bodyPr>
          <a:lstStyle/>
          <a:p>
            <a:r>
              <a:rPr lang="fr-FR" sz="2000" dirty="0" smtClean="0">
                <a:solidFill>
                  <a:srgbClr val="00FFFF"/>
                </a:solidFill>
                <a:latin typeface="Comic Sans MS" pitchFamily="66" charset="0"/>
              </a:rPr>
              <a:t>Nucléaire forte</a:t>
            </a:r>
            <a:endParaRPr lang="fr-FR" sz="2000" dirty="0">
              <a:solidFill>
                <a:srgbClr val="00FFFF"/>
              </a:solidFill>
              <a:latin typeface="Comic Sans MS" pitchFamily="66" charset="0"/>
            </a:endParaRPr>
          </a:p>
        </p:txBody>
      </p:sp>
      <p:cxnSp>
        <p:nvCxnSpPr>
          <p:cNvPr id="52" name="Connecteur droit 51"/>
          <p:cNvCxnSpPr/>
          <p:nvPr/>
        </p:nvCxnSpPr>
        <p:spPr>
          <a:xfrm flipV="1">
            <a:off x="827584" y="764704"/>
            <a:ext cx="0" cy="108012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827584" y="764704"/>
            <a:ext cx="576064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a:off x="323528" y="1268760"/>
            <a:ext cx="50405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467544" y="1916832"/>
            <a:ext cx="2232248" cy="400110"/>
          </a:xfrm>
          <a:prstGeom prst="rect">
            <a:avLst/>
          </a:prstGeom>
          <a:noFill/>
          <a:ln>
            <a:noFill/>
          </a:ln>
        </p:spPr>
        <p:txBody>
          <a:bodyPr wrap="square" rtlCol="0">
            <a:spAutoFit/>
          </a:bodyPr>
          <a:lstStyle/>
          <a:p>
            <a:r>
              <a:rPr lang="fr-FR" sz="2000" dirty="0" smtClean="0">
                <a:solidFill>
                  <a:srgbClr val="CC0066"/>
                </a:solidFill>
                <a:latin typeface="Comic Sans MS" pitchFamily="66" charset="0"/>
              </a:rPr>
              <a:t>Electronucléaire</a:t>
            </a:r>
            <a:endParaRPr lang="fr-FR" sz="2000" dirty="0">
              <a:solidFill>
                <a:srgbClr val="CC0066"/>
              </a:solidFill>
              <a:latin typeface="Comic Sans MS" pitchFamily="66" charset="0"/>
            </a:endParaRPr>
          </a:p>
        </p:txBody>
      </p:sp>
      <p:sp>
        <p:nvSpPr>
          <p:cNvPr id="59" name="ZoneTexte 58"/>
          <p:cNvSpPr txBox="1"/>
          <p:nvPr/>
        </p:nvSpPr>
        <p:spPr>
          <a:xfrm>
            <a:off x="6732240" y="548680"/>
            <a:ext cx="1872208" cy="400110"/>
          </a:xfrm>
          <a:prstGeom prst="rect">
            <a:avLst/>
          </a:prstGeom>
          <a:noFill/>
          <a:ln>
            <a:noFill/>
          </a:ln>
        </p:spPr>
        <p:txBody>
          <a:bodyPr wrap="square" rtlCol="0">
            <a:spAutoFit/>
          </a:bodyPr>
          <a:lstStyle/>
          <a:p>
            <a:r>
              <a:rPr lang="fr-FR" sz="2000" dirty="0" smtClean="0">
                <a:solidFill>
                  <a:srgbClr val="FFFF00"/>
                </a:solidFill>
                <a:latin typeface="Comic Sans MS" pitchFamily="66" charset="0"/>
              </a:rPr>
              <a:t>Gravitation ?</a:t>
            </a:r>
            <a:endParaRPr lang="fr-FR" sz="2000" dirty="0">
              <a:solidFill>
                <a:srgbClr val="FFFF00"/>
              </a:solidFill>
              <a:latin typeface="Comic Sans MS" pitchFamily="66" charset="0"/>
            </a:endParaRPr>
          </a:p>
        </p:txBody>
      </p:sp>
      <p:sp>
        <p:nvSpPr>
          <p:cNvPr id="60" name="ZoneTexte 59"/>
          <p:cNvSpPr txBox="1"/>
          <p:nvPr/>
        </p:nvSpPr>
        <p:spPr>
          <a:xfrm>
            <a:off x="323528" y="476672"/>
            <a:ext cx="506870" cy="830997"/>
          </a:xfrm>
          <a:prstGeom prst="rect">
            <a:avLst/>
          </a:prstGeom>
          <a:noFill/>
        </p:spPr>
        <p:txBody>
          <a:bodyPr wrap="none" rtlCol="0">
            <a:spAutoFit/>
          </a:bodyPr>
          <a:lstStyle/>
          <a:p>
            <a:r>
              <a:rPr lang="fr-FR" sz="4800" dirty="0" smtClean="0">
                <a:solidFill>
                  <a:srgbClr val="FF6600"/>
                </a:solidFill>
                <a:latin typeface="Comic Sans MS" pitchFamily="66" charset="0"/>
              </a:rPr>
              <a:t>?</a:t>
            </a:r>
            <a:endParaRPr lang="fr-FR" sz="4800" dirty="0">
              <a:solidFill>
                <a:srgbClr val="FF6600"/>
              </a:solidFill>
              <a:latin typeface="Comic Sans MS" pitchFamily="66" charset="0"/>
            </a:endParaRPr>
          </a:p>
        </p:txBody>
      </p:sp>
      <p:sp>
        <p:nvSpPr>
          <p:cNvPr id="50" name="ZoneTexte 49"/>
          <p:cNvSpPr txBox="1"/>
          <p:nvPr/>
        </p:nvSpPr>
        <p:spPr>
          <a:xfrm>
            <a:off x="1691680" y="5805264"/>
            <a:ext cx="7338869" cy="584775"/>
          </a:xfrm>
          <a:prstGeom prst="rect">
            <a:avLst/>
          </a:prstGeom>
          <a:noFill/>
        </p:spPr>
        <p:txBody>
          <a:bodyPr wrap="none" rtlCol="0">
            <a:spAutoFit/>
          </a:bodyPr>
          <a:lstStyle/>
          <a:p>
            <a:r>
              <a:rPr lang="fr-FR" sz="3200" dirty="0" smtClean="0">
                <a:solidFill>
                  <a:schemeClr val="bg1"/>
                </a:solidFill>
                <a:latin typeface="Comic Sans MS" pitchFamily="66" charset="0"/>
              </a:rPr>
              <a:t>Les forces ont façonné notre Univers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heckerboard(across)">
                                      <p:cBhvr>
                                        <p:cTn id="25" dur="500"/>
                                        <p:tgtEl>
                                          <p:spTgt spid="44"/>
                                        </p:tgtEl>
                                      </p:cBhvr>
                                    </p:animEffect>
                                  </p:childTnLst>
                                </p:cTn>
                              </p:par>
                              <p:par>
                                <p:cTn id="26" presetID="5" presetClass="entr" presetSubtype="1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heckerboard(across)">
                                      <p:cBhvr>
                                        <p:cTn id="28" dur="500"/>
                                        <p:tgtEl>
                                          <p:spTgt spid="46"/>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checkerboard(across)">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5" presetClass="entr" presetSubtype="1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checkerboard(across)">
                                      <p:cBhvr>
                                        <p:cTn id="44" dur="500"/>
                                        <p:tgtEl>
                                          <p:spTgt spid="54"/>
                                        </p:tgtEl>
                                      </p:cBhvr>
                                    </p:animEffect>
                                  </p:childTnLst>
                                </p:cTn>
                              </p:par>
                              <p:par>
                                <p:cTn id="45" presetID="5" presetClass="entr" presetSubtype="1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heckerboard(across)">
                                      <p:cBhvr>
                                        <p:cTn id="47" dur="500"/>
                                        <p:tgtEl>
                                          <p:spTgt spid="5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checkerboard(across)">
                                      <p:cBhvr>
                                        <p:cTn id="50" dur="500"/>
                                        <p:tgtEl>
                                          <p:spTgt spid="5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checkerboard(across)">
                                      <p:cBhvr>
                                        <p:cTn id="53" dur="500"/>
                                        <p:tgtEl>
                                          <p:spTgt spid="60"/>
                                        </p:tgtEl>
                                      </p:cBhvr>
                                    </p:animEffect>
                                  </p:childTnLst>
                                </p:cTn>
                              </p:par>
                              <p:par>
                                <p:cTn id="54" presetID="5" presetClass="entr" presetSubtype="1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checkerboard(across)">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heckerboard(across)">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p:bldP spid="58" grpId="0"/>
      <p:bldP spid="59" grpId="0"/>
      <p:bldP spid="60"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4" name="Picture 7" descr="Logo_IN2P3-CNRS"/>
          <p:cNvPicPr>
            <a:picLocks noChangeAspect="1" noChangeArrowheads="1"/>
          </p:cNvPicPr>
          <p:nvPr/>
        </p:nvPicPr>
        <p:blipFill>
          <a:blip r:embed="rId3"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876256" y="5085184"/>
            <a:ext cx="2267744" cy="1732336"/>
          </a:xfrm>
          <a:prstGeom prst="rect">
            <a:avLst/>
          </a:prstGeom>
          <a:noFill/>
          <a:ln w="9525">
            <a:noFill/>
            <a:miter lim="800000"/>
            <a:headEnd/>
            <a:tailEnd/>
          </a:ln>
        </p:spPr>
      </p:pic>
      <p:sp>
        <p:nvSpPr>
          <p:cNvPr id="6" name="ZoneTexte 5"/>
          <p:cNvSpPr txBox="1"/>
          <p:nvPr/>
        </p:nvSpPr>
        <p:spPr>
          <a:xfrm>
            <a:off x="3096574" y="5899919"/>
            <a:ext cx="36519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323528" y="2031231"/>
            <a:ext cx="8568952" cy="830997"/>
          </a:xfrm>
          <a:prstGeom prst="rect">
            <a:avLst/>
          </a:prstGeom>
          <a:noFill/>
        </p:spPr>
        <p:txBody>
          <a:bodyPr wrap="square" rtlCol="0">
            <a:spAutoFit/>
          </a:bodyPr>
          <a:lstStyle/>
          <a:p>
            <a:pPr>
              <a:buFont typeface="Symbol"/>
              <a:buChar char="·"/>
            </a:pPr>
            <a:r>
              <a:rPr lang="fr-FR" sz="2400" dirty="0" smtClean="0">
                <a:solidFill>
                  <a:schemeClr val="bg1"/>
                </a:solidFill>
                <a:latin typeface="Comic Sans MS" pitchFamily="66" charset="0"/>
              </a:rPr>
              <a:t> Environ 150 personnes, dont une centaine de permanents</a:t>
            </a:r>
          </a:p>
          <a:p>
            <a:r>
              <a:rPr lang="fr-FR" sz="2400" dirty="0" smtClean="0">
                <a:solidFill>
                  <a:schemeClr val="bg1"/>
                </a:solidFill>
                <a:latin typeface="Comic Sans MS" pitchFamily="66" charset="0"/>
              </a:rPr>
              <a:t>                                                                       (60 % CNRS).</a:t>
            </a:r>
            <a:endParaRPr lang="fr-FR" sz="2400" dirty="0">
              <a:solidFill>
                <a:schemeClr val="bg1"/>
              </a:solidFill>
              <a:latin typeface="Comic Sans MS" pitchFamily="66" charset="0"/>
            </a:endParaRPr>
          </a:p>
        </p:txBody>
      </p:sp>
      <p:sp>
        <p:nvSpPr>
          <p:cNvPr id="9" name="ZoneTexte 8"/>
          <p:cNvSpPr txBox="1"/>
          <p:nvPr/>
        </p:nvSpPr>
        <p:spPr>
          <a:xfrm>
            <a:off x="323528" y="2909843"/>
            <a:ext cx="8640960" cy="830997"/>
          </a:xfrm>
          <a:prstGeom prst="rect">
            <a:avLst/>
          </a:prstGeom>
          <a:noFill/>
        </p:spPr>
        <p:txBody>
          <a:bodyPr wrap="square" rtlCol="0">
            <a:spAutoFit/>
          </a:bodyPr>
          <a:lstStyle/>
          <a:p>
            <a:pPr>
              <a:buFont typeface="Symbol" pitchFamily="18" charset="2"/>
              <a:buChar char="·"/>
            </a:pPr>
            <a:r>
              <a:rPr lang="fr-FR" sz="2400" dirty="0" smtClean="0">
                <a:solidFill>
                  <a:schemeClr val="bg1"/>
                </a:solidFill>
                <a:latin typeface="Comic Sans MS" pitchFamily="66" charset="0"/>
                <a:sym typeface="Symbol"/>
              </a:rPr>
              <a:t> Nombreuses activités dont </a:t>
            </a:r>
            <a:r>
              <a:rPr lang="fr-FR" sz="2400" dirty="0" smtClean="0">
                <a:solidFill>
                  <a:schemeClr val="bg1"/>
                </a:solidFill>
                <a:latin typeface="Comic Sans MS" pitchFamily="66" charset="0"/>
              </a:rPr>
              <a:t>3 expériences LHC:</a:t>
            </a:r>
          </a:p>
          <a:p>
            <a:r>
              <a:rPr lang="fr-FR" sz="2400" dirty="0" smtClean="0">
                <a:solidFill>
                  <a:schemeClr val="bg1"/>
                </a:solidFill>
                <a:latin typeface="Comic Sans MS" pitchFamily="66" charset="0"/>
              </a:rPr>
              <a:t>                                Alice, LHCb et Atlas, </a:t>
            </a:r>
            <a:r>
              <a:rPr lang="fr-FR" sz="2400" dirty="0" smtClean="0">
                <a:solidFill>
                  <a:srgbClr val="FFFF00"/>
                </a:solidFill>
                <a:latin typeface="Comic Sans MS" pitchFamily="66" charset="0"/>
              </a:rPr>
              <a:t>unique en France</a:t>
            </a:r>
            <a:r>
              <a:rPr lang="fr-FR" sz="2400" dirty="0" smtClean="0">
                <a:solidFill>
                  <a:schemeClr val="bg1"/>
                </a:solidFill>
                <a:latin typeface="Comic Sans MS" pitchFamily="66" charset="0"/>
              </a:rPr>
              <a:t>.</a:t>
            </a:r>
          </a:p>
        </p:txBody>
      </p:sp>
      <p:sp>
        <p:nvSpPr>
          <p:cNvPr id="10" name="Rectangle 9"/>
          <p:cNvSpPr/>
          <p:nvPr/>
        </p:nvSpPr>
        <p:spPr>
          <a:xfrm>
            <a:off x="539552" y="4335487"/>
            <a:ext cx="3036409" cy="461665"/>
          </a:xfrm>
          <a:prstGeom prst="rect">
            <a:avLst/>
          </a:prstGeom>
        </p:spPr>
        <p:txBody>
          <a:bodyPr wrap="none">
            <a:spAutoFit/>
          </a:bodyPr>
          <a:lstStyle/>
          <a:p>
            <a:r>
              <a:rPr lang="fr-FR" sz="2400" dirty="0" smtClean="0">
                <a:solidFill>
                  <a:schemeClr val="bg1"/>
                </a:solidFill>
                <a:latin typeface="Comic Sans MS" pitchFamily="66" charset="0"/>
              </a:rPr>
              <a:t>et Région Auvergne.</a:t>
            </a:r>
            <a:endParaRPr lang="fr-FR" sz="2400" dirty="0">
              <a:solidFill>
                <a:schemeClr val="bg1"/>
              </a:solidFill>
              <a:latin typeface="Comic Sans MS" pitchFamily="66" charset="0"/>
            </a:endParaRPr>
          </a:p>
        </p:txBody>
      </p:sp>
      <p:pic>
        <p:nvPicPr>
          <p:cNvPr id="11" name="Image 10"/>
          <p:cNvPicPr/>
          <p:nvPr/>
        </p:nvPicPr>
        <p:blipFill>
          <a:blip r:embed="rId5" cstate="print"/>
          <a:srcRect/>
          <a:stretch>
            <a:fillRect/>
          </a:stretch>
        </p:blipFill>
        <p:spPr bwMode="auto">
          <a:xfrm>
            <a:off x="3779912" y="5085184"/>
            <a:ext cx="2448272" cy="1728192"/>
          </a:xfrm>
          <a:prstGeom prst="rect">
            <a:avLst/>
          </a:prstGeom>
          <a:noFill/>
          <a:ln w="9525">
            <a:noFill/>
            <a:miter lim="800000"/>
            <a:headEnd/>
            <a:tailEnd/>
          </a:ln>
        </p:spPr>
      </p:pic>
      <p:pic>
        <p:nvPicPr>
          <p:cNvPr id="12" name="Picture 4" descr="C:\Users\François\Desktop\LHC_collisions\Higgs\Conférence_Higgs\Logo2 seul sans blanc.bmp"/>
          <p:cNvPicPr>
            <a:picLocks noChangeAspect="1" noChangeArrowheads="1"/>
          </p:cNvPicPr>
          <p:nvPr/>
        </p:nvPicPr>
        <p:blipFill>
          <a:blip r:embed="rId6" cstate="print"/>
          <a:srcRect/>
          <a:stretch>
            <a:fillRect/>
          </a:stretch>
        </p:blipFill>
        <p:spPr bwMode="auto">
          <a:xfrm>
            <a:off x="7380312" y="-2900"/>
            <a:ext cx="1728192" cy="1703708"/>
          </a:xfrm>
          <a:prstGeom prst="rect">
            <a:avLst/>
          </a:prstGeom>
          <a:noFill/>
        </p:spPr>
      </p:pic>
      <p:sp>
        <p:nvSpPr>
          <p:cNvPr id="13" name="Rectangle 12"/>
          <p:cNvSpPr/>
          <p:nvPr/>
        </p:nvSpPr>
        <p:spPr>
          <a:xfrm>
            <a:off x="323528" y="3873822"/>
            <a:ext cx="7704856"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Financements CNRS/IN2P3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90%) + Université</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10" grpId="0"/>
      <p:bldP spid="13"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6438</TotalTime>
  <Words>3502</Words>
  <Application>Microsoft Office PowerPoint</Application>
  <PresentationFormat>Affichage à l'écran (4:3)</PresentationFormat>
  <Paragraphs>723</Paragraphs>
  <Slides>82</Slides>
  <Notes>5</Notes>
  <HiddenSlides>0</HiddenSlides>
  <MMClips>2</MMClips>
  <ScaleCrop>false</ScaleCrop>
  <HeadingPairs>
    <vt:vector size="4" baseType="variant">
      <vt:variant>
        <vt:lpstr>Thème</vt:lpstr>
      </vt:variant>
      <vt:variant>
        <vt:i4>1</vt:i4>
      </vt:variant>
      <vt:variant>
        <vt:lpstr>Titres des diapositives</vt:lpstr>
      </vt:variant>
      <vt:variant>
        <vt:i4>82</vt:i4>
      </vt:variant>
    </vt:vector>
  </HeadingPairs>
  <TitlesOfParts>
    <vt:vector size="83"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François</cp:lastModifiedBy>
  <cp:revision>642</cp:revision>
  <dcterms:created xsi:type="dcterms:W3CDTF">2012-07-05T15:47:01Z</dcterms:created>
  <dcterms:modified xsi:type="dcterms:W3CDTF">2013-07-31T08:09:13Z</dcterms:modified>
</cp:coreProperties>
</file>