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413" r:id="rId2"/>
    <p:sldId id="375" r:id="rId3"/>
    <p:sldId id="376" r:id="rId4"/>
    <p:sldId id="276" r:id="rId5"/>
    <p:sldId id="377" r:id="rId6"/>
    <p:sldId id="379" r:id="rId7"/>
    <p:sldId id="378" r:id="rId8"/>
    <p:sldId id="277" r:id="rId9"/>
    <p:sldId id="278" r:id="rId10"/>
    <p:sldId id="280" r:id="rId11"/>
    <p:sldId id="301" r:id="rId12"/>
    <p:sldId id="281" r:id="rId13"/>
    <p:sldId id="282" r:id="rId14"/>
    <p:sldId id="287" r:id="rId15"/>
    <p:sldId id="286" r:id="rId16"/>
    <p:sldId id="285" r:id="rId17"/>
    <p:sldId id="284" r:id="rId18"/>
    <p:sldId id="288" r:id="rId19"/>
    <p:sldId id="289" r:id="rId20"/>
    <p:sldId id="272" r:id="rId21"/>
    <p:sldId id="293" r:id="rId22"/>
    <p:sldId id="300" r:id="rId23"/>
    <p:sldId id="296" r:id="rId24"/>
    <p:sldId id="302" r:id="rId25"/>
    <p:sldId id="303" r:id="rId26"/>
    <p:sldId id="380" r:id="rId27"/>
    <p:sldId id="362" r:id="rId28"/>
    <p:sldId id="305" r:id="rId29"/>
    <p:sldId id="265" r:id="rId30"/>
    <p:sldId id="270" r:id="rId31"/>
    <p:sldId id="370" r:id="rId32"/>
    <p:sldId id="256" r:id="rId33"/>
    <p:sldId id="361" r:id="rId34"/>
    <p:sldId id="306" r:id="rId35"/>
    <p:sldId id="307" r:id="rId36"/>
    <p:sldId id="308" r:id="rId37"/>
    <p:sldId id="312" r:id="rId38"/>
    <p:sldId id="404" r:id="rId39"/>
    <p:sldId id="331" r:id="rId40"/>
    <p:sldId id="385" r:id="rId41"/>
    <p:sldId id="310" r:id="rId42"/>
    <p:sldId id="273" r:id="rId43"/>
    <p:sldId id="311" r:id="rId44"/>
    <p:sldId id="335" r:id="rId45"/>
    <p:sldId id="336" r:id="rId46"/>
    <p:sldId id="386" r:id="rId47"/>
    <p:sldId id="332" r:id="rId48"/>
    <p:sldId id="368" r:id="rId49"/>
    <p:sldId id="326" r:id="rId50"/>
    <p:sldId id="316" r:id="rId51"/>
    <p:sldId id="317" r:id="rId52"/>
    <p:sldId id="318" r:id="rId53"/>
    <p:sldId id="388" r:id="rId54"/>
    <p:sldId id="321" r:id="rId55"/>
    <p:sldId id="389" r:id="rId56"/>
    <p:sldId id="402" r:id="rId57"/>
    <p:sldId id="369" r:id="rId58"/>
    <p:sldId id="372" r:id="rId59"/>
    <p:sldId id="352" r:id="rId60"/>
    <p:sldId id="393" r:id="rId61"/>
    <p:sldId id="390" r:id="rId62"/>
    <p:sldId id="323" r:id="rId63"/>
    <p:sldId id="403" r:id="rId64"/>
    <p:sldId id="328" r:id="rId65"/>
    <p:sldId id="327" r:id="rId66"/>
    <p:sldId id="342" r:id="rId67"/>
    <p:sldId id="343" r:id="rId68"/>
    <p:sldId id="344" r:id="rId69"/>
    <p:sldId id="329" r:id="rId70"/>
    <p:sldId id="364" r:id="rId71"/>
    <p:sldId id="394" r:id="rId72"/>
    <p:sldId id="401" r:id="rId73"/>
    <p:sldId id="416" r:id="rId74"/>
    <p:sldId id="414" r:id="rId75"/>
    <p:sldId id="415" r:id="rId76"/>
    <p:sldId id="324" r:id="rId77"/>
    <p:sldId id="397" r:id="rId78"/>
    <p:sldId id="398" r:id="rId79"/>
    <p:sldId id="399" r:id="rId80"/>
    <p:sldId id="400" r:id="rId81"/>
    <p:sldId id="351" r:id="rId82"/>
    <p:sldId id="348" r:id="rId8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66FF"/>
    <a:srgbClr val="0000CC"/>
    <a:srgbClr val="99FF66"/>
    <a:srgbClr val="FF66CC"/>
    <a:srgbClr val="FFCCFF"/>
    <a:srgbClr val="0066FF"/>
    <a:srgbClr val="0099FF"/>
    <a:srgbClr val="FF7C80"/>
    <a:srgbClr val="00FFFF"/>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95222" autoAdjust="0"/>
  </p:normalViewPr>
  <p:slideViewPr>
    <p:cSldViewPr>
      <p:cViewPr varScale="1">
        <p:scale>
          <a:sx n="51" d="100"/>
          <a:sy n="51" d="100"/>
        </p:scale>
        <p:origin x="-451" y="-8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31/07/2013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8</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9</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14</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15</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18</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31/07/2013</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31/07/2013</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FourMuon_small%20(1)_1.wmv"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ideo" Target="file:///C:\Users\Fran&#231;ois\Desktop\LHC_collisions\Higgs_tout\Higgs_conf&#233;rences_r&#233;elles\soir3.wmv"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 y="6309320"/>
            <a:ext cx="9108503" cy="369332"/>
          </a:xfrm>
          <a:prstGeom prst="rect">
            <a:avLst/>
          </a:prstGeom>
          <a:noFill/>
        </p:spPr>
        <p:txBody>
          <a:bodyPr wrap="square" rtlCol="0">
            <a:spAutoFit/>
          </a:bodyPr>
          <a:lstStyle/>
          <a:p>
            <a:r>
              <a:rPr lang="fr-FR" dirty="0" smtClean="0">
                <a:solidFill>
                  <a:schemeClr val="bg1"/>
                </a:solidFill>
                <a:latin typeface="Comic Sans MS" pitchFamily="66" charset="0"/>
              </a:rPr>
              <a:t>François Vazeille (CNRS)           Lycée Godefroy de Bouillon            25 janvier  2013</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5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chemeClr val="bg1"/>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chemeClr val="bg1"/>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chemeClr val="bg1"/>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107504"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CCFF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CCFF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012160" y="1340768"/>
            <a:ext cx="1440160"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55576" y="476672"/>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Higgs</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380000" y="260648"/>
            <a:ext cx="2656496"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des particules</a:t>
            </a:r>
            <a:endParaRPr lang="fr-FR" sz="2400" dirty="0">
              <a:solidFill>
                <a:srgbClr val="0000CC"/>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3723697" y="2636912"/>
            <a:ext cx="5384807"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La quête du boson de Higgs</a:t>
            </a:r>
          </a:p>
          <a:p>
            <a:pPr algn="ctr"/>
            <a:r>
              <a:rPr lang="fr-FR" sz="3200" dirty="0" smtClean="0">
                <a:solidFill>
                  <a:schemeClr val="bg1"/>
                </a:solidFill>
                <a:latin typeface="Comic Sans MS" pitchFamily="66" charset="0"/>
              </a:rPr>
              <a:t>Une épopée scientifique</a:t>
            </a:r>
          </a:p>
          <a:p>
            <a:pPr algn="ctr"/>
            <a:r>
              <a:rPr lang="fr-FR" sz="3200" dirty="0" smtClean="0">
                <a:solidFill>
                  <a:schemeClr val="bg1"/>
                </a:solidFill>
                <a:latin typeface="Comic Sans MS" pitchFamily="66" charset="0"/>
              </a:rPr>
              <a:t> et humaine</a:t>
            </a:r>
          </a:p>
          <a:p>
            <a:pPr algn="ctr"/>
            <a:r>
              <a:rPr lang="fr-FR" sz="3200" dirty="0" smtClean="0">
                <a:solidFill>
                  <a:schemeClr val="bg1"/>
                </a:solidFill>
                <a:latin typeface="Comic Sans MS" pitchFamily="66" charset="0"/>
              </a:rPr>
              <a:t>hors du commun</a:t>
            </a: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107921"/>
            <a:ext cx="459613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9079730" cy="523220"/>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i="1" dirty="0" smtClean="0">
                <a:solidFill>
                  <a:srgbClr val="FF66FF"/>
                </a:solidFill>
                <a:latin typeface="Comic Sans MS" pitchFamily="66" charset="0"/>
              </a:rPr>
              <a:t>La  matière:</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 (1869)</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i="1" dirty="0" smtClean="0">
                <a:solidFill>
                  <a:srgbClr val="FF66FF"/>
                </a:solidFill>
                <a:latin typeface="Comic Sans MS" pitchFamily="66" charset="0"/>
              </a:rPr>
              <a:t>Les forces:</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899592" y="5242555"/>
            <a:ext cx="7907934" cy="1261884"/>
          </a:xfrm>
          <a:prstGeom prst="rect">
            <a:avLst/>
          </a:prstGeom>
          <a:noFill/>
        </p:spPr>
        <p:txBody>
          <a:bodyPr wrap="none" rtlCol="0">
            <a:spAutoFit/>
          </a:bodyPr>
          <a:lstStyle/>
          <a:p>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r>
              <a:rPr lang="fr-FR" sz="2400" i="1" dirty="0" smtClean="0">
                <a:solidFill>
                  <a:srgbClr val="FF66FF"/>
                </a:solidFill>
                <a:latin typeface="Comic Sans MS" pitchFamily="66" charset="0"/>
              </a:rPr>
              <a:t>En gros, si une expérience implique ces 2 interactions</a:t>
            </a:r>
          </a:p>
          <a:p>
            <a:r>
              <a:rPr lang="fr-FR" sz="2400" i="1" dirty="0" smtClean="0">
                <a:solidFill>
                  <a:srgbClr val="FF66FF"/>
                </a:solidFill>
                <a:latin typeface="Comic Sans MS" pitchFamily="66" charset="0"/>
              </a:rPr>
              <a:t>      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323528" y="2852936"/>
            <a:ext cx="4443845"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nucléaire faible est à courte portée !</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716016" y="285293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créant de la masse</a:t>
            </a:r>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119886" y="44624"/>
            <a:ext cx="909736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paradoxe pour ces récompenses 1979-99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a:t>
            </a:r>
            <a:r>
              <a:rPr lang="fr-FR" sz="3600" smtClean="0">
                <a:solidFill>
                  <a:schemeClr val="bg1"/>
                </a:solidFill>
                <a:latin typeface="Comic Sans MS" pitchFamily="66" charset="0"/>
              </a:rPr>
              <a:t>d’être </a:t>
            </a:r>
            <a:r>
              <a:rPr lang="fr-FR" sz="3600" smtClean="0">
                <a:solidFill>
                  <a:schemeClr val="bg1"/>
                </a:solidFill>
                <a:latin typeface="Comic Sans MS" pitchFamily="66" charset="0"/>
              </a:rPr>
              <a:t>contée</a:t>
            </a:r>
            <a:r>
              <a:rPr lang="fr-FR" sz="3600" dirty="0" smtClean="0">
                <a:solidFill>
                  <a:schemeClr val="bg1"/>
                </a:solidFill>
                <a:latin typeface="Comic Sans MS" pitchFamily="66" charset="0"/>
              </a:rPr>
              <a:t>.</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par>
                                <p:cTn id="27" presetID="5" presetClass="entr" presetSubtype="10" fill="hold" nodeType="with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checkerboard(across)">
                                      <p:cBhvr>
                                        <p:cTn id="29" dur="500"/>
                                        <p:tgtEl>
                                          <p:spTgt spid="102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6970178"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Il correspond au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
        <p:nvSpPr>
          <p:cNvPr id="18" name="Flèche droite 17"/>
          <p:cNvSpPr/>
          <p:nvPr/>
        </p:nvSpPr>
        <p:spPr>
          <a:xfrm rot="10800000">
            <a:off x="6156176" y="5373216"/>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36" dur="2000" fill="hold"/>
                                        <p:tgtEl>
                                          <p:spTgt spid="5"/>
                                        </p:tgtEl>
                                        <p:attrNameLst>
                                          <p:attrName>ppt_x</p:attrName>
                                          <p:attrName>ppt_y</p:attrName>
                                        </p:attrNameLst>
                                      </p:cBhvr>
                                      <p:rCtr x="36" y="99"/>
                                    </p:animMotion>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heckerboard(across)">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500"/>
                                        <p:tgtEl>
                                          <p:spTgt spid="6"/>
                                        </p:tgtEl>
                                      </p:cBhvr>
                                    </p:animEffect>
                                  </p:childTnLst>
                                </p:cTn>
                              </p:par>
                              <p:par>
                                <p:cTn id="47" presetID="5" presetClass="entr" presetSubtype="1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53" dur="2000" fill="hold"/>
                                        <p:tgtEl>
                                          <p:spTgt spid="9"/>
                                        </p:tgtEl>
                                        <p:attrNameLst>
                                          <p:attrName>ppt_x</p:attrName>
                                          <p:attrName>ppt_y</p:attrName>
                                        </p:attrNameLst>
                                      </p:cBhvr>
                                      <p:rCtr x="16" y="89"/>
                                    </p:animMotion>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1"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heckerboard(across)">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62" dur="2000" fill="hold"/>
                                        <p:tgtEl>
                                          <p:spTgt spid="10"/>
                                        </p:tgtEl>
                                        <p:attrNameLst>
                                          <p:attrName>ppt_x</p:attrName>
                                          <p:attrName>ppt_y</p:attrName>
                                        </p:attrNameLst>
                                      </p:cBhvr>
                                      <p:rCtr x="20" y="137"/>
                                    </p:animMotion>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heckerboard(across)">
                                      <p:cBhvr>
                                        <p:cTn id="67" dur="500"/>
                                        <p:tgtEl>
                                          <p:spTgt spid="8"/>
                                        </p:tgtEl>
                                      </p:cBhvr>
                                    </p:animEffect>
                                  </p:childTnLst>
                                </p:cTn>
                              </p:par>
                            </p:childTnLst>
                          </p:cTn>
                        </p:par>
                        <p:par>
                          <p:cTn id="68" fill="hold">
                            <p:stCondLst>
                              <p:cond delay="500"/>
                            </p:stCondLst>
                            <p:childTnLst>
                              <p:par>
                                <p:cTn id="69" presetID="2" presetClass="entr" presetSubtype="2"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1+#ppt_w/2"/>
                                          </p:val>
                                        </p:tav>
                                        <p:tav tm="100000">
                                          <p:val>
                                            <p:strVal val="#ppt_x"/>
                                          </p:val>
                                        </p:tav>
                                      </p:tavLst>
                                    </p:anim>
                                    <p:anim calcmode="lin" valueType="num">
                                      <p:cBhvr additive="base">
                                        <p:cTn id="7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4536819"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de ″Higgs″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8" name="Rectangle 7"/>
          <p:cNvSpPr/>
          <p:nvPr/>
        </p:nvSpPr>
        <p:spPr>
          <a:xfrm>
            <a:off x="251520" y="5078794"/>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5078794"/>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806495"/>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1950511"/>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1950511"/>
            <a:ext cx="1809311" cy="2209527"/>
          </a:xfrm>
          <a:prstGeom prst="rect">
            <a:avLst/>
          </a:prstGeom>
          <a:noFill/>
        </p:spPr>
      </p:pic>
      <p:sp>
        <p:nvSpPr>
          <p:cNvPr id="18" name="ZoneTexte 17"/>
          <p:cNvSpPr txBox="1"/>
          <p:nvPr/>
        </p:nvSpPr>
        <p:spPr>
          <a:xfrm>
            <a:off x="690118" y="3968476"/>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623598" y="3894727"/>
            <a:ext cx="3969356"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 </a:t>
            </a:r>
            <a:r>
              <a:rPr lang="fr-FR" sz="2200" dirty="0" smtClean="0">
                <a:solidFill>
                  <a:srgbClr val="FF0000"/>
                </a:solidFill>
                <a:latin typeface="Comic Sans MS" pitchFamily="66" charset="0"/>
              </a:rPr>
              <a:t>énergie du vide</a:t>
            </a:r>
            <a:endParaRPr lang="fr-FR" sz="2200" dirty="0">
              <a:solidFill>
                <a:srgbClr val="FF0000"/>
              </a:solidFill>
              <a:latin typeface="Comic Sans MS" pitchFamily="66" charset="0"/>
            </a:endParaRPr>
          </a:p>
        </p:txBody>
      </p:sp>
      <p:sp>
        <p:nvSpPr>
          <p:cNvPr id="20" name="Flèche droite 19"/>
          <p:cNvSpPr/>
          <p:nvPr/>
        </p:nvSpPr>
        <p:spPr>
          <a:xfrm>
            <a:off x="3851920" y="2742599"/>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6453336"/>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3388930"/>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80475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3316922"/>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5" name="ZoneTexte 24"/>
          <p:cNvSpPr txBox="1"/>
          <p:nvPr/>
        </p:nvSpPr>
        <p:spPr>
          <a:xfrm>
            <a:off x="6084168" y="44624"/>
            <a:ext cx="3076483" cy="769441"/>
          </a:xfrm>
          <a:prstGeom prst="rect">
            <a:avLst/>
          </a:prstGeom>
          <a:noFill/>
        </p:spPr>
        <p:txBody>
          <a:bodyPr wrap="none" rtlCol="0">
            <a:spAutoFit/>
          </a:bodyPr>
          <a:lstStyle/>
          <a:p>
            <a:pPr algn="ctr"/>
            <a:r>
              <a:rPr lang="fr-FR" sz="2200" i="1" dirty="0" smtClean="0">
                <a:solidFill>
                  <a:srgbClr val="FF66FF"/>
                </a:solidFill>
                <a:latin typeface="Comic Sans MS" pitchFamily="66" charset="0"/>
              </a:rPr>
              <a:t>Etat fondamental: </a:t>
            </a:r>
          </a:p>
          <a:p>
            <a:pPr algn="ctr"/>
            <a:r>
              <a:rPr lang="fr-FR" sz="2200" i="1" dirty="0" smtClean="0">
                <a:solidFill>
                  <a:srgbClr val="FF66FF"/>
                </a:solidFill>
                <a:latin typeface="Comic Sans MS" pitchFamily="66" charset="0"/>
              </a:rPr>
              <a:t>le plus bas potentiel V</a:t>
            </a:r>
            <a:endParaRPr lang="fr-FR" sz="2200" i="1" dirty="0">
              <a:solidFill>
                <a:srgbClr val="FF66FF"/>
              </a:solidFill>
              <a:latin typeface="Comic Sans MS" pitchFamily="66" charset="0"/>
            </a:endParaRPr>
          </a:p>
        </p:txBody>
      </p:sp>
      <p:sp>
        <p:nvSpPr>
          <p:cNvPr id="26" name="Multiplier 25"/>
          <p:cNvSpPr/>
          <p:nvPr/>
        </p:nvSpPr>
        <p:spPr>
          <a:xfrm>
            <a:off x="6948264" y="3604954"/>
            <a:ext cx="216024" cy="26632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7" name="Multiplier 26"/>
          <p:cNvSpPr/>
          <p:nvPr/>
        </p:nvSpPr>
        <p:spPr>
          <a:xfrm>
            <a:off x="6156176" y="3604954"/>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9" name="Flèche droite 28"/>
          <p:cNvSpPr/>
          <p:nvPr/>
        </p:nvSpPr>
        <p:spPr>
          <a:xfrm rot="10800000">
            <a:off x="6228185" y="3501008"/>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ZoneTexte 30"/>
          <p:cNvSpPr txBox="1"/>
          <p:nvPr/>
        </p:nvSpPr>
        <p:spPr>
          <a:xfrm>
            <a:off x="179512" y="836712"/>
            <a:ext cx="8565165" cy="1200329"/>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Brisure Spontanée de Symétrie créant un nouveau champ</a:t>
            </a:r>
          </a:p>
          <a:p>
            <a:r>
              <a:rPr lang="fr-FR" sz="2400" dirty="0" smtClean="0">
                <a:solidFill>
                  <a:schemeClr val="bg1"/>
                </a:solidFill>
                <a:latin typeface="Comic Sans MS" pitchFamily="66" charset="0"/>
                <a:sym typeface="Symbol"/>
              </a:rPr>
              <a:t>   qui se répand dans l’Univers … mais pas n’importe quand</a:t>
            </a:r>
          </a:p>
          <a:p>
            <a:r>
              <a:rPr lang="fr-FR" sz="2400" dirty="0" smtClean="0">
                <a:solidFill>
                  <a:schemeClr val="bg1"/>
                </a:solidFill>
                <a:latin typeface="Comic Sans MS" pitchFamily="66" charset="0"/>
                <a:sym typeface="Symbo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heckerboard(across)">
                                      <p:cBhvr>
                                        <p:cTn id="13" dur="500"/>
                                        <p:tgtEl>
                                          <p:spTgt spid="2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heckerboard(across)">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heckerboard(across)">
                                      <p:cBhvr>
                                        <p:cTn id="26" dur="500"/>
                                        <p:tgtEl>
                                          <p:spTgt spid="15"/>
                                        </p:tgtEl>
                                      </p:cBhvr>
                                    </p:animEffect>
                                  </p:childTnLst>
                                </p:cTn>
                              </p:par>
                              <p:par>
                                <p:cTn id="27" presetID="5" presetClass="entr" presetSubtype="1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heckerboard(across)">
                                      <p:cBhvr>
                                        <p:cTn id="29" dur="500"/>
                                        <p:tgtEl>
                                          <p:spTgt spid="17"/>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500"/>
                                        <p:tgtEl>
                                          <p:spTgt spid="19"/>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heckerboard(across)">
                                      <p:cBhvr>
                                        <p:cTn id="35" dur="500"/>
                                        <p:tgtEl>
                                          <p:spTgt spid="20"/>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ppt_x"/>
                                          </p:val>
                                        </p:tav>
                                        <p:tav tm="100000">
                                          <p:val>
                                            <p:strVal val="#ppt_x"/>
                                          </p:val>
                                        </p:tav>
                                      </p:tavLst>
                                    </p:anim>
                                    <p:anim calcmode="lin" valueType="num">
                                      <p:cBhvr additive="base">
                                        <p:cTn id="51"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checkerboard(across)">
                                      <p:cBhvr>
                                        <p:cTn id="56" dur="500"/>
                                        <p:tgtEl>
                                          <p:spTgt spid="9"/>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childTnLst>
                          </p:cTn>
                        </p:par>
                        <p:par>
                          <p:cTn id="60" fill="hold">
                            <p:stCondLst>
                              <p:cond delay="500"/>
                            </p:stCondLst>
                            <p:childTnLst>
                              <p:par>
                                <p:cTn id="61" presetID="2" presetClass="entr" presetSubtype="2"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1+#ppt_w/2"/>
                                          </p:val>
                                        </p:tav>
                                        <p:tav tm="100000">
                                          <p:val>
                                            <p:strVal val="#ppt_x"/>
                                          </p:val>
                                        </p:tav>
                                      </p:tavLst>
                                    </p:anim>
                                    <p:anim calcmode="lin" valueType="num">
                                      <p:cBhvr additive="base">
                                        <p:cTn id="6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checkerboard(across)">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animBg="1"/>
      <p:bldP spid="15" grpId="0" animBg="1"/>
      <p:bldP spid="18" grpId="0" animBg="1"/>
      <p:bldP spid="19" grpId="0" animBg="1"/>
      <p:bldP spid="20" grpId="0" animBg="1"/>
      <p:bldP spid="13" grpId="0"/>
      <p:bldP spid="21" grpId="0"/>
      <p:bldP spid="23" grpId="0"/>
      <p:bldP spid="24" grpId="0"/>
      <p:bldP spid="26" grpId="0" animBg="1"/>
      <p:bldP spid="27" grpId="0" animBg="1"/>
      <p:bldP spid="29" grpId="0" animBg="1"/>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13,7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4464684"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de Higgs</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5364088" y="5733256"/>
            <a:ext cx="2521844"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395536" y="5715253"/>
            <a:ext cx="3275257"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acquièrent leur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 !</a:t>
            </a:r>
          </a:p>
        </p:txBody>
      </p:sp>
      <p:sp>
        <p:nvSpPr>
          <p:cNvPr id="10" name="ZoneTexte 9"/>
          <p:cNvSpPr txBox="1"/>
          <p:nvPr/>
        </p:nvSpPr>
        <p:spPr>
          <a:xfrm>
            <a:off x="107504" y="1916832"/>
            <a:ext cx="90813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(leptons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411760" y="5373216"/>
            <a:ext cx="4358886"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965642"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de Higgs</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de Higgs</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866775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de ″Higgs″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heckerboard(across)">
                                      <p:cBhvr>
                                        <p:cTn id="23" dur="500"/>
                                        <p:tgtEl>
                                          <p:spTgt spid="31"/>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heckerboard(across)">
                                      <p:cBhvr>
                                        <p:cTn id="26" dur="500"/>
                                        <p:tgtEl>
                                          <p:spTgt spid="32"/>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heckerboard(across)">
                                      <p:cBhvr>
                                        <p:cTn id="29" dur="500"/>
                                        <p:tgtEl>
                                          <p:spTgt spid="33"/>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heckerboard(across)">
                                      <p:cBhvr>
                                        <p:cTn id="32" dur="500"/>
                                        <p:tgtEl>
                                          <p:spTgt spid="3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checkerboard(across)">
                                      <p:cBhvr>
                                        <p:cTn id="35" dur="500"/>
                                        <p:tgtEl>
                                          <p:spTgt spid="36"/>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heckerboard(across)">
                                      <p:cBhvr>
                                        <p:cTn id="38" dur="500"/>
                                        <p:tgtEl>
                                          <p:spTgt spid="37"/>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heckerboard(across)">
                                      <p:cBhvr>
                                        <p:cTn id="41" dur="500"/>
                                        <p:tgtEl>
                                          <p:spTgt spid="38"/>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heckerboard(across)">
                                      <p:cBhvr>
                                        <p:cTn id="44" dur="500"/>
                                        <p:tgtEl>
                                          <p:spTgt spid="3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checkerboard(across)">
                                      <p:cBhvr>
                                        <p:cTn id="50" dur="500"/>
                                        <p:tgtEl>
                                          <p:spTgt spid="4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checkerboard(across)">
                                      <p:cBhvr>
                                        <p:cTn id="53" dur="500"/>
                                        <p:tgtEl>
                                          <p:spTgt spid="42"/>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de Higgs</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de Higgs</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13,7 Milliards d’années.</a:t>
            </a:r>
          </a:p>
        </p:txBody>
      </p:sp>
      <p:sp>
        <p:nvSpPr>
          <p:cNvPr id="8" name="Rectangle 7"/>
          <p:cNvSpPr/>
          <p:nvPr/>
        </p:nvSpPr>
        <p:spPr>
          <a:xfrm>
            <a:off x="-252536" y="4293096"/>
            <a:ext cx="9505056" cy="2062103"/>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de Higgs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467544" y="44624"/>
            <a:ext cx="2748050" cy="3528392"/>
          </a:xfrm>
          <a:prstGeom prst="rect">
            <a:avLst/>
          </a:prstGeom>
          <a:noFill/>
          <a:ln w="9525">
            <a:noFill/>
            <a:miter lim="800000"/>
            <a:headEnd/>
            <a:tailEnd/>
          </a:ln>
        </p:spPr>
      </p:pic>
      <p:sp>
        <p:nvSpPr>
          <p:cNvPr id="3" name="ZoneTexte 2"/>
          <p:cNvSpPr txBox="1"/>
          <p:nvPr/>
        </p:nvSpPr>
        <p:spPr>
          <a:xfrm>
            <a:off x="3591587" y="1412776"/>
            <a:ext cx="4076757" cy="1077218"/>
          </a:xfrm>
          <a:prstGeom prst="rect">
            <a:avLst/>
          </a:prstGeom>
          <a:noFill/>
        </p:spPr>
        <p:txBody>
          <a:bodyPr wrap="none" rtlCol="0">
            <a:spAutoFit/>
          </a:bodyPr>
          <a:lstStyle/>
          <a:p>
            <a:r>
              <a:rPr lang="fr-FR" sz="3200" dirty="0" smtClean="0">
                <a:solidFill>
                  <a:schemeClr val="bg1"/>
                </a:solidFill>
                <a:latin typeface="Comic Sans MS" pitchFamily="66" charset="0"/>
              </a:rPr>
              <a:t>Alors,</a:t>
            </a:r>
          </a:p>
          <a:p>
            <a:r>
              <a:rPr lang="fr-FR" sz="3200" dirty="0" smtClean="0">
                <a:solidFill>
                  <a:schemeClr val="bg1"/>
                </a:solidFill>
                <a:latin typeface="Comic Sans MS" pitchFamily="66" charset="0"/>
              </a:rPr>
              <a:t>comment procéder ?</a:t>
            </a:r>
            <a:endParaRPr lang="fr-FR" sz="3200" dirty="0">
              <a:solidFill>
                <a:schemeClr val="bg1"/>
              </a:solidFill>
              <a:latin typeface="Comic Sans MS" pitchFamily="66" charset="0"/>
            </a:endParaRPr>
          </a:p>
        </p:txBody>
      </p:sp>
      <p:sp>
        <p:nvSpPr>
          <p:cNvPr id="4" name="ZoneTexte 3"/>
          <p:cNvSpPr txBox="1"/>
          <p:nvPr/>
        </p:nvSpPr>
        <p:spPr>
          <a:xfrm>
            <a:off x="251520" y="4440014"/>
            <a:ext cx="5117106" cy="1569660"/>
          </a:xfrm>
          <a:prstGeom prst="rect">
            <a:avLst/>
          </a:prstGeom>
          <a:noFill/>
        </p:spPr>
        <p:txBody>
          <a:bodyPr wrap="none" rtlCol="0">
            <a:spAutoFit/>
          </a:bodyPr>
          <a:lstStyle/>
          <a:p>
            <a:pPr algn="r"/>
            <a:r>
              <a:rPr lang="fr-FR" sz="3200" dirty="0" smtClean="0">
                <a:solidFill>
                  <a:schemeClr val="bg1"/>
                </a:solidFill>
                <a:latin typeface="Comic Sans MS" pitchFamily="66" charset="0"/>
              </a:rPr>
              <a:t>Recréer en laboratoire</a:t>
            </a:r>
          </a:p>
          <a:p>
            <a:pPr algn="r"/>
            <a:r>
              <a:rPr lang="fr-FR" sz="3200" dirty="0" smtClean="0">
                <a:solidFill>
                  <a:schemeClr val="bg1"/>
                </a:solidFill>
                <a:latin typeface="Comic Sans MS" pitchFamily="66" charset="0"/>
              </a:rPr>
              <a:t>les conditions  de l’époque</a:t>
            </a:r>
          </a:p>
          <a:p>
            <a:pPr algn="r"/>
            <a:r>
              <a:rPr lang="fr-FR" sz="3200" dirty="0" smtClean="0">
                <a:solidFill>
                  <a:schemeClr val="bg1"/>
                </a:solidFill>
                <a:latin typeface="Comic Sans MS" pitchFamily="66" charset="0"/>
              </a:rPr>
              <a:t>primordiale !</a:t>
            </a:r>
          </a:p>
        </p:txBody>
      </p:sp>
      <p:pic>
        <p:nvPicPr>
          <p:cNvPr id="5" name="Picture 10" descr="AG00315_"/>
          <p:cNvPicPr>
            <a:picLocks noChangeAspect="1" noChangeArrowheads="1" noCrop="1"/>
          </p:cNvPicPr>
          <p:nvPr/>
        </p:nvPicPr>
        <p:blipFill>
          <a:blip r:embed="rId3" cstate="print"/>
          <a:srcRect/>
          <a:stretch>
            <a:fillRect/>
          </a:stretch>
        </p:blipFill>
        <p:spPr bwMode="auto">
          <a:xfrm>
            <a:off x="5940152" y="3356992"/>
            <a:ext cx="2664296" cy="30057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 y="-3"/>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991016"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de Higgs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heckerboard(across)">
                                      <p:cBhvr>
                                        <p:cTn id="33" dur="500"/>
                                        <p:tgtEl>
                                          <p:spTgt spid="2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heckerboard(across)">
                                      <p:cBhvr>
                                        <p:cTn id="61" dur="500"/>
                                        <p:tgtEl>
                                          <p:spTgt spid="15"/>
                                        </p:tgtEl>
                                      </p:cBhvr>
                                    </p:animEffect>
                                  </p:childTnLst>
                                </p:cTn>
                              </p:par>
                              <p:par>
                                <p:cTn id="62" presetID="53"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heckerboard(across)">
                                      <p:cBhvr>
                                        <p:cTn id="69" dur="500"/>
                                        <p:tgtEl>
                                          <p:spTgt spid="16"/>
                                        </p:tgtEl>
                                      </p:cBhvr>
                                    </p:animEffect>
                                  </p:childTnLst>
                                </p:cTn>
                              </p:par>
                              <p:par>
                                <p:cTn id="70" presetID="53"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checkerboard(across)">
                                      <p:cBhvr>
                                        <p:cTn id="79" dur="500"/>
                                        <p:tgtEl>
                                          <p:spTgt spid="17"/>
                                        </p:tgtEl>
                                      </p:cBhvr>
                                    </p:animEffect>
                                  </p:childTnLst>
                                </p:cTn>
                              </p:par>
                              <p:par>
                                <p:cTn id="80" presetID="53"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par>
                                <p:cTn id="85" presetID="5" presetClass="entr" presetSubtype="1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par>
                                <p:cTn id="88" presetID="53"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 presetClass="entr" presetSubtype="1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checkerboard(across)">
                                      <p:cBhvr>
                                        <p:cTn id="95" dur="500"/>
                                        <p:tgtEl>
                                          <p:spTgt spid="19"/>
                                        </p:tgtEl>
                                      </p:cBhvr>
                                    </p:animEffect>
                                  </p:childTnLst>
                                </p:cTn>
                              </p:par>
                              <p:par>
                                <p:cTn id="96" presetID="53"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par>
                                <p:cTn id="101" presetID="5" presetClass="entr" presetSubtype="1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checkerboard(across)">
                                      <p:cBhvr>
                                        <p:cTn id="103" dur="500"/>
                                        <p:tgtEl>
                                          <p:spTgt spid="20"/>
                                        </p:tgtEl>
                                      </p:cBhvr>
                                    </p:animEffect>
                                  </p:childTnLst>
                                </p:cTn>
                              </p:par>
                              <p:par>
                                <p:cTn id="104" presetID="53" presetClass="entr" presetSubtype="0" fill="hold" nodeType="with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heckerboard(across)">
                                      <p:cBhvr>
                                        <p:cTn id="113" dur="500"/>
                                        <p:tgtEl>
                                          <p:spTgt spid="27"/>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checkerboard(across)">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checkerboard(across)">
                                      <p:cBhvr>
                                        <p:cTn id="121" dur="500"/>
                                        <p:tgtEl>
                                          <p:spTgt spid="29"/>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checkerboard(across)">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checkerboard(across)">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 presetClass="entr" presetSubtype="1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checkerboard(across)">
                                      <p:cBhvr>
                                        <p:cTn id="134" dur="500"/>
                                        <p:tgtEl>
                                          <p:spTgt spid="25"/>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checkerboard(across)">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179512" y="2132856"/>
            <a:ext cx="8792792" cy="461665"/>
          </a:xfrm>
          <a:prstGeom prst="rect">
            <a:avLst/>
          </a:prstGeom>
          <a:noFill/>
        </p:spPr>
        <p:txBody>
          <a:bodyPr wrap="none" rtlCol="0">
            <a:spAutoFit/>
          </a:bodyPr>
          <a:lstStyle/>
          <a:p>
            <a:r>
              <a:rPr lang="fr-FR" sz="2400" dirty="0" smtClean="0">
                <a:solidFill>
                  <a:schemeClr val="bg1"/>
                </a:solidFill>
                <a:latin typeface="Comic Sans MS" pitchFamily="66" charset="0"/>
              </a:rPr>
              <a:t>Modes de désintégrations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395953"/>
            <a:ext cx="9060494"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″Exclusion″ ou ″exclusion puis découverte″ ?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 !</a:t>
            </a:r>
          </a:p>
          <a:p>
            <a:pPr algn="ctr"/>
            <a:endParaRPr lang="fr-FR" sz="3200" dirty="0" smtClean="0">
              <a:solidFill>
                <a:srgbClr val="FFFF00"/>
              </a:solidFill>
              <a:latin typeface="Comic Sans MS" pitchFamily="66" charset="0"/>
            </a:endParaRPr>
          </a:p>
          <a:p>
            <a:pPr algn="ctr"/>
            <a:r>
              <a:rPr lang="fr-FR" sz="3200" dirty="0" smtClean="0">
                <a:solidFill>
                  <a:srgbClr val="FFFF00"/>
                </a:solidFill>
                <a:latin typeface="Comic Sans MS" pitchFamily="66" charset="0"/>
              </a:rPr>
              <a:t>C’est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42068" y="500479"/>
            <a:ext cx="8387232"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En l’état actuel de nos connaissances, </a:t>
            </a:r>
          </a:p>
          <a:p>
            <a:pPr algn="ctr"/>
            <a:r>
              <a:rPr lang="fr-FR" sz="2400" dirty="0" smtClean="0">
                <a:solidFill>
                  <a:schemeClr val="bg1"/>
                </a:solidFill>
                <a:latin typeface="Comic Sans MS" pitchFamily="66" charset="0"/>
                <a:sym typeface="Symbol"/>
              </a:rPr>
              <a:t>  37 particules élémentaires sont les constituants ultimes</a:t>
            </a:r>
          </a:p>
          <a:p>
            <a:pPr algn="ctr"/>
            <a:r>
              <a:rPr lang="fr-FR" sz="2400" dirty="0" smtClean="0">
                <a:solidFill>
                  <a:schemeClr val="bg1"/>
                </a:solidFill>
                <a:latin typeface="Comic Sans MS" pitchFamily="66" charset="0"/>
                <a:sym typeface="Symbol"/>
              </a:rPr>
              <a:t>  de notre Univers.</a:t>
            </a:r>
            <a:endParaRPr lang="fr-FR" sz="2400" dirty="0">
              <a:solidFill>
                <a:schemeClr val="bg1"/>
              </a:solidFill>
              <a:latin typeface="Comic Sans MS" pitchFamily="66" charset="0"/>
            </a:endParaRPr>
          </a:p>
        </p:txBody>
      </p:sp>
      <p:sp>
        <p:nvSpPr>
          <p:cNvPr id="4" name="ZoneTexte 3"/>
          <p:cNvSpPr txBox="1"/>
          <p:nvPr/>
        </p:nvSpPr>
        <p:spPr>
          <a:xfrm>
            <a:off x="360851" y="2276872"/>
            <a:ext cx="8603637" cy="523220"/>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A l’exception de 2, elles ont chacune une masse.</a:t>
            </a:r>
            <a:endParaRPr lang="fr-FR" sz="2800" dirty="0">
              <a:solidFill>
                <a:schemeClr val="bg1"/>
              </a:solidFill>
              <a:latin typeface="Comic Sans MS" pitchFamily="66" charset="0"/>
            </a:endParaRPr>
          </a:p>
        </p:txBody>
      </p:sp>
      <p:sp>
        <p:nvSpPr>
          <p:cNvPr id="5" name="Rectangle 4"/>
          <p:cNvSpPr/>
          <p:nvPr/>
        </p:nvSpPr>
        <p:spPr>
          <a:xfrm>
            <a:off x="323528" y="3429000"/>
            <a:ext cx="8640960" cy="1077218"/>
          </a:xfrm>
          <a:prstGeom prst="rect">
            <a:avLst/>
          </a:prstGeom>
        </p:spPr>
        <p:txBody>
          <a:bodyPr wrap="square">
            <a:spAutoFit/>
          </a:bodyPr>
          <a:lstStyle/>
          <a:p>
            <a:pPr algn="ctr"/>
            <a:r>
              <a:rPr lang="fr-FR" sz="2400" dirty="0" smtClean="0">
                <a:solidFill>
                  <a:schemeClr val="bg1"/>
                </a:solidFill>
                <a:latin typeface="Comic Sans MS" pitchFamily="66" charset="0"/>
                <a:sym typeface="Symbol"/>
              </a:rPr>
              <a:t> </a:t>
            </a:r>
            <a:r>
              <a:rPr lang="fr-FR" sz="3200" dirty="0" smtClean="0">
                <a:solidFill>
                  <a:srgbClr val="FFFF00"/>
                </a:solidFill>
                <a:latin typeface="Comic Sans MS" pitchFamily="66" charset="0"/>
                <a:sym typeface="Symbol"/>
              </a:rPr>
              <a:t>Si elles ne possédaient pas une masse:</a:t>
            </a:r>
          </a:p>
          <a:p>
            <a:pPr algn="ctr"/>
            <a:r>
              <a:rPr lang="fr-FR" sz="3200" dirty="0" smtClean="0">
                <a:solidFill>
                  <a:srgbClr val="FFFF00"/>
                </a:solidFill>
                <a:latin typeface="Comic Sans MS" pitchFamily="66" charset="0"/>
                <a:sym typeface="Symbol"/>
              </a:rPr>
              <a:t>la matière ne serait pas structurée.</a:t>
            </a:r>
          </a:p>
        </p:txBody>
      </p:sp>
      <p:sp>
        <p:nvSpPr>
          <p:cNvPr id="8" name="Rectangle 7"/>
          <p:cNvSpPr/>
          <p:nvPr/>
        </p:nvSpPr>
        <p:spPr>
          <a:xfrm>
            <a:off x="1187624" y="4902259"/>
            <a:ext cx="6910866" cy="830997"/>
          </a:xfrm>
          <a:prstGeom prst="rect">
            <a:avLst/>
          </a:prstGeom>
        </p:spPr>
        <p:txBody>
          <a:bodyPr wrap="none">
            <a:spAutoFit/>
          </a:bodyPr>
          <a:lstStyle/>
          <a:p>
            <a:r>
              <a:rPr lang="fr-FR" sz="4800" dirty="0" smtClean="0">
                <a:solidFill>
                  <a:srgbClr val="FF6600"/>
                </a:solidFill>
                <a:latin typeface="Comic Sans MS" pitchFamily="66" charset="0"/>
                <a:sym typeface="Symbol"/>
              </a:rPr>
              <a:t>Nous n’existerions pas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683568" y="3212976"/>
            <a:ext cx="7758855"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Laboratoire Européen pour la Physique des </a:t>
            </a:r>
            <a:r>
              <a:rPr lang="fr-FR" sz="2400" dirty="0" smtClean="0">
                <a:solidFill>
                  <a:schemeClr val="bg1"/>
                </a:solidFill>
                <a:latin typeface="Comic Sans MS" pitchFamily="66" charset="0"/>
              </a:rPr>
              <a:t>Particules</a:t>
            </a:r>
          </a:p>
          <a:p>
            <a:pPr algn="ctr"/>
            <a:r>
              <a:rPr lang="fr-FR" sz="2400" dirty="0" smtClean="0">
                <a:solidFill>
                  <a:schemeClr val="bg1"/>
                </a:solidFill>
                <a:latin typeface="Comic Sans MS" pitchFamily="66" charset="0"/>
              </a:rPr>
              <a:t>devenu un laboratoire mondial</a:t>
            </a:r>
            <a:endParaRPr lang="fr-FR" sz="2400" dirty="0">
              <a:solidFill>
                <a:schemeClr val="bg1"/>
              </a:solidFill>
              <a:latin typeface="Comic Sans MS" pitchFamily="66" charset="0"/>
            </a:endParaRPr>
          </a:p>
        </p:txBody>
      </p:sp>
      <p:sp>
        <p:nvSpPr>
          <p:cNvPr id="5" name="Text Box 21"/>
          <p:cNvSpPr txBox="1">
            <a:spLocks noChangeArrowheads="1"/>
          </p:cNvSpPr>
          <p:nvPr/>
        </p:nvSpPr>
        <p:spPr bwMode="auto">
          <a:xfrm>
            <a:off x="1979712" y="4293096"/>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a:t>
            </a:r>
            <a:r>
              <a:rPr lang="fr-FR" sz="2400" dirty="0" smtClean="0">
                <a:solidFill>
                  <a:schemeClr val="bg1"/>
                </a:solidFill>
                <a:latin typeface="Comic Sans MS" pitchFamily="66" charset="0"/>
              </a:rPr>
              <a:t>&gt;100 </a:t>
            </a:r>
            <a:r>
              <a:rPr lang="fr-FR" sz="2400" dirty="0">
                <a:solidFill>
                  <a:schemeClr val="bg1"/>
                </a:solidFill>
                <a:latin typeface="Comic Sans MS" pitchFamily="66" charset="0"/>
              </a:rPr>
              <a:t>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5733256"/>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FFCCFF"/>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
        <p:nvSpPr>
          <p:cNvPr id="9" name="ZoneTexte 8"/>
          <p:cNvSpPr txBox="1"/>
          <p:nvPr/>
        </p:nvSpPr>
        <p:spPr>
          <a:xfrm>
            <a:off x="5979695" y="-27384"/>
            <a:ext cx="3159839" cy="1815882"/>
          </a:xfrm>
          <a:prstGeom prst="rect">
            <a:avLst/>
          </a:prstGeom>
          <a:noFill/>
        </p:spPr>
        <p:txBody>
          <a:bodyPr wrap="none" rtlCol="0">
            <a:spAutoFit/>
          </a:bodyPr>
          <a:lstStyle/>
          <a:p>
            <a:pPr algn="ctr"/>
            <a:r>
              <a:rPr lang="fr-FR" sz="2800" dirty="0" smtClean="0">
                <a:latin typeface="Comic Sans MS" pitchFamily="66" charset="0"/>
              </a:rPr>
              <a:t>Deux expériences</a:t>
            </a:r>
          </a:p>
          <a:p>
            <a:pPr algn="ctr"/>
            <a:r>
              <a:rPr lang="fr-FR" sz="2800" dirty="0" smtClean="0">
                <a:latin typeface="Comic Sans MS" pitchFamily="66" charset="0"/>
              </a:rPr>
              <a:t> avec</a:t>
            </a:r>
          </a:p>
          <a:p>
            <a:pPr algn="ctr"/>
            <a:r>
              <a:rPr lang="fr-FR" sz="2800" dirty="0" smtClean="0">
                <a:latin typeface="Comic Sans MS" pitchFamily="66" charset="0"/>
              </a:rPr>
              <a:t> technologies</a:t>
            </a:r>
          </a:p>
          <a:p>
            <a:pPr algn="ctr"/>
            <a:r>
              <a:rPr lang="fr-FR" sz="2800" dirty="0" smtClean="0">
                <a:latin typeface="Comic Sans MS" pitchFamily="66" charset="0"/>
              </a:rPr>
              <a:t>différentes</a:t>
            </a:r>
            <a:endParaRPr lang="fr-FR" sz="2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Higgs</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63216" y="107921"/>
            <a:ext cx="90011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jalon en 2002, </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après Moscou (00) et New York (01)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268884" cy="954107"/>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la construction d’ATLAS:</a:t>
            </a: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50730" y="3030051"/>
            <a:ext cx="8765541" cy="769441"/>
          </a:xfrm>
          <a:prstGeom prst="rect">
            <a:avLst/>
          </a:prstGeom>
          <a:noFill/>
        </p:spPr>
        <p:txBody>
          <a:bodyPr wrap="none" rtlCol="0">
            <a:spAutoFit/>
          </a:bodyPr>
          <a:lstStyle/>
          <a:p>
            <a:r>
              <a:rPr lang="fr-FR" sz="4400" dirty="0" smtClean="0">
                <a:solidFill>
                  <a:srgbClr val="FFFF00"/>
                </a:solidFill>
                <a:latin typeface="Comic Sans MS" pitchFamily="66" charset="0"/>
                <a:sym typeface="Symbol"/>
              </a:rPr>
              <a:t>Quelle est l’origine de la masse ?</a:t>
            </a:r>
            <a:endParaRPr lang="fr-FR" sz="4400" dirty="0">
              <a:solidFill>
                <a:srgbClr val="FFFF00"/>
              </a:solidFill>
              <a:latin typeface="Comic Sans MS" pitchFamily="66" charset="0"/>
            </a:endParaRPr>
          </a:p>
        </p:txBody>
      </p:sp>
      <p:sp>
        <p:nvSpPr>
          <p:cNvPr id="3" name="ZoneTexte 2"/>
          <p:cNvSpPr txBox="1"/>
          <p:nvPr/>
        </p:nvSpPr>
        <p:spPr>
          <a:xfrm>
            <a:off x="186123" y="4365104"/>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474591" y="260648"/>
            <a:ext cx="8174033" cy="2123658"/>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les particules ne devraient pas</a:t>
            </a:r>
          </a:p>
          <a:p>
            <a:pPr algn="ctr"/>
            <a:r>
              <a:rPr lang="fr-FR" sz="4400" dirty="0" smtClean="0">
                <a:solidFill>
                  <a:schemeClr val="bg1"/>
                </a:solidFill>
                <a:latin typeface="Comic Sans MS" pitchFamily="66" charset="0"/>
                <a:sym typeface="Symbol"/>
              </a:rPr>
              <a:t>avoir de masse !</a:t>
            </a:r>
            <a:endParaRPr lang="fr-FR" sz="4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63216" y="107921"/>
            <a:ext cx="451598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Collisions depuis 2009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0"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35496" y="44624"/>
            <a:ext cx="9241632" cy="104644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Chasse au Higgs depuis 2011:</a:t>
            </a:r>
          </a:p>
          <a:p>
            <a:pP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quelles sont les valeurs attendues …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
        <p:nvSpPr>
          <p:cNvPr id="5" name="Rectangle 4"/>
          <p:cNvSpPr/>
          <p:nvPr/>
        </p:nvSpPr>
        <p:spPr>
          <a:xfrm>
            <a:off x="151769" y="107921"/>
            <a:ext cx="5572359" cy="584775"/>
          </a:xfrm>
          <a:prstGeom prst="rect">
            <a:avLst/>
          </a:prstGeom>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Nouveau jalon en mai 2012</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5496" y="37073"/>
            <a:ext cx="890500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rgbClr val="FFFF00"/>
                </a:solidFill>
                <a:latin typeface="Comic Sans MS" pitchFamily="66" charset="0"/>
              </a:rPr>
              <a:t>Date historique: 4 juillet 2012</a:t>
            </a:r>
          </a:p>
          <a:p>
            <a:pPr algn="ctr"/>
            <a:r>
              <a:rPr lang="fr-FR" sz="2800" dirty="0" smtClean="0">
                <a:solidFill>
                  <a:schemeClr val="bg1"/>
                </a:solidFill>
                <a:latin typeface="Comic Sans MS" pitchFamily="66" charset="0"/>
              </a:rPr>
              <a:t>   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Englert-Higgs</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Higgs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Higgs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116632"/>
            <a:ext cx="7688323"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soumissions à une revue</a:t>
            </a:r>
          </a:p>
          <a:p>
            <a:r>
              <a:rPr lang="fr-FR" sz="3200" dirty="0" smtClean="0">
                <a:solidFill>
                  <a:schemeClr val="bg1"/>
                </a:solidFill>
                <a:latin typeface="Comic Sans MS" pitchFamily="66" charset="0"/>
              </a:rPr>
              <a:t>des publications ATLAS et CMS</a:t>
            </a:r>
          </a:p>
          <a:p>
            <a:r>
              <a:rPr lang="fr-FR" sz="3200" dirty="0" smtClean="0">
                <a:solidFill>
                  <a:schemeClr val="bg1"/>
                </a:solidFill>
                <a:latin typeface="Comic Sans MS" pitchFamily="66" charset="0"/>
              </a:rPr>
              <a:t>avec plus de données</a:t>
            </a:r>
            <a:endParaRPr lang="fr-FR" sz="3200" dirty="0">
              <a:solidFill>
                <a:schemeClr val="bg1"/>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9147056"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17 septembre 2012: </a:t>
            </a:r>
            <a:r>
              <a:rPr lang="fr-FR" sz="3200" dirty="0" smtClean="0">
                <a:solidFill>
                  <a:srgbClr val="FFFF00"/>
                </a:solidFill>
                <a:latin typeface="Comic Sans MS" pitchFamily="66" charset="0"/>
              </a:rPr>
              <a:t>parution très rapide</a:t>
            </a:r>
          </a:p>
          <a:p>
            <a:r>
              <a:rPr lang="fr-FR" sz="3200" dirty="0" smtClean="0">
                <a:solidFill>
                  <a:schemeClr val="bg1"/>
                </a:solidFill>
                <a:latin typeface="Comic Sans MS" pitchFamily="66" charset="0"/>
              </a:rPr>
              <a:t>                     dans la revue ″Physics Letters B″ </a:t>
            </a:r>
          </a:p>
          <a:p>
            <a:r>
              <a:rPr lang="fr-FR" sz="3200" dirty="0" smtClean="0">
                <a:solidFill>
                  <a:schemeClr val="bg1"/>
                </a:solidFill>
                <a:latin typeface="Comic Sans MS" pitchFamily="66" charset="0"/>
                <a:sym typeface="Symbol"/>
              </a:rPr>
              <a:t>                     et d’une </a:t>
            </a:r>
            <a:r>
              <a:rPr lang="fr-FR" sz="3200" dirty="0" smtClean="0">
                <a:solidFill>
                  <a:srgbClr val="FFFF00"/>
                </a:solidFill>
                <a:latin typeface="Comic Sans MS" pitchFamily="66" charset="0"/>
                <a:sym typeface="Symbol"/>
              </a:rPr>
              <a:t>façon exceptionnelle</a:t>
            </a:r>
            <a:endParaRPr lang="fr-FR" sz="3200" dirty="0">
              <a:solidFill>
                <a:srgbClr val="FFFF00"/>
              </a:solidFill>
              <a:latin typeface="Comic Sans MS" pitchFamily="66" charset="0"/>
            </a:endParaRP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de Higgs</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9"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0" fill="hold"/>
                                        <p:tgtEl>
                                          <p:spTgt spid="8"/>
                                        </p:tgtEl>
                                        <p:attrNameLst>
                                          <p:attrName>ppt_w</p:attrName>
                                        </p:attrNameLst>
                                      </p:cBhvr>
                                      <p:tavLst>
                                        <p:tav tm="0" fmla="#ppt_w*sin(2.5*pi*$)">
                                          <p:val>
                                            <p:fltVal val="0"/>
                                          </p:val>
                                        </p:tav>
                                        <p:tav tm="100000">
                                          <p:val>
                                            <p:fltVal val="1"/>
                                          </p:val>
                                        </p:tav>
                                      </p:tavLst>
                                    </p:anim>
                                    <p:anim calcmode="lin" valueType="num">
                                      <p:cBhvr>
                                        <p:cTn id="37" dur="5000" fill="hold"/>
                                        <p:tgtEl>
                                          <p:spTgt spid="8"/>
                                        </p:tgtEl>
                                        <p:attrNameLst>
                                          <p:attrName>ppt_h</p:attrName>
                                        </p:attrNameLst>
                                      </p:cBhvr>
                                      <p:tavLst>
                                        <p:tav tm="0">
                                          <p:val>
                                            <p:strVal val="#ppt_h"/>
                                          </p:val>
                                        </p:tav>
                                        <p:tav tm="100000">
                                          <p:val>
                                            <p:strVal val="#ppt_h"/>
                                          </p:val>
                                        </p:tav>
                                      </p:tavLst>
                                    </p:anim>
                                  </p:childTnLst>
                                </p:cTn>
                              </p:par>
                              <p:par>
                                <p:cTn id="38" presetID="5" presetClass="entr" presetSubtype="1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heckerboard(across)">
                                      <p:cBhvr>
                                        <p:cTn id="40" dur="500"/>
                                        <p:tgtEl>
                                          <p:spTgt spid="6"/>
                                        </p:tgtEl>
                                      </p:cBhvr>
                                    </p:animEffect>
                                  </p:childTnLst>
                                </p:cTn>
                              </p:par>
                              <p:par>
                                <p:cTn id="41" presetID="5" presetClass="entr" presetSubtype="1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heckerboard(across)">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08947" y="620688"/>
            <a:ext cx="8731878" cy="1323439"/>
          </a:xfrm>
          <a:prstGeom prst="rect">
            <a:avLst/>
          </a:prstGeom>
          <a:noFill/>
        </p:spPr>
        <p:txBody>
          <a:bodyPr wrap="none" rtlCol="0">
            <a:spAutoFit/>
          </a:bodyPr>
          <a:lstStyle/>
          <a:p>
            <a:pPr algn="ctr"/>
            <a:r>
              <a:rPr lang="fr-FR" sz="4000" dirty="0" smtClean="0">
                <a:solidFill>
                  <a:schemeClr val="bg1"/>
                </a:solidFill>
                <a:latin typeface="Comic Sans MS" pitchFamily="66" charset="0"/>
              </a:rPr>
              <a:t>Supposons</a:t>
            </a:r>
          </a:p>
          <a:p>
            <a:pPr algn="ctr"/>
            <a:r>
              <a:rPr lang="fr-FR" sz="4000" dirty="0" smtClean="0">
                <a:solidFill>
                  <a:schemeClr val="bg1"/>
                </a:solidFill>
                <a:latin typeface="Comic Sans MS" pitchFamily="66" charset="0"/>
              </a:rPr>
              <a:t>qu’il s’agisse vraiment du boson BEH</a:t>
            </a:r>
            <a:endParaRPr lang="fr-FR" sz="4000" dirty="0">
              <a:solidFill>
                <a:schemeClr val="bg1"/>
              </a:solidFill>
              <a:latin typeface="Comic Sans MS" pitchFamily="66" charset="0"/>
            </a:endParaRPr>
          </a:p>
        </p:txBody>
      </p:sp>
      <p:sp>
        <p:nvSpPr>
          <p:cNvPr id="3" name="Vague 2"/>
          <p:cNvSpPr/>
          <p:nvPr/>
        </p:nvSpPr>
        <p:spPr>
          <a:xfrm>
            <a:off x="1331640" y="2852936"/>
            <a:ext cx="6624736" cy="129614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709788" y="3153162"/>
            <a:ext cx="5886548" cy="707886"/>
          </a:xfrm>
          <a:prstGeom prst="rect">
            <a:avLst/>
          </a:prstGeom>
          <a:noFill/>
        </p:spPr>
        <p:txBody>
          <a:bodyPr wrap="none" rtlCol="0">
            <a:spAutoFit/>
          </a:bodyPr>
          <a:lstStyle/>
          <a:p>
            <a:r>
              <a:rPr lang="fr-FR" sz="4000" dirty="0" smtClean="0">
                <a:solidFill>
                  <a:schemeClr val="bg1"/>
                </a:solidFill>
                <a:latin typeface="Comic Sans MS" pitchFamily="66" charset="0"/>
              </a:rPr>
              <a:t>Posons-nous 2 questions</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ague 1"/>
          <p:cNvSpPr/>
          <p:nvPr/>
        </p:nvSpPr>
        <p:spPr>
          <a:xfrm>
            <a:off x="107504" y="44624"/>
            <a:ext cx="8892480" cy="201622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276145" y="356463"/>
            <a:ext cx="8544327" cy="1200329"/>
          </a:xfrm>
          <a:prstGeom prst="rect">
            <a:avLst/>
          </a:prstGeom>
          <a:noFill/>
        </p:spPr>
        <p:txBody>
          <a:bodyPr wrap="none" rtlCol="0">
            <a:spAutoFit/>
          </a:bodyPr>
          <a:lstStyle/>
          <a:p>
            <a:r>
              <a:rPr lang="fr-FR" sz="2400" dirty="0" smtClean="0">
                <a:solidFill>
                  <a:schemeClr val="bg1"/>
                </a:solidFill>
                <a:latin typeface="Comic Sans MS" pitchFamily="66" charset="0"/>
              </a:rPr>
              <a:t>1</a:t>
            </a:r>
            <a:r>
              <a:rPr lang="fr-FR" sz="2400" baseline="30000" dirty="0" smtClean="0">
                <a:solidFill>
                  <a:schemeClr val="bg1"/>
                </a:solidFill>
                <a:latin typeface="Comic Sans MS" pitchFamily="66" charset="0"/>
              </a:rPr>
              <a:t>ère</a:t>
            </a:r>
            <a:r>
              <a:rPr lang="fr-FR" sz="2400" dirty="0" smtClean="0">
                <a:solidFill>
                  <a:schemeClr val="bg1"/>
                </a:solidFill>
                <a:latin typeface="Comic Sans MS" pitchFamily="66" charset="0"/>
              </a:rPr>
              <a:t> question (double):</a:t>
            </a:r>
          </a:p>
          <a:p>
            <a:pPr>
              <a:buFontTx/>
              <a:buChar char="-"/>
            </a:pPr>
            <a:r>
              <a:rPr lang="fr-FR" sz="2400" dirty="0" smtClean="0">
                <a:solidFill>
                  <a:schemeClr val="bg1"/>
                </a:solidFill>
                <a:latin typeface="Comic Sans MS" pitchFamily="66" charset="0"/>
              </a:rPr>
              <a:t> Le  boson BEH est-il responsable de la masse du proton ?</a:t>
            </a:r>
          </a:p>
          <a:p>
            <a:pPr>
              <a:buFontTx/>
              <a:buChar char="-"/>
            </a:pPr>
            <a:r>
              <a:rPr lang="fr-FR" sz="2400" dirty="0" smtClean="0">
                <a:solidFill>
                  <a:schemeClr val="bg1"/>
                </a:solidFill>
                <a:latin typeface="Comic Sans MS" pitchFamily="66" charset="0"/>
              </a:rPr>
              <a:t> Explique-t-il que le Plomb est plus lourd que le Fer ?</a:t>
            </a:r>
          </a:p>
        </p:txBody>
      </p:sp>
      <p:sp>
        <p:nvSpPr>
          <p:cNvPr id="4" name="ZoneTexte 3"/>
          <p:cNvSpPr txBox="1"/>
          <p:nvPr/>
        </p:nvSpPr>
        <p:spPr>
          <a:xfrm>
            <a:off x="179512" y="2204864"/>
            <a:ext cx="6109365"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boson BEH n’est responsable d’aucune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c’est le champ  qui agit !</a:t>
            </a:r>
          </a:p>
        </p:txBody>
      </p:sp>
      <p:sp>
        <p:nvSpPr>
          <p:cNvPr id="5" name="ZoneTexte 4"/>
          <p:cNvSpPr txBox="1"/>
          <p:nvPr/>
        </p:nvSpPr>
        <p:spPr>
          <a:xfrm>
            <a:off x="179512" y="3092767"/>
            <a:ext cx="8969122" cy="1323439"/>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a:t>
            </a:r>
            <a:r>
              <a:rPr lang="fr-FR" sz="2000" dirty="0" smtClean="0">
                <a:solidFill>
                  <a:srgbClr val="FF9999"/>
                </a:solidFill>
                <a:latin typeface="Comic Sans MS" pitchFamily="66" charset="0"/>
                <a:sym typeface="Symbol"/>
              </a:rPr>
              <a:t>Le champ n’agit que sur les particules élémentaires:</a:t>
            </a:r>
          </a:p>
          <a:p>
            <a:r>
              <a:rPr lang="fr-FR" sz="2000" dirty="0" smtClean="0">
                <a:solidFill>
                  <a:srgbClr val="FF9999"/>
                </a:solidFill>
                <a:latin typeface="Comic Sans MS" pitchFamily="66" charset="0"/>
                <a:sym typeface="Symbol"/>
              </a:rPr>
              <a:t>  </a:t>
            </a:r>
            <a:r>
              <a:rPr lang="fr-FR" sz="2000" dirty="0" smtClean="0">
                <a:solidFill>
                  <a:schemeClr val="bg1"/>
                </a:solidFill>
                <a:latin typeface="Comic Sans MS" pitchFamily="66" charset="0"/>
                <a:sym typeface="Symbol"/>
              </a:rPr>
              <a:t>par exemple les quarks</a:t>
            </a:r>
          </a:p>
          <a:p>
            <a:r>
              <a:rPr lang="fr-FR" sz="2000" dirty="0" smtClean="0">
                <a:solidFill>
                  <a:schemeClr val="bg1"/>
                </a:solidFill>
                <a:latin typeface="Comic Sans MS" pitchFamily="66" charset="0"/>
                <a:sym typeface="Symbol"/>
              </a:rPr>
              <a:t>  mais </a:t>
            </a:r>
            <a:r>
              <a:rPr lang="fr-FR" sz="2000" dirty="0" smtClean="0">
                <a:solidFill>
                  <a:srgbClr val="FFCC00"/>
                </a:solidFill>
                <a:latin typeface="Comic Sans MS" pitchFamily="66" charset="0"/>
                <a:sym typeface="Symbol"/>
              </a:rPr>
              <a:t>les 3 quarks du proton ne représentent que … 1% de sa masse</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les </a:t>
            </a:r>
            <a:r>
              <a:rPr lang="fr-FR" sz="2000" dirty="0" smtClean="0">
                <a:solidFill>
                  <a:srgbClr val="99FF33"/>
                </a:solidFill>
                <a:latin typeface="Comic Sans MS" pitchFamily="66" charset="0"/>
                <a:sym typeface="Symbol"/>
              </a:rPr>
              <a:t>99% restant sont dus à l’énergie de liaison des gluons </a:t>
            </a:r>
            <a:r>
              <a:rPr lang="fr-FR" sz="2000" dirty="0" smtClean="0">
                <a:solidFill>
                  <a:schemeClr val="bg1"/>
                </a:solidFill>
                <a:latin typeface="Comic Sans MS" pitchFamily="66" charset="0"/>
                <a:sym typeface="Symbol"/>
              </a:rPr>
              <a:t>(sans masse !).</a:t>
            </a:r>
            <a:endParaRPr lang="fr-FR" sz="2000" dirty="0">
              <a:solidFill>
                <a:schemeClr val="bg1"/>
              </a:solidFill>
              <a:latin typeface="Comic Sans MS" pitchFamily="66" charset="0"/>
            </a:endParaRPr>
          </a:p>
        </p:txBody>
      </p:sp>
      <p:sp>
        <p:nvSpPr>
          <p:cNvPr id="6" name="ZoneTexte 5"/>
          <p:cNvSpPr txBox="1"/>
          <p:nvPr/>
        </p:nvSpPr>
        <p:spPr>
          <a:xfrm>
            <a:off x="179512" y="4665330"/>
            <a:ext cx="8927444" cy="707886"/>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sym typeface="Symbol"/>
              </a:rPr>
              <a:t> La masse du Plomb (ou du Fer) n’est pas due à ce champ,</a:t>
            </a:r>
          </a:p>
          <a:p>
            <a:r>
              <a:rPr lang="fr-FR" sz="2000" dirty="0" smtClean="0">
                <a:solidFill>
                  <a:schemeClr val="bg1"/>
                </a:solidFill>
                <a:latin typeface="Comic Sans MS" pitchFamily="66" charset="0"/>
                <a:sym typeface="Symbol"/>
              </a:rPr>
              <a:t>   mais à la </a:t>
            </a:r>
            <a:r>
              <a:rPr lang="fr-FR" sz="2000" dirty="0" smtClean="0">
                <a:solidFill>
                  <a:srgbClr val="99FF33"/>
                </a:solidFill>
                <a:latin typeface="Comic Sans MS" pitchFamily="66" charset="0"/>
                <a:sym typeface="Symbol"/>
              </a:rPr>
              <a:t>masse de ses nucléons </a:t>
            </a:r>
            <a:r>
              <a:rPr lang="fr-FR" sz="2000" dirty="0" smtClean="0">
                <a:solidFill>
                  <a:schemeClr val="bg1"/>
                </a:solidFill>
                <a:latin typeface="Comic Sans MS" pitchFamily="66" charset="0"/>
                <a:sym typeface="Symbol"/>
              </a:rPr>
              <a:t>+ </a:t>
            </a:r>
            <a:r>
              <a:rPr lang="fr-FR" sz="2000" dirty="0" smtClean="0">
                <a:solidFill>
                  <a:srgbClr val="99FF33"/>
                </a:solidFill>
                <a:latin typeface="Comic Sans MS" pitchFamily="66" charset="0"/>
                <a:sym typeface="Symbol"/>
              </a:rPr>
              <a:t>les énergies de  liaison internucléons </a:t>
            </a:r>
            <a:r>
              <a:rPr lang="fr-FR" sz="2000" dirty="0" smtClean="0">
                <a:solidFill>
                  <a:schemeClr val="bg1"/>
                </a:solidFill>
                <a:latin typeface="Comic Sans MS" pitchFamily="66" charset="0"/>
                <a:sym typeface="Symbol"/>
              </a:rPr>
              <a:t>!</a:t>
            </a:r>
            <a:endParaRPr lang="fr-FR" sz="2000" dirty="0">
              <a:solidFill>
                <a:schemeClr val="bg1"/>
              </a:solidFill>
              <a:latin typeface="Comic Sans MS" pitchFamily="66" charset="0"/>
            </a:endParaRPr>
          </a:p>
        </p:txBody>
      </p:sp>
      <p:sp>
        <p:nvSpPr>
          <p:cNvPr id="7" name="ZoneTexte 6"/>
          <p:cNvSpPr txBox="1"/>
          <p:nvPr/>
        </p:nvSpPr>
        <p:spPr>
          <a:xfrm>
            <a:off x="653704" y="5661248"/>
            <a:ext cx="7778091"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Le champ  BEH permet à la matière de se structurer,</a:t>
            </a:r>
          </a:p>
          <a:p>
            <a:pPr algn="ctr"/>
            <a:r>
              <a:rPr lang="fr-FR" sz="2400" dirty="0" smtClean="0">
                <a:solidFill>
                  <a:srgbClr val="FF0000"/>
                </a:solidFill>
                <a:latin typeface="Comic Sans MS" pitchFamily="66" charset="0"/>
              </a:rPr>
              <a:t>donc à notre Univers d’exister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628800"/>
            <a:ext cx="3960440" cy="3869842"/>
          </a:xfrm>
          <a:prstGeom prst="rect">
            <a:avLst/>
          </a:prstGeom>
          <a:noFill/>
          <a:ln w="9525">
            <a:noFill/>
            <a:miter lim="800000"/>
            <a:headEnd/>
            <a:tailEnd/>
          </a:ln>
        </p:spPr>
      </p:pic>
      <p:sp>
        <p:nvSpPr>
          <p:cNvPr id="3" name="ZoneTexte 2"/>
          <p:cNvSpPr txBox="1"/>
          <p:nvPr/>
        </p:nvSpPr>
        <p:spPr>
          <a:xfrm>
            <a:off x="3995936" y="1772816"/>
            <a:ext cx="5163593" cy="1631216"/>
          </a:xfrm>
          <a:prstGeom prst="rect">
            <a:avLst/>
          </a:prstGeom>
          <a:noFill/>
        </p:spPr>
        <p:txBody>
          <a:bodyPr wrap="none" rtlCol="0">
            <a:spAutoFit/>
          </a:bodyPr>
          <a:lstStyle/>
          <a:p>
            <a:r>
              <a:rPr lang="fr-FR" sz="2800" dirty="0" smtClean="0">
                <a:solidFill>
                  <a:schemeClr val="bg1"/>
                </a:solidFill>
                <a:latin typeface="Comic Sans MS" pitchFamily="66" charset="0"/>
              </a:rPr>
              <a:t>Graphe  de ″stabilité du vide″:</a:t>
            </a:r>
          </a:p>
          <a:p>
            <a:r>
              <a:rPr lang="fr-FR" dirty="0" smtClean="0">
                <a:solidFill>
                  <a:schemeClr val="bg1"/>
                </a:solidFill>
                <a:latin typeface="Comic Sans MS" pitchFamily="66" charset="0"/>
              </a:rPr>
              <a:t>       masse (Top) versus masse (BEH)</a:t>
            </a:r>
          </a:p>
          <a:p>
            <a:r>
              <a:rPr lang="fr-FR" dirty="0" smtClean="0">
                <a:solidFill>
                  <a:schemeClr val="bg1"/>
                </a:solidFill>
                <a:latin typeface="Comic Sans MS" pitchFamily="66" charset="0"/>
              </a:rPr>
              <a:t>           incertitudes expérimentales:</a:t>
            </a:r>
          </a:p>
          <a:p>
            <a:r>
              <a:rPr lang="fr-FR" dirty="0" smtClean="0">
                <a:solidFill>
                  <a:schemeClr val="bg1"/>
                </a:solidFill>
                <a:latin typeface="Comic Sans MS" pitchFamily="66" charset="0"/>
              </a:rPr>
              <a:t>          - Top    </a:t>
            </a:r>
            <a:r>
              <a:rPr lang="fr-FR" dirty="0" smtClean="0">
                <a:solidFill>
                  <a:schemeClr val="bg1"/>
                </a:solidFill>
                <a:latin typeface="Comic Sans MS" pitchFamily="66" charset="0"/>
                <a:sym typeface="Symbol"/>
              </a:rPr>
              <a:t> 1,4 GeV (difficile à améliorer)</a:t>
            </a:r>
            <a:endParaRPr lang="fr-FR" dirty="0" smtClean="0">
              <a:solidFill>
                <a:schemeClr val="bg1"/>
              </a:solidFill>
              <a:latin typeface="Comic Sans MS" pitchFamily="66" charset="0"/>
            </a:endParaRPr>
          </a:p>
          <a:p>
            <a:r>
              <a:rPr lang="fr-FR" dirty="0" smtClean="0">
                <a:solidFill>
                  <a:schemeClr val="bg1"/>
                </a:solidFill>
                <a:latin typeface="Comic Sans MS" pitchFamily="66" charset="0"/>
              </a:rPr>
              <a:t>          -  Higgs &lt;  0.4 GeV (sera amélioré)  </a:t>
            </a:r>
            <a:endParaRPr lang="fr-FR" dirty="0">
              <a:solidFill>
                <a:schemeClr val="bg1"/>
              </a:solidFill>
              <a:latin typeface="Comic Sans MS" pitchFamily="66" charset="0"/>
            </a:endParaRPr>
          </a:p>
        </p:txBody>
      </p:sp>
      <p:sp>
        <p:nvSpPr>
          <p:cNvPr id="4" name="ZoneTexte 3"/>
          <p:cNvSpPr txBox="1"/>
          <p:nvPr/>
        </p:nvSpPr>
        <p:spPr>
          <a:xfrm>
            <a:off x="4001142" y="3534107"/>
            <a:ext cx="5035354" cy="830997"/>
          </a:xfrm>
          <a:prstGeom prst="rect">
            <a:avLst/>
          </a:prstGeom>
          <a:solidFill>
            <a:srgbClr val="FFFF00"/>
          </a:solidFill>
        </p:spPr>
        <p:txBody>
          <a:bodyPr wrap="none" rtlCol="0">
            <a:spAutoFit/>
          </a:bodyPr>
          <a:lstStyle/>
          <a:p>
            <a:pPr algn="ctr"/>
            <a:r>
              <a:rPr lang="fr-FR" sz="2400" dirty="0" smtClean="0">
                <a:solidFill>
                  <a:srgbClr val="FF0000"/>
                </a:solidFill>
                <a:latin typeface="Comic Sans MS" pitchFamily="66" charset="0"/>
              </a:rPr>
              <a:t>Notre Univers serait dans un état</a:t>
            </a:r>
          </a:p>
          <a:p>
            <a:pPr algn="ctr"/>
            <a:r>
              <a:rPr lang="fr-FR" sz="2400" dirty="0" smtClean="0">
                <a:solidFill>
                  <a:srgbClr val="FF0000"/>
                </a:solidFill>
                <a:latin typeface="Comic Sans MS" pitchFamily="66" charset="0"/>
              </a:rPr>
              <a:t>Métastable</a:t>
            </a:r>
          </a:p>
        </p:txBody>
      </p:sp>
      <p:sp>
        <p:nvSpPr>
          <p:cNvPr id="5" name="Rectangle 4"/>
          <p:cNvSpPr/>
          <p:nvPr/>
        </p:nvSpPr>
        <p:spPr>
          <a:xfrm>
            <a:off x="3923928" y="4725144"/>
            <a:ext cx="5270995" cy="1938992"/>
          </a:xfrm>
          <a:prstGeom prst="rect">
            <a:avLst/>
          </a:prstGeom>
          <a:noFill/>
        </p:spPr>
        <p:txBody>
          <a:bodyPr wrap="none">
            <a:spAutoFit/>
          </a:bodyPr>
          <a:lstStyle/>
          <a:p>
            <a:pPr>
              <a:buFontTx/>
              <a:buChar char="-"/>
            </a:pPr>
            <a:r>
              <a:rPr lang="fr-FR" sz="2000" dirty="0" smtClean="0">
                <a:solidFill>
                  <a:schemeClr val="bg1"/>
                </a:solidFill>
                <a:latin typeface="Comic Sans MS" pitchFamily="66" charset="0"/>
              </a:rPr>
              <a:t> Est-il légitime d’extrapoler le Modèle St.</a:t>
            </a:r>
          </a:p>
          <a:p>
            <a:r>
              <a:rPr lang="fr-FR" sz="2000" dirty="0" smtClean="0">
                <a:solidFill>
                  <a:schemeClr val="bg1"/>
                </a:solidFill>
                <a:latin typeface="Comic Sans MS" pitchFamily="66" charset="0"/>
              </a:rPr>
              <a:t>  jusqu’à l’échelle de Planck ?</a:t>
            </a:r>
          </a:p>
          <a:p>
            <a:pPr>
              <a:buFontTx/>
              <a:buChar char="-"/>
            </a:pPr>
            <a:r>
              <a:rPr lang="fr-FR" sz="2000" dirty="0" smtClean="0">
                <a:solidFill>
                  <a:schemeClr val="bg1"/>
                </a:solidFill>
                <a:latin typeface="Comic Sans MS" pitchFamily="66" charset="0"/>
              </a:rPr>
              <a:t> Le champ a-t-il atteint le minimum ?</a:t>
            </a:r>
          </a:p>
          <a:p>
            <a:pPr>
              <a:buFontTx/>
              <a:buChar char="-"/>
            </a:pPr>
            <a:r>
              <a:rPr lang="fr-FR" sz="2000" dirty="0" smtClean="0">
                <a:solidFill>
                  <a:schemeClr val="bg1"/>
                </a:solidFill>
                <a:latin typeface="Comic Sans MS" pitchFamily="66" charset="0"/>
              </a:rPr>
              <a:t> Existe-t-il d’autres minima plus bas</a:t>
            </a:r>
          </a:p>
          <a:p>
            <a:r>
              <a:rPr lang="fr-FR" sz="2000" dirty="0" smtClean="0">
                <a:solidFill>
                  <a:schemeClr val="bg1"/>
                </a:solidFill>
                <a:latin typeface="Comic Sans MS" pitchFamily="66" charset="0"/>
              </a:rPr>
              <a:t>   avec un champ plus fort ?</a:t>
            </a:r>
          </a:p>
          <a:p>
            <a:pPr>
              <a:buFontTx/>
              <a:buChar char="-"/>
            </a:pPr>
            <a:r>
              <a:rPr lang="fr-FR" sz="2000" dirty="0" smtClean="0">
                <a:solidFill>
                  <a:schemeClr val="bg1"/>
                </a:solidFill>
                <a:latin typeface="Comic Sans MS" pitchFamily="66" charset="0"/>
              </a:rPr>
              <a:t> Quel processus stabilise le vide actuel ?</a:t>
            </a:r>
            <a:endParaRPr lang="fr-FR" sz="2000" dirty="0">
              <a:solidFill>
                <a:schemeClr val="bg1"/>
              </a:solidFill>
              <a:latin typeface="Comic Sans MS" pitchFamily="66" charset="0"/>
            </a:endParaRPr>
          </a:p>
        </p:txBody>
      </p:sp>
      <p:sp>
        <p:nvSpPr>
          <p:cNvPr id="6" name="ZoneTexte 5"/>
          <p:cNvSpPr txBox="1"/>
          <p:nvPr/>
        </p:nvSpPr>
        <p:spPr>
          <a:xfrm>
            <a:off x="17216" y="5517231"/>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Higgs mass</a:t>
            </a:r>
          </a:p>
          <a:p>
            <a:pPr algn="ctr"/>
            <a:r>
              <a:rPr lang="fr-FR" sz="1200" dirty="0" smtClean="0">
                <a:solidFill>
                  <a:schemeClr val="bg1"/>
                </a:solidFill>
                <a:latin typeface="Comic Sans MS" pitchFamily="66" charset="0"/>
              </a:rPr>
              <a:t> and vacuum stability in the Standard Model … »</a:t>
            </a:r>
          </a:p>
          <a:p>
            <a:pPr algn="ctr"/>
            <a:r>
              <a:rPr lang="fr-FR" sz="1200" dirty="0" smtClean="0">
                <a:solidFill>
                  <a:schemeClr val="bg1"/>
                </a:solidFill>
                <a:latin typeface="Comic Sans MS" pitchFamily="66" charset="0"/>
              </a:rPr>
              <a:t>arXiv: 1205-6497, G. Degrassi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251520" y="116632"/>
            <a:ext cx="8640960"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251520" y="221739"/>
            <a:ext cx="8751114" cy="830997"/>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Mais notre Univers est-il stable avec un boson de 126 GeV ?</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2162139" y="4077072"/>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5496" y="0"/>
            <a:ext cx="9108504" cy="400506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S’agit-il du boson BEH ?</a:t>
            </a:r>
          </a:p>
          <a:p>
            <a:r>
              <a:rPr lang="fr-FR" sz="2400" dirty="0" smtClean="0">
                <a:latin typeface="Comic Sans MS" pitchFamily="66" charset="0"/>
                <a:sym typeface="Symbol"/>
              </a:rPr>
              <a:t>- Ressemblance troublante  il faut plus de données !</a:t>
            </a:r>
          </a:p>
          <a:p>
            <a:pPr>
              <a:buFontTx/>
              <a:buChar char="-"/>
            </a:pPr>
            <a:r>
              <a:rPr lang="fr-FR" sz="2400" dirty="0" smtClean="0">
                <a:latin typeface="Comic Sans MS" pitchFamily="66" charset="0"/>
                <a:sym typeface="Symbol"/>
              </a:rPr>
              <a:t> Le CERN a décidé de retarder de 7 semaines l’arrêt prévu</a:t>
            </a:r>
          </a:p>
          <a:p>
            <a:r>
              <a:rPr lang="fr-FR" sz="2400" dirty="0" smtClean="0">
                <a:latin typeface="Comic Sans MS" pitchFamily="66" charset="0"/>
                <a:sym typeface="Symbol"/>
              </a:rPr>
              <a:t>  de 20 mois du LHC</a:t>
            </a:r>
          </a:p>
          <a:p>
            <a:r>
              <a:rPr lang="fr-FR" sz="2400" dirty="0" smtClean="0">
                <a:latin typeface="Comic Sans MS" pitchFamily="66" charset="0"/>
                <a:sym typeface="Symbol"/>
              </a:rPr>
              <a:t>        Tripler (et peut-être plus) la statistique actuelle</a:t>
            </a:r>
          </a:p>
          <a:p>
            <a:endParaRPr lang="fr-FR" sz="2400" dirty="0" smtClean="0">
              <a:latin typeface="Comic Sans MS" pitchFamily="66" charset="0"/>
              <a:sym typeface="Symbol"/>
            </a:endParaRPr>
          </a:p>
          <a:p>
            <a:r>
              <a:rPr lang="fr-FR" sz="2400" dirty="0" smtClean="0">
                <a:latin typeface="Comic Sans MS" pitchFamily="66" charset="0"/>
                <a:sym typeface="Symbol"/>
              </a:rPr>
              <a:t>               </a:t>
            </a:r>
            <a:r>
              <a:rPr lang="fr-FR" sz="3200" dirty="0" smtClean="0">
                <a:solidFill>
                  <a:srgbClr val="FFFF00"/>
                </a:solidFill>
                <a:latin typeface="Comic Sans MS" pitchFamily="66" charset="0"/>
                <a:sym typeface="Symbol"/>
              </a:rPr>
              <a:t> Conclusion définitive début 2013.</a:t>
            </a:r>
          </a:p>
          <a:p>
            <a:endParaRPr lang="fr-FR" sz="2400" dirty="0">
              <a:latin typeface="Comic Sans MS" pitchFamily="66" charset="0"/>
            </a:endParaRPr>
          </a:p>
        </p:txBody>
      </p:sp>
      <p:sp>
        <p:nvSpPr>
          <p:cNvPr id="3" name="Rectangle à coins arrondis 2"/>
          <p:cNvSpPr/>
          <p:nvPr/>
        </p:nvSpPr>
        <p:spPr>
          <a:xfrm>
            <a:off x="935088" y="3717032"/>
            <a:ext cx="8208912" cy="3168352"/>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pPr>
            <a:r>
              <a:rPr lang="fr-FR" sz="3200" dirty="0" smtClean="0">
                <a:latin typeface="Comic Sans MS" pitchFamily="66" charset="0"/>
                <a:sym typeface="Symbol"/>
              </a:rPr>
              <a:t> La nature a-t-elle choisi le mécanisme</a:t>
            </a:r>
          </a:p>
          <a:p>
            <a:r>
              <a:rPr lang="fr-FR" sz="3200" dirty="0" smtClean="0">
                <a:latin typeface="Comic Sans MS" pitchFamily="66" charset="0"/>
                <a:sym typeface="Symbol"/>
              </a:rPr>
              <a:t>  le plus simple: boson BEH standard ?</a:t>
            </a:r>
          </a:p>
          <a:p>
            <a:pPr>
              <a:buFontTx/>
              <a:buChar char="-"/>
            </a:pPr>
            <a:r>
              <a:rPr lang="fr-FR" sz="3200" dirty="0" smtClean="0">
                <a:latin typeface="Comic Sans MS" pitchFamily="66" charset="0"/>
                <a:sym typeface="Symbol"/>
              </a:rPr>
              <a:t> Boson BEH non standard ?</a:t>
            </a:r>
          </a:p>
          <a:p>
            <a:pPr>
              <a:buFontTx/>
              <a:buChar char="-"/>
            </a:pPr>
            <a:r>
              <a:rPr lang="fr-FR" sz="3200" dirty="0" smtClean="0">
                <a:latin typeface="Comic Sans MS" pitchFamily="66" charset="0"/>
                <a:sym typeface="Symbol"/>
              </a:rPr>
              <a:t> Autre chose ?</a:t>
            </a:r>
          </a:p>
          <a:p>
            <a:r>
              <a:rPr lang="fr-FR" sz="2400" dirty="0" smtClean="0">
                <a:latin typeface="Comic Sans MS" pitchFamily="66" charset="0"/>
                <a:sym typeface="Symbol"/>
              </a:rPr>
              <a:t>                  </a:t>
            </a:r>
            <a:endParaRPr lang="fr-F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2015.</a:t>
            </a: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avec passage progressif au Super LHC en 2022</a:t>
            </a:r>
          </a:p>
          <a:p>
            <a:r>
              <a:rPr lang="fr-FR" sz="28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539552" y="2348880"/>
            <a:ext cx="6840760" cy="1368152"/>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Tout connaître sur le boson BEH</a:t>
            </a:r>
          </a:p>
          <a:p>
            <a:pPr algn="ctr"/>
            <a:r>
              <a:rPr lang="fr-FR" sz="3200" dirty="0" smtClean="0">
                <a:solidFill>
                  <a:srgbClr val="FFFF00"/>
                </a:solidFill>
                <a:latin typeface="Comic Sans MS" pitchFamily="66" charset="0"/>
              </a:rPr>
              <a:t>et la stabilité du vide.</a:t>
            </a:r>
            <a:endParaRPr lang="fr-FR" sz="3200" dirty="0">
              <a:solidFill>
                <a:srgbClr val="FFFF00"/>
              </a:solidFill>
              <a:latin typeface="Comic Sans MS" pitchFamily="66" charset="0"/>
            </a:endParaRPr>
          </a:p>
        </p:txBody>
      </p:sp>
      <p:sp>
        <p:nvSpPr>
          <p:cNvPr id="4" name="Rectangle à coins arrondis 3"/>
          <p:cNvSpPr/>
          <p:nvPr/>
        </p:nvSpPr>
        <p:spPr>
          <a:xfrm>
            <a:off x="1331640" y="3573016"/>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rPr>
              <a:t>Aller au-delà du Modèle Standard:</a:t>
            </a:r>
          </a:p>
          <a:p>
            <a:pPr>
              <a:buFontTx/>
              <a:buChar char="-"/>
            </a:pPr>
            <a:r>
              <a:rPr lang="fr-FR" sz="2800" dirty="0" smtClean="0">
                <a:solidFill>
                  <a:schemeClr val="bg1"/>
                </a:solidFill>
                <a:latin typeface="Comic Sans MS" pitchFamily="66" charset="0"/>
              </a:rPr>
              <a:t> La </a:t>
            </a:r>
            <a:r>
              <a:rPr lang="fr-FR" sz="2800" dirty="0" smtClean="0">
                <a:solidFill>
                  <a:srgbClr val="99FF66"/>
                </a:solidFill>
                <a:latin typeface="Comic Sans MS" pitchFamily="66" charset="0"/>
              </a:rPr>
              <a:t>″Supersymétrie Bosons-Fermions″</a:t>
            </a:r>
          </a:p>
          <a:p>
            <a:r>
              <a:rPr lang="fr-FR" sz="2800" dirty="0" smtClean="0">
                <a:solidFill>
                  <a:schemeClr val="bg1"/>
                </a:solidFill>
                <a:latin typeface="Comic Sans MS" pitchFamily="66" charset="0"/>
              </a:rPr>
              <a:t>      … et l’explication de la </a:t>
            </a:r>
            <a:r>
              <a:rPr lang="fr-FR" sz="2800" dirty="0" smtClean="0">
                <a:solidFill>
                  <a:srgbClr val="99FF66"/>
                </a:solidFill>
                <a:latin typeface="Comic Sans MS" pitchFamily="66" charset="0"/>
              </a:rPr>
              <a:t>″Matière noire″ </a:t>
            </a:r>
            <a:r>
              <a:rPr lang="fr-FR" sz="2800" dirty="0" smtClean="0">
                <a:solidFill>
                  <a:schemeClr val="bg1"/>
                </a:solidFill>
                <a:latin typeface="Comic Sans MS" pitchFamily="66" charset="0"/>
              </a:rPr>
              <a:t>?</a:t>
            </a:r>
          </a:p>
          <a:p>
            <a:pPr>
              <a:buFontTx/>
              <a:buChar char="-"/>
            </a:pPr>
            <a:r>
              <a:rPr lang="fr-FR" sz="2800" dirty="0" smtClean="0">
                <a:solidFill>
                  <a:schemeClr val="bg1"/>
                </a:solidFill>
                <a:latin typeface="Comic Sans MS" pitchFamily="66" charset="0"/>
              </a:rPr>
              <a:t> Et </a:t>
            </a:r>
            <a:r>
              <a:rPr lang="fr-FR" sz="2800" dirty="0" smtClean="0">
                <a:solidFill>
                  <a:srgbClr val="99FF66"/>
                </a:solidFill>
                <a:latin typeface="Comic Sans MS" pitchFamily="66" charset="0"/>
              </a:rPr>
              <a:t>″l’Energie noire″ </a:t>
            </a:r>
            <a:r>
              <a:rPr lang="fr-FR" sz="2800" dirty="0" smtClean="0">
                <a:solidFill>
                  <a:schemeClr val="bg1"/>
                </a:solidFill>
                <a:latin typeface="Comic Sans MS" pitchFamily="66" charset="0"/>
              </a:rPr>
              <a:t>?</a:t>
            </a:r>
          </a:p>
          <a:p>
            <a:pPr>
              <a:buFontTx/>
              <a:buChar char="-"/>
            </a:pPr>
            <a:r>
              <a:rPr lang="fr-FR" sz="2800" dirty="0" smtClean="0">
                <a:solidFill>
                  <a:schemeClr val="bg1"/>
                </a:solidFill>
                <a:latin typeface="Comic Sans MS" pitchFamily="66" charset="0"/>
              </a:rPr>
              <a:t> Et les </a:t>
            </a:r>
            <a:r>
              <a:rPr lang="fr-FR" sz="2800" dirty="0" smtClean="0">
                <a:solidFill>
                  <a:srgbClr val="99FF66"/>
                </a:solidFill>
                <a:latin typeface="Comic Sans MS" pitchFamily="66" charset="0"/>
              </a:rPr>
              <a:t>″Extradimensions″ </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et </a:t>
            </a:r>
            <a:r>
              <a:rPr lang="fr-FR" sz="2800" dirty="0" smtClean="0">
                <a:solidFill>
                  <a:srgbClr val="99FF66"/>
                </a:solidFill>
                <a:latin typeface="Comic Sans MS" pitchFamily="66" charset="0"/>
              </a:rPr>
              <a:t>l’unification de toutes les forces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gravitation comprise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5292080"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5364088" y="5661248"/>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″boson de Higgs</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3" name="ZoneTexte 2"/>
          <p:cNvSpPr txBox="1"/>
          <p:nvPr/>
        </p:nvSpPr>
        <p:spPr>
          <a:xfrm>
            <a:off x="35496" y="1772816"/>
            <a:ext cx="6290505"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prévision à l’observation</a:t>
            </a:r>
          </a:p>
          <a:p>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les Prix Nobel pour 2013 !</a:t>
            </a:r>
            <a:endParaRPr lang="fr-FR" sz="2800" dirty="0">
              <a:solidFill>
                <a:srgbClr val="99FF66"/>
              </a:solidFill>
              <a:latin typeface="Comic Sans MS" pitchFamily="66" charset="0"/>
            </a:endParaRPr>
          </a:p>
        </p:txBody>
      </p:sp>
      <p:sp>
        <p:nvSpPr>
          <p:cNvPr id="4" name="Rectangle 3"/>
          <p:cNvSpPr/>
          <p:nvPr/>
        </p:nvSpPr>
        <p:spPr>
          <a:xfrm>
            <a:off x="0" y="3356992"/>
            <a:ext cx="9684568" cy="3231654"/>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pic>
        <p:nvPicPr>
          <p:cNvPr id="15362"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74925"/>
            <a:ext cx="9505056" cy="3170099"/>
          </a:xfrm>
          <a:prstGeom prst="rect">
            <a:avLst/>
          </a:prstGeom>
          <a:noFill/>
        </p:spPr>
        <p:txBody>
          <a:bodyPr wrap="square" rtlCol="0">
            <a:spAutoFit/>
          </a:bodyPr>
          <a:lstStyle/>
          <a:p>
            <a:pPr algn="ctr"/>
            <a:r>
              <a:rPr lang="fr-FR" sz="2800" dirty="0" smtClean="0">
                <a:solidFill>
                  <a:srgbClr val="FFFF00"/>
                </a:solidFill>
                <a:latin typeface="Comic Sans MS" pitchFamily="66" charset="0"/>
              </a:rPr>
              <a:t>Quelle que soit l’issue</a:t>
            </a:r>
          </a:p>
          <a:p>
            <a:pPr algn="ctr"/>
            <a:r>
              <a:rPr lang="fr-FR" sz="2800" dirty="0" smtClean="0">
                <a:solidFill>
                  <a:srgbClr val="FFFF00"/>
                </a:solidFill>
                <a:latin typeface="Comic Sans MS" pitchFamily="66" charset="0"/>
              </a:rPr>
              <a:t> (boson BEH ou autre chose)</a:t>
            </a: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p:txBody>
      </p:sp>
      <p:sp>
        <p:nvSpPr>
          <p:cNvPr id="3" name="Rectangle 2"/>
          <p:cNvSpPr/>
          <p:nvPr/>
        </p:nvSpPr>
        <p:spPr>
          <a:xfrm>
            <a:off x="251520" y="4149080"/>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4221088"/>
            <a:ext cx="3382423" cy="1669529"/>
          </a:xfrm>
          <a:prstGeom prst="rect">
            <a:avLst/>
          </a:prstGeom>
          <a:noFill/>
          <a:ln>
            <a:solidFill>
              <a:schemeClr val="bg1"/>
            </a:solidFill>
          </a:ln>
        </p:spPr>
      </p:pic>
      <p:sp>
        <p:nvSpPr>
          <p:cNvPr id="5" name="ZoneTexte 4"/>
          <p:cNvSpPr txBox="1"/>
          <p:nvPr/>
        </p:nvSpPr>
        <p:spPr>
          <a:xfrm>
            <a:off x="4149000" y="4365104"/>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13,7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5805264"/>
            <a:ext cx="7338869" cy="584775"/>
          </a:xfrm>
          <a:prstGeom prst="rect">
            <a:avLst/>
          </a:prstGeom>
          <a:noFill/>
        </p:spPr>
        <p:txBody>
          <a:bodyPr wrap="none" rtlCol="0">
            <a:spAutoFit/>
          </a:bodyPr>
          <a:lstStyle/>
          <a:p>
            <a:r>
              <a:rPr lang="fr-FR" sz="3200" dirty="0" smtClean="0">
                <a:solidFill>
                  <a:schemeClr val="bg1"/>
                </a:solidFill>
                <a:latin typeface="Comic Sans MS" pitchFamily="66" charset="0"/>
              </a:rPr>
              <a:t>Les forces ont façonné notre Univers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876256" y="5085184"/>
            <a:ext cx="2267744" cy="1732336"/>
          </a:xfrm>
          <a:prstGeom prst="rect">
            <a:avLst/>
          </a:prstGeom>
          <a:noFill/>
          <a:ln w="9525">
            <a:noFill/>
            <a:miter lim="800000"/>
            <a:headEnd/>
            <a:tailEnd/>
          </a:ln>
        </p:spPr>
      </p:pic>
      <p:sp>
        <p:nvSpPr>
          <p:cNvPr id="6" name="ZoneTexte 5"/>
          <p:cNvSpPr txBox="1"/>
          <p:nvPr/>
        </p:nvSpPr>
        <p:spPr>
          <a:xfrm>
            <a:off x="3096574" y="5899919"/>
            <a:ext cx="36519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779912" y="5085184"/>
            <a:ext cx="2448272" cy="1728192"/>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6377</TotalTime>
  <Words>3503</Words>
  <Application>Microsoft Office PowerPoint</Application>
  <PresentationFormat>Affichage à l'écran (4:3)</PresentationFormat>
  <Paragraphs>723</Paragraphs>
  <Slides>82</Slides>
  <Notes>5</Notes>
  <HiddenSlides>0</HiddenSlides>
  <MMClips>2</MMClips>
  <ScaleCrop>false</ScaleCrop>
  <HeadingPairs>
    <vt:vector size="4" baseType="variant">
      <vt:variant>
        <vt:lpstr>Thème</vt:lpstr>
      </vt:variant>
      <vt:variant>
        <vt:i4>1</vt:i4>
      </vt:variant>
      <vt:variant>
        <vt:lpstr>Titres des diapositives</vt:lpstr>
      </vt:variant>
      <vt:variant>
        <vt:i4>82</vt:i4>
      </vt:variant>
    </vt:vector>
  </HeadingPairs>
  <TitlesOfParts>
    <vt:vector size="8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cp:lastModifiedBy>
  <cp:revision>630</cp:revision>
  <dcterms:created xsi:type="dcterms:W3CDTF">2012-07-05T15:47:01Z</dcterms:created>
  <dcterms:modified xsi:type="dcterms:W3CDTF">2013-07-31T08:11:21Z</dcterms:modified>
</cp:coreProperties>
</file>