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413" r:id="rId2"/>
    <p:sldId id="375" r:id="rId3"/>
    <p:sldId id="374" r:id="rId4"/>
    <p:sldId id="376" r:id="rId5"/>
    <p:sldId id="276" r:id="rId6"/>
    <p:sldId id="377" r:id="rId7"/>
    <p:sldId id="379" r:id="rId8"/>
    <p:sldId id="378" r:id="rId9"/>
    <p:sldId id="277" r:id="rId10"/>
    <p:sldId id="278" r:id="rId11"/>
    <p:sldId id="280" r:id="rId12"/>
    <p:sldId id="301" r:id="rId13"/>
    <p:sldId id="281" r:id="rId14"/>
    <p:sldId id="282" r:id="rId15"/>
    <p:sldId id="287" r:id="rId16"/>
    <p:sldId id="286" r:id="rId17"/>
    <p:sldId id="285" r:id="rId18"/>
    <p:sldId id="284" r:id="rId19"/>
    <p:sldId id="288" r:id="rId20"/>
    <p:sldId id="289" r:id="rId21"/>
    <p:sldId id="272" r:id="rId22"/>
    <p:sldId id="293" r:id="rId23"/>
    <p:sldId id="300" r:id="rId24"/>
    <p:sldId id="296" r:id="rId25"/>
    <p:sldId id="302" r:id="rId26"/>
    <p:sldId id="303" r:id="rId27"/>
    <p:sldId id="380" r:id="rId28"/>
    <p:sldId id="362" r:id="rId29"/>
    <p:sldId id="305" r:id="rId30"/>
    <p:sldId id="265" r:id="rId31"/>
    <p:sldId id="270" r:id="rId32"/>
    <p:sldId id="370" r:id="rId33"/>
    <p:sldId id="256" r:id="rId34"/>
    <p:sldId id="361" r:id="rId35"/>
    <p:sldId id="306" r:id="rId36"/>
    <p:sldId id="307" r:id="rId37"/>
    <p:sldId id="308" r:id="rId38"/>
    <p:sldId id="312" r:id="rId39"/>
    <p:sldId id="404" r:id="rId40"/>
    <p:sldId id="331" r:id="rId41"/>
    <p:sldId id="385" r:id="rId42"/>
    <p:sldId id="310" r:id="rId43"/>
    <p:sldId id="273" r:id="rId44"/>
    <p:sldId id="311" r:id="rId45"/>
    <p:sldId id="335" r:id="rId46"/>
    <p:sldId id="336" r:id="rId47"/>
    <p:sldId id="386" r:id="rId48"/>
    <p:sldId id="332" r:id="rId49"/>
    <p:sldId id="368" r:id="rId50"/>
    <p:sldId id="326" r:id="rId51"/>
    <p:sldId id="316" r:id="rId52"/>
    <p:sldId id="317" r:id="rId53"/>
    <p:sldId id="318" r:id="rId54"/>
    <p:sldId id="388" r:id="rId55"/>
    <p:sldId id="321" r:id="rId56"/>
    <p:sldId id="389" r:id="rId57"/>
    <p:sldId id="402" r:id="rId58"/>
    <p:sldId id="369" r:id="rId59"/>
    <p:sldId id="372" r:id="rId60"/>
    <p:sldId id="352" r:id="rId61"/>
    <p:sldId id="393" r:id="rId62"/>
    <p:sldId id="390" r:id="rId63"/>
    <p:sldId id="323" r:id="rId64"/>
    <p:sldId id="403" r:id="rId65"/>
    <p:sldId id="328" r:id="rId66"/>
    <p:sldId id="327" r:id="rId67"/>
    <p:sldId id="342" r:id="rId68"/>
    <p:sldId id="343" r:id="rId69"/>
    <p:sldId id="344" r:id="rId70"/>
    <p:sldId id="329" r:id="rId71"/>
    <p:sldId id="364" r:id="rId72"/>
    <p:sldId id="394" r:id="rId73"/>
    <p:sldId id="401" r:id="rId74"/>
    <p:sldId id="416" r:id="rId75"/>
    <p:sldId id="414" r:id="rId76"/>
    <p:sldId id="415" r:id="rId77"/>
    <p:sldId id="324" r:id="rId78"/>
    <p:sldId id="397" r:id="rId79"/>
    <p:sldId id="398" r:id="rId80"/>
    <p:sldId id="399" r:id="rId81"/>
    <p:sldId id="400" r:id="rId82"/>
    <p:sldId id="351" r:id="rId83"/>
    <p:sldId id="348" r:id="rId8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FF66FF"/>
    <a:srgbClr val="0000CC"/>
    <a:srgbClr val="99FF66"/>
    <a:srgbClr val="FF66CC"/>
    <a:srgbClr val="FFCCFF"/>
    <a:srgbClr val="0066FF"/>
    <a:srgbClr val="0099FF"/>
    <a:srgbClr val="FF7C80"/>
    <a:srgbClr val="00FFFF"/>
    <a:srgbClr val="FF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4" autoAdjust="0"/>
    <p:restoredTop sz="95222" autoAdjust="0"/>
  </p:normalViewPr>
  <p:slideViewPr>
    <p:cSldViewPr>
      <p:cViewPr varScale="1">
        <p:scale>
          <a:sx n="51" d="100"/>
          <a:sy n="51" d="100"/>
        </p:scale>
        <p:origin x="-451" y="-8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0C5795-AB14-41FD-A5B6-F8C7DDB7594F}" type="datetimeFigureOut">
              <a:rPr lang="fr-FR" smtClean="0"/>
              <a:pPr/>
              <a:t>31/07/2013</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72B4B-0145-431E-B131-E535E7A0043F}" type="slidenum">
              <a:rPr lang="fr-FR" smtClean="0"/>
              <a:pPr/>
              <a:t>‹N°›</a:t>
            </a:fld>
            <a:endParaRPr lang="fr-FR"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9</a:t>
            </a:fld>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10</a:t>
            </a:fld>
            <a:endParaRPr lang="fr-F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15</a:t>
            </a:fld>
            <a:endParaRPr 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16</a:t>
            </a:fld>
            <a:endParaRPr lang="fr-F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19</a:t>
            </a:fld>
            <a:endParaRPr lang="fr-F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8" name="Espace réservé du pied de page 7"/>
          <p:cNvSpPr>
            <a:spLocks noGrp="1"/>
          </p:cNvSpPr>
          <p:nvPr>
            <p:ph type="ftr" sz="quarter" idx="11"/>
          </p:nvPr>
        </p:nvSpPr>
        <p:spPr/>
        <p:txBody>
          <a:bodyPr/>
          <a:lstStyle/>
          <a:p>
            <a:endParaRPr lang="fr-BE" dirty="0"/>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4" name="Espace réservé du pied de page 3"/>
          <p:cNvSpPr>
            <a:spLocks noGrp="1"/>
          </p:cNvSpPr>
          <p:nvPr>
            <p:ph type="ftr" sz="quarter" idx="11"/>
          </p:nvPr>
        </p:nvSpPr>
        <p:spPr/>
        <p:txBody>
          <a:bodyPr/>
          <a:lstStyle/>
          <a:p>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3" name="Espace réservé du pied de page 2"/>
          <p:cNvSpPr>
            <a:spLocks noGrp="1"/>
          </p:cNvSpPr>
          <p:nvPr>
            <p:ph type="ftr" sz="quarter" idx="11"/>
          </p:nvPr>
        </p:nvSpPr>
        <p:spPr/>
        <p:txBody>
          <a:bodyPr/>
          <a:lstStyle/>
          <a:p>
            <a:endParaRPr lang="fr-BE"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pPr/>
              <a:t>31/07/2013</a:t>
            </a:fld>
            <a:endParaRPr lang="fr-BE"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7.xml"/><Relationship Id="rId4" Type="http://schemas.openxmlformats.org/officeDocument/2006/relationships/image" Target="../media/image39.gif"/></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7.xml"/><Relationship Id="rId1" Type="http://schemas.openxmlformats.org/officeDocument/2006/relationships/video" Target="file:///C:\Users\Fran&#231;ois\Desktop\LHC_collisions\Higgs_tout\Higgs_conf&#233;rences_r&#233;elles\FourMuon_small%20(1)_1.wmv"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7.xml"/><Relationship Id="rId1" Type="http://schemas.openxmlformats.org/officeDocument/2006/relationships/video" Target="file:///C:\Users\Fran&#231;ois\Desktop\LHC_collisions\Higgs_tout\Higgs_conf&#233;rences_r&#233;elles\soir3.wmv"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6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7.gi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35496" y="6309320"/>
            <a:ext cx="9108503" cy="369332"/>
          </a:xfrm>
          <a:prstGeom prst="rect">
            <a:avLst/>
          </a:prstGeom>
          <a:noFill/>
        </p:spPr>
        <p:txBody>
          <a:bodyPr wrap="square" rtlCol="0">
            <a:spAutoFit/>
          </a:bodyPr>
          <a:lstStyle/>
          <a:p>
            <a:r>
              <a:rPr lang="fr-FR" dirty="0" smtClean="0">
                <a:solidFill>
                  <a:schemeClr val="bg1"/>
                </a:solidFill>
                <a:latin typeface="Comic Sans MS" pitchFamily="66" charset="0"/>
              </a:rPr>
              <a:t>François </a:t>
            </a:r>
            <a:r>
              <a:rPr lang="fr-FR" dirty="0" err="1" smtClean="0">
                <a:solidFill>
                  <a:schemeClr val="bg1"/>
                </a:solidFill>
                <a:latin typeface="Comic Sans MS" pitchFamily="66" charset="0"/>
              </a:rPr>
              <a:t>Vazeille</a:t>
            </a:r>
            <a:r>
              <a:rPr lang="fr-FR" dirty="0" smtClean="0">
                <a:solidFill>
                  <a:schemeClr val="bg1"/>
                </a:solidFill>
                <a:latin typeface="Comic Sans MS" pitchFamily="66" charset="0"/>
              </a:rPr>
              <a:t> (CNRS)           Lycée Blaise Pascal                       4 décembre 2012</a:t>
            </a:r>
            <a:endParaRPr lang="fr-FR"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07504" y="39395"/>
            <a:ext cx="6098144" cy="1815882"/>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CCFFFF"/>
                </a:solidFill>
                <a:latin typeface="Comic Sans MS" pitchFamily="66" charset="0"/>
              </a:rPr>
              <a:t>Le LPC</a:t>
            </a:r>
          </a:p>
          <a:p>
            <a:pPr algn="ctr"/>
            <a:r>
              <a:rPr lang="fr-FR" sz="2600" dirty="0" smtClean="0">
                <a:solidFill>
                  <a:srgbClr val="CCFFFF"/>
                </a:solidFill>
                <a:latin typeface="Comic Sans MS" pitchFamily="66" charset="0"/>
              </a:rPr>
              <a:t>Laboratoire de Physique Corpusculaire</a:t>
            </a:r>
          </a:p>
          <a:p>
            <a:pPr algn="ctr"/>
            <a:r>
              <a:rPr lang="fr-FR" sz="2600" dirty="0" smtClean="0">
                <a:solidFill>
                  <a:srgbClr val="CCFFFF"/>
                </a:solidFill>
                <a:latin typeface="Comic Sans MS" pitchFamily="66" charset="0"/>
              </a:rPr>
              <a:t>de Clermont-Ferrand</a:t>
            </a:r>
          </a:p>
        </p:txBody>
      </p:sp>
      <p:pic>
        <p:nvPicPr>
          <p:cNvPr id="4" name="Picture 7" descr="Logo_IN2P3-CNRS"/>
          <p:cNvPicPr>
            <a:picLocks noChangeAspect="1" noChangeArrowheads="1"/>
          </p:cNvPicPr>
          <p:nvPr/>
        </p:nvPicPr>
        <p:blipFill>
          <a:blip r:embed="rId3" cstate="print"/>
          <a:srcRect/>
          <a:stretch>
            <a:fillRect/>
          </a:stretch>
        </p:blipFill>
        <p:spPr bwMode="auto">
          <a:xfrm>
            <a:off x="0" y="5103411"/>
            <a:ext cx="3059832" cy="1700676"/>
          </a:xfrm>
          <a:prstGeom prst="rect">
            <a:avLst/>
          </a:prstGeom>
          <a:noFill/>
          <a:ln w="9525">
            <a:noFill/>
            <a:miter lim="800000"/>
            <a:headEnd/>
            <a:tailEnd/>
          </a:ln>
        </p:spPr>
      </p:pic>
      <p:pic>
        <p:nvPicPr>
          <p:cNvPr id="5" name="Picture 10"/>
          <p:cNvPicPr>
            <a:picLocks noChangeAspect="1" noChangeArrowheads="1"/>
          </p:cNvPicPr>
          <p:nvPr/>
        </p:nvPicPr>
        <p:blipFill>
          <a:blip r:embed="rId4" cstate="print"/>
          <a:srcRect/>
          <a:stretch>
            <a:fillRect/>
          </a:stretch>
        </p:blipFill>
        <p:spPr bwMode="auto">
          <a:xfrm>
            <a:off x="6876256" y="5085184"/>
            <a:ext cx="2267744" cy="1732336"/>
          </a:xfrm>
          <a:prstGeom prst="rect">
            <a:avLst/>
          </a:prstGeom>
          <a:noFill/>
          <a:ln w="9525">
            <a:noFill/>
            <a:miter lim="800000"/>
            <a:headEnd/>
            <a:tailEnd/>
          </a:ln>
        </p:spPr>
      </p:pic>
      <p:sp>
        <p:nvSpPr>
          <p:cNvPr id="6" name="ZoneTexte 5"/>
          <p:cNvSpPr txBox="1"/>
          <p:nvPr/>
        </p:nvSpPr>
        <p:spPr>
          <a:xfrm>
            <a:off x="3096574" y="5899919"/>
            <a:ext cx="3651962" cy="769441"/>
          </a:xfrm>
          <a:prstGeom prst="rect">
            <a:avLst/>
          </a:prstGeom>
          <a:noFill/>
        </p:spPr>
        <p:txBody>
          <a:bodyPr wrap="none" rtlCol="0">
            <a:spAutoFit/>
          </a:bodyPr>
          <a:lstStyle/>
          <a:p>
            <a:pPr algn="ctr"/>
            <a:r>
              <a:rPr lang="fr-FR" sz="2200" dirty="0" smtClean="0">
                <a:solidFill>
                  <a:schemeClr val="bg1"/>
                </a:solidFill>
                <a:latin typeface="Comic Sans MS" pitchFamily="66" charset="0"/>
              </a:rPr>
              <a:t>UMR</a:t>
            </a:r>
          </a:p>
          <a:p>
            <a:pPr algn="ctr"/>
            <a:r>
              <a:rPr lang="fr-FR" sz="2200" dirty="0" smtClean="0">
                <a:solidFill>
                  <a:schemeClr val="bg1"/>
                </a:solidFill>
                <a:latin typeface="Comic Sans MS" pitchFamily="66" charset="0"/>
              </a:rPr>
              <a:t>Unité Mixte de Recherche</a:t>
            </a:r>
            <a:endParaRPr lang="fr-FR" sz="2200" dirty="0">
              <a:solidFill>
                <a:schemeClr val="bg1"/>
              </a:solidFill>
              <a:latin typeface="Comic Sans MS" pitchFamily="66" charset="0"/>
            </a:endParaRPr>
          </a:p>
        </p:txBody>
      </p:sp>
      <p:sp>
        <p:nvSpPr>
          <p:cNvPr id="7" name="ZoneTexte 6"/>
          <p:cNvSpPr txBox="1"/>
          <p:nvPr/>
        </p:nvSpPr>
        <p:spPr>
          <a:xfrm>
            <a:off x="323528" y="2031231"/>
            <a:ext cx="8568952" cy="830997"/>
          </a:xfrm>
          <a:prstGeom prst="rect">
            <a:avLst/>
          </a:prstGeom>
          <a:noFill/>
        </p:spPr>
        <p:txBody>
          <a:bodyPr wrap="square" rtlCol="0">
            <a:spAutoFit/>
          </a:bodyPr>
          <a:lstStyle/>
          <a:p>
            <a:pPr>
              <a:buFont typeface="Symbol"/>
              <a:buChar char="·"/>
            </a:pPr>
            <a:r>
              <a:rPr lang="fr-FR" sz="2400" dirty="0" smtClean="0">
                <a:solidFill>
                  <a:schemeClr val="bg1"/>
                </a:solidFill>
                <a:latin typeface="Comic Sans MS" pitchFamily="66" charset="0"/>
              </a:rPr>
              <a:t> Environ 150 personnes, dont une centaine de permanents</a:t>
            </a:r>
          </a:p>
          <a:p>
            <a:r>
              <a:rPr lang="fr-FR" sz="2400" dirty="0" smtClean="0">
                <a:solidFill>
                  <a:schemeClr val="bg1"/>
                </a:solidFill>
                <a:latin typeface="Comic Sans MS" pitchFamily="66" charset="0"/>
              </a:rPr>
              <a:t>                                                                       (60 % CNRS).</a:t>
            </a:r>
            <a:endParaRPr lang="fr-FR" sz="2400" dirty="0">
              <a:solidFill>
                <a:schemeClr val="bg1"/>
              </a:solidFill>
              <a:latin typeface="Comic Sans MS" pitchFamily="66" charset="0"/>
            </a:endParaRPr>
          </a:p>
        </p:txBody>
      </p:sp>
      <p:sp>
        <p:nvSpPr>
          <p:cNvPr id="9" name="ZoneTexte 8"/>
          <p:cNvSpPr txBox="1"/>
          <p:nvPr/>
        </p:nvSpPr>
        <p:spPr>
          <a:xfrm>
            <a:off x="323528" y="2909843"/>
            <a:ext cx="8640960" cy="830997"/>
          </a:xfrm>
          <a:prstGeom prst="rect">
            <a:avLst/>
          </a:prstGeom>
          <a:noFill/>
        </p:spPr>
        <p:txBody>
          <a:bodyPr wrap="square" rtlCol="0">
            <a:spAutoFit/>
          </a:bodyPr>
          <a:lstStyle/>
          <a:p>
            <a:pPr>
              <a:buFont typeface="Symbol" pitchFamily="18" charset="2"/>
              <a:buChar char="·"/>
            </a:pPr>
            <a:r>
              <a:rPr lang="fr-FR" sz="2400" dirty="0" smtClean="0">
                <a:solidFill>
                  <a:schemeClr val="bg1"/>
                </a:solidFill>
                <a:latin typeface="Comic Sans MS" pitchFamily="66" charset="0"/>
                <a:sym typeface="Symbol"/>
              </a:rPr>
              <a:t> Nombreuses activités dont </a:t>
            </a:r>
            <a:r>
              <a:rPr lang="fr-FR" sz="2400" dirty="0" smtClean="0">
                <a:solidFill>
                  <a:schemeClr val="bg1"/>
                </a:solidFill>
                <a:latin typeface="Comic Sans MS" pitchFamily="66" charset="0"/>
              </a:rPr>
              <a:t>3 expériences LHC:</a:t>
            </a:r>
          </a:p>
          <a:p>
            <a:r>
              <a:rPr lang="fr-FR" sz="2400" dirty="0" smtClean="0">
                <a:solidFill>
                  <a:schemeClr val="bg1"/>
                </a:solidFill>
                <a:latin typeface="Comic Sans MS" pitchFamily="66" charset="0"/>
              </a:rPr>
              <a:t>                                Alice, LHCb et Atlas, </a:t>
            </a:r>
            <a:r>
              <a:rPr lang="fr-FR" sz="2400" dirty="0" smtClean="0">
                <a:solidFill>
                  <a:srgbClr val="FFFF00"/>
                </a:solidFill>
                <a:latin typeface="Comic Sans MS" pitchFamily="66" charset="0"/>
              </a:rPr>
              <a:t>unique en France</a:t>
            </a:r>
            <a:r>
              <a:rPr lang="fr-FR" sz="2400" dirty="0" smtClean="0">
                <a:solidFill>
                  <a:schemeClr val="bg1"/>
                </a:solidFill>
                <a:latin typeface="Comic Sans MS" pitchFamily="66" charset="0"/>
              </a:rPr>
              <a:t>.</a:t>
            </a:r>
          </a:p>
        </p:txBody>
      </p:sp>
      <p:sp>
        <p:nvSpPr>
          <p:cNvPr id="10" name="Rectangle 9"/>
          <p:cNvSpPr/>
          <p:nvPr/>
        </p:nvSpPr>
        <p:spPr>
          <a:xfrm>
            <a:off x="539552" y="4335487"/>
            <a:ext cx="3036409" cy="461665"/>
          </a:xfrm>
          <a:prstGeom prst="rect">
            <a:avLst/>
          </a:prstGeom>
        </p:spPr>
        <p:txBody>
          <a:bodyPr wrap="none">
            <a:spAutoFit/>
          </a:bodyPr>
          <a:lstStyle/>
          <a:p>
            <a:r>
              <a:rPr lang="fr-FR" sz="2400" dirty="0" smtClean="0">
                <a:solidFill>
                  <a:schemeClr val="bg1"/>
                </a:solidFill>
                <a:latin typeface="Comic Sans MS" pitchFamily="66" charset="0"/>
              </a:rPr>
              <a:t>et Région Auvergne.</a:t>
            </a:r>
            <a:endParaRPr lang="fr-FR" sz="2400" dirty="0">
              <a:solidFill>
                <a:schemeClr val="bg1"/>
              </a:solidFill>
              <a:latin typeface="Comic Sans MS" pitchFamily="66" charset="0"/>
            </a:endParaRPr>
          </a:p>
        </p:txBody>
      </p:sp>
      <p:pic>
        <p:nvPicPr>
          <p:cNvPr id="11" name="Image 10"/>
          <p:cNvPicPr/>
          <p:nvPr/>
        </p:nvPicPr>
        <p:blipFill>
          <a:blip r:embed="rId5" cstate="print"/>
          <a:srcRect/>
          <a:stretch>
            <a:fillRect/>
          </a:stretch>
        </p:blipFill>
        <p:spPr bwMode="auto">
          <a:xfrm>
            <a:off x="3779912" y="5085184"/>
            <a:ext cx="2448272" cy="1728192"/>
          </a:xfrm>
          <a:prstGeom prst="rect">
            <a:avLst/>
          </a:prstGeom>
          <a:noFill/>
          <a:ln w="9525">
            <a:noFill/>
            <a:miter lim="800000"/>
            <a:headEnd/>
            <a:tailEnd/>
          </a:ln>
        </p:spPr>
      </p:pic>
      <p:pic>
        <p:nvPicPr>
          <p:cNvPr id="12" name="Picture 4" descr="C:\Users\François\Desktop\LHC_collisions\Higgs\Conférence_Higgs\Logo2 seul sans blanc.bmp"/>
          <p:cNvPicPr>
            <a:picLocks noChangeAspect="1" noChangeArrowheads="1"/>
          </p:cNvPicPr>
          <p:nvPr/>
        </p:nvPicPr>
        <p:blipFill>
          <a:blip r:embed="rId6" cstate="print"/>
          <a:srcRect/>
          <a:stretch>
            <a:fillRect/>
          </a:stretch>
        </p:blipFill>
        <p:spPr bwMode="auto">
          <a:xfrm>
            <a:off x="7380312" y="-2900"/>
            <a:ext cx="1728192" cy="1703708"/>
          </a:xfrm>
          <a:prstGeom prst="rect">
            <a:avLst/>
          </a:prstGeom>
          <a:noFill/>
        </p:spPr>
      </p:pic>
      <p:sp>
        <p:nvSpPr>
          <p:cNvPr id="13" name="Rectangle 12"/>
          <p:cNvSpPr/>
          <p:nvPr/>
        </p:nvSpPr>
        <p:spPr>
          <a:xfrm>
            <a:off x="323528" y="3873822"/>
            <a:ext cx="7704856" cy="461665"/>
          </a:xfrm>
          <a:prstGeom prst="rect">
            <a:avLst/>
          </a:prstGeom>
        </p:spPr>
        <p:txBody>
          <a:bodyPr wrap="square">
            <a:spAutoFit/>
          </a:bodyPr>
          <a:lstStyle/>
          <a:p>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Financements CNRS/IN2P3 (</a:t>
            </a:r>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90%) + Université</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heckerboard(across)">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5"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heckerboard(across)">
                                      <p:cBhvr>
                                        <p:cTn id="35" dur="500"/>
                                        <p:tgtEl>
                                          <p:spTgt spid="10"/>
                                        </p:tgtEl>
                                      </p:cBhvr>
                                    </p:animEffect>
                                  </p:childTnLst>
                                </p:cTn>
                              </p:par>
                              <p:par>
                                <p:cTn id="36" presetID="5" presetClass="entr" presetSubtype="1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heckerboard(across)">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9" grpId="0"/>
      <p:bldP spid="1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251520" y="332656"/>
            <a:ext cx="8640960" cy="5832648"/>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115616" y="1761778"/>
            <a:ext cx="7848872" cy="3170099"/>
          </a:xfrm>
          <a:prstGeom prst="rect">
            <a:avLst/>
          </a:prstGeom>
        </p:spPr>
        <p:txBody>
          <a:bodyPr wrap="square">
            <a:spAutoFit/>
          </a:bodyPr>
          <a:lstStyle/>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L’état des lieux jusqu’à 2012</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L’époque des théoriciens</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      </a:t>
            </a:r>
            <a:r>
              <a:rPr lang="fr-FR" sz="4000" i="1" dirty="0" smtClean="0">
                <a:solidFill>
                  <a:srgbClr val="0000CC"/>
                </a:solidFill>
                <a:latin typeface="Comic Sans MS" pitchFamily="66" charset="0"/>
                <a:ea typeface="Calibri" pitchFamily="34" charset="0"/>
                <a:cs typeface="Times New Roman" pitchFamily="18" charset="0"/>
                <a:sym typeface="Symbol" pitchFamily="18" charset="2"/>
              </a:rPr>
              <a:t>Retour en arrière: 1964</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L’époque des expérimentateurs</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      </a:t>
            </a:r>
            <a:r>
              <a:rPr lang="fr-FR" sz="4000" i="1" dirty="0" smtClean="0">
                <a:solidFill>
                  <a:srgbClr val="0000CC"/>
                </a:solidFill>
                <a:latin typeface="Comic Sans MS" pitchFamily="66" charset="0"/>
                <a:ea typeface="Calibri" pitchFamily="34" charset="0"/>
                <a:cs typeface="Times New Roman" pitchFamily="18" charset="0"/>
                <a:sym typeface="Symbol" pitchFamily="18" charset="2"/>
              </a:rPr>
              <a:t>Une quête de 48 années</a:t>
            </a:r>
            <a:r>
              <a:rPr lang="fr-FR" sz="4000" dirty="0" smtClean="0">
                <a:latin typeface="Comic Sans MS" pitchFamily="66" charset="0"/>
                <a:ea typeface="Calibri" pitchFamily="34" charset="0"/>
                <a:cs typeface="Times New Roman" pitchFamily="18" charset="0"/>
              </a:rPr>
              <a:t>  </a:t>
            </a:r>
            <a:endParaRPr lang="fr-FR" sz="4000"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8" name="Picture 6" descr="dangers,panneaux d'avertissement,panneaux de signalisation,panneaux routiers,points d'exclamation,symboles,transports"/>
          <p:cNvPicPr>
            <a:picLocks noChangeAspect="1" noChangeArrowheads="1"/>
          </p:cNvPicPr>
          <p:nvPr/>
        </p:nvPicPr>
        <p:blipFill>
          <a:blip r:embed="rId2" cstate="print"/>
          <a:srcRect/>
          <a:stretch>
            <a:fillRect/>
          </a:stretch>
        </p:blipFill>
        <p:spPr bwMode="auto">
          <a:xfrm>
            <a:off x="2987824" y="260648"/>
            <a:ext cx="3095625" cy="3095625"/>
          </a:xfrm>
          <a:prstGeom prst="rect">
            <a:avLst/>
          </a:prstGeom>
          <a:noFill/>
        </p:spPr>
      </p:pic>
      <p:sp>
        <p:nvSpPr>
          <p:cNvPr id="5" name="ZoneTexte 4"/>
          <p:cNvSpPr txBox="1"/>
          <p:nvPr/>
        </p:nvSpPr>
        <p:spPr>
          <a:xfrm>
            <a:off x="755576" y="3645024"/>
            <a:ext cx="7592142" cy="1815882"/>
          </a:xfrm>
          <a:prstGeom prst="rect">
            <a:avLst/>
          </a:prstGeom>
          <a:noFill/>
        </p:spPr>
        <p:txBody>
          <a:bodyPr wrap="none" rtlCol="0">
            <a:spAutoFit/>
          </a:bodyPr>
          <a:lstStyle/>
          <a:p>
            <a:pPr algn="ctr"/>
            <a:r>
              <a:rPr lang="fr-FR" sz="2800" i="1" dirty="0" smtClean="0">
                <a:solidFill>
                  <a:srgbClr val="FFCCFF"/>
                </a:solidFill>
                <a:latin typeface="Comic Sans MS" pitchFamily="66" charset="0"/>
              </a:rPr>
              <a:t>Je ferai souvent  appel à des </a:t>
            </a:r>
          </a:p>
          <a:p>
            <a:pPr algn="ctr"/>
            <a:r>
              <a:rPr lang="fr-FR" sz="2800" i="1" dirty="0" smtClean="0">
                <a:solidFill>
                  <a:srgbClr val="FFFF00"/>
                </a:solidFill>
                <a:latin typeface="Comic Sans MS" pitchFamily="66" charset="0"/>
              </a:rPr>
              <a:t>analogies à notre échelle:</a:t>
            </a:r>
          </a:p>
          <a:p>
            <a:pPr algn="ctr"/>
            <a:r>
              <a:rPr lang="fr-FR" sz="2800" i="1" dirty="0" smtClean="0">
                <a:solidFill>
                  <a:srgbClr val="FFCCFF"/>
                </a:solidFill>
                <a:latin typeface="Comic Sans MS" pitchFamily="66" charset="0"/>
              </a:rPr>
              <a:t>surtout,</a:t>
            </a:r>
          </a:p>
          <a:p>
            <a:pPr algn="ctr"/>
            <a:r>
              <a:rPr lang="fr-FR" sz="2800" i="1" dirty="0" smtClean="0">
                <a:solidFill>
                  <a:srgbClr val="FFCCFF"/>
                </a:solidFill>
                <a:latin typeface="Comic Sans MS" pitchFamily="66" charset="0"/>
                <a:sym typeface="Symbol"/>
              </a:rPr>
              <a:t>ne pas pousser trop loin leur interprétation !</a:t>
            </a:r>
            <a:endParaRPr lang="fr-FR" sz="2800" i="1" dirty="0" smtClean="0">
              <a:solidFill>
                <a:srgbClr val="FFCCFF"/>
              </a:solidFill>
              <a:latin typeface="Comic Sans MS" pitchFamily="66"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204864"/>
            <a:ext cx="8352928" cy="2160240"/>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827584" y="2492896"/>
            <a:ext cx="7704254" cy="1569660"/>
          </a:xfrm>
          <a:prstGeom prst="rect">
            <a:avLst/>
          </a:prstGeom>
        </p:spPr>
        <p:txBody>
          <a:bodyPr wrap="square">
            <a:spAutoFit/>
          </a:bodyPr>
          <a:lstStyle/>
          <a:p>
            <a:pPr algn="ctr" fontAlgn="base">
              <a:spcBef>
                <a:spcPct val="0"/>
              </a:spcBef>
              <a:spcAft>
                <a:spcPct val="0"/>
              </a:spcAft>
            </a:pPr>
            <a:r>
              <a:rPr lang="fr-FR" sz="4800" i="1" dirty="0" smtClean="0">
                <a:latin typeface="Comic Sans MS" pitchFamily="66" charset="0"/>
                <a:ea typeface="Calibri" pitchFamily="34" charset="0"/>
                <a:cs typeface="Times New Roman" pitchFamily="18" charset="0"/>
                <a:sym typeface="Symbol" pitchFamily="18" charset="2"/>
              </a:rPr>
              <a:t>L’état des lieux jusqu’à l’année 2012</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0024"/>
          <p:cNvPicPr>
            <a:picLocks noChangeAspect="1" noChangeArrowheads="1"/>
          </p:cNvPicPr>
          <p:nvPr/>
        </p:nvPicPr>
        <p:blipFill>
          <a:blip r:embed="rId2" cstate="print"/>
          <a:srcRect/>
          <a:stretch>
            <a:fillRect/>
          </a:stretch>
        </p:blipFill>
        <p:spPr bwMode="auto">
          <a:xfrm>
            <a:off x="-36513" y="-25400"/>
            <a:ext cx="9180513" cy="6883400"/>
          </a:xfrm>
          <a:prstGeom prst="rect">
            <a:avLst/>
          </a:prstGeom>
          <a:noFill/>
          <a:ln w="9525">
            <a:noFill/>
            <a:miter lim="800000"/>
            <a:headEnd/>
            <a:tailEnd/>
          </a:ln>
        </p:spPr>
      </p:pic>
      <p:sp>
        <p:nvSpPr>
          <p:cNvPr id="4" name="Text Box 3"/>
          <p:cNvSpPr txBox="1">
            <a:spLocks noChangeArrowheads="1"/>
          </p:cNvSpPr>
          <p:nvPr/>
        </p:nvSpPr>
        <p:spPr bwMode="auto">
          <a:xfrm>
            <a:off x="678909" y="5924550"/>
            <a:ext cx="1228221"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Homme</a:t>
            </a:r>
          </a:p>
          <a:p>
            <a:pPr algn="ctr"/>
            <a:r>
              <a:rPr lang="fr-FR" sz="2400" dirty="0">
                <a:solidFill>
                  <a:schemeClr val="bg1"/>
                </a:solidFill>
                <a:latin typeface="Comic Sans MS" pitchFamily="66" charset="0"/>
              </a:rPr>
              <a:t>~1 m</a:t>
            </a:r>
          </a:p>
        </p:txBody>
      </p:sp>
      <p:sp>
        <p:nvSpPr>
          <p:cNvPr id="5" name="Text Box 4"/>
          <p:cNvSpPr txBox="1">
            <a:spLocks noChangeArrowheads="1"/>
          </p:cNvSpPr>
          <p:nvPr/>
        </p:nvSpPr>
        <p:spPr bwMode="auto">
          <a:xfrm>
            <a:off x="2446308" y="5924550"/>
            <a:ext cx="1122423" cy="830997"/>
          </a:xfrm>
          <a:prstGeom prst="rect">
            <a:avLst/>
          </a:prstGeom>
          <a:noFill/>
          <a:ln w="9525">
            <a:noFill/>
            <a:miter lim="800000"/>
            <a:headEnd/>
            <a:tailEnd/>
          </a:ln>
        </p:spPr>
        <p:txBody>
          <a:bodyPr wrap="none">
            <a:spAutoFit/>
          </a:bodyPr>
          <a:lstStyle/>
          <a:p>
            <a:pPr algn="ctr"/>
            <a:r>
              <a:rPr lang="fr-FR" sz="2400" dirty="0">
                <a:solidFill>
                  <a:schemeClr val="bg1">
                    <a:lumMod val="75000"/>
                  </a:schemeClr>
                </a:solidFill>
                <a:latin typeface="Comic Sans MS" pitchFamily="66" charset="0"/>
              </a:rPr>
              <a:t>Cellule</a:t>
            </a:r>
          </a:p>
          <a:p>
            <a:pPr algn="ctr"/>
            <a:r>
              <a:rPr lang="fr-FR" sz="2400" dirty="0">
                <a:solidFill>
                  <a:schemeClr val="bg1">
                    <a:lumMod val="75000"/>
                  </a:schemeClr>
                </a:solidFill>
                <a:latin typeface="Comic Sans MS" pitchFamily="66" charset="0"/>
              </a:rPr>
              <a:t>~µm</a:t>
            </a:r>
          </a:p>
        </p:txBody>
      </p:sp>
      <p:sp>
        <p:nvSpPr>
          <p:cNvPr id="6" name="Text Box 5"/>
          <p:cNvSpPr txBox="1">
            <a:spLocks noChangeArrowheads="1"/>
          </p:cNvSpPr>
          <p:nvPr/>
        </p:nvSpPr>
        <p:spPr bwMode="auto">
          <a:xfrm>
            <a:off x="3781425" y="5924550"/>
            <a:ext cx="1444626"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Molécule</a:t>
            </a:r>
          </a:p>
          <a:p>
            <a:pPr algn="ctr"/>
            <a:r>
              <a:rPr lang="fr-FR" sz="2400" dirty="0">
                <a:solidFill>
                  <a:schemeClr val="bg1"/>
                </a:solidFill>
                <a:latin typeface="Comic Sans MS" pitchFamily="66" charset="0"/>
              </a:rPr>
              <a:t>~nm</a:t>
            </a:r>
          </a:p>
        </p:txBody>
      </p:sp>
      <p:sp>
        <p:nvSpPr>
          <p:cNvPr id="7" name="Text Box 6"/>
          <p:cNvSpPr txBox="1">
            <a:spLocks noChangeArrowheads="1"/>
          </p:cNvSpPr>
          <p:nvPr/>
        </p:nvSpPr>
        <p:spPr bwMode="auto">
          <a:xfrm>
            <a:off x="5076056" y="6126395"/>
            <a:ext cx="1122423" cy="830997"/>
          </a:xfrm>
          <a:prstGeom prst="rect">
            <a:avLst/>
          </a:prstGeom>
          <a:noFill/>
          <a:ln w="9525">
            <a:noFill/>
            <a:miter lim="800000"/>
            <a:headEnd/>
            <a:tailEnd/>
          </a:ln>
        </p:spPr>
        <p:txBody>
          <a:bodyPr wrap="none">
            <a:spAutoFit/>
          </a:bodyPr>
          <a:lstStyle/>
          <a:p>
            <a:pPr algn="ctr"/>
            <a:r>
              <a:rPr lang="fr-FR" sz="2400" dirty="0">
                <a:solidFill>
                  <a:schemeClr val="bg1">
                    <a:lumMod val="75000"/>
                  </a:schemeClr>
                </a:solidFill>
                <a:latin typeface="Comic Sans MS" pitchFamily="66" charset="0"/>
              </a:rPr>
              <a:t>Atome</a:t>
            </a:r>
          </a:p>
          <a:p>
            <a:pPr algn="ctr"/>
            <a:r>
              <a:rPr lang="fr-FR" sz="2400" dirty="0">
                <a:solidFill>
                  <a:schemeClr val="bg1">
                    <a:lumMod val="75000"/>
                  </a:schemeClr>
                </a:solidFill>
                <a:latin typeface="Comic Sans MS" pitchFamily="66" charset="0"/>
              </a:rPr>
              <a:t>~A</a:t>
            </a:r>
          </a:p>
        </p:txBody>
      </p:sp>
      <p:sp>
        <p:nvSpPr>
          <p:cNvPr id="8" name="Text Box 7"/>
          <p:cNvSpPr txBox="1">
            <a:spLocks noChangeArrowheads="1"/>
          </p:cNvSpPr>
          <p:nvPr/>
        </p:nvSpPr>
        <p:spPr bwMode="auto">
          <a:xfrm>
            <a:off x="5814164" y="5661248"/>
            <a:ext cx="1455847"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Noyau</a:t>
            </a:r>
          </a:p>
          <a:p>
            <a:pPr algn="ctr"/>
            <a:r>
              <a:rPr lang="fr-FR" sz="2400" dirty="0" smtClean="0">
                <a:solidFill>
                  <a:schemeClr val="bg1"/>
                </a:solidFill>
                <a:latin typeface="Comic Sans MS" pitchFamily="66" charset="0"/>
              </a:rPr>
              <a:t>   ~10 fm</a:t>
            </a:r>
            <a:endParaRPr lang="fr-FR" sz="2400" dirty="0">
              <a:solidFill>
                <a:schemeClr val="bg1"/>
              </a:solidFill>
              <a:latin typeface="Comic Sans MS" pitchFamily="66" charset="0"/>
            </a:endParaRPr>
          </a:p>
        </p:txBody>
      </p:sp>
      <p:sp>
        <p:nvSpPr>
          <p:cNvPr id="9" name="Text Box 8"/>
          <p:cNvSpPr txBox="1">
            <a:spLocks noChangeArrowheads="1"/>
          </p:cNvSpPr>
          <p:nvPr/>
        </p:nvSpPr>
        <p:spPr bwMode="auto">
          <a:xfrm>
            <a:off x="6444208" y="6427788"/>
            <a:ext cx="1997663" cy="461665"/>
          </a:xfrm>
          <a:prstGeom prst="rect">
            <a:avLst/>
          </a:prstGeom>
          <a:noFill/>
          <a:ln w="9525">
            <a:noFill/>
            <a:miter lim="800000"/>
            <a:headEnd/>
            <a:tailEnd/>
          </a:ln>
        </p:spPr>
        <p:txBody>
          <a:bodyPr wrap="none">
            <a:spAutoFit/>
          </a:bodyPr>
          <a:lstStyle/>
          <a:p>
            <a:r>
              <a:rPr lang="fr-FR" sz="2400" dirty="0" smtClean="0">
                <a:solidFill>
                  <a:schemeClr val="bg1">
                    <a:lumMod val="75000"/>
                  </a:schemeClr>
                </a:solidFill>
                <a:latin typeface="Comic Sans MS" pitchFamily="66" charset="0"/>
              </a:rPr>
              <a:t>Nucléon ~fm</a:t>
            </a:r>
            <a:endParaRPr lang="fr-FR" sz="2400" dirty="0">
              <a:solidFill>
                <a:schemeClr val="bg1">
                  <a:lumMod val="75000"/>
                </a:schemeClr>
              </a:solidFill>
              <a:latin typeface="Comic Sans MS" pitchFamily="66" charset="0"/>
            </a:endParaRPr>
          </a:p>
        </p:txBody>
      </p:sp>
      <p:sp>
        <p:nvSpPr>
          <p:cNvPr id="10" name="Text Box 9"/>
          <p:cNvSpPr txBox="1">
            <a:spLocks noChangeArrowheads="1"/>
          </p:cNvSpPr>
          <p:nvPr/>
        </p:nvSpPr>
        <p:spPr bwMode="auto">
          <a:xfrm>
            <a:off x="7308477" y="5589240"/>
            <a:ext cx="1245854" cy="830997"/>
          </a:xfrm>
          <a:prstGeom prst="rect">
            <a:avLst/>
          </a:prstGeom>
          <a:noFill/>
          <a:ln w="9525">
            <a:noFill/>
            <a:miter lim="800000"/>
            <a:headEnd/>
            <a:tailEnd/>
          </a:ln>
        </p:spPr>
        <p:txBody>
          <a:bodyPr wrap="none">
            <a:spAutoFit/>
          </a:bodyPr>
          <a:lstStyle/>
          <a:p>
            <a:r>
              <a:rPr lang="fr-FR" sz="2400" dirty="0" smtClean="0">
                <a:solidFill>
                  <a:schemeClr val="bg1"/>
                </a:solidFill>
                <a:latin typeface="Comic Sans MS" pitchFamily="66" charset="0"/>
              </a:rPr>
              <a:t>Quarks</a:t>
            </a:r>
          </a:p>
          <a:p>
            <a:r>
              <a:rPr lang="fr-FR" sz="2400" dirty="0" smtClean="0">
                <a:solidFill>
                  <a:schemeClr val="bg1"/>
                </a:solidFill>
                <a:latin typeface="Comic Sans MS" pitchFamily="66" charset="0"/>
              </a:rPr>
              <a:t>   &lt;am</a:t>
            </a:r>
            <a:endParaRPr lang="fr-FR" sz="2400" dirty="0">
              <a:solidFill>
                <a:schemeClr val="bg1"/>
              </a:solidFill>
              <a:latin typeface="Comic Sans MS" pitchFamily="66" charset="0"/>
            </a:endParaRPr>
          </a:p>
        </p:txBody>
      </p:sp>
      <p:sp>
        <p:nvSpPr>
          <p:cNvPr id="11" name="Line 10"/>
          <p:cNvSpPr>
            <a:spLocks noChangeShapeType="1"/>
          </p:cNvSpPr>
          <p:nvPr/>
        </p:nvSpPr>
        <p:spPr bwMode="auto">
          <a:xfrm flipV="1">
            <a:off x="1331913" y="55895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2" name="Line 11"/>
          <p:cNvSpPr>
            <a:spLocks noChangeShapeType="1"/>
          </p:cNvSpPr>
          <p:nvPr/>
        </p:nvSpPr>
        <p:spPr bwMode="auto">
          <a:xfrm flipV="1">
            <a:off x="3059113" y="5589488"/>
            <a:ext cx="0" cy="431800"/>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3" name="Line 12"/>
          <p:cNvSpPr>
            <a:spLocks noChangeShapeType="1"/>
          </p:cNvSpPr>
          <p:nvPr/>
        </p:nvSpPr>
        <p:spPr bwMode="auto">
          <a:xfrm flipV="1">
            <a:off x="4500563" y="55894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4" name="Line 13"/>
          <p:cNvSpPr>
            <a:spLocks noChangeShapeType="1"/>
          </p:cNvSpPr>
          <p:nvPr/>
        </p:nvSpPr>
        <p:spPr bwMode="auto">
          <a:xfrm flipV="1">
            <a:off x="6588125" y="5517232"/>
            <a:ext cx="0" cy="287337"/>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5" name="Line 14"/>
          <p:cNvSpPr>
            <a:spLocks noChangeShapeType="1"/>
          </p:cNvSpPr>
          <p:nvPr/>
        </p:nvSpPr>
        <p:spPr bwMode="auto">
          <a:xfrm flipV="1">
            <a:off x="7884368" y="5445224"/>
            <a:ext cx="745" cy="287684"/>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6" name="Line 15"/>
          <p:cNvSpPr>
            <a:spLocks noChangeShapeType="1"/>
          </p:cNvSpPr>
          <p:nvPr/>
        </p:nvSpPr>
        <p:spPr bwMode="auto">
          <a:xfrm flipV="1">
            <a:off x="5651500" y="5661025"/>
            <a:ext cx="0" cy="504825"/>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7" name="Line 16"/>
          <p:cNvSpPr>
            <a:spLocks noChangeShapeType="1"/>
          </p:cNvSpPr>
          <p:nvPr/>
        </p:nvSpPr>
        <p:spPr bwMode="auto">
          <a:xfrm flipV="1">
            <a:off x="7308304" y="5517232"/>
            <a:ext cx="0" cy="792163"/>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8" name="Oval 17"/>
          <p:cNvSpPr>
            <a:spLocks noChangeArrowheads="1"/>
          </p:cNvSpPr>
          <p:nvPr/>
        </p:nvSpPr>
        <p:spPr bwMode="auto">
          <a:xfrm>
            <a:off x="8123238" y="4941888"/>
            <a:ext cx="769937" cy="792162"/>
          </a:xfrm>
          <a:prstGeom prst="ellipse">
            <a:avLst/>
          </a:prstGeom>
          <a:noFill/>
          <a:ln w="50800">
            <a:solidFill>
              <a:schemeClr val="bg1"/>
            </a:solidFill>
            <a:round/>
            <a:headEnd/>
            <a:tailEnd/>
          </a:ln>
        </p:spPr>
        <p:txBody>
          <a:bodyPr wrap="none" anchor="ctr"/>
          <a:lstStyle/>
          <a:p>
            <a:endParaRPr lang="fr-FR" dirty="0">
              <a:solidFill>
                <a:schemeClr val="bg1"/>
              </a:solidFill>
              <a:latin typeface="Comic Sans MS" pitchFamily="66" charset="0"/>
            </a:endParaRPr>
          </a:p>
        </p:txBody>
      </p:sp>
      <p:sp>
        <p:nvSpPr>
          <p:cNvPr id="19" name="Text Box 18"/>
          <p:cNvSpPr txBox="1">
            <a:spLocks noChangeArrowheads="1"/>
          </p:cNvSpPr>
          <p:nvPr/>
        </p:nvSpPr>
        <p:spPr bwMode="auto">
          <a:xfrm>
            <a:off x="7519988" y="1403350"/>
            <a:ext cx="1660525" cy="946150"/>
          </a:xfrm>
          <a:prstGeom prst="rect">
            <a:avLst/>
          </a:prstGeom>
          <a:noFill/>
          <a:ln w="9525">
            <a:noFill/>
            <a:miter lim="800000"/>
            <a:headEnd/>
            <a:tailEnd/>
          </a:ln>
        </p:spPr>
        <p:txBody>
          <a:bodyPr wrap="none">
            <a:spAutoFit/>
          </a:bodyPr>
          <a:lstStyle/>
          <a:p>
            <a:pPr algn="ctr"/>
            <a:r>
              <a:rPr lang="fr-FR" sz="2800" dirty="0">
                <a:solidFill>
                  <a:schemeClr val="bg1"/>
                </a:solidFill>
                <a:latin typeface="Comic Sans MS" pitchFamily="66" charset="0"/>
              </a:rPr>
              <a:t>Combien </a:t>
            </a:r>
          </a:p>
          <a:p>
            <a:pPr algn="ctr"/>
            <a:r>
              <a:rPr lang="fr-FR" sz="2800" dirty="0" smtClean="0">
                <a:solidFill>
                  <a:schemeClr val="bg1"/>
                </a:solidFill>
                <a:latin typeface="Comic Sans MS" pitchFamily="66" charset="0"/>
              </a:rPr>
              <a:t>encore ?</a:t>
            </a:r>
            <a:endParaRPr lang="fr-FR" sz="2800" dirty="0">
              <a:solidFill>
                <a:schemeClr val="bg1"/>
              </a:solidFill>
              <a:latin typeface="Comic Sans MS" pitchFamily="66" charset="0"/>
            </a:endParaRPr>
          </a:p>
        </p:txBody>
      </p:sp>
      <p:sp>
        <p:nvSpPr>
          <p:cNvPr id="20" name="Oval 19"/>
          <p:cNvSpPr>
            <a:spLocks noChangeArrowheads="1"/>
          </p:cNvSpPr>
          <p:nvPr/>
        </p:nvSpPr>
        <p:spPr bwMode="auto">
          <a:xfrm>
            <a:off x="3851275" y="2565400"/>
            <a:ext cx="431800" cy="431800"/>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H</a:t>
            </a:r>
          </a:p>
        </p:txBody>
      </p:sp>
      <p:sp>
        <p:nvSpPr>
          <p:cNvPr id="21" name="Oval 20"/>
          <p:cNvSpPr>
            <a:spLocks noChangeArrowheads="1"/>
          </p:cNvSpPr>
          <p:nvPr/>
        </p:nvSpPr>
        <p:spPr bwMode="auto">
          <a:xfrm>
            <a:off x="4860925" y="2565400"/>
            <a:ext cx="431800" cy="431800"/>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H</a:t>
            </a:r>
          </a:p>
        </p:txBody>
      </p:sp>
      <p:sp>
        <p:nvSpPr>
          <p:cNvPr id="22" name="Oval 21"/>
          <p:cNvSpPr>
            <a:spLocks noChangeArrowheads="1"/>
          </p:cNvSpPr>
          <p:nvPr/>
        </p:nvSpPr>
        <p:spPr bwMode="auto">
          <a:xfrm>
            <a:off x="4140200" y="3090863"/>
            <a:ext cx="914400" cy="914400"/>
          </a:xfrm>
          <a:prstGeom prst="ellipse">
            <a:avLst/>
          </a:prstGeom>
          <a:solidFill>
            <a:srgbClr val="FFFF00"/>
          </a:solidFill>
          <a:ln w="9525">
            <a:solidFill>
              <a:srgbClr val="FFFF00"/>
            </a:solidFill>
            <a:round/>
            <a:headEnd/>
            <a:tailEnd/>
          </a:ln>
        </p:spPr>
        <p:txBody>
          <a:bodyPr wrap="none" anchor="ctr"/>
          <a:lstStyle/>
          <a:p>
            <a:pPr algn="ctr"/>
            <a:r>
              <a:rPr lang="fr-FR" sz="2000" dirty="0">
                <a:latin typeface="Comic Sans MS" pitchFamily="66" charset="0"/>
              </a:rPr>
              <a:t>O</a:t>
            </a:r>
          </a:p>
        </p:txBody>
      </p:sp>
      <p:sp>
        <p:nvSpPr>
          <p:cNvPr id="23" name="Line 22"/>
          <p:cNvSpPr>
            <a:spLocks noChangeShapeType="1"/>
          </p:cNvSpPr>
          <p:nvPr/>
        </p:nvSpPr>
        <p:spPr bwMode="auto">
          <a:xfrm>
            <a:off x="4140200" y="2924175"/>
            <a:ext cx="215776" cy="288801"/>
          </a:xfrm>
          <a:prstGeom prst="line">
            <a:avLst/>
          </a:prstGeom>
          <a:noFill/>
          <a:ln w="25400">
            <a:solidFill>
              <a:schemeClr val="tx1"/>
            </a:solidFill>
            <a:round/>
            <a:headEnd/>
            <a:tailEnd/>
          </a:ln>
        </p:spPr>
        <p:txBody>
          <a:bodyPr/>
          <a:lstStyle/>
          <a:p>
            <a:endParaRPr lang="fr-FR" dirty="0">
              <a:latin typeface="Comic Sans MS" pitchFamily="66" charset="0"/>
            </a:endParaRPr>
          </a:p>
        </p:txBody>
      </p:sp>
      <p:sp>
        <p:nvSpPr>
          <p:cNvPr id="24" name="Line 23"/>
          <p:cNvSpPr>
            <a:spLocks noChangeShapeType="1"/>
          </p:cNvSpPr>
          <p:nvPr/>
        </p:nvSpPr>
        <p:spPr bwMode="auto">
          <a:xfrm flipV="1">
            <a:off x="4787900" y="2852738"/>
            <a:ext cx="215900" cy="288925"/>
          </a:xfrm>
          <a:prstGeom prst="line">
            <a:avLst/>
          </a:prstGeom>
          <a:noFill/>
          <a:ln w="25400">
            <a:solidFill>
              <a:schemeClr val="tx1"/>
            </a:solidFill>
            <a:round/>
            <a:headEnd/>
            <a:tailEnd/>
          </a:ln>
        </p:spPr>
        <p:txBody>
          <a:bodyPr/>
          <a:lstStyle/>
          <a:p>
            <a:endParaRPr lang="fr-FR" dirty="0">
              <a:latin typeface="Comic Sans MS" pitchFamily="66" charset="0"/>
            </a:endParaRPr>
          </a:p>
        </p:txBody>
      </p:sp>
      <p:sp>
        <p:nvSpPr>
          <p:cNvPr id="25" name="Text Box 24"/>
          <p:cNvSpPr txBox="1">
            <a:spLocks noChangeArrowheads="1"/>
          </p:cNvSpPr>
          <p:nvPr/>
        </p:nvSpPr>
        <p:spPr bwMode="auto">
          <a:xfrm>
            <a:off x="4038600" y="1982788"/>
            <a:ext cx="1109663" cy="366712"/>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Eau: H</a:t>
            </a:r>
            <a:r>
              <a:rPr lang="fr-FR" baseline="-25000" dirty="0">
                <a:solidFill>
                  <a:schemeClr val="bg1"/>
                </a:solidFill>
                <a:latin typeface="Comic Sans MS" pitchFamily="66" charset="0"/>
              </a:rPr>
              <a:t>2</a:t>
            </a:r>
            <a:r>
              <a:rPr lang="fr-FR" dirty="0">
                <a:solidFill>
                  <a:schemeClr val="bg1"/>
                </a:solidFill>
                <a:latin typeface="Comic Sans MS" pitchFamily="66" charset="0"/>
              </a:rPr>
              <a:t>0</a:t>
            </a:r>
          </a:p>
        </p:txBody>
      </p:sp>
      <p:sp>
        <p:nvSpPr>
          <p:cNvPr id="26" name="Text Box 28"/>
          <p:cNvSpPr txBox="1">
            <a:spLocks noChangeArrowheads="1"/>
          </p:cNvSpPr>
          <p:nvPr/>
        </p:nvSpPr>
        <p:spPr bwMode="auto">
          <a:xfrm>
            <a:off x="5148263" y="549275"/>
            <a:ext cx="1335087" cy="366713"/>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Hydrogène</a:t>
            </a:r>
          </a:p>
        </p:txBody>
      </p:sp>
      <p:sp>
        <p:nvSpPr>
          <p:cNvPr id="27" name="Oval 29"/>
          <p:cNvSpPr>
            <a:spLocks noChangeArrowheads="1"/>
          </p:cNvSpPr>
          <p:nvPr/>
        </p:nvSpPr>
        <p:spPr bwMode="auto">
          <a:xfrm>
            <a:off x="6804025" y="3667125"/>
            <a:ext cx="914400" cy="914400"/>
          </a:xfrm>
          <a:prstGeom prst="ellipse">
            <a:avLst/>
          </a:prstGeom>
          <a:noFill/>
          <a:ln w="9525">
            <a:solidFill>
              <a:schemeClr val="bg1"/>
            </a:solidFill>
            <a:round/>
            <a:headEnd/>
            <a:tailEnd/>
          </a:ln>
        </p:spPr>
        <p:txBody>
          <a:bodyPr wrap="none" anchor="ctr"/>
          <a:lstStyle/>
          <a:p>
            <a:endParaRPr lang="fr-FR" dirty="0">
              <a:latin typeface="Comic Sans MS" pitchFamily="66" charset="0"/>
            </a:endParaRPr>
          </a:p>
        </p:txBody>
      </p:sp>
      <p:sp>
        <p:nvSpPr>
          <p:cNvPr id="28" name="Oval 30"/>
          <p:cNvSpPr>
            <a:spLocks noChangeArrowheads="1"/>
          </p:cNvSpPr>
          <p:nvPr/>
        </p:nvSpPr>
        <p:spPr bwMode="auto">
          <a:xfrm>
            <a:off x="6877050" y="3789363"/>
            <a:ext cx="360363" cy="360362"/>
          </a:xfrm>
          <a:prstGeom prst="ellipse">
            <a:avLst/>
          </a:prstGeom>
          <a:solidFill>
            <a:schemeClr val="tx1">
              <a:alpha val="98822"/>
            </a:schemeClr>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u</a:t>
            </a:r>
          </a:p>
        </p:txBody>
      </p:sp>
      <p:sp>
        <p:nvSpPr>
          <p:cNvPr id="29" name="Oval 31"/>
          <p:cNvSpPr>
            <a:spLocks noChangeArrowheads="1"/>
          </p:cNvSpPr>
          <p:nvPr/>
        </p:nvSpPr>
        <p:spPr bwMode="auto">
          <a:xfrm>
            <a:off x="7308850" y="3789363"/>
            <a:ext cx="360363" cy="360362"/>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u</a:t>
            </a:r>
          </a:p>
        </p:txBody>
      </p:sp>
      <p:sp>
        <p:nvSpPr>
          <p:cNvPr id="30" name="Oval 32"/>
          <p:cNvSpPr>
            <a:spLocks noChangeArrowheads="1"/>
          </p:cNvSpPr>
          <p:nvPr/>
        </p:nvSpPr>
        <p:spPr bwMode="auto">
          <a:xfrm>
            <a:off x="7092950" y="4149725"/>
            <a:ext cx="360363" cy="360363"/>
          </a:xfrm>
          <a:prstGeom prst="ellipse">
            <a:avLst/>
          </a:prstGeom>
          <a:solidFill>
            <a:srgbClr val="FFFF00"/>
          </a:solidFill>
          <a:ln w="9525">
            <a:solidFill>
              <a:srgbClr val="FFFF00"/>
            </a:solidFill>
            <a:round/>
            <a:headEnd/>
            <a:tailEnd/>
          </a:ln>
        </p:spPr>
        <p:txBody>
          <a:bodyPr wrap="none" anchor="ctr"/>
          <a:lstStyle/>
          <a:p>
            <a:pPr algn="ctr"/>
            <a:r>
              <a:rPr lang="fr-FR" dirty="0">
                <a:latin typeface="Comic Sans MS" pitchFamily="66" charset="0"/>
              </a:rPr>
              <a:t>d</a:t>
            </a:r>
          </a:p>
        </p:txBody>
      </p:sp>
      <p:sp>
        <p:nvSpPr>
          <p:cNvPr id="31" name="Oval 33"/>
          <p:cNvSpPr>
            <a:spLocks noChangeArrowheads="1"/>
          </p:cNvSpPr>
          <p:nvPr/>
        </p:nvSpPr>
        <p:spPr bwMode="auto">
          <a:xfrm>
            <a:off x="7740650" y="4508500"/>
            <a:ext cx="360363" cy="360363"/>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u</a:t>
            </a:r>
          </a:p>
        </p:txBody>
      </p:sp>
      <p:sp>
        <p:nvSpPr>
          <p:cNvPr id="32" name="Text Box 34"/>
          <p:cNvSpPr txBox="1">
            <a:spLocks noChangeArrowheads="1"/>
          </p:cNvSpPr>
          <p:nvPr/>
        </p:nvSpPr>
        <p:spPr bwMode="auto">
          <a:xfrm>
            <a:off x="6115050" y="1908175"/>
            <a:ext cx="985838" cy="368300"/>
          </a:xfrm>
          <a:prstGeom prst="rect">
            <a:avLst/>
          </a:prstGeom>
          <a:noFill/>
          <a:ln w="9525">
            <a:noFill/>
            <a:miter lim="800000"/>
            <a:headEnd/>
            <a:tailEnd/>
          </a:ln>
        </p:spPr>
        <p:txBody>
          <a:bodyPr wrap="none">
            <a:spAutoFit/>
          </a:bodyPr>
          <a:lstStyle/>
          <a:p>
            <a:pPr algn="ctr"/>
            <a:r>
              <a:rPr lang="fr-FR" dirty="0">
                <a:solidFill>
                  <a:schemeClr val="bg1"/>
                </a:solidFill>
                <a:latin typeface="Comic Sans MS" pitchFamily="66" charset="0"/>
              </a:rPr>
              <a:t>Noyaux</a:t>
            </a:r>
          </a:p>
        </p:txBody>
      </p:sp>
      <p:sp>
        <p:nvSpPr>
          <p:cNvPr id="33" name="Text Box 35"/>
          <p:cNvSpPr txBox="1">
            <a:spLocks noChangeArrowheads="1"/>
          </p:cNvSpPr>
          <p:nvPr/>
        </p:nvSpPr>
        <p:spPr bwMode="auto">
          <a:xfrm>
            <a:off x="7667625" y="3940175"/>
            <a:ext cx="854075" cy="641350"/>
          </a:xfrm>
          <a:prstGeom prst="rect">
            <a:avLst/>
          </a:prstGeom>
          <a:noFill/>
          <a:ln w="9525">
            <a:noFill/>
            <a:miter lim="800000"/>
            <a:headEnd/>
            <a:tailEnd/>
          </a:ln>
        </p:spPr>
        <p:txBody>
          <a:bodyPr wrap="none">
            <a:spAutoFit/>
          </a:bodyPr>
          <a:lstStyle/>
          <a:p>
            <a:pPr algn="ctr"/>
            <a:r>
              <a:rPr lang="fr-FR" dirty="0">
                <a:solidFill>
                  <a:schemeClr val="bg1"/>
                </a:solidFill>
                <a:latin typeface="Comic Sans MS" pitchFamily="66" charset="0"/>
              </a:rPr>
              <a:t>Quark</a:t>
            </a:r>
          </a:p>
          <a:p>
            <a:pPr algn="ctr"/>
            <a:r>
              <a:rPr lang="fr-FR" dirty="0">
                <a:solidFill>
                  <a:schemeClr val="bg1"/>
                </a:solidFill>
                <a:latin typeface="Comic Sans MS" pitchFamily="66" charset="0"/>
              </a:rPr>
              <a:t>up</a:t>
            </a:r>
          </a:p>
        </p:txBody>
      </p:sp>
      <p:sp>
        <p:nvSpPr>
          <p:cNvPr id="34" name="Text Box 36"/>
          <p:cNvSpPr txBox="1">
            <a:spLocks noChangeArrowheads="1"/>
          </p:cNvSpPr>
          <p:nvPr/>
        </p:nvSpPr>
        <p:spPr bwMode="auto">
          <a:xfrm>
            <a:off x="100777" y="-27384"/>
            <a:ext cx="6040436"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Voyage vers l’infiniment petit</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35" name="Oval 37"/>
          <p:cNvSpPr>
            <a:spLocks noChangeArrowheads="1"/>
          </p:cNvSpPr>
          <p:nvPr/>
        </p:nvSpPr>
        <p:spPr bwMode="auto">
          <a:xfrm>
            <a:off x="6300788" y="2276475"/>
            <a:ext cx="576262" cy="576263"/>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p</a:t>
            </a:r>
          </a:p>
        </p:txBody>
      </p:sp>
      <p:sp>
        <p:nvSpPr>
          <p:cNvPr id="36" name="Text Box 38"/>
          <p:cNvSpPr txBox="1">
            <a:spLocks noChangeArrowheads="1"/>
          </p:cNvSpPr>
          <p:nvPr/>
        </p:nvSpPr>
        <p:spPr bwMode="auto">
          <a:xfrm>
            <a:off x="6856413" y="3349625"/>
            <a:ext cx="884237" cy="366713"/>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proton</a:t>
            </a:r>
          </a:p>
        </p:txBody>
      </p:sp>
      <p:sp>
        <p:nvSpPr>
          <p:cNvPr id="37" name="Line 39"/>
          <p:cNvSpPr>
            <a:spLocks noChangeShapeType="1"/>
          </p:cNvSpPr>
          <p:nvPr/>
        </p:nvSpPr>
        <p:spPr bwMode="auto">
          <a:xfrm>
            <a:off x="8532813" y="2276475"/>
            <a:ext cx="0" cy="2592388"/>
          </a:xfrm>
          <a:prstGeom prst="line">
            <a:avLst/>
          </a:prstGeom>
          <a:noFill/>
          <a:ln w="50800">
            <a:solidFill>
              <a:schemeClr val="bg1"/>
            </a:solidFill>
            <a:round/>
            <a:headEnd/>
            <a:tailEnd type="triangle" w="med" len="med"/>
          </a:ln>
        </p:spPr>
        <p:txBody>
          <a:bodyPr/>
          <a:lstStyle/>
          <a:p>
            <a:endParaRPr lang="fr-FR" dirty="0">
              <a:latin typeface="Comic Sans MS" pitchFamily="66" charset="0"/>
            </a:endParaRPr>
          </a:p>
        </p:txBody>
      </p:sp>
      <p:pic>
        <p:nvPicPr>
          <p:cNvPr id="38" name="Picture 40"/>
          <p:cNvPicPr>
            <a:picLocks noChangeAspect="1" noChangeArrowheads="1"/>
          </p:cNvPicPr>
          <p:nvPr/>
        </p:nvPicPr>
        <p:blipFill>
          <a:blip r:embed="rId3" cstate="print"/>
          <a:srcRect/>
          <a:stretch>
            <a:fillRect/>
          </a:stretch>
        </p:blipFill>
        <p:spPr bwMode="auto">
          <a:xfrm>
            <a:off x="250825" y="692150"/>
            <a:ext cx="2159000" cy="2376488"/>
          </a:xfrm>
          <a:prstGeom prst="rect">
            <a:avLst/>
          </a:prstGeom>
          <a:noFill/>
          <a:ln w="9525">
            <a:noFill/>
            <a:miter lim="800000"/>
            <a:headEnd/>
            <a:tailEnd/>
          </a:ln>
        </p:spPr>
      </p:pic>
      <p:pic>
        <p:nvPicPr>
          <p:cNvPr id="39" name="Picture 41"/>
          <p:cNvPicPr>
            <a:picLocks noChangeAspect="1" noChangeArrowheads="1"/>
          </p:cNvPicPr>
          <p:nvPr/>
        </p:nvPicPr>
        <p:blipFill>
          <a:blip r:embed="rId4" cstate="print"/>
          <a:srcRect/>
          <a:stretch>
            <a:fillRect/>
          </a:stretch>
        </p:blipFill>
        <p:spPr bwMode="auto">
          <a:xfrm>
            <a:off x="2555875" y="982663"/>
            <a:ext cx="1330325" cy="1582737"/>
          </a:xfrm>
          <a:prstGeom prst="rect">
            <a:avLst/>
          </a:prstGeom>
          <a:noFill/>
          <a:ln w="9525">
            <a:noFill/>
            <a:miter lim="800000"/>
            <a:headEnd/>
            <a:tailEnd/>
          </a:ln>
        </p:spPr>
      </p:pic>
      <p:sp>
        <p:nvSpPr>
          <p:cNvPr id="40" name="Text Box 42"/>
          <p:cNvSpPr txBox="1">
            <a:spLocks noChangeArrowheads="1"/>
          </p:cNvSpPr>
          <p:nvPr/>
        </p:nvSpPr>
        <p:spPr bwMode="auto">
          <a:xfrm>
            <a:off x="5724525" y="6446663"/>
            <a:ext cx="277813" cy="366713"/>
          </a:xfrm>
          <a:prstGeom prst="rect">
            <a:avLst/>
          </a:prstGeom>
          <a:noFill/>
          <a:ln w="9525">
            <a:noFill/>
            <a:miter lim="800000"/>
            <a:headEnd/>
            <a:tailEnd/>
          </a:ln>
        </p:spPr>
        <p:txBody>
          <a:bodyPr wrap="none">
            <a:spAutoFit/>
          </a:bodyPr>
          <a:lstStyle/>
          <a:p>
            <a:r>
              <a:rPr lang="fr-FR" dirty="0">
                <a:solidFill>
                  <a:schemeClr val="bg1">
                    <a:lumMod val="75000"/>
                  </a:schemeClr>
                </a:solidFill>
                <a:latin typeface="Comic Sans MS" pitchFamily="66" charset="0"/>
              </a:rPr>
              <a:t>°</a:t>
            </a:r>
          </a:p>
        </p:txBody>
      </p:sp>
      <p:sp>
        <p:nvSpPr>
          <p:cNvPr id="41" name="Oval 43"/>
          <p:cNvSpPr>
            <a:spLocks noChangeArrowheads="1"/>
          </p:cNvSpPr>
          <p:nvPr/>
        </p:nvSpPr>
        <p:spPr bwMode="auto">
          <a:xfrm>
            <a:off x="5313363" y="981075"/>
            <a:ext cx="914400" cy="914400"/>
          </a:xfrm>
          <a:prstGeom prst="ellipse">
            <a:avLst/>
          </a:prstGeom>
          <a:noFill/>
          <a:ln w="9525">
            <a:solidFill>
              <a:srgbClr val="FFFF00"/>
            </a:solidFill>
            <a:prstDash val="dash"/>
            <a:round/>
            <a:headEnd/>
            <a:tailEnd/>
          </a:ln>
        </p:spPr>
        <p:txBody>
          <a:bodyPr wrap="none" anchor="ctr"/>
          <a:lstStyle/>
          <a:p>
            <a:endParaRPr lang="fr-FR" dirty="0">
              <a:latin typeface="Comic Sans MS" pitchFamily="66" charset="0"/>
            </a:endParaRPr>
          </a:p>
        </p:txBody>
      </p:sp>
      <p:sp>
        <p:nvSpPr>
          <p:cNvPr id="42" name="Oval 44"/>
          <p:cNvSpPr>
            <a:spLocks noChangeArrowheads="1"/>
          </p:cNvSpPr>
          <p:nvPr/>
        </p:nvSpPr>
        <p:spPr bwMode="auto">
          <a:xfrm>
            <a:off x="5580063" y="1268413"/>
            <a:ext cx="288925" cy="288925"/>
          </a:xfrm>
          <a:prstGeom prst="ellipse">
            <a:avLst/>
          </a:prstGeom>
          <a:solidFill>
            <a:schemeClr val="tx1"/>
          </a:solidFill>
          <a:ln w="9525">
            <a:solidFill>
              <a:schemeClr val="tx1"/>
            </a:solidFill>
            <a:round/>
            <a:headEnd/>
            <a:tailEnd/>
          </a:ln>
        </p:spPr>
        <p:txBody>
          <a:bodyPr wrap="none" anchor="ctr"/>
          <a:lstStyle/>
          <a:p>
            <a:pPr algn="ctr"/>
            <a:r>
              <a:rPr lang="en-GB" dirty="0">
                <a:solidFill>
                  <a:schemeClr val="bg1"/>
                </a:solidFill>
                <a:latin typeface="Comic Sans MS" pitchFamily="66" charset="0"/>
              </a:rPr>
              <a:t>p</a:t>
            </a:r>
          </a:p>
        </p:txBody>
      </p:sp>
      <p:sp>
        <p:nvSpPr>
          <p:cNvPr id="43" name="Oval 45"/>
          <p:cNvSpPr>
            <a:spLocks noChangeArrowheads="1"/>
          </p:cNvSpPr>
          <p:nvPr/>
        </p:nvSpPr>
        <p:spPr bwMode="auto">
          <a:xfrm>
            <a:off x="5651500" y="908050"/>
            <a:ext cx="142875" cy="144463"/>
          </a:xfrm>
          <a:prstGeom prst="ellipse">
            <a:avLst/>
          </a:prstGeom>
          <a:solidFill>
            <a:srgbClr val="FFFF00"/>
          </a:solidFill>
          <a:ln w="9525">
            <a:solidFill>
              <a:srgbClr val="FFFF00"/>
            </a:solidFill>
            <a:round/>
            <a:headEnd/>
            <a:tailEnd/>
          </a:ln>
        </p:spPr>
        <p:txBody>
          <a:bodyPr wrap="none" anchor="ctr"/>
          <a:lstStyle/>
          <a:p>
            <a:endParaRPr lang="fr-FR" dirty="0">
              <a:latin typeface="Comic Sans MS" pitchFamily="66" charset="0"/>
            </a:endParaRPr>
          </a:p>
        </p:txBody>
      </p:sp>
      <p:sp>
        <p:nvSpPr>
          <p:cNvPr id="44" name="Text Box 46"/>
          <p:cNvSpPr txBox="1">
            <a:spLocks noChangeArrowheads="1"/>
          </p:cNvSpPr>
          <p:nvPr/>
        </p:nvSpPr>
        <p:spPr bwMode="auto">
          <a:xfrm>
            <a:off x="6164263" y="901700"/>
            <a:ext cx="1071562" cy="366713"/>
          </a:xfrm>
          <a:prstGeom prst="rect">
            <a:avLst/>
          </a:prstGeom>
          <a:noFill/>
          <a:ln w="9525">
            <a:noFill/>
            <a:miter lim="800000"/>
            <a:headEnd/>
            <a:tailEnd/>
          </a:ln>
        </p:spPr>
        <p:txBody>
          <a:bodyPr wrap="none">
            <a:spAutoFit/>
          </a:bodyPr>
          <a:lstStyle/>
          <a:p>
            <a:r>
              <a:rPr lang="fr-FR" dirty="0">
                <a:solidFill>
                  <a:srgbClr val="FFFF00"/>
                </a:solidFill>
                <a:latin typeface="Comic Sans MS" pitchFamily="66" charset="0"/>
              </a:rPr>
              <a:t>électron</a:t>
            </a:r>
          </a:p>
        </p:txBody>
      </p:sp>
      <p:pic>
        <p:nvPicPr>
          <p:cNvPr id="45" name="Picture 47" descr="noyau"/>
          <p:cNvPicPr>
            <a:picLocks noChangeAspect="1" noChangeArrowheads="1"/>
          </p:cNvPicPr>
          <p:nvPr/>
        </p:nvPicPr>
        <p:blipFill>
          <a:blip r:embed="rId5" cstate="print"/>
          <a:srcRect/>
          <a:stretch>
            <a:fillRect/>
          </a:stretch>
        </p:blipFill>
        <p:spPr bwMode="auto">
          <a:xfrm>
            <a:off x="5724525" y="2997200"/>
            <a:ext cx="1023938" cy="1023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5" presetClass="entr" presetSubtype="1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checkerboard(across)">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5" presetClass="entr" presetSubtype="1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checkerboard(across)">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5" presetClass="entr" presetSubtype="1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checkerboard(across)">
                                      <p:cBhvr>
                                        <p:cTn id="41" dur="500"/>
                                        <p:tgtEl>
                                          <p:spTgt spid="25"/>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checkerboard(across)">
                                      <p:cBhvr>
                                        <p:cTn id="44" dur="500"/>
                                        <p:tgtEl>
                                          <p:spTgt spid="20"/>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checkerboard(across)">
                                      <p:cBhvr>
                                        <p:cTn id="47" dur="500"/>
                                        <p:tgtEl>
                                          <p:spTgt spid="23"/>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checkerboard(across)">
                                      <p:cBhvr>
                                        <p:cTn id="50" dur="500"/>
                                        <p:tgtEl>
                                          <p:spTgt spid="21"/>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checkerboard(across)">
                                      <p:cBhvr>
                                        <p:cTn id="53" dur="500"/>
                                        <p:tgtEl>
                                          <p:spTgt spid="24"/>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checkerboard(across)">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additive="base">
                                        <p:cTn id="69" dur="500" fill="hold"/>
                                        <p:tgtEl>
                                          <p:spTgt spid="40"/>
                                        </p:tgtEl>
                                        <p:attrNameLst>
                                          <p:attrName>ppt_x</p:attrName>
                                        </p:attrNameLst>
                                      </p:cBhvr>
                                      <p:tavLst>
                                        <p:tav tm="0">
                                          <p:val>
                                            <p:strVal val="#ppt_x"/>
                                          </p:val>
                                        </p:tav>
                                        <p:tav tm="100000">
                                          <p:val>
                                            <p:strVal val="#ppt_x"/>
                                          </p:val>
                                        </p:tav>
                                      </p:tavLst>
                                    </p:anim>
                                    <p:anim calcmode="lin" valueType="num">
                                      <p:cBhvr additive="base">
                                        <p:cTn id="70" dur="500" fill="hold"/>
                                        <p:tgtEl>
                                          <p:spTgt spid="40"/>
                                        </p:tgtEl>
                                        <p:attrNameLst>
                                          <p:attrName>ppt_y</p:attrName>
                                        </p:attrNameLst>
                                      </p:cBhvr>
                                      <p:tavLst>
                                        <p:tav tm="0">
                                          <p:val>
                                            <p:strVal val="1+#ppt_h/2"/>
                                          </p:val>
                                        </p:tav>
                                        <p:tav tm="100000">
                                          <p:val>
                                            <p:strVal val="#ppt_y"/>
                                          </p:val>
                                        </p:tav>
                                      </p:tavLst>
                                    </p:anim>
                                  </p:childTnLst>
                                </p:cTn>
                              </p:par>
                              <p:par>
                                <p:cTn id="71" presetID="5" presetClass="entr" presetSubtype="1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checkerboard(across)">
                                      <p:cBhvr>
                                        <p:cTn id="73" dur="500"/>
                                        <p:tgtEl>
                                          <p:spTgt spid="26"/>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checkerboard(across)">
                                      <p:cBhvr>
                                        <p:cTn id="76" dur="500"/>
                                        <p:tgtEl>
                                          <p:spTgt spid="44"/>
                                        </p:tgtEl>
                                      </p:cBhvr>
                                    </p:animEffect>
                                  </p:childTnLst>
                                </p:cTn>
                              </p:par>
                              <p:par>
                                <p:cTn id="77" presetID="5" presetClass="entr" presetSubtype="1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checkerboard(across)">
                                      <p:cBhvr>
                                        <p:cTn id="79" dur="500"/>
                                        <p:tgtEl>
                                          <p:spTgt spid="42"/>
                                        </p:tgtEl>
                                      </p:cBhvr>
                                    </p:animEffect>
                                  </p:childTnLst>
                                </p:cTn>
                              </p:par>
                              <p:par>
                                <p:cTn id="80" presetID="5" presetClass="entr" presetSubtype="10" fill="hold" grpId="0"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checkerboard(across)">
                                      <p:cBhvr>
                                        <p:cTn id="82" dur="500"/>
                                        <p:tgtEl>
                                          <p:spTgt spid="43"/>
                                        </p:tgtEl>
                                      </p:cBhvr>
                                    </p:animEffect>
                                  </p:childTnLst>
                                </p:cTn>
                              </p:par>
                              <p:par>
                                <p:cTn id="83" presetID="5" presetClass="entr" presetSubtype="1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checkerboard(across)">
                                      <p:cBhvr>
                                        <p:cTn id="85" dur="500"/>
                                        <p:tgtEl>
                                          <p:spTgt spid="41"/>
                                        </p:tgtEl>
                                      </p:cBhvr>
                                    </p:animEffect>
                                  </p:childTnLst>
                                </p:cTn>
                              </p:par>
                            </p:childTnLst>
                          </p:cTn>
                        </p:par>
                        <p:par>
                          <p:cTn id="86" fill="hold">
                            <p:stCondLst>
                              <p:cond delay="500"/>
                            </p:stCondLst>
                            <p:childTnLst>
                              <p:par>
                                <p:cTn id="87" presetID="1" presetClass="path" presetSubtype="0" repeatCount="5000" accel="50000" decel="50000" fill="hold" grpId="1" nodeType="afterEffect">
                                  <p:stCondLst>
                                    <p:cond delay="0"/>
                                  </p:stCondLst>
                                  <p:childTnLst>
                                    <p:animMotion origin="layout" path="M 0.00278 -4.07407E-6 C 0.0316 -4.07407E-6 0.05521 0.03056 0.05521 0.06829 C 0.05521 0.10579 0.0316 0.13658 0.00278 0.13658 C -0.02604 0.13658 -0.04896 0.10579 -0.04896 0.06829 C -0.04896 0.03056 -0.02604 -4.07407E-6 0.00278 -4.07407E-6 Z " pathEditMode="relative" rAng="0" ptsTypes="fffff">
                                      <p:cBhvr>
                                        <p:cTn id="88" dur="500" fill="hold"/>
                                        <p:tgtEl>
                                          <p:spTgt spid="43"/>
                                        </p:tgtEl>
                                        <p:attrNameLst>
                                          <p:attrName>ppt_x</p:attrName>
                                          <p:attrName>ppt_y</p:attrName>
                                        </p:attrNameLst>
                                      </p:cBhvr>
                                      <p:rCtr x="0" y="68"/>
                                    </p:animMotion>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anim calcmode="lin" valueType="num">
                                      <p:cBhvr additive="base">
                                        <p:cTn id="93" dur="500" fill="hold"/>
                                        <p:tgtEl>
                                          <p:spTgt spid="8"/>
                                        </p:tgtEl>
                                        <p:attrNameLst>
                                          <p:attrName>ppt_x</p:attrName>
                                        </p:attrNameLst>
                                      </p:cBhvr>
                                      <p:tavLst>
                                        <p:tav tm="0">
                                          <p:val>
                                            <p:strVal val="#ppt_x"/>
                                          </p:val>
                                        </p:tav>
                                        <p:tav tm="100000">
                                          <p:val>
                                            <p:strVal val="#ppt_x"/>
                                          </p:val>
                                        </p:tav>
                                      </p:tavLst>
                                    </p:anim>
                                    <p:anim calcmode="lin" valueType="num">
                                      <p:cBhvr additive="base">
                                        <p:cTn id="94" dur="500" fill="hold"/>
                                        <p:tgtEl>
                                          <p:spTgt spid="8"/>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ppt_x"/>
                                          </p:val>
                                        </p:tav>
                                        <p:tav tm="100000">
                                          <p:val>
                                            <p:strVal val="#ppt_x"/>
                                          </p:val>
                                        </p:tav>
                                      </p:tavLst>
                                    </p:anim>
                                    <p:anim calcmode="lin" valueType="num">
                                      <p:cBhvr additive="base">
                                        <p:cTn id="98" dur="500" fill="hold"/>
                                        <p:tgtEl>
                                          <p:spTgt spid="14"/>
                                        </p:tgtEl>
                                        <p:attrNameLst>
                                          <p:attrName>ppt_y</p:attrName>
                                        </p:attrNameLst>
                                      </p:cBhvr>
                                      <p:tavLst>
                                        <p:tav tm="0">
                                          <p:val>
                                            <p:strVal val="1+#ppt_h/2"/>
                                          </p:val>
                                        </p:tav>
                                        <p:tav tm="100000">
                                          <p:val>
                                            <p:strVal val="#ppt_y"/>
                                          </p:val>
                                        </p:tav>
                                      </p:tavLst>
                                    </p:anim>
                                  </p:childTnLst>
                                </p:cTn>
                              </p:par>
                              <p:par>
                                <p:cTn id="99" presetID="5" presetClass="entr" presetSubtype="10" fill="hold" grpId="0" nodeType="with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checkerboard(across)">
                                      <p:cBhvr>
                                        <p:cTn id="101" dur="500"/>
                                        <p:tgtEl>
                                          <p:spTgt spid="35"/>
                                        </p:tgtEl>
                                      </p:cBhvr>
                                    </p:animEffect>
                                  </p:childTnLst>
                                </p:cTn>
                              </p:par>
                              <p:par>
                                <p:cTn id="102" presetID="5" presetClass="entr" presetSubtype="10" fill="hold" grpId="0" nodeType="with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checkerboard(across)">
                                      <p:cBhvr>
                                        <p:cTn id="104" dur="500"/>
                                        <p:tgtEl>
                                          <p:spTgt spid="32"/>
                                        </p:tgtEl>
                                      </p:cBhvr>
                                    </p:animEffect>
                                  </p:childTnLst>
                                </p:cTn>
                              </p:par>
                              <p:par>
                                <p:cTn id="105" presetID="5" presetClass="entr" presetSubtype="10" fill="hold" nodeType="with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checkerboard(across)">
                                      <p:cBhvr>
                                        <p:cTn id="107" dur="500"/>
                                        <p:tgtEl>
                                          <p:spTgt spid="45"/>
                                        </p:tgtEl>
                                      </p:cBhvr>
                                    </p:animEffect>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9"/>
                                        </p:tgtEl>
                                        <p:attrNameLst>
                                          <p:attrName>style.visibility</p:attrName>
                                        </p:attrNameLst>
                                      </p:cBhvr>
                                      <p:to>
                                        <p:strVal val="visible"/>
                                      </p:to>
                                    </p:set>
                                    <p:anim calcmode="lin" valueType="num">
                                      <p:cBhvr additive="base">
                                        <p:cTn id="112" dur="500" fill="hold"/>
                                        <p:tgtEl>
                                          <p:spTgt spid="9"/>
                                        </p:tgtEl>
                                        <p:attrNameLst>
                                          <p:attrName>ppt_x</p:attrName>
                                        </p:attrNameLst>
                                      </p:cBhvr>
                                      <p:tavLst>
                                        <p:tav tm="0">
                                          <p:val>
                                            <p:strVal val="#ppt_x"/>
                                          </p:val>
                                        </p:tav>
                                        <p:tav tm="100000">
                                          <p:val>
                                            <p:strVal val="#ppt_x"/>
                                          </p:val>
                                        </p:tav>
                                      </p:tavLst>
                                    </p:anim>
                                    <p:anim calcmode="lin" valueType="num">
                                      <p:cBhvr additive="base">
                                        <p:cTn id="113" dur="500" fill="hold"/>
                                        <p:tgtEl>
                                          <p:spTgt spid="9"/>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additive="base">
                                        <p:cTn id="116" dur="500" fill="hold"/>
                                        <p:tgtEl>
                                          <p:spTgt spid="17"/>
                                        </p:tgtEl>
                                        <p:attrNameLst>
                                          <p:attrName>ppt_x</p:attrName>
                                        </p:attrNameLst>
                                      </p:cBhvr>
                                      <p:tavLst>
                                        <p:tav tm="0">
                                          <p:val>
                                            <p:strVal val="#ppt_x"/>
                                          </p:val>
                                        </p:tav>
                                        <p:tav tm="100000">
                                          <p:val>
                                            <p:strVal val="#ppt_x"/>
                                          </p:val>
                                        </p:tav>
                                      </p:tavLst>
                                    </p:anim>
                                    <p:anim calcmode="lin" valueType="num">
                                      <p:cBhvr additive="base">
                                        <p:cTn id="117" dur="500" fill="hold"/>
                                        <p:tgtEl>
                                          <p:spTgt spid="17"/>
                                        </p:tgtEl>
                                        <p:attrNameLst>
                                          <p:attrName>ppt_y</p:attrName>
                                        </p:attrNameLst>
                                      </p:cBhvr>
                                      <p:tavLst>
                                        <p:tav tm="0">
                                          <p:val>
                                            <p:strVal val="1+#ppt_h/2"/>
                                          </p:val>
                                        </p:tav>
                                        <p:tav tm="100000">
                                          <p:val>
                                            <p:strVal val="#ppt_y"/>
                                          </p:val>
                                        </p:tav>
                                      </p:tavLst>
                                    </p:anim>
                                  </p:childTnLst>
                                </p:cTn>
                              </p:par>
                              <p:par>
                                <p:cTn id="118" presetID="5" presetClass="entr" presetSubtype="10" fill="hold" grpId="0" nodeType="withEffect">
                                  <p:stCondLst>
                                    <p:cond delay="0"/>
                                  </p:stCondLst>
                                  <p:childTnLst>
                                    <p:set>
                                      <p:cBhvr>
                                        <p:cTn id="119" dur="1" fill="hold">
                                          <p:stCondLst>
                                            <p:cond delay="0"/>
                                          </p:stCondLst>
                                        </p:cTn>
                                        <p:tgtEl>
                                          <p:spTgt spid="36"/>
                                        </p:tgtEl>
                                        <p:attrNameLst>
                                          <p:attrName>style.visibility</p:attrName>
                                        </p:attrNameLst>
                                      </p:cBhvr>
                                      <p:to>
                                        <p:strVal val="visible"/>
                                      </p:to>
                                    </p:set>
                                    <p:animEffect transition="in" filter="checkerboard(across)">
                                      <p:cBhvr>
                                        <p:cTn id="120" dur="500"/>
                                        <p:tgtEl>
                                          <p:spTgt spid="36"/>
                                        </p:tgtEl>
                                      </p:cBhvr>
                                    </p:animEffect>
                                  </p:childTnLst>
                                </p:cTn>
                              </p:par>
                              <p:par>
                                <p:cTn id="121" presetID="5" presetClass="entr" presetSubtype="10" fill="hold" grpId="0" nodeType="withEffect">
                                  <p:stCondLst>
                                    <p:cond delay="0"/>
                                  </p:stCondLst>
                                  <p:childTnLst>
                                    <p:set>
                                      <p:cBhvr>
                                        <p:cTn id="122" dur="1" fill="hold">
                                          <p:stCondLst>
                                            <p:cond delay="0"/>
                                          </p:stCondLst>
                                        </p:cTn>
                                        <p:tgtEl>
                                          <p:spTgt spid="27"/>
                                        </p:tgtEl>
                                        <p:attrNameLst>
                                          <p:attrName>style.visibility</p:attrName>
                                        </p:attrNameLst>
                                      </p:cBhvr>
                                      <p:to>
                                        <p:strVal val="visible"/>
                                      </p:to>
                                    </p:set>
                                    <p:animEffect transition="in" filter="checkerboard(across)">
                                      <p:cBhvr>
                                        <p:cTn id="123" dur="500"/>
                                        <p:tgtEl>
                                          <p:spTgt spid="27"/>
                                        </p:tgtEl>
                                      </p:cBhvr>
                                    </p:animEffect>
                                  </p:childTnLst>
                                </p:cTn>
                              </p:par>
                              <p:par>
                                <p:cTn id="124" presetID="5" presetClass="entr" presetSubtype="10" fill="hold" grpId="0" nodeType="withEffect">
                                  <p:stCondLst>
                                    <p:cond delay="0"/>
                                  </p:stCondLst>
                                  <p:childTnLst>
                                    <p:set>
                                      <p:cBhvr>
                                        <p:cTn id="125" dur="1" fill="hold">
                                          <p:stCondLst>
                                            <p:cond delay="0"/>
                                          </p:stCondLst>
                                        </p:cTn>
                                        <p:tgtEl>
                                          <p:spTgt spid="28"/>
                                        </p:tgtEl>
                                        <p:attrNameLst>
                                          <p:attrName>style.visibility</p:attrName>
                                        </p:attrNameLst>
                                      </p:cBhvr>
                                      <p:to>
                                        <p:strVal val="visible"/>
                                      </p:to>
                                    </p:set>
                                    <p:animEffect transition="in" filter="checkerboard(across)">
                                      <p:cBhvr>
                                        <p:cTn id="126" dur="500"/>
                                        <p:tgtEl>
                                          <p:spTgt spid="28"/>
                                        </p:tgtEl>
                                      </p:cBhvr>
                                    </p:animEffect>
                                  </p:childTnLst>
                                </p:cTn>
                              </p:par>
                              <p:par>
                                <p:cTn id="127" presetID="5" presetClass="entr" presetSubtype="10" fill="hold" grpId="0" nodeType="withEffect">
                                  <p:stCondLst>
                                    <p:cond delay="0"/>
                                  </p:stCondLst>
                                  <p:childTnLst>
                                    <p:set>
                                      <p:cBhvr>
                                        <p:cTn id="128" dur="1" fill="hold">
                                          <p:stCondLst>
                                            <p:cond delay="0"/>
                                          </p:stCondLst>
                                        </p:cTn>
                                        <p:tgtEl>
                                          <p:spTgt spid="29"/>
                                        </p:tgtEl>
                                        <p:attrNameLst>
                                          <p:attrName>style.visibility</p:attrName>
                                        </p:attrNameLst>
                                      </p:cBhvr>
                                      <p:to>
                                        <p:strVal val="visible"/>
                                      </p:to>
                                    </p:set>
                                    <p:animEffect transition="in" filter="checkerboard(across)">
                                      <p:cBhvr>
                                        <p:cTn id="129" dur="500"/>
                                        <p:tgtEl>
                                          <p:spTgt spid="29"/>
                                        </p:tgtEl>
                                      </p:cBhvr>
                                    </p:animEffect>
                                  </p:childTnLst>
                                </p:cTn>
                              </p:par>
                              <p:par>
                                <p:cTn id="130" presetID="5" presetClass="entr" presetSubtype="10" fill="hold" grpId="0" nodeType="withEffect">
                                  <p:stCondLst>
                                    <p:cond delay="0"/>
                                  </p:stCondLst>
                                  <p:childTnLst>
                                    <p:set>
                                      <p:cBhvr>
                                        <p:cTn id="131" dur="1" fill="hold">
                                          <p:stCondLst>
                                            <p:cond delay="0"/>
                                          </p:stCondLst>
                                        </p:cTn>
                                        <p:tgtEl>
                                          <p:spTgt spid="30"/>
                                        </p:tgtEl>
                                        <p:attrNameLst>
                                          <p:attrName>style.visibility</p:attrName>
                                        </p:attrNameLst>
                                      </p:cBhvr>
                                      <p:to>
                                        <p:strVal val="visible"/>
                                      </p:to>
                                    </p:set>
                                    <p:animEffect transition="in" filter="checkerboard(across)">
                                      <p:cBhvr>
                                        <p:cTn id="132" dur="500"/>
                                        <p:tgtEl>
                                          <p:spTgt spid="30"/>
                                        </p:tgtEl>
                                      </p:cBhvr>
                                    </p:animEffect>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10"/>
                                        </p:tgtEl>
                                        <p:attrNameLst>
                                          <p:attrName>style.visibility</p:attrName>
                                        </p:attrNameLst>
                                      </p:cBhvr>
                                      <p:to>
                                        <p:strVal val="visible"/>
                                      </p:to>
                                    </p:set>
                                    <p:anim calcmode="lin" valueType="num">
                                      <p:cBhvr additive="base">
                                        <p:cTn id="137" dur="500" fill="hold"/>
                                        <p:tgtEl>
                                          <p:spTgt spid="10"/>
                                        </p:tgtEl>
                                        <p:attrNameLst>
                                          <p:attrName>ppt_x</p:attrName>
                                        </p:attrNameLst>
                                      </p:cBhvr>
                                      <p:tavLst>
                                        <p:tav tm="0">
                                          <p:val>
                                            <p:strVal val="#ppt_x"/>
                                          </p:val>
                                        </p:tav>
                                        <p:tav tm="100000">
                                          <p:val>
                                            <p:strVal val="#ppt_x"/>
                                          </p:val>
                                        </p:tav>
                                      </p:tavLst>
                                    </p:anim>
                                    <p:anim calcmode="lin" valueType="num">
                                      <p:cBhvr additive="base">
                                        <p:cTn id="138" dur="500" fill="hold"/>
                                        <p:tgtEl>
                                          <p:spTgt spid="10"/>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15"/>
                                        </p:tgtEl>
                                        <p:attrNameLst>
                                          <p:attrName>style.visibility</p:attrName>
                                        </p:attrNameLst>
                                      </p:cBhvr>
                                      <p:to>
                                        <p:strVal val="visible"/>
                                      </p:to>
                                    </p:set>
                                    <p:anim calcmode="lin" valueType="num">
                                      <p:cBhvr additive="base">
                                        <p:cTn id="141" dur="500" fill="hold"/>
                                        <p:tgtEl>
                                          <p:spTgt spid="15"/>
                                        </p:tgtEl>
                                        <p:attrNameLst>
                                          <p:attrName>ppt_x</p:attrName>
                                        </p:attrNameLst>
                                      </p:cBhvr>
                                      <p:tavLst>
                                        <p:tav tm="0">
                                          <p:val>
                                            <p:strVal val="#ppt_x"/>
                                          </p:val>
                                        </p:tav>
                                        <p:tav tm="100000">
                                          <p:val>
                                            <p:strVal val="#ppt_x"/>
                                          </p:val>
                                        </p:tav>
                                      </p:tavLst>
                                    </p:anim>
                                    <p:anim calcmode="lin" valueType="num">
                                      <p:cBhvr additive="base">
                                        <p:cTn id="142" dur="500" fill="hold"/>
                                        <p:tgtEl>
                                          <p:spTgt spid="15"/>
                                        </p:tgtEl>
                                        <p:attrNameLst>
                                          <p:attrName>ppt_y</p:attrName>
                                        </p:attrNameLst>
                                      </p:cBhvr>
                                      <p:tavLst>
                                        <p:tav tm="0">
                                          <p:val>
                                            <p:strVal val="1+#ppt_h/2"/>
                                          </p:val>
                                        </p:tav>
                                        <p:tav tm="100000">
                                          <p:val>
                                            <p:strVal val="#ppt_y"/>
                                          </p:val>
                                        </p:tav>
                                      </p:tavLst>
                                    </p:anim>
                                  </p:childTnLst>
                                </p:cTn>
                              </p:par>
                              <p:par>
                                <p:cTn id="143" presetID="5" presetClass="entr" presetSubtype="10" fill="hold" grpId="0" nodeType="withEffect">
                                  <p:stCondLst>
                                    <p:cond delay="0"/>
                                  </p:stCondLst>
                                  <p:childTnLst>
                                    <p:set>
                                      <p:cBhvr>
                                        <p:cTn id="144" dur="1" fill="hold">
                                          <p:stCondLst>
                                            <p:cond delay="0"/>
                                          </p:stCondLst>
                                        </p:cTn>
                                        <p:tgtEl>
                                          <p:spTgt spid="33"/>
                                        </p:tgtEl>
                                        <p:attrNameLst>
                                          <p:attrName>style.visibility</p:attrName>
                                        </p:attrNameLst>
                                      </p:cBhvr>
                                      <p:to>
                                        <p:strVal val="visible"/>
                                      </p:to>
                                    </p:set>
                                    <p:animEffect transition="in" filter="checkerboard(across)">
                                      <p:cBhvr>
                                        <p:cTn id="145" dur="500"/>
                                        <p:tgtEl>
                                          <p:spTgt spid="33"/>
                                        </p:tgtEl>
                                      </p:cBhvr>
                                    </p:animEffect>
                                  </p:childTnLst>
                                </p:cTn>
                              </p:par>
                              <p:par>
                                <p:cTn id="146" presetID="5" presetClass="entr" presetSubtype="10" fill="hold" grpId="0" nodeType="withEffect">
                                  <p:stCondLst>
                                    <p:cond delay="0"/>
                                  </p:stCondLst>
                                  <p:childTnLst>
                                    <p:set>
                                      <p:cBhvr>
                                        <p:cTn id="147" dur="1" fill="hold">
                                          <p:stCondLst>
                                            <p:cond delay="0"/>
                                          </p:stCondLst>
                                        </p:cTn>
                                        <p:tgtEl>
                                          <p:spTgt spid="31"/>
                                        </p:tgtEl>
                                        <p:attrNameLst>
                                          <p:attrName>style.visibility</p:attrName>
                                        </p:attrNameLst>
                                      </p:cBhvr>
                                      <p:to>
                                        <p:strVal val="visible"/>
                                      </p:to>
                                    </p:set>
                                    <p:animEffect transition="in" filter="checkerboard(across)">
                                      <p:cBhvr>
                                        <p:cTn id="148" dur="500"/>
                                        <p:tgtEl>
                                          <p:spTgt spid="31"/>
                                        </p:tgtEl>
                                      </p:cBhvr>
                                    </p:animEffect>
                                  </p:childTnLst>
                                </p:cTn>
                              </p:par>
                            </p:childTnLst>
                          </p:cTn>
                        </p:par>
                      </p:childTnLst>
                    </p:cTn>
                  </p:par>
                  <p:par>
                    <p:cTn id="149" fill="hold">
                      <p:stCondLst>
                        <p:cond delay="indefinite"/>
                      </p:stCondLst>
                      <p:childTnLst>
                        <p:par>
                          <p:cTn id="150" fill="hold">
                            <p:stCondLst>
                              <p:cond delay="0"/>
                            </p:stCondLst>
                            <p:childTnLst>
                              <p:par>
                                <p:cTn id="151" presetID="2" presetClass="entr" presetSubtype="1" fill="hold" grpId="0" nodeType="clickEffect">
                                  <p:stCondLst>
                                    <p:cond delay="0"/>
                                  </p:stCondLst>
                                  <p:childTnLst>
                                    <p:set>
                                      <p:cBhvr>
                                        <p:cTn id="152" dur="1" fill="hold">
                                          <p:stCondLst>
                                            <p:cond delay="0"/>
                                          </p:stCondLst>
                                        </p:cTn>
                                        <p:tgtEl>
                                          <p:spTgt spid="19"/>
                                        </p:tgtEl>
                                        <p:attrNameLst>
                                          <p:attrName>style.visibility</p:attrName>
                                        </p:attrNameLst>
                                      </p:cBhvr>
                                      <p:to>
                                        <p:strVal val="visible"/>
                                      </p:to>
                                    </p:set>
                                    <p:anim calcmode="lin" valueType="num">
                                      <p:cBhvr additive="base">
                                        <p:cTn id="153" dur="500" fill="hold"/>
                                        <p:tgtEl>
                                          <p:spTgt spid="19"/>
                                        </p:tgtEl>
                                        <p:attrNameLst>
                                          <p:attrName>ppt_x</p:attrName>
                                        </p:attrNameLst>
                                      </p:cBhvr>
                                      <p:tavLst>
                                        <p:tav tm="0">
                                          <p:val>
                                            <p:strVal val="#ppt_x"/>
                                          </p:val>
                                        </p:tav>
                                        <p:tav tm="100000">
                                          <p:val>
                                            <p:strVal val="#ppt_x"/>
                                          </p:val>
                                        </p:tav>
                                      </p:tavLst>
                                    </p:anim>
                                    <p:anim calcmode="lin" valueType="num">
                                      <p:cBhvr additive="base">
                                        <p:cTn id="154" dur="500" fill="hold"/>
                                        <p:tgtEl>
                                          <p:spTgt spid="19"/>
                                        </p:tgtEl>
                                        <p:attrNameLst>
                                          <p:attrName>ppt_y</p:attrName>
                                        </p:attrNameLst>
                                      </p:cBhvr>
                                      <p:tavLst>
                                        <p:tav tm="0">
                                          <p:val>
                                            <p:strVal val="0-#ppt_h/2"/>
                                          </p:val>
                                        </p:tav>
                                        <p:tav tm="100000">
                                          <p:val>
                                            <p:strVal val="#ppt_y"/>
                                          </p:val>
                                        </p:tav>
                                      </p:tavLst>
                                    </p:anim>
                                  </p:childTnLst>
                                </p:cTn>
                              </p:par>
                              <p:par>
                                <p:cTn id="155" presetID="2" presetClass="entr" presetSubtype="1" fill="hold" grpId="0" nodeType="withEffect">
                                  <p:stCondLst>
                                    <p:cond delay="0"/>
                                  </p:stCondLst>
                                  <p:childTnLst>
                                    <p:set>
                                      <p:cBhvr>
                                        <p:cTn id="156" dur="1" fill="hold">
                                          <p:stCondLst>
                                            <p:cond delay="0"/>
                                          </p:stCondLst>
                                        </p:cTn>
                                        <p:tgtEl>
                                          <p:spTgt spid="37"/>
                                        </p:tgtEl>
                                        <p:attrNameLst>
                                          <p:attrName>style.visibility</p:attrName>
                                        </p:attrNameLst>
                                      </p:cBhvr>
                                      <p:to>
                                        <p:strVal val="visible"/>
                                      </p:to>
                                    </p:set>
                                    <p:anim calcmode="lin" valueType="num">
                                      <p:cBhvr additive="base">
                                        <p:cTn id="157" dur="500" fill="hold"/>
                                        <p:tgtEl>
                                          <p:spTgt spid="37"/>
                                        </p:tgtEl>
                                        <p:attrNameLst>
                                          <p:attrName>ppt_x</p:attrName>
                                        </p:attrNameLst>
                                      </p:cBhvr>
                                      <p:tavLst>
                                        <p:tav tm="0">
                                          <p:val>
                                            <p:strVal val="#ppt_x"/>
                                          </p:val>
                                        </p:tav>
                                        <p:tav tm="100000">
                                          <p:val>
                                            <p:strVal val="#ppt_x"/>
                                          </p:val>
                                        </p:tav>
                                      </p:tavLst>
                                    </p:anim>
                                    <p:anim calcmode="lin" valueType="num">
                                      <p:cBhvr additive="base">
                                        <p:cTn id="158" dur="500" fill="hold"/>
                                        <p:tgtEl>
                                          <p:spTgt spid="37"/>
                                        </p:tgtEl>
                                        <p:attrNameLst>
                                          <p:attrName>ppt_y</p:attrName>
                                        </p:attrNameLst>
                                      </p:cBhvr>
                                      <p:tavLst>
                                        <p:tav tm="0">
                                          <p:val>
                                            <p:strVal val="0-#ppt_h/2"/>
                                          </p:val>
                                        </p:tav>
                                        <p:tav tm="100000">
                                          <p:val>
                                            <p:strVal val="#ppt_y"/>
                                          </p:val>
                                        </p:tav>
                                      </p:tavLst>
                                    </p:anim>
                                  </p:childTnLst>
                                </p:cTn>
                              </p:par>
                              <p:par>
                                <p:cTn id="159" presetID="2" presetClass="entr" presetSubtype="1" fill="hold" grpId="0" nodeType="withEffect">
                                  <p:stCondLst>
                                    <p:cond delay="0"/>
                                  </p:stCondLst>
                                  <p:childTnLst>
                                    <p:set>
                                      <p:cBhvr>
                                        <p:cTn id="160" dur="1" fill="hold">
                                          <p:stCondLst>
                                            <p:cond delay="0"/>
                                          </p:stCondLst>
                                        </p:cTn>
                                        <p:tgtEl>
                                          <p:spTgt spid="18"/>
                                        </p:tgtEl>
                                        <p:attrNameLst>
                                          <p:attrName>style.visibility</p:attrName>
                                        </p:attrNameLst>
                                      </p:cBhvr>
                                      <p:to>
                                        <p:strVal val="visible"/>
                                      </p:to>
                                    </p:set>
                                    <p:anim calcmode="lin" valueType="num">
                                      <p:cBhvr additive="base">
                                        <p:cTn id="161" dur="500" fill="hold"/>
                                        <p:tgtEl>
                                          <p:spTgt spid="18"/>
                                        </p:tgtEl>
                                        <p:attrNameLst>
                                          <p:attrName>ppt_x</p:attrName>
                                        </p:attrNameLst>
                                      </p:cBhvr>
                                      <p:tavLst>
                                        <p:tav tm="0">
                                          <p:val>
                                            <p:strVal val="#ppt_x"/>
                                          </p:val>
                                        </p:tav>
                                        <p:tav tm="100000">
                                          <p:val>
                                            <p:strVal val="#ppt_x"/>
                                          </p:val>
                                        </p:tav>
                                      </p:tavLst>
                                    </p:anim>
                                    <p:anim calcmode="lin" valueType="num">
                                      <p:cBhvr additive="base">
                                        <p:cTn id="162"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animBg="1"/>
      <p:bldP spid="12" grpId="0" animBg="1"/>
      <p:bldP spid="13" grpId="0" animBg="1"/>
      <p:bldP spid="14" grpId="0" animBg="1"/>
      <p:bldP spid="15" grpId="0" animBg="1"/>
      <p:bldP spid="16" grpId="0" animBg="1"/>
      <p:bldP spid="17" grpId="0" animBg="1"/>
      <p:bldP spid="18" grpId="0" animBg="1"/>
      <p:bldP spid="19" grpId="0"/>
      <p:bldP spid="20" grpId="0" animBg="1"/>
      <p:bldP spid="21" grpId="0" animBg="1"/>
      <p:bldP spid="22" grpId="0" animBg="1"/>
      <p:bldP spid="23" grpId="0" animBg="1"/>
      <p:bldP spid="24" grpId="0" animBg="1"/>
      <p:bldP spid="25" grpId="0"/>
      <p:bldP spid="26" grpId="0"/>
      <p:bldP spid="27" grpId="0" animBg="1"/>
      <p:bldP spid="28" grpId="0" animBg="1"/>
      <p:bldP spid="29" grpId="0" animBg="1"/>
      <p:bldP spid="30" grpId="0" animBg="1"/>
      <p:bldP spid="31" grpId="0" animBg="1"/>
      <p:bldP spid="32" grpId="0"/>
      <p:bldP spid="33" grpId="0"/>
      <p:bldP spid="35" grpId="0" animBg="1"/>
      <p:bldP spid="36" grpId="0"/>
      <p:bldP spid="37" grpId="0" animBg="1"/>
      <p:bldP spid="40" grpId="0"/>
      <p:bldP spid="41" grpId="0" animBg="1"/>
      <p:bldP spid="42" grpId="0" animBg="1"/>
      <p:bldP spid="43" grpId="0" animBg="1"/>
      <p:bldP spid="43" grpId="1" animBg="1"/>
      <p:bldP spid="4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83879" y="35913"/>
            <a:ext cx="2327881"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 matière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1026" name="Picture 2" descr="C:\Users\François\Desktop\LHC_collisions\Higgs\Conférence_Higgs\briques.jpg"/>
          <p:cNvPicPr>
            <a:picLocks noChangeAspect="1" noChangeArrowheads="1"/>
          </p:cNvPicPr>
          <p:nvPr/>
        </p:nvPicPr>
        <p:blipFill>
          <a:blip r:embed="rId3" cstate="print"/>
          <a:srcRect/>
          <a:stretch>
            <a:fillRect/>
          </a:stretch>
        </p:blipFill>
        <p:spPr bwMode="auto">
          <a:xfrm>
            <a:off x="668497" y="1268760"/>
            <a:ext cx="2463343" cy="1853666"/>
          </a:xfrm>
          <a:prstGeom prst="rect">
            <a:avLst/>
          </a:prstGeom>
          <a:noFill/>
        </p:spPr>
      </p:pic>
      <p:sp>
        <p:nvSpPr>
          <p:cNvPr id="4" name="ZoneTexte 3"/>
          <p:cNvSpPr txBox="1"/>
          <p:nvPr/>
        </p:nvSpPr>
        <p:spPr>
          <a:xfrm>
            <a:off x="35496" y="764704"/>
            <a:ext cx="4001416" cy="369332"/>
          </a:xfrm>
          <a:prstGeom prst="rect">
            <a:avLst/>
          </a:prstGeom>
          <a:noFill/>
        </p:spPr>
        <p:txBody>
          <a:bodyPr wrap="none" rtlCol="0">
            <a:spAutoFit/>
          </a:bodyPr>
          <a:lstStyle/>
          <a:p>
            <a:r>
              <a:rPr lang="fr-FR" dirty="0" smtClean="0">
                <a:solidFill>
                  <a:schemeClr val="bg1"/>
                </a:solidFill>
                <a:latin typeface="Comic Sans MS" pitchFamily="66" charset="0"/>
              </a:rPr>
              <a:t>L’Univers est constitué de ″briques″</a:t>
            </a:r>
            <a:endParaRPr lang="fr-FR" dirty="0">
              <a:solidFill>
                <a:schemeClr val="bg1"/>
              </a:solidFill>
              <a:latin typeface="Comic Sans MS" pitchFamily="66" charset="0"/>
            </a:endParaRPr>
          </a:p>
        </p:txBody>
      </p:sp>
      <p:sp>
        <p:nvSpPr>
          <p:cNvPr id="5" name="ZoneTexte 4"/>
          <p:cNvSpPr txBox="1"/>
          <p:nvPr/>
        </p:nvSpPr>
        <p:spPr>
          <a:xfrm>
            <a:off x="35496" y="3356992"/>
            <a:ext cx="3993401" cy="369332"/>
          </a:xfrm>
          <a:prstGeom prst="rect">
            <a:avLst/>
          </a:prstGeom>
          <a:noFill/>
        </p:spPr>
        <p:txBody>
          <a:bodyPr wrap="none" rtlCol="0">
            <a:spAutoFit/>
          </a:bodyPr>
          <a:lstStyle/>
          <a:p>
            <a:r>
              <a:rPr lang="fr-FR" dirty="0" smtClean="0">
                <a:solidFill>
                  <a:schemeClr val="bg1"/>
                </a:solidFill>
                <a:latin typeface="Comic Sans MS" pitchFamily="66" charset="0"/>
              </a:rPr>
              <a:t>Ce sont des particules élémentaires</a:t>
            </a:r>
            <a:endParaRPr lang="fr-FR" dirty="0">
              <a:solidFill>
                <a:schemeClr val="bg1"/>
              </a:solidFill>
              <a:latin typeface="Comic Sans MS" pitchFamily="66" charset="0"/>
            </a:endParaRPr>
          </a:p>
        </p:txBody>
      </p:sp>
      <p:sp>
        <p:nvSpPr>
          <p:cNvPr id="6" name="Oval 5"/>
          <p:cNvSpPr>
            <a:spLocks noChangeArrowheads="1"/>
          </p:cNvSpPr>
          <p:nvPr/>
        </p:nvSpPr>
        <p:spPr bwMode="auto">
          <a:xfrm>
            <a:off x="1329904" y="4509765"/>
            <a:ext cx="914400" cy="914400"/>
          </a:xfrm>
          <a:prstGeom prst="ellipse">
            <a:avLst/>
          </a:prstGeom>
          <a:noFill/>
          <a:ln w="38100">
            <a:solidFill>
              <a:schemeClr val="bg1"/>
            </a:solidFill>
            <a:round/>
            <a:headEnd/>
            <a:tailEnd/>
          </a:ln>
        </p:spPr>
        <p:txBody>
          <a:bodyPr wrap="none" anchor="ctr"/>
          <a:lstStyle/>
          <a:p>
            <a:endParaRPr lang="fr-FR" dirty="0">
              <a:solidFill>
                <a:schemeClr val="bg1"/>
              </a:solidFill>
              <a:latin typeface="Comic Sans MS" pitchFamily="66" charset="0"/>
            </a:endParaRPr>
          </a:p>
        </p:txBody>
      </p:sp>
      <p:sp>
        <p:nvSpPr>
          <p:cNvPr id="7" name="Oval 6"/>
          <p:cNvSpPr>
            <a:spLocks noChangeArrowheads="1"/>
          </p:cNvSpPr>
          <p:nvPr/>
        </p:nvSpPr>
        <p:spPr bwMode="auto">
          <a:xfrm>
            <a:off x="1401341" y="4797102"/>
            <a:ext cx="288925" cy="288925"/>
          </a:xfrm>
          <a:prstGeom prst="ellipse">
            <a:avLst/>
          </a:prstGeom>
          <a:solidFill>
            <a:srgbClr val="0000FF"/>
          </a:solidFill>
          <a:ln w="9525">
            <a:solidFill>
              <a:srgbClr val="0000FF"/>
            </a:solidFill>
            <a:round/>
            <a:headEnd/>
            <a:tailEnd/>
          </a:ln>
        </p:spPr>
        <p:txBody>
          <a:bodyPr wrap="none" anchor="ctr"/>
          <a:lstStyle/>
          <a:p>
            <a:pPr algn="ctr"/>
            <a:r>
              <a:rPr lang="fr-FR" dirty="0">
                <a:solidFill>
                  <a:schemeClr val="bg1"/>
                </a:solidFill>
                <a:latin typeface="Comic Sans MS" pitchFamily="66" charset="0"/>
              </a:rPr>
              <a:t>u</a:t>
            </a:r>
          </a:p>
        </p:txBody>
      </p:sp>
      <p:sp>
        <p:nvSpPr>
          <p:cNvPr id="8" name="Oval 7"/>
          <p:cNvSpPr>
            <a:spLocks noChangeArrowheads="1"/>
          </p:cNvSpPr>
          <p:nvPr/>
        </p:nvSpPr>
        <p:spPr bwMode="auto">
          <a:xfrm>
            <a:off x="1761704" y="4652640"/>
            <a:ext cx="288925" cy="288925"/>
          </a:xfrm>
          <a:prstGeom prst="ellipse">
            <a:avLst/>
          </a:prstGeom>
          <a:solidFill>
            <a:srgbClr val="0000FF"/>
          </a:solidFill>
          <a:ln w="9525">
            <a:solidFill>
              <a:srgbClr val="0000FF"/>
            </a:solidFill>
            <a:round/>
            <a:headEnd/>
            <a:tailEnd/>
          </a:ln>
        </p:spPr>
        <p:txBody>
          <a:bodyPr wrap="none" anchor="ctr"/>
          <a:lstStyle/>
          <a:p>
            <a:pPr algn="ctr"/>
            <a:r>
              <a:rPr lang="fr-FR" dirty="0">
                <a:solidFill>
                  <a:schemeClr val="bg1"/>
                </a:solidFill>
                <a:latin typeface="Comic Sans MS" pitchFamily="66" charset="0"/>
              </a:rPr>
              <a:t>u</a:t>
            </a:r>
          </a:p>
        </p:txBody>
      </p:sp>
      <p:sp>
        <p:nvSpPr>
          <p:cNvPr id="9" name="Oval 8"/>
          <p:cNvSpPr>
            <a:spLocks noChangeArrowheads="1"/>
          </p:cNvSpPr>
          <p:nvPr/>
        </p:nvSpPr>
        <p:spPr bwMode="auto">
          <a:xfrm>
            <a:off x="1760116" y="5013002"/>
            <a:ext cx="288925" cy="288925"/>
          </a:xfrm>
          <a:prstGeom prst="ellipse">
            <a:avLst/>
          </a:prstGeom>
          <a:solidFill>
            <a:srgbClr val="00FF00"/>
          </a:solidFill>
          <a:ln w="9525">
            <a:solidFill>
              <a:srgbClr val="00FF00"/>
            </a:solidFill>
            <a:round/>
            <a:headEnd/>
            <a:tailEnd/>
          </a:ln>
        </p:spPr>
        <p:txBody>
          <a:bodyPr wrap="none" anchor="ctr"/>
          <a:lstStyle/>
          <a:p>
            <a:pPr algn="ctr"/>
            <a:r>
              <a:rPr lang="fr-FR" dirty="0">
                <a:solidFill>
                  <a:schemeClr val="bg1"/>
                </a:solidFill>
                <a:latin typeface="Comic Sans MS" pitchFamily="66" charset="0"/>
              </a:rPr>
              <a:t>d</a:t>
            </a:r>
          </a:p>
        </p:txBody>
      </p:sp>
      <p:sp>
        <p:nvSpPr>
          <p:cNvPr id="10" name="Oval 9"/>
          <p:cNvSpPr>
            <a:spLocks noChangeArrowheads="1"/>
          </p:cNvSpPr>
          <p:nvPr/>
        </p:nvSpPr>
        <p:spPr bwMode="auto">
          <a:xfrm>
            <a:off x="610766" y="3789040"/>
            <a:ext cx="2305050" cy="2303462"/>
          </a:xfrm>
          <a:prstGeom prst="ellipse">
            <a:avLst/>
          </a:prstGeom>
          <a:noFill/>
          <a:ln w="12700">
            <a:solidFill>
              <a:srgbClr val="FF0000"/>
            </a:solidFill>
            <a:prstDash val="sysDot"/>
            <a:round/>
            <a:headEnd/>
            <a:tailEnd/>
          </a:ln>
        </p:spPr>
        <p:txBody>
          <a:bodyPr wrap="none" anchor="ctr"/>
          <a:lstStyle/>
          <a:p>
            <a:endParaRPr lang="fr-FR" dirty="0">
              <a:solidFill>
                <a:schemeClr val="bg1"/>
              </a:solidFill>
              <a:latin typeface="Comic Sans MS" pitchFamily="66" charset="0"/>
            </a:endParaRPr>
          </a:p>
        </p:txBody>
      </p:sp>
      <p:sp>
        <p:nvSpPr>
          <p:cNvPr id="11" name="Oval 10"/>
          <p:cNvSpPr>
            <a:spLocks noChangeArrowheads="1"/>
          </p:cNvSpPr>
          <p:nvPr/>
        </p:nvSpPr>
        <p:spPr bwMode="auto">
          <a:xfrm>
            <a:off x="2482429" y="4004940"/>
            <a:ext cx="288925" cy="288925"/>
          </a:xfrm>
          <a:prstGeom prst="ellipse">
            <a:avLst/>
          </a:prstGeom>
          <a:solidFill>
            <a:srgbClr val="FFFF00"/>
          </a:solidFill>
          <a:ln w="9525">
            <a:solidFill>
              <a:srgbClr val="FFFF00"/>
            </a:solidFill>
            <a:round/>
            <a:headEnd/>
            <a:tailEnd/>
          </a:ln>
        </p:spPr>
        <p:txBody>
          <a:bodyPr wrap="none" anchor="ctr"/>
          <a:lstStyle/>
          <a:p>
            <a:pPr algn="ctr"/>
            <a:r>
              <a:rPr lang="fr-FR" dirty="0">
                <a:solidFill>
                  <a:schemeClr val="bg1"/>
                </a:solidFill>
                <a:latin typeface="Comic Sans MS" pitchFamily="66" charset="0"/>
              </a:rPr>
              <a:t>e</a:t>
            </a:r>
          </a:p>
        </p:txBody>
      </p:sp>
      <p:sp>
        <p:nvSpPr>
          <p:cNvPr id="12" name="ZoneTexte 11"/>
          <p:cNvSpPr txBox="1"/>
          <p:nvPr/>
        </p:nvSpPr>
        <p:spPr>
          <a:xfrm>
            <a:off x="251520" y="6236518"/>
            <a:ext cx="3241593" cy="369332"/>
          </a:xfrm>
          <a:prstGeom prst="rect">
            <a:avLst/>
          </a:prstGeom>
          <a:noFill/>
        </p:spPr>
        <p:txBody>
          <a:bodyPr wrap="none" rtlCol="0">
            <a:spAutoFit/>
          </a:bodyPr>
          <a:lstStyle/>
          <a:p>
            <a:r>
              <a:rPr lang="fr-FR" i="1" dirty="0" smtClean="0">
                <a:solidFill>
                  <a:schemeClr val="bg1"/>
                </a:solidFill>
                <a:latin typeface="Comic Sans MS" pitchFamily="66" charset="0"/>
              </a:rPr>
              <a:t>Exemple: atome d’hydrogène</a:t>
            </a:r>
            <a:endParaRPr lang="fr-FR" i="1" dirty="0">
              <a:solidFill>
                <a:schemeClr val="bg1"/>
              </a:solidFill>
              <a:latin typeface="Comic Sans MS" pitchFamily="66" charset="0"/>
            </a:endParaRPr>
          </a:p>
        </p:txBody>
      </p:sp>
      <p:pic>
        <p:nvPicPr>
          <p:cNvPr id="1027" name="Picture 3" descr="C:\Users\François\Desktop\LHC_collisions\Higgs\Conférence_Higgs\Fermions.jpg"/>
          <p:cNvPicPr>
            <a:picLocks noChangeAspect="1" noChangeArrowheads="1"/>
          </p:cNvPicPr>
          <p:nvPr/>
        </p:nvPicPr>
        <p:blipFill>
          <a:blip r:embed="rId4" cstate="print"/>
          <a:srcRect/>
          <a:stretch>
            <a:fillRect/>
          </a:stretch>
        </p:blipFill>
        <p:spPr bwMode="auto">
          <a:xfrm>
            <a:off x="4161693" y="260648"/>
            <a:ext cx="4839438" cy="5976664"/>
          </a:xfrm>
          <a:prstGeom prst="rect">
            <a:avLst/>
          </a:prstGeom>
          <a:noFill/>
        </p:spPr>
      </p:pic>
      <p:sp>
        <p:nvSpPr>
          <p:cNvPr id="14" name="Rectangle 13"/>
          <p:cNvSpPr/>
          <p:nvPr/>
        </p:nvSpPr>
        <p:spPr>
          <a:xfrm>
            <a:off x="5220072" y="1340768"/>
            <a:ext cx="792088" cy="43204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p:cNvSpPr txBox="1"/>
          <p:nvPr/>
        </p:nvSpPr>
        <p:spPr>
          <a:xfrm>
            <a:off x="5076349" y="6021288"/>
            <a:ext cx="3816131" cy="830997"/>
          </a:xfrm>
          <a:prstGeom prst="rect">
            <a:avLst/>
          </a:prstGeom>
          <a:noFill/>
          <a:ln>
            <a:noFill/>
          </a:ln>
        </p:spPr>
        <p:txBody>
          <a:bodyPr wrap="square" rtlCol="0">
            <a:spAutoFit/>
          </a:bodyPr>
          <a:lstStyle/>
          <a:p>
            <a:r>
              <a:rPr lang="fr-FR" sz="2400" dirty="0" smtClean="0">
                <a:solidFill>
                  <a:srgbClr val="FF0000"/>
                </a:solidFill>
                <a:latin typeface="Comic Sans MS" pitchFamily="66" charset="0"/>
              </a:rPr>
              <a:t>La matière ordinaire d’aujourd’hui</a:t>
            </a:r>
            <a:endParaRPr lang="fr-FR" sz="2400" dirty="0">
              <a:solidFill>
                <a:srgbClr val="FF0000"/>
              </a:solidFill>
              <a:latin typeface="Comic Sans MS" pitchFamily="66" charset="0"/>
            </a:endParaRPr>
          </a:p>
        </p:txBody>
      </p:sp>
      <p:sp>
        <p:nvSpPr>
          <p:cNvPr id="19" name="Rectangle 18"/>
          <p:cNvSpPr/>
          <p:nvPr/>
        </p:nvSpPr>
        <p:spPr>
          <a:xfrm>
            <a:off x="107504" y="3212976"/>
            <a:ext cx="4392488" cy="3501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Rectangle 19"/>
          <p:cNvSpPr/>
          <p:nvPr/>
        </p:nvSpPr>
        <p:spPr>
          <a:xfrm>
            <a:off x="179512" y="3284984"/>
            <a:ext cx="4572000" cy="3231654"/>
          </a:xfrm>
          <a:prstGeom prst="rect">
            <a:avLst/>
          </a:prstGeom>
        </p:spPr>
        <p:txBody>
          <a:bodyPr>
            <a:spAutoFit/>
          </a:bodyPr>
          <a:lstStyle/>
          <a:p>
            <a:r>
              <a:rPr lang="fr-FR" sz="2400" dirty="0" smtClean="0">
                <a:solidFill>
                  <a:srgbClr val="FFFF00"/>
                </a:solidFill>
                <a:latin typeface="Comic Sans MS" pitchFamily="66" charset="0"/>
              </a:rPr>
              <a:t>Et les autres familles  ?</a:t>
            </a:r>
          </a:p>
          <a:p>
            <a:endParaRPr lang="fr-FR" dirty="0" smtClean="0">
              <a:solidFill>
                <a:schemeClr val="bg1"/>
              </a:solidFill>
              <a:latin typeface="Comic Sans MS" pitchFamily="66" charset="0"/>
            </a:endParaRPr>
          </a:p>
          <a:p>
            <a:pPr>
              <a:buFontTx/>
              <a:buChar char="-"/>
            </a:pPr>
            <a:r>
              <a:rPr lang="fr-FR" dirty="0" smtClean="0">
                <a:solidFill>
                  <a:schemeClr val="bg1"/>
                </a:solidFill>
                <a:latin typeface="Comic Sans MS" pitchFamily="66" charset="0"/>
              </a:rPr>
              <a:t> Très instables </a:t>
            </a:r>
            <a:r>
              <a:rPr lang="fr-FR" dirty="0" smtClean="0">
                <a:solidFill>
                  <a:schemeClr val="bg1"/>
                </a:solidFill>
                <a:latin typeface="Comic Sans MS" pitchFamily="66" charset="0"/>
                <a:sym typeface="Symbol"/>
              </a:rPr>
              <a:t></a:t>
            </a:r>
            <a:r>
              <a:rPr lang="fr-FR" dirty="0" smtClean="0">
                <a:solidFill>
                  <a:srgbClr val="FFFF00"/>
                </a:solidFill>
                <a:latin typeface="Comic Sans MS" pitchFamily="66" charset="0"/>
                <a:sym typeface="Symbol"/>
              </a:rPr>
              <a:t> D</a:t>
            </a:r>
            <a:r>
              <a:rPr lang="fr-FR" dirty="0" smtClean="0">
                <a:solidFill>
                  <a:srgbClr val="FFFF00"/>
                </a:solidFill>
                <a:latin typeface="Comic Sans MS" pitchFamily="66" charset="0"/>
              </a:rPr>
              <a:t>isparition </a:t>
            </a:r>
            <a:r>
              <a:rPr lang="fr-FR" dirty="0" smtClean="0">
                <a:solidFill>
                  <a:schemeClr val="bg1"/>
                </a:solidFill>
                <a:latin typeface="Comic Sans MS" pitchFamily="66" charset="0"/>
              </a:rPr>
              <a:t>une</a:t>
            </a:r>
          </a:p>
          <a:p>
            <a:r>
              <a:rPr lang="fr-FR" dirty="0" smtClean="0">
                <a:solidFill>
                  <a:schemeClr val="bg1"/>
                </a:solidFill>
                <a:latin typeface="Comic Sans MS" pitchFamily="66" charset="0"/>
              </a:rPr>
              <a:t>   fraction de seconde après le Big Bang.</a:t>
            </a:r>
          </a:p>
          <a:p>
            <a:endParaRPr lang="fr-FR" dirty="0" smtClean="0">
              <a:solidFill>
                <a:schemeClr val="bg1"/>
              </a:solidFill>
              <a:latin typeface="Comic Sans MS" pitchFamily="66" charset="0"/>
            </a:endParaRPr>
          </a:p>
          <a:p>
            <a:pPr>
              <a:buFontTx/>
              <a:buChar char="-"/>
            </a:pPr>
            <a:r>
              <a:rPr lang="fr-FR" dirty="0" smtClean="0">
                <a:solidFill>
                  <a:schemeClr val="bg1"/>
                </a:solidFill>
                <a:latin typeface="Comic Sans MS" pitchFamily="66" charset="0"/>
              </a:rPr>
              <a:t>  Seulement accessibles à partir de</a:t>
            </a:r>
          </a:p>
          <a:p>
            <a:r>
              <a:rPr lang="fr-FR" dirty="0" smtClean="0">
                <a:solidFill>
                  <a:schemeClr val="bg1"/>
                </a:solidFill>
                <a:latin typeface="Comic Sans MS" pitchFamily="66" charset="0"/>
              </a:rPr>
              <a:t>    </a:t>
            </a:r>
            <a:r>
              <a:rPr lang="fr-FR" dirty="0" smtClean="0">
                <a:solidFill>
                  <a:srgbClr val="FFFF00"/>
                </a:solidFill>
                <a:latin typeface="Comic Sans MS" pitchFamily="66" charset="0"/>
              </a:rPr>
              <a:t>collisions à très haute énergie</a:t>
            </a:r>
          </a:p>
          <a:p>
            <a:r>
              <a:rPr lang="fr-FR" dirty="0" smtClean="0">
                <a:solidFill>
                  <a:schemeClr val="bg1"/>
                </a:solidFill>
                <a:latin typeface="Comic Sans MS" pitchFamily="66" charset="0"/>
              </a:rPr>
              <a:t> </a:t>
            </a:r>
            <a:r>
              <a:rPr lang="fr-FR" dirty="0" smtClean="0">
                <a:solidFill>
                  <a:schemeClr val="bg1"/>
                </a:solidFill>
                <a:latin typeface="Comic Sans MS" pitchFamily="66" charset="0"/>
                <a:sym typeface="Symbol"/>
              </a:rPr>
              <a:t> des rayons cosmiques avec l’atmosphère: </a:t>
            </a:r>
            <a:r>
              <a:rPr lang="fr-FR" dirty="0" smtClean="0">
                <a:solidFill>
                  <a:srgbClr val="CCFFFF"/>
                </a:solidFill>
                <a:latin typeface="Comic Sans MS" pitchFamily="66" charset="0"/>
                <a:sym typeface="Symbol"/>
              </a:rPr>
              <a:t>manière incontrôlée</a:t>
            </a:r>
            <a:r>
              <a:rPr lang="fr-FR" dirty="0" smtClean="0">
                <a:solidFill>
                  <a:schemeClr val="bg1"/>
                </a:solidFill>
                <a:latin typeface="Comic Sans MS" pitchFamily="66" charset="0"/>
                <a:sym typeface="Symbol"/>
              </a:rPr>
              <a:t>.</a:t>
            </a:r>
          </a:p>
          <a:p>
            <a:r>
              <a:rPr lang="fr-FR" dirty="0" smtClean="0">
                <a:solidFill>
                  <a:schemeClr val="bg1"/>
                </a:solidFill>
                <a:latin typeface="Comic Sans MS" pitchFamily="66" charset="0"/>
                <a:sym typeface="Symbol"/>
              </a:rPr>
              <a:t>  de particules produites par des accélérateurs: </a:t>
            </a:r>
            <a:r>
              <a:rPr lang="fr-FR" dirty="0" smtClean="0">
                <a:solidFill>
                  <a:srgbClr val="CCFFFF"/>
                </a:solidFill>
                <a:latin typeface="Comic Sans MS" pitchFamily="66" charset="0"/>
                <a:sym typeface="Symbol"/>
              </a:rPr>
              <a:t>manière contrôlée</a:t>
            </a:r>
            <a:r>
              <a:rPr lang="fr-FR" dirty="0" smtClean="0">
                <a:solidFill>
                  <a:schemeClr val="bg1"/>
                </a:solidFill>
                <a:latin typeface="Comic Sans MS" pitchFamily="66" charset="0"/>
                <a:sym typeface="Symbol"/>
              </a:rPr>
              <a:t>.</a:t>
            </a:r>
            <a:endParaRPr lang="fr-FR" dirty="0">
              <a:solidFill>
                <a:schemeClr val="bg1"/>
              </a:solidFill>
              <a:latin typeface="Comic Sans MS" pitchFamily="66" charset="0"/>
            </a:endParaRPr>
          </a:p>
        </p:txBody>
      </p:sp>
      <p:sp>
        <p:nvSpPr>
          <p:cNvPr id="18" name="Rectangle 17"/>
          <p:cNvSpPr/>
          <p:nvPr/>
        </p:nvSpPr>
        <p:spPr>
          <a:xfrm>
            <a:off x="6156176" y="1340768"/>
            <a:ext cx="1152128" cy="43204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heckerboard(across)">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heckerboard(across)">
                                      <p:cBhvr>
                                        <p:cTn id="29" dur="500"/>
                                        <p:tgtEl>
                                          <p:spTgt spid="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par>
                                <p:cTn id="33" presetID="5" presetClass="entr" presetSubtype="10" fill="hold" grpId="1"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heckerboard(across)">
                                      <p:cBhvr>
                                        <p:cTn id="35" dur="500"/>
                                        <p:tgtEl>
                                          <p:spTgt spid="11"/>
                                        </p:tgtEl>
                                      </p:cBhvr>
                                    </p:animEffect>
                                  </p:childTnLst>
                                </p:cTn>
                              </p:par>
                            </p:childTnLst>
                          </p:cTn>
                        </p:par>
                        <p:par>
                          <p:cTn id="36" fill="hold">
                            <p:stCondLst>
                              <p:cond delay="500"/>
                            </p:stCondLst>
                            <p:childTnLst>
                              <p:par>
                                <p:cTn id="37" presetID="1" presetClass="path" presetSubtype="0" repeatCount="3000" fill="hold" grpId="0" nodeType="afterEffect">
                                  <p:stCondLst>
                                    <p:cond delay="0"/>
                                  </p:stCondLst>
                                  <p:childTnLst>
                                    <p:animMotion origin="layout" path="M -0.09548 -0.05249 C -0.02656 -0.05249 0.02952 0.0222 0.02952 0.11402 C 0.02952 0.20583 -0.02656 0.28053 -0.09548 0.28053 C -0.1644 0.28053 -0.22048 0.20583 -0.22048 0.11402 C -0.22048 0.0222 -0.1644 -0.05249 -0.09548 -0.05249 Z " pathEditMode="relative" rAng="0" ptsTypes="fffff">
                                      <p:cBhvr>
                                        <p:cTn id="38" dur="1000" fill="hold"/>
                                        <p:tgtEl>
                                          <p:spTgt spid="11"/>
                                        </p:tgtEl>
                                        <p:attrNameLst>
                                          <p:attrName>ppt_x</p:attrName>
                                          <p:attrName>ppt_y</p:attrName>
                                        </p:attrNameLst>
                                      </p:cBhvr>
                                      <p:rCtr x="0" y="167"/>
                                    </p:animMotion>
                                  </p:childTnLst>
                                </p:cTn>
                              </p:par>
                              <p:par>
                                <p:cTn id="39" presetID="5" presetClass="entr" presetSubtype="1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heckerboard(across)">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nodeType="click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diamond(in)">
                                      <p:cBhvr>
                                        <p:cTn id="46" dur="2000"/>
                                        <p:tgtEl>
                                          <p:spTgt spid="1027"/>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checkerboard(across)">
                                      <p:cBhvr>
                                        <p:cTn id="51" dur="500"/>
                                        <p:tgtEl>
                                          <p:spTgt spid="14"/>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heckerboard(across)">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5" presetClass="entr" presetSubtype="1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checkerboard(across)">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P spid="10" grpId="0" animBg="1"/>
      <p:bldP spid="11" grpId="0" animBg="1"/>
      <p:bldP spid="11" grpId="1" animBg="1"/>
      <p:bldP spid="12" grpId="0"/>
      <p:bldP spid="14" grpId="0" animBg="1"/>
      <p:bldP spid="15" grpId="0"/>
      <p:bldP spid="19" grpId="0" animBg="1"/>
      <p:bldP spid="20" grpId="0"/>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36513" y="20638"/>
            <a:ext cx="4956806"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forces élémentaires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3" name="Picture 47" descr="noyau"/>
          <p:cNvPicPr>
            <a:picLocks noChangeAspect="1" noChangeArrowheads="1"/>
          </p:cNvPicPr>
          <p:nvPr/>
        </p:nvPicPr>
        <p:blipFill>
          <a:blip r:embed="rId3" cstate="print"/>
          <a:srcRect/>
          <a:stretch>
            <a:fillRect/>
          </a:stretch>
        </p:blipFill>
        <p:spPr bwMode="auto">
          <a:xfrm>
            <a:off x="3203848" y="1844824"/>
            <a:ext cx="2808312" cy="2808312"/>
          </a:xfrm>
          <a:prstGeom prst="rect">
            <a:avLst/>
          </a:prstGeom>
          <a:noFill/>
          <a:ln w="9525">
            <a:noFill/>
            <a:miter lim="800000"/>
            <a:headEnd/>
            <a:tailEnd/>
          </a:ln>
        </p:spPr>
      </p:pic>
      <p:sp>
        <p:nvSpPr>
          <p:cNvPr id="4" name="ZoneTexte 3"/>
          <p:cNvSpPr txBox="1"/>
          <p:nvPr/>
        </p:nvSpPr>
        <p:spPr>
          <a:xfrm>
            <a:off x="-36512" y="764704"/>
            <a:ext cx="3834704"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électromagnétique</a:t>
            </a:r>
            <a:endParaRPr lang="fr-FR" sz="3200" dirty="0">
              <a:solidFill>
                <a:schemeClr val="bg1"/>
              </a:solidFill>
              <a:latin typeface="Comic Sans MS" pitchFamily="66" charset="0"/>
            </a:endParaRPr>
          </a:p>
        </p:txBody>
      </p:sp>
      <p:sp>
        <p:nvSpPr>
          <p:cNvPr id="5" name="ZoneTexte 4"/>
          <p:cNvSpPr txBox="1"/>
          <p:nvPr/>
        </p:nvSpPr>
        <p:spPr>
          <a:xfrm>
            <a:off x="179512" y="1916832"/>
            <a:ext cx="3033203" cy="1200329"/>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électron et noyau,</a:t>
            </a:r>
          </a:p>
          <a:p>
            <a:r>
              <a:rPr lang="fr-FR" i="1" dirty="0" smtClean="0">
                <a:solidFill>
                  <a:srgbClr val="FF7C80"/>
                </a:solidFill>
                <a:latin typeface="Comic Sans MS" pitchFamily="66" charset="0"/>
                <a:sym typeface="Symbol"/>
              </a:rPr>
              <a:t>- chimie, biologie,</a:t>
            </a:r>
          </a:p>
          <a:p>
            <a:r>
              <a:rPr lang="fr-FR" i="1" dirty="0" smtClean="0">
                <a:solidFill>
                  <a:srgbClr val="FF7C80"/>
                </a:solidFill>
                <a:latin typeface="Comic Sans MS" pitchFamily="66" charset="0"/>
                <a:sym typeface="Symbol"/>
              </a:rPr>
              <a:t>- électricité, magnétisme…</a:t>
            </a:r>
            <a:endParaRPr lang="fr-FR" i="1" dirty="0">
              <a:solidFill>
                <a:srgbClr val="FF7C80"/>
              </a:solidFill>
              <a:latin typeface="Comic Sans MS" pitchFamily="66" charset="0"/>
            </a:endParaRPr>
          </a:p>
        </p:txBody>
      </p:sp>
      <p:sp>
        <p:nvSpPr>
          <p:cNvPr id="6" name="ZoneTexte 5"/>
          <p:cNvSpPr txBox="1"/>
          <p:nvPr/>
        </p:nvSpPr>
        <p:spPr>
          <a:xfrm>
            <a:off x="251520" y="4656038"/>
            <a:ext cx="2919389"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de Gravitation</a:t>
            </a:r>
            <a:endParaRPr lang="fr-FR" sz="3200" dirty="0">
              <a:solidFill>
                <a:schemeClr val="bg1"/>
              </a:solidFill>
              <a:latin typeface="Comic Sans MS" pitchFamily="66" charset="0"/>
            </a:endParaRPr>
          </a:p>
        </p:txBody>
      </p:sp>
      <p:sp>
        <p:nvSpPr>
          <p:cNvPr id="8" name="ZoneTexte 7"/>
          <p:cNvSpPr txBox="1"/>
          <p:nvPr/>
        </p:nvSpPr>
        <p:spPr>
          <a:xfrm>
            <a:off x="323528" y="5818038"/>
            <a:ext cx="3161443" cy="923330"/>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la pesanteur,</a:t>
            </a:r>
          </a:p>
          <a:p>
            <a:r>
              <a:rPr lang="fr-FR" i="1" dirty="0" smtClean="0">
                <a:solidFill>
                  <a:srgbClr val="FF7C80"/>
                </a:solidFill>
                <a:latin typeface="Comic Sans MS" pitchFamily="66" charset="0"/>
              </a:rPr>
              <a:t>- le mouvement des astres…</a:t>
            </a:r>
          </a:p>
        </p:txBody>
      </p:sp>
      <p:sp>
        <p:nvSpPr>
          <p:cNvPr id="9" name="ZoneTexte 8"/>
          <p:cNvSpPr txBox="1"/>
          <p:nvPr/>
        </p:nvSpPr>
        <p:spPr>
          <a:xfrm>
            <a:off x="5953523" y="764704"/>
            <a:ext cx="3145413"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nucléaire faible</a:t>
            </a:r>
            <a:endParaRPr lang="fr-FR" sz="3200" dirty="0">
              <a:solidFill>
                <a:schemeClr val="bg1"/>
              </a:solidFill>
              <a:latin typeface="Comic Sans MS" pitchFamily="66" charset="0"/>
            </a:endParaRPr>
          </a:p>
        </p:txBody>
      </p:sp>
      <p:sp>
        <p:nvSpPr>
          <p:cNvPr id="10" name="ZoneTexte 9"/>
          <p:cNvSpPr txBox="1"/>
          <p:nvPr/>
        </p:nvSpPr>
        <p:spPr>
          <a:xfrm>
            <a:off x="6516216" y="1988840"/>
            <a:ext cx="2659702" cy="923330"/>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la radioactivité,</a:t>
            </a:r>
          </a:p>
          <a:p>
            <a:r>
              <a:rPr lang="fr-FR" i="1" dirty="0" smtClean="0">
                <a:solidFill>
                  <a:srgbClr val="FF7C80"/>
                </a:solidFill>
                <a:latin typeface="Comic Sans MS" pitchFamily="66" charset="0"/>
                <a:sym typeface="Symbol"/>
              </a:rPr>
              <a:t>- l’énergie des étoiles…</a:t>
            </a:r>
            <a:endParaRPr lang="fr-FR" i="1" dirty="0">
              <a:solidFill>
                <a:srgbClr val="FF7C80"/>
              </a:solidFill>
              <a:latin typeface="Comic Sans MS" pitchFamily="66" charset="0"/>
            </a:endParaRPr>
          </a:p>
        </p:txBody>
      </p:sp>
      <p:sp>
        <p:nvSpPr>
          <p:cNvPr id="11" name="ZoneTexte 10"/>
          <p:cNvSpPr txBox="1"/>
          <p:nvPr/>
        </p:nvSpPr>
        <p:spPr>
          <a:xfrm>
            <a:off x="6012160" y="4656038"/>
            <a:ext cx="3071675"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nucléaire forte</a:t>
            </a:r>
            <a:endParaRPr lang="fr-FR" sz="3200" dirty="0">
              <a:solidFill>
                <a:schemeClr val="bg1"/>
              </a:solidFill>
              <a:latin typeface="Comic Sans MS" pitchFamily="66" charset="0"/>
            </a:endParaRPr>
          </a:p>
        </p:txBody>
      </p:sp>
      <p:sp>
        <p:nvSpPr>
          <p:cNvPr id="12" name="ZoneTexte 11"/>
          <p:cNvSpPr txBox="1"/>
          <p:nvPr/>
        </p:nvSpPr>
        <p:spPr>
          <a:xfrm>
            <a:off x="6328958" y="5951021"/>
            <a:ext cx="2654894" cy="646331"/>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quarks dans le proton...</a:t>
            </a:r>
            <a:endParaRPr lang="fr-FR" i="1" dirty="0">
              <a:solidFill>
                <a:srgbClr val="FF7C80"/>
              </a:solidFill>
              <a:latin typeface="Comic Sans MS" pitchFamily="66" charset="0"/>
            </a:endParaRPr>
          </a:p>
        </p:txBody>
      </p:sp>
      <p:sp>
        <p:nvSpPr>
          <p:cNvPr id="13" name="Vague 12"/>
          <p:cNvSpPr/>
          <p:nvPr/>
        </p:nvSpPr>
        <p:spPr>
          <a:xfrm>
            <a:off x="1043608" y="3212976"/>
            <a:ext cx="1080120" cy="120243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FF0000"/>
                </a:solidFill>
                <a:latin typeface="Comic Sans MS" pitchFamily="66" charset="0"/>
              </a:rPr>
              <a:t>Les plus connues</a:t>
            </a:r>
            <a:endParaRPr lang="fr-FR" dirty="0">
              <a:solidFill>
                <a:srgbClr val="FF0000"/>
              </a:solidFill>
              <a:latin typeface="Comic Sans MS" pitchFamily="66" charset="0"/>
            </a:endParaRPr>
          </a:p>
        </p:txBody>
      </p:sp>
      <p:sp>
        <p:nvSpPr>
          <p:cNvPr id="14" name="Vague 13"/>
          <p:cNvSpPr/>
          <p:nvPr/>
        </p:nvSpPr>
        <p:spPr>
          <a:xfrm>
            <a:off x="3635896" y="4725144"/>
            <a:ext cx="1944216" cy="1440160"/>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Symbol"/>
              <a:buChar char="¬"/>
            </a:pPr>
            <a:r>
              <a:rPr lang="fr-FR" dirty="0" smtClean="0">
                <a:solidFill>
                  <a:srgbClr val="FF0000"/>
                </a:solidFill>
                <a:latin typeface="Comic Sans MS" pitchFamily="66" charset="0"/>
              </a:rPr>
              <a:t> La plus faible</a:t>
            </a:r>
          </a:p>
          <a:p>
            <a:pPr algn="ctr"/>
            <a:r>
              <a:rPr lang="fr-FR" dirty="0" smtClean="0">
                <a:solidFill>
                  <a:srgbClr val="FF0000"/>
                </a:solidFill>
                <a:latin typeface="Comic Sans MS" pitchFamily="66" charset="0"/>
              </a:rPr>
              <a:t>La plus forte </a:t>
            </a:r>
            <a:r>
              <a:rPr lang="fr-FR" dirty="0" smtClean="0">
                <a:solidFill>
                  <a:srgbClr val="FF0000"/>
                </a:solidFill>
                <a:latin typeface="Comic Sans MS" pitchFamily="66" charset="0"/>
                <a:sym typeface="Symbol"/>
              </a:rPr>
              <a:t> </a:t>
            </a:r>
            <a:endParaRPr lang="fr-FR"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heckerboard(across)">
                                      <p:cBhvr>
                                        <p:cTn id="30" dur="500"/>
                                        <p:tgtEl>
                                          <p:spTgt spid="11"/>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heckerboard(across)">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8" grpId="0"/>
      <p:bldP spid="9" grpId="0" animBg="1"/>
      <p:bldP spid="10" grpId="0"/>
      <p:bldP spid="11" grpId="0" animBg="1"/>
      <p:bldP spid="12" grpId="0"/>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59431" y="-27384"/>
            <a:ext cx="5304657" cy="1077218"/>
          </a:xfrm>
          <a:prstGeom prst="rect">
            <a:avLst/>
          </a:prstGeom>
          <a:noFill/>
          <a:ln w="9525">
            <a:noFill/>
            <a:miter lim="800000"/>
            <a:headEnd/>
            <a:tailEnd/>
          </a:ln>
          <a:effectLst/>
        </p:spPr>
        <p:txBody>
          <a:bodyPr wrap="none">
            <a:spAutoFit/>
          </a:bodyPr>
          <a:lstStyle/>
          <a:p>
            <a:pPr>
              <a:defRPr/>
            </a:pPr>
            <a:r>
              <a:rPr lang="fr-FR" sz="3200" b="1" dirty="0" smtClean="0">
                <a:solidFill>
                  <a:srgbClr val="FF0000"/>
                </a:solidFill>
                <a:effectLst>
                  <a:outerShdw blurRad="38100" dist="38100" dir="2700000" algn="tl">
                    <a:srgbClr val="010199"/>
                  </a:outerShdw>
                </a:effectLst>
                <a:latin typeface="Comic Sans MS" pitchFamily="66" charset="0"/>
              </a:rPr>
              <a:t>Notions de médiateurs</a:t>
            </a:r>
          </a:p>
          <a:p>
            <a:pPr>
              <a:defRPr/>
            </a:pPr>
            <a:r>
              <a:rPr lang="fr-FR" sz="3200" b="1" dirty="0" smtClean="0">
                <a:solidFill>
                  <a:srgbClr val="FF0000"/>
                </a:solidFill>
                <a:effectLst>
                  <a:outerShdw blurRad="38100" dist="38100" dir="2700000" algn="tl">
                    <a:srgbClr val="010199"/>
                  </a:outerShdw>
                </a:effectLst>
                <a:latin typeface="Comic Sans MS" pitchFamily="66" charset="0"/>
                <a:sym typeface="Symbol" pitchFamily="18" charset="2"/>
              </a:rPr>
              <a:t>à courte ou longue portée</a:t>
            </a:r>
            <a:endParaRPr lang="fr-FR" sz="3200" b="1" dirty="0">
              <a:solidFill>
                <a:srgbClr val="FF0000"/>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4" name="AutoShape 2"/>
          <p:cNvSpPr>
            <a:spLocks noChangeArrowheads="1"/>
          </p:cNvSpPr>
          <p:nvPr/>
        </p:nvSpPr>
        <p:spPr bwMode="auto">
          <a:xfrm rot="10800000">
            <a:off x="5653088" y="2924547"/>
            <a:ext cx="696912" cy="554038"/>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dirty="0">
              <a:latin typeface="Comic Sans MS" pitchFamily="66" charset="0"/>
            </a:endParaRPr>
          </a:p>
        </p:txBody>
      </p:sp>
      <p:sp>
        <p:nvSpPr>
          <p:cNvPr id="35" name="Line 3"/>
          <p:cNvSpPr>
            <a:spLocks noChangeShapeType="1"/>
          </p:cNvSpPr>
          <p:nvPr/>
        </p:nvSpPr>
        <p:spPr bwMode="auto">
          <a:xfrm flipH="1">
            <a:off x="5726113" y="3211885"/>
            <a:ext cx="142875" cy="0"/>
          </a:xfrm>
          <a:prstGeom prst="line">
            <a:avLst/>
          </a:prstGeom>
          <a:noFill/>
          <a:ln w="88900">
            <a:solidFill>
              <a:srgbClr val="FFCCCC"/>
            </a:solidFill>
            <a:round/>
            <a:headEnd/>
            <a:tailEnd/>
          </a:ln>
        </p:spPr>
        <p:txBody>
          <a:bodyPr/>
          <a:lstStyle/>
          <a:p>
            <a:endParaRPr lang="fr-FR" dirty="0">
              <a:latin typeface="Comic Sans MS" pitchFamily="66" charset="0"/>
            </a:endParaRPr>
          </a:p>
        </p:txBody>
      </p:sp>
      <p:sp>
        <p:nvSpPr>
          <p:cNvPr id="36" name="Oval 4"/>
          <p:cNvSpPr>
            <a:spLocks noChangeArrowheads="1"/>
          </p:cNvSpPr>
          <p:nvPr/>
        </p:nvSpPr>
        <p:spPr bwMode="auto">
          <a:xfrm>
            <a:off x="5795963" y="3069010"/>
            <a:ext cx="71437" cy="71437"/>
          </a:xfrm>
          <a:prstGeom prst="ellipse">
            <a:avLst/>
          </a:prstGeom>
          <a:solidFill>
            <a:srgbClr val="00FF00"/>
          </a:solidFill>
          <a:ln w="9525">
            <a:solidFill>
              <a:srgbClr val="00FF00"/>
            </a:solidFill>
            <a:round/>
            <a:headEnd/>
            <a:tailEnd/>
          </a:ln>
        </p:spPr>
        <p:txBody>
          <a:bodyPr wrap="none" anchor="ctr"/>
          <a:lstStyle/>
          <a:p>
            <a:endParaRPr lang="fr-FR" dirty="0">
              <a:latin typeface="Comic Sans MS" pitchFamily="66" charset="0"/>
            </a:endParaRPr>
          </a:p>
        </p:txBody>
      </p:sp>
      <p:sp>
        <p:nvSpPr>
          <p:cNvPr id="37" name="Line 5"/>
          <p:cNvSpPr>
            <a:spLocks noChangeShapeType="1"/>
          </p:cNvSpPr>
          <p:nvPr/>
        </p:nvSpPr>
        <p:spPr bwMode="auto">
          <a:xfrm>
            <a:off x="5868988" y="3284910"/>
            <a:ext cx="144462" cy="0"/>
          </a:xfrm>
          <a:prstGeom prst="line">
            <a:avLst/>
          </a:prstGeom>
          <a:noFill/>
          <a:ln w="50800">
            <a:solidFill>
              <a:srgbClr val="FF0000"/>
            </a:solidFill>
            <a:round/>
            <a:headEnd/>
            <a:tailEnd/>
          </a:ln>
        </p:spPr>
        <p:txBody>
          <a:bodyPr/>
          <a:lstStyle/>
          <a:p>
            <a:endParaRPr lang="fr-FR" dirty="0">
              <a:latin typeface="Comic Sans MS" pitchFamily="66" charset="0"/>
            </a:endParaRPr>
          </a:p>
        </p:txBody>
      </p:sp>
      <p:sp>
        <p:nvSpPr>
          <p:cNvPr id="38" name="Line 6"/>
          <p:cNvSpPr>
            <a:spLocks noChangeShapeType="1"/>
          </p:cNvSpPr>
          <p:nvPr/>
        </p:nvSpPr>
        <p:spPr bwMode="auto">
          <a:xfrm>
            <a:off x="5653088" y="2924547"/>
            <a:ext cx="719137" cy="0"/>
          </a:xfrm>
          <a:prstGeom prst="line">
            <a:avLst/>
          </a:prstGeom>
          <a:noFill/>
          <a:ln w="127000">
            <a:solidFill>
              <a:schemeClr val="tx1"/>
            </a:solidFill>
            <a:round/>
            <a:headEnd/>
            <a:tailEnd/>
          </a:ln>
        </p:spPr>
        <p:txBody>
          <a:bodyPr/>
          <a:lstStyle/>
          <a:p>
            <a:endParaRPr lang="fr-FR" dirty="0">
              <a:latin typeface="Comic Sans MS" pitchFamily="66" charset="0"/>
            </a:endParaRPr>
          </a:p>
        </p:txBody>
      </p:sp>
      <p:sp>
        <p:nvSpPr>
          <p:cNvPr id="39" name="Line 7"/>
          <p:cNvSpPr>
            <a:spLocks noChangeShapeType="1"/>
          </p:cNvSpPr>
          <p:nvPr/>
        </p:nvSpPr>
        <p:spPr bwMode="auto">
          <a:xfrm>
            <a:off x="6011863" y="3427785"/>
            <a:ext cx="0" cy="1225550"/>
          </a:xfrm>
          <a:prstGeom prst="line">
            <a:avLst/>
          </a:prstGeom>
          <a:noFill/>
          <a:ln w="190500">
            <a:solidFill>
              <a:schemeClr val="tx1"/>
            </a:solidFill>
            <a:round/>
            <a:headEnd/>
            <a:tailEnd/>
          </a:ln>
        </p:spPr>
        <p:txBody>
          <a:bodyPr/>
          <a:lstStyle/>
          <a:p>
            <a:endParaRPr lang="fr-FR" dirty="0">
              <a:latin typeface="Comic Sans MS" pitchFamily="66" charset="0"/>
            </a:endParaRPr>
          </a:p>
        </p:txBody>
      </p:sp>
      <p:sp>
        <p:nvSpPr>
          <p:cNvPr id="40" name="Line 8"/>
          <p:cNvSpPr>
            <a:spLocks noChangeShapeType="1"/>
          </p:cNvSpPr>
          <p:nvPr/>
        </p:nvSpPr>
        <p:spPr bwMode="auto">
          <a:xfrm flipH="1" flipV="1">
            <a:off x="5364163" y="3427785"/>
            <a:ext cx="576262" cy="288925"/>
          </a:xfrm>
          <a:prstGeom prst="line">
            <a:avLst/>
          </a:prstGeom>
          <a:noFill/>
          <a:ln w="63500">
            <a:solidFill>
              <a:schemeClr val="tx1"/>
            </a:solidFill>
            <a:round/>
            <a:headEnd/>
            <a:tailEnd/>
          </a:ln>
        </p:spPr>
        <p:txBody>
          <a:bodyPr/>
          <a:lstStyle/>
          <a:p>
            <a:endParaRPr lang="fr-FR" dirty="0">
              <a:latin typeface="Comic Sans MS" pitchFamily="66" charset="0"/>
            </a:endParaRPr>
          </a:p>
        </p:txBody>
      </p:sp>
      <p:sp>
        <p:nvSpPr>
          <p:cNvPr id="41" name="Line 9"/>
          <p:cNvSpPr>
            <a:spLocks noChangeShapeType="1"/>
          </p:cNvSpPr>
          <p:nvPr/>
        </p:nvSpPr>
        <p:spPr bwMode="auto">
          <a:xfrm flipH="1" flipV="1">
            <a:off x="5148263" y="3716710"/>
            <a:ext cx="792162" cy="144462"/>
          </a:xfrm>
          <a:prstGeom prst="line">
            <a:avLst/>
          </a:prstGeom>
          <a:noFill/>
          <a:ln w="63500">
            <a:solidFill>
              <a:schemeClr val="tx1"/>
            </a:solidFill>
            <a:round/>
            <a:headEnd/>
            <a:tailEnd/>
          </a:ln>
        </p:spPr>
        <p:txBody>
          <a:bodyPr/>
          <a:lstStyle/>
          <a:p>
            <a:endParaRPr lang="fr-FR" dirty="0">
              <a:latin typeface="Comic Sans MS" pitchFamily="66" charset="0"/>
            </a:endParaRPr>
          </a:p>
        </p:txBody>
      </p:sp>
      <p:sp>
        <p:nvSpPr>
          <p:cNvPr id="42" name="AutoShape 10"/>
          <p:cNvSpPr>
            <a:spLocks noChangeArrowheads="1"/>
          </p:cNvSpPr>
          <p:nvPr/>
        </p:nvSpPr>
        <p:spPr bwMode="auto">
          <a:xfrm rot="10800000">
            <a:off x="2844800" y="3069010"/>
            <a:ext cx="696913" cy="554037"/>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dirty="0">
              <a:latin typeface="Comic Sans MS" pitchFamily="66" charset="0"/>
            </a:endParaRPr>
          </a:p>
        </p:txBody>
      </p:sp>
      <p:sp>
        <p:nvSpPr>
          <p:cNvPr id="43" name="Freeform 11"/>
          <p:cNvSpPr>
            <a:spLocks/>
          </p:cNvSpPr>
          <p:nvPr/>
        </p:nvSpPr>
        <p:spPr bwMode="auto">
          <a:xfrm>
            <a:off x="2628900" y="2853110"/>
            <a:ext cx="906463" cy="500062"/>
          </a:xfrm>
          <a:custGeom>
            <a:avLst/>
            <a:gdLst>
              <a:gd name="T0" fmla="*/ 175 w 571"/>
              <a:gd name="T1" fmla="*/ 110 h 315"/>
              <a:gd name="T2" fmla="*/ 167 w 571"/>
              <a:gd name="T3" fmla="*/ 68 h 315"/>
              <a:gd name="T4" fmla="*/ 175 w 571"/>
              <a:gd name="T5" fmla="*/ 93 h 315"/>
              <a:gd name="T6" fmla="*/ 294 w 571"/>
              <a:gd name="T7" fmla="*/ 85 h 315"/>
              <a:gd name="T8" fmla="*/ 277 w 571"/>
              <a:gd name="T9" fmla="*/ 102 h 315"/>
              <a:gd name="T10" fmla="*/ 387 w 571"/>
              <a:gd name="T11" fmla="*/ 102 h 315"/>
              <a:gd name="T12" fmla="*/ 353 w 571"/>
              <a:gd name="T13" fmla="*/ 119 h 315"/>
              <a:gd name="T14" fmla="*/ 421 w 571"/>
              <a:gd name="T15" fmla="*/ 85 h 315"/>
              <a:gd name="T16" fmla="*/ 548 w 571"/>
              <a:gd name="T17" fmla="*/ 85 h 315"/>
              <a:gd name="T18" fmla="*/ 480 w 571"/>
              <a:gd name="T19" fmla="*/ 68 h 315"/>
              <a:gd name="T20" fmla="*/ 463 w 571"/>
              <a:gd name="T21" fmla="*/ 110 h 315"/>
              <a:gd name="T22" fmla="*/ 446 w 571"/>
              <a:gd name="T23" fmla="*/ 102 h 315"/>
              <a:gd name="T24" fmla="*/ 489 w 571"/>
              <a:gd name="T25" fmla="*/ 110 h 315"/>
              <a:gd name="T26" fmla="*/ 489 w 571"/>
              <a:gd name="T27" fmla="*/ 110 h 315"/>
              <a:gd name="T28" fmla="*/ 489 w 571"/>
              <a:gd name="T29" fmla="*/ 51 h 315"/>
              <a:gd name="T30" fmla="*/ 429 w 571"/>
              <a:gd name="T31" fmla="*/ 51 h 315"/>
              <a:gd name="T32" fmla="*/ 379 w 571"/>
              <a:gd name="T33" fmla="*/ 102 h 315"/>
              <a:gd name="T34" fmla="*/ 294 w 571"/>
              <a:gd name="T35" fmla="*/ 68 h 315"/>
              <a:gd name="T36" fmla="*/ 319 w 571"/>
              <a:gd name="T37" fmla="*/ 51 h 315"/>
              <a:gd name="T38" fmla="*/ 396 w 571"/>
              <a:gd name="T39" fmla="*/ 119 h 315"/>
              <a:gd name="T40" fmla="*/ 336 w 571"/>
              <a:gd name="T41" fmla="*/ 59 h 315"/>
              <a:gd name="T42" fmla="*/ 158 w 571"/>
              <a:gd name="T43" fmla="*/ 34 h 315"/>
              <a:gd name="T44" fmla="*/ 226 w 571"/>
              <a:gd name="T45" fmla="*/ 85 h 315"/>
              <a:gd name="T46" fmla="*/ 99 w 571"/>
              <a:gd name="T47" fmla="*/ 51 h 315"/>
              <a:gd name="T48" fmla="*/ 167 w 571"/>
              <a:gd name="T49" fmla="*/ 102 h 315"/>
              <a:gd name="T50" fmla="*/ 201 w 571"/>
              <a:gd name="T51" fmla="*/ 26 h 315"/>
              <a:gd name="T52" fmla="*/ 319 w 571"/>
              <a:gd name="T53" fmla="*/ 43 h 315"/>
              <a:gd name="T54" fmla="*/ 379 w 571"/>
              <a:gd name="T55" fmla="*/ 51 h 315"/>
              <a:gd name="T56" fmla="*/ 336 w 571"/>
              <a:gd name="T57" fmla="*/ 34 h 315"/>
              <a:gd name="T58" fmla="*/ 421 w 571"/>
              <a:gd name="T59" fmla="*/ 85 h 315"/>
              <a:gd name="T60" fmla="*/ 336 w 571"/>
              <a:gd name="T61" fmla="*/ 68 h 315"/>
              <a:gd name="T62" fmla="*/ 345 w 571"/>
              <a:gd name="T63" fmla="*/ 51 h 315"/>
              <a:gd name="T64" fmla="*/ 421 w 571"/>
              <a:gd name="T65" fmla="*/ 34 h 315"/>
              <a:gd name="T66" fmla="*/ 404 w 571"/>
              <a:gd name="T67" fmla="*/ 85 h 315"/>
              <a:gd name="T68" fmla="*/ 404 w 571"/>
              <a:gd name="T69" fmla="*/ 43 h 315"/>
              <a:gd name="T70" fmla="*/ 243 w 571"/>
              <a:gd name="T71" fmla="*/ 9 h 315"/>
              <a:gd name="T72" fmla="*/ 226 w 571"/>
              <a:gd name="T73" fmla="*/ 26 h 315"/>
              <a:gd name="T74" fmla="*/ 141 w 571"/>
              <a:gd name="T75" fmla="*/ 51 h 315"/>
              <a:gd name="T76" fmla="*/ 91 w 571"/>
              <a:gd name="T77" fmla="*/ 119 h 315"/>
              <a:gd name="T78" fmla="*/ 99 w 571"/>
              <a:gd name="T79" fmla="*/ 68 h 315"/>
              <a:gd name="T80" fmla="*/ 57 w 571"/>
              <a:gd name="T81" fmla="*/ 144 h 315"/>
              <a:gd name="T82" fmla="*/ 133 w 571"/>
              <a:gd name="T83" fmla="*/ 153 h 315"/>
              <a:gd name="T84" fmla="*/ 201 w 571"/>
              <a:gd name="T85" fmla="*/ 153 h 315"/>
              <a:gd name="T86" fmla="*/ 167 w 571"/>
              <a:gd name="T87" fmla="*/ 153 h 315"/>
              <a:gd name="T88" fmla="*/ 141 w 571"/>
              <a:gd name="T89" fmla="*/ 212 h 315"/>
              <a:gd name="T90" fmla="*/ 175 w 571"/>
              <a:gd name="T91" fmla="*/ 187 h 315"/>
              <a:gd name="T92" fmla="*/ 82 w 571"/>
              <a:gd name="T93" fmla="*/ 203 h 315"/>
              <a:gd name="T94" fmla="*/ 108 w 571"/>
              <a:gd name="T95" fmla="*/ 246 h 315"/>
              <a:gd name="T96" fmla="*/ 150 w 571"/>
              <a:gd name="T97" fmla="*/ 229 h 315"/>
              <a:gd name="T98" fmla="*/ 184 w 571"/>
              <a:gd name="T99" fmla="*/ 246 h 315"/>
              <a:gd name="T100" fmla="*/ 218 w 571"/>
              <a:gd name="T101" fmla="*/ 271 h 315"/>
              <a:gd name="T102" fmla="*/ 167 w 571"/>
              <a:gd name="T103" fmla="*/ 246 h 315"/>
              <a:gd name="T104" fmla="*/ 175 w 571"/>
              <a:gd name="T105" fmla="*/ 280 h 315"/>
              <a:gd name="T106" fmla="*/ 125 w 571"/>
              <a:gd name="T107" fmla="*/ 153 h 3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1"/>
              <a:gd name="T163" fmla="*/ 0 h 315"/>
              <a:gd name="T164" fmla="*/ 571 w 571"/>
              <a:gd name="T165" fmla="*/ 315 h 3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1" h="315">
                <a:moveTo>
                  <a:pt x="133" y="93"/>
                </a:moveTo>
                <a:cubicBezTo>
                  <a:pt x="142" y="90"/>
                  <a:pt x="183" y="68"/>
                  <a:pt x="175" y="110"/>
                </a:cubicBezTo>
                <a:cubicBezTo>
                  <a:pt x="173" y="120"/>
                  <a:pt x="158" y="121"/>
                  <a:pt x="150" y="127"/>
                </a:cubicBezTo>
                <a:cubicBezTo>
                  <a:pt x="125" y="91"/>
                  <a:pt x="123" y="82"/>
                  <a:pt x="167" y="68"/>
                </a:cubicBezTo>
                <a:cubicBezTo>
                  <a:pt x="209" y="75"/>
                  <a:pt x="263" y="77"/>
                  <a:pt x="201" y="119"/>
                </a:cubicBezTo>
                <a:cubicBezTo>
                  <a:pt x="192" y="110"/>
                  <a:pt x="173" y="105"/>
                  <a:pt x="175" y="93"/>
                </a:cubicBezTo>
                <a:cubicBezTo>
                  <a:pt x="177" y="81"/>
                  <a:pt x="196" y="77"/>
                  <a:pt x="209" y="76"/>
                </a:cubicBezTo>
                <a:cubicBezTo>
                  <a:pt x="237" y="74"/>
                  <a:pt x="266" y="82"/>
                  <a:pt x="294" y="85"/>
                </a:cubicBezTo>
                <a:cubicBezTo>
                  <a:pt x="300" y="93"/>
                  <a:pt x="318" y="103"/>
                  <a:pt x="311" y="110"/>
                </a:cubicBezTo>
                <a:cubicBezTo>
                  <a:pt x="303" y="118"/>
                  <a:pt x="272" y="113"/>
                  <a:pt x="277" y="102"/>
                </a:cubicBezTo>
                <a:cubicBezTo>
                  <a:pt x="283" y="89"/>
                  <a:pt x="305" y="96"/>
                  <a:pt x="319" y="93"/>
                </a:cubicBezTo>
                <a:cubicBezTo>
                  <a:pt x="342" y="96"/>
                  <a:pt x="371" y="86"/>
                  <a:pt x="387" y="102"/>
                </a:cubicBezTo>
                <a:cubicBezTo>
                  <a:pt x="398" y="113"/>
                  <a:pt x="384" y="137"/>
                  <a:pt x="370" y="144"/>
                </a:cubicBezTo>
                <a:cubicBezTo>
                  <a:pt x="361" y="149"/>
                  <a:pt x="358" y="128"/>
                  <a:pt x="353" y="119"/>
                </a:cubicBezTo>
                <a:cubicBezTo>
                  <a:pt x="347" y="108"/>
                  <a:pt x="342" y="96"/>
                  <a:pt x="336" y="85"/>
                </a:cubicBezTo>
                <a:cubicBezTo>
                  <a:pt x="372" y="39"/>
                  <a:pt x="386" y="32"/>
                  <a:pt x="421" y="85"/>
                </a:cubicBezTo>
                <a:cubicBezTo>
                  <a:pt x="436" y="148"/>
                  <a:pt x="428" y="164"/>
                  <a:pt x="557" y="127"/>
                </a:cubicBezTo>
                <a:cubicBezTo>
                  <a:pt x="571" y="123"/>
                  <a:pt x="551" y="99"/>
                  <a:pt x="548" y="85"/>
                </a:cubicBezTo>
                <a:cubicBezTo>
                  <a:pt x="503" y="115"/>
                  <a:pt x="540" y="103"/>
                  <a:pt x="506" y="76"/>
                </a:cubicBezTo>
                <a:cubicBezTo>
                  <a:pt x="499" y="70"/>
                  <a:pt x="489" y="71"/>
                  <a:pt x="480" y="68"/>
                </a:cubicBezTo>
                <a:cubicBezTo>
                  <a:pt x="472" y="74"/>
                  <a:pt x="459" y="76"/>
                  <a:pt x="455" y="85"/>
                </a:cubicBezTo>
                <a:cubicBezTo>
                  <a:pt x="452" y="93"/>
                  <a:pt x="454" y="109"/>
                  <a:pt x="463" y="110"/>
                </a:cubicBezTo>
                <a:cubicBezTo>
                  <a:pt x="486" y="112"/>
                  <a:pt x="508" y="99"/>
                  <a:pt x="531" y="93"/>
                </a:cubicBezTo>
                <a:cubicBezTo>
                  <a:pt x="499" y="45"/>
                  <a:pt x="474" y="60"/>
                  <a:pt x="446" y="102"/>
                </a:cubicBezTo>
                <a:cubicBezTo>
                  <a:pt x="449" y="111"/>
                  <a:pt x="455" y="148"/>
                  <a:pt x="480" y="136"/>
                </a:cubicBezTo>
                <a:cubicBezTo>
                  <a:pt x="488" y="132"/>
                  <a:pt x="486" y="119"/>
                  <a:pt x="489" y="110"/>
                </a:cubicBezTo>
                <a:cubicBezTo>
                  <a:pt x="477" y="66"/>
                  <a:pt x="476" y="52"/>
                  <a:pt x="429" y="68"/>
                </a:cubicBezTo>
                <a:cubicBezTo>
                  <a:pt x="443" y="106"/>
                  <a:pt x="452" y="99"/>
                  <a:pt x="489" y="110"/>
                </a:cubicBezTo>
                <a:cubicBezTo>
                  <a:pt x="500" y="107"/>
                  <a:pt x="517" y="112"/>
                  <a:pt x="523" y="102"/>
                </a:cubicBezTo>
                <a:cubicBezTo>
                  <a:pt x="538" y="76"/>
                  <a:pt x="501" y="59"/>
                  <a:pt x="489" y="51"/>
                </a:cubicBezTo>
                <a:cubicBezTo>
                  <a:pt x="437" y="58"/>
                  <a:pt x="411" y="52"/>
                  <a:pt x="396" y="102"/>
                </a:cubicBezTo>
                <a:cubicBezTo>
                  <a:pt x="449" y="119"/>
                  <a:pt x="439" y="89"/>
                  <a:pt x="429" y="51"/>
                </a:cubicBezTo>
                <a:cubicBezTo>
                  <a:pt x="367" y="57"/>
                  <a:pt x="319" y="43"/>
                  <a:pt x="345" y="119"/>
                </a:cubicBezTo>
                <a:cubicBezTo>
                  <a:pt x="356" y="113"/>
                  <a:pt x="373" y="113"/>
                  <a:pt x="379" y="102"/>
                </a:cubicBezTo>
                <a:cubicBezTo>
                  <a:pt x="395" y="69"/>
                  <a:pt x="360" y="65"/>
                  <a:pt x="345" y="59"/>
                </a:cubicBezTo>
                <a:cubicBezTo>
                  <a:pt x="328" y="62"/>
                  <a:pt x="304" y="54"/>
                  <a:pt x="294" y="68"/>
                </a:cubicBezTo>
                <a:cubicBezTo>
                  <a:pt x="257" y="120"/>
                  <a:pt x="317" y="122"/>
                  <a:pt x="336" y="127"/>
                </a:cubicBezTo>
                <a:cubicBezTo>
                  <a:pt x="356" y="87"/>
                  <a:pt x="371" y="67"/>
                  <a:pt x="319" y="51"/>
                </a:cubicBezTo>
                <a:cubicBezTo>
                  <a:pt x="255" y="71"/>
                  <a:pt x="303" y="113"/>
                  <a:pt x="336" y="136"/>
                </a:cubicBezTo>
                <a:cubicBezTo>
                  <a:pt x="356" y="130"/>
                  <a:pt x="383" y="135"/>
                  <a:pt x="396" y="119"/>
                </a:cubicBezTo>
                <a:cubicBezTo>
                  <a:pt x="405" y="108"/>
                  <a:pt x="397" y="86"/>
                  <a:pt x="387" y="76"/>
                </a:cubicBezTo>
                <a:cubicBezTo>
                  <a:pt x="374" y="63"/>
                  <a:pt x="336" y="59"/>
                  <a:pt x="336" y="59"/>
                </a:cubicBezTo>
                <a:cubicBezTo>
                  <a:pt x="333" y="59"/>
                  <a:pt x="128" y="53"/>
                  <a:pt x="243" y="110"/>
                </a:cubicBezTo>
                <a:cubicBezTo>
                  <a:pt x="232" y="30"/>
                  <a:pt x="240" y="21"/>
                  <a:pt x="158" y="34"/>
                </a:cubicBezTo>
                <a:cubicBezTo>
                  <a:pt x="137" y="97"/>
                  <a:pt x="125" y="77"/>
                  <a:pt x="175" y="102"/>
                </a:cubicBezTo>
                <a:cubicBezTo>
                  <a:pt x="192" y="96"/>
                  <a:pt x="216" y="100"/>
                  <a:pt x="226" y="85"/>
                </a:cubicBezTo>
                <a:cubicBezTo>
                  <a:pt x="251" y="47"/>
                  <a:pt x="167" y="43"/>
                  <a:pt x="167" y="43"/>
                </a:cubicBezTo>
                <a:cubicBezTo>
                  <a:pt x="144" y="46"/>
                  <a:pt x="115" y="35"/>
                  <a:pt x="99" y="51"/>
                </a:cubicBezTo>
                <a:cubicBezTo>
                  <a:pt x="88" y="62"/>
                  <a:pt x="104" y="84"/>
                  <a:pt x="116" y="93"/>
                </a:cubicBezTo>
                <a:cubicBezTo>
                  <a:pt x="130" y="103"/>
                  <a:pt x="150" y="99"/>
                  <a:pt x="167" y="102"/>
                </a:cubicBezTo>
                <a:cubicBezTo>
                  <a:pt x="216" y="94"/>
                  <a:pt x="250" y="101"/>
                  <a:pt x="277" y="59"/>
                </a:cubicBezTo>
                <a:cubicBezTo>
                  <a:pt x="247" y="29"/>
                  <a:pt x="243" y="11"/>
                  <a:pt x="201" y="26"/>
                </a:cubicBezTo>
                <a:cubicBezTo>
                  <a:pt x="230" y="112"/>
                  <a:pt x="237" y="95"/>
                  <a:pt x="328" y="85"/>
                </a:cubicBezTo>
                <a:cubicBezTo>
                  <a:pt x="325" y="71"/>
                  <a:pt x="329" y="53"/>
                  <a:pt x="319" y="43"/>
                </a:cubicBezTo>
                <a:cubicBezTo>
                  <a:pt x="313" y="37"/>
                  <a:pt x="302" y="67"/>
                  <a:pt x="311" y="68"/>
                </a:cubicBezTo>
                <a:cubicBezTo>
                  <a:pt x="334" y="71"/>
                  <a:pt x="356" y="57"/>
                  <a:pt x="379" y="51"/>
                </a:cubicBezTo>
                <a:cubicBezTo>
                  <a:pt x="373" y="40"/>
                  <a:pt x="374" y="22"/>
                  <a:pt x="362" y="17"/>
                </a:cubicBezTo>
                <a:cubicBezTo>
                  <a:pt x="352" y="13"/>
                  <a:pt x="337" y="24"/>
                  <a:pt x="336" y="34"/>
                </a:cubicBezTo>
                <a:cubicBezTo>
                  <a:pt x="334" y="54"/>
                  <a:pt x="347" y="73"/>
                  <a:pt x="353" y="93"/>
                </a:cubicBezTo>
                <a:cubicBezTo>
                  <a:pt x="376" y="90"/>
                  <a:pt x="402" y="98"/>
                  <a:pt x="421" y="85"/>
                </a:cubicBezTo>
                <a:cubicBezTo>
                  <a:pt x="430" y="79"/>
                  <a:pt x="414" y="61"/>
                  <a:pt x="404" y="59"/>
                </a:cubicBezTo>
                <a:cubicBezTo>
                  <a:pt x="382" y="55"/>
                  <a:pt x="359" y="65"/>
                  <a:pt x="336" y="68"/>
                </a:cubicBezTo>
                <a:cubicBezTo>
                  <a:pt x="365" y="110"/>
                  <a:pt x="378" y="102"/>
                  <a:pt x="429" y="93"/>
                </a:cubicBezTo>
                <a:cubicBezTo>
                  <a:pt x="398" y="45"/>
                  <a:pt x="404" y="40"/>
                  <a:pt x="345" y="51"/>
                </a:cubicBezTo>
                <a:cubicBezTo>
                  <a:pt x="400" y="88"/>
                  <a:pt x="394" y="92"/>
                  <a:pt x="506" y="59"/>
                </a:cubicBezTo>
                <a:cubicBezTo>
                  <a:pt x="511" y="57"/>
                  <a:pt x="428" y="36"/>
                  <a:pt x="421" y="34"/>
                </a:cubicBezTo>
                <a:cubicBezTo>
                  <a:pt x="410" y="38"/>
                  <a:pt x="375" y="45"/>
                  <a:pt x="379" y="68"/>
                </a:cubicBezTo>
                <a:cubicBezTo>
                  <a:pt x="381" y="78"/>
                  <a:pt x="396" y="79"/>
                  <a:pt x="404" y="85"/>
                </a:cubicBezTo>
                <a:cubicBezTo>
                  <a:pt x="412" y="79"/>
                  <a:pt x="429" y="78"/>
                  <a:pt x="429" y="68"/>
                </a:cubicBezTo>
                <a:cubicBezTo>
                  <a:pt x="429" y="56"/>
                  <a:pt x="414" y="50"/>
                  <a:pt x="404" y="43"/>
                </a:cubicBezTo>
                <a:cubicBezTo>
                  <a:pt x="372" y="22"/>
                  <a:pt x="331" y="10"/>
                  <a:pt x="294" y="0"/>
                </a:cubicBezTo>
                <a:cubicBezTo>
                  <a:pt x="277" y="3"/>
                  <a:pt x="258" y="0"/>
                  <a:pt x="243" y="9"/>
                </a:cubicBezTo>
                <a:cubicBezTo>
                  <a:pt x="235" y="13"/>
                  <a:pt x="241" y="28"/>
                  <a:pt x="235" y="34"/>
                </a:cubicBezTo>
                <a:cubicBezTo>
                  <a:pt x="232" y="37"/>
                  <a:pt x="226" y="26"/>
                  <a:pt x="226" y="26"/>
                </a:cubicBezTo>
                <a:cubicBezTo>
                  <a:pt x="189" y="29"/>
                  <a:pt x="151" y="24"/>
                  <a:pt x="116" y="34"/>
                </a:cubicBezTo>
                <a:cubicBezTo>
                  <a:pt x="106" y="37"/>
                  <a:pt x="141" y="51"/>
                  <a:pt x="141" y="51"/>
                </a:cubicBezTo>
                <a:cubicBezTo>
                  <a:pt x="0" y="64"/>
                  <a:pt x="68" y="66"/>
                  <a:pt x="133" y="76"/>
                </a:cubicBezTo>
                <a:cubicBezTo>
                  <a:pt x="77" y="58"/>
                  <a:pt x="79" y="64"/>
                  <a:pt x="91" y="119"/>
                </a:cubicBezTo>
                <a:cubicBezTo>
                  <a:pt x="111" y="113"/>
                  <a:pt x="137" y="118"/>
                  <a:pt x="150" y="102"/>
                </a:cubicBezTo>
                <a:cubicBezTo>
                  <a:pt x="165" y="84"/>
                  <a:pt x="102" y="69"/>
                  <a:pt x="99" y="68"/>
                </a:cubicBezTo>
                <a:cubicBezTo>
                  <a:pt x="91" y="76"/>
                  <a:pt x="77" y="82"/>
                  <a:pt x="74" y="93"/>
                </a:cubicBezTo>
                <a:cubicBezTo>
                  <a:pt x="59" y="152"/>
                  <a:pt x="111" y="127"/>
                  <a:pt x="57" y="144"/>
                </a:cubicBezTo>
                <a:cubicBezTo>
                  <a:pt x="99" y="172"/>
                  <a:pt x="265" y="172"/>
                  <a:pt x="158" y="144"/>
                </a:cubicBezTo>
                <a:cubicBezTo>
                  <a:pt x="150" y="147"/>
                  <a:pt x="130" y="145"/>
                  <a:pt x="133" y="153"/>
                </a:cubicBezTo>
                <a:cubicBezTo>
                  <a:pt x="137" y="165"/>
                  <a:pt x="154" y="170"/>
                  <a:pt x="167" y="170"/>
                </a:cubicBezTo>
                <a:cubicBezTo>
                  <a:pt x="180" y="170"/>
                  <a:pt x="190" y="159"/>
                  <a:pt x="201" y="153"/>
                </a:cubicBezTo>
                <a:cubicBezTo>
                  <a:pt x="146" y="134"/>
                  <a:pt x="148" y="141"/>
                  <a:pt x="158" y="195"/>
                </a:cubicBezTo>
                <a:cubicBezTo>
                  <a:pt x="169" y="192"/>
                  <a:pt x="226" y="183"/>
                  <a:pt x="167" y="153"/>
                </a:cubicBezTo>
                <a:cubicBezTo>
                  <a:pt x="157" y="148"/>
                  <a:pt x="144" y="158"/>
                  <a:pt x="133" y="161"/>
                </a:cubicBezTo>
                <a:cubicBezTo>
                  <a:pt x="136" y="178"/>
                  <a:pt x="126" y="204"/>
                  <a:pt x="141" y="212"/>
                </a:cubicBezTo>
                <a:cubicBezTo>
                  <a:pt x="160" y="221"/>
                  <a:pt x="184" y="207"/>
                  <a:pt x="201" y="195"/>
                </a:cubicBezTo>
                <a:cubicBezTo>
                  <a:pt x="208" y="190"/>
                  <a:pt x="184" y="190"/>
                  <a:pt x="175" y="187"/>
                </a:cubicBezTo>
                <a:cubicBezTo>
                  <a:pt x="119" y="196"/>
                  <a:pt x="112" y="216"/>
                  <a:pt x="74" y="178"/>
                </a:cubicBezTo>
                <a:cubicBezTo>
                  <a:pt x="77" y="186"/>
                  <a:pt x="76" y="197"/>
                  <a:pt x="82" y="203"/>
                </a:cubicBezTo>
                <a:cubicBezTo>
                  <a:pt x="101" y="222"/>
                  <a:pt x="177" y="191"/>
                  <a:pt x="99" y="212"/>
                </a:cubicBezTo>
                <a:cubicBezTo>
                  <a:pt x="102" y="223"/>
                  <a:pt x="97" y="242"/>
                  <a:pt x="108" y="246"/>
                </a:cubicBezTo>
                <a:cubicBezTo>
                  <a:pt x="129" y="253"/>
                  <a:pt x="154" y="245"/>
                  <a:pt x="175" y="237"/>
                </a:cubicBezTo>
                <a:cubicBezTo>
                  <a:pt x="183" y="234"/>
                  <a:pt x="158" y="232"/>
                  <a:pt x="150" y="229"/>
                </a:cubicBezTo>
                <a:cubicBezTo>
                  <a:pt x="144" y="230"/>
                  <a:pt x="61" y="242"/>
                  <a:pt x="150" y="254"/>
                </a:cubicBezTo>
                <a:cubicBezTo>
                  <a:pt x="162" y="256"/>
                  <a:pt x="196" y="246"/>
                  <a:pt x="184" y="246"/>
                </a:cubicBezTo>
                <a:cubicBezTo>
                  <a:pt x="167" y="246"/>
                  <a:pt x="150" y="251"/>
                  <a:pt x="133" y="254"/>
                </a:cubicBezTo>
                <a:cubicBezTo>
                  <a:pt x="119" y="300"/>
                  <a:pt x="106" y="315"/>
                  <a:pt x="218" y="271"/>
                </a:cubicBezTo>
                <a:cubicBezTo>
                  <a:pt x="228" y="267"/>
                  <a:pt x="201" y="259"/>
                  <a:pt x="192" y="254"/>
                </a:cubicBezTo>
                <a:cubicBezTo>
                  <a:pt x="184" y="250"/>
                  <a:pt x="175" y="249"/>
                  <a:pt x="167" y="246"/>
                </a:cubicBezTo>
                <a:cubicBezTo>
                  <a:pt x="161" y="254"/>
                  <a:pt x="148" y="261"/>
                  <a:pt x="150" y="271"/>
                </a:cubicBezTo>
                <a:cubicBezTo>
                  <a:pt x="152" y="280"/>
                  <a:pt x="170" y="287"/>
                  <a:pt x="175" y="280"/>
                </a:cubicBezTo>
                <a:cubicBezTo>
                  <a:pt x="184" y="267"/>
                  <a:pt x="149" y="206"/>
                  <a:pt x="141" y="195"/>
                </a:cubicBezTo>
                <a:cubicBezTo>
                  <a:pt x="131" y="164"/>
                  <a:pt x="137" y="178"/>
                  <a:pt x="125" y="153"/>
                </a:cubicBezTo>
              </a:path>
            </a:pathLst>
          </a:custGeom>
          <a:noFill/>
          <a:ln w="25400">
            <a:solidFill>
              <a:srgbClr val="FFFF00"/>
            </a:solidFill>
            <a:round/>
            <a:headEnd/>
            <a:tailEnd/>
          </a:ln>
        </p:spPr>
        <p:txBody>
          <a:bodyPr/>
          <a:lstStyle/>
          <a:p>
            <a:endParaRPr lang="fr-FR" dirty="0">
              <a:latin typeface="Comic Sans MS" pitchFamily="66" charset="0"/>
            </a:endParaRPr>
          </a:p>
        </p:txBody>
      </p:sp>
      <p:sp>
        <p:nvSpPr>
          <p:cNvPr id="44" name="Oval 12"/>
          <p:cNvSpPr>
            <a:spLocks noChangeArrowheads="1"/>
          </p:cNvSpPr>
          <p:nvPr/>
        </p:nvSpPr>
        <p:spPr bwMode="auto">
          <a:xfrm>
            <a:off x="3203575" y="3140447"/>
            <a:ext cx="215900" cy="71438"/>
          </a:xfrm>
          <a:prstGeom prst="ellipse">
            <a:avLst/>
          </a:prstGeom>
          <a:solidFill>
            <a:srgbClr val="0000FF"/>
          </a:solidFill>
          <a:ln w="9525">
            <a:solidFill>
              <a:srgbClr val="0000FF"/>
            </a:solidFill>
            <a:round/>
            <a:headEnd/>
            <a:tailEnd/>
          </a:ln>
        </p:spPr>
        <p:txBody>
          <a:bodyPr wrap="none" anchor="ctr"/>
          <a:lstStyle/>
          <a:p>
            <a:endParaRPr lang="fr-FR" dirty="0">
              <a:latin typeface="Comic Sans MS" pitchFamily="66" charset="0"/>
            </a:endParaRPr>
          </a:p>
        </p:txBody>
      </p:sp>
      <p:sp>
        <p:nvSpPr>
          <p:cNvPr id="45" name="Line 13"/>
          <p:cNvSpPr>
            <a:spLocks noChangeShapeType="1"/>
          </p:cNvSpPr>
          <p:nvPr/>
        </p:nvSpPr>
        <p:spPr bwMode="auto">
          <a:xfrm>
            <a:off x="3348038" y="3284910"/>
            <a:ext cx="144462" cy="0"/>
          </a:xfrm>
          <a:prstGeom prst="line">
            <a:avLst/>
          </a:prstGeom>
          <a:noFill/>
          <a:ln w="50800">
            <a:solidFill>
              <a:srgbClr val="FFCCCC"/>
            </a:solidFill>
            <a:round/>
            <a:headEnd/>
            <a:tailEnd/>
          </a:ln>
        </p:spPr>
        <p:txBody>
          <a:bodyPr/>
          <a:lstStyle/>
          <a:p>
            <a:endParaRPr lang="fr-FR" dirty="0">
              <a:latin typeface="Comic Sans MS" pitchFamily="66" charset="0"/>
            </a:endParaRPr>
          </a:p>
        </p:txBody>
      </p:sp>
      <p:sp>
        <p:nvSpPr>
          <p:cNvPr id="46" name="Line 14"/>
          <p:cNvSpPr>
            <a:spLocks noChangeShapeType="1"/>
          </p:cNvSpPr>
          <p:nvPr/>
        </p:nvSpPr>
        <p:spPr bwMode="auto">
          <a:xfrm>
            <a:off x="3203575" y="3356347"/>
            <a:ext cx="144463" cy="0"/>
          </a:xfrm>
          <a:prstGeom prst="line">
            <a:avLst/>
          </a:prstGeom>
          <a:noFill/>
          <a:ln w="25400">
            <a:solidFill>
              <a:srgbClr val="FF0000"/>
            </a:solidFill>
            <a:round/>
            <a:headEnd/>
            <a:tailEnd/>
          </a:ln>
        </p:spPr>
        <p:txBody>
          <a:bodyPr/>
          <a:lstStyle/>
          <a:p>
            <a:endParaRPr lang="fr-FR" dirty="0">
              <a:latin typeface="Comic Sans MS" pitchFamily="66" charset="0"/>
            </a:endParaRPr>
          </a:p>
        </p:txBody>
      </p:sp>
      <p:sp>
        <p:nvSpPr>
          <p:cNvPr id="47" name="Line 15"/>
          <p:cNvSpPr>
            <a:spLocks noChangeShapeType="1"/>
          </p:cNvSpPr>
          <p:nvPr/>
        </p:nvSpPr>
        <p:spPr bwMode="auto">
          <a:xfrm>
            <a:off x="3203575" y="3572247"/>
            <a:ext cx="0" cy="1081088"/>
          </a:xfrm>
          <a:prstGeom prst="line">
            <a:avLst/>
          </a:prstGeom>
          <a:noFill/>
          <a:ln w="127000">
            <a:solidFill>
              <a:srgbClr val="008000"/>
            </a:solidFill>
            <a:round/>
            <a:headEnd/>
            <a:tailEnd/>
          </a:ln>
        </p:spPr>
        <p:txBody>
          <a:bodyPr/>
          <a:lstStyle/>
          <a:p>
            <a:endParaRPr lang="fr-FR" dirty="0">
              <a:latin typeface="Comic Sans MS" pitchFamily="66" charset="0"/>
            </a:endParaRPr>
          </a:p>
        </p:txBody>
      </p:sp>
      <p:sp>
        <p:nvSpPr>
          <p:cNvPr id="48" name="Line 16"/>
          <p:cNvSpPr>
            <a:spLocks noChangeShapeType="1"/>
          </p:cNvSpPr>
          <p:nvPr/>
        </p:nvSpPr>
        <p:spPr bwMode="auto">
          <a:xfrm flipV="1">
            <a:off x="3203575" y="3500810"/>
            <a:ext cx="649288" cy="360362"/>
          </a:xfrm>
          <a:prstGeom prst="line">
            <a:avLst/>
          </a:prstGeom>
          <a:noFill/>
          <a:ln w="38100">
            <a:solidFill>
              <a:srgbClr val="008000"/>
            </a:solidFill>
            <a:round/>
            <a:headEnd/>
            <a:tailEnd/>
          </a:ln>
        </p:spPr>
        <p:txBody>
          <a:bodyPr/>
          <a:lstStyle/>
          <a:p>
            <a:endParaRPr lang="fr-FR" dirty="0">
              <a:latin typeface="Comic Sans MS" pitchFamily="66" charset="0"/>
            </a:endParaRPr>
          </a:p>
        </p:txBody>
      </p:sp>
      <p:sp>
        <p:nvSpPr>
          <p:cNvPr id="49" name="Line 17"/>
          <p:cNvSpPr>
            <a:spLocks noChangeShapeType="1"/>
          </p:cNvSpPr>
          <p:nvPr/>
        </p:nvSpPr>
        <p:spPr bwMode="auto">
          <a:xfrm flipV="1">
            <a:off x="3203575" y="3716710"/>
            <a:ext cx="863600" cy="217487"/>
          </a:xfrm>
          <a:prstGeom prst="line">
            <a:avLst/>
          </a:prstGeom>
          <a:noFill/>
          <a:ln w="38100">
            <a:solidFill>
              <a:srgbClr val="008000"/>
            </a:solidFill>
            <a:round/>
            <a:headEnd/>
            <a:tailEnd/>
          </a:ln>
        </p:spPr>
        <p:txBody>
          <a:bodyPr/>
          <a:lstStyle/>
          <a:p>
            <a:endParaRPr lang="fr-FR" dirty="0">
              <a:latin typeface="Comic Sans MS" pitchFamily="66" charset="0"/>
            </a:endParaRPr>
          </a:p>
        </p:txBody>
      </p:sp>
      <p:sp>
        <p:nvSpPr>
          <p:cNvPr id="50" name="Oval 18"/>
          <p:cNvSpPr>
            <a:spLocks noChangeArrowheads="1"/>
          </p:cNvSpPr>
          <p:nvPr/>
        </p:nvSpPr>
        <p:spPr bwMode="auto">
          <a:xfrm>
            <a:off x="5003800" y="3356347"/>
            <a:ext cx="360363" cy="360363"/>
          </a:xfrm>
          <a:prstGeom prst="ellipse">
            <a:avLst/>
          </a:prstGeom>
          <a:solidFill>
            <a:srgbClr val="FF0000"/>
          </a:solidFill>
          <a:ln w="9525">
            <a:solidFill>
              <a:srgbClr val="FF0000"/>
            </a:solidFill>
            <a:round/>
            <a:headEnd/>
            <a:tailEnd/>
          </a:ln>
        </p:spPr>
        <p:txBody>
          <a:bodyPr wrap="none" anchor="ctr"/>
          <a:lstStyle/>
          <a:p>
            <a:endParaRPr lang="fr-FR" dirty="0">
              <a:latin typeface="Comic Sans MS" pitchFamily="66" charset="0"/>
            </a:endParaRPr>
          </a:p>
        </p:txBody>
      </p:sp>
      <p:sp>
        <p:nvSpPr>
          <p:cNvPr id="51" name="AutoShape 19"/>
          <p:cNvSpPr>
            <a:spLocks noChangeArrowheads="1"/>
          </p:cNvSpPr>
          <p:nvPr/>
        </p:nvSpPr>
        <p:spPr bwMode="auto">
          <a:xfrm>
            <a:off x="1619250" y="4653335"/>
            <a:ext cx="2520950" cy="431800"/>
          </a:xfrm>
          <a:custGeom>
            <a:avLst/>
            <a:gdLst>
              <a:gd name="T0" fmla="*/ 2205831 w 21600"/>
              <a:gd name="T1" fmla="*/ 215900 h 21600"/>
              <a:gd name="T2" fmla="*/ 1260475 w 21600"/>
              <a:gd name="T3" fmla="*/ 431800 h 21600"/>
              <a:gd name="T4" fmla="*/ 315119 w 21600"/>
              <a:gd name="T5" fmla="*/ 215900 h 21600"/>
              <a:gd name="T6" fmla="*/ 126047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8000"/>
          </a:solidFill>
          <a:ln w="9525">
            <a:solidFill>
              <a:srgbClr val="008000"/>
            </a:solidFill>
            <a:miter lim="800000"/>
            <a:headEnd/>
            <a:tailEnd/>
          </a:ln>
        </p:spPr>
        <p:txBody>
          <a:bodyPr wrap="none" anchor="ctr"/>
          <a:lstStyle/>
          <a:p>
            <a:endParaRPr lang="fr-FR" dirty="0">
              <a:latin typeface="Comic Sans MS" pitchFamily="66" charset="0"/>
            </a:endParaRPr>
          </a:p>
        </p:txBody>
      </p:sp>
      <p:sp>
        <p:nvSpPr>
          <p:cNvPr id="52" name="AutoShape 20"/>
          <p:cNvSpPr>
            <a:spLocks noChangeArrowheads="1"/>
          </p:cNvSpPr>
          <p:nvPr/>
        </p:nvSpPr>
        <p:spPr bwMode="auto">
          <a:xfrm>
            <a:off x="5003800" y="4653335"/>
            <a:ext cx="2520950" cy="431800"/>
          </a:xfrm>
          <a:custGeom>
            <a:avLst/>
            <a:gdLst>
              <a:gd name="T0" fmla="*/ 2205831 w 21600"/>
              <a:gd name="T1" fmla="*/ 215900 h 21600"/>
              <a:gd name="T2" fmla="*/ 1260475 w 21600"/>
              <a:gd name="T3" fmla="*/ 431800 h 21600"/>
              <a:gd name="T4" fmla="*/ 315119 w 21600"/>
              <a:gd name="T5" fmla="*/ 215900 h 21600"/>
              <a:gd name="T6" fmla="*/ 126047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p:spPr>
        <p:txBody>
          <a:bodyPr wrap="none" anchor="ctr"/>
          <a:lstStyle/>
          <a:p>
            <a:endParaRPr lang="fr-FR" dirty="0">
              <a:latin typeface="Comic Sans MS" pitchFamily="66" charset="0"/>
            </a:endParaRPr>
          </a:p>
        </p:txBody>
      </p:sp>
      <p:sp>
        <p:nvSpPr>
          <p:cNvPr id="53" name="Rectangle 21"/>
          <p:cNvSpPr>
            <a:spLocks noChangeArrowheads="1"/>
          </p:cNvSpPr>
          <p:nvPr/>
        </p:nvSpPr>
        <p:spPr bwMode="auto">
          <a:xfrm>
            <a:off x="0" y="5085135"/>
            <a:ext cx="9144000" cy="1800249"/>
          </a:xfrm>
          <a:prstGeom prst="rect">
            <a:avLst/>
          </a:prstGeom>
          <a:solidFill>
            <a:srgbClr val="3366FF"/>
          </a:solidFill>
          <a:ln w="9525">
            <a:solidFill>
              <a:srgbClr val="3366FF"/>
            </a:solidFill>
            <a:miter lim="800000"/>
            <a:headEnd/>
            <a:tailEnd/>
          </a:ln>
        </p:spPr>
        <p:txBody>
          <a:bodyPr wrap="none" anchor="ctr"/>
          <a:lstStyle/>
          <a:p>
            <a:endParaRPr lang="fr-FR" dirty="0">
              <a:latin typeface="Comic Sans MS" pitchFamily="66" charset="0"/>
            </a:endParaRPr>
          </a:p>
        </p:txBody>
      </p:sp>
      <p:sp>
        <p:nvSpPr>
          <p:cNvPr id="54" name="Oval 22"/>
          <p:cNvSpPr>
            <a:spLocks noChangeArrowheads="1"/>
          </p:cNvSpPr>
          <p:nvPr/>
        </p:nvSpPr>
        <p:spPr bwMode="auto">
          <a:xfrm>
            <a:off x="8027988" y="836985"/>
            <a:ext cx="914400" cy="914400"/>
          </a:xfrm>
          <a:prstGeom prst="ellipse">
            <a:avLst/>
          </a:prstGeom>
          <a:solidFill>
            <a:srgbClr val="FFFF00"/>
          </a:solidFill>
          <a:ln w="9525">
            <a:solidFill>
              <a:srgbClr val="FFFF00"/>
            </a:solidFill>
            <a:round/>
            <a:headEnd/>
            <a:tailEnd/>
          </a:ln>
        </p:spPr>
        <p:txBody>
          <a:bodyPr wrap="none" anchor="ctr"/>
          <a:lstStyle/>
          <a:p>
            <a:endParaRPr lang="fr-FR" dirty="0">
              <a:latin typeface="Comic Sans MS" pitchFamily="66" charset="0"/>
            </a:endParaRPr>
          </a:p>
        </p:txBody>
      </p:sp>
      <p:sp>
        <p:nvSpPr>
          <p:cNvPr id="55" name="Line 23"/>
          <p:cNvSpPr>
            <a:spLocks noChangeShapeType="1"/>
          </p:cNvSpPr>
          <p:nvPr/>
        </p:nvSpPr>
        <p:spPr bwMode="auto">
          <a:xfrm>
            <a:off x="7812088" y="1340222"/>
            <a:ext cx="1331912" cy="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6" name="Line 24"/>
          <p:cNvSpPr>
            <a:spLocks noChangeShapeType="1"/>
          </p:cNvSpPr>
          <p:nvPr/>
        </p:nvSpPr>
        <p:spPr bwMode="auto">
          <a:xfrm>
            <a:off x="8459788" y="648072"/>
            <a:ext cx="0" cy="1268413"/>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7" name="Line 25"/>
          <p:cNvSpPr>
            <a:spLocks noChangeShapeType="1"/>
          </p:cNvSpPr>
          <p:nvPr/>
        </p:nvSpPr>
        <p:spPr bwMode="auto">
          <a:xfrm flipV="1">
            <a:off x="7956550" y="836985"/>
            <a:ext cx="1008063" cy="8636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8" name="Line 26"/>
          <p:cNvSpPr>
            <a:spLocks noChangeShapeType="1"/>
          </p:cNvSpPr>
          <p:nvPr/>
        </p:nvSpPr>
        <p:spPr bwMode="auto">
          <a:xfrm>
            <a:off x="7956550" y="908422"/>
            <a:ext cx="1008063" cy="792163"/>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9" name="Line 27"/>
          <p:cNvSpPr>
            <a:spLocks noChangeShapeType="1"/>
          </p:cNvSpPr>
          <p:nvPr/>
        </p:nvSpPr>
        <p:spPr bwMode="auto">
          <a:xfrm flipV="1">
            <a:off x="7885113" y="1052885"/>
            <a:ext cx="1258887" cy="4318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0" name="Line 28"/>
          <p:cNvSpPr>
            <a:spLocks noChangeShapeType="1"/>
          </p:cNvSpPr>
          <p:nvPr/>
        </p:nvSpPr>
        <p:spPr bwMode="auto">
          <a:xfrm>
            <a:off x="7885113" y="1124322"/>
            <a:ext cx="1258887" cy="4318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1" name="Line 29"/>
          <p:cNvSpPr>
            <a:spLocks noChangeShapeType="1"/>
          </p:cNvSpPr>
          <p:nvPr/>
        </p:nvSpPr>
        <p:spPr bwMode="auto">
          <a:xfrm flipV="1">
            <a:off x="8243888" y="648072"/>
            <a:ext cx="504825" cy="1196975"/>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2" name="Line 30"/>
          <p:cNvSpPr>
            <a:spLocks noChangeShapeType="1"/>
          </p:cNvSpPr>
          <p:nvPr/>
        </p:nvSpPr>
        <p:spPr bwMode="auto">
          <a:xfrm>
            <a:off x="8172450" y="763960"/>
            <a:ext cx="576263" cy="10795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3" name="Oval 31"/>
          <p:cNvSpPr>
            <a:spLocks noChangeArrowheads="1"/>
          </p:cNvSpPr>
          <p:nvPr/>
        </p:nvSpPr>
        <p:spPr bwMode="auto">
          <a:xfrm>
            <a:off x="250825" y="6348547"/>
            <a:ext cx="914400" cy="217487"/>
          </a:xfrm>
          <a:prstGeom prst="ellipse">
            <a:avLst/>
          </a:prstGeom>
          <a:solidFill>
            <a:schemeClr val="tx1"/>
          </a:solidFill>
          <a:ln w="9525">
            <a:solidFill>
              <a:schemeClr val="tx1"/>
            </a:solidFill>
            <a:round/>
            <a:headEnd/>
            <a:tailEnd/>
          </a:ln>
        </p:spPr>
        <p:txBody>
          <a:bodyPr wrap="none" anchor="ctr"/>
          <a:lstStyle/>
          <a:p>
            <a:endParaRPr lang="fr-FR" dirty="0">
              <a:latin typeface="Comic Sans MS" pitchFamily="66" charset="0"/>
            </a:endParaRPr>
          </a:p>
        </p:txBody>
      </p:sp>
      <p:sp>
        <p:nvSpPr>
          <p:cNvPr id="64" name="AutoShape 32"/>
          <p:cNvSpPr>
            <a:spLocks noChangeArrowheads="1"/>
          </p:cNvSpPr>
          <p:nvPr/>
        </p:nvSpPr>
        <p:spPr bwMode="auto">
          <a:xfrm rot="13623749">
            <a:off x="7143" y="6304891"/>
            <a:ext cx="284163" cy="228600"/>
          </a:xfrm>
          <a:prstGeom prst="rtTriangle">
            <a:avLst/>
          </a:prstGeom>
          <a:solidFill>
            <a:schemeClr val="tx1"/>
          </a:solidFill>
          <a:ln w="9525">
            <a:solidFill>
              <a:schemeClr val="tx1"/>
            </a:solidFill>
            <a:miter lim="800000"/>
            <a:headEnd/>
            <a:tailEnd/>
          </a:ln>
        </p:spPr>
        <p:txBody>
          <a:bodyPr wrap="none" anchor="ctr"/>
          <a:lstStyle/>
          <a:p>
            <a:endParaRPr lang="fr-FR" dirty="0">
              <a:latin typeface="Comic Sans MS" pitchFamily="66" charset="0"/>
            </a:endParaRPr>
          </a:p>
        </p:txBody>
      </p:sp>
      <p:sp>
        <p:nvSpPr>
          <p:cNvPr id="65" name="Line 33"/>
          <p:cNvSpPr>
            <a:spLocks noChangeShapeType="1"/>
          </p:cNvSpPr>
          <p:nvPr/>
        </p:nvSpPr>
        <p:spPr bwMode="auto">
          <a:xfrm flipH="1">
            <a:off x="1042988" y="6493009"/>
            <a:ext cx="73025" cy="1588"/>
          </a:xfrm>
          <a:prstGeom prst="line">
            <a:avLst/>
          </a:prstGeom>
          <a:noFill/>
          <a:ln w="9525">
            <a:solidFill>
              <a:schemeClr val="tx1"/>
            </a:solidFill>
            <a:round/>
            <a:headEnd/>
            <a:tailEnd/>
          </a:ln>
        </p:spPr>
        <p:txBody>
          <a:bodyPr/>
          <a:lstStyle/>
          <a:p>
            <a:endParaRPr lang="fr-FR" dirty="0">
              <a:latin typeface="Comic Sans MS" pitchFamily="66" charset="0"/>
            </a:endParaRPr>
          </a:p>
        </p:txBody>
      </p:sp>
      <p:sp>
        <p:nvSpPr>
          <p:cNvPr id="66" name="Oval 34"/>
          <p:cNvSpPr>
            <a:spLocks noChangeArrowheads="1"/>
          </p:cNvSpPr>
          <p:nvPr/>
        </p:nvSpPr>
        <p:spPr bwMode="auto">
          <a:xfrm>
            <a:off x="971550" y="6421572"/>
            <a:ext cx="71438" cy="71437"/>
          </a:xfrm>
          <a:prstGeom prst="ellipse">
            <a:avLst/>
          </a:prstGeom>
          <a:solidFill>
            <a:srgbClr val="0000FF"/>
          </a:solidFill>
          <a:ln w="9525">
            <a:solidFill>
              <a:srgbClr val="0000FF"/>
            </a:solidFill>
            <a:round/>
            <a:headEnd/>
            <a:tailEnd/>
          </a:ln>
        </p:spPr>
        <p:txBody>
          <a:bodyPr wrap="none" anchor="ctr"/>
          <a:lstStyle/>
          <a:p>
            <a:endParaRPr lang="fr-FR" dirty="0">
              <a:latin typeface="Comic Sans MS" pitchFamily="66" charset="0"/>
            </a:endParaRPr>
          </a:p>
        </p:txBody>
      </p:sp>
      <p:sp>
        <p:nvSpPr>
          <p:cNvPr id="68" name="Text Box 36"/>
          <p:cNvSpPr txBox="1">
            <a:spLocks noChangeArrowheads="1"/>
          </p:cNvSpPr>
          <p:nvPr/>
        </p:nvSpPr>
        <p:spPr bwMode="auto">
          <a:xfrm>
            <a:off x="250825" y="1275135"/>
            <a:ext cx="5564188" cy="641350"/>
          </a:xfrm>
          <a:prstGeom prst="rect">
            <a:avLst/>
          </a:prstGeom>
          <a:noFill/>
          <a:ln w="9525">
            <a:noFill/>
            <a:miter lim="800000"/>
            <a:headEnd/>
            <a:tailEnd/>
          </a:ln>
        </p:spPr>
        <p:txBody>
          <a:bodyPr wrap="none">
            <a:spAutoFit/>
          </a:bodyPr>
          <a:lstStyle/>
          <a:p>
            <a:pPr algn="ctr"/>
            <a:r>
              <a:rPr lang="fr-FR" dirty="0">
                <a:solidFill>
                  <a:srgbClr val="0000FF"/>
                </a:solidFill>
                <a:latin typeface="Comic Sans MS" pitchFamily="66" charset="0"/>
              </a:rPr>
              <a:t>Une jolie blonde et un petit brun dans des bateaux</a:t>
            </a:r>
          </a:p>
          <a:p>
            <a:pPr algn="ctr"/>
            <a:r>
              <a:rPr lang="fr-FR" dirty="0">
                <a:solidFill>
                  <a:srgbClr val="0000FF"/>
                </a:solidFill>
                <a:latin typeface="Comic Sans MS" pitchFamily="66" charset="0"/>
              </a:rPr>
              <a:t>et qui jouent au ballon.</a:t>
            </a:r>
            <a:endParaRPr lang="fr-FR" dirty="0">
              <a:latin typeface="Comic Sans MS" pitchFamily="66" charset="0"/>
            </a:endParaRPr>
          </a:p>
        </p:txBody>
      </p:sp>
      <p:sp>
        <p:nvSpPr>
          <p:cNvPr id="69" name="Line 37"/>
          <p:cNvSpPr>
            <a:spLocks noChangeShapeType="1"/>
          </p:cNvSpPr>
          <p:nvPr/>
        </p:nvSpPr>
        <p:spPr bwMode="auto">
          <a:xfrm>
            <a:off x="2843213" y="4653335"/>
            <a:ext cx="3600450" cy="0"/>
          </a:xfrm>
          <a:prstGeom prst="line">
            <a:avLst/>
          </a:prstGeom>
          <a:noFill/>
          <a:ln w="38100">
            <a:solidFill>
              <a:srgbClr val="0000FF"/>
            </a:solidFill>
            <a:round/>
            <a:headEnd type="triangle" w="med" len="med"/>
            <a:tailEnd type="triangle" w="med" len="med"/>
          </a:ln>
        </p:spPr>
        <p:txBody>
          <a:bodyPr/>
          <a:lstStyle/>
          <a:p>
            <a:endParaRPr lang="fr-FR" dirty="0">
              <a:latin typeface="Comic Sans MS" pitchFamily="66" charset="0"/>
            </a:endParaRPr>
          </a:p>
        </p:txBody>
      </p:sp>
      <p:sp>
        <p:nvSpPr>
          <p:cNvPr id="70" name="Text Box 38"/>
          <p:cNvSpPr txBox="1">
            <a:spLocks noChangeArrowheads="1"/>
          </p:cNvSpPr>
          <p:nvPr/>
        </p:nvSpPr>
        <p:spPr bwMode="auto">
          <a:xfrm>
            <a:off x="2555776" y="2278613"/>
            <a:ext cx="3799091" cy="646331"/>
          </a:xfrm>
          <a:prstGeom prst="rect">
            <a:avLst/>
          </a:prstGeom>
          <a:noFill/>
          <a:ln w="9525">
            <a:noFill/>
            <a:miter lim="800000"/>
            <a:headEnd/>
            <a:tailEnd/>
          </a:ln>
        </p:spPr>
        <p:txBody>
          <a:bodyPr wrap="square">
            <a:spAutoFit/>
          </a:bodyPr>
          <a:lstStyle/>
          <a:p>
            <a:pPr algn="ctr"/>
            <a:r>
              <a:rPr lang="fr-FR" dirty="0" smtClean="0">
                <a:latin typeface="Comic Sans MS" pitchFamily="66" charset="0"/>
              </a:rPr>
              <a:t>L’</a:t>
            </a:r>
            <a:r>
              <a:rPr lang="fr-FR" dirty="0" smtClean="0">
                <a:solidFill>
                  <a:srgbClr val="FF0000"/>
                </a:solidFill>
                <a:latin typeface="Comic Sans MS" pitchFamily="66" charset="0"/>
              </a:rPr>
              <a:t>écartement</a:t>
            </a:r>
            <a:r>
              <a:rPr lang="fr-FR" dirty="0" smtClean="0">
                <a:latin typeface="Comic Sans MS" pitchFamily="66" charset="0"/>
              </a:rPr>
              <a:t> des deux bateaux</a:t>
            </a:r>
          </a:p>
          <a:p>
            <a:pPr algn="ctr"/>
            <a:r>
              <a:rPr lang="fr-FR" dirty="0" smtClean="0">
                <a:latin typeface="Comic Sans MS" pitchFamily="66" charset="0"/>
              </a:rPr>
              <a:t>  dépend de la </a:t>
            </a:r>
            <a:r>
              <a:rPr lang="fr-FR" dirty="0" smtClean="0">
                <a:solidFill>
                  <a:srgbClr val="FF0000"/>
                </a:solidFill>
                <a:latin typeface="Comic Sans MS" pitchFamily="66" charset="0"/>
              </a:rPr>
              <a:t>masse</a:t>
            </a:r>
            <a:r>
              <a:rPr lang="fr-FR" dirty="0" smtClean="0">
                <a:latin typeface="Comic Sans MS" pitchFamily="66" charset="0"/>
              </a:rPr>
              <a:t> du ballon</a:t>
            </a:r>
          </a:p>
        </p:txBody>
      </p:sp>
      <p:sp>
        <p:nvSpPr>
          <p:cNvPr id="72" name="Text Box 36"/>
          <p:cNvSpPr txBox="1">
            <a:spLocks noChangeArrowheads="1"/>
          </p:cNvSpPr>
          <p:nvPr/>
        </p:nvSpPr>
        <p:spPr bwMode="auto">
          <a:xfrm>
            <a:off x="59431" y="-27384"/>
            <a:ext cx="5304657" cy="1077218"/>
          </a:xfrm>
          <a:prstGeom prst="rect">
            <a:avLst/>
          </a:prstGeom>
          <a:noFill/>
          <a:ln w="9525">
            <a:noFill/>
            <a:miter lim="800000"/>
            <a:headEnd/>
            <a:tailEnd/>
          </a:ln>
          <a:effectLst/>
        </p:spPr>
        <p:txBody>
          <a:bodyPr wrap="none">
            <a:spAutoFit/>
          </a:bodyPr>
          <a:lstStyle/>
          <a:p>
            <a:pPr>
              <a:defRPr/>
            </a:pPr>
            <a:r>
              <a:rPr lang="fr-FR" sz="3200" b="1" dirty="0" smtClean="0">
                <a:solidFill>
                  <a:srgbClr val="FF0000"/>
                </a:solidFill>
                <a:effectLst>
                  <a:outerShdw blurRad="38100" dist="38100" dir="2700000" algn="tl">
                    <a:srgbClr val="010199"/>
                  </a:outerShdw>
                </a:effectLst>
                <a:latin typeface="Comic Sans MS" pitchFamily="66" charset="0"/>
              </a:rPr>
              <a:t>Notions de médiateurs</a:t>
            </a:r>
          </a:p>
          <a:p>
            <a:pPr>
              <a:defRPr/>
            </a:pPr>
            <a:r>
              <a:rPr lang="fr-FR" sz="3200" b="1" dirty="0" smtClean="0">
                <a:solidFill>
                  <a:srgbClr val="FF0000"/>
                </a:solidFill>
                <a:effectLst>
                  <a:outerShdw blurRad="38100" dist="38100" dir="2700000" algn="tl">
                    <a:srgbClr val="010199"/>
                  </a:outerShdw>
                </a:effectLst>
                <a:latin typeface="Comic Sans MS" pitchFamily="66" charset="0"/>
                <a:sym typeface="Symbol" pitchFamily="18" charset="2"/>
              </a:rPr>
              <a:t>à courte ou longue portée</a:t>
            </a:r>
            <a:endParaRPr lang="fr-FR" sz="3200" b="1" dirty="0">
              <a:solidFill>
                <a:srgbClr val="FF0000"/>
              </a:solidFill>
              <a:effectLst>
                <a:outerShdw blurRad="38100" dist="38100" dir="2700000" algn="tl">
                  <a:srgbClr val="010199"/>
                </a:outerShdw>
              </a:effectLst>
              <a:latin typeface="Comic Sans MS" pitchFamily="66" charset="0"/>
              <a:sym typeface="Symbol" pitchFamily="18" charset="2"/>
            </a:endParaRPr>
          </a:p>
        </p:txBody>
      </p:sp>
      <p:sp>
        <p:nvSpPr>
          <p:cNvPr id="75" name="Rectangle 74"/>
          <p:cNvSpPr/>
          <p:nvPr/>
        </p:nvSpPr>
        <p:spPr>
          <a:xfrm>
            <a:off x="1115616" y="5325015"/>
            <a:ext cx="8136904" cy="1200329"/>
          </a:xfrm>
          <a:prstGeom prst="rect">
            <a:avLst/>
          </a:prstGeom>
        </p:spPr>
        <p:txBody>
          <a:bodyPr wrap="square">
            <a:spAutoFit/>
          </a:bodyPr>
          <a:lstStyle/>
          <a:p>
            <a:pPr>
              <a:buFont typeface="Symbol" pitchFamily="18" charset="2"/>
              <a:buChar char="·"/>
            </a:pPr>
            <a:r>
              <a:rPr lang="fr-FR" dirty="0" smtClean="0">
                <a:solidFill>
                  <a:schemeClr val="bg1"/>
                </a:solidFill>
                <a:latin typeface="Comic Sans MS" pitchFamily="66" charset="0"/>
              </a:rPr>
              <a:t> Les </a:t>
            </a:r>
            <a:r>
              <a:rPr lang="fr-FR" dirty="0" smtClean="0">
                <a:solidFill>
                  <a:srgbClr val="FF0000"/>
                </a:solidFill>
                <a:latin typeface="Comic Sans MS" pitchFamily="66" charset="0"/>
              </a:rPr>
              <a:t>ballons</a:t>
            </a:r>
            <a:r>
              <a:rPr lang="fr-FR" dirty="0" smtClean="0">
                <a:solidFill>
                  <a:schemeClr val="bg1"/>
                </a:solidFill>
                <a:latin typeface="Comic Sans MS" pitchFamily="66" charset="0"/>
              </a:rPr>
              <a:t> sont les </a:t>
            </a:r>
            <a:r>
              <a:rPr lang="fr-FR" dirty="0" smtClean="0">
                <a:solidFill>
                  <a:srgbClr val="FF0000"/>
                </a:solidFill>
                <a:latin typeface="Comic Sans MS" pitchFamily="66" charset="0"/>
              </a:rPr>
              <a:t>médiateurs</a:t>
            </a:r>
            <a:r>
              <a:rPr lang="fr-FR" dirty="0" smtClean="0">
                <a:solidFill>
                  <a:schemeClr val="bg1"/>
                </a:solidFill>
                <a:latin typeface="Comic Sans MS" pitchFamily="66" charset="0"/>
              </a:rPr>
              <a:t> de la force qui écarte les 2 bateaux.</a:t>
            </a:r>
          </a:p>
          <a:p>
            <a:pPr>
              <a:buFont typeface="Symbol" pitchFamily="18" charset="2"/>
              <a:buChar char="·"/>
            </a:pPr>
            <a:r>
              <a:rPr lang="fr-FR" dirty="0" smtClean="0">
                <a:solidFill>
                  <a:schemeClr val="bg1"/>
                </a:solidFill>
                <a:latin typeface="Comic Sans MS" pitchFamily="66" charset="0"/>
              </a:rPr>
              <a:t> La </a:t>
            </a:r>
            <a:r>
              <a:rPr lang="fr-FR" dirty="0" smtClean="0">
                <a:solidFill>
                  <a:srgbClr val="FF0000"/>
                </a:solidFill>
                <a:latin typeface="Comic Sans MS" pitchFamily="66" charset="0"/>
              </a:rPr>
              <a:t>portée</a:t>
            </a:r>
            <a:r>
              <a:rPr lang="fr-FR" dirty="0" smtClean="0">
                <a:solidFill>
                  <a:schemeClr val="bg1"/>
                </a:solidFill>
                <a:latin typeface="Comic Sans MS" pitchFamily="66" charset="0"/>
              </a:rPr>
              <a:t> dépend de la </a:t>
            </a:r>
            <a:r>
              <a:rPr lang="fr-FR" dirty="0" smtClean="0">
                <a:solidFill>
                  <a:srgbClr val="FF0000"/>
                </a:solidFill>
                <a:latin typeface="Comic Sans MS" pitchFamily="66" charset="0"/>
              </a:rPr>
              <a:t>masse</a:t>
            </a:r>
            <a:r>
              <a:rPr lang="fr-FR" dirty="0" smtClean="0">
                <a:solidFill>
                  <a:schemeClr val="bg1"/>
                </a:solidFill>
                <a:latin typeface="Comic Sans MS" pitchFamily="66" charset="0"/>
              </a:rPr>
              <a:t> du ballon</a:t>
            </a:r>
          </a:p>
          <a:p>
            <a:r>
              <a:rPr lang="fr-FR" dirty="0" smtClean="0">
                <a:solidFill>
                  <a:schemeClr val="bg1"/>
                </a:solidFill>
                <a:latin typeface="Comic Sans MS" pitchFamily="66" charset="0"/>
              </a:rPr>
              <a:t>                  - Ballon très </a:t>
            </a:r>
            <a:r>
              <a:rPr lang="fr-FR" dirty="0" smtClean="0">
                <a:solidFill>
                  <a:srgbClr val="FF0000"/>
                </a:solidFill>
                <a:latin typeface="Comic Sans MS" pitchFamily="66" charset="0"/>
              </a:rPr>
              <a:t>lourd</a:t>
            </a:r>
            <a:r>
              <a:rPr lang="fr-FR" dirty="0" smtClean="0">
                <a:solidFill>
                  <a:schemeClr val="bg1"/>
                </a:solidFill>
                <a:latin typeface="Comic Sans MS" pitchFamily="66" charset="0"/>
              </a:rPr>
              <a:t>: portée </a:t>
            </a:r>
            <a:r>
              <a:rPr lang="fr-FR" dirty="0" smtClean="0">
                <a:solidFill>
                  <a:srgbClr val="FF0000"/>
                </a:solidFill>
                <a:latin typeface="Comic Sans MS" pitchFamily="66" charset="0"/>
              </a:rPr>
              <a:t>finie .</a:t>
            </a:r>
            <a:r>
              <a:rPr lang="fr-FR" dirty="0" smtClean="0">
                <a:solidFill>
                  <a:schemeClr val="bg1"/>
                </a:solidFill>
                <a:latin typeface="Comic Sans MS" pitchFamily="66" charset="0"/>
              </a:rPr>
              <a:t>      </a:t>
            </a:r>
          </a:p>
          <a:p>
            <a:r>
              <a:rPr lang="fr-FR" dirty="0" smtClean="0">
                <a:solidFill>
                  <a:schemeClr val="bg1"/>
                </a:solidFill>
                <a:latin typeface="Comic Sans MS" pitchFamily="66" charset="0"/>
              </a:rPr>
              <a:t>                  - Ballon très léger, voire </a:t>
            </a:r>
            <a:r>
              <a:rPr lang="fr-FR" dirty="0" smtClean="0">
                <a:solidFill>
                  <a:srgbClr val="FF0000"/>
                </a:solidFill>
                <a:latin typeface="Comic Sans MS" pitchFamily="66" charset="0"/>
              </a:rPr>
              <a:t>sans masse</a:t>
            </a:r>
            <a:r>
              <a:rPr lang="fr-FR" dirty="0" smtClean="0">
                <a:solidFill>
                  <a:schemeClr val="bg1"/>
                </a:solidFill>
                <a:latin typeface="Comic Sans MS" pitchFamily="66" charset="0"/>
              </a:rPr>
              <a:t>: </a:t>
            </a:r>
            <a:r>
              <a:rPr lang="fr-FR" dirty="0" smtClean="0">
                <a:solidFill>
                  <a:srgbClr val="FF0000"/>
                </a:solidFill>
                <a:latin typeface="Comic Sans MS" pitchFamily="66" charset="0"/>
              </a:rPr>
              <a:t>portée infinie.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15746 0 " pathEditMode="relative" ptsTypes="AA">
                                      <p:cBhvr>
                                        <p:cTn id="6" dur="2000" fill="hold"/>
                                        <p:tgtEl>
                                          <p:spTgt spid="3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5746 0 " pathEditMode="relative" ptsTypes="AA">
                                      <p:cBhvr>
                                        <p:cTn id="8" dur="2000" fill="hold"/>
                                        <p:tgtEl>
                                          <p:spTgt spid="3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5746 0 " pathEditMode="relative" ptsTypes="AA">
                                      <p:cBhvr>
                                        <p:cTn id="10" dur="2000" fill="hold"/>
                                        <p:tgtEl>
                                          <p:spTgt spid="3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5746 0 " pathEditMode="relative" ptsTypes="AA">
                                      <p:cBhvr>
                                        <p:cTn id="12" dur="2000" fill="hold"/>
                                        <p:tgtEl>
                                          <p:spTgt spid="3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15746 0 " pathEditMode="relative" ptsTypes="AA">
                                      <p:cBhvr>
                                        <p:cTn id="14" dur="2000" fill="hold"/>
                                        <p:tgtEl>
                                          <p:spTgt spid="38"/>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15746 0 " pathEditMode="relative" ptsTypes="AA">
                                      <p:cBhvr>
                                        <p:cTn id="16" dur="2000" fill="hold"/>
                                        <p:tgtEl>
                                          <p:spTgt spid="3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5746 0 " pathEditMode="relative" ptsTypes="AA">
                                      <p:cBhvr>
                                        <p:cTn id="18" dur="2000" fill="hold"/>
                                        <p:tgtEl>
                                          <p:spTgt spid="4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15746 0 " pathEditMode="relative" ptsTypes="AA">
                                      <p:cBhvr>
                                        <p:cTn id="20" dur="2000" fill="hold"/>
                                        <p:tgtEl>
                                          <p:spTgt spid="4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15746 0 " pathEditMode="relative" ptsTypes="AA">
                                      <p:cBhvr>
                                        <p:cTn id="22" dur="2000" fill="hold"/>
                                        <p:tgtEl>
                                          <p:spTgt spid="5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2.77778E-7 -4.81481E-6 L -0.12986 0.00533 " pathEditMode="relative" rAng="0" ptsTypes="AA">
                                      <p:cBhvr>
                                        <p:cTn id="24" dur="2000" fill="hold"/>
                                        <p:tgtEl>
                                          <p:spTgt spid="50"/>
                                        </p:tgtEl>
                                        <p:attrNameLst>
                                          <p:attrName>ppt_x</p:attrName>
                                          <p:attrName>ppt_y</p:attrName>
                                        </p:attrNameLst>
                                      </p:cBhvr>
                                      <p:rCtr x="-65" y="3"/>
                                    </p:animMotion>
                                  </p:childTnLst>
                                </p:cTn>
                              </p:par>
                            </p:childTnLst>
                          </p:cTn>
                        </p:par>
                        <p:par>
                          <p:cTn id="25" fill="hold">
                            <p:stCondLst>
                              <p:cond delay="2000"/>
                            </p:stCondLst>
                            <p:childTnLst>
                              <p:par>
                                <p:cTn id="26" presetID="0" presetClass="path" presetSubtype="0" accel="50000" decel="50000" fill="hold" grpId="1" nodeType="afterEffect">
                                  <p:stCondLst>
                                    <p:cond delay="0"/>
                                  </p:stCondLst>
                                  <p:childTnLst>
                                    <p:animMotion origin="layout" path="M -0.12986 0.00533 L -0.27951 0.00533 " pathEditMode="relative" rAng="0" ptsTypes="AA">
                                      <p:cBhvr>
                                        <p:cTn id="27" dur="2000" fill="hold"/>
                                        <p:tgtEl>
                                          <p:spTgt spid="50"/>
                                        </p:tgtEl>
                                        <p:attrNameLst>
                                          <p:attrName>ppt_x</p:attrName>
                                          <p:attrName>ppt_y</p:attrName>
                                        </p:attrNameLst>
                                      </p:cBhvr>
                                      <p:rCtr x="-75" y="0"/>
                                    </p:animMotion>
                                  </p:childTnLst>
                                </p:cTn>
                              </p:par>
                              <p:par>
                                <p:cTn id="28" presetID="0" presetClass="path" presetSubtype="0" accel="50000" decel="50000" fill="hold" grpId="0" nodeType="withEffect">
                                  <p:stCondLst>
                                    <p:cond delay="0"/>
                                  </p:stCondLst>
                                  <p:childTnLst>
                                    <p:animMotion origin="layout" path="M 0 0 L -0.14167 0 " pathEditMode="relative" ptsTypes="AA">
                                      <p:cBhvr>
                                        <p:cTn id="29" dur="2000" fill="hold"/>
                                        <p:tgtEl>
                                          <p:spTgt spid="42"/>
                                        </p:tgtEl>
                                        <p:attrNameLst>
                                          <p:attrName>ppt_x</p:attrName>
                                          <p:attrName>ppt_y</p:attrName>
                                        </p:attrNameLst>
                                      </p:cBhvr>
                                    </p:animMotion>
                                  </p:childTnLst>
                                </p:cTn>
                              </p:par>
                              <p:par>
                                <p:cTn id="30" presetID="0" presetClass="path" presetSubtype="0" accel="50000" decel="50000" fill="hold" grpId="0" nodeType="withEffect">
                                  <p:stCondLst>
                                    <p:cond delay="0"/>
                                  </p:stCondLst>
                                  <p:childTnLst>
                                    <p:animMotion origin="layout" path="M 0 0 L -0.14167 0 " pathEditMode="relative" ptsTypes="AA">
                                      <p:cBhvr>
                                        <p:cTn id="31" dur="2000" fill="hold"/>
                                        <p:tgtEl>
                                          <p:spTgt spid="43"/>
                                        </p:tgtEl>
                                        <p:attrNameLst>
                                          <p:attrName>ppt_x</p:attrName>
                                          <p:attrName>ppt_y</p:attrName>
                                        </p:attrNameLst>
                                      </p:cBhvr>
                                    </p:animMotion>
                                  </p:childTnLst>
                                </p:cTn>
                              </p:par>
                              <p:par>
                                <p:cTn id="32" presetID="0" presetClass="path" presetSubtype="0" accel="50000" decel="50000" fill="hold" grpId="0" nodeType="withEffect">
                                  <p:stCondLst>
                                    <p:cond delay="0"/>
                                  </p:stCondLst>
                                  <p:childTnLst>
                                    <p:animMotion origin="layout" path="M 0 0 L -0.14167 0 " pathEditMode="relative" ptsTypes="AA">
                                      <p:cBhvr>
                                        <p:cTn id="33" dur="2000" fill="hold"/>
                                        <p:tgtEl>
                                          <p:spTgt spid="44"/>
                                        </p:tgtEl>
                                        <p:attrNameLst>
                                          <p:attrName>ppt_x</p:attrName>
                                          <p:attrName>ppt_y</p:attrName>
                                        </p:attrNameLst>
                                      </p:cBhvr>
                                    </p:animMotion>
                                  </p:childTnLst>
                                </p:cTn>
                              </p:par>
                              <p:par>
                                <p:cTn id="34" presetID="0" presetClass="path" presetSubtype="0" accel="50000" decel="50000" fill="hold" grpId="0" nodeType="withEffect">
                                  <p:stCondLst>
                                    <p:cond delay="0"/>
                                  </p:stCondLst>
                                  <p:childTnLst>
                                    <p:animMotion origin="layout" path="M 0 0 L -0.14167 0 " pathEditMode="relative" ptsTypes="AA">
                                      <p:cBhvr>
                                        <p:cTn id="35" dur="2000" fill="hold"/>
                                        <p:tgtEl>
                                          <p:spTgt spid="45"/>
                                        </p:tgtEl>
                                        <p:attrNameLst>
                                          <p:attrName>ppt_x</p:attrName>
                                          <p:attrName>ppt_y</p:attrName>
                                        </p:attrNameLst>
                                      </p:cBhvr>
                                    </p:animMotion>
                                  </p:childTnLst>
                                </p:cTn>
                              </p:par>
                              <p:par>
                                <p:cTn id="36" presetID="0" presetClass="path" presetSubtype="0" accel="50000" decel="50000" fill="hold" grpId="0" nodeType="withEffect">
                                  <p:stCondLst>
                                    <p:cond delay="0"/>
                                  </p:stCondLst>
                                  <p:childTnLst>
                                    <p:animMotion origin="layout" path="M 0 0 L -0.14167 0 " pathEditMode="relative" ptsTypes="AA">
                                      <p:cBhvr>
                                        <p:cTn id="37" dur="2000" fill="hold"/>
                                        <p:tgtEl>
                                          <p:spTgt spid="46"/>
                                        </p:tgtEl>
                                        <p:attrNameLst>
                                          <p:attrName>ppt_x</p:attrName>
                                          <p:attrName>ppt_y</p:attrName>
                                        </p:attrNameLst>
                                      </p:cBhvr>
                                    </p:animMotion>
                                  </p:childTnLst>
                                </p:cTn>
                              </p:par>
                              <p:par>
                                <p:cTn id="38" presetID="0" presetClass="path" presetSubtype="0" accel="50000" decel="50000" fill="hold" grpId="0" nodeType="withEffect">
                                  <p:stCondLst>
                                    <p:cond delay="0"/>
                                  </p:stCondLst>
                                  <p:childTnLst>
                                    <p:animMotion origin="layout" path="M 0 0 L -0.14167 0 " pathEditMode="relative" ptsTypes="AA">
                                      <p:cBhvr>
                                        <p:cTn id="39" dur="2000" fill="hold"/>
                                        <p:tgtEl>
                                          <p:spTgt spid="47"/>
                                        </p:tgtEl>
                                        <p:attrNameLst>
                                          <p:attrName>ppt_x</p:attrName>
                                          <p:attrName>ppt_y</p:attrName>
                                        </p:attrNameLst>
                                      </p:cBhvr>
                                    </p:animMotion>
                                  </p:childTnLst>
                                </p:cTn>
                              </p:par>
                              <p:par>
                                <p:cTn id="40" presetID="0" presetClass="path" presetSubtype="0" accel="50000" decel="50000" fill="hold" grpId="0" nodeType="withEffect">
                                  <p:stCondLst>
                                    <p:cond delay="0"/>
                                  </p:stCondLst>
                                  <p:childTnLst>
                                    <p:animMotion origin="layout" path="M 0 0 L -0.14167 0 " pathEditMode="relative" ptsTypes="AA">
                                      <p:cBhvr>
                                        <p:cTn id="41" dur="2000" fill="hold"/>
                                        <p:tgtEl>
                                          <p:spTgt spid="48"/>
                                        </p:tgtEl>
                                        <p:attrNameLst>
                                          <p:attrName>ppt_x</p:attrName>
                                          <p:attrName>ppt_y</p:attrName>
                                        </p:attrNameLst>
                                      </p:cBhvr>
                                    </p:animMotion>
                                  </p:childTnLst>
                                </p:cTn>
                              </p:par>
                              <p:par>
                                <p:cTn id="42" presetID="0" presetClass="path" presetSubtype="0" accel="50000" decel="50000" fill="hold" grpId="0" nodeType="withEffect">
                                  <p:stCondLst>
                                    <p:cond delay="0"/>
                                  </p:stCondLst>
                                  <p:childTnLst>
                                    <p:animMotion origin="layout" path="M 0 0 L -0.14167 0 " pathEditMode="relative" ptsTypes="AA">
                                      <p:cBhvr>
                                        <p:cTn id="43" dur="2000" fill="hold"/>
                                        <p:tgtEl>
                                          <p:spTgt spid="49"/>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0 0 L -0.14167 0 " pathEditMode="relative" ptsTypes="AA">
                                      <p:cBhvr>
                                        <p:cTn id="45" dur="2000" fill="hold"/>
                                        <p:tgtEl>
                                          <p:spTgt spid="51"/>
                                        </p:tgtEl>
                                        <p:attrNameLst>
                                          <p:attrName>ppt_x</p:attrName>
                                          <p:attrName>ppt_y</p:attrName>
                                        </p:attrNameLst>
                                      </p:cBhvr>
                                    </p:animMotion>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checkerboard(across)">
                                      <p:cBhvr>
                                        <p:cTn id="50" dur="500"/>
                                        <p:tgtEl>
                                          <p:spTgt spid="70"/>
                                        </p:tgtEl>
                                      </p:cBhvr>
                                    </p:animEffect>
                                  </p:childTnLst>
                                </p:cTn>
                              </p:par>
                              <p:par>
                                <p:cTn id="51" presetID="53" presetClass="entr" presetSubtype="0"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anim calcmode="lin" valueType="num">
                                      <p:cBhvr>
                                        <p:cTn id="53" dur="500" fill="hold"/>
                                        <p:tgtEl>
                                          <p:spTgt spid="69"/>
                                        </p:tgtEl>
                                        <p:attrNameLst>
                                          <p:attrName>ppt_w</p:attrName>
                                        </p:attrNameLst>
                                      </p:cBhvr>
                                      <p:tavLst>
                                        <p:tav tm="0">
                                          <p:val>
                                            <p:fltVal val="0"/>
                                          </p:val>
                                        </p:tav>
                                        <p:tav tm="100000">
                                          <p:val>
                                            <p:strVal val="#ppt_w"/>
                                          </p:val>
                                        </p:tav>
                                      </p:tavLst>
                                    </p:anim>
                                    <p:anim calcmode="lin" valueType="num">
                                      <p:cBhvr>
                                        <p:cTn id="54" dur="500" fill="hold"/>
                                        <p:tgtEl>
                                          <p:spTgt spid="69"/>
                                        </p:tgtEl>
                                        <p:attrNameLst>
                                          <p:attrName>ppt_h</p:attrName>
                                        </p:attrNameLst>
                                      </p:cBhvr>
                                      <p:tavLst>
                                        <p:tav tm="0">
                                          <p:val>
                                            <p:fltVal val="0"/>
                                          </p:val>
                                        </p:tav>
                                        <p:tav tm="100000">
                                          <p:val>
                                            <p:strVal val="#ppt_h"/>
                                          </p:val>
                                        </p:tav>
                                      </p:tavLst>
                                    </p:anim>
                                    <p:animEffect transition="in" filter="fade">
                                      <p:cBhvr>
                                        <p:cTn id="55" dur="500"/>
                                        <p:tgtEl>
                                          <p:spTgt spid="69"/>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75"/>
                                        </p:tgtEl>
                                        <p:attrNameLst>
                                          <p:attrName>style.visibility</p:attrName>
                                        </p:attrNameLst>
                                      </p:cBhvr>
                                      <p:to>
                                        <p:strVal val="visible"/>
                                      </p:to>
                                    </p:set>
                                    <p:animEffect transition="in" filter="checkerboard(across)">
                                      <p:cBhvr>
                                        <p:cTn id="60"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0" grpId="1" animBg="1"/>
      <p:bldP spid="51" grpId="0" animBg="1"/>
      <p:bldP spid="52" grpId="0" animBg="1"/>
      <p:bldP spid="69" grpId="0" animBg="1"/>
      <p:bldP spid="70" grpId="0"/>
      <p:bldP spid="7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323528" y="116632"/>
            <a:ext cx="4001416" cy="646331"/>
          </a:xfrm>
          <a:prstGeom prst="rect">
            <a:avLst/>
          </a:prstGeom>
          <a:noFill/>
        </p:spPr>
        <p:txBody>
          <a:bodyPr wrap="none" rtlCol="0">
            <a:spAutoFit/>
          </a:bodyPr>
          <a:lstStyle/>
          <a:p>
            <a:pPr algn="ctr"/>
            <a:r>
              <a:rPr lang="fr-FR" dirty="0" smtClean="0">
                <a:solidFill>
                  <a:schemeClr val="bg1"/>
                </a:solidFill>
                <a:latin typeface="Comic Sans MS" pitchFamily="66" charset="0"/>
              </a:rPr>
              <a:t>L’Univers est constitué de ″briques″</a:t>
            </a:r>
          </a:p>
          <a:p>
            <a:pPr algn="ctr"/>
            <a:r>
              <a:rPr lang="fr-FR" dirty="0" smtClean="0">
                <a:solidFill>
                  <a:schemeClr val="bg1"/>
                </a:solidFill>
                <a:latin typeface="Comic Sans MS" pitchFamily="66" charset="0"/>
              </a:rPr>
              <a:t>liées par des ciments″</a:t>
            </a:r>
            <a:endParaRPr lang="fr-FR" dirty="0">
              <a:solidFill>
                <a:schemeClr val="bg1"/>
              </a:solidFill>
              <a:latin typeface="Comic Sans MS" pitchFamily="66" charset="0"/>
            </a:endParaRPr>
          </a:p>
        </p:txBody>
      </p:sp>
      <p:sp>
        <p:nvSpPr>
          <p:cNvPr id="12" name="ZoneTexte 11"/>
          <p:cNvSpPr txBox="1"/>
          <p:nvPr/>
        </p:nvSpPr>
        <p:spPr>
          <a:xfrm>
            <a:off x="701699" y="6093296"/>
            <a:ext cx="3150221" cy="369332"/>
          </a:xfrm>
          <a:prstGeom prst="rect">
            <a:avLst/>
          </a:prstGeom>
          <a:noFill/>
        </p:spPr>
        <p:txBody>
          <a:bodyPr wrap="none" rtlCol="0">
            <a:spAutoFit/>
          </a:bodyPr>
          <a:lstStyle/>
          <a:p>
            <a:r>
              <a:rPr lang="fr-FR" i="1" dirty="0" smtClean="0">
                <a:solidFill>
                  <a:srgbClr val="FF7C80"/>
                </a:solidFill>
                <a:latin typeface="Comic Sans MS" pitchFamily="66" charset="0"/>
              </a:rPr>
              <a:t>Exemple: Photons et gluons.</a:t>
            </a:r>
            <a:endParaRPr lang="fr-FR" i="1" dirty="0">
              <a:solidFill>
                <a:srgbClr val="FF7C80"/>
              </a:solidFill>
              <a:latin typeface="Comic Sans MS" pitchFamily="66" charset="0"/>
            </a:endParaRPr>
          </a:p>
        </p:txBody>
      </p:sp>
      <p:sp>
        <p:nvSpPr>
          <p:cNvPr id="16" name="ZoneTexte 15"/>
          <p:cNvSpPr txBox="1"/>
          <p:nvPr/>
        </p:nvSpPr>
        <p:spPr>
          <a:xfrm>
            <a:off x="35496" y="3068960"/>
            <a:ext cx="4649030" cy="369332"/>
          </a:xfrm>
          <a:prstGeom prst="rect">
            <a:avLst/>
          </a:prstGeom>
          <a:noFill/>
        </p:spPr>
        <p:txBody>
          <a:bodyPr wrap="none" rtlCol="0">
            <a:spAutoFit/>
          </a:bodyPr>
          <a:lstStyle/>
          <a:p>
            <a:r>
              <a:rPr lang="fr-FR" dirty="0" smtClean="0">
                <a:solidFill>
                  <a:schemeClr val="bg1"/>
                </a:solidFill>
                <a:latin typeface="Comic Sans MS" pitchFamily="66" charset="0"/>
              </a:rPr>
              <a:t>qui sont aussi des particules élémentaires</a:t>
            </a:r>
            <a:endParaRPr lang="fr-FR" dirty="0">
              <a:solidFill>
                <a:schemeClr val="bg1"/>
              </a:solidFill>
              <a:latin typeface="Comic Sans MS" pitchFamily="66" charset="0"/>
            </a:endParaRPr>
          </a:p>
        </p:txBody>
      </p:sp>
      <p:pic>
        <p:nvPicPr>
          <p:cNvPr id="2051" name="Picture 3" descr="C:\Users\François\Desktop\LHC_collisions\Higgs\Conférence_Higgs\Atome_interactions.jpg"/>
          <p:cNvPicPr>
            <a:picLocks noChangeAspect="1" noChangeArrowheads="1"/>
          </p:cNvPicPr>
          <p:nvPr/>
        </p:nvPicPr>
        <p:blipFill>
          <a:blip r:embed="rId3" cstate="print"/>
          <a:srcRect/>
          <a:stretch>
            <a:fillRect/>
          </a:stretch>
        </p:blipFill>
        <p:spPr bwMode="auto">
          <a:xfrm>
            <a:off x="1187624" y="3501008"/>
            <a:ext cx="2232248" cy="2302319"/>
          </a:xfrm>
          <a:prstGeom prst="rect">
            <a:avLst/>
          </a:prstGeom>
          <a:noFill/>
        </p:spPr>
      </p:pic>
      <p:pic>
        <p:nvPicPr>
          <p:cNvPr id="2052" name="Picture 4" descr="C:\Users\François\Desktop\LHC_collisions\Higgs\Conférence_Higgs\mur.jpg"/>
          <p:cNvPicPr>
            <a:picLocks noChangeAspect="1" noChangeArrowheads="1"/>
          </p:cNvPicPr>
          <p:nvPr/>
        </p:nvPicPr>
        <p:blipFill>
          <a:blip r:embed="rId4" cstate="print"/>
          <a:srcRect/>
          <a:stretch>
            <a:fillRect/>
          </a:stretch>
        </p:blipFill>
        <p:spPr bwMode="auto">
          <a:xfrm>
            <a:off x="1115616" y="908720"/>
            <a:ext cx="2304256" cy="1906498"/>
          </a:xfrm>
          <a:prstGeom prst="rect">
            <a:avLst/>
          </a:prstGeom>
          <a:noFill/>
        </p:spPr>
      </p:pic>
      <p:pic>
        <p:nvPicPr>
          <p:cNvPr id="2053" name="Picture 5" descr="C:\Users\François\Desktop\LHC_collisions\Higgs\Conférence_Higgs\Bosons.jpg"/>
          <p:cNvPicPr>
            <a:picLocks noChangeAspect="1" noChangeArrowheads="1"/>
          </p:cNvPicPr>
          <p:nvPr/>
        </p:nvPicPr>
        <p:blipFill>
          <a:blip r:embed="rId5" cstate="print"/>
          <a:srcRect/>
          <a:stretch>
            <a:fillRect/>
          </a:stretch>
        </p:blipFill>
        <p:spPr bwMode="auto">
          <a:xfrm>
            <a:off x="5148064" y="260648"/>
            <a:ext cx="3133725" cy="3733800"/>
          </a:xfrm>
          <a:prstGeom prst="rect">
            <a:avLst/>
          </a:prstGeom>
          <a:noFill/>
        </p:spPr>
      </p:pic>
      <p:sp>
        <p:nvSpPr>
          <p:cNvPr id="22" name="ZoneTexte 21"/>
          <p:cNvSpPr txBox="1"/>
          <p:nvPr/>
        </p:nvSpPr>
        <p:spPr>
          <a:xfrm>
            <a:off x="4355976" y="4247217"/>
            <a:ext cx="4820550" cy="2062103"/>
          </a:xfrm>
          <a:prstGeom prst="rect">
            <a:avLst/>
          </a:prstGeom>
          <a:noFill/>
        </p:spPr>
        <p:txBody>
          <a:bodyPr wrap="none" rtlCol="0">
            <a:spAutoFit/>
          </a:bodyPr>
          <a:lstStyle/>
          <a:p>
            <a:r>
              <a:rPr lang="fr-FR" sz="2800" dirty="0" smtClean="0">
                <a:solidFill>
                  <a:schemeClr val="bg1"/>
                </a:solidFill>
                <a:latin typeface="Comic Sans MS" pitchFamily="66" charset="0"/>
              </a:rPr>
              <a:t>- électromagnétique:  </a:t>
            </a:r>
            <a:r>
              <a:rPr lang="fr-FR" sz="4400" dirty="0" smtClean="0">
                <a:solidFill>
                  <a:schemeClr val="bg1"/>
                </a:solidFill>
                <a:latin typeface="Comic Sans MS" pitchFamily="66" charset="0"/>
                <a:sym typeface="Symbol"/>
              </a:rPr>
              <a:t></a:t>
            </a:r>
          </a:p>
          <a:p>
            <a:pPr>
              <a:buFontTx/>
              <a:buChar char="-"/>
            </a:pPr>
            <a:r>
              <a:rPr lang="fr-FR" sz="2800" dirty="0" smtClean="0">
                <a:solidFill>
                  <a:srgbClr val="FFFF00"/>
                </a:solidFill>
                <a:latin typeface="Comic Sans MS" pitchFamily="66" charset="0"/>
                <a:sym typeface="Symbol"/>
              </a:rPr>
              <a:t> nucléaire faible: Z° W</a:t>
            </a:r>
            <a:r>
              <a:rPr lang="fr-FR" sz="2800" baseline="30000" dirty="0" smtClean="0">
                <a:solidFill>
                  <a:srgbClr val="FFFF00"/>
                </a:solidFill>
                <a:latin typeface="Comic Sans MS" pitchFamily="66" charset="0"/>
                <a:sym typeface="Symbol"/>
              </a:rPr>
              <a:t>+</a:t>
            </a:r>
            <a:r>
              <a:rPr lang="fr-FR" sz="2800" dirty="0" smtClean="0">
                <a:solidFill>
                  <a:srgbClr val="FFFF00"/>
                </a:solidFill>
                <a:latin typeface="Comic Sans MS" pitchFamily="66" charset="0"/>
                <a:sym typeface="Symbol"/>
              </a:rPr>
              <a:t> W</a:t>
            </a:r>
            <a:r>
              <a:rPr lang="fr-FR" sz="2800" baseline="30000" dirty="0" smtClean="0">
                <a:solidFill>
                  <a:srgbClr val="FFFF00"/>
                </a:solidFill>
                <a:latin typeface="Comic Sans MS" pitchFamily="66" charset="0"/>
                <a:sym typeface="Symbol"/>
              </a:rPr>
              <a:t>-</a:t>
            </a:r>
            <a:endParaRPr lang="fr-FR" sz="2800" dirty="0" smtClean="0">
              <a:solidFill>
                <a:srgbClr val="FFFF00"/>
              </a:solidFill>
              <a:latin typeface="Comic Sans MS" pitchFamily="66" charset="0"/>
              <a:sym typeface="Symbol"/>
            </a:endParaRPr>
          </a:p>
          <a:p>
            <a:pPr>
              <a:buFontTx/>
              <a:buChar char="-"/>
            </a:pPr>
            <a:r>
              <a:rPr lang="fr-FR" sz="2800" dirty="0" smtClean="0">
                <a:solidFill>
                  <a:srgbClr val="FFFF00"/>
                </a:solidFill>
                <a:latin typeface="Comic Sans MS" pitchFamily="66" charset="0"/>
                <a:sym typeface="Symbol"/>
              </a:rPr>
              <a:t> nucléaire forte: 8 g</a:t>
            </a:r>
          </a:p>
          <a:p>
            <a:r>
              <a:rPr lang="fr-FR" sz="2800" dirty="0" smtClean="0">
                <a:solidFill>
                  <a:schemeClr val="bg1"/>
                </a:solidFill>
                <a:latin typeface="Comic Sans MS" pitchFamily="66" charset="0"/>
                <a:sym typeface="Symbol"/>
              </a:rPr>
              <a:t>- gravitationnelle: </a:t>
            </a:r>
            <a:r>
              <a:rPr lang="fr-FR" sz="2800" dirty="0" smtClean="0">
                <a:solidFill>
                  <a:srgbClr val="FF66FF"/>
                </a:solidFill>
                <a:latin typeface="Comic Sans MS" pitchFamily="66" charset="0"/>
                <a:sym typeface="Symbol"/>
              </a:rPr>
              <a:t>G ?</a:t>
            </a:r>
            <a:endParaRPr lang="fr-FR" sz="2800" dirty="0">
              <a:solidFill>
                <a:srgbClr val="FF66FF"/>
              </a:solidFill>
              <a:latin typeface="Comic Sans MS" pitchFamily="66" charset="0"/>
            </a:endParaRPr>
          </a:p>
        </p:txBody>
      </p:sp>
      <p:sp>
        <p:nvSpPr>
          <p:cNvPr id="39" name="Rectangle 38"/>
          <p:cNvSpPr/>
          <p:nvPr/>
        </p:nvSpPr>
        <p:spPr>
          <a:xfrm>
            <a:off x="0" y="3068960"/>
            <a:ext cx="4499992" cy="37890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 name="ZoneTexte 39"/>
          <p:cNvSpPr txBox="1"/>
          <p:nvPr/>
        </p:nvSpPr>
        <p:spPr>
          <a:xfrm>
            <a:off x="1475656" y="5157192"/>
            <a:ext cx="2510624" cy="523220"/>
          </a:xfrm>
          <a:prstGeom prst="rect">
            <a:avLst/>
          </a:prstGeom>
          <a:noFill/>
        </p:spPr>
        <p:txBody>
          <a:bodyPr wrap="none" rtlCol="0">
            <a:spAutoFit/>
          </a:bodyPr>
          <a:lstStyle/>
          <a:p>
            <a:r>
              <a:rPr lang="fr-FR" sz="2800" dirty="0" smtClean="0">
                <a:solidFill>
                  <a:srgbClr val="FFFF00"/>
                </a:solidFill>
                <a:latin typeface="Comic Sans MS" pitchFamily="66" charset="0"/>
              </a:rPr>
              <a:t>courte portée</a:t>
            </a:r>
            <a:endParaRPr lang="fr-FR" sz="2800" dirty="0">
              <a:solidFill>
                <a:srgbClr val="FFFF00"/>
              </a:solidFill>
              <a:latin typeface="Comic Sans MS" pitchFamily="66" charset="0"/>
            </a:endParaRPr>
          </a:p>
        </p:txBody>
      </p:sp>
      <p:sp>
        <p:nvSpPr>
          <p:cNvPr id="41" name="Accolade ouvrante 40"/>
          <p:cNvSpPr/>
          <p:nvPr/>
        </p:nvSpPr>
        <p:spPr>
          <a:xfrm>
            <a:off x="3923928" y="5157192"/>
            <a:ext cx="288032" cy="554360"/>
          </a:xfrm>
          <a:prstGeom prst="lef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42" name="ZoneTexte 41"/>
          <p:cNvSpPr txBox="1"/>
          <p:nvPr/>
        </p:nvSpPr>
        <p:spPr>
          <a:xfrm>
            <a:off x="1475656" y="4437112"/>
            <a:ext cx="2781531" cy="523220"/>
          </a:xfrm>
          <a:prstGeom prst="rect">
            <a:avLst/>
          </a:prstGeom>
          <a:noFill/>
        </p:spPr>
        <p:txBody>
          <a:bodyPr wrap="none" rtlCol="0">
            <a:spAutoFit/>
          </a:bodyPr>
          <a:lstStyle/>
          <a:p>
            <a:r>
              <a:rPr lang="fr-FR" sz="2800" dirty="0" smtClean="0">
                <a:solidFill>
                  <a:schemeClr val="bg1"/>
                </a:solidFill>
                <a:latin typeface="Comic Sans MS" pitchFamily="66" charset="0"/>
              </a:rPr>
              <a:t>longue portée  :</a:t>
            </a:r>
            <a:endParaRPr lang="fr-FR" sz="2800" dirty="0">
              <a:solidFill>
                <a:schemeClr val="bg1"/>
              </a:solidFill>
              <a:latin typeface="Comic Sans MS" pitchFamily="66" charset="0"/>
            </a:endParaRPr>
          </a:p>
        </p:txBody>
      </p:sp>
      <p:sp>
        <p:nvSpPr>
          <p:cNvPr id="43" name="ZoneTexte 42"/>
          <p:cNvSpPr txBox="1"/>
          <p:nvPr/>
        </p:nvSpPr>
        <p:spPr>
          <a:xfrm>
            <a:off x="1475656" y="5805264"/>
            <a:ext cx="2781531" cy="523220"/>
          </a:xfrm>
          <a:prstGeom prst="rect">
            <a:avLst/>
          </a:prstGeom>
          <a:noFill/>
        </p:spPr>
        <p:txBody>
          <a:bodyPr wrap="none" rtlCol="0">
            <a:spAutoFit/>
          </a:bodyPr>
          <a:lstStyle/>
          <a:p>
            <a:r>
              <a:rPr lang="fr-FR" sz="2800" dirty="0" smtClean="0">
                <a:solidFill>
                  <a:schemeClr val="bg1"/>
                </a:solidFill>
                <a:latin typeface="Comic Sans MS" pitchFamily="66" charset="0"/>
              </a:rPr>
              <a:t>longue portée  :</a:t>
            </a:r>
            <a:endParaRPr lang="fr-FR" sz="2800" dirty="0">
              <a:solidFill>
                <a:schemeClr val="bg1"/>
              </a:solidFill>
              <a:latin typeface="Comic Sans MS" pitchFamily="66" charset="0"/>
            </a:endParaRPr>
          </a:p>
        </p:txBody>
      </p:sp>
      <p:sp>
        <p:nvSpPr>
          <p:cNvPr id="44" name="ZoneTexte 43"/>
          <p:cNvSpPr txBox="1"/>
          <p:nvPr/>
        </p:nvSpPr>
        <p:spPr>
          <a:xfrm>
            <a:off x="107504" y="3861048"/>
            <a:ext cx="1612942" cy="523220"/>
          </a:xfrm>
          <a:prstGeom prst="rect">
            <a:avLst/>
          </a:prstGeom>
          <a:noFill/>
        </p:spPr>
        <p:txBody>
          <a:bodyPr wrap="none" rtlCol="0">
            <a:spAutoFit/>
          </a:bodyPr>
          <a:lstStyle/>
          <a:p>
            <a:r>
              <a:rPr lang="fr-FR" sz="2800" dirty="0" smtClean="0">
                <a:solidFill>
                  <a:schemeClr val="bg1"/>
                </a:solidFill>
                <a:latin typeface="Comic Sans MS" pitchFamily="66" charset="0"/>
              </a:rPr>
              <a:t>Forces à</a:t>
            </a:r>
            <a:endParaRPr lang="fr-FR" sz="2800" dirty="0">
              <a:solidFill>
                <a:schemeClr val="bg1"/>
              </a:solidFill>
              <a:latin typeface="Comic Sans MS" pitchFamily="66" charset="0"/>
            </a:endParaRPr>
          </a:p>
        </p:txBody>
      </p:sp>
      <p:sp>
        <p:nvSpPr>
          <p:cNvPr id="15" name="Rectangle 14"/>
          <p:cNvSpPr/>
          <p:nvPr/>
        </p:nvSpPr>
        <p:spPr>
          <a:xfrm>
            <a:off x="4355976" y="3140968"/>
            <a:ext cx="504056" cy="2880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checkerboard(across)">
                                      <p:cBhvr>
                                        <p:cTn id="15" dur="500"/>
                                        <p:tgtEl>
                                          <p:spTgt spid="205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2053"/>
                                        </p:tgtEl>
                                        <p:attrNameLst>
                                          <p:attrName>style.visibility</p:attrName>
                                        </p:attrNameLst>
                                      </p:cBhvr>
                                      <p:to>
                                        <p:strVal val="visible"/>
                                      </p:to>
                                    </p:set>
                                    <p:animEffect transition="in" filter="diamond(in)">
                                      <p:cBhvr>
                                        <p:cTn id="20" dur="2000"/>
                                        <p:tgtEl>
                                          <p:spTgt spid="2053"/>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500" fill="hold"/>
                                        <p:tgtEl>
                                          <p:spTgt spid="39"/>
                                        </p:tgtEl>
                                        <p:attrNameLst>
                                          <p:attrName>ppt_x</p:attrName>
                                        </p:attrNameLst>
                                      </p:cBhvr>
                                      <p:tavLst>
                                        <p:tav tm="0">
                                          <p:val>
                                            <p:strVal val="#ppt_x"/>
                                          </p:val>
                                        </p:tav>
                                        <p:tav tm="100000">
                                          <p:val>
                                            <p:strVal val="#ppt_x"/>
                                          </p:val>
                                        </p:tav>
                                      </p:tavLst>
                                    </p:anim>
                                    <p:anim calcmode="lin" valueType="num">
                                      <p:cBhvr additive="base">
                                        <p:cTn id="29" dur="500" fill="hold"/>
                                        <p:tgtEl>
                                          <p:spTgt spid="39"/>
                                        </p:tgtEl>
                                        <p:attrNameLst>
                                          <p:attrName>ppt_y</p:attrName>
                                        </p:attrNameLst>
                                      </p:cBhvr>
                                      <p:tavLst>
                                        <p:tav tm="0">
                                          <p:val>
                                            <p:strVal val="1+#ppt_h/2"/>
                                          </p:val>
                                        </p:tav>
                                        <p:tav tm="100000">
                                          <p:val>
                                            <p:strVal val="#ppt_y"/>
                                          </p:val>
                                        </p:tav>
                                      </p:tavLst>
                                    </p:anim>
                                  </p:childTnLst>
                                </p:cTn>
                              </p:par>
                              <p:par>
                                <p:cTn id="30" presetID="5" presetClass="entr" presetSubtype="1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checkerboard(across)">
                                      <p:cBhvr>
                                        <p:cTn id="32" dur="500"/>
                                        <p:tgtEl>
                                          <p:spTgt spid="44"/>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checkerboard(across)">
                                      <p:cBhvr>
                                        <p:cTn id="35" dur="500"/>
                                        <p:tgtEl>
                                          <p:spTgt spid="42"/>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checkerboard(across)">
                                      <p:cBhvr>
                                        <p:cTn id="38" dur="500"/>
                                        <p:tgtEl>
                                          <p:spTgt spid="40"/>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checkerboard(across)">
                                      <p:cBhvr>
                                        <p:cTn id="41" dur="500"/>
                                        <p:tgtEl>
                                          <p:spTgt spid="41"/>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checkerboard(across)">
                                      <p:cBhvr>
                                        <p:cTn id="44" dur="500"/>
                                        <p:tgtEl>
                                          <p:spTgt spid="43"/>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2" grpId="0"/>
      <p:bldP spid="39" grpId="0" animBg="1"/>
      <p:bldP spid="40" grpId="0"/>
      <p:bldP spid="41" grpId="0" animBg="1"/>
      <p:bldP spid="42" grpId="0"/>
      <p:bldP spid="43" grpId="0"/>
      <p:bldP spid="44" grpId="0"/>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C:\Users\François\Desktop\LHC_collisions\Higgs\Berlioux et Mairie\Higgs_4muons.png"/>
          <p:cNvPicPr>
            <a:picLocks noChangeAspect="1" noChangeArrowheads="1"/>
          </p:cNvPicPr>
          <p:nvPr/>
        </p:nvPicPr>
        <p:blipFill>
          <a:blip r:embed="rId2" cstate="print"/>
          <a:srcRect/>
          <a:stretch>
            <a:fillRect/>
          </a:stretch>
        </p:blipFill>
        <p:spPr bwMode="auto">
          <a:xfrm>
            <a:off x="0" y="27384"/>
            <a:ext cx="7624664" cy="6858000"/>
          </a:xfrm>
          <a:prstGeom prst="rect">
            <a:avLst/>
          </a:prstGeom>
          <a:noFill/>
        </p:spPr>
      </p:pic>
      <p:sp>
        <p:nvSpPr>
          <p:cNvPr id="3" name="ZoneTexte 2"/>
          <p:cNvSpPr txBox="1"/>
          <p:nvPr/>
        </p:nvSpPr>
        <p:spPr>
          <a:xfrm>
            <a:off x="3723697" y="2636912"/>
            <a:ext cx="5384807" cy="2062103"/>
          </a:xfrm>
          <a:prstGeom prst="rect">
            <a:avLst/>
          </a:prstGeom>
          <a:noFill/>
        </p:spPr>
        <p:txBody>
          <a:bodyPr wrap="none" rtlCol="0">
            <a:spAutoFit/>
          </a:bodyPr>
          <a:lstStyle/>
          <a:p>
            <a:pPr algn="ctr"/>
            <a:r>
              <a:rPr lang="fr-FR" sz="3200" dirty="0" smtClean="0">
                <a:solidFill>
                  <a:schemeClr val="bg1"/>
                </a:solidFill>
                <a:latin typeface="Comic Sans MS" pitchFamily="66" charset="0"/>
              </a:rPr>
              <a:t>La quête du boson de Higgs</a:t>
            </a:r>
          </a:p>
          <a:p>
            <a:pPr algn="ctr"/>
            <a:r>
              <a:rPr lang="fr-FR" sz="3200" dirty="0" smtClean="0">
                <a:solidFill>
                  <a:schemeClr val="bg1"/>
                </a:solidFill>
                <a:latin typeface="Comic Sans MS" pitchFamily="66" charset="0"/>
              </a:rPr>
              <a:t>Une épopée scientifique</a:t>
            </a:r>
          </a:p>
          <a:p>
            <a:pPr algn="ctr"/>
            <a:r>
              <a:rPr lang="fr-FR" sz="3200" dirty="0" smtClean="0">
                <a:solidFill>
                  <a:schemeClr val="bg1"/>
                </a:solidFill>
                <a:latin typeface="Comic Sans MS" pitchFamily="66" charset="0"/>
              </a:rPr>
              <a:t> et humaine</a:t>
            </a:r>
          </a:p>
          <a:p>
            <a:pPr algn="ctr"/>
            <a:r>
              <a:rPr lang="fr-FR" sz="3200" dirty="0" smtClean="0">
                <a:solidFill>
                  <a:schemeClr val="bg1"/>
                </a:solidFill>
                <a:latin typeface="Comic Sans MS" pitchFamily="66" charset="0"/>
              </a:rPr>
              <a:t>hors du commun</a:t>
            </a:r>
          </a:p>
        </p:txBody>
      </p:sp>
      <p:sp>
        <p:nvSpPr>
          <p:cNvPr id="4" name="Rectangle 3"/>
          <p:cNvSpPr/>
          <p:nvPr/>
        </p:nvSpPr>
        <p:spPr>
          <a:xfrm>
            <a:off x="6300192" y="0"/>
            <a:ext cx="1584176" cy="12687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Communication\Rotary\stand-model.jpg"/>
          <p:cNvPicPr>
            <a:picLocks noChangeAspect="1" noChangeArrowheads="1"/>
          </p:cNvPicPr>
          <p:nvPr/>
        </p:nvPicPr>
        <p:blipFill>
          <a:blip r:embed="rId2" cstate="print"/>
          <a:srcRect/>
          <a:stretch>
            <a:fillRect/>
          </a:stretch>
        </p:blipFill>
        <p:spPr bwMode="auto">
          <a:xfrm>
            <a:off x="755576" y="476672"/>
            <a:ext cx="7620000" cy="6067425"/>
          </a:xfrm>
          <a:prstGeom prst="rect">
            <a:avLst/>
          </a:prstGeom>
          <a:noFill/>
        </p:spPr>
      </p:pic>
      <p:sp>
        <p:nvSpPr>
          <p:cNvPr id="3" name="ZoneTexte 2"/>
          <p:cNvSpPr txBox="1"/>
          <p:nvPr/>
        </p:nvSpPr>
        <p:spPr>
          <a:xfrm>
            <a:off x="39940" y="107921"/>
            <a:ext cx="5468164" cy="584775"/>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La Matière: les FERMIONS</a:t>
            </a:r>
            <a:endParaRPr lang="fr-FR" sz="3200" dirty="0">
              <a:solidFill>
                <a:schemeClr val="bg1"/>
              </a:solidFill>
              <a:latin typeface="Comic Sans MS" pitchFamily="66" charset="0"/>
            </a:endParaRPr>
          </a:p>
        </p:txBody>
      </p:sp>
      <p:sp>
        <p:nvSpPr>
          <p:cNvPr id="4" name="ZoneTexte 3"/>
          <p:cNvSpPr txBox="1"/>
          <p:nvPr/>
        </p:nvSpPr>
        <p:spPr>
          <a:xfrm>
            <a:off x="5508104" y="1487686"/>
            <a:ext cx="2654894" cy="1077218"/>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pPr algn="ctr"/>
            <a:r>
              <a:rPr lang="fr-FR" sz="3200" dirty="0" smtClean="0">
                <a:solidFill>
                  <a:schemeClr val="bg1"/>
                </a:solidFill>
                <a:latin typeface="Comic Sans MS" pitchFamily="66" charset="0"/>
              </a:rPr>
              <a:t>Les Forces:</a:t>
            </a:r>
          </a:p>
          <a:p>
            <a:pPr algn="ctr"/>
            <a:r>
              <a:rPr lang="fr-FR" sz="3200" dirty="0" smtClean="0">
                <a:solidFill>
                  <a:schemeClr val="bg1"/>
                </a:solidFill>
                <a:latin typeface="Comic Sans MS" pitchFamily="66" charset="0"/>
              </a:rPr>
              <a:t>les BOSONS</a:t>
            </a:r>
            <a:endParaRPr lang="fr-FR" sz="3200" dirty="0">
              <a:solidFill>
                <a:schemeClr val="bg1"/>
              </a:solidFill>
              <a:latin typeface="Comic Sans MS" pitchFamily="66" charset="0"/>
            </a:endParaRPr>
          </a:p>
        </p:txBody>
      </p:sp>
      <p:sp>
        <p:nvSpPr>
          <p:cNvPr id="5" name="Rectangle 4"/>
          <p:cNvSpPr/>
          <p:nvPr/>
        </p:nvSpPr>
        <p:spPr>
          <a:xfrm>
            <a:off x="4392488" y="4581128"/>
            <a:ext cx="4751512" cy="1938992"/>
          </a:xfrm>
          <a:prstGeom prst="rect">
            <a:avLst/>
          </a:prstGeom>
          <a:solidFill>
            <a:srgbClr val="00B0F0"/>
          </a:solidFill>
          <a:effectLst>
            <a:outerShdw blurRad="50800" dist="38100" dir="2700000" algn="tl" rotWithShape="0">
              <a:prstClr val="black">
                <a:alpha val="40000"/>
              </a:prstClr>
            </a:outerShdw>
          </a:effectLst>
        </p:spPr>
        <p:txBody>
          <a:bodyPr wrap="square">
            <a:spAutoFit/>
          </a:bodyPr>
          <a:lstStyle/>
          <a:p>
            <a:pPr>
              <a:buFontTx/>
              <a:buChar char="-"/>
            </a:pPr>
            <a:r>
              <a:rPr lang="fr-FR" sz="2000" dirty="0" smtClean="0">
                <a:solidFill>
                  <a:schemeClr val="bg1"/>
                </a:solidFill>
                <a:latin typeface="Comic Sans MS" pitchFamily="66" charset="0"/>
              </a:rPr>
              <a:t> 12 Fermions et 12 anti-Fermions </a:t>
            </a:r>
          </a:p>
          <a:p>
            <a:pPr>
              <a:buFontTx/>
              <a:buChar char="-"/>
            </a:pPr>
            <a:r>
              <a:rPr lang="fr-FR" sz="2000" dirty="0" smtClean="0">
                <a:solidFill>
                  <a:schemeClr val="bg1"/>
                </a:solidFill>
                <a:latin typeface="Comic Sans MS" pitchFamily="66" charset="0"/>
              </a:rPr>
              <a:t> 14 Bosons </a:t>
            </a:r>
          </a:p>
          <a:p>
            <a:r>
              <a:rPr lang="fr-FR" sz="2000" dirty="0" smtClean="0">
                <a:solidFill>
                  <a:schemeClr val="bg1"/>
                </a:solidFill>
                <a:latin typeface="Comic Sans MS" pitchFamily="66" charset="0"/>
              </a:rPr>
              <a:t>       soit 37 particules au total,</a:t>
            </a:r>
          </a:p>
          <a:p>
            <a:r>
              <a:rPr lang="fr-FR" sz="2000" dirty="0" smtClean="0">
                <a:solidFill>
                  <a:schemeClr val="bg1"/>
                </a:solidFill>
                <a:latin typeface="Comic Sans MS" pitchFamily="66" charset="0"/>
              </a:rPr>
              <a:t>       toutes découvertes, </a:t>
            </a:r>
            <a:r>
              <a:rPr lang="fr-FR" sz="2000" dirty="0" smtClean="0">
                <a:solidFill>
                  <a:srgbClr val="FF0000"/>
                </a:solidFill>
                <a:latin typeface="Comic Sans MS" pitchFamily="66" charset="0"/>
              </a:rPr>
              <a:t>sauf le Higgs</a:t>
            </a:r>
          </a:p>
          <a:p>
            <a:endParaRPr lang="fr-FR" sz="2000" dirty="0" smtClean="0">
              <a:solidFill>
                <a:schemeClr val="bg1"/>
              </a:solidFill>
              <a:latin typeface="Comic Sans MS" pitchFamily="66" charset="0"/>
            </a:endParaRPr>
          </a:p>
          <a:p>
            <a:r>
              <a:rPr lang="fr-FR" sz="2000" dirty="0" smtClean="0">
                <a:solidFill>
                  <a:schemeClr val="bg1"/>
                </a:solidFill>
                <a:latin typeface="Comic Sans MS" pitchFamily="66" charset="0"/>
              </a:rPr>
              <a:t>+ </a:t>
            </a:r>
            <a:r>
              <a:rPr lang="fr-FR" sz="2000" dirty="0" smtClean="0">
                <a:solidFill>
                  <a:srgbClr val="FF0000"/>
                </a:solidFill>
                <a:latin typeface="Comic Sans MS" pitchFamily="66" charset="0"/>
              </a:rPr>
              <a:t>le Graviton ?  </a:t>
            </a:r>
            <a:r>
              <a:rPr lang="fr-FR" sz="2000" dirty="0" smtClean="0">
                <a:solidFill>
                  <a:schemeClr val="bg1"/>
                </a:solidFill>
                <a:latin typeface="Comic Sans MS" pitchFamily="66" charset="0"/>
              </a:rPr>
              <a:t>(absent ici).</a:t>
            </a:r>
            <a:endParaRPr lang="fr-FR" sz="2000" dirty="0">
              <a:solidFill>
                <a:schemeClr val="bg1"/>
              </a:solidFill>
              <a:latin typeface="Comic Sans MS" pitchFamily="66" charset="0"/>
            </a:endParaRPr>
          </a:p>
        </p:txBody>
      </p:sp>
      <p:sp>
        <p:nvSpPr>
          <p:cNvPr id="6" name="ZoneTexte 5"/>
          <p:cNvSpPr txBox="1"/>
          <p:nvPr/>
        </p:nvSpPr>
        <p:spPr>
          <a:xfrm>
            <a:off x="4529111" y="2145630"/>
            <a:ext cx="587020" cy="1015663"/>
          </a:xfrm>
          <a:prstGeom prst="rect">
            <a:avLst/>
          </a:prstGeom>
          <a:noFill/>
        </p:spPr>
        <p:txBody>
          <a:bodyPr wrap="none" rtlCol="0">
            <a:spAutoFit/>
          </a:bodyPr>
          <a:lstStyle/>
          <a:p>
            <a:r>
              <a:rPr lang="fr-FR" sz="6000" dirty="0" smtClean="0">
                <a:solidFill>
                  <a:schemeClr val="bg1"/>
                </a:solidFill>
                <a:latin typeface="Comic Sans MS" pitchFamily="66" charset="0"/>
              </a:rPr>
              <a:t>?</a:t>
            </a:r>
            <a:endParaRPr lang="fr-FR" sz="6000" dirty="0">
              <a:solidFill>
                <a:schemeClr val="bg1"/>
              </a:solidFill>
              <a:latin typeface="Comic Sans MS" pitchFamily="66" charset="0"/>
            </a:endParaRPr>
          </a:p>
        </p:txBody>
      </p:sp>
      <p:sp>
        <p:nvSpPr>
          <p:cNvPr id="8" name="Vague 7"/>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p:cNvSpPr txBox="1"/>
          <p:nvPr/>
        </p:nvSpPr>
        <p:spPr>
          <a:xfrm>
            <a:off x="6380000" y="260648"/>
            <a:ext cx="2656496" cy="830997"/>
          </a:xfrm>
          <a:prstGeom prst="rect">
            <a:avLst/>
          </a:prstGeom>
          <a:noFill/>
        </p:spPr>
        <p:txBody>
          <a:bodyPr wrap="none" rtlCol="0">
            <a:spAutoFit/>
          </a:bodyPr>
          <a:lstStyle/>
          <a:p>
            <a:pPr algn="ctr"/>
            <a:r>
              <a:rPr lang="fr-FR" sz="2400" dirty="0" smtClean="0">
                <a:solidFill>
                  <a:srgbClr val="0000CC"/>
                </a:solidFill>
                <a:latin typeface="Comic Sans MS" pitchFamily="66" charset="0"/>
              </a:rPr>
              <a:t>Modèle Standard</a:t>
            </a:r>
          </a:p>
          <a:p>
            <a:pPr algn="ctr"/>
            <a:r>
              <a:rPr lang="fr-FR" sz="2400" dirty="0" smtClean="0">
                <a:solidFill>
                  <a:srgbClr val="0000CC"/>
                </a:solidFill>
                <a:latin typeface="Comic Sans MS" pitchFamily="66" charset="0"/>
              </a:rPr>
              <a:t>des particules</a:t>
            </a:r>
            <a:endParaRPr lang="fr-FR" sz="2400" dirty="0">
              <a:solidFill>
                <a:srgbClr val="0000CC"/>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François\Desktop\LHC_collisions\Higgs\Conférence_Higgs\Anderson2.jpg"/>
          <p:cNvPicPr>
            <a:picLocks noChangeAspect="1" noChangeArrowheads="1"/>
          </p:cNvPicPr>
          <p:nvPr/>
        </p:nvPicPr>
        <p:blipFill>
          <a:blip r:embed="rId2" cstate="print"/>
          <a:srcRect/>
          <a:stretch>
            <a:fillRect/>
          </a:stretch>
        </p:blipFill>
        <p:spPr bwMode="auto">
          <a:xfrm>
            <a:off x="395536" y="116632"/>
            <a:ext cx="1224136" cy="1642320"/>
          </a:xfrm>
          <a:prstGeom prst="rect">
            <a:avLst/>
          </a:prstGeom>
          <a:noFill/>
        </p:spPr>
      </p:pic>
      <p:sp>
        <p:nvSpPr>
          <p:cNvPr id="3" name="ZoneTexte 2"/>
          <p:cNvSpPr txBox="1"/>
          <p:nvPr/>
        </p:nvSpPr>
        <p:spPr>
          <a:xfrm>
            <a:off x="44019" y="1772816"/>
            <a:ext cx="1912704" cy="646331"/>
          </a:xfrm>
          <a:prstGeom prst="rect">
            <a:avLst/>
          </a:prstGeom>
          <a:noFill/>
        </p:spPr>
        <p:txBody>
          <a:bodyPr wrap="none" rtlCol="0">
            <a:spAutoFit/>
          </a:bodyPr>
          <a:lstStyle/>
          <a:p>
            <a:pPr algn="ctr"/>
            <a:r>
              <a:rPr lang="fr-FR" dirty="0" smtClean="0">
                <a:solidFill>
                  <a:schemeClr val="bg1"/>
                </a:solidFill>
                <a:latin typeface="Comic Sans MS" pitchFamily="66" charset="0"/>
              </a:rPr>
              <a:t>P. W. Anderson</a:t>
            </a:r>
          </a:p>
          <a:p>
            <a:pPr algn="ctr"/>
            <a:r>
              <a:rPr lang="fr-FR" dirty="0" smtClean="0">
                <a:solidFill>
                  <a:schemeClr val="bg1"/>
                </a:solidFill>
                <a:latin typeface="Comic Sans MS" pitchFamily="66" charset="0"/>
              </a:rPr>
              <a:t>Prix Nobel 1977</a:t>
            </a:r>
            <a:endParaRPr lang="fr-FR" dirty="0">
              <a:solidFill>
                <a:schemeClr val="bg1"/>
              </a:solidFill>
              <a:latin typeface="Comic Sans MS" pitchFamily="66" charset="0"/>
            </a:endParaRPr>
          </a:p>
        </p:txBody>
      </p:sp>
      <p:pic>
        <p:nvPicPr>
          <p:cNvPr id="1027" name="Picture 3" descr="C:\Users\François\Desktop\Communication\Rotary\Robert_Brout.jpg"/>
          <p:cNvPicPr>
            <a:picLocks noChangeAspect="1" noChangeArrowheads="1"/>
          </p:cNvPicPr>
          <p:nvPr/>
        </p:nvPicPr>
        <p:blipFill>
          <a:blip r:embed="rId3" cstate="print"/>
          <a:srcRect/>
          <a:stretch>
            <a:fillRect/>
          </a:stretch>
        </p:blipFill>
        <p:spPr bwMode="auto">
          <a:xfrm>
            <a:off x="2627784" y="260648"/>
            <a:ext cx="1411245" cy="1944215"/>
          </a:xfrm>
          <a:prstGeom prst="rect">
            <a:avLst/>
          </a:prstGeom>
          <a:noFill/>
        </p:spPr>
      </p:pic>
      <p:sp>
        <p:nvSpPr>
          <p:cNvPr id="5" name="ZoneTexte 4"/>
          <p:cNvSpPr txBox="1"/>
          <p:nvPr/>
        </p:nvSpPr>
        <p:spPr>
          <a:xfrm>
            <a:off x="2843808" y="2204864"/>
            <a:ext cx="1063112" cy="369332"/>
          </a:xfrm>
          <a:prstGeom prst="rect">
            <a:avLst/>
          </a:prstGeom>
          <a:noFill/>
        </p:spPr>
        <p:txBody>
          <a:bodyPr wrap="none" rtlCol="0">
            <a:spAutoFit/>
          </a:bodyPr>
          <a:lstStyle/>
          <a:p>
            <a:r>
              <a:rPr lang="fr-FR" dirty="0" smtClean="0">
                <a:solidFill>
                  <a:schemeClr val="bg1"/>
                </a:solidFill>
                <a:latin typeface="Comic Sans MS" pitchFamily="66" charset="0"/>
              </a:rPr>
              <a:t>R. Brout</a:t>
            </a:r>
            <a:endParaRPr lang="fr-FR" dirty="0">
              <a:solidFill>
                <a:schemeClr val="bg1"/>
              </a:solidFill>
              <a:latin typeface="Comic Sans MS" pitchFamily="66" charset="0"/>
            </a:endParaRPr>
          </a:p>
        </p:txBody>
      </p:sp>
      <p:pic>
        <p:nvPicPr>
          <p:cNvPr id="1028" name="Picture 4" descr="C:\Users\François\Desktop\Communication\Rotary\Francois_Englert.jpg"/>
          <p:cNvPicPr>
            <a:picLocks noChangeAspect="1" noChangeArrowheads="1"/>
          </p:cNvPicPr>
          <p:nvPr/>
        </p:nvPicPr>
        <p:blipFill>
          <a:blip r:embed="rId4" cstate="print"/>
          <a:srcRect/>
          <a:stretch>
            <a:fillRect/>
          </a:stretch>
        </p:blipFill>
        <p:spPr bwMode="auto">
          <a:xfrm>
            <a:off x="4185446" y="260648"/>
            <a:ext cx="1449667" cy="1944216"/>
          </a:xfrm>
          <a:prstGeom prst="rect">
            <a:avLst/>
          </a:prstGeom>
          <a:noFill/>
        </p:spPr>
      </p:pic>
      <p:sp>
        <p:nvSpPr>
          <p:cNvPr id="7" name="ZoneTexte 6"/>
          <p:cNvSpPr txBox="1"/>
          <p:nvPr/>
        </p:nvSpPr>
        <p:spPr>
          <a:xfrm>
            <a:off x="4266960" y="2204864"/>
            <a:ext cx="1245854" cy="369332"/>
          </a:xfrm>
          <a:prstGeom prst="rect">
            <a:avLst/>
          </a:prstGeom>
          <a:noFill/>
        </p:spPr>
        <p:txBody>
          <a:bodyPr wrap="none" rtlCol="0">
            <a:spAutoFit/>
          </a:bodyPr>
          <a:lstStyle/>
          <a:p>
            <a:r>
              <a:rPr lang="fr-FR" dirty="0" smtClean="0">
                <a:solidFill>
                  <a:schemeClr val="bg1"/>
                </a:solidFill>
                <a:latin typeface="Comic Sans MS" pitchFamily="66" charset="0"/>
              </a:rPr>
              <a:t>F. Englert</a:t>
            </a:r>
            <a:endParaRPr lang="fr-FR" dirty="0">
              <a:solidFill>
                <a:schemeClr val="bg1"/>
              </a:solidFill>
              <a:latin typeface="Comic Sans MS" pitchFamily="66" charset="0"/>
            </a:endParaRPr>
          </a:p>
        </p:txBody>
      </p:sp>
      <p:pic>
        <p:nvPicPr>
          <p:cNvPr id="1029" name="Picture 5" descr="C:\Users\François\Desktop\Communication\Rotary\Peter_Higgs.jpg"/>
          <p:cNvPicPr>
            <a:picLocks noChangeAspect="1" noChangeArrowheads="1"/>
          </p:cNvPicPr>
          <p:nvPr/>
        </p:nvPicPr>
        <p:blipFill>
          <a:blip r:embed="rId5" cstate="print"/>
          <a:srcRect/>
          <a:stretch>
            <a:fillRect/>
          </a:stretch>
        </p:blipFill>
        <p:spPr bwMode="auto">
          <a:xfrm>
            <a:off x="6843464" y="260648"/>
            <a:ext cx="1544960" cy="1946650"/>
          </a:xfrm>
          <a:prstGeom prst="rect">
            <a:avLst/>
          </a:prstGeom>
          <a:noFill/>
        </p:spPr>
      </p:pic>
      <p:sp>
        <p:nvSpPr>
          <p:cNvPr id="9" name="ZoneTexte 8"/>
          <p:cNvSpPr txBox="1"/>
          <p:nvPr/>
        </p:nvSpPr>
        <p:spPr>
          <a:xfrm>
            <a:off x="7092280" y="2204864"/>
            <a:ext cx="1029449" cy="369332"/>
          </a:xfrm>
          <a:prstGeom prst="rect">
            <a:avLst/>
          </a:prstGeom>
          <a:noFill/>
        </p:spPr>
        <p:txBody>
          <a:bodyPr wrap="none" rtlCol="0">
            <a:spAutoFit/>
          </a:bodyPr>
          <a:lstStyle/>
          <a:p>
            <a:r>
              <a:rPr lang="fr-FR" dirty="0" smtClean="0">
                <a:solidFill>
                  <a:schemeClr val="bg1"/>
                </a:solidFill>
                <a:latin typeface="Comic Sans MS" pitchFamily="66" charset="0"/>
              </a:rPr>
              <a:t>P. Higgs</a:t>
            </a:r>
            <a:endParaRPr lang="fr-FR" dirty="0">
              <a:solidFill>
                <a:schemeClr val="bg1"/>
              </a:solidFill>
              <a:latin typeface="Comic Sans MS" pitchFamily="66" charset="0"/>
            </a:endParaRPr>
          </a:p>
        </p:txBody>
      </p:sp>
      <p:pic>
        <p:nvPicPr>
          <p:cNvPr id="1030" name="Picture 6" descr="C:\Users\François\Desktop\LHC_collisions\Higgs\Conférence_Higgs\Gurlanik.jpg"/>
          <p:cNvPicPr>
            <a:picLocks noChangeAspect="1" noChangeArrowheads="1"/>
          </p:cNvPicPr>
          <p:nvPr/>
        </p:nvPicPr>
        <p:blipFill>
          <a:blip r:embed="rId6" cstate="print"/>
          <a:srcRect/>
          <a:stretch>
            <a:fillRect/>
          </a:stretch>
        </p:blipFill>
        <p:spPr bwMode="auto">
          <a:xfrm>
            <a:off x="2797155" y="2996952"/>
            <a:ext cx="1906094" cy="1944216"/>
          </a:xfrm>
          <a:prstGeom prst="rect">
            <a:avLst/>
          </a:prstGeom>
          <a:noFill/>
        </p:spPr>
      </p:pic>
      <p:sp>
        <p:nvSpPr>
          <p:cNvPr id="11" name="ZoneTexte 10"/>
          <p:cNvSpPr txBox="1"/>
          <p:nvPr/>
        </p:nvSpPr>
        <p:spPr>
          <a:xfrm>
            <a:off x="2941171" y="4931876"/>
            <a:ext cx="1633781" cy="369332"/>
          </a:xfrm>
          <a:prstGeom prst="rect">
            <a:avLst/>
          </a:prstGeom>
          <a:noFill/>
        </p:spPr>
        <p:txBody>
          <a:bodyPr wrap="none" rtlCol="0">
            <a:spAutoFit/>
          </a:bodyPr>
          <a:lstStyle/>
          <a:p>
            <a:r>
              <a:rPr lang="fr-FR" dirty="0" smtClean="0">
                <a:solidFill>
                  <a:schemeClr val="bg1"/>
                </a:solidFill>
                <a:latin typeface="Comic Sans MS" pitchFamily="66" charset="0"/>
              </a:rPr>
              <a:t>G. S. Guralnik</a:t>
            </a:r>
            <a:endParaRPr lang="fr-FR" dirty="0">
              <a:solidFill>
                <a:schemeClr val="bg1"/>
              </a:solidFill>
              <a:latin typeface="Comic Sans MS" pitchFamily="66" charset="0"/>
            </a:endParaRPr>
          </a:p>
        </p:txBody>
      </p:sp>
      <p:pic>
        <p:nvPicPr>
          <p:cNvPr id="1032" name="Picture 8" descr="C:\Users\François\Desktop\LHC_collisions\Higgs\Conférence_Higgs\Hagen2.jpg"/>
          <p:cNvPicPr>
            <a:picLocks noChangeAspect="1" noChangeArrowheads="1"/>
          </p:cNvPicPr>
          <p:nvPr/>
        </p:nvPicPr>
        <p:blipFill>
          <a:blip r:embed="rId7" cstate="print"/>
          <a:srcRect/>
          <a:stretch>
            <a:fillRect/>
          </a:stretch>
        </p:blipFill>
        <p:spPr bwMode="auto">
          <a:xfrm>
            <a:off x="4885387" y="2996952"/>
            <a:ext cx="1616489" cy="1944216"/>
          </a:xfrm>
          <a:prstGeom prst="rect">
            <a:avLst/>
          </a:prstGeom>
          <a:noFill/>
        </p:spPr>
      </p:pic>
      <p:sp>
        <p:nvSpPr>
          <p:cNvPr id="14" name="ZoneTexte 13"/>
          <p:cNvSpPr txBox="1"/>
          <p:nvPr/>
        </p:nvSpPr>
        <p:spPr>
          <a:xfrm>
            <a:off x="4957395" y="4941168"/>
            <a:ext cx="1386918" cy="369332"/>
          </a:xfrm>
          <a:prstGeom prst="rect">
            <a:avLst/>
          </a:prstGeom>
          <a:noFill/>
        </p:spPr>
        <p:txBody>
          <a:bodyPr wrap="none" rtlCol="0">
            <a:spAutoFit/>
          </a:bodyPr>
          <a:lstStyle/>
          <a:p>
            <a:r>
              <a:rPr lang="fr-FR" dirty="0" smtClean="0">
                <a:solidFill>
                  <a:schemeClr val="bg1"/>
                </a:solidFill>
                <a:latin typeface="Comic Sans MS" pitchFamily="66" charset="0"/>
              </a:rPr>
              <a:t>C. R. Hagen</a:t>
            </a:r>
            <a:endParaRPr lang="fr-FR" dirty="0">
              <a:solidFill>
                <a:schemeClr val="bg1"/>
              </a:solidFill>
              <a:latin typeface="Comic Sans MS" pitchFamily="66" charset="0"/>
            </a:endParaRPr>
          </a:p>
        </p:txBody>
      </p:sp>
      <p:pic>
        <p:nvPicPr>
          <p:cNvPr id="1033" name="Picture 9" descr="C:\Users\François\Desktop\LHC_collisions\Higgs\Conférence_Higgs\kibble.jpg"/>
          <p:cNvPicPr>
            <a:picLocks noChangeAspect="1" noChangeArrowheads="1"/>
          </p:cNvPicPr>
          <p:nvPr/>
        </p:nvPicPr>
        <p:blipFill>
          <a:blip r:embed="rId8" cstate="print"/>
          <a:srcRect/>
          <a:stretch>
            <a:fillRect/>
          </a:stretch>
        </p:blipFill>
        <p:spPr bwMode="auto">
          <a:xfrm>
            <a:off x="6685587" y="3008952"/>
            <a:ext cx="1656184" cy="1932215"/>
          </a:xfrm>
          <a:prstGeom prst="rect">
            <a:avLst/>
          </a:prstGeom>
          <a:noFill/>
        </p:spPr>
      </p:pic>
      <p:sp>
        <p:nvSpPr>
          <p:cNvPr id="17" name="ZoneTexte 16"/>
          <p:cNvSpPr txBox="1"/>
          <p:nvPr/>
        </p:nvSpPr>
        <p:spPr>
          <a:xfrm>
            <a:off x="6613579" y="4941168"/>
            <a:ext cx="1774845" cy="369332"/>
          </a:xfrm>
          <a:prstGeom prst="rect">
            <a:avLst/>
          </a:prstGeom>
          <a:noFill/>
        </p:spPr>
        <p:txBody>
          <a:bodyPr wrap="none" rtlCol="0">
            <a:spAutoFit/>
          </a:bodyPr>
          <a:lstStyle/>
          <a:p>
            <a:r>
              <a:rPr lang="fr-FR" dirty="0" smtClean="0">
                <a:solidFill>
                  <a:schemeClr val="bg1"/>
                </a:solidFill>
                <a:latin typeface="Comic Sans MS" pitchFamily="66" charset="0"/>
              </a:rPr>
              <a:t>T. W. B. Kibble</a:t>
            </a:r>
            <a:endParaRPr lang="fr-FR" dirty="0">
              <a:solidFill>
                <a:schemeClr val="bg1"/>
              </a:solidFill>
              <a:latin typeface="Comic Sans MS" pitchFamily="66" charset="0"/>
            </a:endParaRPr>
          </a:p>
        </p:txBody>
      </p:sp>
      <p:sp>
        <p:nvSpPr>
          <p:cNvPr id="18" name="ZoneTexte 17"/>
          <p:cNvSpPr txBox="1"/>
          <p:nvPr/>
        </p:nvSpPr>
        <p:spPr>
          <a:xfrm>
            <a:off x="1691680" y="5445224"/>
            <a:ext cx="7369325" cy="830997"/>
          </a:xfrm>
          <a:prstGeom prst="rect">
            <a:avLst/>
          </a:prstGeom>
          <a:noFill/>
        </p:spPr>
        <p:txBody>
          <a:bodyPr wrap="none" rtlCol="0">
            <a:spAutoFit/>
          </a:bodyPr>
          <a:lstStyle/>
          <a:p>
            <a:r>
              <a:rPr lang="fr-FR" sz="4800" dirty="0" smtClean="0">
                <a:solidFill>
                  <a:schemeClr val="bg1"/>
                </a:solidFill>
                <a:latin typeface="Comic Sans MS" pitchFamily="66" charset="0"/>
              </a:rPr>
              <a:t>Le temps des théoriciens</a:t>
            </a:r>
            <a:endParaRPr lang="fr-FR" sz="4800" dirty="0">
              <a:solidFill>
                <a:schemeClr val="bg1"/>
              </a:solidFill>
              <a:latin typeface="Comic Sans MS" pitchFamily="66" charset="0"/>
            </a:endParaRPr>
          </a:p>
        </p:txBody>
      </p:sp>
      <p:pic>
        <p:nvPicPr>
          <p:cNvPr id="9218" name="Picture 2" descr="Description de cette image, également commentée ci-après"/>
          <p:cNvPicPr>
            <a:picLocks noChangeAspect="1" noChangeArrowheads="1"/>
          </p:cNvPicPr>
          <p:nvPr/>
        </p:nvPicPr>
        <p:blipFill>
          <a:blip r:embed="rId9" cstate="print"/>
          <a:srcRect/>
          <a:stretch>
            <a:fillRect/>
          </a:stretch>
        </p:blipFill>
        <p:spPr bwMode="auto">
          <a:xfrm>
            <a:off x="305036" y="2515455"/>
            <a:ext cx="1314636" cy="1417601"/>
          </a:xfrm>
          <a:prstGeom prst="rect">
            <a:avLst/>
          </a:prstGeom>
          <a:noFill/>
        </p:spPr>
      </p:pic>
      <p:sp>
        <p:nvSpPr>
          <p:cNvPr id="19" name="ZoneTexte 18"/>
          <p:cNvSpPr txBox="1"/>
          <p:nvPr/>
        </p:nvSpPr>
        <p:spPr>
          <a:xfrm>
            <a:off x="35496" y="3934797"/>
            <a:ext cx="1949573" cy="646331"/>
          </a:xfrm>
          <a:prstGeom prst="rect">
            <a:avLst/>
          </a:prstGeom>
          <a:noFill/>
        </p:spPr>
        <p:txBody>
          <a:bodyPr wrap="none" rtlCol="0">
            <a:spAutoFit/>
          </a:bodyPr>
          <a:lstStyle/>
          <a:p>
            <a:pPr algn="ctr"/>
            <a:r>
              <a:rPr lang="fr-FR" dirty="0" smtClean="0">
                <a:solidFill>
                  <a:schemeClr val="bg1"/>
                </a:solidFill>
                <a:latin typeface="Comic Sans MS" pitchFamily="66" charset="0"/>
              </a:rPr>
              <a:t>Y. Nambu</a:t>
            </a:r>
          </a:p>
          <a:p>
            <a:pPr algn="ctr"/>
            <a:r>
              <a:rPr lang="fr-FR" dirty="0" smtClean="0">
                <a:solidFill>
                  <a:schemeClr val="bg1"/>
                </a:solidFill>
                <a:latin typeface="Comic Sans MS" pitchFamily="66" charset="0"/>
              </a:rPr>
              <a:t>Prix Nobel 2008</a:t>
            </a:r>
            <a:endParaRPr lang="fr-FR" dirty="0">
              <a:solidFill>
                <a:schemeClr val="bg1"/>
              </a:solidFill>
              <a:latin typeface="Comic Sans MS" pitchFamily="66" charset="0"/>
            </a:endParaRPr>
          </a:p>
        </p:txBody>
      </p:sp>
      <p:pic>
        <p:nvPicPr>
          <p:cNvPr id="9219" name="Picture 3" descr="C:\Users\François\Desktop\LHC_collisions\Higgs\Conférence_Higgs\Golstone.jpg"/>
          <p:cNvPicPr>
            <a:picLocks noChangeAspect="1" noChangeArrowheads="1"/>
          </p:cNvPicPr>
          <p:nvPr/>
        </p:nvPicPr>
        <p:blipFill>
          <a:blip r:embed="rId10" cstate="print"/>
          <a:srcRect/>
          <a:stretch>
            <a:fillRect/>
          </a:stretch>
        </p:blipFill>
        <p:spPr bwMode="auto">
          <a:xfrm>
            <a:off x="395536" y="4653136"/>
            <a:ext cx="1224136" cy="1632181"/>
          </a:xfrm>
          <a:prstGeom prst="rect">
            <a:avLst/>
          </a:prstGeom>
          <a:noFill/>
        </p:spPr>
      </p:pic>
      <p:sp>
        <p:nvSpPr>
          <p:cNvPr id="20" name="ZoneTexte 19"/>
          <p:cNvSpPr txBox="1"/>
          <p:nvPr/>
        </p:nvSpPr>
        <p:spPr>
          <a:xfrm>
            <a:off x="251520" y="6300028"/>
            <a:ext cx="1532792" cy="369332"/>
          </a:xfrm>
          <a:prstGeom prst="rect">
            <a:avLst/>
          </a:prstGeom>
          <a:noFill/>
        </p:spPr>
        <p:txBody>
          <a:bodyPr wrap="none" rtlCol="0">
            <a:spAutoFit/>
          </a:bodyPr>
          <a:lstStyle/>
          <a:p>
            <a:r>
              <a:rPr lang="fr-FR" dirty="0" smtClean="0">
                <a:solidFill>
                  <a:schemeClr val="bg1"/>
                </a:solidFill>
                <a:latin typeface="Comic Sans MS" pitchFamily="66" charset="0"/>
              </a:rPr>
              <a:t>J. Goldstone</a:t>
            </a:r>
            <a:endParaRPr lang="fr-FR" dirty="0">
              <a:solidFill>
                <a:schemeClr val="bg1"/>
              </a:solidFill>
              <a:latin typeface="Comic Sans MS" pitchFamily="66" charset="0"/>
            </a:endParaRPr>
          </a:p>
        </p:txBody>
      </p:sp>
      <p:sp>
        <p:nvSpPr>
          <p:cNvPr id="21" name="Rectangle 20"/>
          <p:cNvSpPr/>
          <p:nvPr/>
        </p:nvSpPr>
        <p:spPr>
          <a:xfrm>
            <a:off x="2411760" y="116632"/>
            <a:ext cx="6264696" cy="525658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Parchemin horizontal 21"/>
          <p:cNvSpPr/>
          <p:nvPr/>
        </p:nvSpPr>
        <p:spPr>
          <a:xfrm>
            <a:off x="467544" y="2204864"/>
            <a:ext cx="8352928" cy="2016224"/>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Rectangle 22"/>
          <p:cNvSpPr/>
          <p:nvPr/>
        </p:nvSpPr>
        <p:spPr>
          <a:xfrm>
            <a:off x="827584" y="2420888"/>
            <a:ext cx="7704254" cy="1569660"/>
          </a:xfrm>
          <a:prstGeom prst="rect">
            <a:avLst/>
          </a:prstGeom>
        </p:spPr>
        <p:txBody>
          <a:bodyPr wrap="square">
            <a:spAutoFit/>
          </a:bodyPr>
          <a:lstStyle/>
          <a:p>
            <a:pPr algn="ctr" fontAlgn="base">
              <a:spcBef>
                <a:spcPct val="0"/>
              </a:spcBef>
              <a:spcAft>
                <a:spcPct val="0"/>
              </a:spcAft>
            </a:pPr>
            <a:r>
              <a:rPr lang="fr-FR" sz="4800" dirty="0" smtClean="0">
                <a:latin typeface="Comic Sans MS" pitchFamily="66" charset="0"/>
                <a:ea typeface="Calibri" pitchFamily="34" charset="0"/>
                <a:cs typeface="Times New Roman" pitchFamily="18" charset="0"/>
                <a:sym typeface="Symbol" pitchFamily="18" charset="2"/>
              </a:rPr>
              <a:t>Retour en arrière:</a:t>
            </a:r>
          </a:p>
          <a:p>
            <a:pPr algn="ctr" fontAlgn="base">
              <a:spcBef>
                <a:spcPct val="0"/>
              </a:spcBef>
              <a:spcAft>
                <a:spcPct val="0"/>
              </a:spcAft>
            </a:pPr>
            <a:r>
              <a:rPr lang="fr-FR" sz="4800" dirty="0" smtClean="0">
                <a:latin typeface="Comic Sans MS" pitchFamily="66" charset="0"/>
                <a:ea typeface="Calibri" pitchFamily="34" charset="0"/>
                <a:cs typeface="Times New Roman" pitchFamily="18" charset="0"/>
                <a:sym typeface="Symbol" pitchFamily="18" charset="2"/>
              </a:rPr>
              <a:t>année 1964</a:t>
            </a:r>
            <a:r>
              <a:rPr lang="fr-FR" sz="4800" dirty="0" smtClean="0">
                <a:latin typeface="Comic Sans MS" pitchFamily="66" charset="0"/>
                <a:ea typeface="Calibri" pitchFamily="34" charset="0"/>
                <a:cs typeface="Times New Roman" pitchFamily="18" charset="0"/>
              </a:rPr>
              <a:t>  </a:t>
            </a:r>
            <a:endParaRPr lang="fr-FR" sz="4800"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childTnLst>
                          </p:cTn>
                        </p:par>
                        <p:par>
                          <p:cTn id="11" fill="hold">
                            <p:stCondLst>
                              <p:cond delay="500"/>
                            </p:stCondLst>
                            <p:childTnLst>
                              <p:par>
                                <p:cTn id="12" presetID="5" presetClass="entr" presetSubtype="1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heckerboard(across)">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checkerboard(across)">
                                      <p:cBhvr>
                                        <p:cTn id="19" dur="500"/>
                                        <p:tgtEl>
                                          <p:spTgt spid="102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par>
                                <p:cTn id="23" presetID="5" presetClass="entr" presetSubtype="10" fill="hold" nodeType="withEffect">
                                  <p:stCondLst>
                                    <p:cond delay="0"/>
                                  </p:stCondLst>
                                  <p:childTnLst>
                                    <p:set>
                                      <p:cBhvr>
                                        <p:cTn id="24" dur="1" fill="hold">
                                          <p:stCondLst>
                                            <p:cond delay="0"/>
                                          </p:stCondLst>
                                        </p:cTn>
                                        <p:tgtEl>
                                          <p:spTgt spid="9218"/>
                                        </p:tgtEl>
                                        <p:attrNameLst>
                                          <p:attrName>style.visibility</p:attrName>
                                        </p:attrNameLst>
                                      </p:cBhvr>
                                      <p:to>
                                        <p:strVal val="visible"/>
                                      </p:to>
                                    </p:set>
                                    <p:animEffect transition="in" filter="checkerboard(across)">
                                      <p:cBhvr>
                                        <p:cTn id="25" dur="500"/>
                                        <p:tgtEl>
                                          <p:spTgt spid="9218"/>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heckerboard(across)">
                                      <p:cBhvr>
                                        <p:cTn id="28" dur="500"/>
                                        <p:tgtEl>
                                          <p:spTgt spid="19"/>
                                        </p:tgtEl>
                                      </p:cBhvr>
                                    </p:animEffect>
                                  </p:childTnLst>
                                </p:cTn>
                              </p:par>
                              <p:par>
                                <p:cTn id="29" presetID="5" presetClass="entr" presetSubtype="10" fill="hold" nodeType="withEffect">
                                  <p:stCondLst>
                                    <p:cond delay="0"/>
                                  </p:stCondLst>
                                  <p:childTnLst>
                                    <p:set>
                                      <p:cBhvr>
                                        <p:cTn id="30" dur="1" fill="hold">
                                          <p:stCondLst>
                                            <p:cond delay="0"/>
                                          </p:stCondLst>
                                        </p:cTn>
                                        <p:tgtEl>
                                          <p:spTgt spid="9219"/>
                                        </p:tgtEl>
                                        <p:attrNameLst>
                                          <p:attrName>style.visibility</p:attrName>
                                        </p:attrNameLst>
                                      </p:cBhvr>
                                      <p:to>
                                        <p:strVal val="visible"/>
                                      </p:to>
                                    </p:set>
                                    <p:animEffect transition="in" filter="checkerboard(across)">
                                      <p:cBhvr>
                                        <p:cTn id="31" dur="500"/>
                                        <p:tgtEl>
                                          <p:spTgt spid="9219"/>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heckerboard(across)">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1027"/>
                                        </p:tgtEl>
                                        <p:attrNameLst>
                                          <p:attrName>style.visibility</p:attrName>
                                        </p:attrNameLst>
                                      </p:cBhvr>
                                      <p:to>
                                        <p:strVal val="visible"/>
                                      </p:to>
                                    </p:set>
                                    <p:animEffect transition="in" filter="checkerboard(across)">
                                      <p:cBhvr>
                                        <p:cTn id="39" dur="500"/>
                                        <p:tgtEl>
                                          <p:spTgt spid="1027"/>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1028"/>
                                        </p:tgtEl>
                                        <p:attrNameLst>
                                          <p:attrName>style.visibility</p:attrName>
                                        </p:attrNameLst>
                                      </p:cBhvr>
                                      <p:to>
                                        <p:strVal val="visible"/>
                                      </p:to>
                                    </p:set>
                                    <p:animEffect transition="in" filter="checkerboard(across)">
                                      <p:cBhvr>
                                        <p:cTn id="45" dur="500"/>
                                        <p:tgtEl>
                                          <p:spTgt spid="1028"/>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1029"/>
                                        </p:tgtEl>
                                        <p:attrNameLst>
                                          <p:attrName>style.visibility</p:attrName>
                                        </p:attrNameLst>
                                      </p:cBhvr>
                                      <p:to>
                                        <p:strVal val="visible"/>
                                      </p:to>
                                    </p:set>
                                    <p:animEffect transition="in" filter="checkerboard(across)">
                                      <p:cBhvr>
                                        <p:cTn id="51" dur="500"/>
                                        <p:tgtEl>
                                          <p:spTgt spid="1029"/>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checkerboard(across)">
                                      <p:cBhvr>
                                        <p:cTn id="54" dur="500"/>
                                        <p:tgtEl>
                                          <p:spTgt spid="9"/>
                                        </p:tgtEl>
                                      </p:cBhvr>
                                    </p:animEffect>
                                  </p:childTnLst>
                                </p:cTn>
                              </p:par>
                              <p:par>
                                <p:cTn id="55" presetID="5" presetClass="entr" presetSubtype="10" fill="hold" nodeType="withEffect">
                                  <p:stCondLst>
                                    <p:cond delay="0"/>
                                  </p:stCondLst>
                                  <p:childTnLst>
                                    <p:set>
                                      <p:cBhvr>
                                        <p:cTn id="56" dur="1" fill="hold">
                                          <p:stCondLst>
                                            <p:cond delay="0"/>
                                          </p:stCondLst>
                                        </p:cTn>
                                        <p:tgtEl>
                                          <p:spTgt spid="1030"/>
                                        </p:tgtEl>
                                        <p:attrNameLst>
                                          <p:attrName>style.visibility</p:attrName>
                                        </p:attrNameLst>
                                      </p:cBhvr>
                                      <p:to>
                                        <p:strVal val="visible"/>
                                      </p:to>
                                    </p:set>
                                    <p:animEffect transition="in" filter="checkerboard(across)">
                                      <p:cBhvr>
                                        <p:cTn id="57" dur="500"/>
                                        <p:tgtEl>
                                          <p:spTgt spid="1030"/>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checkerboard(across)">
                                      <p:cBhvr>
                                        <p:cTn id="60" dur="500"/>
                                        <p:tgtEl>
                                          <p:spTgt spid="11"/>
                                        </p:tgtEl>
                                      </p:cBhvr>
                                    </p:animEffect>
                                  </p:childTnLst>
                                </p:cTn>
                              </p:par>
                              <p:par>
                                <p:cTn id="61" presetID="5" presetClass="entr" presetSubtype="10" fill="hold" nodeType="withEffect">
                                  <p:stCondLst>
                                    <p:cond delay="0"/>
                                  </p:stCondLst>
                                  <p:childTnLst>
                                    <p:set>
                                      <p:cBhvr>
                                        <p:cTn id="62" dur="1" fill="hold">
                                          <p:stCondLst>
                                            <p:cond delay="0"/>
                                          </p:stCondLst>
                                        </p:cTn>
                                        <p:tgtEl>
                                          <p:spTgt spid="1032"/>
                                        </p:tgtEl>
                                        <p:attrNameLst>
                                          <p:attrName>style.visibility</p:attrName>
                                        </p:attrNameLst>
                                      </p:cBhvr>
                                      <p:to>
                                        <p:strVal val="visible"/>
                                      </p:to>
                                    </p:set>
                                    <p:animEffect transition="in" filter="checkerboard(across)">
                                      <p:cBhvr>
                                        <p:cTn id="63" dur="500"/>
                                        <p:tgtEl>
                                          <p:spTgt spid="1032"/>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checkerboard(across)">
                                      <p:cBhvr>
                                        <p:cTn id="66" dur="500"/>
                                        <p:tgtEl>
                                          <p:spTgt spid="14"/>
                                        </p:tgtEl>
                                      </p:cBhvr>
                                    </p:animEffect>
                                  </p:childTnLst>
                                </p:cTn>
                              </p:par>
                              <p:par>
                                <p:cTn id="67" presetID="5" presetClass="entr" presetSubtype="10" fill="hold" nodeType="withEffect">
                                  <p:stCondLst>
                                    <p:cond delay="0"/>
                                  </p:stCondLst>
                                  <p:childTnLst>
                                    <p:set>
                                      <p:cBhvr>
                                        <p:cTn id="68" dur="1" fill="hold">
                                          <p:stCondLst>
                                            <p:cond delay="0"/>
                                          </p:stCondLst>
                                        </p:cTn>
                                        <p:tgtEl>
                                          <p:spTgt spid="1033"/>
                                        </p:tgtEl>
                                        <p:attrNameLst>
                                          <p:attrName>style.visibility</p:attrName>
                                        </p:attrNameLst>
                                      </p:cBhvr>
                                      <p:to>
                                        <p:strVal val="visible"/>
                                      </p:to>
                                    </p:set>
                                    <p:animEffect transition="in" filter="checkerboard(across)">
                                      <p:cBhvr>
                                        <p:cTn id="69" dur="500"/>
                                        <p:tgtEl>
                                          <p:spTgt spid="1033"/>
                                        </p:tgtEl>
                                      </p:cBhvr>
                                    </p:animEffect>
                                  </p:childTnLst>
                                </p:cTn>
                              </p:par>
                              <p:par>
                                <p:cTn id="70" presetID="5" presetClass="entr" presetSubtype="1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checkerboard(across)">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checkerboard(across)">
                                      <p:cBhvr>
                                        <p:cTn id="7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4" grpId="0"/>
      <p:bldP spid="17" grpId="0"/>
      <p:bldP spid="18" grpId="0"/>
      <p:bldP spid="19" grpId="0"/>
      <p:bldP spid="20" grpId="0"/>
      <p:bldP spid="21" grpId="0" animBg="1"/>
      <p:bldP spid="22" grpId="0" animBg="1"/>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François\Desktop\LHC_collisions\Higgs\Conférence_Higgs\Particules_today.jpg"/>
          <p:cNvPicPr>
            <a:picLocks noChangeAspect="1" noChangeArrowheads="1"/>
          </p:cNvPicPr>
          <p:nvPr/>
        </p:nvPicPr>
        <p:blipFill>
          <a:blip r:embed="rId2" cstate="print"/>
          <a:srcRect/>
          <a:stretch>
            <a:fillRect/>
          </a:stretch>
        </p:blipFill>
        <p:spPr bwMode="auto">
          <a:xfrm>
            <a:off x="-36512" y="0"/>
            <a:ext cx="9180512" cy="6885384"/>
          </a:xfrm>
          <a:prstGeom prst="rect">
            <a:avLst/>
          </a:prstGeom>
          <a:noFill/>
        </p:spPr>
      </p:pic>
      <p:sp>
        <p:nvSpPr>
          <p:cNvPr id="6" name="Vague 5"/>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6710981" y="260648"/>
            <a:ext cx="1893467" cy="769441"/>
          </a:xfrm>
          <a:prstGeom prst="rect">
            <a:avLst/>
          </a:prstGeom>
          <a:noFill/>
        </p:spPr>
        <p:txBody>
          <a:bodyPr wrap="none" rtlCol="0">
            <a:spAutoFit/>
          </a:bodyPr>
          <a:lstStyle/>
          <a:p>
            <a:pPr algn="ctr"/>
            <a:r>
              <a:rPr lang="fr-FR" sz="4400" dirty="0" smtClean="0">
                <a:solidFill>
                  <a:srgbClr val="0000CC"/>
                </a:solidFill>
                <a:latin typeface="Comic Sans MS" pitchFamily="66" charset="0"/>
              </a:rPr>
              <a:t>Rappel</a:t>
            </a:r>
            <a:endParaRPr lang="fr-FR" sz="4400" dirty="0">
              <a:solidFill>
                <a:srgbClr val="0000CC"/>
              </a:solidFill>
              <a:latin typeface="Comic Sans MS" pitchFamily="66"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C:\Users\François\Desktop\LHC_collisions\Higgs\Conférence_Higgs\Particules_1964_exp.jpg"/>
          <p:cNvPicPr>
            <a:picLocks noChangeAspect="1" noChangeArrowheads="1"/>
          </p:cNvPicPr>
          <p:nvPr/>
        </p:nvPicPr>
        <p:blipFill>
          <a:blip r:embed="rId2" cstate="print"/>
          <a:srcRect/>
          <a:stretch>
            <a:fillRect/>
          </a:stretch>
        </p:blipFill>
        <p:spPr bwMode="auto">
          <a:xfrm>
            <a:off x="-35496" y="0"/>
            <a:ext cx="9180512" cy="6885384"/>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C:\Users\François\Desktop\LHC_collisions\Higgs\Conférence_Higgs\Particules_1964_théo.jpg"/>
          <p:cNvPicPr>
            <a:picLocks noChangeAspect="1" noChangeArrowheads="1"/>
          </p:cNvPicPr>
          <p:nvPr/>
        </p:nvPicPr>
        <p:blipFill>
          <a:blip r:embed="rId2" cstate="print"/>
          <a:srcRect/>
          <a:stretch>
            <a:fillRect/>
          </a:stretch>
        </p:blipFill>
        <p:spPr bwMode="auto">
          <a:xfrm>
            <a:off x="-35496" y="0"/>
            <a:ext cx="9180512" cy="6885384"/>
          </a:xfrm>
          <a:prstGeom prst="rect">
            <a:avLst/>
          </a:prstGeom>
          <a:noFill/>
        </p:spPr>
      </p:pic>
      <p:sp>
        <p:nvSpPr>
          <p:cNvPr id="4" name="Vague 3"/>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p:cNvSpPr txBox="1"/>
          <p:nvPr/>
        </p:nvSpPr>
        <p:spPr>
          <a:xfrm>
            <a:off x="6300192" y="260648"/>
            <a:ext cx="2752677" cy="830997"/>
          </a:xfrm>
          <a:prstGeom prst="rect">
            <a:avLst/>
          </a:prstGeom>
          <a:noFill/>
        </p:spPr>
        <p:txBody>
          <a:bodyPr wrap="none" rtlCol="0">
            <a:spAutoFit/>
          </a:bodyPr>
          <a:lstStyle/>
          <a:p>
            <a:pPr algn="ctr"/>
            <a:r>
              <a:rPr lang="fr-FR" sz="2400" dirty="0" smtClean="0">
                <a:solidFill>
                  <a:srgbClr val="0000CC"/>
                </a:solidFill>
                <a:latin typeface="Comic Sans MS" pitchFamily="66" charset="0"/>
              </a:rPr>
              <a:t>Bosons W massifs</a:t>
            </a:r>
          </a:p>
          <a:p>
            <a:pPr algn="ctr"/>
            <a:r>
              <a:rPr lang="fr-FR" sz="2400" dirty="0" smtClean="0">
                <a:solidFill>
                  <a:srgbClr val="0000CC"/>
                </a:solidFill>
                <a:latin typeface="Comic Sans MS" pitchFamily="66" charset="0"/>
                <a:sym typeface="Symbol"/>
              </a:rPr>
              <a:t> courte portée</a:t>
            </a:r>
            <a:endParaRPr lang="fr-FR" sz="2400" dirty="0">
              <a:solidFill>
                <a:srgbClr val="0000CC"/>
              </a:solidFill>
              <a:latin typeface="Comic Sans MS" pitchFamily="66" charset="0"/>
            </a:endParaRPr>
          </a:p>
        </p:txBody>
      </p:sp>
      <p:sp>
        <p:nvSpPr>
          <p:cNvPr id="6" name="Ellipse 5"/>
          <p:cNvSpPr/>
          <p:nvPr/>
        </p:nvSpPr>
        <p:spPr>
          <a:xfrm rot="3040910">
            <a:off x="6271188" y="2395826"/>
            <a:ext cx="1327429" cy="223224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5847343" y="4365104"/>
            <a:ext cx="2541081" cy="830997"/>
          </a:xfrm>
          <a:prstGeom prst="rect">
            <a:avLst/>
          </a:prstGeom>
          <a:noFill/>
        </p:spPr>
        <p:txBody>
          <a:bodyPr wrap="none" rtlCol="0">
            <a:spAutoFit/>
          </a:bodyPr>
          <a:lstStyle/>
          <a:p>
            <a:pPr algn="ctr"/>
            <a:r>
              <a:rPr lang="fr-FR" sz="2400" dirty="0" smtClean="0">
                <a:solidFill>
                  <a:srgbClr val="FFFF00"/>
                </a:solidFill>
                <a:latin typeface="Comic Sans MS" pitchFamily="66" charset="0"/>
              </a:rPr>
              <a:t>Analogies</a:t>
            </a:r>
          </a:p>
          <a:p>
            <a:pPr algn="ctr"/>
            <a:r>
              <a:rPr lang="fr-FR" sz="2400" dirty="0" smtClean="0">
                <a:solidFill>
                  <a:srgbClr val="FFFF00"/>
                </a:solidFill>
                <a:latin typeface="Comic Sans MS" pitchFamily="66" charset="0"/>
              </a:rPr>
              <a:t>″mathématiques″</a:t>
            </a:r>
            <a:endParaRPr lang="fr-FR" sz="24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119886" y="107921"/>
            <a:ext cx="4596130"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 besoin d’unification</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4" name="ZoneTexte 3"/>
          <p:cNvSpPr txBox="1"/>
          <p:nvPr/>
        </p:nvSpPr>
        <p:spPr>
          <a:xfrm>
            <a:off x="251520" y="836712"/>
            <a:ext cx="8267007" cy="1815882"/>
          </a:xfrm>
          <a:prstGeom prst="rect">
            <a:avLst/>
          </a:prstGeom>
          <a:noFill/>
        </p:spPr>
        <p:txBody>
          <a:bodyPr wrap="none" rtlCol="0">
            <a:spAutoFit/>
          </a:bodyPr>
          <a:lstStyle/>
          <a:p>
            <a:r>
              <a:rPr lang="fr-FR" sz="2800" dirty="0" smtClean="0">
                <a:solidFill>
                  <a:schemeClr val="bg1"/>
                </a:solidFill>
                <a:latin typeface="Comic Sans MS" pitchFamily="66" charset="0"/>
              </a:rPr>
              <a:t>Les scientifiques aiment </a:t>
            </a:r>
            <a:r>
              <a:rPr lang="fr-FR" sz="2800" dirty="0" smtClean="0">
                <a:solidFill>
                  <a:srgbClr val="FFFF00"/>
                </a:solidFill>
                <a:latin typeface="Comic Sans MS" pitchFamily="66" charset="0"/>
              </a:rPr>
              <a:t>unifier les phénomènes</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a:t>
            </a:r>
            <a:r>
              <a:rPr lang="fr-FR" sz="2800" dirty="0" smtClean="0">
                <a:solidFill>
                  <a:schemeClr val="bg1"/>
                </a:solidFill>
                <a:latin typeface="Comic Sans MS" pitchFamily="66" charset="0"/>
                <a:sym typeface="Symbol"/>
              </a:rPr>
              <a:t> Expliquer les points communs.</a:t>
            </a:r>
          </a:p>
          <a:p>
            <a:r>
              <a:rPr lang="fr-FR" sz="2800" dirty="0" smtClean="0">
                <a:solidFill>
                  <a:schemeClr val="bg1"/>
                </a:solidFill>
                <a:latin typeface="Comic Sans MS" pitchFamily="66" charset="0"/>
                <a:sym typeface="Symbol"/>
              </a:rPr>
              <a:t>   Réduire le nombre d’hypothèses.</a:t>
            </a:r>
          </a:p>
          <a:p>
            <a:r>
              <a:rPr lang="fr-FR" sz="2800" dirty="0" smtClean="0">
                <a:solidFill>
                  <a:schemeClr val="bg1"/>
                </a:solidFill>
                <a:latin typeface="Comic Sans MS" pitchFamily="66" charset="0"/>
                <a:sym typeface="Symbol"/>
              </a:rPr>
              <a:t>   Révéler des phénomènes cachés.</a:t>
            </a:r>
            <a:endParaRPr lang="fr-FR" sz="2800" dirty="0">
              <a:solidFill>
                <a:schemeClr val="bg1"/>
              </a:solidFill>
              <a:latin typeface="Comic Sans MS" pitchFamily="66" charset="0"/>
            </a:endParaRPr>
          </a:p>
        </p:txBody>
      </p:sp>
      <p:sp>
        <p:nvSpPr>
          <p:cNvPr id="5" name="ZoneTexte 4"/>
          <p:cNvSpPr txBox="1"/>
          <p:nvPr/>
        </p:nvSpPr>
        <p:spPr>
          <a:xfrm>
            <a:off x="251520" y="2780928"/>
            <a:ext cx="9079730" cy="523220"/>
          </a:xfrm>
          <a:prstGeom prst="rect">
            <a:avLst/>
          </a:prstGeom>
          <a:noFill/>
        </p:spPr>
        <p:txBody>
          <a:bodyPr wrap="none" rtlCol="0">
            <a:spAutoFit/>
          </a:bodyPr>
          <a:lstStyle/>
          <a:p>
            <a:r>
              <a:rPr lang="fr-FR" sz="2800" dirty="0" smtClean="0">
                <a:solidFill>
                  <a:schemeClr val="bg1"/>
                </a:solidFill>
                <a:latin typeface="Comic Sans MS" pitchFamily="66" charset="0"/>
              </a:rPr>
              <a:t>De nombreux exemples dans les sciences: </a:t>
            </a:r>
            <a:r>
              <a:rPr lang="fr-FR" sz="2400" i="1" dirty="0" smtClean="0">
                <a:solidFill>
                  <a:srgbClr val="FF66FF"/>
                </a:solidFill>
                <a:latin typeface="Comic Sans MS" pitchFamily="66" charset="0"/>
              </a:rPr>
              <a:t>2 exemples</a:t>
            </a:r>
          </a:p>
        </p:txBody>
      </p:sp>
      <p:pic>
        <p:nvPicPr>
          <p:cNvPr id="6" name="Picture 3" descr="tabeau%20p%C3%A9riodique"/>
          <p:cNvPicPr>
            <a:picLocks noChangeAspect="1" noChangeArrowheads="1"/>
          </p:cNvPicPr>
          <p:nvPr/>
        </p:nvPicPr>
        <p:blipFill>
          <a:blip r:embed="rId2" cstate="print"/>
          <a:srcRect/>
          <a:stretch>
            <a:fillRect/>
          </a:stretch>
        </p:blipFill>
        <p:spPr bwMode="auto">
          <a:xfrm>
            <a:off x="4427984" y="3845768"/>
            <a:ext cx="4572000" cy="2895600"/>
          </a:xfrm>
          <a:prstGeom prst="rect">
            <a:avLst/>
          </a:prstGeom>
          <a:noFill/>
          <a:ln w="9525">
            <a:noFill/>
            <a:miter lim="800000"/>
            <a:headEnd/>
            <a:tailEnd/>
          </a:ln>
        </p:spPr>
      </p:pic>
      <p:sp>
        <p:nvSpPr>
          <p:cNvPr id="7" name="ZoneTexte 6"/>
          <p:cNvSpPr txBox="1"/>
          <p:nvPr/>
        </p:nvSpPr>
        <p:spPr>
          <a:xfrm>
            <a:off x="395536" y="3429000"/>
            <a:ext cx="3752950" cy="2000548"/>
          </a:xfrm>
          <a:prstGeom prst="rect">
            <a:avLst/>
          </a:prstGeom>
          <a:noFill/>
        </p:spPr>
        <p:txBody>
          <a:bodyPr wrap="none" rtlCol="0">
            <a:spAutoFit/>
          </a:bodyPr>
          <a:lstStyle/>
          <a:p>
            <a:r>
              <a:rPr lang="fr-FR" sz="2800" i="1" dirty="0" smtClean="0">
                <a:solidFill>
                  <a:srgbClr val="FF66FF"/>
                </a:solidFill>
                <a:latin typeface="Comic Sans MS" pitchFamily="66" charset="0"/>
              </a:rPr>
              <a:t>La  matière:</a:t>
            </a:r>
          </a:p>
          <a:p>
            <a:r>
              <a:rPr lang="fr-FR" sz="2400" i="1" dirty="0" smtClean="0">
                <a:solidFill>
                  <a:schemeClr val="bg1"/>
                </a:solidFill>
                <a:latin typeface="Comic Sans MS" pitchFamily="66" charset="0"/>
              </a:rPr>
              <a:t>Classification de tous les</a:t>
            </a:r>
          </a:p>
          <a:p>
            <a:r>
              <a:rPr lang="fr-FR" sz="2400" i="1" dirty="0" smtClean="0">
                <a:solidFill>
                  <a:schemeClr val="bg1"/>
                </a:solidFill>
                <a:latin typeface="Comic Sans MS" pitchFamily="66" charset="0"/>
              </a:rPr>
              <a:t>types d’atomes</a:t>
            </a:r>
          </a:p>
          <a:p>
            <a:r>
              <a:rPr lang="fr-FR" sz="2400" i="1" dirty="0" smtClean="0">
                <a:solidFill>
                  <a:schemeClr val="bg1"/>
                </a:solidFill>
                <a:latin typeface="Comic Sans MS" pitchFamily="66" charset="0"/>
              </a:rPr>
              <a:t>(gazeux, liquide, solide)</a:t>
            </a:r>
          </a:p>
          <a:p>
            <a:pPr>
              <a:buFont typeface="Symbol" pitchFamily="18" charset="2"/>
              <a:buChar char="®"/>
            </a:pPr>
            <a:r>
              <a:rPr lang="fr-FR" sz="2400" i="1" dirty="0" smtClean="0">
                <a:solidFill>
                  <a:schemeClr val="bg1"/>
                </a:solidFill>
                <a:latin typeface="Comic Sans MS" pitchFamily="66" charset="0"/>
                <a:sym typeface="Symbol"/>
              </a:rPr>
              <a:t> Tableau unique:</a:t>
            </a:r>
          </a:p>
        </p:txBody>
      </p:sp>
      <p:sp>
        <p:nvSpPr>
          <p:cNvPr id="8" name="Ellipse 7"/>
          <p:cNvSpPr/>
          <p:nvPr/>
        </p:nvSpPr>
        <p:spPr>
          <a:xfrm>
            <a:off x="4499992" y="386104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9" name="Ellipse 8"/>
          <p:cNvSpPr/>
          <p:nvPr/>
        </p:nvSpPr>
        <p:spPr>
          <a:xfrm>
            <a:off x="6156176" y="4725144"/>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0" name="Ellipse 9"/>
          <p:cNvSpPr/>
          <p:nvPr/>
        </p:nvSpPr>
        <p:spPr>
          <a:xfrm>
            <a:off x="8604448" y="386104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1" name="Ellipse 10"/>
          <p:cNvSpPr/>
          <p:nvPr/>
        </p:nvSpPr>
        <p:spPr>
          <a:xfrm>
            <a:off x="7236296" y="5589240"/>
            <a:ext cx="183569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2" name="Rectangle 11"/>
          <p:cNvSpPr/>
          <p:nvPr/>
        </p:nvSpPr>
        <p:spPr>
          <a:xfrm>
            <a:off x="107504" y="5373216"/>
            <a:ext cx="4572000" cy="1384995"/>
          </a:xfrm>
          <a:prstGeom prst="rect">
            <a:avLst/>
          </a:prstGeom>
        </p:spPr>
        <p:txBody>
          <a:bodyPr>
            <a:spAutoFit/>
          </a:bodyPr>
          <a:lstStyle/>
          <a:p>
            <a:pPr algn="ctr"/>
            <a:r>
              <a:rPr lang="fr-FR" sz="2800" i="1" dirty="0" smtClean="0">
                <a:solidFill>
                  <a:srgbClr val="FFFF00"/>
                </a:solidFill>
                <a:latin typeface="Comic Sans MS" pitchFamily="66" charset="0"/>
                <a:sym typeface="Symbol"/>
              </a:rPr>
              <a:t>Tableau périodique</a:t>
            </a:r>
          </a:p>
          <a:p>
            <a:pPr algn="ctr"/>
            <a:r>
              <a:rPr lang="fr-FR" sz="2800" i="1" dirty="0" smtClean="0">
                <a:solidFill>
                  <a:srgbClr val="FFFF00"/>
                </a:solidFill>
                <a:latin typeface="Comic Sans MS" pitchFamily="66" charset="0"/>
                <a:sym typeface="Symbol"/>
              </a:rPr>
              <a:t> des éléments</a:t>
            </a:r>
          </a:p>
          <a:p>
            <a:pPr algn="ctr"/>
            <a:r>
              <a:rPr lang="fr-FR" sz="2800" i="1" dirty="0" smtClean="0">
                <a:solidFill>
                  <a:srgbClr val="FFFF00"/>
                </a:solidFill>
                <a:latin typeface="Comic Sans MS" pitchFamily="66" charset="0"/>
                <a:sym typeface="Symbol"/>
              </a:rPr>
              <a:t>de  Mendeleïev (1869)</a:t>
            </a:r>
            <a:endParaRPr lang="fr-FR" sz="2800" i="1"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cTn>
                              </p:par>
                              <p:par>
                                <p:cTn id="21" presetID="5" presetClass="entr" presetSubtype="1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heckerboard(across)">
                                      <p:cBhvr>
                                        <p:cTn id="29" dur="500"/>
                                        <p:tgtEl>
                                          <p:spTgt spid="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heckerboard(across)">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animBg="1"/>
      <p:bldP spid="9" grpId="0" animBg="1"/>
      <p:bldP spid="10" grpId="0" animBg="1"/>
      <p:bldP spid="11"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2" descr="j0288903"/>
          <p:cNvPicPr>
            <a:picLocks noChangeAspect="1" noChangeArrowheads="1" noCrop="1"/>
          </p:cNvPicPr>
          <p:nvPr/>
        </p:nvPicPr>
        <p:blipFill>
          <a:blip r:embed="rId2" cstate="print"/>
          <a:srcRect/>
          <a:stretch>
            <a:fillRect/>
          </a:stretch>
        </p:blipFill>
        <p:spPr bwMode="auto">
          <a:xfrm>
            <a:off x="179512" y="116632"/>
            <a:ext cx="1655762" cy="2063750"/>
          </a:xfrm>
          <a:prstGeom prst="rect">
            <a:avLst/>
          </a:prstGeom>
          <a:noFill/>
          <a:ln w="9525">
            <a:noFill/>
            <a:miter lim="800000"/>
            <a:headEnd/>
            <a:tailEnd/>
          </a:ln>
        </p:spPr>
      </p:pic>
      <p:pic>
        <p:nvPicPr>
          <p:cNvPr id="14" name="Picture 3" descr="j0300563"/>
          <p:cNvPicPr>
            <a:picLocks noChangeAspect="1" noChangeArrowheads="1" noCrop="1"/>
          </p:cNvPicPr>
          <p:nvPr/>
        </p:nvPicPr>
        <p:blipFill>
          <a:blip r:embed="rId3" cstate="print"/>
          <a:srcRect/>
          <a:stretch>
            <a:fillRect/>
          </a:stretch>
        </p:blipFill>
        <p:spPr bwMode="auto">
          <a:xfrm>
            <a:off x="6804025" y="-27384"/>
            <a:ext cx="2376487" cy="2233613"/>
          </a:xfrm>
          <a:prstGeom prst="rect">
            <a:avLst/>
          </a:prstGeom>
          <a:noFill/>
          <a:ln w="9525">
            <a:noFill/>
            <a:miter lim="800000"/>
            <a:headEnd/>
            <a:tailEnd/>
          </a:ln>
        </p:spPr>
      </p:pic>
      <p:pic>
        <p:nvPicPr>
          <p:cNvPr id="54275" name="Picture 3" descr="C:\Users\François\Desktop\LHC_collisions\Higgs\Conférence_Higgs\ampoule.GIF"/>
          <p:cNvPicPr>
            <a:picLocks noChangeAspect="1" noChangeArrowheads="1" noCrop="1"/>
          </p:cNvPicPr>
          <p:nvPr/>
        </p:nvPicPr>
        <p:blipFill>
          <a:blip r:embed="rId4" cstate="print"/>
          <a:srcRect/>
          <a:stretch>
            <a:fillRect/>
          </a:stretch>
        </p:blipFill>
        <p:spPr bwMode="auto">
          <a:xfrm>
            <a:off x="2843808" y="3501008"/>
            <a:ext cx="3240360" cy="3240360"/>
          </a:xfrm>
          <a:prstGeom prst="rect">
            <a:avLst/>
          </a:prstGeom>
          <a:noFill/>
        </p:spPr>
      </p:pic>
      <p:sp>
        <p:nvSpPr>
          <p:cNvPr id="18" name="Cadre 17"/>
          <p:cNvSpPr/>
          <p:nvPr/>
        </p:nvSpPr>
        <p:spPr>
          <a:xfrm>
            <a:off x="2843808" y="3168352"/>
            <a:ext cx="3240360" cy="3573016"/>
          </a:xfrm>
          <a:prstGeom prst="frame">
            <a:avLst>
              <a:gd name="adj1" fmla="val 1554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i="1" dirty="0">
              <a:solidFill>
                <a:schemeClr val="bg1"/>
              </a:solidFill>
              <a:latin typeface="Comic Sans MS" pitchFamily="66" charset="0"/>
            </a:endParaRPr>
          </a:p>
        </p:txBody>
      </p:sp>
      <p:sp>
        <p:nvSpPr>
          <p:cNvPr id="19" name="ZoneTexte 18"/>
          <p:cNvSpPr txBox="1"/>
          <p:nvPr/>
        </p:nvSpPr>
        <p:spPr>
          <a:xfrm>
            <a:off x="35496" y="2132856"/>
            <a:ext cx="1984839" cy="523220"/>
          </a:xfrm>
          <a:prstGeom prst="rect">
            <a:avLst/>
          </a:prstGeom>
          <a:noFill/>
        </p:spPr>
        <p:txBody>
          <a:bodyPr wrap="none" rtlCol="0">
            <a:spAutoFit/>
          </a:bodyPr>
          <a:lstStyle/>
          <a:p>
            <a:r>
              <a:rPr lang="fr-FR" sz="2800" i="1" dirty="0" smtClean="0">
                <a:solidFill>
                  <a:schemeClr val="bg1"/>
                </a:solidFill>
                <a:latin typeface="Comic Sans MS" pitchFamily="66" charset="0"/>
              </a:rPr>
              <a:t>Electricité</a:t>
            </a:r>
            <a:endParaRPr lang="fr-FR" sz="2800" i="1" dirty="0">
              <a:solidFill>
                <a:schemeClr val="bg1"/>
              </a:solidFill>
              <a:latin typeface="Comic Sans MS" pitchFamily="66" charset="0"/>
            </a:endParaRPr>
          </a:p>
        </p:txBody>
      </p:sp>
      <p:sp>
        <p:nvSpPr>
          <p:cNvPr id="20" name="ZoneTexte 19"/>
          <p:cNvSpPr txBox="1"/>
          <p:nvPr/>
        </p:nvSpPr>
        <p:spPr>
          <a:xfrm>
            <a:off x="6924893" y="2132856"/>
            <a:ext cx="2183611" cy="523220"/>
          </a:xfrm>
          <a:prstGeom prst="rect">
            <a:avLst/>
          </a:prstGeom>
          <a:noFill/>
        </p:spPr>
        <p:txBody>
          <a:bodyPr wrap="none" rtlCol="0">
            <a:spAutoFit/>
          </a:bodyPr>
          <a:lstStyle/>
          <a:p>
            <a:r>
              <a:rPr lang="fr-FR" sz="2800" i="1" dirty="0" smtClean="0">
                <a:solidFill>
                  <a:schemeClr val="bg1"/>
                </a:solidFill>
                <a:latin typeface="Comic Sans MS" pitchFamily="66" charset="0"/>
              </a:rPr>
              <a:t>Magnétisme</a:t>
            </a:r>
            <a:endParaRPr lang="fr-FR" sz="2800" i="1" dirty="0">
              <a:solidFill>
                <a:schemeClr val="bg1"/>
              </a:solidFill>
              <a:latin typeface="Comic Sans MS" pitchFamily="66" charset="0"/>
            </a:endParaRPr>
          </a:p>
        </p:txBody>
      </p:sp>
      <p:sp>
        <p:nvSpPr>
          <p:cNvPr id="21" name="ZoneTexte 20"/>
          <p:cNvSpPr txBox="1"/>
          <p:nvPr/>
        </p:nvSpPr>
        <p:spPr>
          <a:xfrm>
            <a:off x="3704914" y="6218148"/>
            <a:ext cx="1515158" cy="523220"/>
          </a:xfrm>
          <a:prstGeom prst="rect">
            <a:avLst/>
          </a:prstGeom>
          <a:noFill/>
        </p:spPr>
        <p:txBody>
          <a:bodyPr wrap="none" rtlCol="0">
            <a:spAutoFit/>
          </a:bodyPr>
          <a:lstStyle/>
          <a:p>
            <a:r>
              <a:rPr lang="fr-FR" sz="2800" i="1" dirty="0" smtClean="0">
                <a:solidFill>
                  <a:schemeClr val="bg1"/>
                </a:solidFill>
                <a:latin typeface="Comic Sans MS" pitchFamily="66" charset="0"/>
              </a:rPr>
              <a:t>Lumière</a:t>
            </a:r>
            <a:endParaRPr lang="fr-FR" sz="2800" i="1" dirty="0">
              <a:solidFill>
                <a:schemeClr val="bg1"/>
              </a:solidFill>
              <a:latin typeface="Comic Sans MS" pitchFamily="66" charset="0"/>
            </a:endParaRPr>
          </a:p>
        </p:txBody>
      </p:sp>
      <p:sp>
        <p:nvSpPr>
          <p:cNvPr id="22" name="Text Box 7"/>
          <p:cNvSpPr txBox="1">
            <a:spLocks noChangeArrowheads="1"/>
          </p:cNvSpPr>
          <p:nvPr/>
        </p:nvSpPr>
        <p:spPr bwMode="auto">
          <a:xfrm>
            <a:off x="2112110" y="404664"/>
            <a:ext cx="4655442" cy="1261884"/>
          </a:xfrm>
          <a:prstGeom prst="rect">
            <a:avLst/>
          </a:prstGeom>
          <a:noFill/>
          <a:ln w="9525">
            <a:noFill/>
            <a:miter lim="800000"/>
            <a:headEnd/>
            <a:tailEnd/>
          </a:ln>
        </p:spPr>
        <p:txBody>
          <a:bodyPr wrap="none">
            <a:spAutoFit/>
          </a:bodyPr>
          <a:lstStyle/>
          <a:p>
            <a:pPr algn="ctr"/>
            <a:r>
              <a:rPr lang="fr-FR" sz="2800" i="1" dirty="0" smtClean="0">
                <a:solidFill>
                  <a:srgbClr val="FF66FF"/>
                </a:solidFill>
                <a:latin typeface="Comic Sans MS" pitchFamily="66" charset="0"/>
              </a:rPr>
              <a:t>Les forces:</a:t>
            </a:r>
          </a:p>
          <a:p>
            <a:pPr algn="ctr"/>
            <a:r>
              <a:rPr lang="fr-FR" sz="2400" i="1" dirty="0" smtClean="0">
                <a:solidFill>
                  <a:schemeClr val="bg1"/>
                </a:solidFill>
                <a:latin typeface="Comic Sans MS" pitchFamily="66" charset="0"/>
              </a:rPr>
              <a:t>Depuis </a:t>
            </a:r>
            <a:r>
              <a:rPr lang="fr-FR" sz="2400" i="1" dirty="0">
                <a:solidFill>
                  <a:schemeClr val="bg1"/>
                </a:solidFill>
                <a:latin typeface="Comic Sans MS" pitchFamily="66" charset="0"/>
              </a:rPr>
              <a:t>James Clerk MAXWELL</a:t>
            </a:r>
          </a:p>
          <a:p>
            <a:pPr algn="ctr"/>
            <a:r>
              <a:rPr lang="fr-FR" sz="2400" i="1" dirty="0">
                <a:solidFill>
                  <a:schemeClr val="bg1"/>
                </a:solidFill>
                <a:latin typeface="Comic Sans MS" pitchFamily="66" charset="0"/>
              </a:rPr>
              <a:t>(1864)</a:t>
            </a:r>
          </a:p>
        </p:txBody>
      </p:sp>
      <p:sp>
        <p:nvSpPr>
          <p:cNvPr id="23" name="Text Box 10"/>
          <p:cNvSpPr txBox="1">
            <a:spLocks noChangeArrowheads="1"/>
          </p:cNvSpPr>
          <p:nvPr/>
        </p:nvSpPr>
        <p:spPr bwMode="auto">
          <a:xfrm>
            <a:off x="2773326" y="1733907"/>
            <a:ext cx="3496470" cy="830997"/>
          </a:xfrm>
          <a:prstGeom prst="rect">
            <a:avLst/>
          </a:prstGeom>
          <a:noFill/>
          <a:ln w="9525">
            <a:noFill/>
            <a:miter lim="800000"/>
            <a:headEnd/>
            <a:tailEnd/>
          </a:ln>
        </p:spPr>
        <p:txBody>
          <a:bodyPr wrap="none">
            <a:spAutoFit/>
          </a:bodyPr>
          <a:lstStyle/>
          <a:p>
            <a:pPr algn="ctr"/>
            <a:r>
              <a:rPr lang="fr-FR" sz="2400" i="1" dirty="0" smtClean="0">
                <a:solidFill>
                  <a:schemeClr val="bg1"/>
                </a:solidFill>
                <a:latin typeface="Comic Sans MS" pitchFamily="66" charset="0"/>
              </a:rPr>
              <a:t>Les 3 facettes</a:t>
            </a:r>
          </a:p>
          <a:p>
            <a:pPr algn="ctr"/>
            <a:r>
              <a:rPr lang="fr-FR" sz="2400" i="1" dirty="0" smtClean="0">
                <a:solidFill>
                  <a:schemeClr val="bg1"/>
                </a:solidFill>
                <a:latin typeface="Comic Sans MS" pitchFamily="66" charset="0"/>
              </a:rPr>
              <a:t> </a:t>
            </a:r>
            <a:r>
              <a:rPr lang="fr-FR" sz="2400" i="1" dirty="0">
                <a:solidFill>
                  <a:schemeClr val="bg1"/>
                </a:solidFill>
                <a:latin typeface="Comic Sans MS" pitchFamily="66" charset="0"/>
              </a:rPr>
              <a:t>d’un même phénomène:</a:t>
            </a:r>
          </a:p>
        </p:txBody>
      </p:sp>
      <p:sp>
        <p:nvSpPr>
          <p:cNvPr id="25" name="ZoneTexte 24"/>
          <p:cNvSpPr txBox="1"/>
          <p:nvPr/>
        </p:nvSpPr>
        <p:spPr>
          <a:xfrm>
            <a:off x="1979712" y="2780928"/>
            <a:ext cx="5083443" cy="707886"/>
          </a:xfrm>
          <a:prstGeom prst="rect">
            <a:avLst/>
          </a:prstGeom>
          <a:noFill/>
        </p:spPr>
        <p:txBody>
          <a:bodyPr wrap="none" rtlCol="0">
            <a:spAutoFit/>
          </a:bodyPr>
          <a:lstStyle/>
          <a:p>
            <a:r>
              <a:rPr lang="fr-FR" sz="4000" i="1" dirty="0" smtClean="0">
                <a:solidFill>
                  <a:srgbClr val="FFFF00"/>
                </a:solidFill>
                <a:latin typeface="Comic Sans MS" pitchFamily="66" charset="0"/>
              </a:rPr>
              <a:t>L’électromagnétisme</a:t>
            </a:r>
            <a:endParaRPr lang="fr-FR" sz="4000" i="1"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across)">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heckerboard(across)">
                                      <p:cBhvr>
                                        <p:cTn id="15" dur="500"/>
                                        <p:tgtEl>
                                          <p:spTgt spid="1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heckerboard(across)">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4275"/>
                                        </p:tgtEl>
                                        <p:attrNameLst>
                                          <p:attrName>style.visibility</p:attrName>
                                        </p:attrNameLst>
                                      </p:cBhvr>
                                      <p:to>
                                        <p:strVal val="visible"/>
                                      </p:to>
                                    </p:set>
                                    <p:animEffect transition="in" filter="checkerboard(across)">
                                      <p:cBhvr>
                                        <p:cTn id="23" dur="500"/>
                                        <p:tgtEl>
                                          <p:spTgt spid="5427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heckerboard(across)">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heckerboard(across)">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checkerboard(across)">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7" name="Picture 3" descr="C:\Users\François\Desktop\LHC_collisions\Higgs\Conférence_Higgs\neige.jpg"/>
          <p:cNvPicPr>
            <a:picLocks noChangeAspect="1" noChangeArrowheads="1"/>
          </p:cNvPicPr>
          <p:nvPr/>
        </p:nvPicPr>
        <p:blipFill>
          <a:blip r:embed="rId2" cstate="print"/>
          <a:srcRect/>
          <a:stretch>
            <a:fillRect/>
          </a:stretch>
        </p:blipFill>
        <p:spPr bwMode="auto">
          <a:xfrm>
            <a:off x="323528" y="836712"/>
            <a:ext cx="2038350" cy="2247900"/>
          </a:xfrm>
          <a:prstGeom prst="rect">
            <a:avLst/>
          </a:prstGeom>
          <a:noFill/>
        </p:spPr>
      </p:pic>
      <p:sp>
        <p:nvSpPr>
          <p:cNvPr id="4" name="Text Box 36"/>
          <p:cNvSpPr txBox="1">
            <a:spLocks noChangeArrowheads="1"/>
          </p:cNvSpPr>
          <p:nvPr/>
        </p:nvSpPr>
        <p:spPr bwMode="auto">
          <a:xfrm>
            <a:off x="119886" y="107921"/>
            <a:ext cx="4254691"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L’aide des symétries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5" name="ZoneTexte 4"/>
          <p:cNvSpPr txBox="1"/>
          <p:nvPr/>
        </p:nvSpPr>
        <p:spPr>
          <a:xfrm>
            <a:off x="2627784" y="1628800"/>
            <a:ext cx="6143028"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Nombreux exemples dans la nature:</a:t>
            </a:r>
          </a:p>
          <a:p>
            <a:pPr algn="ctr"/>
            <a:r>
              <a:rPr lang="fr-FR" sz="2800" dirty="0" smtClean="0">
                <a:solidFill>
                  <a:schemeClr val="bg1"/>
                </a:solidFill>
                <a:latin typeface="Comic Sans MS" pitchFamily="66" charset="0"/>
              </a:rPr>
              <a:t>flocon de neige.</a:t>
            </a:r>
            <a:endParaRPr lang="fr-FR" sz="2800" dirty="0">
              <a:solidFill>
                <a:schemeClr val="bg1"/>
              </a:solidFill>
              <a:latin typeface="Comic Sans MS" pitchFamily="66" charset="0"/>
            </a:endParaRPr>
          </a:p>
        </p:txBody>
      </p:sp>
      <p:sp>
        <p:nvSpPr>
          <p:cNvPr id="6" name="ZoneTexte 5"/>
          <p:cNvSpPr txBox="1"/>
          <p:nvPr/>
        </p:nvSpPr>
        <p:spPr>
          <a:xfrm>
            <a:off x="871750" y="3212976"/>
            <a:ext cx="7641836" cy="1815882"/>
          </a:xfrm>
          <a:prstGeom prst="rect">
            <a:avLst/>
          </a:prstGeom>
          <a:noFill/>
        </p:spPr>
        <p:txBody>
          <a:bodyPr wrap="none" rtlCol="0">
            <a:spAutoFit/>
          </a:bodyPr>
          <a:lstStyle/>
          <a:p>
            <a:r>
              <a:rPr lang="fr-FR" sz="2800" dirty="0" smtClean="0">
                <a:solidFill>
                  <a:srgbClr val="FFFF00"/>
                </a:solidFill>
                <a:latin typeface="Comic Sans MS" pitchFamily="66" charset="0"/>
              </a:rPr>
              <a:t>Mais c’est vrai aussi pour les lois physiques</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 pas pour des raisons esthétiques,</a:t>
            </a:r>
          </a:p>
          <a:p>
            <a:r>
              <a:rPr lang="fr-FR" sz="2800" dirty="0" smtClean="0">
                <a:solidFill>
                  <a:schemeClr val="bg1"/>
                </a:solidFill>
                <a:latin typeface="Comic Sans MS" pitchFamily="66" charset="0"/>
              </a:rPr>
              <a:t>       - pour simplifier et </a:t>
            </a:r>
            <a:r>
              <a:rPr lang="fr-FR" sz="2800" dirty="0" smtClean="0">
                <a:solidFill>
                  <a:srgbClr val="99FF66"/>
                </a:solidFill>
                <a:latin typeface="Comic Sans MS" pitchFamily="66" charset="0"/>
              </a:rPr>
              <a:t>surtout déduire</a:t>
            </a:r>
          </a:p>
          <a:p>
            <a:r>
              <a:rPr lang="fr-FR" sz="2800" dirty="0" smtClean="0">
                <a:solidFill>
                  <a:srgbClr val="99FF66"/>
                </a:solidFill>
                <a:latin typeface="Comic Sans MS" pitchFamily="66" charset="0"/>
              </a:rPr>
              <a:t>         des propriétés  physiques majeures</a:t>
            </a:r>
            <a:r>
              <a:rPr lang="fr-FR" sz="2800" dirty="0" smtClean="0">
                <a:solidFill>
                  <a:schemeClr val="bg1"/>
                </a:solidFill>
                <a:latin typeface="Comic Sans MS" pitchFamily="66" charset="0"/>
              </a:rPr>
              <a:t>.</a:t>
            </a:r>
          </a:p>
        </p:txBody>
      </p:sp>
      <p:sp>
        <p:nvSpPr>
          <p:cNvPr id="7" name="ZoneTexte 6"/>
          <p:cNvSpPr txBox="1"/>
          <p:nvPr/>
        </p:nvSpPr>
        <p:spPr>
          <a:xfrm>
            <a:off x="899592" y="5242555"/>
            <a:ext cx="7907934" cy="1261884"/>
          </a:xfrm>
          <a:prstGeom prst="rect">
            <a:avLst/>
          </a:prstGeom>
          <a:noFill/>
        </p:spPr>
        <p:txBody>
          <a:bodyPr wrap="none" rtlCol="0">
            <a:spAutoFit/>
          </a:bodyPr>
          <a:lstStyle/>
          <a:p>
            <a:r>
              <a:rPr lang="fr-FR" sz="2800" dirty="0" smtClean="0">
                <a:solidFill>
                  <a:srgbClr val="FFFF00"/>
                </a:solidFill>
                <a:latin typeface="Comic Sans MS" pitchFamily="66" charset="0"/>
              </a:rPr>
              <a:t>La “Symétrie de jauge″  </a:t>
            </a:r>
            <a:r>
              <a:rPr lang="fr-FR" sz="2800" dirty="0" smtClean="0">
                <a:solidFill>
                  <a:schemeClr val="bg1"/>
                </a:solidFill>
                <a:latin typeface="Comic Sans MS" pitchFamily="66" charset="0"/>
              </a:rPr>
              <a:t>est l’outil utilisé  ici</a:t>
            </a:r>
          </a:p>
          <a:p>
            <a:r>
              <a:rPr lang="fr-FR" sz="2400" i="1" dirty="0" smtClean="0">
                <a:solidFill>
                  <a:srgbClr val="FF66FF"/>
                </a:solidFill>
                <a:latin typeface="Comic Sans MS" pitchFamily="66" charset="0"/>
              </a:rPr>
              <a:t>En gros, si une expérience implique ces 2 interactions</a:t>
            </a:r>
          </a:p>
          <a:p>
            <a:r>
              <a:rPr lang="fr-FR" sz="2400" i="1" dirty="0" smtClean="0">
                <a:solidFill>
                  <a:srgbClr val="FF66FF"/>
                </a:solidFill>
                <a:latin typeface="Comic Sans MS" pitchFamily="66" charset="0"/>
              </a:rPr>
              <a:t>      son résultat ne dépend ni du lieu ni de l’instant.</a:t>
            </a:r>
            <a:endParaRPr lang="fr-FR" sz="2400" i="1"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checkerboard(across)">
                                      <p:cBhvr>
                                        <p:cTn id="7" dur="500"/>
                                        <p:tgtEl>
                                          <p:spTgt spid="614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8" name="Picture 2" descr="C:\Users\François\Desktop\LHC_collisions\Higgs\Conférence_Higgs\glashow.jpg"/>
          <p:cNvPicPr>
            <a:picLocks noChangeAspect="1" noChangeArrowheads="1"/>
          </p:cNvPicPr>
          <p:nvPr/>
        </p:nvPicPr>
        <p:blipFill>
          <a:blip r:embed="rId2" cstate="print"/>
          <a:srcRect/>
          <a:stretch>
            <a:fillRect/>
          </a:stretch>
        </p:blipFill>
        <p:spPr bwMode="auto">
          <a:xfrm>
            <a:off x="148630" y="116632"/>
            <a:ext cx="1543050" cy="2162175"/>
          </a:xfrm>
          <a:prstGeom prst="rect">
            <a:avLst/>
          </a:prstGeom>
          <a:noFill/>
        </p:spPr>
      </p:pic>
      <p:pic>
        <p:nvPicPr>
          <p:cNvPr id="55299" name="Picture 3" descr="C:\Users\François\Desktop\LHC_collisions\Higgs\Conférence_Higgs\salam.jpg"/>
          <p:cNvPicPr>
            <a:picLocks noChangeAspect="1" noChangeArrowheads="1"/>
          </p:cNvPicPr>
          <p:nvPr/>
        </p:nvPicPr>
        <p:blipFill>
          <a:blip r:embed="rId3" cstate="print"/>
          <a:srcRect/>
          <a:stretch>
            <a:fillRect/>
          </a:stretch>
        </p:blipFill>
        <p:spPr bwMode="auto">
          <a:xfrm>
            <a:off x="1757492" y="116632"/>
            <a:ext cx="1543050" cy="2162175"/>
          </a:xfrm>
          <a:prstGeom prst="rect">
            <a:avLst/>
          </a:prstGeom>
          <a:noFill/>
        </p:spPr>
      </p:pic>
      <p:pic>
        <p:nvPicPr>
          <p:cNvPr id="55300" name="Picture 4" descr="C:\Users\François\Desktop\LHC_collisions\Higgs\Conférence_Higgs\weinberg.jpg"/>
          <p:cNvPicPr>
            <a:picLocks noChangeAspect="1" noChangeArrowheads="1"/>
          </p:cNvPicPr>
          <p:nvPr/>
        </p:nvPicPr>
        <p:blipFill>
          <a:blip r:embed="rId4" cstate="print"/>
          <a:srcRect/>
          <a:stretch>
            <a:fillRect/>
          </a:stretch>
        </p:blipFill>
        <p:spPr bwMode="auto">
          <a:xfrm>
            <a:off x="3347864" y="116632"/>
            <a:ext cx="1543050" cy="2162175"/>
          </a:xfrm>
          <a:prstGeom prst="rect">
            <a:avLst/>
          </a:prstGeom>
          <a:noFill/>
        </p:spPr>
      </p:pic>
      <p:sp>
        <p:nvSpPr>
          <p:cNvPr id="5" name="Rectangle 4"/>
          <p:cNvSpPr/>
          <p:nvPr/>
        </p:nvSpPr>
        <p:spPr>
          <a:xfrm>
            <a:off x="107504" y="2420888"/>
            <a:ext cx="1588897" cy="369332"/>
          </a:xfrm>
          <a:prstGeom prst="rect">
            <a:avLst/>
          </a:prstGeom>
        </p:spPr>
        <p:txBody>
          <a:bodyPr wrap="none">
            <a:spAutoFit/>
          </a:bodyPr>
          <a:lstStyle/>
          <a:p>
            <a:r>
              <a:rPr lang="fr-FR" dirty="0" smtClean="0">
                <a:solidFill>
                  <a:schemeClr val="bg1"/>
                </a:solidFill>
                <a:latin typeface="Comic Sans MS" pitchFamily="66" charset="0"/>
              </a:rPr>
              <a:t>S. L. Glashow</a:t>
            </a:r>
            <a:endParaRPr lang="fr-FR" dirty="0">
              <a:solidFill>
                <a:schemeClr val="bg1"/>
              </a:solidFill>
              <a:latin typeface="Comic Sans MS" pitchFamily="66" charset="0"/>
            </a:endParaRPr>
          </a:p>
        </p:txBody>
      </p:sp>
      <p:sp>
        <p:nvSpPr>
          <p:cNvPr id="6" name="Rectangle 5"/>
          <p:cNvSpPr/>
          <p:nvPr/>
        </p:nvSpPr>
        <p:spPr>
          <a:xfrm>
            <a:off x="1973516" y="2420888"/>
            <a:ext cx="1119217" cy="369332"/>
          </a:xfrm>
          <a:prstGeom prst="rect">
            <a:avLst/>
          </a:prstGeom>
        </p:spPr>
        <p:txBody>
          <a:bodyPr wrap="none">
            <a:spAutoFit/>
          </a:bodyPr>
          <a:lstStyle/>
          <a:p>
            <a:r>
              <a:rPr lang="fr-FR" dirty="0" smtClean="0">
                <a:solidFill>
                  <a:schemeClr val="bg1"/>
                </a:solidFill>
                <a:latin typeface="Comic Sans MS" pitchFamily="66" charset="0"/>
              </a:rPr>
              <a:t>A. Salam</a:t>
            </a:r>
            <a:endParaRPr lang="fr-FR" dirty="0">
              <a:solidFill>
                <a:schemeClr val="bg1"/>
              </a:solidFill>
              <a:latin typeface="Comic Sans MS" pitchFamily="66" charset="0"/>
            </a:endParaRPr>
          </a:p>
        </p:txBody>
      </p:sp>
      <p:sp>
        <p:nvSpPr>
          <p:cNvPr id="7" name="Rectangle 6"/>
          <p:cNvSpPr/>
          <p:nvPr/>
        </p:nvSpPr>
        <p:spPr>
          <a:xfrm>
            <a:off x="3378746" y="2411596"/>
            <a:ext cx="1518364" cy="369332"/>
          </a:xfrm>
          <a:prstGeom prst="rect">
            <a:avLst/>
          </a:prstGeom>
        </p:spPr>
        <p:txBody>
          <a:bodyPr wrap="none">
            <a:spAutoFit/>
          </a:bodyPr>
          <a:lstStyle/>
          <a:p>
            <a:r>
              <a:rPr lang="fr-FR" dirty="0" smtClean="0">
                <a:solidFill>
                  <a:schemeClr val="bg1"/>
                </a:solidFill>
                <a:latin typeface="Comic Sans MS" pitchFamily="66" charset="0"/>
              </a:rPr>
              <a:t>S. Weinberg</a:t>
            </a:r>
            <a:endParaRPr lang="fr-FR" dirty="0">
              <a:solidFill>
                <a:schemeClr val="bg1"/>
              </a:solidFill>
              <a:latin typeface="Comic Sans MS" pitchFamily="66" charset="0"/>
            </a:endParaRPr>
          </a:p>
        </p:txBody>
      </p:sp>
      <p:sp>
        <p:nvSpPr>
          <p:cNvPr id="8" name="ZoneTexte 7"/>
          <p:cNvSpPr txBox="1"/>
          <p:nvPr/>
        </p:nvSpPr>
        <p:spPr>
          <a:xfrm>
            <a:off x="323528" y="2852936"/>
            <a:ext cx="4443845" cy="707886"/>
          </a:xfrm>
          <a:prstGeom prst="rect">
            <a:avLst/>
          </a:prstGeom>
          <a:noFill/>
        </p:spPr>
        <p:txBody>
          <a:bodyPr wrap="none" rtlCol="0">
            <a:spAutoFit/>
          </a:bodyPr>
          <a:lstStyle/>
          <a:p>
            <a:pPr algn="ctr"/>
            <a:r>
              <a:rPr lang="fr-FR" sz="2000" dirty="0" smtClean="0">
                <a:solidFill>
                  <a:srgbClr val="FF66FF"/>
                </a:solidFill>
                <a:latin typeface="Comic Sans MS" pitchFamily="66" charset="0"/>
              </a:rPr>
              <a:t>Unification: “théorie électrofaible”</a:t>
            </a:r>
          </a:p>
          <a:p>
            <a:pPr algn="ctr"/>
            <a:r>
              <a:rPr lang="fr-FR" sz="2000" dirty="0" smtClean="0">
                <a:solidFill>
                  <a:srgbClr val="FF66FF"/>
                </a:solidFill>
                <a:latin typeface="Comic Sans MS" pitchFamily="66" charset="0"/>
              </a:rPr>
              <a:t>Prix Nobel 1979 </a:t>
            </a:r>
            <a:endParaRPr lang="fr-FR" sz="2000" dirty="0">
              <a:solidFill>
                <a:srgbClr val="FF66FF"/>
              </a:solidFill>
              <a:latin typeface="Comic Sans MS" pitchFamily="66" charset="0"/>
            </a:endParaRPr>
          </a:p>
        </p:txBody>
      </p:sp>
      <p:sp>
        <p:nvSpPr>
          <p:cNvPr id="14" name="Rectangle 13"/>
          <p:cNvSpPr/>
          <p:nvPr/>
        </p:nvSpPr>
        <p:spPr>
          <a:xfrm>
            <a:off x="35496" y="3573016"/>
            <a:ext cx="9108504" cy="1846659"/>
          </a:xfrm>
          <a:prstGeom prst="rect">
            <a:avLst/>
          </a:prstGeom>
        </p:spPr>
        <p:txBody>
          <a:bodyPr wrap="square">
            <a:spAutoFit/>
          </a:bodyPr>
          <a:lstStyle/>
          <a:p>
            <a:r>
              <a:rPr lang="fr-FR" sz="2400" dirty="0" smtClean="0">
                <a:solidFill>
                  <a:schemeClr val="bg1"/>
                </a:solidFill>
                <a:latin typeface="Comic Sans MS" pitchFamily="66" charset="0"/>
              </a:rPr>
              <a:t>A partir de 2 ingrédients essentiels:</a:t>
            </a:r>
          </a:p>
          <a:p>
            <a:endParaRPr lang="fr-FR" sz="1400" dirty="0" smtClean="0">
              <a:solidFill>
                <a:srgbClr val="FF66FF"/>
              </a:solidFill>
              <a:latin typeface="Comic Sans MS" pitchFamily="66" charset="0"/>
            </a:endParaRPr>
          </a:p>
          <a:p>
            <a:pPr>
              <a:buFontTx/>
              <a:buChar char="-"/>
            </a:pPr>
            <a:r>
              <a:rPr lang="fr-FR" sz="2400" dirty="0" smtClean="0">
                <a:solidFill>
                  <a:srgbClr val="FF66FF"/>
                </a:solidFill>
                <a:latin typeface="Comic Sans MS" pitchFamily="66" charset="0"/>
              </a:rPr>
              <a:t> La symétrie de jauge </a:t>
            </a:r>
            <a:r>
              <a:rPr lang="fr-FR" sz="2400" dirty="0" smtClean="0">
                <a:solidFill>
                  <a:schemeClr val="bg1"/>
                </a:solidFill>
                <a:latin typeface="Comic Sans MS" pitchFamily="66" charset="0"/>
              </a:rPr>
              <a:t>(Glashow),</a:t>
            </a:r>
          </a:p>
          <a:p>
            <a:r>
              <a:rPr lang="fr-FR" sz="2400" dirty="0" smtClean="0">
                <a:solidFill>
                  <a:schemeClr val="bg1"/>
                </a:solidFill>
                <a:latin typeface="Comic Sans MS" pitchFamily="66" charset="0"/>
              </a:rPr>
              <a:t>  </a:t>
            </a:r>
            <a:r>
              <a:rPr lang="fr-FR" sz="2400" dirty="0" smtClean="0">
                <a:solidFill>
                  <a:srgbClr val="FFFF00"/>
                </a:solidFill>
                <a:latin typeface="Comic Sans MS" pitchFamily="66" charset="0"/>
              </a:rPr>
              <a:t>mais celle-ci implique des bosons médiateurs sans masse</a:t>
            </a:r>
            <a:r>
              <a:rPr lang="fr-FR" sz="2400" dirty="0" smtClean="0">
                <a:solidFill>
                  <a:schemeClr val="bg1"/>
                </a:solidFill>
                <a:latin typeface="Comic Sans MS" pitchFamily="66" charset="0"/>
              </a:rPr>
              <a:t>,</a:t>
            </a:r>
          </a:p>
          <a:p>
            <a:r>
              <a:rPr lang="fr-FR" sz="2400" dirty="0" smtClean="0">
                <a:solidFill>
                  <a:schemeClr val="bg1"/>
                </a:solidFill>
                <a:latin typeface="Comic Sans MS" pitchFamily="66" charset="0"/>
              </a:rPr>
              <a:t>  alors que la force nucléaire faible est à courte portée !</a:t>
            </a:r>
          </a:p>
        </p:txBody>
      </p:sp>
      <p:pic>
        <p:nvPicPr>
          <p:cNvPr id="1026" name="Picture 2" descr="C:\Users\François\Desktop\LHC_collisions\Higgs\Conférence_Higgs\thooft.jpg"/>
          <p:cNvPicPr>
            <a:picLocks noChangeAspect="1" noChangeArrowheads="1"/>
          </p:cNvPicPr>
          <p:nvPr/>
        </p:nvPicPr>
        <p:blipFill>
          <a:blip r:embed="rId5" cstate="print"/>
          <a:srcRect/>
          <a:stretch>
            <a:fillRect/>
          </a:stretch>
        </p:blipFill>
        <p:spPr bwMode="auto">
          <a:xfrm>
            <a:off x="5662364" y="114697"/>
            <a:ext cx="1543050" cy="2162175"/>
          </a:xfrm>
          <a:prstGeom prst="rect">
            <a:avLst/>
          </a:prstGeom>
          <a:noFill/>
        </p:spPr>
      </p:pic>
      <p:pic>
        <p:nvPicPr>
          <p:cNvPr id="1027" name="Picture 3" descr="C:\Users\François\Desktop\LHC_collisions\Higgs\Conférence_Higgs\veltman.jpg"/>
          <p:cNvPicPr>
            <a:picLocks noChangeAspect="1" noChangeArrowheads="1"/>
          </p:cNvPicPr>
          <p:nvPr/>
        </p:nvPicPr>
        <p:blipFill>
          <a:blip r:embed="rId6" cstate="print"/>
          <a:srcRect/>
          <a:stretch>
            <a:fillRect/>
          </a:stretch>
        </p:blipFill>
        <p:spPr bwMode="auto">
          <a:xfrm>
            <a:off x="7277422" y="116632"/>
            <a:ext cx="1543050" cy="2162175"/>
          </a:xfrm>
          <a:prstGeom prst="rect">
            <a:avLst/>
          </a:prstGeom>
          <a:noFill/>
        </p:spPr>
      </p:pic>
      <p:sp>
        <p:nvSpPr>
          <p:cNvPr id="12" name="Rectangle 11"/>
          <p:cNvSpPr/>
          <p:nvPr/>
        </p:nvSpPr>
        <p:spPr>
          <a:xfrm>
            <a:off x="5797784" y="2411596"/>
            <a:ext cx="1335622" cy="369332"/>
          </a:xfrm>
          <a:prstGeom prst="rect">
            <a:avLst/>
          </a:prstGeom>
        </p:spPr>
        <p:txBody>
          <a:bodyPr wrap="none">
            <a:spAutoFit/>
          </a:bodyPr>
          <a:lstStyle/>
          <a:p>
            <a:r>
              <a:rPr lang="fr-FR" dirty="0" smtClean="0">
                <a:solidFill>
                  <a:schemeClr val="bg1"/>
                </a:solidFill>
                <a:latin typeface="Comic Sans MS" pitchFamily="66" charset="0"/>
              </a:rPr>
              <a:t>G. ‘t Hooft</a:t>
            </a:r>
            <a:endParaRPr lang="fr-FR" dirty="0">
              <a:solidFill>
                <a:schemeClr val="bg1"/>
              </a:solidFill>
              <a:latin typeface="Comic Sans MS" pitchFamily="66" charset="0"/>
            </a:endParaRPr>
          </a:p>
        </p:txBody>
      </p:sp>
      <p:sp>
        <p:nvSpPr>
          <p:cNvPr id="13" name="Rectangle 12"/>
          <p:cNvSpPr/>
          <p:nvPr/>
        </p:nvSpPr>
        <p:spPr>
          <a:xfrm>
            <a:off x="7343234" y="2411596"/>
            <a:ext cx="1382110" cy="369332"/>
          </a:xfrm>
          <a:prstGeom prst="rect">
            <a:avLst/>
          </a:prstGeom>
        </p:spPr>
        <p:txBody>
          <a:bodyPr wrap="none">
            <a:spAutoFit/>
          </a:bodyPr>
          <a:lstStyle/>
          <a:p>
            <a:r>
              <a:rPr lang="fr-FR" dirty="0" smtClean="0">
                <a:solidFill>
                  <a:schemeClr val="bg1"/>
                </a:solidFill>
                <a:latin typeface="Comic Sans MS" pitchFamily="66" charset="0"/>
              </a:rPr>
              <a:t>M. Veltman</a:t>
            </a:r>
            <a:endParaRPr lang="fr-FR" dirty="0">
              <a:solidFill>
                <a:schemeClr val="bg1"/>
              </a:solidFill>
              <a:latin typeface="Comic Sans MS" pitchFamily="66" charset="0"/>
            </a:endParaRPr>
          </a:p>
        </p:txBody>
      </p:sp>
      <p:sp>
        <p:nvSpPr>
          <p:cNvPr id="17" name="ZoneTexte 16"/>
          <p:cNvSpPr txBox="1"/>
          <p:nvPr/>
        </p:nvSpPr>
        <p:spPr>
          <a:xfrm>
            <a:off x="4716016" y="2852936"/>
            <a:ext cx="4594528" cy="707886"/>
          </a:xfrm>
          <a:prstGeom prst="rect">
            <a:avLst/>
          </a:prstGeom>
          <a:noFill/>
        </p:spPr>
        <p:txBody>
          <a:bodyPr wrap="none" rtlCol="0">
            <a:spAutoFit/>
          </a:bodyPr>
          <a:lstStyle/>
          <a:p>
            <a:pPr algn="ctr"/>
            <a:r>
              <a:rPr lang="fr-FR" sz="2000" dirty="0" smtClean="0">
                <a:solidFill>
                  <a:srgbClr val="FF66FF"/>
                </a:solidFill>
                <a:latin typeface="Comic Sans MS" pitchFamily="66" charset="0"/>
              </a:rPr>
              <a:t> “</a:t>
            </a:r>
            <a:r>
              <a:rPr lang="fr-FR" dirty="0" smtClean="0">
                <a:solidFill>
                  <a:srgbClr val="FF66FF"/>
                </a:solidFill>
                <a:latin typeface="Comic Sans MS" pitchFamily="66" charset="0"/>
              </a:rPr>
              <a:t>Théorie électrofaible </a:t>
            </a:r>
            <a:r>
              <a:rPr lang="fr-FR" sz="2000" dirty="0" smtClean="0">
                <a:solidFill>
                  <a:srgbClr val="FF66FF"/>
                </a:solidFill>
                <a:latin typeface="Comic Sans MS" pitchFamily="66" charset="0"/>
              </a:rPr>
              <a:t>opérationnelle”</a:t>
            </a:r>
          </a:p>
          <a:p>
            <a:pPr algn="ctr"/>
            <a:r>
              <a:rPr lang="fr-FR" sz="2000" dirty="0" smtClean="0">
                <a:solidFill>
                  <a:srgbClr val="FF66FF"/>
                </a:solidFill>
                <a:latin typeface="Comic Sans MS" pitchFamily="66" charset="0"/>
              </a:rPr>
              <a:t>Prix Nobel 1999 </a:t>
            </a:r>
            <a:endParaRPr lang="fr-FR" sz="2000" dirty="0">
              <a:solidFill>
                <a:srgbClr val="FF66FF"/>
              </a:solidFill>
              <a:latin typeface="Comic Sans MS" pitchFamily="66" charset="0"/>
            </a:endParaRPr>
          </a:p>
        </p:txBody>
      </p:sp>
      <p:sp>
        <p:nvSpPr>
          <p:cNvPr id="16" name="Rectangle 15"/>
          <p:cNvSpPr/>
          <p:nvPr/>
        </p:nvSpPr>
        <p:spPr>
          <a:xfrm>
            <a:off x="0" y="5445224"/>
            <a:ext cx="9144000" cy="1200329"/>
          </a:xfrm>
          <a:prstGeom prst="rect">
            <a:avLst/>
          </a:prstGeom>
        </p:spPr>
        <p:txBody>
          <a:bodyPr wrap="square">
            <a:spAutoFit/>
          </a:bodyPr>
          <a:lstStyle/>
          <a:p>
            <a:pPr>
              <a:buFontTx/>
              <a:buChar char="-"/>
            </a:pPr>
            <a:r>
              <a:rPr lang="fr-FR" sz="2400" dirty="0" smtClean="0">
                <a:solidFill>
                  <a:srgbClr val="FF66FF"/>
                </a:solidFill>
                <a:latin typeface="Comic Sans MS" pitchFamily="66" charset="0"/>
              </a:rPr>
              <a:t> La parade </a:t>
            </a:r>
            <a:r>
              <a:rPr lang="fr-FR" sz="2400" dirty="0" smtClean="0">
                <a:solidFill>
                  <a:schemeClr val="bg1"/>
                </a:solidFill>
                <a:latin typeface="Comic Sans MS" pitchFamily="66" charset="0"/>
              </a:rPr>
              <a:t>(Salam, Weinberg): </a:t>
            </a:r>
            <a:r>
              <a:rPr lang="fr-FR" sz="2400" dirty="0" smtClean="0">
                <a:solidFill>
                  <a:srgbClr val="FFFF00"/>
                </a:solidFill>
                <a:latin typeface="Comic Sans MS" pitchFamily="66" charset="0"/>
              </a:rPr>
              <a:t>mécanisme créant de la masse</a:t>
            </a:r>
            <a:endParaRPr lang="fr-FR" sz="2400" dirty="0" smtClean="0">
              <a:solidFill>
                <a:schemeClr val="bg1"/>
              </a:solidFill>
              <a:latin typeface="Comic Sans MS" pitchFamily="66" charset="0"/>
            </a:endParaRPr>
          </a:p>
          <a:p>
            <a:r>
              <a:rPr lang="fr-FR" sz="2400" dirty="0" smtClean="0">
                <a:solidFill>
                  <a:schemeClr val="bg1"/>
                </a:solidFill>
                <a:latin typeface="Comic Sans MS" pitchFamily="66" charset="0"/>
              </a:rPr>
              <a:t>                  via la </a:t>
            </a:r>
            <a:r>
              <a:rPr lang="fr-FR" sz="2400" dirty="0" smtClean="0">
                <a:solidFill>
                  <a:srgbClr val="FFFF00"/>
                </a:solidFill>
                <a:latin typeface="Comic Sans MS" pitchFamily="66" charset="0"/>
              </a:rPr>
              <a:t>″Brisure Spontanée de Symétrie″ BSS,</a:t>
            </a:r>
          </a:p>
          <a:p>
            <a:r>
              <a:rPr lang="fr-FR" sz="2400" dirty="0" smtClean="0">
                <a:solidFill>
                  <a:srgbClr val="FFFF00"/>
                </a:solidFill>
                <a:latin typeface="Comic Sans MS" pitchFamily="66" charset="0"/>
              </a:rPr>
              <a:t>              mécanisme postulé par les 6 théoriciens BEHGHK.</a:t>
            </a:r>
            <a:endParaRPr lang="fr-FR" sz="2400" dirty="0" smtClean="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checkerboard(across)">
                                      <p:cBhvr>
                                        <p:cTn id="10" dur="500"/>
                                        <p:tgtEl>
                                          <p:spTgt spid="102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5" presetClass="entr" presetSubtype="10" fill="hold" grpId="1"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heckerboard(across)">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heckerboard(across)">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P spid="13" grpId="0"/>
      <p:bldP spid="17" grpId="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313291" y="692696"/>
            <a:ext cx="8217314" cy="1261884"/>
          </a:xfrm>
          <a:prstGeom prst="rect">
            <a:avLst/>
          </a:prstGeom>
          <a:noFill/>
          <a:ln w="28575">
            <a:solidFill>
              <a:schemeClr val="tx1"/>
            </a:solidFill>
          </a:ln>
        </p:spPr>
        <p:txBody>
          <a:bodyPr wrap="none" rtlCol="0">
            <a:spAutoFit/>
          </a:bodyPr>
          <a:lstStyle/>
          <a:p>
            <a:r>
              <a:rPr lang="fr-FR" sz="2400" dirty="0" smtClean="0">
                <a:solidFill>
                  <a:srgbClr val="FF7C80"/>
                </a:solidFill>
                <a:latin typeface="Comic Sans MS" pitchFamily="66" charset="0"/>
                <a:sym typeface="Symbol"/>
              </a:rPr>
              <a:t> </a:t>
            </a:r>
            <a:r>
              <a:rPr lang="fr-FR" sz="2800" dirty="0" smtClean="0">
                <a:solidFill>
                  <a:srgbClr val="FF7C80"/>
                </a:solidFill>
                <a:latin typeface="Comic Sans MS" pitchFamily="66" charset="0"/>
                <a:sym typeface="Symbol"/>
              </a:rPr>
              <a:t>Ils ont prédit</a:t>
            </a:r>
            <a:r>
              <a:rPr lang="fr-FR" sz="20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Photon sans masse (normal),</a:t>
            </a:r>
          </a:p>
          <a:p>
            <a:r>
              <a:rPr lang="fr-FR" sz="2400" dirty="0" smtClean="0">
                <a:solidFill>
                  <a:schemeClr val="bg1"/>
                </a:solidFill>
                <a:latin typeface="Comic Sans MS" pitchFamily="66" charset="0"/>
                <a:sym typeface="Symbol"/>
              </a:rPr>
              <a:t>                               W</a:t>
            </a:r>
            <a:r>
              <a:rPr lang="fr-FR" sz="2400" baseline="300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 massifs (parfait: c’était le but),</a:t>
            </a:r>
          </a:p>
          <a:p>
            <a:r>
              <a:rPr lang="fr-FR" sz="2400" dirty="0" smtClean="0">
                <a:solidFill>
                  <a:schemeClr val="bg1"/>
                </a:solidFill>
                <a:latin typeface="Comic Sans MS" pitchFamily="66" charset="0"/>
                <a:sym typeface="Symbol"/>
              </a:rPr>
              <a:t>                         et </a:t>
            </a:r>
            <a:r>
              <a:rPr lang="fr-FR" sz="2400" dirty="0" smtClean="0">
                <a:solidFill>
                  <a:srgbClr val="FFFF00"/>
                </a:solidFill>
                <a:latin typeface="Comic Sans MS" pitchFamily="66" charset="0"/>
                <a:sym typeface="Symbol"/>
              </a:rPr>
              <a:t>de plus une nouvelle particule: le  Z°.</a:t>
            </a:r>
            <a:endParaRPr lang="fr-FR" sz="2400" dirty="0">
              <a:solidFill>
                <a:srgbClr val="FFFF00"/>
              </a:solidFill>
              <a:latin typeface="Comic Sans MS" pitchFamily="66" charset="0"/>
            </a:endParaRPr>
          </a:p>
        </p:txBody>
      </p:sp>
      <p:sp>
        <p:nvSpPr>
          <p:cNvPr id="3" name="ZoneTexte 2"/>
          <p:cNvSpPr txBox="1"/>
          <p:nvPr/>
        </p:nvSpPr>
        <p:spPr>
          <a:xfrm>
            <a:off x="107504" y="2279194"/>
            <a:ext cx="5067413" cy="2308324"/>
          </a:xfrm>
          <a:prstGeom prst="rect">
            <a:avLst/>
          </a:prstGeom>
          <a:noFill/>
        </p:spPr>
        <p:txBody>
          <a:bodyPr wrap="none" rtlCol="0">
            <a:spAutoFit/>
          </a:bodyPr>
          <a:lstStyle/>
          <a:p>
            <a:r>
              <a:rPr lang="fr-FR" sz="2400" dirty="0" smtClean="0">
                <a:solidFill>
                  <a:schemeClr val="bg1"/>
                </a:solidFill>
                <a:latin typeface="Comic Sans MS" pitchFamily="66" charset="0"/>
              </a:rPr>
              <a:t>  suivis de découvertes au CERN:</a:t>
            </a:r>
          </a:p>
          <a:p>
            <a:r>
              <a:rPr lang="fr-FR" sz="2400" dirty="0" smtClean="0">
                <a:solidFill>
                  <a:schemeClr val="bg1"/>
                </a:solidFill>
                <a:latin typeface="Comic Sans MS" pitchFamily="66" charset="0"/>
              </a:rPr>
              <a:t>  - indirecte du Z° en 1973</a:t>
            </a:r>
          </a:p>
          <a:p>
            <a:r>
              <a:rPr lang="fr-FR" sz="2400" dirty="0" smtClean="0">
                <a:solidFill>
                  <a:schemeClr val="bg1"/>
                </a:solidFill>
                <a:latin typeface="Comic Sans MS" pitchFamily="66" charset="0"/>
              </a:rPr>
              <a:t>    (A. Lagarrigue en 1974),</a:t>
            </a:r>
          </a:p>
          <a:p>
            <a:endParaRPr lang="fr-FR" sz="2400" dirty="0" smtClean="0">
              <a:solidFill>
                <a:schemeClr val="bg1"/>
              </a:solidFill>
              <a:latin typeface="Comic Sans MS" pitchFamily="66" charset="0"/>
            </a:endParaRPr>
          </a:p>
          <a:p>
            <a:r>
              <a:rPr lang="fr-FR" sz="2400" dirty="0" smtClean="0">
                <a:solidFill>
                  <a:schemeClr val="bg1"/>
                </a:solidFill>
                <a:latin typeface="Comic Sans MS" pitchFamily="66" charset="0"/>
              </a:rPr>
              <a:t>  - directes des W</a:t>
            </a:r>
            <a:r>
              <a:rPr lang="fr-FR" sz="2400" b="1" baseline="30000" dirty="0" smtClean="0">
                <a:solidFill>
                  <a:schemeClr val="bg1"/>
                </a:solidFill>
                <a:latin typeface="Comic Sans MS" pitchFamily="66" charset="0"/>
                <a:sym typeface="Symbol"/>
              </a:rPr>
              <a:t></a:t>
            </a:r>
            <a:r>
              <a:rPr lang="fr-FR" sz="2400" dirty="0" smtClean="0">
                <a:solidFill>
                  <a:schemeClr val="bg1"/>
                </a:solidFill>
                <a:latin typeface="Comic Sans MS" pitchFamily="66" charset="0"/>
                <a:sym typeface="Symbol"/>
              </a:rPr>
              <a:t> /Z° en 1983 </a:t>
            </a:r>
          </a:p>
          <a:p>
            <a:r>
              <a:rPr lang="fr-FR" sz="2400" dirty="0" smtClean="0">
                <a:solidFill>
                  <a:schemeClr val="bg1"/>
                </a:solidFill>
                <a:latin typeface="Comic Sans MS" pitchFamily="66" charset="0"/>
                <a:sym typeface="Symbol"/>
              </a:rPr>
              <a:t>                       Prix Nobel 1984, </a:t>
            </a:r>
          </a:p>
        </p:txBody>
      </p:sp>
      <p:sp>
        <p:nvSpPr>
          <p:cNvPr id="4" name="ZoneTexte 3"/>
          <p:cNvSpPr txBox="1"/>
          <p:nvPr/>
        </p:nvSpPr>
        <p:spPr>
          <a:xfrm>
            <a:off x="333572" y="5762292"/>
            <a:ext cx="8646919" cy="1384995"/>
          </a:xfrm>
          <a:prstGeom prst="rect">
            <a:avLst/>
          </a:prstGeom>
          <a:noFill/>
        </p:spPr>
        <p:txBody>
          <a:bodyPr wrap="none" rtlCol="0">
            <a:spAutoFit/>
          </a:bodyPr>
          <a:lstStyle/>
          <a:p>
            <a:pPr>
              <a:buFont typeface="Symbol"/>
              <a:buChar char="®"/>
            </a:pPr>
            <a:r>
              <a:rPr lang="fr-FR" sz="2800" dirty="0" smtClean="0">
                <a:solidFill>
                  <a:srgbClr val="FF7C80"/>
                </a:solidFill>
                <a:latin typeface="Comic Sans MS" pitchFamily="66" charset="0"/>
                <a:sym typeface="Symbol"/>
              </a:rPr>
              <a:t> Mais ils ont utilisé un mécanisme …</a:t>
            </a:r>
          </a:p>
          <a:p>
            <a:r>
              <a:rPr lang="fr-FR" sz="2800" dirty="0" smtClean="0">
                <a:solidFill>
                  <a:srgbClr val="FF7C80"/>
                </a:solidFill>
                <a:latin typeface="Comic Sans MS" pitchFamily="66" charset="0"/>
                <a:sym typeface="Symbol"/>
              </a:rPr>
              <a:t>                                    non validé par l’expérience !</a:t>
            </a:r>
          </a:p>
          <a:p>
            <a:endParaRPr lang="fr-FR" sz="2800" dirty="0">
              <a:solidFill>
                <a:srgbClr val="FF7C80"/>
              </a:solidFill>
              <a:latin typeface="Comic Sans MS" pitchFamily="66" charset="0"/>
            </a:endParaRPr>
          </a:p>
        </p:txBody>
      </p:sp>
      <p:pic>
        <p:nvPicPr>
          <p:cNvPr id="1027" name="Picture 3" descr="C:\Users\François\Desktop\LHC_collisions\Higgs\Conférence_Higgs\Vand der Meer.jpg"/>
          <p:cNvPicPr>
            <a:picLocks noChangeAspect="1" noChangeArrowheads="1"/>
          </p:cNvPicPr>
          <p:nvPr/>
        </p:nvPicPr>
        <p:blipFill>
          <a:blip r:embed="rId2" cstate="print"/>
          <a:srcRect/>
          <a:stretch>
            <a:fillRect/>
          </a:stretch>
        </p:blipFill>
        <p:spPr bwMode="auto">
          <a:xfrm>
            <a:off x="7215722" y="2273970"/>
            <a:ext cx="1676389" cy="2346944"/>
          </a:xfrm>
          <a:prstGeom prst="rect">
            <a:avLst/>
          </a:prstGeom>
          <a:noFill/>
        </p:spPr>
      </p:pic>
      <p:sp>
        <p:nvSpPr>
          <p:cNvPr id="7" name="ZoneTexte 6"/>
          <p:cNvSpPr txBox="1"/>
          <p:nvPr/>
        </p:nvSpPr>
        <p:spPr>
          <a:xfrm>
            <a:off x="5436096" y="4682172"/>
            <a:ext cx="1282723" cy="400110"/>
          </a:xfrm>
          <a:prstGeom prst="rect">
            <a:avLst/>
          </a:prstGeom>
          <a:noFill/>
        </p:spPr>
        <p:txBody>
          <a:bodyPr wrap="none" rtlCol="0">
            <a:spAutoFit/>
          </a:bodyPr>
          <a:lstStyle/>
          <a:p>
            <a:r>
              <a:rPr lang="fr-FR" sz="2000" dirty="0" smtClean="0">
                <a:solidFill>
                  <a:schemeClr val="bg1"/>
                </a:solidFill>
                <a:latin typeface="Comic Sans MS" pitchFamily="66" charset="0"/>
              </a:rPr>
              <a:t>C. Rubbia</a:t>
            </a:r>
            <a:endParaRPr lang="fr-FR" sz="2000" dirty="0">
              <a:solidFill>
                <a:schemeClr val="bg1"/>
              </a:solidFill>
              <a:latin typeface="Comic Sans MS" pitchFamily="66" charset="0"/>
            </a:endParaRPr>
          </a:p>
        </p:txBody>
      </p:sp>
      <p:sp>
        <p:nvSpPr>
          <p:cNvPr id="8" name="ZoneTexte 7"/>
          <p:cNvSpPr txBox="1"/>
          <p:nvPr/>
        </p:nvSpPr>
        <p:spPr>
          <a:xfrm>
            <a:off x="7020272" y="4682172"/>
            <a:ext cx="2137124" cy="400110"/>
          </a:xfrm>
          <a:prstGeom prst="rect">
            <a:avLst/>
          </a:prstGeom>
          <a:noFill/>
        </p:spPr>
        <p:txBody>
          <a:bodyPr wrap="none" rtlCol="0">
            <a:spAutoFit/>
          </a:bodyPr>
          <a:lstStyle/>
          <a:p>
            <a:r>
              <a:rPr lang="fr-FR" sz="2000" dirty="0" smtClean="0">
                <a:solidFill>
                  <a:schemeClr val="bg1"/>
                </a:solidFill>
                <a:latin typeface="Comic Sans MS" pitchFamily="66" charset="0"/>
              </a:rPr>
              <a:t>S. Van der Meer</a:t>
            </a:r>
            <a:endParaRPr lang="fr-FR" sz="2000" dirty="0">
              <a:solidFill>
                <a:schemeClr val="bg1"/>
              </a:solidFill>
              <a:latin typeface="Comic Sans MS" pitchFamily="66" charset="0"/>
            </a:endParaRPr>
          </a:p>
        </p:txBody>
      </p:sp>
      <p:sp>
        <p:nvSpPr>
          <p:cNvPr id="9" name="Text Box 36"/>
          <p:cNvSpPr txBox="1">
            <a:spLocks noChangeArrowheads="1"/>
          </p:cNvSpPr>
          <p:nvPr/>
        </p:nvSpPr>
        <p:spPr bwMode="auto">
          <a:xfrm>
            <a:off x="119886" y="44624"/>
            <a:ext cx="909736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Un paradoxe pour ces récompenses 1979-99</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0" name="Accolade ouvrante 9"/>
          <p:cNvSpPr/>
          <p:nvPr/>
        </p:nvSpPr>
        <p:spPr>
          <a:xfrm>
            <a:off x="72008" y="977826"/>
            <a:ext cx="251520" cy="5040560"/>
          </a:xfrm>
          <a:prstGeom prst="leftBrace">
            <a:avLst/>
          </a:prstGeom>
          <a:ln w="38100">
            <a:solidFill>
              <a:srgbClr val="FF7C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pic>
        <p:nvPicPr>
          <p:cNvPr id="1028" name="Picture 4" descr="C:\Users\François\Desktop\LHC_collisions\Higgs\Conférence_Higgs\Rubbia.jpg"/>
          <p:cNvPicPr>
            <a:picLocks noChangeAspect="1" noChangeArrowheads="1"/>
          </p:cNvPicPr>
          <p:nvPr/>
        </p:nvPicPr>
        <p:blipFill>
          <a:blip r:embed="rId3" cstate="print"/>
          <a:srcRect/>
          <a:stretch>
            <a:fillRect/>
          </a:stretch>
        </p:blipFill>
        <p:spPr bwMode="auto">
          <a:xfrm>
            <a:off x="4993760" y="2273970"/>
            <a:ext cx="2026511" cy="2364262"/>
          </a:xfrm>
          <a:prstGeom prst="rect">
            <a:avLst/>
          </a:prstGeom>
          <a:noFill/>
        </p:spPr>
      </p:pic>
      <p:sp>
        <p:nvSpPr>
          <p:cNvPr id="11" name="ZoneTexte 10"/>
          <p:cNvSpPr txBox="1"/>
          <p:nvPr/>
        </p:nvSpPr>
        <p:spPr>
          <a:xfrm>
            <a:off x="395536" y="4847674"/>
            <a:ext cx="5460149" cy="830997"/>
          </a:xfrm>
          <a:prstGeom prst="rect">
            <a:avLst/>
          </a:prstGeom>
          <a:noFill/>
        </p:spPr>
        <p:txBody>
          <a:bodyPr wrap="none" rtlCol="0">
            <a:spAutoFit/>
          </a:bodyPr>
          <a:lstStyle/>
          <a:p>
            <a:r>
              <a:rPr lang="fr-FR" sz="2400" dirty="0" smtClean="0">
                <a:solidFill>
                  <a:srgbClr val="FF7C80"/>
                </a:solidFill>
                <a:latin typeface="Comic Sans MS" pitchFamily="66" charset="0"/>
              </a:rPr>
              <a:t>et aussi </a:t>
            </a:r>
            <a:r>
              <a:rPr lang="fr-FR" sz="2400" dirty="0" smtClean="0">
                <a:solidFill>
                  <a:schemeClr val="bg1"/>
                </a:solidFill>
                <a:latin typeface="Comic Sans MS" pitchFamily="66" charset="0"/>
              </a:rPr>
              <a:t>la masse du quark Top,</a:t>
            </a:r>
          </a:p>
          <a:p>
            <a:r>
              <a:rPr lang="fr-FR" sz="2400" dirty="0" smtClean="0">
                <a:solidFill>
                  <a:schemeClr val="bg1"/>
                </a:solidFill>
                <a:latin typeface="Comic Sans MS" pitchFamily="66" charset="0"/>
              </a:rPr>
              <a:t>trouvé au Tévatron (USA) en  1994.</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par>
                                <p:cTn id="13" presetID="5" presetClass="entr" presetSubtype="1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checkerboard(across)">
                                      <p:cBhvr>
                                        <p:cTn id="15" dur="500"/>
                                        <p:tgtEl>
                                          <p:spTgt spid="1027"/>
                                        </p:tgtEl>
                                      </p:cBhvr>
                                    </p:animEffect>
                                  </p:childTnLst>
                                </p:cTn>
                              </p:par>
                              <p:par>
                                <p:cTn id="16" presetID="5" presetClass="entr" presetSubtype="1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checkerboard(across)">
                                      <p:cBhvr>
                                        <p:cTn id="18" dur="500"/>
                                        <p:tgtEl>
                                          <p:spTgt spid="102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heckerboard(across)">
                                      <p:cBhvr>
                                        <p:cTn id="34" dur="500"/>
                                        <p:tgtEl>
                                          <p:spTgt spid="4"/>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7" grpId="0"/>
      <p:bldP spid="8" grpId="0"/>
      <p:bldP spid="10"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LHC_collisions\Higgs\Conférence_Higgs\Higgs_CERNCourier.jpg.jpg"/>
          <p:cNvPicPr>
            <a:picLocks noChangeAspect="1" noChangeArrowheads="1"/>
          </p:cNvPicPr>
          <p:nvPr/>
        </p:nvPicPr>
        <p:blipFill>
          <a:blip r:embed="rId2" cstate="print"/>
          <a:srcRect/>
          <a:stretch>
            <a:fillRect/>
          </a:stretch>
        </p:blipFill>
        <p:spPr bwMode="auto">
          <a:xfrm rot="-2400000">
            <a:off x="836898" y="455044"/>
            <a:ext cx="2508811" cy="3384376"/>
          </a:xfrm>
          <a:prstGeom prst="rect">
            <a:avLst/>
          </a:prstGeom>
          <a:noFill/>
        </p:spPr>
      </p:pic>
      <p:pic>
        <p:nvPicPr>
          <p:cNvPr id="3" name="Picture 2" descr="C:\Users\François\Desktop\LHC_collisions\Higgs\Conférence_Higgs\Higgs_Recherche.jpg"/>
          <p:cNvPicPr>
            <a:picLocks noChangeAspect="1" noChangeArrowheads="1"/>
          </p:cNvPicPr>
          <p:nvPr/>
        </p:nvPicPr>
        <p:blipFill>
          <a:blip r:embed="rId3" cstate="print"/>
          <a:srcRect/>
          <a:stretch>
            <a:fillRect/>
          </a:stretch>
        </p:blipFill>
        <p:spPr bwMode="auto">
          <a:xfrm rot="-1200000">
            <a:off x="2347653" y="291375"/>
            <a:ext cx="2468598" cy="3429000"/>
          </a:xfrm>
          <a:prstGeom prst="rect">
            <a:avLst/>
          </a:prstGeom>
          <a:noFill/>
        </p:spPr>
      </p:pic>
      <p:pic>
        <p:nvPicPr>
          <p:cNvPr id="4" name="Picture 3" descr="C:\Users\François\Desktop\LHC_collisions\Higgs\Conférence_Higgs\Higgs_SciencesetAvenir.jpg"/>
          <p:cNvPicPr>
            <a:picLocks noChangeAspect="1" noChangeArrowheads="1"/>
          </p:cNvPicPr>
          <p:nvPr/>
        </p:nvPicPr>
        <p:blipFill>
          <a:blip r:embed="rId4" cstate="print"/>
          <a:srcRect/>
          <a:stretch>
            <a:fillRect/>
          </a:stretch>
        </p:blipFill>
        <p:spPr bwMode="auto">
          <a:xfrm>
            <a:off x="4644008" y="-27384"/>
            <a:ext cx="2520280" cy="3395277"/>
          </a:xfrm>
          <a:prstGeom prst="rect">
            <a:avLst/>
          </a:prstGeom>
          <a:noFill/>
        </p:spPr>
      </p:pic>
      <p:pic>
        <p:nvPicPr>
          <p:cNvPr id="5" name="Picture 4" descr="C:\Users\François\Desktop\LHC_collisions\Higgs\Conférence_Higgs\Higgs_Science.jpg"/>
          <p:cNvPicPr>
            <a:picLocks noChangeAspect="1" noChangeArrowheads="1"/>
          </p:cNvPicPr>
          <p:nvPr/>
        </p:nvPicPr>
        <p:blipFill>
          <a:blip r:embed="rId5" cstate="print"/>
          <a:srcRect/>
          <a:stretch>
            <a:fillRect/>
          </a:stretch>
        </p:blipFill>
        <p:spPr bwMode="auto">
          <a:xfrm rot="1200000">
            <a:off x="3925321" y="2446585"/>
            <a:ext cx="2431319" cy="3384375"/>
          </a:xfrm>
          <a:prstGeom prst="rect">
            <a:avLst/>
          </a:prstGeom>
          <a:noFill/>
        </p:spPr>
      </p:pic>
      <p:pic>
        <p:nvPicPr>
          <p:cNvPr id="6" name="Picture 3" descr="C:\Users\François\Desktop\LHC_collisions\Higgs\Conférence_Higgs\MondeSciencesb.jpg"/>
          <p:cNvPicPr>
            <a:picLocks noChangeAspect="1" noChangeArrowheads="1"/>
          </p:cNvPicPr>
          <p:nvPr/>
        </p:nvPicPr>
        <p:blipFill>
          <a:blip r:embed="rId6" cstate="print"/>
          <a:srcRect/>
          <a:stretch>
            <a:fillRect/>
          </a:stretch>
        </p:blipFill>
        <p:spPr bwMode="auto">
          <a:xfrm rot="-2400000">
            <a:off x="843720" y="3638850"/>
            <a:ext cx="2592289" cy="3383973"/>
          </a:xfrm>
          <a:prstGeom prst="rect">
            <a:avLst/>
          </a:prstGeom>
          <a:noFill/>
        </p:spPr>
      </p:pic>
      <p:pic>
        <p:nvPicPr>
          <p:cNvPr id="7" name="Picture 2" descr="C:\Users\François\Desktop\LHC_collisions\Higgs\Conférence_Higgs\SciencesVie4.jpg"/>
          <p:cNvPicPr>
            <a:picLocks noChangeAspect="1" noChangeArrowheads="1"/>
          </p:cNvPicPr>
          <p:nvPr/>
        </p:nvPicPr>
        <p:blipFill>
          <a:blip r:embed="rId7" cstate="print"/>
          <a:srcRect/>
          <a:stretch>
            <a:fillRect/>
          </a:stretch>
        </p:blipFill>
        <p:spPr bwMode="auto">
          <a:xfrm rot="2400000">
            <a:off x="5905084" y="3294955"/>
            <a:ext cx="2409288" cy="3456384"/>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2878388" y="2711822"/>
            <a:ext cx="2986715" cy="1077218"/>
          </a:xfrm>
          <a:prstGeom prst="rect">
            <a:avLst/>
          </a:prstGeom>
          <a:noFill/>
        </p:spPr>
        <p:txBody>
          <a:bodyPr wrap="none" rtlCol="0">
            <a:spAutoFit/>
          </a:bodyPr>
          <a:lstStyle/>
          <a:p>
            <a:pPr algn="ctr"/>
            <a:r>
              <a:rPr lang="fr-FR" sz="3200" i="1" dirty="0" smtClean="0">
                <a:solidFill>
                  <a:srgbClr val="FF7C80"/>
                </a:solidFill>
                <a:latin typeface="Comic Sans MS" pitchFamily="66" charset="0"/>
              </a:rPr>
              <a:t>Exemple:</a:t>
            </a:r>
          </a:p>
          <a:p>
            <a:pPr algn="ctr"/>
            <a:r>
              <a:rPr lang="fr-FR" sz="3200" i="1" dirty="0" smtClean="0">
                <a:solidFill>
                  <a:srgbClr val="FF7C80"/>
                </a:solidFill>
                <a:latin typeface="Comic Sans MS" pitchFamily="66" charset="0"/>
              </a:rPr>
              <a:t>le magnétisme.</a:t>
            </a:r>
            <a:endParaRPr lang="fr-FR" sz="3200" i="1" dirty="0">
              <a:solidFill>
                <a:srgbClr val="FF7C80"/>
              </a:solidFill>
              <a:latin typeface="Comic Sans MS" pitchFamily="66" charset="0"/>
            </a:endParaRPr>
          </a:p>
        </p:txBody>
      </p:sp>
      <p:sp>
        <p:nvSpPr>
          <p:cNvPr id="4" name="Text Box 36"/>
          <p:cNvSpPr txBox="1">
            <a:spLocks noChangeArrowheads="1"/>
          </p:cNvSpPr>
          <p:nvPr/>
        </p:nvSpPr>
        <p:spPr bwMode="auto">
          <a:xfrm>
            <a:off x="119886" y="179929"/>
            <a:ext cx="7058343"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 Brisure Spontanée de Symétrie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Aimant2.jpg"/>
          <p:cNvPicPr>
            <a:picLocks noChangeAspect="1" noChangeArrowheads="1"/>
          </p:cNvPicPr>
          <p:nvPr/>
        </p:nvPicPr>
        <p:blipFill>
          <a:blip r:embed="rId2" cstate="print"/>
          <a:srcRect/>
          <a:stretch>
            <a:fillRect/>
          </a:stretch>
        </p:blipFill>
        <p:spPr bwMode="auto">
          <a:xfrm>
            <a:off x="4788024" y="1124744"/>
            <a:ext cx="3846406" cy="3438128"/>
          </a:xfrm>
          <a:prstGeom prst="rect">
            <a:avLst/>
          </a:prstGeom>
          <a:noFill/>
        </p:spPr>
      </p:pic>
      <p:pic>
        <p:nvPicPr>
          <p:cNvPr id="1028" name="Picture 4" descr="C:\Users\François\Desktop\Aimant1.jpg"/>
          <p:cNvPicPr>
            <a:picLocks noChangeAspect="1" noChangeArrowheads="1"/>
          </p:cNvPicPr>
          <p:nvPr/>
        </p:nvPicPr>
        <p:blipFill>
          <a:blip r:embed="rId3" cstate="print"/>
          <a:srcRect/>
          <a:stretch>
            <a:fillRect/>
          </a:stretch>
        </p:blipFill>
        <p:spPr bwMode="auto">
          <a:xfrm>
            <a:off x="467544" y="1124744"/>
            <a:ext cx="3816424" cy="3474016"/>
          </a:xfrm>
          <a:prstGeom prst="rect">
            <a:avLst/>
          </a:prstGeom>
          <a:noFill/>
        </p:spPr>
      </p:pic>
      <p:sp>
        <p:nvSpPr>
          <p:cNvPr id="5" name="ZoneTexte 4"/>
          <p:cNvSpPr txBox="1"/>
          <p:nvPr/>
        </p:nvSpPr>
        <p:spPr>
          <a:xfrm>
            <a:off x="1333497" y="44624"/>
            <a:ext cx="6343403"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Considérons un matériau magnétique:</a:t>
            </a:r>
          </a:p>
          <a:p>
            <a:pPr algn="ctr"/>
            <a:r>
              <a:rPr lang="fr-FR" sz="2800" dirty="0" smtClean="0">
                <a:solidFill>
                  <a:schemeClr val="bg1"/>
                </a:solidFill>
                <a:latin typeface="Comic Sans MS" pitchFamily="66" charset="0"/>
              </a:rPr>
              <a:t>exemple oxyde ferrique </a:t>
            </a:r>
            <a:endParaRPr lang="fr-FR" sz="2800" dirty="0">
              <a:solidFill>
                <a:schemeClr val="bg1"/>
              </a:solidFill>
              <a:latin typeface="Comic Sans MS" pitchFamily="66" charset="0"/>
            </a:endParaRPr>
          </a:p>
        </p:txBody>
      </p:sp>
      <p:sp>
        <p:nvSpPr>
          <p:cNvPr id="6" name="Flèche droite à entaille 5"/>
          <p:cNvSpPr/>
          <p:nvPr/>
        </p:nvSpPr>
        <p:spPr>
          <a:xfrm rot="16200000">
            <a:off x="-396551" y="2636911"/>
            <a:ext cx="1296146" cy="144016"/>
          </a:xfrm>
          <a:prstGeom prst="notched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343732" y="5445224"/>
            <a:ext cx="4084773" cy="1200329"/>
          </a:xfrm>
          <a:prstGeom prst="rect">
            <a:avLst/>
          </a:prstGeom>
          <a:noFill/>
        </p:spPr>
        <p:txBody>
          <a:bodyPr wrap="none" rtlCol="0">
            <a:spAutoFit/>
          </a:bodyPr>
          <a:lstStyle/>
          <a:p>
            <a:pPr algn="ctr"/>
            <a:r>
              <a:rPr lang="fr-FR" sz="2400" dirty="0" smtClean="0">
                <a:solidFill>
                  <a:schemeClr val="bg1"/>
                </a:solidFill>
                <a:latin typeface="Comic Sans MS" pitchFamily="66" charset="0"/>
              </a:rPr>
              <a:t>Aimant:</a:t>
            </a:r>
          </a:p>
          <a:p>
            <a:pPr algn="ctr"/>
            <a:r>
              <a:rPr lang="fr-FR" sz="2400" dirty="0" smtClean="0">
                <a:solidFill>
                  <a:schemeClr val="bg1"/>
                </a:solidFill>
                <a:latin typeface="Comic Sans MS" pitchFamily="66" charset="0"/>
                <a:sym typeface="Symbol"/>
              </a:rPr>
              <a:t>Dipôles à l’échelle atomique</a:t>
            </a:r>
          </a:p>
          <a:p>
            <a:pPr algn="ctr"/>
            <a:r>
              <a:rPr lang="fr-FR" sz="2400" dirty="0" smtClean="0">
                <a:solidFill>
                  <a:schemeClr val="bg1"/>
                </a:solidFill>
                <a:latin typeface="Comic Sans MS" pitchFamily="66" charset="0"/>
                <a:sym typeface="Symbol"/>
              </a:rPr>
              <a:t>(Ferromagnétisme)</a:t>
            </a:r>
            <a:endParaRPr lang="fr-FR" sz="2400" dirty="0">
              <a:solidFill>
                <a:schemeClr val="bg1"/>
              </a:solidFill>
              <a:latin typeface="Comic Sans MS" pitchFamily="66" charset="0"/>
            </a:endParaRPr>
          </a:p>
        </p:txBody>
      </p:sp>
      <p:sp>
        <p:nvSpPr>
          <p:cNvPr id="8" name="ZoneTexte 7"/>
          <p:cNvSpPr txBox="1"/>
          <p:nvPr/>
        </p:nvSpPr>
        <p:spPr>
          <a:xfrm>
            <a:off x="5004048" y="5445224"/>
            <a:ext cx="348172" cy="461665"/>
          </a:xfrm>
          <a:prstGeom prst="rect">
            <a:avLst/>
          </a:prstGeom>
          <a:noFill/>
        </p:spPr>
        <p:txBody>
          <a:bodyPr wrap="none" rtlCol="0">
            <a:spAutoFit/>
          </a:bodyPr>
          <a:lstStyle/>
          <a:p>
            <a:r>
              <a:rPr lang="fr-FR" sz="2400" dirty="0" smtClean="0"/>
              <a:t>C</a:t>
            </a:r>
            <a:endParaRPr lang="fr-FR" sz="2400" dirty="0"/>
          </a:p>
        </p:txBody>
      </p:sp>
      <p:sp>
        <p:nvSpPr>
          <p:cNvPr id="9" name="ZoneTexte 8"/>
          <p:cNvSpPr txBox="1"/>
          <p:nvPr/>
        </p:nvSpPr>
        <p:spPr>
          <a:xfrm>
            <a:off x="4673115" y="4725144"/>
            <a:ext cx="3969356" cy="738664"/>
          </a:xfrm>
          <a:prstGeom prst="rect">
            <a:avLst/>
          </a:prstGeom>
          <a:noFill/>
        </p:spPr>
        <p:txBody>
          <a:bodyPr wrap="none" rtlCol="0">
            <a:spAutoFit/>
          </a:bodyPr>
          <a:lstStyle/>
          <a:p>
            <a:pPr algn="ctr"/>
            <a:r>
              <a:rPr lang="fr-FR" sz="2400" dirty="0" smtClean="0">
                <a:solidFill>
                  <a:srgbClr val="FFFF00"/>
                </a:solidFill>
                <a:latin typeface="Comic Sans MS" pitchFamily="66" charset="0"/>
              </a:rPr>
              <a:t>Chauffage &gt; point de Curie</a:t>
            </a:r>
          </a:p>
          <a:p>
            <a:pPr algn="ctr"/>
            <a:r>
              <a:rPr lang="fr-FR" dirty="0" smtClean="0">
                <a:solidFill>
                  <a:srgbClr val="FFFF00"/>
                </a:solidFill>
                <a:latin typeface="Comic Sans MS" pitchFamily="66" charset="0"/>
              </a:rPr>
              <a:t>(858 °C pour Fe</a:t>
            </a:r>
            <a:r>
              <a:rPr lang="fr-FR" baseline="-25000" dirty="0" smtClean="0">
                <a:solidFill>
                  <a:srgbClr val="FFFF00"/>
                </a:solidFill>
                <a:latin typeface="Comic Sans MS" pitchFamily="66" charset="0"/>
              </a:rPr>
              <a:t>3</a:t>
            </a:r>
            <a:r>
              <a:rPr lang="fr-FR" dirty="0" smtClean="0">
                <a:solidFill>
                  <a:srgbClr val="FFFF00"/>
                </a:solidFill>
                <a:latin typeface="Comic Sans MS" pitchFamily="66" charset="0"/>
              </a:rPr>
              <a:t>O</a:t>
            </a:r>
            <a:r>
              <a:rPr lang="fr-FR" baseline="-25000" dirty="0" smtClean="0">
                <a:solidFill>
                  <a:srgbClr val="FFFF00"/>
                </a:solidFill>
                <a:latin typeface="Comic Sans MS" pitchFamily="66" charset="0"/>
              </a:rPr>
              <a:t>4</a:t>
            </a:r>
            <a:r>
              <a:rPr lang="fr-FR" dirty="0" smtClean="0">
                <a:solidFill>
                  <a:srgbClr val="FFFF00"/>
                </a:solidFill>
                <a:latin typeface="Comic Sans MS" pitchFamily="66" charset="0"/>
              </a:rPr>
              <a:t>)</a:t>
            </a:r>
            <a:endParaRPr lang="fr-FR" dirty="0">
              <a:solidFill>
                <a:srgbClr val="FFFF00"/>
              </a:solidFill>
              <a:latin typeface="Comic Sans MS" pitchFamily="66" charset="0"/>
            </a:endParaRPr>
          </a:p>
        </p:txBody>
      </p:sp>
      <p:sp>
        <p:nvSpPr>
          <p:cNvPr id="11" name="ZoneTexte 10"/>
          <p:cNvSpPr txBox="1"/>
          <p:nvPr/>
        </p:nvSpPr>
        <p:spPr>
          <a:xfrm>
            <a:off x="665885" y="4725144"/>
            <a:ext cx="3448380" cy="738664"/>
          </a:xfrm>
          <a:prstGeom prst="rect">
            <a:avLst/>
          </a:prstGeom>
          <a:noFill/>
        </p:spPr>
        <p:txBody>
          <a:bodyPr wrap="none" rtlCol="0">
            <a:spAutoFit/>
          </a:bodyPr>
          <a:lstStyle/>
          <a:p>
            <a:pPr algn="ctr"/>
            <a:r>
              <a:rPr lang="fr-FR" sz="2400" dirty="0" smtClean="0">
                <a:solidFill>
                  <a:srgbClr val="FFFF00"/>
                </a:solidFill>
                <a:latin typeface="Comic Sans MS" pitchFamily="66" charset="0"/>
              </a:rPr>
              <a:t>Température ambiante</a:t>
            </a:r>
          </a:p>
          <a:p>
            <a:pPr algn="ctr"/>
            <a:r>
              <a:rPr lang="fr-FR" dirty="0" smtClean="0">
                <a:solidFill>
                  <a:srgbClr val="FFFF00"/>
                </a:solidFill>
                <a:latin typeface="Comic Sans MS" pitchFamily="66" charset="0"/>
              </a:rPr>
              <a:t>(20°C)</a:t>
            </a:r>
            <a:endParaRPr lang="fr-FR" dirty="0">
              <a:solidFill>
                <a:srgbClr val="FFFF00"/>
              </a:solidFill>
              <a:latin typeface="Comic Sans MS" pitchFamily="66" charset="0"/>
            </a:endParaRPr>
          </a:p>
        </p:txBody>
      </p:sp>
      <p:sp>
        <p:nvSpPr>
          <p:cNvPr id="12" name="ZoneTexte 11"/>
          <p:cNvSpPr txBox="1"/>
          <p:nvPr/>
        </p:nvSpPr>
        <p:spPr>
          <a:xfrm>
            <a:off x="5102336" y="5445224"/>
            <a:ext cx="3300904" cy="1200329"/>
          </a:xfrm>
          <a:prstGeom prst="rect">
            <a:avLst/>
          </a:prstGeom>
          <a:noFill/>
        </p:spPr>
        <p:txBody>
          <a:bodyPr wrap="none" rtlCol="0">
            <a:spAutoFit/>
          </a:bodyPr>
          <a:lstStyle/>
          <a:p>
            <a:pPr algn="ctr"/>
            <a:r>
              <a:rPr lang="fr-FR" sz="2400" dirty="0" smtClean="0">
                <a:solidFill>
                  <a:schemeClr val="bg1"/>
                </a:solidFill>
                <a:latin typeface="Comic Sans MS" pitchFamily="66" charset="0"/>
              </a:rPr>
              <a:t>Aimantation perdue:</a:t>
            </a:r>
          </a:p>
          <a:p>
            <a:pPr algn="ctr"/>
            <a:r>
              <a:rPr lang="fr-FR" sz="2400" dirty="0" smtClean="0">
                <a:solidFill>
                  <a:schemeClr val="bg1"/>
                </a:solidFill>
                <a:latin typeface="Comic Sans MS" pitchFamily="66" charset="0"/>
                <a:sym typeface="Symbol"/>
              </a:rPr>
              <a:t> Désordre des dipôles</a:t>
            </a:r>
          </a:p>
          <a:p>
            <a:pPr algn="ctr"/>
            <a:r>
              <a:rPr lang="fr-FR" sz="2400" dirty="0" smtClean="0">
                <a:solidFill>
                  <a:schemeClr val="bg1"/>
                </a:solidFill>
                <a:latin typeface="Comic Sans MS" pitchFamily="66" charset="0"/>
                <a:sym typeface="Symbol"/>
              </a:rPr>
              <a:t>(Paramagnétisme)</a:t>
            </a:r>
            <a:endParaRPr lang="fr-FR" sz="2400" dirty="0">
              <a:solidFill>
                <a:schemeClr val="bg1"/>
              </a:solidFill>
              <a:latin typeface="Comic Sans MS" pitchFamily="66" charset="0"/>
            </a:endParaRPr>
          </a:p>
        </p:txBody>
      </p:sp>
      <p:sp>
        <p:nvSpPr>
          <p:cNvPr id="13" name="Flèche droite 12"/>
          <p:cNvSpPr/>
          <p:nvPr/>
        </p:nvSpPr>
        <p:spPr>
          <a:xfrm>
            <a:off x="4283968" y="2636912"/>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heckerboard(across)">
                                      <p:cBhvr>
                                        <p:cTn id="7" dur="500"/>
                                        <p:tgtEl>
                                          <p:spTgt spid="102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heckerboard(across)">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heckerboard(across)">
                                      <p:cBhvr>
                                        <p:cTn id="30" dur="500"/>
                                        <p:tgtEl>
                                          <p:spTgt spid="13"/>
                                        </p:tgtEl>
                                      </p:cBhvr>
                                    </p:animEffect>
                                  </p:childTnLst>
                                </p:cTn>
                              </p:par>
                              <p:par>
                                <p:cTn id="31" presetID="5" presetClass="entr" presetSubtype="10" fill="hold" nodeType="withEffect">
                                  <p:stCondLst>
                                    <p:cond delay="0"/>
                                  </p:stCondLst>
                                  <p:childTnLst>
                                    <p:set>
                                      <p:cBhvr>
                                        <p:cTn id="32" dur="1" fill="hold">
                                          <p:stCondLst>
                                            <p:cond delay="0"/>
                                          </p:stCondLst>
                                        </p:cTn>
                                        <p:tgtEl>
                                          <p:spTgt spid="1027"/>
                                        </p:tgtEl>
                                        <p:attrNameLst>
                                          <p:attrName>style.visibility</p:attrName>
                                        </p:attrNameLst>
                                      </p:cBhvr>
                                      <p:to>
                                        <p:strVal val="visible"/>
                                      </p:to>
                                    </p:set>
                                    <p:animEffect transition="in" filter="checkerboard(across)">
                                      <p:cBhvr>
                                        <p:cTn id="33" dur="500"/>
                                        <p:tgtEl>
                                          <p:spTgt spid="1027"/>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heckerboard(across)">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1" grpId="0"/>
      <p:bldP spid="12" grpId="0"/>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ZoneTexte 5"/>
          <p:cNvSpPr txBox="1"/>
          <p:nvPr/>
        </p:nvSpPr>
        <p:spPr>
          <a:xfrm>
            <a:off x="1475656" y="188640"/>
            <a:ext cx="6085320" cy="461665"/>
          </a:xfrm>
          <a:prstGeom prst="rect">
            <a:avLst/>
          </a:prstGeom>
          <a:noFill/>
        </p:spPr>
        <p:txBody>
          <a:bodyPr wrap="none" rtlCol="0">
            <a:spAutoFit/>
          </a:bodyPr>
          <a:lstStyle/>
          <a:p>
            <a:r>
              <a:rPr lang="fr-FR" sz="2400" dirty="0" smtClean="0">
                <a:solidFill>
                  <a:srgbClr val="FFFF00"/>
                </a:solidFill>
                <a:latin typeface="Comic Sans MS" pitchFamily="66" charset="0"/>
              </a:rPr>
              <a:t>Refroidissement à température ambiante</a:t>
            </a:r>
            <a:endParaRPr lang="fr-FR" sz="2400" dirty="0">
              <a:solidFill>
                <a:srgbClr val="FFFF00"/>
              </a:solidFill>
              <a:latin typeface="Comic Sans MS" pitchFamily="66" charset="0"/>
            </a:endParaRPr>
          </a:p>
        </p:txBody>
      </p:sp>
      <p:sp>
        <p:nvSpPr>
          <p:cNvPr id="7" name="ZoneTexte 6"/>
          <p:cNvSpPr txBox="1"/>
          <p:nvPr/>
        </p:nvSpPr>
        <p:spPr>
          <a:xfrm>
            <a:off x="264372" y="4581129"/>
            <a:ext cx="4366901" cy="830997"/>
          </a:xfrm>
          <a:prstGeom prst="rect">
            <a:avLst/>
          </a:prstGeom>
          <a:noFill/>
        </p:spPr>
        <p:txBody>
          <a:bodyPr wrap="none" rtlCol="0">
            <a:spAutoFit/>
          </a:bodyPr>
          <a:lstStyle/>
          <a:p>
            <a:pPr algn="ctr"/>
            <a:r>
              <a:rPr lang="fr-FR" sz="2400" dirty="0" smtClean="0">
                <a:solidFill>
                  <a:schemeClr val="bg1"/>
                </a:solidFill>
                <a:latin typeface="Comic Sans MS" pitchFamily="66" charset="0"/>
              </a:rPr>
              <a:t>Il suffit que 2 dipôles voisins</a:t>
            </a:r>
          </a:p>
          <a:p>
            <a:pPr algn="ctr"/>
            <a:r>
              <a:rPr lang="fr-FR" sz="2400" dirty="0" smtClean="0">
                <a:solidFill>
                  <a:schemeClr val="bg1"/>
                </a:solidFill>
                <a:latin typeface="Comic Sans MS" pitchFamily="66" charset="0"/>
              </a:rPr>
              <a:t> aient même orientation</a:t>
            </a:r>
            <a:endParaRPr lang="fr-FR" sz="2400" dirty="0">
              <a:solidFill>
                <a:schemeClr val="bg1"/>
              </a:solidFill>
              <a:latin typeface="Comic Sans MS" pitchFamily="66" charset="0"/>
            </a:endParaRPr>
          </a:p>
        </p:txBody>
      </p:sp>
      <p:sp>
        <p:nvSpPr>
          <p:cNvPr id="8" name="ZoneTexte 7"/>
          <p:cNvSpPr txBox="1"/>
          <p:nvPr/>
        </p:nvSpPr>
        <p:spPr>
          <a:xfrm>
            <a:off x="5436096" y="4581129"/>
            <a:ext cx="3507692" cy="461665"/>
          </a:xfrm>
          <a:prstGeom prst="rect">
            <a:avLst/>
          </a:prstGeom>
          <a:noFill/>
        </p:spPr>
        <p:txBody>
          <a:bodyPr wrap="none" rtlCol="0">
            <a:spAutoFit/>
          </a:bodyPr>
          <a:lstStyle/>
          <a:p>
            <a:r>
              <a:rPr lang="fr-FR" sz="2400" dirty="0" smtClean="0">
                <a:solidFill>
                  <a:schemeClr val="bg1"/>
                </a:solidFill>
                <a:latin typeface="Comic Sans MS" pitchFamily="66" charset="0"/>
              </a:rPr>
              <a:t>Aimantation  retrouvée</a:t>
            </a:r>
            <a:endParaRPr lang="fr-FR" sz="2400" dirty="0">
              <a:solidFill>
                <a:schemeClr val="bg1"/>
              </a:solidFill>
              <a:latin typeface="Comic Sans MS" pitchFamily="66" charset="0"/>
            </a:endParaRPr>
          </a:p>
        </p:txBody>
      </p:sp>
      <p:cxnSp>
        <p:nvCxnSpPr>
          <p:cNvPr id="10" name="Connecteur droit avec flèche 9"/>
          <p:cNvCxnSpPr/>
          <p:nvPr/>
        </p:nvCxnSpPr>
        <p:spPr>
          <a:xfrm>
            <a:off x="4644008" y="4797152"/>
            <a:ext cx="792088" cy="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424263" y="5571237"/>
            <a:ext cx="8392041"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Typiquement, une Brisure Spontanée de Symétrie</a:t>
            </a:r>
          </a:p>
          <a:p>
            <a:pPr algn="ctr"/>
            <a:r>
              <a:rPr lang="fr-FR" sz="2800" dirty="0" smtClean="0">
                <a:solidFill>
                  <a:schemeClr val="bg1"/>
                </a:solidFill>
                <a:latin typeface="Comic Sans MS" pitchFamily="66" charset="0"/>
              </a:rPr>
              <a:t>avec un changement de phase.</a:t>
            </a:r>
            <a:endParaRPr lang="fr-FR" sz="2800" dirty="0">
              <a:solidFill>
                <a:schemeClr val="bg1"/>
              </a:solidFill>
              <a:latin typeface="Comic Sans MS" pitchFamily="66" charset="0"/>
            </a:endParaRPr>
          </a:p>
        </p:txBody>
      </p:sp>
      <p:sp>
        <p:nvSpPr>
          <p:cNvPr id="12" name="Flèche droite 11"/>
          <p:cNvSpPr/>
          <p:nvPr/>
        </p:nvSpPr>
        <p:spPr>
          <a:xfrm>
            <a:off x="4283968" y="2348881"/>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26" name="Picture 2"/>
          <p:cNvPicPr>
            <a:picLocks noChangeAspect="1" noChangeArrowheads="1"/>
          </p:cNvPicPr>
          <p:nvPr/>
        </p:nvPicPr>
        <p:blipFill>
          <a:blip r:embed="rId2" cstate="print"/>
          <a:srcRect/>
          <a:stretch>
            <a:fillRect/>
          </a:stretch>
        </p:blipFill>
        <p:spPr bwMode="auto">
          <a:xfrm>
            <a:off x="539552" y="908721"/>
            <a:ext cx="3854087" cy="3330088"/>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860032" y="955577"/>
            <a:ext cx="3816424" cy="3337520"/>
          </a:xfrm>
          <a:prstGeom prst="rect">
            <a:avLst/>
          </a:prstGeom>
          <a:noFill/>
          <a:ln w="9525">
            <a:noFill/>
            <a:miter lim="800000"/>
            <a:headEnd/>
            <a:tailEnd/>
          </a:ln>
        </p:spPr>
      </p:pic>
      <p:sp>
        <p:nvSpPr>
          <p:cNvPr id="14" name="Ellipse 13"/>
          <p:cNvSpPr/>
          <p:nvPr/>
        </p:nvSpPr>
        <p:spPr>
          <a:xfrm>
            <a:off x="2699792" y="2492897"/>
            <a:ext cx="1296144" cy="9144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Flèche droite à entaille 14"/>
          <p:cNvSpPr/>
          <p:nvPr/>
        </p:nvSpPr>
        <p:spPr>
          <a:xfrm rot="18689424">
            <a:off x="7287531" y="1153843"/>
            <a:ext cx="1296146" cy="144016"/>
          </a:xfrm>
          <a:prstGeom prst="notched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par>
                                <p:cTn id="21" presetID="5" presetClass="entr" presetSubtype="1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heckerboard(across)">
                                      <p:cBhvr>
                                        <p:cTn id="23" dur="500"/>
                                        <p:tgtEl>
                                          <p:spTgt spid="10"/>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heckerboard(across)">
                                      <p:cBhvr>
                                        <p:cTn id="26" dur="500"/>
                                        <p:tgtEl>
                                          <p:spTgt spid="12"/>
                                        </p:tgtEl>
                                      </p:cBhvr>
                                    </p:animEffect>
                                  </p:childTnLst>
                                </p:cTn>
                              </p:par>
                              <p:par>
                                <p:cTn id="27" presetID="5" presetClass="entr" presetSubtype="10" fill="hold" nodeType="withEffect">
                                  <p:stCondLst>
                                    <p:cond delay="0"/>
                                  </p:stCondLst>
                                  <p:childTnLst>
                                    <p:set>
                                      <p:cBhvr>
                                        <p:cTn id="28" dur="1" fill="hold">
                                          <p:stCondLst>
                                            <p:cond delay="0"/>
                                          </p:stCondLst>
                                        </p:cTn>
                                        <p:tgtEl>
                                          <p:spTgt spid="1027"/>
                                        </p:tgtEl>
                                        <p:attrNameLst>
                                          <p:attrName>style.visibility</p:attrName>
                                        </p:attrNameLst>
                                      </p:cBhvr>
                                      <p:to>
                                        <p:strVal val="visible"/>
                                      </p:to>
                                    </p:set>
                                    <p:animEffect transition="in" filter="checkerboard(across)">
                                      <p:cBhvr>
                                        <p:cTn id="29" dur="500"/>
                                        <p:tgtEl>
                                          <p:spTgt spid="1027"/>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heckerboard(across)">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heckerboard(across)">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2" grpId="0" animBg="1"/>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upload.wikimedia.org/wikipedia/commons/thumb/5/57/Magnet0873.png/220px-Magnet0873.png"/>
          <p:cNvPicPr>
            <a:picLocks noChangeAspect="1" noChangeArrowheads="1"/>
          </p:cNvPicPr>
          <p:nvPr/>
        </p:nvPicPr>
        <p:blipFill>
          <a:blip r:embed="rId2" cstate="print"/>
          <a:srcRect/>
          <a:stretch>
            <a:fillRect/>
          </a:stretch>
        </p:blipFill>
        <p:spPr bwMode="auto">
          <a:xfrm>
            <a:off x="4429930" y="2060848"/>
            <a:ext cx="4174518" cy="2808312"/>
          </a:xfrm>
          <a:prstGeom prst="rect">
            <a:avLst/>
          </a:prstGeom>
          <a:noFill/>
        </p:spPr>
      </p:pic>
      <p:sp>
        <p:nvSpPr>
          <p:cNvPr id="5" name="Text Box 36"/>
          <p:cNvSpPr txBox="1">
            <a:spLocks noChangeArrowheads="1"/>
          </p:cNvSpPr>
          <p:nvPr/>
        </p:nvSpPr>
        <p:spPr bwMode="auto">
          <a:xfrm>
            <a:off x="119886" y="107921"/>
            <a:ext cx="597150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Notion de champ en physique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6" name="ZoneTexte 5"/>
          <p:cNvSpPr txBox="1"/>
          <p:nvPr/>
        </p:nvSpPr>
        <p:spPr>
          <a:xfrm>
            <a:off x="179512" y="836712"/>
            <a:ext cx="8148384" cy="830997"/>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Ensemble de valeurs prises par un paramètre physique</a:t>
            </a:r>
          </a:p>
          <a:p>
            <a:r>
              <a:rPr lang="fr-FR" sz="2400" dirty="0" smtClean="0">
                <a:solidFill>
                  <a:schemeClr val="bg1"/>
                </a:solidFill>
                <a:latin typeface="Comic Sans MS" pitchFamily="66" charset="0"/>
                <a:sym typeface="Symbol"/>
              </a:rPr>
              <a:t>  en différents points de l’espace: </a:t>
            </a:r>
            <a:r>
              <a:rPr lang="fr-FR" sz="2400" dirty="0" smtClean="0">
                <a:solidFill>
                  <a:srgbClr val="FFFF00"/>
                </a:solidFill>
                <a:latin typeface="Comic Sans MS" pitchFamily="66" charset="0"/>
                <a:sym typeface="Symbol"/>
              </a:rPr>
              <a:t>(x, y, z).</a:t>
            </a:r>
            <a:endParaRPr lang="fr-FR" sz="2400" dirty="0">
              <a:solidFill>
                <a:srgbClr val="FFFF00"/>
              </a:solidFill>
              <a:latin typeface="Comic Sans MS" pitchFamily="66" charset="0"/>
            </a:endParaRPr>
          </a:p>
        </p:txBody>
      </p:sp>
      <p:sp>
        <p:nvSpPr>
          <p:cNvPr id="7" name="ZoneTexte 6"/>
          <p:cNvSpPr txBox="1"/>
          <p:nvPr/>
        </p:nvSpPr>
        <p:spPr>
          <a:xfrm>
            <a:off x="251520" y="1876762"/>
            <a:ext cx="2020105" cy="461665"/>
          </a:xfrm>
          <a:prstGeom prst="rect">
            <a:avLst/>
          </a:prstGeom>
          <a:noFill/>
        </p:spPr>
        <p:txBody>
          <a:bodyPr wrap="none" rtlCol="0">
            <a:spAutoFit/>
          </a:bodyPr>
          <a:lstStyle/>
          <a:p>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2 exemples</a:t>
            </a:r>
            <a:endParaRPr lang="fr-FR" sz="2400" i="1" dirty="0">
              <a:solidFill>
                <a:srgbClr val="FF66FF"/>
              </a:solidFill>
              <a:latin typeface="Comic Sans MS" pitchFamily="66" charset="0"/>
            </a:endParaRPr>
          </a:p>
        </p:txBody>
      </p:sp>
      <p:sp>
        <p:nvSpPr>
          <p:cNvPr id="8" name="ZoneTexte 7"/>
          <p:cNvSpPr txBox="1"/>
          <p:nvPr/>
        </p:nvSpPr>
        <p:spPr>
          <a:xfrm>
            <a:off x="539552" y="2926685"/>
            <a:ext cx="3853940" cy="830997"/>
          </a:xfrm>
          <a:prstGeom prst="rect">
            <a:avLst/>
          </a:prstGeom>
          <a:noFill/>
        </p:spPr>
        <p:txBody>
          <a:bodyPr wrap="none" rtlCol="0">
            <a:spAutoFit/>
          </a:bodyPr>
          <a:lstStyle/>
          <a:p>
            <a:r>
              <a:rPr lang="fr-FR" sz="2400" i="1" dirty="0" smtClean="0">
                <a:solidFill>
                  <a:schemeClr val="bg1"/>
                </a:solidFill>
                <a:latin typeface="Comic Sans MS" pitchFamily="66" charset="0"/>
              </a:rPr>
              <a:t> </a:t>
            </a:r>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Champ orienté: </a:t>
            </a:r>
            <a:r>
              <a:rPr lang="fr-FR" sz="2400" i="1" dirty="0" smtClean="0">
                <a:solidFill>
                  <a:srgbClr val="FFFF00"/>
                </a:solidFill>
                <a:latin typeface="Comic Sans MS" pitchFamily="66" charset="0"/>
              </a:rPr>
              <a:t>vecteur</a:t>
            </a:r>
          </a:p>
          <a:p>
            <a:r>
              <a:rPr lang="fr-FR" sz="2400" i="1" dirty="0" smtClean="0">
                <a:solidFill>
                  <a:srgbClr val="FF66FF"/>
                </a:solidFill>
                <a:latin typeface="Comic Sans MS" pitchFamily="66" charset="0"/>
              </a:rPr>
              <a:t>   champ magnétique.</a:t>
            </a:r>
          </a:p>
        </p:txBody>
      </p:sp>
      <p:sp>
        <p:nvSpPr>
          <p:cNvPr id="10" name="ZoneTexte 9"/>
          <p:cNvSpPr txBox="1"/>
          <p:nvPr/>
        </p:nvSpPr>
        <p:spPr>
          <a:xfrm>
            <a:off x="683568" y="5301208"/>
            <a:ext cx="6622326" cy="830997"/>
          </a:xfrm>
          <a:prstGeom prst="rect">
            <a:avLst/>
          </a:prstGeom>
          <a:noFill/>
        </p:spPr>
        <p:txBody>
          <a:bodyPr wrap="none" rtlCol="0">
            <a:spAutoFit/>
          </a:bodyPr>
          <a:lstStyle/>
          <a:p>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Champ non orienté:</a:t>
            </a:r>
            <a:r>
              <a:rPr lang="fr-FR" sz="2400" i="1" dirty="0" smtClean="0">
                <a:solidFill>
                  <a:schemeClr val="bg1"/>
                </a:solidFill>
                <a:latin typeface="Comic Sans MS" pitchFamily="66" charset="0"/>
              </a:rPr>
              <a:t> </a:t>
            </a:r>
            <a:r>
              <a:rPr lang="fr-FR" sz="2400" i="1" dirty="0" smtClean="0">
                <a:solidFill>
                  <a:srgbClr val="FFFF00"/>
                </a:solidFill>
                <a:latin typeface="Comic Sans MS" pitchFamily="66" charset="0"/>
              </a:rPr>
              <a:t>scalaire</a:t>
            </a:r>
          </a:p>
          <a:p>
            <a:r>
              <a:rPr lang="fr-FR" sz="2400" i="1" dirty="0" smtClean="0">
                <a:solidFill>
                  <a:schemeClr val="bg1"/>
                </a:solidFill>
                <a:latin typeface="Comic Sans MS" pitchFamily="66" charset="0"/>
              </a:rPr>
              <a:t>  </a:t>
            </a:r>
            <a:r>
              <a:rPr lang="fr-FR" sz="2400" i="1" dirty="0" smtClean="0">
                <a:solidFill>
                  <a:srgbClr val="FF66FF"/>
                </a:solidFill>
                <a:latin typeface="Comic Sans MS" pitchFamily="66" charset="0"/>
              </a:rPr>
              <a:t>relevé des températures dans l’atmosphère.</a:t>
            </a:r>
            <a:endParaRPr lang="fr-FR" sz="2400" i="1"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par>
                                <p:cTn id="13" presetID="5"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heckerboard(across)">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LHC_collisions\Higgs\Conférence_Higgs\Bouteille2.jpg"/>
          <p:cNvPicPr>
            <a:picLocks noChangeAspect="1" noChangeArrowheads="1"/>
          </p:cNvPicPr>
          <p:nvPr/>
        </p:nvPicPr>
        <p:blipFill>
          <a:blip r:embed="rId2" cstate="print"/>
          <a:srcRect/>
          <a:stretch>
            <a:fillRect/>
          </a:stretch>
        </p:blipFill>
        <p:spPr bwMode="auto">
          <a:xfrm>
            <a:off x="5724128" y="1556792"/>
            <a:ext cx="1656184" cy="1881425"/>
          </a:xfrm>
          <a:prstGeom prst="rect">
            <a:avLst/>
          </a:prstGeom>
          <a:noFill/>
        </p:spPr>
      </p:pic>
      <p:sp>
        <p:nvSpPr>
          <p:cNvPr id="2" name="Rectangle 1"/>
          <p:cNvSpPr/>
          <p:nvPr/>
        </p:nvSpPr>
        <p:spPr>
          <a:xfrm>
            <a:off x="1094914" y="3512041"/>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bg1"/>
              </a:solidFill>
              <a:latin typeface="Comic Sans MS" pitchFamily="66" charset="0"/>
            </a:endParaRPr>
          </a:p>
        </p:txBody>
      </p:sp>
      <p:pic>
        <p:nvPicPr>
          <p:cNvPr id="3" name="Picture 3" descr="C:\Users\François\Desktop\LHC_collisions\Higgs\Conférence_Higgs\energie-champ-higgs_high.png"/>
          <p:cNvPicPr>
            <a:picLocks noChangeAspect="1" noChangeArrowheads="1"/>
          </p:cNvPicPr>
          <p:nvPr/>
        </p:nvPicPr>
        <p:blipFill>
          <a:blip r:embed="rId3" cstate="print"/>
          <a:srcRect/>
          <a:stretch>
            <a:fillRect/>
          </a:stretch>
        </p:blipFill>
        <p:spPr bwMode="auto">
          <a:xfrm>
            <a:off x="1238930" y="3656057"/>
            <a:ext cx="1881635" cy="2258814"/>
          </a:xfrm>
          <a:prstGeom prst="rect">
            <a:avLst/>
          </a:prstGeom>
          <a:noFill/>
          <a:ln>
            <a:solidFill>
              <a:schemeClr val="bg1"/>
            </a:solidFill>
          </a:ln>
        </p:spPr>
      </p:pic>
      <p:sp>
        <p:nvSpPr>
          <p:cNvPr id="5" name="Ellipse 4"/>
          <p:cNvSpPr/>
          <p:nvPr/>
        </p:nvSpPr>
        <p:spPr>
          <a:xfrm>
            <a:off x="1310938" y="3654316"/>
            <a:ext cx="288032" cy="288032"/>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6" name="Rectangle 5"/>
          <p:cNvSpPr/>
          <p:nvPr/>
        </p:nvSpPr>
        <p:spPr>
          <a:xfrm>
            <a:off x="5501380" y="3501008"/>
            <a:ext cx="2088232" cy="22450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bg1"/>
              </a:solidFill>
              <a:latin typeface="Comic Sans MS" pitchFamily="66" charset="0"/>
            </a:endParaRPr>
          </a:p>
        </p:txBody>
      </p:sp>
      <p:pic>
        <p:nvPicPr>
          <p:cNvPr id="7" name="Picture 4" descr="C:\Users\François\Desktop\LHC_collisions\Higgs\Conférence_Higgs\energie-champ-higgs_low.png"/>
          <p:cNvPicPr>
            <a:picLocks noChangeAspect="1" noChangeArrowheads="1"/>
          </p:cNvPicPr>
          <p:nvPr/>
        </p:nvPicPr>
        <p:blipFill>
          <a:blip r:embed="rId4" cstate="print"/>
          <a:srcRect/>
          <a:stretch>
            <a:fillRect/>
          </a:stretch>
        </p:blipFill>
        <p:spPr bwMode="auto">
          <a:xfrm>
            <a:off x="5645396" y="3729806"/>
            <a:ext cx="1809311" cy="2209527"/>
          </a:xfrm>
          <a:prstGeom prst="rect">
            <a:avLst/>
          </a:prstGeom>
          <a:noFill/>
        </p:spPr>
      </p:pic>
      <p:sp>
        <p:nvSpPr>
          <p:cNvPr id="9" name="Ellipse 8"/>
          <p:cNvSpPr/>
          <p:nvPr/>
        </p:nvSpPr>
        <p:spPr>
          <a:xfrm>
            <a:off x="5789412" y="3728065"/>
            <a:ext cx="288032" cy="288032"/>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0" name="Ellipse 9"/>
          <p:cNvSpPr/>
          <p:nvPr/>
        </p:nvSpPr>
        <p:spPr>
          <a:xfrm>
            <a:off x="6437484" y="3152001"/>
            <a:ext cx="288032" cy="288032"/>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1" name="Text Box 36"/>
          <p:cNvSpPr txBox="1">
            <a:spLocks noChangeArrowheads="1"/>
          </p:cNvSpPr>
          <p:nvPr/>
        </p:nvSpPr>
        <p:spPr bwMode="auto">
          <a:xfrm>
            <a:off x="119886" y="107921"/>
            <a:ext cx="853951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Notion de niveau fondamental en physique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2" name="ZoneTexte 11"/>
          <p:cNvSpPr txBox="1"/>
          <p:nvPr/>
        </p:nvSpPr>
        <p:spPr>
          <a:xfrm>
            <a:off x="251520" y="692696"/>
            <a:ext cx="6970178" cy="461665"/>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Il correspond au niveau de plus basse énergie.</a:t>
            </a:r>
            <a:endParaRPr lang="fr-FR" sz="2400" dirty="0">
              <a:solidFill>
                <a:schemeClr val="bg1"/>
              </a:solidFill>
              <a:latin typeface="Comic Sans MS" pitchFamily="66" charset="0"/>
            </a:endParaRPr>
          </a:p>
        </p:txBody>
      </p:sp>
      <p:pic>
        <p:nvPicPr>
          <p:cNvPr id="1026" name="Picture 2" descr="C:\Users\François\Desktop\LHC_collisions\Higgs\Conférence_Higgs\flute-champagne-L-1.jpeg"/>
          <p:cNvPicPr>
            <a:picLocks noChangeAspect="1" noChangeArrowheads="1"/>
          </p:cNvPicPr>
          <p:nvPr/>
        </p:nvPicPr>
        <p:blipFill>
          <a:blip r:embed="rId5" cstate="print"/>
          <a:srcRect/>
          <a:stretch>
            <a:fillRect/>
          </a:stretch>
        </p:blipFill>
        <p:spPr bwMode="auto">
          <a:xfrm>
            <a:off x="1331640" y="1403863"/>
            <a:ext cx="1656184" cy="2072297"/>
          </a:xfrm>
          <a:prstGeom prst="rect">
            <a:avLst/>
          </a:prstGeom>
          <a:noFill/>
        </p:spPr>
      </p:pic>
      <p:sp>
        <p:nvSpPr>
          <p:cNvPr id="15" name="ZoneTexte 14"/>
          <p:cNvSpPr txBox="1"/>
          <p:nvPr/>
        </p:nvSpPr>
        <p:spPr>
          <a:xfrm>
            <a:off x="683568" y="1124744"/>
            <a:ext cx="8292655" cy="400110"/>
          </a:xfrm>
          <a:prstGeom prst="rect">
            <a:avLst/>
          </a:prstGeom>
          <a:noFill/>
        </p:spPr>
        <p:txBody>
          <a:bodyPr wrap="none" rtlCol="0">
            <a:spAutoFit/>
          </a:bodyPr>
          <a:lstStyle/>
          <a:p>
            <a:r>
              <a:rPr lang="fr-FR" sz="2000" i="1" dirty="0" smtClean="0">
                <a:solidFill>
                  <a:srgbClr val="FF66FF"/>
                </a:solidFill>
                <a:latin typeface="Comic Sans MS" pitchFamily="66" charset="0"/>
              </a:rPr>
              <a:t>Exemple d’une bille dans une flûte à champagne ou dans la bouteille.</a:t>
            </a:r>
            <a:endParaRPr lang="fr-FR" sz="2000" i="1" dirty="0">
              <a:solidFill>
                <a:srgbClr val="FF66FF"/>
              </a:solidFill>
              <a:latin typeface="Comic Sans MS" pitchFamily="66" charset="0"/>
            </a:endParaRPr>
          </a:p>
        </p:txBody>
      </p:sp>
      <p:sp>
        <p:nvSpPr>
          <p:cNvPr id="17" name="Rectangle 16"/>
          <p:cNvSpPr/>
          <p:nvPr/>
        </p:nvSpPr>
        <p:spPr>
          <a:xfrm>
            <a:off x="899592" y="5661248"/>
            <a:ext cx="2376264"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4" name="ZoneTexte 3"/>
          <p:cNvSpPr txBox="1"/>
          <p:nvPr/>
        </p:nvSpPr>
        <p:spPr>
          <a:xfrm>
            <a:off x="395536" y="5674022"/>
            <a:ext cx="3483342" cy="830997"/>
          </a:xfrm>
          <a:prstGeom prst="rect">
            <a:avLst/>
          </a:prstGeom>
          <a:solidFill>
            <a:schemeClr val="tx1"/>
          </a:solidFill>
        </p:spPr>
        <p:txBody>
          <a:bodyPr wrap="square" rtlCol="0">
            <a:spAutoFit/>
          </a:bodyPr>
          <a:lstStyle/>
          <a:p>
            <a:pPr algn="ctr"/>
            <a:r>
              <a:rPr lang="fr-FR" sz="2400" dirty="0" smtClean="0">
                <a:solidFill>
                  <a:schemeClr val="bg1"/>
                </a:solidFill>
                <a:latin typeface="Comic Sans MS" pitchFamily="66" charset="0"/>
              </a:rPr>
              <a:t>Le point bas </a:t>
            </a:r>
          </a:p>
          <a:p>
            <a:pPr algn="ctr"/>
            <a:r>
              <a:rPr lang="fr-FR" sz="2400" dirty="0" smtClean="0">
                <a:solidFill>
                  <a:schemeClr val="bg1"/>
                </a:solidFill>
                <a:latin typeface="Comic Sans MS" pitchFamily="66" charset="0"/>
              </a:rPr>
              <a:t>est à la position zéro</a:t>
            </a:r>
          </a:p>
        </p:txBody>
      </p:sp>
      <p:sp>
        <p:nvSpPr>
          <p:cNvPr id="19" name="Rectangle 18"/>
          <p:cNvSpPr/>
          <p:nvPr/>
        </p:nvSpPr>
        <p:spPr>
          <a:xfrm>
            <a:off x="5436096" y="5682952"/>
            <a:ext cx="2160240"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8" name="ZoneTexte 7"/>
          <p:cNvSpPr txBox="1"/>
          <p:nvPr/>
        </p:nvSpPr>
        <p:spPr>
          <a:xfrm>
            <a:off x="4499992" y="5674022"/>
            <a:ext cx="4139952" cy="1200329"/>
          </a:xfrm>
          <a:prstGeom prst="rect">
            <a:avLst/>
          </a:prstGeom>
          <a:solidFill>
            <a:schemeClr val="tx1"/>
          </a:solidFill>
        </p:spPr>
        <p:txBody>
          <a:bodyPr wrap="square" rtlCol="0">
            <a:spAutoFit/>
          </a:bodyPr>
          <a:lstStyle/>
          <a:p>
            <a:pPr algn="ctr"/>
            <a:r>
              <a:rPr lang="fr-FR" sz="2400" dirty="0" smtClean="0">
                <a:solidFill>
                  <a:schemeClr val="bg1"/>
                </a:solidFill>
                <a:latin typeface="Comic Sans MS" pitchFamily="66" charset="0"/>
              </a:rPr>
              <a:t>Le point bas</a:t>
            </a:r>
          </a:p>
          <a:p>
            <a:pPr algn="ctr"/>
            <a:r>
              <a:rPr lang="fr-FR" sz="2400" dirty="0" smtClean="0">
                <a:solidFill>
                  <a:schemeClr val="bg1"/>
                </a:solidFill>
                <a:latin typeface="Comic Sans MS" pitchFamily="66" charset="0"/>
              </a:rPr>
              <a:t>n’est pas à la position zéro</a:t>
            </a:r>
          </a:p>
          <a:p>
            <a:pPr algn="ctr"/>
            <a:r>
              <a:rPr lang="fr-FR" sz="2400" i="1" dirty="0" smtClean="0">
                <a:solidFill>
                  <a:srgbClr val="FF66CC"/>
                </a:solidFill>
                <a:latin typeface="Comic Sans MS" pitchFamily="66" charset="0"/>
              </a:rPr>
              <a:t>Equilibre non symétrique</a:t>
            </a:r>
          </a:p>
        </p:txBody>
      </p:sp>
      <p:sp>
        <p:nvSpPr>
          <p:cNvPr id="18" name="Flèche droite 17"/>
          <p:cNvSpPr/>
          <p:nvPr/>
        </p:nvSpPr>
        <p:spPr>
          <a:xfrm rot="10800000">
            <a:off x="6156176" y="5373216"/>
            <a:ext cx="432048"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par>
                                <p:cTn id="13" presetID="5"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heckerboard(across)">
                                      <p:cBhvr>
                                        <p:cTn id="15" dur="500"/>
                                        <p:tgtEl>
                                          <p:spTgt spid="1026"/>
                                        </p:tgtEl>
                                      </p:cBhvr>
                                    </p:animEffect>
                                  </p:childTnLst>
                                </p:cTn>
                              </p:par>
                              <p:par>
                                <p:cTn id="16" presetID="5" presetClass="entr" presetSubtype="1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checkerboard(across)">
                                      <p:cBhvr>
                                        <p:cTn id="18" dur="500"/>
                                        <p:tgtEl>
                                          <p:spTgt spid="1027"/>
                                        </p:tgtEl>
                                      </p:cBhvr>
                                    </p:animEffect>
                                  </p:childTnLst>
                                </p:cTn>
                              </p:par>
                              <p:par>
                                <p:cTn id="19" presetID="5" presetClass="entr" presetSubtype="10" fill="hold" grpId="1"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500"/>
                                        <p:tgtEl>
                                          <p:spTgt spid="5"/>
                                        </p:tgtEl>
                                      </p:cBhvr>
                                    </p:animEffect>
                                  </p:childTnLst>
                                </p:cTn>
                              </p:par>
                              <p:par>
                                <p:cTn id="22" presetID="5" presetClass="entr" presetSubtype="10" fill="hold" grpId="1"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checkerboard(across)">
                                      <p:cBhvr>
                                        <p:cTn id="29" dur="500"/>
                                        <p:tgtEl>
                                          <p:spTgt spid="2"/>
                                        </p:tgtEl>
                                      </p:cBhvr>
                                    </p:animEffect>
                                  </p:childTnLst>
                                </p:cTn>
                              </p:par>
                              <p:par>
                                <p:cTn id="30" presetID="5" presetClass="entr" presetSubtype="1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heckerboard(across)">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0" nodeType="clickEffect">
                                  <p:stCondLst>
                                    <p:cond delay="0"/>
                                  </p:stCondLst>
                                  <p:childTnLst>
                                    <p:animMotion origin="layout" path="M -1.94444E-6 -3.7037E-7 C 0.00174 0.0081 0.004 0.0162 0.0059 0.02431 C 0.00643 0.0294 0.00643 0.03889 0.00886 0.04444 C 0.01059 0.04861 0.01476 0.05648 0.01476 0.05671 C 0.01893 0.07361 0.01962 0.09213 0.02709 0.10718 C 0.02847 0.11759 0.03143 0.12685 0.03594 0.13542 C 0.03646 0.13935 0.0375 0.15579 0.04063 0.15972 C 0.04167 0.16111 0.0434 0.16111 0.04514 0.16204 C 0.04757 0.17199 0.0474 0.1787 0.05556 0.18194 C 0.05834 0.19352 0.06302 0.19838 0.07257 0.19838 " pathEditMode="relative" rAng="0" ptsTypes="fffffffffA">
                                      <p:cBhvr>
                                        <p:cTn id="36" dur="2000" fill="hold"/>
                                        <p:tgtEl>
                                          <p:spTgt spid="5"/>
                                        </p:tgtEl>
                                        <p:attrNameLst>
                                          <p:attrName>ppt_x</p:attrName>
                                          <p:attrName>ppt_y</p:attrName>
                                        </p:attrNameLst>
                                      </p:cBhvr>
                                      <p:rCtr x="36" y="99"/>
                                    </p:animMotion>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checkerboard(across)">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checkerboard(across)">
                                      <p:cBhvr>
                                        <p:cTn id="46" dur="500"/>
                                        <p:tgtEl>
                                          <p:spTgt spid="6"/>
                                        </p:tgtEl>
                                      </p:cBhvr>
                                    </p:animEffect>
                                  </p:childTnLst>
                                </p:cTn>
                              </p:par>
                              <p:par>
                                <p:cTn id="47" presetID="5" presetClass="entr" presetSubtype="1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checkerboard(across)">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grpId="0" nodeType="clickEffect">
                                  <p:stCondLst>
                                    <p:cond delay="0"/>
                                  </p:stCondLst>
                                  <p:childTnLst>
                                    <p:animMotion origin="layout" path="M 4.72222E-6 1.85185E-6 C 0.00034 0.00879 0.00243 0.01736 0.00312 0.02616 C 0.00434 0.04097 0.00381 0.05602 0.00503 0.07106 C 0.00572 0.08356 0.01388 0.09583 0.01718 0.10717 C 0.0184 0.12291 0.02066 0.1662 0.03159 0.1787 " pathEditMode="relative" rAng="0" ptsTypes="ffffA">
                                      <p:cBhvr>
                                        <p:cTn id="53" dur="2000" fill="hold"/>
                                        <p:tgtEl>
                                          <p:spTgt spid="9"/>
                                        </p:tgtEl>
                                        <p:attrNameLst>
                                          <p:attrName>ppt_x</p:attrName>
                                          <p:attrName>ppt_y</p:attrName>
                                        </p:attrNameLst>
                                      </p:cBhvr>
                                      <p:rCtr x="16" y="89"/>
                                    </p:animMotion>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1"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checkerboard(across)">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0" presetClass="path" presetSubtype="0" accel="50000" decel="50000" fill="hold" grpId="0" nodeType="clickEffect">
                                  <p:stCondLst>
                                    <p:cond delay="0"/>
                                  </p:stCondLst>
                                  <p:childTnLst>
                                    <p:animMotion origin="layout" path="M 1.38889E-6 -0.01042 C -0.00122 0.05718 -0.00122 0.14097 0.00139 0.20394 C 0.00156 0.20718 0.00573 0.20509 0.00798 0.20579 C 0.00937 0.20718 0.01076 0.20857 0.01198 0.21019 C 0.01337 0.21204 0.01441 0.21482 0.0158 0.21644 C 0.01823 0.21898 0.02118 0.21921 0.02378 0.22083 C 0.02535 0.22801 0.03142 0.23681 0.03559 0.24144 C 0.03698 0.24907 0.04045 0.25417 0.04045 0.26273 " pathEditMode="relative" rAng="0" ptsTypes="fffffffA">
                                      <p:cBhvr>
                                        <p:cTn id="62" dur="2000" fill="hold"/>
                                        <p:tgtEl>
                                          <p:spTgt spid="10"/>
                                        </p:tgtEl>
                                        <p:attrNameLst>
                                          <p:attrName>ppt_x</p:attrName>
                                          <p:attrName>ppt_y</p:attrName>
                                        </p:attrNameLst>
                                      </p:cBhvr>
                                      <p:rCtr x="20" y="137"/>
                                    </p:animMotion>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checkerboard(across)">
                                      <p:cBhvr>
                                        <p:cTn id="67" dur="500"/>
                                        <p:tgtEl>
                                          <p:spTgt spid="8"/>
                                        </p:tgtEl>
                                      </p:cBhvr>
                                    </p:animEffect>
                                  </p:childTnLst>
                                </p:cTn>
                              </p:par>
                            </p:childTnLst>
                          </p:cTn>
                        </p:par>
                        <p:par>
                          <p:cTn id="68" fill="hold">
                            <p:stCondLst>
                              <p:cond delay="500"/>
                            </p:stCondLst>
                            <p:childTnLst>
                              <p:par>
                                <p:cTn id="69" presetID="2" presetClass="entr" presetSubtype="2"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1+#ppt_w/2"/>
                                          </p:val>
                                        </p:tav>
                                        <p:tav tm="100000">
                                          <p:val>
                                            <p:strVal val="#ppt_x"/>
                                          </p:val>
                                        </p:tav>
                                      </p:tavLst>
                                    </p:anim>
                                    <p:anim calcmode="lin" valueType="num">
                                      <p:cBhvr additive="base">
                                        <p:cTn id="7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6" grpId="0" animBg="1"/>
      <p:bldP spid="9" grpId="0" animBg="1"/>
      <p:bldP spid="9" grpId="1" animBg="1"/>
      <p:bldP spid="10" grpId="0" animBg="1"/>
      <p:bldP spid="10" grpId="1" animBg="1"/>
      <p:bldP spid="12" grpId="0"/>
      <p:bldP spid="15" grpId="0"/>
      <p:bldP spid="4" grpId="0" animBg="1"/>
      <p:bldP spid="8"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4536819"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Mécanisme de ″Higgs″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4" name="ZoneTexte 3"/>
          <p:cNvSpPr txBox="1"/>
          <p:nvPr/>
        </p:nvSpPr>
        <p:spPr>
          <a:xfrm>
            <a:off x="179512" y="836712"/>
            <a:ext cx="8656537" cy="461665"/>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Brisure Spontanée de Symétrie créant un nouveau champ:</a:t>
            </a:r>
          </a:p>
        </p:txBody>
      </p:sp>
      <p:sp>
        <p:nvSpPr>
          <p:cNvPr id="8" name="Rectangle 7"/>
          <p:cNvSpPr/>
          <p:nvPr/>
        </p:nvSpPr>
        <p:spPr>
          <a:xfrm>
            <a:off x="251520" y="5078794"/>
            <a:ext cx="3744416" cy="1446550"/>
          </a:xfrm>
          <a:prstGeom prst="rect">
            <a:avLst/>
          </a:prstGeom>
        </p:spPr>
        <p:txBody>
          <a:bodyPr wrap="square">
            <a:spAutoFit/>
          </a:bodyPr>
          <a:lstStyle/>
          <a:p>
            <a:pPr algn="ctr"/>
            <a:r>
              <a:rPr lang="fr-FR" sz="2200" dirty="0" smtClean="0">
                <a:solidFill>
                  <a:schemeClr val="bg1"/>
                </a:solidFill>
                <a:latin typeface="Comic Sans MS" pitchFamily="66" charset="0"/>
              </a:rPr>
              <a:t>Particules</a:t>
            </a:r>
          </a:p>
          <a:p>
            <a:pPr algn="ctr"/>
            <a:r>
              <a:rPr lang="fr-FR" sz="2200" dirty="0" smtClean="0">
                <a:solidFill>
                  <a:schemeClr val="bg1"/>
                </a:solidFill>
                <a:latin typeface="Comic Sans MS" pitchFamily="66" charset="0"/>
              </a:rPr>
              <a:t>dans un champ nul</a:t>
            </a:r>
          </a:p>
          <a:p>
            <a:pPr algn="ctr">
              <a:buFont typeface="Symbol"/>
              <a:buChar char="®"/>
            </a:pPr>
            <a:r>
              <a:rPr lang="fr-FR" sz="2200" dirty="0" smtClean="0">
                <a:solidFill>
                  <a:schemeClr val="bg1"/>
                </a:solidFill>
                <a:latin typeface="Comic Sans MS" pitchFamily="66" charset="0"/>
                <a:sym typeface="Symbol"/>
              </a:rPr>
              <a:t> elles n’interagissent pas:</a:t>
            </a:r>
          </a:p>
          <a:p>
            <a:pPr algn="ctr"/>
            <a:r>
              <a:rPr lang="fr-FR" sz="2200" dirty="0" smtClean="0">
                <a:solidFill>
                  <a:schemeClr val="bg1"/>
                </a:solidFill>
                <a:latin typeface="Comic Sans MS" pitchFamily="66" charset="0"/>
                <a:sym typeface="Symbol"/>
              </a:rPr>
              <a:t>elles restent </a:t>
            </a:r>
            <a:r>
              <a:rPr lang="fr-FR" sz="2200" dirty="0" smtClean="0">
                <a:solidFill>
                  <a:srgbClr val="FF7C80"/>
                </a:solidFill>
                <a:latin typeface="Comic Sans MS" pitchFamily="66" charset="0"/>
                <a:sym typeface="Symbol"/>
              </a:rPr>
              <a:t>sans masse</a:t>
            </a:r>
            <a:r>
              <a:rPr lang="fr-FR" sz="2200" dirty="0" smtClean="0">
                <a:solidFill>
                  <a:schemeClr val="bg1"/>
                </a:solidFill>
                <a:latin typeface="Comic Sans MS" pitchFamily="66" charset="0"/>
                <a:sym typeface="Symbol"/>
              </a:rPr>
              <a:t>.</a:t>
            </a:r>
            <a:endParaRPr lang="fr-FR" sz="2200" dirty="0">
              <a:solidFill>
                <a:schemeClr val="bg1"/>
              </a:solidFill>
              <a:latin typeface="Comic Sans MS" pitchFamily="66" charset="0"/>
            </a:endParaRPr>
          </a:p>
        </p:txBody>
      </p:sp>
      <p:sp>
        <p:nvSpPr>
          <p:cNvPr id="9" name="Rectangle 8"/>
          <p:cNvSpPr/>
          <p:nvPr/>
        </p:nvSpPr>
        <p:spPr>
          <a:xfrm>
            <a:off x="4067944" y="5078794"/>
            <a:ext cx="5184576" cy="1446550"/>
          </a:xfrm>
          <a:prstGeom prst="rect">
            <a:avLst/>
          </a:prstGeom>
        </p:spPr>
        <p:txBody>
          <a:bodyPr wrap="square">
            <a:spAutoFit/>
          </a:bodyPr>
          <a:lstStyle/>
          <a:p>
            <a:pPr algn="ctr"/>
            <a:r>
              <a:rPr lang="fr-FR" sz="2200" dirty="0" smtClean="0">
                <a:solidFill>
                  <a:schemeClr val="bg1"/>
                </a:solidFill>
                <a:latin typeface="Comic Sans MS" pitchFamily="66" charset="0"/>
              </a:rPr>
              <a:t>Particules</a:t>
            </a:r>
          </a:p>
          <a:p>
            <a:pPr algn="ctr"/>
            <a:r>
              <a:rPr lang="fr-FR" sz="2200" dirty="0" smtClean="0">
                <a:solidFill>
                  <a:schemeClr val="bg1"/>
                </a:solidFill>
                <a:latin typeface="Comic Sans MS" pitchFamily="66" charset="0"/>
              </a:rPr>
              <a:t>dans </a:t>
            </a:r>
            <a:r>
              <a:rPr lang="fr-FR" sz="2200" dirty="0" smtClean="0">
                <a:solidFill>
                  <a:srgbClr val="FF0000"/>
                </a:solidFill>
                <a:latin typeface="Comic Sans MS" pitchFamily="66" charset="0"/>
              </a:rPr>
              <a:t>un champ non nul</a:t>
            </a:r>
            <a:endParaRPr lang="fr-FR" sz="2200" dirty="0" smtClean="0">
              <a:solidFill>
                <a:srgbClr val="FFFF00"/>
              </a:solidFill>
              <a:latin typeface="Comic Sans MS" pitchFamily="66" charset="0"/>
            </a:endParaRPr>
          </a:p>
          <a:p>
            <a:pPr algn="ctr"/>
            <a:r>
              <a:rPr lang="fr-FR" sz="2200" dirty="0" smtClean="0">
                <a:solidFill>
                  <a:srgbClr val="FFFF00"/>
                </a:solidFill>
                <a:latin typeface="Comic Sans MS" pitchFamily="66" charset="0"/>
              </a:rPr>
              <a:t> </a:t>
            </a:r>
            <a:r>
              <a:rPr lang="fr-FR" sz="2200" dirty="0" smtClean="0">
                <a:solidFill>
                  <a:schemeClr val="bg1"/>
                </a:solidFill>
                <a:latin typeface="Comic Sans MS" pitchFamily="66" charset="0"/>
                <a:sym typeface="Symbol"/>
              </a:rPr>
              <a:t> elles interagissent:</a:t>
            </a:r>
          </a:p>
          <a:p>
            <a:pPr algn="ctr"/>
            <a:r>
              <a:rPr lang="fr-FR" sz="2200" dirty="0" smtClean="0">
                <a:solidFill>
                  <a:schemeClr val="bg1"/>
                </a:solidFill>
                <a:latin typeface="Comic Sans MS" pitchFamily="66" charset="0"/>
                <a:sym typeface="Symbol"/>
              </a:rPr>
              <a:t>elles acquièrent une </a:t>
            </a:r>
            <a:r>
              <a:rPr lang="fr-FR" sz="2200" dirty="0" smtClean="0">
                <a:solidFill>
                  <a:schemeClr val="accent1">
                    <a:lumMod val="60000"/>
                    <a:lumOff val="40000"/>
                  </a:schemeClr>
                </a:solidFill>
                <a:latin typeface="Comic Sans MS" pitchFamily="66" charset="0"/>
                <a:sym typeface="Symbol"/>
              </a:rPr>
              <a:t>masse apparente</a:t>
            </a:r>
            <a:r>
              <a:rPr lang="fr-FR" sz="2200" dirty="0" smtClean="0">
                <a:solidFill>
                  <a:schemeClr val="bg1"/>
                </a:solidFill>
                <a:latin typeface="Comic Sans MS" pitchFamily="66" charset="0"/>
                <a:sym typeface="Symbol"/>
              </a:rPr>
              <a:t>.</a:t>
            </a:r>
            <a:endParaRPr lang="fr-FR" sz="2200" dirty="0">
              <a:solidFill>
                <a:schemeClr val="bg1"/>
              </a:solidFill>
              <a:latin typeface="Comic Sans MS" pitchFamily="66" charset="0"/>
            </a:endParaRPr>
          </a:p>
        </p:txBody>
      </p:sp>
      <p:sp>
        <p:nvSpPr>
          <p:cNvPr id="14" name="Rectangle 13"/>
          <p:cNvSpPr/>
          <p:nvPr/>
        </p:nvSpPr>
        <p:spPr>
          <a:xfrm>
            <a:off x="1115616" y="1806495"/>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5" name="Rectangle 14"/>
          <p:cNvSpPr/>
          <p:nvPr/>
        </p:nvSpPr>
        <p:spPr>
          <a:xfrm>
            <a:off x="5580112" y="1806495"/>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pic>
        <p:nvPicPr>
          <p:cNvPr id="16" name="Picture 3" descr="C:\Users\François\Desktop\LHC_collisions\Higgs\Conférence_Higgs\energie-champ-higgs_high.png"/>
          <p:cNvPicPr>
            <a:picLocks noChangeAspect="1" noChangeArrowheads="1"/>
          </p:cNvPicPr>
          <p:nvPr/>
        </p:nvPicPr>
        <p:blipFill>
          <a:blip r:embed="rId2" cstate="print"/>
          <a:srcRect/>
          <a:stretch>
            <a:fillRect/>
          </a:stretch>
        </p:blipFill>
        <p:spPr bwMode="auto">
          <a:xfrm>
            <a:off x="1259632" y="1950511"/>
            <a:ext cx="1881635" cy="2258814"/>
          </a:xfrm>
          <a:prstGeom prst="rect">
            <a:avLst/>
          </a:prstGeom>
          <a:noFill/>
          <a:ln>
            <a:solidFill>
              <a:schemeClr val="bg1"/>
            </a:solidFill>
          </a:ln>
        </p:spPr>
      </p:pic>
      <p:pic>
        <p:nvPicPr>
          <p:cNvPr id="17" name="Picture 4" descr="C:\Users\François\Desktop\LHC_collisions\Higgs\Conférence_Higgs\energie-champ-higgs_low.png"/>
          <p:cNvPicPr>
            <a:picLocks noChangeAspect="1" noChangeArrowheads="1"/>
          </p:cNvPicPr>
          <p:nvPr/>
        </p:nvPicPr>
        <p:blipFill>
          <a:blip r:embed="rId3" cstate="print"/>
          <a:srcRect/>
          <a:stretch>
            <a:fillRect/>
          </a:stretch>
        </p:blipFill>
        <p:spPr bwMode="auto">
          <a:xfrm>
            <a:off x="5724128" y="1950511"/>
            <a:ext cx="1809311" cy="2209527"/>
          </a:xfrm>
          <a:prstGeom prst="rect">
            <a:avLst/>
          </a:prstGeom>
          <a:noFill/>
        </p:spPr>
      </p:pic>
      <p:sp>
        <p:nvSpPr>
          <p:cNvPr id="18" name="ZoneTexte 17"/>
          <p:cNvSpPr txBox="1"/>
          <p:nvPr/>
        </p:nvSpPr>
        <p:spPr>
          <a:xfrm>
            <a:off x="690118" y="3968476"/>
            <a:ext cx="2920992" cy="1107996"/>
          </a:xfrm>
          <a:prstGeom prst="rect">
            <a:avLst/>
          </a:prstGeom>
          <a:solidFill>
            <a:schemeClr val="tx1"/>
          </a:solidFill>
        </p:spPr>
        <p:txBody>
          <a:bodyPr wrap="none" rtlCol="0">
            <a:spAutoFit/>
          </a:bodyPr>
          <a:lstStyle/>
          <a:p>
            <a:pPr algn="ctr"/>
            <a:r>
              <a:rPr lang="fr-FR" sz="2200" dirty="0" smtClean="0">
                <a:solidFill>
                  <a:schemeClr val="bg1"/>
                </a:solidFill>
                <a:latin typeface="Comic Sans MS" pitchFamily="66" charset="0"/>
              </a:rPr>
              <a:t>Haute température:</a:t>
            </a:r>
          </a:p>
          <a:p>
            <a:pPr algn="ctr"/>
            <a:r>
              <a:rPr lang="fr-FR" sz="2200" dirty="0" smtClean="0">
                <a:solidFill>
                  <a:schemeClr val="bg1"/>
                </a:solidFill>
                <a:latin typeface="Comic Sans MS" pitchFamily="66" charset="0"/>
              </a:rPr>
              <a:t>champ nul dans l’état</a:t>
            </a:r>
          </a:p>
          <a:p>
            <a:pPr algn="ctr"/>
            <a:r>
              <a:rPr lang="fr-FR" sz="2200" dirty="0" smtClean="0">
                <a:solidFill>
                  <a:schemeClr val="bg1"/>
                </a:solidFill>
                <a:latin typeface="Comic Sans MS" pitchFamily="66" charset="0"/>
              </a:rPr>
              <a:t>fondamental</a:t>
            </a:r>
            <a:endParaRPr lang="fr-FR" sz="2200" dirty="0">
              <a:solidFill>
                <a:schemeClr val="bg1"/>
              </a:solidFill>
              <a:latin typeface="Comic Sans MS" pitchFamily="66" charset="0"/>
            </a:endParaRPr>
          </a:p>
        </p:txBody>
      </p:sp>
      <p:sp>
        <p:nvSpPr>
          <p:cNvPr id="19" name="ZoneTexte 18"/>
          <p:cNvSpPr txBox="1"/>
          <p:nvPr/>
        </p:nvSpPr>
        <p:spPr>
          <a:xfrm>
            <a:off x="4883284" y="3894727"/>
            <a:ext cx="3449983" cy="1107996"/>
          </a:xfrm>
          <a:prstGeom prst="rect">
            <a:avLst/>
          </a:prstGeom>
          <a:solidFill>
            <a:schemeClr val="tx1"/>
          </a:solidFill>
        </p:spPr>
        <p:txBody>
          <a:bodyPr wrap="none" rtlCol="0">
            <a:spAutoFit/>
          </a:bodyPr>
          <a:lstStyle/>
          <a:p>
            <a:pPr algn="ctr"/>
            <a:r>
              <a:rPr lang="fr-FR" sz="2200" dirty="0" smtClean="0">
                <a:solidFill>
                  <a:schemeClr val="bg1"/>
                </a:solidFill>
                <a:latin typeface="Comic Sans MS" pitchFamily="66" charset="0"/>
              </a:rPr>
              <a:t>Basse température:</a:t>
            </a:r>
          </a:p>
          <a:p>
            <a:pPr algn="ctr"/>
            <a:r>
              <a:rPr lang="fr-FR" sz="2200" dirty="0" smtClean="0">
                <a:solidFill>
                  <a:schemeClr val="bg1"/>
                </a:solidFill>
                <a:latin typeface="Comic Sans MS" pitchFamily="66" charset="0"/>
              </a:rPr>
              <a:t>champ non nul dans l’état</a:t>
            </a:r>
          </a:p>
          <a:p>
            <a:pPr algn="ctr"/>
            <a:r>
              <a:rPr lang="fr-FR" sz="2200" dirty="0" smtClean="0">
                <a:solidFill>
                  <a:schemeClr val="bg1"/>
                </a:solidFill>
                <a:latin typeface="Comic Sans MS" pitchFamily="66" charset="0"/>
              </a:rPr>
              <a:t>fondamental</a:t>
            </a:r>
            <a:endParaRPr lang="fr-FR" sz="2200" dirty="0">
              <a:solidFill>
                <a:schemeClr val="bg1"/>
              </a:solidFill>
              <a:latin typeface="Comic Sans MS" pitchFamily="66" charset="0"/>
            </a:endParaRPr>
          </a:p>
        </p:txBody>
      </p:sp>
      <p:sp>
        <p:nvSpPr>
          <p:cNvPr id="20" name="Flèche droite 19"/>
          <p:cNvSpPr/>
          <p:nvPr/>
        </p:nvSpPr>
        <p:spPr>
          <a:xfrm>
            <a:off x="3851920" y="2742599"/>
            <a:ext cx="97840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p:cNvSpPr txBox="1"/>
          <p:nvPr/>
        </p:nvSpPr>
        <p:spPr>
          <a:xfrm>
            <a:off x="4283968" y="6453336"/>
            <a:ext cx="4896544" cy="400110"/>
          </a:xfrm>
          <a:prstGeom prst="rect">
            <a:avLst/>
          </a:prstGeom>
          <a:noFill/>
        </p:spPr>
        <p:txBody>
          <a:bodyPr wrap="square" rtlCol="0">
            <a:spAutoFit/>
          </a:bodyPr>
          <a:lstStyle/>
          <a:p>
            <a:pPr algn="ctr"/>
            <a:r>
              <a:rPr lang="fr-FR" sz="2000" dirty="0" smtClean="0">
                <a:solidFill>
                  <a:srgbClr val="FFFF00"/>
                </a:solidFill>
                <a:latin typeface="Comic Sans MS" pitchFamily="66" charset="0"/>
              </a:rPr>
              <a:t> (scalaire: aucune direction privilégiée)</a:t>
            </a:r>
            <a:endParaRPr lang="fr-FR" sz="2000" dirty="0">
              <a:solidFill>
                <a:srgbClr val="FFFF00"/>
              </a:solidFill>
              <a:latin typeface="Comic Sans MS" pitchFamily="66" charset="0"/>
            </a:endParaRPr>
          </a:p>
        </p:txBody>
      </p:sp>
      <p:sp>
        <p:nvSpPr>
          <p:cNvPr id="21" name="ZoneTexte 20"/>
          <p:cNvSpPr txBox="1"/>
          <p:nvPr/>
        </p:nvSpPr>
        <p:spPr>
          <a:xfrm>
            <a:off x="1763688" y="1804754"/>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2" name="ZoneTexte 21"/>
          <p:cNvSpPr txBox="1"/>
          <p:nvPr/>
        </p:nvSpPr>
        <p:spPr>
          <a:xfrm>
            <a:off x="2771800" y="3388930"/>
            <a:ext cx="344966" cy="461665"/>
          </a:xfrm>
          <a:prstGeom prst="rect">
            <a:avLst/>
          </a:prstGeom>
          <a:noFill/>
        </p:spPr>
        <p:txBody>
          <a:bodyPr wrap="none" rtlCol="0">
            <a:spAutoFit/>
          </a:bodyPr>
          <a:lstStyle/>
          <a:p>
            <a:r>
              <a:rPr lang="fr-FR" sz="2400" dirty="0" smtClean="0">
                <a:sym typeface="Symbol"/>
              </a:rPr>
              <a:t></a:t>
            </a:r>
            <a:endParaRPr lang="fr-FR" sz="2400" dirty="0"/>
          </a:p>
        </p:txBody>
      </p:sp>
      <p:sp>
        <p:nvSpPr>
          <p:cNvPr id="23" name="ZoneTexte 22"/>
          <p:cNvSpPr txBox="1"/>
          <p:nvPr/>
        </p:nvSpPr>
        <p:spPr>
          <a:xfrm>
            <a:off x="6300192" y="1804754"/>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4" name="ZoneTexte 23"/>
          <p:cNvSpPr txBox="1"/>
          <p:nvPr/>
        </p:nvSpPr>
        <p:spPr>
          <a:xfrm>
            <a:off x="7291190" y="3316922"/>
            <a:ext cx="344966" cy="461665"/>
          </a:xfrm>
          <a:prstGeom prst="rect">
            <a:avLst/>
          </a:prstGeom>
          <a:noFill/>
        </p:spPr>
        <p:txBody>
          <a:bodyPr wrap="none" rtlCol="0">
            <a:spAutoFit/>
          </a:bodyPr>
          <a:lstStyle/>
          <a:p>
            <a:r>
              <a:rPr lang="fr-FR" sz="2400" dirty="0" smtClean="0">
                <a:sym typeface="Symbol"/>
              </a:rPr>
              <a:t></a:t>
            </a:r>
            <a:endParaRPr lang="fr-FR" sz="2400" dirty="0"/>
          </a:p>
        </p:txBody>
      </p:sp>
      <p:sp>
        <p:nvSpPr>
          <p:cNvPr id="25" name="ZoneTexte 24"/>
          <p:cNvSpPr txBox="1"/>
          <p:nvPr/>
        </p:nvSpPr>
        <p:spPr>
          <a:xfrm>
            <a:off x="6084168" y="44624"/>
            <a:ext cx="3076483" cy="769441"/>
          </a:xfrm>
          <a:prstGeom prst="rect">
            <a:avLst/>
          </a:prstGeom>
          <a:noFill/>
        </p:spPr>
        <p:txBody>
          <a:bodyPr wrap="none" rtlCol="0">
            <a:spAutoFit/>
          </a:bodyPr>
          <a:lstStyle/>
          <a:p>
            <a:pPr algn="ctr"/>
            <a:r>
              <a:rPr lang="fr-FR" sz="2200" i="1" dirty="0" smtClean="0">
                <a:solidFill>
                  <a:srgbClr val="FF66FF"/>
                </a:solidFill>
                <a:latin typeface="Comic Sans MS" pitchFamily="66" charset="0"/>
              </a:rPr>
              <a:t>Etat fondamental: </a:t>
            </a:r>
          </a:p>
          <a:p>
            <a:pPr algn="ctr"/>
            <a:r>
              <a:rPr lang="fr-FR" sz="2200" i="1" dirty="0" smtClean="0">
                <a:solidFill>
                  <a:srgbClr val="FF66FF"/>
                </a:solidFill>
                <a:latin typeface="Comic Sans MS" pitchFamily="66" charset="0"/>
              </a:rPr>
              <a:t>le plus bas potentiel V</a:t>
            </a:r>
            <a:endParaRPr lang="fr-FR" sz="2200" i="1" dirty="0">
              <a:solidFill>
                <a:srgbClr val="FF66FF"/>
              </a:solidFill>
              <a:latin typeface="Comic Sans MS" pitchFamily="66" charset="0"/>
            </a:endParaRPr>
          </a:p>
        </p:txBody>
      </p:sp>
      <p:sp>
        <p:nvSpPr>
          <p:cNvPr id="26" name="Multiplier 25"/>
          <p:cNvSpPr/>
          <p:nvPr/>
        </p:nvSpPr>
        <p:spPr>
          <a:xfrm>
            <a:off x="6948264" y="3604954"/>
            <a:ext cx="216024" cy="266328"/>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27" name="Multiplier 26"/>
          <p:cNvSpPr/>
          <p:nvPr/>
        </p:nvSpPr>
        <p:spPr>
          <a:xfrm>
            <a:off x="6156176" y="3604954"/>
            <a:ext cx="216024" cy="266328"/>
          </a:xfrm>
          <a:prstGeom prst="mathMultiply">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rgbClr val="0000CC"/>
              </a:solidFill>
            </a:endParaRPr>
          </a:p>
        </p:txBody>
      </p:sp>
      <p:sp>
        <p:nvSpPr>
          <p:cNvPr id="28" name="Rectangle 27"/>
          <p:cNvSpPr/>
          <p:nvPr/>
        </p:nvSpPr>
        <p:spPr>
          <a:xfrm>
            <a:off x="2267744" y="1239143"/>
            <a:ext cx="6912768" cy="461665"/>
          </a:xfrm>
          <a:prstGeom prst="rect">
            <a:avLst/>
          </a:prstGeom>
        </p:spPr>
        <p:txBody>
          <a:bodyPr wrap="square">
            <a:spAutoFit/>
          </a:bodyPr>
          <a:lstStyle/>
          <a:p>
            <a:r>
              <a:rPr lang="fr-FR" sz="2400" dirty="0" smtClean="0">
                <a:solidFill>
                  <a:schemeClr val="bg1"/>
                </a:solidFill>
                <a:latin typeface="Comic Sans MS" pitchFamily="66" charset="0"/>
                <a:sym typeface="Symbol"/>
              </a:rPr>
              <a:t> </a:t>
            </a:r>
            <a:r>
              <a:rPr lang="fr-FR" sz="2400" dirty="0" smtClean="0">
                <a:solidFill>
                  <a:srgbClr val="FFFF00"/>
                </a:solidFill>
                <a:latin typeface="Comic Sans MS" pitchFamily="66" charset="0"/>
                <a:sym typeface="Symbol"/>
              </a:rPr>
              <a:t>un champ scalaire non nul à l’état fondamental</a:t>
            </a:r>
            <a:r>
              <a:rPr lang="fr-FR" sz="2400" dirty="0" smtClean="0">
                <a:solidFill>
                  <a:schemeClr val="bg1"/>
                </a:solidFill>
                <a:latin typeface="Comic Sans MS" pitchFamily="66" charset="0"/>
                <a:sym typeface="Symbol"/>
              </a:rPr>
              <a:t>.</a:t>
            </a:r>
            <a:endParaRPr lang="fr-FR" sz="2400" dirty="0"/>
          </a:p>
        </p:txBody>
      </p:sp>
      <p:sp>
        <p:nvSpPr>
          <p:cNvPr id="29" name="Flèche droite 28"/>
          <p:cNvSpPr/>
          <p:nvPr/>
        </p:nvSpPr>
        <p:spPr>
          <a:xfrm rot="10800000">
            <a:off x="6228185" y="3501008"/>
            <a:ext cx="432048"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par>
                                <p:cTn id="13" presetID="5" presetClass="entr" presetSubtype="1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heckerboard(across)">
                                      <p:cBhvr>
                                        <p:cTn id="15" dur="500"/>
                                        <p:tgtEl>
                                          <p:spTgt spid="1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heckerboard(across)">
                                      <p:cBhvr>
                                        <p:cTn id="18" dur="500"/>
                                        <p:tgtEl>
                                          <p:spTgt spid="21"/>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heckerboard(across)">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heckerboard(across)">
                                      <p:cBhvr>
                                        <p:cTn id="31" dur="500"/>
                                        <p:tgtEl>
                                          <p:spTgt spid="15"/>
                                        </p:tgtEl>
                                      </p:cBhvr>
                                    </p:animEffect>
                                  </p:childTnLst>
                                </p:cTn>
                              </p:par>
                              <p:par>
                                <p:cTn id="32" presetID="5" presetClass="entr" presetSubtype="1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checkerboard(across)">
                                      <p:cBhvr>
                                        <p:cTn id="34" dur="500"/>
                                        <p:tgtEl>
                                          <p:spTgt spid="17"/>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checkerboard(across)">
                                      <p:cBhvr>
                                        <p:cTn id="37" dur="500"/>
                                        <p:tgtEl>
                                          <p:spTgt spid="19"/>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checkerboard(across)">
                                      <p:cBhvr>
                                        <p:cTn id="40" dur="500"/>
                                        <p:tgtEl>
                                          <p:spTgt spid="20"/>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checkerboard(across)">
                                      <p:cBhvr>
                                        <p:cTn id="43" dur="500"/>
                                        <p:tgtEl>
                                          <p:spTgt spid="23"/>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checkerboard(across)">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ppt_x"/>
                                          </p:val>
                                        </p:tav>
                                        <p:tav tm="100000">
                                          <p:val>
                                            <p:strVal val="#ppt_x"/>
                                          </p:val>
                                        </p:tav>
                                      </p:tavLst>
                                    </p:anim>
                                    <p:anim calcmode="lin" valueType="num">
                                      <p:cBhvr additive="base">
                                        <p:cTn id="52" dur="500" fill="hold"/>
                                        <p:tgtEl>
                                          <p:spTgt spid="27"/>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checkerboard(across)">
                                      <p:cBhvr>
                                        <p:cTn id="61" dur="500"/>
                                        <p:tgtEl>
                                          <p:spTgt spid="9"/>
                                        </p:tgtEl>
                                      </p:cBhvr>
                                    </p:animEffect>
                                  </p:childTnLst>
                                </p:cTn>
                              </p:par>
                              <p:par>
                                <p:cTn id="62" presetID="5" presetClass="entr" presetSubtype="10"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checkerboard(across)">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5" presetClass="entr" presetSubtype="1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checkerboard(across)">
                                      <p:cBhvr>
                                        <p:cTn id="69" dur="500"/>
                                        <p:tgtEl>
                                          <p:spTgt spid="28"/>
                                        </p:tgtEl>
                                      </p:cBhvr>
                                    </p:animEffect>
                                  </p:childTnLst>
                                </p:cTn>
                              </p:par>
                            </p:childTnLst>
                          </p:cTn>
                        </p:par>
                        <p:par>
                          <p:cTn id="70" fill="hold">
                            <p:stCondLst>
                              <p:cond delay="500"/>
                            </p:stCondLst>
                            <p:childTnLst>
                              <p:par>
                                <p:cTn id="71" presetID="2" presetClass="entr" presetSubtype="2" fill="hold" grpId="0" nodeType="after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additive="base">
                                        <p:cTn id="73" dur="500" fill="hold"/>
                                        <p:tgtEl>
                                          <p:spTgt spid="29"/>
                                        </p:tgtEl>
                                        <p:attrNameLst>
                                          <p:attrName>ppt_x</p:attrName>
                                        </p:attrNameLst>
                                      </p:cBhvr>
                                      <p:tavLst>
                                        <p:tav tm="0">
                                          <p:val>
                                            <p:strVal val="1+#ppt_w/2"/>
                                          </p:val>
                                        </p:tav>
                                        <p:tav tm="100000">
                                          <p:val>
                                            <p:strVal val="#ppt_x"/>
                                          </p:val>
                                        </p:tav>
                                      </p:tavLst>
                                    </p:anim>
                                    <p:anim calcmode="lin" valueType="num">
                                      <p:cBhvr additive="base">
                                        <p:cTn id="74"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4" grpId="0" animBg="1"/>
      <p:bldP spid="15" grpId="0" animBg="1"/>
      <p:bldP spid="18" grpId="0" animBg="1"/>
      <p:bldP spid="19" grpId="0" animBg="1"/>
      <p:bldP spid="20" grpId="0" animBg="1"/>
      <p:bldP spid="13" grpId="0"/>
      <p:bldP spid="21" grpId="0"/>
      <p:bldP spid="23" grpId="0"/>
      <p:bldP spid="24" grpId="0"/>
      <p:bldP spid="26" grpId="0" animBg="1"/>
      <p:bldP spid="27" grpId="0" animBg="1"/>
      <p:bldP spid="28" grpId="0"/>
      <p:bldP spid="2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necteur droit avec flèche 2"/>
          <p:cNvCxnSpPr/>
          <p:nvPr/>
        </p:nvCxnSpPr>
        <p:spPr>
          <a:xfrm>
            <a:off x="5516488" y="4005064"/>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 name="Connecteur droit avec flèche 3"/>
          <p:cNvCxnSpPr/>
          <p:nvPr/>
        </p:nvCxnSpPr>
        <p:spPr>
          <a:xfrm>
            <a:off x="5516488" y="3284984"/>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Ellipse 4"/>
          <p:cNvSpPr/>
          <p:nvPr/>
        </p:nvSpPr>
        <p:spPr>
          <a:xfrm>
            <a:off x="763960" y="3645024"/>
            <a:ext cx="144016"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6" name="Ellipse 5"/>
          <p:cNvSpPr/>
          <p:nvPr/>
        </p:nvSpPr>
        <p:spPr>
          <a:xfrm>
            <a:off x="4210268" y="3645024"/>
            <a:ext cx="144016" cy="64807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cxnSp>
        <p:nvCxnSpPr>
          <p:cNvPr id="10" name="Connecteur droit 9"/>
          <p:cNvCxnSpPr/>
          <p:nvPr/>
        </p:nvCxnSpPr>
        <p:spPr>
          <a:xfrm flipH="1">
            <a:off x="467544" y="3284984"/>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465852" y="4005064"/>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522845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538085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331912"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18789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H="1">
            <a:off x="5228456"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H="1">
            <a:off x="5380856"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H="1">
            <a:off x="179512"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a:off x="331912"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Ellipse 23"/>
          <p:cNvSpPr/>
          <p:nvPr/>
        </p:nvSpPr>
        <p:spPr>
          <a:xfrm>
            <a:off x="4210268" y="2924944"/>
            <a:ext cx="144016" cy="64807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5" name="Ellipse 24"/>
          <p:cNvSpPr/>
          <p:nvPr/>
        </p:nvSpPr>
        <p:spPr>
          <a:xfrm>
            <a:off x="763960" y="2924944"/>
            <a:ext cx="144016"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6" name="ZoneTexte 25"/>
          <p:cNvSpPr txBox="1"/>
          <p:nvPr/>
        </p:nvSpPr>
        <p:spPr>
          <a:xfrm>
            <a:off x="7382004" y="2924944"/>
            <a:ext cx="1582484" cy="646331"/>
          </a:xfrm>
          <a:prstGeom prst="rect">
            <a:avLst/>
          </a:prstGeom>
          <a:noFill/>
        </p:spPr>
        <p:txBody>
          <a:bodyPr wrap="none" rtlCol="0">
            <a:spAutoFit/>
          </a:bodyPr>
          <a:lstStyle/>
          <a:p>
            <a:r>
              <a:rPr lang="fr-FR" sz="3600" dirty="0" smtClean="0">
                <a:solidFill>
                  <a:schemeClr val="bg1"/>
                </a:solidFill>
                <a:latin typeface="Comic Sans MS" pitchFamily="66" charset="0"/>
              </a:rPr>
              <a:t>Temps</a:t>
            </a:r>
            <a:endParaRPr lang="fr-FR" sz="3600" dirty="0">
              <a:solidFill>
                <a:schemeClr val="bg1"/>
              </a:solidFill>
              <a:latin typeface="Comic Sans MS" pitchFamily="66" charset="0"/>
            </a:endParaRPr>
          </a:p>
        </p:txBody>
      </p:sp>
      <p:sp>
        <p:nvSpPr>
          <p:cNvPr id="27" name="ZoneTexte 26"/>
          <p:cNvSpPr txBox="1"/>
          <p:nvPr/>
        </p:nvSpPr>
        <p:spPr>
          <a:xfrm>
            <a:off x="7419000" y="3718773"/>
            <a:ext cx="1473480" cy="646331"/>
          </a:xfrm>
          <a:prstGeom prst="rect">
            <a:avLst/>
          </a:prstGeom>
          <a:noFill/>
          <a:ln>
            <a:noFill/>
          </a:ln>
        </p:spPr>
        <p:txBody>
          <a:bodyPr wrap="none" rtlCol="0">
            <a:spAutoFit/>
          </a:bodyPr>
          <a:lstStyle/>
          <a:p>
            <a:r>
              <a:rPr lang="fr-FR" sz="3600" dirty="0" smtClean="0">
                <a:solidFill>
                  <a:schemeClr val="bg1"/>
                </a:solidFill>
                <a:latin typeface="Comic Sans MS" pitchFamily="66" charset="0"/>
              </a:rPr>
              <a:t>Temp.</a:t>
            </a:r>
            <a:endParaRPr lang="fr-FR" sz="3600" dirty="0">
              <a:solidFill>
                <a:schemeClr val="bg1"/>
              </a:solidFill>
              <a:latin typeface="Comic Sans MS" pitchFamily="66" charset="0"/>
            </a:endParaRPr>
          </a:p>
        </p:txBody>
      </p:sp>
      <p:sp>
        <p:nvSpPr>
          <p:cNvPr id="28" name="ZoneTexte 27"/>
          <p:cNvSpPr txBox="1"/>
          <p:nvPr/>
        </p:nvSpPr>
        <p:spPr>
          <a:xfrm>
            <a:off x="465852" y="2492896"/>
            <a:ext cx="1085554" cy="461665"/>
          </a:xfrm>
          <a:prstGeom prst="rect">
            <a:avLst/>
          </a:prstGeom>
          <a:noFill/>
          <a:ln>
            <a:noFill/>
          </a:ln>
        </p:spPr>
        <p:txBody>
          <a:bodyPr wrap="none" rtlCol="0">
            <a:spAutoFit/>
          </a:bodyPr>
          <a:lstStyle/>
          <a:p>
            <a:r>
              <a:rPr lang="fr-FR" sz="2400" dirty="0" smtClean="0">
                <a:solidFill>
                  <a:srgbClr val="FF0000"/>
                </a:solidFill>
                <a:latin typeface="Comic Sans MS" pitchFamily="66" charset="0"/>
              </a:rPr>
              <a:t>10</a:t>
            </a:r>
            <a:r>
              <a:rPr lang="fr-FR" sz="2400" baseline="30000" dirty="0" smtClean="0">
                <a:solidFill>
                  <a:srgbClr val="FF0000"/>
                </a:solidFill>
                <a:latin typeface="Comic Sans MS" pitchFamily="66" charset="0"/>
              </a:rPr>
              <a:t>-43</a:t>
            </a:r>
            <a:r>
              <a:rPr lang="fr-FR" sz="2400" dirty="0" smtClean="0">
                <a:solidFill>
                  <a:srgbClr val="FF0000"/>
                </a:solidFill>
                <a:latin typeface="Comic Sans MS" pitchFamily="66" charset="0"/>
              </a:rPr>
              <a:t> s</a:t>
            </a:r>
            <a:endParaRPr lang="fr-FR" sz="2400" dirty="0">
              <a:solidFill>
                <a:srgbClr val="FF0000"/>
              </a:solidFill>
              <a:latin typeface="Comic Sans MS" pitchFamily="66" charset="0"/>
            </a:endParaRPr>
          </a:p>
        </p:txBody>
      </p:sp>
      <p:sp>
        <p:nvSpPr>
          <p:cNvPr id="29" name="ZoneTexte 28"/>
          <p:cNvSpPr txBox="1"/>
          <p:nvPr/>
        </p:nvSpPr>
        <p:spPr>
          <a:xfrm>
            <a:off x="134844" y="4902259"/>
            <a:ext cx="1556836" cy="830997"/>
          </a:xfrm>
          <a:prstGeom prst="rect">
            <a:avLst/>
          </a:prstGeom>
          <a:noFill/>
        </p:spPr>
        <p:txBody>
          <a:bodyPr wrap="none" rtlCol="0">
            <a:spAutoFit/>
          </a:bodyPr>
          <a:lstStyle/>
          <a:p>
            <a:pPr algn="ctr"/>
            <a:r>
              <a:rPr lang="fr-FR" sz="2400" dirty="0" smtClean="0">
                <a:solidFill>
                  <a:srgbClr val="FF0000"/>
                </a:solidFill>
                <a:latin typeface="Comic Sans MS" pitchFamily="66" charset="0"/>
              </a:rPr>
              <a:t>Temps de</a:t>
            </a:r>
          </a:p>
          <a:p>
            <a:pPr algn="ctr"/>
            <a:r>
              <a:rPr lang="fr-FR" sz="2400" dirty="0" smtClean="0">
                <a:solidFill>
                  <a:srgbClr val="FF0000"/>
                </a:solidFill>
                <a:latin typeface="Comic Sans MS" pitchFamily="66" charset="0"/>
              </a:rPr>
              <a:t>Planck</a:t>
            </a:r>
            <a:endParaRPr lang="fr-FR" sz="2400" dirty="0">
              <a:solidFill>
                <a:srgbClr val="FF0000"/>
              </a:solidFill>
              <a:latin typeface="Comic Sans MS" pitchFamily="66" charset="0"/>
            </a:endParaRPr>
          </a:p>
        </p:txBody>
      </p:sp>
      <p:cxnSp>
        <p:nvCxnSpPr>
          <p:cNvPr id="33" name="Connecteur droit 32"/>
          <p:cNvCxnSpPr>
            <a:stCxn id="48" idx="1"/>
          </p:cNvCxnSpPr>
          <p:nvPr/>
        </p:nvCxnSpPr>
        <p:spPr>
          <a:xfrm flipH="1" flipV="1">
            <a:off x="4282276" y="1988840"/>
            <a:ext cx="2089924" cy="14809"/>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V="1">
            <a:off x="4282276" y="1340768"/>
            <a:ext cx="0" cy="648072"/>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H="1">
            <a:off x="4282276" y="1340768"/>
            <a:ext cx="2089924" cy="0"/>
          </a:xfrm>
          <a:prstGeom prst="line">
            <a:avLst/>
          </a:prstGeom>
          <a:ln w="76200">
            <a:solidFill>
              <a:srgbClr val="CCFFFF"/>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3130148" y="1628800"/>
            <a:ext cx="1152128" cy="0"/>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sp>
        <p:nvSpPr>
          <p:cNvPr id="47" name="ZoneTexte 46"/>
          <p:cNvSpPr txBox="1"/>
          <p:nvPr/>
        </p:nvSpPr>
        <p:spPr>
          <a:xfrm>
            <a:off x="2051720" y="404664"/>
            <a:ext cx="2222083" cy="1200329"/>
          </a:xfrm>
          <a:prstGeom prst="rect">
            <a:avLst/>
          </a:prstGeom>
          <a:noFill/>
          <a:ln>
            <a:noFill/>
          </a:ln>
        </p:spPr>
        <p:txBody>
          <a:bodyPr wrap="none" rtlCol="0">
            <a:spAutoFit/>
          </a:bodyPr>
          <a:lstStyle/>
          <a:p>
            <a:pPr algn="ctr"/>
            <a:r>
              <a:rPr lang="fr-FR" sz="2400" dirty="0" smtClean="0">
                <a:solidFill>
                  <a:srgbClr val="FF66FF"/>
                </a:solidFill>
                <a:latin typeface="Comic Sans MS" pitchFamily="66" charset="0"/>
              </a:rPr>
              <a:t>Brisure</a:t>
            </a:r>
          </a:p>
          <a:p>
            <a:pPr algn="ctr"/>
            <a:r>
              <a:rPr lang="fr-FR" sz="2400" dirty="0" smtClean="0">
                <a:solidFill>
                  <a:srgbClr val="FF66FF"/>
                </a:solidFill>
                <a:latin typeface="Comic Sans MS" pitchFamily="66" charset="0"/>
              </a:rPr>
              <a:t>de la symétrie</a:t>
            </a:r>
          </a:p>
          <a:p>
            <a:pPr algn="ctr"/>
            <a:r>
              <a:rPr lang="fr-FR" sz="2400" dirty="0" smtClean="0">
                <a:solidFill>
                  <a:srgbClr val="FF66FF"/>
                </a:solidFill>
                <a:latin typeface="Comic Sans MS" pitchFamily="66" charset="0"/>
              </a:rPr>
              <a:t>électrofaible</a:t>
            </a:r>
            <a:endParaRPr lang="fr-FR" sz="2400" dirty="0">
              <a:solidFill>
                <a:srgbClr val="FF66FF"/>
              </a:solidFill>
              <a:latin typeface="Comic Sans MS" pitchFamily="66" charset="0"/>
            </a:endParaRPr>
          </a:p>
        </p:txBody>
      </p:sp>
      <p:sp>
        <p:nvSpPr>
          <p:cNvPr id="48" name="ZoneTexte 47"/>
          <p:cNvSpPr txBox="1"/>
          <p:nvPr/>
        </p:nvSpPr>
        <p:spPr>
          <a:xfrm>
            <a:off x="6372200" y="1772816"/>
            <a:ext cx="2852063" cy="461665"/>
          </a:xfrm>
          <a:prstGeom prst="rect">
            <a:avLst/>
          </a:prstGeom>
          <a:noFill/>
          <a:ln>
            <a:noFill/>
          </a:ln>
        </p:spPr>
        <p:txBody>
          <a:bodyPr wrap="none" rtlCol="0">
            <a:spAutoFit/>
          </a:bodyPr>
          <a:lstStyle/>
          <a:p>
            <a:r>
              <a:rPr lang="fr-FR" sz="2400" dirty="0" smtClean="0">
                <a:solidFill>
                  <a:srgbClr val="FFCCFF"/>
                </a:solidFill>
                <a:latin typeface="Comic Sans MS" pitchFamily="66" charset="0"/>
              </a:rPr>
              <a:t>Electromagnétique</a:t>
            </a:r>
            <a:endParaRPr lang="fr-FR" sz="2400" dirty="0">
              <a:solidFill>
                <a:srgbClr val="FFCCFF"/>
              </a:solidFill>
              <a:latin typeface="Comic Sans MS" pitchFamily="66" charset="0"/>
            </a:endParaRPr>
          </a:p>
        </p:txBody>
      </p:sp>
      <p:sp>
        <p:nvSpPr>
          <p:cNvPr id="49" name="ZoneTexte 48"/>
          <p:cNvSpPr txBox="1"/>
          <p:nvPr/>
        </p:nvSpPr>
        <p:spPr>
          <a:xfrm>
            <a:off x="6588224" y="1124744"/>
            <a:ext cx="2489784" cy="461665"/>
          </a:xfrm>
          <a:prstGeom prst="rect">
            <a:avLst/>
          </a:prstGeom>
          <a:noFill/>
          <a:ln>
            <a:noFill/>
          </a:ln>
        </p:spPr>
        <p:txBody>
          <a:bodyPr wrap="none" rtlCol="0">
            <a:spAutoFit/>
          </a:bodyPr>
          <a:lstStyle/>
          <a:p>
            <a:r>
              <a:rPr lang="fr-FR" sz="2400" dirty="0" smtClean="0">
                <a:solidFill>
                  <a:srgbClr val="CCFFFF"/>
                </a:solidFill>
                <a:latin typeface="Comic Sans MS" pitchFamily="66" charset="0"/>
              </a:rPr>
              <a:t>Nucléaire faible</a:t>
            </a:r>
            <a:endParaRPr lang="fr-FR" sz="2400" dirty="0">
              <a:solidFill>
                <a:srgbClr val="CCFFFF"/>
              </a:solidFill>
              <a:latin typeface="Comic Sans MS" pitchFamily="66" charset="0"/>
            </a:endParaRPr>
          </a:p>
        </p:txBody>
      </p:sp>
      <p:sp>
        <p:nvSpPr>
          <p:cNvPr id="53" name="Ellipse 52"/>
          <p:cNvSpPr/>
          <p:nvPr/>
        </p:nvSpPr>
        <p:spPr>
          <a:xfrm>
            <a:off x="6516216" y="3717032"/>
            <a:ext cx="144016" cy="648072"/>
          </a:xfrm>
          <a:prstGeom prst="ellipse">
            <a:avLst/>
          </a:prstGeom>
          <a:solidFill>
            <a:srgbClr val="99FF66"/>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4" name="Ellipse 53"/>
          <p:cNvSpPr/>
          <p:nvPr/>
        </p:nvSpPr>
        <p:spPr>
          <a:xfrm>
            <a:off x="6516216" y="2924944"/>
            <a:ext cx="144016" cy="648072"/>
          </a:xfrm>
          <a:prstGeom prst="ellipse">
            <a:avLst/>
          </a:prstGeom>
          <a:solidFill>
            <a:srgbClr val="99FF66"/>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5" name="ZoneTexte 54"/>
          <p:cNvSpPr txBox="1"/>
          <p:nvPr/>
        </p:nvSpPr>
        <p:spPr>
          <a:xfrm>
            <a:off x="5724128" y="2452826"/>
            <a:ext cx="3182281" cy="461665"/>
          </a:xfrm>
          <a:prstGeom prst="rect">
            <a:avLst/>
          </a:prstGeom>
          <a:noFill/>
        </p:spPr>
        <p:txBody>
          <a:bodyPr wrap="none" rtlCol="0">
            <a:spAutoFit/>
          </a:bodyPr>
          <a:lstStyle/>
          <a:p>
            <a:r>
              <a:rPr lang="fr-FR" sz="2400" dirty="0" smtClean="0">
                <a:solidFill>
                  <a:srgbClr val="99FF66"/>
                </a:solidFill>
                <a:latin typeface="Comic Sans MS" pitchFamily="66" charset="0"/>
              </a:rPr>
              <a:t>13,7 Milliards années</a:t>
            </a:r>
            <a:endParaRPr lang="fr-FR" sz="2400" dirty="0">
              <a:solidFill>
                <a:srgbClr val="99FF66"/>
              </a:solidFill>
              <a:latin typeface="Comic Sans MS" pitchFamily="66" charset="0"/>
            </a:endParaRPr>
          </a:p>
        </p:txBody>
      </p:sp>
      <p:sp>
        <p:nvSpPr>
          <p:cNvPr id="56" name="ZoneTexte 55"/>
          <p:cNvSpPr txBox="1"/>
          <p:nvPr/>
        </p:nvSpPr>
        <p:spPr>
          <a:xfrm>
            <a:off x="5652120" y="4365104"/>
            <a:ext cx="2055371" cy="830997"/>
          </a:xfrm>
          <a:prstGeom prst="rect">
            <a:avLst/>
          </a:prstGeom>
          <a:noFill/>
        </p:spPr>
        <p:txBody>
          <a:bodyPr wrap="none" rtlCol="0">
            <a:spAutoFit/>
          </a:bodyPr>
          <a:lstStyle/>
          <a:p>
            <a:pPr algn="ctr"/>
            <a:r>
              <a:rPr lang="fr-FR" sz="2400" dirty="0" smtClean="0">
                <a:solidFill>
                  <a:srgbClr val="99FF66"/>
                </a:solidFill>
                <a:latin typeface="Comic Sans MS" pitchFamily="66" charset="0"/>
              </a:rPr>
              <a:t>2,7 K</a:t>
            </a:r>
          </a:p>
          <a:p>
            <a:pPr algn="ctr"/>
            <a:r>
              <a:rPr lang="fr-FR" sz="2400" dirty="0" smtClean="0">
                <a:solidFill>
                  <a:srgbClr val="99FF66"/>
                </a:solidFill>
                <a:latin typeface="Comic Sans MS" pitchFamily="66" charset="0"/>
              </a:rPr>
              <a:t>(- 270,45 °C)</a:t>
            </a:r>
            <a:endParaRPr lang="fr-FR" sz="2400" dirty="0">
              <a:solidFill>
                <a:srgbClr val="99FF66"/>
              </a:solidFill>
              <a:latin typeface="Comic Sans MS" pitchFamily="66" charset="0"/>
            </a:endParaRPr>
          </a:p>
        </p:txBody>
      </p:sp>
      <p:sp>
        <p:nvSpPr>
          <p:cNvPr id="57" name="ZoneTexte 56"/>
          <p:cNvSpPr txBox="1"/>
          <p:nvPr/>
        </p:nvSpPr>
        <p:spPr>
          <a:xfrm>
            <a:off x="3923928" y="4293096"/>
            <a:ext cx="1007007" cy="461665"/>
          </a:xfrm>
          <a:prstGeom prst="rect">
            <a:avLst/>
          </a:prstGeom>
          <a:noFill/>
        </p:spPr>
        <p:txBody>
          <a:bodyPr wrap="none" rtlCol="0">
            <a:spAutoFit/>
          </a:bodyPr>
          <a:lstStyle/>
          <a:p>
            <a:r>
              <a:rPr lang="fr-FR" sz="2400" dirty="0" smtClean="0">
                <a:solidFill>
                  <a:srgbClr val="FFFF00"/>
                </a:solidFill>
                <a:latin typeface="Comic Sans MS" pitchFamily="66" charset="0"/>
              </a:rPr>
              <a:t>10</a:t>
            </a:r>
            <a:r>
              <a:rPr lang="fr-FR" sz="2400" baseline="30000" dirty="0" smtClean="0">
                <a:solidFill>
                  <a:srgbClr val="FFFF00"/>
                </a:solidFill>
                <a:latin typeface="Comic Sans MS" pitchFamily="66" charset="0"/>
              </a:rPr>
              <a:t>15</a:t>
            </a:r>
            <a:r>
              <a:rPr lang="fr-FR" sz="2400" dirty="0" smtClean="0">
                <a:solidFill>
                  <a:srgbClr val="FFFF00"/>
                </a:solidFill>
                <a:latin typeface="Comic Sans MS" pitchFamily="66" charset="0"/>
              </a:rPr>
              <a:t> K</a:t>
            </a:r>
            <a:endParaRPr lang="fr-FR" sz="2400" dirty="0">
              <a:solidFill>
                <a:srgbClr val="FFFF00"/>
              </a:solidFill>
              <a:latin typeface="Comic Sans MS" pitchFamily="66" charset="0"/>
            </a:endParaRPr>
          </a:p>
        </p:txBody>
      </p:sp>
      <p:sp>
        <p:nvSpPr>
          <p:cNvPr id="58" name="ZoneTexte 57"/>
          <p:cNvSpPr txBox="1"/>
          <p:nvPr/>
        </p:nvSpPr>
        <p:spPr>
          <a:xfrm>
            <a:off x="467544" y="4293096"/>
            <a:ext cx="1039067" cy="461665"/>
          </a:xfrm>
          <a:prstGeom prst="rect">
            <a:avLst/>
          </a:prstGeom>
          <a:noFill/>
        </p:spPr>
        <p:txBody>
          <a:bodyPr wrap="none" rtlCol="0">
            <a:spAutoFit/>
          </a:bodyPr>
          <a:lstStyle/>
          <a:p>
            <a:r>
              <a:rPr lang="fr-FR" sz="2400" dirty="0" smtClean="0">
                <a:solidFill>
                  <a:srgbClr val="FF0000"/>
                </a:solidFill>
                <a:latin typeface="Comic Sans MS" pitchFamily="66" charset="0"/>
              </a:rPr>
              <a:t>10</a:t>
            </a:r>
            <a:r>
              <a:rPr lang="fr-FR" sz="2400" baseline="30000" dirty="0" smtClean="0">
                <a:solidFill>
                  <a:srgbClr val="FF0000"/>
                </a:solidFill>
                <a:latin typeface="Comic Sans MS" pitchFamily="66" charset="0"/>
              </a:rPr>
              <a:t>32</a:t>
            </a:r>
            <a:r>
              <a:rPr lang="fr-FR" sz="2400" dirty="0" smtClean="0">
                <a:solidFill>
                  <a:srgbClr val="FF0000"/>
                </a:solidFill>
                <a:latin typeface="Comic Sans MS" pitchFamily="66" charset="0"/>
              </a:rPr>
              <a:t> K</a:t>
            </a:r>
            <a:endParaRPr lang="fr-FR" sz="2400" dirty="0">
              <a:solidFill>
                <a:srgbClr val="FF0000"/>
              </a:solidFill>
              <a:latin typeface="Comic Sans MS" pitchFamily="66" charset="0"/>
            </a:endParaRPr>
          </a:p>
        </p:txBody>
      </p:sp>
      <p:sp>
        <p:nvSpPr>
          <p:cNvPr id="59" name="ZoneTexte 58"/>
          <p:cNvSpPr txBox="1"/>
          <p:nvPr/>
        </p:nvSpPr>
        <p:spPr>
          <a:xfrm>
            <a:off x="3849947" y="2492896"/>
            <a:ext cx="1021433" cy="461665"/>
          </a:xfrm>
          <a:prstGeom prst="rect">
            <a:avLst/>
          </a:prstGeom>
          <a:noFill/>
        </p:spPr>
        <p:txBody>
          <a:bodyPr wrap="none" rtlCol="0">
            <a:spAutoFit/>
          </a:bodyPr>
          <a:lstStyle/>
          <a:p>
            <a:r>
              <a:rPr lang="fr-FR" sz="2400" dirty="0" smtClean="0">
                <a:solidFill>
                  <a:srgbClr val="FFFF00"/>
                </a:solidFill>
                <a:latin typeface="Comic Sans MS" pitchFamily="66" charset="0"/>
              </a:rPr>
              <a:t>10</a:t>
            </a:r>
            <a:r>
              <a:rPr lang="fr-FR" sz="2400" baseline="30000" dirty="0" smtClean="0">
                <a:solidFill>
                  <a:srgbClr val="FFFF00"/>
                </a:solidFill>
                <a:latin typeface="Comic Sans MS" pitchFamily="66" charset="0"/>
              </a:rPr>
              <a:t>-11</a:t>
            </a:r>
            <a:r>
              <a:rPr lang="fr-FR" sz="2400" dirty="0" smtClean="0">
                <a:solidFill>
                  <a:srgbClr val="FFFF00"/>
                </a:solidFill>
                <a:latin typeface="Comic Sans MS" pitchFamily="66" charset="0"/>
              </a:rPr>
              <a:t> s</a:t>
            </a:r>
            <a:endParaRPr lang="fr-FR" sz="2400" dirty="0">
              <a:solidFill>
                <a:srgbClr val="FFFF00"/>
              </a:solidFill>
              <a:latin typeface="Comic Sans MS" pitchFamily="66" charset="0"/>
            </a:endParaRPr>
          </a:p>
        </p:txBody>
      </p:sp>
      <p:sp>
        <p:nvSpPr>
          <p:cNvPr id="60" name="Flèche vers le bas 59"/>
          <p:cNvSpPr/>
          <p:nvPr/>
        </p:nvSpPr>
        <p:spPr>
          <a:xfrm>
            <a:off x="4211960" y="188640"/>
            <a:ext cx="216024" cy="978408"/>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61" name="ZoneTexte 60"/>
          <p:cNvSpPr txBox="1"/>
          <p:nvPr/>
        </p:nvSpPr>
        <p:spPr>
          <a:xfrm>
            <a:off x="4355976" y="44624"/>
            <a:ext cx="4464684" cy="830997"/>
          </a:xfrm>
          <a:prstGeom prst="rect">
            <a:avLst/>
          </a:prstGeom>
          <a:noFill/>
        </p:spPr>
        <p:txBody>
          <a:bodyPr wrap="none" rtlCol="0">
            <a:spAutoFit/>
          </a:bodyPr>
          <a:lstStyle/>
          <a:p>
            <a:r>
              <a:rPr lang="fr-FR" sz="2400" dirty="0" smtClean="0">
                <a:solidFill>
                  <a:srgbClr val="FFFF00"/>
                </a:solidFill>
                <a:latin typeface="Comic Sans MS" pitchFamily="66" charset="0"/>
              </a:rPr>
              <a:t>Apparition du Champ de Higgs</a:t>
            </a:r>
          </a:p>
          <a:p>
            <a:r>
              <a:rPr lang="fr-FR" sz="2400" dirty="0" smtClean="0">
                <a:solidFill>
                  <a:srgbClr val="FFFF00"/>
                </a:solidFill>
                <a:latin typeface="Comic Sans MS" pitchFamily="66" charset="0"/>
              </a:rPr>
              <a:t> … et donc de la masse</a:t>
            </a:r>
            <a:endParaRPr lang="fr-FR" sz="2400" dirty="0">
              <a:solidFill>
                <a:srgbClr val="FFFF00"/>
              </a:solidFill>
              <a:latin typeface="Comic Sans MS" pitchFamily="66" charset="0"/>
            </a:endParaRPr>
          </a:p>
        </p:txBody>
      </p:sp>
      <p:sp>
        <p:nvSpPr>
          <p:cNvPr id="62" name="ZoneTexte 61"/>
          <p:cNvSpPr txBox="1"/>
          <p:nvPr/>
        </p:nvSpPr>
        <p:spPr>
          <a:xfrm>
            <a:off x="5757880" y="5157192"/>
            <a:ext cx="1824538" cy="461665"/>
          </a:xfrm>
          <a:prstGeom prst="rect">
            <a:avLst/>
          </a:prstGeom>
          <a:noFill/>
        </p:spPr>
        <p:txBody>
          <a:bodyPr wrap="none" rtlCol="0">
            <a:spAutoFit/>
          </a:bodyPr>
          <a:lstStyle/>
          <a:p>
            <a:r>
              <a:rPr lang="fr-FR" sz="2400" dirty="0" smtClean="0">
                <a:solidFill>
                  <a:srgbClr val="99FF66"/>
                </a:solidFill>
                <a:latin typeface="Comic Sans MS" pitchFamily="66" charset="0"/>
              </a:rPr>
              <a:t>Aujourd’hui</a:t>
            </a:r>
            <a:endParaRPr lang="fr-FR" sz="2400" dirty="0">
              <a:solidFill>
                <a:srgbClr val="99FF66"/>
              </a:solidFill>
              <a:latin typeface="Comic Sans MS" pitchFamily="66" charset="0"/>
            </a:endParaRPr>
          </a:p>
        </p:txBody>
      </p:sp>
      <p:cxnSp>
        <p:nvCxnSpPr>
          <p:cNvPr id="44" name="Connecteur droit 43"/>
          <p:cNvCxnSpPr/>
          <p:nvPr/>
        </p:nvCxnSpPr>
        <p:spPr>
          <a:xfrm>
            <a:off x="2699792" y="1628800"/>
            <a:ext cx="504056" cy="0"/>
          </a:xfrm>
          <a:prstGeom prst="line">
            <a:avLst/>
          </a:prstGeom>
          <a:ln w="76200">
            <a:solidFill>
              <a:srgbClr val="FF66FF"/>
            </a:solidFill>
            <a:prstDash val="sysDot"/>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5364088" y="5733256"/>
            <a:ext cx="2521844" cy="954107"/>
          </a:xfrm>
          <a:prstGeom prst="rect">
            <a:avLst/>
          </a:prstGeom>
          <a:noFill/>
        </p:spPr>
        <p:txBody>
          <a:bodyPr wrap="none" rtlCol="0">
            <a:spAutoFit/>
          </a:bodyPr>
          <a:lstStyle/>
          <a:p>
            <a:pPr algn="ctr"/>
            <a:r>
              <a:rPr lang="fr-FR" sz="2800" dirty="0" smtClean="0">
                <a:solidFill>
                  <a:srgbClr val="99FF66"/>
                </a:solidFill>
                <a:latin typeface="Comic Sans MS" pitchFamily="66" charset="0"/>
              </a:rPr>
              <a:t>Les particules</a:t>
            </a:r>
          </a:p>
          <a:p>
            <a:pPr algn="ctr"/>
            <a:r>
              <a:rPr lang="fr-FR" sz="2800" dirty="0" smtClean="0">
                <a:solidFill>
                  <a:srgbClr val="99FF66"/>
                </a:solidFill>
                <a:latin typeface="Comic Sans MS" pitchFamily="66" charset="0"/>
              </a:rPr>
              <a:t>sont massives</a:t>
            </a:r>
            <a:endParaRPr lang="fr-FR" sz="2800" dirty="0">
              <a:solidFill>
                <a:srgbClr val="99FF66"/>
              </a:solidFill>
            </a:endParaRPr>
          </a:p>
        </p:txBody>
      </p:sp>
      <p:sp>
        <p:nvSpPr>
          <p:cNvPr id="43" name="ZoneTexte 42"/>
          <p:cNvSpPr txBox="1"/>
          <p:nvPr/>
        </p:nvSpPr>
        <p:spPr>
          <a:xfrm>
            <a:off x="395536" y="5715253"/>
            <a:ext cx="3275257" cy="954107"/>
          </a:xfrm>
          <a:prstGeom prst="rect">
            <a:avLst/>
          </a:prstGeom>
          <a:noFill/>
        </p:spPr>
        <p:txBody>
          <a:bodyPr wrap="none" rtlCol="0">
            <a:spAutoFit/>
          </a:bodyPr>
          <a:lstStyle/>
          <a:p>
            <a:pPr algn="ctr"/>
            <a:r>
              <a:rPr lang="fr-FR" sz="2800" dirty="0" smtClean="0">
                <a:solidFill>
                  <a:srgbClr val="FF66FF"/>
                </a:solidFill>
                <a:latin typeface="Comic Sans MS" pitchFamily="66" charset="0"/>
              </a:rPr>
              <a:t>Les particules</a:t>
            </a:r>
          </a:p>
          <a:p>
            <a:pPr algn="ctr"/>
            <a:r>
              <a:rPr lang="fr-FR" sz="2800" dirty="0" smtClean="0">
                <a:solidFill>
                  <a:srgbClr val="FF66FF"/>
                </a:solidFill>
                <a:latin typeface="Comic Sans MS" pitchFamily="66" charset="0"/>
              </a:rPr>
              <a:t>n‘ont pas de masse</a:t>
            </a:r>
            <a:endParaRPr lang="fr-FR" sz="2800" dirty="0">
              <a:solidFill>
                <a:srgbClr val="FF66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heckerboard(across)">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checkerboard(across)">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additive="base">
                                        <p:cTn id="25" dur="500" fill="hold"/>
                                        <p:tgtEl>
                                          <p:spTgt spid="57"/>
                                        </p:tgtEl>
                                        <p:attrNameLst>
                                          <p:attrName>ppt_x</p:attrName>
                                        </p:attrNameLst>
                                      </p:cBhvr>
                                      <p:tavLst>
                                        <p:tav tm="0">
                                          <p:val>
                                            <p:strVal val="#ppt_x"/>
                                          </p:val>
                                        </p:tav>
                                        <p:tav tm="100000">
                                          <p:val>
                                            <p:strVal val="#ppt_x"/>
                                          </p:val>
                                        </p:tav>
                                      </p:tavLst>
                                    </p:anim>
                                    <p:anim calcmode="lin" valueType="num">
                                      <p:cBhvr additive="base">
                                        <p:cTn id="26" dur="500" fill="hold"/>
                                        <p:tgtEl>
                                          <p:spTgt spid="5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cBhvr additive="base">
                                        <p:cTn id="29" dur="500" fill="hold"/>
                                        <p:tgtEl>
                                          <p:spTgt spid="59"/>
                                        </p:tgtEl>
                                        <p:attrNameLst>
                                          <p:attrName>ppt_x</p:attrName>
                                        </p:attrNameLst>
                                      </p:cBhvr>
                                      <p:tavLst>
                                        <p:tav tm="0">
                                          <p:val>
                                            <p:strVal val="#ppt_x"/>
                                          </p:val>
                                        </p:tav>
                                        <p:tav tm="100000">
                                          <p:val>
                                            <p:strVal val="#ppt_x"/>
                                          </p:val>
                                        </p:tav>
                                      </p:tavLst>
                                    </p:anim>
                                    <p:anim calcmode="lin" valueType="num">
                                      <p:cBhvr additive="base">
                                        <p:cTn id="3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cBhvr additive="base">
                                        <p:cTn id="35" dur="500" fill="hold"/>
                                        <p:tgtEl>
                                          <p:spTgt spid="60"/>
                                        </p:tgtEl>
                                        <p:attrNameLst>
                                          <p:attrName>ppt_x</p:attrName>
                                        </p:attrNameLst>
                                      </p:cBhvr>
                                      <p:tavLst>
                                        <p:tav tm="0">
                                          <p:val>
                                            <p:strVal val="#ppt_x"/>
                                          </p:val>
                                        </p:tav>
                                        <p:tav tm="100000">
                                          <p:val>
                                            <p:strVal val="#ppt_x"/>
                                          </p:val>
                                        </p:tav>
                                      </p:tavLst>
                                    </p:anim>
                                    <p:anim calcmode="lin" valueType="num">
                                      <p:cBhvr additive="base">
                                        <p:cTn id="36" dur="500" fill="hold"/>
                                        <p:tgtEl>
                                          <p:spTgt spid="6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additive="base">
                                        <p:cTn id="39" dur="500" fill="hold"/>
                                        <p:tgtEl>
                                          <p:spTgt spid="61"/>
                                        </p:tgtEl>
                                        <p:attrNameLst>
                                          <p:attrName>ppt_x</p:attrName>
                                        </p:attrNameLst>
                                      </p:cBhvr>
                                      <p:tavLst>
                                        <p:tav tm="0">
                                          <p:val>
                                            <p:strVal val="#ppt_x"/>
                                          </p:val>
                                        </p:tav>
                                        <p:tav tm="100000">
                                          <p:val>
                                            <p:strVal val="#ppt_x"/>
                                          </p:val>
                                        </p:tav>
                                      </p:tavLst>
                                    </p:anim>
                                    <p:anim calcmode="lin" valueType="num">
                                      <p:cBhvr additive="base">
                                        <p:cTn id="40" dur="5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checkerboard(across)">
                                      <p:cBhvr>
                                        <p:cTn id="45" dur="500"/>
                                        <p:tgtEl>
                                          <p:spTgt spid="33"/>
                                        </p:tgtEl>
                                      </p:cBhvr>
                                    </p:animEffect>
                                  </p:childTnLst>
                                </p:cTn>
                              </p:par>
                              <p:par>
                                <p:cTn id="46" presetID="5" presetClass="entr" presetSubtype="10"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heckerboard(across)">
                                      <p:cBhvr>
                                        <p:cTn id="48" dur="500"/>
                                        <p:tgtEl>
                                          <p:spTgt spid="35"/>
                                        </p:tgtEl>
                                      </p:cBhvr>
                                    </p:animEffect>
                                  </p:childTnLst>
                                </p:cTn>
                              </p:par>
                              <p:par>
                                <p:cTn id="49" presetID="5" presetClass="entr" presetSubtype="1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checkerboard(across)">
                                      <p:cBhvr>
                                        <p:cTn id="51" dur="500"/>
                                        <p:tgtEl>
                                          <p:spTgt spid="40"/>
                                        </p:tgtEl>
                                      </p:cBhvr>
                                    </p:animEffect>
                                  </p:childTnLst>
                                </p:cTn>
                              </p:par>
                              <p:par>
                                <p:cTn id="52" presetID="5" presetClass="entr" presetSubtype="1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checkerboard(across)">
                                      <p:cBhvr>
                                        <p:cTn id="54" dur="500"/>
                                        <p:tgtEl>
                                          <p:spTgt spid="42"/>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checkerboard(across)">
                                      <p:cBhvr>
                                        <p:cTn id="57" dur="500"/>
                                        <p:tgtEl>
                                          <p:spTgt spid="47"/>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checkerboard(across)">
                                      <p:cBhvr>
                                        <p:cTn id="60" dur="500"/>
                                        <p:tgtEl>
                                          <p:spTgt spid="48"/>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checkerboard(across)">
                                      <p:cBhvr>
                                        <p:cTn id="63" dur="500"/>
                                        <p:tgtEl>
                                          <p:spTgt spid="49"/>
                                        </p:tgtEl>
                                      </p:cBhvr>
                                    </p:animEffect>
                                  </p:childTnLst>
                                </p:cTn>
                              </p:par>
                              <p:par>
                                <p:cTn id="64" presetID="5" presetClass="entr" presetSubtype="10" fill="hold"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checkerboard(across)">
                                      <p:cBhvr>
                                        <p:cTn id="6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47" grpId="0"/>
      <p:bldP spid="48" grpId="0"/>
      <p:bldP spid="49" grpId="0"/>
      <p:bldP spid="57" grpId="0"/>
      <p:bldP spid="59" grpId="0"/>
      <p:bldP spid="60" grpId="0" animBg="1"/>
      <p:bldP spid="61" grpId="0"/>
      <p:bldP spid="41" grpId="0"/>
      <p:bldP spid="4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 Box 36"/>
          <p:cNvSpPr txBox="1">
            <a:spLocks noChangeArrowheads="1"/>
          </p:cNvSpPr>
          <p:nvPr/>
        </p:nvSpPr>
        <p:spPr bwMode="auto">
          <a:xfrm>
            <a:off x="119886" y="107921"/>
            <a:ext cx="691888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conséquences: </a:t>
            </a:r>
            <a:r>
              <a:rPr lang="fr-FR" sz="2400" dirty="0" smtClean="0">
                <a:solidFill>
                  <a:schemeClr val="bg1"/>
                </a:solidFill>
                <a:effectLst>
                  <a:outerShdw blurRad="38100" dist="38100" dir="2700000" algn="tl">
                    <a:srgbClr val="010199"/>
                  </a:outerShdw>
                </a:effectLst>
                <a:latin typeface="Comic Sans MS" pitchFamily="66" charset="0"/>
                <a:sym typeface="Symbol" pitchFamily="18" charset="2"/>
              </a:rPr>
              <a:t>depuis cette époque,</a:t>
            </a:r>
            <a:endParaRPr lang="fr-FR" sz="2400"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9" name="Rectangle 8"/>
          <p:cNvSpPr/>
          <p:nvPr/>
        </p:nvSpPr>
        <p:spPr>
          <a:xfrm>
            <a:off x="107504" y="908720"/>
            <a:ext cx="8604448" cy="954107"/>
          </a:xfrm>
          <a:prstGeom prst="rect">
            <a:avLst/>
          </a:prstGeom>
        </p:spPr>
        <p:txBody>
          <a:bodyPr wrap="square">
            <a:spAutoFit/>
          </a:bodyPr>
          <a:lstStyle/>
          <a:p>
            <a:pPr>
              <a:buFont typeface="Symbol" pitchFamily="18" charset="2"/>
              <a:buChar char="·"/>
            </a:pPr>
            <a:r>
              <a:rPr lang="fr-FR" sz="2400" dirty="0" smtClean="0">
                <a:solidFill>
                  <a:schemeClr val="bg1"/>
                </a:solidFill>
                <a:latin typeface="Comic Sans MS" pitchFamily="66" charset="0"/>
                <a:sym typeface="Symbol"/>
              </a:rPr>
              <a:t> les bosons vecteurs </a:t>
            </a:r>
            <a:r>
              <a:rPr lang="fr-FR" sz="2400" dirty="0" smtClean="0">
                <a:solidFill>
                  <a:srgbClr val="FFFF00"/>
                </a:solidFill>
                <a:latin typeface="Comic Sans MS" pitchFamily="66" charset="0"/>
                <a:sym typeface="Symbol"/>
              </a:rPr>
              <a:t>W</a:t>
            </a:r>
            <a:r>
              <a:rPr lang="fr-FR" sz="2400" baseline="30000" dirty="0" smtClean="0">
                <a:solidFill>
                  <a:srgbClr val="FFFF00"/>
                </a:solidFill>
                <a:latin typeface="Comic Sans MS" pitchFamily="66" charset="0"/>
                <a:sym typeface="Symbol"/>
              </a:rPr>
              <a:t>+</a:t>
            </a:r>
            <a:r>
              <a:rPr lang="fr-FR" sz="2400" dirty="0" smtClean="0">
                <a:solidFill>
                  <a:srgbClr val="FFFF00"/>
                </a:solidFill>
                <a:latin typeface="Comic Sans MS" pitchFamily="66" charset="0"/>
                <a:sym typeface="Symbol"/>
              </a:rPr>
              <a:t> W</a:t>
            </a:r>
            <a:r>
              <a:rPr lang="fr-FR" sz="2400" baseline="30000" dirty="0" smtClean="0">
                <a:solidFill>
                  <a:srgbClr val="FFFF00"/>
                </a:solidFill>
                <a:latin typeface="Comic Sans MS" pitchFamily="66" charset="0"/>
                <a:sym typeface="Symbol"/>
              </a:rPr>
              <a:t>-</a:t>
            </a:r>
            <a:r>
              <a:rPr lang="fr-FR" sz="2400" dirty="0" smtClean="0">
                <a:solidFill>
                  <a:srgbClr val="FFFF00"/>
                </a:solidFill>
                <a:latin typeface="Comic Sans MS" pitchFamily="66" charset="0"/>
                <a:sym typeface="Symbol"/>
              </a:rPr>
              <a:t> et Z° </a:t>
            </a:r>
            <a:r>
              <a:rPr lang="fr-FR" sz="2400" dirty="0" smtClean="0">
                <a:solidFill>
                  <a:schemeClr val="bg1"/>
                </a:solidFill>
                <a:latin typeface="Comic Sans MS" pitchFamily="66" charset="0"/>
                <a:sym typeface="Symbol"/>
              </a:rPr>
              <a:t>acquièrent leur masse,</a:t>
            </a:r>
          </a:p>
          <a:p>
            <a:r>
              <a:rPr lang="fr-FR" sz="2400" dirty="0" smtClean="0">
                <a:solidFill>
                  <a:schemeClr val="bg1"/>
                </a:solidFill>
                <a:latin typeface="Comic Sans MS" pitchFamily="66" charset="0"/>
                <a:sym typeface="Symbol"/>
              </a:rPr>
              <a:t>   mais pas les photons  </a:t>
            </a:r>
            <a:r>
              <a:rPr lang="fr-FR" sz="3200" b="1" dirty="0" smtClean="0">
                <a:solidFill>
                  <a:srgbClr val="FFFF00"/>
                </a:solidFill>
                <a:latin typeface="Comic Sans MS" pitchFamily="66" charset="0"/>
                <a:sym typeface="Symbol"/>
              </a:rPr>
              <a:t></a:t>
            </a:r>
            <a:r>
              <a:rPr lang="fr-FR" sz="2400" dirty="0" smtClean="0">
                <a:solidFill>
                  <a:schemeClr val="bg1"/>
                </a:solidFill>
                <a:latin typeface="Comic Sans MS" pitchFamily="66" charset="0"/>
                <a:sym typeface="Symbol"/>
              </a:rPr>
              <a:t>   tout rentre dans l’ordre !</a:t>
            </a:r>
          </a:p>
        </p:txBody>
      </p:sp>
      <p:sp>
        <p:nvSpPr>
          <p:cNvPr id="10" name="ZoneTexte 9"/>
          <p:cNvSpPr txBox="1"/>
          <p:nvPr/>
        </p:nvSpPr>
        <p:spPr>
          <a:xfrm>
            <a:off x="107504" y="1916832"/>
            <a:ext cx="9081332" cy="1384995"/>
          </a:xfrm>
          <a:prstGeom prst="rect">
            <a:avLst/>
          </a:prstGeom>
          <a:noFill/>
        </p:spPr>
        <p:txBody>
          <a:bodyPr wrap="none" rtlCol="0">
            <a:spAutoFit/>
          </a:bodyPr>
          <a:lstStyle/>
          <a:p>
            <a:pPr>
              <a:buFont typeface="Symbol"/>
              <a:buChar char="·"/>
            </a:pPr>
            <a:r>
              <a:rPr lang="fr-FR" sz="2800" dirty="0" smtClean="0">
                <a:solidFill>
                  <a:schemeClr val="bg1"/>
                </a:solidFill>
                <a:latin typeface="Comic Sans MS" pitchFamily="66" charset="0"/>
                <a:sym typeface="Symbol"/>
              </a:rPr>
              <a:t> Ce n’est pas fini: il y a un bonus</a:t>
            </a:r>
          </a:p>
          <a:p>
            <a:r>
              <a:rPr lang="fr-FR" sz="2800" dirty="0" smtClean="0">
                <a:solidFill>
                  <a:schemeClr val="bg1"/>
                </a:solidFill>
                <a:latin typeface="Comic Sans MS" pitchFamily="66" charset="0"/>
                <a:sym typeface="Symbol"/>
              </a:rPr>
              <a:t>  </a:t>
            </a:r>
            <a:r>
              <a:rPr lang="fr-FR" sz="2800" dirty="0" smtClean="0">
                <a:solidFill>
                  <a:srgbClr val="FFFF00"/>
                </a:solidFill>
                <a:latin typeface="Comic Sans MS" pitchFamily="66" charset="0"/>
                <a:sym typeface="Symbol"/>
              </a:rPr>
              <a:t>toutes les particules ″massives</a:t>
            </a:r>
            <a:r>
              <a:rPr lang="fr-FR" sz="2800" dirty="0" smtClean="0">
                <a:solidFill>
                  <a:schemeClr val="bg1"/>
                </a:solidFill>
                <a:latin typeface="Comic Sans MS" pitchFamily="66" charset="0"/>
                <a:sym typeface="Symbol"/>
              </a:rPr>
              <a:t>″ (leptons et quarks)</a:t>
            </a:r>
          </a:p>
          <a:p>
            <a:r>
              <a:rPr lang="fr-FR" sz="2800" dirty="0" smtClean="0">
                <a:solidFill>
                  <a:schemeClr val="bg1"/>
                </a:solidFill>
                <a:latin typeface="Comic Sans MS" pitchFamily="66" charset="0"/>
                <a:sym typeface="Symbol"/>
              </a:rPr>
              <a:t>                               acquièrent également une masse.</a:t>
            </a:r>
            <a:endParaRPr lang="fr-FR" sz="2800" dirty="0">
              <a:solidFill>
                <a:schemeClr val="bg1"/>
              </a:solidFill>
              <a:latin typeface="Comic Sans MS" pitchFamily="66" charset="0"/>
            </a:endParaRPr>
          </a:p>
        </p:txBody>
      </p:sp>
      <p:sp>
        <p:nvSpPr>
          <p:cNvPr id="11" name="ZoneTexte 10"/>
          <p:cNvSpPr txBox="1"/>
          <p:nvPr/>
        </p:nvSpPr>
        <p:spPr>
          <a:xfrm>
            <a:off x="107504" y="3318083"/>
            <a:ext cx="9030036" cy="954107"/>
          </a:xfrm>
          <a:prstGeom prst="rect">
            <a:avLst/>
          </a:prstGeom>
          <a:noFill/>
        </p:spPr>
        <p:txBody>
          <a:bodyPr wrap="none" rtlCol="0">
            <a:spAutoFit/>
          </a:bodyPr>
          <a:lstStyle/>
          <a:p>
            <a:pPr>
              <a:buFont typeface="Symbol"/>
              <a:buChar char="·"/>
            </a:pPr>
            <a:r>
              <a:rPr lang="fr-FR" sz="2800" dirty="0" smtClean="0">
                <a:solidFill>
                  <a:schemeClr val="bg1"/>
                </a:solidFill>
                <a:latin typeface="Comic Sans MS" pitchFamily="66" charset="0"/>
                <a:sym typeface="Symbol"/>
              </a:rPr>
              <a:t> </a:t>
            </a:r>
            <a:r>
              <a:rPr lang="fr-FR" sz="2800" dirty="0" smtClean="0">
                <a:solidFill>
                  <a:srgbClr val="FFFF00"/>
                </a:solidFill>
                <a:latin typeface="Comic Sans MS" pitchFamily="66" charset="0"/>
                <a:sym typeface="Symbol"/>
              </a:rPr>
              <a:t>Et puis, il y a un super-bonus</a:t>
            </a:r>
            <a:r>
              <a:rPr lang="fr-FR" sz="2800" dirty="0" smtClean="0">
                <a:solidFill>
                  <a:schemeClr val="bg1"/>
                </a:solidFill>
                <a:latin typeface="Comic Sans MS" pitchFamily="66" charset="0"/>
                <a:sym typeface="Symbol"/>
              </a:rPr>
              <a:t>: une </a:t>
            </a:r>
            <a:r>
              <a:rPr lang="fr-FR" sz="2800" dirty="0" smtClean="0">
                <a:solidFill>
                  <a:srgbClr val="FFFF00"/>
                </a:solidFill>
                <a:latin typeface="Comic Sans MS" pitchFamily="66" charset="0"/>
                <a:sym typeface="Symbol"/>
              </a:rPr>
              <a:t>nouvelle particule</a:t>
            </a:r>
          </a:p>
          <a:p>
            <a:r>
              <a:rPr lang="fr-FR" sz="2800" dirty="0" smtClean="0">
                <a:solidFill>
                  <a:srgbClr val="FFFF00"/>
                </a:solidFill>
                <a:latin typeface="Comic Sans MS" pitchFamily="66" charset="0"/>
                <a:sym typeface="Symbol"/>
              </a:rPr>
              <a:t>          </a:t>
            </a:r>
            <a:r>
              <a:rPr lang="fr-FR" sz="2800" dirty="0" smtClean="0">
                <a:solidFill>
                  <a:schemeClr val="bg1"/>
                </a:solidFill>
                <a:latin typeface="Comic Sans MS" pitchFamily="66" charset="0"/>
                <a:sym typeface="Symbol"/>
              </a:rPr>
              <a:t>qui est une ″excitation″ du champ scalaire</a:t>
            </a:r>
            <a:endParaRPr lang="fr-FR" sz="2800" dirty="0">
              <a:solidFill>
                <a:schemeClr val="bg1"/>
              </a:solidFill>
              <a:latin typeface="Comic Sans MS" pitchFamily="66" charset="0"/>
            </a:endParaRPr>
          </a:p>
        </p:txBody>
      </p:sp>
      <p:sp>
        <p:nvSpPr>
          <p:cNvPr id="13" name="Ruban vers le bas 12"/>
          <p:cNvSpPr/>
          <p:nvPr/>
        </p:nvSpPr>
        <p:spPr>
          <a:xfrm>
            <a:off x="539552" y="4581128"/>
            <a:ext cx="8064896" cy="1872208"/>
          </a:xfrm>
          <a:prstGeom prst="ribbon">
            <a:avLst>
              <a:gd name="adj1" fmla="val 16667"/>
              <a:gd name="adj2" fmla="val 599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p:cNvSpPr txBox="1"/>
          <p:nvPr/>
        </p:nvSpPr>
        <p:spPr>
          <a:xfrm>
            <a:off x="2411760" y="5373216"/>
            <a:ext cx="4358886" cy="646331"/>
          </a:xfrm>
          <a:prstGeom prst="rect">
            <a:avLst/>
          </a:prstGeom>
          <a:noFill/>
        </p:spPr>
        <p:txBody>
          <a:bodyPr wrap="none" rtlCol="0">
            <a:spAutoFit/>
          </a:bodyPr>
          <a:lstStyle/>
          <a:p>
            <a:r>
              <a:rPr lang="fr-FR" sz="3600" dirty="0" smtClean="0">
                <a:solidFill>
                  <a:schemeClr val="bg1"/>
                </a:solidFill>
                <a:latin typeface="Comic Sans MS" pitchFamily="66" charset="0"/>
              </a:rPr>
              <a:t>Le boson de ″Higgs″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80">
                                          <p:stCondLst>
                                            <p:cond delay="0"/>
                                          </p:stCondLst>
                                        </p:cTn>
                                        <p:tgtEl>
                                          <p:spTgt spid="13"/>
                                        </p:tgtEl>
                                      </p:cBhvr>
                                    </p:animEffect>
                                    <p:anim calcmode="lin" valueType="num">
                                      <p:cBhvr>
                                        <p:cTn id="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8" dur="26">
                                          <p:stCondLst>
                                            <p:cond delay="650"/>
                                          </p:stCondLst>
                                        </p:cTn>
                                        <p:tgtEl>
                                          <p:spTgt spid="13"/>
                                        </p:tgtEl>
                                      </p:cBhvr>
                                      <p:to x="100000" y="60000"/>
                                    </p:animScale>
                                    <p:animScale>
                                      <p:cBhvr>
                                        <p:cTn id="29" dur="166" decel="50000">
                                          <p:stCondLst>
                                            <p:cond delay="676"/>
                                          </p:stCondLst>
                                        </p:cTn>
                                        <p:tgtEl>
                                          <p:spTgt spid="13"/>
                                        </p:tgtEl>
                                      </p:cBhvr>
                                      <p:to x="100000" y="100000"/>
                                    </p:animScale>
                                    <p:animScale>
                                      <p:cBhvr>
                                        <p:cTn id="30" dur="26">
                                          <p:stCondLst>
                                            <p:cond delay="1312"/>
                                          </p:stCondLst>
                                        </p:cTn>
                                        <p:tgtEl>
                                          <p:spTgt spid="13"/>
                                        </p:tgtEl>
                                      </p:cBhvr>
                                      <p:to x="100000" y="80000"/>
                                    </p:animScale>
                                    <p:animScale>
                                      <p:cBhvr>
                                        <p:cTn id="31" dur="166" decel="50000">
                                          <p:stCondLst>
                                            <p:cond delay="1338"/>
                                          </p:stCondLst>
                                        </p:cTn>
                                        <p:tgtEl>
                                          <p:spTgt spid="13"/>
                                        </p:tgtEl>
                                      </p:cBhvr>
                                      <p:to x="100000" y="100000"/>
                                    </p:animScale>
                                    <p:animScale>
                                      <p:cBhvr>
                                        <p:cTn id="32" dur="26">
                                          <p:stCondLst>
                                            <p:cond delay="1642"/>
                                          </p:stCondLst>
                                        </p:cTn>
                                        <p:tgtEl>
                                          <p:spTgt spid="13"/>
                                        </p:tgtEl>
                                      </p:cBhvr>
                                      <p:to x="100000" y="90000"/>
                                    </p:animScale>
                                    <p:animScale>
                                      <p:cBhvr>
                                        <p:cTn id="33" dur="166" decel="50000">
                                          <p:stCondLst>
                                            <p:cond delay="1668"/>
                                          </p:stCondLst>
                                        </p:cTn>
                                        <p:tgtEl>
                                          <p:spTgt spid="13"/>
                                        </p:tgtEl>
                                      </p:cBhvr>
                                      <p:to x="100000" y="100000"/>
                                    </p:animScale>
                                    <p:animScale>
                                      <p:cBhvr>
                                        <p:cTn id="34" dur="26">
                                          <p:stCondLst>
                                            <p:cond delay="1808"/>
                                          </p:stCondLst>
                                        </p:cTn>
                                        <p:tgtEl>
                                          <p:spTgt spid="13"/>
                                        </p:tgtEl>
                                      </p:cBhvr>
                                      <p:to x="100000" y="95000"/>
                                    </p:animScale>
                                    <p:animScale>
                                      <p:cBhvr>
                                        <p:cTn id="35" dur="166" decel="50000">
                                          <p:stCondLst>
                                            <p:cond delay="1834"/>
                                          </p:stCondLst>
                                        </p:cTn>
                                        <p:tgtEl>
                                          <p:spTgt spid="13"/>
                                        </p:tgtEl>
                                      </p:cBhvr>
                                      <p:to x="100000" y="100000"/>
                                    </p:animScale>
                                  </p:childTnLst>
                                </p:cTn>
                              </p:par>
                              <p:par>
                                <p:cTn id="36" presetID="26"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80">
                                          <p:stCondLst>
                                            <p:cond delay="0"/>
                                          </p:stCondLst>
                                        </p:cTn>
                                        <p:tgtEl>
                                          <p:spTgt spid="14"/>
                                        </p:tgtEl>
                                      </p:cBhvr>
                                    </p:animEffect>
                                    <p:anim calcmode="lin" valueType="num">
                                      <p:cBhvr>
                                        <p:cTn id="3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4" dur="26">
                                          <p:stCondLst>
                                            <p:cond delay="650"/>
                                          </p:stCondLst>
                                        </p:cTn>
                                        <p:tgtEl>
                                          <p:spTgt spid="14"/>
                                        </p:tgtEl>
                                      </p:cBhvr>
                                      <p:to x="100000" y="60000"/>
                                    </p:animScale>
                                    <p:animScale>
                                      <p:cBhvr>
                                        <p:cTn id="45" dur="166" decel="50000">
                                          <p:stCondLst>
                                            <p:cond delay="676"/>
                                          </p:stCondLst>
                                        </p:cTn>
                                        <p:tgtEl>
                                          <p:spTgt spid="14"/>
                                        </p:tgtEl>
                                      </p:cBhvr>
                                      <p:to x="100000" y="100000"/>
                                    </p:animScale>
                                    <p:animScale>
                                      <p:cBhvr>
                                        <p:cTn id="46" dur="26">
                                          <p:stCondLst>
                                            <p:cond delay="1312"/>
                                          </p:stCondLst>
                                        </p:cTn>
                                        <p:tgtEl>
                                          <p:spTgt spid="14"/>
                                        </p:tgtEl>
                                      </p:cBhvr>
                                      <p:to x="100000" y="80000"/>
                                    </p:animScale>
                                    <p:animScale>
                                      <p:cBhvr>
                                        <p:cTn id="47" dur="166" decel="50000">
                                          <p:stCondLst>
                                            <p:cond delay="1338"/>
                                          </p:stCondLst>
                                        </p:cTn>
                                        <p:tgtEl>
                                          <p:spTgt spid="14"/>
                                        </p:tgtEl>
                                      </p:cBhvr>
                                      <p:to x="100000" y="100000"/>
                                    </p:animScale>
                                    <p:animScale>
                                      <p:cBhvr>
                                        <p:cTn id="48" dur="26">
                                          <p:stCondLst>
                                            <p:cond delay="1642"/>
                                          </p:stCondLst>
                                        </p:cTn>
                                        <p:tgtEl>
                                          <p:spTgt spid="14"/>
                                        </p:tgtEl>
                                      </p:cBhvr>
                                      <p:to x="100000" y="90000"/>
                                    </p:animScale>
                                    <p:animScale>
                                      <p:cBhvr>
                                        <p:cTn id="49" dur="166" decel="50000">
                                          <p:stCondLst>
                                            <p:cond delay="1668"/>
                                          </p:stCondLst>
                                        </p:cTn>
                                        <p:tgtEl>
                                          <p:spTgt spid="14"/>
                                        </p:tgtEl>
                                      </p:cBhvr>
                                      <p:to x="100000" y="100000"/>
                                    </p:animScale>
                                    <p:animScale>
                                      <p:cBhvr>
                                        <p:cTn id="50" dur="26">
                                          <p:stCondLst>
                                            <p:cond delay="1808"/>
                                          </p:stCondLst>
                                        </p:cTn>
                                        <p:tgtEl>
                                          <p:spTgt spid="14"/>
                                        </p:tgtEl>
                                      </p:cBhvr>
                                      <p:to x="100000" y="95000"/>
                                    </p:animScale>
                                    <p:animScale>
                                      <p:cBhvr>
                                        <p:cTn id="51"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187624" y="836712"/>
            <a:ext cx="6696744" cy="3600400"/>
          </a:xfrm>
          <a:prstGeom prst="rect">
            <a:avLst/>
          </a:prstGeom>
          <a:solidFill>
            <a:srgbClr val="00FFFF"/>
          </a:solidFill>
          <a:ln w="762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3" name="Ellipse 2"/>
          <p:cNvSpPr/>
          <p:nvPr/>
        </p:nvSpPr>
        <p:spPr>
          <a:xfrm>
            <a:off x="4355976" y="116632"/>
            <a:ext cx="360040" cy="36004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50000" t="50000" r="50000" b="50000"/>
            </a:path>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4" name="Ellipse 3"/>
          <p:cNvSpPr/>
          <p:nvPr/>
        </p:nvSpPr>
        <p:spPr>
          <a:xfrm>
            <a:off x="4139952" y="2132856"/>
            <a:ext cx="914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5" name="Ellipse 4"/>
          <p:cNvSpPr/>
          <p:nvPr/>
        </p:nvSpPr>
        <p:spPr>
          <a:xfrm>
            <a:off x="3923928" y="1916832"/>
            <a:ext cx="1368152" cy="13464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6" name="Ellipse 5"/>
          <p:cNvSpPr/>
          <p:nvPr/>
        </p:nvSpPr>
        <p:spPr>
          <a:xfrm>
            <a:off x="3707904" y="1700808"/>
            <a:ext cx="1872208" cy="18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7" name="Ellipse 6"/>
          <p:cNvSpPr/>
          <p:nvPr/>
        </p:nvSpPr>
        <p:spPr>
          <a:xfrm>
            <a:off x="3491880" y="1484784"/>
            <a:ext cx="2282552" cy="2232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8" name="Ellipse 7"/>
          <p:cNvSpPr/>
          <p:nvPr/>
        </p:nvSpPr>
        <p:spPr>
          <a:xfrm>
            <a:off x="3275856" y="1268760"/>
            <a:ext cx="2786608" cy="26642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9" name="Ellipse 8"/>
          <p:cNvSpPr/>
          <p:nvPr/>
        </p:nvSpPr>
        <p:spPr>
          <a:xfrm>
            <a:off x="3059832" y="980728"/>
            <a:ext cx="3240360" cy="32186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10" name="ZoneTexte 9"/>
          <p:cNvSpPr txBox="1"/>
          <p:nvPr/>
        </p:nvSpPr>
        <p:spPr>
          <a:xfrm>
            <a:off x="35496" y="44624"/>
            <a:ext cx="3124573" cy="800219"/>
          </a:xfrm>
          <a:prstGeom prst="rect">
            <a:avLst/>
          </a:prstGeom>
          <a:noFill/>
        </p:spPr>
        <p:txBody>
          <a:bodyPr wrap="none" rtlCol="0">
            <a:spAutoFit/>
          </a:bodyPr>
          <a:lstStyle/>
          <a:p>
            <a:r>
              <a:rPr lang="fr-FR" sz="2400" i="1" dirty="0" smtClean="0">
                <a:solidFill>
                  <a:srgbClr val="FF66FF"/>
                </a:solidFill>
                <a:latin typeface="Comic Sans MS" pitchFamily="66" charset="0"/>
              </a:rPr>
              <a:t>Exemple:</a:t>
            </a:r>
            <a:r>
              <a:rPr lang="fr-FR" sz="2200" i="1" dirty="0" smtClean="0">
                <a:solidFill>
                  <a:srgbClr val="FF66FF"/>
                </a:solidFill>
                <a:latin typeface="Comic Sans MS" pitchFamily="66" charset="0"/>
              </a:rPr>
              <a:t> Une piscine,</a:t>
            </a:r>
          </a:p>
          <a:p>
            <a:r>
              <a:rPr lang="fr-FR" sz="2200" i="1" dirty="0" smtClean="0">
                <a:solidFill>
                  <a:srgbClr val="FF66FF"/>
                </a:solidFill>
                <a:latin typeface="Comic Sans MS" pitchFamily="66" charset="0"/>
              </a:rPr>
              <a:t> eau bien calme</a:t>
            </a:r>
            <a:endParaRPr lang="fr-FR" sz="2200" i="1" dirty="0">
              <a:solidFill>
                <a:srgbClr val="FF66FF"/>
              </a:solidFill>
              <a:latin typeface="Comic Sans MS" pitchFamily="66" charset="0"/>
            </a:endParaRPr>
          </a:p>
        </p:txBody>
      </p:sp>
      <p:sp>
        <p:nvSpPr>
          <p:cNvPr id="11" name="ZoneTexte 10"/>
          <p:cNvSpPr txBox="1"/>
          <p:nvPr/>
        </p:nvSpPr>
        <p:spPr>
          <a:xfrm>
            <a:off x="5642618" y="116632"/>
            <a:ext cx="3393878" cy="430887"/>
          </a:xfrm>
          <a:prstGeom prst="rect">
            <a:avLst/>
          </a:prstGeom>
          <a:noFill/>
        </p:spPr>
        <p:txBody>
          <a:bodyPr wrap="none" rtlCol="0">
            <a:spAutoFit/>
          </a:bodyPr>
          <a:lstStyle/>
          <a:p>
            <a:r>
              <a:rPr lang="fr-FR" sz="2200" dirty="0" smtClean="0">
                <a:solidFill>
                  <a:schemeClr val="bg1"/>
                </a:solidFill>
                <a:latin typeface="Comic Sans MS" pitchFamily="66" charset="0"/>
              </a:rPr>
              <a:t>Nous y jetons une boule</a:t>
            </a:r>
            <a:endParaRPr lang="fr-FR" sz="2200" dirty="0">
              <a:solidFill>
                <a:schemeClr val="bg1"/>
              </a:solidFill>
              <a:latin typeface="Comic Sans MS" pitchFamily="66" charset="0"/>
            </a:endParaRPr>
          </a:p>
        </p:txBody>
      </p:sp>
      <p:sp>
        <p:nvSpPr>
          <p:cNvPr id="12" name="ZoneTexte 11"/>
          <p:cNvSpPr txBox="1"/>
          <p:nvPr/>
        </p:nvSpPr>
        <p:spPr>
          <a:xfrm>
            <a:off x="75389" y="4566607"/>
            <a:ext cx="7965642" cy="1015663"/>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rPr>
              <a:t> Nous pouvons assimiler:</a:t>
            </a:r>
          </a:p>
          <a:p>
            <a:r>
              <a:rPr lang="fr-FR" sz="2000" dirty="0" smtClean="0">
                <a:solidFill>
                  <a:schemeClr val="bg1"/>
                </a:solidFill>
                <a:latin typeface="Comic Sans MS" pitchFamily="66" charset="0"/>
              </a:rPr>
              <a:t>               - l’</a:t>
            </a:r>
            <a:r>
              <a:rPr lang="fr-FR" sz="2000" dirty="0" smtClean="0">
                <a:solidFill>
                  <a:srgbClr val="FFFF00"/>
                </a:solidFill>
                <a:latin typeface="Comic Sans MS" pitchFamily="66" charset="0"/>
              </a:rPr>
              <a:t>eau</a:t>
            </a:r>
            <a:r>
              <a:rPr lang="fr-FR" sz="2000" dirty="0" smtClean="0">
                <a:solidFill>
                  <a:schemeClr val="bg1"/>
                </a:solidFill>
                <a:latin typeface="Comic Sans MS" pitchFamily="66" charset="0"/>
              </a:rPr>
              <a:t> au </a:t>
            </a:r>
            <a:r>
              <a:rPr lang="fr-FR" sz="2000" dirty="0" smtClean="0">
                <a:solidFill>
                  <a:srgbClr val="FFFF00"/>
                </a:solidFill>
                <a:latin typeface="Comic Sans MS" pitchFamily="66" charset="0"/>
              </a:rPr>
              <a:t>champ de Higgs</a:t>
            </a:r>
            <a:r>
              <a:rPr lang="fr-FR" sz="2000" dirty="0" smtClean="0">
                <a:solidFill>
                  <a:schemeClr val="bg1"/>
                </a:solidFill>
                <a:latin typeface="Comic Sans MS" pitchFamily="66" charset="0"/>
              </a:rPr>
              <a:t>,</a:t>
            </a:r>
          </a:p>
          <a:p>
            <a:r>
              <a:rPr lang="fr-FR" sz="2000" dirty="0" smtClean="0">
                <a:solidFill>
                  <a:schemeClr val="bg1"/>
                </a:solidFill>
                <a:latin typeface="Comic Sans MS" pitchFamily="66" charset="0"/>
              </a:rPr>
              <a:t>               - les </a:t>
            </a:r>
            <a:r>
              <a:rPr lang="fr-FR" sz="2000" dirty="0" smtClean="0">
                <a:solidFill>
                  <a:srgbClr val="FFFF00"/>
                </a:solidFill>
                <a:latin typeface="Comic Sans MS" pitchFamily="66" charset="0"/>
              </a:rPr>
              <a:t>ondes sonores </a:t>
            </a:r>
            <a:r>
              <a:rPr lang="fr-FR" sz="2000" dirty="0" smtClean="0">
                <a:solidFill>
                  <a:schemeClr val="bg1"/>
                </a:solidFill>
                <a:latin typeface="Comic Sans MS" pitchFamily="66" charset="0"/>
              </a:rPr>
              <a:t>qui s’y propagent au </a:t>
            </a:r>
            <a:r>
              <a:rPr lang="fr-FR" sz="2000" dirty="0" smtClean="0">
                <a:solidFill>
                  <a:srgbClr val="FFFF00"/>
                </a:solidFill>
                <a:latin typeface="Comic Sans MS" pitchFamily="66" charset="0"/>
              </a:rPr>
              <a:t>boson de Higgs</a:t>
            </a:r>
            <a:r>
              <a:rPr lang="fr-FR" sz="2000" dirty="0" smtClean="0">
                <a:solidFill>
                  <a:schemeClr val="bg1"/>
                </a:solidFill>
                <a:latin typeface="Comic Sans MS" pitchFamily="66" charset="0"/>
              </a:rPr>
              <a:t>.</a:t>
            </a:r>
          </a:p>
        </p:txBody>
      </p:sp>
      <p:sp>
        <p:nvSpPr>
          <p:cNvPr id="13" name="Rectangle 12"/>
          <p:cNvSpPr/>
          <p:nvPr/>
        </p:nvSpPr>
        <p:spPr>
          <a:xfrm>
            <a:off x="107504" y="5590981"/>
            <a:ext cx="7560840" cy="707886"/>
          </a:xfrm>
          <a:prstGeom prst="rect">
            <a:avLst/>
          </a:prstGeom>
        </p:spPr>
        <p:txBody>
          <a:bodyPr wrap="square">
            <a:spAutoFit/>
          </a:bodyPr>
          <a:lstStyle/>
          <a:p>
            <a:pPr>
              <a:buFont typeface="Symbol"/>
              <a:buChar char="·"/>
            </a:pPr>
            <a:r>
              <a:rPr lang="fr-FR" sz="2000" dirty="0" smtClean="0">
                <a:solidFill>
                  <a:schemeClr val="bg1"/>
                </a:solidFill>
                <a:latin typeface="Comic Sans MS" pitchFamily="66" charset="0"/>
                <a:sym typeface="Symbol"/>
              </a:rPr>
              <a:t> Si nous marchons dans l’eau, celle-ci </a:t>
            </a:r>
            <a:r>
              <a:rPr lang="fr-FR" sz="2000" dirty="0" smtClean="0">
                <a:solidFill>
                  <a:srgbClr val="FFFF00"/>
                </a:solidFill>
                <a:latin typeface="Comic Sans MS" pitchFamily="66" charset="0"/>
                <a:sym typeface="Symbol"/>
              </a:rPr>
              <a:t>s’oppose au mouvement</a:t>
            </a:r>
            <a:r>
              <a:rPr lang="fr-FR" sz="2000" dirty="0" smtClean="0">
                <a:solidFill>
                  <a:schemeClr val="bg1"/>
                </a:solidFill>
                <a:latin typeface="Comic Sans MS" pitchFamily="66" charset="0"/>
                <a:sym typeface="Symbol"/>
              </a:rPr>
              <a:t>:</a:t>
            </a:r>
          </a:p>
          <a:p>
            <a:r>
              <a:rPr lang="fr-FR" sz="2000" dirty="0" smtClean="0">
                <a:solidFill>
                  <a:schemeClr val="bg1"/>
                </a:solidFill>
                <a:latin typeface="Comic Sans MS" pitchFamily="66" charset="0"/>
                <a:sym typeface="Symbol"/>
              </a:rPr>
              <a:t>                  nous sommes plus ″massifs″.</a:t>
            </a:r>
            <a:endParaRPr lang="fr-FR" sz="2000" dirty="0" smtClean="0">
              <a:solidFill>
                <a:schemeClr val="bg1"/>
              </a:solidFill>
              <a:latin typeface="Comic Sans MS" pitchFamily="66" charset="0"/>
            </a:endParaRPr>
          </a:p>
        </p:txBody>
      </p:sp>
      <p:sp>
        <p:nvSpPr>
          <p:cNvPr id="14" name="Rectangle 13"/>
          <p:cNvSpPr/>
          <p:nvPr/>
        </p:nvSpPr>
        <p:spPr>
          <a:xfrm>
            <a:off x="144015" y="6300028"/>
            <a:ext cx="8999985" cy="400110"/>
          </a:xfrm>
          <a:prstGeom prst="rect">
            <a:avLst/>
          </a:prstGeom>
        </p:spPr>
        <p:txBody>
          <a:bodyPr wrap="square">
            <a:spAutoFit/>
          </a:bodyPr>
          <a:lstStyle/>
          <a:p>
            <a:r>
              <a:rPr lang="fr-FR" sz="2000" dirty="0" smtClean="0">
                <a:solidFill>
                  <a:schemeClr val="bg1"/>
                </a:solidFill>
                <a:latin typeface="Comic Sans MS" pitchFamily="66" charset="0"/>
                <a:sym typeface="Symbol"/>
              </a:rPr>
              <a:t> </a:t>
            </a:r>
            <a:r>
              <a:rPr lang="fr-FR" sz="2000" dirty="0" smtClean="0">
                <a:solidFill>
                  <a:schemeClr val="bg1"/>
                </a:solidFill>
                <a:latin typeface="Comic Sans MS" pitchFamily="66" charset="0"/>
              </a:rPr>
              <a:t>Notons bien que l’eau (le champ) </a:t>
            </a:r>
            <a:r>
              <a:rPr lang="fr-FR" sz="2000" dirty="0" smtClean="0">
                <a:solidFill>
                  <a:srgbClr val="FFFF00"/>
                </a:solidFill>
                <a:latin typeface="Comic Sans MS" pitchFamily="66" charset="0"/>
              </a:rPr>
              <a:t>existe en l’absence</a:t>
            </a:r>
            <a:r>
              <a:rPr lang="fr-FR" sz="2000" dirty="0" smtClean="0">
                <a:solidFill>
                  <a:schemeClr val="bg1"/>
                </a:solidFill>
                <a:latin typeface="Comic Sans MS" pitchFamily="66" charset="0"/>
              </a:rPr>
              <a:t> de l’onde (le Boson).</a:t>
            </a:r>
            <a:endParaRPr lang="fr-FR" sz="20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8" presetClass="path" presetSubtype="0" accel="50000" decel="50000" fill="hold" grpId="0" nodeType="clickEffect">
                                  <p:stCondLst>
                                    <p:cond delay="0"/>
                                  </p:stCondLst>
                                  <p:childTnLst>
                                    <p:animMotion origin="layout" path="M 0 0  L 0.04 0.08933  C 0.049 0.108  0.054 0.136  0.054 0.16533  C 0.054 0.19867  0.049 0.22533  0.04 0.244  L 0 0.33333  E" pathEditMode="relative" ptsTypes="">
                                      <p:cBhvr>
                                        <p:cTn id="11" dur="2000" fill="hold"/>
                                        <p:tgtEl>
                                          <p:spTgt spid="3"/>
                                        </p:tgtEl>
                                        <p:attrNameLst>
                                          <p:attrName>ppt_x</p:attrName>
                                          <p:attrName>ppt_y</p:attrName>
                                        </p:attrNameLst>
                                      </p:cBhvr>
                                    </p:animMotion>
                                  </p:childTnLst>
                                </p:cTn>
                              </p:par>
                            </p:childTnLst>
                          </p:cTn>
                        </p:par>
                        <p:par>
                          <p:cTn id="12" fill="hold">
                            <p:stCondLst>
                              <p:cond delay="2000"/>
                            </p:stCondLst>
                            <p:childTnLst>
                              <p:par>
                                <p:cTn id="13" presetID="1" presetClass="exit" presetSubtype="0" fill="hold" grpId="1" nodeType="after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par>
                          <p:cTn id="15" fill="hold">
                            <p:stCondLst>
                              <p:cond delay="2000"/>
                            </p:stCondLst>
                            <p:childTnLst>
                              <p:par>
                                <p:cTn id="16" presetID="5" presetClass="entr" presetSubtype="1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1000"/>
                                        <p:tgtEl>
                                          <p:spTgt spid="4"/>
                                        </p:tgtEl>
                                      </p:cBhvr>
                                    </p:animEffect>
                                  </p:childTnLst>
                                </p:cTn>
                              </p:par>
                            </p:childTnLst>
                          </p:cTn>
                        </p:par>
                        <p:par>
                          <p:cTn id="19" fill="hold">
                            <p:stCondLst>
                              <p:cond delay="3000"/>
                            </p:stCondLst>
                            <p:childTnLst>
                              <p:par>
                                <p:cTn id="20" presetID="1" presetClass="exit" presetSubtype="0" fill="hold" grpId="1" nodeType="afterEffect">
                                  <p:stCondLst>
                                    <p:cond delay="0"/>
                                  </p:stCondLst>
                                  <p:childTnLst>
                                    <p:set>
                                      <p:cBhvr>
                                        <p:cTn id="21" dur="1" fill="hold">
                                          <p:stCondLst>
                                            <p:cond delay="0"/>
                                          </p:stCondLst>
                                        </p:cTn>
                                        <p:tgtEl>
                                          <p:spTgt spid="4"/>
                                        </p:tgtEl>
                                        <p:attrNameLst>
                                          <p:attrName>style.visibility</p:attrName>
                                        </p:attrNameLst>
                                      </p:cBhvr>
                                      <p:to>
                                        <p:strVal val="hidden"/>
                                      </p:to>
                                    </p:set>
                                  </p:childTnLst>
                                </p:cTn>
                              </p:par>
                            </p:childTnLst>
                          </p:cTn>
                        </p:par>
                        <p:par>
                          <p:cTn id="22" fill="hold">
                            <p:stCondLst>
                              <p:cond delay="3000"/>
                            </p:stCondLst>
                            <p:childTnLst>
                              <p:par>
                                <p:cTn id="23" presetID="5" presetClass="entr" presetSubtype="1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heckerboard(across)">
                                      <p:cBhvr>
                                        <p:cTn id="25" dur="1000"/>
                                        <p:tgtEl>
                                          <p:spTgt spid="5"/>
                                        </p:tgtEl>
                                      </p:cBhvr>
                                    </p:animEffect>
                                  </p:childTnLst>
                                </p:cTn>
                              </p:par>
                            </p:childTnLst>
                          </p:cTn>
                        </p:par>
                        <p:par>
                          <p:cTn id="26" fill="hold">
                            <p:stCondLst>
                              <p:cond delay="4000"/>
                            </p:stCondLst>
                            <p:childTnLst>
                              <p:par>
                                <p:cTn id="27" presetID="1" presetClass="exit" presetSubtype="0" fill="hold" grpId="1" nodeType="after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par>
                          <p:cTn id="29" fill="hold">
                            <p:stCondLst>
                              <p:cond delay="4000"/>
                            </p:stCondLst>
                            <p:childTnLst>
                              <p:par>
                                <p:cTn id="30" presetID="5"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heckerboard(across)">
                                      <p:cBhvr>
                                        <p:cTn id="32" dur="1000"/>
                                        <p:tgtEl>
                                          <p:spTgt spid="6"/>
                                        </p:tgtEl>
                                      </p:cBhvr>
                                    </p:animEffect>
                                  </p:childTnLst>
                                </p:cTn>
                              </p:par>
                            </p:childTnLst>
                          </p:cTn>
                        </p:par>
                        <p:par>
                          <p:cTn id="33" fill="hold">
                            <p:stCondLst>
                              <p:cond delay="5000"/>
                            </p:stCondLst>
                            <p:childTnLst>
                              <p:par>
                                <p:cTn id="34" presetID="1" presetClass="exit" presetSubtype="0" fill="hold" grpId="1" nodeType="afterEffect">
                                  <p:stCondLst>
                                    <p:cond delay="0"/>
                                  </p:stCondLst>
                                  <p:childTnLst>
                                    <p:set>
                                      <p:cBhvr>
                                        <p:cTn id="35" dur="1" fill="hold">
                                          <p:stCondLst>
                                            <p:cond delay="0"/>
                                          </p:stCondLst>
                                        </p:cTn>
                                        <p:tgtEl>
                                          <p:spTgt spid="6"/>
                                        </p:tgtEl>
                                        <p:attrNameLst>
                                          <p:attrName>style.visibility</p:attrName>
                                        </p:attrNameLst>
                                      </p:cBhvr>
                                      <p:to>
                                        <p:strVal val="hidden"/>
                                      </p:to>
                                    </p:set>
                                  </p:childTnLst>
                                </p:cTn>
                              </p:par>
                            </p:childTnLst>
                          </p:cTn>
                        </p:par>
                        <p:par>
                          <p:cTn id="36" fill="hold">
                            <p:stCondLst>
                              <p:cond delay="5000"/>
                            </p:stCondLst>
                            <p:childTnLst>
                              <p:par>
                                <p:cTn id="37" presetID="5" presetClass="entr" presetSubtype="1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heckerboard(across)">
                                      <p:cBhvr>
                                        <p:cTn id="39" dur="1000"/>
                                        <p:tgtEl>
                                          <p:spTgt spid="7"/>
                                        </p:tgtEl>
                                      </p:cBhvr>
                                    </p:animEffect>
                                  </p:childTnLst>
                                </p:cTn>
                              </p:par>
                            </p:childTnLst>
                          </p:cTn>
                        </p:par>
                        <p:par>
                          <p:cTn id="40" fill="hold">
                            <p:stCondLst>
                              <p:cond delay="6000"/>
                            </p:stCondLst>
                            <p:childTnLst>
                              <p:par>
                                <p:cTn id="41" presetID="1" presetClass="exit" presetSubtype="0" fill="hold" grpId="1" nodeType="after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6000"/>
                            </p:stCondLst>
                            <p:childTnLst>
                              <p:par>
                                <p:cTn id="44" presetID="5" presetClass="entr" presetSubtype="1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heckerboard(across)">
                                      <p:cBhvr>
                                        <p:cTn id="46" dur="1000"/>
                                        <p:tgtEl>
                                          <p:spTgt spid="8"/>
                                        </p:tgtEl>
                                      </p:cBhvr>
                                    </p:animEffect>
                                  </p:childTnLst>
                                </p:cTn>
                              </p:par>
                            </p:childTnLst>
                          </p:cTn>
                        </p:par>
                        <p:par>
                          <p:cTn id="47" fill="hold">
                            <p:stCondLst>
                              <p:cond delay="7000"/>
                            </p:stCondLst>
                            <p:childTnLst>
                              <p:par>
                                <p:cTn id="48" presetID="1" presetClass="exit" presetSubtype="0" fill="hold" grpId="1" nodeType="afterEffect">
                                  <p:stCondLst>
                                    <p:cond delay="0"/>
                                  </p:stCondLst>
                                  <p:childTnLst>
                                    <p:set>
                                      <p:cBhvr>
                                        <p:cTn id="49" dur="1" fill="hold">
                                          <p:stCondLst>
                                            <p:cond delay="0"/>
                                          </p:stCondLst>
                                        </p:cTn>
                                        <p:tgtEl>
                                          <p:spTgt spid="8"/>
                                        </p:tgtEl>
                                        <p:attrNameLst>
                                          <p:attrName>style.visibility</p:attrName>
                                        </p:attrNameLst>
                                      </p:cBhvr>
                                      <p:to>
                                        <p:strVal val="hidden"/>
                                      </p:to>
                                    </p:set>
                                  </p:childTnLst>
                                </p:cTn>
                              </p:par>
                            </p:childTnLst>
                          </p:cTn>
                        </p:par>
                        <p:par>
                          <p:cTn id="50" fill="hold">
                            <p:stCondLst>
                              <p:cond delay="7000"/>
                            </p:stCondLst>
                            <p:childTnLst>
                              <p:par>
                                <p:cTn id="51" presetID="5" presetClass="entr" presetSubtype="10"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checkerboard(across)">
                                      <p:cBhvr>
                                        <p:cTn id="53" dur="1000"/>
                                        <p:tgtEl>
                                          <p:spTgt spid="9"/>
                                        </p:tgtEl>
                                      </p:cBhvr>
                                    </p:animEffect>
                                  </p:childTnLst>
                                </p:cTn>
                              </p:par>
                            </p:childTnLst>
                          </p:cTn>
                        </p:par>
                        <p:par>
                          <p:cTn id="54" fill="hold">
                            <p:stCondLst>
                              <p:cond delay="8000"/>
                            </p:stCondLst>
                            <p:childTnLst>
                              <p:par>
                                <p:cTn id="55" presetID="1" presetClass="exit" presetSubtype="0" fill="hold" grpId="1" nodeType="afterEffect">
                                  <p:stCondLst>
                                    <p:cond delay="0"/>
                                  </p:stCondLst>
                                  <p:childTnLst>
                                    <p:set>
                                      <p:cBhvr>
                                        <p:cTn id="56" dur="1" fill="hold">
                                          <p:stCondLst>
                                            <p:cond delay="0"/>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checkerboard(across)">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checkerboard(across)">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checkerboard(across)">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1" grpId="0"/>
      <p:bldP spid="12" grpId="0"/>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6732933"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unités de masse et d’énergie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2" name="Rectangle 11"/>
          <p:cNvSpPr/>
          <p:nvPr/>
        </p:nvSpPr>
        <p:spPr>
          <a:xfrm>
            <a:off x="107504" y="980728"/>
            <a:ext cx="5040560" cy="461665"/>
          </a:xfrm>
          <a:prstGeom prst="rect">
            <a:avLst/>
          </a:prstGeom>
        </p:spPr>
        <p:txBody>
          <a:bodyPr wrap="square">
            <a:spAutoFit/>
          </a:bodyPr>
          <a:lstStyle/>
          <a:p>
            <a:r>
              <a:rPr lang="fr-FR" sz="2400" dirty="0" smtClean="0">
                <a:solidFill>
                  <a:srgbClr val="FFFF00"/>
                </a:solidFill>
                <a:latin typeface="Comic Sans MS" pitchFamily="66" charset="0"/>
                <a:sym typeface="Symbol"/>
              </a:rPr>
              <a:t> Les particules sont très légères</a:t>
            </a:r>
            <a:endParaRPr lang="fr-FR" sz="2400" dirty="0">
              <a:solidFill>
                <a:srgbClr val="FFFF00"/>
              </a:solidFill>
            </a:endParaRPr>
          </a:p>
        </p:txBody>
      </p:sp>
      <p:sp>
        <p:nvSpPr>
          <p:cNvPr id="14" name="ZoneTexte 13"/>
          <p:cNvSpPr txBox="1"/>
          <p:nvPr/>
        </p:nvSpPr>
        <p:spPr>
          <a:xfrm>
            <a:off x="418045" y="1484784"/>
            <a:ext cx="3223959" cy="830997"/>
          </a:xfrm>
          <a:prstGeom prst="rect">
            <a:avLst/>
          </a:prstGeom>
          <a:noFill/>
        </p:spPr>
        <p:txBody>
          <a:bodyPr wrap="none" rtlCol="0">
            <a:spAutoFit/>
          </a:bodyPr>
          <a:lstStyle/>
          <a:p>
            <a:r>
              <a:rPr lang="fr-FR" sz="2400" dirty="0" smtClean="0">
                <a:solidFill>
                  <a:schemeClr val="bg1"/>
                </a:solidFill>
                <a:latin typeface="Comic Sans MS" pitchFamily="66" charset="0"/>
              </a:rPr>
              <a:t>Électron:  9,1 10</a:t>
            </a:r>
            <a:r>
              <a:rPr lang="fr-FR" sz="2400" baseline="30000" dirty="0" smtClean="0">
                <a:solidFill>
                  <a:schemeClr val="bg1"/>
                </a:solidFill>
                <a:latin typeface="Comic Sans MS" pitchFamily="66" charset="0"/>
              </a:rPr>
              <a:t>-31 </a:t>
            </a:r>
            <a:r>
              <a:rPr lang="fr-FR" sz="2400" dirty="0" smtClean="0">
                <a:solidFill>
                  <a:schemeClr val="bg1"/>
                </a:solidFill>
                <a:latin typeface="Comic Sans MS" pitchFamily="66" charset="0"/>
              </a:rPr>
              <a:t>kg</a:t>
            </a:r>
          </a:p>
          <a:p>
            <a:r>
              <a:rPr lang="fr-FR" sz="2400" dirty="0" smtClean="0">
                <a:solidFill>
                  <a:schemeClr val="bg1"/>
                </a:solidFill>
                <a:latin typeface="Comic Sans MS" pitchFamily="66" charset="0"/>
              </a:rPr>
              <a:t>Proton   :  1,7 10</a:t>
            </a:r>
            <a:r>
              <a:rPr lang="fr-FR" sz="2400" baseline="30000" dirty="0" smtClean="0">
                <a:solidFill>
                  <a:schemeClr val="bg1"/>
                </a:solidFill>
                <a:latin typeface="Comic Sans MS" pitchFamily="66" charset="0"/>
              </a:rPr>
              <a:t>-27 </a:t>
            </a:r>
            <a:r>
              <a:rPr lang="fr-FR" sz="2400" dirty="0" smtClean="0">
                <a:solidFill>
                  <a:schemeClr val="bg1"/>
                </a:solidFill>
                <a:latin typeface="Comic Sans MS" pitchFamily="66" charset="0"/>
              </a:rPr>
              <a:t>kg</a:t>
            </a:r>
            <a:endParaRPr lang="fr-FR" sz="2400" dirty="0">
              <a:solidFill>
                <a:schemeClr val="bg1"/>
              </a:solidFill>
              <a:latin typeface="Comic Sans MS" pitchFamily="66" charset="0"/>
            </a:endParaRPr>
          </a:p>
        </p:txBody>
      </p:sp>
      <p:sp>
        <p:nvSpPr>
          <p:cNvPr id="15" name="ZoneTexte 14"/>
          <p:cNvSpPr txBox="1"/>
          <p:nvPr/>
        </p:nvSpPr>
        <p:spPr>
          <a:xfrm>
            <a:off x="4018445" y="1700808"/>
            <a:ext cx="4297971" cy="461665"/>
          </a:xfrm>
          <a:prstGeom prst="rect">
            <a:avLst/>
          </a:prstGeom>
          <a:noFill/>
        </p:spPr>
        <p:txBody>
          <a:bodyPr wrap="none" rtlCol="0">
            <a:spAutoFit/>
          </a:bodyPr>
          <a:lstStyle/>
          <a:p>
            <a:r>
              <a:rPr lang="fr-FR" sz="2400" dirty="0" smtClean="0">
                <a:solidFill>
                  <a:srgbClr val="FF66FF"/>
                </a:solidFill>
                <a:latin typeface="Comic Sans MS" pitchFamily="66" charset="0"/>
              </a:rPr>
              <a:t>Unités pas facile à manipuler</a:t>
            </a:r>
            <a:endParaRPr lang="fr-FR" sz="2400" dirty="0">
              <a:solidFill>
                <a:srgbClr val="FF66FF"/>
              </a:solidFill>
              <a:latin typeface="Comic Sans MS" pitchFamily="66" charset="0"/>
            </a:endParaRPr>
          </a:p>
        </p:txBody>
      </p:sp>
      <p:sp>
        <p:nvSpPr>
          <p:cNvPr id="16" name="ZoneTexte 15"/>
          <p:cNvSpPr txBox="1"/>
          <p:nvPr/>
        </p:nvSpPr>
        <p:spPr>
          <a:xfrm>
            <a:off x="107504" y="2492896"/>
            <a:ext cx="5049780" cy="461665"/>
          </a:xfrm>
          <a:prstGeom prst="rect">
            <a:avLst/>
          </a:prstGeom>
          <a:noFill/>
        </p:spPr>
        <p:txBody>
          <a:bodyPr wrap="none" rtlCol="0">
            <a:spAutoFit/>
          </a:bodyPr>
          <a:lstStyle/>
          <a:p>
            <a:r>
              <a:rPr lang="fr-FR" sz="2400" dirty="0" smtClean="0">
                <a:solidFill>
                  <a:srgbClr val="FFFF00"/>
                </a:solidFill>
                <a:latin typeface="Comic Sans MS" pitchFamily="66" charset="0"/>
                <a:sym typeface="Symbol"/>
              </a:rPr>
              <a:t> Choix d’un autre système d’unité</a:t>
            </a:r>
            <a:endParaRPr lang="fr-FR" sz="2400" dirty="0">
              <a:solidFill>
                <a:srgbClr val="FFFF00"/>
              </a:solidFill>
              <a:latin typeface="Comic Sans MS" pitchFamily="66" charset="0"/>
            </a:endParaRPr>
          </a:p>
        </p:txBody>
      </p:sp>
      <p:sp>
        <p:nvSpPr>
          <p:cNvPr id="17" name="ZoneTexte 16"/>
          <p:cNvSpPr txBox="1"/>
          <p:nvPr/>
        </p:nvSpPr>
        <p:spPr>
          <a:xfrm>
            <a:off x="395536" y="3068960"/>
            <a:ext cx="8133958" cy="584775"/>
          </a:xfrm>
          <a:prstGeom prst="rect">
            <a:avLst/>
          </a:prstGeom>
          <a:noFill/>
        </p:spPr>
        <p:txBody>
          <a:bodyPr wrap="none" rtlCol="0">
            <a:spAutoFit/>
          </a:bodyPr>
          <a:lstStyle/>
          <a:p>
            <a:r>
              <a:rPr lang="fr-FR" sz="2400" dirty="0" smtClean="0">
                <a:solidFill>
                  <a:schemeClr val="bg1"/>
                </a:solidFill>
                <a:latin typeface="Comic Sans MS" pitchFamily="66" charset="0"/>
              </a:rPr>
              <a:t>Puisque </a:t>
            </a:r>
            <a:r>
              <a:rPr lang="fr-FR" sz="3200" dirty="0" smtClean="0">
                <a:solidFill>
                  <a:srgbClr val="FFFF00"/>
                </a:solidFill>
                <a:latin typeface="Comic Sans MS" pitchFamily="66" charset="0"/>
              </a:rPr>
              <a:t>E = m c</a:t>
            </a:r>
            <a:r>
              <a:rPr lang="fr-FR" sz="3200" baseline="30000" dirty="0" smtClean="0">
                <a:solidFill>
                  <a:srgbClr val="FFFF00"/>
                </a:solidFill>
                <a:latin typeface="Comic Sans MS" pitchFamily="66" charset="0"/>
              </a:rPr>
              <a:t>2 </a:t>
            </a:r>
            <a:r>
              <a:rPr lang="fr-FR" sz="3200" dirty="0" smtClean="0">
                <a:solidFill>
                  <a:srgbClr val="FFFF00"/>
                </a:solidFill>
                <a:latin typeface="Comic Sans MS" pitchFamily="66" charset="0"/>
              </a:rPr>
              <a:t>  </a:t>
            </a:r>
            <a:r>
              <a:rPr lang="fr-FR" sz="2000" dirty="0" smtClean="0">
                <a:solidFill>
                  <a:schemeClr val="bg1"/>
                </a:solidFill>
                <a:latin typeface="Comic Sans MS" pitchFamily="66" charset="0"/>
              </a:rPr>
              <a:t>avec c = vitesse de la lumière dans le vide</a:t>
            </a:r>
            <a:endParaRPr lang="fr-FR" sz="2000" dirty="0">
              <a:solidFill>
                <a:schemeClr val="bg1"/>
              </a:solidFill>
              <a:latin typeface="Comic Sans MS" pitchFamily="66" charset="0"/>
            </a:endParaRPr>
          </a:p>
        </p:txBody>
      </p:sp>
      <p:sp>
        <p:nvSpPr>
          <p:cNvPr id="18" name="ZoneTexte 17"/>
          <p:cNvSpPr txBox="1"/>
          <p:nvPr/>
        </p:nvSpPr>
        <p:spPr>
          <a:xfrm>
            <a:off x="395536" y="3717032"/>
            <a:ext cx="8794395" cy="1077218"/>
          </a:xfrm>
          <a:prstGeom prst="rect">
            <a:avLst/>
          </a:prstGeom>
          <a:noFill/>
        </p:spPr>
        <p:txBody>
          <a:bodyPr wrap="none" rtlCol="0">
            <a:spAutoFit/>
          </a:bodyPr>
          <a:lstStyle/>
          <a:p>
            <a:r>
              <a:rPr lang="fr-FR" sz="2400" dirty="0" smtClean="0">
                <a:solidFill>
                  <a:schemeClr val="bg1"/>
                </a:solidFill>
                <a:latin typeface="Comic Sans MS" pitchFamily="66" charset="0"/>
              </a:rPr>
              <a:t>Si nous posons </a:t>
            </a:r>
            <a:r>
              <a:rPr lang="fr-FR" sz="2400" dirty="0" smtClean="0">
                <a:solidFill>
                  <a:srgbClr val="FFFF00"/>
                </a:solidFill>
                <a:latin typeface="Comic Sans MS" pitchFamily="66" charset="0"/>
              </a:rPr>
              <a:t>C = 1     </a:t>
            </a:r>
            <a:r>
              <a:rPr lang="fr-FR" sz="2400" dirty="0" smtClean="0">
                <a:solidFill>
                  <a:schemeClr val="bg1"/>
                </a:solidFill>
                <a:latin typeface="Comic Sans MS" pitchFamily="66" charset="0"/>
              </a:rPr>
              <a:t>alors </a:t>
            </a:r>
            <a:r>
              <a:rPr lang="fr-FR" sz="3200" dirty="0" smtClean="0">
                <a:solidFill>
                  <a:srgbClr val="FFFF00"/>
                </a:solidFill>
                <a:latin typeface="Comic Sans MS" pitchFamily="66" charset="0"/>
              </a:rPr>
              <a:t>E = m</a:t>
            </a:r>
          </a:p>
          <a:p>
            <a:r>
              <a:rPr lang="fr-FR" sz="2000" dirty="0" smtClean="0">
                <a:solidFill>
                  <a:schemeClr val="bg1"/>
                </a:solidFill>
                <a:latin typeface="Comic Sans MS" pitchFamily="66" charset="0"/>
              </a:rPr>
              <a:t>avec comme unité d’énergie celle d’un électron accéléré par 1 volt = </a:t>
            </a:r>
            <a:r>
              <a:rPr lang="fr-FR" sz="3200" dirty="0" smtClean="0">
                <a:solidFill>
                  <a:srgbClr val="FFFF00"/>
                </a:solidFill>
                <a:latin typeface="Comic Sans MS" pitchFamily="66" charset="0"/>
              </a:rPr>
              <a:t>eV</a:t>
            </a:r>
            <a:endParaRPr lang="fr-FR" sz="3200" dirty="0">
              <a:solidFill>
                <a:srgbClr val="FFFF00"/>
              </a:solidFill>
              <a:latin typeface="Comic Sans MS" pitchFamily="66" charset="0"/>
            </a:endParaRPr>
          </a:p>
        </p:txBody>
      </p:sp>
      <p:sp>
        <p:nvSpPr>
          <p:cNvPr id="20" name="Rectangle 19"/>
          <p:cNvSpPr/>
          <p:nvPr/>
        </p:nvSpPr>
        <p:spPr>
          <a:xfrm>
            <a:off x="539552" y="5157192"/>
            <a:ext cx="8352928" cy="830997"/>
          </a:xfrm>
          <a:prstGeom prst="rect">
            <a:avLst/>
          </a:prstGeom>
        </p:spPr>
        <p:txBody>
          <a:bodyPr wrap="square">
            <a:spAutoFit/>
          </a:bodyPr>
          <a:lstStyle/>
          <a:p>
            <a:r>
              <a:rPr lang="fr-FR" sz="2400" dirty="0" smtClean="0">
                <a:solidFill>
                  <a:schemeClr val="bg1"/>
                </a:solidFill>
                <a:latin typeface="Comic Sans MS" pitchFamily="66" charset="0"/>
              </a:rPr>
              <a:t>Masse d’un électron = 0,511 MeV   [MeV = million d’eV]</a:t>
            </a:r>
          </a:p>
          <a:p>
            <a:r>
              <a:rPr lang="fr-FR" sz="2400" dirty="0" smtClean="0">
                <a:solidFill>
                  <a:schemeClr val="bg1"/>
                </a:solidFill>
                <a:latin typeface="Comic Sans MS" pitchFamily="66" charset="0"/>
              </a:rPr>
              <a:t>Masse d’un proton    = 0,938 GeV  [GeV = milliard d’eV]</a:t>
            </a:r>
            <a:endParaRPr lang="fr-F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heckerboard(across)">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heckerboard(across)">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checkerboard(across)">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P spid="18"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505469" y="2060848"/>
            <a:ext cx="8300670" cy="1200329"/>
          </a:xfrm>
          <a:prstGeom prst="rect">
            <a:avLst/>
          </a:prstGeom>
          <a:noFill/>
        </p:spPr>
        <p:txBody>
          <a:bodyPr wrap="none" rtlCol="0">
            <a:spAutoFit/>
          </a:bodyPr>
          <a:lstStyle/>
          <a:p>
            <a:pPr algn="ctr"/>
            <a:r>
              <a:rPr lang="fr-FR" sz="3600" dirty="0" smtClean="0">
                <a:solidFill>
                  <a:schemeClr val="bg1"/>
                </a:solidFill>
                <a:latin typeface="Comic Sans MS" pitchFamily="66" charset="0"/>
              </a:rPr>
              <a:t>Une histoire qui mérite </a:t>
            </a:r>
            <a:r>
              <a:rPr lang="fr-FR" sz="3600" smtClean="0">
                <a:solidFill>
                  <a:schemeClr val="bg1"/>
                </a:solidFill>
                <a:latin typeface="Comic Sans MS" pitchFamily="66" charset="0"/>
              </a:rPr>
              <a:t>d’être </a:t>
            </a:r>
            <a:r>
              <a:rPr lang="fr-FR" sz="3600" smtClean="0">
                <a:solidFill>
                  <a:schemeClr val="bg1"/>
                </a:solidFill>
                <a:latin typeface="Comic Sans MS" pitchFamily="66" charset="0"/>
              </a:rPr>
              <a:t>contée</a:t>
            </a:r>
            <a:r>
              <a:rPr lang="fr-FR" sz="3600" dirty="0" smtClean="0">
                <a:solidFill>
                  <a:schemeClr val="bg1"/>
                </a:solidFill>
                <a:latin typeface="Comic Sans MS" pitchFamily="66" charset="0"/>
              </a:rPr>
              <a:t>.</a:t>
            </a:r>
          </a:p>
          <a:p>
            <a:pPr algn="ctr"/>
            <a:r>
              <a:rPr lang="fr-FR" sz="3600" dirty="0" smtClean="0">
                <a:solidFill>
                  <a:schemeClr val="bg1"/>
                </a:solidFill>
                <a:latin typeface="Comic Sans MS" pitchFamily="66" charset="0"/>
              </a:rPr>
              <a:t>Une histoire qui mérite d’être vécue.</a:t>
            </a:r>
            <a:endParaRPr lang="fr-FR" sz="36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866775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Quelle est la masse du boson de ″Higgs″ ?</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3" name="ZoneTexte 2"/>
          <p:cNvSpPr txBox="1"/>
          <p:nvPr/>
        </p:nvSpPr>
        <p:spPr>
          <a:xfrm>
            <a:off x="-36512" y="1196752"/>
            <a:ext cx="7797327" cy="461665"/>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Le Modèle Standard </a:t>
            </a:r>
            <a:r>
              <a:rPr lang="fr-FR" sz="2400" dirty="0" smtClean="0">
                <a:solidFill>
                  <a:srgbClr val="FFFF00"/>
                </a:solidFill>
                <a:latin typeface="Comic Sans MS" pitchFamily="66" charset="0"/>
                <a:sym typeface="Symbol"/>
              </a:rPr>
              <a:t>ne dit pas  </a:t>
            </a:r>
            <a:r>
              <a:rPr lang="fr-FR" sz="2400" dirty="0" smtClean="0">
                <a:solidFill>
                  <a:schemeClr val="bg1"/>
                </a:solidFill>
                <a:latin typeface="Comic Sans MS" pitchFamily="66" charset="0"/>
                <a:sym typeface="Symbol"/>
              </a:rPr>
              <a:t>quelle est sa masse.</a:t>
            </a:r>
            <a:endParaRPr lang="fr-FR" sz="2400" dirty="0">
              <a:solidFill>
                <a:schemeClr val="bg1"/>
              </a:solidFill>
              <a:latin typeface="Comic Sans MS" pitchFamily="66" charset="0"/>
            </a:endParaRPr>
          </a:p>
        </p:txBody>
      </p:sp>
      <p:sp>
        <p:nvSpPr>
          <p:cNvPr id="4" name="ZoneTexte 3"/>
          <p:cNvSpPr txBox="1"/>
          <p:nvPr/>
        </p:nvSpPr>
        <p:spPr>
          <a:xfrm>
            <a:off x="-36512" y="1711841"/>
            <a:ext cx="9313768" cy="830997"/>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Le mécanisme n’est applicable que dans la gamme </a:t>
            </a:r>
            <a:r>
              <a:rPr lang="fr-FR" sz="2400" dirty="0" smtClean="0">
                <a:solidFill>
                  <a:srgbClr val="FFFF00"/>
                </a:solidFill>
                <a:latin typeface="Comic Sans MS" pitchFamily="66" charset="0"/>
                <a:sym typeface="Symbol"/>
              </a:rPr>
              <a:t>0-700 GeV</a:t>
            </a:r>
            <a:r>
              <a:rPr lang="fr-FR" sz="2400" dirty="0" smtClean="0">
                <a:solidFill>
                  <a:schemeClr val="bg1"/>
                </a:solidFill>
                <a:latin typeface="Comic Sans MS" pitchFamily="66" charset="0"/>
                <a:sym typeface="Symbol"/>
              </a:rPr>
              <a:t>, </a:t>
            </a:r>
          </a:p>
          <a:p>
            <a:r>
              <a:rPr lang="fr-FR" sz="2400" dirty="0" smtClean="0">
                <a:solidFill>
                  <a:schemeClr val="bg1"/>
                </a:solidFill>
                <a:latin typeface="Comic Sans MS" pitchFamily="66" charset="0"/>
                <a:sym typeface="Symbol"/>
              </a:rPr>
              <a:t>   voire jusqu’à 1000 GeV maximum.</a:t>
            </a:r>
          </a:p>
        </p:txBody>
      </p:sp>
      <p:sp>
        <p:nvSpPr>
          <p:cNvPr id="10" name="Rectangle 9"/>
          <p:cNvSpPr/>
          <p:nvPr/>
        </p:nvSpPr>
        <p:spPr>
          <a:xfrm>
            <a:off x="611560"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0" name="Rectangle 29"/>
          <p:cNvSpPr/>
          <p:nvPr/>
        </p:nvSpPr>
        <p:spPr>
          <a:xfrm>
            <a:off x="1403648"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1" name="Rectangle 30"/>
          <p:cNvSpPr/>
          <p:nvPr/>
        </p:nvSpPr>
        <p:spPr>
          <a:xfrm>
            <a:off x="2195736"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2" name="Rectangle 31"/>
          <p:cNvSpPr/>
          <p:nvPr/>
        </p:nvSpPr>
        <p:spPr>
          <a:xfrm>
            <a:off x="2987824"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3" name="Rectangle 32"/>
          <p:cNvSpPr/>
          <p:nvPr/>
        </p:nvSpPr>
        <p:spPr>
          <a:xfrm>
            <a:off x="3779912"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5" name="Rectangle 34"/>
          <p:cNvSpPr/>
          <p:nvPr/>
        </p:nvSpPr>
        <p:spPr>
          <a:xfrm>
            <a:off x="4572000"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6" name="Rectangle 35"/>
          <p:cNvSpPr/>
          <p:nvPr/>
        </p:nvSpPr>
        <p:spPr>
          <a:xfrm>
            <a:off x="5364088"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7" name="Rectangle 36"/>
          <p:cNvSpPr/>
          <p:nvPr/>
        </p:nvSpPr>
        <p:spPr>
          <a:xfrm>
            <a:off x="6156176"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8" name="Rectangle 37"/>
          <p:cNvSpPr/>
          <p:nvPr/>
        </p:nvSpPr>
        <p:spPr>
          <a:xfrm>
            <a:off x="6948264"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9" name="Rectangle 38"/>
          <p:cNvSpPr/>
          <p:nvPr/>
        </p:nvSpPr>
        <p:spPr>
          <a:xfrm>
            <a:off x="7740352"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40" name="ZoneTexte 39"/>
          <p:cNvSpPr txBox="1"/>
          <p:nvPr/>
        </p:nvSpPr>
        <p:spPr>
          <a:xfrm>
            <a:off x="467544" y="3419708"/>
            <a:ext cx="372218" cy="461665"/>
          </a:xfrm>
          <a:prstGeom prst="rect">
            <a:avLst/>
          </a:prstGeom>
          <a:noFill/>
          <a:ln>
            <a:noFill/>
          </a:ln>
        </p:spPr>
        <p:txBody>
          <a:bodyPr wrap="none" rtlCol="0">
            <a:spAutoFit/>
          </a:bodyPr>
          <a:lstStyle/>
          <a:p>
            <a:r>
              <a:rPr lang="fr-FR" sz="2400" dirty="0" smtClean="0">
                <a:solidFill>
                  <a:schemeClr val="bg1"/>
                </a:solidFill>
                <a:latin typeface="Comic Sans MS" pitchFamily="66" charset="0"/>
              </a:rPr>
              <a:t>0</a:t>
            </a:r>
            <a:endParaRPr lang="fr-FR" sz="2400" dirty="0">
              <a:solidFill>
                <a:schemeClr val="bg1"/>
              </a:solidFill>
              <a:latin typeface="Comic Sans MS" pitchFamily="66" charset="0"/>
            </a:endParaRPr>
          </a:p>
        </p:txBody>
      </p:sp>
      <p:sp>
        <p:nvSpPr>
          <p:cNvPr id="41" name="ZoneTexte 40"/>
          <p:cNvSpPr txBox="1"/>
          <p:nvPr/>
        </p:nvSpPr>
        <p:spPr>
          <a:xfrm>
            <a:off x="8085838" y="3419708"/>
            <a:ext cx="885179" cy="830997"/>
          </a:xfrm>
          <a:prstGeom prst="rect">
            <a:avLst/>
          </a:prstGeom>
          <a:noFill/>
          <a:ln>
            <a:noFill/>
          </a:ln>
        </p:spPr>
        <p:txBody>
          <a:bodyPr wrap="none" rtlCol="0">
            <a:spAutoFit/>
          </a:bodyPr>
          <a:lstStyle/>
          <a:p>
            <a:pPr algn="ctr"/>
            <a:r>
              <a:rPr lang="fr-FR" sz="2400" dirty="0" smtClean="0">
                <a:solidFill>
                  <a:schemeClr val="bg1"/>
                </a:solidFill>
                <a:latin typeface="Comic Sans MS" pitchFamily="66" charset="0"/>
              </a:rPr>
              <a:t>1000</a:t>
            </a:r>
          </a:p>
          <a:p>
            <a:pPr algn="ctr"/>
            <a:r>
              <a:rPr lang="fr-FR" sz="2400" dirty="0" smtClean="0">
                <a:solidFill>
                  <a:schemeClr val="bg1"/>
                </a:solidFill>
                <a:latin typeface="Comic Sans MS" pitchFamily="66" charset="0"/>
              </a:rPr>
              <a:t>GeV</a:t>
            </a:r>
            <a:endParaRPr lang="fr-FR" sz="2400" dirty="0">
              <a:solidFill>
                <a:schemeClr val="bg1"/>
              </a:solidFill>
              <a:latin typeface="Comic Sans MS" pitchFamily="66" charset="0"/>
            </a:endParaRPr>
          </a:p>
        </p:txBody>
      </p:sp>
      <p:sp>
        <p:nvSpPr>
          <p:cNvPr id="42" name="ZoneTexte 41"/>
          <p:cNvSpPr txBox="1"/>
          <p:nvPr/>
        </p:nvSpPr>
        <p:spPr>
          <a:xfrm>
            <a:off x="4252173" y="3419708"/>
            <a:ext cx="747320" cy="461665"/>
          </a:xfrm>
          <a:prstGeom prst="rect">
            <a:avLst/>
          </a:prstGeom>
          <a:noFill/>
          <a:ln>
            <a:noFill/>
          </a:ln>
        </p:spPr>
        <p:txBody>
          <a:bodyPr wrap="none" rtlCol="0">
            <a:spAutoFit/>
          </a:bodyPr>
          <a:lstStyle/>
          <a:p>
            <a:r>
              <a:rPr lang="fr-FR" sz="2400" dirty="0" smtClean="0">
                <a:solidFill>
                  <a:schemeClr val="bg1"/>
                </a:solidFill>
                <a:latin typeface="Comic Sans MS" pitchFamily="66" charset="0"/>
              </a:rPr>
              <a:t>500</a:t>
            </a:r>
            <a:endParaRPr lang="fr-FR" sz="2400" dirty="0">
              <a:solidFill>
                <a:schemeClr val="bg1"/>
              </a:solidFill>
              <a:latin typeface="Comic Sans MS" pitchFamily="66" charset="0"/>
            </a:endParaRPr>
          </a:p>
        </p:txBody>
      </p:sp>
      <p:sp>
        <p:nvSpPr>
          <p:cNvPr id="61" name="Accolade fermante 60"/>
          <p:cNvSpPr/>
          <p:nvPr/>
        </p:nvSpPr>
        <p:spPr>
          <a:xfrm rot="5400000">
            <a:off x="3127194" y="1408130"/>
            <a:ext cx="513348" cy="5544616"/>
          </a:xfrm>
          <a:prstGeom prst="righ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400" dirty="0"/>
          </a:p>
        </p:txBody>
      </p:sp>
      <p:sp>
        <p:nvSpPr>
          <p:cNvPr id="62" name="ZoneTexte 61"/>
          <p:cNvSpPr txBox="1"/>
          <p:nvPr/>
        </p:nvSpPr>
        <p:spPr>
          <a:xfrm>
            <a:off x="107504" y="4427820"/>
            <a:ext cx="6604693" cy="830997"/>
          </a:xfrm>
          <a:prstGeom prst="rect">
            <a:avLst/>
          </a:prstGeom>
          <a:noFill/>
        </p:spPr>
        <p:txBody>
          <a:bodyPr wrap="none" rtlCol="0">
            <a:spAutoFit/>
          </a:bodyPr>
          <a:lstStyle/>
          <a:p>
            <a:pPr algn="ctr"/>
            <a:r>
              <a:rPr lang="fr-FR" sz="2400" dirty="0" smtClean="0">
                <a:solidFill>
                  <a:srgbClr val="FFFF00"/>
                </a:solidFill>
                <a:latin typeface="Comic Sans MS" pitchFamily="66" charset="0"/>
              </a:rPr>
              <a:t>Si ce boson existe, </a:t>
            </a:r>
          </a:p>
          <a:p>
            <a:pPr algn="ctr"/>
            <a:r>
              <a:rPr lang="fr-FR" sz="2400" dirty="0" smtClean="0">
                <a:solidFill>
                  <a:srgbClr val="FFFF00"/>
                </a:solidFill>
                <a:latin typeface="Comic Sans MS" pitchFamily="66" charset="0"/>
              </a:rPr>
              <a:t>sa masse est quelque part dans cet intervalle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checkerboard(across)">
                                      <p:cBhvr>
                                        <p:cTn id="20" dur="500"/>
                                        <p:tgtEl>
                                          <p:spTgt spid="30"/>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checkerboard(across)">
                                      <p:cBhvr>
                                        <p:cTn id="23" dur="500"/>
                                        <p:tgtEl>
                                          <p:spTgt spid="31"/>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checkerboard(across)">
                                      <p:cBhvr>
                                        <p:cTn id="26" dur="500"/>
                                        <p:tgtEl>
                                          <p:spTgt spid="32"/>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checkerboard(across)">
                                      <p:cBhvr>
                                        <p:cTn id="29" dur="500"/>
                                        <p:tgtEl>
                                          <p:spTgt spid="33"/>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checkerboard(across)">
                                      <p:cBhvr>
                                        <p:cTn id="32" dur="500"/>
                                        <p:tgtEl>
                                          <p:spTgt spid="35"/>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checkerboard(across)">
                                      <p:cBhvr>
                                        <p:cTn id="35" dur="500"/>
                                        <p:tgtEl>
                                          <p:spTgt spid="36"/>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checkerboard(across)">
                                      <p:cBhvr>
                                        <p:cTn id="38" dur="500"/>
                                        <p:tgtEl>
                                          <p:spTgt spid="37"/>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checkerboard(across)">
                                      <p:cBhvr>
                                        <p:cTn id="41" dur="500"/>
                                        <p:tgtEl>
                                          <p:spTgt spid="38"/>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checkerboard(across)">
                                      <p:cBhvr>
                                        <p:cTn id="44" dur="500"/>
                                        <p:tgtEl>
                                          <p:spTgt spid="39"/>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checkerboard(across)">
                                      <p:cBhvr>
                                        <p:cTn id="47" dur="500"/>
                                        <p:tgtEl>
                                          <p:spTgt spid="40"/>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checkerboard(across)">
                                      <p:cBhvr>
                                        <p:cTn id="50" dur="500"/>
                                        <p:tgtEl>
                                          <p:spTgt spid="41"/>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checkerboard(across)">
                                      <p:cBhvr>
                                        <p:cTn id="53" dur="500"/>
                                        <p:tgtEl>
                                          <p:spTgt spid="42"/>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checkerboard(across)">
                                      <p:cBhvr>
                                        <p:cTn id="56" dur="500"/>
                                        <p:tgtEl>
                                          <p:spTgt spid="61"/>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checkerboard(across)">
                                      <p:cBhvr>
                                        <p:cTn id="5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p:bldP spid="41" grpId="0"/>
      <p:bldP spid="42" grpId="0"/>
      <p:bldP spid="61" grpId="0" animBg="1"/>
      <p:bldP spid="6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4032448" y="1628800"/>
            <a:ext cx="1115616" cy="584775"/>
          </a:xfrm>
          <a:prstGeom prst="rect">
            <a:avLst/>
          </a:prstGeom>
          <a:noFill/>
        </p:spPr>
        <p:txBody>
          <a:bodyPr wrap="square" rtlCol="0">
            <a:spAutoFit/>
          </a:bodyPr>
          <a:lstStyle/>
          <a:p>
            <a:r>
              <a:rPr lang="fr-FR" sz="3200" dirty="0" smtClean="0">
                <a:solidFill>
                  <a:schemeClr val="bg1"/>
                </a:solidFill>
                <a:latin typeface="Comic Sans MS" pitchFamily="66" charset="0"/>
              </a:rPr>
              <a:t>Mais</a:t>
            </a:r>
          </a:p>
        </p:txBody>
      </p:sp>
      <p:sp>
        <p:nvSpPr>
          <p:cNvPr id="6" name="Parchemin horizontal 5"/>
          <p:cNvSpPr/>
          <p:nvPr/>
        </p:nvSpPr>
        <p:spPr>
          <a:xfrm>
            <a:off x="179512" y="116632"/>
            <a:ext cx="8784976" cy="1368152"/>
          </a:xfrm>
          <a:prstGeom prst="horizontalScroll">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0" y="332656"/>
            <a:ext cx="9143999" cy="954107"/>
          </a:xfrm>
          <a:prstGeom prst="rect">
            <a:avLst/>
          </a:prstGeom>
          <a:noFill/>
        </p:spPr>
        <p:txBody>
          <a:bodyPr wrap="square" rtlCol="0">
            <a:spAutoFit/>
          </a:bodyPr>
          <a:lstStyle/>
          <a:p>
            <a:pPr algn="ctr"/>
            <a:r>
              <a:rPr lang="fr-FR" sz="2800" dirty="0" smtClean="0">
                <a:solidFill>
                  <a:srgbClr val="0000CC"/>
                </a:solidFill>
                <a:latin typeface="Comic Sans MS" pitchFamily="66" charset="0"/>
              </a:rPr>
              <a:t>L’observation du boson de Higgs</a:t>
            </a:r>
          </a:p>
          <a:p>
            <a:pPr algn="ctr"/>
            <a:r>
              <a:rPr lang="fr-FR" sz="2800" dirty="0" smtClean="0">
                <a:solidFill>
                  <a:srgbClr val="0000CC"/>
                </a:solidFill>
                <a:latin typeface="Comic Sans MS" pitchFamily="66" charset="0"/>
              </a:rPr>
              <a:t> serait la preuve absolue de la validité du mécanisme.</a:t>
            </a:r>
            <a:endParaRPr lang="fr-FR" sz="2800" dirty="0">
              <a:solidFill>
                <a:srgbClr val="0000CC"/>
              </a:solidFill>
              <a:latin typeface="Comic Sans MS" pitchFamily="66" charset="0"/>
            </a:endParaRPr>
          </a:p>
        </p:txBody>
      </p:sp>
      <p:sp>
        <p:nvSpPr>
          <p:cNvPr id="5" name="Rectangle 4"/>
          <p:cNvSpPr/>
          <p:nvPr/>
        </p:nvSpPr>
        <p:spPr>
          <a:xfrm>
            <a:off x="-180528" y="2276872"/>
            <a:ext cx="9505056" cy="1692771"/>
          </a:xfrm>
          <a:prstGeom prst="rect">
            <a:avLst/>
          </a:prstGeom>
        </p:spPr>
        <p:txBody>
          <a:bodyPr wrap="square">
            <a:spAutoFit/>
          </a:bodyPr>
          <a:lstStyle/>
          <a:p>
            <a:pPr algn="ctr"/>
            <a:r>
              <a:rPr lang="fr-FR" sz="2800" dirty="0" smtClean="0">
                <a:solidFill>
                  <a:srgbClr val="FFFF00"/>
                </a:solidFill>
                <a:latin typeface="Comic Sans MS" pitchFamily="66" charset="0"/>
              </a:rPr>
              <a:t>Les bosons scalaires de Higgs</a:t>
            </a:r>
          </a:p>
          <a:p>
            <a:pPr algn="ctr"/>
            <a:r>
              <a:rPr lang="fr-FR" sz="2400" dirty="0" smtClean="0">
                <a:solidFill>
                  <a:schemeClr val="bg1"/>
                </a:solidFill>
                <a:latin typeface="Comic Sans MS" pitchFamily="66" charset="0"/>
              </a:rPr>
              <a:t> abondamment créés lors de la Brisure Spontanée de Symétrie</a:t>
            </a:r>
          </a:p>
          <a:p>
            <a:pPr algn="ctr"/>
            <a:r>
              <a:rPr lang="fr-FR" sz="2400" dirty="0" smtClean="0">
                <a:solidFill>
                  <a:schemeClr val="bg1"/>
                </a:solidFill>
                <a:latin typeface="Comic Sans MS" pitchFamily="66" charset="0"/>
              </a:rPr>
              <a:t> </a:t>
            </a:r>
            <a:r>
              <a:rPr lang="fr-FR" sz="2800" dirty="0" smtClean="0">
                <a:solidFill>
                  <a:srgbClr val="FFFF00"/>
                </a:solidFill>
                <a:latin typeface="Comic Sans MS" pitchFamily="66" charset="0"/>
              </a:rPr>
              <a:t>ont disparu très rapidement</a:t>
            </a:r>
          </a:p>
          <a:p>
            <a:pPr algn="ctr"/>
            <a:r>
              <a:rPr lang="fr-FR" sz="2400" dirty="0" smtClean="0">
                <a:solidFill>
                  <a:schemeClr val="bg1"/>
                </a:solidFill>
                <a:latin typeface="Comic Sans MS" pitchFamily="66" charset="0"/>
              </a:rPr>
              <a:t> peu après la transition de phase… il y a 13,7 Milliards d’années.</a:t>
            </a:r>
          </a:p>
        </p:txBody>
      </p:sp>
      <p:sp>
        <p:nvSpPr>
          <p:cNvPr id="8" name="Rectangle 7"/>
          <p:cNvSpPr/>
          <p:nvPr/>
        </p:nvSpPr>
        <p:spPr>
          <a:xfrm>
            <a:off x="-252536" y="4293096"/>
            <a:ext cx="9505056" cy="2062103"/>
          </a:xfrm>
          <a:prstGeom prst="rect">
            <a:avLst/>
          </a:prstGeom>
        </p:spPr>
        <p:txBody>
          <a:bodyPr wrap="square">
            <a:spAutoFit/>
          </a:bodyPr>
          <a:lstStyle/>
          <a:p>
            <a:pPr algn="ctr"/>
            <a:r>
              <a:rPr lang="fr-FR" sz="3200" dirty="0" smtClean="0">
                <a:solidFill>
                  <a:srgbClr val="FFFF00"/>
                </a:solidFill>
                <a:latin typeface="Comic Sans MS" pitchFamily="66" charset="0"/>
              </a:rPr>
              <a:t>Seul subsiste …</a:t>
            </a:r>
          </a:p>
          <a:p>
            <a:pPr algn="ctr"/>
            <a:r>
              <a:rPr lang="fr-FR" sz="3200" dirty="0" smtClean="0">
                <a:solidFill>
                  <a:schemeClr val="bg1"/>
                </a:solidFill>
                <a:latin typeface="Comic Sans MS" pitchFamily="66" charset="0"/>
              </a:rPr>
              <a:t> le champ de Higgs qui baigne tout notre Univers …</a:t>
            </a:r>
          </a:p>
          <a:p>
            <a:pPr algn="ctr"/>
            <a:r>
              <a:rPr lang="fr-FR" sz="3200" dirty="0" smtClean="0">
                <a:solidFill>
                  <a:srgbClr val="FFFF00"/>
                </a:solidFill>
                <a:latin typeface="Comic Sans MS" pitchFamily="66" charset="0"/>
              </a:rPr>
              <a:t> </a:t>
            </a:r>
            <a:r>
              <a:rPr lang="fr-FR" sz="3200" dirty="0" smtClean="0">
                <a:solidFill>
                  <a:srgbClr val="FF66FF"/>
                </a:solidFill>
                <a:latin typeface="Comic Sans MS" pitchFamily="66" charset="0"/>
              </a:rPr>
              <a:t>sous réserve que le mécanisme soit vrai !</a:t>
            </a:r>
            <a:endParaRPr lang="fr-FR" sz="3200"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9" descr="AG00317_"/>
          <p:cNvPicPr>
            <a:picLocks noChangeAspect="1" noChangeArrowheads="1" noCrop="1"/>
          </p:cNvPicPr>
          <p:nvPr/>
        </p:nvPicPr>
        <p:blipFill>
          <a:blip r:embed="rId2" cstate="print"/>
          <a:srcRect/>
          <a:stretch>
            <a:fillRect/>
          </a:stretch>
        </p:blipFill>
        <p:spPr bwMode="auto">
          <a:xfrm>
            <a:off x="467544" y="44624"/>
            <a:ext cx="2748050" cy="3528392"/>
          </a:xfrm>
          <a:prstGeom prst="rect">
            <a:avLst/>
          </a:prstGeom>
          <a:noFill/>
          <a:ln w="9525">
            <a:noFill/>
            <a:miter lim="800000"/>
            <a:headEnd/>
            <a:tailEnd/>
          </a:ln>
        </p:spPr>
      </p:pic>
      <p:sp>
        <p:nvSpPr>
          <p:cNvPr id="3" name="ZoneTexte 2"/>
          <p:cNvSpPr txBox="1"/>
          <p:nvPr/>
        </p:nvSpPr>
        <p:spPr>
          <a:xfrm>
            <a:off x="3591587" y="1412776"/>
            <a:ext cx="4076757" cy="1077218"/>
          </a:xfrm>
          <a:prstGeom prst="rect">
            <a:avLst/>
          </a:prstGeom>
          <a:noFill/>
        </p:spPr>
        <p:txBody>
          <a:bodyPr wrap="none" rtlCol="0">
            <a:spAutoFit/>
          </a:bodyPr>
          <a:lstStyle/>
          <a:p>
            <a:r>
              <a:rPr lang="fr-FR" sz="3200" dirty="0" smtClean="0">
                <a:solidFill>
                  <a:schemeClr val="bg1"/>
                </a:solidFill>
                <a:latin typeface="Comic Sans MS" pitchFamily="66" charset="0"/>
              </a:rPr>
              <a:t>Alors,</a:t>
            </a:r>
          </a:p>
          <a:p>
            <a:r>
              <a:rPr lang="fr-FR" sz="3200" dirty="0" smtClean="0">
                <a:solidFill>
                  <a:schemeClr val="bg1"/>
                </a:solidFill>
                <a:latin typeface="Comic Sans MS" pitchFamily="66" charset="0"/>
              </a:rPr>
              <a:t>comment procéder ?</a:t>
            </a:r>
            <a:endParaRPr lang="fr-FR" sz="3200" dirty="0">
              <a:solidFill>
                <a:schemeClr val="bg1"/>
              </a:solidFill>
              <a:latin typeface="Comic Sans MS" pitchFamily="66" charset="0"/>
            </a:endParaRPr>
          </a:p>
        </p:txBody>
      </p:sp>
      <p:sp>
        <p:nvSpPr>
          <p:cNvPr id="4" name="ZoneTexte 3"/>
          <p:cNvSpPr txBox="1"/>
          <p:nvPr/>
        </p:nvSpPr>
        <p:spPr>
          <a:xfrm>
            <a:off x="251520" y="4440014"/>
            <a:ext cx="5117106" cy="1569660"/>
          </a:xfrm>
          <a:prstGeom prst="rect">
            <a:avLst/>
          </a:prstGeom>
          <a:noFill/>
        </p:spPr>
        <p:txBody>
          <a:bodyPr wrap="none" rtlCol="0">
            <a:spAutoFit/>
          </a:bodyPr>
          <a:lstStyle/>
          <a:p>
            <a:pPr algn="r"/>
            <a:r>
              <a:rPr lang="fr-FR" sz="3200" dirty="0" smtClean="0">
                <a:solidFill>
                  <a:schemeClr val="bg1"/>
                </a:solidFill>
                <a:latin typeface="Comic Sans MS" pitchFamily="66" charset="0"/>
              </a:rPr>
              <a:t>Recréer en laboratoire</a:t>
            </a:r>
          </a:p>
          <a:p>
            <a:pPr algn="r"/>
            <a:r>
              <a:rPr lang="fr-FR" sz="3200" dirty="0" smtClean="0">
                <a:solidFill>
                  <a:schemeClr val="bg1"/>
                </a:solidFill>
                <a:latin typeface="Comic Sans MS" pitchFamily="66" charset="0"/>
              </a:rPr>
              <a:t>les conditions  de l’époque</a:t>
            </a:r>
          </a:p>
          <a:p>
            <a:pPr algn="r"/>
            <a:r>
              <a:rPr lang="fr-FR" sz="3200" dirty="0" smtClean="0">
                <a:solidFill>
                  <a:schemeClr val="bg1"/>
                </a:solidFill>
                <a:latin typeface="Comic Sans MS" pitchFamily="66" charset="0"/>
              </a:rPr>
              <a:t>primordiale !</a:t>
            </a:r>
          </a:p>
        </p:txBody>
      </p:sp>
      <p:pic>
        <p:nvPicPr>
          <p:cNvPr id="5" name="Picture 10" descr="AG00315_"/>
          <p:cNvPicPr>
            <a:picLocks noChangeAspect="1" noChangeArrowheads="1" noCrop="1"/>
          </p:cNvPicPr>
          <p:nvPr/>
        </p:nvPicPr>
        <p:blipFill>
          <a:blip r:embed="rId3" cstate="print"/>
          <a:srcRect/>
          <a:stretch>
            <a:fillRect/>
          </a:stretch>
        </p:blipFill>
        <p:spPr bwMode="auto">
          <a:xfrm>
            <a:off x="5940152" y="3356992"/>
            <a:ext cx="2664296" cy="300574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ZoneTexte 17"/>
          <p:cNvSpPr txBox="1"/>
          <p:nvPr/>
        </p:nvSpPr>
        <p:spPr>
          <a:xfrm>
            <a:off x="1835696" y="5013176"/>
            <a:ext cx="5490606" cy="1569660"/>
          </a:xfrm>
          <a:prstGeom prst="rect">
            <a:avLst/>
          </a:prstGeom>
          <a:noFill/>
        </p:spPr>
        <p:txBody>
          <a:bodyPr wrap="none" rtlCol="0">
            <a:spAutoFit/>
          </a:bodyPr>
          <a:lstStyle/>
          <a:p>
            <a:pPr algn="ctr"/>
            <a:r>
              <a:rPr lang="fr-FR" sz="4800" dirty="0" smtClean="0">
                <a:solidFill>
                  <a:schemeClr val="bg1"/>
                </a:solidFill>
                <a:latin typeface="Comic Sans MS" pitchFamily="66" charset="0"/>
              </a:rPr>
              <a:t>Le temps des</a:t>
            </a:r>
          </a:p>
          <a:p>
            <a:pPr algn="ctr"/>
            <a:r>
              <a:rPr lang="fr-FR" sz="4800" dirty="0" smtClean="0">
                <a:solidFill>
                  <a:schemeClr val="bg1"/>
                </a:solidFill>
                <a:latin typeface="Comic Sans MS" pitchFamily="66" charset="0"/>
              </a:rPr>
              <a:t>expérimentateurs</a:t>
            </a:r>
            <a:endParaRPr lang="fr-FR" sz="4800" dirty="0">
              <a:solidFill>
                <a:schemeClr val="bg1"/>
              </a:solidFill>
              <a:latin typeface="Comic Sans MS" pitchFamily="66" charset="0"/>
            </a:endParaRPr>
          </a:p>
        </p:txBody>
      </p:sp>
      <p:pic>
        <p:nvPicPr>
          <p:cNvPr id="21" name="Picture 5" descr="Snoopy_3"/>
          <p:cNvPicPr>
            <a:picLocks noChangeAspect="1" noChangeArrowheads="1"/>
          </p:cNvPicPr>
          <p:nvPr/>
        </p:nvPicPr>
        <p:blipFill>
          <a:blip r:embed="rId2" cstate="print"/>
          <a:srcRect/>
          <a:stretch>
            <a:fillRect/>
          </a:stretch>
        </p:blipFill>
        <p:spPr bwMode="auto">
          <a:xfrm>
            <a:off x="1415141" y="116632"/>
            <a:ext cx="6397219" cy="4797914"/>
          </a:xfrm>
          <a:prstGeom prst="rect">
            <a:avLst/>
          </a:prstGeom>
          <a:noFill/>
          <a:ln w="9525">
            <a:noFill/>
            <a:miter lim="800000"/>
            <a:headEnd/>
            <a:tailEnd/>
          </a:ln>
        </p:spPr>
      </p:pic>
      <p:sp>
        <p:nvSpPr>
          <p:cNvPr id="22" name="ZoneTexte 21"/>
          <p:cNvSpPr txBox="1"/>
          <p:nvPr/>
        </p:nvSpPr>
        <p:spPr>
          <a:xfrm>
            <a:off x="3311747" y="332656"/>
            <a:ext cx="3060453" cy="830997"/>
          </a:xfrm>
          <a:prstGeom prst="rect">
            <a:avLst/>
          </a:prstGeom>
          <a:noFill/>
        </p:spPr>
        <p:txBody>
          <a:bodyPr wrap="none" rtlCol="0">
            <a:spAutoFit/>
          </a:bodyPr>
          <a:lstStyle/>
          <a:p>
            <a:r>
              <a:rPr lang="fr-FR" sz="4800" dirty="0" smtClean="0">
                <a:latin typeface="Comic Sans MS" pitchFamily="66" charset="0"/>
              </a:rPr>
              <a:t>Combien ?</a:t>
            </a:r>
            <a:endParaRPr lang="fr-FR" sz="4800" dirty="0">
              <a:latin typeface="Comic Sans MS" pitchFamily="66" charset="0"/>
            </a:endParaRPr>
          </a:p>
        </p:txBody>
      </p:sp>
      <p:sp>
        <p:nvSpPr>
          <p:cNvPr id="23" name="ZoneTexte 22"/>
          <p:cNvSpPr txBox="1"/>
          <p:nvPr/>
        </p:nvSpPr>
        <p:spPr>
          <a:xfrm>
            <a:off x="3792315" y="1124744"/>
            <a:ext cx="1859805" cy="830997"/>
          </a:xfrm>
          <a:prstGeom prst="rect">
            <a:avLst/>
          </a:prstGeom>
          <a:noFill/>
        </p:spPr>
        <p:txBody>
          <a:bodyPr wrap="none" rtlCol="0">
            <a:spAutoFit/>
          </a:bodyPr>
          <a:lstStyle/>
          <a:p>
            <a:r>
              <a:rPr lang="fr-FR" sz="4800" dirty="0" smtClean="0"/>
              <a:t>1000 ?</a:t>
            </a:r>
            <a:endParaRPr lang="fr-FR" sz="4800" dirty="0"/>
          </a:p>
        </p:txBody>
      </p:sp>
      <p:sp>
        <p:nvSpPr>
          <p:cNvPr id="24" name="ZoneTexte 23"/>
          <p:cNvSpPr txBox="1"/>
          <p:nvPr/>
        </p:nvSpPr>
        <p:spPr>
          <a:xfrm>
            <a:off x="2699792" y="1844824"/>
            <a:ext cx="4519186" cy="830997"/>
          </a:xfrm>
          <a:prstGeom prst="rect">
            <a:avLst/>
          </a:prstGeom>
          <a:noFill/>
        </p:spPr>
        <p:txBody>
          <a:bodyPr wrap="none" rtlCol="0">
            <a:spAutoFit/>
          </a:bodyPr>
          <a:lstStyle/>
          <a:p>
            <a:r>
              <a:rPr lang="fr-FR" sz="4800" dirty="0" smtClean="0">
                <a:solidFill>
                  <a:srgbClr val="FF0000"/>
                </a:solidFill>
                <a:latin typeface="Comic Sans MS" pitchFamily="66" charset="0"/>
              </a:rPr>
              <a:t>Non: bien plus !</a:t>
            </a:r>
            <a:endParaRPr lang="fr-FR" sz="4800"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heckerboard(across)">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heckerboard(across)">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80">
                                          <p:stCondLst>
                                            <p:cond delay="0"/>
                                          </p:stCondLst>
                                        </p:cTn>
                                        <p:tgtEl>
                                          <p:spTgt spid="24"/>
                                        </p:tgtEl>
                                      </p:cBhvr>
                                    </p:animEffect>
                                    <p:anim calcmode="lin" valueType="num">
                                      <p:cBhvr>
                                        <p:cTn id="2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6" dur="26">
                                          <p:stCondLst>
                                            <p:cond delay="650"/>
                                          </p:stCondLst>
                                        </p:cTn>
                                        <p:tgtEl>
                                          <p:spTgt spid="24"/>
                                        </p:tgtEl>
                                      </p:cBhvr>
                                      <p:to x="100000" y="60000"/>
                                    </p:animScale>
                                    <p:animScale>
                                      <p:cBhvr>
                                        <p:cTn id="27" dur="166" decel="50000">
                                          <p:stCondLst>
                                            <p:cond delay="676"/>
                                          </p:stCondLst>
                                        </p:cTn>
                                        <p:tgtEl>
                                          <p:spTgt spid="24"/>
                                        </p:tgtEl>
                                      </p:cBhvr>
                                      <p:to x="100000" y="100000"/>
                                    </p:animScale>
                                    <p:animScale>
                                      <p:cBhvr>
                                        <p:cTn id="28" dur="26">
                                          <p:stCondLst>
                                            <p:cond delay="1312"/>
                                          </p:stCondLst>
                                        </p:cTn>
                                        <p:tgtEl>
                                          <p:spTgt spid="24"/>
                                        </p:tgtEl>
                                      </p:cBhvr>
                                      <p:to x="100000" y="80000"/>
                                    </p:animScale>
                                    <p:animScale>
                                      <p:cBhvr>
                                        <p:cTn id="29" dur="166" decel="50000">
                                          <p:stCondLst>
                                            <p:cond delay="1338"/>
                                          </p:stCondLst>
                                        </p:cTn>
                                        <p:tgtEl>
                                          <p:spTgt spid="24"/>
                                        </p:tgtEl>
                                      </p:cBhvr>
                                      <p:to x="100000" y="100000"/>
                                    </p:animScale>
                                    <p:animScale>
                                      <p:cBhvr>
                                        <p:cTn id="30" dur="26">
                                          <p:stCondLst>
                                            <p:cond delay="1642"/>
                                          </p:stCondLst>
                                        </p:cTn>
                                        <p:tgtEl>
                                          <p:spTgt spid="24"/>
                                        </p:tgtEl>
                                      </p:cBhvr>
                                      <p:to x="100000" y="90000"/>
                                    </p:animScale>
                                    <p:animScale>
                                      <p:cBhvr>
                                        <p:cTn id="31" dur="166" decel="50000">
                                          <p:stCondLst>
                                            <p:cond delay="1668"/>
                                          </p:stCondLst>
                                        </p:cTn>
                                        <p:tgtEl>
                                          <p:spTgt spid="24"/>
                                        </p:tgtEl>
                                      </p:cBhvr>
                                      <p:to x="100000" y="100000"/>
                                    </p:animScale>
                                    <p:animScale>
                                      <p:cBhvr>
                                        <p:cTn id="32" dur="26">
                                          <p:stCondLst>
                                            <p:cond delay="1808"/>
                                          </p:stCondLst>
                                        </p:cTn>
                                        <p:tgtEl>
                                          <p:spTgt spid="24"/>
                                        </p:tgtEl>
                                      </p:cBhvr>
                                      <p:to x="100000" y="95000"/>
                                    </p:animScale>
                                    <p:animScale>
                                      <p:cBhvr>
                                        <p:cTn id="33"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La quête</a:t>
            </a:r>
          </a:p>
          <a:p>
            <a:pPr algn="ctr"/>
            <a:r>
              <a:rPr lang="fr-FR" sz="4800" dirty="0" smtClean="0">
                <a:solidFill>
                  <a:schemeClr val="tx1"/>
                </a:solidFill>
                <a:latin typeface="Comic Sans MS" pitchFamily="66" charset="0"/>
              </a:rPr>
              <a:t> jusqu’à l’année 2012</a:t>
            </a:r>
            <a:endParaRPr lang="fr-FR" sz="4800" dirty="0">
              <a:solidFill>
                <a:schemeClr val="tx1"/>
              </a:solidFill>
              <a:latin typeface="Comic Sans MS" pitchFamily="66"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36"/>
          <p:cNvSpPr txBox="1">
            <a:spLocks noChangeArrowheads="1"/>
          </p:cNvSpPr>
          <p:nvPr/>
        </p:nvSpPr>
        <p:spPr bwMode="auto">
          <a:xfrm>
            <a:off x="119886" y="44624"/>
            <a:ext cx="7640233" cy="1569660"/>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Par quels moyens ?</a:t>
            </a:r>
          </a:p>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          </a:t>
            </a:r>
            <a:r>
              <a:rPr lang="fr-FR" sz="3200" b="1" dirty="0" smtClean="0">
                <a:solidFill>
                  <a:srgbClr val="FFFF00"/>
                </a:solidFill>
                <a:effectLst>
                  <a:outerShdw blurRad="38100" dist="38100" dir="2700000" algn="tl">
                    <a:srgbClr val="010199"/>
                  </a:outerShdw>
                </a:effectLst>
                <a:latin typeface="Comic Sans MS" pitchFamily="66" charset="0"/>
                <a:sym typeface="Symbol" pitchFamily="18" charset="2"/>
              </a:rPr>
              <a:t>Accélérateurs de particules</a:t>
            </a:r>
          </a:p>
          <a:p>
            <a:pPr>
              <a:defRPr/>
            </a:pPr>
            <a:r>
              <a:rPr lang="fr-FR" sz="3200" b="1" dirty="0" smtClean="0">
                <a:solidFill>
                  <a:srgbClr val="FFFF00"/>
                </a:solidFill>
                <a:effectLst>
                  <a:outerShdw blurRad="38100" dist="38100" dir="2700000" algn="tl">
                    <a:srgbClr val="010199"/>
                  </a:outerShdw>
                </a:effectLst>
                <a:latin typeface="Comic Sans MS" pitchFamily="66" charset="0"/>
                <a:sym typeface="Symbol" pitchFamily="18" charset="2"/>
              </a:rPr>
              <a:t>              en mode ″collisionneur″</a:t>
            </a:r>
            <a:endParaRPr lang="fr-FR" sz="3200" b="1" dirty="0">
              <a:solidFill>
                <a:srgbClr val="FFFF00"/>
              </a:solidFill>
              <a:effectLst>
                <a:outerShdw blurRad="38100" dist="38100" dir="2700000" algn="tl">
                  <a:srgbClr val="010199"/>
                </a:outerShdw>
              </a:effectLst>
              <a:latin typeface="Comic Sans MS" pitchFamily="66" charset="0"/>
              <a:sym typeface="Symbol" pitchFamily="18" charset="2"/>
            </a:endParaRPr>
          </a:p>
        </p:txBody>
      </p:sp>
      <p:sp>
        <p:nvSpPr>
          <p:cNvPr id="8" name="Text Box 13"/>
          <p:cNvSpPr txBox="1">
            <a:spLocks noChangeArrowheads="1"/>
          </p:cNvSpPr>
          <p:nvPr/>
        </p:nvSpPr>
        <p:spPr bwMode="auto">
          <a:xfrm>
            <a:off x="5580112" y="3783526"/>
            <a:ext cx="3156633" cy="523220"/>
          </a:xfrm>
          <a:prstGeom prst="rect">
            <a:avLst/>
          </a:prstGeom>
          <a:noFill/>
          <a:ln w="9525">
            <a:noFill/>
            <a:miter lim="800000"/>
            <a:headEnd/>
            <a:tailEnd/>
          </a:ln>
          <a:effectLst/>
        </p:spPr>
        <p:txBody>
          <a:bodyPr wrap="none">
            <a:spAutoFit/>
          </a:bodyPr>
          <a:lstStyle/>
          <a:p>
            <a:r>
              <a:rPr lang="fr-FR" sz="2800" dirty="0">
                <a:solidFill>
                  <a:schemeClr val="bg1"/>
                </a:solidFill>
                <a:latin typeface="Comic Sans MS" pitchFamily="66" charset="0"/>
              </a:rPr>
              <a:t>E = </a:t>
            </a:r>
            <a:r>
              <a:rPr lang="fr-FR" sz="2800" dirty="0" smtClean="0">
                <a:solidFill>
                  <a:srgbClr val="FFFF00"/>
                </a:solidFill>
                <a:latin typeface="Comic Sans MS" pitchFamily="66" charset="0"/>
              </a:rPr>
              <a:t>E</a:t>
            </a:r>
            <a:r>
              <a:rPr lang="fr-FR" sz="2800" baseline="-25000" dirty="0" smtClean="0">
                <a:solidFill>
                  <a:srgbClr val="FFFF00"/>
                </a:solidFill>
                <a:latin typeface="Comic Sans MS" pitchFamily="66" charset="0"/>
              </a:rPr>
              <a:t>1</a:t>
            </a:r>
            <a:r>
              <a:rPr lang="fr-FR" sz="2800" dirty="0" smtClean="0">
                <a:solidFill>
                  <a:schemeClr val="bg1"/>
                </a:solidFill>
                <a:latin typeface="Comic Sans MS" pitchFamily="66" charset="0"/>
              </a:rPr>
              <a:t> + </a:t>
            </a:r>
            <a:r>
              <a:rPr lang="fr-FR" sz="2800" dirty="0" smtClean="0">
                <a:solidFill>
                  <a:srgbClr val="66FF99"/>
                </a:solidFill>
                <a:latin typeface="Comic Sans MS" pitchFamily="66" charset="0"/>
              </a:rPr>
              <a:t>E</a:t>
            </a:r>
            <a:r>
              <a:rPr lang="fr-FR" sz="2800" baseline="-25000" dirty="0" smtClean="0">
                <a:solidFill>
                  <a:srgbClr val="66FF99"/>
                </a:solidFill>
                <a:latin typeface="Comic Sans MS" pitchFamily="66" charset="0"/>
              </a:rPr>
              <a:t>2</a:t>
            </a:r>
            <a:r>
              <a:rPr lang="fr-FR" sz="2800" dirty="0" smtClean="0">
                <a:solidFill>
                  <a:schemeClr val="bg1"/>
                </a:solidFill>
                <a:latin typeface="Comic Sans MS" pitchFamily="66" charset="0"/>
              </a:rPr>
              <a:t> =  M c</a:t>
            </a:r>
            <a:r>
              <a:rPr lang="fr-FR" sz="2800" baseline="30000" dirty="0" smtClean="0">
                <a:solidFill>
                  <a:schemeClr val="bg1"/>
                </a:solidFill>
                <a:latin typeface="Comic Sans MS" pitchFamily="66" charset="0"/>
              </a:rPr>
              <a:t>2</a:t>
            </a:r>
            <a:endParaRPr lang="fr-FR" sz="2800" dirty="0">
              <a:solidFill>
                <a:schemeClr val="bg1"/>
              </a:solidFill>
              <a:latin typeface="Comic Sans MS" pitchFamily="66" charset="0"/>
            </a:endParaRPr>
          </a:p>
        </p:txBody>
      </p:sp>
      <p:sp>
        <p:nvSpPr>
          <p:cNvPr id="9" name="Oval 14"/>
          <p:cNvSpPr>
            <a:spLocks noChangeArrowheads="1"/>
          </p:cNvSpPr>
          <p:nvPr/>
        </p:nvSpPr>
        <p:spPr bwMode="auto">
          <a:xfrm>
            <a:off x="898525" y="3777228"/>
            <a:ext cx="503238" cy="503237"/>
          </a:xfrm>
          <a:prstGeom prst="ellipse">
            <a:avLst/>
          </a:prstGeom>
          <a:gradFill rotWithShape="1">
            <a:gsLst>
              <a:gs pos="0">
                <a:srgbClr val="FFFF00"/>
              </a:gs>
              <a:gs pos="100000">
                <a:srgbClr val="FFFF00">
                  <a:gamma/>
                  <a:shade val="46275"/>
                  <a:invGamma/>
                </a:srgbClr>
              </a:gs>
            </a:gsLst>
            <a:path path="rect">
              <a:fillToRect r="100000" b="100000"/>
            </a:path>
          </a:gradFill>
          <a:ln w="9525">
            <a:noFill/>
            <a:round/>
            <a:headEnd/>
            <a:tailEnd/>
          </a:ln>
          <a:effectLst/>
        </p:spPr>
        <p:txBody>
          <a:bodyPr wrap="none" anchor="ctr"/>
          <a:lstStyle/>
          <a:p>
            <a:pPr algn="ctr"/>
            <a:endParaRPr lang="fr-FR" sz="2800" dirty="0">
              <a:solidFill>
                <a:schemeClr val="bg1"/>
              </a:solidFill>
              <a:effectLst>
                <a:outerShdw blurRad="38100" dist="38100" dir="2700000" algn="tl">
                  <a:srgbClr val="000000"/>
                </a:outerShdw>
              </a:effectLst>
              <a:latin typeface="Comic Sans MS" pitchFamily="66" charset="0"/>
            </a:endParaRPr>
          </a:p>
        </p:txBody>
      </p:sp>
      <p:sp>
        <p:nvSpPr>
          <p:cNvPr id="10" name="Oval 15"/>
          <p:cNvSpPr>
            <a:spLocks noChangeArrowheads="1"/>
          </p:cNvSpPr>
          <p:nvPr/>
        </p:nvSpPr>
        <p:spPr bwMode="auto">
          <a:xfrm>
            <a:off x="4140200" y="3777228"/>
            <a:ext cx="503238" cy="503237"/>
          </a:xfrm>
          <a:prstGeom prst="ellipse">
            <a:avLst/>
          </a:prstGeom>
          <a:gradFill rotWithShape="1">
            <a:gsLst>
              <a:gs pos="0">
                <a:srgbClr val="00FF00"/>
              </a:gs>
              <a:gs pos="100000">
                <a:srgbClr val="00FF00">
                  <a:gamma/>
                  <a:shade val="46275"/>
                  <a:invGamma/>
                </a:srgbClr>
              </a:gs>
            </a:gsLst>
            <a:path path="rect">
              <a:fillToRect r="100000" b="100000"/>
            </a:path>
          </a:gradFill>
          <a:ln w="9525">
            <a:noFill/>
            <a:round/>
            <a:headEnd/>
            <a:tailEnd/>
          </a:ln>
          <a:effectLst/>
        </p:spPr>
        <p:txBody>
          <a:bodyPr wrap="none" anchor="ctr"/>
          <a:lstStyle/>
          <a:p>
            <a:pPr algn="ctr"/>
            <a:endParaRPr lang="fr-FR" sz="1800" dirty="0">
              <a:solidFill>
                <a:schemeClr val="bg1"/>
              </a:solidFill>
              <a:latin typeface="Comic Sans MS" pitchFamily="66" charset="0"/>
            </a:endParaRPr>
          </a:p>
        </p:txBody>
      </p:sp>
      <p:sp>
        <p:nvSpPr>
          <p:cNvPr id="11" name="AutoShape 16"/>
          <p:cNvSpPr>
            <a:spLocks noChangeArrowheads="1"/>
          </p:cNvSpPr>
          <p:nvPr/>
        </p:nvSpPr>
        <p:spPr bwMode="auto">
          <a:xfrm rot="19085189">
            <a:off x="2028825" y="3111206"/>
            <a:ext cx="1582738" cy="1657350"/>
          </a:xfrm>
          <a:prstGeom prst="irregularSeal2">
            <a:avLst/>
          </a:prstGeom>
          <a:gradFill rotWithShape="1">
            <a:gsLst>
              <a:gs pos="0">
                <a:srgbClr val="FF0066"/>
              </a:gs>
              <a:gs pos="100000">
                <a:srgbClr val="FF0066">
                  <a:gamma/>
                  <a:shade val="46275"/>
                  <a:invGamma/>
                </a:srgbClr>
              </a:gs>
            </a:gsLst>
            <a:path path="rect">
              <a:fillToRect r="100000" b="100000"/>
            </a:path>
          </a:gradFill>
          <a:ln w="9525">
            <a:noFill/>
            <a:miter lim="800000"/>
            <a:headEnd/>
            <a:tailEnd/>
          </a:ln>
          <a:effectLst/>
        </p:spPr>
        <p:txBody>
          <a:bodyPr wrap="none" anchor="ctr"/>
          <a:lstStyle/>
          <a:p>
            <a:pPr algn="ctr"/>
            <a:r>
              <a:rPr lang="fr-FR" sz="1800" dirty="0">
                <a:solidFill>
                  <a:schemeClr val="bg1"/>
                </a:solidFill>
                <a:effectLst>
                  <a:outerShdw blurRad="38100" dist="38100" dir="2700000" algn="tl">
                    <a:srgbClr val="000000"/>
                  </a:outerShdw>
                </a:effectLst>
                <a:latin typeface="Comic Sans MS" pitchFamily="66" charset="0"/>
              </a:rPr>
              <a:t>Energie</a:t>
            </a:r>
          </a:p>
        </p:txBody>
      </p:sp>
      <p:sp>
        <p:nvSpPr>
          <p:cNvPr id="12" name="Rectangle 11"/>
          <p:cNvSpPr/>
          <p:nvPr/>
        </p:nvSpPr>
        <p:spPr>
          <a:xfrm>
            <a:off x="899592" y="4450762"/>
            <a:ext cx="516488" cy="523220"/>
          </a:xfrm>
          <a:prstGeom prst="rect">
            <a:avLst/>
          </a:prstGeom>
        </p:spPr>
        <p:txBody>
          <a:bodyPr wrap="none">
            <a:spAutoFit/>
          </a:bodyPr>
          <a:lstStyle/>
          <a:p>
            <a:r>
              <a:rPr lang="fr-FR" sz="2800" dirty="0" smtClean="0">
                <a:solidFill>
                  <a:srgbClr val="FFFF00"/>
                </a:solidFill>
                <a:latin typeface="Comic Sans MS" pitchFamily="66" charset="0"/>
              </a:rPr>
              <a:t>E</a:t>
            </a:r>
            <a:r>
              <a:rPr lang="fr-FR" sz="2800" baseline="-25000" dirty="0" smtClean="0">
                <a:solidFill>
                  <a:srgbClr val="FFFF00"/>
                </a:solidFill>
                <a:latin typeface="Comic Sans MS" pitchFamily="66" charset="0"/>
              </a:rPr>
              <a:t>1</a:t>
            </a:r>
            <a:endParaRPr lang="fr-FR" sz="2800" dirty="0"/>
          </a:p>
        </p:txBody>
      </p:sp>
      <p:sp>
        <p:nvSpPr>
          <p:cNvPr id="13" name="Rectangle 12"/>
          <p:cNvSpPr/>
          <p:nvPr/>
        </p:nvSpPr>
        <p:spPr>
          <a:xfrm>
            <a:off x="4161056" y="4450762"/>
            <a:ext cx="554960" cy="523220"/>
          </a:xfrm>
          <a:prstGeom prst="rect">
            <a:avLst/>
          </a:prstGeom>
        </p:spPr>
        <p:txBody>
          <a:bodyPr wrap="none">
            <a:spAutoFit/>
          </a:bodyPr>
          <a:lstStyle/>
          <a:p>
            <a:r>
              <a:rPr lang="fr-FR" sz="2800" dirty="0" smtClean="0">
                <a:solidFill>
                  <a:srgbClr val="66FF99"/>
                </a:solidFill>
                <a:latin typeface="Comic Sans MS" pitchFamily="66" charset="0"/>
              </a:rPr>
              <a:t>E</a:t>
            </a:r>
            <a:r>
              <a:rPr lang="fr-FR" sz="2800" baseline="-25000" dirty="0" smtClean="0">
                <a:solidFill>
                  <a:srgbClr val="66FF99"/>
                </a:solidFill>
                <a:latin typeface="Comic Sans MS" pitchFamily="66" charset="0"/>
              </a:rPr>
              <a:t>2</a:t>
            </a:r>
            <a:endParaRPr lang="fr-FR" sz="2800" dirty="0"/>
          </a:p>
        </p:txBody>
      </p:sp>
      <p:sp>
        <p:nvSpPr>
          <p:cNvPr id="14" name="ZoneTexte 13"/>
          <p:cNvSpPr txBox="1"/>
          <p:nvPr/>
        </p:nvSpPr>
        <p:spPr>
          <a:xfrm>
            <a:off x="179512" y="2060848"/>
            <a:ext cx="8779968" cy="461665"/>
          </a:xfrm>
          <a:prstGeom prst="rect">
            <a:avLst/>
          </a:prstGeom>
          <a:noFill/>
        </p:spPr>
        <p:txBody>
          <a:bodyPr wrap="none" rtlCol="0">
            <a:spAutoFit/>
          </a:bodyPr>
          <a:lstStyle/>
          <a:p>
            <a:r>
              <a:rPr lang="fr-FR" sz="2400" dirty="0" smtClean="0">
                <a:solidFill>
                  <a:schemeClr val="bg1"/>
                </a:solidFill>
                <a:latin typeface="Comic Sans MS" pitchFamily="66" charset="0"/>
              </a:rPr>
              <a:t>Collisions frontales de particules très fortement accélérées</a:t>
            </a:r>
            <a:endParaRPr lang="fr-FR" sz="2400" dirty="0">
              <a:solidFill>
                <a:schemeClr val="bg1"/>
              </a:solidFill>
              <a:latin typeface="Comic Sans MS" pitchFamily="66" charset="0"/>
            </a:endParaRPr>
          </a:p>
        </p:txBody>
      </p:sp>
      <p:sp>
        <p:nvSpPr>
          <p:cNvPr id="16" name="ZoneTexte 15"/>
          <p:cNvSpPr txBox="1"/>
          <p:nvPr/>
        </p:nvSpPr>
        <p:spPr>
          <a:xfrm>
            <a:off x="852005" y="5589240"/>
            <a:ext cx="7752443" cy="523220"/>
          </a:xfrm>
          <a:prstGeom prst="rect">
            <a:avLst/>
          </a:prstGeom>
          <a:noFill/>
        </p:spPr>
        <p:txBody>
          <a:bodyPr wrap="none" rtlCol="0">
            <a:spAutoFit/>
          </a:bodyPr>
          <a:lstStyle/>
          <a:p>
            <a:r>
              <a:rPr lang="fr-FR" sz="2800" dirty="0" smtClean="0">
                <a:solidFill>
                  <a:schemeClr val="bg1"/>
                </a:solidFill>
                <a:latin typeface="Comic Sans MS" pitchFamily="66" charset="0"/>
              </a:rPr>
              <a:t>Si E est grand </a:t>
            </a:r>
            <a:r>
              <a:rPr lang="fr-FR" sz="2800" dirty="0" smtClean="0">
                <a:solidFill>
                  <a:schemeClr val="bg1"/>
                </a:solidFill>
                <a:latin typeface="Comic Sans MS" pitchFamily="66" charset="0"/>
                <a:sym typeface="Symbol"/>
              </a:rPr>
              <a:t> création de masse M élevée</a:t>
            </a:r>
            <a:endParaRPr lang="fr-FR" sz="28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1" presetClass="entr" presetSubtype="0" fill="hold" grpId="2"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grpId="2"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5" presetClass="entr" presetSubtype="10" fill="hold" grpId="0" nodeType="with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checkerboard(across)">
                                      <p:cBhvr>
                                        <p:cTn id="14" dur="500"/>
                                        <p:tgtEl>
                                          <p:spTgt spid="12">
                                            <p:txEl>
                                              <p:pRg st="0" end="0"/>
                                            </p:txEl>
                                          </p:spTgt>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checkerboard(across)">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3">
                                            <p:txEl>
                                              <p:pRg st="0" end="0"/>
                                            </p:txEl>
                                          </p:spTgt>
                                        </p:tgtEl>
                                        <p:attrNameLst>
                                          <p:attrName>style.visibility</p:attrName>
                                        </p:attrNameLst>
                                      </p:cBhvr>
                                      <p:to>
                                        <p:strVal val="hidden"/>
                                      </p:to>
                                    </p:set>
                                  </p:childTnLst>
                                </p:cTn>
                              </p:par>
                              <p:par>
                                <p:cTn id="24" presetID="0" presetClass="path" presetSubtype="0" accel="50000" decel="50000" fill="hold" grpId="0" nodeType="withEffect">
                                  <p:stCondLst>
                                    <p:cond delay="0"/>
                                  </p:stCondLst>
                                  <p:childTnLst>
                                    <p:animMotion origin="layout" path="M 5.83333E-6 -2.11841E-6 L 0.14185 -2.11841E-6 " pathEditMode="relative" ptsTypes="AA">
                                      <p:cBhvr>
                                        <p:cTn id="25" dur="2000" fill="hold"/>
                                        <p:tgtEl>
                                          <p:spTgt spid="9"/>
                                        </p:tgtEl>
                                        <p:attrNameLst>
                                          <p:attrName>ppt_x</p:attrName>
                                          <p:attrName>ppt_y</p:attrName>
                                        </p:attrNameLst>
                                      </p:cBhvr>
                                    </p:animMotion>
                                  </p:childTnLst>
                                </p:cTn>
                              </p:par>
                              <p:par>
                                <p:cTn id="26" presetID="0" presetClass="path" presetSubtype="0" accel="50000" decel="50000" fill="hold" grpId="0" nodeType="withEffect">
                                  <p:stCondLst>
                                    <p:cond delay="0"/>
                                  </p:stCondLst>
                                  <p:childTnLst>
                                    <p:animMotion origin="layout" path="M -0.004 0.00532 L -0.11823 -1.57262E-7 " pathEditMode="relative" rAng="0" ptsTypes="AA">
                                      <p:cBhvr>
                                        <p:cTn id="27" dur="2000" fill="hold"/>
                                        <p:tgtEl>
                                          <p:spTgt spid="10"/>
                                        </p:tgtEl>
                                        <p:attrNameLst>
                                          <p:attrName>ppt_x</p:attrName>
                                          <p:attrName>ppt_y</p:attrName>
                                        </p:attrNameLst>
                                      </p:cBhvr>
                                      <p:rCtr x="-57" y="-3"/>
                                    </p:animMotion>
                                  </p:childTnLst>
                                </p:cTn>
                              </p:par>
                            </p:childTnLst>
                          </p:cTn>
                        </p:par>
                        <p:par>
                          <p:cTn id="28" fill="hold">
                            <p:stCondLst>
                              <p:cond delay="2000"/>
                            </p:stCondLst>
                            <p:childTnLst>
                              <p:par>
                                <p:cTn id="29" presetID="53"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2500"/>
                            </p:stCondLst>
                            <p:childTnLst>
                              <p:par>
                                <p:cTn id="35" presetID="1" presetClass="exit" presetSubtype="0" fill="hold" grpId="1" nodeType="after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0"/>
                                        </p:tgtEl>
                                        <p:attrNameLst>
                                          <p:attrName>style.visibility</p:attrName>
                                        </p:attrNameLst>
                                      </p:cBhvr>
                                      <p:to>
                                        <p:strVal val="hidden"/>
                                      </p:to>
                                    </p:set>
                                  </p:childTnLst>
                                </p:cTn>
                              </p:par>
                              <p:par>
                                <p:cTn id="39" presetID="53" presetClass="entr" presetSubtype="0" fill="hold" nodeType="with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 calcmode="lin" valueType="num">
                                      <p:cBhvr>
                                        <p:cTn id="41"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43" dur="500"/>
                                        <p:tgtEl>
                                          <p:spTgt spid="11">
                                            <p:txEl>
                                              <p:pRg st="0" end="0"/>
                                            </p:txEl>
                                          </p:spTgt>
                                        </p:tgtEl>
                                      </p:cBhvr>
                                    </p:animEffect>
                                  </p:childTnLst>
                                </p:cTn>
                              </p:par>
                            </p:childTnLst>
                          </p:cTn>
                        </p:par>
                        <p:par>
                          <p:cTn id="44" fill="hold">
                            <p:stCondLst>
                              <p:cond delay="3000"/>
                            </p:stCondLst>
                            <p:childTnLst>
                              <p:par>
                                <p:cTn id="45" presetID="53"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par>
                          <p:cTn id="50" fill="hold">
                            <p:stCondLst>
                              <p:cond delay="3500"/>
                            </p:stCondLst>
                            <p:childTnLst>
                              <p:par>
                                <p:cTn id="51" presetID="5" presetClass="entr" presetSubtype="10"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checkerboard(across)">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9" grpId="2" animBg="1"/>
      <p:bldP spid="10" grpId="0" animBg="1"/>
      <p:bldP spid="10" grpId="1" animBg="1"/>
      <p:bldP spid="10" grpId="2" animBg="1"/>
      <p:bldP spid="12" grpId="0" build="allAtOnce"/>
      <p:bldP spid="13" grpId="0" build="allAtOnce"/>
      <p:bldP spid="14" grpId="0"/>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647700" y="1588"/>
            <a:ext cx="7885113" cy="6856412"/>
          </a:xfrm>
          <a:prstGeom prst="rect">
            <a:avLst/>
          </a:prstGeom>
          <a:noFill/>
          <a:ln w="9525">
            <a:noFill/>
            <a:miter lim="800000"/>
            <a:headEnd/>
            <a:tailEnd/>
          </a:ln>
          <a:effectLst/>
        </p:spPr>
      </p:pic>
      <p:sp>
        <p:nvSpPr>
          <p:cNvPr id="4" name="Line 4"/>
          <p:cNvSpPr>
            <a:spLocks noChangeShapeType="1"/>
          </p:cNvSpPr>
          <p:nvPr/>
        </p:nvSpPr>
        <p:spPr bwMode="auto">
          <a:xfrm>
            <a:off x="36513" y="3357563"/>
            <a:ext cx="4356100" cy="0"/>
          </a:xfrm>
          <a:prstGeom prst="line">
            <a:avLst/>
          </a:prstGeom>
          <a:noFill/>
          <a:ln w="50800">
            <a:solidFill>
              <a:srgbClr val="FFFF00"/>
            </a:solidFill>
            <a:round/>
            <a:headEnd/>
            <a:tailEnd type="triangle" w="med" len="med"/>
          </a:ln>
          <a:effectLst/>
        </p:spPr>
        <p:txBody>
          <a:bodyPr/>
          <a:lstStyle/>
          <a:p>
            <a:endParaRPr lang="fr-FR" dirty="0">
              <a:latin typeface="Comic Sans MS" pitchFamily="66" charset="0"/>
            </a:endParaRPr>
          </a:p>
        </p:txBody>
      </p:sp>
      <p:sp>
        <p:nvSpPr>
          <p:cNvPr id="5" name="Line 5"/>
          <p:cNvSpPr>
            <a:spLocks noChangeShapeType="1"/>
          </p:cNvSpPr>
          <p:nvPr/>
        </p:nvSpPr>
        <p:spPr bwMode="auto">
          <a:xfrm flipH="1">
            <a:off x="4392613" y="3357563"/>
            <a:ext cx="4787900" cy="0"/>
          </a:xfrm>
          <a:prstGeom prst="line">
            <a:avLst/>
          </a:prstGeom>
          <a:noFill/>
          <a:ln w="50800">
            <a:solidFill>
              <a:srgbClr val="00FF00"/>
            </a:solidFill>
            <a:round/>
            <a:headEnd/>
            <a:tailEnd type="triangle" w="med" len="med"/>
          </a:ln>
          <a:effectLst/>
        </p:spPr>
        <p:txBody>
          <a:bodyPr/>
          <a:lstStyle/>
          <a:p>
            <a:endParaRPr lang="fr-FR" dirty="0">
              <a:latin typeface="Comic Sans MS" pitchFamily="66" charset="0"/>
            </a:endParaRPr>
          </a:p>
        </p:txBody>
      </p:sp>
      <p:sp>
        <p:nvSpPr>
          <p:cNvPr id="6" name="Rectangle à coins arrondis 5"/>
          <p:cNvSpPr/>
          <p:nvPr/>
        </p:nvSpPr>
        <p:spPr>
          <a:xfrm>
            <a:off x="251520" y="260648"/>
            <a:ext cx="2448272"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Détection des particules</a:t>
            </a:r>
            <a:endParaRPr lang="fr-FR" sz="2800" dirty="0">
              <a:latin typeface="Comic Sans MS" pitchFamily="66" charset="0"/>
            </a:endParaRPr>
          </a:p>
        </p:txBody>
      </p:sp>
      <p:sp>
        <p:nvSpPr>
          <p:cNvPr id="7" name="Rectangle à coins arrondis 6"/>
          <p:cNvSpPr/>
          <p:nvPr/>
        </p:nvSpPr>
        <p:spPr>
          <a:xfrm>
            <a:off x="6408712" y="260648"/>
            <a:ext cx="2483768"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Nature</a:t>
            </a:r>
          </a:p>
          <a:p>
            <a:pPr algn="ctr"/>
            <a:r>
              <a:rPr lang="fr-FR" sz="2800" dirty="0" smtClean="0">
                <a:latin typeface="Comic Sans MS" pitchFamily="66" charset="0"/>
              </a:rPr>
              <a:t>TrajectoireEnergie</a:t>
            </a:r>
            <a:endParaRPr lang="fr-FR" sz="2800" dirty="0">
              <a:latin typeface="Comic Sans MS" pitchFamily="66" charset="0"/>
            </a:endParaRPr>
          </a:p>
        </p:txBody>
      </p:sp>
      <p:sp>
        <p:nvSpPr>
          <p:cNvPr id="8" name="Rectangle à coins arrondis 7"/>
          <p:cNvSpPr/>
          <p:nvPr/>
        </p:nvSpPr>
        <p:spPr>
          <a:xfrm>
            <a:off x="323528" y="4941168"/>
            <a:ext cx="2880320" cy="1512168"/>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Instable</a:t>
            </a:r>
          </a:p>
          <a:p>
            <a:pPr algn="ctr"/>
            <a:r>
              <a:rPr lang="fr-FR" sz="2800" dirty="0" smtClean="0">
                <a:latin typeface="Comic Sans MS" pitchFamily="66" charset="0"/>
              </a:rPr>
              <a:t>le boson H</a:t>
            </a:r>
          </a:p>
          <a:p>
            <a:pPr algn="ctr"/>
            <a:r>
              <a:rPr lang="fr-FR" sz="2800" dirty="0" smtClean="0">
                <a:latin typeface="Comic Sans MS" pitchFamily="66" charset="0"/>
              </a:rPr>
              <a:t>se désintègre</a:t>
            </a:r>
          </a:p>
        </p:txBody>
      </p:sp>
      <p:sp>
        <p:nvSpPr>
          <p:cNvPr id="9" name="Rectangle à coins arrondis 8"/>
          <p:cNvSpPr/>
          <p:nvPr/>
        </p:nvSpPr>
        <p:spPr>
          <a:xfrm>
            <a:off x="5868144" y="4941168"/>
            <a:ext cx="2952328" cy="1512168"/>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Il y a du</a:t>
            </a:r>
          </a:p>
          <a:p>
            <a:pPr algn="ctr"/>
            <a:r>
              <a:rPr lang="fr-FR" sz="2800" dirty="0" smtClean="0">
                <a:latin typeface="Comic Sans MS" pitchFamily="66" charset="0"/>
              </a:rPr>
              <a:t>″Bruit de fond″</a:t>
            </a:r>
          </a:p>
          <a:p>
            <a:pPr algn="ctr"/>
            <a:r>
              <a:rPr lang="fr-FR" sz="2800" dirty="0" smtClean="0">
                <a:latin typeface="Comic Sans MS" pitchFamily="66" charset="0"/>
              </a:rPr>
              <a:t>et des ″sosies″</a:t>
            </a:r>
          </a:p>
        </p:txBody>
      </p:sp>
      <p:sp>
        <p:nvSpPr>
          <p:cNvPr id="10" name="ZoneTexte 9"/>
          <p:cNvSpPr txBox="1"/>
          <p:nvPr/>
        </p:nvSpPr>
        <p:spPr>
          <a:xfrm>
            <a:off x="539552" y="2708920"/>
            <a:ext cx="1026243" cy="523220"/>
          </a:xfrm>
          <a:prstGeom prst="rect">
            <a:avLst/>
          </a:prstGeom>
          <a:noFill/>
        </p:spPr>
        <p:txBody>
          <a:bodyPr wrap="none" rtlCol="0">
            <a:spAutoFit/>
          </a:bodyPr>
          <a:lstStyle/>
          <a:p>
            <a:r>
              <a:rPr lang="fr-FR" sz="2800" dirty="0" smtClean="0">
                <a:solidFill>
                  <a:schemeClr val="accent6">
                    <a:lumMod val="60000"/>
                    <a:lumOff val="40000"/>
                  </a:schemeClr>
                </a:solidFill>
                <a:latin typeface="Comic Sans MS" pitchFamily="66" charset="0"/>
              </a:rPr>
              <a:t>muon</a:t>
            </a:r>
            <a:endParaRPr lang="fr-FR" sz="2800" dirty="0">
              <a:solidFill>
                <a:schemeClr val="accent6">
                  <a:lumMod val="60000"/>
                  <a:lumOff val="40000"/>
                </a:schemeClr>
              </a:solidFill>
              <a:latin typeface="Comic Sans MS" pitchFamily="66" charset="0"/>
            </a:endParaRPr>
          </a:p>
        </p:txBody>
      </p:sp>
      <p:sp>
        <p:nvSpPr>
          <p:cNvPr id="11" name="ZoneTexte 10"/>
          <p:cNvSpPr txBox="1"/>
          <p:nvPr/>
        </p:nvSpPr>
        <p:spPr>
          <a:xfrm>
            <a:off x="4193829" y="6021288"/>
            <a:ext cx="1026243" cy="523220"/>
          </a:xfrm>
          <a:prstGeom prst="rect">
            <a:avLst/>
          </a:prstGeom>
          <a:noFill/>
        </p:spPr>
        <p:txBody>
          <a:bodyPr wrap="none" rtlCol="0">
            <a:spAutoFit/>
          </a:bodyPr>
          <a:lstStyle/>
          <a:p>
            <a:r>
              <a:rPr lang="fr-FR" sz="2800" dirty="0" smtClean="0">
                <a:solidFill>
                  <a:schemeClr val="accent6">
                    <a:lumMod val="60000"/>
                    <a:lumOff val="40000"/>
                  </a:schemeClr>
                </a:solidFill>
                <a:latin typeface="Comic Sans MS" pitchFamily="66" charset="0"/>
              </a:rPr>
              <a:t>muon</a:t>
            </a:r>
            <a:endParaRPr lang="fr-FR" sz="2800" dirty="0">
              <a:solidFill>
                <a:schemeClr val="accent6">
                  <a:lumMod val="60000"/>
                  <a:lumOff val="40000"/>
                </a:schemeClr>
              </a:solidFill>
              <a:latin typeface="Comic Sans MS" pitchFamily="66" charset="0"/>
            </a:endParaRPr>
          </a:p>
        </p:txBody>
      </p:sp>
      <p:sp>
        <p:nvSpPr>
          <p:cNvPr id="12" name="ZoneTexte 11"/>
          <p:cNvSpPr txBox="1"/>
          <p:nvPr/>
        </p:nvSpPr>
        <p:spPr>
          <a:xfrm>
            <a:off x="2051720" y="4201924"/>
            <a:ext cx="1580882" cy="523220"/>
          </a:xfrm>
          <a:prstGeom prst="rect">
            <a:avLst/>
          </a:prstGeom>
          <a:noFill/>
        </p:spPr>
        <p:txBody>
          <a:bodyPr wrap="none" rtlCol="0">
            <a:spAutoFit/>
          </a:bodyPr>
          <a:lstStyle/>
          <a:p>
            <a:r>
              <a:rPr lang="fr-FR" sz="2800" dirty="0" smtClean="0">
                <a:solidFill>
                  <a:srgbClr val="FFFF00"/>
                </a:solidFill>
                <a:latin typeface="Comic Sans MS" pitchFamily="66" charset="0"/>
              </a:rPr>
              <a:t>électron</a:t>
            </a:r>
            <a:endParaRPr lang="fr-FR" sz="2800" dirty="0">
              <a:solidFill>
                <a:srgbClr val="FFFF00"/>
              </a:solidFill>
              <a:latin typeface="Comic Sans MS" pitchFamily="66" charset="0"/>
            </a:endParaRPr>
          </a:p>
        </p:txBody>
      </p:sp>
      <p:sp>
        <p:nvSpPr>
          <p:cNvPr id="13" name="ZoneTexte 12"/>
          <p:cNvSpPr txBox="1"/>
          <p:nvPr/>
        </p:nvSpPr>
        <p:spPr>
          <a:xfrm>
            <a:off x="5439390" y="4221088"/>
            <a:ext cx="1580882" cy="523220"/>
          </a:xfrm>
          <a:prstGeom prst="rect">
            <a:avLst/>
          </a:prstGeom>
          <a:noFill/>
        </p:spPr>
        <p:txBody>
          <a:bodyPr wrap="none" rtlCol="0">
            <a:spAutoFit/>
          </a:bodyPr>
          <a:lstStyle/>
          <a:p>
            <a:r>
              <a:rPr lang="fr-FR" sz="2800" dirty="0" smtClean="0">
                <a:solidFill>
                  <a:srgbClr val="FFFF00"/>
                </a:solidFill>
                <a:latin typeface="Comic Sans MS" pitchFamily="66" charset="0"/>
              </a:rPr>
              <a:t>électron</a:t>
            </a:r>
            <a:endParaRPr lang="fr-FR" sz="28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0-#ppt_w/2"/>
                                          </p:val>
                                        </p:tav>
                                        <p:tav tm="100000">
                                          <p:val>
                                            <p:strVal val="#ppt_x"/>
                                          </p:val>
                                        </p:tav>
                                      </p:tavLst>
                                    </p:anim>
                                    <p:anim calcmode="lin" valueType="num">
                                      <p:cBhvr additive="base">
                                        <p:cTn id="8" dur="3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3000" fill="hold"/>
                                        <p:tgtEl>
                                          <p:spTgt spid="5"/>
                                        </p:tgtEl>
                                        <p:attrNameLst>
                                          <p:attrName>ppt_x</p:attrName>
                                        </p:attrNameLst>
                                      </p:cBhvr>
                                      <p:tavLst>
                                        <p:tav tm="0">
                                          <p:val>
                                            <p:strVal val="1+#ppt_w/2"/>
                                          </p:val>
                                        </p:tav>
                                        <p:tav tm="100000">
                                          <p:val>
                                            <p:strVal val="#ppt_x"/>
                                          </p:val>
                                        </p:tav>
                                      </p:tavLst>
                                    </p:anim>
                                    <p:anim calcmode="lin" valueType="num">
                                      <p:cBhvr additive="base">
                                        <p:cTn id="12" dur="3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1" presetClass="exit" presetSubtype="0" fill="hold" grpId="1" nodeType="afterEffect">
                                  <p:stCondLst>
                                    <p:cond delay="0"/>
                                  </p:stCondLst>
                                  <p:childTnLst>
                                    <p:set>
                                      <p:cBhvr>
                                        <p:cTn id="15" dur="1" fill="hold">
                                          <p:stCondLst>
                                            <p:cond delay="0"/>
                                          </p:stCondLst>
                                        </p:cTn>
                                        <p:tgtEl>
                                          <p:spTgt spid="4"/>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5"/>
                                        </p:tgtEl>
                                        <p:attrNameLst>
                                          <p:attrName>style.visibility</p:attrName>
                                        </p:attrNameLst>
                                      </p:cBhvr>
                                      <p:to>
                                        <p:strVal val="hidden"/>
                                      </p:to>
                                    </p:set>
                                  </p:childTnLst>
                                </p:cTn>
                              </p:par>
                            </p:childTnLst>
                          </p:cTn>
                        </p:par>
                        <p:par>
                          <p:cTn id="18" fill="hold">
                            <p:stCondLst>
                              <p:cond delay="3000"/>
                            </p:stCondLst>
                            <p:childTnLst>
                              <p:par>
                                <p:cTn id="19" presetID="53"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0" fill="hold"/>
                                        <p:tgtEl>
                                          <p:spTgt spid="2"/>
                                        </p:tgtEl>
                                        <p:attrNameLst>
                                          <p:attrName>ppt_w</p:attrName>
                                        </p:attrNameLst>
                                      </p:cBhvr>
                                      <p:tavLst>
                                        <p:tav tm="0">
                                          <p:val>
                                            <p:fltVal val="0"/>
                                          </p:val>
                                        </p:tav>
                                        <p:tav tm="100000">
                                          <p:val>
                                            <p:strVal val="#ppt_w"/>
                                          </p:val>
                                        </p:tav>
                                      </p:tavLst>
                                    </p:anim>
                                    <p:anim calcmode="lin" valueType="num">
                                      <p:cBhvr>
                                        <p:cTn id="22" dur="5000" fill="hold"/>
                                        <p:tgtEl>
                                          <p:spTgt spid="2"/>
                                        </p:tgtEl>
                                        <p:attrNameLst>
                                          <p:attrName>ppt_h</p:attrName>
                                        </p:attrNameLst>
                                      </p:cBhvr>
                                      <p:tavLst>
                                        <p:tav tm="0">
                                          <p:val>
                                            <p:fltVal val="0"/>
                                          </p:val>
                                        </p:tav>
                                        <p:tav tm="100000">
                                          <p:val>
                                            <p:strVal val="#ppt_h"/>
                                          </p:val>
                                        </p:tav>
                                      </p:tavLst>
                                    </p:anim>
                                    <p:animEffect transition="in" filter="fade">
                                      <p:cBhvr>
                                        <p:cTn id="23" dur="5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heckerboard(across)">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heckerboard(across)">
                                      <p:cBhvr>
                                        <p:cTn id="38" dur="500"/>
                                        <p:tgtEl>
                                          <p:spTgt spid="8"/>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heckerboard(across)">
                                      <p:cBhvr>
                                        <p:cTn id="41" dur="500"/>
                                        <p:tgtEl>
                                          <p:spTgt spid="10"/>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heckerboard(across)">
                                      <p:cBhvr>
                                        <p:cTn id="44" dur="500"/>
                                        <p:tgtEl>
                                          <p:spTgt spid="11"/>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heckerboard(across)">
                                      <p:cBhvr>
                                        <p:cTn id="47" dur="500"/>
                                        <p:tgtEl>
                                          <p:spTgt spid="12"/>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checkerboard(across)">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checkerboard(across)">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7" grpId="0" animBg="1"/>
      <p:bldP spid="8" grpId="0" animBg="1"/>
      <p:bldP spid="9" grpId="0" animBg="1"/>
      <p:bldP spid="10" grpId="0"/>
      <p:bldP spid="11" grpId="0"/>
      <p:bldP spid="12"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Users\François\Desktop\LHC_collisions\Higgs\Conférence_Higgs\Billet_20_final.jpg"/>
          <p:cNvPicPr>
            <a:picLocks noChangeAspect="1" noChangeArrowheads="1"/>
          </p:cNvPicPr>
          <p:nvPr/>
        </p:nvPicPr>
        <p:blipFill>
          <a:blip r:embed="rId2" cstate="print"/>
          <a:srcRect/>
          <a:stretch>
            <a:fillRect/>
          </a:stretch>
        </p:blipFill>
        <p:spPr bwMode="auto">
          <a:xfrm>
            <a:off x="539552" y="1340768"/>
            <a:ext cx="2042473" cy="1080120"/>
          </a:xfrm>
          <a:prstGeom prst="rect">
            <a:avLst/>
          </a:prstGeom>
          <a:noFill/>
        </p:spPr>
      </p:pic>
      <p:pic>
        <p:nvPicPr>
          <p:cNvPr id="4"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07904" y="692696"/>
            <a:ext cx="1800200" cy="949060"/>
          </a:xfrm>
          <a:prstGeom prst="rect">
            <a:avLst/>
          </a:prstGeom>
          <a:noFill/>
        </p:spPr>
      </p:pic>
      <p:pic>
        <p:nvPicPr>
          <p:cNvPr id="5"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660232" y="3212978"/>
            <a:ext cx="1531327" cy="792087"/>
          </a:xfrm>
          <a:prstGeom prst="rect">
            <a:avLst/>
          </a:prstGeom>
          <a:noFill/>
        </p:spPr>
      </p:pic>
      <p:pic>
        <p:nvPicPr>
          <p:cNvPr id="6"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79912" y="1903876"/>
            <a:ext cx="1800200" cy="949060"/>
          </a:xfrm>
          <a:prstGeom prst="rect">
            <a:avLst/>
          </a:prstGeom>
          <a:noFill/>
        </p:spPr>
      </p:pic>
      <p:pic>
        <p:nvPicPr>
          <p:cNvPr id="7"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13081" y="4077074"/>
            <a:ext cx="1531327" cy="792087"/>
          </a:xfrm>
          <a:prstGeom prst="rect">
            <a:avLst/>
          </a:prstGeom>
          <a:noFill/>
        </p:spPr>
      </p:pic>
      <p:pic>
        <p:nvPicPr>
          <p:cNvPr id="8" name="Picture 2" descr="C:\Users\François\Desktop\LHC_collisions\Higgs\Conférence_Higgs\Billet_20_final.jpg"/>
          <p:cNvPicPr>
            <a:picLocks noChangeAspect="1" noChangeArrowheads="1"/>
          </p:cNvPicPr>
          <p:nvPr/>
        </p:nvPicPr>
        <p:blipFill>
          <a:blip r:embed="rId2" cstate="print"/>
          <a:srcRect/>
          <a:stretch>
            <a:fillRect/>
          </a:stretch>
        </p:blipFill>
        <p:spPr bwMode="auto">
          <a:xfrm>
            <a:off x="611560" y="4437112"/>
            <a:ext cx="2042473" cy="1080120"/>
          </a:xfrm>
          <a:prstGeom prst="rect">
            <a:avLst/>
          </a:prstGeom>
          <a:noFill/>
        </p:spPr>
      </p:pic>
      <p:pic>
        <p:nvPicPr>
          <p:cNvPr id="9"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79912" y="3573017"/>
            <a:ext cx="1800200" cy="949060"/>
          </a:xfrm>
          <a:prstGeom prst="rect">
            <a:avLst/>
          </a:prstGeom>
          <a:noFill/>
        </p:spPr>
      </p:pic>
      <p:pic>
        <p:nvPicPr>
          <p:cNvPr id="10"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851920" y="5432269"/>
            <a:ext cx="1800200" cy="949060"/>
          </a:xfrm>
          <a:prstGeom prst="rect">
            <a:avLst/>
          </a:prstGeom>
          <a:noFill/>
        </p:spPr>
      </p:pic>
      <p:pic>
        <p:nvPicPr>
          <p:cNvPr id="11"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32240" y="5085185"/>
            <a:ext cx="1531327" cy="792087"/>
          </a:xfrm>
          <a:prstGeom prst="rect">
            <a:avLst/>
          </a:prstGeom>
          <a:noFill/>
        </p:spPr>
      </p:pic>
      <p:pic>
        <p:nvPicPr>
          <p:cNvPr id="12"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85089" y="5949281"/>
            <a:ext cx="1531327" cy="792087"/>
          </a:xfrm>
          <a:prstGeom prst="rect">
            <a:avLst/>
          </a:prstGeom>
          <a:noFill/>
        </p:spPr>
      </p:pic>
      <p:cxnSp>
        <p:nvCxnSpPr>
          <p:cNvPr id="13" name="Connecteur droit 12"/>
          <p:cNvCxnSpPr>
            <a:stCxn id="4" idx="1"/>
            <a:endCxn id="3" idx="3"/>
          </p:cNvCxnSpPr>
          <p:nvPr/>
        </p:nvCxnSpPr>
        <p:spPr>
          <a:xfrm flipH="1">
            <a:off x="2582025" y="1167226"/>
            <a:ext cx="1125879" cy="7136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a:stCxn id="6" idx="1"/>
            <a:endCxn id="3" idx="3"/>
          </p:cNvCxnSpPr>
          <p:nvPr/>
        </p:nvCxnSpPr>
        <p:spPr>
          <a:xfrm flipH="1" flipV="1">
            <a:off x="2582025" y="1880828"/>
            <a:ext cx="1197887" cy="4975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a:stCxn id="9" idx="1"/>
            <a:endCxn id="8" idx="3"/>
          </p:cNvCxnSpPr>
          <p:nvPr/>
        </p:nvCxnSpPr>
        <p:spPr>
          <a:xfrm flipH="1">
            <a:off x="2654033" y="4047547"/>
            <a:ext cx="1125879" cy="929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a:stCxn id="10" idx="1"/>
            <a:endCxn id="8" idx="3"/>
          </p:cNvCxnSpPr>
          <p:nvPr/>
        </p:nvCxnSpPr>
        <p:spPr>
          <a:xfrm flipH="1" flipV="1">
            <a:off x="2654033" y="4977172"/>
            <a:ext cx="1197887" cy="9296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a:stCxn id="5" idx="1"/>
            <a:endCxn id="9" idx="3"/>
          </p:cNvCxnSpPr>
          <p:nvPr/>
        </p:nvCxnSpPr>
        <p:spPr>
          <a:xfrm flipH="1">
            <a:off x="5580112" y="3609022"/>
            <a:ext cx="1080120" cy="4385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a:stCxn id="7" idx="1"/>
            <a:endCxn id="9" idx="3"/>
          </p:cNvCxnSpPr>
          <p:nvPr/>
        </p:nvCxnSpPr>
        <p:spPr>
          <a:xfrm flipH="1" flipV="1">
            <a:off x="5580112" y="4047547"/>
            <a:ext cx="1132969" cy="4255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a:stCxn id="10" idx="3"/>
            <a:endCxn id="11" idx="1"/>
          </p:cNvCxnSpPr>
          <p:nvPr/>
        </p:nvCxnSpPr>
        <p:spPr>
          <a:xfrm flipV="1">
            <a:off x="5652120" y="5481229"/>
            <a:ext cx="1080120" cy="4255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a:stCxn id="10" idx="3"/>
            <a:endCxn id="12" idx="1"/>
          </p:cNvCxnSpPr>
          <p:nvPr/>
        </p:nvCxnSpPr>
        <p:spPr>
          <a:xfrm>
            <a:off x="5652120" y="5906799"/>
            <a:ext cx="1132969" cy="4385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1203537" y="4501569"/>
            <a:ext cx="776175" cy="1015663"/>
          </a:xfrm>
          <a:prstGeom prst="rect">
            <a:avLst/>
          </a:prstGeom>
          <a:noFill/>
        </p:spPr>
        <p:txBody>
          <a:bodyPr wrap="none" rtlCol="0">
            <a:spAutoFit/>
          </a:bodyPr>
          <a:lstStyle/>
          <a:p>
            <a:r>
              <a:rPr lang="fr-FR" sz="6000" dirty="0" smtClean="0">
                <a:solidFill>
                  <a:srgbClr val="FF0000"/>
                </a:solidFill>
                <a:latin typeface="Comic Sans MS" pitchFamily="66" charset="0"/>
              </a:rPr>
              <a:t>H</a:t>
            </a:r>
            <a:endParaRPr lang="fr-FR" sz="6000" dirty="0">
              <a:solidFill>
                <a:srgbClr val="FF0000"/>
              </a:solidFill>
              <a:latin typeface="Comic Sans MS" pitchFamily="66" charset="0"/>
            </a:endParaRPr>
          </a:p>
        </p:txBody>
      </p:sp>
      <p:sp>
        <p:nvSpPr>
          <p:cNvPr id="22" name="ZoneTexte 21"/>
          <p:cNvSpPr txBox="1"/>
          <p:nvPr/>
        </p:nvSpPr>
        <p:spPr>
          <a:xfrm>
            <a:off x="4283968" y="1484784"/>
            <a:ext cx="606256" cy="1323439"/>
          </a:xfrm>
          <a:prstGeom prst="rect">
            <a:avLst/>
          </a:prstGeom>
          <a:noFill/>
        </p:spPr>
        <p:txBody>
          <a:bodyPr wrap="none" rtlCol="0">
            <a:spAutoFit/>
          </a:bodyPr>
          <a:lstStyle/>
          <a:p>
            <a:r>
              <a:rPr lang="fr-FR" sz="8000" dirty="0" smtClean="0">
                <a:solidFill>
                  <a:srgbClr val="FF0000"/>
                </a:solidFill>
                <a:latin typeface="Comic Sans MS" pitchFamily="66" charset="0"/>
                <a:sym typeface="Symbol"/>
              </a:rPr>
              <a:t></a:t>
            </a:r>
            <a:endParaRPr lang="fr-FR" sz="8000" dirty="0">
              <a:solidFill>
                <a:srgbClr val="FF0000"/>
              </a:solidFill>
              <a:latin typeface="Comic Sans MS" pitchFamily="66" charset="0"/>
            </a:endParaRPr>
          </a:p>
        </p:txBody>
      </p:sp>
      <p:sp>
        <p:nvSpPr>
          <p:cNvPr id="23" name="ZoneTexte 22"/>
          <p:cNvSpPr txBox="1"/>
          <p:nvPr/>
        </p:nvSpPr>
        <p:spPr>
          <a:xfrm>
            <a:off x="4283968" y="260648"/>
            <a:ext cx="606256" cy="1323439"/>
          </a:xfrm>
          <a:prstGeom prst="rect">
            <a:avLst/>
          </a:prstGeom>
          <a:noFill/>
        </p:spPr>
        <p:txBody>
          <a:bodyPr wrap="none" rtlCol="0">
            <a:spAutoFit/>
          </a:bodyPr>
          <a:lstStyle/>
          <a:p>
            <a:r>
              <a:rPr lang="fr-FR" sz="8000" dirty="0" smtClean="0">
                <a:solidFill>
                  <a:srgbClr val="FF0000"/>
                </a:solidFill>
                <a:latin typeface="Comic Sans MS" pitchFamily="66" charset="0"/>
                <a:sym typeface="Symbol"/>
              </a:rPr>
              <a:t></a:t>
            </a:r>
            <a:endParaRPr lang="fr-FR" sz="8000" dirty="0">
              <a:solidFill>
                <a:srgbClr val="FF0000"/>
              </a:solidFill>
              <a:latin typeface="Comic Sans MS" pitchFamily="66" charset="0"/>
            </a:endParaRPr>
          </a:p>
        </p:txBody>
      </p:sp>
      <p:sp>
        <p:nvSpPr>
          <p:cNvPr id="24" name="ZoneTexte 23"/>
          <p:cNvSpPr txBox="1"/>
          <p:nvPr/>
        </p:nvSpPr>
        <p:spPr>
          <a:xfrm>
            <a:off x="1115616" y="1405225"/>
            <a:ext cx="776175" cy="1015663"/>
          </a:xfrm>
          <a:prstGeom prst="rect">
            <a:avLst/>
          </a:prstGeom>
          <a:noFill/>
        </p:spPr>
        <p:txBody>
          <a:bodyPr wrap="none" rtlCol="0">
            <a:spAutoFit/>
          </a:bodyPr>
          <a:lstStyle/>
          <a:p>
            <a:r>
              <a:rPr lang="fr-FR" sz="6000" dirty="0" smtClean="0">
                <a:solidFill>
                  <a:srgbClr val="FF0000"/>
                </a:solidFill>
                <a:latin typeface="Comic Sans MS" pitchFamily="66" charset="0"/>
              </a:rPr>
              <a:t>H</a:t>
            </a:r>
            <a:endParaRPr lang="fr-FR" sz="6000" dirty="0">
              <a:solidFill>
                <a:srgbClr val="FF0000"/>
              </a:solidFill>
              <a:latin typeface="Comic Sans MS" pitchFamily="66" charset="0"/>
            </a:endParaRPr>
          </a:p>
        </p:txBody>
      </p:sp>
      <p:sp>
        <p:nvSpPr>
          <p:cNvPr id="25" name="ZoneTexte 24"/>
          <p:cNvSpPr txBox="1"/>
          <p:nvPr/>
        </p:nvSpPr>
        <p:spPr>
          <a:xfrm>
            <a:off x="4283968" y="3565465"/>
            <a:ext cx="718466" cy="1015663"/>
          </a:xfrm>
          <a:prstGeom prst="rect">
            <a:avLst/>
          </a:prstGeom>
          <a:noFill/>
        </p:spPr>
        <p:txBody>
          <a:bodyPr wrap="none" rtlCol="0">
            <a:spAutoFit/>
          </a:bodyPr>
          <a:lstStyle/>
          <a:p>
            <a:r>
              <a:rPr lang="fr-FR" sz="6000" dirty="0" smtClean="0">
                <a:solidFill>
                  <a:srgbClr val="FF0000"/>
                </a:solidFill>
                <a:latin typeface="Comic Sans MS" pitchFamily="66" charset="0"/>
              </a:rPr>
              <a:t>Z</a:t>
            </a:r>
            <a:endParaRPr lang="fr-FR" sz="6000" dirty="0">
              <a:solidFill>
                <a:srgbClr val="FF0000"/>
              </a:solidFill>
              <a:latin typeface="Comic Sans MS" pitchFamily="66" charset="0"/>
            </a:endParaRPr>
          </a:p>
        </p:txBody>
      </p:sp>
      <p:sp>
        <p:nvSpPr>
          <p:cNvPr id="26" name="ZoneTexte 25"/>
          <p:cNvSpPr txBox="1"/>
          <p:nvPr/>
        </p:nvSpPr>
        <p:spPr>
          <a:xfrm>
            <a:off x="4357590" y="5437673"/>
            <a:ext cx="718466" cy="1015663"/>
          </a:xfrm>
          <a:prstGeom prst="rect">
            <a:avLst/>
          </a:prstGeom>
          <a:noFill/>
        </p:spPr>
        <p:txBody>
          <a:bodyPr wrap="none" rtlCol="0">
            <a:spAutoFit/>
          </a:bodyPr>
          <a:lstStyle/>
          <a:p>
            <a:r>
              <a:rPr lang="fr-FR" sz="6000" dirty="0" smtClean="0">
                <a:solidFill>
                  <a:srgbClr val="FF0000"/>
                </a:solidFill>
                <a:latin typeface="Comic Sans MS" pitchFamily="66" charset="0"/>
              </a:rPr>
              <a:t>Z</a:t>
            </a:r>
            <a:endParaRPr lang="fr-FR" sz="6000" dirty="0">
              <a:solidFill>
                <a:srgbClr val="FF0000"/>
              </a:solidFill>
              <a:latin typeface="Comic Sans MS" pitchFamily="66" charset="0"/>
            </a:endParaRPr>
          </a:p>
        </p:txBody>
      </p:sp>
      <p:sp>
        <p:nvSpPr>
          <p:cNvPr id="27" name="ZoneTexte 26"/>
          <p:cNvSpPr txBox="1"/>
          <p:nvPr/>
        </p:nvSpPr>
        <p:spPr>
          <a:xfrm>
            <a:off x="7020272" y="2996952"/>
            <a:ext cx="926857" cy="1015663"/>
          </a:xfrm>
          <a:prstGeom prst="rect">
            <a:avLst/>
          </a:prstGeom>
          <a:noFill/>
        </p:spPr>
        <p:txBody>
          <a:bodyPr wrap="none" rtlCol="0">
            <a:spAutoFit/>
          </a:bodyPr>
          <a:lstStyle/>
          <a:p>
            <a:r>
              <a:rPr lang="fr-FR" sz="6000" dirty="0" smtClean="0">
                <a:solidFill>
                  <a:srgbClr val="FF0000"/>
                </a:solidFill>
                <a:latin typeface="Comic Sans MS" pitchFamily="66" charset="0"/>
              </a:rPr>
              <a:t>e-</a:t>
            </a:r>
            <a:endParaRPr lang="fr-FR" sz="6000" dirty="0">
              <a:solidFill>
                <a:srgbClr val="FF0000"/>
              </a:solidFill>
              <a:latin typeface="Comic Sans MS" pitchFamily="66" charset="0"/>
            </a:endParaRPr>
          </a:p>
        </p:txBody>
      </p:sp>
      <p:sp>
        <p:nvSpPr>
          <p:cNvPr id="28" name="ZoneTexte 27"/>
          <p:cNvSpPr txBox="1"/>
          <p:nvPr/>
        </p:nvSpPr>
        <p:spPr>
          <a:xfrm>
            <a:off x="7123843" y="3861048"/>
            <a:ext cx="976549" cy="1015663"/>
          </a:xfrm>
          <a:prstGeom prst="rect">
            <a:avLst/>
          </a:prstGeom>
          <a:noFill/>
        </p:spPr>
        <p:txBody>
          <a:bodyPr wrap="none" rtlCol="0">
            <a:spAutoFit/>
          </a:bodyPr>
          <a:lstStyle/>
          <a:p>
            <a:r>
              <a:rPr lang="fr-FR" sz="6000" dirty="0" smtClean="0">
                <a:solidFill>
                  <a:srgbClr val="FF0000"/>
                </a:solidFill>
                <a:latin typeface="Comic Sans MS" pitchFamily="66" charset="0"/>
              </a:rPr>
              <a:t>e+</a:t>
            </a:r>
            <a:endParaRPr lang="fr-FR" sz="6000" dirty="0">
              <a:solidFill>
                <a:srgbClr val="FF0000"/>
              </a:solidFill>
              <a:latin typeface="Comic Sans MS" pitchFamily="66" charset="0"/>
            </a:endParaRPr>
          </a:p>
        </p:txBody>
      </p:sp>
      <p:sp>
        <p:nvSpPr>
          <p:cNvPr id="29" name="ZoneTexte 28"/>
          <p:cNvSpPr txBox="1"/>
          <p:nvPr/>
        </p:nvSpPr>
        <p:spPr>
          <a:xfrm>
            <a:off x="7020272" y="4869160"/>
            <a:ext cx="906017" cy="1015663"/>
          </a:xfrm>
          <a:prstGeom prst="rect">
            <a:avLst/>
          </a:prstGeom>
          <a:noFill/>
        </p:spPr>
        <p:txBody>
          <a:bodyPr wrap="none" rtlCol="0">
            <a:spAutoFit/>
          </a:bodyPr>
          <a:lstStyle/>
          <a:p>
            <a:r>
              <a:rPr lang="fr-FR" sz="6000" dirty="0" smtClean="0">
                <a:solidFill>
                  <a:srgbClr val="FF0000"/>
                </a:solidFill>
                <a:latin typeface="Comic Sans MS" pitchFamily="66" charset="0"/>
              </a:rPr>
              <a:t>µ-</a:t>
            </a:r>
            <a:endParaRPr lang="fr-FR" sz="6000" dirty="0">
              <a:solidFill>
                <a:srgbClr val="FF0000"/>
              </a:solidFill>
              <a:latin typeface="Comic Sans MS" pitchFamily="66" charset="0"/>
            </a:endParaRPr>
          </a:p>
        </p:txBody>
      </p:sp>
      <p:sp>
        <p:nvSpPr>
          <p:cNvPr id="30" name="ZoneTexte 29"/>
          <p:cNvSpPr txBox="1"/>
          <p:nvPr/>
        </p:nvSpPr>
        <p:spPr>
          <a:xfrm>
            <a:off x="7092280" y="5661248"/>
            <a:ext cx="955711" cy="1015663"/>
          </a:xfrm>
          <a:prstGeom prst="rect">
            <a:avLst/>
          </a:prstGeom>
          <a:noFill/>
        </p:spPr>
        <p:txBody>
          <a:bodyPr wrap="none" rtlCol="0">
            <a:spAutoFit/>
          </a:bodyPr>
          <a:lstStyle/>
          <a:p>
            <a:r>
              <a:rPr lang="fr-FR" sz="6000" dirty="0" smtClean="0">
                <a:solidFill>
                  <a:srgbClr val="FF0000"/>
                </a:solidFill>
                <a:latin typeface="Comic Sans MS" pitchFamily="66" charset="0"/>
              </a:rPr>
              <a:t>µ+</a:t>
            </a:r>
            <a:endParaRPr lang="fr-FR" sz="6000" dirty="0">
              <a:solidFill>
                <a:srgbClr val="FF0000"/>
              </a:solidFill>
              <a:latin typeface="Comic Sans MS" pitchFamily="66" charset="0"/>
            </a:endParaRPr>
          </a:p>
        </p:txBody>
      </p:sp>
      <p:sp>
        <p:nvSpPr>
          <p:cNvPr id="31" name="ZoneTexte 30"/>
          <p:cNvSpPr txBox="1"/>
          <p:nvPr/>
        </p:nvSpPr>
        <p:spPr>
          <a:xfrm>
            <a:off x="683568" y="188640"/>
            <a:ext cx="1665841" cy="954107"/>
          </a:xfrm>
          <a:prstGeom prst="rect">
            <a:avLst/>
          </a:prstGeom>
          <a:noFill/>
        </p:spPr>
        <p:txBody>
          <a:bodyPr wrap="none" rtlCol="0">
            <a:spAutoFit/>
          </a:bodyPr>
          <a:lstStyle/>
          <a:p>
            <a:pPr algn="ctr"/>
            <a:r>
              <a:rPr lang="fr-FR" sz="2800" dirty="0" smtClean="0">
                <a:solidFill>
                  <a:srgbClr val="FF0000"/>
                </a:solidFill>
                <a:latin typeface="Comic Sans MS" pitchFamily="66" charset="0"/>
              </a:rPr>
              <a:t>Particule</a:t>
            </a:r>
          </a:p>
          <a:p>
            <a:pPr algn="ctr"/>
            <a:r>
              <a:rPr lang="fr-FR" sz="2800" dirty="0" smtClean="0">
                <a:solidFill>
                  <a:srgbClr val="FF0000"/>
                </a:solidFill>
                <a:latin typeface="Comic Sans MS" pitchFamily="66" charset="0"/>
              </a:rPr>
              <a:t>mère</a:t>
            </a:r>
            <a:endParaRPr lang="fr-FR" sz="2800" dirty="0">
              <a:solidFill>
                <a:srgbClr val="FF0000"/>
              </a:solidFill>
              <a:latin typeface="Comic Sans MS" pitchFamily="66" charset="0"/>
            </a:endParaRPr>
          </a:p>
        </p:txBody>
      </p:sp>
      <p:sp>
        <p:nvSpPr>
          <p:cNvPr id="32" name="ZoneTexte 31"/>
          <p:cNvSpPr txBox="1"/>
          <p:nvPr/>
        </p:nvSpPr>
        <p:spPr>
          <a:xfrm>
            <a:off x="3212996" y="116632"/>
            <a:ext cx="2799164" cy="523220"/>
          </a:xfrm>
          <a:prstGeom prst="rect">
            <a:avLst/>
          </a:prstGeom>
          <a:noFill/>
        </p:spPr>
        <p:txBody>
          <a:bodyPr wrap="none" rtlCol="0">
            <a:spAutoFit/>
          </a:bodyPr>
          <a:lstStyle/>
          <a:p>
            <a:r>
              <a:rPr lang="fr-FR" sz="2800" dirty="0" smtClean="0">
                <a:solidFill>
                  <a:srgbClr val="FF0000"/>
                </a:solidFill>
                <a:latin typeface="Comic Sans MS" pitchFamily="66" charset="0"/>
              </a:rPr>
              <a:t>Particules filles</a:t>
            </a:r>
            <a:endParaRPr lang="fr-FR" sz="2800" dirty="0">
              <a:solidFill>
                <a:srgbClr val="FF0000"/>
              </a:solidFill>
              <a:latin typeface="Comic Sans MS" pitchFamily="66" charset="0"/>
            </a:endParaRPr>
          </a:p>
        </p:txBody>
      </p:sp>
      <p:sp>
        <p:nvSpPr>
          <p:cNvPr id="33" name="ZoneTexte 32"/>
          <p:cNvSpPr txBox="1"/>
          <p:nvPr/>
        </p:nvSpPr>
        <p:spPr>
          <a:xfrm>
            <a:off x="6156176" y="2060848"/>
            <a:ext cx="2345514" cy="954107"/>
          </a:xfrm>
          <a:prstGeom prst="rect">
            <a:avLst/>
          </a:prstGeom>
          <a:noFill/>
        </p:spPr>
        <p:txBody>
          <a:bodyPr wrap="none" rtlCol="0">
            <a:spAutoFit/>
          </a:bodyPr>
          <a:lstStyle/>
          <a:p>
            <a:pPr algn="ctr"/>
            <a:r>
              <a:rPr lang="fr-FR" sz="2800" dirty="0" smtClean="0">
                <a:solidFill>
                  <a:srgbClr val="FF0000"/>
                </a:solidFill>
                <a:latin typeface="Comic Sans MS" pitchFamily="66" charset="0"/>
              </a:rPr>
              <a:t>et</a:t>
            </a:r>
          </a:p>
          <a:p>
            <a:pPr algn="ctr"/>
            <a:r>
              <a:rPr lang="fr-FR" sz="2800" dirty="0" smtClean="0">
                <a:solidFill>
                  <a:srgbClr val="FF0000"/>
                </a:solidFill>
                <a:latin typeface="Comic Sans MS" pitchFamily="66" charset="0"/>
              </a:rPr>
              <a:t>petites filles</a:t>
            </a:r>
            <a:endParaRPr lang="fr-FR" sz="2800" dirty="0">
              <a:solidFill>
                <a:srgbClr val="FF0000"/>
              </a:solidFill>
              <a:latin typeface="Comic Sans MS" pitchFamily="66" charset="0"/>
            </a:endParaRPr>
          </a:p>
        </p:txBody>
      </p:sp>
      <p:sp>
        <p:nvSpPr>
          <p:cNvPr id="34" name="Text Box 36"/>
          <p:cNvSpPr txBox="1">
            <a:spLocks noChangeArrowheads="1"/>
          </p:cNvSpPr>
          <p:nvPr/>
        </p:nvSpPr>
        <p:spPr bwMode="auto">
          <a:xfrm>
            <a:off x="179512" y="188640"/>
            <a:ext cx="6991016" cy="1077218"/>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A partir des débris:</a:t>
            </a:r>
          </a:p>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nous remontons au boson de Higgs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par>
                                <p:cTn id="16" presetID="53"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5"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par>
                                <p:cTn id="24" presetID="53"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checkerboard(across)">
                                      <p:cBhvr>
                                        <p:cTn id="33" dur="500"/>
                                        <p:tgtEl>
                                          <p:spTgt spid="23"/>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heckerboard(across)">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checkerboard(across)">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heckerboard(across)">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checkerboard(across)">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heckerboard(across)">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checkerboard(across)">
                                      <p:cBhvr>
                                        <p:cTn id="61" dur="500"/>
                                        <p:tgtEl>
                                          <p:spTgt spid="15"/>
                                        </p:tgtEl>
                                      </p:cBhvr>
                                    </p:animEffect>
                                  </p:childTnLst>
                                </p:cTn>
                              </p:par>
                              <p:par>
                                <p:cTn id="62" presetID="53" presetClass="entr" presetSubtype="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cTn>
                              </p:par>
                              <p:par>
                                <p:cTn id="67" presetID="5" presetClass="entr" presetSubtype="1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checkerboard(across)">
                                      <p:cBhvr>
                                        <p:cTn id="69" dur="500"/>
                                        <p:tgtEl>
                                          <p:spTgt spid="16"/>
                                        </p:tgtEl>
                                      </p:cBhvr>
                                    </p:animEffect>
                                  </p:childTnLst>
                                </p:cTn>
                              </p:par>
                              <p:par>
                                <p:cTn id="70" presetID="53"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500" fill="hold"/>
                                        <p:tgtEl>
                                          <p:spTgt spid="10"/>
                                        </p:tgtEl>
                                        <p:attrNameLst>
                                          <p:attrName>ppt_w</p:attrName>
                                        </p:attrNameLst>
                                      </p:cBhvr>
                                      <p:tavLst>
                                        <p:tav tm="0">
                                          <p:val>
                                            <p:fltVal val="0"/>
                                          </p:val>
                                        </p:tav>
                                        <p:tav tm="100000">
                                          <p:val>
                                            <p:strVal val="#ppt_w"/>
                                          </p:val>
                                        </p:tav>
                                      </p:tavLst>
                                    </p:anim>
                                    <p:anim calcmode="lin" valueType="num">
                                      <p:cBhvr>
                                        <p:cTn id="73" dur="500" fill="hold"/>
                                        <p:tgtEl>
                                          <p:spTgt spid="10"/>
                                        </p:tgtEl>
                                        <p:attrNameLst>
                                          <p:attrName>ppt_h</p:attrName>
                                        </p:attrNameLst>
                                      </p:cBhvr>
                                      <p:tavLst>
                                        <p:tav tm="0">
                                          <p:val>
                                            <p:fltVal val="0"/>
                                          </p:val>
                                        </p:tav>
                                        <p:tav tm="100000">
                                          <p:val>
                                            <p:strVal val="#ppt_h"/>
                                          </p:val>
                                        </p:tav>
                                      </p:tavLst>
                                    </p:anim>
                                    <p:animEffect transition="in" filter="fade">
                                      <p:cBhvr>
                                        <p:cTn id="74" dur="500"/>
                                        <p:tgtEl>
                                          <p:spTgt spid="10"/>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checkerboard(across)">
                                      <p:cBhvr>
                                        <p:cTn id="79" dur="500"/>
                                        <p:tgtEl>
                                          <p:spTgt spid="17"/>
                                        </p:tgtEl>
                                      </p:cBhvr>
                                    </p:animEffect>
                                  </p:childTnLst>
                                </p:cTn>
                              </p:par>
                              <p:par>
                                <p:cTn id="80" presetID="53" presetClass="entr" presetSubtype="0" fill="hold" nodeType="withEffect">
                                  <p:stCondLst>
                                    <p:cond delay="0"/>
                                  </p:stCondLst>
                                  <p:childTnLst>
                                    <p:set>
                                      <p:cBhvr>
                                        <p:cTn id="81" dur="1" fill="hold">
                                          <p:stCondLst>
                                            <p:cond delay="0"/>
                                          </p:stCondLst>
                                        </p:cTn>
                                        <p:tgtEl>
                                          <p:spTgt spid="5"/>
                                        </p:tgtEl>
                                        <p:attrNameLst>
                                          <p:attrName>style.visibility</p:attrName>
                                        </p:attrNameLst>
                                      </p:cBhvr>
                                      <p:to>
                                        <p:strVal val="visible"/>
                                      </p:to>
                                    </p:set>
                                    <p:anim calcmode="lin" valueType="num">
                                      <p:cBhvr>
                                        <p:cTn id="82" dur="500" fill="hold"/>
                                        <p:tgtEl>
                                          <p:spTgt spid="5"/>
                                        </p:tgtEl>
                                        <p:attrNameLst>
                                          <p:attrName>ppt_w</p:attrName>
                                        </p:attrNameLst>
                                      </p:cBhvr>
                                      <p:tavLst>
                                        <p:tav tm="0">
                                          <p:val>
                                            <p:fltVal val="0"/>
                                          </p:val>
                                        </p:tav>
                                        <p:tav tm="100000">
                                          <p:val>
                                            <p:strVal val="#ppt_w"/>
                                          </p:val>
                                        </p:tav>
                                      </p:tavLst>
                                    </p:anim>
                                    <p:anim calcmode="lin" valueType="num">
                                      <p:cBhvr>
                                        <p:cTn id="83" dur="500" fill="hold"/>
                                        <p:tgtEl>
                                          <p:spTgt spid="5"/>
                                        </p:tgtEl>
                                        <p:attrNameLst>
                                          <p:attrName>ppt_h</p:attrName>
                                        </p:attrNameLst>
                                      </p:cBhvr>
                                      <p:tavLst>
                                        <p:tav tm="0">
                                          <p:val>
                                            <p:fltVal val="0"/>
                                          </p:val>
                                        </p:tav>
                                        <p:tav tm="100000">
                                          <p:val>
                                            <p:strVal val="#ppt_h"/>
                                          </p:val>
                                        </p:tav>
                                      </p:tavLst>
                                    </p:anim>
                                    <p:animEffect transition="in" filter="fade">
                                      <p:cBhvr>
                                        <p:cTn id="84" dur="500"/>
                                        <p:tgtEl>
                                          <p:spTgt spid="5"/>
                                        </p:tgtEl>
                                      </p:cBhvr>
                                    </p:animEffect>
                                  </p:childTnLst>
                                </p:cTn>
                              </p:par>
                              <p:par>
                                <p:cTn id="85" presetID="5" presetClass="entr" presetSubtype="10" fill="hold"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checkerboard(across)">
                                      <p:cBhvr>
                                        <p:cTn id="87" dur="500"/>
                                        <p:tgtEl>
                                          <p:spTgt spid="18"/>
                                        </p:tgtEl>
                                      </p:cBhvr>
                                    </p:animEffect>
                                  </p:childTnLst>
                                </p:cTn>
                              </p:par>
                              <p:par>
                                <p:cTn id="88" presetID="53" presetClass="entr" presetSubtype="0" fill="hold" nodeType="withEffect">
                                  <p:stCondLst>
                                    <p:cond delay="0"/>
                                  </p:stCondLst>
                                  <p:childTnLst>
                                    <p:set>
                                      <p:cBhvr>
                                        <p:cTn id="89" dur="1" fill="hold">
                                          <p:stCondLst>
                                            <p:cond delay="0"/>
                                          </p:stCondLst>
                                        </p:cTn>
                                        <p:tgtEl>
                                          <p:spTgt spid="7"/>
                                        </p:tgtEl>
                                        <p:attrNameLst>
                                          <p:attrName>style.visibility</p:attrName>
                                        </p:attrNameLst>
                                      </p:cBhvr>
                                      <p:to>
                                        <p:strVal val="visible"/>
                                      </p:to>
                                    </p:set>
                                    <p:anim calcmode="lin" valueType="num">
                                      <p:cBhvr>
                                        <p:cTn id="90" dur="500" fill="hold"/>
                                        <p:tgtEl>
                                          <p:spTgt spid="7"/>
                                        </p:tgtEl>
                                        <p:attrNameLst>
                                          <p:attrName>ppt_w</p:attrName>
                                        </p:attrNameLst>
                                      </p:cBhvr>
                                      <p:tavLst>
                                        <p:tav tm="0">
                                          <p:val>
                                            <p:fltVal val="0"/>
                                          </p:val>
                                        </p:tav>
                                        <p:tav tm="100000">
                                          <p:val>
                                            <p:strVal val="#ppt_w"/>
                                          </p:val>
                                        </p:tav>
                                      </p:tavLst>
                                    </p:anim>
                                    <p:anim calcmode="lin" valueType="num">
                                      <p:cBhvr>
                                        <p:cTn id="91" dur="500" fill="hold"/>
                                        <p:tgtEl>
                                          <p:spTgt spid="7"/>
                                        </p:tgtEl>
                                        <p:attrNameLst>
                                          <p:attrName>ppt_h</p:attrName>
                                        </p:attrNameLst>
                                      </p:cBhvr>
                                      <p:tavLst>
                                        <p:tav tm="0">
                                          <p:val>
                                            <p:fltVal val="0"/>
                                          </p:val>
                                        </p:tav>
                                        <p:tav tm="100000">
                                          <p:val>
                                            <p:strVal val="#ppt_h"/>
                                          </p:val>
                                        </p:tav>
                                      </p:tavLst>
                                    </p:anim>
                                    <p:animEffect transition="in" filter="fade">
                                      <p:cBhvr>
                                        <p:cTn id="92" dur="500"/>
                                        <p:tgtEl>
                                          <p:spTgt spid="7"/>
                                        </p:tgtEl>
                                      </p:cBhvr>
                                    </p:animEffect>
                                  </p:childTnLst>
                                </p:cTn>
                              </p:par>
                              <p:par>
                                <p:cTn id="93" presetID="5" presetClass="entr" presetSubtype="10" fill="hold" nodeType="with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checkerboard(across)">
                                      <p:cBhvr>
                                        <p:cTn id="95" dur="500"/>
                                        <p:tgtEl>
                                          <p:spTgt spid="19"/>
                                        </p:tgtEl>
                                      </p:cBhvr>
                                    </p:animEffect>
                                  </p:childTnLst>
                                </p:cTn>
                              </p:par>
                              <p:par>
                                <p:cTn id="96" presetID="53" presetClass="entr" presetSubtype="0" fill="hold" nodeType="withEffect">
                                  <p:stCondLst>
                                    <p:cond delay="0"/>
                                  </p:stCondLst>
                                  <p:childTnLst>
                                    <p:set>
                                      <p:cBhvr>
                                        <p:cTn id="97" dur="1" fill="hold">
                                          <p:stCondLst>
                                            <p:cond delay="0"/>
                                          </p:stCondLst>
                                        </p:cTn>
                                        <p:tgtEl>
                                          <p:spTgt spid="11"/>
                                        </p:tgtEl>
                                        <p:attrNameLst>
                                          <p:attrName>style.visibility</p:attrName>
                                        </p:attrNameLst>
                                      </p:cBhvr>
                                      <p:to>
                                        <p:strVal val="visible"/>
                                      </p:to>
                                    </p:set>
                                    <p:anim calcmode="lin" valueType="num">
                                      <p:cBhvr>
                                        <p:cTn id="98" dur="500" fill="hold"/>
                                        <p:tgtEl>
                                          <p:spTgt spid="11"/>
                                        </p:tgtEl>
                                        <p:attrNameLst>
                                          <p:attrName>ppt_w</p:attrName>
                                        </p:attrNameLst>
                                      </p:cBhvr>
                                      <p:tavLst>
                                        <p:tav tm="0">
                                          <p:val>
                                            <p:fltVal val="0"/>
                                          </p:val>
                                        </p:tav>
                                        <p:tav tm="100000">
                                          <p:val>
                                            <p:strVal val="#ppt_w"/>
                                          </p:val>
                                        </p:tav>
                                      </p:tavLst>
                                    </p:anim>
                                    <p:anim calcmode="lin" valueType="num">
                                      <p:cBhvr>
                                        <p:cTn id="99" dur="500" fill="hold"/>
                                        <p:tgtEl>
                                          <p:spTgt spid="11"/>
                                        </p:tgtEl>
                                        <p:attrNameLst>
                                          <p:attrName>ppt_h</p:attrName>
                                        </p:attrNameLst>
                                      </p:cBhvr>
                                      <p:tavLst>
                                        <p:tav tm="0">
                                          <p:val>
                                            <p:fltVal val="0"/>
                                          </p:val>
                                        </p:tav>
                                        <p:tav tm="100000">
                                          <p:val>
                                            <p:strVal val="#ppt_h"/>
                                          </p:val>
                                        </p:tav>
                                      </p:tavLst>
                                    </p:anim>
                                    <p:animEffect transition="in" filter="fade">
                                      <p:cBhvr>
                                        <p:cTn id="100" dur="500"/>
                                        <p:tgtEl>
                                          <p:spTgt spid="11"/>
                                        </p:tgtEl>
                                      </p:cBhvr>
                                    </p:animEffect>
                                  </p:childTnLst>
                                </p:cTn>
                              </p:par>
                              <p:par>
                                <p:cTn id="101" presetID="5" presetClass="entr" presetSubtype="10" fill="hold" nodeType="with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checkerboard(across)">
                                      <p:cBhvr>
                                        <p:cTn id="103" dur="500"/>
                                        <p:tgtEl>
                                          <p:spTgt spid="20"/>
                                        </p:tgtEl>
                                      </p:cBhvr>
                                    </p:animEffect>
                                  </p:childTnLst>
                                </p:cTn>
                              </p:par>
                              <p:par>
                                <p:cTn id="104" presetID="53" presetClass="entr" presetSubtype="0" fill="hold" nodeType="withEffect">
                                  <p:stCondLst>
                                    <p:cond delay="0"/>
                                  </p:stCondLst>
                                  <p:childTnLst>
                                    <p:set>
                                      <p:cBhvr>
                                        <p:cTn id="105" dur="1" fill="hold">
                                          <p:stCondLst>
                                            <p:cond delay="0"/>
                                          </p:stCondLst>
                                        </p:cTn>
                                        <p:tgtEl>
                                          <p:spTgt spid="12"/>
                                        </p:tgtEl>
                                        <p:attrNameLst>
                                          <p:attrName>style.visibility</p:attrName>
                                        </p:attrNameLst>
                                      </p:cBhvr>
                                      <p:to>
                                        <p:strVal val="visible"/>
                                      </p:to>
                                    </p:set>
                                    <p:anim calcmode="lin" valueType="num">
                                      <p:cBhvr>
                                        <p:cTn id="106" dur="500" fill="hold"/>
                                        <p:tgtEl>
                                          <p:spTgt spid="12"/>
                                        </p:tgtEl>
                                        <p:attrNameLst>
                                          <p:attrName>ppt_w</p:attrName>
                                        </p:attrNameLst>
                                      </p:cBhvr>
                                      <p:tavLst>
                                        <p:tav tm="0">
                                          <p:val>
                                            <p:fltVal val="0"/>
                                          </p:val>
                                        </p:tav>
                                        <p:tav tm="100000">
                                          <p:val>
                                            <p:strVal val="#ppt_w"/>
                                          </p:val>
                                        </p:tav>
                                      </p:tavLst>
                                    </p:anim>
                                    <p:anim calcmode="lin" valueType="num">
                                      <p:cBhvr>
                                        <p:cTn id="107" dur="500" fill="hold"/>
                                        <p:tgtEl>
                                          <p:spTgt spid="12"/>
                                        </p:tgtEl>
                                        <p:attrNameLst>
                                          <p:attrName>ppt_h</p:attrName>
                                        </p:attrNameLst>
                                      </p:cBhvr>
                                      <p:tavLst>
                                        <p:tav tm="0">
                                          <p:val>
                                            <p:fltVal val="0"/>
                                          </p:val>
                                        </p:tav>
                                        <p:tav tm="100000">
                                          <p:val>
                                            <p:strVal val="#ppt_h"/>
                                          </p:val>
                                        </p:tav>
                                      </p:tavLst>
                                    </p:anim>
                                    <p:animEffect transition="in" filter="fade">
                                      <p:cBhvr>
                                        <p:cTn id="108" dur="500"/>
                                        <p:tgtEl>
                                          <p:spTgt spid="12"/>
                                        </p:tgtEl>
                                      </p:cBhvr>
                                    </p:animEffect>
                                  </p:childTnLst>
                                </p:cTn>
                              </p:par>
                            </p:childTnLst>
                          </p:cTn>
                        </p:par>
                      </p:childTnLst>
                    </p:cTn>
                  </p:par>
                  <p:par>
                    <p:cTn id="109" fill="hold">
                      <p:stCondLst>
                        <p:cond delay="indefinite"/>
                      </p:stCondLst>
                      <p:childTnLst>
                        <p:par>
                          <p:cTn id="110" fill="hold">
                            <p:stCondLst>
                              <p:cond delay="0"/>
                            </p:stCondLst>
                            <p:childTnLst>
                              <p:par>
                                <p:cTn id="111" presetID="5" presetClass="entr" presetSubtype="10" fill="hold" grpId="0" nodeType="clickEffect">
                                  <p:stCondLst>
                                    <p:cond delay="0"/>
                                  </p:stCondLst>
                                  <p:childTnLst>
                                    <p:set>
                                      <p:cBhvr>
                                        <p:cTn id="112" dur="1" fill="hold">
                                          <p:stCondLst>
                                            <p:cond delay="0"/>
                                          </p:stCondLst>
                                        </p:cTn>
                                        <p:tgtEl>
                                          <p:spTgt spid="27"/>
                                        </p:tgtEl>
                                        <p:attrNameLst>
                                          <p:attrName>style.visibility</p:attrName>
                                        </p:attrNameLst>
                                      </p:cBhvr>
                                      <p:to>
                                        <p:strVal val="visible"/>
                                      </p:to>
                                    </p:set>
                                    <p:animEffect transition="in" filter="checkerboard(across)">
                                      <p:cBhvr>
                                        <p:cTn id="113" dur="500"/>
                                        <p:tgtEl>
                                          <p:spTgt spid="27"/>
                                        </p:tgtEl>
                                      </p:cBhvr>
                                    </p:animEffect>
                                  </p:childTnLst>
                                </p:cTn>
                              </p:par>
                              <p:par>
                                <p:cTn id="114" presetID="5" presetClass="entr" presetSubtype="10" fill="hold" grpId="0" nodeType="withEffect">
                                  <p:stCondLst>
                                    <p:cond delay="0"/>
                                  </p:stCondLst>
                                  <p:childTnLst>
                                    <p:set>
                                      <p:cBhvr>
                                        <p:cTn id="115" dur="1" fill="hold">
                                          <p:stCondLst>
                                            <p:cond delay="0"/>
                                          </p:stCondLst>
                                        </p:cTn>
                                        <p:tgtEl>
                                          <p:spTgt spid="28"/>
                                        </p:tgtEl>
                                        <p:attrNameLst>
                                          <p:attrName>style.visibility</p:attrName>
                                        </p:attrNameLst>
                                      </p:cBhvr>
                                      <p:to>
                                        <p:strVal val="visible"/>
                                      </p:to>
                                    </p:set>
                                    <p:animEffect transition="in" filter="checkerboard(across)">
                                      <p:cBhvr>
                                        <p:cTn id="116" dur="500"/>
                                        <p:tgtEl>
                                          <p:spTgt spid="28"/>
                                        </p:tgtEl>
                                      </p:cBhvr>
                                    </p:animEffect>
                                  </p:childTnLst>
                                </p:cTn>
                              </p:par>
                            </p:childTnLst>
                          </p:cTn>
                        </p:par>
                      </p:childTnLst>
                    </p:cTn>
                  </p:par>
                  <p:par>
                    <p:cTn id="117" fill="hold">
                      <p:stCondLst>
                        <p:cond delay="indefinite"/>
                      </p:stCondLst>
                      <p:childTnLst>
                        <p:par>
                          <p:cTn id="118" fill="hold">
                            <p:stCondLst>
                              <p:cond delay="0"/>
                            </p:stCondLst>
                            <p:childTnLst>
                              <p:par>
                                <p:cTn id="119" presetID="5" presetClass="entr" presetSubtype="10" fill="hold" grpId="0" nodeType="click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checkerboard(across)">
                                      <p:cBhvr>
                                        <p:cTn id="121" dur="500"/>
                                        <p:tgtEl>
                                          <p:spTgt spid="29"/>
                                        </p:tgtEl>
                                      </p:cBhvr>
                                    </p:animEffect>
                                  </p:childTnLst>
                                </p:cTn>
                              </p:par>
                              <p:par>
                                <p:cTn id="122" presetID="5" presetClass="entr" presetSubtype="10" fill="hold" grpId="0" nodeType="with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checkerboard(across)">
                                      <p:cBhvr>
                                        <p:cTn id="124" dur="500"/>
                                        <p:tgtEl>
                                          <p:spTgt spid="30"/>
                                        </p:tgtEl>
                                      </p:cBhvr>
                                    </p:animEffect>
                                  </p:childTnLst>
                                </p:cTn>
                              </p:par>
                            </p:childTnLst>
                          </p:cTn>
                        </p:par>
                      </p:childTnLst>
                    </p:cTn>
                  </p:par>
                  <p:par>
                    <p:cTn id="125" fill="hold">
                      <p:stCondLst>
                        <p:cond delay="indefinite"/>
                      </p:stCondLst>
                      <p:childTnLst>
                        <p:par>
                          <p:cTn id="126" fill="hold">
                            <p:stCondLst>
                              <p:cond delay="0"/>
                            </p:stCondLst>
                            <p:childTnLst>
                              <p:par>
                                <p:cTn id="127" presetID="5" presetClass="entr" presetSubtype="10" fill="hold" grpId="0" nodeType="clickEffect">
                                  <p:stCondLst>
                                    <p:cond delay="0"/>
                                  </p:stCondLst>
                                  <p:childTnLst>
                                    <p:set>
                                      <p:cBhvr>
                                        <p:cTn id="128" dur="1" fill="hold">
                                          <p:stCondLst>
                                            <p:cond delay="0"/>
                                          </p:stCondLst>
                                        </p:cTn>
                                        <p:tgtEl>
                                          <p:spTgt spid="33"/>
                                        </p:tgtEl>
                                        <p:attrNameLst>
                                          <p:attrName>style.visibility</p:attrName>
                                        </p:attrNameLst>
                                      </p:cBhvr>
                                      <p:to>
                                        <p:strVal val="visible"/>
                                      </p:to>
                                    </p:set>
                                    <p:animEffect transition="in" filter="checkerboard(across)">
                                      <p:cBhvr>
                                        <p:cTn id="129" dur="500"/>
                                        <p:tgtEl>
                                          <p:spTgt spid="33"/>
                                        </p:tgtEl>
                                      </p:cBhvr>
                                    </p:animEffect>
                                  </p:childTnLst>
                                </p:cTn>
                              </p:par>
                            </p:childTnLst>
                          </p:cTn>
                        </p:par>
                      </p:childTnLst>
                    </p:cTn>
                  </p:par>
                  <p:par>
                    <p:cTn id="130" fill="hold">
                      <p:stCondLst>
                        <p:cond delay="indefinite"/>
                      </p:stCondLst>
                      <p:childTnLst>
                        <p:par>
                          <p:cTn id="131" fill="hold">
                            <p:stCondLst>
                              <p:cond delay="0"/>
                            </p:stCondLst>
                            <p:childTnLst>
                              <p:par>
                                <p:cTn id="132" presetID="5" presetClass="entr" presetSubtype="10" fill="hold" grpId="0" nodeType="clickEffect">
                                  <p:stCondLst>
                                    <p:cond delay="0"/>
                                  </p:stCondLst>
                                  <p:childTnLst>
                                    <p:set>
                                      <p:cBhvr>
                                        <p:cTn id="133" dur="1" fill="hold">
                                          <p:stCondLst>
                                            <p:cond delay="0"/>
                                          </p:stCondLst>
                                        </p:cTn>
                                        <p:tgtEl>
                                          <p:spTgt spid="25"/>
                                        </p:tgtEl>
                                        <p:attrNameLst>
                                          <p:attrName>style.visibility</p:attrName>
                                        </p:attrNameLst>
                                      </p:cBhvr>
                                      <p:to>
                                        <p:strVal val="visible"/>
                                      </p:to>
                                    </p:set>
                                    <p:animEffect transition="in" filter="checkerboard(across)">
                                      <p:cBhvr>
                                        <p:cTn id="134" dur="500"/>
                                        <p:tgtEl>
                                          <p:spTgt spid="25"/>
                                        </p:tgtEl>
                                      </p:cBhvr>
                                    </p:animEffect>
                                  </p:childTnLst>
                                </p:cTn>
                              </p:par>
                              <p:par>
                                <p:cTn id="135" presetID="5" presetClass="entr" presetSubtype="10" fill="hold" grpId="0" nodeType="withEffect">
                                  <p:stCondLst>
                                    <p:cond delay="0"/>
                                  </p:stCondLst>
                                  <p:childTnLst>
                                    <p:set>
                                      <p:cBhvr>
                                        <p:cTn id="136" dur="1" fill="hold">
                                          <p:stCondLst>
                                            <p:cond delay="0"/>
                                          </p:stCondLst>
                                        </p:cTn>
                                        <p:tgtEl>
                                          <p:spTgt spid="26"/>
                                        </p:tgtEl>
                                        <p:attrNameLst>
                                          <p:attrName>style.visibility</p:attrName>
                                        </p:attrNameLst>
                                      </p:cBhvr>
                                      <p:to>
                                        <p:strVal val="visible"/>
                                      </p:to>
                                    </p:set>
                                    <p:animEffect transition="in" filter="checkerboard(across)">
                                      <p:cBhvr>
                                        <p:cTn id="137" dur="500"/>
                                        <p:tgtEl>
                                          <p:spTgt spid="26"/>
                                        </p:tgtEl>
                                      </p:cBhvr>
                                    </p:animEffect>
                                  </p:childTnLst>
                                </p:cTn>
                              </p:par>
                            </p:childTnLst>
                          </p:cTn>
                        </p:par>
                      </p:childTnLst>
                    </p:cTn>
                  </p:par>
                  <p:par>
                    <p:cTn id="138" fill="hold">
                      <p:stCondLst>
                        <p:cond delay="indefinite"/>
                      </p:stCondLst>
                      <p:childTnLst>
                        <p:par>
                          <p:cTn id="139" fill="hold">
                            <p:stCondLst>
                              <p:cond delay="0"/>
                            </p:stCondLst>
                            <p:childTnLst>
                              <p:par>
                                <p:cTn id="140" presetID="5" presetClass="entr" presetSubtype="10" fill="hold" nodeType="clickEffect">
                                  <p:stCondLst>
                                    <p:cond delay="0"/>
                                  </p:stCondLst>
                                  <p:childTnLst>
                                    <p:set>
                                      <p:cBhvr>
                                        <p:cTn id="141" dur="1" fill="hold">
                                          <p:stCondLst>
                                            <p:cond delay="0"/>
                                          </p:stCondLst>
                                        </p:cTn>
                                        <p:tgtEl>
                                          <p:spTgt spid="21">
                                            <p:txEl>
                                              <p:pRg st="0" end="0"/>
                                            </p:txEl>
                                          </p:spTgt>
                                        </p:tgtEl>
                                        <p:attrNameLst>
                                          <p:attrName>style.visibility</p:attrName>
                                        </p:attrNameLst>
                                      </p:cBhvr>
                                      <p:to>
                                        <p:strVal val="visible"/>
                                      </p:to>
                                    </p:set>
                                    <p:animEffect transition="in" filter="checkerboard(across)">
                                      <p:cBhvr>
                                        <p:cTn id="14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611560"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7" name="Rectangle 6"/>
          <p:cNvSpPr/>
          <p:nvPr/>
        </p:nvSpPr>
        <p:spPr>
          <a:xfrm>
            <a:off x="1403648"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8" name="Rectangle 7"/>
          <p:cNvSpPr/>
          <p:nvPr/>
        </p:nvSpPr>
        <p:spPr>
          <a:xfrm>
            <a:off x="2195736"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9" name="Rectangle 8"/>
          <p:cNvSpPr/>
          <p:nvPr/>
        </p:nvSpPr>
        <p:spPr>
          <a:xfrm>
            <a:off x="2987824"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0" name="Rectangle 9"/>
          <p:cNvSpPr/>
          <p:nvPr/>
        </p:nvSpPr>
        <p:spPr>
          <a:xfrm>
            <a:off x="3779912"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1" name="Rectangle 10"/>
          <p:cNvSpPr/>
          <p:nvPr/>
        </p:nvSpPr>
        <p:spPr>
          <a:xfrm>
            <a:off x="4572000"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2" name="Rectangle 11"/>
          <p:cNvSpPr/>
          <p:nvPr/>
        </p:nvSpPr>
        <p:spPr>
          <a:xfrm>
            <a:off x="5364088"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3" name="Rectangle 12"/>
          <p:cNvSpPr/>
          <p:nvPr/>
        </p:nvSpPr>
        <p:spPr>
          <a:xfrm>
            <a:off x="6156176"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4" name="Rectangle 13"/>
          <p:cNvSpPr/>
          <p:nvPr/>
        </p:nvSpPr>
        <p:spPr>
          <a:xfrm>
            <a:off x="6948264"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5" name="Rectangle 14"/>
          <p:cNvSpPr/>
          <p:nvPr/>
        </p:nvSpPr>
        <p:spPr>
          <a:xfrm>
            <a:off x="7740352"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6" name="ZoneTexte 15"/>
          <p:cNvSpPr txBox="1"/>
          <p:nvPr/>
        </p:nvSpPr>
        <p:spPr>
          <a:xfrm>
            <a:off x="467544" y="3399383"/>
            <a:ext cx="32573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0</a:t>
            </a:r>
            <a:endParaRPr lang="fr-FR" dirty="0">
              <a:solidFill>
                <a:schemeClr val="bg1"/>
              </a:solidFill>
              <a:latin typeface="Comic Sans MS" pitchFamily="66" charset="0"/>
            </a:endParaRPr>
          </a:p>
        </p:txBody>
      </p:sp>
      <p:sp>
        <p:nvSpPr>
          <p:cNvPr id="17" name="ZoneTexte 16"/>
          <p:cNvSpPr txBox="1"/>
          <p:nvPr/>
        </p:nvSpPr>
        <p:spPr>
          <a:xfrm>
            <a:off x="8172400" y="3399383"/>
            <a:ext cx="712054" cy="646331"/>
          </a:xfrm>
          <a:prstGeom prst="rect">
            <a:avLst/>
          </a:prstGeom>
          <a:noFill/>
          <a:ln>
            <a:noFill/>
          </a:ln>
        </p:spPr>
        <p:txBody>
          <a:bodyPr wrap="none" rtlCol="0">
            <a:spAutoFit/>
          </a:bodyPr>
          <a:lstStyle/>
          <a:p>
            <a:pPr algn="ctr"/>
            <a:r>
              <a:rPr lang="fr-FR" dirty="0" smtClean="0">
                <a:solidFill>
                  <a:schemeClr val="bg1"/>
                </a:solidFill>
                <a:latin typeface="Comic Sans MS" pitchFamily="66" charset="0"/>
              </a:rPr>
              <a:t>1000</a:t>
            </a:r>
          </a:p>
          <a:p>
            <a:pPr algn="ctr"/>
            <a:r>
              <a:rPr lang="fr-FR" dirty="0" smtClean="0">
                <a:solidFill>
                  <a:schemeClr val="bg1"/>
                </a:solidFill>
                <a:latin typeface="Comic Sans MS" pitchFamily="66" charset="0"/>
              </a:rPr>
              <a:t>GeV</a:t>
            </a:r>
            <a:endParaRPr lang="fr-FR" dirty="0">
              <a:solidFill>
                <a:schemeClr val="bg1"/>
              </a:solidFill>
              <a:latin typeface="Comic Sans MS" pitchFamily="66" charset="0"/>
            </a:endParaRPr>
          </a:p>
        </p:txBody>
      </p:sp>
      <p:sp>
        <p:nvSpPr>
          <p:cNvPr id="18" name="ZoneTexte 17"/>
          <p:cNvSpPr txBox="1"/>
          <p:nvPr/>
        </p:nvSpPr>
        <p:spPr>
          <a:xfrm>
            <a:off x="4252173" y="3399383"/>
            <a:ext cx="607859"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500</a:t>
            </a:r>
            <a:endParaRPr lang="fr-FR" dirty="0">
              <a:solidFill>
                <a:schemeClr val="bg1"/>
              </a:solidFill>
              <a:latin typeface="Comic Sans MS" pitchFamily="66" charset="0"/>
            </a:endParaRPr>
          </a:p>
        </p:txBody>
      </p:sp>
      <p:pic>
        <p:nvPicPr>
          <p:cNvPr id="19" name="Picture 5" descr="C:\Users\François\Desktop\LHC_collisions\Higgs\Conférence_Higgs\Radio1.jpg"/>
          <p:cNvPicPr>
            <a:picLocks noChangeAspect="1" noChangeArrowheads="1"/>
          </p:cNvPicPr>
          <p:nvPr/>
        </p:nvPicPr>
        <p:blipFill>
          <a:blip r:embed="rId2" cstate="print"/>
          <a:srcRect/>
          <a:stretch>
            <a:fillRect/>
          </a:stretch>
        </p:blipFill>
        <p:spPr bwMode="auto">
          <a:xfrm>
            <a:off x="107504" y="116632"/>
            <a:ext cx="2736304" cy="1818837"/>
          </a:xfrm>
          <a:prstGeom prst="rect">
            <a:avLst/>
          </a:prstGeom>
          <a:noFill/>
        </p:spPr>
      </p:pic>
      <p:sp>
        <p:nvSpPr>
          <p:cNvPr id="20" name="ZoneTexte 19"/>
          <p:cNvSpPr txBox="1"/>
          <p:nvPr/>
        </p:nvSpPr>
        <p:spPr>
          <a:xfrm>
            <a:off x="2857434" y="315813"/>
            <a:ext cx="6221575" cy="1384995"/>
          </a:xfrm>
          <a:prstGeom prst="rect">
            <a:avLst/>
          </a:prstGeom>
          <a:noFill/>
        </p:spPr>
        <p:txBody>
          <a:bodyPr wrap="none" rtlCol="0">
            <a:spAutoFit/>
          </a:bodyPr>
          <a:lstStyle/>
          <a:p>
            <a:pPr algn="ctr"/>
            <a:r>
              <a:rPr lang="fr-FR" sz="2800" i="1" dirty="0" smtClean="0">
                <a:solidFill>
                  <a:srgbClr val="FF66FF"/>
                </a:solidFill>
                <a:latin typeface="Comic Sans MS" pitchFamily="66" charset="0"/>
              </a:rPr>
              <a:t>Recherche analogue</a:t>
            </a:r>
          </a:p>
          <a:p>
            <a:pPr algn="ctr"/>
            <a:r>
              <a:rPr lang="fr-FR" sz="2800" i="1" dirty="0" smtClean="0">
                <a:solidFill>
                  <a:srgbClr val="FF66FF"/>
                </a:solidFill>
                <a:latin typeface="Comic Sans MS" pitchFamily="66" charset="0"/>
              </a:rPr>
              <a:t> au choix d’une station radio</a:t>
            </a:r>
          </a:p>
          <a:p>
            <a:pPr algn="ctr"/>
            <a:r>
              <a:rPr lang="fr-FR" sz="2800" i="1" dirty="0" smtClean="0">
                <a:solidFill>
                  <a:srgbClr val="FF66FF"/>
                </a:solidFill>
                <a:latin typeface="Comic Sans MS" pitchFamily="66" charset="0"/>
              </a:rPr>
              <a:t>en explorant la gamme de fréquence</a:t>
            </a:r>
            <a:endParaRPr lang="fr-FR" sz="2800" i="1" dirty="0">
              <a:solidFill>
                <a:srgbClr val="FF66FF"/>
              </a:solidFill>
              <a:latin typeface="Comic Sans MS" pitchFamily="66" charset="0"/>
            </a:endParaRPr>
          </a:p>
        </p:txBody>
      </p:sp>
      <p:cxnSp>
        <p:nvCxnSpPr>
          <p:cNvPr id="22" name="Connecteur droit 21"/>
          <p:cNvCxnSpPr/>
          <p:nvPr/>
        </p:nvCxnSpPr>
        <p:spPr>
          <a:xfrm>
            <a:off x="1043608" y="2708920"/>
            <a:ext cx="0" cy="10081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757903" y="4201924"/>
            <a:ext cx="1221809" cy="523220"/>
          </a:xfrm>
          <a:prstGeom prst="rect">
            <a:avLst/>
          </a:prstGeom>
          <a:noFill/>
        </p:spPr>
        <p:txBody>
          <a:bodyPr wrap="none" rtlCol="0">
            <a:spAutoFit/>
          </a:bodyPr>
          <a:lstStyle/>
          <a:p>
            <a:r>
              <a:rPr lang="fr-FR" sz="2000" dirty="0" smtClean="0">
                <a:solidFill>
                  <a:srgbClr val="66FF99"/>
                </a:solidFill>
                <a:latin typeface="Comic Sans MS" pitchFamily="66" charset="0"/>
              </a:rPr>
              <a:t>H </a:t>
            </a:r>
            <a:r>
              <a:rPr lang="fr-FR" sz="2000" dirty="0" smtClean="0">
                <a:solidFill>
                  <a:srgbClr val="66FF99"/>
                </a:solidFill>
                <a:latin typeface="Comic Sans MS" pitchFamily="66" charset="0"/>
                <a:sym typeface="Symbol"/>
              </a:rPr>
              <a:t></a:t>
            </a:r>
            <a:r>
              <a:rPr lang="fr-FR" sz="2800" dirty="0" smtClean="0">
                <a:solidFill>
                  <a:srgbClr val="66FF99"/>
                </a:solidFill>
                <a:latin typeface="Comic Sans MS" pitchFamily="66" charset="0"/>
                <a:sym typeface="Symbol"/>
              </a:rPr>
              <a:t>  </a:t>
            </a:r>
            <a:endParaRPr lang="fr-FR" sz="2800" dirty="0">
              <a:solidFill>
                <a:srgbClr val="66FF99"/>
              </a:solidFill>
              <a:latin typeface="Comic Sans MS" pitchFamily="66" charset="0"/>
            </a:endParaRPr>
          </a:p>
        </p:txBody>
      </p:sp>
      <p:sp>
        <p:nvSpPr>
          <p:cNvPr id="25" name="ZoneTexte 24"/>
          <p:cNvSpPr txBox="1"/>
          <p:nvPr/>
        </p:nvSpPr>
        <p:spPr>
          <a:xfrm>
            <a:off x="899592" y="4797152"/>
            <a:ext cx="2146742" cy="400110"/>
          </a:xfrm>
          <a:prstGeom prst="rect">
            <a:avLst/>
          </a:prstGeom>
          <a:noFill/>
        </p:spPr>
        <p:txBody>
          <a:bodyPr wrap="none" rtlCol="0">
            <a:spAutoFit/>
          </a:bodyPr>
          <a:lstStyle/>
          <a:p>
            <a:r>
              <a:rPr lang="fr-FR" sz="2000" dirty="0" smtClean="0">
                <a:solidFill>
                  <a:srgbClr val="00FFFF"/>
                </a:solidFill>
                <a:latin typeface="Comic Sans MS" pitchFamily="66" charset="0"/>
              </a:rPr>
              <a:t>H </a:t>
            </a:r>
            <a:r>
              <a:rPr lang="fr-FR" sz="2000" dirty="0" smtClean="0">
                <a:solidFill>
                  <a:srgbClr val="00FFFF"/>
                </a:solidFill>
                <a:latin typeface="Comic Sans MS" pitchFamily="66" charset="0"/>
                <a:sym typeface="Symbol"/>
              </a:rPr>
              <a:t> Z Z*  4 l </a:t>
            </a:r>
            <a:endParaRPr lang="fr-FR" sz="2000" dirty="0">
              <a:solidFill>
                <a:srgbClr val="00FFFF"/>
              </a:solidFill>
              <a:latin typeface="Comic Sans MS" pitchFamily="66" charset="0"/>
            </a:endParaRPr>
          </a:p>
        </p:txBody>
      </p:sp>
      <p:sp>
        <p:nvSpPr>
          <p:cNvPr id="26" name="ZoneTexte 25"/>
          <p:cNvSpPr txBox="1"/>
          <p:nvPr/>
        </p:nvSpPr>
        <p:spPr>
          <a:xfrm>
            <a:off x="5220072" y="5733256"/>
            <a:ext cx="2266967" cy="400110"/>
          </a:xfrm>
          <a:prstGeom prst="rect">
            <a:avLst/>
          </a:prstGeom>
          <a:noFill/>
        </p:spPr>
        <p:txBody>
          <a:bodyPr wrap="none" rtlCol="0">
            <a:spAutoFit/>
          </a:bodyPr>
          <a:lstStyle/>
          <a:p>
            <a:r>
              <a:rPr lang="fr-FR" sz="2000" dirty="0" smtClean="0">
                <a:solidFill>
                  <a:srgbClr val="FF6600"/>
                </a:solidFill>
                <a:latin typeface="Comic Sans MS" pitchFamily="66" charset="0"/>
              </a:rPr>
              <a:t>H </a:t>
            </a:r>
            <a:r>
              <a:rPr lang="fr-FR" sz="2000" dirty="0" smtClean="0">
                <a:solidFill>
                  <a:srgbClr val="FF6600"/>
                </a:solidFill>
                <a:latin typeface="Comic Sans MS" pitchFamily="66" charset="0"/>
                <a:sym typeface="Symbol"/>
              </a:rPr>
              <a:t> Z Z  l l  </a:t>
            </a:r>
            <a:endParaRPr lang="fr-FR" sz="2000" dirty="0">
              <a:solidFill>
                <a:srgbClr val="FF6600"/>
              </a:solidFill>
              <a:latin typeface="Comic Sans MS" pitchFamily="66" charset="0"/>
            </a:endParaRPr>
          </a:p>
        </p:txBody>
      </p:sp>
      <p:sp>
        <p:nvSpPr>
          <p:cNvPr id="27" name="ZoneTexte 26"/>
          <p:cNvSpPr txBox="1"/>
          <p:nvPr/>
        </p:nvSpPr>
        <p:spPr>
          <a:xfrm>
            <a:off x="899592" y="5517232"/>
            <a:ext cx="2579552" cy="400110"/>
          </a:xfrm>
          <a:prstGeom prst="rect">
            <a:avLst/>
          </a:prstGeom>
          <a:noFill/>
        </p:spPr>
        <p:txBody>
          <a:bodyPr wrap="none" rtlCol="0">
            <a:spAutoFit/>
          </a:bodyPr>
          <a:lstStyle/>
          <a:p>
            <a:r>
              <a:rPr lang="fr-FR" sz="2000" dirty="0" smtClean="0">
                <a:solidFill>
                  <a:srgbClr val="FF66FF"/>
                </a:solidFill>
                <a:latin typeface="Comic Sans MS" pitchFamily="66" charset="0"/>
              </a:rPr>
              <a:t>H </a:t>
            </a:r>
            <a:r>
              <a:rPr lang="fr-FR" sz="2000" dirty="0" smtClean="0">
                <a:solidFill>
                  <a:srgbClr val="FF66FF"/>
                </a:solidFill>
                <a:latin typeface="Comic Sans MS" pitchFamily="66" charset="0"/>
                <a:sym typeface="Symbol"/>
              </a:rPr>
              <a:t> W W*  l  l </a:t>
            </a:r>
            <a:endParaRPr lang="fr-FR" sz="2000" dirty="0">
              <a:solidFill>
                <a:srgbClr val="FF66FF"/>
              </a:solidFill>
              <a:latin typeface="Comic Sans MS" pitchFamily="66" charset="0"/>
            </a:endParaRPr>
          </a:p>
        </p:txBody>
      </p:sp>
      <p:sp>
        <p:nvSpPr>
          <p:cNvPr id="28" name="ZoneTexte 27"/>
          <p:cNvSpPr txBox="1"/>
          <p:nvPr/>
        </p:nvSpPr>
        <p:spPr>
          <a:xfrm>
            <a:off x="4355976" y="6237312"/>
            <a:ext cx="2967479" cy="400110"/>
          </a:xfrm>
          <a:prstGeom prst="rect">
            <a:avLst/>
          </a:prstGeom>
          <a:noFill/>
        </p:spPr>
        <p:txBody>
          <a:bodyPr wrap="none" rtlCol="0">
            <a:spAutoFit/>
          </a:bodyPr>
          <a:lstStyle/>
          <a:p>
            <a:r>
              <a:rPr lang="fr-FR" sz="2000" dirty="0" smtClean="0">
                <a:solidFill>
                  <a:srgbClr val="FF7C80"/>
                </a:solidFill>
                <a:latin typeface="Comic Sans MS" pitchFamily="66" charset="0"/>
              </a:rPr>
              <a:t>H  </a:t>
            </a:r>
            <a:r>
              <a:rPr lang="fr-FR" sz="2000" dirty="0" smtClean="0">
                <a:solidFill>
                  <a:srgbClr val="FF7C80"/>
                </a:solidFill>
                <a:latin typeface="Comic Sans MS" pitchFamily="66" charset="0"/>
                <a:sym typeface="Symbol"/>
              </a:rPr>
              <a:t>  W W     l  q q </a:t>
            </a:r>
            <a:endParaRPr lang="fr-FR" sz="2000" dirty="0">
              <a:solidFill>
                <a:srgbClr val="FF7C80"/>
              </a:solidFill>
              <a:latin typeface="Comic Sans MS" pitchFamily="66" charset="0"/>
            </a:endParaRPr>
          </a:p>
        </p:txBody>
      </p:sp>
      <p:sp>
        <p:nvSpPr>
          <p:cNvPr id="29" name="ZoneTexte 28"/>
          <p:cNvSpPr txBox="1"/>
          <p:nvPr/>
        </p:nvSpPr>
        <p:spPr>
          <a:xfrm>
            <a:off x="467544" y="6351711"/>
            <a:ext cx="1842171" cy="400110"/>
          </a:xfrm>
          <a:prstGeom prst="rect">
            <a:avLst/>
          </a:prstGeom>
          <a:noFill/>
        </p:spPr>
        <p:txBody>
          <a:bodyPr wrap="none" rtlCol="0">
            <a:spAutoFit/>
          </a:bodyPr>
          <a:lstStyle/>
          <a:p>
            <a:r>
              <a:rPr lang="fr-FR" sz="2000" i="1" dirty="0" smtClean="0">
                <a:solidFill>
                  <a:schemeClr val="bg1"/>
                </a:solidFill>
                <a:latin typeface="Comic Sans MS" pitchFamily="66" charset="0"/>
              </a:rPr>
              <a:t>avec l = e ou µ</a:t>
            </a:r>
            <a:endParaRPr lang="fr-FR" sz="2000" i="1" dirty="0">
              <a:solidFill>
                <a:schemeClr val="bg1"/>
              </a:solidFill>
              <a:latin typeface="Comic Sans MS" pitchFamily="66" charset="0"/>
            </a:endParaRPr>
          </a:p>
        </p:txBody>
      </p:sp>
      <p:sp>
        <p:nvSpPr>
          <p:cNvPr id="30" name="ZoneTexte 29"/>
          <p:cNvSpPr txBox="1"/>
          <p:nvPr/>
        </p:nvSpPr>
        <p:spPr>
          <a:xfrm>
            <a:off x="672596" y="2132856"/>
            <a:ext cx="7859844" cy="461665"/>
          </a:xfrm>
          <a:prstGeom prst="rect">
            <a:avLst/>
          </a:prstGeom>
          <a:noFill/>
        </p:spPr>
        <p:txBody>
          <a:bodyPr wrap="none" rtlCol="0">
            <a:spAutoFit/>
          </a:bodyPr>
          <a:lstStyle/>
          <a:p>
            <a:r>
              <a:rPr lang="fr-FR" sz="2400" dirty="0" smtClean="0">
                <a:solidFill>
                  <a:schemeClr val="bg1"/>
                </a:solidFill>
                <a:latin typeface="Comic Sans MS" pitchFamily="66" charset="0"/>
              </a:rPr>
              <a:t>Canaux de physique adaptés aux hypothèses de masse</a:t>
            </a:r>
            <a:endParaRPr lang="fr-FR" sz="2400" dirty="0">
              <a:solidFill>
                <a:schemeClr val="bg1"/>
              </a:solidFill>
              <a:latin typeface="Comic Sans MS" pitchFamily="66" charset="0"/>
            </a:endParaRPr>
          </a:p>
        </p:txBody>
      </p:sp>
      <p:sp>
        <p:nvSpPr>
          <p:cNvPr id="31" name="ZoneTexte 30"/>
          <p:cNvSpPr txBox="1"/>
          <p:nvPr/>
        </p:nvSpPr>
        <p:spPr>
          <a:xfrm>
            <a:off x="683568" y="3861048"/>
            <a:ext cx="1170513" cy="400110"/>
          </a:xfrm>
          <a:prstGeom prst="rect">
            <a:avLst/>
          </a:prstGeom>
          <a:noFill/>
        </p:spPr>
        <p:txBody>
          <a:bodyPr wrap="none" rtlCol="0">
            <a:spAutoFit/>
          </a:bodyPr>
          <a:lstStyle/>
          <a:p>
            <a:r>
              <a:rPr lang="fr-FR" sz="2000" dirty="0" smtClean="0">
                <a:solidFill>
                  <a:schemeClr val="bg1"/>
                </a:solidFill>
                <a:latin typeface="Comic Sans MS" pitchFamily="66" charset="0"/>
              </a:rPr>
              <a:t>H </a:t>
            </a:r>
            <a:r>
              <a:rPr lang="fr-FR" sz="2000" dirty="0" smtClean="0">
                <a:solidFill>
                  <a:schemeClr val="bg1"/>
                </a:solidFill>
                <a:latin typeface="Comic Sans MS" pitchFamily="66" charset="0"/>
                <a:sym typeface="Symbol"/>
              </a:rPr>
              <a:t> b b</a:t>
            </a:r>
            <a:endParaRPr lang="fr-FR" sz="2000" dirty="0">
              <a:solidFill>
                <a:schemeClr val="bg1"/>
              </a:solidFill>
              <a:latin typeface="Comic Sans MS" pitchFamily="66" charset="0"/>
            </a:endParaRPr>
          </a:p>
        </p:txBody>
      </p:sp>
      <p:cxnSp>
        <p:nvCxnSpPr>
          <p:cNvPr id="33" name="Connecteur droit 32"/>
          <p:cNvCxnSpPr/>
          <p:nvPr/>
        </p:nvCxnSpPr>
        <p:spPr>
          <a:xfrm>
            <a:off x="1547664" y="3933056"/>
            <a:ext cx="14401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3641633" y="5229200"/>
            <a:ext cx="2010487" cy="400110"/>
          </a:xfrm>
          <a:prstGeom prst="rect">
            <a:avLst/>
          </a:prstGeom>
          <a:noFill/>
        </p:spPr>
        <p:txBody>
          <a:bodyPr wrap="none" rtlCol="0">
            <a:spAutoFit/>
          </a:bodyPr>
          <a:lstStyle/>
          <a:p>
            <a:r>
              <a:rPr lang="fr-FR" sz="2000" dirty="0" smtClean="0">
                <a:solidFill>
                  <a:srgbClr val="FFFF00"/>
                </a:solidFill>
                <a:latin typeface="Comic Sans MS" pitchFamily="66" charset="0"/>
              </a:rPr>
              <a:t>H </a:t>
            </a:r>
            <a:r>
              <a:rPr lang="fr-FR" sz="2000" dirty="0" smtClean="0">
                <a:solidFill>
                  <a:srgbClr val="FFFF00"/>
                </a:solidFill>
                <a:latin typeface="Comic Sans MS" pitchFamily="66" charset="0"/>
                <a:sym typeface="Symbol"/>
              </a:rPr>
              <a:t> Z Z  4 l </a:t>
            </a:r>
            <a:endParaRPr lang="fr-FR" sz="2000" dirty="0">
              <a:solidFill>
                <a:srgbClr val="FFFF00"/>
              </a:solidFill>
              <a:latin typeface="Comic Sans MS" pitchFamily="66" charset="0"/>
            </a:endParaRPr>
          </a:p>
        </p:txBody>
      </p:sp>
      <p:cxnSp>
        <p:nvCxnSpPr>
          <p:cNvPr id="36" name="Connecteur droit avec flèche 35"/>
          <p:cNvCxnSpPr/>
          <p:nvPr/>
        </p:nvCxnSpPr>
        <p:spPr>
          <a:xfrm>
            <a:off x="971600" y="3861048"/>
            <a:ext cx="576064"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Connecteur droit avec flèche 38"/>
          <p:cNvCxnSpPr/>
          <p:nvPr/>
        </p:nvCxnSpPr>
        <p:spPr>
          <a:xfrm>
            <a:off x="971600" y="4293096"/>
            <a:ext cx="792088" cy="0"/>
          </a:xfrm>
          <a:prstGeom prst="straightConnector1">
            <a:avLst/>
          </a:prstGeom>
          <a:ln>
            <a:solidFill>
              <a:srgbClr val="99FF99"/>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a:off x="1403648" y="4797152"/>
            <a:ext cx="792088" cy="0"/>
          </a:xfrm>
          <a:prstGeom prst="straightConnector1">
            <a:avLst/>
          </a:prstGeom>
          <a:ln>
            <a:solidFill>
              <a:srgbClr val="00FF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a:off x="2123728" y="5229200"/>
            <a:ext cx="5112568" cy="0"/>
          </a:xfrm>
          <a:prstGeom prst="straightConnector1">
            <a:avLst/>
          </a:prstGeom>
          <a:ln>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a:off x="1691680" y="5517232"/>
            <a:ext cx="576064" cy="0"/>
          </a:xfrm>
          <a:prstGeom prst="straightConnector1">
            <a:avLst/>
          </a:prstGeom>
          <a:ln>
            <a:solidFill>
              <a:srgbClr val="FF66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Connecteur droit avec flèche 50"/>
          <p:cNvCxnSpPr/>
          <p:nvPr/>
        </p:nvCxnSpPr>
        <p:spPr>
          <a:xfrm>
            <a:off x="4067944" y="5733256"/>
            <a:ext cx="4464496" cy="0"/>
          </a:xfrm>
          <a:prstGeom prst="straightConnector1">
            <a:avLst/>
          </a:prstGeom>
          <a:ln>
            <a:solidFill>
              <a:srgbClr val="FF66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3" name="Connecteur droit avec flèche 52"/>
          <p:cNvCxnSpPr/>
          <p:nvPr/>
        </p:nvCxnSpPr>
        <p:spPr>
          <a:xfrm>
            <a:off x="2987824" y="6237312"/>
            <a:ext cx="5544616" cy="0"/>
          </a:xfrm>
          <a:prstGeom prst="straightConnector1">
            <a:avLst/>
          </a:prstGeom>
          <a:ln>
            <a:solidFill>
              <a:srgbClr val="FF7C8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heckerboard(across)">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heckerboard(across)">
                                      <p:cBhvr>
                                        <p:cTn id="30" dur="500"/>
                                        <p:tgtEl>
                                          <p:spTgt spid="12"/>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heckerboard(across)">
                                      <p:cBhvr>
                                        <p:cTn id="33" dur="500"/>
                                        <p:tgtEl>
                                          <p:spTgt spid="13"/>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heckerboard(across)">
                                      <p:cBhvr>
                                        <p:cTn id="36" dur="500"/>
                                        <p:tgtEl>
                                          <p:spTgt spid="14"/>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heckerboard(across)">
                                      <p:cBhvr>
                                        <p:cTn id="42" dur="500"/>
                                        <p:tgtEl>
                                          <p:spTgt spid="16"/>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heckerboard(across)">
                                      <p:cBhvr>
                                        <p:cTn id="45" dur="500"/>
                                        <p:tgtEl>
                                          <p:spTgt spid="17"/>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checkerboard(across)">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checkerboard(across)">
                                      <p:cBhvr>
                                        <p:cTn id="53" dur="500"/>
                                        <p:tgtEl>
                                          <p:spTgt spid="22"/>
                                        </p:tgtEl>
                                      </p:cBhvr>
                                    </p:animEffect>
                                  </p:childTnLst>
                                </p:cTn>
                              </p:par>
                            </p:childTnLst>
                          </p:cTn>
                        </p:par>
                        <p:par>
                          <p:cTn id="54" fill="hold">
                            <p:stCondLst>
                              <p:cond delay="500"/>
                            </p:stCondLst>
                            <p:childTnLst>
                              <p:par>
                                <p:cTn id="55" presetID="63" presetClass="path" presetSubtype="0" accel="50000" decel="50000" fill="hold" nodeType="afterEffect">
                                  <p:stCondLst>
                                    <p:cond delay="0"/>
                                  </p:stCondLst>
                                  <p:childTnLst>
                                    <p:animMotion origin="layout" path="M -2.5E-6 -2.22222E-6 L 0.8191 -2.22222E-6 " pathEditMode="relative" rAng="0" ptsTypes="AA">
                                      <p:cBhvr>
                                        <p:cTn id="56" dur="5000" fill="hold"/>
                                        <p:tgtEl>
                                          <p:spTgt spid="22"/>
                                        </p:tgtEl>
                                        <p:attrNameLst>
                                          <p:attrName>ppt_x</p:attrName>
                                          <p:attrName>ppt_y</p:attrName>
                                        </p:attrNameLst>
                                      </p:cBhvr>
                                      <p:rCtr x="410" y="0"/>
                                    </p:animMotion>
                                  </p:childTnLst>
                                </p:cTn>
                              </p:par>
                            </p:childTnLst>
                          </p:cTn>
                        </p:par>
                        <p:par>
                          <p:cTn id="57" fill="hold">
                            <p:stCondLst>
                              <p:cond delay="5500"/>
                            </p:stCondLst>
                            <p:childTnLst>
                              <p:par>
                                <p:cTn id="58" presetID="53" presetClass="entr" presetSubtype="0"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500" fill="hold"/>
                                        <p:tgtEl>
                                          <p:spTgt spid="31"/>
                                        </p:tgtEl>
                                        <p:attrNameLst>
                                          <p:attrName>ppt_w</p:attrName>
                                        </p:attrNameLst>
                                      </p:cBhvr>
                                      <p:tavLst>
                                        <p:tav tm="0">
                                          <p:val>
                                            <p:fltVal val="0"/>
                                          </p:val>
                                        </p:tav>
                                        <p:tav tm="100000">
                                          <p:val>
                                            <p:strVal val="#ppt_w"/>
                                          </p:val>
                                        </p:tav>
                                      </p:tavLst>
                                    </p:anim>
                                    <p:anim calcmode="lin" valueType="num">
                                      <p:cBhvr>
                                        <p:cTn id="61" dur="500" fill="hold"/>
                                        <p:tgtEl>
                                          <p:spTgt spid="31"/>
                                        </p:tgtEl>
                                        <p:attrNameLst>
                                          <p:attrName>ppt_h</p:attrName>
                                        </p:attrNameLst>
                                      </p:cBhvr>
                                      <p:tavLst>
                                        <p:tav tm="0">
                                          <p:val>
                                            <p:fltVal val="0"/>
                                          </p:val>
                                        </p:tav>
                                        <p:tav tm="100000">
                                          <p:val>
                                            <p:strVal val="#ppt_h"/>
                                          </p:val>
                                        </p:tav>
                                      </p:tavLst>
                                    </p:anim>
                                    <p:animEffect transition="in" filter="fade">
                                      <p:cBhvr>
                                        <p:cTn id="62" dur="500"/>
                                        <p:tgtEl>
                                          <p:spTgt spid="31"/>
                                        </p:tgtEl>
                                      </p:cBhvr>
                                    </p:animEffect>
                                  </p:childTnLst>
                                </p:cTn>
                              </p:par>
                              <p:par>
                                <p:cTn id="63" presetID="53"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p:cTn id="65" dur="500" fill="hold"/>
                                        <p:tgtEl>
                                          <p:spTgt spid="33"/>
                                        </p:tgtEl>
                                        <p:attrNameLst>
                                          <p:attrName>ppt_w</p:attrName>
                                        </p:attrNameLst>
                                      </p:cBhvr>
                                      <p:tavLst>
                                        <p:tav tm="0">
                                          <p:val>
                                            <p:fltVal val="0"/>
                                          </p:val>
                                        </p:tav>
                                        <p:tav tm="100000">
                                          <p:val>
                                            <p:strVal val="#ppt_w"/>
                                          </p:val>
                                        </p:tav>
                                      </p:tavLst>
                                    </p:anim>
                                    <p:anim calcmode="lin" valueType="num">
                                      <p:cBhvr>
                                        <p:cTn id="66" dur="500" fill="hold"/>
                                        <p:tgtEl>
                                          <p:spTgt spid="33"/>
                                        </p:tgtEl>
                                        <p:attrNameLst>
                                          <p:attrName>ppt_h</p:attrName>
                                        </p:attrNameLst>
                                      </p:cBhvr>
                                      <p:tavLst>
                                        <p:tav tm="0">
                                          <p:val>
                                            <p:fltVal val="0"/>
                                          </p:val>
                                        </p:tav>
                                        <p:tav tm="100000">
                                          <p:val>
                                            <p:strVal val="#ppt_h"/>
                                          </p:val>
                                        </p:tav>
                                      </p:tavLst>
                                    </p:anim>
                                    <p:animEffect transition="in" filter="fade">
                                      <p:cBhvr>
                                        <p:cTn id="67" dur="500"/>
                                        <p:tgtEl>
                                          <p:spTgt spid="33"/>
                                        </p:tgtEl>
                                      </p:cBhvr>
                                    </p:animEffect>
                                  </p:childTnLst>
                                </p:cTn>
                              </p:par>
                            </p:childTnLst>
                          </p:cTn>
                        </p:par>
                        <p:par>
                          <p:cTn id="68" fill="hold">
                            <p:stCondLst>
                              <p:cond delay="6000"/>
                            </p:stCondLst>
                            <p:childTnLst>
                              <p:par>
                                <p:cTn id="69" presetID="53" presetClass="entr" presetSubtype="0" fill="hold" nodeType="afterEffect">
                                  <p:stCondLst>
                                    <p:cond delay="0"/>
                                  </p:stCondLst>
                                  <p:childTnLst>
                                    <p:set>
                                      <p:cBhvr>
                                        <p:cTn id="70" dur="1" fill="hold">
                                          <p:stCondLst>
                                            <p:cond delay="0"/>
                                          </p:stCondLst>
                                        </p:cTn>
                                        <p:tgtEl>
                                          <p:spTgt spid="36"/>
                                        </p:tgtEl>
                                        <p:attrNameLst>
                                          <p:attrName>style.visibility</p:attrName>
                                        </p:attrNameLst>
                                      </p:cBhvr>
                                      <p:to>
                                        <p:strVal val="visible"/>
                                      </p:to>
                                    </p:set>
                                    <p:anim calcmode="lin" valueType="num">
                                      <p:cBhvr>
                                        <p:cTn id="71" dur="500" fill="hold"/>
                                        <p:tgtEl>
                                          <p:spTgt spid="36"/>
                                        </p:tgtEl>
                                        <p:attrNameLst>
                                          <p:attrName>ppt_w</p:attrName>
                                        </p:attrNameLst>
                                      </p:cBhvr>
                                      <p:tavLst>
                                        <p:tav tm="0">
                                          <p:val>
                                            <p:fltVal val="0"/>
                                          </p:val>
                                        </p:tav>
                                        <p:tav tm="100000">
                                          <p:val>
                                            <p:strVal val="#ppt_w"/>
                                          </p:val>
                                        </p:tav>
                                      </p:tavLst>
                                    </p:anim>
                                    <p:anim calcmode="lin" valueType="num">
                                      <p:cBhvr>
                                        <p:cTn id="72" dur="500" fill="hold"/>
                                        <p:tgtEl>
                                          <p:spTgt spid="36"/>
                                        </p:tgtEl>
                                        <p:attrNameLst>
                                          <p:attrName>ppt_h</p:attrName>
                                        </p:attrNameLst>
                                      </p:cBhvr>
                                      <p:tavLst>
                                        <p:tav tm="0">
                                          <p:val>
                                            <p:fltVal val="0"/>
                                          </p:val>
                                        </p:tav>
                                        <p:tav tm="100000">
                                          <p:val>
                                            <p:strVal val="#ppt_h"/>
                                          </p:val>
                                        </p:tav>
                                      </p:tavLst>
                                    </p:anim>
                                    <p:animEffect transition="in" filter="fade">
                                      <p:cBhvr>
                                        <p:cTn id="73" dur="500"/>
                                        <p:tgtEl>
                                          <p:spTgt spid="36"/>
                                        </p:tgtEl>
                                      </p:cBhvr>
                                    </p:animEffect>
                                  </p:childTnLst>
                                </p:cTn>
                              </p:par>
                            </p:childTnLst>
                          </p:cTn>
                        </p:par>
                        <p:par>
                          <p:cTn id="74" fill="hold">
                            <p:stCondLst>
                              <p:cond delay="6500"/>
                            </p:stCondLst>
                            <p:childTnLst>
                              <p:par>
                                <p:cTn id="75" presetID="53" presetClass="entr" presetSubtype="0" fill="hold" grpId="0" nodeType="after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p:cTn id="77" dur="500" fill="hold"/>
                                        <p:tgtEl>
                                          <p:spTgt spid="24"/>
                                        </p:tgtEl>
                                        <p:attrNameLst>
                                          <p:attrName>ppt_w</p:attrName>
                                        </p:attrNameLst>
                                      </p:cBhvr>
                                      <p:tavLst>
                                        <p:tav tm="0">
                                          <p:val>
                                            <p:fltVal val="0"/>
                                          </p:val>
                                        </p:tav>
                                        <p:tav tm="100000">
                                          <p:val>
                                            <p:strVal val="#ppt_w"/>
                                          </p:val>
                                        </p:tav>
                                      </p:tavLst>
                                    </p:anim>
                                    <p:anim calcmode="lin" valueType="num">
                                      <p:cBhvr>
                                        <p:cTn id="78" dur="500" fill="hold"/>
                                        <p:tgtEl>
                                          <p:spTgt spid="24"/>
                                        </p:tgtEl>
                                        <p:attrNameLst>
                                          <p:attrName>ppt_h</p:attrName>
                                        </p:attrNameLst>
                                      </p:cBhvr>
                                      <p:tavLst>
                                        <p:tav tm="0">
                                          <p:val>
                                            <p:fltVal val="0"/>
                                          </p:val>
                                        </p:tav>
                                        <p:tav tm="100000">
                                          <p:val>
                                            <p:strVal val="#ppt_h"/>
                                          </p:val>
                                        </p:tav>
                                      </p:tavLst>
                                    </p:anim>
                                    <p:animEffect transition="in" filter="fade">
                                      <p:cBhvr>
                                        <p:cTn id="79" dur="500"/>
                                        <p:tgtEl>
                                          <p:spTgt spid="24"/>
                                        </p:tgtEl>
                                      </p:cBhvr>
                                    </p:animEffect>
                                  </p:childTnLst>
                                </p:cTn>
                              </p:par>
                              <p:par>
                                <p:cTn id="80" presetID="53" presetClass="entr" presetSubtype="0" fill="hold" nodeType="withEffect">
                                  <p:stCondLst>
                                    <p:cond delay="0"/>
                                  </p:stCondLst>
                                  <p:childTnLst>
                                    <p:set>
                                      <p:cBhvr>
                                        <p:cTn id="81" dur="1" fill="hold">
                                          <p:stCondLst>
                                            <p:cond delay="0"/>
                                          </p:stCondLst>
                                        </p:cTn>
                                        <p:tgtEl>
                                          <p:spTgt spid="39"/>
                                        </p:tgtEl>
                                        <p:attrNameLst>
                                          <p:attrName>style.visibility</p:attrName>
                                        </p:attrNameLst>
                                      </p:cBhvr>
                                      <p:to>
                                        <p:strVal val="visible"/>
                                      </p:to>
                                    </p:set>
                                    <p:anim calcmode="lin" valueType="num">
                                      <p:cBhvr>
                                        <p:cTn id="82" dur="500" fill="hold"/>
                                        <p:tgtEl>
                                          <p:spTgt spid="39"/>
                                        </p:tgtEl>
                                        <p:attrNameLst>
                                          <p:attrName>ppt_w</p:attrName>
                                        </p:attrNameLst>
                                      </p:cBhvr>
                                      <p:tavLst>
                                        <p:tav tm="0">
                                          <p:val>
                                            <p:fltVal val="0"/>
                                          </p:val>
                                        </p:tav>
                                        <p:tav tm="100000">
                                          <p:val>
                                            <p:strVal val="#ppt_w"/>
                                          </p:val>
                                        </p:tav>
                                      </p:tavLst>
                                    </p:anim>
                                    <p:anim calcmode="lin" valueType="num">
                                      <p:cBhvr>
                                        <p:cTn id="83" dur="500" fill="hold"/>
                                        <p:tgtEl>
                                          <p:spTgt spid="39"/>
                                        </p:tgtEl>
                                        <p:attrNameLst>
                                          <p:attrName>ppt_h</p:attrName>
                                        </p:attrNameLst>
                                      </p:cBhvr>
                                      <p:tavLst>
                                        <p:tav tm="0">
                                          <p:val>
                                            <p:fltVal val="0"/>
                                          </p:val>
                                        </p:tav>
                                        <p:tav tm="100000">
                                          <p:val>
                                            <p:strVal val="#ppt_h"/>
                                          </p:val>
                                        </p:tav>
                                      </p:tavLst>
                                    </p:anim>
                                    <p:animEffect transition="in" filter="fade">
                                      <p:cBhvr>
                                        <p:cTn id="84" dur="500"/>
                                        <p:tgtEl>
                                          <p:spTgt spid="39"/>
                                        </p:tgtEl>
                                      </p:cBhvr>
                                    </p:animEffect>
                                  </p:childTnLst>
                                </p:cTn>
                              </p:par>
                            </p:childTnLst>
                          </p:cTn>
                        </p:par>
                        <p:par>
                          <p:cTn id="85" fill="hold">
                            <p:stCondLst>
                              <p:cond delay="7000"/>
                            </p:stCondLst>
                            <p:childTnLst>
                              <p:par>
                                <p:cTn id="86" presetID="53" presetClass="entr" presetSubtype="0" fill="hold" grpId="0" nodeType="afterEffect">
                                  <p:stCondLst>
                                    <p:cond delay="0"/>
                                  </p:stCondLst>
                                  <p:childTnLst>
                                    <p:set>
                                      <p:cBhvr>
                                        <p:cTn id="87" dur="1" fill="hold">
                                          <p:stCondLst>
                                            <p:cond delay="0"/>
                                          </p:stCondLst>
                                        </p:cTn>
                                        <p:tgtEl>
                                          <p:spTgt spid="25"/>
                                        </p:tgtEl>
                                        <p:attrNameLst>
                                          <p:attrName>style.visibility</p:attrName>
                                        </p:attrNameLst>
                                      </p:cBhvr>
                                      <p:to>
                                        <p:strVal val="visible"/>
                                      </p:to>
                                    </p:set>
                                    <p:anim calcmode="lin" valueType="num">
                                      <p:cBhvr>
                                        <p:cTn id="88" dur="500" fill="hold"/>
                                        <p:tgtEl>
                                          <p:spTgt spid="25"/>
                                        </p:tgtEl>
                                        <p:attrNameLst>
                                          <p:attrName>ppt_w</p:attrName>
                                        </p:attrNameLst>
                                      </p:cBhvr>
                                      <p:tavLst>
                                        <p:tav tm="0">
                                          <p:val>
                                            <p:fltVal val="0"/>
                                          </p:val>
                                        </p:tav>
                                        <p:tav tm="100000">
                                          <p:val>
                                            <p:strVal val="#ppt_w"/>
                                          </p:val>
                                        </p:tav>
                                      </p:tavLst>
                                    </p:anim>
                                    <p:anim calcmode="lin" valueType="num">
                                      <p:cBhvr>
                                        <p:cTn id="89" dur="500" fill="hold"/>
                                        <p:tgtEl>
                                          <p:spTgt spid="25"/>
                                        </p:tgtEl>
                                        <p:attrNameLst>
                                          <p:attrName>ppt_h</p:attrName>
                                        </p:attrNameLst>
                                      </p:cBhvr>
                                      <p:tavLst>
                                        <p:tav tm="0">
                                          <p:val>
                                            <p:fltVal val="0"/>
                                          </p:val>
                                        </p:tav>
                                        <p:tav tm="100000">
                                          <p:val>
                                            <p:strVal val="#ppt_h"/>
                                          </p:val>
                                        </p:tav>
                                      </p:tavLst>
                                    </p:anim>
                                    <p:animEffect transition="in" filter="fade">
                                      <p:cBhvr>
                                        <p:cTn id="90" dur="500"/>
                                        <p:tgtEl>
                                          <p:spTgt spid="25"/>
                                        </p:tgtEl>
                                      </p:cBhvr>
                                    </p:animEffect>
                                  </p:childTnLst>
                                </p:cTn>
                              </p:par>
                            </p:childTnLst>
                          </p:cTn>
                        </p:par>
                        <p:par>
                          <p:cTn id="91" fill="hold">
                            <p:stCondLst>
                              <p:cond delay="7500"/>
                            </p:stCondLst>
                            <p:childTnLst>
                              <p:par>
                                <p:cTn id="92" presetID="53" presetClass="entr" presetSubtype="0" fill="hold" nodeType="afterEffect">
                                  <p:stCondLst>
                                    <p:cond delay="0"/>
                                  </p:stCondLst>
                                  <p:childTnLst>
                                    <p:set>
                                      <p:cBhvr>
                                        <p:cTn id="93" dur="1" fill="hold">
                                          <p:stCondLst>
                                            <p:cond delay="0"/>
                                          </p:stCondLst>
                                        </p:cTn>
                                        <p:tgtEl>
                                          <p:spTgt spid="41"/>
                                        </p:tgtEl>
                                        <p:attrNameLst>
                                          <p:attrName>style.visibility</p:attrName>
                                        </p:attrNameLst>
                                      </p:cBhvr>
                                      <p:to>
                                        <p:strVal val="visible"/>
                                      </p:to>
                                    </p:set>
                                    <p:anim calcmode="lin" valueType="num">
                                      <p:cBhvr>
                                        <p:cTn id="94" dur="500" fill="hold"/>
                                        <p:tgtEl>
                                          <p:spTgt spid="41"/>
                                        </p:tgtEl>
                                        <p:attrNameLst>
                                          <p:attrName>ppt_w</p:attrName>
                                        </p:attrNameLst>
                                      </p:cBhvr>
                                      <p:tavLst>
                                        <p:tav tm="0">
                                          <p:val>
                                            <p:fltVal val="0"/>
                                          </p:val>
                                        </p:tav>
                                        <p:tav tm="100000">
                                          <p:val>
                                            <p:strVal val="#ppt_w"/>
                                          </p:val>
                                        </p:tav>
                                      </p:tavLst>
                                    </p:anim>
                                    <p:anim calcmode="lin" valueType="num">
                                      <p:cBhvr>
                                        <p:cTn id="95" dur="500" fill="hold"/>
                                        <p:tgtEl>
                                          <p:spTgt spid="41"/>
                                        </p:tgtEl>
                                        <p:attrNameLst>
                                          <p:attrName>ppt_h</p:attrName>
                                        </p:attrNameLst>
                                      </p:cBhvr>
                                      <p:tavLst>
                                        <p:tav tm="0">
                                          <p:val>
                                            <p:fltVal val="0"/>
                                          </p:val>
                                        </p:tav>
                                        <p:tav tm="100000">
                                          <p:val>
                                            <p:strVal val="#ppt_h"/>
                                          </p:val>
                                        </p:tav>
                                      </p:tavLst>
                                    </p:anim>
                                    <p:animEffect transition="in" filter="fade">
                                      <p:cBhvr>
                                        <p:cTn id="96" dur="500"/>
                                        <p:tgtEl>
                                          <p:spTgt spid="41"/>
                                        </p:tgtEl>
                                      </p:cBhvr>
                                    </p:animEffect>
                                  </p:childTnLst>
                                </p:cTn>
                              </p:par>
                            </p:childTnLst>
                          </p:cTn>
                        </p:par>
                        <p:par>
                          <p:cTn id="97" fill="hold">
                            <p:stCondLst>
                              <p:cond delay="8000"/>
                            </p:stCondLst>
                            <p:childTnLst>
                              <p:par>
                                <p:cTn id="98" presetID="53" presetClass="entr" presetSubtype="0" fill="hold" grpId="0" nodeType="afterEffect">
                                  <p:stCondLst>
                                    <p:cond delay="0"/>
                                  </p:stCondLst>
                                  <p:childTnLst>
                                    <p:set>
                                      <p:cBhvr>
                                        <p:cTn id="99" dur="1" fill="hold">
                                          <p:stCondLst>
                                            <p:cond delay="0"/>
                                          </p:stCondLst>
                                        </p:cTn>
                                        <p:tgtEl>
                                          <p:spTgt spid="27"/>
                                        </p:tgtEl>
                                        <p:attrNameLst>
                                          <p:attrName>style.visibility</p:attrName>
                                        </p:attrNameLst>
                                      </p:cBhvr>
                                      <p:to>
                                        <p:strVal val="visible"/>
                                      </p:to>
                                    </p:set>
                                    <p:anim calcmode="lin" valueType="num">
                                      <p:cBhvr>
                                        <p:cTn id="100" dur="500" fill="hold"/>
                                        <p:tgtEl>
                                          <p:spTgt spid="27"/>
                                        </p:tgtEl>
                                        <p:attrNameLst>
                                          <p:attrName>ppt_w</p:attrName>
                                        </p:attrNameLst>
                                      </p:cBhvr>
                                      <p:tavLst>
                                        <p:tav tm="0">
                                          <p:val>
                                            <p:fltVal val="0"/>
                                          </p:val>
                                        </p:tav>
                                        <p:tav tm="100000">
                                          <p:val>
                                            <p:strVal val="#ppt_w"/>
                                          </p:val>
                                        </p:tav>
                                      </p:tavLst>
                                    </p:anim>
                                    <p:anim calcmode="lin" valueType="num">
                                      <p:cBhvr>
                                        <p:cTn id="101" dur="500" fill="hold"/>
                                        <p:tgtEl>
                                          <p:spTgt spid="27"/>
                                        </p:tgtEl>
                                        <p:attrNameLst>
                                          <p:attrName>ppt_h</p:attrName>
                                        </p:attrNameLst>
                                      </p:cBhvr>
                                      <p:tavLst>
                                        <p:tav tm="0">
                                          <p:val>
                                            <p:fltVal val="0"/>
                                          </p:val>
                                        </p:tav>
                                        <p:tav tm="100000">
                                          <p:val>
                                            <p:strVal val="#ppt_h"/>
                                          </p:val>
                                        </p:tav>
                                      </p:tavLst>
                                    </p:anim>
                                    <p:animEffect transition="in" filter="fade">
                                      <p:cBhvr>
                                        <p:cTn id="102" dur="500"/>
                                        <p:tgtEl>
                                          <p:spTgt spid="27"/>
                                        </p:tgtEl>
                                      </p:cBhvr>
                                    </p:animEffect>
                                  </p:childTnLst>
                                </p:cTn>
                              </p:par>
                            </p:childTnLst>
                          </p:cTn>
                        </p:par>
                        <p:par>
                          <p:cTn id="103" fill="hold">
                            <p:stCondLst>
                              <p:cond delay="8500"/>
                            </p:stCondLst>
                            <p:childTnLst>
                              <p:par>
                                <p:cTn id="104" presetID="53" presetClass="entr" presetSubtype="0" fill="hold" nodeType="afterEffect">
                                  <p:stCondLst>
                                    <p:cond delay="0"/>
                                  </p:stCondLst>
                                  <p:childTnLst>
                                    <p:set>
                                      <p:cBhvr>
                                        <p:cTn id="105" dur="1" fill="hold">
                                          <p:stCondLst>
                                            <p:cond delay="0"/>
                                          </p:stCondLst>
                                        </p:cTn>
                                        <p:tgtEl>
                                          <p:spTgt spid="49"/>
                                        </p:tgtEl>
                                        <p:attrNameLst>
                                          <p:attrName>style.visibility</p:attrName>
                                        </p:attrNameLst>
                                      </p:cBhvr>
                                      <p:to>
                                        <p:strVal val="visible"/>
                                      </p:to>
                                    </p:set>
                                    <p:anim calcmode="lin" valueType="num">
                                      <p:cBhvr>
                                        <p:cTn id="106" dur="500" fill="hold"/>
                                        <p:tgtEl>
                                          <p:spTgt spid="49"/>
                                        </p:tgtEl>
                                        <p:attrNameLst>
                                          <p:attrName>ppt_w</p:attrName>
                                        </p:attrNameLst>
                                      </p:cBhvr>
                                      <p:tavLst>
                                        <p:tav tm="0">
                                          <p:val>
                                            <p:fltVal val="0"/>
                                          </p:val>
                                        </p:tav>
                                        <p:tav tm="100000">
                                          <p:val>
                                            <p:strVal val="#ppt_w"/>
                                          </p:val>
                                        </p:tav>
                                      </p:tavLst>
                                    </p:anim>
                                    <p:anim calcmode="lin" valueType="num">
                                      <p:cBhvr>
                                        <p:cTn id="107" dur="500" fill="hold"/>
                                        <p:tgtEl>
                                          <p:spTgt spid="49"/>
                                        </p:tgtEl>
                                        <p:attrNameLst>
                                          <p:attrName>ppt_h</p:attrName>
                                        </p:attrNameLst>
                                      </p:cBhvr>
                                      <p:tavLst>
                                        <p:tav tm="0">
                                          <p:val>
                                            <p:fltVal val="0"/>
                                          </p:val>
                                        </p:tav>
                                        <p:tav tm="100000">
                                          <p:val>
                                            <p:strVal val="#ppt_h"/>
                                          </p:val>
                                        </p:tav>
                                      </p:tavLst>
                                    </p:anim>
                                    <p:animEffect transition="in" filter="fade">
                                      <p:cBhvr>
                                        <p:cTn id="108" dur="500"/>
                                        <p:tgtEl>
                                          <p:spTgt spid="49"/>
                                        </p:tgtEl>
                                      </p:cBhvr>
                                    </p:animEffect>
                                  </p:childTnLst>
                                </p:cTn>
                              </p:par>
                            </p:childTnLst>
                          </p:cTn>
                        </p:par>
                        <p:par>
                          <p:cTn id="109" fill="hold">
                            <p:stCondLst>
                              <p:cond delay="9000"/>
                            </p:stCondLst>
                            <p:childTnLst>
                              <p:par>
                                <p:cTn id="110" presetID="53" presetClass="entr" presetSubtype="0" fill="hold" grpId="0" nodeType="afterEffect">
                                  <p:stCondLst>
                                    <p:cond delay="0"/>
                                  </p:stCondLst>
                                  <p:childTnLst>
                                    <p:set>
                                      <p:cBhvr>
                                        <p:cTn id="111" dur="1" fill="hold">
                                          <p:stCondLst>
                                            <p:cond delay="0"/>
                                          </p:stCondLst>
                                        </p:cTn>
                                        <p:tgtEl>
                                          <p:spTgt spid="34"/>
                                        </p:tgtEl>
                                        <p:attrNameLst>
                                          <p:attrName>style.visibility</p:attrName>
                                        </p:attrNameLst>
                                      </p:cBhvr>
                                      <p:to>
                                        <p:strVal val="visible"/>
                                      </p:to>
                                    </p:set>
                                    <p:anim calcmode="lin" valueType="num">
                                      <p:cBhvr>
                                        <p:cTn id="112" dur="500" fill="hold"/>
                                        <p:tgtEl>
                                          <p:spTgt spid="34"/>
                                        </p:tgtEl>
                                        <p:attrNameLst>
                                          <p:attrName>ppt_w</p:attrName>
                                        </p:attrNameLst>
                                      </p:cBhvr>
                                      <p:tavLst>
                                        <p:tav tm="0">
                                          <p:val>
                                            <p:fltVal val="0"/>
                                          </p:val>
                                        </p:tav>
                                        <p:tav tm="100000">
                                          <p:val>
                                            <p:strVal val="#ppt_w"/>
                                          </p:val>
                                        </p:tav>
                                      </p:tavLst>
                                    </p:anim>
                                    <p:anim calcmode="lin" valueType="num">
                                      <p:cBhvr>
                                        <p:cTn id="113" dur="500" fill="hold"/>
                                        <p:tgtEl>
                                          <p:spTgt spid="34"/>
                                        </p:tgtEl>
                                        <p:attrNameLst>
                                          <p:attrName>ppt_h</p:attrName>
                                        </p:attrNameLst>
                                      </p:cBhvr>
                                      <p:tavLst>
                                        <p:tav tm="0">
                                          <p:val>
                                            <p:fltVal val="0"/>
                                          </p:val>
                                        </p:tav>
                                        <p:tav tm="100000">
                                          <p:val>
                                            <p:strVal val="#ppt_h"/>
                                          </p:val>
                                        </p:tav>
                                      </p:tavLst>
                                    </p:anim>
                                    <p:animEffect transition="in" filter="fade">
                                      <p:cBhvr>
                                        <p:cTn id="114" dur="500"/>
                                        <p:tgtEl>
                                          <p:spTgt spid="34"/>
                                        </p:tgtEl>
                                      </p:cBhvr>
                                    </p:animEffect>
                                  </p:childTnLst>
                                </p:cTn>
                              </p:par>
                            </p:childTnLst>
                          </p:cTn>
                        </p:par>
                        <p:par>
                          <p:cTn id="115" fill="hold">
                            <p:stCondLst>
                              <p:cond delay="9500"/>
                            </p:stCondLst>
                            <p:childTnLst>
                              <p:par>
                                <p:cTn id="116" presetID="53" presetClass="entr" presetSubtype="0" fill="hold" nodeType="afterEffect">
                                  <p:stCondLst>
                                    <p:cond delay="0"/>
                                  </p:stCondLst>
                                  <p:childTnLst>
                                    <p:set>
                                      <p:cBhvr>
                                        <p:cTn id="117" dur="1" fill="hold">
                                          <p:stCondLst>
                                            <p:cond delay="0"/>
                                          </p:stCondLst>
                                        </p:cTn>
                                        <p:tgtEl>
                                          <p:spTgt spid="45"/>
                                        </p:tgtEl>
                                        <p:attrNameLst>
                                          <p:attrName>style.visibility</p:attrName>
                                        </p:attrNameLst>
                                      </p:cBhvr>
                                      <p:to>
                                        <p:strVal val="visible"/>
                                      </p:to>
                                    </p:set>
                                    <p:anim calcmode="lin" valueType="num">
                                      <p:cBhvr>
                                        <p:cTn id="118" dur="500" fill="hold"/>
                                        <p:tgtEl>
                                          <p:spTgt spid="45"/>
                                        </p:tgtEl>
                                        <p:attrNameLst>
                                          <p:attrName>ppt_w</p:attrName>
                                        </p:attrNameLst>
                                      </p:cBhvr>
                                      <p:tavLst>
                                        <p:tav tm="0">
                                          <p:val>
                                            <p:fltVal val="0"/>
                                          </p:val>
                                        </p:tav>
                                        <p:tav tm="100000">
                                          <p:val>
                                            <p:strVal val="#ppt_w"/>
                                          </p:val>
                                        </p:tav>
                                      </p:tavLst>
                                    </p:anim>
                                    <p:anim calcmode="lin" valueType="num">
                                      <p:cBhvr>
                                        <p:cTn id="119" dur="500" fill="hold"/>
                                        <p:tgtEl>
                                          <p:spTgt spid="45"/>
                                        </p:tgtEl>
                                        <p:attrNameLst>
                                          <p:attrName>ppt_h</p:attrName>
                                        </p:attrNameLst>
                                      </p:cBhvr>
                                      <p:tavLst>
                                        <p:tav tm="0">
                                          <p:val>
                                            <p:fltVal val="0"/>
                                          </p:val>
                                        </p:tav>
                                        <p:tav tm="100000">
                                          <p:val>
                                            <p:strVal val="#ppt_h"/>
                                          </p:val>
                                        </p:tav>
                                      </p:tavLst>
                                    </p:anim>
                                    <p:animEffect transition="in" filter="fade">
                                      <p:cBhvr>
                                        <p:cTn id="120" dur="500"/>
                                        <p:tgtEl>
                                          <p:spTgt spid="45"/>
                                        </p:tgtEl>
                                      </p:cBhvr>
                                    </p:animEffect>
                                  </p:childTnLst>
                                </p:cTn>
                              </p:par>
                            </p:childTnLst>
                          </p:cTn>
                        </p:par>
                        <p:par>
                          <p:cTn id="121" fill="hold">
                            <p:stCondLst>
                              <p:cond delay="10000"/>
                            </p:stCondLst>
                            <p:childTnLst>
                              <p:par>
                                <p:cTn id="122" presetID="53" presetClass="entr" presetSubtype="0" fill="hold" grpId="0" nodeType="afterEffect">
                                  <p:stCondLst>
                                    <p:cond delay="0"/>
                                  </p:stCondLst>
                                  <p:childTnLst>
                                    <p:set>
                                      <p:cBhvr>
                                        <p:cTn id="123" dur="1" fill="hold">
                                          <p:stCondLst>
                                            <p:cond delay="0"/>
                                          </p:stCondLst>
                                        </p:cTn>
                                        <p:tgtEl>
                                          <p:spTgt spid="28"/>
                                        </p:tgtEl>
                                        <p:attrNameLst>
                                          <p:attrName>style.visibility</p:attrName>
                                        </p:attrNameLst>
                                      </p:cBhvr>
                                      <p:to>
                                        <p:strVal val="visible"/>
                                      </p:to>
                                    </p:set>
                                    <p:anim calcmode="lin" valueType="num">
                                      <p:cBhvr>
                                        <p:cTn id="124" dur="500" fill="hold"/>
                                        <p:tgtEl>
                                          <p:spTgt spid="28"/>
                                        </p:tgtEl>
                                        <p:attrNameLst>
                                          <p:attrName>ppt_w</p:attrName>
                                        </p:attrNameLst>
                                      </p:cBhvr>
                                      <p:tavLst>
                                        <p:tav tm="0">
                                          <p:val>
                                            <p:fltVal val="0"/>
                                          </p:val>
                                        </p:tav>
                                        <p:tav tm="100000">
                                          <p:val>
                                            <p:strVal val="#ppt_w"/>
                                          </p:val>
                                        </p:tav>
                                      </p:tavLst>
                                    </p:anim>
                                    <p:anim calcmode="lin" valueType="num">
                                      <p:cBhvr>
                                        <p:cTn id="125" dur="500" fill="hold"/>
                                        <p:tgtEl>
                                          <p:spTgt spid="28"/>
                                        </p:tgtEl>
                                        <p:attrNameLst>
                                          <p:attrName>ppt_h</p:attrName>
                                        </p:attrNameLst>
                                      </p:cBhvr>
                                      <p:tavLst>
                                        <p:tav tm="0">
                                          <p:val>
                                            <p:fltVal val="0"/>
                                          </p:val>
                                        </p:tav>
                                        <p:tav tm="100000">
                                          <p:val>
                                            <p:strVal val="#ppt_h"/>
                                          </p:val>
                                        </p:tav>
                                      </p:tavLst>
                                    </p:anim>
                                    <p:animEffect transition="in" filter="fade">
                                      <p:cBhvr>
                                        <p:cTn id="126" dur="500"/>
                                        <p:tgtEl>
                                          <p:spTgt spid="28"/>
                                        </p:tgtEl>
                                      </p:cBhvr>
                                    </p:animEffect>
                                  </p:childTnLst>
                                </p:cTn>
                              </p:par>
                            </p:childTnLst>
                          </p:cTn>
                        </p:par>
                        <p:par>
                          <p:cTn id="127" fill="hold">
                            <p:stCondLst>
                              <p:cond delay="10500"/>
                            </p:stCondLst>
                            <p:childTnLst>
                              <p:par>
                                <p:cTn id="128" presetID="53" presetClass="entr" presetSubtype="0" fill="hold" nodeType="afterEffect">
                                  <p:stCondLst>
                                    <p:cond delay="0"/>
                                  </p:stCondLst>
                                  <p:childTnLst>
                                    <p:set>
                                      <p:cBhvr>
                                        <p:cTn id="129" dur="1" fill="hold">
                                          <p:stCondLst>
                                            <p:cond delay="0"/>
                                          </p:stCondLst>
                                        </p:cTn>
                                        <p:tgtEl>
                                          <p:spTgt spid="53"/>
                                        </p:tgtEl>
                                        <p:attrNameLst>
                                          <p:attrName>style.visibility</p:attrName>
                                        </p:attrNameLst>
                                      </p:cBhvr>
                                      <p:to>
                                        <p:strVal val="visible"/>
                                      </p:to>
                                    </p:set>
                                    <p:anim calcmode="lin" valueType="num">
                                      <p:cBhvr>
                                        <p:cTn id="130" dur="500" fill="hold"/>
                                        <p:tgtEl>
                                          <p:spTgt spid="53"/>
                                        </p:tgtEl>
                                        <p:attrNameLst>
                                          <p:attrName>ppt_w</p:attrName>
                                        </p:attrNameLst>
                                      </p:cBhvr>
                                      <p:tavLst>
                                        <p:tav tm="0">
                                          <p:val>
                                            <p:fltVal val="0"/>
                                          </p:val>
                                        </p:tav>
                                        <p:tav tm="100000">
                                          <p:val>
                                            <p:strVal val="#ppt_w"/>
                                          </p:val>
                                        </p:tav>
                                      </p:tavLst>
                                    </p:anim>
                                    <p:anim calcmode="lin" valueType="num">
                                      <p:cBhvr>
                                        <p:cTn id="131" dur="500" fill="hold"/>
                                        <p:tgtEl>
                                          <p:spTgt spid="53"/>
                                        </p:tgtEl>
                                        <p:attrNameLst>
                                          <p:attrName>ppt_h</p:attrName>
                                        </p:attrNameLst>
                                      </p:cBhvr>
                                      <p:tavLst>
                                        <p:tav tm="0">
                                          <p:val>
                                            <p:fltVal val="0"/>
                                          </p:val>
                                        </p:tav>
                                        <p:tav tm="100000">
                                          <p:val>
                                            <p:strVal val="#ppt_h"/>
                                          </p:val>
                                        </p:tav>
                                      </p:tavLst>
                                    </p:anim>
                                    <p:animEffect transition="in" filter="fade">
                                      <p:cBhvr>
                                        <p:cTn id="132" dur="500"/>
                                        <p:tgtEl>
                                          <p:spTgt spid="53"/>
                                        </p:tgtEl>
                                      </p:cBhvr>
                                    </p:animEffect>
                                  </p:childTnLst>
                                </p:cTn>
                              </p:par>
                            </p:childTnLst>
                          </p:cTn>
                        </p:par>
                        <p:par>
                          <p:cTn id="133" fill="hold">
                            <p:stCondLst>
                              <p:cond delay="11000"/>
                            </p:stCondLst>
                            <p:childTnLst>
                              <p:par>
                                <p:cTn id="134" presetID="53" presetClass="entr" presetSubtype="0" fill="hold" grpId="0" nodeType="afterEffect">
                                  <p:stCondLst>
                                    <p:cond delay="0"/>
                                  </p:stCondLst>
                                  <p:childTnLst>
                                    <p:set>
                                      <p:cBhvr>
                                        <p:cTn id="135" dur="1" fill="hold">
                                          <p:stCondLst>
                                            <p:cond delay="0"/>
                                          </p:stCondLst>
                                        </p:cTn>
                                        <p:tgtEl>
                                          <p:spTgt spid="26"/>
                                        </p:tgtEl>
                                        <p:attrNameLst>
                                          <p:attrName>style.visibility</p:attrName>
                                        </p:attrNameLst>
                                      </p:cBhvr>
                                      <p:to>
                                        <p:strVal val="visible"/>
                                      </p:to>
                                    </p:set>
                                    <p:anim calcmode="lin" valueType="num">
                                      <p:cBhvr>
                                        <p:cTn id="136" dur="500" fill="hold"/>
                                        <p:tgtEl>
                                          <p:spTgt spid="26"/>
                                        </p:tgtEl>
                                        <p:attrNameLst>
                                          <p:attrName>ppt_w</p:attrName>
                                        </p:attrNameLst>
                                      </p:cBhvr>
                                      <p:tavLst>
                                        <p:tav tm="0">
                                          <p:val>
                                            <p:fltVal val="0"/>
                                          </p:val>
                                        </p:tav>
                                        <p:tav tm="100000">
                                          <p:val>
                                            <p:strVal val="#ppt_w"/>
                                          </p:val>
                                        </p:tav>
                                      </p:tavLst>
                                    </p:anim>
                                    <p:anim calcmode="lin" valueType="num">
                                      <p:cBhvr>
                                        <p:cTn id="137" dur="500" fill="hold"/>
                                        <p:tgtEl>
                                          <p:spTgt spid="26"/>
                                        </p:tgtEl>
                                        <p:attrNameLst>
                                          <p:attrName>ppt_h</p:attrName>
                                        </p:attrNameLst>
                                      </p:cBhvr>
                                      <p:tavLst>
                                        <p:tav tm="0">
                                          <p:val>
                                            <p:fltVal val="0"/>
                                          </p:val>
                                        </p:tav>
                                        <p:tav tm="100000">
                                          <p:val>
                                            <p:strVal val="#ppt_h"/>
                                          </p:val>
                                        </p:tav>
                                      </p:tavLst>
                                    </p:anim>
                                    <p:animEffect transition="in" filter="fade">
                                      <p:cBhvr>
                                        <p:cTn id="138" dur="500"/>
                                        <p:tgtEl>
                                          <p:spTgt spid="26"/>
                                        </p:tgtEl>
                                      </p:cBhvr>
                                    </p:animEffect>
                                  </p:childTnLst>
                                </p:cTn>
                              </p:par>
                            </p:childTnLst>
                          </p:cTn>
                        </p:par>
                        <p:par>
                          <p:cTn id="139" fill="hold">
                            <p:stCondLst>
                              <p:cond delay="11500"/>
                            </p:stCondLst>
                            <p:childTnLst>
                              <p:par>
                                <p:cTn id="140" presetID="53" presetClass="entr" presetSubtype="0" fill="hold" nodeType="afterEffect">
                                  <p:stCondLst>
                                    <p:cond delay="0"/>
                                  </p:stCondLst>
                                  <p:childTnLst>
                                    <p:set>
                                      <p:cBhvr>
                                        <p:cTn id="141" dur="1" fill="hold">
                                          <p:stCondLst>
                                            <p:cond delay="0"/>
                                          </p:stCondLst>
                                        </p:cTn>
                                        <p:tgtEl>
                                          <p:spTgt spid="51"/>
                                        </p:tgtEl>
                                        <p:attrNameLst>
                                          <p:attrName>style.visibility</p:attrName>
                                        </p:attrNameLst>
                                      </p:cBhvr>
                                      <p:to>
                                        <p:strVal val="visible"/>
                                      </p:to>
                                    </p:set>
                                    <p:anim calcmode="lin" valueType="num">
                                      <p:cBhvr>
                                        <p:cTn id="142" dur="500" fill="hold"/>
                                        <p:tgtEl>
                                          <p:spTgt spid="51"/>
                                        </p:tgtEl>
                                        <p:attrNameLst>
                                          <p:attrName>ppt_w</p:attrName>
                                        </p:attrNameLst>
                                      </p:cBhvr>
                                      <p:tavLst>
                                        <p:tav tm="0">
                                          <p:val>
                                            <p:fltVal val="0"/>
                                          </p:val>
                                        </p:tav>
                                        <p:tav tm="100000">
                                          <p:val>
                                            <p:strVal val="#ppt_w"/>
                                          </p:val>
                                        </p:tav>
                                      </p:tavLst>
                                    </p:anim>
                                    <p:anim calcmode="lin" valueType="num">
                                      <p:cBhvr>
                                        <p:cTn id="143" dur="500" fill="hold"/>
                                        <p:tgtEl>
                                          <p:spTgt spid="51"/>
                                        </p:tgtEl>
                                        <p:attrNameLst>
                                          <p:attrName>ppt_h</p:attrName>
                                        </p:attrNameLst>
                                      </p:cBhvr>
                                      <p:tavLst>
                                        <p:tav tm="0">
                                          <p:val>
                                            <p:fltVal val="0"/>
                                          </p:val>
                                        </p:tav>
                                        <p:tav tm="100000">
                                          <p:val>
                                            <p:strVal val="#ppt_h"/>
                                          </p:val>
                                        </p:tav>
                                      </p:tavLst>
                                    </p:anim>
                                    <p:animEffect transition="in" filter="fade">
                                      <p:cBhvr>
                                        <p:cTn id="144" dur="500"/>
                                        <p:tgtEl>
                                          <p:spTgt spid="51"/>
                                        </p:tgtEl>
                                      </p:cBhvr>
                                    </p:animEffect>
                                  </p:childTnLst>
                                </p:cTn>
                              </p:par>
                              <p:par>
                                <p:cTn id="145" presetID="5" presetClass="entr" presetSubtype="10" fill="hold" grpId="0" nodeType="withEffect">
                                  <p:stCondLst>
                                    <p:cond delay="0"/>
                                  </p:stCondLst>
                                  <p:childTnLst>
                                    <p:set>
                                      <p:cBhvr>
                                        <p:cTn id="146" dur="1" fill="hold">
                                          <p:stCondLst>
                                            <p:cond delay="0"/>
                                          </p:stCondLst>
                                        </p:cTn>
                                        <p:tgtEl>
                                          <p:spTgt spid="29"/>
                                        </p:tgtEl>
                                        <p:attrNameLst>
                                          <p:attrName>style.visibility</p:attrName>
                                        </p:attrNameLst>
                                      </p:cBhvr>
                                      <p:to>
                                        <p:strVal val="visible"/>
                                      </p:to>
                                    </p:set>
                                    <p:animEffect transition="in" filter="checkerboard(across)">
                                      <p:cBhvr>
                                        <p:cTn id="1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24" grpId="0"/>
      <p:bldP spid="25" grpId="0"/>
      <p:bldP spid="26" grpId="0"/>
      <p:bldP spid="27" grpId="0"/>
      <p:bldP spid="28" grpId="0"/>
      <p:bldP spid="29" grpId="0"/>
      <p:bldP spid="30" grpId="0"/>
      <p:bldP spid="31" grpId="0"/>
      <p:bldP spid="3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395953"/>
            <a:ext cx="9060494"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″Exclusion″ ou ″exclusion puis découverte″ ? </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4" name="Rectangle 3"/>
          <p:cNvSpPr/>
          <p:nvPr/>
        </p:nvSpPr>
        <p:spPr>
          <a:xfrm>
            <a:off x="240626" y="2276872"/>
            <a:ext cx="8723862" cy="2062103"/>
          </a:xfrm>
          <a:prstGeom prst="rect">
            <a:avLst/>
          </a:prstGeom>
        </p:spPr>
        <p:txBody>
          <a:bodyPr wrap="none">
            <a:spAutoFit/>
          </a:bodyPr>
          <a:lstStyle/>
          <a:p>
            <a:pPr algn="ctr"/>
            <a:r>
              <a:rPr lang="fr-FR" sz="3200" dirty="0" smtClean="0">
                <a:solidFill>
                  <a:srgbClr val="FFFF00"/>
                </a:solidFill>
                <a:latin typeface="Comic Sans MS" pitchFamily="66" charset="0"/>
              </a:rPr>
              <a:t>Il est plus facile d’exclure que de découvrir !</a:t>
            </a:r>
          </a:p>
          <a:p>
            <a:pPr algn="ctr"/>
            <a:endParaRPr lang="fr-FR" sz="3200" dirty="0" smtClean="0">
              <a:solidFill>
                <a:srgbClr val="FFFF00"/>
              </a:solidFill>
              <a:latin typeface="Comic Sans MS" pitchFamily="66" charset="0"/>
            </a:endParaRPr>
          </a:p>
          <a:p>
            <a:pPr algn="ctr"/>
            <a:r>
              <a:rPr lang="fr-FR" sz="3200" dirty="0" smtClean="0">
                <a:solidFill>
                  <a:srgbClr val="FFFF00"/>
                </a:solidFill>
                <a:latin typeface="Comic Sans MS" pitchFamily="66" charset="0"/>
              </a:rPr>
              <a:t>C’est le constat de 48 ans d’efforts</a:t>
            </a:r>
          </a:p>
          <a:p>
            <a:pPr algn="ctr"/>
            <a:r>
              <a:rPr lang="fr-FR" sz="3200" dirty="0" smtClean="0">
                <a:solidFill>
                  <a:srgbClr val="FFFF00"/>
                </a:solidFill>
                <a:latin typeface="Comic Sans MS" pitchFamily="66" charset="0"/>
              </a:rPr>
              <a:t>jusqu’à l’année 2012.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420888"/>
            <a:ext cx="8352928" cy="1728192"/>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331640" y="2886035"/>
            <a:ext cx="6696744" cy="830997"/>
          </a:xfrm>
          <a:prstGeom prst="rect">
            <a:avLst/>
          </a:prstGeom>
        </p:spPr>
        <p:txBody>
          <a:bodyPr wrap="square">
            <a:spAutoFit/>
          </a:bodyPr>
          <a:lstStyle/>
          <a:p>
            <a:pPr lvl="0" fontAlgn="base">
              <a:spcBef>
                <a:spcPct val="0"/>
              </a:spcBef>
              <a:spcAft>
                <a:spcPct val="0"/>
              </a:spcAft>
            </a:pPr>
            <a:r>
              <a:rPr lang="fr-FR" sz="4800" i="1" dirty="0" smtClean="0">
                <a:latin typeface="Comic Sans MS" pitchFamily="66" charset="0"/>
                <a:ea typeface="Calibri" pitchFamily="34" charset="0"/>
                <a:cs typeface="Times New Roman" pitchFamily="18" charset="0"/>
              </a:rPr>
              <a:t>Quel est le problème ? </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LHC_collisions\Higgs\Conférence_Higgs\LEP.jpg"/>
          <p:cNvPicPr>
            <a:picLocks noChangeAspect="1" noChangeArrowheads="1"/>
          </p:cNvPicPr>
          <p:nvPr/>
        </p:nvPicPr>
        <p:blipFill>
          <a:blip r:embed="rId2" cstate="print"/>
          <a:srcRect/>
          <a:stretch>
            <a:fillRect/>
          </a:stretch>
        </p:blipFill>
        <p:spPr bwMode="auto">
          <a:xfrm>
            <a:off x="-36512" y="2276872"/>
            <a:ext cx="3347864" cy="3019642"/>
          </a:xfrm>
          <a:prstGeom prst="rect">
            <a:avLst/>
          </a:prstGeom>
          <a:noFill/>
        </p:spPr>
      </p:pic>
      <p:pic>
        <p:nvPicPr>
          <p:cNvPr id="1029" name="Picture 5" descr="C:\Users\François\Desktop\LHC_collisions\Higgs\Conférence_Higgs\LEP1.jpg"/>
          <p:cNvPicPr>
            <a:picLocks noChangeAspect="1" noChangeArrowheads="1"/>
          </p:cNvPicPr>
          <p:nvPr/>
        </p:nvPicPr>
        <p:blipFill>
          <a:blip r:embed="rId3" cstate="print"/>
          <a:srcRect/>
          <a:stretch>
            <a:fillRect/>
          </a:stretch>
        </p:blipFill>
        <p:spPr bwMode="auto">
          <a:xfrm>
            <a:off x="179512" y="1052736"/>
            <a:ext cx="3894280" cy="2396480"/>
          </a:xfrm>
          <a:prstGeom prst="rect">
            <a:avLst/>
          </a:prstGeom>
          <a:noFill/>
        </p:spPr>
      </p:pic>
      <p:sp>
        <p:nvSpPr>
          <p:cNvPr id="7" name="ZoneTexte 6"/>
          <p:cNvSpPr txBox="1"/>
          <p:nvPr/>
        </p:nvSpPr>
        <p:spPr>
          <a:xfrm>
            <a:off x="-36512" y="44624"/>
            <a:ext cx="4679486" cy="892552"/>
          </a:xfrm>
          <a:prstGeom prst="rect">
            <a:avLst/>
          </a:prstGeom>
          <a:noFill/>
        </p:spPr>
        <p:txBody>
          <a:bodyPr wrap="none" rtlCol="0">
            <a:spAutoFit/>
          </a:bodyPr>
          <a:lstStyle/>
          <a:p>
            <a:pPr algn="ctr"/>
            <a:r>
              <a:rPr lang="fr-FR" sz="2400" dirty="0" smtClean="0">
                <a:solidFill>
                  <a:schemeClr val="bg1"/>
                </a:solidFill>
                <a:latin typeface="Comic Sans MS" pitchFamily="66" charset="0"/>
              </a:rPr>
              <a:t>Le LEP (CERN, Europe</a:t>
            </a:r>
            <a:r>
              <a:rPr lang="fr-FR" sz="2800" dirty="0" smtClean="0">
                <a:solidFill>
                  <a:schemeClr val="bg1"/>
                </a:solidFill>
                <a:latin typeface="Comic Sans MS" pitchFamily="66" charset="0"/>
              </a:rPr>
              <a:t>)</a:t>
            </a:r>
          </a:p>
          <a:p>
            <a:pPr algn="ctr"/>
            <a:r>
              <a:rPr lang="fr-FR" sz="2400" dirty="0" smtClean="0">
                <a:solidFill>
                  <a:schemeClr val="bg1"/>
                </a:solidFill>
                <a:latin typeface="Comic Sans MS" pitchFamily="66" charset="0"/>
              </a:rPr>
              <a:t>électron-positron 209 GeV max</a:t>
            </a:r>
            <a:endParaRPr lang="fr-FR" sz="2400" dirty="0">
              <a:solidFill>
                <a:schemeClr val="bg1"/>
              </a:solidFill>
              <a:latin typeface="Comic Sans MS" pitchFamily="66" charset="0"/>
            </a:endParaRPr>
          </a:p>
        </p:txBody>
      </p:sp>
      <p:sp>
        <p:nvSpPr>
          <p:cNvPr id="11" name="ZoneTexte 10"/>
          <p:cNvSpPr txBox="1"/>
          <p:nvPr/>
        </p:nvSpPr>
        <p:spPr>
          <a:xfrm>
            <a:off x="683568" y="4797152"/>
            <a:ext cx="2032929" cy="523220"/>
          </a:xfrm>
          <a:prstGeom prst="rect">
            <a:avLst/>
          </a:prstGeom>
          <a:noFill/>
        </p:spPr>
        <p:txBody>
          <a:bodyPr wrap="none" rtlCol="0">
            <a:spAutoFit/>
          </a:bodyPr>
          <a:lstStyle/>
          <a:p>
            <a:r>
              <a:rPr lang="fr-FR" sz="2800" dirty="0" smtClean="0">
                <a:solidFill>
                  <a:schemeClr val="bg1"/>
                </a:solidFill>
                <a:latin typeface="Comic Sans MS" pitchFamily="66" charset="0"/>
              </a:rPr>
              <a:t>1989-2000</a:t>
            </a:r>
            <a:endParaRPr lang="fr-FR" sz="2800" dirty="0">
              <a:solidFill>
                <a:schemeClr val="bg1"/>
              </a:solidFill>
              <a:latin typeface="Comic Sans MS" pitchFamily="66" charset="0"/>
            </a:endParaRPr>
          </a:p>
        </p:txBody>
      </p:sp>
      <p:sp>
        <p:nvSpPr>
          <p:cNvPr id="12" name="ZoneTexte 11"/>
          <p:cNvSpPr txBox="1"/>
          <p:nvPr/>
        </p:nvSpPr>
        <p:spPr>
          <a:xfrm>
            <a:off x="1077188" y="5373216"/>
            <a:ext cx="7095212" cy="461665"/>
          </a:xfrm>
          <a:prstGeom prst="rect">
            <a:avLst/>
          </a:prstGeom>
          <a:noFill/>
        </p:spPr>
        <p:txBody>
          <a:bodyPr wrap="none" rtlCol="0">
            <a:spAutoFit/>
          </a:bodyPr>
          <a:lstStyle/>
          <a:p>
            <a:pPr>
              <a:buFont typeface="Symbol"/>
              <a:buChar char="Þ"/>
            </a:pPr>
            <a:r>
              <a:rPr lang="fr-FR" sz="2400" dirty="0" smtClean="0">
                <a:solidFill>
                  <a:schemeClr val="bg1"/>
                </a:solidFill>
                <a:latin typeface="Comic Sans MS" pitchFamily="66" charset="0"/>
                <a:sym typeface="Symbol"/>
              </a:rPr>
              <a:t> Pas de découvertes mais </a:t>
            </a:r>
            <a:r>
              <a:rPr lang="fr-FR" sz="2400" dirty="0" smtClean="0">
                <a:solidFill>
                  <a:srgbClr val="FF0000"/>
                </a:solidFill>
                <a:latin typeface="Comic Sans MS" pitchFamily="66" charset="0"/>
                <a:sym typeface="Symbol"/>
              </a:rPr>
              <a:t>domaines d’exclusion</a:t>
            </a:r>
            <a:endParaRPr lang="fr-FR" sz="2400" dirty="0">
              <a:solidFill>
                <a:srgbClr val="FF0000"/>
              </a:solidFill>
              <a:latin typeface="Comic Sans MS" pitchFamily="66" charset="0"/>
            </a:endParaRPr>
          </a:p>
        </p:txBody>
      </p:sp>
      <p:pic>
        <p:nvPicPr>
          <p:cNvPr id="14" name="Picture 2" descr="C:\Users\François\Desktop\LHC_collisions\Higgs\Conférence_Higgs\Tevatron.jpg"/>
          <p:cNvPicPr>
            <a:picLocks noChangeAspect="1" noChangeArrowheads="1"/>
          </p:cNvPicPr>
          <p:nvPr/>
        </p:nvPicPr>
        <p:blipFill>
          <a:blip r:embed="rId4" cstate="print"/>
          <a:srcRect/>
          <a:stretch>
            <a:fillRect/>
          </a:stretch>
        </p:blipFill>
        <p:spPr bwMode="auto">
          <a:xfrm>
            <a:off x="5724128" y="2852936"/>
            <a:ext cx="3707904" cy="2410138"/>
          </a:xfrm>
          <a:prstGeom prst="rect">
            <a:avLst/>
          </a:prstGeom>
          <a:noFill/>
        </p:spPr>
      </p:pic>
      <p:pic>
        <p:nvPicPr>
          <p:cNvPr id="15" name="Picture 4" descr="C:\Users\François\Desktop\LHC_collisions\Higgs\Conférence_Higgs\Tevatron1.jpg"/>
          <p:cNvPicPr>
            <a:picLocks noChangeAspect="1" noChangeArrowheads="1"/>
          </p:cNvPicPr>
          <p:nvPr/>
        </p:nvPicPr>
        <p:blipFill>
          <a:blip r:embed="rId5" cstate="print"/>
          <a:srcRect/>
          <a:stretch>
            <a:fillRect/>
          </a:stretch>
        </p:blipFill>
        <p:spPr bwMode="auto">
          <a:xfrm>
            <a:off x="4716016" y="1052736"/>
            <a:ext cx="3584564" cy="2391346"/>
          </a:xfrm>
          <a:prstGeom prst="rect">
            <a:avLst/>
          </a:prstGeom>
          <a:noFill/>
        </p:spPr>
      </p:pic>
      <p:sp>
        <p:nvSpPr>
          <p:cNvPr id="16" name="ZoneTexte 15"/>
          <p:cNvSpPr txBox="1"/>
          <p:nvPr/>
        </p:nvSpPr>
        <p:spPr>
          <a:xfrm>
            <a:off x="4676007" y="44624"/>
            <a:ext cx="4360489" cy="892552"/>
          </a:xfrm>
          <a:prstGeom prst="rect">
            <a:avLst/>
          </a:prstGeom>
          <a:noFill/>
        </p:spPr>
        <p:txBody>
          <a:bodyPr wrap="none" rtlCol="0">
            <a:spAutoFit/>
          </a:bodyPr>
          <a:lstStyle/>
          <a:p>
            <a:pPr algn="ctr"/>
            <a:r>
              <a:rPr lang="fr-FR" sz="2400" dirty="0" smtClean="0">
                <a:solidFill>
                  <a:schemeClr val="bg1"/>
                </a:solidFill>
                <a:latin typeface="Comic Sans MS" pitchFamily="66" charset="0"/>
              </a:rPr>
              <a:t>Le Tévatron (Fermilab, USA</a:t>
            </a:r>
            <a:r>
              <a:rPr lang="fr-FR" sz="2800" dirty="0" smtClean="0">
                <a:solidFill>
                  <a:schemeClr val="bg1"/>
                </a:solidFill>
                <a:latin typeface="Comic Sans MS" pitchFamily="66" charset="0"/>
              </a:rPr>
              <a:t>)</a:t>
            </a:r>
          </a:p>
          <a:p>
            <a:pPr algn="ctr"/>
            <a:r>
              <a:rPr lang="fr-FR" sz="2400" dirty="0" smtClean="0">
                <a:solidFill>
                  <a:schemeClr val="bg1"/>
                </a:solidFill>
                <a:latin typeface="Comic Sans MS" pitchFamily="66" charset="0"/>
              </a:rPr>
              <a:t>proton-antiproton 2 TeV max</a:t>
            </a:r>
            <a:endParaRPr lang="fr-FR" sz="2400" dirty="0">
              <a:solidFill>
                <a:schemeClr val="bg1"/>
              </a:solidFill>
              <a:latin typeface="Comic Sans MS" pitchFamily="66" charset="0"/>
            </a:endParaRPr>
          </a:p>
        </p:txBody>
      </p:sp>
      <p:sp>
        <p:nvSpPr>
          <p:cNvPr id="17" name="ZoneTexte 16"/>
          <p:cNvSpPr txBox="1"/>
          <p:nvPr/>
        </p:nvSpPr>
        <p:spPr>
          <a:xfrm>
            <a:off x="6542919" y="4849996"/>
            <a:ext cx="1917513" cy="523220"/>
          </a:xfrm>
          <a:prstGeom prst="rect">
            <a:avLst/>
          </a:prstGeom>
          <a:noFill/>
        </p:spPr>
        <p:txBody>
          <a:bodyPr wrap="none" rtlCol="0">
            <a:spAutoFit/>
          </a:bodyPr>
          <a:lstStyle/>
          <a:p>
            <a:r>
              <a:rPr lang="fr-FR" sz="2800" dirty="0" smtClean="0">
                <a:solidFill>
                  <a:schemeClr val="bg1"/>
                </a:solidFill>
                <a:latin typeface="Comic Sans MS" pitchFamily="66" charset="0"/>
              </a:rPr>
              <a:t>1983-2011</a:t>
            </a:r>
            <a:endParaRPr lang="fr-FR" sz="2800" dirty="0">
              <a:solidFill>
                <a:schemeClr val="bg1"/>
              </a:solidFill>
              <a:latin typeface="Comic Sans MS" pitchFamily="66" charset="0"/>
            </a:endParaRPr>
          </a:p>
        </p:txBody>
      </p:sp>
      <p:sp>
        <p:nvSpPr>
          <p:cNvPr id="20" name="ZoneTexte 19"/>
          <p:cNvSpPr txBox="1"/>
          <p:nvPr/>
        </p:nvSpPr>
        <p:spPr>
          <a:xfrm>
            <a:off x="3282434" y="3573016"/>
            <a:ext cx="2441694" cy="1569660"/>
          </a:xfrm>
          <a:prstGeom prst="rect">
            <a:avLst/>
          </a:prstGeom>
          <a:noFill/>
        </p:spPr>
        <p:txBody>
          <a:bodyPr wrap="none" rtlCol="0">
            <a:spAutoFit/>
          </a:bodyPr>
          <a:lstStyle/>
          <a:p>
            <a:pPr algn="ctr"/>
            <a:r>
              <a:rPr lang="fr-FR" sz="2400" dirty="0" smtClean="0">
                <a:solidFill>
                  <a:schemeClr val="bg1"/>
                </a:solidFill>
                <a:latin typeface="Comic Sans MS" pitchFamily="66" charset="0"/>
              </a:rPr>
              <a:t>A partir de</a:t>
            </a:r>
          </a:p>
          <a:p>
            <a:pPr algn="ctr"/>
            <a:r>
              <a:rPr lang="fr-FR" sz="2400" dirty="0" smtClean="0">
                <a:solidFill>
                  <a:schemeClr val="bg1"/>
                </a:solidFill>
                <a:latin typeface="Comic Sans MS" pitchFamily="66" charset="0"/>
              </a:rPr>
              <a:t>mesures </a:t>
            </a:r>
          </a:p>
          <a:p>
            <a:pPr algn="ctr"/>
            <a:r>
              <a:rPr lang="fr-FR" sz="2400" dirty="0" smtClean="0">
                <a:solidFill>
                  <a:schemeClr val="bg1"/>
                </a:solidFill>
                <a:latin typeface="Comic Sans MS" pitchFamily="66" charset="0"/>
              </a:rPr>
              <a:t>directes</a:t>
            </a:r>
          </a:p>
          <a:p>
            <a:pPr algn="ctr"/>
            <a:r>
              <a:rPr lang="fr-FR" sz="2400" dirty="0" smtClean="0">
                <a:solidFill>
                  <a:schemeClr val="bg1"/>
                </a:solidFill>
                <a:latin typeface="Comic Sans MS" pitchFamily="66" charset="0"/>
              </a:rPr>
              <a:t>pendant  28 ans</a:t>
            </a:r>
            <a:endParaRPr lang="fr-FR" sz="2400" dirty="0">
              <a:solidFill>
                <a:schemeClr val="bg1"/>
              </a:solidFill>
              <a:latin typeface="Comic Sans MS" pitchFamily="66" charset="0"/>
            </a:endParaRPr>
          </a:p>
        </p:txBody>
      </p:sp>
      <p:sp>
        <p:nvSpPr>
          <p:cNvPr id="22" name="ZoneTexte 21"/>
          <p:cNvSpPr txBox="1"/>
          <p:nvPr/>
        </p:nvSpPr>
        <p:spPr>
          <a:xfrm>
            <a:off x="467544" y="4005064"/>
            <a:ext cx="2372765" cy="523220"/>
          </a:xfrm>
          <a:prstGeom prst="rect">
            <a:avLst/>
          </a:prstGeom>
          <a:noFill/>
        </p:spPr>
        <p:txBody>
          <a:bodyPr wrap="none" rtlCol="0">
            <a:spAutoFit/>
          </a:bodyPr>
          <a:lstStyle/>
          <a:p>
            <a:r>
              <a:rPr lang="fr-FR" sz="2800" dirty="0" smtClean="0">
                <a:solidFill>
                  <a:schemeClr val="bg1"/>
                </a:solidFill>
                <a:latin typeface="Comic Sans MS" pitchFamily="66" charset="0"/>
              </a:rPr>
              <a:t>4 détecteurs</a:t>
            </a:r>
            <a:endParaRPr lang="fr-FR" sz="2800" dirty="0">
              <a:solidFill>
                <a:schemeClr val="bg1"/>
              </a:solidFill>
              <a:latin typeface="Comic Sans MS" pitchFamily="66" charset="0"/>
            </a:endParaRPr>
          </a:p>
        </p:txBody>
      </p:sp>
      <p:sp>
        <p:nvSpPr>
          <p:cNvPr id="23" name="ZoneTexte 22"/>
          <p:cNvSpPr txBox="1"/>
          <p:nvPr/>
        </p:nvSpPr>
        <p:spPr>
          <a:xfrm>
            <a:off x="6300192" y="4005064"/>
            <a:ext cx="2372765" cy="523220"/>
          </a:xfrm>
          <a:prstGeom prst="rect">
            <a:avLst/>
          </a:prstGeom>
          <a:noFill/>
        </p:spPr>
        <p:txBody>
          <a:bodyPr wrap="none" rtlCol="0">
            <a:spAutoFit/>
          </a:bodyPr>
          <a:lstStyle/>
          <a:p>
            <a:r>
              <a:rPr lang="fr-FR" sz="2800" dirty="0" smtClean="0">
                <a:solidFill>
                  <a:schemeClr val="bg1"/>
                </a:solidFill>
                <a:latin typeface="Comic Sans MS" pitchFamily="66" charset="0"/>
              </a:rPr>
              <a:t>2 détecteurs</a:t>
            </a:r>
            <a:endParaRPr lang="fr-FR" sz="2800" dirty="0">
              <a:solidFill>
                <a:schemeClr val="bg1"/>
              </a:solidFill>
              <a:latin typeface="Comic Sans MS" pitchFamily="66" charset="0"/>
            </a:endParaRPr>
          </a:p>
        </p:txBody>
      </p:sp>
      <p:sp>
        <p:nvSpPr>
          <p:cNvPr id="24" name="Rectangle 23"/>
          <p:cNvSpPr/>
          <p:nvPr/>
        </p:nvSpPr>
        <p:spPr>
          <a:xfrm>
            <a:off x="611560" y="5930696"/>
            <a:ext cx="792088"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5" name="Rectangle 24"/>
          <p:cNvSpPr/>
          <p:nvPr/>
        </p:nvSpPr>
        <p:spPr>
          <a:xfrm>
            <a:off x="1403648"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6" name="Rectangle 25"/>
          <p:cNvSpPr/>
          <p:nvPr/>
        </p:nvSpPr>
        <p:spPr>
          <a:xfrm>
            <a:off x="2195736"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7" name="Rectangle 26"/>
          <p:cNvSpPr/>
          <p:nvPr/>
        </p:nvSpPr>
        <p:spPr>
          <a:xfrm>
            <a:off x="2987824"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8" name="Rectangle 27"/>
          <p:cNvSpPr/>
          <p:nvPr/>
        </p:nvSpPr>
        <p:spPr>
          <a:xfrm>
            <a:off x="3779912"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9" name="Rectangle 28"/>
          <p:cNvSpPr/>
          <p:nvPr/>
        </p:nvSpPr>
        <p:spPr>
          <a:xfrm>
            <a:off x="4572000"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0" name="Rectangle 29"/>
          <p:cNvSpPr/>
          <p:nvPr/>
        </p:nvSpPr>
        <p:spPr>
          <a:xfrm>
            <a:off x="5364088"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1" name="Rectangle 30"/>
          <p:cNvSpPr/>
          <p:nvPr/>
        </p:nvSpPr>
        <p:spPr>
          <a:xfrm>
            <a:off x="6156176"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2" name="Rectangle 31"/>
          <p:cNvSpPr/>
          <p:nvPr/>
        </p:nvSpPr>
        <p:spPr>
          <a:xfrm>
            <a:off x="6948264" y="593069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3" name="Rectangle 32"/>
          <p:cNvSpPr/>
          <p:nvPr/>
        </p:nvSpPr>
        <p:spPr>
          <a:xfrm>
            <a:off x="7740352" y="593069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4" name="ZoneTexte 33"/>
          <p:cNvSpPr txBox="1"/>
          <p:nvPr/>
        </p:nvSpPr>
        <p:spPr>
          <a:xfrm>
            <a:off x="467544" y="6218728"/>
            <a:ext cx="32573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0</a:t>
            </a:r>
            <a:endParaRPr lang="fr-FR" dirty="0">
              <a:solidFill>
                <a:schemeClr val="bg1"/>
              </a:solidFill>
              <a:latin typeface="Comic Sans MS" pitchFamily="66" charset="0"/>
            </a:endParaRPr>
          </a:p>
        </p:txBody>
      </p:sp>
      <p:sp>
        <p:nvSpPr>
          <p:cNvPr id="35" name="ZoneTexte 34"/>
          <p:cNvSpPr txBox="1"/>
          <p:nvPr/>
        </p:nvSpPr>
        <p:spPr>
          <a:xfrm>
            <a:off x="8172400" y="6218728"/>
            <a:ext cx="712054"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1000</a:t>
            </a:r>
            <a:endParaRPr lang="fr-FR" dirty="0">
              <a:solidFill>
                <a:schemeClr val="bg1"/>
              </a:solidFill>
              <a:latin typeface="Comic Sans MS" pitchFamily="66" charset="0"/>
            </a:endParaRPr>
          </a:p>
        </p:txBody>
      </p:sp>
      <p:sp>
        <p:nvSpPr>
          <p:cNvPr id="36" name="ZoneTexte 35"/>
          <p:cNvSpPr txBox="1"/>
          <p:nvPr/>
        </p:nvSpPr>
        <p:spPr>
          <a:xfrm>
            <a:off x="4252173" y="6218728"/>
            <a:ext cx="607859"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500</a:t>
            </a:r>
            <a:endParaRPr lang="fr-FR" dirty="0">
              <a:solidFill>
                <a:schemeClr val="bg1"/>
              </a:solidFill>
              <a:latin typeface="Comic Sans MS" pitchFamily="66" charset="0"/>
            </a:endParaRPr>
          </a:p>
        </p:txBody>
      </p:sp>
      <p:sp>
        <p:nvSpPr>
          <p:cNvPr id="37" name="Rectangle 36"/>
          <p:cNvSpPr/>
          <p:nvPr/>
        </p:nvSpPr>
        <p:spPr>
          <a:xfrm>
            <a:off x="1403648" y="5939988"/>
            <a:ext cx="144016"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8" name="ZoneTexte 37"/>
          <p:cNvSpPr txBox="1"/>
          <p:nvPr/>
        </p:nvSpPr>
        <p:spPr>
          <a:xfrm>
            <a:off x="1115616" y="6228020"/>
            <a:ext cx="739305"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114,4</a:t>
            </a:r>
            <a:endParaRPr lang="fr-FR" dirty="0">
              <a:solidFill>
                <a:schemeClr val="bg1"/>
              </a:solidFill>
              <a:latin typeface="Comic Sans MS" pitchFamily="66" charset="0"/>
            </a:endParaRPr>
          </a:p>
        </p:txBody>
      </p:sp>
      <p:sp>
        <p:nvSpPr>
          <p:cNvPr id="39" name="Rectangle 38"/>
          <p:cNvSpPr/>
          <p:nvPr/>
        </p:nvSpPr>
        <p:spPr>
          <a:xfrm>
            <a:off x="1763688" y="5939988"/>
            <a:ext cx="351656"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40" name="ZoneTexte 39"/>
          <p:cNvSpPr txBox="1"/>
          <p:nvPr/>
        </p:nvSpPr>
        <p:spPr>
          <a:xfrm>
            <a:off x="1547664" y="6516052"/>
            <a:ext cx="57099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147</a:t>
            </a:r>
            <a:endParaRPr lang="fr-FR" dirty="0">
              <a:solidFill>
                <a:schemeClr val="bg1"/>
              </a:solidFill>
              <a:latin typeface="Comic Sans MS" pitchFamily="66" charset="0"/>
            </a:endParaRPr>
          </a:p>
        </p:txBody>
      </p:sp>
      <p:sp>
        <p:nvSpPr>
          <p:cNvPr id="41" name="ZoneTexte 40"/>
          <p:cNvSpPr txBox="1"/>
          <p:nvPr/>
        </p:nvSpPr>
        <p:spPr>
          <a:xfrm>
            <a:off x="1840770" y="6228020"/>
            <a:ext cx="57099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180</a:t>
            </a:r>
            <a:endParaRPr lang="fr-FR"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heckerboard(across)">
                                      <p:cBhvr>
                                        <p:cTn id="15" dur="500"/>
                                        <p:tgtEl>
                                          <p:spTgt spid="2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heckerboard(across)">
                                      <p:cBhvr>
                                        <p:cTn id="18" dur="500"/>
                                        <p:tgtEl>
                                          <p:spTgt spid="25"/>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heckerboard(across)">
                                      <p:cBhvr>
                                        <p:cTn id="21" dur="500"/>
                                        <p:tgtEl>
                                          <p:spTgt spid="26"/>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heckerboard(across)">
                                      <p:cBhvr>
                                        <p:cTn id="24" dur="500"/>
                                        <p:tgtEl>
                                          <p:spTgt spid="27"/>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heckerboard(across)">
                                      <p:cBhvr>
                                        <p:cTn id="27" dur="500"/>
                                        <p:tgtEl>
                                          <p:spTgt spid="28"/>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checkerboard(across)">
                                      <p:cBhvr>
                                        <p:cTn id="30" dur="500"/>
                                        <p:tgtEl>
                                          <p:spTgt spid="29"/>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checkerboard(across)">
                                      <p:cBhvr>
                                        <p:cTn id="33" dur="500"/>
                                        <p:tgtEl>
                                          <p:spTgt spid="30"/>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checkerboard(across)">
                                      <p:cBhvr>
                                        <p:cTn id="36" dur="500"/>
                                        <p:tgtEl>
                                          <p:spTgt spid="31"/>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heckerboard(across)">
                                      <p:cBhvr>
                                        <p:cTn id="39" dur="500"/>
                                        <p:tgtEl>
                                          <p:spTgt spid="32"/>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checkerboard(across)">
                                      <p:cBhvr>
                                        <p:cTn id="42" dur="500"/>
                                        <p:tgtEl>
                                          <p:spTgt spid="33"/>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checkerboard(across)">
                                      <p:cBhvr>
                                        <p:cTn id="45" dur="500"/>
                                        <p:tgtEl>
                                          <p:spTgt spid="34"/>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heckerboard(across)">
                                      <p:cBhvr>
                                        <p:cTn id="48" dur="500"/>
                                        <p:tgtEl>
                                          <p:spTgt spid="35"/>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checkerboard(across)">
                                      <p:cBhvr>
                                        <p:cTn id="51" dur="500"/>
                                        <p:tgtEl>
                                          <p:spTgt spid="36"/>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checkerboard(across)">
                                      <p:cBhvr>
                                        <p:cTn id="54" dur="500"/>
                                        <p:tgtEl>
                                          <p:spTgt spid="37"/>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checkerboard(across)">
                                      <p:cBhvr>
                                        <p:cTn id="57" dur="500"/>
                                        <p:tgtEl>
                                          <p:spTgt spid="38"/>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checkerboard(across)">
                                      <p:cBhvr>
                                        <p:cTn id="60" dur="500"/>
                                        <p:tgtEl>
                                          <p:spTgt spid="39"/>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checkerboard(across)">
                                      <p:cBhvr>
                                        <p:cTn id="63" dur="500"/>
                                        <p:tgtEl>
                                          <p:spTgt spid="40"/>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checkerboard(across)">
                                      <p:cBhvr>
                                        <p:cTn id="6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p:bldP spid="35" grpId="0"/>
      <p:bldP spid="36" grpId="0"/>
      <p:bldP spid="37" grpId="0" animBg="1"/>
      <p:bldP spid="38" grpId="0"/>
      <p:bldP spid="39" grpId="0" animBg="1"/>
      <p:bldP spid="40" grpId="0"/>
      <p:bldP spid="41"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Le LHC et les deux expériences géantes</a:t>
            </a:r>
            <a:endParaRPr lang="fr-FR" sz="4800" dirty="0">
              <a:solidFill>
                <a:schemeClr val="tx1"/>
              </a:solidFill>
              <a:latin typeface="Comic Sans MS" pitchFamily="66"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1" descr="cernflags2.jpg"/>
          <p:cNvPicPr>
            <a:picLocks noChangeAspect="1"/>
          </p:cNvPicPr>
          <p:nvPr/>
        </p:nvPicPr>
        <p:blipFill>
          <a:blip r:embed="rId2" cstate="print"/>
          <a:srcRect l="16995" r="12070"/>
          <a:stretch>
            <a:fillRect/>
          </a:stretch>
        </p:blipFill>
        <p:spPr bwMode="auto">
          <a:xfrm>
            <a:off x="-36512" y="-27384"/>
            <a:ext cx="2448272" cy="2295513"/>
          </a:xfrm>
          <a:prstGeom prst="rect">
            <a:avLst/>
          </a:prstGeom>
          <a:noFill/>
          <a:ln w="9525">
            <a:noFill/>
            <a:miter lim="800000"/>
            <a:headEnd/>
            <a:tailEnd/>
          </a:ln>
        </p:spPr>
      </p:pic>
      <p:sp>
        <p:nvSpPr>
          <p:cNvPr id="3" name="Text Box 19"/>
          <p:cNvSpPr txBox="1">
            <a:spLocks noChangeArrowheads="1"/>
          </p:cNvSpPr>
          <p:nvPr/>
        </p:nvSpPr>
        <p:spPr bwMode="auto">
          <a:xfrm>
            <a:off x="1259632" y="2132856"/>
            <a:ext cx="6816290" cy="830997"/>
          </a:xfrm>
          <a:prstGeom prst="rect">
            <a:avLst/>
          </a:prstGeom>
          <a:noFill/>
          <a:ln w="9525">
            <a:noFill/>
            <a:miter lim="800000"/>
            <a:headEnd/>
            <a:tailEnd/>
          </a:ln>
          <a:effectLst/>
        </p:spPr>
        <p:txBody>
          <a:bodyPr wrap="none">
            <a:spAutoFit/>
          </a:bodyPr>
          <a:lstStyle/>
          <a:p>
            <a:pPr algn="ctr"/>
            <a:r>
              <a:rPr lang="fr-FR" sz="2400" dirty="0">
                <a:solidFill>
                  <a:schemeClr val="bg1"/>
                </a:solidFill>
                <a:latin typeface="Comic Sans MS" pitchFamily="66" charset="0"/>
              </a:rPr>
              <a:t>Acronyme français du</a:t>
            </a:r>
          </a:p>
          <a:p>
            <a:pPr algn="ctr"/>
            <a:r>
              <a:rPr lang="fr-FR" sz="2400" dirty="0">
                <a:solidFill>
                  <a:srgbClr val="FFFF66"/>
                </a:solidFill>
                <a:latin typeface="Comic Sans MS" pitchFamily="66" charset="0"/>
              </a:rPr>
              <a:t>C</a:t>
            </a:r>
            <a:r>
              <a:rPr lang="fr-FR" sz="2400" dirty="0">
                <a:solidFill>
                  <a:schemeClr val="bg1"/>
                </a:solidFill>
                <a:latin typeface="Comic Sans MS" pitchFamily="66" charset="0"/>
              </a:rPr>
              <a:t>onseil </a:t>
            </a:r>
            <a:r>
              <a:rPr lang="fr-FR" sz="2400" dirty="0">
                <a:solidFill>
                  <a:srgbClr val="FFFF00"/>
                </a:solidFill>
                <a:latin typeface="Comic Sans MS" pitchFamily="66" charset="0"/>
              </a:rPr>
              <a:t>E</a:t>
            </a:r>
            <a:r>
              <a:rPr lang="fr-FR" sz="2400" dirty="0">
                <a:solidFill>
                  <a:schemeClr val="bg1"/>
                </a:solidFill>
                <a:latin typeface="Comic Sans MS" pitchFamily="66" charset="0"/>
              </a:rPr>
              <a:t>uropéen pour la </a:t>
            </a:r>
            <a:r>
              <a:rPr lang="fr-FR" sz="2400" dirty="0">
                <a:solidFill>
                  <a:srgbClr val="FFFF66"/>
                </a:solidFill>
                <a:latin typeface="Comic Sans MS" pitchFamily="66" charset="0"/>
              </a:rPr>
              <a:t>R</a:t>
            </a:r>
            <a:r>
              <a:rPr lang="fr-FR" sz="2400" dirty="0">
                <a:solidFill>
                  <a:schemeClr val="bg1"/>
                </a:solidFill>
                <a:latin typeface="Comic Sans MS" pitchFamily="66" charset="0"/>
              </a:rPr>
              <a:t>echerche </a:t>
            </a:r>
            <a:r>
              <a:rPr lang="fr-FR" sz="2400" dirty="0">
                <a:solidFill>
                  <a:srgbClr val="FFFF00"/>
                </a:solidFill>
                <a:latin typeface="Comic Sans MS" pitchFamily="66" charset="0"/>
              </a:rPr>
              <a:t>N</a:t>
            </a:r>
            <a:r>
              <a:rPr lang="fr-FR" sz="2400" dirty="0">
                <a:solidFill>
                  <a:schemeClr val="bg1"/>
                </a:solidFill>
                <a:latin typeface="Comic Sans MS" pitchFamily="66" charset="0"/>
              </a:rPr>
              <a:t>ucléaire.</a:t>
            </a:r>
          </a:p>
        </p:txBody>
      </p:sp>
      <p:sp>
        <p:nvSpPr>
          <p:cNvPr id="4" name="Text Box 20"/>
          <p:cNvSpPr txBox="1">
            <a:spLocks noChangeArrowheads="1"/>
          </p:cNvSpPr>
          <p:nvPr/>
        </p:nvSpPr>
        <p:spPr bwMode="auto">
          <a:xfrm>
            <a:off x="683568" y="3212976"/>
            <a:ext cx="7758855" cy="830997"/>
          </a:xfrm>
          <a:prstGeom prst="rect">
            <a:avLst/>
          </a:prstGeom>
          <a:noFill/>
          <a:ln w="9525">
            <a:noFill/>
            <a:miter lim="800000"/>
            <a:headEnd/>
            <a:tailEnd/>
          </a:ln>
          <a:effectLst/>
        </p:spPr>
        <p:txBody>
          <a:bodyPr wrap="none">
            <a:spAutoFit/>
          </a:bodyPr>
          <a:lstStyle/>
          <a:p>
            <a:pPr algn="ctr"/>
            <a:r>
              <a:rPr lang="fr-FR" sz="2400" dirty="0">
                <a:solidFill>
                  <a:schemeClr val="bg1"/>
                </a:solidFill>
                <a:latin typeface="Comic Sans MS" pitchFamily="66" charset="0"/>
              </a:rPr>
              <a:t>Laboratoire Européen pour la Physique des </a:t>
            </a:r>
            <a:r>
              <a:rPr lang="fr-FR" sz="2400" dirty="0" smtClean="0">
                <a:solidFill>
                  <a:schemeClr val="bg1"/>
                </a:solidFill>
                <a:latin typeface="Comic Sans MS" pitchFamily="66" charset="0"/>
              </a:rPr>
              <a:t>Particules</a:t>
            </a:r>
          </a:p>
          <a:p>
            <a:pPr algn="ctr"/>
            <a:r>
              <a:rPr lang="fr-FR" sz="2400" dirty="0" smtClean="0">
                <a:solidFill>
                  <a:schemeClr val="bg1"/>
                </a:solidFill>
                <a:latin typeface="Comic Sans MS" pitchFamily="66" charset="0"/>
              </a:rPr>
              <a:t>devenu un laboratoire mondial</a:t>
            </a:r>
            <a:endParaRPr lang="fr-FR" sz="2400" dirty="0">
              <a:solidFill>
                <a:schemeClr val="bg1"/>
              </a:solidFill>
              <a:latin typeface="Comic Sans MS" pitchFamily="66" charset="0"/>
            </a:endParaRPr>
          </a:p>
        </p:txBody>
      </p:sp>
      <p:sp>
        <p:nvSpPr>
          <p:cNvPr id="5" name="Text Box 21"/>
          <p:cNvSpPr txBox="1">
            <a:spLocks noChangeArrowheads="1"/>
          </p:cNvSpPr>
          <p:nvPr/>
        </p:nvSpPr>
        <p:spPr bwMode="auto">
          <a:xfrm>
            <a:off x="1979712" y="4293096"/>
            <a:ext cx="5179623" cy="1200329"/>
          </a:xfrm>
          <a:prstGeom prst="rect">
            <a:avLst/>
          </a:prstGeom>
          <a:noFill/>
          <a:ln w="9525">
            <a:noFill/>
            <a:miter lim="800000"/>
            <a:headEnd/>
            <a:tailEnd/>
          </a:ln>
          <a:effectLst/>
        </p:spPr>
        <p:txBody>
          <a:bodyPr wrap="none">
            <a:spAutoFit/>
          </a:bodyPr>
          <a:lstStyle/>
          <a:p>
            <a:r>
              <a:rPr lang="fr-FR" sz="2400" dirty="0">
                <a:solidFill>
                  <a:schemeClr val="bg1"/>
                </a:solidFill>
                <a:latin typeface="Comic Sans MS" pitchFamily="66" charset="0"/>
              </a:rPr>
              <a:t>Le plus grand laboratoire au monde</a:t>
            </a:r>
          </a:p>
          <a:p>
            <a:r>
              <a:rPr lang="fr-FR" sz="2400" dirty="0">
                <a:solidFill>
                  <a:schemeClr val="bg1"/>
                </a:solidFill>
                <a:latin typeface="Comic Sans MS" pitchFamily="66" charset="0"/>
              </a:rPr>
              <a:t>        - </a:t>
            </a:r>
            <a:r>
              <a:rPr lang="fr-FR" sz="2400" dirty="0" smtClean="0">
                <a:solidFill>
                  <a:schemeClr val="bg1"/>
                </a:solidFill>
                <a:latin typeface="Comic Sans MS" pitchFamily="66" charset="0"/>
              </a:rPr>
              <a:t>&gt;100 </a:t>
            </a:r>
            <a:r>
              <a:rPr lang="fr-FR" sz="2400" dirty="0">
                <a:solidFill>
                  <a:schemeClr val="bg1"/>
                </a:solidFill>
                <a:latin typeface="Comic Sans MS" pitchFamily="66" charset="0"/>
              </a:rPr>
              <a:t>nationalités.</a:t>
            </a:r>
          </a:p>
          <a:p>
            <a:r>
              <a:rPr lang="fr-FR" sz="2400" dirty="0">
                <a:solidFill>
                  <a:schemeClr val="bg1"/>
                </a:solidFill>
                <a:latin typeface="Comic Sans MS" pitchFamily="66" charset="0"/>
              </a:rPr>
              <a:t>      </a:t>
            </a:r>
            <a:r>
              <a:rPr lang="fr-FR" sz="2400" dirty="0" smtClean="0">
                <a:solidFill>
                  <a:schemeClr val="bg1"/>
                </a:solidFill>
                <a:latin typeface="Comic Sans MS" pitchFamily="66" charset="0"/>
              </a:rPr>
              <a:t>  </a:t>
            </a:r>
            <a:r>
              <a:rPr lang="fr-FR" sz="2400" dirty="0">
                <a:solidFill>
                  <a:schemeClr val="bg1"/>
                </a:solidFill>
                <a:latin typeface="Comic Sans MS" pitchFamily="66" charset="0"/>
              </a:rPr>
              <a:t>- 10 000 </a:t>
            </a:r>
            <a:r>
              <a:rPr lang="fr-FR" sz="2400" dirty="0" smtClean="0">
                <a:solidFill>
                  <a:schemeClr val="bg1"/>
                </a:solidFill>
                <a:latin typeface="Comic Sans MS" pitchFamily="66" charset="0"/>
              </a:rPr>
              <a:t>physiciens</a:t>
            </a:r>
            <a:r>
              <a:rPr lang="fr-FR" sz="2400" dirty="0">
                <a:solidFill>
                  <a:schemeClr val="bg1"/>
                </a:solidFill>
                <a:latin typeface="Comic Sans MS" pitchFamily="66" charset="0"/>
              </a:rPr>
              <a:t>.</a:t>
            </a:r>
          </a:p>
        </p:txBody>
      </p:sp>
      <p:sp>
        <p:nvSpPr>
          <p:cNvPr id="6" name="Text Box 22"/>
          <p:cNvSpPr txBox="1">
            <a:spLocks noChangeArrowheads="1"/>
          </p:cNvSpPr>
          <p:nvPr/>
        </p:nvSpPr>
        <p:spPr bwMode="auto">
          <a:xfrm>
            <a:off x="251520" y="5733256"/>
            <a:ext cx="8748464" cy="523220"/>
          </a:xfrm>
          <a:prstGeom prst="rect">
            <a:avLst/>
          </a:prstGeom>
          <a:noFill/>
          <a:ln w="12700">
            <a:noFill/>
            <a:miter lim="800000"/>
            <a:headEnd/>
            <a:tailEnd/>
          </a:ln>
          <a:effectLst/>
        </p:spPr>
        <p:txBody>
          <a:bodyPr wrap="square">
            <a:spAutoFit/>
          </a:bodyPr>
          <a:lstStyle/>
          <a:p>
            <a:r>
              <a:rPr lang="fr-FR" sz="2800" dirty="0" smtClean="0">
                <a:solidFill>
                  <a:srgbClr val="FFFF00"/>
                </a:solidFill>
                <a:latin typeface="Comic Sans MS" pitchFamily="66" charset="0"/>
                <a:sym typeface="Symbol"/>
              </a:rPr>
              <a:t> </a:t>
            </a:r>
            <a:r>
              <a:rPr lang="fr-FR" sz="2800" dirty="0" smtClean="0">
                <a:solidFill>
                  <a:srgbClr val="FFFF00"/>
                </a:solidFill>
                <a:latin typeface="Comic Sans MS" pitchFamily="66" charset="0"/>
              </a:rPr>
              <a:t>Recherches fondamentales sur l’infiniment petit.</a:t>
            </a:r>
            <a:endParaRPr lang="fr-FR" sz="2800" dirty="0">
              <a:solidFill>
                <a:srgbClr val="FFFF00"/>
              </a:solidFill>
              <a:latin typeface="Comic Sans MS" pitchFamily="66" charset="0"/>
            </a:endParaRPr>
          </a:p>
        </p:txBody>
      </p:sp>
      <p:pic>
        <p:nvPicPr>
          <p:cNvPr id="7" name="Picture 23"/>
          <p:cNvPicPr>
            <a:picLocks noChangeAspect="1" noChangeArrowheads="1"/>
          </p:cNvPicPr>
          <p:nvPr/>
        </p:nvPicPr>
        <p:blipFill>
          <a:blip r:embed="rId3" cstate="print"/>
          <a:srcRect/>
          <a:stretch>
            <a:fillRect/>
          </a:stretch>
        </p:blipFill>
        <p:spPr bwMode="auto">
          <a:xfrm>
            <a:off x="6695728" y="0"/>
            <a:ext cx="2448272" cy="2448272"/>
          </a:xfrm>
          <a:prstGeom prst="rect">
            <a:avLst/>
          </a:prstGeom>
          <a:noFill/>
          <a:ln w="9525">
            <a:noFill/>
            <a:miter lim="800000"/>
            <a:headEnd/>
            <a:tailEnd/>
          </a:ln>
          <a:effectLst/>
        </p:spPr>
      </p:pic>
      <p:sp>
        <p:nvSpPr>
          <p:cNvPr id="8" name="ZoneTexte 7"/>
          <p:cNvSpPr txBox="1"/>
          <p:nvPr/>
        </p:nvSpPr>
        <p:spPr>
          <a:xfrm>
            <a:off x="2855271" y="757153"/>
            <a:ext cx="3300905" cy="1015663"/>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FFFF66"/>
                </a:solidFill>
                <a:latin typeface="Comic Sans MS" pitchFamily="66" charset="0"/>
              </a:rPr>
              <a:t>Le CERN</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0" descr="lhc_tunnel_wide.jpg"/>
          <p:cNvPicPr>
            <a:picLocks noChangeAspect="1"/>
          </p:cNvPicPr>
          <p:nvPr/>
        </p:nvPicPr>
        <p:blipFill>
          <a:blip r:embed="rId2" cstate="print"/>
          <a:srcRect t="14395" b="41190"/>
          <a:stretch>
            <a:fillRect/>
          </a:stretch>
        </p:blipFill>
        <p:spPr bwMode="auto">
          <a:xfrm>
            <a:off x="0" y="2132856"/>
            <a:ext cx="9144000" cy="3048640"/>
          </a:xfrm>
          <a:prstGeom prst="rect">
            <a:avLst/>
          </a:prstGeom>
          <a:noFill/>
          <a:ln w="9525">
            <a:noFill/>
            <a:miter lim="800000"/>
            <a:headEnd/>
            <a:tailEnd/>
          </a:ln>
        </p:spPr>
      </p:pic>
      <p:sp>
        <p:nvSpPr>
          <p:cNvPr id="3" name="Text Box 13"/>
          <p:cNvSpPr txBox="1">
            <a:spLocks noChangeArrowheads="1"/>
          </p:cNvSpPr>
          <p:nvPr/>
        </p:nvSpPr>
        <p:spPr bwMode="auto">
          <a:xfrm>
            <a:off x="144016" y="5373216"/>
            <a:ext cx="8820472" cy="1107996"/>
          </a:xfrm>
          <a:prstGeom prst="rect">
            <a:avLst/>
          </a:prstGeom>
          <a:noFill/>
          <a:ln w="9525">
            <a:noFill/>
            <a:miter lim="800000"/>
            <a:headEnd/>
            <a:tailEnd/>
          </a:ln>
          <a:effectLst/>
        </p:spPr>
        <p:txBody>
          <a:bodyPr wrap="square">
            <a:spAutoFit/>
          </a:bodyPr>
          <a:lstStyle/>
          <a:p>
            <a:pPr algn="ctr"/>
            <a:r>
              <a:rPr lang="fr-FR" sz="2200" dirty="0" smtClean="0">
                <a:solidFill>
                  <a:schemeClr val="bg1"/>
                </a:solidFill>
                <a:latin typeface="Comic Sans MS" pitchFamily="66" charset="0"/>
              </a:rPr>
              <a:t>Imaginé dans les années 1980-1990: </a:t>
            </a:r>
            <a:r>
              <a:rPr lang="fr-FR" sz="2200" i="1" dirty="0" smtClean="0">
                <a:solidFill>
                  <a:srgbClr val="FFCCFF"/>
                </a:solidFill>
                <a:latin typeface="Comic Sans MS" pitchFamily="66" charset="0"/>
              </a:rPr>
              <a:t>″nous savions comment faire″</a:t>
            </a:r>
          </a:p>
          <a:p>
            <a:pPr algn="ctr"/>
            <a:r>
              <a:rPr lang="fr-FR" sz="2200" dirty="0" smtClean="0">
                <a:solidFill>
                  <a:schemeClr val="bg1"/>
                </a:solidFill>
                <a:latin typeface="Comic Sans MS" pitchFamily="66" charset="0"/>
              </a:rPr>
              <a:t>Décidé en 1994</a:t>
            </a:r>
          </a:p>
          <a:p>
            <a:pPr algn="ctr"/>
            <a:r>
              <a:rPr lang="fr-FR" sz="2200" dirty="0" smtClean="0">
                <a:solidFill>
                  <a:schemeClr val="bg1"/>
                </a:solidFill>
                <a:latin typeface="Comic Sans MS" pitchFamily="66" charset="0"/>
              </a:rPr>
              <a:t>Construit dans la période 1998-2008</a:t>
            </a:r>
          </a:p>
        </p:txBody>
      </p:sp>
      <p:sp>
        <p:nvSpPr>
          <p:cNvPr id="4" name="ZoneTexte 3"/>
          <p:cNvSpPr txBox="1"/>
          <p:nvPr/>
        </p:nvSpPr>
        <p:spPr>
          <a:xfrm>
            <a:off x="3137408" y="44624"/>
            <a:ext cx="2736647" cy="1015663"/>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FFFF66"/>
                </a:solidFill>
                <a:latin typeface="Comic Sans MS" pitchFamily="66" charset="0"/>
              </a:rPr>
              <a:t>Le LHC</a:t>
            </a:r>
          </a:p>
        </p:txBody>
      </p:sp>
      <p:sp>
        <p:nvSpPr>
          <p:cNvPr id="9" name="ZoneTexte 8"/>
          <p:cNvSpPr txBox="1"/>
          <p:nvPr/>
        </p:nvSpPr>
        <p:spPr>
          <a:xfrm>
            <a:off x="325839" y="1124744"/>
            <a:ext cx="8494633" cy="892552"/>
          </a:xfrm>
          <a:prstGeom prst="rect">
            <a:avLst/>
          </a:prstGeom>
          <a:noFill/>
        </p:spPr>
        <p:txBody>
          <a:bodyPr wrap="none" rtlCol="0">
            <a:spAutoFit/>
          </a:bodyPr>
          <a:lstStyle/>
          <a:p>
            <a:pPr algn="ctr"/>
            <a:r>
              <a:rPr lang="fr-FR" sz="2800" dirty="0" smtClean="0">
                <a:solidFill>
                  <a:schemeClr val="bg1"/>
                </a:solidFill>
                <a:latin typeface="Comic Sans MS" pitchFamily="66" charset="0"/>
              </a:rPr>
              <a:t>Le Grand Collisionneur de Hadrons </a:t>
            </a:r>
            <a:r>
              <a:rPr lang="fr-FR" sz="2400" dirty="0" smtClean="0">
                <a:solidFill>
                  <a:schemeClr val="bg1"/>
                </a:solidFill>
                <a:latin typeface="Comic Sans MS" pitchFamily="66" charset="0"/>
              </a:rPr>
              <a:t>(protons, noyaux)</a:t>
            </a:r>
          </a:p>
          <a:p>
            <a:pPr algn="ctr"/>
            <a:r>
              <a:rPr lang="fr-FR" sz="2400" dirty="0" smtClean="0">
                <a:solidFill>
                  <a:schemeClr val="bg1"/>
                </a:solidFill>
                <a:latin typeface="Comic Sans MS" pitchFamily="66" charset="0"/>
              </a:rPr>
              <a:t>″</a:t>
            </a:r>
            <a:r>
              <a:rPr lang="fr-FR" sz="2400" dirty="0" smtClean="0">
                <a:solidFill>
                  <a:srgbClr val="FFFF00"/>
                </a:solidFill>
                <a:latin typeface="Comic Sans MS" pitchFamily="66" charset="0"/>
              </a:rPr>
              <a:t>L</a:t>
            </a:r>
            <a:r>
              <a:rPr lang="fr-FR" sz="2400" dirty="0" smtClean="0">
                <a:solidFill>
                  <a:schemeClr val="bg1"/>
                </a:solidFill>
                <a:latin typeface="Comic Sans MS" pitchFamily="66" charset="0"/>
              </a:rPr>
              <a:t>arge </a:t>
            </a:r>
            <a:r>
              <a:rPr lang="fr-FR" sz="2400" dirty="0" smtClean="0">
                <a:solidFill>
                  <a:srgbClr val="FFFF00"/>
                </a:solidFill>
                <a:latin typeface="Comic Sans MS" pitchFamily="66" charset="0"/>
              </a:rPr>
              <a:t>H</a:t>
            </a:r>
            <a:r>
              <a:rPr lang="fr-FR" sz="2400" dirty="0" smtClean="0">
                <a:solidFill>
                  <a:schemeClr val="bg1"/>
                </a:solidFill>
                <a:latin typeface="Comic Sans MS" pitchFamily="66" charset="0"/>
              </a:rPr>
              <a:t>adron </a:t>
            </a:r>
            <a:r>
              <a:rPr lang="fr-FR" sz="2400" dirty="0" smtClean="0">
                <a:solidFill>
                  <a:srgbClr val="FFFF00"/>
                </a:solidFill>
                <a:latin typeface="Comic Sans MS" pitchFamily="66" charset="0"/>
              </a:rPr>
              <a:t>C</a:t>
            </a:r>
            <a:r>
              <a:rPr lang="fr-FR" sz="2400" dirty="0" smtClean="0">
                <a:solidFill>
                  <a:schemeClr val="bg1"/>
                </a:solidFill>
                <a:latin typeface="Comic Sans MS" pitchFamily="66" charset="0"/>
              </a:rPr>
              <a:t>ollider″</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François\Desktop\Mes images\aerial.jpg"/>
          <p:cNvPicPr>
            <a:picLocks noChangeAspect="1" noChangeArrowheads="1"/>
          </p:cNvPicPr>
          <p:nvPr/>
        </p:nvPicPr>
        <p:blipFill>
          <a:blip r:embed="rId2" cstate="print"/>
          <a:srcRect/>
          <a:stretch>
            <a:fillRect/>
          </a:stretch>
        </p:blipFill>
        <p:spPr bwMode="auto">
          <a:xfrm>
            <a:off x="-468560" y="0"/>
            <a:ext cx="10152567" cy="6885384"/>
          </a:xfrm>
          <a:prstGeom prst="rect">
            <a:avLst/>
          </a:prstGeom>
          <a:noFill/>
        </p:spPr>
      </p:pic>
      <p:sp>
        <p:nvSpPr>
          <p:cNvPr id="3" name="Rectangle à coins arrondis 2"/>
          <p:cNvSpPr/>
          <p:nvPr/>
        </p:nvSpPr>
        <p:spPr>
          <a:xfrm>
            <a:off x="0" y="-27384"/>
            <a:ext cx="4032448" cy="1584176"/>
          </a:xfrm>
          <a:prstGeom prst="round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latin typeface="Comic Sans MS" pitchFamily="66" charset="0"/>
              </a:rPr>
              <a:t>Deux anneaux  de 27 km de circonférence</a:t>
            </a:r>
          </a:p>
          <a:p>
            <a:pPr algn="ctr"/>
            <a:r>
              <a:rPr lang="fr-FR" sz="2400" dirty="0" smtClean="0">
                <a:latin typeface="Comic Sans MS" pitchFamily="66" charset="0"/>
              </a:rPr>
              <a:t> à 100 mètres sous terre</a:t>
            </a:r>
          </a:p>
          <a:p>
            <a:pPr algn="ctr"/>
            <a:endParaRPr lang="fr-FR" sz="2400" dirty="0">
              <a:latin typeface="Comic Sans MS" pitchFamily="66" charset="0"/>
            </a:endParaRPr>
          </a:p>
        </p:txBody>
      </p:sp>
      <p:sp>
        <p:nvSpPr>
          <p:cNvPr id="4" name="Rectangle à coins arrondis 3"/>
          <p:cNvSpPr/>
          <p:nvPr/>
        </p:nvSpPr>
        <p:spPr>
          <a:xfrm>
            <a:off x="179512" y="1268760"/>
            <a:ext cx="6552728" cy="1728192"/>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smtClean="0">
              <a:latin typeface="Comic Sans MS" pitchFamily="66" charset="0"/>
            </a:endParaRPr>
          </a:p>
          <a:p>
            <a:pPr algn="ctr"/>
            <a:r>
              <a:rPr lang="fr-FR" sz="2400" dirty="0" smtClean="0">
                <a:latin typeface="Comic Sans MS" pitchFamily="66" charset="0"/>
              </a:rPr>
              <a:t>Croisement en 4 points</a:t>
            </a:r>
          </a:p>
          <a:p>
            <a:pPr algn="ctr"/>
            <a:r>
              <a:rPr lang="fr-FR" sz="2400" dirty="0" smtClean="0">
                <a:latin typeface="Comic Sans MS" pitchFamily="66" charset="0"/>
              </a:rPr>
              <a:t>Un détecteur par zone</a:t>
            </a:r>
          </a:p>
          <a:p>
            <a:pPr algn="ctr"/>
            <a:r>
              <a:rPr lang="fr-FR" sz="2400" dirty="0" smtClean="0">
                <a:latin typeface="Comic Sans MS" pitchFamily="66" charset="0"/>
              </a:rPr>
              <a:t>Energie maximum 4 TeV + 4 TeV (en 2012)</a:t>
            </a:r>
          </a:p>
          <a:p>
            <a:pPr algn="ctr"/>
            <a:endParaRPr lang="fr-FR" sz="2400" dirty="0" smtClean="0">
              <a:latin typeface="Comic Sans MS" pitchFamily="66" charset="0"/>
            </a:endParaRPr>
          </a:p>
          <a:p>
            <a:pPr algn="ctr"/>
            <a:endParaRPr lang="fr-FR" sz="2400" dirty="0" smtClean="0">
              <a:latin typeface="Comic Sans MS" pitchFamily="66" charset="0"/>
            </a:endParaRPr>
          </a:p>
        </p:txBody>
      </p:sp>
      <p:sp>
        <p:nvSpPr>
          <p:cNvPr id="5" name="Rectangle à coins arrondis 4"/>
          <p:cNvSpPr/>
          <p:nvPr/>
        </p:nvSpPr>
        <p:spPr>
          <a:xfrm>
            <a:off x="539552" y="2708920"/>
            <a:ext cx="8280920" cy="2376264"/>
          </a:xfrm>
          <a:prstGeom prst="round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smtClean="0">
              <a:latin typeface="Comic Sans MS" pitchFamily="66" charset="0"/>
            </a:endParaRPr>
          </a:p>
          <a:p>
            <a:pPr algn="ctr"/>
            <a:r>
              <a:rPr lang="fr-FR" sz="2400" dirty="0" smtClean="0">
                <a:latin typeface="Comic Sans MS" pitchFamily="66" charset="0"/>
              </a:rPr>
              <a:t>Deux zones de haute intensité pour le boson BEH:</a:t>
            </a:r>
          </a:p>
          <a:p>
            <a:pPr algn="ctr"/>
            <a:r>
              <a:rPr lang="fr-FR" sz="2400" dirty="0" smtClean="0">
                <a:latin typeface="Comic Sans MS" pitchFamily="66" charset="0"/>
              </a:rPr>
              <a:t>Croisements de paquets de 100 milliards de protons</a:t>
            </a:r>
          </a:p>
          <a:p>
            <a:pPr algn="ctr"/>
            <a:r>
              <a:rPr lang="fr-FR" sz="2400" dirty="0" smtClean="0">
                <a:latin typeface="Comic Sans MS" pitchFamily="66" charset="0"/>
              </a:rPr>
              <a:t>toutes les 50 millionièmes de seconde</a:t>
            </a:r>
          </a:p>
          <a:p>
            <a:pPr algn="ctr">
              <a:buFont typeface="Symbol"/>
              <a:buChar char="Þ"/>
            </a:pPr>
            <a:r>
              <a:rPr lang="fr-FR" sz="2400" dirty="0" smtClean="0">
                <a:latin typeface="Comic Sans MS" pitchFamily="66" charset="0"/>
                <a:sym typeface="Symbol"/>
              </a:rPr>
              <a:t>   20 collisions/croisement</a:t>
            </a:r>
          </a:p>
          <a:p>
            <a:pPr algn="ctr"/>
            <a:r>
              <a:rPr lang="fr-FR" sz="2400" dirty="0" smtClean="0">
                <a:latin typeface="Comic Sans MS" pitchFamily="66" charset="0"/>
                <a:sym typeface="Symbol"/>
              </a:rPr>
              <a:t>                 600 millions collisions/seconde</a:t>
            </a:r>
            <a:endParaRPr lang="fr-FR" sz="2400" dirty="0" smtClean="0">
              <a:latin typeface="Comic Sans MS" pitchFamily="66" charset="0"/>
            </a:endParaRPr>
          </a:p>
          <a:p>
            <a:pPr algn="ctr"/>
            <a:endParaRPr lang="fr-FR" sz="2400" dirty="0" smtClean="0">
              <a:latin typeface="Comic Sans MS" pitchFamily="66" charset="0"/>
            </a:endParaRPr>
          </a:p>
          <a:p>
            <a:pPr algn="ctr"/>
            <a:endParaRPr lang="fr-FR" sz="2400" dirty="0" smtClean="0">
              <a:latin typeface="Comic Sans MS" pitchFamily="66" charset="0"/>
            </a:endParaRPr>
          </a:p>
        </p:txBody>
      </p:sp>
      <p:sp>
        <p:nvSpPr>
          <p:cNvPr id="6" name="Rectangle à coins arrondis 5"/>
          <p:cNvSpPr/>
          <p:nvPr/>
        </p:nvSpPr>
        <p:spPr>
          <a:xfrm>
            <a:off x="1763688" y="4797152"/>
            <a:ext cx="7344816" cy="1844824"/>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0000"/>
                </a:solidFill>
                <a:latin typeface="Comic Sans MS" pitchFamily="66" charset="0"/>
              </a:rPr>
              <a:t>Et les détecteurs ?</a:t>
            </a:r>
          </a:p>
          <a:p>
            <a:pPr algn="ctr"/>
            <a:r>
              <a:rPr lang="fr-FR" sz="2400" i="1" dirty="0" smtClean="0">
                <a:solidFill>
                  <a:srgbClr val="FF0000"/>
                </a:solidFill>
                <a:latin typeface="Comic Sans MS" pitchFamily="66" charset="0"/>
              </a:rPr>
              <a:t>″nous ne savions pas comment faire !″</a:t>
            </a:r>
          </a:p>
          <a:p>
            <a:pPr algn="ctr"/>
            <a:r>
              <a:rPr lang="fr-FR" sz="2400" dirty="0" smtClean="0">
                <a:solidFill>
                  <a:srgbClr val="FF0000"/>
                </a:solidFill>
                <a:latin typeface="Comic Sans MS" pitchFamily="66" charset="0"/>
              </a:rPr>
              <a:t>Longues R&amp;D (89-97) puis construction (98-08)</a:t>
            </a:r>
          </a:p>
          <a:p>
            <a:pPr algn="ctr"/>
            <a:r>
              <a:rPr lang="fr-FR" sz="2400" dirty="0" smtClean="0">
                <a:solidFill>
                  <a:srgbClr val="FF0000"/>
                </a:solidFill>
                <a:latin typeface="Comic Sans MS" pitchFamily="66" charset="0"/>
              </a:rPr>
              <a:t>Deux détecteurs concurrents très différents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3707904" y="476672"/>
            <a:ext cx="1303562" cy="707886"/>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wrap="none">
            <a:spAutoFit/>
          </a:bodyPr>
          <a:lstStyle/>
          <a:p>
            <a:r>
              <a:rPr lang="fr-FR" sz="4000" dirty="0">
                <a:latin typeface="Comic Sans MS" pitchFamily="66" charset="0"/>
              </a:rPr>
              <a:t>CMS</a:t>
            </a:r>
          </a:p>
        </p:txBody>
      </p:sp>
      <p:pic>
        <p:nvPicPr>
          <p:cNvPr id="3" name="Picture 11" descr="Atlas"/>
          <p:cNvPicPr>
            <a:picLocks noChangeAspect="1" noChangeArrowheads="1"/>
          </p:cNvPicPr>
          <p:nvPr/>
        </p:nvPicPr>
        <p:blipFill>
          <a:blip r:embed="rId2" cstate="print"/>
          <a:srcRect/>
          <a:stretch>
            <a:fillRect/>
          </a:stretch>
        </p:blipFill>
        <p:spPr bwMode="auto">
          <a:xfrm>
            <a:off x="2752129" y="2204864"/>
            <a:ext cx="6391871" cy="4941168"/>
          </a:xfrm>
          <a:prstGeom prst="rect">
            <a:avLst/>
          </a:prstGeom>
          <a:noFill/>
        </p:spPr>
      </p:pic>
      <p:sp>
        <p:nvSpPr>
          <p:cNvPr id="4" name="Text Box 13"/>
          <p:cNvSpPr txBox="1">
            <a:spLocks noChangeArrowheads="1"/>
          </p:cNvSpPr>
          <p:nvPr/>
        </p:nvSpPr>
        <p:spPr bwMode="auto">
          <a:xfrm>
            <a:off x="395878" y="3573016"/>
            <a:ext cx="1922321" cy="707886"/>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wrap="none">
            <a:spAutoFit/>
          </a:bodyPr>
          <a:lstStyle/>
          <a:p>
            <a:r>
              <a:rPr lang="fr-FR" sz="4000" dirty="0">
                <a:latin typeface="Comic Sans MS" pitchFamily="66" charset="0"/>
              </a:rPr>
              <a:t>ATLAS</a:t>
            </a:r>
          </a:p>
        </p:txBody>
      </p:sp>
      <p:sp>
        <p:nvSpPr>
          <p:cNvPr id="6" name="Text Box 18"/>
          <p:cNvSpPr txBox="1">
            <a:spLocks noChangeArrowheads="1"/>
          </p:cNvSpPr>
          <p:nvPr/>
        </p:nvSpPr>
        <p:spPr bwMode="auto">
          <a:xfrm>
            <a:off x="4067944" y="1292250"/>
            <a:ext cx="2223467" cy="1077218"/>
          </a:xfrm>
          <a:prstGeom prst="rect">
            <a:avLst/>
          </a:prstGeom>
          <a:noFill/>
          <a:ln w="9525">
            <a:noFill/>
            <a:miter lim="800000"/>
            <a:headEnd/>
            <a:tailEnd/>
          </a:ln>
          <a:effectLst/>
        </p:spPr>
        <p:txBody>
          <a:bodyPr wrap="square">
            <a:spAutoFit/>
          </a:bodyPr>
          <a:lstStyle/>
          <a:p>
            <a:r>
              <a:rPr lang="fr-FR" sz="1600" dirty="0" smtClean="0">
                <a:latin typeface="Comic Sans MS" pitchFamily="66" charset="0"/>
              </a:rPr>
              <a:t>Longueur 21 m</a:t>
            </a:r>
          </a:p>
          <a:p>
            <a:r>
              <a:rPr lang="fr-FR" sz="1600" dirty="0" smtClean="0">
                <a:latin typeface="Comic Sans MS" pitchFamily="66" charset="0"/>
              </a:rPr>
              <a:t>Diamètre 15 m</a:t>
            </a:r>
          </a:p>
          <a:p>
            <a:r>
              <a:rPr lang="fr-FR" sz="1600" dirty="0" smtClean="0">
                <a:latin typeface="Comic Sans MS" pitchFamily="66" charset="0"/>
              </a:rPr>
              <a:t>Masse 12000 tonnes</a:t>
            </a:r>
          </a:p>
          <a:p>
            <a:r>
              <a:rPr lang="fr-FR" sz="1600" dirty="0" smtClean="0">
                <a:latin typeface="Comic Sans MS" pitchFamily="66" charset="0"/>
              </a:rPr>
              <a:t>3500 chercheurs</a:t>
            </a:r>
            <a:endParaRPr lang="fr-FR" sz="1600" dirty="0">
              <a:latin typeface="Comic Sans MS" pitchFamily="66" charset="0"/>
            </a:endParaRPr>
          </a:p>
        </p:txBody>
      </p:sp>
      <p:pic>
        <p:nvPicPr>
          <p:cNvPr id="7" name="Picture 8" descr="CMS3d_medium"/>
          <p:cNvPicPr>
            <a:picLocks noChangeAspect="1" noChangeArrowheads="1"/>
          </p:cNvPicPr>
          <p:nvPr/>
        </p:nvPicPr>
        <p:blipFill>
          <a:blip r:embed="rId3" cstate="print"/>
          <a:srcRect/>
          <a:stretch>
            <a:fillRect/>
          </a:stretch>
        </p:blipFill>
        <p:spPr bwMode="auto">
          <a:xfrm>
            <a:off x="107504" y="332656"/>
            <a:ext cx="3528392" cy="2795808"/>
          </a:xfrm>
          <a:prstGeom prst="rect">
            <a:avLst/>
          </a:prstGeom>
          <a:noFill/>
        </p:spPr>
      </p:pic>
      <p:sp>
        <p:nvSpPr>
          <p:cNvPr id="8" name="Text Box 18"/>
          <p:cNvSpPr txBox="1">
            <a:spLocks noChangeArrowheads="1"/>
          </p:cNvSpPr>
          <p:nvPr/>
        </p:nvSpPr>
        <p:spPr bwMode="auto">
          <a:xfrm>
            <a:off x="683568" y="4326195"/>
            <a:ext cx="2223467" cy="1077218"/>
          </a:xfrm>
          <a:prstGeom prst="rect">
            <a:avLst/>
          </a:prstGeom>
          <a:noFill/>
          <a:ln w="9525">
            <a:noFill/>
            <a:miter lim="800000"/>
            <a:headEnd/>
            <a:tailEnd/>
          </a:ln>
          <a:effectLst/>
        </p:spPr>
        <p:txBody>
          <a:bodyPr wrap="square">
            <a:spAutoFit/>
          </a:bodyPr>
          <a:lstStyle/>
          <a:p>
            <a:r>
              <a:rPr lang="fr-FR" sz="1600" dirty="0" smtClean="0">
                <a:latin typeface="Comic Sans MS" pitchFamily="66" charset="0"/>
              </a:rPr>
              <a:t>Longueur 45 m</a:t>
            </a:r>
          </a:p>
          <a:p>
            <a:r>
              <a:rPr lang="fr-FR" sz="1600" dirty="0" smtClean="0">
                <a:latin typeface="Comic Sans MS" pitchFamily="66" charset="0"/>
              </a:rPr>
              <a:t>Diamètre 25 m</a:t>
            </a:r>
          </a:p>
          <a:p>
            <a:r>
              <a:rPr lang="fr-FR" sz="1600" dirty="0" smtClean="0">
                <a:latin typeface="Comic Sans MS" pitchFamily="66" charset="0"/>
              </a:rPr>
              <a:t>Masse 7500 tonnes</a:t>
            </a:r>
          </a:p>
          <a:p>
            <a:r>
              <a:rPr lang="fr-FR" sz="1600" dirty="0" smtClean="0">
                <a:latin typeface="Comic Sans MS" pitchFamily="66" charset="0"/>
              </a:rPr>
              <a:t>3500 chercheurs</a:t>
            </a:r>
            <a:endParaRPr lang="fr-FR" sz="1600" dirty="0">
              <a:latin typeface="Comic Sans MS" pitchFamily="66" charset="0"/>
            </a:endParaRPr>
          </a:p>
        </p:txBody>
      </p:sp>
      <p:sp>
        <p:nvSpPr>
          <p:cNvPr id="9" name="ZoneTexte 8"/>
          <p:cNvSpPr txBox="1"/>
          <p:nvPr/>
        </p:nvSpPr>
        <p:spPr>
          <a:xfrm>
            <a:off x="5979695" y="-27384"/>
            <a:ext cx="3159839" cy="1815882"/>
          </a:xfrm>
          <a:prstGeom prst="rect">
            <a:avLst/>
          </a:prstGeom>
          <a:noFill/>
        </p:spPr>
        <p:txBody>
          <a:bodyPr wrap="none" rtlCol="0">
            <a:spAutoFit/>
          </a:bodyPr>
          <a:lstStyle/>
          <a:p>
            <a:pPr algn="ctr"/>
            <a:r>
              <a:rPr lang="fr-FR" sz="2800" dirty="0" smtClean="0">
                <a:latin typeface="Comic Sans MS" pitchFamily="66" charset="0"/>
              </a:rPr>
              <a:t>Deux expériences</a:t>
            </a:r>
          </a:p>
          <a:p>
            <a:pPr algn="ctr"/>
            <a:r>
              <a:rPr lang="fr-FR" sz="2800" dirty="0" smtClean="0">
                <a:latin typeface="Comic Sans MS" pitchFamily="66" charset="0"/>
              </a:rPr>
              <a:t> avec</a:t>
            </a:r>
          </a:p>
          <a:p>
            <a:pPr algn="ctr"/>
            <a:r>
              <a:rPr lang="fr-FR" sz="2800" dirty="0" smtClean="0">
                <a:latin typeface="Comic Sans MS" pitchFamily="66" charset="0"/>
              </a:rPr>
              <a:t> technologies</a:t>
            </a:r>
          </a:p>
          <a:p>
            <a:pPr algn="ctr"/>
            <a:r>
              <a:rPr lang="fr-FR" sz="2800" dirty="0" smtClean="0">
                <a:latin typeface="Comic Sans MS" pitchFamily="66" charset="0"/>
              </a:rPr>
              <a:t>différentes</a:t>
            </a:r>
            <a:endParaRPr lang="fr-FR" sz="28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1+#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49615" y="2132856"/>
            <a:ext cx="8686993" cy="1569660"/>
          </a:xfrm>
          <a:prstGeom prst="rect">
            <a:avLst/>
          </a:prstGeom>
          <a:noFill/>
        </p:spPr>
        <p:txBody>
          <a:bodyPr wrap="none" rtlCol="0">
            <a:spAutoFit/>
          </a:bodyPr>
          <a:lstStyle/>
          <a:p>
            <a:pPr algn="ctr"/>
            <a:r>
              <a:rPr lang="fr-FR" sz="3200" dirty="0" smtClean="0">
                <a:solidFill>
                  <a:schemeClr val="bg1"/>
                </a:solidFill>
                <a:latin typeface="Comic Sans MS" pitchFamily="66" charset="0"/>
              </a:rPr>
              <a:t>Reproduction d’un événement candidat Higgs</a:t>
            </a:r>
          </a:p>
          <a:p>
            <a:pPr algn="ctr"/>
            <a:r>
              <a:rPr lang="fr-FR" sz="3200" dirty="0" smtClean="0">
                <a:solidFill>
                  <a:schemeClr val="bg1"/>
                </a:solidFill>
                <a:latin typeface="Comic Sans MS" pitchFamily="66" charset="0"/>
              </a:rPr>
              <a:t> dans l’expérience ATLAS:</a:t>
            </a:r>
          </a:p>
          <a:p>
            <a:pPr algn="ctr"/>
            <a:r>
              <a:rPr lang="fr-FR" sz="3200" dirty="0" smtClean="0">
                <a:solidFill>
                  <a:schemeClr val="bg1"/>
                </a:solidFill>
                <a:latin typeface="Comic Sans MS" pitchFamily="66" charset="0"/>
              </a:rPr>
              <a:t>Pré-injecteurs </a:t>
            </a:r>
            <a:r>
              <a:rPr lang="fr-FR" sz="3200" dirty="0" smtClean="0">
                <a:solidFill>
                  <a:schemeClr val="bg1"/>
                </a:solidFill>
                <a:latin typeface="Comic Sans MS" pitchFamily="66" charset="0"/>
                <a:sym typeface="Symbol"/>
              </a:rPr>
              <a:t> LHC  ATLAS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FourMuon_small (1)_1.wmv">
            <a:hlinkClick r:id="" action="ppaction://media"/>
          </p:cNvPr>
          <p:cNvPicPr>
            <a:picLocks noRot="1" noChangeAspect="1"/>
          </p:cNvPicPr>
          <p:nvPr>
            <a:videoFile r:link="rId1"/>
          </p:nvPr>
        </p:nvPicPr>
        <p:blipFill>
          <a:blip r:embed="rId3" cstate="print"/>
          <a:stretch>
            <a:fillRect/>
          </a:stretch>
        </p:blipFill>
        <p:spPr>
          <a:xfrm>
            <a:off x="1524000" y="1714500"/>
            <a:ext cx="60960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2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1043608" y="6351711"/>
            <a:ext cx="1282723" cy="461665"/>
          </a:xfrm>
          <a:prstGeom prst="rect">
            <a:avLst/>
          </a:prstGeom>
          <a:noFill/>
        </p:spPr>
        <p:txBody>
          <a:bodyPr wrap="none" rtlCol="0">
            <a:spAutoFit/>
          </a:bodyPr>
          <a:lstStyle/>
          <a:p>
            <a:r>
              <a:rPr lang="fr-FR" sz="2400" dirty="0" smtClean="0">
                <a:latin typeface="Comic Sans MS" pitchFamily="66" charset="0"/>
              </a:rPr>
              <a:t>38 pays</a:t>
            </a:r>
            <a:endParaRPr lang="fr-FR" sz="2400" dirty="0">
              <a:latin typeface="Comic Sans MS" pitchFamily="66" charset="0"/>
            </a:endParaRPr>
          </a:p>
        </p:txBody>
      </p:sp>
      <p:sp>
        <p:nvSpPr>
          <p:cNvPr id="5" name="ZoneTexte 4"/>
          <p:cNvSpPr txBox="1"/>
          <p:nvPr/>
        </p:nvSpPr>
        <p:spPr>
          <a:xfrm>
            <a:off x="5580112" y="6381328"/>
            <a:ext cx="2622834" cy="461665"/>
          </a:xfrm>
          <a:prstGeom prst="rect">
            <a:avLst/>
          </a:prstGeom>
          <a:noFill/>
        </p:spPr>
        <p:txBody>
          <a:bodyPr wrap="none" rtlCol="0">
            <a:spAutoFit/>
          </a:bodyPr>
          <a:lstStyle/>
          <a:p>
            <a:r>
              <a:rPr lang="fr-FR" sz="2400" dirty="0" smtClean="0">
                <a:latin typeface="Comic Sans MS" pitchFamily="66" charset="0"/>
              </a:rPr>
              <a:t>177 Laboratoires</a:t>
            </a:r>
            <a:endParaRPr lang="fr-FR" sz="2400" dirty="0">
              <a:latin typeface="Comic Sans MS" pitchFamily="66" charset="0"/>
            </a:endParaRPr>
          </a:p>
        </p:txBody>
      </p:sp>
      <p:sp>
        <p:nvSpPr>
          <p:cNvPr id="7" name="Text Box 2"/>
          <p:cNvSpPr txBox="1">
            <a:spLocks noChangeArrowheads="1"/>
          </p:cNvSpPr>
          <p:nvPr/>
        </p:nvSpPr>
        <p:spPr bwMode="auto">
          <a:xfrm>
            <a:off x="218493" y="-27384"/>
            <a:ext cx="8690199" cy="1015663"/>
          </a:xfrm>
          <a:prstGeom prst="rect">
            <a:avLst/>
          </a:prstGeom>
          <a:noFill/>
          <a:ln w="9525">
            <a:noFill/>
            <a:miter lim="800000"/>
            <a:headEnd/>
            <a:tailEnd/>
          </a:ln>
          <a:effectLst>
            <a:innerShdw blurRad="63500" dist="50800" dir="13500000">
              <a:prstClr val="black">
                <a:alpha val="50000"/>
              </a:prstClr>
            </a:innerShdw>
          </a:effectLst>
        </p:spPr>
        <p:txBody>
          <a:bodyPr wrap="none">
            <a:spAutoFit/>
          </a:bodyPr>
          <a:lstStyle/>
          <a:p>
            <a:pPr algn="ctr">
              <a:defRPr/>
            </a:pPr>
            <a:r>
              <a:rPr lang="fr-FR" sz="6000" dirty="0" smtClean="0">
                <a:solidFill>
                  <a:srgbClr val="FFFF00"/>
                </a:solidFill>
                <a:effectLst>
                  <a:outerShdw blurRad="38100" dist="38100" dir="2700000" algn="tl">
                    <a:srgbClr val="808080"/>
                  </a:outerShdw>
                </a:effectLst>
                <a:latin typeface="Comic Sans MS" pitchFamily="66" charset="0"/>
              </a:rPr>
              <a:t>La collaboration ATLAS</a:t>
            </a:r>
            <a:endParaRPr lang="fr-FR" sz="6000" dirty="0">
              <a:solidFill>
                <a:srgbClr val="FFFF00"/>
              </a:solidFill>
              <a:effectLst>
                <a:outerShdw blurRad="38100" dist="38100" dir="2700000" algn="tl">
                  <a:srgbClr val="808080"/>
                </a:outerShdw>
              </a:effectLst>
              <a:latin typeface="Comic Sans MS" pitchFamily="66" charset="0"/>
            </a:endParaRPr>
          </a:p>
        </p:txBody>
      </p:sp>
      <p:pic>
        <p:nvPicPr>
          <p:cNvPr id="9" name="Picture 5" descr="ATLAS.map.png"/>
          <p:cNvPicPr preferRelativeResize="0">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99592" y="1584176"/>
            <a:ext cx="7430594" cy="5273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ZoneTexte 9"/>
          <p:cNvSpPr txBox="1"/>
          <p:nvPr/>
        </p:nvSpPr>
        <p:spPr>
          <a:xfrm>
            <a:off x="1043608" y="6396335"/>
            <a:ext cx="1282723" cy="461665"/>
          </a:xfrm>
          <a:prstGeom prst="rect">
            <a:avLst/>
          </a:prstGeom>
          <a:noFill/>
        </p:spPr>
        <p:txBody>
          <a:bodyPr wrap="none" rtlCol="0">
            <a:spAutoFit/>
          </a:bodyPr>
          <a:lstStyle/>
          <a:p>
            <a:r>
              <a:rPr lang="fr-FR" sz="2400" dirty="0" smtClean="0">
                <a:latin typeface="Comic Sans MS" pitchFamily="66" charset="0"/>
              </a:rPr>
              <a:t>38 pays</a:t>
            </a:r>
            <a:endParaRPr lang="fr-FR" sz="2400" dirty="0">
              <a:latin typeface="Comic Sans MS" pitchFamily="66" charset="0"/>
            </a:endParaRPr>
          </a:p>
        </p:txBody>
      </p:sp>
      <p:sp>
        <p:nvSpPr>
          <p:cNvPr id="11" name="Rectangle 10"/>
          <p:cNvSpPr>
            <a:spLocks noChangeArrowheads="1"/>
          </p:cNvSpPr>
          <p:nvPr/>
        </p:nvSpPr>
        <p:spPr bwMode="auto">
          <a:xfrm>
            <a:off x="0" y="2564904"/>
            <a:ext cx="9144000" cy="2971800"/>
          </a:xfrm>
          <a:prstGeom prst="rect">
            <a:avLst/>
          </a:prstGeom>
          <a:solidFill>
            <a:schemeClr val="bg1"/>
          </a:solidFill>
          <a:ln w="57150">
            <a:solidFill>
              <a:srgbClr val="FF9900"/>
            </a:solidFill>
            <a:miter lim="800000"/>
            <a:headEnd/>
            <a:tailEnd/>
          </a:ln>
        </p:spPr>
        <p:txBody>
          <a:bodyPr anchor="ctr"/>
          <a:lstStyle/>
          <a:p>
            <a:pPr eaLnBrk="1" hangingPunct="1"/>
            <a:r>
              <a:rPr lang="en-GB" sz="1200" dirty="0">
                <a:solidFill>
                  <a:srgbClr val="002060"/>
                </a:solidFill>
                <a:latin typeface="Arial" charset="0"/>
                <a:cs typeface="Arial" charset="0"/>
              </a:rPr>
              <a:t>Albany, Alberta, NIKHEF Amsterdam, Ankara, LAPP Annecy, Argonne NL, Arizona, UT Arlington, Athens, NTU Athens, Baku, </a:t>
            </a:r>
            <a:br>
              <a:rPr lang="en-GB" sz="1200" dirty="0">
                <a:solidFill>
                  <a:srgbClr val="002060"/>
                </a:solidFill>
                <a:latin typeface="Arial" charset="0"/>
                <a:cs typeface="Arial" charset="0"/>
              </a:rPr>
            </a:br>
            <a:r>
              <a:rPr lang="en-GB" sz="1200" dirty="0">
                <a:solidFill>
                  <a:srgbClr val="002060"/>
                </a:solidFill>
                <a:latin typeface="Arial" charset="0"/>
                <a:cs typeface="Arial" charset="0"/>
              </a:rPr>
              <a:t>IFAE Barcelona, Belgrade, Bergen, Berkeley LBL and UC, HU Berlin, Bern, Birmingham, UAN Bogota, Bologna, Bonn, Boston, Brandeis, Brasil Cluster, Bratislava/SAS Kosice, Brookhaven NL, Buenos Aires, Bucharest, Cambridge, Carleton, CERN, Chinese Cluster, Chicago, Chile, </a:t>
            </a:r>
            <a:r>
              <a:rPr lang="en-GB" sz="1200" dirty="0">
                <a:solidFill>
                  <a:srgbClr val="FF0000"/>
                </a:solidFill>
                <a:latin typeface="Arial" charset="0"/>
                <a:cs typeface="Arial" charset="0"/>
              </a:rPr>
              <a:t>Clermont-Ferrand</a:t>
            </a:r>
            <a:r>
              <a:rPr lang="en-GB" sz="1200" dirty="0">
                <a:solidFill>
                  <a:srgbClr val="002060"/>
                </a:solidFill>
                <a:latin typeface="Arial" charset="0"/>
                <a:cs typeface="Arial" charset="0"/>
              </a:rPr>
              <a:t>, Columbia, NBI Copenhagen, Cosenza, AGH UST Cracow, IFJ PAN Cracow, SMU Dallas, UT Dallas, DESY, Dortmund, TU Dresden, JINR Dubna, Duke, Edinburgh, Frascati, Freiburg, Geneva, Genoa, Giessen, Glasgow, </a:t>
            </a:r>
            <a:r>
              <a:rPr lang="en-US" sz="1200" dirty="0">
                <a:solidFill>
                  <a:srgbClr val="002060"/>
                </a:solidFill>
                <a:latin typeface="Arial" charset="0"/>
                <a:cs typeface="Arial" charset="0"/>
              </a:rPr>
              <a:t>Göttingen,</a:t>
            </a:r>
            <a:r>
              <a:rPr lang="en-GB" sz="1200" dirty="0">
                <a:solidFill>
                  <a:srgbClr val="002060"/>
                </a:solidFill>
                <a:latin typeface="Arial" charset="0"/>
                <a:cs typeface="Arial" charset="0"/>
              </a:rPr>
              <a:t> LPSC Grenoble, Technion Haifa, Hampton, Harvard, Heidelberg, Hiroshima IT, Indiana, Innsbruck, Iowa SU, Iowa, UC Irvine, Istanbul Bogazici, KEK, Kobe, Kyoto, Kyoto UE, Lancaster, UN La Plata, Lecce, Lisbon LIP, Liverpool, Ljubljana, QMW London, RHBNC London, UC London, Lund, UA Madrid, Mainz, Manchester, CPPM Marseille, Massachusetts, MIT, Melbourne, Michigan, Michigan SU, Milano, Minsk NAS, Minsk NCPHEP, Montreal, McGill Montreal, RUPHE Morocco, FIAN Moscow, ITEP Moscow, MEPhI Moscow, MSU Moscow, Munich LMU, MPI Munich, Nagasaki IAS, Nagoya, Naples, New Mexico, New York, Nijmegen, BINP Novosibirsk, Ohio SU, Okayama, Oklahoma, Oklahoma SU, Olomouc, Oregon, LAL Orsay, Osaka, Oslo, Oxford, Paris VI and VII, Pavia, Pennsylvania, Pisa, Pittsburgh, CAS Prague, CU Prague, TU Prague, IHEP Protvino, Regina, Rome I, Rome II, Rome III, Rutherford Appleton Laboratory, DAPNIA Saclay, Santa Cruz UC, Sheffield, Shinshu, Siegen, Simon Fraser Burnaby, SLAC, NPI Petersburg, Stockholm, KTH Stockholm, Stony Brook, Sydney, Sussex, AS Taipei, Tbilisi, Tel Aviv, Thessaloniki, Tokyo ICEPP, Tokyo MU, Tokyo Tech, Toronto, TRIUMF, Tsukuba, Tufts, Udine/ICTP, Uppsala, UI Urbana, Valencia, UBC Vancouver, Victoria, Waseda, Washington, Weizmann Rehovot, FH Wiener Neustadt, Wisconsin, Wuppertal, Würzburg, Yale, Yerevan</a:t>
            </a:r>
            <a:endParaRPr lang="en-US" sz="1200" dirty="0">
              <a:solidFill>
                <a:srgbClr val="002060"/>
              </a:solidFill>
              <a:latin typeface="Arial" charset="0"/>
              <a:cs typeface="Arial" charset="0"/>
            </a:endParaRPr>
          </a:p>
        </p:txBody>
      </p:sp>
      <p:sp>
        <p:nvSpPr>
          <p:cNvPr id="12" name="ZoneTexte 11"/>
          <p:cNvSpPr txBox="1"/>
          <p:nvPr/>
        </p:nvSpPr>
        <p:spPr>
          <a:xfrm>
            <a:off x="5580112" y="6396335"/>
            <a:ext cx="2622834" cy="461665"/>
          </a:xfrm>
          <a:prstGeom prst="rect">
            <a:avLst/>
          </a:prstGeom>
          <a:noFill/>
        </p:spPr>
        <p:txBody>
          <a:bodyPr wrap="none" rtlCol="0">
            <a:spAutoFit/>
          </a:bodyPr>
          <a:lstStyle/>
          <a:p>
            <a:r>
              <a:rPr lang="fr-FR" sz="2400" dirty="0" smtClean="0">
                <a:latin typeface="Comic Sans MS" pitchFamily="66" charset="0"/>
              </a:rPr>
              <a:t>177 Laboratoires</a:t>
            </a:r>
            <a:endParaRPr lang="fr-FR" sz="2400" dirty="0">
              <a:latin typeface="Comic Sans MS" pitchFamily="66" charset="0"/>
            </a:endParaRPr>
          </a:p>
        </p:txBody>
      </p:sp>
      <p:sp>
        <p:nvSpPr>
          <p:cNvPr id="13" name="ZoneTexte 12"/>
          <p:cNvSpPr txBox="1"/>
          <p:nvPr/>
        </p:nvSpPr>
        <p:spPr>
          <a:xfrm>
            <a:off x="1763688" y="836712"/>
            <a:ext cx="5681363" cy="830997"/>
          </a:xfrm>
          <a:prstGeom prst="rect">
            <a:avLst/>
          </a:prstGeom>
          <a:noFill/>
        </p:spPr>
        <p:txBody>
          <a:bodyPr wrap="none" rtlCol="0">
            <a:spAutoFit/>
          </a:bodyPr>
          <a:lstStyle/>
          <a:p>
            <a:pPr algn="ctr"/>
            <a:r>
              <a:rPr lang="fr-FR" sz="2400" dirty="0" smtClean="0">
                <a:solidFill>
                  <a:schemeClr val="bg1"/>
                </a:solidFill>
                <a:latin typeface="Comic Sans MS" pitchFamily="66" charset="0"/>
              </a:rPr>
              <a:t>3500 physiciens dont 1000 doctorants</a:t>
            </a:r>
          </a:p>
          <a:p>
            <a:pPr algn="ctr"/>
            <a:r>
              <a:rPr lang="fr-FR" sz="2400" dirty="0" smtClean="0">
                <a:solidFill>
                  <a:schemeClr val="bg1"/>
                </a:solidFill>
                <a:latin typeface="Comic Sans MS" pitchFamily="66" charset="0"/>
              </a:rPr>
              <a:t>plus tous les personnels techniques</a:t>
            </a:r>
            <a:endParaRPr lang="fr-FR" sz="2400" dirty="0">
              <a:solidFill>
                <a:schemeClr val="bg1"/>
              </a:solidFill>
              <a:latin typeface="Comic Sans MS" pitchFamily="66" charset="0"/>
            </a:endParaRPr>
          </a:p>
        </p:txBody>
      </p:sp>
      <p:sp>
        <p:nvSpPr>
          <p:cNvPr id="14" name="ZoneTexte 13"/>
          <p:cNvSpPr txBox="1"/>
          <p:nvPr/>
        </p:nvSpPr>
        <p:spPr>
          <a:xfrm>
            <a:off x="467544" y="5733256"/>
            <a:ext cx="8249374" cy="584775"/>
          </a:xfrm>
          <a:prstGeom prst="rect">
            <a:avLst/>
          </a:prstGeom>
          <a:solidFill>
            <a:schemeClr val="tx1"/>
          </a:solidFill>
        </p:spPr>
        <p:txBody>
          <a:bodyPr wrap="none" rtlCol="0">
            <a:spAutoFit/>
          </a:bodyPr>
          <a:lstStyle/>
          <a:p>
            <a:r>
              <a:rPr lang="fr-FR" sz="3200" dirty="0" smtClean="0">
                <a:solidFill>
                  <a:schemeClr val="bg1"/>
                </a:solidFill>
                <a:latin typeface="Comic Sans MS" pitchFamily="66" charset="0"/>
              </a:rPr>
              <a:t>19 ans pour élaborer et construire ATLAS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heckerboard(across)">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D:\Journée Atlasdm250602\Journée Atlas6.jpg"/>
          <p:cNvPicPr>
            <a:picLocks noChangeAspect="1" noChangeArrowheads="1"/>
          </p:cNvPicPr>
          <p:nvPr/>
        </p:nvPicPr>
        <p:blipFill>
          <a:blip r:embed="rId2" cstate="print"/>
          <a:srcRect/>
          <a:stretch>
            <a:fillRect/>
          </a:stretch>
        </p:blipFill>
        <p:spPr bwMode="auto">
          <a:xfrm>
            <a:off x="0" y="286704"/>
            <a:ext cx="9144000" cy="6310648"/>
          </a:xfrm>
          <a:prstGeom prst="rect">
            <a:avLst/>
          </a:prstGeom>
          <a:noFill/>
        </p:spPr>
      </p:pic>
      <p:sp>
        <p:nvSpPr>
          <p:cNvPr id="8" name="ZoneTexte 7"/>
          <p:cNvSpPr txBox="1"/>
          <p:nvPr/>
        </p:nvSpPr>
        <p:spPr>
          <a:xfrm>
            <a:off x="251520" y="548680"/>
            <a:ext cx="8712968" cy="523220"/>
          </a:xfrm>
          <a:prstGeom prst="rect">
            <a:avLst/>
          </a:prstGeom>
          <a:noFill/>
        </p:spPr>
        <p:txBody>
          <a:bodyPr wrap="square" rtlCol="0">
            <a:spAutoFit/>
          </a:bodyPr>
          <a:lstStyle/>
          <a:p>
            <a:pPr algn="ctr"/>
            <a:r>
              <a:rPr lang="fr-FR" sz="2800" dirty="0" smtClean="0">
                <a:solidFill>
                  <a:schemeClr val="bg1"/>
                </a:solidFill>
                <a:latin typeface="Comic Sans MS" pitchFamily="66" charset="0"/>
              </a:rPr>
              <a:t>″Les  Journées ATLAS 2002 à Clermont-Ferrand″</a:t>
            </a:r>
          </a:p>
        </p:txBody>
      </p:sp>
      <p:pic>
        <p:nvPicPr>
          <p:cNvPr id="9" name="Picture 4" descr="D:\Journées Atlasdm2400602\Journées Atlas3.jpg"/>
          <p:cNvPicPr>
            <a:picLocks noChangeAspect="1" noChangeArrowheads="1"/>
          </p:cNvPicPr>
          <p:nvPr/>
        </p:nvPicPr>
        <p:blipFill>
          <a:blip r:embed="rId3" cstate="print"/>
          <a:srcRect/>
          <a:stretch>
            <a:fillRect/>
          </a:stretch>
        </p:blipFill>
        <p:spPr bwMode="auto">
          <a:xfrm>
            <a:off x="4355976" y="3658584"/>
            <a:ext cx="4824536" cy="3226800"/>
          </a:xfrm>
          <a:prstGeom prst="rect">
            <a:avLst/>
          </a:prstGeom>
          <a:noFill/>
        </p:spPr>
      </p:pic>
      <p:sp>
        <p:nvSpPr>
          <p:cNvPr id="10" name="Text Box 36"/>
          <p:cNvSpPr txBox="1">
            <a:spLocks noChangeArrowheads="1"/>
          </p:cNvSpPr>
          <p:nvPr/>
        </p:nvSpPr>
        <p:spPr bwMode="auto">
          <a:xfrm>
            <a:off x="163216" y="107921"/>
            <a:ext cx="900118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Un jalon en 2002, </a:t>
            </a:r>
            <a:r>
              <a:rPr lang="fr-FR" sz="2200" b="1" dirty="0" smtClean="0">
                <a:solidFill>
                  <a:schemeClr val="bg1"/>
                </a:solidFill>
                <a:effectLst>
                  <a:outerShdw blurRad="38100" dist="38100" dir="2700000" algn="tl">
                    <a:srgbClr val="010199"/>
                  </a:outerShdw>
                </a:effectLst>
                <a:latin typeface="Comic Sans MS" pitchFamily="66" charset="0"/>
                <a:sym typeface="Symbol" pitchFamily="18" charset="2"/>
              </a:rPr>
              <a:t>après Moscou (00) et New York (01)</a:t>
            </a:r>
            <a:endParaRPr lang="fr-FR" sz="2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342068" y="500479"/>
            <a:ext cx="8387232" cy="1200329"/>
          </a:xfrm>
          <a:prstGeom prst="rect">
            <a:avLst/>
          </a:prstGeom>
          <a:noFill/>
        </p:spPr>
        <p:txBody>
          <a:bodyPr wrap="none" rtlCol="0">
            <a:spAutoFit/>
          </a:bodyPr>
          <a:lstStyle/>
          <a:p>
            <a:pPr algn="ctr"/>
            <a:r>
              <a:rPr lang="fr-FR" sz="2400" dirty="0" smtClean="0">
                <a:solidFill>
                  <a:schemeClr val="bg1"/>
                </a:solidFill>
                <a:latin typeface="Comic Sans MS" pitchFamily="66" charset="0"/>
                <a:sym typeface="Symbol"/>
              </a:rPr>
              <a:t>  En l’état actuel de nos connaissances, </a:t>
            </a:r>
          </a:p>
          <a:p>
            <a:pPr algn="ctr"/>
            <a:r>
              <a:rPr lang="fr-FR" sz="2400" dirty="0" smtClean="0">
                <a:solidFill>
                  <a:schemeClr val="bg1"/>
                </a:solidFill>
                <a:latin typeface="Comic Sans MS" pitchFamily="66" charset="0"/>
                <a:sym typeface="Symbol"/>
              </a:rPr>
              <a:t>  37 particules élémentaires sont les constituants ultimes</a:t>
            </a:r>
          </a:p>
          <a:p>
            <a:pPr algn="ctr"/>
            <a:r>
              <a:rPr lang="fr-FR" sz="2400" dirty="0" smtClean="0">
                <a:solidFill>
                  <a:schemeClr val="bg1"/>
                </a:solidFill>
                <a:latin typeface="Comic Sans MS" pitchFamily="66" charset="0"/>
                <a:sym typeface="Symbol"/>
              </a:rPr>
              <a:t>  de notre Univers.</a:t>
            </a:r>
            <a:endParaRPr lang="fr-FR" sz="2400" dirty="0">
              <a:solidFill>
                <a:schemeClr val="bg1"/>
              </a:solidFill>
              <a:latin typeface="Comic Sans MS" pitchFamily="66" charset="0"/>
            </a:endParaRPr>
          </a:p>
        </p:txBody>
      </p:sp>
      <p:sp>
        <p:nvSpPr>
          <p:cNvPr id="4" name="ZoneTexte 3"/>
          <p:cNvSpPr txBox="1"/>
          <p:nvPr/>
        </p:nvSpPr>
        <p:spPr>
          <a:xfrm>
            <a:off x="360851" y="2276872"/>
            <a:ext cx="8603637" cy="523220"/>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a:t>
            </a:r>
            <a:r>
              <a:rPr lang="fr-FR" sz="2800" dirty="0" smtClean="0">
                <a:solidFill>
                  <a:schemeClr val="bg1"/>
                </a:solidFill>
                <a:latin typeface="Comic Sans MS" pitchFamily="66" charset="0"/>
                <a:sym typeface="Symbol"/>
              </a:rPr>
              <a:t>A l’exception de 2, elles ont chacune une masse.</a:t>
            </a:r>
            <a:endParaRPr lang="fr-FR" sz="2800" dirty="0">
              <a:solidFill>
                <a:schemeClr val="bg1"/>
              </a:solidFill>
              <a:latin typeface="Comic Sans MS" pitchFamily="66" charset="0"/>
            </a:endParaRPr>
          </a:p>
        </p:txBody>
      </p:sp>
      <p:sp>
        <p:nvSpPr>
          <p:cNvPr id="5" name="Rectangle 4"/>
          <p:cNvSpPr/>
          <p:nvPr/>
        </p:nvSpPr>
        <p:spPr>
          <a:xfrm>
            <a:off x="323528" y="3429000"/>
            <a:ext cx="8640960" cy="1077218"/>
          </a:xfrm>
          <a:prstGeom prst="rect">
            <a:avLst/>
          </a:prstGeom>
        </p:spPr>
        <p:txBody>
          <a:bodyPr wrap="square">
            <a:spAutoFit/>
          </a:bodyPr>
          <a:lstStyle/>
          <a:p>
            <a:pPr algn="ctr"/>
            <a:r>
              <a:rPr lang="fr-FR" sz="2400" dirty="0" smtClean="0">
                <a:solidFill>
                  <a:schemeClr val="bg1"/>
                </a:solidFill>
                <a:latin typeface="Comic Sans MS" pitchFamily="66" charset="0"/>
                <a:sym typeface="Symbol"/>
              </a:rPr>
              <a:t> </a:t>
            </a:r>
            <a:r>
              <a:rPr lang="fr-FR" sz="3200" dirty="0" smtClean="0">
                <a:solidFill>
                  <a:srgbClr val="FFFF00"/>
                </a:solidFill>
                <a:latin typeface="Comic Sans MS" pitchFamily="66" charset="0"/>
                <a:sym typeface="Symbol"/>
              </a:rPr>
              <a:t>Si elles ne possédaient pas une masse:</a:t>
            </a:r>
          </a:p>
          <a:p>
            <a:pPr algn="ctr"/>
            <a:r>
              <a:rPr lang="fr-FR" sz="3200" dirty="0" smtClean="0">
                <a:solidFill>
                  <a:srgbClr val="FFFF00"/>
                </a:solidFill>
                <a:latin typeface="Comic Sans MS" pitchFamily="66" charset="0"/>
                <a:sym typeface="Symbol"/>
              </a:rPr>
              <a:t>la matière ne serait pas structurée.</a:t>
            </a:r>
          </a:p>
        </p:txBody>
      </p:sp>
      <p:sp>
        <p:nvSpPr>
          <p:cNvPr id="8" name="Rectangle 7"/>
          <p:cNvSpPr/>
          <p:nvPr/>
        </p:nvSpPr>
        <p:spPr>
          <a:xfrm>
            <a:off x="1187624" y="4902259"/>
            <a:ext cx="6910866" cy="830997"/>
          </a:xfrm>
          <a:prstGeom prst="rect">
            <a:avLst/>
          </a:prstGeom>
        </p:spPr>
        <p:txBody>
          <a:bodyPr wrap="none">
            <a:spAutoFit/>
          </a:bodyPr>
          <a:lstStyle/>
          <a:p>
            <a:r>
              <a:rPr lang="fr-FR" sz="4800" dirty="0" smtClean="0">
                <a:solidFill>
                  <a:srgbClr val="FF6600"/>
                </a:solidFill>
                <a:latin typeface="Comic Sans MS" pitchFamily="66" charset="0"/>
                <a:sym typeface="Symbol"/>
              </a:rPr>
              <a:t>Nous n’existerions pas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muo_gen_1006_004[1]"/>
          <p:cNvPicPr>
            <a:picLocks noChangeAspect="1" noChangeArrowheads="1"/>
          </p:cNvPicPr>
          <p:nvPr/>
        </p:nvPicPr>
        <p:blipFill>
          <a:blip r:embed="rId2" cstate="print"/>
          <a:srcRect/>
          <a:stretch>
            <a:fillRect/>
          </a:stretch>
        </p:blipFill>
        <p:spPr bwMode="auto">
          <a:xfrm>
            <a:off x="0" y="736600"/>
            <a:ext cx="9144000" cy="6121400"/>
          </a:xfrm>
          <a:prstGeom prst="rect">
            <a:avLst/>
          </a:prstGeom>
          <a:noFill/>
        </p:spPr>
      </p:pic>
      <p:sp>
        <p:nvSpPr>
          <p:cNvPr id="3" name="Oval 3"/>
          <p:cNvSpPr>
            <a:spLocks noChangeArrowheads="1"/>
          </p:cNvSpPr>
          <p:nvPr/>
        </p:nvSpPr>
        <p:spPr bwMode="auto">
          <a:xfrm>
            <a:off x="4017839" y="4941168"/>
            <a:ext cx="338137" cy="365125"/>
          </a:xfrm>
          <a:prstGeom prst="ellipse">
            <a:avLst/>
          </a:prstGeom>
          <a:noFill/>
          <a:ln w="25400">
            <a:solidFill>
              <a:srgbClr val="FFFFFF"/>
            </a:solidFill>
            <a:round/>
            <a:headEnd/>
            <a:tailEnd/>
          </a:ln>
          <a:effectLst/>
        </p:spPr>
        <p:txBody>
          <a:bodyPr wrap="none" anchor="ctr"/>
          <a:lstStyle/>
          <a:p>
            <a:endParaRPr lang="fr-FR" dirty="0"/>
          </a:p>
        </p:txBody>
      </p:sp>
      <p:sp>
        <p:nvSpPr>
          <p:cNvPr id="4" name="Text Box 4"/>
          <p:cNvSpPr txBox="1">
            <a:spLocks noChangeArrowheads="1"/>
          </p:cNvSpPr>
          <p:nvPr/>
        </p:nvSpPr>
        <p:spPr bwMode="auto">
          <a:xfrm>
            <a:off x="34925" y="20638"/>
            <a:ext cx="9268884" cy="954107"/>
          </a:xfrm>
          <a:prstGeom prst="rect">
            <a:avLst/>
          </a:prstGeom>
          <a:noFill/>
          <a:ln w="9525">
            <a:noFill/>
            <a:miter lim="800000"/>
            <a:headEnd/>
            <a:tailEnd/>
          </a:ln>
          <a:effectLst/>
        </p:spPr>
        <p:txBody>
          <a:bodyPr wrap="none">
            <a:spAutoFit/>
          </a:bodyPr>
          <a:lstStyle/>
          <a:p>
            <a:r>
              <a:rPr lang="fr-FR" sz="2800" b="1" dirty="0" smtClean="0">
                <a:solidFill>
                  <a:schemeClr val="bg1"/>
                </a:solidFill>
                <a:latin typeface="Comic Sans MS" pitchFamily="66" charset="0"/>
              </a:rPr>
              <a:t>Longue période de la construction d’ATLAS:</a:t>
            </a:r>
          </a:p>
          <a:p>
            <a:r>
              <a:rPr lang="fr-FR" sz="2800" b="1" dirty="0" smtClean="0">
                <a:solidFill>
                  <a:schemeClr val="bg1"/>
                </a:solidFill>
                <a:latin typeface="Comic Sans MS" pitchFamily="66" charset="0"/>
              </a:rPr>
              <a:t>                                      ici la </a:t>
            </a:r>
            <a:r>
              <a:rPr lang="fr-FR" sz="2800" dirty="0" smtClean="0">
                <a:solidFill>
                  <a:schemeClr val="bg1"/>
                </a:solidFill>
                <a:latin typeface="Comic Sans MS" pitchFamily="66" charset="0"/>
              </a:rPr>
              <a:t>partie </a:t>
            </a:r>
            <a:r>
              <a:rPr lang="fr-FR" sz="2800" dirty="0">
                <a:solidFill>
                  <a:schemeClr val="bg1"/>
                </a:solidFill>
                <a:latin typeface="Comic Sans MS" pitchFamily="66" charset="0"/>
              </a:rPr>
              <a:t>avant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63216" y="107921"/>
            <a:ext cx="4515980"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Collisions depuis 2009</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3" name="Picture 2" descr="C:\Users\François\Desktop\IMG_0537.JPG"/>
          <p:cNvPicPr>
            <a:picLocks noChangeAspect="1" noChangeArrowheads="1"/>
          </p:cNvPicPr>
          <p:nvPr/>
        </p:nvPicPr>
        <p:blipFill>
          <a:blip r:embed="rId2" cstate="print"/>
          <a:srcRect/>
          <a:stretch>
            <a:fillRect/>
          </a:stretch>
        </p:blipFill>
        <p:spPr bwMode="auto">
          <a:xfrm>
            <a:off x="-36512" y="-27384"/>
            <a:ext cx="9180512" cy="6885384"/>
          </a:xfrm>
          <a:prstGeom prst="rect">
            <a:avLst/>
          </a:prstGeom>
          <a:noFill/>
        </p:spPr>
      </p:pic>
      <p:sp>
        <p:nvSpPr>
          <p:cNvPr id="4" name="Rectangle à coins arrondis 3"/>
          <p:cNvSpPr/>
          <p:nvPr/>
        </p:nvSpPr>
        <p:spPr>
          <a:xfrm>
            <a:off x="0" y="-27384"/>
            <a:ext cx="5688632" cy="1728192"/>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latin typeface="Comic Sans MS" pitchFamily="66" charset="0"/>
              </a:rPr>
              <a:t>Surveillance/maintenance</a:t>
            </a:r>
          </a:p>
          <a:p>
            <a:r>
              <a:rPr lang="fr-FR" sz="2800" dirty="0" smtClean="0">
                <a:latin typeface="Comic Sans MS" pitchFamily="66" charset="0"/>
              </a:rPr>
              <a:t>Prises de données jours et nuits</a:t>
            </a:r>
          </a:p>
        </p:txBody>
      </p:sp>
      <p:pic>
        <p:nvPicPr>
          <p:cNvPr id="5" name="Picture 2" descr="C:\Users\François\Desktop\Slide_Fabiola.jpg"/>
          <p:cNvPicPr>
            <a:picLocks noChangeAspect="1" noChangeArrowheads="1"/>
          </p:cNvPicPr>
          <p:nvPr/>
        </p:nvPicPr>
        <p:blipFill>
          <a:blip r:embed="rId3" cstate="print"/>
          <a:srcRect/>
          <a:stretch>
            <a:fillRect/>
          </a:stretch>
        </p:blipFill>
        <p:spPr bwMode="auto">
          <a:xfrm>
            <a:off x="-1" y="4005064"/>
            <a:ext cx="3803915" cy="2852936"/>
          </a:xfrm>
          <a:prstGeom prst="rect">
            <a:avLst/>
          </a:prstGeom>
          <a:noFill/>
        </p:spPr>
      </p:pic>
      <p:sp>
        <p:nvSpPr>
          <p:cNvPr id="6" name="Rectangle à coins arrondis 5"/>
          <p:cNvSpPr/>
          <p:nvPr/>
        </p:nvSpPr>
        <p:spPr>
          <a:xfrm>
            <a:off x="3923928" y="5301208"/>
            <a:ext cx="5148064" cy="110750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latin typeface="Comic Sans MS" pitchFamily="66" charset="0"/>
              </a:rPr>
              <a:t>Montée en puissance du LHC</a:t>
            </a:r>
          </a:p>
          <a:p>
            <a:r>
              <a:rPr lang="fr-FR" sz="2800" dirty="0" smtClean="0">
                <a:latin typeface="Comic Sans MS" pitchFamily="66" charset="0"/>
              </a:rPr>
              <a:t>Analyses de physique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800" decel="100000"/>
                                        <p:tgtEl>
                                          <p:spTgt spid="4"/>
                                        </p:tgtEl>
                                      </p:cBhvr>
                                    </p:animEffect>
                                    <p:anim calcmode="lin" valueType="num">
                                      <p:cBhvr>
                                        <p:cTn id="13" dur="800" decel="100000" fill="hold"/>
                                        <p:tgtEl>
                                          <p:spTgt spid="4"/>
                                        </p:tgtEl>
                                        <p:attrNameLst>
                                          <p:attrName>style.rotation</p:attrName>
                                        </p:attrNameLst>
                                      </p:cBhvr>
                                      <p:tavLst>
                                        <p:tav tm="0">
                                          <p:val>
                                            <p:fltVal val="-90"/>
                                          </p:val>
                                        </p:tav>
                                        <p:tav tm="100000">
                                          <p:val>
                                            <p:fltVal val="0"/>
                                          </p:val>
                                        </p:tav>
                                      </p:tavLst>
                                    </p:anim>
                                    <p:anim calcmode="lin" valueType="num">
                                      <p:cBhvr>
                                        <p:cTn id="14" dur="800" decel="100000" fill="hold"/>
                                        <p:tgtEl>
                                          <p:spTgt spid="4"/>
                                        </p:tgtEl>
                                        <p:attrNameLst>
                                          <p:attrName>ppt_x</p:attrName>
                                        </p:attrNameLst>
                                      </p:cBhvr>
                                      <p:tavLst>
                                        <p:tav tm="0">
                                          <p:val>
                                            <p:strVal val="#ppt_x+0.4"/>
                                          </p:val>
                                        </p:tav>
                                        <p:tav tm="100000">
                                          <p:val>
                                            <p:strVal val="#ppt_x-0.05"/>
                                          </p:val>
                                        </p:tav>
                                      </p:tavLst>
                                    </p:anim>
                                    <p:anim calcmode="lin" valueType="num">
                                      <p:cBhvr>
                                        <p:cTn id="15" dur="800" decel="100000" fill="hold"/>
                                        <p:tgtEl>
                                          <p:spTgt spid="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35496" y="44624"/>
            <a:ext cx="9241632" cy="1046440"/>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Chasse au Higgs depuis 2011:</a:t>
            </a:r>
          </a:p>
          <a:p>
            <a:pPr>
              <a:defRPr/>
            </a:pPr>
            <a:r>
              <a:rPr lang="fr-FR" sz="3000" b="1" dirty="0" smtClean="0">
                <a:solidFill>
                  <a:schemeClr val="bg1"/>
                </a:solidFill>
                <a:effectLst>
                  <a:outerShdw blurRad="38100" dist="38100" dir="2700000" algn="tl">
                    <a:srgbClr val="010199"/>
                  </a:outerShdw>
                </a:effectLst>
                <a:latin typeface="Comic Sans MS" pitchFamily="66" charset="0"/>
                <a:sym typeface="Symbol" pitchFamily="18" charset="2"/>
              </a:rPr>
              <a:t>quelles sont les valeurs attendues … s’il existe ?</a:t>
            </a:r>
          </a:p>
        </p:txBody>
      </p:sp>
      <p:sp>
        <p:nvSpPr>
          <p:cNvPr id="6" name="Rectangle à coins arrondis 5"/>
          <p:cNvSpPr/>
          <p:nvPr/>
        </p:nvSpPr>
        <p:spPr>
          <a:xfrm>
            <a:off x="0" y="1268760"/>
            <a:ext cx="7272808" cy="165618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rgbClr val="FFFF00"/>
                </a:solidFill>
                <a:latin typeface="Comic Sans MS" pitchFamily="66" charset="0"/>
                <a:sym typeface="Symbol"/>
              </a:rPr>
              <a:t>Production d’un boson de 125 GeV</a:t>
            </a:r>
          </a:p>
          <a:p>
            <a:r>
              <a:rPr lang="fr-FR" sz="2800" dirty="0" smtClean="0">
                <a:solidFill>
                  <a:schemeClr val="bg1"/>
                </a:solidFill>
                <a:latin typeface="Comic Sans MS" pitchFamily="66" charset="0"/>
                <a:sym typeface="Symbol"/>
              </a:rPr>
              <a:t>        5 milliards de collisions  1 boson H</a:t>
            </a:r>
          </a:p>
          <a:p>
            <a:endParaRPr lang="fr-FR" sz="2800" dirty="0"/>
          </a:p>
        </p:txBody>
      </p:sp>
      <p:sp>
        <p:nvSpPr>
          <p:cNvPr id="8" name="Rectangle à coins arrondis 7"/>
          <p:cNvSpPr/>
          <p:nvPr/>
        </p:nvSpPr>
        <p:spPr>
          <a:xfrm>
            <a:off x="683568" y="2420888"/>
            <a:ext cx="7200800" cy="2304256"/>
          </a:xfrm>
          <a:prstGeom prst="round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chemeClr val="bg1"/>
                </a:solidFill>
                <a:latin typeface="Comic Sans MS" pitchFamily="66" charset="0"/>
                <a:sym typeface="Symbol"/>
              </a:rPr>
              <a:t>                        </a:t>
            </a:r>
          </a:p>
          <a:p>
            <a:r>
              <a:rPr lang="fr-FR" sz="2800" dirty="0" smtClean="0">
                <a:solidFill>
                  <a:srgbClr val="FFFF00"/>
                </a:solidFill>
                <a:latin typeface="Comic Sans MS" pitchFamily="66" charset="0"/>
                <a:sym typeface="Symbol"/>
              </a:rPr>
              <a:t>″Bons″ canaux étudiés (peu abondants)</a:t>
            </a:r>
          </a:p>
          <a:p>
            <a:r>
              <a:rPr lang="fr-FR" sz="2800" dirty="0" smtClean="0">
                <a:solidFill>
                  <a:schemeClr val="bg1"/>
                </a:solidFill>
                <a:latin typeface="Comic Sans MS" pitchFamily="66" charset="0"/>
              </a:rPr>
              <a:t>     H </a:t>
            </a:r>
            <a:r>
              <a:rPr lang="fr-FR" sz="2800" dirty="0" smtClean="0">
                <a:solidFill>
                  <a:schemeClr val="bg1"/>
                </a:solidFill>
                <a:latin typeface="Comic Sans MS" pitchFamily="66" charset="0"/>
                <a:sym typeface="Symbol"/>
              </a:rPr>
              <a:t> </a:t>
            </a:r>
            <a:r>
              <a:rPr lang="fr-FR" sz="2800" b="1" dirty="0" smtClean="0">
                <a:solidFill>
                  <a:schemeClr val="bg1"/>
                </a:solidFill>
                <a:latin typeface="Comic Sans MS" pitchFamily="66" charset="0"/>
                <a:sym typeface="Symbol"/>
              </a:rPr>
              <a:t> </a:t>
            </a:r>
            <a:r>
              <a:rPr lang="fr-FR" sz="2800" dirty="0" smtClean="0">
                <a:solidFill>
                  <a:schemeClr val="bg1"/>
                </a:solidFill>
                <a:latin typeface="Comic Sans MS" pitchFamily="66" charset="0"/>
                <a:sym typeface="Symbol"/>
              </a:rPr>
              <a:t>              2,2 fois sur mille</a:t>
            </a:r>
          </a:p>
          <a:p>
            <a:r>
              <a:rPr lang="fr-FR" sz="2800" dirty="0" smtClean="0">
                <a:solidFill>
                  <a:schemeClr val="bg1"/>
                </a:solidFill>
                <a:latin typeface="Comic Sans MS" pitchFamily="66" charset="0"/>
              </a:rPr>
              <a:t>     H </a:t>
            </a:r>
            <a:r>
              <a:rPr lang="fr-FR" sz="2800" dirty="0" smtClean="0">
                <a:solidFill>
                  <a:schemeClr val="bg1"/>
                </a:solidFill>
                <a:latin typeface="Comic Sans MS" pitchFamily="66" charset="0"/>
                <a:sym typeface="Symbol"/>
              </a:rPr>
              <a:t> Z Z*  4 l  1,3 fois sur 10 mille</a:t>
            </a:r>
          </a:p>
          <a:p>
            <a:pPr algn="ctr"/>
            <a:endParaRPr lang="fr-FR" sz="2800" dirty="0" smtClean="0">
              <a:solidFill>
                <a:schemeClr val="bg1"/>
              </a:solidFill>
              <a:latin typeface="Comic Sans MS" pitchFamily="66" charset="0"/>
              <a:sym typeface="Symbol"/>
            </a:endParaRPr>
          </a:p>
          <a:p>
            <a:pPr algn="ctr"/>
            <a:r>
              <a:rPr lang="fr-FR" sz="2800" dirty="0" smtClean="0">
                <a:solidFill>
                  <a:schemeClr val="bg1"/>
                </a:solidFill>
                <a:latin typeface="Comic Sans MS" pitchFamily="66" charset="0"/>
                <a:sym typeface="Symbol"/>
              </a:rPr>
              <a:t> </a:t>
            </a:r>
            <a:endParaRPr lang="fr-FR" sz="2800" dirty="0"/>
          </a:p>
        </p:txBody>
      </p:sp>
      <p:sp>
        <p:nvSpPr>
          <p:cNvPr id="9" name="Rectangle à coins arrondis 8"/>
          <p:cNvSpPr/>
          <p:nvPr/>
        </p:nvSpPr>
        <p:spPr>
          <a:xfrm>
            <a:off x="1663552" y="4149080"/>
            <a:ext cx="7480448" cy="2304256"/>
          </a:xfrm>
          <a:prstGeom prst="round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rgbClr val="FFFF00"/>
                </a:solidFill>
                <a:latin typeface="Comic Sans MS" pitchFamily="66" charset="0"/>
                <a:sym typeface="Symbol"/>
              </a:rPr>
              <a:t>Observation</a:t>
            </a:r>
          </a:p>
          <a:p>
            <a:r>
              <a:rPr lang="fr-FR" sz="2800" dirty="0" smtClean="0">
                <a:solidFill>
                  <a:schemeClr val="bg1"/>
                </a:solidFill>
                <a:latin typeface="Comic Sans MS" pitchFamily="66" charset="0"/>
                <a:sym typeface="Symbol"/>
              </a:rPr>
              <a:t>Efficacités de détection/reconstruction:</a:t>
            </a:r>
          </a:p>
          <a:p>
            <a:r>
              <a:rPr lang="fr-FR" sz="2800" dirty="0" smtClean="0">
                <a:solidFill>
                  <a:schemeClr val="bg1"/>
                </a:solidFill>
                <a:latin typeface="Comic Sans MS" pitchFamily="66" charset="0"/>
                <a:sym typeface="Symbol"/>
              </a:rPr>
              <a:t>                                             40 et 25%</a:t>
            </a:r>
          </a:p>
        </p:txBody>
      </p:sp>
      <p:sp>
        <p:nvSpPr>
          <p:cNvPr id="10" name="Rectangle à coins arrondis 9"/>
          <p:cNvSpPr/>
          <p:nvPr/>
        </p:nvSpPr>
        <p:spPr>
          <a:xfrm>
            <a:off x="-36512" y="5705872"/>
            <a:ext cx="5328592"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FF00"/>
                </a:solidFill>
                <a:latin typeface="Comic Sans MS" pitchFamily="66" charset="0"/>
              </a:rPr>
              <a:t>Il faut donc du temps et accumuler les données</a:t>
            </a:r>
            <a:endParaRPr lang="fr-FR" sz="32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945768" y="2780928"/>
            <a:ext cx="5163593" cy="1692771"/>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2800" dirty="0" smtClean="0">
                <a:solidFill>
                  <a:schemeClr val="bg1"/>
                </a:solidFill>
                <a:latin typeface="Comic Sans MS" pitchFamily="66" charset="0"/>
              </a:rPr>
              <a:t>Emission SOIR 3</a:t>
            </a:r>
          </a:p>
          <a:p>
            <a:pPr algn="ctr"/>
            <a:r>
              <a:rPr lang="fr-FR" sz="2800" dirty="0" smtClean="0">
                <a:solidFill>
                  <a:schemeClr val="bg1"/>
                </a:solidFill>
                <a:latin typeface="Comic Sans MS" pitchFamily="66" charset="0"/>
              </a:rPr>
              <a:t>… en pleine période électorale</a:t>
            </a:r>
          </a:p>
          <a:p>
            <a:pPr algn="ctr"/>
            <a:endParaRPr lang="fr-FR" sz="2800" dirty="0" smtClean="0">
              <a:solidFill>
                <a:schemeClr val="bg1"/>
              </a:solidFill>
              <a:latin typeface="Comic Sans MS" pitchFamily="66" charset="0"/>
            </a:endParaRPr>
          </a:p>
          <a:p>
            <a:pPr algn="ctr"/>
            <a:r>
              <a:rPr lang="fr-FR" sz="2000" dirty="0" smtClean="0">
                <a:solidFill>
                  <a:schemeClr val="bg1"/>
                </a:solidFill>
                <a:latin typeface="Comic Sans MS" pitchFamily="66" charset="0"/>
              </a:rPr>
              <a:t>avec François Englert, Fabiola Gianotti,…</a:t>
            </a:r>
            <a:endParaRPr lang="fr-FR" sz="2000" dirty="0">
              <a:solidFill>
                <a:schemeClr val="bg1"/>
              </a:solidFill>
              <a:latin typeface="Comic Sans MS" pitchFamily="66" charset="0"/>
            </a:endParaRPr>
          </a:p>
        </p:txBody>
      </p:sp>
      <p:sp>
        <p:nvSpPr>
          <p:cNvPr id="5" name="Rectangle 4"/>
          <p:cNvSpPr/>
          <p:nvPr/>
        </p:nvSpPr>
        <p:spPr>
          <a:xfrm>
            <a:off x="151769" y="107921"/>
            <a:ext cx="5572359" cy="584775"/>
          </a:xfrm>
          <a:prstGeom prst="rect">
            <a:avLst/>
          </a:prstGeom>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Nouveau jalon en mai 2012</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oir3.wmv">
            <a:hlinkClick r:id="" action="ppaction://media"/>
          </p:cNvPr>
          <p:cNvPicPr>
            <a:picLocks noRot="1" noChangeAspect="1"/>
          </p:cNvPicPr>
          <p:nvPr>
            <a:videoFile r:link="rId1"/>
          </p:nvPr>
        </p:nvPicPr>
        <p:blipFill>
          <a:blip r:embed="rId3" cstate="print"/>
          <a:stretch>
            <a:fillRect/>
          </a:stretch>
        </p:blipFill>
        <p:spPr>
          <a:xfrm>
            <a:off x="1524000" y="1714500"/>
            <a:ext cx="60960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C:\Users\François\Desktop\LHC_collisions\Higgs\Conférence_Higgs\4juillet1.jpg"/>
          <p:cNvPicPr>
            <a:picLocks noChangeAspect="1" noChangeArrowheads="1"/>
          </p:cNvPicPr>
          <p:nvPr/>
        </p:nvPicPr>
        <p:blipFill>
          <a:blip r:embed="rId2" cstate="print"/>
          <a:srcRect/>
          <a:stretch>
            <a:fillRect/>
          </a:stretch>
        </p:blipFill>
        <p:spPr bwMode="auto">
          <a:xfrm>
            <a:off x="-36511" y="1051179"/>
            <a:ext cx="9180512" cy="6122237"/>
          </a:xfrm>
          <a:prstGeom prst="rect">
            <a:avLst/>
          </a:prstGeom>
          <a:noFill/>
        </p:spPr>
      </p:pic>
      <p:sp>
        <p:nvSpPr>
          <p:cNvPr id="3" name="ZoneTexte 2"/>
          <p:cNvSpPr txBox="1"/>
          <p:nvPr/>
        </p:nvSpPr>
        <p:spPr>
          <a:xfrm>
            <a:off x="35496" y="37073"/>
            <a:ext cx="8905003"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rgbClr val="FFFF00"/>
                </a:solidFill>
                <a:latin typeface="Comic Sans MS" pitchFamily="66" charset="0"/>
              </a:rPr>
              <a:t>Date historique: 4 juillet 2012</a:t>
            </a:r>
          </a:p>
          <a:p>
            <a:pPr algn="ctr"/>
            <a:r>
              <a:rPr lang="fr-FR" sz="2800" dirty="0" smtClean="0">
                <a:solidFill>
                  <a:schemeClr val="bg1"/>
                </a:solidFill>
                <a:latin typeface="Comic Sans MS" pitchFamily="66" charset="0"/>
              </a:rPr>
              <a:t>   Duplex CERN/Melbourne (ICHEP) </a:t>
            </a:r>
            <a:r>
              <a:rPr lang="fr-FR" sz="2800" dirty="0" smtClean="0">
                <a:solidFill>
                  <a:srgbClr val="FFFF00"/>
                </a:solidFill>
                <a:latin typeface="Comic Sans MS" pitchFamily="66" charset="0"/>
              </a:rPr>
              <a:t>et monde entier</a:t>
            </a:r>
            <a:endParaRPr lang="fr-FR" sz="2800" dirty="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C:\Users\François\Desktop\LHC_collisions\Higgs\Conférence_Higgs\4juillet3.jpg"/>
          <p:cNvPicPr>
            <a:picLocks noChangeAspect="1" noChangeArrowheads="1"/>
          </p:cNvPicPr>
          <p:nvPr/>
        </p:nvPicPr>
        <p:blipFill>
          <a:blip r:embed="rId2" cstate="print"/>
          <a:srcRect/>
          <a:stretch>
            <a:fillRect/>
          </a:stretch>
        </p:blipFill>
        <p:spPr bwMode="auto">
          <a:xfrm>
            <a:off x="415281" y="582414"/>
            <a:ext cx="4156719" cy="2774578"/>
          </a:xfrm>
          <a:prstGeom prst="rect">
            <a:avLst/>
          </a:prstGeom>
          <a:noFill/>
        </p:spPr>
      </p:pic>
      <p:pic>
        <p:nvPicPr>
          <p:cNvPr id="3075" name="Picture 3" descr="C:\Users\François\Desktop\LHC_collisions\Higgs\Conférence_Higgs\4juillet2.jpg"/>
          <p:cNvPicPr>
            <a:picLocks noChangeAspect="1" noChangeArrowheads="1"/>
          </p:cNvPicPr>
          <p:nvPr/>
        </p:nvPicPr>
        <p:blipFill>
          <a:blip r:embed="rId3" cstate="print"/>
          <a:srcRect/>
          <a:stretch>
            <a:fillRect/>
          </a:stretch>
        </p:blipFill>
        <p:spPr bwMode="auto">
          <a:xfrm>
            <a:off x="4644008" y="582414"/>
            <a:ext cx="4155816" cy="2771402"/>
          </a:xfrm>
          <a:prstGeom prst="rect">
            <a:avLst/>
          </a:prstGeom>
          <a:noFill/>
        </p:spPr>
      </p:pic>
      <p:pic>
        <p:nvPicPr>
          <p:cNvPr id="3076" name="Picture 4" descr="C:\Users\François\Desktop\LHC_collisions\Higgs\Conférence_Higgs\4juillet4.jpg"/>
          <p:cNvPicPr>
            <a:picLocks noChangeAspect="1" noChangeArrowheads="1"/>
          </p:cNvPicPr>
          <p:nvPr/>
        </p:nvPicPr>
        <p:blipFill>
          <a:blip r:embed="rId4" cstate="print"/>
          <a:srcRect/>
          <a:stretch>
            <a:fillRect/>
          </a:stretch>
        </p:blipFill>
        <p:spPr bwMode="auto">
          <a:xfrm>
            <a:off x="2555776" y="3750766"/>
            <a:ext cx="4156719" cy="2774578"/>
          </a:xfrm>
          <a:prstGeom prst="rect">
            <a:avLst/>
          </a:prstGeom>
          <a:noFill/>
        </p:spPr>
      </p:pic>
      <p:sp>
        <p:nvSpPr>
          <p:cNvPr id="6" name="ZoneTexte 5"/>
          <p:cNvSpPr txBox="1"/>
          <p:nvPr/>
        </p:nvSpPr>
        <p:spPr>
          <a:xfrm>
            <a:off x="2699792" y="6127030"/>
            <a:ext cx="3841116" cy="369332"/>
          </a:xfrm>
          <a:prstGeom prst="rect">
            <a:avLst/>
          </a:prstGeom>
          <a:noFill/>
        </p:spPr>
        <p:txBody>
          <a:bodyPr wrap="none" rtlCol="0">
            <a:spAutoFit/>
          </a:bodyPr>
          <a:lstStyle/>
          <a:p>
            <a:r>
              <a:rPr lang="fr-FR" dirty="0" smtClean="0">
                <a:solidFill>
                  <a:schemeClr val="bg1"/>
                </a:solidFill>
                <a:latin typeface="Comic Sans MS" pitchFamily="66" charset="0"/>
              </a:rPr>
              <a:t>Première rencontre Englert-Higgs</a:t>
            </a:r>
            <a:endParaRPr lang="fr-FR" dirty="0">
              <a:solidFill>
                <a:schemeClr val="bg1"/>
              </a:solidFill>
              <a:latin typeface="Comic Sans MS" pitchFamily="66" charset="0"/>
            </a:endParaRPr>
          </a:p>
        </p:txBody>
      </p:sp>
      <p:sp>
        <p:nvSpPr>
          <p:cNvPr id="7" name="ZoneTexte 6"/>
          <p:cNvSpPr txBox="1"/>
          <p:nvPr/>
        </p:nvSpPr>
        <p:spPr>
          <a:xfrm>
            <a:off x="5292080" y="2969568"/>
            <a:ext cx="2898550" cy="369332"/>
          </a:xfrm>
          <a:prstGeom prst="rect">
            <a:avLst/>
          </a:prstGeom>
          <a:noFill/>
        </p:spPr>
        <p:txBody>
          <a:bodyPr wrap="none" rtlCol="0">
            <a:spAutoFit/>
          </a:bodyPr>
          <a:lstStyle/>
          <a:p>
            <a:r>
              <a:rPr lang="fr-FR" dirty="0" smtClean="0">
                <a:solidFill>
                  <a:schemeClr val="bg1"/>
                </a:solidFill>
                <a:latin typeface="Comic Sans MS" pitchFamily="66" charset="0"/>
              </a:rPr>
              <a:t>Fabiola Gianotti (ATLAS)</a:t>
            </a:r>
            <a:endParaRPr lang="fr-FR" dirty="0">
              <a:solidFill>
                <a:schemeClr val="bg1"/>
              </a:solidFill>
              <a:latin typeface="Comic Sans MS" pitchFamily="66" charset="0"/>
            </a:endParaRPr>
          </a:p>
        </p:txBody>
      </p:sp>
      <p:sp>
        <p:nvSpPr>
          <p:cNvPr id="8" name="ZoneTexte 7"/>
          <p:cNvSpPr txBox="1"/>
          <p:nvPr/>
        </p:nvSpPr>
        <p:spPr>
          <a:xfrm>
            <a:off x="1403648" y="2960276"/>
            <a:ext cx="2446504" cy="369332"/>
          </a:xfrm>
          <a:prstGeom prst="rect">
            <a:avLst/>
          </a:prstGeom>
          <a:noFill/>
        </p:spPr>
        <p:txBody>
          <a:bodyPr wrap="none" rtlCol="0">
            <a:spAutoFit/>
          </a:bodyPr>
          <a:lstStyle/>
          <a:p>
            <a:r>
              <a:rPr lang="fr-FR" dirty="0" smtClean="0">
                <a:solidFill>
                  <a:schemeClr val="bg1"/>
                </a:solidFill>
                <a:latin typeface="Comic Sans MS" pitchFamily="66" charset="0"/>
              </a:rPr>
              <a:t>Joe Incandela (CMS)</a:t>
            </a:r>
            <a:endParaRPr lang="fr-FR"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916557"/>
            <a:ext cx="9144000" cy="5941443"/>
          </a:xfrm>
          <a:prstGeom prst="rect">
            <a:avLst/>
          </a:prstGeom>
          <a:noFill/>
          <a:ln w="9525">
            <a:noFill/>
            <a:miter lim="800000"/>
            <a:headEnd/>
            <a:tailEnd/>
          </a:ln>
        </p:spPr>
      </p:pic>
      <p:sp>
        <p:nvSpPr>
          <p:cNvPr id="3" name="ZoneTexte 2"/>
          <p:cNvSpPr txBox="1"/>
          <p:nvPr/>
        </p:nvSpPr>
        <p:spPr>
          <a:xfrm>
            <a:off x="1866932" y="260648"/>
            <a:ext cx="4793300"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Higgs donnant 4 muons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1268760"/>
            <a:ext cx="9230233" cy="5589241"/>
          </a:xfrm>
          <a:prstGeom prst="rect">
            <a:avLst/>
          </a:prstGeom>
          <a:noFill/>
          <a:ln w="9525">
            <a:noFill/>
            <a:miter lim="800000"/>
            <a:headEnd/>
            <a:tailEnd/>
          </a:ln>
        </p:spPr>
      </p:pic>
      <p:sp>
        <p:nvSpPr>
          <p:cNvPr id="3" name="ZoneTexte 2"/>
          <p:cNvSpPr txBox="1"/>
          <p:nvPr/>
        </p:nvSpPr>
        <p:spPr>
          <a:xfrm>
            <a:off x="1907704" y="404664"/>
            <a:ext cx="5266185"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Higgs donnant 4 électrons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978145"/>
            <a:ext cx="9144000" cy="5879856"/>
          </a:xfrm>
          <a:prstGeom prst="rect">
            <a:avLst/>
          </a:prstGeom>
          <a:noFill/>
          <a:ln w="9525">
            <a:noFill/>
            <a:miter lim="800000"/>
            <a:headEnd/>
            <a:tailEnd/>
          </a:ln>
        </p:spPr>
      </p:pic>
      <p:sp>
        <p:nvSpPr>
          <p:cNvPr id="3" name="ZoneTexte 2"/>
          <p:cNvSpPr txBox="1"/>
          <p:nvPr/>
        </p:nvSpPr>
        <p:spPr>
          <a:xfrm>
            <a:off x="1115914" y="332656"/>
            <a:ext cx="6912470"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Higgs donnant 2 électrons et 2 muons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50730" y="3030051"/>
            <a:ext cx="8765541" cy="769441"/>
          </a:xfrm>
          <a:prstGeom prst="rect">
            <a:avLst/>
          </a:prstGeom>
          <a:noFill/>
        </p:spPr>
        <p:txBody>
          <a:bodyPr wrap="none" rtlCol="0">
            <a:spAutoFit/>
          </a:bodyPr>
          <a:lstStyle/>
          <a:p>
            <a:r>
              <a:rPr lang="fr-FR" sz="4400" dirty="0" smtClean="0">
                <a:solidFill>
                  <a:srgbClr val="FFFF00"/>
                </a:solidFill>
                <a:latin typeface="Comic Sans MS" pitchFamily="66" charset="0"/>
                <a:sym typeface="Symbol"/>
              </a:rPr>
              <a:t>Quelle est l’origine de la masse ?</a:t>
            </a:r>
            <a:endParaRPr lang="fr-FR" sz="4400" dirty="0">
              <a:solidFill>
                <a:srgbClr val="FFFF00"/>
              </a:solidFill>
              <a:latin typeface="Comic Sans MS" pitchFamily="66" charset="0"/>
            </a:endParaRPr>
          </a:p>
        </p:txBody>
      </p:sp>
      <p:sp>
        <p:nvSpPr>
          <p:cNvPr id="3" name="ZoneTexte 2"/>
          <p:cNvSpPr txBox="1"/>
          <p:nvPr/>
        </p:nvSpPr>
        <p:spPr>
          <a:xfrm>
            <a:off x="186123" y="4365104"/>
            <a:ext cx="8778365" cy="954107"/>
          </a:xfrm>
          <a:prstGeom prst="rect">
            <a:avLst/>
          </a:prstGeom>
          <a:noFill/>
        </p:spPr>
        <p:txBody>
          <a:bodyPr wrap="none" rtlCol="0">
            <a:spAutoFit/>
          </a:bodyPr>
          <a:lstStyle/>
          <a:p>
            <a:pPr algn="ctr"/>
            <a:r>
              <a:rPr lang="fr-FR" sz="2800" i="1" dirty="0" smtClean="0">
                <a:solidFill>
                  <a:srgbClr val="FF99CC"/>
                </a:solidFill>
                <a:latin typeface="Comic Sans MS" pitchFamily="66" charset="0"/>
              </a:rPr>
              <a:t>Epopée  scientifique et humaine à l’échelle mondiale</a:t>
            </a:r>
          </a:p>
          <a:p>
            <a:pPr algn="ctr"/>
            <a:r>
              <a:rPr lang="fr-FR" sz="2800" i="1" dirty="0" smtClean="0">
                <a:solidFill>
                  <a:srgbClr val="FF99CC"/>
                </a:solidFill>
                <a:latin typeface="Comic Sans MS" pitchFamily="66" charset="0"/>
              </a:rPr>
              <a:t>depuis  près de 50 ans … pas encore terminée.</a:t>
            </a:r>
            <a:endParaRPr lang="fr-FR" sz="2800" i="1" dirty="0">
              <a:solidFill>
                <a:srgbClr val="FF99CC"/>
              </a:solidFill>
              <a:latin typeface="Comic Sans MS" pitchFamily="66" charset="0"/>
            </a:endParaRPr>
          </a:p>
        </p:txBody>
      </p:sp>
      <p:sp>
        <p:nvSpPr>
          <p:cNvPr id="4" name="ZoneTexte 3"/>
          <p:cNvSpPr txBox="1"/>
          <p:nvPr/>
        </p:nvSpPr>
        <p:spPr>
          <a:xfrm>
            <a:off x="474591" y="260648"/>
            <a:ext cx="8174033" cy="2123658"/>
          </a:xfrm>
          <a:prstGeom prst="rect">
            <a:avLst/>
          </a:prstGeom>
          <a:noFill/>
        </p:spPr>
        <p:txBody>
          <a:bodyPr wrap="none" rtlCol="0">
            <a:spAutoFit/>
          </a:bodyPr>
          <a:lstStyle/>
          <a:p>
            <a:pPr algn="ctr"/>
            <a:r>
              <a:rPr lang="fr-FR" sz="4400" dirty="0" smtClean="0">
                <a:solidFill>
                  <a:schemeClr val="bg1"/>
                </a:solidFill>
                <a:latin typeface="Comic Sans MS" pitchFamily="66" charset="0"/>
                <a:sym typeface="Symbol"/>
              </a:rPr>
              <a:t>Mais</a:t>
            </a:r>
          </a:p>
          <a:p>
            <a:pPr algn="ctr"/>
            <a:r>
              <a:rPr lang="fr-FR" sz="4400" dirty="0" smtClean="0">
                <a:solidFill>
                  <a:schemeClr val="bg1"/>
                </a:solidFill>
                <a:latin typeface="Comic Sans MS" pitchFamily="66" charset="0"/>
                <a:sym typeface="Symbol"/>
              </a:rPr>
              <a:t>les particules ne devraient pas</a:t>
            </a:r>
          </a:p>
          <a:p>
            <a:pPr algn="ctr"/>
            <a:r>
              <a:rPr lang="fr-FR" sz="4400" dirty="0" smtClean="0">
                <a:solidFill>
                  <a:schemeClr val="bg1"/>
                </a:solidFill>
                <a:latin typeface="Comic Sans MS" pitchFamily="66" charset="0"/>
                <a:sym typeface="Symbol"/>
              </a:rPr>
              <a:t>avoir de masse !</a:t>
            </a:r>
            <a:endParaRPr lang="fr-FR" sz="4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C:\Users\François\Desktop\LHC_collisions\Higgs\Conférence_Higgs\4juillet6.jpg"/>
          <p:cNvPicPr>
            <a:picLocks noChangeAspect="1" noChangeArrowheads="1"/>
          </p:cNvPicPr>
          <p:nvPr/>
        </p:nvPicPr>
        <p:blipFill>
          <a:blip r:embed="rId2" cstate="print"/>
          <a:srcRect/>
          <a:stretch>
            <a:fillRect/>
          </a:stretch>
        </p:blipFill>
        <p:spPr bwMode="auto">
          <a:xfrm>
            <a:off x="0" y="1203154"/>
            <a:ext cx="9160073" cy="6114278"/>
          </a:xfrm>
          <a:prstGeom prst="rect">
            <a:avLst/>
          </a:prstGeom>
          <a:noFill/>
        </p:spPr>
      </p:pic>
      <p:sp>
        <p:nvSpPr>
          <p:cNvPr id="4" name="ZoneTexte 3"/>
          <p:cNvSpPr txBox="1"/>
          <p:nvPr/>
        </p:nvSpPr>
        <p:spPr>
          <a:xfrm>
            <a:off x="2123728" y="1340768"/>
            <a:ext cx="4918334" cy="707886"/>
          </a:xfrm>
          <a:prstGeom prst="rect">
            <a:avLst/>
          </a:prstGeom>
          <a:noFill/>
        </p:spPr>
        <p:txBody>
          <a:bodyPr wrap="none" rtlCol="0">
            <a:spAutoFit/>
          </a:bodyPr>
          <a:lstStyle/>
          <a:p>
            <a:r>
              <a:rPr lang="fr-FR" sz="4000" dirty="0" smtClean="0">
                <a:solidFill>
                  <a:schemeClr val="bg1"/>
                </a:solidFill>
                <a:latin typeface="Comic Sans MS" pitchFamily="66" charset="0"/>
              </a:rPr>
              <a:t>Beaucoup d’émotion</a:t>
            </a:r>
            <a:endParaRPr lang="fr-FR" sz="4000" dirty="0">
              <a:solidFill>
                <a:schemeClr val="bg1"/>
              </a:solidFill>
              <a:latin typeface="Comic Sans MS" pitchFamily="66" charset="0"/>
            </a:endParaRPr>
          </a:p>
        </p:txBody>
      </p:sp>
      <p:sp>
        <p:nvSpPr>
          <p:cNvPr id="7" name="Rectangle 6"/>
          <p:cNvSpPr/>
          <p:nvPr/>
        </p:nvSpPr>
        <p:spPr>
          <a:xfrm>
            <a:off x="251520" y="119534"/>
            <a:ext cx="8712968" cy="1077218"/>
          </a:xfrm>
          <a:prstGeom prst="rect">
            <a:avLst/>
          </a:prstGeom>
        </p:spPr>
        <p:txBody>
          <a:bodyPr wrap="square">
            <a:spAutoFit/>
          </a:bodyPr>
          <a:lstStyle/>
          <a:p>
            <a:pPr algn="ctr"/>
            <a:r>
              <a:rPr lang="fr-FR" sz="3200" dirty="0" smtClean="0">
                <a:solidFill>
                  <a:schemeClr val="bg1"/>
                </a:solidFill>
                <a:latin typeface="Comic Sans MS" pitchFamily="66" charset="0"/>
              </a:rPr>
              <a:t>Annonces simultanées de la découverte</a:t>
            </a:r>
          </a:p>
          <a:p>
            <a:pPr algn="ctr"/>
            <a:r>
              <a:rPr lang="fr-FR" sz="3200" dirty="0" smtClean="0">
                <a:solidFill>
                  <a:schemeClr val="bg1"/>
                </a:solidFill>
                <a:latin typeface="Comic Sans MS" pitchFamily="66" charset="0"/>
              </a:rPr>
              <a:t> d’un nouveau boson ressemblant au Higgs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50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4"/>
                                        </p:tgtEl>
                                        <p:attrNameLst>
                                          <p:attrName>fillcolor</p:attrName>
                                        </p:attrNameLst>
                                      </p:cBhvr>
                                      <p:tavLst>
                                        <p:tav tm="0">
                                          <p:val>
                                            <p:clrVal>
                                              <a:schemeClr val="accent2"/>
                                            </p:clrVal>
                                          </p:val>
                                        </p:tav>
                                        <p:tav tm="50000">
                                          <p:val>
                                            <p:clrVal>
                                              <a:schemeClr val="hlink"/>
                                            </p:clrVal>
                                          </p:val>
                                        </p:tav>
                                      </p:tavLst>
                                    </p:anim>
                                    <p:set>
                                      <p:cBhvr>
                                        <p:cTn id="9" dur="50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07504" y="116632"/>
            <a:ext cx="7688323" cy="1569660"/>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31 juillet 2012: soumissions à une revue</a:t>
            </a:r>
          </a:p>
          <a:p>
            <a:r>
              <a:rPr lang="fr-FR" sz="3200" dirty="0" smtClean="0">
                <a:solidFill>
                  <a:schemeClr val="bg1"/>
                </a:solidFill>
                <a:latin typeface="Comic Sans MS" pitchFamily="66" charset="0"/>
              </a:rPr>
              <a:t>des publications ATLAS et CMS</a:t>
            </a:r>
          </a:p>
          <a:p>
            <a:r>
              <a:rPr lang="fr-FR" sz="3200" dirty="0" smtClean="0">
                <a:solidFill>
                  <a:schemeClr val="bg1"/>
                </a:solidFill>
                <a:latin typeface="Comic Sans MS" pitchFamily="66" charset="0"/>
              </a:rPr>
              <a:t>avec plus de données</a:t>
            </a:r>
            <a:endParaRPr lang="fr-FR" sz="3200" dirty="0">
              <a:solidFill>
                <a:schemeClr val="bg1"/>
              </a:solidFill>
              <a:latin typeface="Comic Sans MS" pitchFamily="66" charset="0"/>
            </a:endParaRPr>
          </a:p>
        </p:txBody>
      </p:sp>
      <p:sp>
        <p:nvSpPr>
          <p:cNvPr id="3" name="Rectangle à coins arrondis 2"/>
          <p:cNvSpPr/>
          <p:nvPr/>
        </p:nvSpPr>
        <p:spPr>
          <a:xfrm>
            <a:off x="107504" y="2204864"/>
            <a:ext cx="8928992" cy="28529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solidFill>
                  <a:schemeClr val="bg1"/>
                </a:solidFill>
                <a:latin typeface="Comic Sans MS" pitchFamily="66" charset="0"/>
              </a:rPr>
              <a:t>Valeurs cumulées [2011 + 2012 (mi-juillet)] par expérience</a:t>
            </a:r>
          </a:p>
          <a:p>
            <a:r>
              <a:rPr lang="fr-FR" sz="2400" dirty="0" smtClean="0">
                <a:solidFill>
                  <a:schemeClr val="bg1"/>
                </a:solidFill>
                <a:latin typeface="Comic Sans MS" pitchFamily="66" charset="0"/>
                <a:sym typeface="Symbol"/>
              </a:rPr>
              <a:t> </a:t>
            </a:r>
            <a:r>
              <a:rPr lang="fr-FR" sz="2400" dirty="0" smtClean="0">
                <a:solidFill>
                  <a:srgbClr val="FFFF00"/>
                </a:solidFill>
                <a:latin typeface="Comic Sans MS" pitchFamily="66" charset="0"/>
                <a:sym typeface="Symbol"/>
              </a:rPr>
              <a:t>1 million de milliards de collisions.</a:t>
            </a:r>
            <a:endParaRPr lang="fr-FR" sz="2400" dirty="0" smtClean="0">
              <a:solidFill>
                <a:srgbClr val="FFFF00"/>
              </a:solidFill>
              <a:latin typeface="Comic Sans MS" pitchFamily="66" charset="0"/>
            </a:endParaRPr>
          </a:p>
          <a:p>
            <a:r>
              <a:rPr lang="fr-FR" sz="2400" dirty="0" smtClean="0">
                <a:solidFill>
                  <a:schemeClr val="bg1"/>
                </a:solidFill>
                <a:latin typeface="Comic Sans MS" pitchFamily="66" charset="0"/>
                <a:sym typeface="Symbol"/>
              </a:rPr>
              <a:t> Nombre de bosons BEH attendus:  200 000</a:t>
            </a:r>
          </a:p>
          <a:p>
            <a:pPr>
              <a:buFont typeface="Symbol"/>
              <a:buChar char="·"/>
            </a:pPr>
            <a:r>
              <a:rPr lang="fr-FR" sz="2400" dirty="0" smtClean="0">
                <a:solidFill>
                  <a:schemeClr val="bg1"/>
                </a:solidFill>
                <a:latin typeface="Comic Sans MS" pitchFamily="66" charset="0"/>
                <a:sym typeface="Symbol"/>
              </a:rPr>
              <a:t> Nombres extraits attendus par canal: </a:t>
            </a:r>
          </a:p>
          <a:p>
            <a:r>
              <a:rPr lang="fr-FR" sz="2400" dirty="0" smtClean="0">
                <a:solidFill>
                  <a:schemeClr val="bg1"/>
                </a:solidFill>
                <a:latin typeface="Comic Sans MS" pitchFamily="66" charset="0"/>
                <a:sym typeface="Symbol"/>
              </a:rPr>
              <a:t>                                                </a:t>
            </a:r>
            <a:r>
              <a:rPr lang="fr-FR" sz="2800" b="1" dirty="0" smtClean="0">
                <a:solidFill>
                  <a:srgbClr val="FFFF00"/>
                </a:solidFill>
                <a:latin typeface="Comic Sans MS" pitchFamily="66" charset="0"/>
                <a:sym typeface="Symbol"/>
              </a:rPr>
              <a:t>     </a:t>
            </a:r>
            <a:r>
              <a:rPr lang="fr-FR" sz="2800" dirty="0" smtClean="0">
                <a:solidFill>
                  <a:srgbClr val="FFFF00"/>
                </a:solidFill>
                <a:latin typeface="Comic Sans MS" pitchFamily="66" charset="0"/>
                <a:sym typeface="Symbol"/>
              </a:rPr>
              <a:t> environ 200</a:t>
            </a:r>
          </a:p>
          <a:p>
            <a:r>
              <a:rPr lang="fr-FR" sz="2800" dirty="0" smtClean="0">
                <a:solidFill>
                  <a:srgbClr val="FFFF00"/>
                </a:solidFill>
                <a:latin typeface="Comic Sans MS" pitchFamily="66" charset="0"/>
                <a:sym typeface="Symbol"/>
              </a:rPr>
              <a:t>                                         Z Z*    environ 10</a:t>
            </a:r>
          </a:p>
          <a:p>
            <a:r>
              <a:rPr lang="fr-FR" sz="2800" dirty="0" smtClean="0">
                <a:solidFill>
                  <a:srgbClr val="FFFF00"/>
                </a:solidFill>
                <a:latin typeface="Comic Sans MS" pitchFamily="66" charset="0"/>
                <a:sym typeface="Symbol"/>
              </a:rPr>
              <a:t>  </a:t>
            </a:r>
            <a:r>
              <a:rPr lang="fr-FR" sz="2800" dirty="0" smtClean="0">
                <a:solidFill>
                  <a:srgbClr val="FF66CC"/>
                </a:solidFill>
                <a:latin typeface="Comic Sans MS" pitchFamily="66" charset="0"/>
                <a:sym typeface="Symbol"/>
              </a:rPr>
              <a:t>dans un bruit de fond conséquent</a:t>
            </a:r>
            <a:r>
              <a:rPr lang="fr-FR" sz="2800" dirty="0" smtClean="0">
                <a:solidFill>
                  <a:srgbClr val="FFCCFF"/>
                </a:solidFill>
                <a:latin typeface="Comic Sans MS" pitchFamily="66" charset="0"/>
                <a:sym typeface="Symbol"/>
              </a:rPr>
              <a:t>.</a:t>
            </a:r>
            <a:endParaRPr lang="fr-FR" sz="2800" dirty="0" smtClean="0">
              <a:solidFill>
                <a:srgbClr val="FFCCFF"/>
              </a:solidFill>
              <a:latin typeface="Comic Sans MS" pitchFamily="66"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73178" y="116632"/>
            <a:ext cx="9147056" cy="1569660"/>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17 septembre 2012: </a:t>
            </a:r>
            <a:r>
              <a:rPr lang="fr-FR" sz="3200" dirty="0" smtClean="0">
                <a:solidFill>
                  <a:srgbClr val="FFFF00"/>
                </a:solidFill>
                <a:latin typeface="Comic Sans MS" pitchFamily="66" charset="0"/>
              </a:rPr>
              <a:t>parution très rapide</a:t>
            </a:r>
          </a:p>
          <a:p>
            <a:r>
              <a:rPr lang="fr-FR" sz="3200" dirty="0" smtClean="0">
                <a:solidFill>
                  <a:schemeClr val="bg1"/>
                </a:solidFill>
                <a:latin typeface="Comic Sans MS" pitchFamily="66" charset="0"/>
              </a:rPr>
              <a:t>                     dans la revue ″Physics Letters B″ </a:t>
            </a:r>
          </a:p>
          <a:p>
            <a:r>
              <a:rPr lang="fr-FR" sz="3200" dirty="0" smtClean="0">
                <a:solidFill>
                  <a:schemeClr val="bg1"/>
                </a:solidFill>
                <a:latin typeface="Comic Sans MS" pitchFamily="66" charset="0"/>
                <a:sym typeface="Symbol"/>
              </a:rPr>
              <a:t>                     et d’une </a:t>
            </a:r>
            <a:r>
              <a:rPr lang="fr-FR" sz="3200" dirty="0" smtClean="0">
                <a:solidFill>
                  <a:srgbClr val="FFFF00"/>
                </a:solidFill>
                <a:latin typeface="Comic Sans MS" pitchFamily="66" charset="0"/>
                <a:sym typeface="Symbol"/>
              </a:rPr>
              <a:t>façon exceptionnelle</a:t>
            </a:r>
            <a:endParaRPr lang="fr-FR" sz="3200" dirty="0">
              <a:solidFill>
                <a:srgbClr val="FFFF00"/>
              </a:solidFill>
              <a:latin typeface="Comic Sans MS" pitchFamily="66" charset="0"/>
            </a:endParaRPr>
          </a:p>
        </p:txBody>
      </p:sp>
      <p:pic>
        <p:nvPicPr>
          <p:cNvPr id="3" name="Picture 2" descr="C:\Users\François\Desktop\LHC_collisions\Higgs\Conférence_Higgs\PLBb.jpg"/>
          <p:cNvPicPr>
            <a:picLocks noChangeAspect="1" noChangeArrowheads="1"/>
          </p:cNvPicPr>
          <p:nvPr/>
        </p:nvPicPr>
        <p:blipFill>
          <a:blip r:embed="rId2" cstate="print"/>
          <a:srcRect/>
          <a:stretch>
            <a:fillRect/>
          </a:stretch>
        </p:blipFill>
        <p:spPr bwMode="auto">
          <a:xfrm>
            <a:off x="9937" y="1996057"/>
            <a:ext cx="3625959" cy="4889327"/>
          </a:xfrm>
          <a:prstGeom prst="rect">
            <a:avLst/>
          </a:prstGeom>
          <a:noFill/>
        </p:spPr>
      </p:pic>
      <p:sp>
        <p:nvSpPr>
          <p:cNvPr id="4" name="ZoneTexte 3"/>
          <p:cNvSpPr txBox="1"/>
          <p:nvPr/>
        </p:nvSpPr>
        <p:spPr>
          <a:xfrm>
            <a:off x="1043608" y="4365104"/>
            <a:ext cx="1451038" cy="646331"/>
          </a:xfrm>
          <a:prstGeom prst="rect">
            <a:avLst/>
          </a:prstGeom>
          <a:solidFill>
            <a:srgbClr val="FF9999"/>
          </a:solidFill>
        </p:spPr>
        <p:txBody>
          <a:bodyPr wrap="none" rtlCol="0">
            <a:spAutoFit/>
          </a:bodyPr>
          <a:lstStyle/>
          <a:p>
            <a:pPr algn="ctr"/>
            <a:r>
              <a:rPr lang="fr-FR" dirty="0" smtClean="0">
                <a:latin typeface="Comic Sans MS" pitchFamily="66" charset="0"/>
              </a:rPr>
              <a:t>Couverture </a:t>
            </a:r>
          </a:p>
          <a:p>
            <a:pPr algn="ctr"/>
            <a:r>
              <a:rPr lang="fr-FR" dirty="0" smtClean="0">
                <a:latin typeface="Comic Sans MS" pitchFamily="66" charset="0"/>
              </a:rPr>
              <a:t>usuelle</a:t>
            </a:r>
            <a:endParaRPr lang="fr-FR" dirty="0">
              <a:latin typeface="Comic Sans MS" pitchFamily="66" charset="0"/>
            </a:endParaRPr>
          </a:p>
        </p:txBody>
      </p:sp>
      <p:pic>
        <p:nvPicPr>
          <p:cNvPr id="5" name="Picture 7"/>
          <p:cNvPicPr>
            <a:picLocks noChangeAspect="1" noChangeArrowheads="1"/>
          </p:cNvPicPr>
          <p:nvPr/>
        </p:nvPicPr>
        <p:blipFill>
          <a:blip r:embed="rId3" cstate="print"/>
          <a:srcRect/>
          <a:stretch>
            <a:fillRect/>
          </a:stretch>
        </p:blipFill>
        <p:spPr bwMode="auto">
          <a:xfrm>
            <a:off x="588" y="1988840"/>
            <a:ext cx="3635308" cy="4869160"/>
          </a:xfrm>
          <a:prstGeom prst="rect">
            <a:avLst/>
          </a:prstGeom>
          <a:noFill/>
          <a:ln w="9525">
            <a:noFill/>
            <a:miter lim="800000"/>
            <a:headEnd/>
            <a:tailEnd/>
          </a:ln>
        </p:spPr>
      </p:pic>
      <p:sp>
        <p:nvSpPr>
          <p:cNvPr id="6" name="Rectangle 5"/>
          <p:cNvSpPr/>
          <p:nvPr/>
        </p:nvSpPr>
        <p:spPr>
          <a:xfrm>
            <a:off x="3707904" y="5661248"/>
            <a:ext cx="5436096" cy="646331"/>
          </a:xfrm>
          <a:prstGeom prst="rect">
            <a:avLst/>
          </a:prstGeom>
        </p:spPr>
        <p:txBody>
          <a:bodyPr wrap="square">
            <a:spAutoFit/>
          </a:bodyPr>
          <a:lstStyle/>
          <a:p>
            <a:pPr algn="ctr"/>
            <a:r>
              <a:rPr lang="fr-FR" dirty="0" smtClean="0">
                <a:solidFill>
                  <a:schemeClr val="bg1"/>
                </a:solidFill>
                <a:latin typeface="Comic Sans MS" pitchFamily="66" charset="0"/>
              </a:rPr>
              <a:t>Probabilité de moins de 2 10</a:t>
            </a:r>
            <a:r>
              <a:rPr lang="fr-FR" baseline="30000" dirty="0" smtClean="0">
                <a:solidFill>
                  <a:schemeClr val="bg1"/>
                </a:solidFill>
                <a:latin typeface="Comic Sans MS" pitchFamily="66" charset="0"/>
              </a:rPr>
              <a:t>-9</a:t>
            </a:r>
            <a:endParaRPr lang="fr-FR" dirty="0" smtClean="0">
              <a:solidFill>
                <a:schemeClr val="bg1"/>
              </a:solidFill>
              <a:latin typeface="Comic Sans MS" pitchFamily="66" charset="0"/>
            </a:endParaRPr>
          </a:p>
          <a:p>
            <a:pPr algn="ctr"/>
            <a:r>
              <a:rPr lang="fr-FR" dirty="0" smtClean="0">
                <a:solidFill>
                  <a:schemeClr val="bg1"/>
                </a:solidFill>
                <a:latin typeface="Comic Sans MS" pitchFamily="66" charset="0"/>
              </a:rPr>
              <a:t>que ce soit  dû à une fluctuation du bruit de fond</a:t>
            </a:r>
          </a:p>
        </p:txBody>
      </p:sp>
      <p:sp>
        <p:nvSpPr>
          <p:cNvPr id="7" name="Rectangle 6"/>
          <p:cNvSpPr/>
          <p:nvPr/>
        </p:nvSpPr>
        <p:spPr>
          <a:xfrm>
            <a:off x="4153451" y="2204864"/>
            <a:ext cx="4285147" cy="830997"/>
          </a:xfrm>
          <a:prstGeom prst="rect">
            <a:avLst/>
          </a:prstGeom>
        </p:spPr>
        <p:txBody>
          <a:bodyPr wrap="none">
            <a:spAutoFit/>
          </a:bodyPr>
          <a:lstStyle/>
          <a:p>
            <a:pPr algn="ctr"/>
            <a:r>
              <a:rPr lang="fr-FR" sz="2400" dirty="0" smtClean="0">
                <a:solidFill>
                  <a:schemeClr val="bg1"/>
                </a:solidFill>
                <a:latin typeface="Comic Sans MS" pitchFamily="66" charset="0"/>
              </a:rPr>
              <a:t>Illustrations CMS et ATLAS</a:t>
            </a:r>
          </a:p>
          <a:p>
            <a:pPr algn="ctr"/>
            <a:r>
              <a:rPr lang="fr-FR" sz="2400" dirty="0" smtClean="0">
                <a:solidFill>
                  <a:schemeClr val="bg1"/>
                </a:solidFill>
                <a:latin typeface="Comic Sans MS" pitchFamily="66" charset="0"/>
              </a:rPr>
              <a:t>en page de couverture</a:t>
            </a:r>
          </a:p>
        </p:txBody>
      </p:sp>
      <p:sp>
        <p:nvSpPr>
          <p:cNvPr id="8" name="Rectangle 7"/>
          <p:cNvSpPr/>
          <p:nvPr/>
        </p:nvSpPr>
        <p:spPr>
          <a:xfrm>
            <a:off x="4067944" y="3429000"/>
            <a:ext cx="4572000" cy="1938992"/>
          </a:xfrm>
          <a:prstGeom prst="rect">
            <a:avLst/>
          </a:prstGeom>
          <a:ln>
            <a:solidFill>
              <a:srgbClr val="FFFF00"/>
            </a:solidFill>
          </a:ln>
        </p:spPr>
        <p:txBody>
          <a:bodyPr>
            <a:spAutoFit/>
          </a:bodyPr>
          <a:lstStyle/>
          <a:p>
            <a:pPr algn="ctr"/>
            <a:r>
              <a:rPr lang="fr-FR" sz="2400" dirty="0" smtClean="0">
                <a:solidFill>
                  <a:srgbClr val="FFFF00"/>
                </a:solidFill>
                <a:latin typeface="Comic Sans MS" pitchFamily="66" charset="0"/>
              </a:rPr>
              <a:t>Découverte  certaine </a:t>
            </a:r>
          </a:p>
          <a:p>
            <a:pPr algn="ctr"/>
            <a:r>
              <a:rPr lang="fr-FR" sz="2400" dirty="0" smtClean="0">
                <a:solidFill>
                  <a:srgbClr val="FFFF00"/>
                </a:solidFill>
                <a:latin typeface="Comic Sans MS" pitchFamily="66" charset="0"/>
              </a:rPr>
              <a:t>d’un nouveau boson</a:t>
            </a:r>
          </a:p>
          <a:p>
            <a:pPr algn="ctr"/>
            <a:r>
              <a:rPr lang="fr-FR" sz="2400" dirty="0" smtClean="0">
                <a:solidFill>
                  <a:srgbClr val="FFFF00"/>
                </a:solidFill>
                <a:latin typeface="Comic Sans MS" pitchFamily="66" charset="0"/>
              </a:rPr>
              <a:t> de masse voisine de 126 GeV</a:t>
            </a:r>
          </a:p>
          <a:p>
            <a:pPr algn="ctr"/>
            <a:r>
              <a:rPr lang="fr-FR" sz="2400" dirty="0" smtClean="0">
                <a:solidFill>
                  <a:srgbClr val="FFFF00"/>
                </a:solidFill>
                <a:latin typeface="Comic Sans MS" pitchFamily="66" charset="0"/>
              </a:rPr>
              <a:t>qui  ressemble beaucoup</a:t>
            </a:r>
          </a:p>
          <a:p>
            <a:pPr algn="ctr"/>
            <a:r>
              <a:rPr lang="fr-FR" sz="2400" dirty="0" smtClean="0">
                <a:solidFill>
                  <a:srgbClr val="FFFF00"/>
                </a:solidFill>
                <a:latin typeface="Comic Sans MS" pitchFamily="66" charset="0"/>
              </a:rPr>
              <a:t> au boson de Higgs</a:t>
            </a:r>
          </a:p>
        </p:txBody>
      </p:sp>
      <p:cxnSp>
        <p:nvCxnSpPr>
          <p:cNvPr id="10" name="Connecteur droit avec flèche 9"/>
          <p:cNvCxnSpPr/>
          <p:nvPr/>
        </p:nvCxnSpPr>
        <p:spPr>
          <a:xfrm flipH="1">
            <a:off x="2987824" y="5877272"/>
            <a:ext cx="1728192" cy="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80">
                                          <p:stCondLst>
                                            <p:cond delay="0"/>
                                          </p:stCondLst>
                                        </p:cTn>
                                        <p:tgtEl>
                                          <p:spTgt spid="5"/>
                                        </p:tgtEl>
                                      </p:cBhvr>
                                    </p:animEffect>
                                    <p:anim calcmode="lin" valueType="num">
                                      <p:cBhvr>
                                        <p:cTn id="1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gtEl>
                                      </p:cBhvr>
                                      <p:to x="100000" y="60000"/>
                                    </p:animScale>
                                    <p:animScale>
                                      <p:cBhvr>
                                        <p:cTn id="22" dur="166" decel="50000">
                                          <p:stCondLst>
                                            <p:cond delay="676"/>
                                          </p:stCondLst>
                                        </p:cTn>
                                        <p:tgtEl>
                                          <p:spTgt spid="5"/>
                                        </p:tgtEl>
                                      </p:cBhvr>
                                      <p:to x="100000" y="100000"/>
                                    </p:animScale>
                                    <p:animScale>
                                      <p:cBhvr>
                                        <p:cTn id="23" dur="26">
                                          <p:stCondLst>
                                            <p:cond delay="1312"/>
                                          </p:stCondLst>
                                        </p:cTn>
                                        <p:tgtEl>
                                          <p:spTgt spid="5"/>
                                        </p:tgtEl>
                                      </p:cBhvr>
                                      <p:to x="100000" y="80000"/>
                                    </p:animScale>
                                    <p:animScale>
                                      <p:cBhvr>
                                        <p:cTn id="24" dur="166" decel="50000">
                                          <p:stCondLst>
                                            <p:cond delay="1338"/>
                                          </p:stCondLst>
                                        </p:cTn>
                                        <p:tgtEl>
                                          <p:spTgt spid="5"/>
                                        </p:tgtEl>
                                      </p:cBhvr>
                                      <p:to x="100000" y="100000"/>
                                    </p:animScale>
                                    <p:animScale>
                                      <p:cBhvr>
                                        <p:cTn id="25" dur="26">
                                          <p:stCondLst>
                                            <p:cond delay="1642"/>
                                          </p:stCondLst>
                                        </p:cTn>
                                        <p:tgtEl>
                                          <p:spTgt spid="5"/>
                                        </p:tgtEl>
                                      </p:cBhvr>
                                      <p:to x="100000" y="90000"/>
                                    </p:animScale>
                                    <p:animScale>
                                      <p:cBhvr>
                                        <p:cTn id="26" dur="166" decel="50000">
                                          <p:stCondLst>
                                            <p:cond delay="1668"/>
                                          </p:stCondLst>
                                        </p:cTn>
                                        <p:tgtEl>
                                          <p:spTgt spid="5"/>
                                        </p:tgtEl>
                                      </p:cBhvr>
                                      <p:to x="100000" y="100000"/>
                                    </p:animScale>
                                    <p:animScale>
                                      <p:cBhvr>
                                        <p:cTn id="27" dur="26">
                                          <p:stCondLst>
                                            <p:cond delay="1808"/>
                                          </p:stCondLst>
                                        </p:cTn>
                                        <p:tgtEl>
                                          <p:spTgt spid="5"/>
                                        </p:tgtEl>
                                      </p:cBhvr>
                                      <p:to x="100000" y="95000"/>
                                    </p:animScale>
                                    <p:animScale>
                                      <p:cBhvr>
                                        <p:cTn id="28" dur="166" decel="50000">
                                          <p:stCondLst>
                                            <p:cond delay="1834"/>
                                          </p:stCondLst>
                                        </p:cTn>
                                        <p:tgtEl>
                                          <p:spTgt spid="5"/>
                                        </p:tgtEl>
                                      </p:cBhvr>
                                      <p:to x="100000" y="100000"/>
                                    </p:animScale>
                                  </p:childTnLst>
                                </p:cTn>
                              </p:par>
                              <p:par>
                                <p:cTn id="29" presetID="5" presetClass="entr" presetSubtype="1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heckerboard(across)">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9"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0" fill="hold"/>
                                        <p:tgtEl>
                                          <p:spTgt spid="8"/>
                                        </p:tgtEl>
                                        <p:attrNameLst>
                                          <p:attrName>ppt_w</p:attrName>
                                        </p:attrNameLst>
                                      </p:cBhvr>
                                      <p:tavLst>
                                        <p:tav tm="0" fmla="#ppt_w*sin(2.5*pi*$)">
                                          <p:val>
                                            <p:fltVal val="0"/>
                                          </p:val>
                                        </p:tav>
                                        <p:tav tm="100000">
                                          <p:val>
                                            <p:fltVal val="1"/>
                                          </p:val>
                                        </p:tav>
                                      </p:tavLst>
                                    </p:anim>
                                    <p:anim calcmode="lin" valueType="num">
                                      <p:cBhvr>
                                        <p:cTn id="37" dur="5000" fill="hold"/>
                                        <p:tgtEl>
                                          <p:spTgt spid="8"/>
                                        </p:tgtEl>
                                        <p:attrNameLst>
                                          <p:attrName>ppt_h</p:attrName>
                                        </p:attrNameLst>
                                      </p:cBhvr>
                                      <p:tavLst>
                                        <p:tav tm="0">
                                          <p:val>
                                            <p:strVal val="#ppt_h"/>
                                          </p:val>
                                        </p:tav>
                                        <p:tav tm="100000">
                                          <p:val>
                                            <p:strVal val="#ppt_h"/>
                                          </p:val>
                                        </p:tav>
                                      </p:tavLst>
                                    </p:anim>
                                  </p:childTnLst>
                                </p:cTn>
                              </p:par>
                              <p:par>
                                <p:cTn id="38" presetID="5" presetClass="entr" presetSubtype="1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checkerboard(across)">
                                      <p:cBhvr>
                                        <p:cTn id="40" dur="500"/>
                                        <p:tgtEl>
                                          <p:spTgt spid="6"/>
                                        </p:tgtEl>
                                      </p:cBhvr>
                                    </p:animEffect>
                                  </p:childTnLst>
                                </p:cTn>
                              </p:par>
                              <p:par>
                                <p:cTn id="41" presetID="5" presetClass="entr" presetSubtype="1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checkerboard(across)">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LHC_collisions\Higgs\Conférence_Higgs\ScienceMaggama.jpg"/>
          <p:cNvPicPr>
            <a:picLocks noChangeAspect="1" noChangeArrowheads="1"/>
          </p:cNvPicPr>
          <p:nvPr/>
        </p:nvPicPr>
        <p:blipFill>
          <a:blip r:embed="rId2" cstate="print"/>
          <a:srcRect/>
          <a:stretch>
            <a:fillRect/>
          </a:stretch>
        </p:blipFill>
        <p:spPr bwMode="auto">
          <a:xfrm>
            <a:off x="2933006" y="620688"/>
            <a:ext cx="6103490" cy="2448272"/>
          </a:xfrm>
          <a:prstGeom prst="rect">
            <a:avLst/>
          </a:prstGeom>
          <a:noFill/>
        </p:spPr>
      </p:pic>
      <p:pic>
        <p:nvPicPr>
          <p:cNvPr id="3" name="Picture 3" descr="C:\Users\François\Desktop\LHC_collisions\Higgs\Conférence_Higgs\ScienceMagZZ.jpg"/>
          <p:cNvPicPr>
            <a:picLocks noChangeAspect="1" noChangeArrowheads="1"/>
          </p:cNvPicPr>
          <p:nvPr/>
        </p:nvPicPr>
        <p:blipFill>
          <a:blip r:embed="rId3" cstate="print"/>
          <a:srcRect/>
          <a:stretch>
            <a:fillRect/>
          </a:stretch>
        </p:blipFill>
        <p:spPr bwMode="auto">
          <a:xfrm>
            <a:off x="3697733" y="4212481"/>
            <a:ext cx="5338763" cy="2528887"/>
          </a:xfrm>
          <a:prstGeom prst="rect">
            <a:avLst/>
          </a:prstGeom>
          <a:noFill/>
        </p:spPr>
      </p:pic>
      <p:sp>
        <p:nvSpPr>
          <p:cNvPr id="4" name="ZoneTexte 3"/>
          <p:cNvSpPr txBox="1"/>
          <p:nvPr/>
        </p:nvSpPr>
        <p:spPr>
          <a:xfrm>
            <a:off x="251520" y="273422"/>
            <a:ext cx="2263761" cy="923330"/>
          </a:xfrm>
          <a:prstGeom prst="rect">
            <a:avLst/>
          </a:prstGeom>
          <a:noFill/>
        </p:spPr>
        <p:txBody>
          <a:bodyPr wrap="none" rtlCol="0">
            <a:spAutoFit/>
          </a:bodyPr>
          <a:lstStyle/>
          <a:p>
            <a:r>
              <a:rPr lang="fr-FR" sz="4000" dirty="0" smtClean="0">
                <a:solidFill>
                  <a:schemeClr val="bg1"/>
                </a:solidFill>
                <a:latin typeface="Comic Sans MS" pitchFamily="66" charset="0"/>
              </a:rPr>
              <a:t>H </a:t>
            </a:r>
            <a:r>
              <a:rPr lang="fr-FR" sz="4000" dirty="0" smtClean="0">
                <a:solidFill>
                  <a:schemeClr val="bg1"/>
                </a:solidFill>
                <a:latin typeface="Comic Sans MS" pitchFamily="66" charset="0"/>
                <a:sym typeface="Symbol"/>
              </a:rPr>
              <a:t> </a:t>
            </a:r>
            <a:r>
              <a:rPr lang="fr-FR" sz="5400" b="1" dirty="0" smtClean="0">
                <a:solidFill>
                  <a:schemeClr val="bg1"/>
                </a:solidFill>
                <a:latin typeface="Comic Sans MS" pitchFamily="66" charset="0"/>
                <a:sym typeface="Symbol"/>
              </a:rPr>
              <a:t> </a:t>
            </a:r>
            <a:endParaRPr lang="fr-FR" sz="5400" b="1" dirty="0">
              <a:solidFill>
                <a:schemeClr val="bg1"/>
              </a:solidFill>
              <a:latin typeface="Comic Sans MS" pitchFamily="66" charset="0"/>
            </a:endParaRPr>
          </a:p>
        </p:txBody>
      </p:sp>
      <p:sp>
        <p:nvSpPr>
          <p:cNvPr id="5" name="ZoneTexte 4"/>
          <p:cNvSpPr txBox="1"/>
          <p:nvPr/>
        </p:nvSpPr>
        <p:spPr>
          <a:xfrm>
            <a:off x="251520" y="4121785"/>
            <a:ext cx="3345788" cy="1323439"/>
          </a:xfrm>
          <a:prstGeom prst="rect">
            <a:avLst/>
          </a:prstGeom>
          <a:noFill/>
        </p:spPr>
        <p:txBody>
          <a:bodyPr wrap="none" rtlCol="0">
            <a:spAutoFit/>
          </a:bodyPr>
          <a:lstStyle/>
          <a:p>
            <a:r>
              <a:rPr lang="fr-FR" sz="4000" dirty="0" smtClean="0">
                <a:solidFill>
                  <a:schemeClr val="bg1"/>
                </a:solidFill>
                <a:latin typeface="Comic Sans MS" pitchFamily="66" charset="0"/>
              </a:rPr>
              <a:t>H </a:t>
            </a:r>
            <a:r>
              <a:rPr lang="fr-FR" sz="4000" dirty="0" smtClean="0">
                <a:solidFill>
                  <a:schemeClr val="bg1"/>
                </a:solidFill>
                <a:latin typeface="Comic Sans MS" pitchFamily="66" charset="0"/>
                <a:sym typeface="Symbol"/>
              </a:rPr>
              <a:t> Z Z*</a:t>
            </a:r>
          </a:p>
          <a:p>
            <a:r>
              <a:rPr lang="fr-FR" sz="4000" dirty="0" smtClean="0">
                <a:solidFill>
                  <a:schemeClr val="bg1"/>
                </a:solidFill>
                <a:latin typeface="Comic Sans MS" pitchFamily="66" charset="0"/>
                <a:sym typeface="Symbol"/>
              </a:rPr>
              <a:t>   4 leptons</a:t>
            </a:r>
            <a:endParaRPr lang="fr-FR" sz="4000" dirty="0">
              <a:solidFill>
                <a:schemeClr val="bg1"/>
              </a:solidFill>
              <a:latin typeface="Comic Sans MS" pitchFamily="66" charset="0"/>
            </a:endParaRPr>
          </a:p>
        </p:txBody>
      </p:sp>
      <p:sp>
        <p:nvSpPr>
          <p:cNvPr id="6" name="ZoneTexte 5"/>
          <p:cNvSpPr txBox="1"/>
          <p:nvPr/>
        </p:nvSpPr>
        <p:spPr>
          <a:xfrm>
            <a:off x="4788024" y="620688"/>
            <a:ext cx="869149" cy="584775"/>
          </a:xfrm>
          <a:prstGeom prst="rect">
            <a:avLst/>
          </a:prstGeom>
          <a:noFill/>
        </p:spPr>
        <p:txBody>
          <a:bodyPr wrap="none" rtlCol="0">
            <a:spAutoFit/>
          </a:bodyPr>
          <a:lstStyle/>
          <a:p>
            <a:r>
              <a:rPr lang="fr-FR" sz="3200" dirty="0" smtClean="0">
                <a:solidFill>
                  <a:srgbClr val="FF0000"/>
                </a:solidFill>
                <a:latin typeface="Comic Sans MS" pitchFamily="66" charset="0"/>
              </a:rPr>
              <a:t>190</a:t>
            </a:r>
            <a:endParaRPr lang="fr-FR" sz="3200" dirty="0">
              <a:solidFill>
                <a:srgbClr val="FF0000"/>
              </a:solidFill>
              <a:latin typeface="Comic Sans MS" pitchFamily="66" charset="0"/>
            </a:endParaRPr>
          </a:p>
        </p:txBody>
      </p:sp>
      <p:sp>
        <p:nvSpPr>
          <p:cNvPr id="7" name="ZoneTexte 6"/>
          <p:cNvSpPr txBox="1"/>
          <p:nvPr/>
        </p:nvSpPr>
        <p:spPr>
          <a:xfrm>
            <a:off x="8100392" y="620688"/>
            <a:ext cx="869149" cy="584775"/>
          </a:xfrm>
          <a:prstGeom prst="rect">
            <a:avLst/>
          </a:prstGeom>
          <a:noFill/>
        </p:spPr>
        <p:txBody>
          <a:bodyPr wrap="none" rtlCol="0">
            <a:spAutoFit/>
          </a:bodyPr>
          <a:lstStyle/>
          <a:p>
            <a:r>
              <a:rPr lang="fr-FR" sz="3200" dirty="0" smtClean="0">
                <a:solidFill>
                  <a:srgbClr val="FF0000"/>
                </a:solidFill>
                <a:latin typeface="Comic Sans MS" pitchFamily="66" charset="0"/>
              </a:rPr>
              <a:t>180</a:t>
            </a:r>
            <a:endParaRPr lang="fr-FR" sz="3200" dirty="0">
              <a:solidFill>
                <a:srgbClr val="FF0000"/>
              </a:solidFill>
              <a:latin typeface="Comic Sans MS" pitchFamily="66" charset="0"/>
            </a:endParaRPr>
          </a:p>
        </p:txBody>
      </p:sp>
      <p:sp>
        <p:nvSpPr>
          <p:cNvPr id="8" name="ZoneTexte 7"/>
          <p:cNvSpPr txBox="1"/>
          <p:nvPr/>
        </p:nvSpPr>
        <p:spPr>
          <a:xfrm>
            <a:off x="5436096" y="4428401"/>
            <a:ext cx="619080" cy="584775"/>
          </a:xfrm>
          <a:prstGeom prst="rect">
            <a:avLst/>
          </a:prstGeom>
          <a:noFill/>
        </p:spPr>
        <p:txBody>
          <a:bodyPr wrap="none" rtlCol="0">
            <a:spAutoFit/>
          </a:bodyPr>
          <a:lstStyle/>
          <a:p>
            <a:r>
              <a:rPr lang="fr-FR" sz="3200" dirty="0" smtClean="0">
                <a:solidFill>
                  <a:srgbClr val="FF0000"/>
                </a:solidFill>
                <a:latin typeface="Comic Sans MS" pitchFamily="66" charset="0"/>
              </a:rPr>
              <a:t>13</a:t>
            </a:r>
            <a:endParaRPr lang="fr-FR" sz="3200" dirty="0">
              <a:solidFill>
                <a:srgbClr val="FF0000"/>
              </a:solidFill>
              <a:latin typeface="Comic Sans MS" pitchFamily="66" charset="0"/>
            </a:endParaRPr>
          </a:p>
        </p:txBody>
      </p:sp>
      <p:sp>
        <p:nvSpPr>
          <p:cNvPr id="9" name="ZoneTexte 8"/>
          <p:cNvSpPr txBox="1"/>
          <p:nvPr/>
        </p:nvSpPr>
        <p:spPr>
          <a:xfrm>
            <a:off x="8244408" y="4437112"/>
            <a:ext cx="619080" cy="584775"/>
          </a:xfrm>
          <a:prstGeom prst="rect">
            <a:avLst/>
          </a:prstGeom>
          <a:noFill/>
        </p:spPr>
        <p:txBody>
          <a:bodyPr wrap="none" rtlCol="0">
            <a:spAutoFit/>
          </a:bodyPr>
          <a:lstStyle/>
          <a:p>
            <a:r>
              <a:rPr lang="fr-FR" sz="3200" dirty="0" smtClean="0">
                <a:solidFill>
                  <a:srgbClr val="FF0000"/>
                </a:solidFill>
                <a:latin typeface="Comic Sans MS" pitchFamily="66" charset="0"/>
              </a:rPr>
              <a:t>18</a:t>
            </a:r>
            <a:endParaRPr lang="fr-FR" sz="3200" dirty="0">
              <a:solidFill>
                <a:srgbClr val="FF0000"/>
              </a:solidFill>
              <a:latin typeface="Comic Sans MS" pitchFamily="66" charset="0"/>
            </a:endParaRPr>
          </a:p>
        </p:txBody>
      </p:sp>
      <p:sp>
        <p:nvSpPr>
          <p:cNvPr id="10" name="ZoneTexte 9"/>
          <p:cNvSpPr txBox="1"/>
          <p:nvPr/>
        </p:nvSpPr>
        <p:spPr>
          <a:xfrm>
            <a:off x="7505308" y="2780928"/>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1" name="ZoneTexte 10"/>
          <p:cNvSpPr txBox="1"/>
          <p:nvPr/>
        </p:nvSpPr>
        <p:spPr>
          <a:xfrm>
            <a:off x="4139952" y="2708920"/>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2" name="ZoneTexte 11"/>
          <p:cNvSpPr txBox="1"/>
          <p:nvPr/>
        </p:nvSpPr>
        <p:spPr>
          <a:xfrm>
            <a:off x="4788024" y="6444044"/>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3" name="ZoneTexte 12"/>
          <p:cNvSpPr txBox="1"/>
          <p:nvPr/>
        </p:nvSpPr>
        <p:spPr>
          <a:xfrm>
            <a:off x="7505308" y="6444044"/>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08947" y="620688"/>
            <a:ext cx="8731878" cy="1323439"/>
          </a:xfrm>
          <a:prstGeom prst="rect">
            <a:avLst/>
          </a:prstGeom>
          <a:noFill/>
        </p:spPr>
        <p:txBody>
          <a:bodyPr wrap="none" rtlCol="0">
            <a:spAutoFit/>
          </a:bodyPr>
          <a:lstStyle/>
          <a:p>
            <a:pPr algn="ctr"/>
            <a:r>
              <a:rPr lang="fr-FR" sz="4000" dirty="0" smtClean="0">
                <a:solidFill>
                  <a:schemeClr val="bg1"/>
                </a:solidFill>
                <a:latin typeface="Comic Sans MS" pitchFamily="66" charset="0"/>
              </a:rPr>
              <a:t>Supposons</a:t>
            </a:r>
          </a:p>
          <a:p>
            <a:pPr algn="ctr"/>
            <a:r>
              <a:rPr lang="fr-FR" sz="4000" dirty="0" smtClean="0">
                <a:solidFill>
                  <a:schemeClr val="bg1"/>
                </a:solidFill>
                <a:latin typeface="Comic Sans MS" pitchFamily="66" charset="0"/>
              </a:rPr>
              <a:t>qu’il s’agisse vraiment du boson BEH</a:t>
            </a:r>
            <a:endParaRPr lang="fr-FR" sz="4000" dirty="0">
              <a:solidFill>
                <a:schemeClr val="bg1"/>
              </a:solidFill>
              <a:latin typeface="Comic Sans MS" pitchFamily="66" charset="0"/>
            </a:endParaRPr>
          </a:p>
        </p:txBody>
      </p:sp>
      <p:sp>
        <p:nvSpPr>
          <p:cNvPr id="3" name="Vague 2"/>
          <p:cNvSpPr/>
          <p:nvPr/>
        </p:nvSpPr>
        <p:spPr>
          <a:xfrm>
            <a:off x="1331640" y="2852936"/>
            <a:ext cx="6624736" cy="1296144"/>
          </a:xfrm>
          <a:prstGeom prst="wave">
            <a:avLst>
              <a:gd name="adj1" fmla="val 12500"/>
              <a:gd name="adj2" fmla="val -984"/>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1709788" y="3153162"/>
            <a:ext cx="5886548" cy="707886"/>
          </a:xfrm>
          <a:prstGeom prst="rect">
            <a:avLst/>
          </a:prstGeom>
          <a:noFill/>
        </p:spPr>
        <p:txBody>
          <a:bodyPr wrap="none" rtlCol="0">
            <a:spAutoFit/>
          </a:bodyPr>
          <a:lstStyle/>
          <a:p>
            <a:r>
              <a:rPr lang="fr-FR" sz="4000" dirty="0" smtClean="0">
                <a:solidFill>
                  <a:schemeClr val="bg1"/>
                </a:solidFill>
                <a:latin typeface="Comic Sans MS" pitchFamily="66" charset="0"/>
              </a:rPr>
              <a:t>Posons-nous 2 questions</a:t>
            </a:r>
            <a:endParaRPr lang="fr-FR" sz="40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Vague 1"/>
          <p:cNvSpPr/>
          <p:nvPr/>
        </p:nvSpPr>
        <p:spPr>
          <a:xfrm>
            <a:off x="107504" y="44624"/>
            <a:ext cx="8892480" cy="2016224"/>
          </a:xfrm>
          <a:prstGeom prst="wave">
            <a:avLst>
              <a:gd name="adj1" fmla="val 12500"/>
              <a:gd name="adj2" fmla="val -984"/>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276145" y="356463"/>
            <a:ext cx="8544327" cy="1200329"/>
          </a:xfrm>
          <a:prstGeom prst="rect">
            <a:avLst/>
          </a:prstGeom>
          <a:noFill/>
        </p:spPr>
        <p:txBody>
          <a:bodyPr wrap="none" rtlCol="0">
            <a:spAutoFit/>
          </a:bodyPr>
          <a:lstStyle/>
          <a:p>
            <a:r>
              <a:rPr lang="fr-FR" sz="2400" dirty="0" smtClean="0">
                <a:solidFill>
                  <a:schemeClr val="bg1"/>
                </a:solidFill>
                <a:latin typeface="Comic Sans MS" pitchFamily="66" charset="0"/>
              </a:rPr>
              <a:t>1</a:t>
            </a:r>
            <a:r>
              <a:rPr lang="fr-FR" sz="2400" baseline="30000" dirty="0" smtClean="0">
                <a:solidFill>
                  <a:schemeClr val="bg1"/>
                </a:solidFill>
                <a:latin typeface="Comic Sans MS" pitchFamily="66" charset="0"/>
              </a:rPr>
              <a:t>ère</a:t>
            </a:r>
            <a:r>
              <a:rPr lang="fr-FR" sz="2400" dirty="0" smtClean="0">
                <a:solidFill>
                  <a:schemeClr val="bg1"/>
                </a:solidFill>
                <a:latin typeface="Comic Sans MS" pitchFamily="66" charset="0"/>
              </a:rPr>
              <a:t> question (double):</a:t>
            </a:r>
          </a:p>
          <a:p>
            <a:pPr>
              <a:buFontTx/>
              <a:buChar char="-"/>
            </a:pPr>
            <a:r>
              <a:rPr lang="fr-FR" sz="2400" dirty="0" smtClean="0">
                <a:solidFill>
                  <a:schemeClr val="bg1"/>
                </a:solidFill>
                <a:latin typeface="Comic Sans MS" pitchFamily="66" charset="0"/>
              </a:rPr>
              <a:t> Le  boson BEH est-il responsable de la masse du proton ?</a:t>
            </a:r>
          </a:p>
          <a:p>
            <a:pPr>
              <a:buFontTx/>
              <a:buChar char="-"/>
            </a:pPr>
            <a:r>
              <a:rPr lang="fr-FR" sz="2400" dirty="0" smtClean="0">
                <a:solidFill>
                  <a:schemeClr val="bg1"/>
                </a:solidFill>
                <a:latin typeface="Comic Sans MS" pitchFamily="66" charset="0"/>
              </a:rPr>
              <a:t> Explique-t-il que le Plomb est plus lourd que le Fer ?</a:t>
            </a:r>
          </a:p>
        </p:txBody>
      </p:sp>
      <p:sp>
        <p:nvSpPr>
          <p:cNvPr id="4" name="ZoneTexte 3"/>
          <p:cNvSpPr txBox="1"/>
          <p:nvPr/>
        </p:nvSpPr>
        <p:spPr>
          <a:xfrm>
            <a:off x="179512" y="2204864"/>
            <a:ext cx="6109365" cy="707886"/>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sym typeface="Symbol"/>
              </a:rPr>
              <a:t> </a:t>
            </a:r>
            <a:r>
              <a:rPr lang="fr-FR" sz="2000" dirty="0" smtClean="0">
                <a:solidFill>
                  <a:srgbClr val="FF9999"/>
                </a:solidFill>
                <a:latin typeface="Comic Sans MS" pitchFamily="66" charset="0"/>
                <a:sym typeface="Symbol"/>
              </a:rPr>
              <a:t>Le boson BEH n’est responsable d’aucune masse</a:t>
            </a:r>
            <a:r>
              <a:rPr lang="fr-FR" sz="2000" dirty="0" smtClean="0">
                <a:solidFill>
                  <a:schemeClr val="bg1"/>
                </a:solidFill>
                <a:latin typeface="Comic Sans MS" pitchFamily="66" charset="0"/>
                <a:sym typeface="Symbol"/>
              </a:rPr>
              <a:t>:</a:t>
            </a:r>
          </a:p>
          <a:p>
            <a:r>
              <a:rPr lang="fr-FR" sz="2000" dirty="0" smtClean="0">
                <a:solidFill>
                  <a:schemeClr val="bg1"/>
                </a:solidFill>
                <a:latin typeface="Comic Sans MS" pitchFamily="66" charset="0"/>
                <a:sym typeface="Symbol"/>
              </a:rPr>
              <a:t>   </a:t>
            </a:r>
            <a:r>
              <a:rPr lang="fr-FR" sz="2000" dirty="0" smtClean="0">
                <a:solidFill>
                  <a:srgbClr val="99FF33"/>
                </a:solidFill>
                <a:latin typeface="Comic Sans MS" pitchFamily="66" charset="0"/>
                <a:sym typeface="Symbol"/>
              </a:rPr>
              <a:t>c’est le champ  qui agit !</a:t>
            </a:r>
          </a:p>
        </p:txBody>
      </p:sp>
      <p:sp>
        <p:nvSpPr>
          <p:cNvPr id="5" name="ZoneTexte 4"/>
          <p:cNvSpPr txBox="1"/>
          <p:nvPr/>
        </p:nvSpPr>
        <p:spPr>
          <a:xfrm>
            <a:off x="179512" y="3092767"/>
            <a:ext cx="8969122" cy="1323439"/>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sym typeface="Symbol"/>
              </a:rPr>
              <a:t> </a:t>
            </a:r>
            <a:r>
              <a:rPr lang="fr-FR" sz="2000" dirty="0" smtClean="0">
                <a:solidFill>
                  <a:srgbClr val="FF9999"/>
                </a:solidFill>
                <a:latin typeface="Comic Sans MS" pitchFamily="66" charset="0"/>
                <a:sym typeface="Symbol"/>
              </a:rPr>
              <a:t>Le champ n’agit que sur les particules élémentaires:</a:t>
            </a:r>
          </a:p>
          <a:p>
            <a:r>
              <a:rPr lang="fr-FR" sz="2000" dirty="0" smtClean="0">
                <a:solidFill>
                  <a:srgbClr val="FF9999"/>
                </a:solidFill>
                <a:latin typeface="Comic Sans MS" pitchFamily="66" charset="0"/>
                <a:sym typeface="Symbol"/>
              </a:rPr>
              <a:t>  </a:t>
            </a:r>
            <a:r>
              <a:rPr lang="fr-FR" sz="2000" dirty="0" smtClean="0">
                <a:solidFill>
                  <a:schemeClr val="bg1"/>
                </a:solidFill>
                <a:latin typeface="Comic Sans MS" pitchFamily="66" charset="0"/>
                <a:sym typeface="Symbol"/>
              </a:rPr>
              <a:t>par exemple les quarks</a:t>
            </a:r>
          </a:p>
          <a:p>
            <a:r>
              <a:rPr lang="fr-FR" sz="2000" dirty="0" smtClean="0">
                <a:solidFill>
                  <a:schemeClr val="bg1"/>
                </a:solidFill>
                <a:latin typeface="Comic Sans MS" pitchFamily="66" charset="0"/>
                <a:sym typeface="Symbol"/>
              </a:rPr>
              <a:t>  mais </a:t>
            </a:r>
            <a:r>
              <a:rPr lang="fr-FR" sz="2000" dirty="0" smtClean="0">
                <a:solidFill>
                  <a:srgbClr val="FFCC00"/>
                </a:solidFill>
                <a:latin typeface="Comic Sans MS" pitchFamily="66" charset="0"/>
                <a:sym typeface="Symbol"/>
              </a:rPr>
              <a:t>les 3 quarks du proton ne représentent que … 1% de sa masse</a:t>
            </a:r>
            <a:r>
              <a:rPr lang="fr-FR" sz="2000" dirty="0" smtClean="0">
                <a:solidFill>
                  <a:schemeClr val="bg1"/>
                </a:solidFill>
                <a:latin typeface="Comic Sans MS" pitchFamily="66" charset="0"/>
                <a:sym typeface="Symbol"/>
              </a:rPr>
              <a:t>,</a:t>
            </a:r>
          </a:p>
          <a:p>
            <a:r>
              <a:rPr lang="fr-FR" sz="2000" dirty="0" smtClean="0">
                <a:solidFill>
                  <a:schemeClr val="bg1"/>
                </a:solidFill>
                <a:latin typeface="Comic Sans MS" pitchFamily="66" charset="0"/>
                <a:sym typeface="Symbol"/>
              </a:rPr>
              <a:t>  les </a:t>
            </a:r>
            <a:r>
              <a:rPr lang="fr-FR" sz="2000" dirty="0" smtClean="0">
                <a:solidFill>
                  <a:srgbClr val="99FF33"/>
                </a:solidFill>
                <a:latin typeface="Comic Sans MS" pitchFamily="66" charset="0"/>
                <a:sym typeface="Symbol"/>
              </a:rPr>
              <a:t>99% restant sont dus à l’énergie de liaison des gluons </a:t>
            </a:r>
            <a:r>
              <a:rPr lang="fr-FR" sz="2000" dirty="0" smtClean="0">
                <a:solidFill>
                  <a:schemeClr val="bg1"/>
                </a:solidFill>
                <a:latin typeface="Comic Sans MS" pitchFamily="66" charset="0"/>
                <a:sym typeface="Symbol"/>
              </a:rPr>
              <a:t>(sans masse !).</a:t>
            </a:r>
            <a:endParaRPr lang="fr-FR" sz="2000" dirty="0">
              <a:solidFill>
                <a:schemeClr val="bg1"/>
              </a:solidFill>
              <a:latin typeface="Comic Sans MS" pitchFamily="66" charset="0"/>
            </a:endParaRPr>
          </a:p>
        </p:txBody>
      </p:sp>
      <p:sp>
        <p:nvSpPr>
          <p:cNvPr id="6" name="ZoneTexte 5"/>
          <p:cNvSpPr txBox="1"/>
          <p:nvPr/>
        </p:nvSpPr>
        <p:spPr>
          <a:xfrm>
            <a:off x="179512" y="4665330"/>
            <a:ext cx="8927444" cy="707886"/>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sym typeface="Symbol"/>
              </a:rPr>
              <a:t> La masse du Plomb (ou du Fer) n’est pas due à ce champ,</a:t>
            </a:r>
          </a:p>
          <a:p>
            <a:r>
              <a:rPr lang="fr-FR" sz="2000" dirty="0" smtClean="0">
                <a:solidFill>
                  <a:schemeClr val="bg1"/>
                </a:solidFill>
                <a:latin typeface="Comic Sans MS" pitchFamily="66" charset="0"/>
                <a:sym typeface="Symbol"/>
              </a:rPr>
              <a:t>   mais à la </a:t>
            </a:r>
            <a:r>
              <a:rPr lang="fr-FR" sz="2000" dirty="0" smtClean="0">
                <a:solidFill>
                  <a:srgbClr val="99FF33"/>
                </a:solidFill>
                <a:latin typeface="Comic Sans MS" pitchFamily="66" charset="0"/>
                <a:sym typeface="Symbol"/>
              </a:rPr>
              <a:t>masse de ses nucléons </a:t>
            </a:r>
            <a:r>
              <a:rPr lang="fr-FR" sz="2000" dirty="0" smtClean="0">
                <a:solidFill>
                  <a:schemeClr val="bg1"/>
                </a:solidFill>
                <a:latin typeface="Comic Sans MS" pitchFamily="66" charset="0"/>
                <a:sym typeface="Symbol"/>
              </a:rPr>
              <a:t>+ </a:t>
            </a:r>
            <a:r>
              <a:rPr lang="fr-FR" sz="2000" dirty="0" smtClean="0">
                <a:solidFill>
                  <a:srgbClr val="99FF33"/>
                </a:solidFill>
                <a:latin typeface="Comic Sans MS" pitchFamily="66" charset="0"/>
                <a:sym typeface="Symbol"/>
              </a:rPr>
              <a:t>les énergies de  liaison </a:t>
            </a:r>
            <a:r>
              <a:rPr lang="fr-FR" sz="2000" dirty="0" err="1" smtClean="0">
                <a:solidFill>
                  <a:srgbClr val="99FF33"/>
                </a:solidFill>
                <a:latin typeface="Comic Sans MS" pitchFamily="66" charset="0"/>
                <a:sym typeface="Symbol"/>
              </a:rPr>
              <a:t>internucléons</a:t>
            </a:r>
            <a:r>
              <a:rPr lang="fr-FR" sz="2000" dirty="0" smtClean="0">
                <a:solidFill>
                  <a:srgbClr val="99FF33"/>
                </a:solidFill>
                <a:latin typeface="Comic Sans MS" pitchFamily="66" charset="0"/>
                <a:sym typeface="Symbol"/>
              </a:rPr>
              <a:t> </a:t>
            </a:r>
            <a:r>
              <a:rPr lang="fr-FR" sz="2000" dirty="0" smtClean="0">
                <a:solidFill>
                  <a:schemeClr val="bg1"/>
                </a:solidFill>
                <a:latin typeface="Comic Sans MS" pitchFamily="66" charset="0"/>
                <a:sym typeface="Symbol"/>
              </a:rPr>
              <a:t>!</a:t>
            </a:r>
            <a:endParaRPr lang="fr-FR" sz="2000" dirty="0">
              <a:solidFill>
                <a:schemeClr val="bg1"/>
              </a:solidFill>
              <a:latin typeface="Comic Sans MS" pitchFamily="66" charset="0"/>
            </a:endParaRPr>
          </a:p>
        </p:txBody>
      </p:sp>
      <p:sp>
        <p:nvSpPr>
          <p:cNvPr id="7" name="ZoneTexte 6"/>
          <p:cNvSpPr txBox="1"/>
          <p:nvPr/>
        </p:nvSpPr>
        <p:spPr>
          <a:xfrm>
            <a:off x="653704" y="5661248"/>
            <a:ext cx="7778091" cy="830997"/>
          </a:xfrm>
          <a:prstGeom prst="rect">
            <a:avLst/>
          </a:prstGeom>
          <a:solidFill>
            <a:srgbClr val="FFFF00"/>
          </a:solidFill>
        </p:spPr>
        <p:txBody>
          <a:bodyPr wrap="none" rtlCol="0">
            <a:spAutoFit/>
          </a:bodyPr>
          <a:lstStyle/>
          <a:p>
            <a:pPr algn="ctr"/>
            <a:r>
              <a:rPr lang="fr-FR" sz="2400" dirty="0" smtClean="0">
                <a:solidFill>
                  <a:srgbClr val="FF0000"/>
                </a:solidFill>
                <a:latin typeface="Comic Sans MS" pitchFamily="66" charset="0"/>
              </a:rPr>
              <a:t>Le champ  BEH permet à la matière de se structurer,</a:t>
            </a:r>
          </a:p>
          <a:p>
            <a:pPr algn="ctr"/>
            <a:r>
              <a:rPr lang="fr-FR" sz="2400" dirty="0" smtClean="0">
                <a:solidFill>
                  <a:srgbClr val="FF0000"/>
                </a:solidFill>
                <a:latin typeface="Comic Sans MS" pitchFamily="66" charset="0"/>
              </a:rPr>
              <a:t>donc à notre Univers d’exister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08520" y="1628800"/>
            <a:ext cx="3960440" cy="3869842"/>
          </a:xfrm>
          <a:prstGeom prst="rect">
            <a:avLst/>
          </a:prstGeom>
          <a:noFill/>
          <a:ln w="9525">
            <a:noFill/>
            <a:miter lim="800000"/>
            <a:headEnd/>
            <a:tailEnd/>
          </a:ln>
        </p:spPr>
      </p:pic>
      <p:sp>
        <p:nvSpPr>
          <p:cNvPr id="3" name="ZoneTexte 2"/>
          <p:cNvSpPr txBox="1"/>
          <p:nvPr/>
        </p:nvSpPr>
        <p:spPr>
          <a:xfrm>
            <a:off x="3995936" y="1772816"/>
            <a:ext cx="5163593" cy="1631216"/>
          </a:xfrm>
          <a:prstGeom prst="rect">
            <a:avLst/>
          </a:prstGeom>
          <a:noFill/>
        </p:spPr>
        <p:txBody>
          <a:bodyPr wrap="none" rtlCol="0">
            <a:spAutoFit/>
          </a:bodyPr>
          <a:lstStyle/>
          <a:p>
            <a:r>
              <a:rPr lang="fr-FR" sz="2800" dirty="0" smtClean="0">
                <a:solidFill>
                  <a:schemeClr val="bg1"/>
                </a:solidFill>
                <a:latin typeface="Comic Sans MS" pitchFamily="66" charset="0"/>
              </a:rPr>
              <a:t>Graphe  de ″stabilité du vide″:</a:t>
            </a:r>
          </a:p>
          <a:p>
            <a:r>
              <a:rPr lang="fr-FR" dirty="0" smtClean="0">
                <a:solidFill>
                  <a:schemeClr val="bg1"/>
                </a:solidFill>
                <a:latin typeface="Comic Sans MS" pitchFamily="66" charset="0"/>
              </a:rPr>
              <a:t>       masse (Top) versus masse (BEH)</a:t>
            </a:r>
          </a:p>
          <a:p>
            <a:r>
              <a:rPr lang="fr-FR" dirty="0" smtClean="0">
                <a:solidFill>
                  <a:schemeClr val="bg1"/>
                </a:solidFill>
                <a:latin typeface="Comic Sans MS" pitchFamily="66" charset="0"/>
              </a:rPr>
              <a:t>           incertitudes expérimentales:</a:t>
            </a:r>
          </a:p>
          <a:p>
            <a:r>
              <a:rPr lang="fr-FR" dirty="0" smtClean="0">
                <a:solidFill>
                  <a:schemeClr val="bg1"/>
                </a:solidFill>
                <a:latin typeface="Comic Sans MS" pitchFamily="66" charset="0"/>
              </a:rPr>
              <a:t>          - Top    </a:t>
            </a:r>
            <a:r>
              <a:rPr lang="fr-FR" dirty="0" smtClean="0">
                <a:solidFill>
                  <a:schemeClr val="bg1"/>
                </a:solidFill>
                <a:latin typeface="Comic Sans MS" pitchFamily="66" charset="0"/>
                <a:sym typeface="Symbol"/>
              </a:rPr>
              <a:t> 1,4 </a:t>
            </a:r>
            <a:r>
              <a:rPr lang="fr-FR" dirty="0" err="1" smtClean="0">
                <a:solidFill>
                  <a:schemeClr val="bg1"/>
                </a:solidFill>
                <a:latin typeface="Comic Sans MS" pitchFamily="66" charset="0"/>
                <a:sym typeface="Symbol"/>
              </a:rPr>
              <a:t>GeV</a:t>
            </a:r>
            <a:r>
              <a:rPr lang="fr-FR" dirty="0" smtClean="0">
                <a:solidFill>
                  <a:schemeClr val="bg1"/>
                </a:solidFill>
                <a:latin typeface="Comic Sans MS" pitchFamily="66" charset="0"/>
                <a:sym typeface="Symbol"/>
              </a:rPr>
              <a:t> (difficile à améliorer)</a:t>
            </a:r>
            <a:endParaRPr lang="fr-FR" dirty="0" smtClean="0">
              <a:solidFill>
                <a:schemeClr val="bg1"/>
              </a:solidFill>
              <a:latin typeface="Comic Sans MS" pitchFamily="66" charset="0"/>
            </a:endParaRPr>
          </a:p>
          <a:p>
            <a:r>
              <a:rPr lang="fr-FR" dirty="0" smtClean="0">
                <a:solidFill>
                  <a:schemeClr val="bg1"/>
                </a:solidFill>
                <a:latin typeface="Comic Sans MS" pitchFamily="66" charset="0"/>
              </a:rPr>
              <a:t>          -  </a:t>
            </a:r>
            <a:r>
              <a:rPr lang="fr-FR" dirty="0" err="1" smtClean="0">
                <a:solidFill>
                  <a:schemeClr val="bg1"/>
                </a:solidFill>
                <a:latin typeface="Comic Sans MS" pitchFamily="66" charset="0"/>
              </a:rPr>
              <a:t>Higgs</a:t>
            </a:r>
            <a:r>
              <a:rPr lang="fr-FR" dirty="0" smtClean="0">
                <a:solidFill>
                  <a:schemeClr val="bg1"/>
                </a:solidFill>
                <a:latin typeface="Comic Sans MS" pitchFamily="66" charset="0"/>
              </a:rPr>
              <a:t> &lt;  0.4 </a:t>
            </a:r>
            <a:r>
              <a:rPr lang="fr-FR" dirty="0" err="1" smtClean="0">
                <a:solidFill>
                  <a:schemeClr val="bg1"/>
                </a:solidFill>
                <a:latin typeface="Comic Sans MS" pitchFamily="66" charset="0"/>
              </a:rPr>
              <a:t>GeV</a:t>
            </a:r>
            <a:r>
              <a:rPr lang="fr-FR" dirty="0" smtClean="0">
                <a:solidFill>
                  <a:schemeClr val="bg1"/>
                </a:solidFill>
                <a:latin typeface="Comic Sans MS" pitchFamily="66" charset="0"/>
              </a:rPr>
              <a:t> (sera amélioré)  </a:t>
            </a:r>
            <a:endParaRPr lang="fr-FR" dirty="0">
              <a:solidFill>
                <a:schemeClr val="bg1"/>
              </a:solidFill>
              <a:latin typeface="Comic Sans MS" pitchFamily="66" charset="0"/>
            </a:endParaRPr>
          </a:p>
        </p:txBody>
      </p:sp>
      <p:sp>
        <p:nvSpPr>
          <p:cNvPr id="4" name="ZoneTexte 3"/>
          <p:cNvSpPr txBox="1"/>
          <p:nvPr/>
        </p:nvSpPr>
        <p:spPr>
          <a:xfrm>
            <a:off x="4001142" y="3534107"/>
            <a:ext cx="5035354" cy="830997"/>
          </a:xfrm>
          <a:prstGeom prst="rect">
            <a:avLst/>
          </a:prstGeom>
          <a:solidFill>
            <a:srgbClr val="FFFF00"/>
          </a:solidFill>
        </p:spPr>
        <p:txBody>
          <a:bodyPr wrap="none" rtlCol="0">
            <a:spAutoFit/>
          </a:bodyPr>
          <a:lstStyle/>
          <a:p>
            <a:pPr algn="ctr"/>
            <a:r>
              <a:rPr lang="fr-FR" sz="2400" dirty="0" smtClean="0">
                <a:solidFill>
                  <a:srgbClr val="FF0000"/>
                </a:solidFill>
                <a:latin typeface="Comic Sans MS" pitchFamily="66" charset="0"/>
              </a:rPr>
              <a:t>Notre Univers serait dans un état</a:t>
            </a:r>
          </a:p>
          <a:p>
            <a:pPr algn="ctr"/>
            <a:r>
              <a:rPr lang="fr-FR" sz="2400" dirty="0" smtClean="0">
                <a:solidFill>
                  <a:srgbClr val="FF0000"/>
                </a:solidFill>
                <a:latin typeface="Comic Sans MS" pitchFamily="66" charset="0"/>
              </a:rPr>
              <a:t>Métastable.</a:t>
            </a:r>
          </a:p>
        </p:txBody>
      </p:sp>
      <p:sp>
        <p:nvSpPr>
          <p:cNvPr id="5" name="Rectangle 4"/>
          <p:cNvSpPr/>
          <p:nvPr/>
        </p:nvSpPr>
        <p:spPr>
          <a:xfrm>
            <a:off x="3923928" y="4725144"/>
            <a:ext cx="5270995" cy="1938992"/>
          </a:xfrm>
          <a:prstGeom prst="rect">
            <a:avLst/>
          </a:prstGeom>
          <a:noFill/>
        </p:spPr>
        <p:txBody>
          <a:bodyPr wrap="none">
            <a:spAutoFit/>
          </a:bodyPr>
          <a:lstStyle/>
          <a:p>
            <a:pPr>
              <a:buFontTx/>
              <a:buChar char="-"/>
            </a:pPr>
            <a:r>
              <a:rPr lang="fr-FR" sz="2000" dirty="0" smtClean="0">
                <a:solidFill>
                  <a:schemeClr val="bg1"/>
                </a:solidFill>
                <a:latin typeface="Comic Sans MS" pitchFamily="66" charset="0"/>
              </a:rPr>
              <a:t> Est-il légitime d’extrapoler le Modèle St.</a:t>
            </a:r>
          </a:p>
          <a:p>
            <a:r>
              <a:rPr lang="fr-FR" sz="2000" dirty="0" smtClean="0">
                <a:solidFill>
                  <a:schemeClr val="bg1"/>
                </a:solidFill>
                <a:latin typeface="Comic Sans MS" pitchFamily="66" charset="0"/>
              </a:rPr>
              <a:t>  jusqu’à l’échelle de Planck ?</a:t>
            </a:r>
          </a:p>
          <a:p>
            <a:pPr>
              <a:buFontTx/>
              <a:buChar char="-"/>
            </a:pPr>
            <a:r>
              <a:rPr lang="fr-FR" sz="2000" dirty="0" smtClean="0">
                <a:solidFill>
                  <a:schemeClr val="bg1"/>
                </a:solidFill>
                <a:latin typeface="Comic Sans MS" pitchFamily="66" charset="0"/>
              </a:rPr>
              <a:t> Le champ a-t-il atteint le minimum ?</a:t>
            </a:r>
          </a:p>
          <a:p>
            <a:pPr>
              <a:buFontTx/>
              <a:buChar char="-"/>
            </a:pPr>
            <a:r>
              <a:rPr lang="fr-FR" sz="2000" dirty="0" smtClean="0">
                <a:solidFill>
                  <a:schemeClr val="bg1"/>
                </a:solidFill>
                <a:latin typeface="Comic Sans MS" pitchFamily="66" charset="0"/>
              </a:rPr>
              <a:t> Existe-t-il d’autres minima plus bas</a:t>
            </a:r>
          </a:p>
          <a:p>
            <a:r>
              <a:rPr lang="fr-FR" sz="2000" dirty="0" smtClean="0">
                <a:solidFill>
                  <a:schemeClr val="bg1"/>
                </a:solidFill>
                <a:latin typeface="Comic Sans MS" pitchFamily="66" charset="0"/>
              </a:rPr>
              <a:t>   avec un champ plus fort ?</a:t>
            </a:r>
          </a:p>
          <a:p>
            <a:pPr>
              <a:buFontTx/>
              <a:buChar char="-"/>
            </a:pPr>
            <a:r>
              <a:rPr lang="fr-FR" sz="2000" dirty="0" smtClean="0">
                <a:solidFill>
                  <a:schemeClr val="bg1"/>
                </a:solidFill>
                <a:latin typeface="Comic Sans MS" pitchFamily="66" charset="0"/>
              </a:rPr>
              <a:t> Quel processus stabilise le vide actuel ?</a:t>
            </a:r>
            <a:endParaRPr lang="fr-FR" sz="2000" dirty="0">
              <a:solidFill>
                <a:schemeClr val="bg1"/>
              </a:solidFill>
              <a:latin typeface="Comic Sans MS" pitchFamily="66" charset="0"/>
            </a:endParaRPr>
          </a:p>
        </p:txBody>
      </p:sp>
      <p:sp>
        <p:nvSpPr>
          <p:cNvPr id="6" name="ZoneTexte 5"/>
          <p:cNvSpPr txBox="1"/>
          <p:nvPr/>
        </p:nvSpPr>
        <p:spPr>
          <a:xfrm>
            <a:off x="17216" y="5517231"/>
            <a:ext cx="3834704" cy="646331"/>
          </a:xfrm>
          <a:prstGeom prst="rect">
            <a:avLst/>
          </a:prstGeom>
          <a:noFill/>
        </p:spPr>
        <p:txBody>
          <a:bodyPr wrap="none" rtlCol="0">
            <a:spAutoFit/>
          </a:bodyPr>
          <a:lstStyle/>
          <a:p>
            <a:pPr algn="ctr"/>
            <a:r>
              <a:rPr lang="fr-FR" sz="1200" dirty="0" smtClean="0">
                <a:solidFill>
                  <a:schemeClr val="bg1"/>
                </a:solidFill>
                <a:latin typeface="Comic Sans MS" pitchFamily="66" charset="0"/>
              </a:rPr>
              <a:t>« </a:t>
            </a:r>
            <a:r>
              <a:rPr lang="fr-FR" sz="1200" dirty="0" err="1" smtClean="0">
                <a:solidFill>
                  <a:schemeClr val="bg1"/>
                </a:solidFill>
                <a:latin typeface="Comic Sans MS" pitchFamily="66" charset="0"/>
              </a:rPr>
              <a:t>Higgs</a:t>
            </a:r>
            <a:r>
              <a:rPr lang="fr-FR" sz="1200" dirty="0" smtClean="0">
                <a:solidFill>
                  <a:schemeClr val="bg1"/>
                </a:solidFill>
                <a:latin typeface="Comic Sans MS" pitchFamily="66" charset="0"/>
              </a:rPr>
              <a:t> mass</a:t>
            </a:r>
          </a:p>
          <a:p>
            <a:pPr algn="ctr"/>
            <a:r>
              <a:rPr lang="fr-FR" sz="1200" dirty="0" smtClean="0">
                <a:solidFill>
                  <a:schemeClr val="bg1"/>
                </a:solidFill>
                <a:latin typeface="Comic Sans MS" pitchFamily="66" charset="0"/>
              </a:rPr>
              <a:t> and vacuum </a:t>
            </a:r>
            <a:r>
              <a:rPr lang="fr-FR" sz="1200" dirty="0" err="1" smtClean="0">
                <a:solidFill>
                  <a:schemeClr val="bg1"/>
                </a:solidFill>
                <a:latin typeface="Comic Sans MS" pitchFamily="66" charset="0"/>
              </a:rPr>
              <a:t>stability</a:t>
            </a:r>
            <a:r>
              <a:rPr lang="fr-FR" sz="1200" dirty="0" smtClean="0">
                <a:solidFill>
                  <a:schemeClr val="bg1"/>
                </a:solidFill>
                <a:latin typeface="Comic Sans MS" pitchFamily="66" charset="0"/>
              </a:rPr>
              <a:t> in the Standard Model … »</a:t>
            </a:r>
          </a:p>
          <a:p>
            <a:pPr algn="ctr"/>
            <a:r>
              <a:rPr lang="fr-FR" sz="1200" dirty="0" err="1" smtClean="0">
                <a:solidFill>
                  <a:schemeClr val="bg1"/>
                </a:solidFill>
                <a:latin typeface="Comic Sans MS" pitchFamily="66" charset="0"/>
              </a:rPr>
              <a:t>arXiv</a:t>
            </a:r>
            <a:r>
              <a:rPr lang="fr-FR" sz="1200" dirty="0" smtClean="0">
                <a:solidFill>
                  <a:schemeClr val="bg1"/>
                </a:solidFill>
                <a:latin typeface="Comic Sans MS" pitchFamily="66" charset="0"/>
              </a:rPr>
              <a:t>: 1205-6497, G. </a:t>
            </a:r>
            <a:r>
              <a:rPr lang="fr-FR" sz="1200" dirty="0" err="1" smtClean="0">
                <a:solidFill>
                  <a:schemeClr val="bg1"/>
                </a:solidFill>
                <a:latin typeface="Comic Sans MS" pitchFamily="66" charset="0"/>
              </a:rPr>
              <a:t>Degrassi</a:t>
            </a:r>
            <a:r>
              <a:rPr lang="fr-FR" sz="1200" dirty="0" smtClean="0">
                <a:solidFill>
                  <a:schemeClr val="bg1"/>
                </a:solidFill>
                <a:latin typeface="Comic Sans MS" pitchFamily="66" charset="0"/>
              </a:rPr>
              <a:t> et al (CERN-PH-TH</a:t>
            </a:r>
            <a:r>
              <a:rPr lang="fr-FR" sz="1200" dirty="0" smtClean="0">
                <a:solidFill>
                  <a:schemeClr val="bg1"/>
                </a:solidFill>
              </a:rPr>
              <a:t>)</a:t>
            </a:r>
            <a:endParaRPr lang="fr-FR" sz="1200" dirty="0">
              <a:solidFill>
                <a:schemeClr val="bg1"/>
              </a:solidFill>
            </a:endParaRPr>
          </a:p>
        </p:txBody>
      </p:sp>
      <p:sp>
        <p:nvSpPr>
          <p:cNvPr id="7" name="Vague 6"/>
          <p:cNvSpPr/>
          <p:nvPr/>
        </p:nvSpPr>
        <p:spPr>
          <a:xfrm>
            <a:off x="573082" y="116632"/>
            <a:ext cx="8064896" cy="1368152"/>
          </a:xfrm>
          <a:prstGeom prst="wave">
            <a:avLst>
              <a:gd name="adj1" fmla="val 12500"/>
              <a:gd name="adj2" fmla="val -36"/>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645090" y="221739"/>
            <a:ext cx="8031366" cy="830997"/>
          </a:xfrm>
          <a:prstGeom prst="rect">
            <a:avLst/>
          </a:prstGeom>
          <a:noFill/>
        </p:spPr>
        <p:txBody>
          <a:bodyPr wrap="none" rtlCol="0">
            <a:spAutoFit/>
          </a:bodyPr>
          <a:lstStyle/>
          <a:p>
            <a:r>
              <a:rPr lang="fr-FR" sz="2400" dirty="0" smtClean="0">
                <a:solidFill>
                  <a:schemeClr val="bg1"/>
                </a:solidFill>
                <a:latin typeface="Comic Sans MS" pitchFamily="66" charset="0"/>
              </a:rPr>
              <a:t>2</a:t>
            </a:r>
            <a:r>
              <a:rPr lang="fr-FR" sz="2400" baseline="30000" dirty="0" smtClean="0">
                <a:solidFill>
                  <a:schemeClr val="bg1"/>
                </a:solidFill>
                <a:latin typeface="Comic Sans MS" pitchFamily="66" charset="0"/>
              </a:rPr>
              <a:t>ième</a:t>
            </a:r>
            <a:r>
              <a:rPr lang="fr-FR" sz="2400" dirty="0" smtClean="0">
                <a:solidFill>
                  <a:schemeClr val="bg1"/>
                </a:solidFill>
                <a:latin typeface="Comic Sans MS" pitchFamily="66" charset="0"/>
              </a:rPr>
              <a:t> question:</a:t>
            </a:r>
          </a:p>
          <a:p>
            <a:r>
              <a:rPr lang="fr-FR" sz="2400" dirty="0" smtClean="0">
                <a:solidFill>
                  <a:schemeClr val="bg1"/>
                </a:solidFill>
                <a:latin typeface="Comic Sans MS" pitchFamily="66" charset="0"/>
              </a:rPr>
              <a:t>Notre Univers est-il stable avec un boson de 126 </a:t>
            </a:r>
            <a:r>
              <a:rPr lang="fr-FR" sz="2400" dirty="0" err="1" smtClean="0">
                <a:solidFill>
                  <a:schemeClr val="bg1"/>
                </a:solidFill>
                <a:latin typeface="Comic Sans MS" pitchFamily="66" charset="0"/>
              </a:rPr>
              <a:t>GeV</a:t>
            </a:r>
            <a:r>
              <a:rPr lang="fr-FR" sz="2400" dirty="0" smtClean="0">
                <a:solidFill>
                  <a:schemeClr val="bg1"/>
                </a:solidFill>
                <a:latin typeface="Comic Sans MS" pitchFamily="66" charset="0"/>
              </a:rPr>
              <a:t> ?</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heckerboard(across)">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Parchemin horizontal 2"/>
          <p:cNvSpPr/>
          <p:nvPr/>
        </p:nvSpPr>
        <p:spPr>
          <a:xfrm>
            <a:off x="467544" y="2420888"/>
            <a:ext cx="8352928" cy="1296144"/>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p:cNvSpPr/>
          <p:nvPr/>
        </p:nvSpPr>
        <p:spPr>
          <a:xfrm>
            <a:off x="1835696" y="2636912"/>
            <a:ext cx="5760038" cy="830997"/>
          </a:xfrm>
          <a:prstGeom prst="rect">
            <a:avLst/>
          </a:prstGeom>
        </p:spPr>
        <p:txBody>
          <a:bodyPr wrap="square">
            <a:spAutoFit/>
          </a:bodyPr>
          <a:lstStyle/>
          <a:p>
            <a:pPr lvl="0" algn="ctr" fontAlgn="base">
              <a:spcBef>
                <a:spcPct val="0"/>
              </a:spcBef>
              <a:spcAft>
                <a:spcPct val="0"/>
              </a:spcAft>
            </a:pPr>
            <a:r>
              <a:rPr lang="fr-FR" sz="4800" dirty="0" smtClean="0">
                <a:latin typeface="Comic Sans MS" pitchFamily="66" charset="0"/>
                <a:ea typeface="Calibri" pitchFamily="34" charset="0"/>
                <a:cs typeface="Times New Roman" pitchFamily="18" charset="0"/>
              </a:rPr>
              <a:t>Et maintenant ?</a:t>
            </a:r>
          </a:p>
        </p:txBody>
      </p:sp>
      <p:sp>
        <p:nvSpPr>
          <p:cNvPr id="5" name="Rectangle 4"/>
          <p:cNvSpPr/>
          <p:nvPr/>
        </p:nvSpPr>
        <p:spPr>
          <a:xfrm>
            <a:off x="2162139" y="4077072"/>
            <a:ext cx="4354077" cy="646331"/>
          </a:xfrm>
          <a:prstGeom prst="rect">
            <a:avLst/>
          </a:prstGeom>
        </p:spPr>
        <p:txBody>
          <a:bodyPr wrap="none">
            <a:spAutoFit/>
          </a:bodyPr>
          <a:lstStyle/>
          <a:p>
            <a:r>
              <a:rPr lang="fr-FR" sz="3600" dirty="0" smtClean="0">
                <a:solidFill>
                  <a:srgbClr val="FFFF00"/>
                </a:solidFill>
                <a:latin typeface="Comic Sans MS" pitchFamily="66" charset="0"/>
                <a:ea typeface="Calibri" pitchFamily="34" charset="0"/>
                <a:cs typeface="Times New Roman" pitchFamily="18" charset="0"/>
                <a:sym typeface="Symbol" pitchFamily="18" charset="2"/>
              </a:rPr>
              <a:t>L’aventure continue</a:t>
            </a:r>
            <a:endParaRPr lang="fr-FR" sz="3600" dirty="0">
              <a:solidFill>
                <a:srgbClr val="FFFF00"/>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à coins arrondis 1"/>
          <p:cNvSpPr/>
          <p:nvPr/>
        </p:nvSpPr>
        <p:spPr>
          <a:xfrm>
            <a:off x="35496" y="0"/>
            <a:ext cx="9108504" cy="400506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dirty="0" smtClean="0">
                <a:solidFill>
                  <a:srgbClr val="FFFF00"/>
                </a:solidFill>
                <a:latin typeface="Comic Sans MS" pitchFamily="66" charset="0"/>
                <a:sym typeface="Symbol"/>
              </a:rPr>
              <a:t>S’agit-il du boson BEH ?</a:t>
            </a:r>
          </a:p>
          <a:p>
            <a:r>
              <a:rPr lang="fr-FR" sz="2400" dirty="0" smtClean="0">
                <a:latin typeface="Comic Sans MS" pitchFamily="66" charset="0"/>
                <a:sym typeface="Symbol"/>
              </a:rPr>
              <a:t>- Ressemblance troublante  il faut plus de données !</a:t>
            </a:r>
          </a:p>
          <a:p>
            <a:pPr>
              <a:buFontTx/>
              <a:buChar char="-"/>
            </a:pPr>
            <a:r>
              <a:rPr lang="fr-FR" sz="2400" dirty="0" smtClean="0">
                <a:latin typeface="Comic Sans MS" pitchFamily="66" charset="0"/>
                <a:sym typeface="Symbol"/>
              </a:rPr>
              <a:t> Le CERN a décidé de retarder de 7 semaines l’arrêt prévu</a:t>
            </a:r>
          </a:p>
          <a:p>
            <a:r>
              <a:rPr lang="fr-FR" sz="2400" dirty="0" smtClean="0">
                <a:latin typeface="Comic Sans MS" pitchFamily="66" charset="0"/>
                <a:sym typeface="Symbol"/>
              </a:rPr>
              <a:t>  de 20 mois du LHC</a:t>
            </a:r>
          </a:p>
          <a:p>
            <a:r>
              <a:rPr lang="fr-FR" sz="2400" dirty="0" smtClean="0">
                <a:latin typeface="Comic Sans MS" pitchFamily="66" charset="0"/>
                <a:sym typeface="Symbol"/>
              </a:rPr>
              <a:t>        Tripler (et peut-être plus) la statistique actuelle</a:t>
            </a:r>
          </a:p>
          <a:p>
            <a:endParaRPr lang="fr-FR" sz="2400" dirty="0" smtClean="0">
              <a:latin typeface="Comic Sans MS" pitchFamily="66" charset="0"/>
              <a:sym typeface="Symbol"/>
            </a:endParaRPr>
          </a:p>
          <a:p>
            <a:r>
              <a:rPr lang="fr-FR" sz="2400" dirty="0" smtClean="0">
                <a:latin typeface="Comic Sans MS" pitchFamily="66" charset="0"/>
                <a:sym typeface="Symbol"/>
              </a:rPr>
              <a:t>               </a:t>
            </a:r>
            <a:r>
              <a:rPr lang="fr-FR" sz="3200" dirty="0" smtClean="0">
                <a:solidFill>
                  <a:srgbClr val="FFFF00"/>
                </a:solidFill>
                <a:latin typeface="Comic Sans MS" pitchFamily="66" charset="0"/>
                <a:sym typeface="Symbol"/>
              </a:rPr>
              <a:t> Conclusion définitive début 2013.</a:t>
            </a:r>
          </a:p>
          <a:p>
            <a:endParaRPr lang="fr-FR" sz="2400" dirty="0">
              <a:latin typeface="Comic Sans MS" pitchFamily="66" charset="0"/>
            </a:endParaRPr>
          </a:p>
        </p:txBody>
      </p:sp>
      <p:sp>
        <p:nvSpPr>
          <p:cNvPr id="3" name="Rectangle à coins arrondis 2"/>
          <p:cNvSpPr/>
          <p:nvPr/>
        </p:nvSpPr>
        <p:spPr>
          <a:xfrm>
            <a:off x="935088" y="3717032"/>
            <a:ext cx="8208912" cy="3168352"/>
          </a:xfrm>
          <a:prstGeom prst="round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Tx/>
              <a:buChar char="-"/>
            </a:pPr>
            <a:r>
              <a:rPr lang="fr-FR" sz="3200" dirty="0" smtClean="0">
                <a:latin typeface="Comic Sans MS" pitchFamily="66" charset="0"/>
                <a:sym typeface="Symbol"/>
              </a:rPr>
              <a:t> La nature a-t-elle choisi le mécanisme</a:t>
            </a:r>
          </a:p>
          <a:p>
            <a:r>
              <a:rPr lang="fr-FR" sz="3200" dirty="0" smtClean="0">
                <a:latin typeface="Comic Sans MS" pitchFamily="66" charset="0"/>
                <a:sym typeface="Symbol"/>
              </a:rPr>
              <a:t>  le plus simple: boson BEH standard ?</a:t>
            </a:r>
          </a:p>
          <a:p>
            <a:pPr>
              <a:buFontTx/>
              <a:buChar char="-"/>
            </a:pPr>
            <a:r>
              <a:rPr lang="fr-FR" sz="3200" dirty="0" smtClean="0">
                <a:latin typeface="Comic Sans MS" pitchFamily="66" charset="0"/>
                <a:sym typeface="Symbol"/>
              </a:rPr>
              <a:t> Boson BEH non standard ?</a:t>
            </a:r>
          </a:p>
          <a:p>
            <a:pPr>
              <a:buFontTx/>
              <a:buChar char="-"/>
            </a:pPr>
            <a:r>
              <a:rPr lang="fr-FR" sz="3200" dirty="0" smtClean="0">
                <a:latin typeface="Comic Sans MS" pitchFamily="66" charset="0"/>
                <a:sym typeface="Symbol"/>
              </a:rPr>
              <a:t> Autre chose ?</a:t>
            </a:r>
          </a:p>
          <a:p>
            <a:r>
              <a:rPr lang="fr-FR" sz="2400" dirty="0" smtClean="0">
                <a:latin typeface="Comic Sans MS" pitchFamily="66" charset="0"/>
                <a:sym typeface="Symbol"/>
              </a:rPr>
              <a:t>                  </a:t>
            </a:r>
            <a:endParaRPr lang="fr-F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à coins arrondis 1"/>
          <p:cNvSpPr/>
          <p:nvPr/>
        </p:nvSpPr>
        <p:spPr>
          <a:xfrm>
            <a:off x="-36512" y="-27384"/>
            <a:ext cx="8856984" cy="273630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dirty="0" smtClean="0">
                <a:solidFill>
                  <a:srgbClr val="FFFF00"/>
                </a:solidFill>
                <a:latin typeface="Comic Sans MS" pitchFamily="66" charset="0"/>
                <a:sym typeface="Symbol"/>
              </a:rPr>
              <a:t>Reprise en 2015.</a:t>
            </a:r>
          </a:p>
          <a:p>
            <a:r>
              <a:rPr lang="fr-FR" sz="3200" dirty="0" smtClean="0">
                <a:solidFill>
                  <a:srgbClr val="FFFF00"/>
                </a:solidFill>
                <a:latin typeface="Comic Sans MS" pitchFamily="66" charset="0"/>
                <a:sym typeface="Symbol"/>
              </a:rPr>
              <a:t>Programme jusqu’à l’année 2034,</a:t>
            </a:r>
          </a:p>
          <a:p>
            <a:r>
              <a:rPr lang="fr-FR" sz="2800" dirty="0" smtClean="0">
                <a:solidFill>
                  <a:schemeClr val="bg1"/>
                </a:solidFill>
                <a:latin typeface="Comic Sans MS" pitchFamily="66" charset="0"/>
                <a:sym typeface="Symbol"/>
              </a:rPr>
              <a:t>     avec passage progressif au Super LHC en 2022</a:t>
            </a:r>
          </a:p>
          <a:p>
            <a:r>
              <a:rPr lang="fr-FR" sz="2800" dirty="0" smtClean="0">
                <a:solidFill>
                  <a:schemeClr val="bg1"/>
                </a:solidFill>
                <a:latin typeface="Comic Sans MS" pitchFamily="66" charset="0"/>
                <a:sym typeface="Symbol"/>
              </a:rPr>
              <a:t>     et R&amp;D déjà en cours sur les détecteurs.</a:t>
            </a:r>
          </a:p>
          <a:p>
            <a:endParaRPr lang="fr-FR" sz="2400" dirty="0">
              <a:latin typeface="Comic Sans MS" pitchFamily="66" charset="0"/>
            </a:endParaRPr>
          </a:p>
        </p:txBody>
      </p:sp>
      <p:sp>
        <p:nvSpPr>
          <p:cNvPr id="3" name="Rectangle à coins arrondis 2"/>
          <p:cNvSpPr/>
          <p:nvPr/>
        </p:nvSpPr>
        <p:spPr>
          <a:xfrm>
            <a:off x="539552" y="2348880"/>
            <a:ext cx="6840760" cy="1368152"/>
          </a:xfrm>
          <a:prstGeom prst="round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FF00"/>
                </a:solidFill>
                <a:latin typeface="Comic Sans MS" pitchFamily="66" charset="0"/>
              </a:rPr>
              <a:t>Tout connaître sur le boson BEH</a:t>
            </a:r>
          </a:p>
          <a:p>
            <a:pPr algn="ctr"/>
            <a:r>
              <a:rPr lang="fr-FR" sz="3200" dirty="0" smtClean="0">
                <a:solidFill>
                  <a:srgbClr val="FFFF00"/>
                </a:solidFill>
                <a:latin typeface="Comic Sans MS" pitchFamily="66" charset="0"/>
              </a:rPr>
              <a:t>et la stabilité du vide.</a:t>
            </a:r>
            <a:endParaRPr lang="fr-FR" sz="3200" dirty="0">
              <a:solidFill>
                <a:srgbClr val="FFFF00"/>
              </a:solidFill>
              <a:latin typeface="Comic Sans MS" pitchFamily="66" charset="0"/>
            </a:endParaRPr>
          </a:p>
        </p:txBody>
      </p:sp>
      <p:sp>
        <p:nvSpPr>
          <p:cNvPr id="4" name="Rectangle à coins arrondis 3"/>
          <p:cNvSpPr/>
          <p:nvPr/>
        </p:nvSpPr>
        <p:spPr>
          <a:xfrm>
            <a:off x="1331640" y="3573016"/>
            <a:ext cx="7776864" cy="3312368"/>
          </a:xfrm>
          <a:prstGeom prst="round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dirty="0" smtClean="0">
                <a:solidFill>
                  <a:srgbClr val="FFFF00"/>
                </a:solidFill>
                <a:latin typeface="Comic Sans MS" pitchFamily="66" charset="0"/>
              </a:rPr>
              <a:t>Aller au-delà du Modèle Standard:</a:t>
            </a:r>
          </a:p>
          <a:p>
            <a:pPr>
              <a:buFontTx/>
              <a:buChar char="-"/>
            </a:pPr>
            <a:r>
              <a:rPr lang="fr-FR" sz="2800" dirty="0" smtClean="0">
                <a:solidFill>
                  <a:schemeClr val="bg1"/>
                </a:solidFill>
                <a:latin typeface="Comic Sans MS" pitchFamily="66" charset="0"/>
              </a:rPr>
              <a:t> La </a:t>
            </a:r>
            <a:r>
              <a:rPr lang="fr-FR" sz="2800" dirty="0" smtClean="0">
                <a:solidFill>
                  <a:srgbClr val="99FF66"/>
                </a:solidFill>
                <a:latin typeface="Comic Sans MS" pitchFamily="66" charset="0"/>
              </a:rPr>
              <a:t>″Supersymétrie Bosons-Fermions″</a:t>
            </a:r>
          </a:p>
          <a:p>
            <a:r>
              <a:rPr lang="fr-FR" sz="2800" dirty="0" smtClean="0">
                <a:solidFill>
                  <a:schemeClr val="bg1"/>
                </a:solidFill>
                <a:latin typeface="Comic Sans MS" pitchFamily="66" charset="0"/>
              </a:rPr>
              <a:t>      … et l’explication de la </a:t>
            </a:r>
            <a:r>
              <a:rPr lang="fr-FR" sz="2800" dirty="0" smtClean="0">
                <a:solidFill>
                  <a:srgbClr val="99FF66"/>
                </a:solidFill>
                <a:latin typeface="Comic Sans MS" pitchFamily="66" charset="0"/>
              </a:rPr>
              <a:t>″Matière noire″ </a:t>
            </a:r>
            <a:r>
              <a:rPr lang="fr-FR" sz="2800" dirty="0" smtClean="0">
                <a:solidFill>
                  <a:schemeClr val="bg1"/>
                </a:solidFill>
                <a:latin typeface="Comic Sans MS" pitchFamily="66" charset="0"/>
              </a:rPr>
              <a:t>?</a:t>
            </a:r>
          </a:p>
          <a:p>
            <a:pPr>
              <a:buFontTx/>
              <a:buChar char="-"/>
            </a:pPr>
            <a:r>
              <a:rPr lang="fr-FR" sz="2800" dirty="0" smtClean="0">
                <a:solidFill>
                  <a:schemeClr val="bg1"/>
                </a:solidFill>
                <a:latin typeface="Comic Sans MS" pitchFamily="66" charset="0"/>
              </a:rPr>
              <a:t> Et </a:t>
            </a:r>
            <a:r>
              <a:rPr lang="fr-FR" sz="2800" dirty="0" smtClean="0">
                <a:solidFill>
                  <a:srgbClr val="99FF66"/>
                </a:solidFill>
                <a:latin typeface="Comic Sans MS" pitchFamily="66" charset="0"/>
              </a:rPr>
              <a:t>″l’Energie noire″ </a:t>
            </a:r>
            <a:r>
              <a:rPr lang="fr-FR" sz="2800" dirty="0" smtClean="0">
                <a:solidFill>
                  <a:schemeClr val="bg1"/>
                </a:solidFill>
                <a:latin typeface="Comic Sans MS" pitchFamily="66" charset="0"/>
              </a:rPr>
              <a:t>?</a:t>
            </a:r>
          </a:p>
          <a:p>
            <a:pPr>
              <a:buFontTx/>
              <a:buChar char="-"/>
            </a:pPr>
            <a:r>
              <a:rPr lang="fr-FR" sz="2800" dirty="0" smtClean="0">
                <a:solidFill>
                  <a:schemeClr val="bg1"/>
                </a:solidFill>
                <a:latin typeface="Comic Sans MS" pitchFamily="66" charset="0"/>
              </a:rPr>
              <a:t> Et les </a:t>
            </a:r>
            <a:r>
              <a:rPr lang="fr-FR" sz="2800" dirty="0" smtClean="0">
                <a:solidFill>
                  <a:srgbClr val="99FF66"/>
                </a:solidFill>
                <a:latin typeface="Comic Sans MS" pitchFamily="66" charset="0"/>
              </a:rPr>
              <a:t>″Extradimensions″ </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et </a:t>
            </a:r>
            <a:r>
              <a:rPr lang="fr-FR" sz="2800" dirty="0" smtClean="0">
                <a:solidFill>
                  <a:srgbClr val="99FF66"/>
                </a:solidFill>
                <a:latin typeface="Comic Sans MS" pitchFamily="66" charset="0"/>
              </a:rPr>
              <a:t>l’unification de toutes les forces</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gravitation comprise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420888"/>
            <a:ext cx="8352928" cy="1728192"/>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764290" y="2852936"/>
            <a:ext cx="5760038" cy="830997"/>
          </a:xfrm>
          <a:prstGeom prst="rect">
            <a:avLst/>
          </a:prstGeom>
        </p:spPr>
        <p:txBody>
          <a:bodyPr wrap="square">
            <a:spAutoFit/>
          </a:bodyPr>
          <a:lstStyle/>
          <a:p>
            <a:pPr lvl="0" fontAlgn="base">
              <a:spcBef>
                <a:spcPct val="0"/>
              </a:spcBef>
              <a:spcAft>
                <a:spcPct val="0"/>
              </a:spcAft>
            </a:pPr>
            <a:r>
              <a:rPr lang="fr-FR" sz="4800" i="1" dirty="0" smtClean="0">
                <a:latin typeface="Comic Sans MS" pitchFamily="66" charset="0"/>
                <a:ea typeface="Calibri" pitchFamily="34" charset="0"/>
                <a:cs typeface="Times New Roman" pitchFamily="18" charset="0"/>
              </a:rPr>
              <a:t>Qui sommes-nous ? </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Conclusion provisoire</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5496" y="260648"/>
            <a:ext cx="8640960" cy="1384995"/>
          </a:xfrm>
          <a:prstGeom prst="rect">
            <a:avLst/>
          </a:prstGeom>
        </p:spPr>
        <p:txBody>
          <a:bodyPr wrap="square">
            <a:spAutoFit/>
          </a:bodyPr>
          <a:lstStyle/>
          <a:p>
            <a:pPr lvl="0" fontAlgn="base">
              <a:spcBef>
                <a:spcPct val="0"/>
              </a:spcBef>
              <a:spcAft>
                <a:spcPct val="0"/>
              </a:spcAft>
              <a:buFont typeface="Symbol"/>
              <a:buChar char="·"/>
            </a:pPr>
            <a:r>
              <a:rPr lang="fr-FR" sz="2800" dirty="0" smtClean="0">
                <a:solidFill>
                  <a:srgbClr val="FFFF00"/>
                </a:solidFill>
                <a:latin typeface="Comic Sans MS" pitchFamily="66" charset="0"/>
                <a:ea typeface="Calibri" pitchFamily="34" charset="0"/>
                <a:cs typeface="Times New Roman" pitchFamily="18" charset="0"/>
              </a:rPr>
              <a:t> La quête du ″boson de Higgs</a:t>
            </a:r>
            <a:r>
              <a:rPr lang="fr-FR" sz="2800" dirty="0" smtClean="0">
                <a:solidFill>
                  <a:srgbClr val="FFFF00"/>
                </a:solidFill>
                <a:latin typeface="Comic Sans MS" pitchFamily="66" charset="0"/>
                <a:ea typeface="Calibri" pitchFamily="34" charset="0"/>
                <a:cs typeface="Calibri" pitchFamily="34" charset="0"/>
              </a:rPr>
              <a:t>″:</a:t>
            </a:r>
            <a:r>
              <a:rPr lang="fr-FR" sz="2800" dirty="0" smtClean="0">
                <a:solidFill>
                  <a:srgbClr val="FFFF00"/>
                </a:solidFill>
                <a:latin typeface="Comic Sans MS" pitchFamily="66" charset="0"/>
                <a:ea typeface="Calibri" pitchFamily="34" charset="0"/>
                <a:cs typeface="Times New Roman" pitchFamily="18" charset="0"/>
              </a:rPr>
              <a:t> </a:t>
            </a:r>
          </a:p>
          <a:p>
            <a:pPr lvl="0" fontAlgn="base">
              <a:spcBef>
                <a:spcPct val="0"/>
              </a:spcBef>
              <a:spcAft>
                <a:spcPct val="0"/>
              </a:spcAft>
            </a:pPr>
            <a:r>
              <a:rPr lang="fr-FR" sz="2800" dirty="0" smtClean="0">
                <a:solidFill>
                  <a:srgbClr val="FFFF00"/>
                </a:solidFill>
                <a:latin typeface="Comic Sans MS" pitchFamily="66" charset="0"/>
                <a:ea typeface="Calibri" pitchFamily="34" charset="0"/>
                <a:cs typeface="Times New Roman" pitchFamily="18" charset="0"/>
              </a:rPr>
              <a:t>  une épopée scientifique et humaine</a:t>
            </a:r>
          </a:p>
          <a:p>
            <a:pPr lvl="0" fontAlgn="base">
              <a:spcBef>
                <a:spcPct val="0"/>
              </a:spcBef>
              <a:spcAft>
                <a:spcPct val="0"/>
              </a:spcAft>
            </a:pPr>
            <a:r>
              <a:rPr lang="fr-FR" sz="2800" dirty="0" smtClean="0">
                <a:solidFill>
                  <a:srgbClr val="FFFF00"/>
                </a:solidFill>
                <a:latin typeface="Comic Sans MS" pitchFamily="66" charset="0"/>
                <a:ea typeface="Calibri" pitchFamily="34" charset="0"/>
                <a:cs typeface="Times New Roman" pitchFamily="18" charset="0"/>
              </a:rPr>
              <a:t>  hors du commun</a:t>
            </a:r>
            <a:endParaRPr lang="fr-FR" sz="2800" dirty="0" smtClean="0">
              <a:solidFill>
                <a:srgbClr val="FFFF00"/>
              </a:solidFill>
              <a:latin typeface="Comic Sans MS" pitchFamily="66" charset="0"/>
              <a:cs typeface="Arial" pitchFamily="34" charset="0"/>
            </a:endParaRPr>
          </a:p>
        </p:txBody>
      </p:sp>
      <p:sp>
        <p:nvSpPr>
          <p:cNvPr id="3" name="ZoneTexte 2"/>
          <p:cNvSpPr txBox="1"/>
          <p:nvPr/>
        </p:nvSpPr>
        <p:spPr>
          <a:xfrm>
            <a:off x="35496" y="1772816"/>
            <a:ext cx="6290505" cy="1384995"/>
          </a:xfrm>
          <a:prstGeom prst="rect">
            <a:avLst/>
          </a:prstGeom>
          <a:noFill/>
        </p:spPr>
        <p:txBody>
          <a:bodyPr wrap="none" rtlCol="0">
            <a:spAutoFit/>
          </a:bodyPr>
          <a:lstStyle/>
          <a:p>
            <a:r>
              <a:rPr lang="fr-FR" sz="2800" dirty="0" smtClean="0">
                <a:solidFill>
                  <a:srgbClr val="FFFF00"/>
                </a:solidFill>
                <a:latin typeface="Comic Sans MS" pitchFamily="66" charset="0"/>
                <a:sym typeface="Symbol"/>
              </a:rPr>
              <a:t> Triomphe de l’intelligence humaine:</a:t>
            </a:r>
          </a:p>
          <a:p>
            <a:r>
              <a:rPr lang="fr-FR" sz="2800" dirty="0" smtClean="0">
                <a:solidFill>
                  <a:schemeClr val="bg1"/>
                </a:solidFill>
                <a:latin typeface="Comic Sans MS" pitchFamily="66" charset="0"/>
                <a:sym typeface="Symbol"/>
              </a:rPr>
              <a:t>   de la prévision à l’observation</a:t>
            </a:r>
          </a:p>
          <a:p>
            <a:r>
              <a:rPr lang="fr-FR" sz="2800" dirty="0" smtClean="0">
                <a:solidFill>
                  <a:schemeClr val="bg1"/>
                </a:solidFill>
                <a:latin typeface="Comic Sans MS" pitchFamily="66" charset="0"/>
                <a:sym typeface="Symbol"/>
              </a:rPr>
              <a:t>           </a:t>
            </a:r>
            <a:r>
              <a:rPr lang="fr-FR" sz="2800" dirty="0" smtClean="0">
                <a:solidFill>
                  <a:srgbClr val="99FF66"/>
                </a:solidFill>
                <a:latin typeface="Comic Sans MS" pitchFamily="66" charset="0"/>
                <a:sym typeface="Symbol"/>
              </a:rPr>
              <a:t>et  les Prix Nobel pour 2013 !</a:t>
            </a:r>
            <a:endParaRPr lang="fr-FR" sz="2800" dirty="0">
              <a:solidFill>
                <a:srgbClr val="99FF66"/>
              </a:solidFill>
              <a:latin typeface="Comic Sans MS" pitchFamily="66" charset="0"/>
            </a:endParaRPr>
          </a:p>
        </p:txBody>
      </p:sp>
      <p:sp>
        <p:nvSpPr>
          <p:cNvPr id="4" name="Rectangle 3"/>
          <p:cNvSpPr/>
          <p:nvPr/>
        </p:nvSpPr>
        <p:spPr>
          <a:xfrm>
            <a:off x="0" y="3356992"/>
            <a:ext cx="9684568" cy="3231654"/>
          </a:xfrm>
          <a:prstGeom prst="rect">
            <a:avLst/>
          </a:prstGeom>
        </p:spPr>
        <p:txBody>
          <a:bodyPr wrap="square">
            <a:spAutoFit/>
          </a:bodyPr>
          <a:lstStyle/>
          <a:p>
            <a:pPr>
              <a:buFont typeface="Symbol"/>
              <a:buChar char="·"/>
            </a:pPr>
            <a:r>
              <a:rPr lang="fr-FR" sz="2800" dirty="0" smtClean="0">
                <a:solidFill>
                  <a:srgbClr val="FFFF00"/>
                </a:solidFill>
                <a:latin typeface="Comic Sans MS" pitchFamily="66" charset="0"/>
              </a:rPr>
              <a:t> Des chiffres uniques dans la démarche scientifique:</a:t>
            </a:r>
          </a:p>
          <a:p>
            <a:r>
              <a:rPr lang="fr-FR" sz="2400" dirty="0" smtClean="0">
                <a:solidFill>
                  <a:schemeClr val="bg1"/>
                </a:solidFill>
                <a:latin typeface="Comic Sans MS" pitchFamily="66" charset="0"/>
              </a:rPr>
              <a:t>    - Le mécanisme dès </a:t>
            </a:r>
            <a:r>
              <a:rPr lang="fr-FR" sz="2400" dirty="0" smtClean="0">
                <a:solidFill>
                  <a:srgbClr val="FF66FF"/>
                </a:solidFill>
                <a:latin typeface="Comic Sans MS" pitchFamily="66" charset="0"/>
              </a:rPr>
              <a:t>1964</a:t>
            </a:r>
            <a:r>
              <a:rPr lang="fr-FR" sz="2400" dirty="0" smtClean="0">
                <a:solidFill>
                  <a:schemeClr val="bg1"/>
                </a:solidFill>
                <a:latin typeface="Comic Sans MS" pitchFamily="66" charset="0"/>
              </a:rPr>
              <a:t>  (malgré peu de particules connues). </a:t>
            </a:r>
          </a:p>
          <a:p>
            <a:r>
              <a:rPr lang="fr-FR" sz="2800" dirty="0" smtClean="0">
                <a:solidFill>
                  <a:schemeClr val="bg1"/>
                </a:solidFill>
                <a:latin typeface="Comic Sans MS" pitchFamily="66" charset="0"/>
              </a:rPr>
              <a:t>   </a:t>
            </a:r>
            <a:r>
              <a:rPr lang="fr-FR" sz="2400" dirty="0" smtClean="0">
                <a:solidFill>
                  <a:schemeClr val="bg1"/>
                </a:solidFill>
                <a:latin typeface="Comic Sans MS" pitchFamily="66" charset="0"/>
                <a:sym typeface="Symbol"/>
              </a:rPr>
              <a:t>- L</a:t>
            </a:r>
            <a:r>
              <a:rPr lang="fr-FR" sz="2400" dirty="0" smtClean="0">
                <a:solidFill>
                  <a:schemeClr val="bg1"/>
                </a:solidFill>
                <a:latin typeface="Comic Sans MS" pitchFamily="66" charset="0"/>
              </a:rPr>
              <a:t>a durée de la quête: déjà </a:t>
            </a:r>
            <a:r>
              <a:rPr lang="fr-FR" sz="2400" dirty="0" smtClean="0">
                <a:solidFill>
                  <a:srgbClr val="FF66FF"/>
                </a:solidFill>
                <a:latin typeface="Comic Sans MS" pitchFamily="66" charset="0"/>
              </a:rPr>
              <a:t>48 ans</a:t>
            </a:r>
            <a:r>
              <a:rPr lang="fr-FR" sz="2400" dirty="0" smtClean="0">
                <a:solidFill>
                  <a:schemeClr val="bg1"/>
                </a:solidFill>
                <a:latin typeface="Comic Sans MS" pitchFamily="66" charset="0"/>
              </a:rPr>
              <a:t>.</a:t>
            </a:r>
          </a:p>
          <a:p>
            <a:r>
              <a:rPr lang="fr-FR" sz="2400" dirty="0" smtClean="0">
                <a:solidFill>
                  <a:schemeClr val="bg1"/>
                </a:solidFill>
                <a:latin typeface="Comic Sans MS" pitchFamily="66" charset="0"/>
              </a:rPr>
              <a:t>    </a:t>
            </a:r>
            <a:r>
              <a:rPr lang="fr-FR" sz="2400" dirty="0" smtClean="0">
                <a:solidFill>
                  <a:schemeClr val="bg1"/>
                </a:solidFill>
                <a:latin typeface="Comic Sans MS" pitchFamily="66" charset="0"/>
                <a:sym typeface="Symbol"/>
              </a:rPr>
              <a:t>- Une recherche </a:t>
            </a:r>
            <a:r>
              <a:rPr lang="fr-FR" sz="2400" dirty="0" smtClean="0">
                <a:solidFill>
                  <a:srgbClr val="FF66FF"/>
                </a:solidFill>
                <a:latin typeface="Comic Sans MS" pitchFamily="66" charset="0"/>
                <a:sym typeface="Symbol"/>
              </a:rPr>
              <a:t>à l’échelle planétaire</a:t>
            </a:r>
            <a:r>
              <a:rPr lang="fr-FR" sz="2400" dirty="0" smtClean="0">
                <a:solidFill>
                  <a:schemeClr val="bg1"/>
                </a:solidFill>
                <a:latin typeface="Comic Sans MS" pitchFamily="66" charset="0"/>
                <a:sym typeface="Symbol"/>
              </a:rPr>
              <a:t>.</a:t>
            </a:r>
          </a:p>
          <a:p>
            <a:r>
              <a:rPr lang="fr-FR" sz="2400" dirty="0" smtClean="0">
                <a:solidFill>
                  <a:schemeClr val="bg1"/>
                </a:solidFill>
                <a:latin typeface="Comic Sans MS" pitchFamily="66" charset="0"/>
                <a:sym typeface="Symbol"/>
              </a:rPr>
              <a:t>    - Le ″dispositif″ </a:t>
            </a:r>
            <a:r>
              <a:rPr lang="fr-FR" sz="2400" dirty="0" smtClean="0">
                <a:solidFill>
                  <a:srgbClr val="FF66FF"/>
                </a:solidFill>
                <a:latin typeface="Comic Sans MS" pitchFamily="66" charset="0"/>
                <a:sym typeface="Symbol"/>
              </a:rPr>
              <a:t>le plus complexe jamais conçu par l’Homme</a:t>
            </a:r>
            <a:r>
              <a:rPr lang="fr-FR" sz="2400" dirty="0" smtClean="0">
                <a:solidFill>
                  <a:schemeClr val="bg1"/>
                </a:solidFill>
                <a:latin typeface="Comic Sans MS" pitchFamily="66" charset="0"/>
                <a:sym typeface="Symbol"/>
              </a:rPr>
              <a:t>.</a:t>
            </a:r>
          </a:p>
          <a:p>
            <a:r>
              <a:rPr lang="fr-FR" sz="2400" dirty="0" smtClean="0">
                <a:solidFill>
                  <a:schemeClr val="bg1"/>
                </a:solidFill>
                <a:latin typeface="Comic Sans MS" pitchFamily="66" charset="0"/>
                <a:sym typeface="Symbol"/>
              </a:rPr>
              <a:t>    - Des  </a:t>
            </a:r>
            <a:r>
              <a:rPr lang="fr-FR" sz="2400" dirty="0" smtClean="0">
                <a:solidFill>
                  <a:srgbClr val="FF66FF"/>
                </a:solidFill>
                <a:latin typeface="Comic Sans MS" pitchFamily="66" charset="0"/>
                <a:sym typeface="Symbol"/>
              </a:rPr>
              <a:t>calendriers</a:t>
            </a:r>
            <a:r>
              <a:rPr lang="fr-FR" sz="2400" dirty="0" smtClean="0">
                <a:solidFill>
                  <a:schemeClr val="bg1"/>
                </a:solidFill>
                <a:latin typeface="Comic Sans MS" pitchFamily="66" charset="0"/>
                <a:sym typeface="Symbol"/>
              </a:rPr>
              <a:t> sans équivalents:</a:t>
            </a:r>
          </a:p>
          <a:p>
            <a:r>
              <a:rPr lang="fr-FR" sz="2400" dirty="0" smtClean="0">
                <a:solidFill>
                  <a:schemeClr val="bg1"/>
                </a:solidFill>
                <a:latin typeface="Comic Sans MS" pitchFamily="66" charset="0"/>
                <a:sym typeface="Symbol"/>
              </a:rPr>
              <a:t>           - Conception, construction et mise en route: 1989-2008.</a:t>
            </a:r>
          </a:p>
          <a:p>
            <a:r>
              <a:rPr lang="fr-FR" sz="2400" dirty="0" smtClean="0">
                <a:solidFill>
                  <a:schemeClr val="bg1"/>
                </a:solidFill>
                <a:latin typeface="Comic Sans MS" pitchFamily="66" charset="0"/>
                <a:sym typeface="Symbol"/>
              </a:rPr>
              <a:t>           - Fonctionnement et améliorations: 2009-2034. </a:t>
            </a:r>
          </a:p>
        </p:txBody>
      </p:sp>
      <p:pic>
        <p:nvPicPr>
          <p:cNvPr id="15362" name="Picture 2" descr="C:\Users\François\Desktop\Mes images\colombe1.jpeg"/>
          <p:cNvPicPr>
            <a:picLocks noChangeAspect="1" noChangeArrowheads="1"/>
          </p:cNvPicPr>
          <p:nvPr/>
        </p:nvPicPr>
        <p:blipFill>
          <a:blip r:embed="rId2" cstate="print"/>
          <a:srcRect/>
          <a:stretch>
            <a:fillRect/>
          </a:stretch>
        </p:blipFill>
        <p:spPr bwMode="auto">
          <a:xfrm>
            <a:off x="7308305" y="-1"/>
            <a:ext cx="1835696" cy="254452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80528" y="474925"/>
            <a:ext cx="9505056" cy="3170099"/>
          </a:xfrm>
          <a:prstGeom prst="rect">
            <a:avLst/>
          </a:prstGeom>
          <a:noFill/>
        </p:spPr>
        <p:txBody>
          <a:bodyPr wrap="square" rtlCol="0">
            <a:spAutoFit/>
          </a:bodyPr>
          <a:lstStyle/>
          <a:p>
            <a:pPr algn="ctr"/>
            <a:r>
              <a:rPr lang="fr-FR" sz="2800" dirty="0" smtClean="0">
                <a:solidFill>
                  <a:srgbClr val="FFFF00"/>
                </a:solidFill>
                <a:latin typeface="Comic Sans MS" pitchFamily="66" charset="0"/>
              </a:rPr>
              <a:t>Quelle que soit l’issue</a:t>
            </a:r>
          </a:p>
          <a:p>
            <a:pPr algn="ctr"/>
            <a:r>
              <a:rPr lang="fr-FR" sz="2800" dirty="0" smtClean="0">
                <a:solidFill>
                  <a:srgbClr val="FFFF00"/>
                </a:solidFill>
                <a:latin typeface="Comic Sans MS" pitchFamily="66" charset="0"/>
              </a:rPr>
              <a:t> (boson BEH ou autre chose)</a:t>
            </a:r>
          </a:p>
          <a:p>
            <a:pPr algn="ctr"/>
            <a:endParaRPr lang="fr-FR" sz="2800" dirty="0" smtClean="0">
              <a:solidFill>
                <a:srgbClr val="FFFF00"/>
              </a:solidFill>
              <a:latin typeface="Comic Sans MS" pitchFamily="66" charset="0"/>
            </a:endParaRPr>
          </a:p>
          <a:p>
            <a:pPr algn="ctr"/>
            <a:r>
              <a:rPr lang="fr-FR" sz="4400" dirty="0" smtClean="0">
                <a:solidFill>
                  <a:srgbClr val="FFFF00"/>
                </a:solidFill>
                <a:latin typeface="Comic Sans MS" pitchFamily="66" charset="0"/>
              </a:rPr>
              <a:t>l’histoire scientifique va se poursuivre !</a:t>
            </a:r>
          </a:p>
          <a:p>
            <a:pPr algn="ctr"/>
            <a:endParaRPr lang="fr-FR" sz="2800" dirty="0" smtClean="0">
              <a:solidFill>
                <a:srgbClr val="FFFF00"/>
              </a:solidFill>
              <a:latin typeface="Comic Sans MS" pitchFamily="66" charset="0"/>
            </a:endParaRPr>
          </a:p>
        </p:txBody>
      </p:sp>
      <p:sp>
        <p:nvSpPr>
          <p:cNvPr id="3" name="Rectangle 2"/>
          <p:cNvSpPr/>
          <p:nvPr/>
        </p:nvSpPr>
        <p:spPr>
          <a:xfrm>
            <a:off x="251520" y="4149080"/>
            <a:ext cx="3528392" cy="1800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Users\François\Contacts\Downloads\MM900186490.GIF"/>
          <p:cNvPicPr>
            <a:picLocks noChangeAspect="1" noChangeArrowheads="1" noCrop="1"/>
          </p:cNvPicPr>
          <p:nvPr/>
        </p:nvPicPr>
        <p:blipFill>
          <a:blip r:embed="rId2" cstate="print"/>
          <a:srcRect/>
          <a:stretch>
            <a:fillRect/>
          </a:stretch>
        </p:blipFill>
        <p:spPr bwMode="auto">
          <a:xfrm>
            <a:off x="323528" y="4221088"/>
            <a:ext cx="3382423" cy="1669529"/>
          </a:xfrm>
          <a:prstGeom prst="rect">
            <a:avLst/>
          </a:prstGeom>
          <a:noFill/>
          <a:ln>
            <a:solidFill>
              <a:schemeClr val="bg1"/>
            </a:solidFill>
          </a:ln>
        </p:spPr>
      </p:pic>
      <p:sp>
        <p:nvSpPr>
          <p:cNvPr id="5" name="ZoneTexte 4"/>
          <p:cNvSpPr txBox="1"/>
          <p:nvPr/>
        </p:nvSpPr>
        <p:spPr>
          <a:xfrm>
            <a:off x="4149000" y="4365104"/>
            <a:ext cx="4671472" cy="1200329"/>
          </a:xfrm>
          <a:prstGeom prst="rect">
            <a:avLst/>
          </a:prstGeom>
          <a:noFill/>
        </p:spPr>
        <p:txBody>
          <a:bodyPr wrap="none" rtlCol="0">
            <a:spAutoFit/>
          </a:bodyPr>
          <a:lstStyle/>
          <a:p>
            <a:pPr algn="ctr"/>
            <a:r>
              <a:rPr lang="fr-FR" sz="3600" i="1" dirty="0" smtClean="0">
                <a:solidFill>
                  <a:srgbClr val="FF66FF"/>
                </a:solidFill>
                <a:latin typeface="Comic Sans MS" pitchFamily="66" charset="0"/>
              </a:rPr>
              <a:t>Expérimentateurs et</a:t>
            </a:r>
          </a:p>
          <a:p>
            <a:pPr algn="ctr"/>
            <a:r>
              <a:rPr lang="fr-FR" sz="3600" i="1" dirty="0" smtClean="0">
                <a:solidFill>
                  <a:srgbClr val="FF66FF"/>
                </a:solidFill>
                <a:latin typeface="Comic Sans MS" pitchFamily="66" charset="0"/>
              </a:rPr>
              <a:t>théoriciens</a:t>
            </a:r>
            <a:endParaRPr lang="fr-FR" sz="3600" i="1" dirty="0">
              <a:solidFill>
                <a:srgbClr val="FF66FF"/>
              </a:solidFill>
              <a:latin typeface="Comic Sans MS" pitchFamily="66"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Connecteur droit avec flèche 1"/>
          <p:cNvCxnSpPr/>
          <p:nvPr/>
        </p:nvCxnSpPr>
        <p:spPr>
          <a:xfrm>
            <a:off x="5516488" y="4653136"/>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 name="Connecteur droit avec flèche 2"/>
          <p:cNvCxnSpPr/>
          <p:nvPr/>
        </p:nvCxnSpPr>
        <p:spPr>
          <a:xfrm>
            <a:off x="5516488" y="3933056"/>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Ellipse 3"/>
          <p:cNvSpPr/>
          <p:nvPr/>
        </p:nvSpPr>
        <p:spPr>
          <a:xfrm>
            <a:off x="763960" y="429309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 name="Ellipse 4"/>
          <p:cNvSpPr/>
          <p:nvPr/>
        </p:nvSpPr>
        <p:spPr>
          <a:xfrm>
            <a:off x="4210268" y="429309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cxnSp>
        <p:nvCxnSpPr>
          <p:cNvPr id="6" name="Connecteur droit 5"/>
          <p:cNvCxnSpPr/>
          <p:nvPr/>
        </p:nvCxnSpPr>
        <p:spPr>
          <a:xfrm flipH="1">
            <a:off x="403920" y="3933056"/>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H="1">
            <a:off x="465852" y="4653136"/>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H="1">
            <a:off x="522845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H="1">
            <a:off x="538085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flipH="1">
            <a:off x="331912"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18789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H="1">
            <a:off x="5228456"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5380856"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a:off x="179512"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331912"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4210268"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7" name="Ellipse 16"/>
          <p:cNvSpPr/>
          <p:nvPr/>
        </p:nvSpPr>
        <p:spPr>
          <a:xfrm>
            <a:off x="763960"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8" name="ZoneTexte 17"/>
          <p:cNvSpPr txBox="1"/>
          <p:nvPr/>
        </p:nvSpPr>
        <p:spPr>
          <a:xfrm>
            <a:off x="7382004" y="3573016"/>
            <a:ext cx="1582484" cy="646331"/>
          </a:xfrm>
          <a:prstGeom prst="rect">
            <a:avLst/>
          </a:prstGeom>
          <a:noFill/>
        </p:spPr>
        <p:txBody>
          <a:bodyPr wrap="none" rtlCol="0">
            <a:spAutoFit/>
          </a:bodyPr>
          <a:lstStyle/>
          <a:p>
            <a:r>
              <a:rPr lang="fr-FR" sz="3600" dirty="0" smtClean="0">
                <a:solidFill>
                  <a:schemeClr val="bg1"/>
                </a:solidFill>
                <a:latin typeface="Comic Sans MS" pitchFamily="66" charset="0"/>
              </a:rPr>
              <a:t>Temps</a:t>
            </a:r>
            <a:endParaRPr lang="fr-FR" sz="3600" dirty="0">
              <a:solidFill>
                <a:schemeClr val="bg1"/>
              </a:solidFill>
              <a:latin typeface="Comic Sans MS" pitchFamily="66" charset="0"/>
            </a:endParaRPr>
          </a:p>
        </p:txBody>
      </p:sp>
      <p:sp>
        <p:nvSpPr>
          <p:cNvPr id="19" name="ZoneTexte 18"/>
          <p:cNvSpPr txBox="1"/>
          <p:nvPr/>
        </p:nvSpPr>
        <p:spPr>
          <a:xfrm>
            <a:off x="7419000" y="4366845"/>
            <a:ext cx="1473480" cy="646331"/>
          </a:xfrm>
          <a:prstGeom prst="rect">
            <a:avLst/>
          </a:prstGeom>
          <a:noFill/>
          <a:ln>
            <a:noFill/>
          </a:ln>
        </p:spPr>
        <p:txBody>
          <a:bodyPr wrap="none" rtlCol="0">
            <a:spAutoFit/>
          </a:bodyPr>
          <a:lstStyle/>
          <a:p>
            <a:r>
              <a:rPr lang="fr-FR" sz="3600" dirty="0" smtClean="0">
                <a:solidFill>
                  <a:schemeClr val="bg1"/>
                </a:solidFill>
                <a:latin typeface="Comic Sans MS" pitchFamily="66" charset="0"/>
              </a:rPr>
              <a:t>Temp.</a:t>
            </a:r>
            <a:endParaRPr lang="fr-FR" sz="3600" dirty="0">
              <a:solidFill>
                <a:schemeClr val="bg1"/>
              </a:solidFill>
              <a:latin typeface="Comic Sans MS" pitchFamily="66" charset="0"/>
            </a:endParaRPr>
          </a:p>
        </p:txBody>
      </p:sp>
      <p:sp>
        <p:nvSpPr>
          <p:cNvPr id="20" name="ZoneTexte 19"/>
          <p:cNvSpPr txBox="1"/>
          <p:nvPr/>
        </p:nvSpPr>
        <p:spPr>
          <a:xfrm>
            <a:off x="465852" y="3140968"/>
            <a:ext cx="938077"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-43</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21" name="ZoneTexte 20"/>
          <p:cNvSpPr txBox="1"/>
          <p:nvPr/>
        </p:nvSpPr>
        <p:spPr>
          <a:xfrm>
            <a:off x="395536" y="5733256"/>
            <a:ext cx="883576" cy="923330"/>
          </a:xfrm>
          <a:prstGeom prst="rect">
            <a:avLst/>
          </a:prstGeom>
          <a:noFill/>
        </p:spPr>
        <p:txBody>
          <a:bodyPr wrap="none" rtlCol="0">
            <a:spAutoFit/>
          </a:bodyPr>
          <a:lstStyle/>
          <a:p>
            <a:pPr algn="ctr"/>
            <a:r>
              <a:rPr lang="fr-FR" dirty="0" smtClean="0">
                <a:solidFill>
                  <a:schemeClr val="bg1"/>
                </a:solidFill>
                <a:latin typeface="Comic Sans MS" pitchFamily="66" charset="0"/>
              </a:rPr>
              <a:t>Temps</a:t>
            </a:r>
          </a:p>
          <a:p>
            <a:pPr algn="ctr"/>
            <a:r>
              <a:rPr lang="fr-FR" dirty="0" smtClean="0">
                <a:solidFill>
                  <a:schemeClr val="bg1"/>
                </a:solidFill>
                <a:latin typeface="Comic Sans MS" pitchFamily="66" charset="0"/>
              </a:rPr>
              <a:t>de</a:t>
            </a:r>
          </a:p>
          <a:p>
            <a:pPr algn="ctr"/>
            <a:r>
              <a:rPr lang="fr-FR" dirty="0" smtClean="0">
                <a:solidFill>
                  <a:schemeClr val="bg1"/>
                </a:solidFill>
                <a:latin typeface="Comic Sans MS" pitchFamily="66" charset="0"/>
              </a:rPr>
              <a:t>Planck</a:t>
            </a:r>
            <a:endParaRPr lang="fr-FR" dirty="0">
              <a:solidFill>
                <a:schemeClr val="bg1"/>
              </a:solidFill>
              <a:latin typeface="Comic Sans MS" pitchFamily="66" charset="0"/>
            </a:endParaRPr>
          </a:p>
        </p:txBody>
      </p:sp>
      <p:cxnSp>
        <p:nvCxnSpPr>
          <p:cNvPr id="22" name="Connecteur droit 21"/>
          <p:cNvCxnSpPr/>
          <p:nvPr/>
        </p:nvCxnSpPr>
        <p:spPr>
          <a:xfrm flipH="1">
            <a:off x="4282276" y="2636912"/>
            <a:ext cx="2304256" cy="0"/>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V="1">
            <a:off x="4282276" y="1988840"/>
            <a:ext cx="0" cy="648072"/>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H="1">
            <a:off x="4282276" y="1988840"/>
            <a:ext cx="2304256" cy="0"/>
          </a:xfrm>
          <a:prstGeom prst="line">
            <a:avLst/>
          </a:prstGeom>
          <a:ln w="76200">
            <a:solidFill>
              <a:srgbClr val="CCFFFF"/>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2555776" y="2276872"/>
            <a:ext cx="1726500" cy="0"/>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2555776" y="2348880"/>
            <a:ext cx="1872208" cy="400110"/>
          </a:xfrm>
          <a:prstGeom prst="rect">
            <a:avLst/>
          </a:prstGeom>
          <a:noFill/>
          <a:ln>
            <a:noFill/>
          </a:ln>
        </p:spPr>
        <p:txBody>
          <a:bodyPr wrap="square" rtlCol="0">
            <a:spAutoFit/>
          </a:bodyPr>
          <a:lstStyle/>
          <a:p>
            <a:r>
              <a:rPr lang="fr-FR" sz="2000" dirty="0" smtClean="0">
                <a:solidFill>
                  <a:srgbClr val="FF66FF"/>
                </a:solidFill>
                <a:latin typeface="Comic Sans MS" pitchFamily="66" charset="0"/>
              </a:rPr>
              <a:t>Electrofaible</a:t>
            </a:r>
            <a:endParaRPr lang="fr-FR" sz="2000" dirty="0">
              <a:solidFill>
                <a:srgbClr val="FF66FF"/>
              </a:solidFill>
              <a:latin typeface="Comic Sans MS" pitchFamily="66" charset="0"/>
            </a:endParaRPr>
          </a:p>
        </p:txBody>
      </p:sp>
      <p:sp>
        <p:nvSpPr>
          <p:cNvPr id="27" name="ZoneTexte 26"/>
          <p:cNvSpPr txBox="1"/>
          <p:nvPr/>
        </p:nvSpPr>
        <p:spPr>
          <a:xfrm>
            <a:off x="6660232" y="2420888"/>
            <a:ext cx="2408032" cy="400110"/>
          </a:xfrm>
          <a:prstGeom prst="rect">
            <a:avLst/>
          </a:prstGeom>
          <a:noFill/>
          <a:ln>
            <a:noFill/>
          </a:ln>
        </p:spPr>
        <p:txBody>
          <a:bodyPr wrap="none" rtlCol="0">
            <a:spAutoFit/>
          </a:bodyPr>
          <a:lstStyle/>
          <a:p>
            <a:r>
              <a:rPr lang="fr-FR" sz="2000" dirty="0" smtClean="0">
                <a:solidFill>
                  <a:srgbClr val="FFCCFF"/>
                </a:solidFill>
                <a:latin typeface="Comic Sans MS" pitchFamily="66" charset="0"/>
              </a:rPr>
              <a:t>Electromagnétique</a:t>
            </a:r>
            <a:endParaRPr lang="fr-FR" sz="2000" dirty="0">
              <a:solidFill>
                <a:srgbClr val="FFCCFF"/>
              </a:solidFill>
              <a:latin typeface="Comic Sans MS" pitchFamily="66" charset="0"/>
            </a:endParaRPr>
          </a:p>
        </p:txBody>
      </p:sp>
      <p:sp>
        <p:nvSpPr>
          <p:cNvPr id="28" name="ZoneTexte 27"/>
          <p:cNvSpPr txBox="1"/>
          <p:nvPr/>
        </p:nvSpPr>
        <p:spPr>
          <a:xfrm>
            <a:off x="6732240" y="1772816"/>
            <a:ext cx="2108269" cy="400110"/>
          </a:xfrm>
          <a:prstGeom prst="rect">
            <a:avLst/>
          </a:prstGeom>
          <a:noFill/>
          <a:ln>
            <a:noFill/>
          </a:ln>
        </p:spPr>
        <p:txBody>
          <a:bodyPr wrap="none" rtlCol="0">
            <a:spAutoFit/>
          </a:bodyPr>
          <a:lstStyle/>
          <a:p>
            <a:r>
              <a:rPr lang="fr-FR" sz="2000" dirty="0" smtClean="0">
                <a:solidFill>
                  <a:srgbClr val="CCFFFF"/>
                </a:solidFill>
                <a:latin typeface="Comic Sans MS" pitchFamily="66" charset="0"/>
              </a:rPr>
              <a:t>Nucléaire faible</a:t>
            </a:r>
            <a:endParaRPr lang="fr-FR" sz="2000" dirty="0">
              <a:solidFill>
                <a:srgbClr val="CCFFFF"/>
              </a:solidFill>
              <a:latin typeface="Comic Sans MS" pitchFamily="66" charset="0"/>
            </a:endParaRPr>
          </a:p>
        </p:txBody>
      </p:sp>
      <p:sp>
        <p:nvSpPr>
          <p:cNvPr id="29" name="Ellipse 28"/>
          <p:cNvSpPr/>
          <p:nvPr/>
        </p:nvSpPr>
        <p:spPr>
          <a:xfrm>
            <a:off x="6516216" y="4365104"/>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0" name="Ellipse 29"/>
          <p:cNvSpPr/>
          <p:nvPr/>
        </p:nvSpPr>
        <p:spPr>
          <a:xfrm>
            <a:off x="6516216"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1" name="ZoneTexte 30"/>
          <p:cNvSpPr txBox="1"/>
          <p:nvPr/>
        </p:nvSpPr>
        <p:spPr>
          <a:xfrm>
            <a:off x="5724128" y="3100898"/>
            <a:ext cx="2688557" cy="400110"/>
          </a:xfrm>
          <a:prstGeom prst="rect">
            <a:avLst/>
          </a:prstGeom>
          <a:noFill/>
        </p:spPr>
        <p:txBody>
          <a:bodyPr wrap="none" rtlCol="0">
            <a:spAutoFit/>
          </a:bodyPr>
          <a:lstStyle/>
          <a:p>
            <a:r>
              <a:rPr lang="fr-FR" sz="2000" dirty="0" smtClean="0">
                <a:solidFill>
                  <a:schemeClr val="bg1"/>
                </a:solidFill>
                <a:latin typeface="Comic Sans MS" pitchFamily="66" charset="0"/>
              </a:rPr>
              <a:t>13,7 Milliards années</a:t>
            </a:r>
            <a:endParaRPr lang="fr-FR" sz="2000" dirty="0">
              <a:solidFill>
                <a:schemeClr val="bg1"/>
              </a:solidFill>
              <a:latin typeface="Comic Sans MS" pitchFamily="66" charset="0"/>
            </a:endParaRPr>
          </a:p>
        </p:txBody>
      </p:sp>
      <p:sp>
        <p:nvSpPr>
          <p:cNvPr id="32" name="ZoneTexte 31"/>
          <p:cNvSpPr txBox="1"/>
          <p:nvPr/>
        </p:nvSpPr>
        <p:spPr>
          <a:xfrm>
            <a:off x="6300192" y="5085184"/>
            <a:ext cx="803425" cy="400110"/>
          </a:xfrm>
          <a:prstGeom prst="rect">
            <a:avLst/>
          </a:prstGeom>
          <a:noFill/>
        </p:spPr>
        <p:txBody>
          <a:bodyPr wrap="none" rtlCol="0">
            <a:spAutoFit/>
          </a:bodyPr>
          <a:lstStyle/>
          <a:p>
            <a:r>
              <a:rPr lang="fr-FR" sz="2000" dirty="0" smtClean="0">
                <a:solidFill>
                  <a:schemeClr val="bg1"/>
                </a:solidFill>
                <a:latin typeface="Comic Sans MS" pitchFamily="66" charset="0"/>
              </a:rPr>
              <a:t>2,7 K</a:t>
            </a:r>
            <a:endParaRPr lang="fr-FR" sz="2000" dirty="0">
              <a:solidFill>
                <a:schemeClr val="bg1"/>
              </a:solidFill>
              <a:latin typeface="Comic Sans MS" pitchFamily="66" charset="0"/>
            </a:endParaRPr>
          </a:p>
        </p:txBody>
      </p:sp>
      <p:sp>
        <p:nvSpPr>
          <p:cNvPr id="33" name="ZoneTexte 32"/>
          <p:cNvSpPr txBox="1"/>
          <p:nvPr/>
        </p:nvSpPr>
        <p:spPr>
          <a:xfrm>
            <a:off x="3923928" y="5085184"/>
            <a:ext cx="87235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15</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sp>
        <p:nvSpPr>
          <p:cNvPr id="34" name="ZoneTexte 33"/>
          <p:cNvSpPr txBox="1"/>
          <p:nvPr/>
        </p:nvSpPr>
        <p:spPr>
          <a:xfrm>
            <a:off x="467544" y="5157192"/>
            <a:ext cx="89960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32</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sp>
        <p:nvSpPr>
          <p:cNvPr id="35" name="ZoneTexte 34"/>
          <p:cNvSpPr txBox="1"/>
          <p:nvPr/>
        </p:nvSpPr>
        <p:spPr>
          <a:xfrm>
            <a:off x="3849947" y="3140968"/>
            <a:ext cx="88357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-11</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39" name="Ellipse 38"/>
          <p:cNvSpPr/>
          <p:nvPr/>
        </p:nvSpPr>
        <p:spPr>
          <a:xfrm>
            <a:off x="2483768"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40" name="Ellipse 39"/>
          <p:cNvSpPr/>
          <p:nvPr/>
        </p:nvSpPr>
        <p:spPr>
          <a:xfrm>
            <a:off x="2483768" y="4365104"/>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41" name="ZoneTexte 40"/>
          <p:cNvSpPr txBox="1"/>
          <p:nvPr/>
        </p:nvSpPr>
        <p:spPr>
          <a:xfrm>
            <a:off x="2123728" y="3140968"/>
            <a:ext cx="938077"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-35</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42" name="ZoneTexte 41"/>
          <p:cNvSpPr txBox="1"/>
          <p:nvPr/>
        </p:nvSpPr>
        <p:spPr>
          <a:xfrm>
            <a:off x="2187477" y="5157192"/>
            <a:ext cx="89960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28</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cxnSp>
        <p:nvCxnSpPr>
          <p:cNvPr id="44" name="Connecteur droit 43"/>
          <p:cNvCxnSpPr/>
          <p:nvPr/>
        </p:nvCxnSpPr>
        <p:spPr>
          <a:xfrm flipV="1">
            <a:off x="2555776" y="1340768"/>
            <a:ext cx="0" cy="936104"/>
          </a:xfrm>
          <a:prstGeom prst="line">
            <a:avLst/>
          </a:prstGeom>
          <a:ln w="762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2555776" y="1340768"/>
            <a:ext cx="4032448" cy="0"/>
          </a:xfrm>
          <a:prstGeom prst="line">
            <a:avLst/>
          </a:prstGeom>
          <a:ln w="762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flipH="1">
            <a:off x="827584" y="1844824"/>
            <a:ext cx="1728192" cy="0"/>
          </a:xfrm>
          <a:prstGeom prst="line">
            <a:avLst/>
          </a:prstGeom>
          <a:ln w="76200">
            <a:solidFill>
              <a:srgbClr val="CC0066"/>
            </a:solidFill>
          </a:ln>
        </p:spPr>
        <p:style>
          <a:lnRef idx="1">
            <a:schemeClr val="accent1"/>
          </a:lnRef>
          <a:fillRef idx="0">
            <a:schemeClr val="accent1"/>
          </a:fillRef>
          <a:effectRef idx="0">
            <a:schemeClr val="accent1"/>
          </a:effectRef>
          <a:fontRef idx="minor">
            <a:schemeClr val="tx1"/>
          </a:fontRef>
        </p:style>
      </p:cxnSp>
      <p:sp>
        <p:nvSpPr>
          <p:cNvPr id="51" name="ZoneTexte 50"/>
          <p:cNvSpPr txBox="1"/>
          <p:nvPr/>
        </p:nvSpPr>
        <p:spPr>
          <a:xfrm>
            <a:off x="6732240" y="1124744"/>
            <a:ext cx="2060179" cy="400110"/>
          </a:xfrm>
          <a:prstGeom prst="rect">
            <a:avLst/>
          </a:prstGeom>
          <a:noFill/>
          <a:ln>
            <a:noFill/>
          </a:ln>
        </p:spPr>
        <p:txBody>
          <a:bodyPr wrap="none" rtlCol="0">
            <a:spAutoFit/>
          </a:bodyPr>
          <a:lstStyle/>
          <a:p>
            <a:r>
              <a:rPr lang="fr-FR" sz="2000" dirty="0" smtClean="0">
                <a:solidFill>
                  <a:srgbClr val="00FFFF"/>
                </a:solidFill>
                <a:latin typeface="Comic Sans MS" pitchFamily="66" charset="0"/>
              </a:rPr>
              <a:t>Nucléaire forte</a:t>
            </a:r>
            <a:endParaRPr lang="fr-FR" sz="2000" dirty="0">
              <a:solidFill>
                <a:srgbClr val="00FFFF"/>
              </a:solidFill>
              <a:latin typeface="Comic Sans MS" pitchFamily="66" charset="0"/>
            </a:endParaRPr>
          </a:p>
        </p:txBody>
      </p:sp>
      <p:cxnSp>
        <p:nvCxnSpPr>
          <p:cNvPr id="52" name="Connecteur droit 51"/>
          <p:cNvCxnSpPr/>
          <p:nvPr/>
        </p:nvCxnSpPr>
        <p:spPr>
          <a:xfrm flipV="1">
            <a:off x="827584" y="764704"/>
            <a:ext cx="0" cy="108012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827584" y="764704"/>
            <a:ext cx="576064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flipH="1">
            <a:off x="323528" y="1268760"/>
            <a:ext cx="504056"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a:off x="467544" y="1916832"/>
            <a:ext cx="2232248" cy="400110"/>
          </a:xfrm>
          <a:prstGeom prst="rect">
            <a:avLst/>
          </a:prstGeom>
          <a:noFill/>
          <a:ln>
            <a:noFill/>
          </a:ln>
        </p:spPr>
        <p:txBody>
          <a:bodyPr wrap="square" rtlCol="0">
            <a:spAutoFit/>
          </a:bodyPr>
          <a:lstStyle/>
          <a:p>
            <a:r>
              <a:rPr lang="fr-FR" sz="2000" dirty="0" smtClean="0">
                <a:solidFill>
                  <a:srgbClr val="CC0066"/>
                </a:solidFill>
                <a:latin typeface="Comic Sans MS" pitchFamily="66" charset="0"/>
              </a:rPr>
              <a:t>Electronucléaire</a:t>
            </a:r>
            <a:endParaRPr lang="fr-FR" sz="2000" dirty="0">
              <a:solidFill>
                <a:srgbClr val="CC0066"/>
              </a:solidFill>
              <a:latin typeface="Comic Sans MS" pitchFamily="66" charset="0"/>
            </a:endParaRPr>
          </a:p>
        </p:txBody>
      </p:sp>
      <p:sp>
        <p:nvSpPr>
          <p:cNvPr id="59" name="ZoneTexte 58"/>
          <p:cNvSpPr txBox="1"/>
          <p:nvPr/>
        </p:nvSpPr>
        <p:spPr>
          <a:xfrm>
            <a:off x="6732240" y="548680"/>
            <a:ext cx="1872208" cy="400110"/>
          </a:xfrm>
          <a:prstGeom prst="rect">
            <a:avLst/>
          </a:prstGeom>
          <a:noFill/>
          <a:ln>
            <a:noFill/>
          </a:ln>
        </p:spPr>
        <p:txBody>
          <a:bodyPr wrap="square" rtlCol="0">
            <a:spAutoFit/>
          </a:bodyPr>
          <a:lstStyle/>
          <a:p>
            <a:r>
              <a:rPr lang="fr-FR" sz="2000" dirty="0" smtClean="0">
                <a:solidFill>
                  <a:srgbClr val="FFFF00"/>
                </a:solidFill>
                <a:latin typeface="Comic Sans MS" pitchFamily="66" charset="0"/>
              </a:rPr>
              <a:t>Gravitation ?</a:t>
            </a:r>
            <a:endParaRPr lang="fr-FR" sz="2000" dirty="0">
              <a:solidFill>
                <a:srgbClr val="FFFF00"/>
              </a:solidFill>
              <a:latin typeface="Comic Sans MS" pitchFamily="66" charset="0"/>
            </a:endParaRPr>
          </a:p>
        </p:txBody>
      </p:sp>
      <p:sp>
        <p:nvSpPr>
          <p:cNvPr id="60" name="ZoneTexte 59"/>
          <p:cNvSpPr txBox="1"/>
          <p:nvPr/>
        </p:nvSpPr>
        <p:spPr>
          <a:xfrm>
            <a:off x="323528" y="476672"/>
            <a:ext cx="506870" cy="830997"/>
          </a:xfrm>
          <a:prstGeom prst="rect">
            <a:avLst/>
          </a:prstGeom>
          <a:noFill/>
        </p:spPr>
        <p:txBody>
          <a:bodyPr wrap="none" rtlCol="0">
            <a:spAutoFit/>
          </a:bodyPr>
          <a:lstStyle/>
          <a:p>
            <a:r>
              <a:rPr lang="fr-FR" sz="4800" dirty="0" smtClean="0">
                <a:solidFill>
                  <a:srgbClr val="FF6600"/>
                </a:solidFill>
                <a:latin typeface="Comic Sans MS" pitchFamily="66" charset="0"/>
              </a:rPr>
              <a:t>?</a:t>
            </a:r>
            <a:endParaRPr lang="fr-FR" sz="4800" dirty="0">
              <a:solidFill>
                <a:srgbClr val="FF6600"/>
              </a:solidFill>
              <a:latin typeface="Comic Sans MS" pitchFamily="66" charset="0"/>
            </a:endParaRPr>
          </a:p>
        </p:txBody>
      </p:sp>
      <p:sp>
        <p:nvSpPr>
          <p:cNvPr id="50" name="ZoneTexte 49"/>
          <p:cNvSpPr txBox="1"/>
          <p:nvPr/>
        </p:nvSpPr>
        <p:spPr>
          <a:xfrm>
            <a:off x="1691680" y="5805264"/>
            <a:ext cx="7338869" cy="584775"/>
          </a:xfrm>
          <a:prstGeom prst="rect">
            <a:avLst/>
          </a:prstGeom>
          <a:noFill/>
        </p:spPr>
        <p:txBody>
          <a:bodyPr wrap="none" rtlCol="0">
            <a:spAutoFit/>
          </a:bodyPr>
          <a:lstStyle/>
          <a:p>
            <a:r>
              <a:rPr lang="fr-FR" sz="3200" dirty="0" smtClean="0">
                <a:solidFill>
                  <a:schemeClr val="bg1"/>
                </a:solidFill>
                <a:latin typeface="Comic Sans MS" pitchFamily="66" charset="0"/>
              </a:rPr>
              <a:t>Les forces ont façonné notre Univers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checkerboard(across)">
                                      <p:cBhvr>
                                        <p:cTn id="25" dur="500"/>
                                        <p:tgtEl>
                                          <p:spTgt spid="44"/>
                                        </p:tgtEl>
                                      </p:cBhvr>
                                    </p:animEffect>
                                  </p:childTnLst>
                                </p:cTn>
                              </p:par>
                              <p:par>
                                <p:cTn id="26" presetID="5" presetClass="entr" presetSubtype="10"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checkerboard(across)">
                                      <p:cBhvr>
                                        <p:cTn id="28" dur="500"/>
                                        <p:tgtEl>
                                          <p:spTgt spid="46"/>
                                        </p:tgtEl>
                                      </p:cBhvr>
                                    </p:animEffect>
                                  </p:childTnLst>
                                </p:cTn>
                              </p:par>
                              <p:par>
                                <p:cTn id="29" presetID="5" presetClass="entr" presetSubtype="1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checkerboard(across)">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checkerboard(across)">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checkerboard(across)">
                                      <p:cBhvr>
                                        <p:cTn id="41" dur="500"/>
                                        <p:tgtEl>
                                          <p:spTgt spid="46"/>
                                        </p:tgtEl>
                                      </p:cBhvr>
                                    </p:animEffect>
                                  </p:childTnLst>
                                </p:cTn>
                              </p:par>
                              <p:par>
                                <p:cTn id="42" presetID="5" presetClass="entr" presetSubtype="10" fill="hold" nodeType="with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checkerboard(across)">
                                      <p:cBhvr>
                                        <p:cTn id="44" dur="500"/>
                                        <p:tgtEl>
                                          <p:spTgt spid="54"/>
                                        </p:tgtEl>
                                      </p:cBhvr>
                                    </p:animEffect>
                                  </p:childTnLst>
                                </p:cTn>
                              </p:par>
                              <p:par>
                                <p:cTn id="45" presetID="5" presetClass="entr" presetSubtype="10"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checkerboard(across)">
                                      <p:cBhvr>
                                        <p:cTn id="47" dur="500"/>
                                        <p:tgtEl>
                                          <p:spTgt spid="57"/>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checkerboard(across)">
                                      <p:cBhvr>
                                        <p:cTn id="50" dur="500"/>
                                        <p:tgtEl>
                                          <p:spTgt spid="59"/>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checkerboard(across)">
                                      <p:cBhvr>
                                        <p:cTn id="53" dur="500"/>
                                        <p:tgtEl>
                                          <p:spTgt spid="60"/>
                                        </p:tgtEl>
                                      </p:cBhvr>
                                    </p:animEffect>
                                  </p:childTnLst>
                                </p:cTn>
                              </p:par>
                              <p:par>
                                <p:cTn id="54" presetID="5" presetClass="entr" presetSubtype="1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checkerboard(across)">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checkerboard(across)">
                                      <p:cBhvr>
                                        <p:cTn id="6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p:bldP spid="42" grpId="0"/>
      <p:bldP spid="58" grpId="0"/>
      <p:bldP spid="59" grpId="0"/>
      <p:bldP spid="60"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107504" y="188640"/>
            <a:ext cx="5756704" cy="2031325"/>
          </a:xfrm>
          <a:prstGeom prst="rect">
            <a:avLst/>
          </a:prstGeom>
          <a:noFill/>
        </p:spPr>
        <p:txBody>
          <a:bodyPr wrap="none" rtlCol="0">
            <a:spAutoFit/>
          </a:bodyPr>
          <a:lstStyle/>
          <a:p>
            <a:r>
              <a:rPr lang="fr-FR" sz="2200" dirty="0" smtClean="0">
                <a:solidFill>
                  <a:schemeClr val="bg1"/>
                </a:solidFill>
                <a:latin typeface="Comic Sans MS" pitchFamily="66" charset="0"/>
              </a:rPr>
              <a:t>  Une communauté de physiciens français</a:t>
            </a:r>
          </a:p>
          <a:p>
            <a:r>
              <a:rPr lang="fr-FR" sz="2200" dirty="0" smtClean="0">
                <a:solidFill>
                  <a:schemeClr val="bg1"/>
                </a:solidFill>
                <a:latin typeface="Comic Sans MS" pitchFamily="66" charset="0"/>
              </a:rPr>
              <a:t>  relevant d’un Institut commun du </a:t>
            </a:r>
            <a:r>
              <a:rPr lang="fr-FR" sz="2200" dirty="0" smtClean="0">
                <a:solidFill>
                  <a:schemeClr val="tx2">
                    <a:lumMod val="40000"/>
                    <a:lumOff val="60000"/>
                  </a:schemeClr>
                </a:solidFill>
                <a:latin typeface="Comic Sans MS" pitchFamily="66" charset="0"/>
              </a:rPr>
              <a:t>CNRS</a:t>
            </a:r>
            <a:r>
              <a:rPr lang="fr-FR" sz="2200" dirty="0" smtClean="0">
                <a:solidFill>
                  <a:schemeClr val="bg1"/>
                </a:solidFill>
                <a:latin typeface="Comic Sans MS" pitchFamily="66" charset="0"/>
              </a:rPr>
              <a:t>:</a:t>
            </a:r>
          </a:p>
          <a:p>
            <a:r>
              <a:rPr lang="fr-FR" sz="2200" dirty="0" smtClean="0">
                <a:solidFill>
                  <a:schemeClr val="bg1"/>
                </a:solidFill>
                <a:latin typeface="Comic Sans MS" pitchFamily="66" charset="0"/>
              </a:rPr>
              <a:t>                            l’</a:t>
            </a:r>
            <a:r>
              <a:rPr lang="fr-FR" sz="2200" dirty="0" smtClean="0">
                <a:solidFill>
                  <a:srgbClr val="FF6600"/>
                </a:solidFill>
                <a:latin typeface="Comic Sans MS" pitchFamily="66" charset="0"/>
              </a:rPr>
              <a:t>IN2P3</a:t>
            </a:r>
          </a:p>
          <a:p>
            <a:r>
              <a:rPr lang="fr-FR" sz="2000" dirty="0" smtClean="0">
                <a:solidFill>
                  <a:schemeClr val="bg1"/>
                </a:solidFill>
                <a:latin typeface="Comic Sans MS" pitchFamily="66" charset="0"/>
              </a:rPr>
              <a:t>    </a:t>
            </a:r>
            <a:r>
              <a:rPr lang="fr-FR" dirty="0" smtClean="0">
                <a:solidFill>
                  <a:schemeClr val="tx2">
                    <a:lumMod val="40000"/>
                    <a:lumOff val="60000"/>
                  </a:schemeClr>
                </a:solidFill>
                <a:latin typeface="Comic Sans MS" pitchFamily="66" charset="0"/>
              </a:rPr>
              <a:t>Centre National de la Recherche Scientifique</a:t>
            </a:r>
          </a:p>
          <a:p>
            <a:r>
              <a:rPr lang="fr-FR" dirty="0" smtClean="0">
                <a:solidFill>
                  <a:schemeClr val="bg1"/>
                </a:solidFill>
                <a:latin typeface="Comic Sans MS" pitchFamily="66" charset="0"/>
              </a:rPr>
              <a:t>    </a:t>
            </a:r>
            <a:r>
              <a:rPr lang="fr-FR" dirty="0" smtClean="0">
                <a:solidFill>
                  <a:srgbClr val="FF6600"/>
                </a:solidFill>
                <a:latin typeface="Comic Sans MS" pitchFamily="66" charset="0"/>
              </a:rPr>
              <a:t>Institut National de Physique Nucléaire et </a:t>
            </a:r>
          </a:p>
          <a:p>
            <a:r>
              <a:rPr lang="fr-FR" dirty="0" smtClean="0">
                <a:solidFill>
                  <a:srgbClr val="FF6600"/>
                </a:solidFill>
                <a:latin typeface="Comic Sans MS" pitchFamily="66" charset="0"/>
              </a:rPr>
              <a:t>                    de Physique des Particules</a:t>
            </a:r>
          </a:p>
        </p:txBody>
      </p:sp>
      <p:pic>
        <p:nvPicPr>
          <p:cNvPr id="5" name="Picture 7" descr="Logo_IN2P3-CNRS"/>
          <p:cNvPicPr>
            <a:picLocks noChangeAspect="1" noChangeArrowheads="1"/>
          </p:cNvPicPr>
          <p:nvPr/>
        </p:nvPicPr>
        <p:blipFill>
          <a:blip r:embed="rId3" cstate="print"/>
          <a:srcRect/>
          <a:stretch>
            <a:fillRect/>
          </a:stretch>
        </p:blipFill>
        <p:spPr bwMode="auto">
          <a:xfrm>
            <a:off x="5767384" y="116632"/>
            <a:ext cx="3269112" cy="1816994"/>
          </a:xfrm>
          <a:prstGeom prst="rect">
            <a:avLst/>
          </a:prstGeom>
          <a:noFill/>
          <a:ln w="9525">
            <a:noFill/>
            <a:miter lim="800000"/>
            <a:headEnd/>
            <a:tailEnd/>
          </a:ln>
        </p:spPr>
      </p:pic>
      <p:sp>
        <p:nvSpPr>
          <p:cNvPr id="6" name="ZoneTexte 5"/>
          <p:cNvSpPr txBox="1"/>
          <p:nvPr/>
        </p:nvSpPr>
        <p:spPr>
          <a:xfrm>
            <a:off x="5292080" y="2348880"/>
            <a:ext cx="3834704" cy="3170099"/>
          </a:xfrm>
          <a:prstGeom prst="rect">
            <a:avLst/>
          </a:prstGeom>
          <a:noFill/>
        </p:spPr>
        <p:txBody>
          <a:bodyPr wrap="none" rtlCol="0">
            <a:spAutoFit/>
          </a:bodyPr>
          <a:lstStyle/>
          <a:p>
            <a:r>
              <a:rPr lang="fr-FR" sz="2000" dirty="0" smtClean="0">
                <a:solidFill>
                  <a:schemeClr val="bg1"/>
                </a:solidFill>
                <a:latin typeface="Comic Sans MS" pitchFamily="66" charset="0"/>
              </a:rPr>
              <a:t>9 laboratoires IN2P3</a:t>
            </a:r>
          </a:p>
          <a:p>
            <a:r>
              <a:rPr lang="fr-FR" sz="2000" dirty="0" smtClean="0">
                <a:solidFill>
                  <a:srgbClr val="FF6600"/>
                </a:solidFill>
                <a:latin typeface="Comic Sans MS" pitchFamily="66" charset="0"/>
              </a:rPr>
              <a:t>            Annecy LAPP</a:t>
            </a:r>
          </a:p>
          <a:p>
            <a:r>
              <a:rPr lang="fr-FR" sz="2000" dirty="0" smtClean="0">
                <a:solidFill>
                  <a:srgbClr val="FF6600"/>
                </a:solidFill>
                <a:latin typeface="Comic Sans MS" pitchFamily="66" charset="0"/>
              </a:rPr>
              <a:t>            Clermont-Ferrand  LPC</a:t>
            </a:r>
          </a:p>
          <a:p>
            <a:r>
              <a:rPr lang="fr-FR" sz="2000" dirty="0" smtClean="0">
                <a:solidFill>
                  <a:srgbClr val="FF6600"/>
                </a:solidFill>
                <a:latin typeface="Comic Sans MS" pitchFamily="66" charset="0"/>
              </a:rPr>
              <a:t>            Grenoble LPSC</a:t>
            </a:r>
          </a:p>
          <a:p>
            <a:r>
              <a:rPr lang="fr-FR" sz="2000" dirty="0" smtClean="0">
                <a:solidFill>
                  <a:srgbClr val="FF6600"/>
                </a:solidFill>
                <a:latin typeface="Comic Sans MS" pitchFamily="66" charset="0"/>
              </a:rPr>
              <a:t>            Lyon IPNL</a:t>
            </a:r>
          </a:p>
          <a:p>
            <a:r>
              <a:rPr lang="fr-FR" sz="2000" dirty="0" smtClean="0">
                <a:solidFill>
                  <a:srgbClr val="FF6600"/>
                </a:solidFill>
                <a:latin typeface="Comic Sans MS" pitchFamily="66" charset="0"/>
              </a:rPr>
              <a:t>            Marseille CPPM</a:t>
            </a:r>
          </a:p>
          <a:p>
            <a:r>
              <a:rPr lang="fr-FR" sz="2000" dirty="0" smtClean="0">
                <a:solidFill>
                  <a:srgbClr val="FF6600"/>
                </a:solidFill>
                <a:latin typeface="Comic Sans MS" pitchFamily="66" charset="0"/>
              </a:rPr>
              <a:t>            Orsay LAL</a:t>
            </a:r>
          </a:p>
          <a:p>
            <a:r>
              <a:rPr lang="fr-FR" sz="2000" dirty="0" smtClean="0">
                <a:solidFill>
                  <a:srgbClr val="FF6600"/>
                </a:solidFill>
                <a:latin typeface="Comic Sans MS" pitchFamily="66" charset="0"/>
              </a:rPr>
              <a:t>            Palaiseau LLR</a:t>
            </a:r>
          </a:p>
          <a:p>
            <a:r>
              <a:rPr lang="fr-FR" sz="2000" dirty="0" smtClean="0">
                <a:solidFill>
                  <a:srgbClr val="FF6600"/>
                </a:solidFill>
                <a:latin typeface="Comic Sans MS" pitchFamily="66" charset="0"/>
              </a:rPr>
              <a:t>            Paris LPNHE</a:t>
            </a:r>
          </a:p>
          <a:p>
            <a:r>
              <a:rPr lang="fr-FR" sz="2000" dirty="0" smtClean="0">
                <a:solidFill>
                  <a:srgbClr val="FF6600"/>
                </a:solidFill>
                <a:latin typeface="Comic Sans MS" pitchFamily="66" charset="0"/>
              </a:rPr>
              <a:t>            Strasbourg IPHC</a:t>
            </a:r>
          </a:p>
        </p:txBody>
      </p:sp>
      <p:sp>
        <p:nvSpPr>
          <p:cNvPr id="7" name="ZoneTexte 6"/>
          <p:cNvSpPr txBox="1"/>
          <p:nvPr/>
        </p:nvSpPr>
        <p:spPr>
          <a:xfrm>
            <a:off x="5364088" y="5661248"/>
            <a:ext cx="2642070" cy="707886"/>
          </a:xfrm>
          <a:prstGeom prst="rect">
            <a:avLst/>
          </a:prstGeom>
          <a:noFill/>
        </p:spPr>
        <p:txBody>
          <a:bodyPr wrap="none" rtlCol="0">
            <a:spAutoFit/>
          </a:bodyPr>
          <a:lstStyle/>
          <a:p>
            <a:r>
              <a:rPr lang="fr-FR" sz="2000" dirty="0" smtClean="0">
                <a:solidFill>
                  <a:schemeClr val="bg1"/>
                </a:solidFill>
                <a:latin typeface="Comic Sans MS" pitchFamily="66" charset="0"/>
              </a:rPr>
              <a:t>et un du </a:t>
            </a:r>
            <a:r>
              <a:rPr lang="fr-FR" sz="2000" dirty="0" smtClean="0">
                <a:solidFill>
                  <a:srgbClr val="FFFF00"/>
                </a:solidFill>
                <a:latin typeface="Comic Sans MS" pitchFamily="66" charset="0"/>
              </a:rPr>
              <a:t>CEA</a:t>
            </a:r>
          </a:p>
          <a:p>
            <a:r>
              <a:rPr lang="fr-FR" sz="2000" dirty="0" smtClean="0">
                <a:solidFill>
                  <a:srgbClr val="FFFF00"/>
                </a:solidFill>
                <a:latin typeface="Comic Sans MS" pitchFamily="66" charset="0"/>
              </a:rPr>
              <a:t>           Saclay-IRFU</a:t>
            </a:r>
            <a:endParaRPr lang="fr-FR" sz="2000" dirty="0">
              <a:solidFill>
                <a:srgbClr val="FFFF00"/>
              </a:solidFill>
              <a:latin typeface="Comic Sans MS" pitchFamily="66" charset="0"/>
            </a:endParaRPr>
          </a:p>
        </p:txBody>
      </p:sp>
      <p:pic>
        <p:nvPicPr>
          <p:cNvPr id="1027" name="Picture 3" descr="C:\Users\François\Desktop\LHC_collisions\Higgs\Conférence_Higgs\France-Higgs.jpg"/>
          <p:cNvPicPr>
            <a:picLocks noChangeAspect="1" noChangeArrowheads="1"/>
          </p:cNvPicPr>
          <p:nvPr/>
        </p:nvPicPr>
        <p:blipFill>
          <a:blip r:embed="rId4" cstate="print"/>
          <a:srcRect/>
          <a:stretch>
            <a:fillRect/>
          </a:stretch>
        </p:blipFill>
        <p:spPr bwMode="auto">
          <a:xfrm>
            <a:off x="107504" y="2227965"/>
            <a:ext cx="3888432" cy="453002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heckerboard(across)">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6246</TotalTime>
  <Words>3498</Words>
  <Application>Microsoft Office PowerPoint</Application>
  <PresentationFormat>Affichage à l'écran (4:3)</PresentationFormat>
  <Paragraphs>722</Paragraphs>
  <Slides>83</Slides>
  <Notes>5</Notes>
  <HiddenSlides>0</HiddenSlides>
  <MMClips>2</MMClips>
  <ScaleCrop>false</ScaleCrop>
  <HeadingPairs>
    <vt:vector size="4" baseType="variant">
      <vt:variant>
        <vt:lpstr>Thème</vt:lpstr>
      </vt:variant>
      <vt:variant>
        <vt:i4>1</vt:i4>
      </vt:variant>
      <vt:variant>
        <vt:lpstr>Titres des diapositives</vt:lpstr>
      </vt:variant>
      <vt:variant>
        <vt:i4>83</vt:i4>
      </vt:variant>
    </vt:vector>
  </HeadingPairs>
  <TitlesOfParts>
    <vt:vector size="84"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Diapositive 66</vt:lpstr>
      <vt:lpstr>Diapositive 67</vt:lpstr>
      <vt:lpstr>Diapositive 68</vt:lpstr>
      <vt:lpstr>Diapositive 69</vt:lpstr>
      <vt:lpstr>Diapositive 70</vt:lpstr>
      <vt:lpstr>Diapositive 71</vt:lpstr>
      <vt:lpstr>Diapositive 72</vt:lpstr>
      <vt:lpstr>Diapositive 73</vt:lpstr>
      <vt:lpstr>Diapositive 74</vt:lpstr>
      <vt:lpstr>Diapositive 75</vt:lpstr>
      <vt:lpstr>Diapositive 76</vt:lpstr>
      <vt:lpstr>Diapositive 77</vt:lpstr>
      <vt:lpstr>Diapositive 78</vt:lpstr>
      <vt:lpstr>Diapositive 79</vt:lpstr>
      <vt:lpstr>Diapositive 80</vt:lpstr>
      <vt:lpstr>Diapositive 81</vt:lpstr>
      <vt:lpstr>Diapositive 82</vt:lpstr>
      <vt:lpstr>Diapositive 83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François</dc:creator>
  <cp:lastModifiedBy>François</cp:lastModifiedBy>
  <cp:revision>620</cp:revision>
  <dcterms:created xsi:type="dcterms:W3CDTF">2012-07-05T15:47:01Z</dcterms:created>
  <dcterms:modified xsi:type="dcterms:W3CDTF">2013-07-31T08:08:56Z</dcterms:modified>
</cp:coreProperties>
</file>