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81" r:id="rId2"/>
    <p:sldId id="374" r:id="rId3"/>
    <p:sldId id="376" r:id="rId4"/>
    <p:sldId id="375" r:id="rId5"/>
    <p:sldId id="276" r:id="rId6"/>
    <p:sldId id="377" r:id="rId7"/>
    <p:sldId id="379" r:id="rId8"/>
    <p:sldId id="378" r:id="rId9"/>
    <p:sldId id="277" r:id="rId10"/>
    <p:sldId id="278" r:id="rId11"/>
    <p:sldId id="280" r:id="rId12"/>
    <p:sldId id="301" r:id="rId13"/>
    <p:sldId id="281" r:id="rId14"/>
    <p:sldId id="282" r:id="rId15"/>
    <p:sldId id="287" r:id="rId16"/>
    <p:sldId id="286" r:id="rId17"/>
    <p:sldId id="285" r:id="rId18"/>
    <p:sldId id="284" r:id="rId19"/>
    <p:sldId id="288" r:id="rId20"/>
    <p:sldId id="289" r:id="rId21"/>
    <p:sldId id="272" r:id="rId22"/>
    <p:sldId id="293" r:id="rId23"/>
    <p:sldId id="300" r:id="rId24"/>
    <p:sldId id="296" r:id="rId25"/>
    <p:sldId id="302" r:id="rId26"/>
    <p:sldId id="303" r:id="rId27"/>
    <p:sldId id="380" r:id="rId28"/>
    <p:sldId id="362" r:id="rId29"/>
    <p:sldId id="305" r:id="rId30"/>
    <p:sldId id="265" r:id="rId31"/>
    <p:sldId id="270" r:id="rId32"/>
    <p:sldId id="370" r:id="rId33"/>
    <p:sldId id="256" r:id="rId34"/>
    <p:sldId id="361" r:id="rId35"/>
    <p:sldId id="306" r:id="rId36"/>
    <p:sldId id="307" r:id="rId37"/>
    <p:sldId id="308" r:id="rId38"/>
    <p:sldId id="312" r:id="rId39"/>
    <p:sldId id="404" r:id="rId40"/>
    <p:sldId id="331" r:id="rId41"/>
    <p:sldId id="385" r:id="rId42"/>
    <p:sldId id="310" r:id="rId43"/>
    <p:sldId id="273" r:id="rId44"/>
    <p:sldId id="311" r:id="rId45"/>
    <p:sldId id="335" r:id="rId46"/>
    <p:sldId id="336" r:id="rId47"/>
    <p:sldId id="386" r:id="rId48"/>
    <p:sldId id="332" r:id="rId49"/>
    <p:sldId id="368" r:id="rId50"/>
    <p:sldId id="326" r:id="rId51"/>
    <p:sldId id="316" r:id="rId52"/>
    <p:sldId id="317" r:id="rId53"/>
    <p:sldId id="318" r:id="rId54"/>
    <p:sldId id="388" r:id="rId55"/>
    <p:sldId id="321" r:id="rId56"/>
    <p:sldId id="389" r:id="rId57"/>
    <p:sldId id="402" r:id="rId58"/>
    <p:sldId id="369" r:id="rId59"/>
    <p:sldId id="372" r:id="rId60"/>
    <p:sldId id="382" r:id="rId61"/>
    <p:sldId id="352" r:id="rId62"/>
    <p:sldId id="393" r:id="rId63"/>
    <p:sldId id="390" r:id="rId64"/>
    <p:sldId id="323" r:id="rId65"/>
    <p:sldId id="403" r:id="rId66"/>
    <p:sldId id="328" r:id="rId67"/>
    <p:sldId id="327" r:id="rId68"/>
    <p:sldId id="342" r:id="rId69"/>
    <p:sldId id="343" r:id="rId70"/>
    <p:sldId id="344" r:id="rId71"/>
    <p:sldId id="329" r:id="rId72"/>
    <p:sldId id="364" r:id="rId73"/>
    <p:sldId id="394" r:id="rId74"/>
    <p:sldId id="401" r:id="rId75"/>
    <p:sldId id="324" r:id="rId76"/>
    <p:sldId id="397" r:id="rId77"/>
    <p:sldId id="398" r:id="rId78"/>
    <p:sldId id="399" r:id="rId79"/>
    <p:sldId id="400" r:id="rId80"/>
    <p:sldId id="351" r:id="rId81"/>
    <p:sldId id="359" r:id="rId8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00CC"/>
    <a:srgbClr val="99FF66"/>
    <a:srgbClr val="FF66FF"/>
    <a:srgbClr val="FF66CC"/>
    <a:srgbClr val="FFCCFF"/>
    <a:srgbClr val="0066FF"/>
    <a:srgbClr val="0099FF"/>
    <a:srgbClr val="FF7C80"/>
    <a:srgbClr val="00FF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5222" autoAdjust="0"/>
  </p:normalViewPr>
  <p:slideViewPr>
    <p:cSldViewPr>
      <p:cViewPr varScale="1">
        <p:scale>
          <a:sx n="51" d="100"/>
          <a:sy n="51" d="100"/>
        </p:scale>
        <p:origin x="-451"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31/07/2013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9</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19</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CERN-MOVIE-2012-106_old-Multirate-200-to-753-kbps-640x360-25-fps%20-1mn45.wm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ffiche_Mairie.jpg"/>
          <p:cNvPicPr>
            <a:picLocks noChangeAspect="1" noChangeArrowheads="1"/>
          </p:cNvPicPr>
          <p:nvPr/>
        </p:nvPicPr>
        <p:blipFill>
          <a:blip r:embed="rId2" cstate="print"/>
          <a:srcRect/>
          <a:stretch>
            <a:fillRect/>
          </a:stretch>
        </p:blipFill>
        <p:spPr bwMode="auto">
          <a:xfrm>
            <a:off x="2267744" y="27384"/>
            <a:ext cx="4571328"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767736" y="5070149"/>
            <a:ext cx="2376264" cy="1815235"/>
          </a:xfrm>
          <a:prstGeom prst="rect">
            <a:avLst/>
          </a:prstGeom>
          <a:noFill/>
          <a:ln w="9525">
            <a:noFill/>
            <a:miter lim="800000"/>
            <a:headEnd/>
            <a:tailEnd/>
          </a:ln>
        </p:spPr>
      </p:pic>
      <p:sp>
        <p:nvSpPr>
          <p:cNvPr id="6" name="ZoneTexte 5"/>
          <p:cNvSpPr txBox="1"/>
          <p:nvPr/>
        </p:nvSpPr>
        <p:spPr>
          <a:xfrm>
            <a:off x="3131840" y="5899919"/>
            <a:ext cx="3581430"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635896" y="5085184"/>
            <a:ext cx="2520280" cy="1772816"/>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10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chemeClr val="bg1"/>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107504"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156176" y="1340768"/>
            <a:ext cx="1152128"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Higgs_CERNCourier.jpg.jpg"/>
          <p:cNvPicPr>
            <a:picLocks noChangeAspect="1" noChangeArrowheads="1"/>
          </p:cNvPicPr>
          <p:nvPr/>
        </p:nvPicPr>
        <p:blipFill>
          <a:blip r:embed="rId2" cstate="print"/>
          <a:srcRect/>
          <a:stretch>
            <a:fillRect/>
          </a:stretch>
        </p:blipFill>
        <p:spPr bwMode="auto">
          <a:xfrm rot="-2400000">
            <a:off x="836898" y="455044"/>
            <a:ext cx="2508811" cy="3384376"/>
          </a:xfrm>
          <a:prstGeom prst="rect">
            <a:avLst/>
          </a:prstGeom>
          <a:noFill/>
        </p:spPr>
      </p:pic>
      <p:pic>
        <p:nvPicPr>
          <p:cNvPr id="3" name="Picture 2" descr="C:\Users\François\Desktop\LHC_collisions\Higgs\Conférence_Higgs\Higgs_Recherche.jpg"/>
          <p:cNvPicPr>
            <a:picLocks noChangeAspect="1" noChangeArrowheads="1"/>
          </p:cNvPicPr>
          <p:nvPr/>
        </p:nvPicPr>
        <p:blipFill>
          <a:blip r:embed="rId3" cstate="print"/>
          <a:srcRect/>
          <a:stretch>
            <a:fillRect/>
          </a:stretch>
        </p:blipFill>
        <p:spPr bwMode="auto">
          <a:xfrm rot="-1200000">
            <a:off x="2347653" y="291375"/>
            <a:ext cx="2468598" cy="3429000"/>
          </a:xfrm>
          <a:prstGeom prst="rect">
            <a:avLst/>
          </a:prstGeom>
          <a:noFill/>
        </p:spPr>
      </p:pic>
      <p:pic>
        <p:nvPicPr>
          <p:cNvPr id="4" name="Picture 3" descr="C:\Users\François\Desktop\LHC_collisions\Higgs\Conférence_Higgs\Higgs_SciencesetAvenir.jpg"/>
          <p:cNvPicPr>
            <a:picLocks noChangeAspect="1" noChangeArrowheads="1"/>
          </p:cNvPicPr>
          <p:nvPr/>
        </p:nvPicPr>
        <p:blipFill>
          <a:blip r:embed="rId4" cstate="print"/>
          <a:srcRect/>
          <a:stretch>
            <a:fillRect/>
          </a:stretch>
        </p:blipFill>
        <p:spPr bwMode="auto">
          <a:xfrm>
            <a:off x="4644008" y="-27384"/>
            <a:ext cx="2520280" cy="3395277"/>
          </a:xfrm>
          <a:prstGeom prst="rect">
            <a:avLst/>
          </a:prstGeom>
          <a:noFill/>
        </p:spPr>
      </p:pic>
      <p:pic>
        <p:nvPicPr>
          <p:cNvPr id="5" name="Picture 4" descr="C:\Users\François\Desktop\LHC_collisions\Higgs\Conférence_Higgs\Higgs_Science.jpg"/>
          <p:cNvPicPr>
            <a:picLocks noChangeAspect="1" noChangeArrowheads="1"/>
          </p:cNvPicPr>
          <p:nvPr/>
        </p:nvPicPr>
        <p:blipFill>
          <a:blip r:embed="rId5" cstate="print"/>
          <a:srcRect/>
          <a:stretch>
            <a:fillRect/>
          </a:stretch>
        </p:blipFill>
        <p:spPr bwMode="auto">
          <a:xfrm rot="1200000">
            <a:off x="3925321" y="2446585"/>
            <a:ext cx="2431319" cy="3384375"/>
          </a:xfrm>
          <a:prstGeom prst="rect">
            <a:avLst/>
          </a:prstGeom>
          <a:noFill/>
        </p:spPr>
      </p:pic>
      <p:pic>
        <p:nvPicPr>
          <p:cNvPr id="6" name="Picture 3" descr="C:\Users\François\Desktop\LHC_collisions\Higgs\Conférence_Higgs\MondeSciencesb.jpg"/>
          <p:cNvPicPr>
            <a:picLocks noChangeAspect="1" noChangeArrowheads="1"/>
          </p:cNvPicPr>
          <p:nvPr/>
        </p:nvPicPr>
        <p:blipFill>
          <a:blip r:embed="rId6" cstate="print"/>
          <a:srcRect/>
          <a:stretch>
            <a:fillRect/>
          </a:stretch>
        </p:blipFill>
        <p:spPr bwMode="auto">
          <a:xfrm rot="-2400000">
            <a:off x="843720" y="3638850"/>
            <a:ext cx="2592289" cy="3383973"/>
          </a:xfrm>
          <a:prstGeom prst="rect">
            <a:avLst/>
          </a:prstGeom>
          <a:noFill/>
        </p:spPr>
      </p:pic>
      <p:pic>
        <p:nvPicPr>
          <p:cNvPr id="7" name="Picture 2" descr="C:\Users\François\Desktop\LHC_collisions\Higgs\Conférence_Higgs\SciencesVie4.jpg"/>
          <p:cNvPicPr>
            <a:picLocks noChangeAspect="1" noChangeArrowheads="1"/>
          </p:cNvPicPr>
          <p:nvPr/>
        </p:nvPicPr>
        <p:blipFill>
          <a:blip r:embed="rId7" cstate="print"/>
          <a:srcRect/>
          <a:stretch>
            <a:fillRect/>
          </a:stretch>
        </p:blipFill>
        <p:spPr bwMode="auto">
          <a:xfrm rot="2400000">
            <a:off x="5905084" y="3294955"/>
            <a:ext cx="2409288" cy="345638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0"/>
      <p:bldP spid="17" grpId="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a:t>
            </a:r>
            <a:r>
              <a:rPr lang="fr-FR" sz="3600" smtClean="0">
                <a:solidFill>
                  <a:schemeClr val="bg1"/>
                </a:solidFill>
                <a:latin typeface="Comic Sans MS" pitchFamily="66" charset="0"/>
              </a:rPr>
              <a:t>d’être </a:t>
            </a:r>
            <a:r>
              <a:rPr lang="fr-FR" sz="3600" smtClean="0">
                <a:solidFill>
                  <a:schemeClr val="bg1"/>
                </a:solidFill>
                <a:latin typeface="Comic Sans MS" pitchFamily="66" charset="0"/>
              </a:rPr>
              <a:t>contée</a:t>
            </a:r>
            <a:r>
              <a:rPr lang="fr-FR" sz="3600" dirty="0" smtClean="0">
                <a:solidFill>
                  <a:schemeClr val="bg1"/>
                </a:solidFill>
                <a:latin typeface="Comic Sans MS" pitchFamily="66" charset="0"/>
              </a:rPr>
              <a:t>.</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5" presetClass="entr" presetSubtype="1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checkerboard(across)">
                                      <p:cBhvr>
                                        <p:cTn id="29" dur="500"/>
                                        <p:tgtEl>
                                          <p:spTgt spid="102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r>
              <a:rPr lang="fr-FR" sz="2400" i="1" dirty="0" smtClean="0">
                <a:solidFill>
                  <a:schemeClr val="bg1"/>
                </a:solidFill>
                <a:latin typeface="Comic Sans MS" pitchFamily="66" charset="0"/>
              </a:rPr>
              <a:t>.</a:t>
            </a:r>
            <a:endParaRPr lang="fr-FR" sz="2400" i="1"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179512" y="836712"/>
            <a:ext cx="8656537" cy="461665"/>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883284" y="3894727"/>
            <a:ext cx="3449983"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084168" y="44624"/>
            <a:ext cx="3076483"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Etat fondamental: </a:t>
            </a:r>
          </a:p>
          <a:p>
            <a:pPr algn="ctr"/>
            <a:r>
              <a:rPr lang="fr-FR" sz="2200" i="1" dirty="0" smtClean="0">
                <a:solidFill>
                  <a:srgbClr val="FF66FF"/>
                </a:solidFill>
                <a:latin typeface="Comic Sans MS" pitchFamily="66" charset="0"/>
              </a:rPr>
              <a:t>le plus bas potentiel V</a:t>
            </a:r>
            <a:endParaRPr lang="fr-FR" sz="2200" i="1" dirty="0">
              <a:solidFill>
                <a:srgbClr val="FF66FF"/>
              </a:solidFill>
              <a:latin typeface="Comic Sans MS" pitchFamily="66" charset="0"/>
            </a:endParaRPr>
          </a:p>
        </p:txBody>
      </p:sp>
      <p:sp>
        <p:nvSpPr>
          <p:cNvPr id="26" name="Multiplier 25"/>
          <p:cNvSpPr/>
          <p:nvPr/>
        </p:nvSpPr>
        <p:spPr>
          <a:xfrm>
            <a:off x="6948264"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8" name="Rectangle 27"/>
          <p:cNvSpPr/>
          <p:nvPr/>
        </p:nvSpPr>
        <p:spPr>
          <a:xfrm>
            <a:off x="2267744" y="1239143"/>
            <a:ext cx="6912768"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un champ scalaire non nul à l’état fondamental</a:t>
            </a:r>
            <a:r>
              <a:rPr lang="fr-FR" sz="2400" dirty="0" smtClean="0">
                <a:solidFill>
                  <a:schemeClr val="bg1"/>
                </a:solidFill>
                <a:latin typeface="Comic Sans MS" pitchFamily="66" charset="0"/>
                <a:sym typeface="Symbol"/>
              </a:rPr>
              <a:t>.</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par>
                          <p:cTn id="55" fill="hold">
                            <p:stCondLst>
                              <p:cond delay="500"/>
                            </p:stCondLst>
                            <p:childTnLst>
                              <p:par>
                                <p:cTn id="56" presetID="2" presetClass="entr" presetSubtype="1"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heckerboard(across)">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animBg="1"/>
      <p:bldP spid="15" grpId="0" animBg="1"/>
      <p:bldP spid="18" grpId="0" animBg="1"/>
      <p:bldP spid="19" grpId="0" animBg="1"/>
      <p:bldP spid="20" grpId="0" animBg="1"/>
      <p:bldP spid="13" grpId="0"/>
      <p:bldP spid="21" grpId="0"/>
      <p:bldP spid="23" grpId="0"/>
      <p:bldP spid="24" grpId="0"/>
      <p:bldP spid="26" grpId="0" animBg="1"/>
      <p:bldP spid="27" grpId="0" animBg="1"/>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13,7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64088" y="5733256"/>
            <a:ext cx="2521844"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395536" y="5715253"/>
            <a:ext cx="3275257"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723697" y="2636912"/>
            <a:ext cx="5384807"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La quête du boson de Higgs</a:t>
            </a:r>
          </a:p>
          <a:p>
            <a:pPr algn="ctr"/>
            <a:r>
              <a:rPr lang="fr-FR" sz="3200" dirty="0" smtClean="0">
                <a:solidFill>
                  <a:schemeClr val="bg1"/>
                </a:solidFill>
                <a:latin typeface="Comic Sans MS" pitchFamily="66" charset="0"/>
              </a:rPr>
              <a:t>Une épopée scientifique</a:t>
            </a:r>
          </a:p>
          <a:p>
            <a:pPr algn="ctr"/>
            <a:r>
              <a:rPr lang="fr-FR" sz="3200" dirty="0" smtClean="0">
                <a:solidFill>
                  <a:schemeClr val="bg1"/>
                </a:solidFill>
                <a:latin typeface="Comic Sans MS" pitchFamily="66" charset="0"/>
              </a:rPr>
              <a:t> et humaine</a:t>
            </a:r>
          </a:p>
          <a:p>
            <a:pPr algn="ctr"/>
            <a:r>
              <a:rPr lang="fr-FR" sz="3200" dirty="0" smtClean="0">
                <a:solidFill>
                  <a:schemeClr val="bg1"/>
                </a:solidFill>
                <a:latin typeface="Comic Sans MS" pitchFamily="66" charset="0"/>
              </a:rPr>
              <a:t>hors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13,7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 y="-3"/>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heckerboard(across)">
                                      <p:cBhvr>
                                        <p:cTn id="33" dur="500"/>
                                        <p:tgtEl>
                                          <p:spTgt spid="32"/>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heckerboard(across)">
                                      <p:cBhvr>
                                        <p:cTn id="36" dur="500"/>
                                        <p:tgtEl>
                                          <p:spTgt spid="23"/>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heckerboard(across)">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checkerboard(across)">
                                      <p:cBhvr>
                                        <p:cTn id="44" dur="500"/>
                                        <p:tgtEl>
                                          <p:spTgt spid="3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heckerboard(across)">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par>
                                <p:cTn id="58" presetID="53"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par>
                                <p:cTn id="63" presetID="5" presetClass="entr" presetSubtype="1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checkerboard(across)">
                                      <p:cBhvr>
                                        <p:cTn id="65" dur="500"/>
                                        <p:tgtEl>
                                          <p:spTgt spid="16"/>
                                        </p:tgtEl>
                                      </p:cBhvr>
                                    </p:animEffect>
                                  </p:childTnLst>
                                </p:cTn>
                              </p:par>
                              <p:par>
                                <p:cTn id="66" presetID="53"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checkerboard(across)">
                                      <p:cBhvr>
                                        <p:cTn id="75" dur="500"/>
                                        <p:tgtEl>
                                          <p:spTgt spid="17"/>
                                        </p:tgtEl>
                                      </p:cBhvr>
                                    </p:animEffect>
                                  </p:childTnLst>
                                </p:cTn>
                              </p:par>
                              <p:par>
                                <p:cTn id="76" presetID="53"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animEffect transition="in" filter="fade">
                                      <p:cBhvr>
                                        <p:cTn id="80" dur="500"/>
                                        <p:tgtEl>
                                          <p:spTgt spid="5"/>
                                        </p:tgtEl>
                                      </p:cBhvr>
                                    </p:animEffect>
                                  </p:childTnLst>
                                </p:cTn>
                              </p:par>
                              <p:par>
                                <p:cTn id="81" presetID="5" presetClass="entr" presetSubtype="1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checkerboard(across)">
                                      <p:cBhvr>
                                        <p:cTn id="83" dur="500"/>
                                        <p:tgtEl>
                                          <p:spTgt spid="18"/>
                                        </p:tgtEl>
                                      </p:cBhvr>
                                    </p:animEffect>
                                  </p:childTnLst>
                                </p:cTn>
                              </p:par>
                              <p:par>
                                <p:cTn id="84" presetID="53"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par>
                                <p:cTn id="89" presetID="5" presetClass="entr" presetSubtype="1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checkerboard(across)">
                                      <p:cBhvr>
                                        <p:cTn id="91" dur="500"/>
                                        <p:tgtEl>
                                          <p:spTgt spid="19"/>
                                        </p:tgtEl>
                                      </p:cBhvr>
                                    </p:animEffect>
                                  </p:childTnLst>
                                </p:cTn>
                              </p:par>
                              <p:par>
                                <p:cTn id="92" presetID="53"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ppt_w</p:attrName>
                                        </p:attrNameLst>
                                      </p:cBhvr>
                                      <p:tavLst>
                                        <p:tav tm="0">
                                          <p:val>
                                            <p:fltVal val="0"/>
                                          </p:val>
                                        </p:tav>
                                        <p:tav tm="100000">
                                          <p:val>
                                            <p:strVal val="#ppt_w"/>
                                          </p:val>
                                        </p:tav>
                                      </p:tavLst>
                                    </p:anim>
                                    <p:anim calcmode="lin" valueType="num">
                                      <p:cBhvr>
                                        <p:cTn id="95" dur="500" fill="hold"/>
                                        <p:tgtEl>
                                          <p:spTgt spid="11"/>
                                        </p:tgtEl>
                                        <p:attrNameLst>
                                          <p:attrName>ppt_h</p:attrName>
                                        </p:attrNameLst>
                                      </p:cBhvr>
                                      <p:tavLst>
                                        <p:tav tm="0">
                                          <p:val>
                                            <p:fltVal val="0"/>
                                          </p:val>
                                        </p:tav>
                                        <p:tav tm="100000">
                                          <p:val>
                                            <p:strVal val="#ppt_h"/>
                                          </p:val>
                                        </p:tav>
                                      </p:tavLst>
                                    </p:anim>
                                    <p:animEffect transition="in" filter="fade">
                                      <p:cBhvr>
                                        <p:cTn id="96" dur="500"/>
                                        <p:tgtEl>
                                          <p:spTgt spid="11"/>
                                        </p:tgtEl>
                                      </p:cBhvr>
                                    </p:animEffect>
                                  </p:childTnLst>
                                </p:cTn>
                              </p:par>
                              <p:par>
                                <p:cTn id="97" presetID="5" presetClass="entr" presetSubtype="1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checkerboard(across)">
                                      <p:cBhvr>
                                        <p:cTn id="99" dur="500"/>
                                        <p:tgtEl>
                                          <p:spTgt spid="20"/>
                                        </p:tgtEl>
                                      </p:cBhvr>
                                    </p:animEffect>
                                  </p:childTnLst>
                                </p:cTn>
                              </p:par>
                              <p:par>
                                <p:cTn id="100" presetID="53" presetClass="entr" presetSubtype="0" fill="hold" nodeType="with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par>
                    <p:cTn id="105" fill="hold">
                      <p:stCondLst>
                        <p:cond delay="indefinite"/>
                      </p:stCondLst>
                      <p:childTnLst>
                        <p:par>
                          <p:cTn id="106" fill="hold">
                            <p:stCondLst>
                              <p:cond delay="0"/>
                            </p:stCondLst>
                            <p:childTnLst>
                              <p:par>
                                <p:cTn id="107" presetID="5"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checkerboard(across)">
                                      <p:cBhvr>
                                        <p:cTn id="109" dur="500"/>
                                        <p:tgtEl>
                                          <p:spTgt spid="27"/>
                                        </p:tgtEl>
                                      </p:cBhvr>
                                    </p:animEffect>
                                  </p:childTnLst>
                                </p:cTn>
                              </p:par>
                              <p:par>
                                <p:cTn id="110" presetID="5" presetClass="entr" presetSubtype="10"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checkerboard(across)">
                                      <p:cBhvr>
                                        <p:cTn id="112" dur="500"/>
                                        <p:tgtEl>
                                          <p:spTgt spid="33"/>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checkerboard(across)">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5" presetClass="entr" presetSubtype="1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checkerboard(across)">
                                      <p:cBhvr>
                                        <p:cTn id="120" dur="500"/>
                                        <p:tgtEl>
                                          <p:spTgt spid="29"/>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checkerboard(across)">
                                      <p:cBhvr>
                                        <p:cTn id="123" dur="500"/>
                                        <p:tgtEl>
                                          <p:spTgt spid="30"/>
                                        </p:tgtEl>
                                      </p:cBhvr>
                                    </p:animEffect>
                                  </p:childTnLst>
                                </p:cTn>
                              </p:par>
                            </p:childTnLst>
                          </p:cTn>
                        </p:par>
                      </p:childTnLst>
                    </p:cTn>
                  </p:par>
                  <p:par>
                    <p:cTn id="124" fill="hold">
                      <p:stCondLst>
                        <p:cond delay="indefinite"/>
                      </p:stCondLst>
                      <p:childTnLst>
                        <p:par>
                          <p:cTn id="125" fill="hold">
                            <p:stCondLst>
                              <p:cond delay="0"/>
                            </p:stCondLst>
                            <p:childTnLst>
                              <p:par>
                                <p:cTn id="126" presetID="5" presetClass="entr" presetSubtype="10" fill="hold" grpId="0" nodeType="clickEffect">
                                  <p:stCondLst>
                                    <p:cond delay="0"/>
                                  </p:stCondLst>
                                  <p:childTnLst>
                                    <p:set>
                                      <p:cBhvr>
                                        <p:cTn id="127" dur="1" fill="hold">
                                          <p:stCondLst>
                                            <p:cond delay="0"/>
                                          </p:stCondLst>
                                        </p:cTn>
                                        <p:tgtEl>
                                          <p:spTgt spid="25"/>
                                        </p:tgtEl>
                                        <p:attrNameLst>
                                          <p:attrName>style.visibility</p:attrName>
                                        </p:attrNameLst>
                                      </p:cBhvr>
                                      <p:to>
                                        <p:strVal val="visible"/>
                                      </p:to>
                                    </p:set>
                                    <p:animEffect transition="in" filter="checkerboard(across)">
                                      <p:cBhvr>
                                        <p:cTn id="128" dur="500"/>
                                        <p:tgtEl>
                                          <p:spTgt spid="25"/>
                                        </p:tgtEl>
                                      </p:cBhvr>
                                    </p:animEffect>
                                  </p:childTnLst>
                                </p:cTn>
                              </p:par>
                              <p:par>
                                <p:cTn id="129" presetID="5" presetClass="entr" presetSubtype="10"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checkerboard(across)">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5" presetClass="entr" presetSubtype="10" fill="hold" nodeType="clickEffect">
                                  <p:stCondLst>
                                    <p:cond delay="0"/>
                                  </p:stCondLst>
                                  <p:childTnLst>
                                    <p:set>
                                      <p:cBhvr>
                                        <p:cTn id="135"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672596" y="2132856"/>
            <a:ext cx="7859844" cy="461665"/>
          </a:xfrm>
          <a:prstGeom prst="rect">
            <a:avLst/>
          </a:prstGeom>
          <a:noFill/>
        </p:spPr>
        <p:txBody>
          <a:bodyPr wrap="none" rtlCol="0">
            <a:spAutoFit/>
          </a:bodyPr>
          <a:lstStyle/>
          <a:p>
            <a:r>
              <a:rPr lang="fr-FR" sz="2400" dirty="0" smtClean="0">
                <a:solidFill>
                  <a:schemeClr val="bg1"/>
                </a:solidFill>
                <a:latin typeface="Comic Sans MS" pitchFamily="66" charset="0"/>
              </a:rPr>
              <a:t>Canaux de physique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395953"/>
            <a:ext cx="9060494"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″Exclusion″ ou ″exclusion puis découverte″ ?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- 100 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42068" y="500479"/>
            <a:ext cx="8387232"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En l’état actuel de nos connaissances, </a:t>
            </a:r>
          </a:p>
          <a:p>
            <a:pPr algn="ctr"/>
            <a:r>
              <a:rPr lang="fr-FR" sz="2400" dirty="0" smtClean="0">
                <a:solidFill>
                  <a:schemeClr val="bg1"/>
                </a:solidFill>
                <a:latin typeface="Comic Sans MS" pitchFamily="66" charset="0"/>
                <a:sym typeface="Symbol"/>
              </a:rPr>
              <a:t>  37 particules élémentaires sont les constituants ultimes</a:t>
            </a:r>
          </a:p>
          <a:p>
            <a:pPr algn="ctr"/>
            <a:r>
              <a:rPr lang="fr-FR" sz="2400" dirty="0" smtClean="0">
                <a:solidFill>
                  <a:schemeClr val="bg1"/>
                </a:solidFill>
                <a:latin typeface="Comic Sans MS" pitchFamily="66" charset="0"/>
                <a:sym typeface="Symbol"/>
              </a:rPr>
              <a:t>  de notre Univers.</a:t>
            </a:r>
            <a:endParaRPr lang="fr-FR" sz="2400" dirty="0">
              <a:solidFill>
                <a:schemeClr val="bg1"/>
              </a:solidFill>
              <a:latin typeface="Comic Sans MS" pitchFamily="66" charset="0"/>
            </a:endParaRPr>
          </a:p>
        </p:txBody>
      </p:sp>
      <p:sp>
        <p:nvSpPr>
          <p:cNvPr id="4" name="ZoneTexte 3"/>
          <p:cNvSpPr txBox="1"/>
          <p:nvPr/>
        </p:nvSpPr>
        <p:spPr>
          <a:xfrm>
            <a:off x="360851" y="2276872"/>
            <a:ext cx="8603637" cy="523220"/>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A l’exception de 2, elles ont chacune une masse.</a:t>
            </a:r>
            <a:endParaRPr lang="fr-FR" sz="2800" dirty="0">
              <a:solidFill>
                <a:schemeClr val="bg1"/>
              </a:solidFill>
              <a:latin typeface="Comic Sans MS" pitchFamily="66" charset="0"/>
            </a:endParaRPr>
          </a:p>
        </p:txBody>
      </p:sp>
      <p:sp>
        <p:nvSpPr>
          <p:cNvPr id="5" name="Rectangle 4"/>
          <p:cNvSpPr/>
          <p:nvPr/>
        </p:nvSpPr>
        <p:spPr>
          <a:xfrm>
            <a:off x="323528" y="3429000"/>
            <a:ext cx="8640960" cy="1077218"/>
          </a:xfrm>
          <a:prstGeom prst="rect">
            <a:avLst/>
          </a:prstGeom>
        </p:spPr>
        <p:txBody>
          <a:bodyPr wrap="square">
            <a:spAutoFit/>
          </a:bodyPr>
          <a:lstStyle/>
          <a:p>
            <a:pPr algn="ctr"/>
            <a:r>
              <a:rPr lang="fr-FR" sz="2400" dirty="0" smtClean="0">
                <a:solidFill>
                  <a:schemeClr val="bg1"/>
                </a:solidFill>
                <a:latin typeface="Comic Sans MS" pitchFamily="66" charset="0"/>
                <a:sym typeface="Symbol"/>
              </a:rPr>
              <a:t> </a:t>
            </a:r>
            <a:r>
              <a:rPr lang="fr-FR" sz="3200" dirty="0" smtClean="0">
                <a:solidFill>
                  <a:srgbClr val="FFFF00"/>
                </a:solidFill>
                <a:latin typeface="Comic Sans MS" pitchFamily="66" charset="0"/>
                <a:sym typeface="Symbol"/>
              </a:rPr>
              <a:t>Si elles ne possédaient pas une masse:</a:t>
            </a:r>
          </a:p>
          <a:p>
            <a:pPr algn="ctr"/>
            <a:r>
              <a:rPr lang="fr-FR" sz="3200" dirty="0" smtClean="0">
                <a:solidFill>
                  <a:srgbClr val="FFFF00"/>
                </a:solidFill>
                <a:latin typeface="Comic Sans MS" pitchFamily="66" charset="0"/>
                <a:sym typeface="Symbol"/>
              </a:rPr>
              <a:t>la matière ne serait pas structurée.</a:t>
            </a:r>
          </a:p>
        </p:txBody>
      </p:sp>
      <p:sp>
        <p:nvSpPr>
          <p:cNvPr id="8" name="Rectangle 7"/>
          <p:cNvSpPr/>
          <p:nvPr/>
        </p:nvSpPr>
        <p:spPr>
          <a:xfrm>
            <a:off x="1187624" y="4902259"/>
            <a:ext cx="6910866" cy="830997"/>
          </a:xfrm>
          <a:prstGeom prst="rect">
            <a:avLst/>
          </a:prstGeom>
        </p:spPr>
        <p:txBody>
          <a:bodyPr wrap="none">
            <a:spAutoFit/>
          </a:bodyPr>
          <a:lstStyle/>
          <a:p>
            <a:r>
              <a:rPr lang="fr-FR" sz="4800" dirty="0" smtClean="0">
                <a:solidFill>
                  <a:srgbClr val="FF6600"/>
                </a:solidFill>
                <a:latin typeface="Comic Sans MS" pitchFamily="66" charset="0"/>
                <a:sym typeface="Symbol"/>
              </a:rPr>
              <a:t>Nous n’existerions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4310842" y="116632"/>
            <a:ext cx="4833374" cy="1631216"/>
          </a:xfrm>
          <a:prstGeom prst="rect">
            <a:avLst/>
          </a:prstGeom>
          <a:noFill/>
        </p:spPr>
        <p:txBody>
          <a:bodyPr wrap="none" rtlCol="0">
            <a:spAutoFit/>
          </a:bodyPr>
          <a:lstStyle/>
          <a:p>
            <a:pPr algn="ctr"/>
            <a:r>
              <a:rPr lang="fr-FR" sz="2000" dirty="0" smtClean="0">
                <a:solidFill>
                  <a:schemeClr val="bg1"/>
                </a:solidFill>
                <a:latin typeface="Comic Sans MS" pitchFamily="66" charset="0"/>
              </a:rPr>
              <a:t>Réception ici-même:</a:t>
            </a:r>
          </a:p>
          <a:p>
            <a:pPr algn="ctr"/>
            <a:r>
              <a:rPr lang="fr-FR" sz="2000" dirty="0" smtClean="0">
                <a:solidFill>
                  <a:schemeClr val="bg1"/>
                </a:solidFill>
                <a:latin typeface="Comic Sans MS" pitchFamily="66" charset="0"/>
              </a:rPr>
              <a:t>Serge Godard , responsables ATLAS</a:t>
            </a:r>
          </a:p>
          <a:p>
            <a:pPr algn="ctr"/>
            <a:r>
              <a:rPr lang="fr-FR" sz="2000" dirty="0" smtClean="0">
                <a:solidFill>
                  <a:schemeClr val="bg1"/>
                </a:solidFill>
                <a:latin typeface="Comic Sans MS" pitchFamily="66" charset="0"/>
              </a:rPr>
              <a:t>et  représentants des grandes régions:</a:t>
            </a:r>
          </a:p>
          <a:p>
            <a:pPr algn="ctr"/>
            <a:r>
              <a:rPr lang="fr-FR" sz="2000" dirty="0" smtClean="0">
                <a:solidFill>
                  <a:schemeClr val="bg1"/>
                </a:solidFill>
                <a:latin typeface="Comic Sans MS" pitchFamily="66" charset="0"/>
              </a:rPr>
              <a:t>Asie, Est, Ouest</a:t>
            </a:r>
          </a:p>
          <a:p>
            <a:pPr algn="ctr"/>
            <a:r>
              <a:rPr lang="fr-FR" sz="2000" dirty="0" smtClean="0">
                <a:solidFill>
                  <a:schemeClr val="bg1"/>
                </a:solidFill>
                <a:latin typeface="Comic Sans MS" pitchFamily="66" charset="0"/>
              </a:rPr>
              <a:t>et réception  ici même</a:t>
            </a:r>
            <a:endParaRPr lang="fr-FR" sz="2000" dirty="0">
              <a:solidFill>
                <a:schemeClr val="bg1"/>
              </a:solidFill>
              <a:latin typeface="Comic Sans MS" pitchFamily="66" charset="0"/>
            </a:endParaRPr>
          </a:p>
        </p:txBody>
      </p:sp>
      <p:pic>
        <p:nvPicPr>
          <p:cNvPr id="3" name="Picture 2" descr="D:\Journée Atlas 240602 HDV médailles et conf  Ec Sup de  Com\ATLAS  Ph 025.TIF"/>
          <p:cNvPicPr>
            <a:picLocks noChangeAspect="1" noChangeArrowheads="1" noCrop="1"/>
          </p:cNvPicPr>
          <p:nvPr/>
        </p:nvPicPr>
        <p:blipFill>
          <a:blip r:embed="rId2" cstate="print"/>
          <a:srcRect/>
          <a:stretch>
            <a:fillRect/>
          </a:stretch>
        </p:blipFill>
        <p:spPr bwMode="auto">
          <a:xfrm>
            <a:off x="1485731" y="1834176"/>
            <a:ext cx="7658269" cy="5023824"/>
          </a:xfrm>
          <a:prstGeom prst="rect">
            <a:avLst/>
          </a:prstGeom>
          <a:noFill/>
        </p:spPr>
      </p:pic>
      <p:pic>
        <p:nvPicPr>
          <p:cNvPr id="4" name="Picture 2" descr="D:\Journée Atlas 240602 HDV médailles et conf  Ec Sup de  Com\ATLAS  Ph 005.TIF"/>
          <p:cNvPicPr>
            <a:picLocks noChangeAspect="1" noChangeArrowheads="1" noCrop="1"/>
          </p:cNvPicPr>
          <p:nvPr/>
        </p:nvPicPr>
        <p:blipFill>
          <a:blip r:embed="rId3" cstate="print"/>
          <a:srcRect/>
          <a:stretch>
            <a:fillRect/>
          </a:stretch>
        </p:blipFill>
        <p:spPr bwMode="auto">
          <a:xfrm>
            <a:off x="0" y="0"/>
            <a:ext cx="4348987" cy="285293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50730" y="3030051"/>
            <a:ext cx="8765541" cy="769441"/>
          </a:xfrm>
          <a:prstGeom prst="rect">
            <a:avLst/>
          </a:prstGeom>
          <a:noFill/>
        </p:spPr>
        <p:txBody>
          <a:bodyPr wrap="none" rtlCol="0">
            <a:spAutoFit/>
          </a:bodyPr>
          <a:lstStyle/>
          <a:p>
            <a:r>
              <a:rPr lang="fr-FR" sz="4400" dirty="0" smtClean="0">
                <a:solidFill>
                  <a:srgbClr val="FFFF00"/>
                </a:solidFill>
                <a:latin typeface="Comic Sans MS" pitchFamily="66" charset="0"/>
                <a:sym typeface="Symbol"/>
              </a:rPr>
              <a:t>Quelle est l’origine de la masse ?</a:t>
            </a:r>
            <a:endParaRPr lang="fr-FR" sz="4400" dirty="0">
              <a:solidFill>
                <a:srgbClr val="FFFF00"/>
              </a:solidFill>
              <a:latin typeface="Comic Sans MS" pitchFamily="66" charset="0"/>
            </a:endParaRPr>
          </a:p>
        </p:txBody>
      </p:sp>
      <p:sp>
        <p:nvSpPr>
          <p:cNvPr id="3" name="ZoneTexte 2"/>
          <p:cNvSpPr txBox="1"/>
          <p:nvPr/>
        </p:nvSpPr>
        <p:spPr>
          <a:xfrm>
            <a:off x="186123" y="4365104"/>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474591" y="260648"/>
            <a:ext cx="8174033" cy="2123658"/>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les particules ne devraient pas</a:t>
            </a:r>
          </a:p>
          <a:p>
            <a:pPr algn="ctr"/>
            <a:r>
              <a:rPr lang="fr-FR" sz="4400" dirty="0" smtClean="0">
                <a:solidFill>
                  <a:schemeClr val="bg1"/>
                </a:solidFill>
                <a:latin typeface="Comic Sans MS" pitchFamily="66" charset="0"/>
                <a:sym typeface="Symbol"/>
              </a:rPr>
              <a:t>avoir de masse !</a:t>
            </a:r>
            <a:endParaRPr lang="fr-FR" sz="4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à une revue</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avec plus de données</a:t>
            </a:r>
            <a:endParaRPr lang="fr-FR" sz="3200" dirty="0">
              <a:solidFill>
                <a:schemeClr val="bg1"/>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0" fill="hold"/>
                                        <p:tgtEl>
                                          <p:spTgt spid="8"/>
                                        </p:tgtEl>
                                        <p:attrNameLst>
                                          <p:attrName>ppt_w</p:attrName>
                                        </p:attrNameLst>
                                      </p:cBhvr>
                                      <p:tavLst>
                                        <p:tav tm="0" fmla="#ppt_w*sin(2.5*pi*$)">
                                          <p:val>
                                            <p:fltVal val="0"/>
                                          </p:val>
                                        </p:tav>
                                        <p:tav tm="100000">
                                          <p:val>
                                            <p:fltVal val="1"/>
                                          </p:val>
                                        </p:tav>
                                      </p:tavLst>
                                    </p:anim>
                                    <p:anim calcmode="lin" valueType="num">
                                      <p:cBhvr>
                                        <p:cTn id="37" dur="5000" fill="hold"/>
                                        <p:tgtEl>
                                          <p:spTgt spid="8"/>
                                        </p:tgtEl>
                                        <p:attrNameLst>
                                          <p:attrName>ppt_h</p:attrName>
                                        </p:attrNameLst>
                                      </p:cBhvr>
                                      <p:tavLst>
                                        <p:tav tm="0">
                                          <p:val>
                                            <p:strVal val="#ppt_h"/>
                                          </p:val>
                                        </p:tav>
                                        <p:tav tm="100000">
                                          <p:val>
                                            <p:strVal val="#ppt_h"/>
                                          </p:val>
                                        </p:tav>
                                      </p:tavLst>
                                    </p:anim>
                                  </p:childTnLst>
                                </p:cTn>
                              </p:par>
                              <p:par>
                                <p:cTn id="38" presetID="5" presetClass="entr" presetSubtype="1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heckerboard(across)">
                                      <p:cBhvr>
                                        <p:cTn id="40" dur="500"/>
                                        <p:tgtEl>
                                          <p:spTgt spid="6"/>
                                        </p:tgtEl>
                                      </p:cBhvr>
                                    </p:animEffect>
                                  </p:childTnLst>
                                </p:cTn>
                              </p:par>
                              <p:par>
                                <p:cTn id="41" presetID="5"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5496" y="0"/>
            <a:ext cx="9108504" cy="400506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S’agit-il du boson BEH ?</a:t>
            </a:r>
          </a:p>
          <a:p>
            <a:r>
              <a:rPr lang="fr-FR" sz="2400" dirty="0" smtClean="0">
                <a:latin typeface="Comic Sans MS" pitchFamily="66" charset="0"/>
                <a:sym typeface="Symbol"/>
              </a:rPr>
              <a:t>- Ressemblance troublante  il faut plus de données !</a:t>
            </a:r>
          </a:p>
          <a:p>
            <a:pPr>
              <a:buFontTx/>
              <a:buChar char="-"/>
            </a:pPr>
            <a:r>
              <a:rPr lang="fr-FR" sz="2400" dirty="0" smtClean="0">
                <a:latin typeface="Comic Sans MS" pitchFamily="66" charset="0"/>
                <a:sym typeface="Symbol"/>
              </a:rPr>
              <a:t> Le CERN a décidé de retarder de 7 semaines l’arrêt prévu</a:t>
            </a:r>
          </a:p>
          <a:p>
            <a:r>
              <a:rPr lang="fr-FR" sz="2400" dirty="0" smtClean="0">
                <a:latin typeface="Comic Sans MS" pitchFamily="66" charset="0"/>
                <a:sym typeface="Symbol"/>
              </a:rPr>
              <a:t>  de 20 mois du LHC</a:t>
            </a:r>
          </a:p>
          <a:p>
            <a:r>
              <a:rPr lang="fr-FR" sz="2400" dirty="0" smtClean="0">
                <a:latin typeface="Comic Sans MS" pitchFamily="66" charset="0"/>
                <a:sym typeface="Symbol"/>
              </a:rPr>
              <a:t>        Tripler la statistique actuelle</a:t>
            </a:r>
          </a:p>
          <a:p>
            <a:endParaRPr lang="fr-FR" sz="2400" dirty="0" smtClean="0">
              <a:latin typeface="Comic Sans MS" pitchFamily="66" charset="0"/>
              <a:sym typeface="Symbol"/>
            </a:endParaRPr>
          </a:p>
          <a:p>
            <a:r>
              <a:rPr lang="fr-FR" sz="2400" dirty="0" smtClean="0">
                <a:latin typeface="Comic Sans MS" pitchFamily="66" charset="0"/>
                <a:sym typeface="Symbol"/>
              </a:rPr>
              <a:t>               </a:t>
            </a:r>
            <a:r>
              <a:rPr lang="fr-FR" sz="3200" dirty="0" smtClean="0">
                <a:solidFill>
                  <a:srgbClr val="FFFF00"/>
                </a:solidFill>
                <a:latin typeface="Comic Sans MS" pitchFamily="66" charset="0"/>
                <a:sym typeface="Symbol"/>
              </a:rPr>
              <a:t> Conclusion définitive fin 2012.</a:t>
            </a:r>
          </a:p>
          <a:p>
            <a:endParaRPr lang="fr-FR" sz="2400" dirty="0">
              <a:latin typeface="Comic Sans MS" pitchFamily="66" charset="0"/>
            </a:endParaRPr>
          </a:p>
        </p:txBody>
      </p:sp>
      <p:sp>
        <p:nvSpPr>
          <p:cNvPr id="3" name="Rectangle à coins arrondis 2"/>
          <p:cNvSpPr/>
          <p:nvPr/>
        </p:nvSpPr>
        <p:spPr>
          <a:xfrm>
            <a:off x="935088" y="3717032"/>
            <a:ext cx="8208912" cy="31683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sz="3200" dirty="0" smtClean="0">
                <a:latin typeface="Comic Sans MS" pitchFamily="66" charset="0"/>
                <a:sym typeface="Symbol"/>
              </a:rPr>
              <a:t> La nature a-t-elle choisi le mécanisme</a:t>
            </a:r>
          </a:p>
          <a:p>
            <a:r>
              <a:rPr lang="fr-FR" sz="3200" dirty="0" smtClean="0">
                <a:latin typeface="Comic Sans MS" pitchFamily="66" charset="0"/>
                <a:sym typeface="Symbol"/>
              </a:rPr>
              <a:t>  le plus simple: boson BEH standard ?</a:t>
            </a:r>
          </a:p>
          <a:p>
            <a:pPr>
              <a:buFontTx/>
              <a:buChar char="-"/>
            </a:pPr>
            <a:r>
              <a:rPr lang="fr-FR" sz="3200" dirty="0" smtClean="0">
                <a:latin typeface="Comic Sans MS" pitchFamily="66" charset="0"/>
                <a:sym typeface="Symbol"/>
              </a:rPr>
              <a:t> Boson BEH non standard ?</a:t>
            </a:r>
          </a:p>
          <a:p>
            <a:pPr>
              <a:buFontTx/>
              <a:buChar char="-"/>
            </a:pPr>
            <a:r>
              <a:rPr lang="fr-FR" sz="3200" dirty="0" smtClean="0">
                <a:latin typeface="Comic Sans MS" pitchFamily="66" charset="0"/>
                <a:sym typeface="Symbol"/>
              </a:rPr>
              <a:t> Autre chose ?</a:t>
            </a:r>
          </a:p>
          <a:p>
            <a:r>
              <a:rPr lang="fr-FR" sz="2400" dirty="0" smtClean="0">
                <a:latin typeface="Comic Sans MS" pitchFamily="66" charset="0"/>
                <a:sym typeface="Symbol"/>
              </a:rPr>
              <a:t>                  </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avec passage progressif au Super LHC en 2022</a:t>
            </a:r>
          </a:p>
          <a:p>
            <a:r>
              <a:rPr lang="fr-FR" sz="28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539552" y="2348880"/>
            <a:ext cx="6840760" cy="13681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Tout connaître sur le boson BEH.</a:t>
            </a:r>
            <a:endParaRPr lang="fr-FR" sz="3200" dirty="0">
              <a:solidFill>
                <a:srgbClr val="FFFF00"/>
              </a:solidFill>
              <a:latin typeface="Comic Sans MS" pitchFamily="66" charset="0"/>
            </a:endParaRPr>
          </a:p>
        </p:txBody>
      </p:sp>
      <p:sp>
        <p:nvSpPr>
          <p:cNvPr id="4" name="Rectangle à coins arrondis 3"/>
          <p:cNvSpPr/>
          <p:nvPr/>
        </p:nvSpPr>
        <p:spPr>
          <a:xfrm>
            <a:off x="1331640" y="3573016"/>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800" dirty="0" smtClean="0">
                <a:solidFill>
                  <a:schemeClr val="bg1"/>
                </a:solidFill>
                <a:latin typeface="Comic Sans MS" pitchFamily="66" charset="0"/>
              </a:rPr>
              <a:t> La </a:t>
            </a:r>
            <a:r>
              <a:rPr lang="fr-FR" sz="2800" dirty="0" smtClean="0">
                <a:solidFill>
                  <a:srgbClr val="99FF66"/>
                </a:solidFill>
                <a:latin typeface="Comic Sans MS" pitchFamily="66" charset="0"/>
              </a:rPr>
              <a:t>″Supersymétrie Bosons-Fermions″</a:t>
            </a:r>
          </a:p>
          <a:p>
            <a:r>
              <a:rPr lang="fr-FR" sz="2800" dirty="0" smtClean="0">
                <a:solidFill>
                  <a:schemeClr val="bg1"/>
                </a:solidFill>
                <a:latin typeface="Comic Sans MS" pitchFamily="66" charset="0"/>
              </a:rPr>
              <a:t>      … et l’explication de la </a:t>
            </a:r>
            <a:r>
              <a:rPr lang="fr-FR" sz="2800" dirty="0" smtClean="0">
                <a:solidFill>
                  <a:srgbClr val="99FF66"/>
                </a:solidFill>
                <a:latin typeface="Comic Sans MS" pitchFamily="66" charset="0"/>
              </a:rPr>
              <a:t>″Matière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″l’Energie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les </a:t>
            </a:r>
            <a:r>
              <a:rPr lang="fr-FR" sz="2800" dirty="0" smtClean="0">
                <a:solidFill>
                  <a:srgbClr val="99FF66"/>
                </a:solidFill>
                <a:latin typeface="Comic Sans MS" pitchFamily="66" charset="0"/>
              </a:rPr>
              <a:t>″Extradimensions″ </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9151864"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très probablement pour 2013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128821"/>
            <a:ext cx="9505056" cy="4524315"/>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BEH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a:p>
            <a:pPr algn="ctr"/>
            <a:r>
              <a:rPr lang="fr-FR" sz="4400" dirty="0" smtClean="0">
                <a:solidFill>
                  <a:schemeClr val="bg1"/>
                </a:solidFill>
                <a:latin typeface="Comic Sans MS" pitchFamily="66" charset="0"/>
              </a:rPr>
              <a:t>mais laissons la conclusion à François Englert</a:t>
            </a:r>
            <a:endParaRPr lang="fr-FR" sz="4400" dirty="0">
              <a:solidFill>
                <a:schemeClr val="bg1"/>
              </a:solidFill>
              <a:latin typeface="Comic Sans MS" pitchFamily="66" charset="0"/>
            </a:endParaRPr>
          </a:p>
        </p:txBody>
      </p:sp>
      <p:sp>
        <p:nvSpPr>
          <p:cNvPr id="3" name="Rectangle 2"/>
          <p:cNvSpPr/>
          <p:nvPr/>
        </p:nvSpPr>
        <p:spPr>
          <a:xfrm>
            <a:off x="251520" y="5013176"/>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5085184"/>
            <a:ext cx="3382423" cy="1669529"/>
          </a:xfrm>
          <a:prstGeom prst="rect">
            <a:avLst/>
          </a:prstGeom>
          <a:noFill/>
          <a:ln>
            <a:solidFill>
              <a:schemeClr val="bg1"/>
            </a:solidFill>
          </a:ln>
        </p:spPr>
      </p:pic>
      <p:sp>
        <p:nvSpPr>
          <p:cNvPr id="5" name="ZoneTexte 4"/>
          <p:cNvSpPr txBox="1"/>
          <p:nvPr/>
        </p:nvSpPr>
        <p:spPr>
          <a:xfrm>
            <a:off x="4149000" y="5229200"/>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123728" y="2492896"/>
            <a:ext cx="4743606" cy="1200329"/>
          </a:xfrm>
          <a:prstGeom prst="rect">
            <a:avLst/>
          </a:prstGeom>
          <a:noFill/>
        </p:spPr>
        <p:txBody>
          <a:bodyPr wrap="none" rtlCol="0">
            <a:spAutoFit/>
          </a:bodyPr>
          <a:lstStyle/>
          <a:p>
            <a:pPr algn="ctr"/>
            <a:r>
              <a:rPr lang="fr-FR" sz="5400" dirty="0" smtClean="0">
                <a:solidFill>
                  <a:schemeClr val="bg1"/>
                </a:solidFill>
                <a:latin typeface="Comic Sans MS" pitchFamily="66" charset="0"/>
              </a:rPr>
              <a:t>Vidéo CERN</a:t>
            </a:r>
          </a:p>
          <a:p>
            <a:pPr algn="ctr"/>
            <a:r>
              <a:rPr lang="fr-FR" dirty="0" smtClean="0">
                <a:solidFill>
                  <a:schemeClr val="bg1"/>
                </a:solidFill>
                <a:latin typeface="Comic Sans MS" pitchFamily="66" charset="0"/>
              </a:rPr>
              <a:t> Interview en français de François Englert</a:t>
            </a:r>
          </a:p>
        </p:txBody>
      </p:sp>
      <p:pic>
        <p:nvPicPr>
          <p:cNvPr id="4" name="CERN-MOVIE-2012-106_old-Multirate-200-to-753-kbps-640x360-25-fps -1mn45.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5907</TotalTime>
  <Words>3213</Words>
  <Application>Microsoft Office PowerPoint</Application>
  <PresentationFormat>Affichage à l'écran (4:3)</PresentationFormat>
  <Paragraphs>674</Paragraphs>
  <Slides>81</Slides>
  <Notes>5</Notes>
  <HiddenSlides>0</HiddenSlides>
  <MMClips>3</MMClips>
  <ScaleCrop>false</ScaleCrop>
  <HeadingPairs>
    <vt:vector size="4" baseType="variant">
      <vt:variant>
        <vt:lpstr>Thème</vt:lpstr>
      </vt:variant>
      <vt:variant>
        <vt:i4>1</vt:i4>
      </vt:variant>
      <vt:variant>
        <vt:lpstr>Titres des diapositives</vt:lpstr>
      </vt:variant>
      <vt:variant>
        <vt:i4>81</vt:i4>
      </vt:variant>
    </vt:vector>
  </HeadingPairs>
  <TitlesOfParts>
    <vt:vector size="82"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583</cp:revision>
  <dcterms:created xsi:type="dcterms:W3CDTF">2012-07-05T15:47:01Z</dcterms:created>
  <dcterms:modified xsi:type="dcterms:W3CDTF">2013-07-31T08:10:09Z</dcterms:modified>
</cp:coreProperties>
</file>