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60" r:id="rId3"/>
    <p:sldId id="262" r:id="rId4"/>
    <p:sldId id="264" r:id="rId5"/>
    <p:sldId id="298" r:id="rId6"/>
    <p:sldId id="263" r:id="rId7"/>
    <p:sldId id="258" r:id="rId8"/>
    <p:sldId id="265" r:id="rId9"/>
    <p:sldId id="266" r:id="rId10"/>
    <p:sldId id="267" r:id="rId11"/>
    <p:sldId id="268" r:id="rId12"/>
    <p:sldId id="269" r:id="rId13"/>
    <p:sldId id="261" r:id="rId14"/>
    <p:sldId id="270" r:id="rId15"/>
    <p:sldId id="271" r:id="rId16"/>
    <p:sldId id="274" r:id="rId17"/>
    <p:sldId id="272" r:id="rId18"/>
    <p:sldId id="295" r:id="rId19"/>
    <p:sldId id="275" r:id="rId20"/>
    <p:sldId id="276" r:id="rId21"/>
    <p:sldId id="277" r:id="rId22"/>
    <p:sldId id="278" r:id="rId23"/>
    <p:sldId id="279" r:id="rId24"/>
    <p:sldId id="280" r:id="rId25"/>
    <p:sldId id="273" r:id="rId26"/>
    <p:sldId id="281" r:id="rId27"/>
    <p:sldId id="296" r:id="rId28"/>
    <p:sldId id="283" r:id="rId29"/>
    <p:sldId id="285" r:id="rId30"/>
    <p:sldId id="284" r:id="rId31"/>
    <p:sldId id="282" r:id="rId32"/>
    <p:sldId id="288" r:id="rId33"/>
    <p:sldId id="286" r:id="rId34"/>
    <p:sldId id="287" r:id="rId35"/>
    <p:sldId id="299" r:id="rId36"/>
    <p:sldId id="289" r:id="rId37"/>
    <p:sldId id="290" r:id="rId38"/>
    <p:sldId id="291" r:id="rId39"/>
    <p:sldId id="292" r:id="rId40"/>
    <p:sldId id="293" r:id="rId41"/>
    <p:sldId id="294" r:id="rId42"/>
    <p:sldId id="297" r:id="rId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0000"/>
    <a:srgbClr val="FF99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269"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67259-912D-440A-A44B-25E7D5AF8907}" type="datetimeFigureOut">
              <a:rPr lang="fr-FR" smtClean="0"/>
              <a:t>31/07/2013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89C2E5-1814-4484-846C-B5FA4BB862FA}" type="slidenum">
              <a:rPr lang="fr-FR" smtClean="0"/>
              <a:t>‹N°›</a:t>
            </a:fld>
            <a:endParaRPr lang="fr-FR" dirty="0"/>
          </a:p>
        </p:txBody>
      </p:sp>
    </p:spTree>
    <p:extLst>
      <p:ext uri="{BB962C8B-B14F-4D97-AF65-F5344CB8AC3E}">
        <p14:creationId xmlns:p14="http://schemas.microsoft.com/office/powerpoint/2010/main" val="276419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189C2E5-1814-4484-846C-B5FA4BB862FA}" type="slidenum">
              <a:rPr lang="fr-FR" smtClean="0"/>
              <a:t>14</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0"/>
            <a:ext cx="7624664" cy="6858000"/>
          </a:xfrm>
          <a:prstGeom prst="rect">
            <a:avLst/>
          </a:prstGeom>
          <a:noFill/>
        </p:spPr>
      </p:pic>
      <p:sp>
        <p:nvSpPr>
          <p:cNvPr id="8" name="ZoneTexte 7"/>
          <p:cNvSpPr txBox="1"/>
          <p:nvPr/>
        </p:nvSpPr>
        <p:spPr>
          <a:xfrm>
            <a:off x="4850608" y="2780928"/>
            <a:ext cx="4257896" cy="1446550"/>
          </a:xfrm>
          <a:prstGeom prst="rect">
            <a:avLst/>
          </a:prstGeom>
          <a:noFill/>
        </p:spPr>
        <p:txBody>
          <a:bodyPr wrap="none" rtlCol="0">
            <a:spAutoFit/>
          </a:bodyPr>
          <a:lstStyle/>
          <a:p>
            <a:pPr algn="ctr"/>
            <a:r>
              <a:rPr lang="fr-FR" sz="4000" dirty="0" smtClean="0">
                <a:solidFill>
                  <a:schemeClr val="bg1"/>
                </a:solidFill>
                <a:latin typeface="Comic Sans MS" pitchFamily="66" charset="0"/>
              </a:rPr>
              <a:t>Club de la Presse</a:t>
            </a:r>
          </a:p>
          <a:p>
            <a:pPr algn="ctr"/>
            <a:r>
              <a:rPr lang="fr-FR" sz="2400" dirty="0" smtClean="0">
                <a:solidFill>
                  <a:schemeClr val="bg1"/>
                </a:solidFill>
                <a:latin typeface="Comic Sans MS" pitchFamily="66" charset="0"/>
              </a:rPr>
              <a:t>Clermont-Ferrand/Auvergne</a:t>
            </a:r>
          </a:p>
          <a:p>
            <a:pPr algn="ctr"/>
            <a:r>
              <a:rPr lang="fr-FR" sz="2400" dirty="0" smtClean="0">
                <a:solidFill>
                  <a:schemeClr val="bg1"/>
                </a:solidFill>
                <a:latin typeface="Comic Sans MS" pitchFamily="66" charset="0"/>
              </a:rPr>
              <a:t>27 septembre 2012</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3" name="Picture 5" descr="Logo_LPC"/>
          <p:cNvPicPr>
            <a:picLocks noChangeAspect="1" noChangeArrowheads="1"/>
          </p:cNvPicPr>
          <p:nvPr/>
        </p:nvPicPr>
        <p:blipFill>
          <a:blip r:embed="rId2" cstate="print"/>
          <a:srcRect/>
          <a:stretch>
            <a:fillRect/>
          </a:stretch>
        </p:blipFill>
        <p:spPr bwMode="auto">
          <a:xfrm>
            <a:off x="6295367" y="0"/>
            <a:ext cx="2848633" cy="1700808"/>
          </a:xfrm>
          <a:prstGeom prst="rect">
            <a:avLst/>
          </a:prstGeom>
          <a:noFill/>
          <a:ln w="9525">
            <a:noFill/>
            <a:miter lim="800000"/>
            <a:headEnd/>
            <a:tailEnd/>
          </a:ln>
        </p:spPr>
      </p:pic>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767736" y="5070149"/>
            <a:ext cx="2376264" cy="1815235"/>
          </a:xfrm>
          <a:prstGeom prst="rect">
            <a:avLst/>
          </a:prstGeom>
          <a:noFill/>
          <a:ln w="9525">
            <a:noFill/>
            <a:miter lim="800000"/>
            <a:headEnd/>
            <a:tailEnd/>
          </a:ln>
        </p:spPr>
      </p:pic>
      <p:sp>
        <p:nvSpPr>
          <p:cNvPr id="6" name="ZoneTexte 5"/>
          <p:cNvSpPr txBox="1"/>
          <p:nvPr/>
        </p:nvSpPr>
        <p:spPr>
          <a:xfrm>
            <a:off x="3131840" y="5539879"/>
            <a:ext cx="3581430"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179512" y="2492896"/>
            <a:ext cx="8783960" cy="400110"/>
          </a:xfrm>
          <a:prstGeom prst="rect">
            <a:avLst/>
          </a:prstGeom>
          <a:noFill/>
        </p:spPr>
        <p:txBody>
          <a:bodyPr wrap="square" rtlCol="0">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Environ 150 personnes, dont une centaine de permanents (60 % CNRS).</a:t>
            </a:r>
            <a:endParaRPr lang="fr-FR" sz="2000" dirty="0">
              <a:solidFill>
                <a:schemeClr val="bg1"/>
              </a:solidFill>
              <a:latin typeface="Comic Sans MS" pitchFamily="66" charset="0"/>
            </a:endParaRPr>
          </a:p>
        </p:txBody>
      </p:sp>
      <p:sp>
        <p:nvSpPr>
          <p:cNvPr id="8" name="ZoneTexte 7"/>
          <p:cNvSpPr txBox="1"/>
          <p:nvPr/>
        </p:nvSpPr>
        <p:spPr>
          <a:xfrm>
            <a:off x="179512" y="3212976"/>
            <a:ext cx="8795980" cy="1015663"/>
          </a:xfrm>
          <a:prstGeom prst="rect">
            <a:avLst/>
          </a:prstGeom>
          <a:noFill/>
        </p:spPr>
        <p:txBody>
          <a:bodyPr wrap="square" rtlCol="0">
            <a:spAutoFit/>
          </a:bodyPr>
          <a:lstStyle/>
          <a:p>
            <a:pPr>
              <a:buFont typeface="Symbol" pitchFamily="18" charset="2"/>
              <a:buChar char="·"/>
            </a:pPr>
            <a:r>
              <a:rPr lang="fr-FR" sz="2000" dirty="0" smtClean="0">
                <a:solidFill>
                  <a:schemeClr val="bg1"/>
                </a:solidFill>
                <a:latin typeface="Comic Sans MS" pitchFamily="66" charset="0"/>
                <a:sym typeface="Symbol"/>
              </a:rPr>
              <a:t> Nombreuses activités dont </a:t>
            </a:r>
            <a:r>
              <a:rPr lang="fr-FR" sz="2000" dirty="0" smtClean="0">
                <a:solidFill>
                  <a:schemeClr val="bg1"/>
                </a:solidFill>
                <a:latin typeface="Comic Sans MS" pitchFamily="66" charset="0"/>
              </a:rPr>
              <a:t>3 expériences LHC  (Alice, LHCb et </a:t>
            </a:r>
            <a:r>
              <a:rPr lang="fr-FR" sz="2000" dirty="0" smtClean="0">
                <a:solidFill>
                  <a:srgbClr val="FFFF66"/>
                </a:solidFill>
                <a:latin typeface="Comic Sans MS" pitchFamily="66" charset="0"/>
              </a:rPr>
              <a:t>Atlas</a:t>
            </a:r>
            <a:r>
              <a:rPr lang="fr-FR" sz="2000" dirty="0" smtClean="0">
                <a:solidFill>
                  <a:schemeClr val="bg1"/>
                </a:solidFill>
                <a:latin typeface="Comic Sans MS" pitchFamily="66" charset="0"/>
              </a:rPr>
              <a:t>): </a:t>
            </a:r>
          </a:p>
          <a:p>
            <a:r>
              <a:rPr lang="fr-FR" sz="2000" dirty="0" smtClean="0">
                <a:solidFill>
                  <a:schemeClr val="bg1"/>
                </a:solidFill>
                <a:latin typeface="Comic Sans MS" pitchFamily="66" charset="0"/>
              </a:rPr>
              <a:t>  - Unique en France.</a:t>
            </a:r>
          </a:p>
          <a:p>
            <a:r>
              <a:rPr lang="fr-FR" sz="2000" dirty="0" smtClean="0">
                <a:solidFill>
                  <a:schemeClr val="bg1"/>
                </a:solidFill>
                <a:latin typeface="Comic Sans MS" pitchFamily="66" charset="0"/>
              </a:rPr>
              <a:t>  - Financements CNRS/IN2P3 (</a:t>
            </a:r>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90%) + Université et Région Auvergne.</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chemin horizontal 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Pourquoi cette conférence ?</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rançois\Desktop\LHC_collisions\Higgs\Conférence_Higgs\Higgs_CERNCourier.jpg.jpg"/>
          <p:cNvPicPr>
            <a:picLocks noChangeAspect="1" noChangeArrowheads="1"/>
          </p:cNvPicPr>
          <p:nvPr/>
        </p:nvPicPr>
        <p:blipFill>
          <a:blip r:embed="rId2" cstate="print"/>
          <a:srcRect/>
          <a:stretch>
            <a:fillRect/>
          </a:stretch>
        </p:blipFill>
        <p:spPr bwMode="auto">
          <a:xfrm rot="-2400000">
            <a:off x="836898" y="455044"/>
            <a:ext cx="2508811" cy="3384376"/>
          </a:xfrm>
          <a:prstGeom prst="rect">
            <a:avLst/>
          </a:prstGeom>
          <a:noFill/>
        </p:spPr>
      </p:pic>
      <p:pic>
        <p:nvPicPr>
          <p:cNvPr id="3" name="Picture 2" descr="C:\Users\François\Desktop\LHC_collisions\Higgs\Conférence_Higgs\Higgs_Recherche.jpg"/>
          <p:cNvPicPr>
            <a:picLocks noChangeAspect="1" noChangeArrowheads="1"/>
          </p:cNvPicPr>
          <p:nvPr/>
        </p:nvPicPr>
        <p:blipFill>
          <a:blip r:embed="rId3" cstate="print"/>
          <a:srcRect/>
          <a:stretch>
            <a:fillRect/>
          </a:stretch>
        </p:blipFill>
        <p:spPr bwMode="auto">
          <a:xfrm rot="-1200000">
            <a:off x="2347653" y="291375"/>
            <a:ext cx="2468598" cy="3429000"/>
          </a:xfrm>
          <a:prstGeom prst="rect">
            <a:avLst/>
          </a:prstGeom>
          <a:noFill/>
        </p:spPr>
      </p:pic>
      <p:pic>
        <p:nvPicPr>
          <p:cNvPr id="4" name="Picture 3" descr="C:\Users\François\Desktop\LHC_collisions\Higgs\Conférence_Higgs\Higgs_SciencesetAvenir.jpg"/>
          <p:cNvPicPr>
            <a:picLocks noChangeAspect="1" noChangeArrowheads="1"/>
          </p:cNvPicPr>
          <p:nvPr/>
        </p:nvPicPr>
        <p:blipFill>
          <a:blip r:embed="rId4" cstate="print"/>
          <a:srcRect/>
          <a:stretch>
            <a:fillRect/>
          </a:stretch>
        </p:blipFill>
        <p:spPr bwMode="auto">
          <a:xfrm>
            <a:off x="4644008" y="-27384"/>
            <a:ext cx="2520280" cy="3395277"/>
          </a:xfrm>
          <a:prstGeom prst="rect">
            <a:avLst/>
          </a:prstGeom>
          <a:noFill/>
        </p:spPr>
      </p:pic>
      <p:pic>
        <p:nvPicPr>
          <p:cNvPr id="5" name="Picture 4" descr="C:\Users\François\Desktop\LHC_collisions\Higgs\Conférence_Higgs\Higgs_Science.jpg"/>
          <p:cNvPicPr>
            <a:picLocks noChangeAspect="1" noChangeArrowheads="1"/>
          </p:cNvPicPr>
          <p:nvPr/>
        </p:nvPicPr>
        <p:blipFill>
          <a:blip r:embed="rId5" cstate="print"/>
          <a:srcRect/>
          <a:stretch>
            <a:fillRect/>
          </a:stretch>
        </p:blipFill>
        <p:spPr bwMode="auto">
          <a:xfrm rot="1200000">
            <a:off x="3925321" y="2446585"/>
            <a:ext cx="2431319" cy="3384375"/>
          </a:xfrm>
          <a:prstGeom prst="rect">
            <a:avLst/>
          </a:prstGeom>
          <a:noFill/>
        </p:spPr>
      </p:pic>
      <p:pic>
        <p:nvPicPr>
          <p:cNvPr id="6" name="Picture 3" descr="C:\Users\François\Desktop\LHC_collisions\Higgs\Conférence_Higgs\MondeSciencesb.jpg"/>
          <p:cNvPicPr>
            <a:picLocks noChangeAspect="1" noChangeArrowheads="1"/>
          </p:cNvPicPr>
          <p:nvPr/>
        </p:nvPicPr>
        <p:blipFill>
          <a:blip r:embed="rId6" cstate="print"/>
          <a:srcRect/>
          <a:stretch>
            <a:fillRect/>
          </a:stretch>
        </p:blipFill>
        <p:spPr bwMode="auto">
          <a:xfrm rot="-2400000">
            <a:off x="843720" y="3638850"/>
            <a:ext cx="2592289" cy="3383973"/>
          </a:xfrm>
          <a:prstGeom prst="rect">
            <a:avLst/>
          </a:prstGeom>
          <a:noFill/>
        </p:spPr>
      </p:pic>
      <p:pic>
        <p:nvPicPr>
          <p:cNvPr id="7" name="Picture 2" descr="C:\Users\François\Desktop\LHC_collisions\Higgs\Conférence_Higgs\SciencesVie4.jpg"/>
          <p:cNvPicPr>
            <a:picLocks noChangeAspect="1" noChangeArrowheads="1"/>
          </p:cNvPicPr>
          <p:nvPr/>
        </p:nvPicPr>
        <p:blipFill>
          <a:blip r:embed="rId7" cstate="print"/>
          <a:srcRect/>
          <a:stretch>
            <a:fillRect/>
          </a:stretch>
        </p:blipFill>
        <p:spPr bwMode="auto">
          <a:xfrm rot="2400000">
            <a:off x="5905084" y="3294955"/>
            <a:ext cx="2409288" cy="345638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2060848"/>
            <a:ext cx="8664551" cy="2308324"/>
          </a:xfrm>
          <a:prstGeom prst="rect">
            <a:avLst/>
          </a:prstGeom>
          <a:noFill/>
        </p:spPr>
        <p:txBody>
          <a:bodyPr wrap="none" rtlCol="0">
            <a:spAutoFit/>
          </a:bodyPr>
          <a:lstStyle/>
          <a:p>
            <a:r>
              <a:rPr lang="fr-FR" sz="3600" dirty="0" smtClean="0">
                <a:solidFill>
                  <a:schemeClr val="bg1"/>
                </a:solidFill>
                <a:latin typeface="Comic Sans MS" pitchFamily="66" charset="0"/>
              </a:rPr>
              <a:t>Une histoire qui mérite d’être </a:t>
            </a:r>
            <a:r>
              <a:rPr lang="fr-FR" sz="3600" dirty="0" smtClean="0">
                <a:solidFill>
                  <a:schemeClr val="bg1"/>
                </a:solidFill>
                <a:latin typeface="Comic Sans MS" pitchFamily="66" charset="0"/>
              </a:rPr>
              <a:t>contée</a:t>
            </a:r>
            <a:r>
              <a:rPr lang="fr-FR" sz="3600" dirty="0" smtClean="0">
                <a:solidFill>
                  <a:schemeClr val="bg1"/>
                </a:solidFill>
                <a:latin typeface="Comic Sans MS" pitchFamily="66" charset="0"/>
              </a:rPr>
              <a:t>.</a:t>
            </a:r>
          </a:p>
          <a:p>
            <a:r>
              <a:rPr lang="fr-FR" sz="3600" dirty="0" smtClean="0">
                <a:solidFill>
                  <a:schemeClr val="bg1"/>
                </a:solidFill>
                <a:latin typeface="Comic Sans MS" pitchFamily="66" charset="0"/>
              </a:rPr>
              <a:t>Une histoire qui mérite d’être vécue   …</a:t>
            </a:r>
          </a:p>
          <a:p>
            <a:endParaRPr lang="fr-FR" sz="3600" dirty="0" smtClean="0">
              <a:solidFill>
                <a:schemeClr val="bg1"/>
              </a:solidFill>
              <a:latin typeface="Comic Sans MS" pitchFamily="66" charset="0"/>
            </a:endParaRPr>
          </a:p>
          <a:p>
            <a:r>
              <a:rPr lang="fr-FR" sz="3600" dirty="0" smtClean="0">
                <a:solidFill>
                  <a:schemeClr val="bg1"/>
                </a:solidFill>
                <a:latin typeface="Comic Sans MS" pitchFamily="66" charset="0"/>
              </a:rPr>
              <a:t>                   et nous la vivons !</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0024"/>
          <p:cNvPicPr>
            <a:picLocks noChangeAspect="1" noChangeArrowheads="1"/>
          </p:cNvPicPr>
          <p:nvPr/>
        </p:nvPicPr>
        <p:blipFill>
          <a:blip r:embed="rId3" cstate="print"/>
          <a:srcRect/>
          <a:stretch>
            <a:fillRect/>
          </a:stretch>
        </p:blipFill>
        <p:spPr bwMode="auto">
          <a:xfrm>
            <a:off x="-36513" y="-25400"/>
            <a:ext cx="9180513" cy="6883400"/>
          </a:xfrm>
          <a:prstGeom prst="rect">
            <a:avLst/>
          </a:prstGeom>
          <a:noFill/>
          <a:ln w="9525">
            <a:noFill/>
            <a:miter lim="800000"/>
            <a:headEnd/>
            <a:tailEnd/>
          </a:ln>
        </p:spPr>
      </p:pic>
      <p:sp>
        <p:nvSpPr>
          <p:cNvPr id="3"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4"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Cellule</a:t>
            </a:r>
          </a:p>
          <a:p>
            <a:pPr algn="ctr"/>
            <a:r>
              <a:rPr lang="fr-FR" sz="2400" dirty="0">
                <a:solidFill>
                  <a:schemeClr val="bg1"/>
                </a:solidFill>
                <a:latin typeface="Comic Sans MS" pitchFamily="66" charset="0"/>
              </a:rPr>
              <a:t>~µm</a:t>
            </a:r>
          </a:p>
        </p:txBody>
      </p:sp>
      <p:sp>
        <p:nvSpPr>
          <p:cNvPr id="5"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6" name="Text Box 6"/>
          <p:cNvSpPr txBox="1">
            <a:spLocks noChangeArrowheads="1"/>
          </p:cNvSpPr>
          <p:nvPr/>
        </p:nvSpPr>
        <p:spPr bwMode="auto">
          <a:xfrm>
            <a:off x="5183158" y="6092825"/>
            <a:ext cx="1122423"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Atome</a:t>
            </a:r>
          </a:p>
          <a:p>
            <a:pPr algn="ctr"/>
            <a:r>
              <a:rPr lang="fr-FR" sz="2400" dirty="0">
                <a:solidFill>
                  <a:schemeClr val="bg1"/>
                </a:solidFill>
                <a:latin typeface="Comic Sans MS" pitchFamily="66" charset="0"/>
              </a:rPr>
              <a:t>~A</a:t>
            </a:r>
          </a:p>
        </p:txBody>
      </p:sp>
      <p:sp>
        <p:nvSpPr>
          <p:cNvPr id="7" name="Text Box 7"/>
          <p:cNvSpPr txBox="1">
            <a:spLocks noChangeArrowheads="1"/>
          </p:cNvSpPr>
          <p:nvPr/>
        </p:nvSpPr>
        <p:spPr bwMode="auto">
          <a:xfrm>
            <a:off x="6007100" y="5734050"/>
            <a:ext cx="1069975" cy="830263"/>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a:solidFill>
                  <a:schemeClr val="bg1"/>
                </a:solidFill>
                <a:latin typeface="Comic Sans MS" pitchFamily="66" charset="0"/>
              </a:rPr>
              <a:t>~fm</a:t>
            </a:r>
          </a:p>
        </p:txBody>
      </p:sp>
      <p:sp>
        <p:nvSpPr>
          <p:cNvPr id="8" name="Text Box 8"/>
          <p:cNvSpPr txBox="1">
            <a:spLocks noChangeArrowheads="1"/>
          </p:cNvSpPr>
          <p:nvPr/>
        </p:nvSpPr>
        <p:spPr bwMode="auto">
          <a:xfrm>
            <a:off x="6516216" y="6427788"/>
            <a:ext cx="1462087" cy="457200"/>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Nucléons</a:t>
            </a:r>
          </a:p>
        </p:txBody>
      </p:sp>
      <p:sp>
        <p:nvSpPr>
          <p:cNvPr id="9" name="Text Box 9"/>
          <p:cNvSpPr txBox="1">
            <a:spLocks noChangeArrowheads="1"/>
          </p:cNvSpPr>
          <p:nvPr/>
        </p:nvSpPr>
        <p:spPr bwMode="auto">
          <a:xfrm>
            <a:off x="7308477" y="5996136"/>
            <a:ext cx="1223963" cy="457200"/>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Quarks</a:t>
            </a:r>
          </a:p>
        </p:txBody>
      </p:sp>
      <p:sp>
        <p:nvSpPr>
          <p:cNvPr id="10"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1" name="Line 11"/>
          <p:cNvSpPr>
            <a:spLocks noChangeShapeType="1"/>
          </p:cNvSpPr>
          <p:nvPr/>
        </p:nvSpPr>
        <p:spPr bwMode="auto">
          <a:xfrm flipV="1">
            <a:off x="305911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3"/>
          <p:cNvSpPr>
            <a:spLocks noChangeShapeType="1"/>
          </p:cNvSpPr>
          <p:nvPr/>
        </p:nvSpPr>
        <p:spPr bwMode="auto">
          <a:xfrm flipV="1">
            <a:off x="6588125" y="5589588"/>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4"/>
          <p:cNvSpPr>
            <a:spLocks noChangeShapeType="1"/>
          </p:cNvSpPr>
          <p:nvPr/>
        </p:nvSpPr>
        <p:spPr bwMode="auto">
          <a:xfrm flipV="1">
            <a:off x="78851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5"/>
          <p:cNvSpPr>
            <a:spLocks noChangeShapeType="1"/>
          </p:cNvSpPr>
          <p:nvPr/>
        </p:nvSpPr>
        <p:spPr bwMode="auto">
          <a:xfrm flipV="1">
            <a:off x="5651500" y="5661025"/>
            <a:ext cx="0" cy="504825"/>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6"/>
          <p:cNvSpPr>
            <a:spLocks noChangeShapeType="1"/>
          </p:cNvSpPr>
          <p:nvPr/>
        </p:nvSpPr>
        <p:spPr bwMode="auto">
          <a:xfrm flipV="1">
            <a:off x="7235825" y="5661025"/>
            <a:ext cx="0" cy="792163"/>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7"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8"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19" name="Oval 19"/>
          <p:cNvSpPr>
            <a:spLocks noChangeArrowheads="1"/>
          </p:cNvSpPr>
          <p:nvPr/>
        </p:nvSpPr>
        <p:spPr bwMode="auto">
          <a:xfrm>
            <a:off x="3851275" y="2565400"/>
            <a:ext cx="431800" cy="431800"/>
          </a:xfrm>
          <a:prstGeom prst="ellipse">
            <a:avLst/>
          </a:prstGeom>
          <a:solidFill>
            <a:schemeClr val="tx1"/>
          </a:solidFill>
          <a:ln w="9525">
            <a:solidFill>
              <a:srgbClr val="FFFFFF"/>
            </a:solidFill>
            <a:round/>
            <a:headEnd/>
            <a:tailEnd/>
          </a:ln>
        </p:spPr>
        <p:txBody>
          <a:bodyPr wrap="none" anchor="ctr"/>
          <a:lstStyle/>
          <a:p>
            <a:pPr algn="ctr"/>
            <a:r>
              <a:rPr lang="fr-FR" dirty="0">
                <a:solidFill>
                  <a:schemeClr val="bg1"/>
                </a:solidFill>
                <a:latin typeface="Comic Sans MS" pitchFamily="66" charset="0"/>
              </a:rPr>
              <a:t>H</a:t>
            </a:r>
          </a:p>
        </p:txBody>
      </p:sp>
      <p:sp>
        <p:nvSpPr>
          <p:cNvPr id="20"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2"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3"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5"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6"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7"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8"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9"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latin typeface="Comic Sans MS" pitchFamily="66" charset="0"/>
              </a:rPr>
              <a:t>d</a:t>
            </a:r>
          </a:p>
        </p:txBody>
      </p:sp>
      <p:sp>
        <p:nvSpPr>
          <p:cNvPr id="30"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1"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2"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3"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4"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5"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6"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7" name="Picture 40"/>
          <p:cNvPicPr>
            <a:picLocks noChangeAspect="1" noChangeArrowheads="1"/>
          </p:cNvPicPr>
          <p:nvPr/>
        </p:nvPicPr>
        <p:blipFill>
          <a:blip r:embed="rId4" cstate="print"/>
          <a:srcRect/>
          <a:stretch>
            <a:fillRect/>
          </a:stretch>
        </p:blipFill>
        <p:spPr bwMode="auto">
          <a:xfrm>
            <a:off x="250825" y="692150"/>
            <a:ext cx="2159000" cy="2376488"/>
          </a:xfrm>
          <a:prstGeom prst="rect">
            <a:avLst/>
          </a:prstGeom>
          <a:noFill/>
          <a:ln w="9525">
            <a:noFill/>
            <a:miter lim="800000"/>
            <a:headEnd/>
            <a:tailEnd/>
          </a:ln>
        </p:spPr>
      </p:pic>
      <p:pic>
        <p:nvPicPr>
          <p:cNvPr id="38" name="Picture 41"/>
          <p:cNvPicPr>
            <a:picLocks noChangeAspect="1" noChangeArrowheads="1"/>
          </p:cNvPicPr>
          <p:nvPr/>
        </p:nvPicPr>
        <p:blipFill>
          <a:blip r:embed="rId5" cstate="print"/>
          <a:srcRect/>
          <a:stretch>
            <a:fillRect/>
          </a:stretch>
        </p:blipFill>
        <p:spPr bwMode="auto">
          <a:xfrm>
            <a:off x="2555875" y="982663"/>
            <a:ext cx="1330325" cy="1582737"/>
          </a:xfrm>
          <a:prstGeom prst="rect">
            <a:avLst/>
          </a:prstGeom>
          <a:noFill/>
          <a:ln w="9525">
            <a:noFill/>
            <a:miter lim="800000"/>
            <a:headEnd/>
            <a:tailEnd/>
          </a:ln>
        </p:spPr>
      </p:pic>
      <p:sp>
        <p:nvSpPr>
          <p:cNvPr id="39" name="Text Box 42"/>
          <p:cNvSpPr txBox="1">
            <a:spLocks noChangeArrowheads="1"/>
          </p:cNvSpPr>
          <p:nvPr/>
        </p:nvSpPr>
        <p:spPr bwMode="auto">
          <a:xfrm>
            <a:off x="5724525" y="6381750"/>
            <a:ext cx="277813"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a:t>
            </a:r>
          </a:p>
        </p:txBody>
      </p:sp>
      <p:sp>
        <p:nvSpPr>
          <p:cNvPr id="40"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1"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2"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3"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4" name="Picture 47" descr="noyau"/>
          <p:cNvPicPr>
            <a:picLocks noChangeAspect="1" noChangeArrowheads="1"/>
          </p:cNvPicPr>
          <p:nvPr/>
        </p:nvPicPr>
        <p:blipFill>
          <a:blip r:embed="rId6" cstate="print"/>
          <a:srcRect/>
          <a:stretch>
            <a:fillRect/>
          </a:stretch>
        </p:blipFill>
        <p:spPr bwMode="auto">
          <a:xfrm>
            <a:off x="5724525" y="2997200"/>
            <a:ext cx="1023938" cy="1023938"/>
          </a:xfrm>
          <a:prstGeom prst="rect">
            <a:avLst/>
          </a:prstGeom>
          <a:noFill/>
          <a:ln w="9525">
            <a:noFill/>
            <a:miter lim="800000"/>
            <a:headEnd/>
            <a:tailEnd/>
          </a:ln>
        </p:spPr>
      </p:pic>
      <p:sp>
        <p:nvSpPr>
          <p:cNvPr id="45" name="Text Box 42"/>
          <p:cNvSpPr txBox="1">
            <a:spLocks noChangeArrowheads="1"/>
          </p:cNvSpPr>
          <p:nvPr/>
        </p:nvSpPr>
        <p:spPr bwMode="auto">
          <a:xfrm>
            <a:off x="7668344" y="6309320"/>
            <a:ext cx="814647" cy="369332"/>
          </a:xfrm>
          <a:prstGeom prst="rect">
            <a:avLst/>
          </a:prstGeom>
          <a:noFill/>
          <a:ln w="9525">
            <a:noFill/>
            <a:miter lim="800000"/>
            <a:headEnd/>
            <a:tailEnd/>
          </a:ln>
        </p:spPr>
        <p:txBody>
          <a:bodyPr wrap="none">
            <a:spAutoFit/>
          </a:bodyPr>
          <a:lstStyle/>
          <a:p>
            <a:r>
              <a:rPr lang="fr-FR" dirty="0" smtClean="0">
                <a:solidFill>
                  <a:schemeClr val="bg1"/>
                </a:solidFill>
                <a:latin typeface="Comic Sans MS" pitchFamily="66" charset="0"/>
              </a:rPr>
              <a:t>&lt; 10</a:t>
            </a:r>
            <a:r>
              <a:rPr lang="fr-FR" baseline="30000" dirty="0" smtClean="0">
                <a:solidFill>
                  <a:schemeClr val="bg1"/>
                </a:solidFill>
                <a:latin typeface="Comic Sans MS" pitchFamily="66" charset="0"/>
              </a:rPr>
              <a:t>-18</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heckerboard(across)">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checkerboard(across)">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heckerboard(across)">
                                      <p:cBhvr>
                                        <p:cTn id="43" dur="500"/>
                                        <p:tgtEl>
                                          <p:spTgt spid="2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heckerboard(across)">
                                      <p:cBhvr>
                                        <p:cTn id="46" dur="500"/>
                                        <p:tgtEl>
                                          <p:spTgt spid="19"/>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heckerboard(across)">
                                      <p:cBhvr>
                                        <p:cTn id="49" dur="500"/>
                                        <p:tgtEl>
                                          <p:spTgt spid="22"/>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heckerboard(across)">
                                      <p:cBhvr>
                                        <p:cTn id="52" dur="500"/>
                                        <p:tgtEl>
                                          <p:spTgt spid="20"/>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heckerboard(across)">
                                      <p:cBhvr>
                                        <p:cTn id="55" dur="500"/>
                                        <p:tgtEl>
                                          <p:spTgt spid="23"/>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heckerboard(across)">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checkerboard(across)">
                                      <p:cBhvr>
                                        <p:cTn id="77" dur="500"/>
                                        <p:tgtEl>
                                          <p:spTgt spid="25"/>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heckerboard(across)">
                                      <p:cBhvr>
                                        <p:cTn id="80" dur="500"/>
                                        <p:tgtEl>
                                          <p:spTgt spid="43"/>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checkerboard(across)">
                                      <p:cBhvr>
                                        <p:cTn id="83" dur="500"/>
                                        <p:tgtEl>
                                          <p:spTgt spid="41"/>
                                        </p:tgtEl>
                                      </p:cBhvr>
                                    </p:animEffect>
                                  </p:childTnLst>
                                </p:cTn>
                              </p:par>
                              <p:par>
                                <p:cTn id="84" presetID="5" presetClass="entr" presetSubtype="1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checkerboard(across)">
                                      <p:cBhvr>
                                        <p:cTn id="86" dur="500"/>
                                        <p:tgtEl>
                                          <p:spTgt spid="42"/>
                                        </p:tgtEl>
                                      </p:cBhvr>
                                    </p:animEffect>
                                  </p:childTnLst>
                                </p:cTn>
                              </p:par>
                              <p:par>
                                <p:cTn id="87" presetID="5" presetClass="entr" presetSubtype="1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checkerboard(across)">
                                      <p:cBhvr>
                                        <p:cTn id="89" dur="500"/>
                                        <p:tgtEl>
                                          <p:spTgt spid="40"/>
                                        </p:tgtEl>
                                      </p:cBhvr>
                                    </p:animEffect>
                                  </p:childTnLst>
                                </p:cTn>
                              </p:par>
                            </p:childTnLst>
                          </p:cTn>
                        </p:par>
                        <p:par>
                          <p:cTn id="90" fill="hold">
                            <p:stCondLst>
                              <p:cond delay="500"/>
                            </p:stCondLst>
                            <p:childTnLst>
                              <p:par>
                                <p:cTn id="91" presetID="1" presetClass="path" presetSubtype="0" repeatCount="10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92" dur="500" fill="hold"/>
                                        <p:tgtEl>
                                          <p:spTgt spid="42"/>
                                        </p:tgtEl>
                                        <p:attrNameLst>
                                          <p:attrName>ppt_x</p:attrName>
                                          <p:attrName>ppt_y</p:attrName>
                                        </p:attrNameLst>
                                      </p:cBhvr>
                                      <p:rCtr x="0" y="68"/>
                                    </p:animMotion>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additive="base">
                                        <p:cTn id="97" dur="500" fill="hold"/>
                                        <p:tgtEl>
                                          <p:spTgt spid="7"/>
                                        </p:tgtEl>
                                        <p:attrNameLst>
                                          <p:attrName>ppt_x</p:attrName>
                                        </p:attrNameLst>
                                      </p:cBhvr>
                                      <p:tavLst>
                                        <p:tav tm="0">
                                          <p:val>
                                            <p:strVal val="#ppt_x"/>
                                          </p:val>
                                        </p:tav>
                                        <p:tav tm="100000">
                                          <p:val>
                                            <p:strVal val="#ppt_x"/>
                                          </p:val>
                                        </p:tav>
                                      </p:tavLst>
                                    </p:anim>
                                    <p:anim calcmode="lin" valueType="num">
                                      <p:cBhvr additive="base">
                                        <p:cTn id="98" dur="500" fill="hold"/>
                                        <p:tgtEl>
                                          <p:spTgt spid="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par>
                                <p:cTn id="103" presetID="5" presetClass="entr" presetSubtype="1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checkerboard(across)">
                                      <p:cBhvr>
                                        <p:cTn id="105" dur="500"/>
                                        <p:tgtEl>
                                          <p:spTgt spid="34"/>
                                        </p:tgtEl>
                                      </p:cBhvr>
                                    </p:animEffect>
                                  </p:childTnLst>
                                </p:cTn>
                              </p:par>
                              <p:par>
                                <p:cTn id="106" presetID="5" presetClass="entr" presetSubtype="10" fill="hold" grpId="0" nodeType="with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checkerboard(across)">
                                      <p:cBhvr>
                                        <p:cTn id="108" dur="500"/>
                                        <p:tgtEl>
                                          <p:spTgt spid="31"/>
                                        </p:tgtEl>
                                      </p:cBhvr>
                                    </p:animEffect>
                                  </p:childTnLst>
                                </p:cTn>
                              </p:par>
                              <p:par>
                                <p:cTn id="109" presetID="5" presetClass="entr" presetSubtype="10" fill="hold" nodeType="with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checkerboard(across)">
                                      <p:cBhvr>
                                        <p:cTn id="111" dur="5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8"/>
                                        </p:tgtEl>
                                        <p:attrNameLst>
                                          <p:attrName>style.visibility</p:attrName>
                                        </p:attrNameLst>
                                      </p:cBhvr>
                                      <p:to>
                                        <p:strVal val="visible"/>
                                      </p:to>
                                    </p:set>
                                    <p:anim calcmode="lin" valueType="num">
                                      <p:cBhvr additive="base">
                                        <p:cTn id="116" dur="500" fill="hold"/>
                                        <p:tgtEl>
                                          <p:spTgt spid="8"/>
                                        </p:tgtEl>
                                        <p:attrNameLst>
                                          <p:attrName>ppt_x</p:attrName>
                                        </p:attrNameLst>
                                      </p:cBhvr>
                                      <p:tavLst>
                                        <p:tav tm="0">
                                          <p:val>
                                            <p:strVal val="#ppt_x"/>
                                          </p:val>
                                        </p:tav>
                                        <p:tav tm="100000">
                                          <p:val>
                                            <p:strVal val="#ppt_x"/>
                                          </p:val>
                                        </p:tav>
                                      </p:tavLst>
                                    </p:anim>
                                    <p:anim calcmode="lin" valueType="num">
                                      <p:cBhvr additive="base">
                                        <p:cTn id="117" dur="500" fill="hold"/>
                                        <p:tgtEl>
                                          <p:spTgt spid="8"/>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500" fill="hold"/>
                                        <p:tgtEl>
                                          <p:spTgt spid="16"/>
                                        </p:tgtEl>
                                        <p:attrNameLst>
                                          <p:attrName>ppt_x</p:attrName>
                                        </p:attrNameLst>
                                      </p:cBhvr>
                                      <p:tavLst>
                                        <p:tav tm="0">
                                          <p:val>
                                            <p:strVal val="#ppt_x"/>
                                          </p:val>
                                        </p:tav>
                                        <p:tav tm="100000">
                                          <p:val>
                                            <p:strVal val="#ppt_x"/>
                                          </p:val>
                                        </p:tav>
                                      </p:tavLst>
                                    </p:anim>
                                    <p:anim calcmode="lin" valueType="num">
                                      <p:cBhvr additive="base">
                                        <p:cTn id="1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5" presetClass="entr" presetSubtype="10" fill="hold" grpId="0" nodeType="click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checkerboard(across)">
                                      <p:cBhvr>
                                        <p:cTn id="126" dur="500"/>
                                        <p:tgtEl>
                                          <p:spTgt spid="35"/>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checkerboard(across)">
                                      <p:cBhvr>
                                        <p:cTn id="129" dur="500"/>
                                        <p:tgtEl>
                                          <p:spTgt spid="26"/>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checkerboard(across)">
                                      <p:cBhvr>
                                        <p:cTn id="132" dur="500"/>
                                        <p:tgtEl>
                                          <p:spTgt spid="27"/>
                                        </p:tgtEl>
                                      </p:cBhvr>
                                    </p:animEffect>
                                  </p:childTnLst>
                                </p:cTn>
                              </p:par>
                              <p:par>
                                <p:cTn id="133" presetID="5" presetClass="entr" presetSubtype="10" fill="hold" grpId="0" nodeType="withEffect">
                                  <p:stCondLst>
                                    <p:cond delay="0"/>
                                  </p:stCondLst>
                                  <p:childTnLst>
                                    <p:set>
                                      <p:cBhvr>
                                        <p:cTn id="134" dur="1" fill="hold">
                                          <p:stCondLst>
                                            <p:cond delay="0"/>
                                          </p:stCondLst>
                                        </p:cTn>
                                        <p:tgtEl>
                                          <p:spTgt spid="28"/>
                                        </p:tgtEl>
                                        <p:attrNameLst>
                                          <p:attrName>style.visibility</p:attrName>
                                        </p:attrNameLst>
                                      </p:cBhvr>
                                      <p:to>
                                        <p:strVal val="visible"/>
                                      </p:to>
                                    </p:set>
                                    <p:animEffect transition="in" filter="checkerboard(across)">
                                      <p:cBhvr>
                                        <p:cTn id="135" dur="500"/>
                                        <p:tgtEl>
                                          <p:spTgt spid="28"/>
                                        </p:tgtEl>
                                      </p:cBhvr>
                                    </p:animEffect>
                                  </p:childTnLst>
                                </p:cTn>
                              </p:par>
                              <p:par>
                                <p:cTn id="136" presetID="5" presetClass="entr" presetSubtype="10" fill="hold" grpId="0" nodeType="with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checkerboard(across)">
                                      <p:cBhvr>
                                        <p:cTn id="138" dur="500"/>
                                        <p:tgtEl>
                                          <p:spTgt spid="29"/>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9"/>
                                        </p:tgtEl>
                                        <p:attrNameLst>
                                          <p:attrName>style.visibility</p:attrName>
                                        </p:attrNameLst>
                                      </p:cBhvr>
                                      <p:to>
                                        <p:strVal val="visible"/>
                                      </p:to>
                                    </p:set>
                                    <p:anim calcmode="lin" valueType="num">
                                      <p:cBhvr additive="base">
                                        <p:cTn id="143" dur="500" fill="hold"/>
                                        <p:tgtEl>
                                          <p:spTgt spid="9"/>
                                        </p:tgtEl>
                                        <p:attrNameLst>
                                          <p:attrName>ppt_x</p:attrName>
                                        </p:attrNameLst>
                                      </p:cBhvr>
                                      <p:tavLst>
                                        <p:tav tm="0">
                                          <p:val>
                                            <p:strVal val="#ppt_x"/>
                                          </p:val>
                                        </p:tav>
                                        <p:tav tm="100000">
                                          <p:val>
                                            <p:strVal val="#ppt_x"/>
                                          </p:val>
                                        </p:tav>
                                      </p:tavLst>
                                    </p:anim>
                                    <p:anim calcmode="lin" valueType="num">
                                      <p:cBhvr additive="base">
                                        <p:cTn id="144" dur="500" fill="hold"/>
                                        <p:tgtEl>
                                          <p:spTgt spid="9"/>
                                        </p:tgtEl>
                                        <p:attrNameLst>
                                          <p:attrName>ppt_y</p:attrName>
                                        </p:attrNameLst>
                                      </p:cBhvr>
                                      <p:tavLst>
                                        <p:tav tm="0">
                                          <p:val>
                                            <p:strVal val="1+#ppt_h/2"/>
                                          </p:val>
                                        </p:tav>
                                        <p:tav tm="100000">
                                          <p:val>
                                            <p:strVal val="#ppt_y"/>
                                          </p:val>
                                        </p:tav>
                                      </p:tavLst>
                                    </p:anim>
                                  </p:childTnLst>
                                </p:cTn>
                              </p:par>
                              <p:par>
                                <p:cTn id="145" presetID="5" presetClass="entr" presetSubtype="10" fill="hold" grpId="1" nodeType="withEffect">
                                  <p:stCondLst>
                                    <p:cond delay="0"/>
                                  </p:stCondLst>
                                  <p:childTnLst>
                                    <p:set>
                                      <p:cBhvr>
                                        <p:cTn id="146" dur="1" fill="hold">
                                          <p:stCondLst>
                                            <p:cond delay="0"/>
                                          </p:stCondLst>
                                        </p:cTn>
                                        <p:tgtEl>
                                          <p:spTgt spid="45"/>
                                        </p:tgtEl>
                                        <p:attrNameLst>
                                          <p:attrName>style.visibility</p:attrName>
                                        </p:attrNameLst>
                                      </p:cBhvr>
                                      <p:to>
                                        <p:strVal val="visible"/>
                                      </p:to>
                                    </p:set>
                                    <p:animEffect transition="in" filter="checkerboard(across)">
                                      <p:cBhvr>
                                        <p:cTn id="147" dur="500"/>
                                        <p:tgtEl>
                                          <p:spTgt spid="45"/>
                                        </p:tgtEl>
                                      </p:cBhvr>
                                    </p:animEffect>
                                  </p:childTnLst>
                                </p:cTn>
                              </p:par>
                              <p:par>
                                <p:cTn id="148" presetID="2" presetClass="entr" presetSubtype="4" fill="hold" grpId="0" nodeType="withEffect">
                                  <p:stCondLst>
                                    <p:cond delay="0"/>
                                  </p:stCondLst>
                                  <p:childTnLst>
                                    <p:set>
                                      <p:cBhvr>
                                        <p:cTn id="149" dur="1" fill="hold">
                                          <p:stCondLst>
                                            <p:cond delay="0"/>
                                          </p:stCondLst>
                                        </p:cTn>
                                        <p:tgtEl>
                                          <p:spTgt spid="14"/>
                                        </p:tgtEl>
                                        <p:attrNameLst>
                                          <p:attrName>style.visibility</p:attrName>
                                        </p:attrNameLst>
                                      </p:cBhvr>
                                      <p:to>
                                        <p:strVal val="visible"/>
                                      </p:to>
                                    </p:set>
                                    <p:anim calcmode="lin" valueType="num">
                                      <p:cBhvr additive="base">
                                        <p:cTn id="150" dur="500" fill="hold"/>
                                        <p:tgtEl>
                                          <p:spTgt spid="14"/>
                                        </p:tgtEl>
                                        <p:attrNameLst>
                                          <p:attrName>ppt_x</p:attrName>
                                        </p:attrNameLst>
                                      </p:cBhvr>
                                      <p:tavLst>
                                        <p:tav tm="0">
                                          <p:val>
                                            <p:strVal val="#ppt_x"/>
                                          </p:val>
                                        </p:tav>
                                        <p:tav tm="100000">
                                          <p:val>
                                            <p:strVal val="#ppt_x"/>
                                          </p:val>
                                        </p:tav>
                                      </p:tavLst>
                                    </p:anim>
                                    <p:anim calcmode="lin" valueType="num">
                                      <p:cBhvr additive="base">
                                        <p:cTn id="1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 presetClass="entr" presetSubtype="10" fill="hold" grpId="0" nodeType="clickEffect">
                                  <p:stCondLst>
                                    <p:cond delay="0"/>
                                  </p:stCondLst>
                                  <p:childTnLst>
                                    <p:set>
                                      <p:cBhvr>
                                        <p:cTn id="155" dur="1" fill="hold">
                                          <p:stCondLst>
                                            <p:cond delay="0"/>
                                          </p:stCondLst>
                                        </p:cTn>
                                        <p:tgtEl>
                                          <p:spTgt spid="32"/>
                                        </p:tgtEl>
                                        <p:attrNameLst>
                                          <p:attrName>style.visibility</p:attrName>
                                        </p:attrNameLst>
                                      </p:cBhvr>
                                      <p:to>
                                        <p:strVal val="visible"/>
                                      </p:to>
                                    </p:set>
                                    <p:animEffect transition="in" filter="checkerboard(across)">
                                      <p:cBhvr>
                                        <p:cTn id="156" dur="500"/>
                                        <p:tgtEl>
                                          <p:spTgt spid="32"/>
                                        </p:tgtEl>
                                      </p:cBhvr>
                                    </p:animEffect>
                                  </p:childTnLst>
                                </p:cTn>
                              </p:par>
                              <p:par>
                                <p:cTn id="157" presetID="5" presetClass="entr" presetSubtype="1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checkerboard(across)">
                                      <p:cBhvr>
                                        <p:cTn id="159" dur="500"/>
                                        <p:tgtEl>
                                          <p:spTgt spid="30"/>
                                        </p:tgtEl>
                                      </p:cBhvr>
                                    </p:animEffect>
                                  </p:childTnLst>
                                </p:cTn>
                              </p:par>
                            </p:childTnLst>
                          </p:cTn>
                        </p:par>
                      </p:childTnLst>
                    </p:cTn>
                  </p:par>
                  <p:par>
                    <p:cTn id="160" fill="hold">
                      <p:stCondLst>
                        <p:cond delay="indefinite"/>
                      </p:stCondLst>
                      <p:childTnLst>
                        <p:par>
                          <p:cTn id="161" fill="hold">
                            <p:stCondLst>
                              <p:cond delay="0"/>
                            </p:stCondLst>
                            <p:childTnLst>
                              <p:par>
                                <p:cTn id="162" presetID="2" presetClass="entr" presetSubtype="1" fill="hold" grpId="0" nodeType="clickEffect">
                                  <p:stCondLst>
                                    <p:cond delay="0"/>
                                  </p:stCondLst>
                                  <p:childTnLst>
                                    <p:set>
                                      <p:cBhvr>
                                        <p:cTn id="163" dur="1" fill="hold">
                                          <p:stCondLst>
                                            <p:cond delay="0"/>
                                          </p:stCondLst>
                                        </p:cTn>
                                        <p:tgtEl>
                                          <p:spTgt spid="18"/>
                                        </p:tgtEl>
                                        <p:attrNameLst>
                                          <p:attrName>style.visibility</p:attrName>
                                        </p:attrNameLst>
                                      </p:cBhvr>
                                      <p:to>
                                        <p:strVal val="visible"/>
                                      </p:to>
                                    </p:set>
                                    <p:anim calcmode="lin" valueType="num">
                                      <p:cBhvr additive="base">
                                        <p:cTn id="164" dur="500" fill="hold"/>
                                        <p:tgtEl>
                                          <p:spTgt spid="18"/>
                                        </p:tgtEl>
                                        <p:attrNameLst>
                                          <p:attrName>ppt_x</p:attrName>
                                        </p:attrNameLst>
                                      </p:cBhvr>
                                      <p:tavLst>
                                        <p:tav tm="0">
                                          <p:val>
                                            <p:strVal val="#ppt_x"/>
                                          </p:val>
                                        </p:tav>
                                        <p:tav tm="100000">
                                          <p:val>
                                            <p:strVal val="#ppt_x"/>
                                          </p:val>
                                        </p:tav>
                                      </p:tavLst>
                                    </p:anim>
                                    <p:anim calcmode="lin" valueType="num">
                                      <p:cBhvr additive="base">
                                        <p:cTn id="165" dur="500" fill="hold"/>
                                        <p:tgtEl>
                                          <p:spTgt spid="18"/>
                                        </p:tgtEl>
                                        <p:attrNameLst>
                                          <p:attrName>ppt_y</p:attrName>
                                        </p:attrNameLst>
                                      </p:cBhvr>
                                      <p:tavLst>
                                        <p:tav tm="0">
                                          <p:val>
                                            <p:strVal val="0-#ppt_h/2"/>
                                          </p:val>
                                        </p:tav>
                                        <p:tav tm="100000">
                                          <p:val>
                                            <p:strVal val="#ppt_y"/>
                                          </p:val>
                                        </p:tav>
                                      </p:tavLst>
                                    </p:anim>
                                  </p:childTnLst>
                                </p:cTn>
                              </p:par>
                              <p:par>
                                <p:cTn id="166" presetID="2" presetClass="entr" presetSubtype="1" fill="hold" grpId="0" nodeType="withEffect">
                                  <p:stCondLst>
                                    <p:cond delay="0"/>
                                  </p:stCondLst>
                                  <p:childTnLst>
                                    <p:set>
                                      <p:cBhvr>
                                        <p:cTn id="167" dur="1" fill="hold">
                                          <p:stCondLst>
                                            <p:cond delay="0"/>
                                          </p:stCondLst>
                                        </p:cTn>
                                        <p:tgtEl>
                                          <p:spTgt spid="36"/>
                                        </p:tgtEl>
                                        <p:attrNameLst>
                                          <p:attrName>style.visibility</p:attrName>
                                        </p:attrNameLst>
                                      </p:cBhvr>
                                      <p:to>
                                        <p:strVal val="visible"/>
                                      </p:to>
                                    </p:set>
                                    <p:anim calcmode="lin" valueType="num">
                                      <p:cBhvr additive="base">
                                        <p:cTn id="168" dur="500" fill="hold"/>
                                        <p:tgtEl>
                                          <p:spTgt spid="36"/>
                                        </p:tgtEl>
                                        <p:attrNameLst>
                                          <p:attrName>ppt_x</p:attrName>
                                        </p:attrNameLst>
                                      </p:cBhvr>
                                      <p:tavLst>
                                        <p:tav tm="0">
                                          <p:val>
                                            <p:strVal val="#ppt_x"/>
                                          </p:val>
                                        </p:tav>
                                        <p:tav tm="100000">
                                          <p:val>
                                            <p:strVal val="#ppt_x"/>
                                          </p:val>
                                        </p:tav>
                                      </p:tavLst>
                                    </p:anim>
                                    <p:anim calcmode="lin" valueType="num">
                                      <p:cBhvr additive="base">
                                        <p:cTn id="169" dur="500" fill="hold"/>
                                        <p:tgtEl>
                                          <p:spTgt spid="36"/>
                                        </p:tgtEl>
                                        <p:attrNameLst>
                                          <p:attrName>ppt_y</p:attrName>
                                        </p:attrNameLst>
                                      </p:cBhvr>
                                      <p:tavLst>
                                        <p:tav tm="0">
                                          <p:val>
                                            <p:strVal val="0-#ppt_h/2"/>
                                          </p:val>
                                        </p:tav>
                                        <p:tav tm="100000">
                                          <p:val>
                                            <p:strVal val="#ppt_y"/>
                                          </p:val>
                                        </p:tav>
                                      </p:tavLst>
                                    </p:anim>
                                  </p:childTnLst>
                                </p:cTn>
                              </p:par>
                              <p:par>
                                <p:cTn id="170" presetID="2" presetClass="entr" presetSubtype="1" fill="hold" grpId="0" nodeType="withEffect">
                                  <p:stCondLst>
                                    <p:cond delay="0"/>
                                  </p:stCondLst>
                                  <p:childTnLst>
                                    <p:set>
                                      <p:cBhvr>
                                        <p:cTn id="171" dur="1" fill="hold">
                                          <p:stCondLst>
                                            <p:cond delay="0"/>
                                          </p:stCondLst>
                                        </p:cTn>
                                        <p:tgtEl>
                                          <p:spTgt spid="17"/>
                                        </p:tgtEl>
                                        <p:attrNameLst>
                                          <p:attrName>style.visibility</p:attrName>
                                        </p:attrNameLst>
                                      </p:cBhvr>
                                      <p:to>
                                        <p:strVal val="visible"/>
                                      </p:to>
                                    </p:set>
                                    <p:anim calcmode="lin" valueType="num">
                                      <p:cBhvr additive="base">
                                        <p:cTn id="172" dur="500" fill="hold"/>
                                        <p:tgtEl>
                                          <p:spTgt spid="17"/>
                                        </p:tgtEl>
                                        <p:attrNameLst>
                                          <p:attrName>ppt_x</p:attrName>
                                        </p:attrNameLst>
                                      </p:cBhvr>
                                      <p:tavLst>
                                        <p:tav tm="0">
                                          <p:val>
                                            <p:strVal val="#ppt_x"/>
                                          </p:val>
                                        </p:tav>
                                        <p:tav tm="100000">
                                          <p:val>
                                            <p:strVal val="#ppt_x"/>
                                          </p:val>
                                        </p:tav>
                                      </p:tavLst>
                                    </p:anim>
                                    <p:anim calcmode="lin" valueType="num">
                                      <p:cBhvr additive="base">
                                        <p:cTn id="17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7" grpId="0" animBg="1"/>
      <p:bldP spid="18" grpId="0"/>
      <p:bldP spid="19" grpId="0" animBg="1"/>
      <p:bldP spid="20" grpId="0" animBg="1"/>
      <p:bldP spid="21" grpId="0" animBg="1"/>
      <p:bldP spid="22" grpId="0" animBg="1"/>
      <p:bldP spid="23" grpId="0" animBg="1"/>
      <p:bldP spid="24" grpId="0"/>
      <p:bldP spid="25" grpId="0"/>
      <p:bldP spid="26" grpId="0" animBg="1"/>
      <p:bldP spid="27" grpId="0" animBg="1"/>
      <p:bldP spid="28" grpId="0" animBg="1"/>
      <p:bldP spid="29" grpId="0" animBg="1"/>
      <p:bldP spid="30" grpId="0" animBg="1"/>
      <p:bldP spid="31" grpId="0"/>
      <p:bldP spid="32" grpId="0"/>
      <p:bldP spid="34" grpId="0" animBg="1"/>
      <p:bldP spid="35" grpId="0"/>
      <p:bldP spid="36" grpId="0" animBg="1"/>
      <p:bldP spid="39" grpId="0"/>
      <p:bldP spid="40" grpId="0" animBg="1"/>
      <p:bldP spid="41" grpId="0" animBg="1"/>
      <p:bldP spid="42" grpId="0" animBg="1"/>
      <p:bldP spid="42" grpId="1" animBg="1"/>
      <p:bldP spid="43"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chemin horizontal 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La matière et l’Univers avant la découverte</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6" name="ZoneTexte 5"/>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7" name="ZoneTexte 6"/>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8" name="Rectangle 7"/>
          <p:cNvSpPr/>
          <p:nvPr/>
        </p:nvSpPr>
        <p:spPr>
          <a:xfrm>
            <a:off x="4392488" y="4737918"/>
            <a:ext cx="3923928" cy="1754326"/>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dirty="0" smtClean="0">
                <a:solidFill>
                  <a:schemeClr val="bg1"/>
                </a:solidFill>
                <a:latin typeface="Comic Sans MS" pitchFamily="66" charset="0"/>
              </a:rPr>
              <a:t> 12 Fermions et 12 anti-Fermions </a:t>
            </a:r>
          </a:p>
          <a:p>
            <a:pPr>
              <a:buFontTx/>
              <a:buChar char="-"/>
            </a:pPr>
            <a:r>
              <a:rPr lang="fr-FR" dirty="0" smtClean="0">
                <a:solidFill>
                  <a:schemeClr val="bg1"/>
                </a:solidFill>
                <a:latin typeface="Comic Sans MS" pitchFamily="66" charset="0"/>
              </a:rPr>
              <a:t> 14 Bosons </a:t>
            </a:r>
          </a:p>
          <a:p>
            <a:r>
              <a:rPr lang="fr-FR" dirty="0" smtClean="0">
                <a:solidFill>
                  <a:schemeClr val="bg1"/>
                </a:solidFill>
                <a:latin typeface="Comic Sans MS" pitchFamily="66" charset="0"/>
              </a:rPr>
              <a:t>       soit 37 particules au total,</a:t>
            </a:r>
          </a:p>
          <a:p>
            <a:r>
              <a:rPr lang="fr-FR" dirty="0" smtClean="0">
                <a:solidFill>
                  <a:schemeClr val="bg1"/>
                </a:solidFill>
                <a:latin typeface="Comic Sans MS" pitchFamily="66" charset="0"/>
              </a:rPr>
              <a:t>toutes découvertes, </a:t>
            </a:r>
            <a:r>
              <a:rPr lang="fr-FR" dirty="0" smtClean="0">
                <a:solidFill>
                  <a:srgbClr val="FF0000"/>
                </a:solidFill>
                <a:latin typeface="Comic Sans MS" pitchFamily="66" charset="0"/>
              </a:rPr>
              <a:t>sauf le Higgs</a:t>
            </a:r>
          </a:p>
          <a:p>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a:t>
            </a:r>
            <a:r>
              <a:rPr lang="fr-FR" dirty="0" smtClean="0">
                <a:solidFill>
                  <a:srgbClr val="FF0000"/>
                </a:solidFill>
                <a:latin typeface="Comic Sans MS" pitchFamily="66" charset="0"/>
              </a:rPr>
              <a:t>le Graviton  </a:t>
            </a:r>
            <a:r>
              <a:rPr lang="fr-FR" dirty="0" smtClean="0">
                <a:solidFill>
                  <a:schemeClr val="bg1"/>
                </a:solidFill>
                <a:latin typeface="Comic Sans MS" pitchFamily="66" charset="0"/>
              </a:rPr>
              <a:t>(absent ici).</a:t>
            </a:r>
            <a:endParaRPr lang="fr-FR" dirty="0">
              <a:solidFill>
                <a:schemeClr val="bg1"/>
              </a:solidFill>
              <a:latin typeface="Comic Sans MS" pitchFamily="66" charset="0"/>
            </a:endParaRPr>
          </a:p>
        </p:txBody>
      </p:sp>
      <p:sp>
        <p:nvSpPr>
          <p:cNvPr id="9" name="ZoneTexte 8"/>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10" name="Vague 9"/>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
        <p:nvSpPr>
          <p:cNvPr id="12" name="Rectangle 11"/>
          <p:cNvSpPr/>
          <p:nvPr/>
        </p:nvSpPr>
        <p:spPr>
          <a:xfrm>
            <a:off x="1187624" y="1196752"/>
            <a:ext cx="936104" cy="51125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5796136" y="2564904"/>
            <a:ext cx="2088232"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chemin horizontal 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3" name="Vague 2"/>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6512" y="27384"/>
            <a:ext cx="9144000"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9731" y="241484"/>
            <a:ext cx="3007555" cy="523220"/>
          </a:xfrm>
          <a:prstGeom prst="rect">
            <a:avLst/>
          </a:prstGeom>
          <a:noFill/>
        </p:spPr>
        <p:txBody>
          <a:bodyPr wrap="none" rtlCol="0">
            <a:spAutoFit/>
          </a:bodyPr>
          <a:lstStyle/>
          <a:p>
            <a:r>
              <a:rPr lang="fr-FR" sz="2800" dirty="0" smtClean="0">
                <a:solidFill>
                  <a:srgbClr val="FFFF00"/>
                </a:solidFill>
                <a:latin typeface="Comic Sans MS" pitchFamily="66" charset="0"/>
              </a:rPr>
              <a:t>François Vazeille</a:t>
            </a:r>
            <a:endParaRPr lang="fr-FR" sz="2800" dirty="0">
              <a:solidFill>
                <a:srgbClr val="FFFF00"/>
              </a:solidFill>
              <a:latin typeface="Comic Sans MS" pitchFamily="66" charset="0"/>
            </a:endParaRPr>
          </a:p>
        </p:txBody>
      </p:sp>
      <p:sp>
        <p:nvSpPr>
          <p:cNvPr id="8" name="Rectangle 7"/>
          <p:cNvSpPr/>
          <p:nvPr/>
        </p:nvSpPr>
        <p:spPr>
          <a:xfrm>
            <a:off x="-36512" y="915685"/>
            <a:ext cx="8964488" cy="2585323"/>
          </a:xfrm>
          <a:prstGeom prst="rect">
            <a:avLst/>
          </a:prstGeom>
        </p:spPr>
        <p:txBody>
          <a:bodyPr wrap="square">
            <a:spAutoFit/>
          </a:bodyPr>
          <a:lstStyle/>
          <a:p>
            <a:pPr>
              <a:buFont typeface="Symbol"/>
              <a:buChar char="·"/>
            </a:pPr>
            <a:r>
              <a:rPr lang="fr-FR" dirty="0" smtClean="0">
                <a:solidFill>
                  <a:srgbClr val="FFFF00"/>
                </a:solidFill>
                <a:latin typeface="Comic Sans MS" pitchFamily="66" charset="0"/>
                <a:sym typeface="Symbol"/>
              </a:rPr>
              <a:t> Directeur de Recherche Emérite au CNRS</a:t>
            </a:r>
          </a:p>
          <a:p>
            <a:r>
              <a:rPr lang="fr-FR" dirty="0" smtClean="0">
                <a:solidFill>
                  <a:schemeClr val="bg1"/>
                </a:solidFill>
                <a:latin typeface="Comic Sans MS" pitchFamily="66" charset="0"/>
                <a:sym typeface="Symbol"/>
              </a:rPr>
              <a:t>   (LPC: Laboratoire de Physique Corpusculaire).</a:t>
            </a:r>
          </a:p>
          <a:p>
            <a:endParaRPr lang="fr-FR" dirty="0" smtClean="0">
              <a:solidFill>
                <a:srgbClr val="FFFF00"/>
              </a:solidFill>
              <a:latin typeface="Comic Sans MS" pitchFamily="66" charset="0"/>
              <a:sym typeface="Symbol"/>
            </a:endParaRPr>
          </a:p>
          <a:p>
            <a:pPr>
              <a:buFont typeface="Symbol"/>
              <a:buChar char="·"/>
            </a:pPr>
            <a:r>
              <a:rPr lang="fr-FR" dirty="0" smtClean="0">
                <a:solidFill>
                  <a:srgbClr val="FFFF00"/>
                </a:solidFill>
                <a:latin typeface="Comic Sans MS" pitchFamily="66" charset="0"/>
                <a:sym typeface="Symbol"/>
              </a:rPr>
              <a:t> Toute ma carrière au CERN (Genève), sans interruption</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Expériences de Physique des Particules auprès de tous les accélérateurs</a:t>
            </a:r>
          </a:p>
          <a:p>
            <a:r>
              <a:rPr lang="fr-FR" dirty="0" smtClean="0">
                <a:solidFill>
                  <a:schemeClr val="bg1"/>
                </a:solidFill>
                <a:latin typeface="Comic Sans MS" pitchFamily="66" charset="0"/>
                <a:sym typeface="Symbol"/>
              </a:rPr>
              <a:t>   et par ordre d’énergie croissante dans les collisions</a:t>
            </a:r>
          </a:p>
          <a:p>
            <a:r>
              <a:rPr lang="fr-FR" dirty="0" smtClean="0">
                <a:solidFill>
                  <a:schemeClr val="bg1"/>
                </a:solidFill>
                <a:latin typeface="Comic Sans MS" pitchFamily="66" charset="0"/>
                <a:sym typeface="Symbol"/>
              </a:rPr>
              <a:t>   SC (Synchro Cyclotron), PS (Synchrotron à Protons), ISR (Anneaux de Stockage</a:t>
            </a:r>
          </a:p>
          <a:p>
            <a:r>
              <a:rPr lang="fr-FR" dirty="0" smtClean="0">
                <a:solidFill>
                  <a:schemeClr val="bg1"/>
                </a:solidFill>
                <a:latin typeface="Comic Sans MS" pitchFamily="66" charset="0"/>
                <a:sym typeface="Symbol"/>
              </a:rPr>
              <a:t>   à Intersection),[LEP (Gand Collisionneur Electron-Positron)], LHC (Grand</a:t>
            </a:r>
          </a:p>
          <a:p>
            <a:r>
              <a:rPr lang="fr-FR" dirty="0" smtClean="0">
                <a:solidFill>
                  <a:schemeClr val="bg1"/>
                </a:solidFill>
                <a:latin typeface="Comic Sans MS" pitchFamily="66" charset="0"/>
                <a:sym typeface="Symbol"/>
              </a:rPr>
              <a:t>   Collisionneur de Hadrons).</a:t>
            </a:r>
          </a:p>
        </p:txBody>
      </p:sp>
      <p:sp>
        <p:nvSpPr>
          <p:cNvPr id="11" name="Rectangle 10"/>
          <p:cNvSpPr/>
          <p:nvPr/>
        </p:nvSpPr>
        <p:spPr>
          <a:xfrm>
            <a:off x="-36512" y="3651989"/>
            <a:ext cx="9361040" cy="2862322"/>
          </a:xfrm>
          <a:prstGeom prst="rect">
            <a:avLst/>
          </a:prstGeom>
        </p:spPr>
        <p:txBody>
          <a:bodyPr wrap="square">
            <a:spAutoFit/>
          </a:bodyPr>
          <a:lstStyle/>
          <a:p>
            <a:pPr>
              <a:buFont typeface="Symbol"/>
              <a:buChar char="·"/>
            </a:pPr>
            <a:r>
              <a:rPr lang="fr-FR" dirty="0" smtClean="0">
                <a:solidFill>
                  <a:srgbClr val="FFFF00"/>
                </a:solidFill>
                <a:latin typeface="Comic Sans MS" pitchFamily="66" charset="0"/>
                <a:sym typeface="Symbol"/>
              </a:rPr>
              <a:t> Après près de 20 ans d’activité au CERN:</a:t>
            </a:r>
          </a:p>
          <a:p>
            <a:r>
              <a:rPr lang="fr-FR" dirty="0" smtClean="0">
                <a:solidFill>
                  <a:schemeClr val="bg1"/>
                </a:solidFill>
                <a:latin typeface="Comic Sans MS" pitchFamily="66" charset="0"/>
                <a:sym typeface="Symbol"/>
              </a:rPr>
              <a:t>   </a:t>
            </a:r>
            <a:r>
              <a:rPr lang="fr-FR" dirty="0" smtClean="0">
                <a:solidFill>
                  <a:srgbClr val="FFFF00"/>
                </a:solidFill>
                <a:latin typeface="Comic Sans MS" pitchFamily="66" charset="0"/>
                <a:sym typeface="Symbol"/>
              </a:rPr>
              <a:t>lancement de la première activité LHC au LPC (1989).</a:t>
            </a:r>
          </a:p>
          <a:p>
            <a:r>
              <a:rPr lang="fr-FR" dirty="0" smtClean="0">
                <a:solidFill>
                  <a:schemeClr val="bg1"/>
                </a:solidFill>
                <a:latin typeface="Comic Sans MS" pitchFamily="66" charset="0"/>
                <a:sym typeface="Symbol"/>
              </a:rPr>
              <a:t>    - Contribution directe à la création de la collaboration mondiale ATLAS.</a:t>
            </a:r>
          </a:p>
          <a:p>
            <a:r>
              <a:rPr lang="fr-FR" dirty="0" smtClean="0">
                <a:solidFill>
                  <a:schemeClr val="bg1"/>
                </a:solidFill>
                <a:latin typeface="Comic Sans MS" pitchFamily="66" charset="0"/>
                <a:sym typeface="Symbol"/>
              </a:rPr>
              <a:t>    - Promoteur et défenseur d’un sous-détecteur d’ATLAS (Calorimètre hadronique)</a:t>
            </a:r>
          </a:p>
          <a:p>
            <a:r>
              <a:rPr lang="fr-FR" dirty="0" smtClean="0">
                <a:solidFill>
                  <a:schemeClr val="bg1"/>
                </a:solidFill>
                <a:latin typeface="Comic Sans MS" pitchFamily="66" charset="0"/>
                <a:sym typeface="Symbol"/>
              </a:rPr>
              <a:t>      et contribution directe à la création de la sous-collaboration dédiée.</a:t>
            </a:r>
          </a:p>
          <a:p>
            <a:r>
              <a:rPr lang="fr-FR" dirty="0" smtClean="0">
                <a:solidFill>
                  <a:schemeClr val="bg1"/>
                </a:solidFill>
                <a:latin typeface="Comic Sans MS" pitchFamily="66" charset="0"/>
                <a:sym typeface="Symbol"/>
              </a:rPr>
              <a:t>    - Responsabilités de management dans ATLAS et au LPC</a:t>
            </a:r>
          </a:p>
          <a:p>
            <a:r>
              <a:rPr lang="fr-FR" dirty="0" smtClean="0">
                <a:solidFill>
                  <a:schemeClr val="bg1"/>
                </a:solidFill>
                <a:latin typeface="Comic Sans MS" pitchFamily="66" charset="0"/>
                <a:sym typeface="Symbol"/>
              </a:rPr>
              <a:t>      </a:t>
            </a:r>
            <a:r>
              <a:rPr lang="fr-FR" sz="1600" dirty="0" smtClean="0">
                <a:solidFill>
                  <a:schemeClr val="bg1"/>
                </a:solidFill>
                <a:latin typeface="Comic Sans MS" pitchFamily="66" charset="0"/>
                <a:sym typeface="Symbol"/>
              </a:rPr>
              <a:t>(Coordination Calorimètre, direction équipe, </a:t>
            </a:r>
            <a:r>
              <a:rPr lang="fr-FR" sz="1600" dirty="0" smtClean="0">
                <a:solidFill>
                  <a:srgbClr val="FFFF00"/>
                </a:solidFill>
                <a:latin typeface="Comic Sans MS" pitchFamily="66" charset="0"/>
                <a:sym typeface="Symbol"/>
              </a:rPr>
              <a:t>pendant 20 ans </a:t>
            </a:r>
            <a:r>
              <a:rPr lang="fr-FR" sz="1600" dirty="0" smtClean="0">
                <a:solidFill>
                  <a:schemeClr val="bg1"/>
                </a:solidFill>
                <a:latin typeface="Comic Sans MS" pitchFamily="66" charset="0"/>
                <a:sym typeface="Symbol"/>
              </a:rPr>
              <a:t> mise en route du LHC).</a:t>
            </a:r>
          </a:p>
          <a:p>
            <a:r>
              <a:rPr lang="fr-FR" dirty="0" smtClean="0">
                <a:solidFill>
                  <a:schemeClr val="bg1"/>
                </a:solidFill>
                <a:latin typeface="Comic Sans MS" pitchFamily="66" charset="0"/>
                <a:sym typeface="Symbol"/>
              </a:rPr>
              <a:t>    - </a:t>
            </a:r>
            <a:r>
              <a:rPr lang="fr-FR" dirty="0" smtClean="0">
                <a:solidFill>
                  <a:srgbClr val="FFFF00"/>
                </a:solidFill>
                <a:latin typeface="Comic Sans MS" pitchFamily="66" charset="0"/>
                <a:sym typeface="Symbol"/>
              </a:rPr>
              <a:t>Actuellement</a:t>
            </a:r>
            <a:r>
              <a:rPr lang="fr-FR" dirty="0" smtClean="0">
                <a:solidFill>
                  <a:schemeClr val="bg1"/>
                </a:solidFill>
                <a:latin typeface="Comic Sans MS" pitchFamily="66" charset="0"/>
                <a:sym typeface="Symbol"/>
              </a:rPr>
              <a:t> responsable au LPC de l’évolution (″ugprade″ vers 2022)</a:t>
            </a:r>
          </a:p>
          <a:p>
            <a:r>
              <a:rPr lang="fr-FR" dirty="0" smtClean="0">
                <a:solidFill>
                  <a:schemeClr val="bg1"/>
                </a:solidFill>
                <a:latin typeface="Comic Sans MS" pitchFamily="66" charset="0"/>
                <a:sym typeface="Symbol"/>
              </a:rPr>
              <a:t>      du Calorimètre pour sATLAS,</a:t>
            </a:r>
          </a:p>
          <a:p>
            <a:r>
              <a:rPr lang="fr-FR" dirty="0" smtClean="0">
                <a:solidFill>
                  <a:schemeClr val="bg1"/>
                </a:solidFill>
                <a:latin typeface="Comic Sans MS" pitchFamily="66" charset="0"/>
                <a:sym typeface="Symbol"/>
              </a:rPr>
              <a:t>      et bien entendu toujours présent dans l’équipe pour ATLAS actuel.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Vague 2"/>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5" name="Ellipse 4"/>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4"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6"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8"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3" name="ZoneTexte 12"/>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4"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5" name="ZoneTexte 14"/>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6" name="ZoneTexte 15"/>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17"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8" name="ZoneTexte 17"/>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heckerboard(across)">
                                      <p:cBhvr>
                                        <p:cTn id="13" dur="500"/>
                                        <p:tgtEl>
                                          <p:spTgt spid="1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cTn>
                              </p:par>
                              <p:par>
                                <p:cTn id="17" presetID="5"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par>
                                <p:cTn id="31" presetID="5"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heckerboard(across)">
                                      <p:cBhvr>
                                        <p:cTn id="36" dur="500"/>
                                        <p:tgtEl>
                                          <p:spTgt spid="7"/>
                                        </p:tgtEl>
                                      </p:cBhvr>
                                    </p:animEffect>
                                  </p:childTnLst>
                                </p:cTn>
                              </p:par>
                              <p:par>
                                <p:cTn id="37" presetID="5" presetClass="entr" presetSubtype="1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heckerboard(across)">
                                      <p:cBhvr>
                                        <p:cTn id="39" dur="500"/>
                                        <p:tgtEl>
                                          <p:spTgt spid="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par>
                                <p:cTn id="43" presetID="5" presetClass="entr" presetSubtype="1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heckerboard(across)">
                                      <p:cBhvr>
                                        <p:cTn id="45" dur="500"/>
                                        <p:tgtEl>
                                          <p:spTgt spid="10"/>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heckerboard(across)">
                                      <p:cBhvr>
                                        <p:cTn id="48" dur="500"/>
                                        <p:tgtEl>
                                          <p:spTgt spid="11"/>
                                        </p:tgtEl>
                                      </p:cBhvr>
                                    </p:animEffect>
                                  </p:childTnLst>
                                </p:cTn>
                              </p:par>
                              <p:par>
                                <p:cTn id="49" presetID="5" presetClass="entr" presetSubtype="1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checkerboard(across)">
                                      <p:cBhvr>
                                        <p:cTn id="51" dur="500"/>
                                        <p:tgtEl>
                                          <p:spTgt spid="12"/>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cTn>
                              </p:par>
                              <p:par>
                                <p:cTn id="55" presetID="5" presetClass="entr" presetSubtype="1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heckerboard(across)">
                                      <p:cBhvr>
                                        <p:cTn id="57" dur="500"/>
                                        <p:tgtEl>
                                          <p:spTgt spid="14"/>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checkerboard(across)">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checkerboard(across)">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18" grpId="0"/>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3130148" y="2276872"/>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324904" y="1196752"/>
            <a:ext cx="1887056" cy="1015663"/>
          </a:xfrm>
          <a:prstGeom prst="rect">
            <a:avLst/>
          </a:prstGeom>
          <a:noFill/>
          <a:ln>
            <a:noFill/>
          </a:ln>
        </p:spPr>
        <p:txBody>
          <a:bodyPr wrap="none" rtlCol="0">
            <a:spAutoFit/>
          </a:bodyPr>
          <a:lstStyle/>
          <a:p>
            <a:pPr algn="ctr"/>
            <a:r>
              <a:rPr lang="fr-FR" sz="2000" dirty="0" smtClean="0">
                <a:solidFill>
                  <a:srgbClr val="FF66FF"/>
                </a:solidFill>
                <a:latin typeface="Comic Sans MS" pitchFamily="66" charset="0"/>
              </a:rPr>
              <a:t>Brisure</a:t>
            </a:r>
          </a:p>
          <a:p>
            <a:pPr algn="ctr"/>
            <a:r>
              <a:rPr lang="fr-FR" sz="2000" dirty="0" smtClean="0">
                <a:solidFill>
                  <a:srgbClr val="FF66FF"/>
                </a:solidFill>
                <a:latin typeface="Comic Sans MS" pitchFamily="66" charset="0"/>
              </a:rPr>
              <a:t>de la symétrie</a:t>
            </a:r>
          </a:p>
          <a:p>
            <a:pPr algn="ctr"/>
            <a:r>
              <a:rPr lang="fr-FR" sz="2000" dirty="0" smtClean="0">
                <a:solidFill>
                  <a:srgbClr val="FF66FF"/>
                </a:solidFill>
                <a:latin typeface="Comic Sans MS" pitchFamily="66" charset="0"/>
              </a:rPr>
              <a:t>électrofaible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13,7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117122"/>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6" name="Flèche vers le bas 35"/>
          <p:cNvSpPr/>
          <p:nvPr/>
        </p:nvSpPr>
        <p:spPr>
          <a:xfrm>
            <a:off x="4211960" y="836712"/>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ZoneTexte 36"/>
          <p:cNvSpPr txBox="1"/>
          <p:nvPr/>
        </p:nvSpPr>
        <p:spPr>
          <a:xfrm>
            <a:off x="4067944" y="260648"/>
            <a:ext cx="4464684" cy="461665"/>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endParaRPr lang="fr-FR" sz="2400" dirty="0">
              <a:solidFill>
                <a:srgbClr val="FFFF00"/>
              </a:solidFill>
              <a:latin typeface="Comic Sans MS" pitchFamily="66" charset="0"/>
            </a:endParaRPr>
          </a:p>
        </p:txBody>
      </p:sp>
      <p:sp>
        <p:nvSpPr>
          <p:cNvPr id="38" name="ZoneTexte 37"/>
          <p:cNvSpPr txBox="1"/>
          <p:nvPr/>
        </p:nvSpPr>
        <p:spPr>
          <a:xfrm>
            <a:off x="5757880" y="5981218"/>
            <a:ext cx="1550424" cy="400110"/>
          </a:xfrm>
          <a:prstGeom prst="rect">
            <a:avLst/>
          </a:prstGeom>
          <a:noFill/>
        </p:spPr>
        <p:txBody>
          <a:bodyPr wrap="none" rtlCol="0">
            <a:spAutoFit/>
          </a:bodyPr>
          <a:lstStyle/>
          <a:p>
            <a:r>
              <a:rPr lang="fr-FR" sz="2000" dirty="0" smtClean="0">
                <a:solidFill>
                  <a:schemeClr val="bg1"/>
                </a:solidFill>
                <a:latin typeface="Comic Sans MS" pitchFamily="66" charset="0"/>
              </a:rPr>
              <a:t>Aujourd’hui</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par>
                                <p:cTn id="36" presetID="5" presetClass="entr" presetSubtype="1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par>
                                <p:cTn id="39" presetID="5" presetClass="entr" presetSubtype="1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par>
                                <p:cTn id="42" presetID="5" presetClass="entr" presetSubtype="1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heckerboard(across)">
                                      <p:cBhvr>
                                        <p:cTn id="44" dur="500"/>
                                        <p:tgtEl>
                                          <p:spTgt spid="25"/>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heckerboard(across)">
                                      <p:cBhvr>
                                        <p:cTn id="47" dur="500"/>
                                        <p:tgtEl>
                                          <p:spTgt spid="26"/>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heckerboard(across)">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26" grpId="0"/>
      <p:bldP spid="27" grpId="0"/>
      <p:bldP spid="28" grpId="0"/>
      <p:bldP spid="33" grpId="0"/>
      <p:bldP spid="35" grpId="0"/>
      <p:bldP spid="36" grpId="0" animBg="1"/>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3602268"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Rectangle 2"/>
          <p:cNvSpPr/>
          <p:nvPr/>
        </p:nvSpPr>
        <p:spPr>
          <a:xfrm>
            <a:off x="35496" y="908720"/>
            <a:ext cx="9108504" cy="861774"/>
          </a:xfrm>
          <a:prstGeom prst="rect">
            <a:avLst/>
          </a:prstGeom>
        </p:spPr>
        <p:txBody>
          <a:bodyPr wrap="square">
            <a:spAutoFit/>
          </a:bodyPr>
          <a:lstStyle/>
          <a:p>
            <a:pPr>
              <a:buFont typeface="Symbol" pitchFamily="18" charset="2"/>
              <a:buChar char="·"/>
            </a:pPr>
            <a:r>
              <a:rPr lang="fr-FR" sz="2200" dirty="0" smtClean="0">
                <a:solidFill>
                  <a:schemeClr val="bg1"/>
                </a:solidFill>
                <a:latin typeface="Comic Sans MS" pitchFamily="66" charset="0"/>
                <a:sym typeface="Symbol"/>
              </a:rPr>
              <a:t> Les bosons vecteurs </a:t>
            </a:r>
            <a:r>
              <a:rPr lang="fr-FR" sz="2200" dirty="0" smtClean="0">
                <a:solidFill>
                  <a:srgbClr val="FFFF00"/>
                </a:solidFill>
                <a:latin typeface="Comic Sans MS" pitchFamily="66" charset="0"/>
                <a:sym typeface="Symbol"/>
              </a:rPr>
              <a:t>W</a:t>
            </a:r>
            <a:r>
              <a:rPr lang="fr-FR" sz="2200" baseline="30000" dirty="0" smtClean="0">
                <a:solidFill>
                  <a:srgbClr val="FFFF00"/>
                </a:solidFill>
                <a:latin typeface="Comic Sans MS" pitchFamily="66" charset="0"/>
                <a:sym typeface="Symbol"/>
              </a:rPr>
              <a:t>+</a:t>
            </a:r>
            <a:r>
              <a:rPr lang="fr-FR" sz="2200" dirty="0" smtClean="0">
                <a:solidFill>
                  <a:srgbClr val="FFFF00"/>
                </a:solidFill>
                <a:latin typeface="Comic Sans MS" pitchFamily="66" charset="0"/>
                <a:sym typeface="Symbol"/>
              </a:rPr>
              <a:t> W</a:t>
            </a:r>
            <a:r>
              <a:rPr lang="fr-FR" sz="2200" baseline="30000" dirty="0" smtClean="0">
                <a:solidFill>
                  <a:srgbClr val="FFFF00"/>
                </a:solidFill>
                <a:latin typeface="Comic Sans MS" pitchFamily="66" charset="0"/>
                <a:sym typeface="Symbol"/>
              </a:rPr>
              <a:t>-</a:t>
            </a:r>
            <a:r>
              <a:rPr lang="fr-FR" sz="2200" dirty="0" smtClean="0">
                <a:solidFill>
                  <a:srgbClr val="FFFF00"/>
                </a:solidFill>
                <a:latin typeface="Comic Sans MS" pitchFamily="66" charset="0"/>
                <a:sym typeface="Symbol"/>
              </a:rPr>
              <a:t> et Z° </a:t>
            </a:r>
            <a:r>
              <a:rPr lang="fr-FR" sz="2200" dirty="0" smtClean="0">
                <a:solidFill>
                  <a:schemeClr val="bg1"/>
                </a:solidFill>
                <a:latin typeface="Comic Sans MS" pitchFamily="66" charset="0"/>
                <a:sym typeface="Symbol"/>
              </a:rPr>
              <a:t>acquièrent désormais leur masse,</a:t>
            </a:r>
          </a:p>
          <a:p>
            <a:r>
              <a:rPr lang="fr-FR" sz="2200" dirty="0" smtClean="0">
                <a:solidFill>
                  <a:schemeClr val="bg1"/>
                </a:solidFill>
                <a:latin typeface="Comic Sans MS" pitchFamily="66" charset="0"/>
                <a:sym typeface="Symbol"/>
              </a:rPr>
              <a:t>   mais pas les photons  </a:t>
            </a:r>
            <a:r>
              <a:rPr lang="fr-FR" sz="2800" dirty="0" smtClean="0">
                <a:solidFill>
                  <a:srgbClr val="FFFF00"/>
                </a:solidFill>
                <a:latin typeface="Comic Sans MS" pitchFamily="66" charset="0"/>
                <a:sym typeface="Symbol"/>
              </a:rPr>
              <a:t></a:t>
            </a:r>
            <a:r>
              <a:rPr lang="fr-FR" sz="2800" dirty="0" smtClean="0">
                <a:solidFill>
                  <a:schemeClr val="bg1"/>
                </a:solidFill>
                <a:latin typeface="Comic Sans MS" pitchFamily="66" charset="0"/>
                <a:sym typeface="Symbol"/>
              </a:rPr>
              <a:t>  </a:t>
            </a:r>
            <a:r>
              <a:rPr lang="fr-FR" sz="2200" dirty="0" smtClean="0">
                <a:solidFill>
                  <a:schemeClr val="bg1"/>
                </a:solidFill>
                <a:latin typeface="Comic Sans MS" pitchFamily="66" charset="0"/>
                <a:sym typeface="Symbol"/>
              </a:rPr>
              <a:t> tout rentre dans l’ordre !</a:t>
            </a:r>
          </a:p>
        </p:txBody>
      </p:sp>
      <p:sp>
        <p:nvSpPr>
          <p:cNvPr id="4" name="ZoneTexte 3"/>
          <p:cNvSpPr txBox="1"/>
          <p:nvPr/>
        </p:nvSpPr>
        <p:spPr>
          <a:xfrm>
            <a:off x="35496" y="1916832"/>
            <a:ext cx="8686993" cy="1107996"/>
          </a:xfrm>
          <a:prstGeom prst="rect">
            <a:avLst/>
          </a:prstGeom>
          <a:noFill/>
        </p:spPr>
        <p:txBody>
          <a:bodyPr wrap="none" rtlCol="0">
            <a:spAutoFit/>
          </a:bodyPr>
          <a:lstStyle/>
          <a:p>
            <a:pPr>
              <a:buFont typeface="Symbol"/>
              <a:buChar char="·"/>
            </a:pPr>
            <a:r>
              <a:rPr lang="fr-FR" sz="2200" dirty="0" smtClean="0">
                <a:solidFill>
                  <a:schemeClr val="bg1"/>
                </a:solidFill>
                <a:latin typeface="Comic Sans MS" pitchFamily="66" charset="0"/>
                <a:sym typeface="Symbol"/>
              </a:rPr>
              <a:t> Ce n’est pas fini: il y a un bonus</a:t>
            </a:r>
          </a:p>
          <a:p>
            <a:r>
              <a:rPr lang="fr-FR" sz="2200" dirty="0" smtClean="0">
                <a:solidFill>
                  <a:schemeClr val="bg1"/>
                </a:solidFill>
                <a:latin typeface="Comic Sans MS" pitchFamily="66" charset="0"/>
                <a:sym typeface="Symbol"/>
              </a:rPr>
              <a:t>  </a:t>
            </a:r>
            <a:r>
              <a:rPr lang="fr-FR" sz="2200" dirty="0" smtClean="0">
                <a:solidFill>
                  <a:srgbClr val="FFFF00"/>
                </a:solidFill>
                <a:latin typeface="Comic Sans MS" pitchFamily="66" charset="0"/>
                <a:sym typeface="Symbol"/>
              </a:rPr>
              <a:t>toutes les particules ″massives</a:t>
            </a:r>
            <a:r>
              <a:rPr lang="fr-FR" sz="2200" dirty="0" smtClean="0">
                <a:solidFill>
                  <a:schemeClr val="bg1"/>
                </a:solidFill>
                <a:latin typeface="Comic Sans MS" pitchFamily="66" charset="0"/>
                <a:sym typeface="Symbol"/>
              </a:rPr>
              <a:t>″ du Modèle Standard acquièrent</a:t>
            </a:r>
          </a:p>
          <a:p>
            <a:r>
              <a:rPr lang="fr-FR" sz="2200" dirty="0" smtClean="0">
                <a:solidFill>
                  <a:schemeClr val="bg1"/>
                </a:solidFill>
                <a:latin typeface="Comic Sans MS" pitchFamily="66" charset="0"/>
                <a:sym typeface="Symbol"/>
              </a:rPr>
              <a:t>  également une masse: </a:t>
            </a:r>
            <a:r>
              <a:rPr lang="fr-FR" sz="2200" dirty="0" smtClean="0">
                <a:solidFill>
                  <a:srgbClr val="FFFF00"/>
                </a:solidFill>
                <a:latin typeface="Comic Sans MS" pitchFamily="66" charset="0"/>
                <a:sym typeface="Symbol"/>
              </a:rPr>
              <a:t>les leptons et les quarks</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5" name="ZoneTexte 4"/>
          <p:cNvSpPr txBox="1"/>
          <p:nvPr/>
        </p:nvSpPr>
        <p:spPr>
          <a:xfrm>
            <a:off x="35496" y="3140968"/>
            <a:ext cx="8921032" cy="769441"/>
          </a:xfrm>
          <a:prstGeom prst="rect">
            <a:avLst/>
          </a:prstGeom>
          <a:noFill/>
        </p:spPr>
        <p:txBody>
          <a:bodyPr wrap="none" rtlCol="0">
            <a:spAutoFit/>
          </a:bodyPr>
          <a:lstStyle/>
          <a:p>
            <a:pPr>
              <a:buFont typeface="Symbol"/>
              <a:buChar char="·"/>
            </a:pPr>
            <a:r>
              <a:rPr lang="fr-FR" sz="2200" dirty="0" smtClean="0">
                <a:solidFill>
                  <a:schemeClr val="bg1"/>
                </a:solidFill>
                <a:latin typeface="Comic Sans MS" pitchFamily="66" charset="0"/>
                <a:sym typeface="Symbol"/>
              </a:rPr>
              <a:t> </a:t>
            </a:r>
            <a:r>
              <a:rPr lang="fr-FR" sz="2200" dirty="0" smtClean="0">
                <a:solidFill>
                  <a:srgbClr val="FFFF00"/>
                </a:solidFill>
                <a:latin typeface="Comic Sans MS" pitchFamily="66" charset="0"/>
                <a:sym typeface="Symbol"/>
              </a:rPr>
              <a:t>Et puis, il y a un super-bonus</a:t>
            </a:r>
            <a:r>
              <a:rPr lang="fr-FR" sz="2200" dirty="0" smtClean="0">
                <a:solidFill>
                  <a:schemeClr val="bg1"/>
                </a:solidFill>
                <a:latin typeface="Comic Sans MS" pitchFamily="66" charset="0"/>
                <a:sym typeface="Symbol"/>
              </a:rPr>
              <a:t>: la prévision d’une </a:t>
            </a:r>
            <a:r>
              <a:rPr lang="fr-FR" sz="2200" dirty="0" smtClean="0">
                <a:solidFill>
                  <a:srgbClr val="FFFF00"/>
                </a:solidFill>
                <a:latin typeface="Comic Sans MS" pitchFamily="66" charset="0"/>
                <a:sym typeface="Symbol"/>
              </a:rPr>
              <a:t>nouvelle particule</a:t>
            </a:r>
          </a:p>
          <a:p>
            <a:r>
              <a:rPr lang="fr-FR" sz="2200" dirty="0" smtClean="0">
                <a:solidFill>
                  <a:srgbClr val="FFFF00"/>
                </a:solidFill>
                <a:latin typeface="Comic Sans MS" pitchFamily="66" charset="0"/>
                <a:sym typeface="Symbol"/>
              </a:rPr>
              <a:t>   </a:t>
            </a:r>
            <a:r>
              <a:rPr lang="fr-FR" sz="2200" dirty="0" smtClean="0">
                <a:solidFill>
                  <a:schemeClr val="bg1"/>
                </a:solidFill>
                <a:latin typeface="Comic Sans MS" pitchFamily="66" charset="0"/>
                <a:sym typeface="Symbol"/>
              </a:rPr>
              <a:t>qui est une ″excitation″ du champ scalaire:</a:t>
            </a:r>
            <a:endParaRPr lang="fr-FR" sz="2200" dirty="0">
              <a:solidFill>
                <a:schemeClr val="bg1"/>
              </a:solidFill>
              <a:latin typeface="Comic Sans MS" pitchFamily="66" charset="0"/>
            </a:endParaRPr>
          </a:p>
        </p:txBody>
      </p:sp>
      <p:sp>
        <p:nvSpPr>
          <p:cNvPr id="6" name="Ruban vers le bas 5"/>
          <p:cNvSpPr/>
          <p:nvPr/>
        </p:nvSpPr>
        <p:spPr>
          <a:xfrm>
            <a:off x="539552" y="4437112"/>
            <a:ext cx="8064896" cy="1872208"/>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2555776" y="5158933"/>
            <a:ext cx="4054315"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ZoneTexte 38"/>
          <p:cNvSpPr txBox="1"/>
          <p:nvPr/>
        </p:nvSpPr>
        <p:spPr>
          <a:xfrm>
            <a:off x="72008" y="1844824"/>
            <a:ext cx="9036496" cy="3754874"/>
          </a:xfrm>
          <a:prstGeom prst="rect">
            <a:avLst/>
          </a:prstGeom>
          <a:noFill/>
        </p:spPr>
        <p:txBody>
          <a:bodyPr wrap="square" rtlCol="0">
            <a:spAutoFit/>
          </a:bodyPr>
          <a:lstStyle/>
          <a:p>
            <a:r>
              <a:rPr lang="fr-FR" sz="2200" dirty="0" smtClean="0">
                <a:solidFill>
                  <a:schemeClr val="bg1"/>
                </a:solidFill>
                <a:latin typeface="Comic Sans MS" pitchFamily="66" charset="0"/>
              </a:rPr>
              <a:t>Mais:</a:t>
            </a:r>
          </a:p>
          <a:p>
            <a:pPr>
              <a:buFontTx/>
              <a:buChar char="-"/>
            </a:pPr>
            <a:r>
              <a:rPr lang="fr-FR" sz="2200" dirty="0" smtClean="0">
                <a:solidFill>
                  <a:schemeClr val="bg1"/>
                </a:solidFill>
                <a:latin typeface="Comic Sans MS" pitchFamily="66" charset="0"/>
              </a:rPr>
              <a:t> Les bosons scalaires de Higgs</a:t>
            </a:r>
          </a:p>
          <a:p>
            <a:r>
              <a:rPr lang="fr-FR" sz="2200" dirty="0" smtClean="0">
                <a:solidFill>
                  <a:schemeClr val="bg1"/>
                </a:solidFill>
                <a:latin typeface="Comic Sans MS" pitchFamily="66" charset="0"/>
              </a:rPr>
              <a:t>  abondamment créés lors de la brisure spontanée de symétrie</a:t>
            </a:r>
          </a:p>
          <a:p>
            <a:r>
              <a:rPr lang="fr-FR" sz="2200" dirty="0" smtClean="0">
                <a:solidFill>
                  <a:schemeClr val="bg1"/>
                </a:solidFill>
                <a:latin typeface="Comic Sans MS" pitchFamily="66" charset="0"/>
              </a:rPr>
              <a:t>  </a:t>
            </a:r>
            <a:r>
              <a:rPr lang="fr-FR" sz="2200" dirty="0" smtClean="0">
                <a:solidFill>
                  <a:srgbClr val="FFFF00"/>
                </a:solidFill>
                <a:latin typeface="Comic Sans MS" pitchFamily="66" charset="0"/>
              </a:rPr>
              <a:t>ont disparu </a:t>
            </a:r>
            <a:r>
              <a:rPr lang="fr-FR" sz="2200" dirty="0" smtClean="0">
                <a:solidFill>
                  <a:schemeClr val="bg1"/>
                </a:solidFill>
                <a:latin typeface="Comic Sans MS" pitchFamily="66" charset="0"/>
              </a:rPr>
              <a:t>très rapidement peu après la transition de phase,</a:t>
            </a:r>
          </a:p>
          <a:p>
            <a:r>
              <a:rPr lang="fr-FR" sz="2200" dirty="0" smtClean="0">
                <a:solidFill>
                  <a:schemeClr val="bg1"/>
                </a:solidFill>
                <a:latin typeface="Comic Sans MS" pitchFamily="66" charset="0"/>
              </a:rPr>
              <a:t>  … il y a 13,7 Milliards d’années.</a:t>
            </a:r>
          </a:p>
          <a:p>
            <a:r>
              <a:rPr lang="fr-FR" sz="2200" dirty="0" smtClean="0">
                <a:solidFill>
                  <a:schemeClr val="bg1"/>
                </a:solidFill>
                <a:latin typeface="Comic Sans MS" pitchFamily="66" charset="0"/>
              </a:rPr>
              <a:t>     </a:t>
            </a:r>
          </a:p>
          <a:p>
            <a:endParaRPr lang="fr-FR" sz="2200" dirty="0" smtClean="0">
              <a:solidFill>
                <a:schemeClr val="bg1"/>
              </a:solidFill>
              <a:latin typeface="Comic Sans MS" pitchFamily="66" charset="0"/>
            </a:endParaRPr>
          </a:p>
          <a:p>
            <a:r>
              <a:rPr lang="fr-FR" sz="2200" dirty="0" smtClean="0">
                <a:solidFill>
                  <a:schemeClr val="bg1"/>
                </a:solidFill>
                <a:latin typeface="Comic Sans MS" pitchFamily="66" charset="0"/>
              </a:rPr>
              <a:t>                    </a:t>
            </a:r>
          </a:p>
          <a:p>
            <a:pPr>
              <a:buFontTx/>
              <a:buChar char="-"/>
            </a:pPr>
            <a:r>
              <a:rPr lang="fr-FR" sz="2200" dirty="0" smtClean="0">
                <a:solidFill>
                  <a:schemeClr val="bg1"/>
                </a:solidFill>
                <a:latin typeface="Comic Sans MS" pitchFamily="66" charset="0"/>
              </a:rPr>
              <a:t> Seul subsiste … le champ de Higgs qui baigne tout notre Univers …</a:t>
            </a:r>
          </a:p>
          <a:p>
            <a:r>
              <a:rPr lang="fr-FR" sz="2200" dirty="0" smtClean="0">
                <a:solidFill>
                  <a:srgbClr val="FFFF00"/>
                </a:solidFill>
                <a:latin typeface="Comic Sans MS" pitchFamily="66" charset="0"/>
              </a:rPr>
              <a:t>                 </a:t>
            </a:r>
            <a:r>
              <a:rPr lang="fr-FR" sz="4000" dirty="0" smtClean="0">
                <a:solidFill>
                  <a:srgbClr val="FFFF00"/>
                </a:solidFill>
                <a:latin typeface="Comic Sans MS" pitchFamily="66" charset="0"/>
              </a:rPr>
              <a:t>si le mécanisme est vrai !</a:t>
            </a:r>
            <a:endParaRPr lang="fr-FR" sz="4000" dirty="0">
              <a:solidFill>
                <a:srgbClr val="FFFF00"/>
              </a:solidFill>
              <a:latin typeface="Comic Sans MS" pitchFamily="66" charset="0"/>
            </a:endParaRPr>
          </a:p>
        </p:txBody>
      </p:sp>
      <p:sp>
        <p:nvSpPr>
          <p:cNvPr id="40" name="Parchemin horizontal 39"/>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ZoneTexte 40"/>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3"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4" name="ZoneTexte 3"/>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5" name="ZoneTexte 4"/>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6" name="ZoneTexte 5"/>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80">
                                          <p:stCondLst>
                                            <p:cond delay="0"/>
                                          </p:stCondLst>
                                        </p:cTn>
                                        <p:tgtEl>
                                          <p:spTgt spid="6"/>
                                        </p:tgtEl>
                                      </p:cBhvr>
                                    </p:animEffect>
                                    <p:anim calcmode="lin" valueType="num">
                                      <p:cBhvr>
                                        <p:cTn id="2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gtEl>
                                      </p:cBhvr>
                                      <p:to x="100000" y="60000"/>
                                    </p:animScale>
                                    <p:animScale>
                                      <p:cBhvr>
                                        <p:cTn id="27" dur="166" decel="50000">
                                          <p:stCondLst>
                                            <p:cond delay="676"/>
                                          </p:stCondLst>
                                        </p:cTn>
                                        <p:tgtEl>
                                          <p:spTgt spid="6"/>
                                        </p:tgtEl>
                                      </p:cBhvr>
                                      <p:to x="100000" y="100000"/>
                                    </p:animScale>
                                    <p:animScale>
                                      <p:cBhvr>
                                        <p:cTn id="28" dur="26">
                                          <p:stCondLst>
                                            <p:cond delay="1312"/>
                                          </p:stCondLst>
                                        </p:cTn>
                                        <p:tgtEl>
                                          <p:spTgt spid="6"/>
                                        </p:tgtEl>
                                      </p:cBhvr>
                                      <p:to x="100000" y="80000"/>
                                    </p:animScale>
                                    <p:animScale>
                                      <p:cBhvr>
                                        <p:cTn id="29" dur="166" decel="50000">
                                          <p:stCondLst>
                                            <p:cond delay="1338"/>
                                          </p:stCondLst>
                                        </p:cTn>
                                        <p:tgtEl>
                                          <p:spTgt spid="6"/>
                                        </p:tgtEl>
                                      </p:cBhvr>
                                      <p:to x="100000" y="100000"/>
                                    </p:animScale>
                                    <p:animScale>
                                      <p:cBhvr>
                                        <p:cTn id="30" dur="26">
                                          <p:stCondLst>
                                            <p:cond delay="1642"/>
                                          </p:stCondLst>
                                        </p:cTn>
                                        <p:tgtEl>
                                          <p:spTgt spid="6"/>
                                        </p:tgtEl>
                                      </p:cBhvr>
                                      <p:to x="100000" y="90000"/>
                                    </p:animScale>
                                    <p:animScale>
                                      <p:cBhvr>
                                        <p:cTn id="31" dur="166" decel="50000">
                                          <p:stCondLst>
                                            <p:cond delay="1668"/>
                                          </p:stCondLst>
                                        </p:cTn>
                                        <p:tgtEl>
                                          <p:spTgt spid="6"/>
                                        </p:tgtEl>
                                      </p:cBhvr>
                                      <p:to x="100000" y="100000"/>
                                    </p:animScale>
                                    <p:animScale>
                                      <p:cBhvr>
                                        <p:cTn id="32" dur="26">
                                          <p:stCondLst>
                                            <p:cond delay="1808"/>
                                          </p:stCondLst>
                                        </p:cTn>
                                        <p:tgtEl>
                                          <p:spTgt spid="6"/>
                                        </p:tgtEl>
                                      </p:cBhvr>
                                      <p:to x="100000" y="95000"/>
                                    </p:animScale>
                                    <p:animScale>
                                      <p:cBhvr>
                                        <p:cTn id="3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1412776"/>
            <a:ext cx="7526419" cy="1077218"/>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Recréer des conditions </a:t>
            </a:r>
            <a:r>
              <a:rPr lang="fr-FR" sz="2000" dirty="0" smtClean="0">
                <a:solidFill>
                  <a:schemeClr val="bg1"/>
                </a:solidFill>
                <a:latin typeface="Comic Sans MS" pitchFamily="66" charset="0"/>
              </a:rPr>
              <a:t>voisines de celles  qui ont du exister</a:t>
            </a:r>
          </a:p>
          <a:p>
            <a:r>
              <a:rPr lang="fr-FR" sz="2000" dirty="0" smtClean="0">
                <a:solidFill>
                  <a:schemeClr val="bg1"/>
                </a:solidFill>
                <a:latin typeface="Comic Sans MS" pitchFamily="66" charset="0"/>
              </a:rPr>
              <a:t>   une fraction de seconde après le Big Bang</a:t>
            </a:r>
          </a:p>
          <a:p>
            <a:r>
              <a:rPr lang="fr-FR" sz="2400" dirty="0" smtClean="0">
                <a:solidFill>
                  <a:schemeClr val="bg1"/>
                </a:solidFill>
                <a:latin typeface="Comic Sans MS" pitchFamily="66" charset="0"/>
                <a:sym typeface="Symbol"/>
              </a:rPr>
              <a:t>                       </a:t>
            </a:r>
            <a:r>
              <a:rPr lang="fr-FR" sz="2400" dirty="0" smtClean="0">
                <a:solidFill>
                  <a:srgbClr val="FFC000"/>
                </a:solidFill>
                <a:latin typeface="Comic Sans MS" pitchFamily="66" charset="0"/>
                <a:sym typeface="Symbol"/>
              </a:rPr>
              <a:t> Collisionneurs de particules</a:t>
            </a:r>
            <a:endParaRPr lang="fr-FR" sz="2400" dirty="0">
              <a:solidFill>
                <a:srgbClr val="FFC000"/>
              </a:solidFill>
              <a:latin typeface="Comic Sans MS" pitchFamily="66" charset="0"/>
            </a:endParaRPr>
          </a:p>
        </p:txBody>
      </p:sp>
      <p:sp>
        <p:nvSpPr>
          <p:cNvPr id="3" name="Text Box 36"/>
          <p:cNvSpPr txBox="1">
            <a:spLocks noChangeArrowheads="1"/>
          </p:cNvSpPr>
          <p:nvPr/>
        </p:nvSpPr>
        <p:spPr bwMode="auto">
          <a:xfrm>
            <a:off x="119886" y="44624"/>
            <a:ext cx="885370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Faire appel aux accélérateurs de particules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Text Box 12"/>
          <p:cNvSpPr txBox="1">
            <a:spLocks noChangeArrowheads="1"/>
          </p:cNvSpPr>
          <p:nvPr/>
        </p:nvSpPr>
        <p:spPr bwMode="auto">
          <a:xfrm>
            <a:off x="3689" y="5097378"/>
            <a:ext cx="9320839" cy="707886"/>
          </a:xfrm>
          <a:prstGeom prst="rect">
            <a:avLst/>
          </a:prstGeom>
          <a:noFill/>
          <a:ln w="9525">
            <a:noFill/>
            <a:miter lim="800000"/>
            <a:headEnd/>
            <a:tailEnd/>
          </a:ln>
          <a:effectLst/>
        </p:spPr>
        <p:txBody>
          <a:bodyPr wrap="square">
            <a:spAutoFit/>
          </a:bodyPr>
          <a:lstStyle/>
          <a:p>
            <a:pPr>
              <a:buFont typeface="Symbol"/>
              <a:buChar char="·"/>
            </a:pPr>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Création </a:t>
            </a:r>
            <a:r>
              <a:rPr lang="fr-FR" sz="2000" dirty="0">
                <a:solidFill>
                  <a:srgbClr val="FFFF00"/>
                </a:solidFill>
                <a:latin typeface="Comic Sans MS" pitchFamily="66" charset="0"/>
              </a:rPr>
              <a:t>de particules de hautes </a:t>
            </a:r>
            <a:r>
              <a:rPr lang="fr-FR" sz="2000" dirty="0" smtClean="0">
                <a:solidFill>
                  <a:srgbClr val="FFFF00"/>
                </a:solidFill>
                <a:latin typeface="Comic Sans MS" pitchFamily="66" charset="0"/>
              </a:rPr>
              <a:t>masses, dont le boson scalaire s’il existe</a:t>
            </a:r>
          </a:p>
          <a:p>
            <a:r>
              <a:rPr lang="fr-FR" sz="2000" dirty="0" smtClean="0">
                <a:solidFill>
                  <a:srgbClr val="FFFF00"/>
                </a:solidFill>
                <a:latin typeface="Comic Sans MS" pitchFamily="66" charset="0"/>
              </a:rPr>
              <a:t>   mais il est instable et va se  désintégrer </a:t>
            </a:r>
            <a:r>
              <a:rPr lang="fr-FR" sz="2000" dirty="0" smtClean="0">
                <a:solidFill>
                  <a:srgbClr val="FFFF00"/>
                </a:solidFill>
                <a:latin typeface="Comic Sans MS" pitchFamily="66" charset="0"/>
                <a:sym typeface="Symbol"/>
              </a:rPr>
              <a:t> particules ″filles″.</a:t>
            </a:r>
            <a:endParaRPr lang="fr-FR" sz="2000" dirty="0">
              <a:solidFill>
                <a:srgbClr val="FFFF00"/>
              </a:solidFill>
              <a:latin typeface="Comic Sans MS" pitchFamily="66" charset="0"/>
            </a:endParaRPr>
          </a:p>
        </p:txBody>
      </p:sp>
      <p:sp>
        <p:nvSpPr>
          <p:cNvPr id="5" name="Text Box 13"/>
          <p:cNvSpPr txBox="1">
            <a:spLocks noChangeArrowheads="1"/>
          </p:cNvSpPr>
          <p:nvPr/>
        </p:nvSpPr>
        <p:spPr bwMode="auto">
          <a:xfrm>
            <a:off x="5580112" y="3481844"/>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6" name="Text Box 12"/>
          <p:cNvSpPr txBox="1">
            <a:spLocks noChangeArrowheads="1"/>
          </p:cNvSpPr>
          <p:nvPr/>
        </p:nvSpPr>
        <p:spPr bwMode="auto">
          <a:xfrm>
            <a:off x="-180528" y="6093296"/>
            <a:ext cx="8956299" cy="400110"/>
          </a:xfrm>
          <a:prstGeom prst="rect">
            <a:avLst/>
          </a:prstGeom>
          <a:noFill/>
          <a:ln w="9525">
            <a:noFill/>
            <a:miter lim="800000"/>
            <a:headEnd/>
            <a:tailEnd/>
          </a:ln>
          <a:effectLst/>
        </p:spPr>
        <p:txBody>
          <a:bodyPr wrap="none">
            <a:spAutoFit/>
          </a:bodyPr>
          <a:lstStyle/>
          <a:p>
            <a:pPr algn="ctr"/>
            <a:r>
              <a:rPr lang="fr-FR" sz="2000" dirty="0" smtClean="0">
                <a:solidFill>
                  <a:srgbClr val="CCECFF"/>
                </a:solidFill>
                <a:latin typeface="Comic Sans MS" pitchFamily="66" charset="0"/>
                <a:sym typeface="Symbol"/>
              </a:rPr>
              <a:t> </a:t>
            </a:r>
            <a:r>
              <a:rPr lang="fr-FR" sz="2000" dirty="0" smtClean="0">
                <a:solidFill>
                  <a:srgbClr val="FFFF00"/>
                </a:solidFill>
                <a:latin typeface="Comic Sans MS" pitchFamily="66" charset="0"/>
                <a:sym typeface="Symbol"/>
              </a:rPr>
              <a:t>O</a:t>
            </a:r>
            <a:r>
              <a:rPr lang="fr-FR" sz="2000" dirty="0" smtClean="0">
                <a:solidFill>
                  <a:srgbClr val="FFFF00"/>
                </a:solidFill>
                <a:latin typeface="Comic Sans MS" pitchFamily="66" charset="0"/>
              </a:rPr>
              <a:t>bservation </a:t>
            </a:r>
            <a:r>
              <a:rPr lang="fr-FR" sz="2000" dirty="0">
                <a:solidFill>
                  <a:srgbClr val="FFFF00"/>
                </a:solidFill>
                <a:latin typeface="Comic Sans MS" pitchFamily="66" charset="0"/>
              </a:rPr>
              <a:t>dans </a:t>
            </a:r>
            <a:r>
              <a:rPr lang="fr-FR" sz="2000" dirty="0" smtClean="0">
                <a:solidFill>
                  <a:srgbClr val="FFFF00"/>
                </a:solidFill>
                <a:latin typeface="Comic Sans MS" pitchFamily="66" charset="0"/>
              </a:rPr>
              <a:t>des </a:t>
            </a:r>
            <a:r>
              <a:rPr lang="fr-FR" sz="2000" dirty="0">
                <a:solidFill>
                  <a:srgbClr val="FFFF00"/>
                </a:solidFill>
                <a:latin typeface="Comic Sans MS" pitchFamily="66" charset="0"/>
              </a:rPr>
              <a:t>grands </a:t>
            </a:r>
            <a:r>
              <a:rPr lang="fr-FR" sz="2000" dirty="0" smtClean="0">
                <a:solidFill>
                  <a:srgbClr val="FFFF00"/>
                </a:solidFill>
                <a:latin typeface="Comic Sans MS" pitchFamily="66" charset="0"/>
              </a:rPr>
              <a:t>détecteurs</a:t>
            </a:r>
            <a:r>
              <a:rPr lang="fr-FR" sz="2000" dirty="0" smtClean="0">
                <a:solidFill>
                  <a:schemeClr val="bg1"/>
                </a:solidFill>
                <a:latin typeface="Comic Sans MS" pitchFamily="66" charset="0"/>
              </a:rPr>
              <a:t>: trajectoire, énergie, nature.</a:t>
            </a:r>
            <a:endParaRPr lang="fr-FR" sz="2000" dirty="0">
              <a:solidFill>
                <a:schemeClr val="bg1"/>
              </a:solidFill>
              <a:latin typeface="Comic Sans MS" pitchFamily="66" charset="0"/>
            </a:endParaRPr>
          </a:p>
        </p:txBody>
      </p:sp>
      <p:sp>
        <p:nvSpPr>
          <p:cNvPr id="7" name="Oval 14"/>
          <p:cNvSpPr>
            <a:spLocks noChangeArrowheads="1"/>
          </p:cNvSpPr>
          <p:nvPr/>
        </p:nvSpPr>
        <p:spPr bwMode="auto">
          <a:xfrm>
            <a:off x="898525" y="3475546"/>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8" name="Oval 15"/>
          <p:cNvSpPr>
            <a:spLocks noChangeArrowheads="1"/>
          </p:cNvSpPr>
          <p:nvPr/>
        </p:nvSpPr>
        <p:spPr bwMode="auto">
          <a:xfrm>
            <a:off x="4140200" y="3475546"/>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9" name="AutoShape 16"/>
          <p:cNvSpPr>
            <a:spLocks noChangeArrowheads="1"/>
          </p:cNvSpPr>
          <p:nvPr/>
        </p:nvSpPr>
        <p:spPr bwMode="auto">
          <a:xfrm rot="19085189">
            <a:off x="2028825" y="2809524"/>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0" name="Rectangle 9"/>
          <p:cNvSpPr/>
          <p:nvPr/>
        </p:nvSpPr>
        <p:spPr>
          <a:xfrm>
            <a:off x="899592" y="4149080"/>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1" name="Rectangle 10"/>
          <p:cNvSpPr/>
          <p:nvPr/>
        </p:nvSpPr>
        <p:spPr>
          <a:xfrm>
            <a:off x="4161056" y="4149080"/>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5" presetClass="entr" presetSubtype="1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1" dur="500"/>
                                        <p:tgtEl>
                                          <p:spTgt spid="10">
                                            <p:txEl>
                                              <p:pRg st="0" end="0"/>
                                            </p:txEl>
                                          </p:spTgt>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hidden"/>
                                      </p:to>
                                    </p:set>
                                  </p:childTnLst>
                                </p:cTn>
                              </p:par>
                              <p:par>
                                <p:cTn id="21" presetID="0" presetClass="path" presetSubtype="0" accel="50000" decel="50000" fill="hold" grpId="0" nodeType="withEffect">
                                  <p:stCondLst>
                                    <p:cond delay="0"/>
                                  </p:stCondLst>
                                  <p:childTnLst>
                                    <p:animMotion origin="layout" path="M 5.83333E-6 -2.11841E-6 L 0.14185 -2.11841E-6 " pathEditMode="relative" ptsTypes="AA">
                                      <p:cBhvr>
                                        <p:cTn id="22" dur="2000" fill="hold"/>
                                        <p:tgtEl>
                                          <p:spTgt spid="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004 0.00532 L -0.11823 -1.57262E-7 " pathEditMode="relative" rAng="0" ptsTypes="AA">
                                      <p:cBhvr>
                                        <p:cTn id="24" dur="2000" fill="hold"/>
                                        <p:tgtEl>
                                          <p:spTgt spid="8"/>
                                        </p:tgtEl>
                                        <p:attrNameLst>
                                          <p:attrName>ppt_x</p:attrName>
                                          <p:attrName>ppt_y</p:attrName>
                                        </p:attrNameLst>
                                      </p:cBhvr>
                                      <p:rCtr x="-5700" y="-300"/>
                                    </p:animMotion>
                                  </p:childTnLst>
                                </p:cTn>
                              </p:par>
                            </p:childTnLst>
                          </p:cTn>
                        </p:par>
                        <p:par>
                          <p:cTn id="25" fill="hold">
                            <p:stCondLst>
                              <p:cond delay="2000"/>
                            </p:stCondLst>
                            <p:childTnLst>
                              <p:par>
                                <p:cTn id="26" presetID="53"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2500"/>
                            </p:stCondLst>
                            <p:childTnLst>
                              <p:par>
                                <p:cTn id="32" presetID="1" presetClass="exit" presetSubtype="0" fill="hold" grpId="1" nodeType="after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53" presetClass="entr" presetSubtype="0" fill="hold" nodeType="with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 calcmode="lin" valueType="num">
                                      <p:cBhvr>
                                        <p:cTn id="3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9">
                                            <p:txEl>
                                              <p:pRg st="0" end="0"/>
                                            </p:txEl>
                                          </p:spTgt>
                                        </p:tgtEl>
                                      </p:cBhvr>
                                    </p:animEffect>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7" grpId="1" animBg="1"/>
      <p:bldP spid="7" grpId="2" animBg="1"/>
      <p:bldP spid="8" grpId="0" animBg="1"/>
      <p:bldP spid="8" grpId="1" animBg="1"/>
      <p:bldP spid="8" grpId="2" animBg="1"/>
      <p:bldP spid="10" grpId="0" build="allAtOnce"/>
      <p:bldP spid="11"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835696" y="2584886"/>
            <a:ext cx="5718232" cy="707886"/>
          </a:xfrm>
          <a:prstGeom prst="rect">
            <a:avLst/>
          </a:prstGeom>
          <a:noFill/>
          <a:ln w="9525">
            <a:noFill/>
            <a:miter lim="800000"/>
            <a:headEnd/>
            <a:tailEnd/>
          </a:ln>
          <a:effectLst/>
        </p:spPr>
        <p:txBody>
          <a:bodyPr wrap="none">
            <a:spAutoFit/>
          </a:bodyPr>
          <a:lstStyle/>
          <a:p>
            <a:pPr algn="ctr"/>
            <a:r>
              <a:rPr lang="fr-FR" sz="2000" dirty="0">
                <a:solidFill>
                  <a:schemeClr val="bg1"/>
                </a:solidFill>
                <a:latin typeface="Comic Sans MS" pitchFamily="66" charset="0"/>
              </a:rPr>
              <a:t>Acronyme français du</a:t>
            </a:r>
          </a:p>
          <a:p>
            <a:pPr algn="ctr"/>
            <a:r>
              <a:rPr lang="fr-FR" sz="2000" dirty="0">
                <a:solidFill>
                  <a:srgbClr val="FFFF66"/>
                </a:solidFill>
                <a:latin typeface="Comic Sans MS" pitchFamily="66" charset="0"/>
              </a:rPr>
              <a:t>C</a:t>
            </a:r>
            <a:r>
              <a:rPr lang="fr-FR" sz="2000" dirty="0">
                <a:solidFill>
                  <a:schemeClr val="bg1"/>
                </a:solidFill>
                <a:latin typeface="Comic Sans MS" pitchFamily="66" charset="0"/>
              </a:rPr>
              <a:t>onseil </a:t>
            </a:r>
            <a:r>
              <a:rPr lang="fr-FR" sz="2000" dirty="0">
                <a:solidFill>
                  <a:srgbClr val="FFFF00"/>
                </a:solidFill>
                <a:latin typeface="Comic Sans MS" pitchFamily="66" charset="0"/>
              </a:rPr>
              <a:t>E</a:t>
            </a:r>
            <a:r>
              <a:rPr lang="fr-FR" sz="2000" dirty="0">
                <a:solidFill>
                  <a:schemeClr val="bg1"/>
                </a:solidFill>
                <a:latin typeface="Comic Sans MS" pitchFamily="66" charset="0"/>
              </a:rPr>
              <a:t>uropéen pour la </a:t>
            </a:r>
            <a:r>
              <a:rPr lang="fr-FR" sz="2000" dirty="0">
                <a:solidFill>
                  <a:srgbClr val="FFFF66"/>
                </a:solidFill>
                <a:latin typeface="Comic Sans MS" pitchFamily="66" charset="0"/>
              </a:rPr>
              <a:t>R</a:t>
            </a:r>
            <a:r>
              <a:rPr lang="fr-FR" sz="2000" dirty="0">
                <a:solidFill>
                  <a:schemeClr val="bg1"/>
                </a:solidFill>
                <a:latin typeface="Comic Sans MS" pitchFamily="66" charset="0"/>
              </a:rPr>
              <a:t>echerche </a:t>
            </a:r>
            <a:r>
              <a:rPr lang="fr-FR" sz="2000" dirty="0">
                <a:solidFill>
                  <a:srgbClr val="FFFF00"/>
                </a:solidFill>
                <a:latin typeface="Comic Sans MS" pitchFamily="66" charset="0"/>
              </a:rPr>
              <a:t>N</a:t>
            </a:r>
            <a:r>
              <a:rPr lang="fr-FR" sz="2000" dirty="0">
                <a:solidFill>
                  <a:schemeClr val="bg1"/>
                </a:solidFill>
                <a:latin typeface="Comic Sans MS" pitchFamily="66" charset="0"/>
              </a:rPr>
              <a:t>ucléaire.</a:t>
            </a:r>
          </a:p>
        </p:txBody>
      </p:sp>
      <p:sp>
        <p:nvSpPr>
          <p:cNvPr id="4" name="Text Box 20"/>
          <p:cNvSpPr txBox="1">
            <a:spLocks noChangeArrowheads="1"/>
          </p:cNvSpPr>
          <p:nvPr/>
        </p:nvSpPr>
        <p:spPr bwMode="auto">
          <a:xfrm>
            <a:off x="1619672" y="3591361"/>
            <a:ext cx="6505307" cy="707886"/>
          </a:xfrm>
          <a:prstGeom prst="rect">
            <a:avLst/>
          </a:prstGeom>
          <a:noFill/>
          <a:ln w="9525">
            <a:noFill/>
            <a:miter lim="800000"/>
            <a:headEnd/>
            <a:tailEnd/>
          </a:ln>
          <a:effectLst/>
        </p:spPr>
        <p:txBody>
          <a:bodyPr wrap="none">
            <a:spAutoFit/>
          </a:bodyPr>
          <a:lstStyle/>
          <a:p>
            <a:pPr algn="ctr"/>
            <a:r>
              <a:rPr lang="fr-FR" sz="2000" dirty="0">
                <a:solidFill>
                  <a:schemeClr val="bg1"/>
                </a:solidFill>
                <a:latin typeface="Comic Sans MS" pitchFamily="66" charset="0"/>
              </a:rPr>
              <a:t>Laboratoire Européen pour la Physique des </a:t>
            </a:r>
            <a:r>
              <a:rPr lang="fr-FR" sz="2000" dirty="0" smtClean="0">
                <a:solidFill>
                  <a:schemeClr val="bg1"/>
                </a:solidFill>
                <a:latin typeface="Comic Sans MS" pitchFamily="66" charset="0"/>
              </a:rPr>
              <a:t>Particules</a:t>
            </a:r>
          </a:p>
          <a:p>
            <a:pPr algn="ctr"/>
            <a:r>
              <a:rPr lang="fr-FR" sz="2000" dirty="0" smtClean="0">
                <a:solidFill>
                  <a:schemeClr val="bg1"/>
                </a:solidFill>
                <a:latin typeface="Comic Sans MS" pitchFamily="66" charset="0"/>
              </a:rPr>
              <a:t>devenu un laboratoire mondial</a:t>
            </a:r>
            <a:endParaRPr lang="fr-FR" sz="2000" dirty="0">
              <a:solidFill>
                <a:schemeClr val="bg1"/>
              </a:solidFill>
              <a:latin typeface="Comic Sans MS" pitchFamily="66" charset="0"/>
            </a:endParaRPr>
          </a:p>
        </p:txBody>
      </p:sp>
      <p:sp>
        <p:nvSpPr>
          <p:cNvPr id="5" name="Text Box 21"/>
          <p:cNvSpPr txBox="1">
            <a:spLocks noChangeArrowheads="1"/>
          </p:cNvSpPr>
          <p:nvPr/>
        </p:nvSpPr>
        <p:spPr bwMode="auto">
          <a:xfrm>
            <a:off x="2555776" y="4789601"/>
            <a:ext cx="4354077" cy="1015663"/>
          </a:xfrm>
          <a:prstGeom prst="rect">
            <a:avLst/>
          </a:prstGeom>
          <a:noFill/>
          <a:ln w="9525">
            <a:noFill/>
            <a:miter lim="800000"/>
            <a:headEnd/>
            <a:tailEnd/>
          </a:ln>
          <a:effectLst/>
        </p:spPr>
        <p:txBody>
          <a:bodyPr wrap="none">
            <a:spAutoFit/>
          </a:bodyPr>
          <a:lstStyle/>
          <a:p>
            <a:r>
              <a:rPr lang="fr-FR" sz="2000" dirty="0">
                <a:solidFill>
                  <a:schemeClr val="bg1"/>
                </a:solidFill>
                <a:latin typeface="Comic Sans MS" pitchFamily="66" charset="0"/>
              </a:rPr>
              <a:t>Le plus grand laboratoire au monde</a:t>
            </a:r>
          </a:p>
          <a:p>
            <a:r>
              <a:rPr lang="fr-FR" sz="2000" dirty="0">
                <a:solidFill>
                  <a:schemeClr val="bg1"/>
                </a:solidFill>
                <a:latin typeface="Comic Sans MS" pitchFamily="66" charset="0"/>
              </a:rPr>
              <a:t>        - 100 nationalités.</a:t>
            </a:r>
          </a:p>
          <a:p>
            <a:r>
              <a:rPr lang="fr-FR" sz="2000" dirty="0">
                <a:solidFill>
                  <a:schemeClr val="bg1"/>
                </a:solidFill>
                <a:latin typeface="Comic Sans MS" pitchFamily="66" charset="0"/>
              </a:rPr>
              <a:t>       </a:t>
            </a:r>
            <a:r>
              <a:rPr lang="fr-FR" sz="2000" dirty="0" smtClean="0">
                <a:solidFill>
                  <a:schemeClr val="bg1"/>
                </a:solidFill>
                <a:latin typeface="Comic Sans MS" pitchFamily="66" charset="0"/>
              </a:rPr>
              <a:t> - </a:t>
            </a:r>
            <a:r>
              <a:rPr lang="fr-FR" sz="2000" dirty="0">
                <a:solidFill>
                  <a:schemeClr val="bg1"/>
                </a:solidFill>
                <a:latin typeface="Comic Sans MS" pitchFamily="66" charset="0"/>
              </a:rPr>
              <a:t>10 000 scientifiques.</a:t>
            </a:r>
          </a:p>
        </p:txBody>
      </p:sp>
      <p:sp>
        <p:nvSpPr>
          <p:cNvPr id="6" name="Text Box 22"/>
          <p:cNvSpPr txBox="1">
            <a:spLocks noChangeArrowheads="1"/>
          </p:cNvSpPr>
          <p:nvPr/>
        </p:nvSpPr>
        <p:spPr bwMode="auto">
          <a:xfrm>
            <a:off x="792088" y="6125234"/>
            <a:ext cx="7668344" cy="461665"/>
          </a:xfrm>
          <a:prstGeom prst="rect">
            <a:avLst/>
          </a:prstGeom>
          <a:noFill/>
          <a:ln w="12700">
            <a:noFill/>
            <a:miter lim="800000"/>
            <a:headEnd/>
            <a:tailEnd/>
          </a:ln>
          <a:effectLst/>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Recherches fondamentales sur l’infiniment petit.</a:t>
            </a:r>
            <a:endParaRPr lang="fr-FR" sz="2400" dirty="0">
              <a:solidFill>
                <a:schemeClr val="bg1"/>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755650" y="3501008"/>
            <a:ext cx="7561263" cy="2520950"/>
          </a:xfrm>
          <a:prstGeom prst="rect">
            <a:avLst/>
          </a:prstGeom>
          <a:noFill/>
          <a:ln w="9525">
            <a:noFill/>
            <a:miter lim="800000"/>
            <a:headEnd/>
            <a:tailEnd/>
          </a:ln>
        </p:spPr>
      </p:pic>
      <p:sp>
        <p:nvSpPr>
          <p:cNvPr id="3" name="Text Box 13"/>
          <p:cNvSpPr txBox="1">
            <a:spLocks noChangeArrowheads="1"/>
          </p:cNvSpPr>
          <p:nvPr/>
        </p:nvSpPr>
        <p:spPr bwMode="auto">
          <a:xfrm>
            <a:off x="107504" y="6095037"/>
            <a:ext cx="8820472" cy="646331"/>
          </a:xfrm>
          <a:prstGeom prst="rect">
            <a:avLst/>
          </a:prstGeom>
          <a:noFill/>
          <a:ln w="9525">
            <a:noFill/>
            <a:miter lim="800000"/>
            <a:headEnd/>
            <a:tailEnd/>
          </a:ln>
          <a:effectLst/>
        </p:spPr>
        <p:txBody>
          <a:bodyPr wrap="square">
            <a:spAutoFit/>
          </a:bodyPr>
          <a:lstStyle/>
          <a:p>
            <a:pPr algn="ctr"/>
            <a:r>
              <a:rPr lang="fr-FR" dirty="0">
                <a:solidFill>
                  <a:schemeClr val="bg1"/>
                </a:solidFill>
                <a:latin typeface="Comic Sans MS" pitchFamily="66" charset="0"/>
              </a:rPr>
              <a:t>Le plus grand </a:t>
            </a:r>
            <a:r>
              <a:rPr lang="fr-FR" dirty="0" smtClean="0">
                <a:solidFill>
                  <a:schemeClr val="bg1"/>
                </a:solidFill>
                <a:latin typeface="Comic Sans MS" pitchFamily="66" charset="0"/>
              </a:rPr>
              <a:t>et plus puissant </a:t>
            </a:r>
            <a:r>
              <a:rPr lang="fr-FR" dirty="0" smtClean="0">
                <a:solidFill>
                  <a:schemeClr val="bg1"/>
                </a:solidFill>
                <a:latin typeface="Comic Sans MS" pitchFamily="66" charset="0"/>
                <a:sym typeface="Symbol" pitchFamily="18" charset="2"/>
              </a:rPr>
              <a:t></a:t>
            </a:r>
            <a:r>
              <a:rPr lang="fr-FR" dirty="0">
                <a:solidFill>
                  <a:schemeClr val="bg1"/>
                </a:solidFill>
                <a:latin typeface="Comic Sans MS" pitchFamily="66" charset="0"/>
              </a:rPr>
              <a:t>collisionneur de particules</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 au monde</a:t>
            </a:r>
            <a:r>
              <a:rPr lang="fr-FR" dirty="0" smtClean="0">
                <a:solidFill>
                  <a:schemeClr val="bg1"/>
                </a:solidFill>
                <a:latin typeface="Comic Sans MS" pitchFamily="66" charset="0"/>
              </a:rPr>
              <a:t>:</a:t>
            </a:r>
          </a:p>
          <a:p>
            <a:pPr algn="ctr"/>
            <a:r>
              <a:rPr lang="fr-FR" dirty="0" smtClean="0">
                <a:solidFill>
                  <a:schemeClr val="bg1"/>
                </a:solidFill>
                <a:latin typeface="Comic Sans MS" pitchFamily="66" charset="0"/>
              </a:rPr>
              <a:t> </a:t>
            </a:r>
            <a:r>
              <a:rPr lang="fr-FR" dirty="0">
                <a:solidFill>
                  <a:schemeClr val="bg1"/>
                </a:solidFill>
                <a:latin typeface="Comic Sans MS" pitchFamily="66" charset="0"/>
              </a:rPr>
              <a:t>collisions </a:t>
            </a:r>
            <a:r>
              <a:rPr lang="fr-FR" dirty="0" smtClean="0">
                <a:solidFill>
                  <a:schemeClr val="bg1"/>
                </a:solidFill>
                <a:latin typeface="Comic Sans MS" pitchFamily="66" charset="0"/>
              </a:rPr>
              <a:t>frontales </a:t>
            </a:r>
            <a:r>
              <a:rPr lang="fr-FR" dirty="0">
                <a:solidFill>
                  <a:schemeClr val="bg1"/>
                </a:solidFill>
                <a:latin typeface="Comic Sans MS" pitchFamily="66" charset="0"/>
              </a:rPr>
              <a:t>aux plus hautes énergies.</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5" name="Text Box 5"/>
          <p:cNvSpPr txBox="1">
            <a:spLocks noChangeArrowheads="1"/>
          </p:cNvSpPr>
          <p:nvPr/>
        </p:nvSpPr>
        <p:spPr bwMode="auto">
          <a:xfrm>
            <a:off x="395288" y="1052736"/>
            <a:ext cx="8218487" cy="641350"/>
          </a:xfrm>
          <a:prstGeom prst="rect">
            <a:avLst/>
          </a:prstGeom>
          <a:noFill/>
          <a:ln w="9525">
            <a:noFill/>
            <a:miter lim="800000"/>
            <a:headEnd/>
            <a:tailEnd/>
          </a:ln>
          <a:effectLst/>
        </p:spPr>
        <p:txBody>
          <a:bodyPr wrap="none">
            <a:spAutoFit/>
          </a:bodyPr>
          <a:lstStyle/>
          <a:p>
            <a:r>
              <a:rPr lang="fr-FR" sz="3600" dirty="0">
                <a:solidFill>
                  <a:srgbClr val="FFFF00"/>
                </a:solidFill>
                <a:latin typeface="Comic Sans MS" pitchFamily="66" charset="0"/>
              </a:rPr>
              <a:t>L</a:t>
            </a:r>
            <a:r>
              <a:rPr lang="fr-FR" dirty="0">
                <a:solidFill>
                  <a:schemeClr val="bg1"/>
                </a:solidFill>
                <a:latin typeface="Comic Sans MS" pitchFamily="66" charset="0"/>
              </a:rPr>
              <a:t> (</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Large</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 en anglais) signifie grand: un anneau de 27 km de circonférence.</a:t>
            </a:r>
          </a:p>
        </p:txBody>
      </p:sp>
      <p:sp>
        <p:nvSpPr>
          <p:cNvPr id="6" name="Text Box 6"/>
          <p:cNvSpPr txBox="1">
            <a:spLocks noChangeArrowheads="1"/>
          </p:cNvSpPr>
          <p:nvPr/>
        </p:nvSpPr>
        <p:spPr bwMode="auto">
          <a:xfrm>
            <a:off x="395288" y="1827436"/>
            <a:ext cx="7032625" cy="641350"/>
          </a:xfrm>
          <a:prstGeom prst="rect">
            <a:avLst/>
          </a:prstGeom>
          <a:noFill/>
          <a:ln w="9525">
            <a:noFill/>
            <a:miter lim="800000"/>
            <a:headEnd/>
            <a:tailEnd/>
          </a:ln>
          <a:effectLst/>
        </p:spPr>
        <p:txBody>
          <a:bodyPr wrap="none">
            <a:spAutoFit/>
          </a:bodyPr>
          <a:lstStyle/>
          <a:p>
            <a:r>
              <a:rPr lang="fr-FR" sz="3600" dirty="0">
                <a:solidFill>
                  <a:srgbClr val="FFFF00"/>
                </a:solidFill>
                <a:latin typeface="Comic Sans MS" pitchFamily="66" charset="0"/>
              </a:rPr>
              <a:t>H</a:t>
            </a:r>
            <a:r>
              <a:rPr lang="fr-FR" dirty="0">
                <a:solidFill>
                  <a:schemeClr val="bg1"/>
                </a:solidFill>
                <a:latin typeface="Comic Sans MS" pitchFamily="66" charset="0"/>
              </a:rPr>
              <a:t> (</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Hadron</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 implique l’accélération de protons et ions (Plomb).</a:t>
            </a:r>
          </a:p>
        </p:txBody>
      </p:sp>
      <p:sp>
        <p:nvSpPr>
          <p:cNvPr id="7" name="Text Box 7"/>
          <p:cNvSpPr txBox="1">
            <a:spLocks noChangeArrowheads="1"/>
          </p:cNvSpPr>
          <p:nvPr/>
        </p:nvSpPr>
        <p:spPr bwMode="auto">
          <a:xfrm>
            <a:off x="395288" y="2541811"/>
            <a:ext cx="8645525" cy="641350"/>
          </a:xfrm>
          <a:prstGeom prst="rect">
            <a:avLst/>
          </a:prstGeom>
          <a:noFill/>
          <a:ln w="9525">
            <a:noFill/>
            <a:miter lim="800000"/>
            <a:headEnd/>
            <a:tailEnd/>
          </a:ln>
          <a:effectLst/>
        </p:spPr>
        <p:txBody>
          <a:bodyPr wrap="none">
            <a:spAutoFit/>
          </a:bodyPr>
          <a:lstStyle/>
          <a:p>
            <a:r>
              <a:rPr lang="fr-FR" sz="3600" dirty="0">
                <a:solidFill>
                  <a:srgbClr val="FFFF00"/>
                </a:solidFill>
                <a:latin typeface="Comic Sans MS" pitchFamily="66" charset="0"/>
              </a:rPr>
              <a:t>C</a:t>
            </a:r>
            <a:r>
              <a:rPr lang="fr-FR" dirty="0">
                <a:solidFill>
                  <a:schemeClr val="bg1"/>
                </a:solidFill>
                <a:latin typeface="Comic Sans MS" pitchFamily="66" charset="0"/>
              </a:rPr>
              <a:t> (</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Collider</a:t>
            </a:r>
            <a:r>
              <a:rPr lang="fr-FR" dirty="0">
                <a:solidFill>
                  <a:schemeClr val="bg1"/>
                </a:solidFill>
                <a:latin typeface="Comic Sans MS" pitchFamily="66" charset="0"/>
                <a:sym typeface="Symbol" pitchFamily="18" charset="2"/>
              </a:rPr>
              <a:t></a:t>
            </a:r>
            <a:r>
              <a:rPr lang="fr-FR" dirty="0">
                <a:solidFill>
                  <a:schemeClr val="bg1"/>
                </a:solidFill>
                <a:latin typeface="Comic Sans MS" pitchFamily="66" charset="0"/>
              </a:rPr>
              <a:t> en anglais) indique que les hadrons entrent en collisions frontales.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7666" y="2492896"/>
            <a:ext cx="7874270" cy="1477328"/>
          </a:xfrm>
          <a:prstGeom prst="rect">
            <a:avLst/>
          </a:prstGeom>
          <a:noFill/>
        </p:spPr>
        <p:txBody>
          <a:bodyPr wrap="none" rtlCol="0">
            <a:spAutoFit/>
          </a:bodyPr>
          <a:lstStyle/>
          <a:p>
            <a:pPr algn="ctr"/>
            <a:r>
              <a:rPr lang="fr-FR" sz="5400" dirty="0" smtClean="0">
                <a:solidFill>
                  <a:schemeClr val="bg1"/>
                </a:solidFill>
                <a:latin typeface="Comic Sans MS" pitchFamily="66" charset="0"/>
              </a:rPr>
              <a:t>Animation</a:t>
            </a:r>
          </a:p>
          <a:p>
            <a:pPr algn="ctr"/>
            <a:r>
              <a:rPr lang="fr-FR" dirty="0" smtClean="0">
                <a:solidFill>
                  <a:schemeClr val="bg1"/>
                </a:solidFill>
                <a:latin typeface="Comic Sans MS" pitchFamily="66" charset="0"/>
              </a:rPr>
              <a:t> Reproduction d’un événement ATLAS (Higgs en 4 muons)</a:t>
            </a:r>
          </a:p>
          <a:p>
            <a:pPr algn="ctr"/>
            <a:r>
              <a:rPr lang="fr-FR" dirty="0" smtClean="0">
                <a:solidFill>
                  <a:schemeClr val="bg1"/>
                </a:solidFill>
                <a:latin typeface="Comic Sans MS" pitchFamily="66" charset="0"/>
              </a:rPr>
              <a:t>après l’animation montrant l’accélération dans les différentes machines.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0" y="476672"/>
            <a:ext cx="8892480" cy="1754326"/>
          </a:xfrm>
          <a:prstGeom prst="rect">
            <a:avLst/>
          </a:prstGeom>
          <a:noFill/>
        </p:spPr>
        <p:txBody>
          <a:bodyPr wrap="square" rtlCol="0">
            <a:spAutoFit/>
          </a:bodyPr>
          <a:lstStyle/>
          <a:p>
            <a:pPr>
              <a:buFont typeface="Symbol"/>
              <a:buChar char="·"/>
            </a:pPr>
            <a:r>
              <a:rPr lang="fr-FR" dirty="0" smtClean="0">
                <a:solidFill>
                  <a:srgbClr val="FFFF00"/>
                </a:solidFill>
                <a:latin typeface="Comic Sans MS" pitchFamily="66" charset="0"/>
                <a:sym typeface="Symbol"/>
              </a:rPr>
              <a:t> Autres informations</a:t>
            </a:r>
          </a:p>
          <a:p>
            <a:r>
              <a:rPr lang="fr-FR" dirty="0" smtClean="0">
                <a:solidFill>
                  <a:schemeClr val="bg1"/>
                </a:solidFill>
                <a:latin typeface="Comic Sans MS" pitchFamily="66" charset="0"/>
                <a:sym typeface="Symbol"/>
              </a:rPr>
              <a:t>    - Co-créateur du Pôle ISCC Auvergne</a:t>
            </a:r>
          </a:p>
          <a:p>
            <a:r>
              <a:rPr lang="fr-FR" dirty="0" smtClean="0">
                <a:solidFill>
                  <a:schemeClr val="bg1"/>
                </a:solidFill>
                <a:latin typeface="Comic Sans MS" pitchFamily="66" charset="0"/>
                <a:sym typeface="Symbol"/>
              </a:rPr>
              <a:t>     (Institut des Sciences de la Communication du Cnrs: </a:t>
            </a:r>
          </a:p>
          <a:p>
            <a:r>
              <a:rPr lang="fr-FR" dirty="0" smtClean="0">
                <a:solidFill>
                  <a:schemeClr val="bg1"/>
                </a:solidFill>
                <a:latin typeface="Comic Sans MS" pitchFamily="66" charset="0"/>
                <a:sym typeface="Symbol"/>
              </a:rPr>
              <a:t>      Directeur Dominique Wolton, Président du Conseil Scientifique Edgar Morin).</a:t>
            </a:r>
          </a:p>
          <a:p>
            <a:r>
              <a:rPr lang="fr-FR" dirty="0" smtClean="0">
                <a:solidFill>
                  <a:schemeClr val="bg1"/>
                </a:solidFill>
                <a:latin typeface="Comic Sans MS" pitchFamily="66" charset="0"/>
                <a:sym typeface="Symbol"/>
              </a:rPr>
              <a:t>    - Responsable de la communication au LPC.</a:t>
            </a:r>
          </a:p>
          <a:p>
            <a:r>
              <a:rPr lang="fr-FR" dirty="0" smtClean="0">
                <a:solidFill>
                  <a:schemeClr val="bg1"/>
                </a:solidFill>
                <a:latin typeface="Comic Sans MS" pitchFamily="66" charset="0"/>
                <a:sym typeface="Symbol"/>
              </a:rPr>
              <a:t>    - Membre Associé du Club de la Presse Clermont-Ferrand Auvergne.</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3" name="ZoneTexte 2"/>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4"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5" name="Picture 5" descr="ATLAS.map.png"/>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7" name="Rectangle 6"/>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8" name="ZoneTexte 7"/>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9" name="ZoneTexte 8"/>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0" name="ZoneTexte 9"/>
          <p:cNvSpPr txBox="1"/>
          <p:nvPr/>
        </p:nvSpPr>
        <p:spPr>
          <a:xfrm>
            <a:off x="467544" y="5733256"/>
            <a:ext cx="8315097"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20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07504" y="908720"/>
            <a:ext cx="5112568"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1989-2008</a:t>
            </a:r>
          </a:p>
          <a:p>
            <a:r>
              <a:rPr lang="fr-FR" sz="2400" dirty="0" smtClean="0">
                <a:latin typeface="Comic Sans MS" pitchFamily="66" charset="0"/>
              </a:rPr>
              <a:t>Elaboration des collaborations</a:t>
            </a:r>
          </a:p>
          <a:p>
            <a:r>
              <a:rPr lang="fr-FR" sz="2400" dirty="0" smtClean="0">
                <a:latin typeface="Comic Sans MS" pitchFamily="66" charset="0"/>
              </a:rPr>
              <a:t>R&amp;D </a:t>
            </a:r>
            <a:r>
              <a:rPr lang="fr-FR" sz="2000" dirty="0" smtClean="0">
                <a:latin typeface="Comic Sans MS" pitchFamily="66" charset="0"/>
              </a:rPr>
              <a:t>Recherches et Développements</a:t>
            </a:r>
          </a:p>
          <a:p>
            <a:r>
              <a:rPr lang="fr-FR" sz="2400" dirty="0" smtClean="0">
                <a:latin typeface="Comic Sans MS" pitchFamily="66" charset="0"/>
              </a:rPr>
              <a:t>Conception/construction</a:t>
            </a:r>
          </a:p>
          <a:p>
            <a:r>
              <a:rPr lang="fr-FR" sz="2400" dirty="0" smtClean="0">
                <a:latin typeface="Comic Sans MS" pitchFamily="66" charset="0"/>
              </a:rPr>
              <a:t>Mise en route</a:t>
            </a:r>
            <a:endParaRPr lang="fr-FR" sz="2400" dirty="0">
              <a:latin typeface="Comic Sans MS" pitchFamily="66" charset="0"/>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4860032" y="0"/>
            <a:ext cx="4283968" cy="3212976"/>
          </a:xfrm>
          <a:prstGeom prst="rect">
            <a:avLst/>
          </a:prstGeom>
          <a:noFill/>
        </p:spPr>
      </p:pic>
      <p:pic>
        <p:nvPicPr>
          <p:cNvPr id="4" name="Picture 2" descr="C:\Users\François\Desktop\Slide_Fabiola.jpg"/>
          <p:cNvPicPr>
            <a:picLocks noChangeAspect="1" noChangeArrowheads="1"/>
          </p:cNvPicPr>
          <p:nvPr/>
        </p:nvPicPr>
        <p:blipFill>
          <a:blip r:embed="rId3" cstate="print"/>
          <a:srcRect/>
          <a:stretch>
            <a:fillRect/>
          </a:stretch>
        </p:blipFill>
        <p:spPr bwMode="auto">
          <a:xfrm>
            <a:off x="-36512" y="3573016"/>
            <a:ext cx="4379981" cy="3284986"/>
          </a:xfrm>
          <a:prstGeom prst="rect">
            <a:avLst/>
          </a:prstGeom>
          <a:noFill/>
        </p:spPr>
      </p:pic>
      <p:sp>
        <p:nvSpPr>
          <p:cNvPr id="5" name="Text Box 36"/>
          <p:cNvSpPr txBox="1">
            <a:spLocks noChangeArrowheads="1"/>
          </p:cNvSpPr>
          <p:nvPr/>
        </p:nvSpPr>
        <p:spPr bwMode="auto">
          <a:xfrm>
            <a:off x="83879" y="107921"/>
            <a:ext cx="47307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Trois grandes périodes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Rectangle à coins arrondis 5"/>
          <p:cNvSpPr/>
          <p:nvPr/>
        </p:nvSpPr>
        <p:spPr>
          <a:xfrm>
            <a:off x="2339752" y="2564904"/>
            <a:ext cx="5040560" cy="2304256"/>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2009-2022</a:t>
            </a:r>
          </a:p>
          <a:p>
            <a:r>
              <a:rPr lang="fr-FR" sz="2400" dirty="0" smtClean="0">
                <a:latin typeface="Comic Sans MS" pitchFamily="66" charset="0"/>
              </a:rPr>
              <a:t>Surveillance/maintenance</a:t>
            </a:r>
          </a:p>
          <a:p>
            <a:r>
              <a:rPr lang="fr-FR" sz="2400" dirty="0" smtClean="0">
                <a:latin typeface="Comic Sans MS" pitchFamily="66" charset="0"/>
              </a:rPr>
              <a:t>Prises de données jours et nuits Analyses de physique</a:t>
            </a:r>
          </a:p>
          <a:p>
            <a:r>
              <a:rPr lang="fr-FR" sz="2400" dirty="0" smtClean="0">
                <a:latin typeface="Comic Sans MS" pitchFamily="66" charset="0"/>
              </a:rPr>
              <a:t>Publications</a:t>
            </a:r>
          </a:p>
          <a:p>
            <a:r>
              <a:rPr lang="fr-FR" sz="2400" dirty="0" smtClean="0">
                <a:latin typeface="Comic Sans MS" pitchFamily="66" charset="0"/>
              </a:rPr>
              <a:t>R&amp;D </a:t>
            </a:r>
          </a:p>
        </p:txBody>
      </p:sp>
      <p:sp>
        <p:nvSpPr>
          <p:cNvPr id="7" name="Rectangle à coins arrondis 6"/>
          <p:cNvSpPr/>
          <p:nvPr/>
        </p:nvSpPr>
        <p:spPr>
          <a:xfrm>
            <a:off x="3995936" y="4581128"/>
            <a:ext cx="5040560" cy="2232248"/>
          </a:xfrm>
          <a:prstGeom prst="round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2022-2034</a:t>
            </a:r>
          </a:p>
          <a:p>
            <a:r>
              <a:rPr lang="fr-FR" sz="2400" dirty="0" smtClean="0">
                <a:latin typeface="Comic Sans MS" pitchFamily="66" charset="0"/>
              </a:rPr>
              <a:t>Rénovations pour Super LHC</a:t>
            </a:r>
          </a:p>
          <a:p>
            <a:r>
              <a:rPr lang="fr-FR" sz="2400" dirty="0" smtClean="0">
                <a:latin typeface="Comic Sans MS" pitchFamily="66" charset="0"/>
              </a:rPr>
              <a:t>Surveillance/maintenance</a:t>
            </a:r>
          </a:p>
          <a:p>
            <a:r>
              <a:rPr lang="fr-FR" sz="2400" dirty="0" smtClean="0">
                <a:latin typeface="Comic Sans MS" pitchFamily="66" charset="0"/>
              </a:rPr>
              <a:t>Prises de données jours et nuits</a:t>
            </a:r>
          </a:p>
          <a:p>
            <a:r>
              <a:rPr lang="fr-FR" sz="2400" dirty="0" smtClean="0">
                <a:latin typeface="Comic Sans MS" pitchFamily="66" charset="0"/>
              </a:rPr>
              <a:t>Analyses de physique</a:t>
            </a:r>
          </a:p>
          <a:p>
            <a:r>
              <a:rPr lang="fr-FR" sz="2400" dirty="0" smtClean="0">
                <a:latin typeface="Comic Sans MS" pitchFamily="66" charset="0"/>
              </a:rPr>
              <a:t>Publications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800" decel="100000"/>
                                        <p:tgtEl>
                                          <p:spTgt spid="3"/>
                                        </p:tgtEl>
                                      </p:cBhvr>
                                    </p:animEffect>
                                    <p:anim calcmode="lin" valueType="num">
                                      <p:cBhvr>
                                        <p:cTn id="21" dur="800" decel="100000" fill="hold"/>
                                        <p:tgtEl>
                                          <p:spTgt spid="3"/>
                                        </p:tgtEl>
                                        <p:attrNameLst>
                                          <p:attrName>style.rotation</p:attrName>
                                        </p:attrNameLst>
                                      </p:cBhvr>
                                      <p:tavLst>
                                        <p:tav tm="0">
                                          <p:val>
                                            <p:fltVal val="-90"/>
                                          </p:val>
                                        </p:tav>
                                        <p:tav tm="100000">
                                          <p:val>
                                            <p:fltVal val="0"/>
                                          </p:val>
                                        </p:tav>
                                      </p:tavLst>
                                    </p:anim>
                                    <p:anim calcmode="lin" valueType="num">
                                      <p:cBhvr>
                                        <p:cTn id="22" dur="800" decel="100000" fill="hold"/>
                                        <p:tgtEl>
                                          <p:spTgt spid="3"/>
                                        </p:tgtEl>
                                        <p:attrNameLst>
                                          <p:attrName>ppt_x</p:attrName>
                                        </p:attrNameLst>
                                      </p:cBhvr>
                                      <p:tavLst>
                                        <p:tav tm="0">
                                          <p:val>
                                            <p:strVal val="#ppt_x+0.4"/>
                                          </p:val>
                                        </p:tav>
                                        <p:tav tm="100000">
                                          <p:val>
                                            <p:strVal val="#ppt_x-0.05"/>
                                          </p:val>
                                        </p:tav>
                                      </p:tavLst>
                                    </p:anim>
                                    <p:anim calcmode="lin" valueType="num">
                                      <p:cBhvr>
                                        <p:cTn id="23" dur="800" decel="100000" fill="hold"/>
                                        <p:tgtEl>
                                          <p:spTgt spid="3"/>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800" decel="100000"/>
                                        <p:tgtEl>
                                          <p:spTgt spid="4"/>
                                        </p:tgtEl>
                                      </p:cBhvr>
                                    </p:animEffect>
                                    <p:anim calcmode="lin" valueType="num">
                                      <p:cBhvr>
                                        <p:cTn id="29" dur="800" decel="100000" fill="hold"/>
                                        <p:tgtEl>
                                          <p:spTgt spid="4"/>
                                        </p:tgtEl>
                                        <p:attrNameLst>
                                          <p:attrName>style.rotation</p:attrName>
                                        </p:attrNameLst>
                                      </p:cBhvr>
                                      <p:tavLst>
                                        <p:tav tm="0">
                                          <p:val>
                                            <p:fltVal val="-90"/>
                                          </p:val>
                                        </p:tav>
                                        <p:tav tm="100000">
                                          <p:val>
                                            <p:fltVal val="0"/>
                                          </p:val>
                                        </p:tav>
                                      </p:tavLst>
                                    </p:anim>
                                    <p:anim calcmode="lin" valueType="num">
                                      <p:cBhvr>
                                        <p:cTn id="30" dur="800" decel="100000" fill="hold"/>
                                        <p:tgtEl>
                                          <p:spTgt spid="4"/>
                                        </p:tgtEl>
                                        <p:attrNameLst>
                                          <p:attrName>ppt_x</p:attrName>
                                        </p:attrNameLst>
                                      </p:cBhvr>
                                      <p:tavLst>
                                        <p:tav tm="0">
                                          <p:val>
                                            <p:strVal val="#ppt_x+0.4"/>
                                          </p:val>
                                        </p:tav>
                                        <p:tav tm="100000">
                                          <p:val>
                                            <p:strVal val="#ppt_x-0.05"/>
                                          </p:val>
                                        </p:tav>
                                      </p:tavLst>
                                    </p:anim>
                                    <p:anim calcmode="lin" valueType="num">
                                      <p:cBhvr>
                                        <p:cTn id="31" dur="800" decel="100000" fill="hold"/>
                                        <p:tgtEl>
                                          <p:spTgt spid="4"/>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800" decel="100000"/>
                                        <p:tgtEl>
                                          <p:spTgt spid="7"/>
                                        </p:tgtEl>
                                      </p:cBhvr>
                                    </p:animEffect>
                                    <p:anim calcmode="lin" valueType="num">
                                      <p:cBhvr>
                                        <p:cTn id="39" dur="800" decel="100000" fill="hold"/>
                                        <p:tgtEl>
                                          <p:spTgt spid="7"/>
                                        </p:tgtEl>
                                        <p:attrNameLst>
                                          <p:attrName>style.rotation</p:attrName>
                                        </p:attrNameLst>
                                      </p:cBhvr>
                                      <p:tavLst>
                                        <p:tav tm="0">
                                          <p:val>
                                            <p:fltVal val="-90"/>
                                          </p:val>
                                        </p:tav>
                                        <p:tav tm="100000">
                                          <p:val>
                                            <p:fltVal val="0"/>
                                          </p:val>
                                        </p:tav>
                                      </p:tavLst>
                                    </p:anim>
                                    <p:anim calcmode="lin" valueType="num">
                                      <p:cBhvr>
                                        <p:cTn id="40" dur="800" decel="100000" fill="hold"/>
                                        <p:tgtEl>
                                          <p:spTgt spid="7"/>
                                        </p:tgtEl>
                                        <p:attrNameLst>
                                          <p:attrName>ppt_x</p:attrName>
                                        </p:attrNameLst>
                                      </p:cBhvr>
                                      <p:tavLst>
                                        <p:tav tm="0">
                                          <p:val>
                                            <p:strVal val="#ppt_x+0.4"/>
                                          </p:val>
                                        </p:tav>
                                        <p:tav tm="100000">
                                          <p:val>
                                            <p:strVal val="#ppt_x-0.05"/>
                                          </p:val>
                                        </p:tav>
                                      </p:tavLst>
                                    </p:anim>
                                    <p:anim calcmode="lin" valueType="num">
                                      <p:cBhvr>
                                        <p:cTn id="41" dur="800" decel="100000" fill="hold"/>
                                        <p:tgtEl>
                                          <p:spTgt spid="7"/>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1056" y="1628800"/>
            <a:ext cx="6353021" cy="249299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Nouveau jalon</a:t>
            </a:r>
            <a:r>
              <a:rPr lang="fr-FR" sz="2800" dirty="0" smtClean="0">
                <a:solidFill>
                  <a:schemeClr val="bg1"/>
                </a:solidFill>
                <a:latin typeface="Comic Sans MS" pitchFamily="66" charset="0"/>
              </a:rPr>
              <a:t>, les prémices:</a:t>
            </a:r>
          </a:p>
          <a:p>
            <a:pPr algn="ctr"/>
            <a:r>
              <a:rPr lang="fr-FR" sz="2800" dirty="0" smtClean="0">
                <a:solidFill>
                  <a:schemeClr val="bg1"/>
                </a:solidFill>
                <a:latin typeface="Comic Sans MS" pitchFamily="66" charset="0"/>
              </a:rPr>
              <a:t>émission SOIR 3 en mai 2012</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Dans l’ordre d’apparition:</a:t>
            </a:r>
          </a:p>
          <a:p>
            <a:pPr algn="ctr"/>
            <a:r>
              <a:rPr lang="fr-FR" sz="2000" dirty="0" smtClean="0">
                <a:solidFill>
                  <a:schemeClr val="bg1"/>
                </a:solidFill>
                <a:latin typeface="Comic Sans MS" pitchFamily="66" charset="0"/>
              </a:rPr>
              <a:t>François Englert, Fabiola Gianotti, François Vazeille</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763147"/>
            <a:ext cx="9180512" cy="6122237"/>
          </a:xfrm>
          <a:prstGeom prst="rect">
            <a:avLst/>
          </a:prstGeom>
          <a:noFill/>
        </p:spPr>
      </p:pic>
      <p:sp>
        <p:nvSpPr>
          <p:cNvPr id="9" name="ZoneTexte 8"/>
          <p:cNvSpPr txBox="1"/>
          <p:nvPr/>
        </p:nvSpPr>
        <p:spPr>
          <a:xfrm>
            <a:off x="52715" y="116632"/>
            <a:ext cx="9257663"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4 juillet 2012 duplex CERN/Melbourne (ICHEP)</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4"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5" name="ZoneTexte 4"/>
          <p:cNvSpPr txBox="1"/>
          <p:nvPr/>
        </p:nvSpPr>
        <p:spPr>
          <a:xfrm>
            <a:off x="2627784"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6" name="ZoneTexte 5"/>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7" name="ZoneTexte 6"/>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92990"/>
            <a:ext cx="9160073" cy="6114278"/>
          </a:xfrm>
          <a:prstGeom prst="rect">
            <a:avLst/>
          </a:prstGeom>
          <a:noFill/>
        </p:spPr>
      </p:pic>
      <p:sp>
        <p:nvSpPr>
          <p:cNvPr id="3" name="ZoneTexte 2"/>
          <p:cNvSpPr txBox="1"/>
          <p:nvPr/>
        </p:nvSpPr>
        <p:spPr>
          <a:xfrm>
            <a:off x="1436206" y="6093296"/>
            <a:ext cx="6457217" cy="646331"/>
          </a:xfrm>
          <a:prstGeom prst="rect">
            <a:avLst/>
          </a:prstGeom>
          <a:noFill/>
        </p:spPr>
        <p:txBody>
          <a:bodyPr wrap="none" rtlCol="0">
            <a:spAutoFit/>
          </a:bodyPr>
          <a:lstStyle/>
          <a:p>
            <a:pPr algn="ctr"/>
            <a:r>
              <a:rPr lang="fr-FR" sz="3600" dirty="0" smtClean="0">
                <a:solidFill>
                  <a:schemeClr val="bg1"/>
                </a:solidFill>
                <a:latin typeface="Comic Sans MS" pitchFamily="66" charset="0"/>
              </a:rPr>
              <a:t>Un moment d’intense émotion</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3178" y="116632"/>
            <a:ext cx="9127820" cy="206210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soumissions simultanées</a:t>
            </a:r>
          </a:p>
          <a:p>
            <a:r>
              <a:rPr lang="fr-FR" sz="3200" dirty="0" smtClean="0">
                <a:solidFill>
                  <a:schemeClr val="bg1"/>
                </a:solidFill>
                <a:latin typeface="Comic Sans MS" pitchFamily="66" charset="0"/>
              </a:rPr>
              <a:t>des publications ATLAS et CMS</a:t>
            </a:r>
          </a:p>
          <a:p>
            <a:r>
              <a:rPr lang="fr-FR" sz="3200" dirty="0" smtClean="0">
                <a:solidFill>
                  <a:schemeClr val="bg1"/>
                </a:solidFill>
                <a:latin typeface="Comic Sans MS" pitchFamily="66" charset="0"/>
              </a:rPr>
              <a:t>                                </a:t>
            </a:r>
            <a:r>
              <a:rPr lang="fr-FR" sz="3200" dirty="0" smtClean="0">
                <a:solidFill>
                  <a:schemeClr val="bg1"/>
                </a:solidFill>
                <a:latin typeface="Comic Sans MS" pitchFamily="66" charset="0"/>
                <a:sym typeface="Symbol"/>
              </a:rPr>
              <a:t> Parution mi-septembre,</a:t>
            </a:r>
          </a:p>
          <a:p>
            <a:r>
              <a:rPr lang="fr-FR" sz="3200" dirty="0" smtClean="0">
                <a:solidFill>
                  <a:schemeClr val="bg1"/>
                </a:solidFill>
                <a:latin typeface="Comic Sans MS" pitchFamily="66" charset="0"/>
                <a:sym typeface="Symbol"/>
              </a:rPr>
              <a:t>                                d’une façon exceptionnelle</a:t>
            </a:r>
            <a:endParaRPr lang="fr-FR" sz="3200" dirty="0">
              <a:solidFill>
                <a:schemeClr val="bg1"/>
              </a:solidFill>
              <a:latin typeface="Comic Sans MS" pitchFamily="66" charset="0"/>
            </a:endParaRPr>
          </a:p>
        </p:txBody>
      </p:sp>
      <p:pic>
        <p:nvPicPr>
          <p:cNvPr id="2050"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6" name="ZoneTexte 5"/>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205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7" name="Rectangle 6"/>
          <p:cNvSpPr/>
          <p:nvPr/>
        </p:nvSpPr>
        <p:spPr>
          <a:xfrm>
            <a:off x="3563888" y="5879013"/>
            <a:ext cx="5616624"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du à une fluctuation du bruit de fond)</a:t>
            </a:r>
          </a:p>
        </p:txBody>
      </p:sp>
      <p:sp>
        <p:nvSpPr>
          <p:cNvPr id="8" name="Rectangle 7"/>
          <p:cNvSpPr/>
          <p:nvPr/>
        </p:nvSpPr>
        <p:spPr>
          <a:xfrm>
            <a:off x="4292303" y="2348880"/>
            <a:ext cx="4168129" cy="1200329"/>
          </a:xfrm>
          <a:prstGeom prst="rect">
            <a:avLst/>
          </a:prstGeom>
        </p:spPr>
        <p:txBody>
          <a:bodyPr wrap="none">
            <a:spAutoFit/>
          </a:bodyPr>
          <a:lstStyle/>
          <a:p>
            <a:pPr algn="ctr"/>
            <a:r>
              <a:rPr lang="fr-FR" sz="2400" dirty="0" smtClean="0">
                <a:solidFill>
                  <a:schemeClr val="bg1"/>
                </a:solidFill>
                <a:latin typeface="Comic Sans MS" pitchFamily="66" charset="0"/>
              </a:rPr>
              <a:t>Illustrations</a:t>
            </a:r>
          </a:p>
          <a:p>
            <a:pPr algn="ctr"/>
            <a:r>
              <a:rPr lang="fr-FR" sz="2400" dirty="0" smtClean="0">
                <a:solidFill>
                  <a:schemeClr val="bg1"/>
                </a:solidFill>
                <a:latin typeface="Comic Sans MS" pitchFamily="66" charset="0"/>
              </a:rPr>
              <a:t>en page de couverture</a:t>
            </a:r>
          </a:p>
          <a:p>
            <a:pPr algn="ctr"/>
            <a:r>
              <a:rPr lang="fr-FR" sz="2400" dirty="0" smtClean="0">
                <a:solidFill>
                  <a:schemeClr val="bg1"/>
                </a:solidFill>
                <a:latin typeface="Comic Sans MS" pitchFamily="66" charset="0"/>
              </a:rPr>
              <a:t>prises dans CMS et ATLAS.</a:t>
            </a:r>
          </a:p>
        </p:txBody>
      </p:sp>
      <p:sp>
        <p:nvSpPr>
          <p:cNvPr id="9" name="Rectangle 8"/>
          <p:cNvSpPr/>
          <p:nvPr/>
        </p:nvSpPr>
        <p:spPr>
          <a:xfrm>
            <a:off x="4067944" y="3717032"/>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a tous les atours</a:t>
            </a:r>
          </a:p>
          <a:p>
            <a:pPr algn="ctr"/>
            <a:r>
              <a:rPr lang="fr-FR" sz="2400" dirty="0" smtClean="0">
                <a:solidFill>
                  <a:srgbClr val="FFFF00"/>
                </a:solidFill>
                <a:latin typeface="Comic Sans MS" pitchFamily="66" charset="0"/>
              </a:rPr>
              <a:t>du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055"/>
                                        </p:tgtEl>
                                        <p:attrNameLst>
                                          <p:attrName>style.visibility</p:attrName>
                                        </p:attrNameLst>
                                      </p:cBhvr>
                                      <p:to>
                                        <p:strVal val="visible"/>
                                      </p:to>
                                    </p:set>
                                    <p:animEffect transition="in" filter="wipe(down)">
                                      <p:cBhvr>
                                        <p:cTn id="20" dur="580">
                                          <p:stCondLst>
                                            <p:cond delay="0"/>
                                          </p:stCondLst>
                                        </p:cTn>
                                        <p:tgtEl>
                                          <p:spTgt spid="2055"/>
                                        </p:tgtEl>
                                      </p:cBhvr>
                                    </p:animEffect>
                                    <p:anim calcmode="lin" valueType="num">
                                      <p:cBhvr>
                                        <p:cTn id="21" dur="1822" tmFilter="0,0; 0.14,0.36; 0.43,0.73; 0.71,0.91; 1.0,1.0">
                                          <p:stCondLst>
                                            <p:cond delay="0"/>
                                          </p:stCondLst>
                                        </p:cTn>
                                        <p:tgtEl>
                                          <p:spTgt spid="205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5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5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5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55"/>
                                        </p:tgtEl>
                                        <p:attrNameLst>
                                          <p:attrName>ppt_y</p:attrName>
                                        </p:attrNameLst>
                                      </p:cBhvr>
                                      <p:tavLst>
                                        <p:tav tm="0" fmla="#ppt_y-sin(pi*$)/81">
                                          <p:val>
                                            <p:fltVal val="0"/>
                                          </p:val>
                                        </p:tav>
                                        <p:tav tm="100000">
                                          <p:val>
                                            <p:fltVal val="1"/>
                                          </p:val>
                                        </p:tav>
                                      </p:tavLst>
                                    </p:anim>
                                    <p:animScale>
                                      <p:cBhvr>
                                        <p:cTn id="26" dur="26">
                                          <p:stCondLst>
                                            <p:cond delay="650"/>
                                          </p:stCondLst>
                                        </p:cTn>
                                        <p:tgtEl>
                                          <p:spTgt spid="2055"/>
                                        </p:tgtEl>
                                      </p:cBhvr>
                                      <p:to x="100000" y="60000"/>
                                    </p:animScale>
                                    <p:animScale>
                                      <p:cBhvr>
                                        <p:cTn id="27" dur="166" decel="50000">
                                          <p:stCondLst>
                                            <p:cond delay="676"/>
                                          </p:stCondLst>
                                        </p:cTn>
                                        <p:tgtEl>
                                          <p:spTgt spid="2055"/>
                                        </p:tgtEl>
                                      </p:cBhvr>
                                      <p:to x="100000" y="100000"/>
                                    </p:animScale>
                                    <p:animScale>
                                      <p:cBhvr>
                                        <p:cTn id="28" dur="26">
                                          <p:stCondLst>
                                            <p:cond delay="1312"/>
                                          </p:stCondLst>
                                        </p:cTn>
                                        <p:tgtEl>
                                          <p:spTgt spid="2055"/>
                                        </p:tgtEl>
                                      </p:cBhvr>
                                      <p:to x="100000" y="80000"/>
                                    </p:animScale>
                                    <p:animScale>
                                      <p:cBhvr>
                                        <p:cTn id="29" dur="166" decel="50000">
                                          <p:stCondLst>
                                            <p:cond delay="1338"/>
                                          </p:stCondLst>
                                        </p:cTn>
                                        <p:tgtEl>
                                          <p:spTgt spid="2055"/>
                                        </p:tgtEl>
                                      </p:cBhvr>
                                      <p:to x="100000" y="100000"/>
                                    </p:animScale>
                                    <p:animScale>
                                      <p:cBhvr>
                                        <p:cTn id="30" dur="26">
                                          <p:stCondLst>
                                            <p:cond delay="1642"/>
                                          </p:stCondLst>
                                        </p:cTn>
                                        <p:tgtEl>
                                          <p:spTgt spid="2055"/>
                                        </p:tgtEl>
                                      </p:cBhvr>
                                      <p:to x="100000" y="90000"/>
                                    </p:animScale>
                                    <p:animScale>
                                      <p:cBhvr>
                                        <p:cTn id="31" dur="166" decel="50000">
                                          <p:stCondLst>
                                            <p:cond delay="1668"/>
                                          </p:stCondLst>
                                        </p:cTn>
                                        <p:tgtEl>
                                          <p:spTgt spid="2055"/>
                                        </p:tgtEl>
                                      </p:cBhvr>
                                      <p:to x="100000" y="100000"/>
                                    </p:animScale>
                                    <p:animScale>
                                      <p:cBhvr>
                                        <p:cTn id="32" dur="26">
                                          <p:stCondLst>
                                            <p:cond delay="1808"/>
                                          </p:stCondLst>
                                        </p:cTn>
                                        <p:tgtEl>
                                          <p:spTgt spid="2055"/>
                                        </p:tgtEl>
                                      </p:cBhvr>
                                      <p:to x="100000" y="95000"/>
                                    </p:animScale>
                                    <p:animScale>
                                      <p:cBhvr>
                                        <p:cTn id="33" dur="166" decel="50000">
                                          <p:stCondLst>
                                            <p:cond delay="1834"/>
                                          </p:stCondLst>
                                        </p:cTn>
                                        <p:tgtEl>
                                          <p:spTgt spid="2055"/>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heckerboard(across)">
                                      <p:cBhvr>
                                        <p:cTn id="38" dur="500"/>
                                        <p:tgtEl>
                                          <p:spTgt spid="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heckerboard(across)">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chemin horizontal 1"/>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4" name="Rectangle 3"/>
          <p:cNvSpPr/>
          <p:nvPr/>
        </p:nvSpPr>
        <p:spPr>
          <a:xfrm>
            <a:off x="1043608" y="4365104"/>
            <a:ext cx="7188186"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Le début d’une nouvelle aventure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548680"/>
            <a:ext cx="9144000" cy="2677656"/>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Fonctionnement LHC  </a:t>
            </a:r>
            <a:r>
              <a:rPr lang="fr-FR" sz="2400" dirty="0" smtClean="0">
                <a:solidFill>
                  <a:srgbClr val="FFFF00"/>
                </a:solidFill>
                <a:latin typeface="Comic Sans MS" pitchFamily="66" charset="0"/>
                <a:sym typeface="Symbol"/>
              </a:rPr>
              <a:t>prolongé</a:t>
            </a:r>
            <a:r>
              <a:rPr lang="fr-FR" sz="2400" dirty="0" smtClean="0">
                <a:solidFill>
                  <a:schemeClr val="bg1"/>
                </a:solidFill>
                <a:latin typeface="Comic Sans MS" pitchFamily="66" charset="0"/>
                <a:sym typeface="Symbol"/>
              </a:rPr>
              <a:t> jusqu’à mi-décembre 2012</a:t>
            </a:r>
          </a:p>
          <a:p>
            <a:r>
              <a:rPr lang="fr-FR" sz="2400" dirty="0" smtClean="0">
                <a:solidFill>
                  <a:schemeClr val="bg1"/>
                </a:solidFill>
                <a:latin typeface="Comic Sans MS" pitchFamily="66" charset="0"/>
                <a:sym typeface="Symbol"/>
              </a:rPr>
              <a:t>                   </a:t>
            </a:r>
            <a:r>
              <a:rPr lang="fr-FR" sz="2400" dirty="0" smtClean="0">
                <a:solidFill>
                  <a:srgbClr val="FFCCFF"/>
                </a:solidFill>
                <a:latin typeface="Comic Sans MS" pitchFamily="66" charset="0"/>
                <a:sym typeface="Symbol"/>
              </a:rPr>
              <a:t>conclusion définitive</a:t>
            </a:r>
          </a:p>
          <a:p>
            <a:r>
              <a:rPr lang="fr-FR" sz="2400" dirty="0" smtClean="0">
                <a:solidFill>
                  <a:schemeClr val="bg1"/>
                </a:solidFill>
                <a:latin typeface="Comic Sans MS" pitchFamily="66" charset="0"/>
                <a:sym typeface="Symbol"/>
              </a:rPr>
              <a:t>             - La nature a-t-elle choisi le mécanisme le plus simple:</a:t>
            </a:r>
          </a:p>
          <a:p>
            <a:r>
              <a:rPr lang="fr-FR" sz="2400" dirty="0" smtClean="0">
                <a:solidFill>
                  <a:srgbClr val="CCFFFF"/>
                </a:solidFill>
                <a:latin typeface="Comic Sans MS" pitchFamily="66" charset="0"/>
                <a:sym typeface="Symbol"/>
              </a:rPr>
              <a:t>                Boson de Higgs Standard ?</a:t>
            </a:r>
          </a:p>
          <a:p>
            <a:r>
              <a:rPr lang="fr-FR" sz="2400" dirty="0" smtClean="0">
                <a:solidFill>
                  <a:srgbClr val="CCFFFF"/>
                </a:solidFill>
                <a:latin typeface="Comic Sans MS" pitchFamily="66" charset="0"/>
                <a:sym typeface="Symbol"/>
              </a:rPr>
              <a:t>             - Boson de Higgs non standard ?</a:t>
            </a:r>
          </a:p>
          <a:p>
            <a:r>
              <a:rPr lang="fr-FR" sz="2400" dirty="0" smtClean="0">
                <a:solidFill>
                  <a:srgbClr val="CCFFFF"/>
                </a:solidFill>
                <a:latin typeface="Comic Sans MS" pitchFamily="66" charset="0"/>
                <a:sym typeface="Symbol"/>
              </a:rPr>
              <a:t>             - Autre chose ?</a:t>
            </a:r>
          </a:p>
          <a:p>
            <a:r>
              <a:rPr lang="fr-FR" sz="2400" dirty="0" smtClean="0">
                <a:solidFill>
                  <a:schemeClr val="bg1"/>
                </a:solidFill>
                <a:latin typeface="Comic Sans MS" pitchFamily="66" charset="0"/>
                <a:sym typeface="Symbol"/>
              </a:rPr>
              <a:t>                   </a:t>
            </a:r>
            <a:r>
              <a:rPr lang="fr-FR" sz="2400" dirty="0" smtClean="0">
                <a:solidFill>
                  <a:srgbClr val="FFCCFF"/>
                </a:solidFill>
                <a:latin typeface="Comic Sans MS" pitchFamily="66" charset="0"/>
                <a:sym typeface="Symbol"/>
              </a:rPr>
              <a:t>du travail aussi pour les théoriciens.</a:t>
            </a:r>
            <a:endParaRPr lang="fr-FR" sz="2400" dirty="0"/>
          </a:p>
        </p:txBody>
      </p:sp>
      <p:sp>
        <p:nvSpPr>
          <p:cNvPr id="5" name="Rectangle 4"/>
          <p:cNvSpPr/>
          <p:nvPr/>
        </p:nvSpPr>
        <p:spPr>
          <a:xfrm>
            <a:off x="-36512" y="4077072"/>
            <a:ext cx="9144000" cy="83099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Arrêt du LHC, prévu (20 mois) pour </a:t>
            </a:r>
            <a:r>
              <a:rPr lang="fr-FR" sz="2400" dirty="0" smtClean="0">
                <a:solidFill>
                  <a:srgbClr val="FFFF00"/>
                </a:solidFill>
                <a:latin typeface="Comic Sans MS" pitchFamily="66" charset="0"/>
                <a:sym typeface="Symbol"/>
              </a:rPr>
              <a:t>doubler l’énergie </a:t>
            </a:r>
            <a:r>
              <a:rPr lang="fr-FR" sz="2400" dirty="0" smtClean="0">
                <a:solidFill>
                  <a:schemeClr val="bg1"/>
                </a:solidFill>
                <a:latin typeface="Comic Sans MS" pitchFamily="66" charset="0"/>
                <a:sym typeface="Symbol"/>
              </a:rPr>
              <a:t>à partir</a:t>
            </a:r>
          </a:p>
          <a:p>
            <a:r>
              <a:rPr lang="fr-FR" sz="2400" dirty="0" smtClean="0">
                <a:solidFill>
                  <a:schemeClr val="bg1"/>
                </a:solidFill>
                <a:latin typeface="Comic Sans MS" pitchFamily="66" charset="0"/>
                <a:sym typeface="Symbol"/>
              </a:rPr>
              <a:t>  de 2014-2015  Consolider et approfondir les conclusions.</a:t>
            </a:r>
          </a:p>
        </p:txBody>
      </p:sp>
      <p:sp>
        <p:nvSpPr>
          <p:cNvPr id="6" name="Rectangle 5"/>
          <p:cNvSpPr/>
          <p:nvPr/>
        </p:nvSpPr>
        <p:spPr>
          <a:xfrm>
            <a:off x="-36512" y="5733256"/>
            <a:ext cx="8928992" cy="83099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Programme allant plus loin </a:t>
            </a:r>
            <a:r>
              <a:rPr lang="fr-FR" sz="2400" dirty="0" smtClean="0">
                <a:solidFill>
                  <a:schemeClr val="bg1"/>
                </a:solidFill>
                <a:latin typeface="Comic Sans MS" pitchFamily="66" charset="0"/>
                <a:sym typeface="Symbol"/>
              </a:rPr>
              <a:t>(Intensité x 10, énergie)</a:t>
            </a:r>
          </a:p>
          <a:p>
            <a:r>
              <a:rPr lang="fr-FR" sz="2400" dirty="0" smtClean="0">
                <a:solidFill>
                  <a:schemeClr val="bg1"/>
                </a:solidFill>
                <a:latin typeface="Comic Sans MS" pitchFamily="66" charset="0"/>
                <a:sym typeface="Symbol"/>
              </a:rPr>
              <a:t>                    année 2034.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165988"/>
            <a:ext cx="6782626" cy="3046988"/>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rPr>
              <a:t>Objectifs: aller au-delà du Modèle Standard</a:t>
            </a:r>
          </a:p>
          <a:p>
            <a:endParaRPr lang="fr-FR" sz="2400" dirty="0" smtClean="0">
              <a:solidFill>
                <a:schemeClr val="bg1"/>
              </a:solidFill>
              <a:latin typeface="Comic Sans MS" pitchFamily="66" charset="0"/>
              <a:sym typeface="Symbol"/>
            </a:endParaRPr>
          </a:p>
          <a:p>
            <a:r>
              <a:rPr lang="fr-FR" sz="2400" dirty="0" smtClean="0">
                <a:solidFill>
                  <a:schemeClr val="bg1"/>
                </a:solidFill>
                <a:latin typeface="Comic Sans MS" pitchFamily="66" charset="0"/>
                <a:sym typeface="Symbol"/>
              </a:rPr>
              <a:t>    - La Super-Symétrie ″Fermions-Bosons″</a:t>
            </a:r>
          </a:p>
          <a:p>
            <a:r>
              <a:rPr lang="fr-FR" sz="2400" dirty="0" smtClean="0">
                <a:solidFill>
                  <a:schemeClr val="bg1"/>
                </a:solidFill>
                <a:latin typeface="Comic Sans MS" pitchFamily="66" charset="0"/>
                <a:sym typeface="Symbol"/>
              </a:rPr>
              <a:t>        expliquer la </a:t>
            </a:r>
            <a:r>
              <a:rPr lang="fr-FR" sz="2400" dirty="0" smtClean="0">
                <a:solidFill>
                  <a:srgbClr val="FFFF00"/>
                </a:solidFill>
                <a:latin typeface="Comic Sans MS" pitchFamily="66" charset="0"/>
                <a:sym typeface="Symbol"/>
              </a:rPr>
              <a:t>Matière noire </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Et </a:t>
            </a:r>
            <a:r>
              <a:rPr lang="fr-FR" sz="2400" dirty="0" smtClean="0">
                <a:solidFill>
                  <a:srgbClr val="FFFF00"/>
                </a:solidFill>
                <a:latin typeface="Comic Sans MS" pitchFamily="66" charset="0"/>
                <a:sym typeface="Symbol"/>
              </a:rPr>
              <a:t>l’Energie noire </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Comparaison ″matière/antimatière″ ?</a:t>
            </a:r>
          </a:p>
          <a:p>
            <a:r>
              <a:rPr lang="fr-FR" sz="2400" dirty="0" smtClean="0">
                <a:solidFill>
                  <a:schemeClr val="bg1"/>
                </a:solidFill>
                <a:latin typeface="Comic Sans MS" pitchFamily="66" charset="0"/>
                <a:sym typeface="Symbol"/>
              </a:rPr>
              <a:t>    - ″Extra-dimensions″ de notre Univers ?</a:t>
            </a:r>
          </a:p>
          <a:p>
            <a:r>
              <a:rPr lang="fr-FR" sz="2400" dirty="0" smtClean="0">
                <a:solidFill>
                  <a:schemeClr val="bg1"/>
                </a:solidFill>
                <a:latin typeface="Comic Sans MS" pitchFamily="66" charset="0"/>
                <a:sym typeface="Symbol"/>
              </a:rPr>
              <a:t>    - </a:t>
            </a:r>
            <a:r>
              <a:rPr lang="fr-FR" sz="2400" dirty="0" smtClean="0">
                <a:solidFill>
                  <a:srgbClr val="FFFF00"/>
                </a:solidFill>
                <a:latin typeface="Comic Sans MS" pitchFamily="66" charset="0"/>
                <a:sym typeface="Symbol"/>
              </a:rPr>
              <a:t>Unifier toutes les interactions </a:t>
            </a:r>
            <a:r>
              <a:rPr lang="fr-FR" sz="2400" dirty="0" smtClean="0">
                <a:solidFill>
                  <a:schemeClr val="bg1"/>
                </a:solidFill>
                <a:latin typeface="Comic Sans MS" pitchFamily="66" charset="0"/>
                <a:sym typeface="Symbol"/>
              </a:rPr>
              <a:t>?</a:t>
            </a:r>
          </a:p>
        </p:txBody>
      </p:sp>
      <p:pic>
        <p:nvPicPr>
          <p:cNvPr id="3" name="Picture 2"/>
          <p:cNvPicPr>
            <a:picLocks noChangeAspect="1" noChangeArrowheads="1"/>
          </p:cNvPicPr>
          <p:nvPr/>
        </p:nvPicPr>
        <p:blipFill>
          <a:blip r:embed="rId2" cstate="print"/>
          <a:srcRect/>
          <a:stretch>
            <a:fillRect/>
          </a:stretch>
        </p:blipFill>
        <p:spPr bwMode="auto">
          <a:xfrm>
            <a:off x="6195397" y="1268760"/>
            <a:ext cx="2808287" cy="2781300"/>
          </a:xfrm>
          <a:prstGeom prst="rect">
            <a:avLst/>
          </a:prstGeom>
          <a:noFill/>
          <a:ln w="9525">
            <a:noFill/>
            <a:miter lim="800000"/>
            <a:headEnd/>
            <a:tailEnd/>
          </a:ln>
        </p:spPr>
      </p:pic>
      <p:sp>
        <p:nvSpPr>
          <p:cNvPr id="4" name="ZoneTexte 3"/>
          <p:cNvSpPr txBox="1"/>
          <p:nvPr/>
        </p:nvSpPr>
        <p:spPr>
          <a:xfrm>
            <a:off x="7851556" y="3789040"/>
            <a:ext cx="1184940" cy="369332"/>
          </a:xfrm>
          <a:prstGeom prst="rect">
            <a:avLst/>
          </a:prstGeom>
          <a:solidFill>
            <a:schemeClr val="bg1"/>
          </a:solidFill>
        </p:spPr>
        <p:txBody>
          <a:bodyPr wrap="none" rtlCol="0">
            <a:spAutoFit/>
          </a:bodyPr>
          <a:lstStyle/>
          <a:p>
            <a:r>
              <a:rPr lang="fr-FR" dirty="0" smtClean="0">
                <a:latin typeface="Comic Sans MS" pitchFamily="66" charset="0"/>
              </a:rPr>
              <a:t>4% connu</a:t>
            </a:r>
            <a:endParaRPr lang="fr-FR" dirty="0">
              <a:latin typeface="Comic Sans MS" pitchFamily="66" charset="0"/>
            </a:endParaRPr>
          </a:p>
        </p:txBody>
      </p:sp>
      <p:sp>
        <p:nvSpPr>
          <p:cNvPr id="5" name="Rectangle 4"/>
          <p:cNvSpPr/>
          <p:nvPr/>
        </p:nvSpPr>
        <p:spPr>
          <a:xfrm>
            <a:off x="670429" y="3429000"/>
            <a:ext cx="4549643" cy="923330"/>
          </a:xfrm>
          <a:prstGeom prst="rect">
            <a:avLst/>
          </a:prstGeom>
          <a:effectLst>
            <a:outerShdw blurRad="50800" dist="38100" dir="2700000" algn="tl" rotWithShape="0">
              <a:prstClr val="black">
                <a:alpha val="40000"/>
              </a:prstClr>
            </a:outerShdw>
          </a:effectLst>
        </p:spPr>
        <p:txBody>
          <a:bodyPr wrap="none">
            <a:spAutoFit/>
          </a:bodyPr>
          <a:lstStyle/>
          <a:p>
            <a:r>
              <a:rPr lang="fr-FR" sz="5400" dirty="0" smtClean="0">
                <a:solidFill>
                  <a:srgbClr val="FFFF00"/>
                </a:solidFill>
                <a:latin typeface="Comic Sans MS" pitchFamily="66" charset="0"/>
                <a:sym typeface="Symbol"/>
              </a:rPr>
              <a:t> et l’inconnu ?</a:t>
            </a:r>
          </a:p>
        </p:txBody>
      </p:sp>
      <p:sp>
        <p:nvSpPr>
          <p:cNvPr id="6" name="Rectangle 5"/>
          <p:cNvSpPr/>
          <p:nvPr/>
        </p:nvSpPr>
        <p:spPr>
          <a:xfrm>
            <a:off x="251520" y="4797152"/>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descr="C:\Users\François\Contacts\Downloads\MM900186490.GIF"/>
          <p:cNvPicPr>
            <a:picLocks noChangeAspect="1" noChangeArrowheads="1" noCrop="1"/>
          </p:cNvPicPr>
          <p:nvPr/>
        </p:nvPicPr>
        <p:blipFill>
          <a:blip r:embed="rId3" cstate="print"/>
          <a:srcRect/>
          <a:stretch>
            <a:fillRect/>
          </a:stretch>
        </p:blipFill>
        <p:spPr bwMode="auto">
          <a:xfrm>
            <a:off x="323528" y="4869160"/>
            <a:ext cx="3382423" cy="1669529"/>
          </a:xfrm>
          <a:prstGeom prst="rect">
            <a:avLst/>
          </a:prstGeom>
          <a:noFill/>
          <a:ln>
            <a:solidFill>
              <a:schemeClr val="bg1"/>
            </a:solidFill>
          </a:ln>
        </p:spPr>
      </p:pic>
      <p:sp>
        <p:nvSpPr>
          <p:cNvPr id="8" name="ZoneTexte 7"/>
          <p:cNvSpPr txBox="1"/>
          <p:nvPr/>
        </p:nvSpPr>
        <p:spPr>
          <a:xfrm>
            <a:off x="4149000" y="5085184"/>
            <a:ext cx="4671472"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Expérimentateurs et</a:t>
            </a:r>
          </a:p>
          <a:p>
            <a:pPr algn="ctr"/>
            <a:r>
              <a:rPr lang="fr-FR" sz="3600" dirty="0" smtClean="0">
                <a:solidFill>
                  <a:schemeClr val="bg1"/>
                </a:solidFill>
                <a:latin typeface="Comic Sans MS" pitchFamily="66" charset="0"/>
              </a:rPr>
              <a:t>théoriciens</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3329" y="1556792"/>
            <a:ext cx="8993167" cy="954107"/>
          </a:xfrm>
          <a:prstGeom prst="rect">
            <a:avLst/>
          </a:prstGeom>
          <a:noFill/>
        </p:spPr>
        <p:txBody>
          <a:bodyPr wrap="none" rtlCol="0">
            <a:spAutoFit/>
          </a:bodyPr>
          <a:lstStyle/>
          <a:p>
            <a:pPr algn="ctr"/>
            <a:r>
              <a:rPr lang="fr-FR" sz="2800" dirty="0" smtClean="0">
                <a:solidFill>
                  <a:srgbClr val="FFFF00"/>
                </a:solidFill>
                <a:latin typeface="Comic Sans MS" pitchFamily="66" charset="0"/>
              </a:rPr>
              <a:t>″La quête du boson de Higgs:</a:t>
            </a:r>
          </a:p>
          <a:p>
            <a:pPr algn="ctr"/>
            <a:r>
              <a:rPr lang="fr-FR" sz="2800" dirty="0" smtClean="0">
                <a:solidFill>
                  <a:srgbClr val="FFFF00"/>
                </a:solidFill>
                <a:latin typeface="Comic Sans MS" pitchFamily="66" charset="0"/>
              </a:rPr>
              <a:t>Une épopée scientifique et humaine hors du commun″</a:t>
            </a:r>
            <a:endParaRPr lang="fr-FR" sz="2800" dirty="0">
              <a:solidFill>
                <a:srgbClr val="FFFF00"/>
              </a:solidFill>
              <a:latin typeface="Comic Sans MS" pitchFamily="66" charset="0"/>
            </a:endParaRPr>
          </a:p>
        </p:txBody>
      </p:sp>
      <p:sp>
        <p:nvSpPr>
          <p:cNvPr id="7" name="ZoneTexte 6"/>
          <p:cNvSpPr txBox="1"/>
          <p:nvPr/>
        </p:nvSpPr>
        <p:spPr>
          <a:xfrm>
            <a:off x="480113" y="3933056"/>
            <a:ext cx="8124340"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Rencontre en vue de la</a:t>
            </a:r>
          </a:p>
          <a:p>
            <a:pPr algn="ctr"/>
            <a:r>
              <a:rPr lang="fr-FR" sz="2400" dirty="0" smtClean="0">
                <a:solidFill>
                  <a:srgbClr val="FFFF00"/>
                </a:solidFill>
                <a:latin typeface="Comic Sans MS" pitchFamily="66" charset="0"/>
              </a:rPr>
              <a:t>Conférence grand public donnée le 10 octobre , à 18h30</a:t>
            </a:r>
          </a:p>
          <a:p>
            <a:pPr algn="ctr"/>
            <a:r>
              <a:rPr lang="fr-FR" sz="2400" dirty="0" smtClean="0">
                <a:solidFill>
                  <a:srgbClr val="FFFF00"/>
                </a:solidFill>
                <a:latin typeface="Comic Sans MS" pitchFamily="66" charset="0"/>
              </a:rPr>
              <a:t>Salons de l’Hôtel de ville de Clermont-Ferrand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165988"/>
            <a:ext cx="6782626" cy="3046988"/>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rPr>
              <a:t>Objectifs: aller au-delà du Modèle Standard</a:t>
            </a:r>
          </a:p>
          <a:p>
            <a:endParaRPr lang="fr-FR" sz="2400" dirty="0" smtClean="0">
              <a:solidFill>
                <a:schemeClr val="bg1"/>
              </a:solidFill>
              <a:latin typeface="Comic Sans MS" pitchFamily="66" charset="0"/>
              <a:sym typeface="Symbol"/>
            </a:endParaRPr>
          </a:p>
          <a:p>
            <a:r>
              <a:rPr lang="fr-FR" sz="2400" dirty="0" smtClean="0">
                <a:solidFill>
                  <a:schemeClr val="bg1"/>
                </a:solidFill>
                <a:latin typeface="Comic Sans MS" pitchFamily="66" charset="0"/>
                <a:sym typeface="Symbol"/>
              </a:rPr>
              <a:t>    - La Super-Symétrie ″Fermions-Bosons″</a:t>
            </a:r>
          </a:p>
          <a:p>
            <a:r>
              <a:rPr lang="fr-FR" sz="2400" dirty="0" smtClean="0">
                <a:solidFill>
                  <a:schemeClr val="bg1"/>
                </a:solidFill>
                <a:latin typeface="Comic Sans MS" pitchFamily="66" charset="0"/>
                <a:sym typeface="Symbol"/>
              </a:rPr>
              <a:t>        expliquer la </a:t>
            </a:r>
            <a:r>
              <a:rPr lang="fr-FR" sz="2400" dirty="0" smtClean="0">
                <a:solidFill>
                  <a:srgbClr val="FFFF00"/>
                </a:solidFill>
                <a:latin typeface="Comic Sans MS" pitchFamily="66" charset="0"/>
                <a:sym typeface="Symbol"/>
              </a:rPr>
              <a:t>Matière noire </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Et </a:t>
            </a:r>
            <a:r>
              <a:rPr lang="fr-FR" sz="2400" dirty="0" smtClean="0">
                <a:solidFill>
                  <a:srgbClr val="FFFF00"/>
                </a:solidFill>
                <a:latin typeface="Comic Sans MS" pitchFamily="66" charset="0"/>
                <a:sym typeface="Symbol"/>
              </a:rPr>
              <a:t>l’Energie noire </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Comparaison ″matière/antimatière″ ?</a:t>
            </a:r>
          </a:p>
          <a:p>
            <a:r>
              <a:rPr lang="fr-FR" sz="2400" dirty="0" smtClean="0">
                <a:solidFill>
                  <a:schemeClr val="bg1"/>
                </a:solidFill>
                <a:latin typeface="Comic Sans MS" pitchFamily="66" charset="0"/>
                <a:sym typeface="Symbol"/>
              </a:rPr>
              <a:t>    - ″Extra-dimensions″ de notre Univers ?</a:t>
            </a:r>
          </a:p>
          <a:p>
            <a:r>
              <a:rPr lang="fr-FR" sz="2400" dirty="0" smtClean="0">
                <a:solidFill>
                  <a:schemeClr val="bg1"/>
                </a:solidFill>
                <a:latin typeface="Comic Sans MS" pitchFamily="66" charset="0"/>
                <a:sym typeface="Symbol"/>
              </a:rPr>
              <a:t>    - </a:t>
            </a:r>
            <a:r>
              <a:rPr lang="fr-FR" sz="2400" dirty="0" smtClean="0">
                <a:solidFill>
                  <a:srgbClr val="FFFF00"/>
                </a:solidFill>
                <a:latin typeface="Comic Sans MS" pitchFamily="66" charset="0"/>
                <a:sym typeface="Symbol"/>
              </a:rPr>
              <a:t>Unifier toutes les interactions </a:t>
            </a:r>
            <a:r>
              <a:rPr lang="fr-FR" sz="2400" dirty="0" smtClean="0">
                <a:solidFill>
                  <a:schemeClr val="bg1"/>
                </a:solidFill>
                <a:latin typeface="Comic Sans MS" pitchFamily="66" charset="0"/>
                <a:sym typeface="Symbol"/>
              </a:rPr>
              <a:t>?</a:t>
            </a:r>
          </a:p>
        </p:txBody>
      </p:sp>
      <p:pic>
        <p:nvPicPr>
          <p:cNvPr id="3" name="Picture 2"/>
          <p:cNvPicPr>
            <a:picLocks noChangeAspect="1" noChangeArrowheads="1"/>
          </p:cNvPicPr>
          <p:nvPr/>
        </p:nvPicPr>
        <p:blipFill>
          <a:blip r:embed="rId2" cstate="print"/>
          <a:srcRect/>
          <a:stretch>
            <a:fillRect/>
          </a:stretch>
        </p:blipFill>
        <p:spPr bwMode="auto">
          <a:xfrm>
            <a:off x="6195397" y="1268760"/>
            <a:ext cx="2808287" cy="2781300"/>
          </a:xfrm>
          <a:prstGeom prst="rect">
            <a:avLst/>
          </a:prstGeom>
          <a:noFill/>
          <a:ln w="9525">
            <a:noFill/>
            <a:miter lim="800000"/>
            <a:headEnd/>
            <a:tailEnd/>
          </a:ln>
        </p:spPr>
      </p:pic>
      <p:sp>
        <p:nvSpPr>
          <p:cNvPr id="4" name="ZoneTexte 3"/>
          <p:cNvSpPr txBox="1"/>
          <p:nvPr/>
        </p:nvSpPr>
        <p:spPr>
          <a:xfrm>
            <a:off x="7851556" y="3789040"/>
            <a:ext cx="1184940" cy="369332"/>
          </a:xfrm>
          <a:prstGeom prst="rect">
            <a:avLst/>
          </a:prstGeom>
          <a:solidFill>
            <a:schemeClr val="bg1"/>
          </a:solidFill>
        </p:spPr>
        <p:txBody>
          <a:bodyPr wrap="none" rtlCol="0">
            <a:spAutoFit/>
          </a:bodyPr>
          <a:lstStyle/>
          <a:p>
            <a:r>
              <a:rPr lang="fr-FR" dirty="0" smtClean="0">
                <a:latin typeface="Comic Sans MS" pitchFamily="66" charset="0"/>
              </a:rPr>
              <a:t>4% connu</a:t>
            </a:r>
            <a:endParaRPr lang="fr-FR" dirty="0">
              <a:latin typeface="Comic Sans MS" pitchFamily="66" charset="0"/>
            </a:endParaRPr>
          </a:p>
        </p:txBody>
      </p:sp>
      <p:sp>
        <p:nvSpPr>
          <p:cNvPr id="5" name="Rectangle 4"/>
          <p:cNvSpPr/>
          <p:nvPr/>
        </p:nvSpPr>
        <p:spPr>
          <a:xfrm>
            <a:off x="670429" y="3429000"/>
            <a:ext cx="4549643" cy="923330"/>
          </a:xfrm>
          <a:prstGeom prst="rect">
            <a:avLst/>
          </a:prstGeom>
          <a:effectLst>
            <a:outerShdw blurRad="50800" dist="38100" dir="2700000" algn="tl" rotWithShape="0">
              <a:prstClr val="black">
                <a:alpha val="40000"/>
              </a:prstClr>
            </a:outerShdw>
          </a:effectLst>
        </p:spPr>
        <p:txBody>
          <a:bodyPr wrap="none">
            <a:spAutoFit/>
          </a:bodyPr>
          <a:lstStyle/>
          <a:p>
            <a:r>
              <a:rPr lang="fr-FR" sz="5400" dirty="0" smtClean="0">
                <a:solidFill>
                  <a:srgbClr val="FFFF00"/>
                </a:solidFill>
                <a:latin typeface="Comic Sans MS" pitchFamily="66" charset="0"/>
                <a:sym typeface="Symbol"/>
              </a:rPr>
              <a:t> et l’inconnu ?</a:t>
            </a:r>
          </a:p>
        </p:txBody>
      </p:sp>
      <p:sp>
        <p:nvSpPr>
          <p:cNvPr id="6" name="Rectangle 5"/>
          <p:cNvSpPr/>
          <p:nvPr/>
        </p:nvSpPr>
        <p:spPr>
          <a:xfrm>
            <a:off x="251520" y="4797152"/>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descr="C:\Users\François\Contacts\Downloads\MM900186490.GIF"/>
          <p:cNvPicPr>
            <a:picLocks noChangeAspect="1" noChangeArrowheads="1" noCrop="1"/>
          </p:cNvPicPr>
          <p:nvPr/>
        </p:nvPicPr>
        <p:blipFill>
          <a:blip r:embed="rId3" cstate="print"/>
          <a:srcRect/>
          <a:stretch>
            <a:fillRect/>
          </a:stretch>
        </p:blipFill>
        <p:spPr bwMode="auto">
          <a:xfrm>
            <a:off x="323528" y="4869160"/>
            <a:ext cx="3382423" cy="1669529"/>
          </a:xfrm>
          <a:prstGeom prst="rect">
            <a:avLst/>
          </a:prstGeom>
          <a:noFill/>
          <a:ln>
            <a:solidFill>
              <a:schemeClr val="bg1"/>
            </a:solidFill>
          </a:ln>
        </p:spPr>
      </p:pic>
      <p:sp>
        <p:nvSpPr>
          <p:cNvPr id="8" name="ZoneTexte 7"/>
          <p:cNvSpPr txBox="1"/>
          <p:nvPr/>
        </p:nvSpPr>
        <p:spPr>
          <a:xfrm>
            <a:off x="4149000" y="5085184"/>
            <a:ext cx="4671472"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Expérimentateurs et</a:t>
            </a:r>
          </a:p>
          <a:p>
            <a:pPr algn="ctr"/>
            <a:r>
              <a:rPr lang="fr-FR" sz="3600" dirty="0" smtClean="0">
                <a:solidFill>
                  <a:schemeClr val="bg1"/>
                </a:solidFill>
                <a:latin typeface="Comic Sans MS" pitchFamily="66" charset="0"/>
              </a:rPr>
              <a:t>théoriciens</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13,7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6" name="Ellipse 35"/>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7" name="Ellipse 36"/>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8" name="ZoneTexte 37"/>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ZoneTexte 38"/>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0" name="Connecteur droit 39"/>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44" name="Connecteur droit 43"/>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48" name="ZoneTexte 47"/>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49" name="ZoneTexte 48"/>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6165304"/>
            <a:ext cx="7338869" cy="584775"/>
          </a:xfrm>
          <a:prstGeom prst="rect">
            <a:avLst/>
          </a:prstGeom>
          <a:noFill/>
        </p:spPr>
        <p:txBody>
          <a:bodyPr wrap="none" rtlCol="0">
            <a:spAutoFit/>
          </a:bodyPr>
          <a:lstStyle/>
          <a:p>
            <a:r>
              <a:rPr lang="fr-FR" sz="3200" i="1" dirty="0" smtClean="0">
                <a:solidFill>
                  <a:schemeClr val="bg1"/>
                </a:solidFill>
                <a:latin typeface="Comic Sans MS" pitchFamily="66" charset="0"/>
              </a:rPr>
              <a:t>Les forces ont façonné notre Univers</a:t>
            </a:r>
            <a:endParaRPr lang="fr-FR" sz="3200" i="1" dirty="0">
              <a:solidFill>
                <a:schemeClr val="bg1"/>
              </a:solidFill>
              <a:latin typeface="Comic Sans MS" pitchFamily="66" charset="0"/>
            </a:endParaRPr>
          </a:p>
        </p:txBody>
      </p:sp>
      <p:sp>
        <p:nvSpPr>
          <p:cNvPr id="52" name="ZoneTexte 51"/>
          <p:cNvSpPr txBox="1"/>
          <p:nvPr/>
        </p:nvSpPr>
        <p:spPr>
          <a:xfrm>
            <a:off x="1907704" y="44624"/>
            <a:ext cx="5309467" cy="584775"/>
          </a:xfrm>
          <a:prstGeom prst="rect">
            <a:avLst/>
          </a:prstGeom>
          <a:noFill/>
        </p:spPr>
        <p:txBody>
          <a:bodyPr wrap="none" rtlCol="0">
            <a:spAutoFit/>
          </a:bodyPr>
          <a:lstStyle/>
          <a:p>
            <a:r>
              <a:rPr lang="fr-FR" sz="3200" dirty="0" smtClean="0">
                <a:solidFill>
                  <a:schemeClr val="bg1"/>
                </a:solidFill>
                <a:latin typeface="Comic Sans MS" pitchFamily="66" charset="0"/>
              </a:rPr>
              <a:t>Unifier toutes les forces ?</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heckerboard(across)">
                                      <p:cBhvr>
                                        <p:cTn id="25" dur="500"/>
                                        <p:tgtEl>
                                          <p:spTgt spid="40"/>
                                        </p:tgtEl>
                                      </p:cBhvr>
                                    </p:animEffect>
                                  </p:childTnLst>
                                </p:cTn>
                              </p:par>
                              <p:par>
                                <p:cTn id="26" presetID="5" presetClass="entr" presetSubtype="1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heckerboard(across)">
                                      <p:cBhvr>
                                        <p:cTn id="28" dur="500"/>
                                        <p:tgtEl>
                                          <p:spTgt spid="41"/>
                                        </p:tgtEl>
                                      </p:cBhvr>
                                    </p:animEffect>
                                  </p:childTnLst>
                                </p:cTn>
                              </p:par>
                              <p:par>
                                <p:cTn id="29" presetID="5" presetClass="entr" presetSubtype="1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heckerboard(across)">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checkerboard(across)">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heckerboard(across)">
                                      <p:cBhvr>
                                        <p:cTn id="50" dur="500"/>
                                        <p:tgtEl>
                                          <p:spTgt spid="4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checkerboard(across)">
                                      <p:cBhvr>
                                        <p:cTn id="53" dur="500"/>
                                        <p:tgtEl>
                                          <p:spTgt spid="49"/>
                                        </p:tgtEl>
                                      </p:cBhvr>
                                    </p:animEffect>
                                  </p:childTnLst>
                                </p:cTn>
                              </p:par>
                              <p:par>
                                <p:cTn id="54" presetID="5" presetClass="entr" presetSubtype="10"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checkerboard(across)">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p:bldP spid="39" grpId="0"/>
      <p:bldP spid="47" grpId="0"/>
      <p:bldP spid="48" grpId="0"/>
      <p:bldP spid="49" grpId="0"/>
      <p:bldP spid="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640960" cy="830997"/>
          </a:xfrm>
          <a:prstGeom prst="rect">
            <a:avLst/>
          </a:prstGeom>
        </p:spPr>
        <p:txBody>
          <a:bodyPr wrap="square">
            <a:spAutoFit/>
          </a:bodyPr>
          <a:lstStyle/>
          <a:p>
            <a:pPr lvl="0" fontAlgn="base">
              <a:spcBef>
                <a:spcPct val="0"/>
              </a:spcBef>
              <a:spcAft>
                <a:spcPct val="0"/>
              </a:spcAft>
              <a:buFont typeface="Symbol"/>
              <a:buChar char="·"/>
            </a:pPr>
            <a:r>
              <a:rPr lang="fr-FR" sz="2400" dirty="0" smtClean="0">
                <a:solidFill>
                  <a:srgbClr val="FFFF00"/>
                </a:solidFill>
                <a:latin typeface="Comic Sans MS" pitchFamily="66" charset="0"/>
                <a:ea typeface="Calibri" pitchFamily="34" charset="0"/>
                <a:cs typeface="Times New Roman" pitchFamily="18" charset="0"/>
              </a:rPr>
              <a:t> D’ors et déjà la quête du ″boson de Higgs</a:t>
            </a:r>
            <a:r>
              <a:rPr lang="fr-FR" sz="2400" dirty="0" smtClean="0">
                <a:solidFill>
                  <a:srgbClr val="FFFF00"/>
                </a:solidFill>
                <a:latin typeface="Comic Sans MS" pitchFamily="66" charset="0"/>
                <a:ea typeface="Calibri" pitchFamily="34" charset="0"/>
                <a:cs typeface="Calibri" pitchFamily="34" charset="0"/>
              </a:rPr>
              <a:t>″</a:t>
            </a:r>
            <a:r>
              <a:rPr lang="fr-FR" sz="2400" dirty="0" smtClean="0">
                <a:solidFill>
                  <a:srgbClr val="FFFF00"/>
                </a:solidFill>
                <a:latin typeface="Comic Sans MS" pitchFamily="66" charset="0"/>
                <a:ea typeface="Calibri" pitchFamily="34" charset="0"/>
                <a:cs typeface="Times New Roman" pitchFamily="18" charset="0"/>
              </a:rPr>
              <a:t> est une épopée</a:t>
            </a:r>
          </a:p>
          <a:p>
            <a:pPr lvl="0" fontAlgn="base">
              <a:spcBef>
                <a:spcPct val="0"/>
              </a:spcBef>
              <a:spcAft>
                <a:spcPct val="0"/>
              </a:spcAft>
            </a:pPr>
            <a:r>
              <a:rPr lang="fr-FR" sz="2400" dirty="0" smtClean="0">
                <a:solidFill>
                  <a:srgbClr val="FFFF00"/>
                </a:solidFill>
                <a:latin typeface="Comic Sans MS" pitchFamily="66" charset="0"/>
                <a:ea typeface="Calibri" pitchFamily="34" charset="0"/>
                <a:cs typeface="Times New Roman" pitchFamily="18" charset="0"/>
              </a:rPr>
              <a:t>   scientifique et humaine hors du commun</a:t>
            </a:r>
            <a:endParaRPr lang="fr-FR" sz="2400" dirty="0" smtClean="0">
              <a:solidFill>
                <a:srgbClr val="FFFF00"/>
              </a:solidFill>
              <a:latin typeface="Comic Sans MS" pitchFamily="66" charset="0"/>
              <a:cs typeface="Arial" pitchFamily="34" charset="0"/>
            </a:endParaRPr>
          </a:p>
        </p:txBody>
      </p:sp>
      <p:sp>
        <p:nvSpPr>
          <p:cNvPr id="3" name="ZoneTexte 2"/>
          <p:cNvSpPr txBox="1"/>
          <p:nvPr/>
        </p:nvSpPr>
        <p:spPr>
          <a:xfrm>
            <a:off x="179512" y="1268760"/>
            <a:ext cx="9094156" cy="1631216"/>
          </a:xfrm>
          <a:prstGeom prst="rect">
            <a:avLst/>
          </a:prstGeom>
          <a:noFill/>
        </p:spPr>
        <p:txBody>
          <a:bodyPr wrap="none" rtlCol="0">
            <a:spAutoFit/>
          </a:bodyPr>
          <a:lstStyle/>
          <a:p>
            <a:pPr>
              <a:buFontTx/>
              <a:buChar char="-"/>
            </a:pPr>
            <a:r>
              <a:rPr lang="fr-FR" sz="2000" dirty="0" smtClean="0">
                <a:solidFill>
                  <a:schemeClr val="bg1"/>
                </a:solidFill>
                <a:latin typeface="Comic Sans MS" pitchFamily="66" charset="0"/>
              </a:rPr>
              <a:t> Si le boson  découvert  est le boson de Higgs:</a:t>
            </a:r>
          </a:p>
          <a:p>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triomphe de l’intelligence</a:t>
            </a:r>
            <a:r>
              <a:rPr lang="fr-FR" sz="2000" dirty="0" smtClean="0">
                <a:solidFill>
                  <a:schemeClr val="bg1"/>
                </a:solidFill>
                <a:latin typeface="Comic Sans MS" pitchFamily="66" charset="0"/>
              </a:rPr>
              <a:t>: de la prévision théorique à l’observation,</a:t>
            </a:r>
          </a:p>
          <a:p>
            <a:r>
              <a:rPr lang="fr-FR" sz="2000" dirty="0" smtClean="0">
                <a:solidFill>
                  <a:schemeClr val="bg1"/>
                </a:solidFill>
                <a:latin typeface="Comic Sans MS" pitchFamily="66" charset="0"/>
              </a:rPr>
              <a:t>   avec des conséquences majeures sur la compréhension de notre Univers</a:t>
            </a:r>
          </a:p>
          <a:p>
            <a:r>
              <a:rPr lang="fr-FR" sz="2000" dirty="0" smtClean="0">
                <a:solidFill>
                  <a:schemeClr val="bg1"/>
                </a:solidFill>
                <a:latin typeface="Comic Sans MS" pitchFamily="66" charset="0"/>
              </a:rPr>
              <a:t>     </a:t>
            </a:r>
            <a:r>
              <a:rPr lang="fr-FR" sz="2000" dirty="0" smtClean="0">
                <a:solidFill>
                  <a:srgbClr val="99FF99"/>
                </a:solidFill>
                <a:latin typeface="Comic Sans MS" pitchFamily="66" charset="0"/>
              </a:rPr>
              <a:t>… et des prix Nobel en 2013</a:t>
            </a:r>
            <a:r>
              <a:rPr lang="fr-FR" sz="2000" dirty="0" smtClean="0">
                <a:solidFill>
                  <a:schemeClr val="bg1"/>
                </a:solidFill>
                <a:latin typeface="Comic Sans MS" pitchFamily="66" charset="0"/>
              </a:rPr>
              <a:t> avec une nouvelle appellation du boson</a:t>
            </a:r>
          </a:p>
          <a:p>
            <a:r>
              <a:rPr lang="fr-FR" sz="1600" dirty="0" smtClean="0">
                <a:solidFill>
                  <a:schemeClr val="bg1"/>
                </a:solidFill>
                <a:latin typeface="Comic Sans MS" pitchFamily="66" charset="0"/>
              </a:rPr>
              <a:t>   boson BEH ou scalaire massif ou BSS </a:t>
            </a:r>
            <a:r>
              <a:rPr lang="fr-FR" sz="1200" dirty="0" smtClean="0">
                <a:solidFill>
                  <a:schemeClr val="bg1"/>
                </a:solidFill>
                <a:latin typeface="Comic Sans MS" pitchFamily="66" charset="0"/>
              </a:rPr>
              <a:t>(Boson Scalaire de Brisure Spontanée de Symétrie) </a:t>
            </a:r>
            <a:r>
              <a:rPr lang="fr-FR" sz="1600" dirty="0" smtClean="0">
                <a:solidFill>
                  <a:schemeClr val="bg1"/>
                </a:solidFill>
                <a:latin typeface="Comic Sans MS" pitchFamily="66" charset="0"/>
              </a:rPr>
              <a:t>ou </a:t>
            </a:r>
            <a:r>
              <a:rPr lang="fr-FR" sz="1600" smtClean="0">
                <a:solidFill>
                  <a:schemeClr val="bg1"/>
                </a:solidFill>
                <a:latin typeface="Comic Sans MS" pitchFamily="66" charset="0"/>
              </a:rPr>
              <a:t>boson H … </a:t>
            </a:r>
            <a:r>
              <a:rPr lang="fr-FR" sz="2000" dirty="0" smtClean="0">
                <a:solidFill>
                  <a:schemeClr val="bg1"/>
                </a:solidFill>
                <a:latin typeface="Comic Sans MS" pitchFamily="66" charset="0"/>
              </a:rPr>
              <a:t>?</a:t>
            </a:r>
          </a:p>
        </p:txBody>
      </p:sp>
      <p:sp>
        <p:nvSpPr>
          <p:cNvPr id="4" name="ZoneTexte 3"/>
          <p:cNvSpPr txBox="1"/>
          <p:nvPr/>
        </p:nvSpPr>
        <p:spPr>
          <a:xfrm>
            <a:off x="179512" y="3286725"/>
            <a:ext cx="8821646" cy="707886"/>
          </a:xfrm>
          <a:prstGeom prst="rect">
            <a:avLst/>
          </a:prstGeom>
          <a:noFill/>
        </p:spPr>
        <p:txBody>
          <a:bodyPr wrap="none" rtlCol="0">
            <a:spAutoFit/>
          </a:bodyPr>
          <a:lstStyle/>
          <a:p>
            <a:pPr>
              <a:buFontTx/>
              <a:buChar char="-"/>
            </a:pPr>
            <a:r>
              <a:rPr lang="fr-FR" sz="2000" dirty="0" smtClean="0">
                <a:solidFill>
                  <a:schemeClr val="bg1"/>
                </a:solidFill>
                <a:latin typeface="Comic Sans MS" pitchFamily="66" charset="0"/>
              </a:rPr>
              <a:t> Le LHC et les détecteurs  associés constituent </a:t>
            </a:r>
            <a:r>
              <a:rPr lang="fr-FR" sz="2000" dirty="0" smtClean="0">
                <a:solidFill>
                  <a:srgbClr val="FFFF00"/>
                </a:solidFill>
                <a:latin typeface="Comic Sans MS" pitchFamily="66" charset="0"/>
              </a:rPr>
              <a:t>l’objet le plus complexe</a:t>
            </a:r>
          </a:p>
          <a:p>
            <a:r>
              <a:rPr lang="fr-FR" sz="2000" dirty="0" smtClean="0">
                <a:solidFill>
                  <a:schemeClr val="bg1"/>
                </a:solidFill>
                <a:latin typeface="Comic Sans MS" pitchFamily="66" charset="0"/>
              </a:rPr>
              <a:t>  jamais conçu par l’Homme.</a:t>
            </a:r>
            <a:endParaRPr lang="fr-FR" sz="2000" dirty="0">
              <a:solidFill>
                <a:schemeClr val="bg1"/>
              </a:solidFill>
              <a:latin typeface="Comic Sans MS" pitchFamily="66" charset="0"/>
            </a:endParaRPr>
          </a:p>
        </p:txBody>
      </p:sp>
      <p:sp>
        <p:nvSpPr>
          <p:cNvPr id="5" name="Rectangle 4"/>
          <p:cNvSpPr/>
          <p:nvPr/>
        </p:nvSpPr>
        <p:spPr>
          <a:xfrm>
            <a:off x="179512" y="4370328"/>
            <a:ext cx="8568952" cy="1938992"/>
          </a:xfrm>
          <a:prstGeom prst="rect">
            <a:avLst/>
          </a:prstGeom>
        </p:spPr>
        <p:txBody>
          <a:bodyPr wrap="square">
            <a:spAutoFit/>
          </a:bodyPr>
          <a:lstStyle/>
          <a:p>
            <a:pPr>
              <a:buFontTx/>
              <a:buChar char="-"/>
            </a:pPr>
            <a:r>
              <a:rPr lang="fr-FR" sz="2000" dirty="0" smtClean="0">
                <a:solidFill>
                  <a:schemeClr val="bg1"/>
                </a:solidFill>
                <a:latin typeface="Comic Sans MS" pitchFamily="66" charset="0"/>
              </a:rPr>
              <a:t> </a:t>
            </a:r>
            <a:r>
              <a:rPr lang="fr-FR" sz="2000" dirty="0" smtClean="0">
                <a:solidFill>
                  <a:srgbClr val="FFFF00"/>
                </a:solidFill>
                <a:latin typeface="Comic Sans MS" pitchFamily="66" charset="0"/>
              </a:rPr>
              <a:t>Des chiffres uniques dans l’approche scientifique</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a:t>
            </a:r>
            <a:r>
              <a:rPr lang="fr-FR" sz="2000" dirty="0" smtClean="0">
                <a:solidFill>
                  <a:schemeClr val="bg1"/>
                </a:solidFill>
                <a:latin typeface="Comic Sans MS" pitchFamily="66" charset="0"/>
                <a:sym typeface="Symbol"/>
              </a:rPr>
              <a:t> L</a:t>
            </a:r>
            <a:r>
              <a:rPr lang="fr-FR" sz="2000" dirty="0" smtClean="0">
                <a:solidFill>
                  <a:schemeClr val="bg1"/>
                </a:solidFill>
                <a:latin typeface="Comic Sans MS" pitchFamily="66" charset="0"/>
              </a:rPr>
              <a:t>a durée de la quête: déjà 48 ans.</a:t>
            </a:r>
          </a:p>
          <a:p>
            <a:r>
              <a:rPr lang="fr-FR" sz="2000" dirty="0" smtClean="0">
                <a:solidFill>
                  <a:schemeClr val="bg1"/>
                </a:solidFill>
                <a:latin typeface="Comic Sans MS" pitchFamily="66" charset="0"/>
              </a:rPr>
              <a:t>    </a:t>
            </a:r>
            <a:r>
              <a:rPr lang="fr-FR" sz="2000" dirty="0" smtClean="0">
                <a:solidFill>
                  <a:schemeClr val="bg1"/>
                </a:solidFill>
                <a:latin typeface="Comic Sans MS" pitchFamily="66" charset="0"/>
                <a:sym typeface="Symbol"/>
              </a:rPr>
              <a:t> Des collaborations mondiales.</a:t>
            </a:r>
          </a:p>
          <a:p>
            <a:r>
              <a:rPr lang="fr-FR" sz="2000" dirty="0" smtClean="0">
                <a:solidFill>
                  <a:schemeClr val="bg1"/>
                </a:solidFill>
                <a:latin typeface="Comic Sans MS" pitchFamily="66" charset="0"/>
                <a:sym typeface="Symbol"/>
              </a:rPr>
              <a:t>     Les plus grands détecteurs et des  calendriers sans équivalents:</a:t>
            </a:r>
          </a:p>
          <a:p>
            <a:r>
              <a:rPr lang="fr-FR" sz="2000" dirty="0" smtClean="0">
                <a:solidFill>
                  <a:schemeClr val="bg1"/>
                </a:solidFill>
                <a:latin typeface="Comic Sans MS" pitchFamily="66" charset="0"/>
                <a:sym typeface="Symbol"/>
              </a:rPr>
              <a:t>           - Conception, construction et mise en route: 1989-2008.</a:t>
            </a:r>
          </a:p>
          <a:p>
            <a:r>
              <a:rPr lang="fr-FR" sz="2000" dirty="0" smtClean="0">
                <a:solidFill>
                  <a:schemeClr val="bg1"/>
                </a:solidFill>
                <a:latin typeface="Comic Sans MS" pitchFamily="66" charset="0"/>
                <a:sym typeface="Symbol"/>
              </a:rPr>
              <a:t>           - Fonctionnement et améliorations: 2009-2034.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rançois\Desktop\LHC_collisions\Higgs\Conférence_Higgs\affiche_Mairie.jpg"/>
          <p:cNvPicPr>
            <a:picLocks noChangeAspect="1" noChangeArrowheads="1"/>
          </p:cNvPicPr>
          <p:nvPr/>
        </p:nvPicPr>
        <p:blipFill>
          <a:blip r:embed="rId2" cstate="print"/>
          <a:srcRect/>
          <a:stretch>
            <a:fillRect/>
          </a:stretch>
        </p:blipFill>
        <p:spPr bwMode="auto">
          <a:xfrm>
            <a:off x="35496" y="43608"/>
            <a:ext cx="4608512" cy="6913784"/>
          </a:xfrm>
          <a:prstGeom prst="rect">
            <a:avLst/>
          </a:prstGeom>
          <a:noFill/>
        </p:spPr>
      </p:pic>
      <p:sp>
        <p:nvSpPr>
          <p:cNvPr id="3" name="Rectangle 2"/>
          <p:cNvSpPr/>
          <p:nvPr/>
        </p:nvSpPr>
        <p:spPr>
          <a:xfrm>
            <a:off x="4644008" y="260648"/>
            <a:ext cx="3744416" cy="1477328"/>
          </a:xfrm>
          <a:prstGeom prst="rect">
            <a:avLst/>
          </a:prstGeom>
        </p:spPr>
        <p:txBody>
          <a:bodyPr wrap="square">
            <a:spAutoFit/>
          </a:bodyPr>
          <a:lstStyle/>
          <a:p>
            <a:r>
              <a:rPr lang="fr-FR" dirty="0" smtClean="0">
                <a:solidFill>
                  <a:srgbClr val="FFFF00"/>
                </a:solidFill>
                <a:latin typeface="Comic Sans MS" pitchFamily="66" charset="0"/>
              </a:rPr>
              <a:t>Dans le cadre</a:t>
            </a:r>
          </a:p>
          <a:p>
            <a:r>
              <a:rPr lang="fr-FR" dirty="0" smtClean="0">
                <a:solidFill>
                  <a:schemeClr val="bg1"/>
                </a:solidFill>
                <a:latin typeface="Comic Sans MS" pitchFamily="66" charset="0"/>
              </a:rPr>
              <a:t>- des ″Mercredis de la Science″,</a:t>
            </a:r>
          </a:p>
          <a:p>
            <a:r>
              <a:rPr lang="fr-FR" dirty="0" smtClean="0">
                <a:solidFill>
                  <a:schemeClr val="bg1"/>
                </a:solidFill>
                <a:latin typeface="Comic Sans MS" pitchFamily="66" charset="0"/>
              </a:rPr>
              <a:t>- de la ″Fête de la Science 2012″,</a:t>
            </a:r>
          </a:p>
          <a:p>
            <a:pPr>
              <a:buFontTx/>
              <a:buChar char="-"/>
            </a:pPr>
            <a:r>
              <a:rPr lang="fr-FR" dirty="0" smtClean="0">
                <a:solidFill>
                  <a:schemeClr val="bg1"/>
                </a:solidFill>
                <a:latin typeface="Comic Sans MS" pitchFamily="66" charset="0"/>
              </a:rPr>
              <a:t> des actions de communication</a:t>
            </a:r>
          </a:p>
          <a:p>
            <a:r>
              <a:rPr lang="fr-FR" dirty="0" smtClean="0">
                <a:solidFill>
                  <a:schemeClr val="bg1"/>
                </a:solidFill>
                <a:latin typeface="Comic Sans MS" pitchFamily="66" charset="0"/>
              </a:rPr>
              <a:t>   conjointes de l’IN2P3/CNRS.</a:t>
            </a:r>
            <a:endParaRPr lang="fr-FR" dirty="0">
              <a:solidFill>
                <a:schemeClr val="bg1"/>
              </a:solidFill>
              <a:latin typeface="Comic Sans MS" pitchFamily="66" charset="0"/>
            </a:endParaRPr>
          </a:p>
        </p:txBody>
      </p:sp>
      <p:sp>
        <p:nvSpPr>
          <p:cNvPr id="4" name="ZoneTexte 3"/>
          <p:cNvSpPr txBox="1"/>
          <p:nvPr/>
        </p:nvSpPr>
        <p:spPr>
          <a:xfrm>
            <a:off x="4644008" y="5013176"/>
            <a:ext cx="4402167" cy="1754326"/>
          </a:xfrm>
          <a:prstGeom prst="rect">
            <a:avLst/>
          </a:prstGeom>
          <a:noFill/>
        </p:spPr>
        <p:txBody>
          <a:bodyPr wrap="none" rtlCol="0">
            <a:spAutoFit/>
          </a:bodyPr>
          <a:lstStyle/>
          <a:p>
            <a:r>
              <a:rPr lang="fr-FR" dirty="0" smtClean="0">
                <a:solidFill>
                  <a:srgbClr val="FFFF00"/>
                </a:solidFill>
                <a:latin typeface="Comic Sans MS" pitchFamily="66" charset="0"/>
              </a:rPr>
              <a:t>Et sous le patronage de</a:t>
            </a:r>
            <a:r>
              <a:rPr lang="fr-FR" dirty="0" smtClean="0">
                <a:solidFill>
                  <a:schemeClr val="bg1"/>
                </a:solidFill>
                <a:latin typeface="Comic Sans MS" pitchFamily="66" charset="0"/>
              </a:rPr>
              <a:t>:</a:t>
            </a:r>
          </a:p>
          <a:p>
            <a:pPr>
              <a:buFontTx/>
              <a:buChar char="-"/>
            </a:pPr>
            <a:r>
              <a:rPr lang="fr-FR" dirty="0" smtClean="0">
                <a:solidFill>
                  <a:schemeClr val="bg1"/>
                </a:solidFill>
                <a:latin typeface="Comic Sans MS" pitchFamily="66" charset="0"/>
              </a:rPr>
              <a:t> Serge Godard, Maire de Clermont-Fd.</a:t>
            </a:r>
          </a:p>
          <a:p>
            <a:pPr>
              <a:buFontTx/>
              <a:buChar char="-"/>
            </a:pPr>
            <a:r>
              <a:rPr lang="fr-FR" dirty="0" smtClean="0">
                <a:solidFill>
                  <a:schemeClr val="bg1"/>
                </a:solidFill>
                <a:latin typeface="Comic Sans MS" pitchFamily="66" charset="0"/>
              </a:rPr>
              <a:t> Mathias Bernard, Président de l’UBP.</a:t>
            </a:r>
          </a:p>
          <a:p>
            <a:pPr>
              <a:buFontTx/>
              <a:buChar char="-"/>
            </a:pPr>
            <a:r>
              <a:rPr lang="fr-FR" dirty="0" smtClean="0">
                <a:solidFill>
                  <a:schemeClr val="bg1"/>
                </a:solidFill>
                <a:latin typeface="Comic Sans MS" pitchFamily="66" charset="0"/>
              </a:rPr>
              <a:t> Alain Falvard, Directeur du LPC.</a:t>
            </a:r>
          </a:p>
          <a:p>
            <a:pPr>
              <a:buFontTx/>
              <a:buChar char="-"/>
            </a:pPr>
            <a:r>
              <a:rPr lang="fr-FR" dirty="0" smtClean="0">
                <a:solidFill>
                  <a:schemeClr val="bg1"/>
                </a:solidFill>
                <a:latin typeface="Comic Sans MS" pitchFamily="66" charset="0"/>
              </a:rPr>
              <a:t> Comité éditorial des</a:t>
            </a:r>
          </a:p>
          <a:p>
            <a:r>
              <a:rPr lang="fr-FR" dirty="0" smtClean="0">
                <a:solidFill>
                  <a:schemeClr val="bg1"/>
                </a:solidFill>
                <a:latin typeface="Comic Sans MS" pitchFamily="66" charset="0"/>
              </a:rPr>
              <a:t>                     ″Mercredis de la Science″.</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43608" y="332656"/>
            <a:ext cx="7181774" cy="707886"/>
          </a:xfrm>
          <a:prstGeom prst="rect">
            <a:avLst/>
          </a:prstGeom>
          <a:noFill/>
        </p:spPr>
        <p:txBody>
          <a:bodyPr wrap="none" rtlCol="0">
            <a:spAutoFit/>
          </a:bodyPr>
          <a:lstStyle/>
          <a:p>
            <a:r>
              <a:rPr lang="fr-FR" sz="4000" dirty="0" smtClean="0">
                <a:solidFill>
                  <a:srgbClr val="FFFF00"/>
                </a:solidFill>
                <a:latin typeface="Comic Sans MS" pitchFamily="66" charset="0"/>
              </a:rPr>
              <a:t>Quelle est la problématique ?</a:t>
            </a:r>
            <a:endParaRPr lang="fr-FR" sz="4000" dirty="0">
              <a:solidFill>
                <a:srgbClr val="FFFF00"/>
              </a:solidFill>
              <a:latin typeface="Comic Sans MS" pitchFamily="66" charset="0"/>
            </a:endParaRPr>
          </a:p>
        </p:txBody>
      </p:sp>
      <p:sp>
        <p:nvSpPr>
          <p:cNvPr id="4" name="ZoneTexte 3"/>
          <p:cNvSpPr txBox="1"/>
          <p:nvPr/>
        </p:nvSpPr>
        <p:spPr>
          <a:xfrm>
            <a:off x="1192" y="1340768"/>
            <a:ext cx="8387232" cy="1200329"/>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 l’état actuel de nos connaissances, </a:t>
            </a:r>
          </a:p>
          <a:p>
            <a:r>
              <a:rPr lang="fr-FR" sz="2400" dirty="0" smtClean="0">
                <a:solidFill>
                  <a:schemeClr val="bg1"/>
                </a:solidFill>
                <a:latin typeface="Comic Sans MS" pitchFamily="66" charset="0"/>
                <a:sym typeface="Symbol"/>
              </a:rPr>
              <a:t>  37 particules élémentaires sont les constituants ultimes</a:t>
            </a:r>
          </a:p>
          <a:p>
            <a:r>
              <a:rPr lang="fr-FR" sz="2400" dirty="0" smtClean="0">
                <a:solidFill>
                  <a:schemeClr val="bg1"/>
                </a:solidFill>
                <a:latin typeface="Comic Sans MS" pitchFamily="66" charset="0"/>
                <a:sym typeface="Symbol"/>
              </a:rPr>
              <a:t>  de notre Univers.</a:t>
            </a:r>
            <a:endParaRPr lang="fr-FR" sz="2400" dirty="0">
              <a:solidFill>
                <a:schemeClr val="bg1"/>
              </a:solidFill>
              <a:latin typeface="Comic Sans MS" pitchFamily="66" charset="0"/>
            </a:endParaRPr>
          </a:p>
        </p:txBody>
      </p:sp>
      <p:sp>
        <p:nvSpPr>
          <p:cNvPr id="5" name="ZoneTexte 4"/>
          <p:cNvSpPr txBox="1"/>
          <p:nvPr/>
        </p:nvSpPr>
        <p:spPr>
          <a:xfrm>
            <a:off x="-36512" y="2823319"/>
            <a:ext cx="887614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 l’exception de 2 seulement, elles ont chacune une masse.</a:t>
            </a:r>
            <a:endParaRPr lang="fr-FR" sz="2400" dirty="0">
              <a:solidFill>
                <a:schemeClr val="bg1"/>
              </a:solidFill>
              <a:latin typeface="Comic Sans MS" pitchFamily="66" charset="0"/>
            </a:endParaRPr>
          </a:p>
        </p:txBody>
      </p:sp>
      <p:sp>
        <p:nvSpPr>
          <p:cNvPr id="8" name="Rectangle 7"/>
          <p:cNvSpPr/>
          <p:nvPr/>
        </p:nvSpPr>
        <p:spPr>
          <a:xfrm>
            <a:off x="-36512" y="3524815"/>
            <a:ext cx="8640960" cy="1323439"/>
          </a:xfrm>
          <a:prstGeom prst="rect">
            <a:avLst/>
          </a:prstGeom>
        </p:spPr>
        <p:txBody>
          <a:bodyPr wrap="square">
            <a:spAutoFit/>
          </a:bodyPr>
          <a:lstStyle/>
          <a:p>
            <a:pPr>
              <a:buFont typeface="Symbol"/>
              <a:buChar char="·"/>
            </a:pPr>
            <a:r>
              <a:rPr lang="fr-FR" sz="2400" dirty="0" smtClean="0">
                <a:solidFill>
                  <a:schemeClr val="bg1"/>
                </a:solidFill>
                <a:latin typeface="Comic Sans MS" pitchFamily="66" charset="0"/>
                <a:sym typeface="Symbol"/>
              </a:rPr>
              <a:t> Si elles ne possédaient pas une masse:</a:t>
            </a:r>
          </a:p>
          <a:p>
            <a:r>
              <a:rPr lang="fr-FR" sz="2400" dirty="0" smtClean="0">
                <a:solidFill>
                  <a:schemeClr val="bg1"/>
                </a:solidFill>
                <a:latin typeface="Comic Sans MS" pitchFamily="66" charset="0"/>
                <a:sym typeface="Symbol"/>
              </a:rPr>
              <a:t>   la matière ne serait pas structurée</a:t>
            </a:r>
          </a:p>
          <a:p>
            <a:r>
              <a:rPr lang="fr-FR" sz="3200" dirty="0" smtClean="0">
                <a:solidFill>
                  <a:schemeClr val="bg1"/>
                </a:solidFill>
                <a:latin typeface="Comic Sans MS" pitchFamily="66" charset="0"/>
                <a:sym typeface="Symbol"/>
              </a:rPr>
              <a:t>                              </a:t>
            </a:r>
            <a:r>
              <a:rPr lang="fr-FR" sz="3200" dirty="0" smtClean="0">
                <a:solidFill>
                  <a:srgbClr val="FF0000"/>
                </a:solidFill>
                <a:latin typeface="Comic Sans MS" pitchFamily="66" charset="0"/>
                <a:sym typeface="Symbol"/>
              </a:rPr>
              <a:t>nous n’existerions pas !</a:t>
            </a:r>
          </a:p>
        </p:txBody>
      </p:sp>
      <p:sp>
        <p:nvSpPr>
          <p:cNvPr id="9" name="ZoneTexte 8"/>
          <p:cNvSpPr txBox="1"/>
          <p:nvPr/>
        </p:nvSpPr>
        <p:spPr>
          <a:xfrm>
            <a:off x="-36512" y="4983559"/>
            <a:ext cx="7704353" cy="58477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Question: </a:t>
            </a:r>
            <a:r>
              <a:rPr lang="fr-FR" sz="3200" dirty="0" smtClean="0">
                <a:solidFill>
                  <a:srgbClr val="FFFF00"/>
                </a:solidFill>
                <a:latin typeface="Comic Sans MS" pitchFamily="66" charset="0"/>
                <a:sym typeface="Symbol"/>
              </a:rPr>
              <a:t>Quelle est l’origine de masse ?</a:t>
            </a:r>
            <a:endParaRPr lang="fr-FR" sz="3200" dirty="0">
              <a:solidFill>
                <a:srgbClr val="FFFF00"/>
              </a:solidFill>
              <a:latin typeface="Comic Sans MS" pitchFamily="66" charset="0"/>
            </a:endParaRPr>
          </a:p>
        </p:txBody>
      </p:sp>
      <p:sp>
        <p:nvSpPr>
          <p:cNvPr id="10" name="ZoneTexte 9"/>
          <p:cNvSpPr txBox="1"/>
          <p:nvPr/>
        </p:nvSpPr>
        <p:spPr>
          <a:xfrm>
            <a:off x="68015" y="576635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2204864"/>
            <a:ext cx="6631944" cy="2554545"/>
          </a:xfrm>
          <a:prstGeom prst="rect">
            <a:avLst/>
          </a:prstGeom>
          <a:noFill/>
        </p:spPr>
        <p:txBody>
          <a:bodyPr wrap="none" rtlCol="0">
            <a:spAutoFit/>
          </a:bodyPr>
          <a:lstStyle/>
          <a:p>
            <a:pPr>
              <a:buFont typeface="Symbol"/>
              <a:buChar char="·"/>
            </a:pPr>
            <a:r>
              <a:rPr lang="fr-FR" sz="4000" dirty="0" smtClean="0">
                <a:solidFill>
                  <a:schemeClr val="bg1"/>
                </a:solidFill>
                <a:latin typeface="Comic Sans MS" pitchFamily="66" charset="0"/>
                <a:sym typeface="Symbol"/>
              </a:rPr>
              <a:t> Qui sommes-nous ?</a:t>
            </a:r>
          </a:p>
          <a:p>
            <a:pPr>
              <a:buFont typeface="Symbol"/>
              <a:buChar char="·"/>
            </a:pPr>
            <a:r>
              <a:rPr lang="fr-FR" sz="4000" dirty="0" smtClean="0">
                <a:solidFill>
                  <a:schemeClr val="bg1"/>
                </a:solidFill>
                <a:latin typeface="Comic Sans MS" pitchFamily="66" charset="0"/>
                <a:sym typeface="Symbol"/>
              </a:rPr>
              <a:t> Résumé de la conférence.</a:t>
            </a:r>
          </a:p>
          <a:p>
            <a:endParaRPr lang="fr-FR" sz="4000" dirty="0" smtClean="0">
              <a:solidFill>
                <a:schemeClr val="bg1"/>
              </a:solidFill>
              <a:latin typeface="Comic Sans MS" pitchFamily="66" charset="0"/>
              <a:sym typeface="Symbol"/>
            </a:endParaRPr>
          </a:p>
          <a:p>
            <a:pPr>
              <a:buFont typeface="Symbol"/>
              <a:buChar char="·"/>
            </a:pPr>
            <a:r>
              <a:rPr lang="fr-FR" sz="4000" dirty="0" smtClean="0">
                <a:solidFill>
                  <a:schemeClr val="bg1"/>
                </a:solidFill>
                <a:latin typeface="Comic Sans MS" pitchFamily="66" charset="0"/>
                <a:sym typeface="Symbol"/>
              </a:rPr>
              <a:t> Vos questions.</a:t>
            </a:r>
            <a:endParaRPr lang="fr-FR" sz="4000" dirty="0">
              <a:solidFill>
                <a:schemeClr val="bg1"/>
              </a:solidFill>
              <a:latin typeface="Comic Sans MS" pitchFamily="66" charset="0"/>
            </a:endParaRPr>
          </a:p>
        </p:txBody>
      </p:sp>
      <p:sp>
        <p:nvSpPr>
          <p:cNvPr id="3" name="Accolade fermante 2"/>
          <p:cNvSpPr/>
          <p:nvPr/>
        </p:nvSpPr>
        <p:spPr>
          <a:xfrm>
            <a:off x="6948264" y="2420888"/>
            <a:ext cx="288032" cy="914400"/>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solidFill>
                <a:schemeClr val="bg1"/>
              </a:solidFill>
            </a:endParaRPr>
          </a:p>
        </p:txBody>
      </p:sp>
      <p:sp>
        <p:nvSpPr>
          <p:cNvPr id="6" name="ZoneTexte 5"/>
          <p:cNvSpPr txBox="1"/>
          <p:nvPr/>
        </p:nvSpPr>
        <p:spPr>
          <a:xfrm>
            <a:off x="7300925" y="2420888"/>
            <a:ext cx="1760418"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25 minutes</a:t>
            </a:r>
          </a:p>
          <a:p>
            <a:pPr algn="ctr"/>
            <a:r>
              <a:rPr lang="fr-FR" sz="2400" dirty="0" smtClean="0">
                <a:solidFill>
                  <a:schemeClr val="bg1"/>
                </a:solidFill>
                <a:latin typeface="Comic Sans MS" pitchFamily="66" charset="0"/>
              </a:rPr>
              <a:t>maximum</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chemin horizontal 1"/>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dirty="0" smtClean="0">
                <a:latin typeface="Comic Sans MS" pitchFamily="66" charset="0"/>
                <a:ea typeface="Calibri" pitchFamily="34" charset="0"/>
                <a:cs typeface="Times New Roman" pitchFamily="18" charset="0"/>
              </a:rPr>
              <a:t>Qui sommes-nous ?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3" name="Picture 7" descr="Logo_IN2P3-CNRS"/>
          <p:cNvPicPr>
            <a:picLocks noChangeAspect="1" noChangeArrowheads="1"/>
          </p:cNvPicPr>
          <p:nvPr/>
        </p:nvPicPr>
        <p:blipFill>
          <a:blip r:embed="rId2" cstate="print"/>
          <a:srcRect/>
          <a:stretch>
            <a:fillRect/>
          </a:stretch>
        </p:blipFill>
        <p:spPr bwMode="auto">
          <a:xfrm>
            <a:off x="5767384" y="116632"/>
            <a:ext cx="3269112" cy="1816994"/>
          </a:xfrm>
          <a:prstGeom prst="rect">
            <a:avLst/>
          </a:prstGeom>
          <a:noFill/>
          <a:ln w="9525">
            <a:noFill/>
            <a:miter lim="800000"/>
            <a:headEnd/>
            <a:tailEnd/>
          </a:ln>
        </p:spPr>
      </p:pic>
      <p:sp>
        <p:nvSpPr>
          <p:cNvPr id="4" name="ZoneTexte 3"/>
          <p:cNvSpPr txBox="1"/>
          <p:nvPr/>
        </p:nvSpPr>
        <p:spPr>
          <a:xfrm>
            <a:off x="5644094" y="2636912"/>
            <a:ext cx="3533340" cy="2862322"/>
          </a:xfrm>
          <a:prstGeom prst="rect">
            <a:avLst/>
          </a:prstGeom>
          <a:noFill/>
        </p:spPr>
        <p:txBody>
          <a:bodyPr wrap="none" rtlCol="0">
            <a:spAutoFit/>
          </a:bodyPr>
          <a:lstStyle/>
          <a:p>
            <a:r>
              <a:rPr lang="fr-FR" dirty="0" smtClean="0">
                <a:solidFill>
                  <a:schemeClr val="bg1"/>
                </a:solidFill>
                <a:latin typeface="Comic Sans MS" pitchFamily="66" charset="0"/>
              </a:rPr>
              <a:t>9 laboratoires IN2P3</a:t>
            </a:r>
          </a:p>
          <a:p>
            <a:r>
              <a:rPr lang="fr-FR" dirty="0" smtClean="0">
                <a:solidFill>
                  <a:srgbClr val="FF6600"/>
                </a:solidFill>
                <a:latin typeface="Comic Sans MS" pitchFamily="66" charset="0"/>
              </a:rPr>
              <a:t>            Annecy LAPP</a:t>
            </a:r>
          </a:p>
          <a:p>
            <a:r>
              <a:rPr lang="fr-FR" dirty="0" smtClean="0">
                <a:solidFill>
                  <a:srgbClr val="FF6600"/>
                </a:solidFill>
                <a:latin typeface="Comic Sans MS" pitchFamily="66" charset="0"/>
              </a:rPr>
              <a:t>            Clermont-Ferrand  LPC</a:t>
            </a:r>
          </a:p>
          <a:p>
            <a:r>
              <a:rPr lang="fr-FR" dirty="0" smtClean="0">
                <a:solidFill>
                  <a:srgbClr val="FF6600"/>
                </a:solidFill>
                <a:latin typeface="Comic Sans MS" pitchFamily="66" charset="0"/>
              </a:rPr>
              <a:t>            Grenoble LPSC</a:t>
            </a:r>
          </a:p>
          <a:p>
            <a:r>
              <a:rPr lang="fr-FR" dirty="0" smtClean="0">
                <a:solidFill>
                  <a:srgbClr val="FF6600"/>
                </a:solidFill>
                <a:latin typeface="Comic Sans MS" pitchFamily="66" charset="0"/>
              </a:rPr>
              <a:t>            Lyon IPNL</a:t>
            </a:r>
          </a:p>
          <a:p>
            <a:r>
              <a:rPr lang="fr-FR" dirty="0" smtClean="0">
                <a:solidFill>
                  <a:srgbClr val="FF6600"/>
                </a:solidFill>
                <a:latin typeface="Comic Sans MS" pitchFamily="66" charset="0"/>
              </a:rPr>
              <a:t>            Marseille CPPM</a:t>
            </a:r>
          </a:p>
          <a:p>
            <a:r>
              <a:rPr lang="fr-FR" dirty="0" smtClean="0">
                <a:solidFill>
                  <a:srgbClr val="FF6600"/>
                </a:solidFill>
                <a:latin typeface="Comic Sans MS" pitchFamily="66" charset="0"/>
              </a:rPr>
              <a:t>            Orsay LAL</a:t>
            </a:r>
          </a:p>
          <a:p>
            <a:r>
              <a:rPr lang="fr-FR" dirty="0" smtClean="0">
                <a:solidFill>
                  <a:srgbClr val="FF6600"/>
                </a:solidFill>
                <a:latin typeface="Comic Sans MS" pitchFamily="66" charset="0"/>
              </a:rPr>
              <a:t>            Palaiseau LLR</a:t>
            </a:r>
          </a:p>
          <a:p>
            <a:r>
              <a:rPr lang="fr-FR" dirty="0" smtClean="0">
                <a:solidFill>
                  <a:srgbClr val="FF6600"/>
                </a:solidFill>
                <a:latin typeface="Comic Sans MS" pitchFamily="66" charset="0"/>
              </a:rPr>
              <a:t>            Paris LPNHE</a:t>
            </a:r>
          </a:p>
          <a:p>
            <a:r>
              <a:rPr lang="fr-FR" dirty="0" smtClean="0">
                <a:solidFill>
                  <a:srgbClr val="FF6600"/>
                </a:solidFill>
                <a:latin typeface="Comic Sans MS" pitchFamily="66" charset="0"/>
              </a:rPr>
              <a:t>            Strasbourg IPHC</a:t>
            </a:r>
          </a:p>
        </p:txBody>
      </p:sp>
      <p:sp>
        <p:nvSpPr>
          <p:cNvPr id="5" name="ZoneTexte 4"/>
          <p:cNvSpPr txBox="1"/>
          <p:nvPr/>
        </p:nvSpPr>
        <p:spPr>
          <a:xfrm>
            <a:off x="5652120" y="5661248"/>
            <a:ext cx="2483372" cy="738664"/>
          </a:xfrm>
          <a:prstGeom prst="rect">
            <a:avLst/>
          </a:prstGeom>
          <a:noFill/>
        </p:spPr>
        <p:txBody>
          <a:bodyPr wrap="none" rtlCol="0">
            <a:spAutoFit/>
          </a:bodyPr>
          <a:lstStyle/>
          <a:p>
            <a:r>
              <a:rPr lang="fr-FR" sz="2200" dirty="0" smtClean="0">
                <a:solidFill>
                  <a:schemeClr val="bg1"/>
                </a:solidFill>
                <a:latin typeface="Comic Sans MS" pitchFamily="66" charset="0"/>
              </a:rPr>
              <a:t>et un du </a:t>
            </a:r>
            <a:r>
              <a:rPr lang="fr-FR" sz="22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6" name="Picture 3" descr="C:\Users\François\Desktop\LHC_collisions\Higgs\Conférence_Higgs\France-Higgs.jpg"/>
          <p:cNvPicPr>
            <a:picLocks noChangeAspect="1" noChangeArrowheads="1"/>
          </p:cNvPicPr>
          <p:nvPr/>
        </p:nvPicPr>
        <p:blipFill>
          <a:blip r:embed="rId3"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TotalTime>
  <Words>1908</Words>
  <Application>Microsoft Office PowerPoint</Application>
  <PresentationFormat>Affichage à l'écran (4:3)</PresentationFormat>
  <Paragraphs>362</Paragraphs>
  <Slides>42</Slides>
  <Notes>1</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clrcomp01</cp:lastModifiedBy>
  <cp:revision>67</cp:revision>
  <dcterms:created xsi:type="dcterms:W3CDTF">2012-09-23T10:59:49Z</dcterms:created>
  <dcterms:modified xsi:type="dcterms:W3CDTF">2013-07-31T09:46:55Z</dcterms:modified>
</cp:coreProperties>
</file>