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3" r:id="rId3"/>
    <p:sldId id="334" r:id="rId4"/>
    <p:sldId id="257" r:id="rId5"/>
    <p:sldId id="320" r:id="rId6"/>
    <p:sldId id="336" r:id="rId7"/>
    <p:sldId id="321" r:id="rId8"/>
    <p:sldId id="322" r:id="rId9"/>
    <p:sldId id="337" r:id="rId10"/>
    <p:sldId id="338" r:id="rId11"/>
    <p:sldId id="325" r:id="rId12"/>
    <p:sldId id="324" r:id="rId13"/>
    <p:sldId id="339" r:id="rId14"/>
    <p:sldId id="326" r:id="rId15"/>
    <p:sldId id="340" r:id="rId16"/>
    <p:sldId id="335" r:id="rId17"/>
    <p:sldId id="328" r:id="rId18"/>
    <p:sldId id="327" r:id="rId19"/>
    <p:sldId id="329" r:id="rId20"/>
    <p:sldId id="332" r:id="rId21"/>
    <p:sldId id="330" r:id="rId22"/>
    <p:sldId id="341" r:id="rId2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  <a:srgbClr val="003399"/>
    <a:srgbClr val="FFFF99"/>
    <a:srgbClr val="FFCCFF"/>
    <a:srgbClr val="FBAF71"/>
    <a:srgbClr val="CC9900"/>
    <a:srgbClr val="FFFFCC"/>
    <a:srgbClr val="FF66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12" autoAdjust="0"/>
    <p:restoredTop sz="94862" autoAdjust="0"/>
  </p:normalViewPr>
  <p:slideViewPr>
    <p:cSldViewPr snapToGrid="0">
      <p:cViewPr>
        <p:scale>
          <a:sx n="50" d="100"/>
          <a:sy n="50" d="100"/>
        </p:scale>
        <p:origin x="-1998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22D9DF-B9E9-4493-AF86-DA37877968DB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7486CE-963A-4DB3-B5ED-62B72D6690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55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51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20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1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57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6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7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6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45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37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4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12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72CA-0A8C-46C4-96E3-0F023E99F467}" type="datetimeFigureOut">
              <a:rPr lang="fr-FR" smtClean="0"/>
              <a:t>14/07/2013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9654-D145-4285-ACEC-1843207235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4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97" t="14471" r="14411" b="67363"/>
          <a:stretch/>
        </p:blipFill>
        <p:spPr bwMode="auto">
          <a:xfrm>
            <a:off x="5628290" y="188640"/>
            <a:ext cx="3327380" cy="13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data:image/jpeg;base64,/9j/4AAQSkZJRgABAQAAAQABAAD/2wCEAAkGBhQSEBQUEhQUFBQWFxgaFxgXFRgYFhcZFxcXFxcZGRYYGyYfFx4jGhUUHy8gIycpLSwsFR4xNTAqNSYrLCkBCQoKDgwOFw8PGiklHx8pKTU1KTUsLDApLCwsMCw0KikpLCwsLC0sLio1KS0sLC01KiopKiwpKSwsKSwsLSksLf/AABEIAL0BCgMBIgACEQEDEQH/xAAcAAEAAgIDAQAAAAAAAAAAAAAABgcEBQIDCAH/xABDEAACAQIDBQYCCQEGBQUBAAABAgMAEQQFIQYSMUFRBxMiYXGBMpEUI0JSYnKCobHRQ5KissHwM2Nzg5MVJKPC4Qj/xAAbAQEBAAMBAQEAAAAAAAAAAAAAAQIEBQYDB//EAC8RAAIBAwMBBgQHAQAAAAAAAAABAgMEESExQRIFIlFhgZETcaHwBhQyscHR4fH/2gAMAwEAAhEDEQA/ALxpSlAKUpQClKUApSlAKUpQClKUApSlAKUpQCqT7cM9lgzDCmCR4pEhZt5GsbPIRYjgR9WdDcHpV2V5726xQxW0e58SRvFHY8LRrvuLdN4yVhUmoQcnwjKEeqSXiWH2Z9qK5gO4nATFKt9NElA4sg+yw4lfcaXtYNeW9p8lfAYlJYCUUtvRMOMbrru38uI6jrY16B2B2tGY4JJtBIPBKo4LIoF7eRBDDyYVhRrRrQU47MyqU3Tk4vgkdKUr7HzFKVotoNtcLgzuzOd+wO6ilmAJsCbaKD5kX5UBvaVhZRnMWKiEsDh0PMaEEcQQdVPkazaAUpSgFKUoBSlKAUpSgFKUoBSlKAUpSgFKUoBSlKAUpSgFKUoBSlKAxc1zFcPBLM/wxIzt6KpY/wAV5u2F3sRmEk76taSRj+ORrf8A3f5Vavbnnohy4Qg+PEuF/QhDufmEX9dQTs0y/dw7ykayPYflTT/Mz/Kub2nV+HbS89Pf/Dcs4dVVeWpv9ocpGJw0kXMi6Ho41X99PQmo/wBhmfGHMGw7XC4hSLdJIwXX/D3g+VTK1VkP/bZ9GV5YuJhbTSRkYj5ORXK7Dr6ypZ8/4f8ABu9o09FP0PTtKUr05xjFzLGd3GWAueAHmarba7F9xdsSkhEt7nuyVbS1i2gBsOHG3lVpFR04cKifanDvZVP+Exn5SoPbjXNubD8zUUqk30raK018WbNK4dJd1LL5Kd2c2vxGBLdwwAaxZWUMpI4eY06EVYGT9tiGwxUBX8cR3h/caxHsTVS1hSZmAxG6dDbjXRNc9RZNtRhsUPqJkc81vZx6obMPlW0rybFmi3BBKkcDwt6EcKnOz3avi4LBmGJjHKQ+IDylGv8Ae3qDBfNKi2zXaNhcYQgYxSn+zksCT+Fr2b04+VSmqQUpSgFKUoBSlKAV043GLFG8jmyIrMx6KoLE/IGu6oT2x48xZPPa95DHH7M673+EMPegJLkGfRYzDpPA28jjnoykaMrDkwOhFbGvL2xm1+KyxhNGC2HdiroT4HKgX1+w4BBB/kC1ehdlNscPmEXeYd9RbfjbSSMnky/6i4PI1E09itYN5SlKpBSlKAUpSgFKUoBSlaPbXaIYHAzYjTeVbIDzkbwxi3TeIJ8gaAortez84vNHRPEkFoUA5uD9YR5lzu/oFTrKMtEMEcQ+woHqftH3Nz71WewOVnEY0O12Ed5GJ5tfw3PUsd79Jq4ESvHfiC678aK41frt9+Z2bCHTFz8TqWKq02hj3s+hVdT32FFvPej0/cVaoSq62Nw303aPvBqkUjyXv9mEd3H/AIu7+Zr4/h5OVxKXCj+7X9Fv59xLzPQdKUr25xRUV7T2AyrEX592P/mjqVVBO2PGbuXhOckqD2Xec/ug+dAUgzWBPQXqPk3rcZjJaM+en9a09YmR8rkjkG4NvSvlKAzYM0I+IXHtf+hqwtj+1afD2Vz9IhFvC5+sQfhc6+zXHS1VhX1HINwbGgPWmz+00GNj34HB4bynR0J5MvL14HkTW1rylke0skEiyRuY5F4MvA+TDgQeh0NX3sJ2hpjh3clo8SB8P2ZAOLJf5leI8xWRMEypSlCClKUAque3iMnKgRwE8ZPpZ199WFWNUU7UcrM+U4pQLsqd4vW8TCQ287Kw96AqbYDDxzYGSKRQy96d4HzVCD1HDj5VqM12dxGXS/SMI7hV1DqfHGOYcDQr52seYrI7L8faWWEn41Dr6pof2a/6asbuq8jc3tSxu542euOHk7dOlCvQjndcmHsV24xybsWYARPwEyj6o/nHGM+eq/lFWtFMrKGUhlIuCCCCDwII4iqE2j7OUku+GtG/NOEbelvgP7eQ41Hcj2sx+US7illW9zDIN6JupAvpe3xIR7137S/o3S7j18OTmVredJ6+56gpUB2R7YsJjN1JT9GmOm65+rY/gk4ezbp9an1b5rilKUApSl6AVRnb3tN3k8WDQ+GL6yT/AKjjwD9KEn/ujpVyZ7nKYTDS4iQ+CJCx6noo8ybAeZFeYMugfMcwvJqZZGklPILfeYDoLWUeor51akacHOWyRnCLk0kWF2c5L3OEDsPHMd89QvBB8rt+upcorqiWwAGgruLAAkkAAEknQADiSeQr8uua8q9WVR7t/aPQxioRUVwaXbPOvouDkcGzsNyPrvMDr+kXb2ru7CNmDDhHxTizYggJ1ESXAP6mLH0VTUI7l89zRYYyRhouLdIwRvv5M5sq/p6GvQeFwyxoqIoVEUKqjgFUWAHkABXvOxrJ2tDvfqlq/wCF6fu2cW6q/EnpsjtpSldk1RVO9tWa72IhgB/4aFm/NIQAPUKl/wBdW9iMQqIzuQqqCzE8AALk/IV5n2jzo4jETYh7+NiwB5LwRfZQo9qFRHc0lu1ug/c/7FYVcma5JPE1xrEp9pSlAK7cJg3lYJEjyOeCopZv7qgmrI7N+yBsWq4nGb0eHOqRjwvKPvE/YQ+Wp5WFibwynJYcLGI8PEkSDkgtfzJ4sfM3NXAyeXl2EzAi4wWK/wDC/wDFq642xGDde9jmhKkFS6PGykWIKlgPKvWNq4zQK6lXUMp0IIBB9QdDTBMkP7OtvBj4tyQgYhBc20Ei8N9Ry1sCBwJHIgCZ1D8w7O4UcYjAKuGxKHeXdusLnmjxjRQwupKgHXnW+hzxCoLrIjWG8pjdiptqu8qkGx0uDbSqQ2VKUoBXx1BBBFweIPA19pQHl7abJ5MozQhR4UfvISeDxMTYX9N5D5g+VWvluNSeJJYzdHFx1HUHzBuD6Gt92i7CpmWG3RZZ47mFzwBPFG0+FrC/QgHlY0js1tDLleIfD4lGVN60iEeKNuG+vUEW4aMLEcr8Htns53MFOn+qP1Xh/RvWlx8N4ezLYMdYWaZNFiE3JkDryvxB6qeKnzFZuDxaSxrJGwdGFwwOh/p6cq7CteEU5U5ZWU17o7GVJeRVWf8AZnIl2wx7xfuNYSD0PB/2PrWNs12j47Lm7sMXjXQwTAkL5LfxR+g08jVtOlafOcghxC2mQMeTcHHow1Hpwr0tl29OOI11lePP+/Q06tjGWsNPLg3eyvbNgsVZZj9Fl6SMO7P5ZdB/e3T61vtotu8Lgx9Y+85FxHHZnIPAnWyjzJHlevPOY5DDFMRHIZUHUDjzFx8Q8wBeumSS3DQV7GE1OKkuTkSj0vBP867aMU5IgWOBeWneP7lvD/hqIY3tAx7G5xk4/LIUHySwrRzz1hauwCgkkgADUknQADmb1ckNjmO1eLnjMcuJnkjJBKvIzKSpuNGPI1y2b2lbBuzIiPvAA7172BvYEHS5tyPAVJMu2DwyEJjcUFmIBMUbDwX5O5BAPy9TxrJz/ssCoWwrsxH2HIO9+VwBr5H5iuRX7QtZ4pVc9MuWmov5Pw89vM2oUKq78d17m3yXtLw0tlkvA34tU/vjh+oCtRthtU+MkXA4G8m+wVitvrWvoinhuC1y3A2+6DeuyLGx0NbPZ3aObAzifDsFcAjVQwKnipB5Gw4WPnWNHsa2pVlVjnTZbpPxE7qpKPSz0h2f7EpluFEYIaV7NM9via3Ac91eA9zxJqT1WGynbnh57JjF+jSffF2hJ9eMf6rgfeqy4MQrqGRlZWFwykFSOoI0Nds0zspStRtTtGmCwzTPqeCLfV3IO6o+VyeQBNAQ3tg2q7uIYOM+OQBpfwx30X1Yj5KfvVSGOxlmC8QOP+/98a2eeZy8sjzStvSSG59eQA5AAAAdABUaLX1NQyMqfDgrvpw5+VYld+ExRQ34g8RXdjsKAA6ao37HpUBh1NuyjYkZhjN6Vb4eGzSDk7E+CP0NiT5KRzqEE16i7NdmvoWXQxkWkcd5L133AJB/KN1f00QZKFFhYV9pSsjEUpSgFKUoBSlKAUpSgFRvbPYLDZlGBMCsiiySrbfXyP3lv9k+1jrUkpQHnXH7MZnkkhdLyQE6ugLwsP8AmJxjNufyY1usn7VMPKAJw0DddXjPoyi49x71eFRPP+y7L8WSzwCNz9uH6tj5kL4WP5ga5l52Xb3es1h+K0f++psU7idPY0uFx8cwvFIkg6owb+OFRfbXPu7+pjNmI8Z6A/Z9SP29a+bSdhow0Uk8OM3VjUsRIlmsovpIhGvTwjWopkeD+kYqKJixDHxEkliqrdteN7La/nXLo9i0rSbr1JZjFN4x4eupsyvJVI9EVhs44TJZphvInhvYMzKik9AzkBj5C9Y+dbOYnDrvSxEJ95SGUepUnd96ku3EpHfQDC70haP6PMHKiGJQvgWP4Sps1/NmvwFSXZmNvoYWXxDUC4uCtgLWP2b71vKt26vKtC3hdLpcZY7uHnDWdJZ1a50MadtGcnDXK54KSkkvUk7NIVbMod/7IdgLcWVDb5an2rXbV5UMPi5I1+DRkHRWFwPbUe1YWWZi8EySxmzowIvwPUHyIJB8jW5VX5q2l8N/ri8eqNdL4c8S4ZPc+wWLkaLDtHGEhlkcSLGe9k7xixu32gbnhblf4am+DhKQRo/xKoB/p7Cw9q12Ubd4bEID3ixvzjdgpB8idGHmP24ViZ9tvh4VNnWR+SIwa5/ERoo9dfI15e9ubq+ULeVLDi9fN7ei+nmdejGnTzPq0ZXW28Srj5gvMqT+ZkUt+5J960dduMxbSyNI5uzsWPqT/HKumvX0YOnTjB7pJHGqSUptrln2rh//AJ6gctin3n7pRGoTeO5vsWZm3b23gFXW1/FVO16B7NWiyzJUnxDbnfMZbW8TbwAjVRxYlEU/qPAa19UYMn2bZtHhoWlmYKijU9egA5k8AK8+7abXvjZzK91jW4jS/wAK/wAFjpc+g4AVz2324fGyb7+CFb93Hfh5n7znry4DneD4rFlz0HIVSI44nEF2vy5DpXVXylQorLwOLC3VtY20YdPMelYoqbZB2P5hilDGNYEPAzEqSPKMAt8wKA1mx2z/AH+aYaBvEhkDHo0aAyH2Krb3r1PVb9n3ZQ+X4kTyzpKVjdVVYyN0uVJ8RJuAA3IfEfSrIqojFKUqkFKUoBSlKAUpSgK52t25nGPGDwzLFu27yQqGYkpv2UNpopHI6noNd5lOcYiSyhg7AC/hUeVza1r2PC3Cqk27zxZ8xlmg0ClVV1JBYoN3f97WHkBWy7PNuBhcU/0ggpPuh5D8SFb7p0HweIgjlx5G/OurWtXqR6ajjFcLfPz+/kbNOpCEGnHLLvw5bd8YAPkbiuyuKOCAQQQRcEagg8CDXKt+MelJZya7eRSlKyIQTtkzLust3AdZpET2F5D/AJAPeqSyTOfo+KilOqq3i/KQVb9iT7VY3b9j7NhIvKVz7lFHLyaqalkvXzqQVSLhLZrHuZxbTTR6CXERyqrDcdSLqdGBB5iunFYoAEkgAC5JNgAOJJ5CqRyzaHEYcWhlZV+7oVv13WBAPnX3Mto8RiBuyysy/dFlX3VQAfevJL8PVFPHWulfPPtt9Tqq+glnDz9DntRmoxOKkkX4bhV5XVRYH31PvWqpSvWU4KnFQjskcuUnJuT5PlfaVLdktl4JYcRNipghjjYxQ3s0jlTunXiA274Rr1041tLcyhTlN4ijI2C7NpMfaV7rh961wfE5B1C/dHUn26iNZnhwoFtLEj/fyqxtidpcTgI5CkRlga5N94KrgW3gwBtyBHOw4VXufS+ML01Pqf8A8/mviqnXKODpTtHQpVHLHCXz5Rr8NFvMAeHPW2nPXlpW/wA+2redwztvFRuoo0jjUcFQcgAB621JqOUrYOSc5pixuTem5db9ONcK7sLIA2vA6H3oDpoovoNfSuc8W6xU8jVi9iOyQxOMOJkF48NYqDwaU33fXdA3vUpQE57L+y1MJGmJxShsUwuFOogB4AD7/VuXAcybJpSsjEUpSgFKUoBSlKAUpSgFRTtK2i+iYF90/WS/Vp1G8DvN7Lf3K1K6ontXz/v8cyA/V4cbg6b2hkPzAX/t0BCZZgoFzblXNWuLitJi8Rvtflyr5BiWTgdOnKsTItbYHtIbB2hxF3w/Ii5eL0H2k/DxHLobowWNSaNZImV0YXVlNwa8pwZircfCfPh86kWzu1eIwT70D2B+JGuY39Vvx8xY+dUh6RpUG2d7WsLOAs//ALeTnvaxE+UnL9VvU1NoplZQykMp1BBBB9CONUh587dcbv5puco4I19yXf8AhxVd16O7QuyqLMSZo27nFWtvalJLCyiQcrDQMNRzDWAFDbQ7K4nAybmJiaO/wtxR/wArjQ+nEcwKjMkYmCgVj4rmx1ANrj1sf40qwcX2V4d8vfG4TEuyKhco4UkFRdkYrbdYe/LkQarVWINxoa3WWbQMiPH3jxrILOFZgjjh41B196+UnKOXublKNKpiMtH48MyNm9jPpcvdfSIoW+z3gNn8gb2vw0PHW3CsSXZwrIylwwVmXeUXDbpIuDfgbX96sjK9k4cThE7ndLFVJdTvNfQsDY2HMWPCtjhuzVhb6p29XUD9iK+U5VcJI3qFKzbbk9uG/rvyVvlmz92ARSzdTy8+g9amGA2UQW7wl26C4H9T/vSt7NgsJgQfpOJgg11RWMsx/Qt2/wBKi2ddraICmWwlWOn0iYBpP+3Hqq+p6/DWEaMpazNipf0KK6aC9v7/AOkm2gz6HKsD3bKGxEgYRQ3JKKwtvyc1W5JtxN7DmVprDZRLMrSKL68zYsedutbnL9npZ3M2KLksd47xJkc9WJ1A/f0qTCGwAAsBoByHlW2o4RwalWU22+XkrN4ypsQQRxBBBFfKsDMcpSYWca8mHxD3/wBDUNzTJ3gOuqngw4HyPQ+VU+Zg0pUiyPs8x+MQSQYdjGeDsVjVvyl2G8PMXFAajFnejR+fwN6jUH3H8V6T7Lcj+i5Vh1Is8i96/wCaXxAH0XcX9NUkvZpmEcixTYaQJK8al1tIi3cLvExlt0WLam3GvS6IAABoBoB0A4VURnKlKVSClKUApSlAKUpQClKUBrtoc2GFws05/s0JA6twUe7ED3ry5m+LJvc3ZySx5m5uSfU/61d3bVmu5hooAdZX3mH4Yxz/AFsh/TVA42becnlwHtUZUdFKUqFFd0OKZeB06cq6aUBtIs1H2hbzGorcZPtHLAb4ad4z0VrA+qHQ+4qKoLkDzH81zxKWa3pQFr5d2w42PSQRTD8S7jfNCB/hrcntjhmQpicFvofiXfSRT6q6gdKo9MSw4MfnXaMyfqD7CrkYJznmGyefxQx4zCOeIRYpIv7jS3H6SB5VDsXk9j9W++OrLuH5bzD966v/AFVui/I/1r42aP5D2qA+Jg5VN1BB6qwB+YNd2IxmJItJNKR0aZiPkWNYr41z9o+2n8V03oCQZTse0qK5dVRhcWF26eQHCpTlmzcMNiq3b7zat7cl9q7dmxfCw2+4P20P71tljqkMbuq4NFWb3dcGSqDAeOsTGYRXUqwupGv++tbORK1ubylIZHXiqkjnqKgNV2c7FDF5p3Uo3ooLvKDwcKQEX9TEXHQNXpREAAAAAGgA4ACvOXZ/2mLgJ5nmgMgn7veZGAZBGCPCraNfeva44Vfezu02Hx0Qlw0gdeY4Mh+66nVT68eV6IM2lKUqkFKUoBSlKAUpSgFKUoBSlKAojtlzTex7ryhiVP1N4z/nUe1VZUq29x3e4rEuNQ8729FYhf2UVFaxMhSgFbXD7J4yQXTCYph1EEpGo013aA1VKysblM0P/Ghli/6kbp/mArEoDkh1HqP5rMziO0vsP9f6Vg1s87beMbfejU/uaA1lfa+V9oBXKPiL1xpQHOaPdYiuFZmJXejR+Y8Leo4ftWFQFlbET7+EQc0LKfnvD9mFSVI6rPYrPRBMVkNo5LXPJWHwk9BqQfbpVpxVSM6zFXRIlZ71izVQYMi1r8wlVEZntugEm/MdLc78Pes7G4lY1LOwVRxJ0FRLMMLjMxNsLhp3hB0YRkK56l2so46C/n6QEPlk3mJsBck2GgF9bCpn2QZxJDm0KITuTFo5Fvow3WZSR1VgCD6jma+N2O5mELNAqgAkgyxk6dArG5rP7DskE+Zd8StsOhcAkbxZwUWy8SAGYk8ju9ahT0PSlKyMRSlKAUpSgFKUoBSlKAUpSgPI+dSXIvxJYn3Iredn/Z1NmchIPd4dDaSWwOvHcQfaaxHkAbnkDh5fkEmNxsOGj0L8TyRQbux9AD6mw516bybKI8LBHBCu7HGoCjn5knmSbknmSahTXbObEYPAqBh4VDAayMN6VvVzr7Cw8q31KVSHxlBFjqKiufdl+X4u5fDrG/34fq29Tu+Fv1A1K6UB592s7EcThgZMKfpUQ13QLTAfk4P+nX8NQPEEtFGLHeRmQi2t7ggW66kW8q9fVq5dl8K2JXFGCPv14SW14WueRYC4DHUXNjrUwXJSey3YbicQofFP9FQ8FK70xGnFbgJ7knqtTeDsFwAA3nxLnmTIov7KgtVk0pgZKvx3YBg2X6qbERt5lHX3G6D+9QfaDsQx2HBaHcxSD7nhk/8AGx1/SxPlXoilMDJ5EwiFWeCQFC3hIYbpVx8NwdRrpr1rK2S2Wkx+LTDx+Em5diLiNF+JiOdrgAcyQNONek9qNiMLmCWxEY37eGVfDKno/MfhNx5Vp+z3s9OXSYl3dZWlKhWAsdxQT4h9lizEkAkeEHyDAyc8s7I8thjCth1mIGryksx8+Sr6ACqPO28kU8v0cKMOXbuo2BZUS9kCm+8PDbS9teFeomW4t1ryhtfstJl+KeCQGwJMbcpI7+FgfSwI5G/lcwjdDtPktrBHf87W+Vv9a22zEuY5o9sOkUUQNnmKkonUAsTvtb7IHMXsDetF2cbCNmeJKk7sEdjMwI3rG+6qDq1jrwAueNgfSeW5ZHh4kihRY40FlVRoOfuSbkk6km9AR3IuzfDQEPLvYqYf2k9mCn/lx/BH7C/nUrtX2lUh8Zbi1VNkHZ0sEOGxKq1wpWfuyVmTddws8LLrvKLB49VdQdGIAa2q+KttBpQHRgQwQb7iQ8mAtvDkSASL+Y0PEAcBkV8Ar7QClKUApSlAKUpQClKUApSlAV12Z7LrDi8fMdXSZ4EvxVA3eE/qDx/3KsWsPBYARyTMP7V1dvURpH/Ea1mUApSlAKUpQClKUApSlAKUpQClKUArWZ9s5h8bF3WJiWReV9GU9VYaqfMGtnXGRSQQDYkaHoetAURsbkGIwuZTz4IFoolZliJu+IwxxEsNlJABb6gyLfjZOtXnhMWssayIbqwBU8Lg+R1Hoa12WZSkM53BYLh4IgPwxtPu6/qNbVIwOAA1J0FtSbk+5JNAcqUpQClKUApSlAKUpQClKUApSlAKUpQClKUB/9k="/>
          <p:cNvSpPr>
            <a:spLocks noChangeAspect="1" noChangeArrowheads="1"/>
          </p:cNvSpPr>
          <p:nvPr/>
        </p:nvSpPr>
        <p:spPr bwMode="auto">
          <a:xfrm>
            <a:off x="155575" y="-860425"/>
            <a:ext cx="2533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https://www.simple-talk.com/iwritefor/articlefiles/617-bjarne_landsc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971924"/>
            <a:ext cx="60007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bbv.ch/wp-content/uploads/2013/03/C++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1" t="18034" b="21328"/>
          <a:stretch/>
        </p:blipFill>
        <p:spPr bwMode="auto">
          <a:xfrm>
            <a:off x="0" y="1828801"/>
            <a:ext cx="9144000" cy="22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295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Initializer list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10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6750" y="2895202"/>
            <a:ext cx="7992392" cy="2169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= 0;</a:t>
            </a: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 = 1;</a:t>
            </a: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 = 2;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 {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a,b,c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 );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10" y="979119"/>
            <a:ext cx="2098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omic Sans MS" pitchFamily="66" charset="0"/>
              </a:rPr>
              <a:t>C++11-like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6750" y="1737106"/>
            <a:ext cx="8001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initializer_list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&gt;&amp;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 for 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i=0;i&lt;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numbers.size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();i++) { … }  }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6618" y="5299793"/>
            <a:ext cx="5173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cs typeface="Arial" pitchFamily="34" charset="0"/>
              </a:rPr>
              <a:t>Do not </a:t>
            </a:r>
            <a:r>
              <a:rPr lang="fr-FR" sz="2000" b="1" dirty="0" err="1" smtClean="0">
                <a:cs typeface="Arial" pitchFamily="34" charset="0"/>
              </a:rPr>
              <a:t>forget</a:t>
            </a:r>
            <a:r>
              <a:rPr lang="fr-FR" sz="2000" b="1" dirty="0" smtClean="0">
                <a:cs typeface="Arial" pitchFamily="34" charset="0"/>
              </a:rPr>
              <a:t> :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6750" y="5801320"/>
            <a:ext cx="4419600" cy="5078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initializer_list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5251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Comic Sans MS" pitchFamily="66" charset="0"/>
              </a:rPr>
              <a:t>Extension of the for loop</a:t>
            </a:r>
            <a:endParaRPr lang="en-US" sz="3200" b="1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E. Conte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41189" y="651175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smtClean="0"/>
              <a:t>slide </a:t>
            </a:r>
            <a:fld id="{B3ABC384-9EEE-48E7-9351-72AB76522EE0}" type="slidenum">
              <a:rPr lang="en-US" b="1" smtClean="0"/>
              <a:pPr algn="r"/>
              <a:t>11</a:t>
            </a:fld>
            <a:r>
              <a:rPr lang="en-US" b="1" smtClean="0"/>
              <a:t>  </a:t>
            </a:r>
            <a:endParaRPr lang="en-US" b="1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410" y="1792356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omic Sans MS" pitchFamily="66" charset="0"/>
              </a:rPr>
              <a:t>Before</a:t>
            </a:r>
            <a:endParaRPr lang="en-US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47650" y="3044057"/>
            <a:ext cx="130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allowed syntaxes </a:t>
            </a:r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06182" y="1064177"/>
            <a:ext cx="7671170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std::vector&lt;int&gt; numbers = { 1, 2, 3, 4, 5 };</a:t>
            </a:r>
          </a:p>
        </p:txBody>
      </p:sp>
      <p:sp>
        <p:nvSpPr>
          <p:cNvPr id="6" name="Flèche vers le haut 5"/>
          <p:cNvSpPr/>
          <p:nvPr/>
        </p:nvSpPr>
        <p:spPr>
          <a:xfrm rot="3700133">
            <a:off x="1962806" y="2443655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e haut 16"/>
          <p:cNvSpPr/>
          <p:nvPr/>
        </p:nvSpPr>
        <p:spPr>
          <a:xfrm rot="6963934">
            <a:off x="1941785" y="332126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93124" y="2193869"/>
            <a:ext cx="6274676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(unsigned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=0;i&lt;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numbers.size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++)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&lt;&lt; numbers[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&lt;&lt;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793124" y="3338670"/>
            <a:ext cx="6274676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// defining a function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MyFunctionPrint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for_each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MyFunctionPrint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36410" y="4924699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008000"/>
                </a:solidFill>
                <a:latin typeface="Comic Sans MS" pitchFamily="66" charset="0"/>
              </a:rPr>
              <a:t>After</a:t>
            </a:r>
            <a:endParaRPr lang="en-US" sz="2800" b="1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9538" y="5035034"/>
            <a:ext cx="524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b="1" dirty="0" err="1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for_each</a:t>
            </a:r>
            <a:r>
              <a:rPr lang="en-US" b="1" dirty="0">
                <a:solidFill>
                  <a:srgbClr val="003399"/>
                </a:solidFill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3399"/>
                </a:solidFill>
                <a:cs typeface="Courier New" pitchFamily="49" charset="0"/>
              </a:rPr>
              <a:t>syntax by another syntax of  </a:t>
            </a:r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for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9024" y="5489519"/>
            <a:ext cx="6274676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&amp; item : numbers)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&lt;&lt; item &lt;&lt;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385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2855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Keyword auto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static9.depositphotos.com/1007989/1157/i/950/depositphotos_11570430-Bad-Smell-Smi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483" y="1028701"/>
            <a:ext cx="175884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468" y="1091684"/>
            <a:ext cx="57676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Possibility</a:t>
            </a:r>
            <a:r>
              <a:rPr lang="fr-FR" b="1" dirty="0" smtClean="0"/>
              <a:t> to not </a:t>
            </a:r>
            <a:r>
              <a:rPr lang="fr-FR" b="1" dirty="0" err="1" smtClean="0"/>
              <a:t>specify</a:t>
            </a:r>
            <a:r>
              <a:rPr lang="fr-FR" b="1" dirty="0" smtClean="0"/>
              <a:t> the type of the variable. </a:t>
            </a:r>
            <a:endParaRPr lang="fr-FR" b="1" dirty="0"/>
          </a:p>
          <a:p>
            <a:r>
              <a:rPr lang="fr-FR" b="1" dirty="0" smtClean="0"/>
              <a:t>The type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automatically</a:t>
            </a:r>
            <a:r>
              <a:rPr lang="fr-FR" b="1" dirty="0" smtClean="0"/>
              <a:t> set </a:t>
            </a:r>
            <a:r>
              <a:rPr lang="fr-FR" b="1" dirty="0" err="1" smtClean="0"/>
              <a:t>according</a:t>
            </a:r>
            <a:r>
              <a:rPr lang="fr-FR" b="1" dirty="0" smtClean="0"/>
              <a:t> to the initial value.</a:t>
            </a:r>
          </a:p>
          <a:p>
            <a:endParaRPr lang="fr-FR" dirty="0" smtClean="0"/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4799" y="2321307"/>
            <a:ext cx="6640498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auto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5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      //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fr-FR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value = 3.14;    //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float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4799" y="3330957"/>
            <a:ext cx="6640498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string,int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MyMap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iter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MyMap.const_iterator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352468" y="4634984"/>
            <a:ext cx="8202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Possibility</a:t>
            </a:r>
            <a:r>
              <a:rPr lang="fr-FR" dirty="0" smtClean="0"/>
              <a:t> to </a:t>
            </a:r>
            <a:r>
              <a:rPr lang="fr-FR" dirty="0" err="1" smtClean="0"/>
              <a:t>define</a:t>
            </a:r>
            <a:r>
              <a:rPr lang="fr-FR" dirty="0" smtClean="0"/>
              <a:t> a variable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/>
              <a:t> </a:t>
            </a:r>
            <a:r>
              <a:rPr lang="fr-FR" dirty="0" smtClean="0"/>
              <a:t>type of </a:t>
            </a:r>
            <a:r>
              <a:rPr lang="fr-FR" dirty="0" err="1" smtClean="0"/>
              <a:t>another</a:t>
            </a:r>
            <a:r>
              <a:rPr lang="fr-FR" dirty="0" smtClean="0"/>
              <a:t> variable  </a:t>
            </a:r>
            <a:r>
              <a:rPr lang="fr-FR" dirty="0" err="1" smtClean="0"/>
              <a:t>with</a:t>
            </a:r>
            <a:r>
              <a:rPr lang="fr-FR" dirty="0" smtClean="0"/>
              <a:t> the keyword  </a:t>
            </a:r>
            <a:r>
              <a:rPr lang="fr-FR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decltyp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initializing</a:t>
            </a:r>
            <a:r>
              <a:rPr lang="fr-FR" dirty="0" smtClean="0"/>
              <a:t> the variable).</a:t>
            </a:r>
            <a:endParaRPr lang="fr-FR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3849" y="5426457"/>
            <a:ext cx="6640498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5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           //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fr-FR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decltype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value;    //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6502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New syntax for function return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13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2468" y="1015484"/>
            <a:ext cx="569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With</a:t>
            </a:r>
            <a:r>
              <a:rPr lang="fr-FR" b="1" dirty="0" smtClean="0"/>
              <a:t> the auto keyword a new </a:t>
            </a:r>
            <a:r>
              <a:rPr lang="fr-FR" b="1" dirty="0" err="1" smtClean="0"/>
              <a:t>syntax</a:t>
            </a:r>
            <a:r>
              <a:rPr lang="fr-FR" b="1" dirty="0" smtClean="0"/>
              <a:t> for </a:t>
            </a:r>
            <a:r>
              <a:rPr lang="fr-FR" b="1" dirty="0" err="1" smtClean="0"/>
              <a:t>function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given</a:t>
            </a:r>
            <a:r>
              <a:rPr lang="fr-FR" b="1" dirty="0" smtClean="0"/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4799" y="2054607"/>
            <a:ext cx="6640498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multiply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return x*y; 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36410" y="1474654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omic Sans MS" pitchFamily="66" charset="0"/>
              </a:rPr>
              <a:t>Common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660" y="3170104"/>
            <a:ext cx="433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omic Sans MS" pitchFamily="66" charset="0"/>
              </a:rPr>
              <a:t>New </a:t>
            </a:r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syntax</a:t>
            </a:r>
            <a:r>
              <a:rPr lang="fr-FR" sz="2800" b="1" dirty="0" smtClean="0">
                <a:solidFill>
                  <a:srgbClr val="008000"/>
                </a:solidFill>
                <a:latin typeface="Comic Sans MS" pitchFamily="66" charset="0"/>
              </a:rPr>
              <a:t> for C++11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83849" y="3750057"/>
            <a:ext cx="6640498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auto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multiply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endParaRPr lang="fr-FR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return x*y; }</a:t>
            </a:r>
          </a:p>
        </p:txBody>
      </p:sp>
      <p:sp>
        <p:nvSpPr>
          <p:cNvPr id="2" name="Rectangle 1"/>
          <p:cNvSpPr/>
          <p:nvPr/>
        </p:nvSpPr>
        <p:spPr>
          <a:xfrm>
            <a:off x="369915" y="4882634"/>
            <a:ext cx="84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Advantages: writing simplification in the case of a function defined in a class and the return value type is also defined </a:t>
            </a:r>
            <a:r>
              <a:rPr lang="en-US" b="1" dirty="0" err="1" smtClean="0">
                <a:solidFill>
                  <a:srgbClr val="003399"/>
                </a:solidFill>
              </a:rPr>
              <a:t>int</a:t>
            </a:r>
            <a:r>
              <a:rPr lang="en-US" b="1" dirty="0" smtClean="0">
                <a:solidFill>
                  <a:srgbClr val="003399"/>
                </a:solidFill>
              </a:rPr>
              <a:t> the class. 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562100" y="5559807"/>
            <a:ext cx="7353300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MyClass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MyType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MyClass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multiply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 … }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auto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MyClass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multiply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x,int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y) -&gt;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MyType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{ … }</a:t>
            </a:r>
          </a:p>
        </p:txBody>
      </p:sp>
    </p:spTree>
    <p:extLst>
      <p:ext uri="{BB962C8B-B14F-4D97-AF65-F5344CB8AC3E}">
        <p14:creationId xmlns:p14="http://schemas.microsoft.com/office/powerpoint/2010/main" val="31710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3635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Lambda functions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14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2468" y="1015484"/>
            <a:ext cx="8289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Writing</a:t>
            </a:r>
            <a:r>
              <a:rPr lang="fr-FR" b="1" dirty="0" smtClean="0"/>
              <a:t> a </a:t>
            </a:r>
            <a:r>
              <a:rPr lang="fr-FR" b="1" dirty="0" err="1" smtClean="0"/>
              <a:t>function</a:t>
            </a:r>
            <a:r>
              <a:rPr lang="fr-FR" b="1" dirty="0" smtClean="0"/>
              <a:t> </a:t>
            </a:r>
            <a:r>
              <a:rPr lang="fr-FR" b="1" dirty="0" err="1" smtClean="0"/>
              <a:t>directly</a:t>
            </a:r>
            <a:r>
              <a:rPr lang="fr-FR" b="1" dirty="0" smtClean="0"/>
              <a:t> </a:t>
            </a:r>
            <a:r>
              <a:rPr lang="fr-FR" b="1" dirty="0" err="1" smtClean="0"/>
              <a:t>where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called</a:t>
            </a:r>
            <a:r>
              <a:rPr lang="fr-FR" b="1" dirty="0" smtClean="0"/>
              <a:t>. No </a:t>
            </a:r>
            <a:r>
              <a:rPr lang="fr-FR" b="1" dirty="0" err="1" smtClean="0"/>
              <a:t>need</a:t>
            </a:r>
            <a:r>
              <a:rPr lang="fr-FR" b="1" dirty="0" smtClean="0"/>
              <a:t> to </a:t>
            </a:r>
            <a:r>
              <a:rPr lang="fr-FR" b="1" dirty="0" err="1" smtClean="0"/>
              <a:t>give</a:t>
            </a:r>
            <a:r>
              <a:rPr lang="fr-FR" b="1" dirty="0" smtClean="0"/>
              <a:t> a </a:t>
            </a:r>
            <a:r>
              <a:rPr lang="fr-FR" b="1" dirty="0" err="1" smtClean="0"/>
              <a:t>name</a:t>
            </a:r>
            <a:r>
              <a:rPr lang="fr-FR" b="1" dirty="0" smtClean="0"/>
              <a:t> to </a:t>
            </a:r>
            <a:r>
              <a:rPr lang="fr-FR" b="1" dirty="0" err="1" smtClean="0"/>
              <a:t>this</a:t>
            </a:r>
            <a:r>
              <a:rPr lang="fr-FR" b="1" dirty="0" smtClean="0"/>
              <a:t> </a:t>
            </a:r>
            <a:r>
              <a:rPr lang="fr-FR" b="1" dirty="0" err="1" smtClean="0"/>
              <a:t>function</a:t>
            </a:r>
            <a:r>
              <a:rPr lang="fr-FR" b="1" dirty="0" smtClean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410" y="1582806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omic Sans MS" pitchFamily="66" charset="0"/>
              </a:rPr>
              <a:t>Before</a:t>
            </a:r>
            <a:endParaRPr lang="en-US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26174" y="2160487"/>
            <a:ext cx="8332076" cy="152349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 print(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{ … };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::vector&lt;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numbers;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for_each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();Print);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510" y="3906906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Comic Sans MS" pitchFamily="66" charset="0"/>
              </a:rPr>
              <a:t>After</a:t>
            </a:r>
            <a:endParaRPr lang="en-US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6174" y="4454173"/>
            <a:ext cx="8332076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::vector&lt;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numbers;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for_each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[](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 { … }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5981700"/>
            <a:ext cx="84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Syntax</a:t>
            </a:r>
            <a:r>
              <a:rPr lang="fr-FR" b="1" dirty="0" smtClean="0"/>
              <a:t> of lambda </a:t>
            </a:r>
            <a:r>
              <a:rPr lang="fr-FR" b="1" dirty="0" err="1" smtClean="0"/>
              <a:t>function</a:t>
            </a:r>
            <a:r>
              <a:rPr lang="fr-FR" b="1" dirty="0" smtClean="0"/>
              <a:t> : </a:t>
            </a:r>
            <a:r>
              <a:rPr lang="fr-FR" b="1" dirty="0"/>
              <a:t> </a:t>
            </a:r>
            <a:r>
              <a:rPr lang="fr-FR" b="1" dirty="0" smtClean="0">
                <a:solidFill>
                  <a:srgbClr val="003399"/>
                </a:solidFill>
              </a:rPr>
              <a:t>[capture] (</a:t>
            </a:r>
            <a:r>
              <a:rPr lang="fr-FR" b="1" dirty="0" err="1">
                <a:solidFill>
                  <a:srgbClr val="003399"/>
                </a:solidFill>
              </a:rPr>
              <a:t>parameters</a:t>
            </a:r>
            <a:r>
              <a:rPr lang="fr-FR" b="1" dirty="0" smtClean="0">
                <a:solidFill>
                  <a:srgbClr val="003399"/>
                </a:solidFill>
              </a:rPr>
              <a:t>) -&gt; return-type { body } </a:t>
            </a:r>
            <a:endParaRPr lang="fr-FR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Closure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15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2468" y="1015484"/>
            <a:ext cx="7128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Variables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given</a:t>
            </a:r>
            <a:r>
              <a:rPr lang="fr-FR" b="1" dirty="0" smtClean="0"/>
              <a:t> to the </a:t>
            </a:r>
            <a:r>
              <a:rPr lang="fr-FR" b="1" dirty="0" err="1" smtClean="0"/>
              <a:t>function</a:t>
            </a:r>
            <a:r>
              <a:rPr lang="fr-FR" b="1" dirty="0" smtClean="0"/>
              <a:t> </a:t>
            </a:r>
            <a:r>
              <a:rPr lang="fr-FR" b="1" dirty="0" err="1" smtClean="0"/>
              <a:t>without</a:t>
            </a:r>
            <a:r>
              <a:rPr lang="fr-FR" b="1" dirty="0" smtClean="0"/>
              <a:t> </a:t>
            </a:r>
            <a:r>
              <a:rPr lang="fr-FR" b="1" dirty="0" err="1" smtClean="0"/>
              <a:t>declaring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in arguments. </a:t>
            </a:r>
          </a:p>
          <a:p>
            <a:r>
              <a:rPr lang="fr-FR" b="1" dirty="0" smtClean="0"/>
              <a:t>The variables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captured</a:t>
            </a:r>
            <a:r>
              <a:rPr lang="fr-FR" b="1" dirty="0" smtClean="0"/>
              <a:t>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6174" y="1693724"/>
            <a:ext cx="8332076" cy="17543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::vector&lt;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numbers;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x=0; double y=0.;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for_each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numbers.begin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numbers.end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[&amp;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](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 { … } 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600" y="4838700"/>
            <a:ext cx="843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8000"/>
                </a:solidFill>
              </a:rPr>
              <a:t>Special</a:t>
            </a:r>
            <a:r>
              <a:rPr lang="fr-FR" b="1" u="sng" dirty="0" smtClean="0">
                <a:solidFill>
                  <a:srgbClr val="008000"/>
                </a:solidFill>
              </a:rPr>
              <a:t> cases of capture :</a:t>
            </a:r>
            <a:endParaRPr lang="fr-FR" b="1" u="sng" dirty="0">
              <a:solidFill>
                <a:srgbClr val="008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181350" y="3619500"/>
            <a:ext cx="474373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y</a:t>
            </a:r>
            <a:r>
              <a:rPr lang="fr-FR" b="1" dirty="0" smtClean="0"/>
              <a:t> are </a:t>
            </a:r>
            <a:r>
              <a:rPr lang="fr-FR" b="1" dirty="0" err="1" smtClean="0"/>
              <a:t>now</a:t>
            </a:r>
            <a:r>
              <a:rPr lang="fr-FR" b="1" dirty="0" smtClean="0"/>
              <a:t> </a:t>
            </a:r>
            <a:r>
              <a:rPr lang="fr-FR" b="1" dirty="0" err="1" smtClean="0"/>
              <a:t>known</a:t>
            </a:r>
            <a:r>
              <a:rPr lang="fr-FR" b="1" dirty="0" smtClean="0"/>
              <a:t> by the lambda </a:t>
            </a:r>
            <a:r>
              <a:rPr lang="fr-FR" b="1" dirty="0" err="1" smtClean="0"/>
              <a:t>function</a:t>
            </a:r>
            <a:r>
              <a:rPr lang="fr-FR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x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modified</a:t>
            </a:r>
            <a:r>
              <a:rPr lang="fr-FR" b="1" dirty="0" smtClean="0"/>
              <a:t> (</a:t>
            </a:r>
            <a:r>
              <a:rPr lang="fr-FR" b="1" dirty="0" err="1" smtClean="0"/>
              <a:t>pass</a:t>
            </a:r>
            <a:r>
              <a:rPr lang="fr-FR" b="1" dirty="0" smtClean="0"/>
              <a:t> by </a:t>
            </a:r>
            <a:r>
              <a:rPr lang="fr-FR" b="1" dirty="0" err="1" smtClean="0"/>
              <a:t>reference</a:t>
            </a:r>
            <a:r>
              <a:rPr lang="fr-FR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y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a copy of the initial variable (</a:t>
            </a:r>
            <a:r>
              <a:rPr lang="fr-FR" b="1" dirty="0" err="1" smtClean="0"/>
              <a:t>pass</a:t>
            </a:r>
            <a:r>
              <a:rPr lang="fr-FR" b="1" dirty="0" smtClean="0"/>
              <a:t> by copy).</a:t>
            </a:r>
            <a:endParaRPr lang="fr-FR" b="1" dirty="0"/>
          </a:p>
        </p:txBody>
      </p:sp>
      <p:sp>
        <p:nvSpPr>
          <p:cNvPr id="3" name="Flèche courbée vers la droite 2"/>
          <p:cNvSpPr/>
          <p:nvPr/>
        </p:nvSpPr>
        <p:spPr>
          <a:xfrm>
            <a:off x="2667000" y="3448050"/>
            <a:ext cx="361950" cy="666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1050" y="5181600"/>
            <a:ext cx="7246471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[&amp;] : </a:t>
            </a:r>
            <a:r>
              <a:rPr lang="fr-FR" b="1" dirty="0" smtClean="0"/>
              <a:t>   </a:t>
            </a:r>
            <a:r>
              <a:rPr lang="fr-FR" dirty="0" smtClean="0"/>
              <a:t>all </a:t>
            </a:r>
            <a:r>
              <a:rPr lang="fr-FR" dirty="0" err="1" smtClean="0"/>
              <a:t>external</a:t>
            </a:r>
            <a:r>
              <a:rPr lang="fr-FR" dirty="0" smtClean="0"/>
              <a:t> variables  are </a:t>
            </a:r>
            <a:r>
              <a:rPr lang="fr-FR" dirty="0" err="1" smtClean="0"/>
              <a:t>captured</a:t>
            </a:r>
            <a:r>
              <a:rPr lang="fr-FR" dirty="0" smtClean="0"/>
              <a:t> by </a:t>
            </a:r>
            <a:r>
              <a:rPr lang="fr-FR" dirty="0" err="1" smtClean="0"/>
              <a:t>reference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[=] :  </a:t>
            </a:r>
            <a:r>
              <a:rPr lang="fr-FR" b="1" dirty="0" smtClean="0"/>
              <a:t>   </a:t>
            </a:r>
            <a:r>
              <a:rPr lang="fr-FR" dirty="0" smtClean="0"/>
              <a:t>all </a:t>
            </a:r>
            <a:r>
              <a:rPr lang="fr-FR" dirty="0" err="1" smtClean="0"/>
              <a:t>external</a:t>
            </a:r>
            <a:r>
              <a:rPr lang="fr-FR" dirty="0" smtClean="0"/>
              <a:t> variables are </a:t>
            </a:r>
            <a:r>
              <a:rPr lang="fr-FR" dirty="0" err="1" smtClean="0"/>
              <a:t>captured</a:t>
            </a:r>
            <a:r>
              <a:rPr lang="fr-FR" dirty="0" smtClean="0"/>
              <a:t> by value</a:t>
            </a:r>
            <a:endParaRPr lang="fr-FR" dirty="0"/>
          </a:p>
          <a:p>
            <a:pPr>
              <a:lnSpc>
                <a:spcPct val="150000"/>
              </a:lnSpc>
            </a:pPr>
            <a:r>
              <a:rPr lang="fr-FR" b="1" dirty="0"/>
              <a:t>[&amp;, x] : </a:t>
            </a:r>
            <a:r>
              <a:rPr lang="fr-FR" dirty="0" smtClean="0"/>
              <a:t>x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captured</a:t>
            </a:r>
            <a:r>
              <a:rPr lang="fr-FR" dirty="0" smtClean="0"/>
              <a:t> by value; the </a:t>
            </a:r>
            <a:r>
              <a:rPr lang="fr-FR" dirty="0" err="1" smtClean="0"/>
              <a:t>other</a:t>
            </a:r>
            <a:r>
              <a:rPr lang="fr-FR" dirty="0" smtClean="0"/>
              <a:t> variables are </a:t>
            </a:r>
            <a:r>
              <a:rPr lang="fr-FR" dirty="0" err="1" smtClean="0"/>
              <a:t>captured</a:t>
            </a:r>
            <a:r>
              <a:rPr lang="fr-FR" dirty="0" smtClean="0"/>
              <a:t> by </a:t>
            </a:r>
            <a:r>
              <a:rPr lang="fr-FR" dirty="0" err="1" smtClean="0"/>
              <a:t>reference</a:t>
            </a:r>
            <a:endParaRPr lang="fr-FR" dirty="0"/>
          </a:p>
        </p:txBody>
      </p:sp>
      <p:pic>
        <p:nvPicPr>
          <p:cNvPr id="23" name="Picture 2" descr="http://static9.depositphotos.com/1007989/1157/i/950/depositphotos_11570430-Bad-Smell-Smil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304" y="5276851"/>
            <a:ext cx="1007346" cy="9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2790903" y="3136613"/>
            <a:ext cx="3562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New STL classes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16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8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New containers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17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410" y="1054240"/>
            <a:ext cx="1111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Tuple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4799" y="1805156"/>
            <a:ext cx="6640498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tuple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4798" y="3329156"/>
            <a:ext cx="8707752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tuple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int,double,std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::string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myTuple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(1, 3.14, «boson»);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002" y="2577584"/>
            <a:ext cx="549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Extension of </a:t>
            </a:r>
            <a:r>
              <a:rPr lang="fr-FR" dirty="0" err="1" smtClean="0"/>
              <a:t>std</a:t>
            </a:r>
            <a:r>
              <a:rPr lang="fr-FR" dirty="0" smtClean="0"/>
              <a:t>::pair to n observables of </a:t>
            </a:r>
            <a:r>
              <a:rPr lang="fr-FR" dirty="0" err="1" smtClean="0"/>
              <a:t>different</a:t>
            </a:r>
            <a:r>
              <a:rPr lang="fr-FR" dirty="0" smtClean="0"/>
              <a:t> types.</a:t>
            </a:r>
          </a:p>
          <a:p>
            <a:r>
              <a:rPr lang="fr-FR" dirty="0" smtClean="0"/>
              <a:t>A </a:t>
            </a:r>
            <a:r>
              <a:rPr lang="fr-FR" dirty="0" err="1" smtClean="0"/>
              <a:t>small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84002" y="4025384"/>
            <a:ext cx="4171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How to </a:t>
            </a:r>
            <a:r>
              <a:rPr lang="fr-FR" dirty="0" err="1" smtClean="0"/>
              <a:t>access</a:t>
            </a:r>
            <a:r>
              <a:rPr lang="fr-FR" dirty="0" smtClean="0"/>
              <a:t>  to a variable of the </a:t>
            </a:r>
            <a:r>
              <a:rPr lang="fr-FR" dirty="0" err="1" smtClean="0"/>
              <a:t>ntuple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26698" y="4571008"/>
            <a:ext cx="8707752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cout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&lt;&lt; 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&lt;0&gt;(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myTuple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	// 1</a:t>
            </a: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 &lt;&lt; 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&lt;1&gt;(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myTuple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	// 3.14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 &lt;&lt; 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get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&lt;2&gt;(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myTuple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&lt;&lt;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	// boson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New containers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18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6410" y="1054240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Array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64799" y="1822468"/>
            <a:ext cx="6640498" cy="473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4799" y="2470168"/>
            <a:ext cx="6640498" cy="473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&lt;int,5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myTable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50" y="3124200"/>
            <a:ext cx="521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Warning: the </a:t>
            </a:r>
            <a:r>
              <a:rPr lang="fr-FR" dirty="0" err="1" smtClean="0"/>
              <a:t>number</a:t>
            </a:r>
            <a:r>
              <a:rPr lang="fr-FR" dirty="0" smtClean="0"/>
              <a:t> of items must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const</a:t>
            </a:r>
            <a:r>
              <a:rPr lang="fr-FR" dirty="0" smtClean="0"/>
              <a:t> value. </a:t>
            </a:r>
            <a:endParaRPr lang="fr-FR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64798" y="3502406"/>
            <a:ext cx="8345801" cy="9233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size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5;</a:t>
            </a:r>
          </a:p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size&gt;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myTable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{ 1, 2, 3, 4, 5 };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10" y="4673740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Comic Sans MS" pitchFamily="66" charset="0"/>
              </a:rPr>
              <a:t>Hash tables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7200" y="5200650"/>
            <a:ext cx="3493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unordered_set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unordered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 _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multiset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unordered_map</a:t>
            </a:r>
            <a:endParaRPr lang="fr-FR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fr-FR" dirty="0" err="1">
                <a:latin typeface="Courier New" pitchFamily="49" charset="0"/>
                <a:cs typeface="Courier New" pitchFamily="49" charset="0"/>
              </a:rPr>
              <a:t>s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td</a:t>
            </a:r>
            <a:r>
              <a:rPr lang="fr-FR" dirty="0" smtClean="0"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unordered_multimap</a:t>
            </a:r>
            <a:endParaRPr lang="fr-FR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1452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Timing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19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4799" y="1995656"/>
            <a:ext cx="6640498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&lt;chrono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4799" y="2710445"/>
            <a:ext cx="6640498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auto clock1 = 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::chrono::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system_clock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now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usleep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(1000);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auto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clock2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::chrono::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system_clock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now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07033" y="2064905"/>
            <a:ext cx="1500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003399"/>
                </a:solidFill>
              </a:rPr>
              <a:t>STL header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07033" y="3056694"/>
            <a:ext cx="1500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003399"/>
                </a:solidFill>
              </a:rPr>
              <a:t>Time </a:t>
            </a:r>
            <a:r>
              <a:rPr lang="fr-FR" dirty="0" err="1" smtClean="0">
                <a:solidFill>
                  <a:srgbClr val="003399"/>
                </a:solidFill>
              </a:rPr>
              <a:t>measurement</a:t>
            </a:r>
            <a:endParaRPr lang="fr-FR" dirty="0" smtClean="0">
              <a:solidFill>
                <a:srgbClr val="003399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07033" y="4602480"/>
            <a:ext cx="16375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003399"/>
                </a:solidFill>
              </a:rPr>
              <a:t>Duration </a:t>
            </a:r>
            <a:r>
              <a:rPr lang="fr-FR" dirty="0" err="1" smtClean="0">
                <a:solidFill>
                  <a:srgbClr val="003399"/>
                </a:solidFill>
              </a:rPr>
              <a:t>calculation</a:t>
            </a:r>
            <a:endParaRPr lang="fr-FR" dirty="0" smtClean="0">
              <a:solidFill>
                <a:srgbClr val="003399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4799" y="4256231"/>
            <a:ext cx="6656263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auto last =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::chrono::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duration_cast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microseconds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(clock1-clock2);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64799" y="5802018"/>
            <a:ext cx="6640498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 &lt;&lt; last &lt;&lt;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107033" y="5867156"/>
            <a:ext cx="1637574" cy="3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solidFill>
                  <a:srgbClr val="003399"/>
                </a:solidFill>
              </a:rPr>
              <a:t>Display (in µs)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64798" y="1050313"/>
            <a:ext cx="78636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In the </a:t>
            </a:r>
            <a:r>
              <a:rPr lang="fr-FR" dirty="0" err="1" smtClean="0"/>
              <a:t>previous</a:t>
            </a:r>
            <a:r>
              <a:rPr lang="fr-FR" dirty="0" smtClean="0"/>
              <a:t> C++ No </a:t>
            </a:r>
            <a:r>
              <a:rPr lang="fr-FR" dirty="0" err="1" smtClean="0"/>
              <a:t>method</a:t>
            </a:r>
            <a:r>
              <a:rPr lang="fr-FR" dirty="0" smtClean="0"/>
              <a:t> </a:t>
            </a:r>
            <a:r>
              <a:rPr lang="fr-FR" dirty="0" err="1" smtClean="0"/>
              <a:t>independent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framework</a:t>
            </a:r>
            <a:r>
              <a:rPr lang="fr-FR" dirty="0" smtClean="0"/>
              <a:t>. 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the ANSI </a:t>
            </a:r>
            <a:r>
              <a:rPr lang="fr-FR" dirty="0" err="1" smtClean="0"/>
              <a:t>methods</a:t>
            </a:r>
            <a:r>
              <a:rPr lang="fr-FR" dirty="0" smtClean="0"/>
              <a:t>, the </a:t>
            </a:r>
            <a:r>
              <a:rPr lang="fr-FR" dirty="0" err="1" smtClean="0"/>
              <a:t>clock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limited</a:t>
            </a:r>
            <a:r>
              <a:rPr lang="fr-FR" dirty="0" smtClean="0"/>
              <a:t> to the </a:t>
            </a:r>
            <a:r>
              <a:rPr lang="fr-FR" dirty="0" err="1" smtClean="0"/>
              <a:t>millisecond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04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1651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History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08350"/>
              </p:ext>
            </p:extLst>
          </p:nvPr>
        </p:nvGraphicFramePr>
        <p:xfrm>
          <a:off x="341585" y="1207813"/>
          <a:ext cx="8518635" cy="4934382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921877"/>
                <a:gridCol w="772510"/>
                <a:gridCol w="4824248"/>
              </a:tblGrid>
              <a:tr h="800251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C++</a:t>
                      </a:r>
                      <a:r>
                        <a:rPr lang="en-US" b="1" baseline="0" noProof="0" dirty="0" smtClean="0">
                          <a:solidFill>
                            <a:srgbClr val="003399"/>
                          </a:solidFill>
                        </a:rPr>
                        <a:t> 98</a:t>
                      </a:r>
                      <a:endParaRPr lang="en-US" b="1" noProof="0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1998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First international standard of</a:t>
                      </a:r>
                      <a:r>
                        <a:rPr lang="en-US" baseline="0" noProof="0" dirty="0" smtClean="0"/>
                        <a:t> the C++ language. P</a:t>
                      </a:r>
                      <a:r>
                        <a:rPr lang="en-US" noProof="0" dirty="0" smtClean="0"/>
                        <a:t>ublished as </a:t>
                      </a:r>
                      <a:r>
                        <a:rPr lang="en-US" baseline="0" noProof="0" dirty="0" smtClean="0"/>
                        <a:t>ISO/IE C 14882:1998</a:t>
                      </a:r>
                      <a:endParaRPr lang="en-US" noProof="0" dirty="0"/>
                    </a:p>
                  </a:txBody>
                  <a:tcPr anchor="ctr"/>
                </a:tc>
              </a:tr>
              <a:tr h="800251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C++</a:t>
                      </a:r>
                      <a:r>
                        <a:rPr lang="en-US" b="1" baseline="0" noProof="0" dirty="0" smtClean="0">
                          <a:solidFill>
                            <a:srgbClr val="003399"/>
                          </a:solidFill>
                        </a:rPr>
                        <a:t> 03</a:t>
                      </a:r>
                      <a:endParaRPr lang="en-US" b="1" noProof="0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2003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New standard replacing</a:t>
                      </a:r>
                      <a:r>
                        <a:rPr lang="en-US" baseline="0" noProof="0" dirty="0" smtClean="0"/>
                        <a:t> C++ 98. P</a:t>
                      </a:r>
                      <a:r>
                        <a:rPr lang="en-US" noProof="0" dirty="0" smtClean="0"/>
                        <a:t>ublished as ISO/IEC 14882:2003.</a:t>
                      </a:r>
                      <a:endParaRPr lang="en-US" noProof="0" dirty="0"/>
                    </a:p>
                  </a:txBody>
                  <a:tcPr anchor="ctr"/>
                </a:tc>
              </a:tr>
              <a:tr h="148618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C++ Technical Report</a:t>
                      </a:r>
                      <a:r>
                        <a:rPr lang="en-US" b="1" baseline="0" noProof="0" dirty="0" smtClean="0">
                          <a:solidFill>
                            <a:srgbClr val="003399"/>
                          </a:solidFill>
                        </a:rPr>
                        <a:t> </a:t>
                      </a:r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1 (TR1)</a:t>
                      </a:r>
                      <a:endParaRPr lang="en-US" b="1" noProof="0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2007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Addition to the STL</a:t>
                      </a:r>
                      <a:r>
                        <a:rPr lang="en-US" baseline="0" noProof="0" dirty="0" smtClean="0"/>
                        <a:t> : regular expressions, smart pointers, hash tables, random number generator. P</a:t>
                      </a:r>
                      <a:r>
                        <a:rPr lang="en-US" noProof="0" dirty="0" smtClean="0"/>
                        <a:t>ublished as </a:t>
                      </a:r>
                      <a:r>
                        <a:rPr lang="fr-FR" dirty="0" smtClean="0"/>
                        <a:t>ISO/IEC TR 19768:2007</a:t>
                      </a:r>
                      <a:r>
                        <a:rPr lang="en-US" noProof="0" dirty="0" smtClean="0"/>
                        <a:t>.</a:t>
                      </a:r>
                      <a:endParaRPr lang="en-US" noProof="0" dirty="0"/>
                    </a:p>
                  </a:txBody>
                  <a:tcPr anchor="ctr"/>
                </a:tc>
              </a:tr>
              <a:tr h="61590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C++ 11</a:t>
                      </a:r>
                      <a:endParaRPr lang="en-US" b="1" noProof="0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standard.</a:t>
                      </a:r>
                      <a:r>
                        <a:rPr lang="en-US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baseline="0" noProof="0" dirty="0" smtClean="0"/>
                        <a:t>P</a:t>
                      </a:r>
                      <a:r>
                        <a:rPr lang="en-US" noProof="0" dirty="0" smtClean="0"/>
                        <a:t>ublished as </a:t>
                      </a:r>
                      <a:r>
                        <a:rPr lang="en-US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ISO/IEC 14882:2011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590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C++ 14</a:t>
                      </a:r>
                      <a:endParaRPr lang="en-US" b="1" noProof="0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2014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???</a:t>
                      </a:r>
                      <a:endParaRPr lang="en-US" noProof="0" dirty="0"/>
                    </a:p>
                  </a:txBody>
                  <a:tcPr anchor="ctr"/>
                </a:tc>
              </a:tr>
              <a:tr h="615900">
                <a:tc>
                  <a:txBody>
                    <a:bodyPr/>
                    <a:lstStyle/>
                    <a:p>
                      <a:r>
                        <a:rPr lang="en-US" b="1" noProof="0" dirty="0" smtClean="0">
                          <a:solidFill>
                            <a:srgbClr val="003399"/>
                          </a:solidFill>
                        </a:rPr>
                        <a:t>C++ 17</a:t>
                      </a:r>
                      <a:endParaRPr lang="en-US" b="1" noProof="0" dirty="0">
                        <a:solidFill>
                          <a:srgbClr val="003399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2017</a:t>
                      </a:r>
                      <a:endParaRPr lang="en-US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???</a:t>
                      </a:r>
                      <a:endParaRPr lang="en-US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Random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20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1708" y="1144964"/>
            <a:ext cx="3706142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#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include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&lt;</a:t>
            </a:r>
            <a:r>
              <a:rPr kumimoji="0" lang="fr-FR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cstdlib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6410" y="1131754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Before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51710" y="1749148"/>
            <a:ext cx="78636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r>
              <a:rPr lang="fr-FR" dirty="0" smtClean="0"/>
              <a:t> 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 smtClean="0"/>
              <a:t>std</a:t>
            </a:r>
            <a:r>
              <a:rPr lang="fr-FR" dirty="0" smtClean="0"/>
              <a:t>::rand()		</a:t>
            </a:r>
            <a:r>
              <a:rPr lang="fr-FR" dirty="0" err="1" smtClean="0"/>
              <a:t>gives</a:t>
            </a:r>
            <a:r>
              <a:rPr lang="fr-FR" dirty="0" smtClean="0"/>
              <a:t> a </a:t>
            </a:r>
            <a:r>
              <a:rPr lang="fr-FR" dirty="0" err="1" smtClean="0"/>
              <a:t>random</a:t>
            </a:r>
            <a:r>
              <a:rPr lang="fr-FR" dirty="0" smtClean="0"/>
              <a:t> value </a:t>
            </a:r>
            <a:r>
              <a:rPr lang="fr-FR" dirty="0" err="1" smtClean="0"/>
              <a:t>between</a:t>
            </a:r>
            <a:r>
              <a:rPr lang="fr-FR" dirty="0" smtClean="0"/>
              <a:t> 0 and RAND_MAX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err="1"/>
              <a:t>s</a:t>
            </a:r>
            <a:r>
              <a:rPr lang="fr-FR" dirty="0" err="1" smtClean="0"/>
              <a:t>td</a:t>
            </a:r>
            <a:r>
              <a:rPr lang="fr-FR" dirty="0" smtClean="0"/>
              <a:t>::</a:t>
            </a:r>
            <a:r>
              <a:rPr lang="fr-FR" dirty="0" err="1" smtClean="0"/>
              <a:t>srand</a:t>
            </a:r>
            <a:r>
              <a:rPr lang="fr-FR" dirty="0" smtClean="0"/>
              <a:t>(…)	</a:t>
            </a:r>
            <a:r>
              <a:rPr lang="fr-FR" dirty="0" err="1" smtClean="0"/>
              <a:t>initialize</a:t>
            </a:r>
            <a:r>
              <a:rPr lang="fr-FR" dirty="0" smtClean="0"/>
              <a:t> the </a:t>
            </a:r>
            <a:r>
              <a:rPr lang="fr-FR" dirty="0" err="1" smtClean="0"/>
              <a:t>generator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seed</a:t>
            </a:r>
            <a:endParaRPr lang="fr-FR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410" y="2903404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After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7258" y="3469064"/>
            <a:ext cx="3706142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#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include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&lt;</a:t>
            </a:r>
            <a:r>
              <a:rPr kumimoji="0" lang="fr-FR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random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8208" y="4135725"/>
            <a:ext cx="8316242" cy="21698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mt19937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gen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 //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choosing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generator</a:t>
            </a:r>
            <a:endParaRPr lang="fr-FR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gen.seed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(…);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uniform_int_distribution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&lt;uint32_t&gt;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uint_dist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(0,10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normal_distribution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&lt;double&gt;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normal_dist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mean,sigma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 &lt;&lt;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uint_dist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rng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&lt;&lt;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kumimoji="0" lang="fr-FR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23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Concurrency </a:t>
            </a:r>
            <a:r>
              <a:rPr lang="en-US" sz="3200" b="1" dirty="0" err="1" smtClean="0">
                <a:latin typeface="Comic Sans MS" pitchFamily="66" charset="0"/>
              </a:rPr>
              <a:t>std</a:t>
            </a:r>
            <a:r>
              <a:rPr lang="en-US" sz="3200" b="1" dirty="0" smtClean="0">
                <a:latin typeface="Comic Sans MS" pitchFamily="66" charset="0"/>
              </a:rPr>
              <a:t>::</a:t>
            </a:r>
            <a:r>
              <a:rPr lang="en-US" sz="3200" b="1" dirty="0" err="1" smtClean="0">
                <a:latin typeface="Comic Sans MS" pitchFamily="66" charset="0"/>
              </a:rPr>
              <a:t>async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21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0558" y="987833"/>
            <a:ext cx="8316242" cy="5493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future&gt; </a:t>
            </a:r>
            <a:endParaRPr lang="fr-FR" dirty="0" smtClean="0">
              <a:solidFill>
                <a:srgbClr val="FFFF66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write_message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::string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&amp;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message)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&lt;&lt; message; }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main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auto f = 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write_message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"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hello  world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\n");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write_message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("hello  world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main\n");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f.wait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kumimoji="0" lang="fr-FR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5065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Concurrency </a:t>
            </a:r>
            <a:r>
              <a:rPr lang="en-US" sz="3200" b="1" dirty="0" err="1" smtClean="0">
                <a:latin typeface="Comic Sans MS" pitchFamily="66" charset="0"/>
              </a:rPr>
              <a:t>std</a:t>
            </a:r>
            <a:r>
              <a:rPr lang="en-US" sz="3200" b="1" dirty="0" smtClean="0">
                <a:latin typeface="Comic Sans MS" pitchFamily="66" charset="0"/>
              </a:rPr>
              <a:t>::thread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22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0558" y="987833"/>
            <a:ext cx="8316242" cy="549381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iostream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#</a:t>
            </a:r>
            <a:r>
              <a:rPr lang="fr-FR" dirty="0" err="1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include</a:t>
            </a:r>
            <a:r>
              <a:rPr lang="fr-FR" dirty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&lt;thread&gt;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write_message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::string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&amp;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message)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&lt;&lt; message; }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main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auto t = 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::thread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write_message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                "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hello  world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::thread\n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");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write_message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("hello  world 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from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main\n");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fr-FR" dirty="0" err="1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t.join</a:t>
            </a:r>
            <a:r>
              <a:rPr lang="fr-FR" dirty="0" smtClean="0">
                <a:solidFill>
                  <a:srgbClr val="FFFF66"/>
                </a:solidFill>
                <a:latin typeface="Courier New" pitchFamily="49" charset="0"/>
                <a:cs typeface="Courier New" pitchFamily="49" charset="0"/>
              </a:rPr>
              <a:t>();</a:t>
            </a:r>
            <a:endParaRPr lang="fr-FR" dirty="0">
              <a:solidFill>
                <a:srgbClr val="FFFF66"/>
              </a:solidFill>
              <a:latin typeface="Courier New" pitchFamily="49" charset="0"/>
              <a:cs typeface="Courier New" pitchFamily="49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kumimoji="0" lang="fr-FR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4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325759" y="3136613"/>
            <a:ext cx="6492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Changes into the C++ language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3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7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5447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Strongly type enumeration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4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37258" y="1815315"/>
            <a:ext cx="7671170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enum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ParticleType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{LEPTON,PARTON,VECTOR,HIGGS};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ParticleType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part = LEPTON;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 &lt;&lt; 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part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&lt;&lt;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410" y="1131754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Before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6410" y="3775105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After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16238" y="4490197"/>
            <a:ext cx="7671170" cy="13388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enum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urier New" pitchFamily="49" charset="0"/>
                <a:cs typeface="Courier New" pitchFamily="49" charset="0"/>
              </a:rPr>
              <a:t>class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ParticleType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cs typeface="Courier New" pitchFamily="49" charset="0"/>
              </a:rPr>
              <a:t> {LEPTON,PARTON,VECTOR,HIGGS};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ParticleType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part = </a:t>
            </a:r>
            <a:r>
              <a:rPr lang="fr-FR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ParticleType</a:t>
            </a: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LEPTON;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::cout &lt;&lt; </a:t>
            </a:r>
            <a:r>
              <a:rPr lang="fr-FR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static_cast</a:t>
            </a: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&gt;(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part</a:t>
            </a:r>
            <a:r>
              <a:rPr lang="fr-F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&lt;&lt;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endl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1671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Right angle bracket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5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7258" y="2484608"/>
            <a:ext cx="7671170" cy="473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&gt;&gt; toto;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410" y="177814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Before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2569778" y="3074276"/>
            <a:ext cx="1072055" cy="7725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41380" y="3294993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Do not compile ! </a:t>
            </a:r>
            <a:endParaRPr lang="fr-FR" b="1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0418" y="1054963"/>
            <a:ext cx="5173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cs typeface="Arial" pitchFamily="34" charset="0"/>
              </a:rPr>
              <a:t>How to </a:t>
            </a:r>
            <a:r>
              <a:rPr lang="fr-FR" sz="2000" b="1" dirty="0" err="1" smtClean="0">
                <a:cs typeface="Arial" pitchFamily="34" charset="0"/>
              </a:rPr>
              <a:t>define</a:t>
            </a:r>
            <a:r>
              <a:rPr lang="fr-FR" sz="2000" b="1" dirty="0" smtClean="0">
                <a:cs typeface="Arial" pitchFamily="34" charset="0"/>
              </a:rPr>
              <a:t> a </a:t>
            </a:r>
            <a:r>
              <a:rPr lang="fr-FR" sz="2000" b="1" dirty="0" err="1" smtClean="0">
                <a:cs typeface="Arial" pitchFamily="34" charset="0"/>
              </a:rPr>
              <a:t>vector</a:t>
            </a:r>
            <a:r>
              <a:rPr lang="fr-FR" sz="2000" b="1" dirty="0" smtClean="0">
                <a:cs typeface="Arial" pitchFamily="34" charset="0"/>
              </a:rPr>
              <a:t> of </a:t>
            </a:r>
            <a:r>
              <a:rPr lang="fr-FR" sz="2000" b="1" dirty="0" err="1" smtClean="0">
                <a:cs typeface="Arial" pitchFamily="34" charset="0"/>
              </a:rPr>
              <a:t>vector</a:t>
            </a:r>
            <a:r>
              <a:rPr lang="fr-FR" sz="2000" b="1" dirty="0" smtClean="0">
                <a:cs typeface="Arial" pitchFamily="34" charset="0"/>
              </a:rPr>
              <a:t> 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4094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Right angle bracket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6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0418" y="1054963"/>
            <a:ext cx="5173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cs typeface="Arial" pitchFamily="34" charset="0"/>
              </a:rPr>
              <a:t>How to </a:t>
            </a:r>
            <a:r>
              <a:rPr lang="fr-FR" sz="2000" b="1" dirty="0" err="1" smtClean="0">
                <a:cs typeface="Arial" pitchFamily="34" charset="0"/>
              </a:rPr>
              <a:t>define</a:t>
            </a:r>
            <a:r>
              <a:rPr lang="fr-FR" sz="2000" b="1" dirty="0" smtClean="0">
                <a:cs typeface="Arial" pitchFamily="34" charset="0"/>
              </a:rPr>
              <a:t> a </a:t>
            </a:r>
            <a:r>
              <a:rPr lang="fr-FR" sz="2000" b="1" dirty="0" err="1" smtClean="0">
                <a:cs typeface="Arial" pitchFamily="34" charset="0"/>
              </a:rPr>
              <a:t>vector</a:t>
            </a:r>
            <a:r>
              <a:rPr lang="fr-FR" sz="2000" b="1" dirty="0" smtClean="0">
                <a:cs typeface="Arial" pitchFamily="34" charset="0"/>
              </a:rPr>
              <a:t> of </a:t>
            </a:r>
            <a:r>
              <a:rPr lang="fr-FR" sz="2000" b="1" dirty="0" err="1" smtClean="0">
                <a:cs typeface="Arial" pitchFamily="34" charset="0"/>
              </a:rPr>
              <a:t>vector</a:t>
            </a:r>
            <a:r>
              <a:rPr lang="fr-FR" sz="2000" b="1" dirty="0" smtClean="0">
                <a:cs typeface="Arial" pitchFamily="34" charset="0"/>
              </a:rPr>
              <a:t> 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32003" y="2484608"/>
            <a:ext cx="7671170" cy="4732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&gt;&gt; toto;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410" y="1778140"/>
            <a:ext cx="1350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Before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2569778" y="3074276"/>
            <a:ext cx="1072055" cy="77251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941380" y="3294993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Do not compile ! </a:t>
            </a:r>
            <a:endParaRPr lang="fr-FR" b="1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32003" y="4243545"/>
            <a:ext cx="7671170" cy="50783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 &gt; toto;</a:t>
            </a:r>
            <a:endParaRPr lang="fr-FR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25366" y="3794234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Only</a:t>
            </a:r>
            <a:r>
              <a:rPr lang="fr-FR" b="1" dirty="0" smtClean="0"/>
              <a:t> </a:t>
            </a:r>
            <a:r>
              <a:rPr lang="fr-FR" b="1" dirty="0" err="1" smtClean="0"/>
              <a:t>allowed</a:t>
            </a:r>
            <a:r>
              <a:rPr lang="fr-FR" b="1" dirty="0" smtClean="0"/>
              <a:t> : </a:t>
            </a:r>
            <a:endParaRPr lang="fr-FR" b="1" dirty="0"/>
          </a:p>
        </p:txBody>
      </p:sp>
      <p:sp>
        <p:nvSpPr>
          <p:cNvPr id="24" name="Rectangle 23"/>
          <p:cNvSpPr/>
          <p:nvPr/>
        </p:nvSpPr>
        <p:spPr>
          <a:xfrm>
            <a:off x="236410" y="5099408"/>
            <a:ext cx="1173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err="1" smtClean="0">
                <a:solidFill>
                  <a:srgbClr val="008000"/>
                </a:solidFill>
                <a:latin typeface="Comic Sans MS" pitchFamily="66" charset="0"/>
              </a:rPr>
              <a:t>After</a:t>
            </a:r>
            <a:endParaRPr lang="fr-FR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62000" y="5759668"/>
            <a:ext cx="292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Both</a:t>
            </a:r>
            <a:r>
              <a:rPr lang="fr-FR" b="1" dirty="0" smtClean="0"/>
              <a:t> syntaxes are </a:t>
            </a:r>
            <a:r>
              <a:rPr lang="fr-FR" b="1" dirty="0" err="1" smtClean="0"/>
              <a:t>allowed</a:t>
            </a:r>
            <a:r>
              <a:rPr lang="fr-FR" b="1" dirty="0" smtClean="0"/>
              <a:t> 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811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Null pointer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7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53746" y="2431560"/>
            <a:ext cx="3076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NULL = C macro  = ((</a:t>
            </a:r>
            <a:r>
              <a:rPr lang="fr-FR" dirty="0" err="1"/>
              <a:t>void</a:t>
            </a:r>
            <a:r>
              <a:rPr lang="fr-FR" dirty="0"/>
              <a:t>*)0</a:t>
            </a:r>
            <a:r>
              <a:rPr lang="fr-FR" dirty="0" smtClean="0"/>
              <a:t>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0418" y="1054963"/>
            <a:ext cx="5173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cs typeface="Arial" pitchFamily="34" charset="0"/>
              </a:rPr>
              <a:t>How to </a:t>
            </a:r>
            <a:r>
              <a:rPr lang="fr-FR" sz="2000" b="1" dirty="0" err="1" smtClean="0">
                <a:cs typeface="Arial" pitchFamily="34" charset="0"/>
              </a:rPr>
              <a:t>define</a:t>
            </a:r>
            <a:r>
              <a:rPr lang="fr-FR" sz="2000" b="1" dirty="0" smtClean="0">
                <a:cs typeface="Arial" pitchFamily="34" charset="0"/>
              </a:rPr>
              <a:t> a </a:t>
            </a:r>
            <a:r>
              <a:rPr lang="fr-FR" sz="2000" b="1" dirty="0" err="1" smtClean="0">
                <a:cs typeface="Arial" pitchFamily="34" charset="0"/>
              </a:rPr>
              <a:t>null</a:t>
            </a:r>
            <a:r>
              <a:rPr lang="fr-FR" sz="2000" b="1" dirty="0" smtClean="0">
                <a:cs typeface="Arial" pitchFamily="34" charset="0"/>
              </a:rPr>
              <a:t> pointer 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36410" y="1730843"/>
            <a:ext cx="4130638" cy="1118156"/>
            <a:chOff x="236410" y="1730843"/>
            <a:chExt cx="4130638" cy="1118156"/>
          </a:xfrm>
        </p:grpSpPr>
        <p:sp>
          <p:nvSpPr>
            <p:cNvPr id="11" name="Rectangle 10"/>
            <p:cNvSpPr/>
            <p:nvPr/>
          </p:nvSpPr>
          <p:spPr>
            <a:xfrm>
              <a:off x="236410" y="1730843"/>
              <a:ext cx="13756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C-</a:t>
              </a:r>
              <a:r>
                <a:rPr lang="fr-FR" sz="2800" b="1" dirty="0" err="1" smtClean="0">
                  <a:solidFill>
                    <a:srgbClr val="008000"/>
                  </a:solidFill>
                  <a:latin typeface="Comic Sans MS" pitchFamily="66" charset="0"/>
                </a:rPr>
                <a:t>like</a:t>
              </a:r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: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32003" y="2341168"/>
              <a:ext cx="3735045" cy="5078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* pointer = NULL;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6410" y="3325785"/>
            <a:ext cx="4130638" cy="1039333"/>
            <a:chOff x="236410" y="3522856"/>
            <a:chExt cx="4130638" cy="1039333"/>
          </a:xfrm>
        </p:grpSpPr>
        <p:sp>
          <p:nvSpPr>
            <p:cNvPr id="13" name="Rectangle 12"/>
            <p:cNvSpPr/>
            <p:nvPr/>
          </p:nvSpPr>
          <p:spPr>
            <a:xfrm>
              <a:off x="236410" y="3522856"/>
              <a:ext cx="28777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C++98/03-like: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32003" y="4054358"/>
              <a:ext cx="3735045" cy="5078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* pointer = 0;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36410" y="4841904"/>
            <a:ext cx="4130638" cy="1070864"/>
            <a:chOff x="236410" y="4841904"/>
            <a:chExt cx="4130638" cy="1070864"/>
          </a:xfrm>
        </p:grpSpPr>
        <p:sp>
          <p:nvSpPr>
            <p:cNvPr id="14" name="Rectangle 13"/>
            <p:cNvSpPr/>
            <p:nvPr/>
          </p:nvSpPr>
          <p:spPr>
            <a:xfrm>
              <a:off x="236410" y="4841904"/>
              <a:ext cx="22541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C++11-like: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632003" y="5404937"/>
              <a:ext cx="3735045" cy="5078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* pointer = 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nullptr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7" name="Flèche vers le haut 6"/>
          <p:cNvSpPr/>
          <p:nvPr/>
        </p:nvSpPr>
        <p:spPr>
          <a:xfrm>
            <a:off x="7914289" y="1513490"/>
            <a:ext cx="819807" cy="46665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7504384" y="3736431"/>
            <a:ext cx="249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003399"/>
                </a:solidFill>
              </a:rPr>
              <a:t>backward compatibility</a:t>
            </a:r>
            <a:endParaRPr lang="en-US" b="1">
              <a:solidFill>
                <a:srgbClr val="003399"/>
              </a:solidFill>
            </a:endParaRPr>
          </a:p>
        </p:txBody>
      </p:sp>
      <p:sp>
        <p:nvSpPr>
          <p:cNvPr id="9" name="Flèche courbée vers la gauche 8"/>
          <p:cNvSpPr/>
          <p:nvPr/>
        </p:nvSpPr>
        <p:spPr>
          <a:xfrm>
            <a:off x="4553746" y="3023038"/>
            <a:ext cx="394138" cy="7252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53746" y="3939795"/>
            <a:ext cx="3076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NULL = C macro  = 0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" name="Flèche courbée vers la gauche 24"/>
          <p:cNvSpPr/>
          <p:nvPr/>
        </p:nvSpPr>
        <p:spPr>
          <a:xfrm>
            <a:off x="4553746" y="4513536"/>
            <a:ext cx="394138" cy="7252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553746" y="5495329"/>
            <a:ext cx="3076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NULL = C macro  = </a:t>
            </a:r>
            <a:r>
              <a:rPr lang="fr-FR" dirty="0" err="1" smtClean="0"/>
              <a:t>nullptr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38642" y="6041865"/>
            <a:ext cx="39648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 smtClean="0">
                <a:latin typeface="Courier New" pitchFamily="49" charset="0"/>
                <a:cs typeface="Courier New" pitchFamily="49" charset="0"/>
              </a:rPr>
              <a:t>nullptr</a:t>
            </a:r>
            <a:r>
              <a:rPr lang="fr-FR" dirty="0" smtClean="0"/>
              <a:t>  </a:t>
            </a:r>
            <a:r>
              <a:rPr lang="fr-FR" dirty="0" err="1" smtClean="0"/>
              <a:t>is</a:t>
            </a:r>
            <a:r>
              <a:rPr lang="fr-FR" dirty="0" smtClean="0"/>
              <a:t> a new </a:t>
            </a:r>
            <a:r>
              <a:rPr lang="fr-FR" dirty="0" err="1" smtClean="0"/>
              <a:t>language</a:t>
            </a:r>
            <a:r>
              <a:rPr lang="fr-FR" dirty="0" smtClean="0"/>
              <a:t> keyword.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3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4336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Uniform initialization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8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236410" y="1462840"/>
            <a:ext cx="8072018" cy="1055099"/>
            <a:chOff x="236410" y="1588968"/>
            <a:chExt cx="8072018" cy="1055099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7258" y="2136236"/>
              <a:ext cx="7671170" cy="5078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[] 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= { 1, 2, 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3 };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36410" y="1588968"/>
              <a:ext cx="12202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C-</a:t>
              </a:r>
              <a:r>
                <a:rPr lang="fr-FR" sz="2800" b="1" dirty="0" err="1" smtClean="0">
                  <a:solidFill>
                    <a:srgbClr val="008000"/>
                  </a:solidFill>
                  <a:latin typeface="Comic Sans MS" pitchFamily="66" charset="0"/>
                </a:rPr>
                <a:t>like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</p:grp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90418" y="991899"/>
            <a:ext cx="5173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cs typeface="Arial" pitchFamily="34" charset="0"/>
              </a:rPr>
              <a:t>How to </a:t>
            </a:r>
            <a:r>
              <a:rPr lang="fr-FR" sz="2000" b="1" dirty="0" err="1" smtClean="0">
                <a:cs typeface="Arial" pitchFamily="34" charset="0"/>
              </a:rPr>
              <a:t>define</a:t>
            </a:r>
            <a:r>
              <a:rPr lang="fr-FR" sz="2000" b="1" dirty="0" smtClean="0">
                <a:cs typeface="Arial" pitchFamily="34" charset="0"/>
              </a:rPr>
              <a:t> and </a:t>
            </a:r>
            <a:r>
              <a:rPr lang="fr-FR" sz="2000" b="1" dirty="0" err="1" smtClean="0">
                <a:cs typeface="Arial" pitchFamily="34" charset="0"/>
              </a:rPr>
              <a:t>initialize</a:t>
            </a:r>
            <a:r>
              <a:rPr lang="fr-FR" sz="2000" b="1" dirty="0" smtClean="0">
                <a:cs typeface="Arial" pitchFamily="34" charset="0"/>
              </a:rPr>
              <a:t> a </a:t>
            </a:r>
            <a:r>
              <a:rPr lang="fr-FR" sz="2000" b="1" dirty="0" err="1" smtClean="0">
                <a:cs typeface="Arial" pitchFamily="34" charset="0"/>
              </a:rPr>
              <a:t>vector</a:t>
            </a:r>
            <a:r>
              <a:rPr lang="fr-FR" sz="2000" b="1" dirty="0" smtClean="0">
                <a:cs typeface="Arial" pitchFamily="34" charset="0"/>
              </a:rPr>
              <a:t> ?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36410" y="2769819"/>
            <a:ext cx="8072018" cy="2245900"/>
            <a:chOff x="236410" y="2892259"/>
            <a:chExt cx="8072018" cy="224590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37258" y="3383833"/>
              <a:ext cx="7671170" cy="175432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std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::</a:t>
              </a: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vector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&gt; </a:t>
              </a: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numbers.push_back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(1);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numbers.push_back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(2);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numbers.push_back</a:t>
              </a:r>
              <a:r>
                <a:rPr lang="fr-FR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(3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);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6410" y="2892259"/>
              <a:ext cx="27222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C++98/03-like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6410" y="5267599"/>
            <a:ext cx="8066763" cy="1028813"/>
            <a:chOff x="236410" y="5267599"/>
            <a:chExt cx="8066763" cy="1028813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32003" y="5788581"/>
              <a:ext cx="7671170" cy="5078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std</a:t>
              </a:r>
              <a:r>
                <a:rPr lang="en-US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::vector&lt;</a:t>
              </a:r>
              <a:r>
                <a:rPr lang="en-US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en-US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&gt; numbers = { 1, 2, </a:t>
              </a:r>
              <a:r>
                <a:rPr 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3</a:t>
              </a:r>
              <a:r>
                <a:rPr lang="en-US" dirty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};</a:t>
              </a:r>
              <a:endParaRPr lang="en-US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6410" y="5267599"/>
              <a:ext cx="2098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C++11-like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2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72" y="0"/>
            <a:ext cx="192087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172814" y="107921"/>
            <a:ext cx="295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Initializer list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30879"/>
            <a:ext cx="9144000" cy="3310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2546" y="6511751"/>
            <a:ext cx="6258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C++11 : First Contact</a:t>
            </a:r>
            <a:endParaRPr lang="en-US" b="1" i="1" dirty="0"/>
          </a:p>
        </p:txBody>
      </p:sp>
      <p:sp>
        <p:nvSpPr>
          <p:cNvPr id="20" name="Rectangle 19"/>
          <p:cNvSpPr/>
          <p:nvPr/>
        </p:nvSpPr>
        <p:spPr>
          <a:xfrm>
            <a:off x="0" y="6511751"/>
            <a:ext cx="9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E. Conte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8124170" y="6511751"/>
            <a:ext cx="1019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b="1" dirty="0"/>
              <a:t>s</a:t>
            </a:r>
            <a:r>
              <a:rPr lang="en-US" b="1" dirty="0" smtClean="0"/>
              <a:t>lide </a:t>
            </a:r>
            <a:fld id="{B3ABC384-9EEE-48E7-9351-72AB76522EE0}" type="slidenum">
              <a:rPr lang="en-US" b="1"/>
              <a:pPr algn="r"/>
              <a:t>9</a:t>
            </a:fld>
            <a:r>
              <a:rPr lang="en-US" b="1" dirty="0"/>
              <a:t>  </a:t>
            </a:r>
            <a:endParaRPr lang="fr-FR" b="1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0" y="6511159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5"/>
          <p:cNvGrpSpPr/>
          <p:nvPr/>
        </p:nvGrpSpPr>
        <p:grpSpPr>
          <a:xfrm>
            <a:off x="236410" y="979119"/>
            <a:ext cx="8431340" cy="5475398"/>
            <a:chOff x="122110" y="1311109"/>
            <a:chExt cx="8431340" cy="5475398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61058" y="2954689"/>
              <a:ext cx="7992392" cy="38318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a = 0;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b = 1;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 c = 2;</a:t>
              </a:r>
            </a:p>
            <a:p>
              <a:pPr>
                <a:lnSpc>
                  <a:spcPct val="150000"/>
                </a:lnSpc>
              </a:pP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…</a:t>
              </a:r>
            </a:p>
            <a:p>
              <a:pPr>
                <a:lnSpc>
                  <a:spcPct val="150000"/>
                </a:lnSpc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std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::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vector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&lt;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int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&gt; 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numbers.push_back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(a);</a:t>
              </a:r>
            </a:p>
            <a:p>
              <a:pPr>
                <a:lnSpc>
                  <a:spcPct val="150000"/>
                </a:lnSpc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numbers.push_back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(b);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numbers.push_back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(c);</a:t>
              </a:r>
              <a:endPara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  <a:p>
              <a:pPr>
                <a:lnSpc>
                  <a:spcPct val="150000"/>
                </a:lnSpc>
              </a:pP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MyFunction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fr-FR" dirty="0" err="1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numbers</a:t>
              </a:r>
              <a:r>
                <a:rPr lang="fr-FR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);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2110" y="1311109"/>
              <a:ext cx="27222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800" b="1" dirty="0" smtClean="0">
                  <a:solidFill>
                    <a:srgbClr val="008000"/>
                  </a:solidFill>
                  <a:latin typeface="Comic Sans MS" pitchFamily="66" charset="0"/>
                </a:rPr>
                <a:t>C++98/03-like</a:t>
              </a:r>
              <a:endParaRPr lang="fr-FR" sz="2800" b="1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66750" y="1582088"/>
            <a:ext cx="80010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MyFunction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::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vector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&gt;&amp;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  for (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unsigned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i=0;i&lt;</a:t>
            </a:r>
            <a:r>
              <a:rPr lang="fr-FR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numbers.size</a:t>
            </a:r>
            <a:r>
              <a:rPr lang="fr-FR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();i++) { … }  }</a:t>
            </a:r>
          </a:p>
        </p:txBody>
      </p:sp>
    </p:spTree>
    <p:extLst>
      <p:ext uri="{BB962C8B-B14F-4D97-AF65-F5344CB8AC3E}">
        <p14:creationId xmlns:p14="http://schemas.microsoft.com/office/powerpoint/2010/main" val="30835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11876</TotalTime>
  <Words>1549</Words>
  <Application>Microsoft Office PowerPoint</Application>
  <PresentationFormat>Affichage à l'écran (4:3)</PresentationFormat>
  <Paragraphs>294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972</cp:revision>
  <cp:lastPrinted>2012-11-04T21:24:11Z</cp:lastPrinted>
  <dcterms:created xsi:type="dcterms:W3CDTF">2012-09-25T12:58:04Z</dcterms:created>
  <dcterms:modified xsi:type="dcterms:W3CDTF">2013-07-14T22:06:13Z</dcterms:modified>
</cp:coreProperties>
</file>